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85" r:id="rId2"/>
    <p:sldId id="486" r:id="rId3"/>
    <p:sldId id="487" r:id="rId4"/>
    <p:sldId id="489" r:id="rId5"/>
    <p:sldId id="490" r:id="rId6"/>
    <p:sldId id="506" r:id="rId7"/>
    <p:sldId id="510" r:id="rId8"/>
    <p:sldId id="507" r:id="rId9"/>
    <p:sldId id="508" r:id="rId10"/>
    <p:sldId id="509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492" r:id="rId21"/>
    <p:sldId id="494" r:id="rId22"/>
    <p:sldId id="493" r:id="rId23"/>
    <p:sldId id="495" r:id="rId24"/>
    <p:sldId id="520" r:id="rId25"/>
    <p:sldId id="521" r:id="rId26"/>
    <p:sldId id="532" r:id="rId27"/>
    <p:sldId id="522" r:id="rId28"/>
    <p:sldId id="523" r:id="rId29"/>
    <p:sldId id="524" r:id="rId30"/>
    <p:sldId id="525" r:id="rId31"/>
    <p:sldId id="526" r:id="rId32"/>
    <p:sldId id="528" r:id="rId33"/>
    <p:sldId id="533" r:id="rId34"/>
    <p:sldId id="529" r:id="rId35"/>
    <p:sldId id="531" r:id="rId36"/>
    <p:sldId id="499" r:id="rId37"/>
    <p:sldId id="534" r:id="rId38"/>
    <p:sldId id="535" r:id="rId39"/>
    <p:sldId id="536" r:id="rId40"/>
    <p:sldId id="537" r:id="rId41"/>
    <p:sldId id="503" r:id="rId42"/>
    <p:sldId id="504" r:id="rId43"/>
    <p:sldId id="505" r:id="rId44"/>
    <p:sldId id="538" r:id="rId45"/>
    <p:sldId id="539" r:id="rId46"/>
    <p:sldId id="540" r:id="rId47"/>
    <p:sldId id="541" r:id="rId48"/>
    <p:sldId id="542" r:id="rId49"/>
    <p:sldId id="543" r:id="rId50"/>
    <p:sldId id="544" r:id="rId51"/>
    <p:sldId id="545" r:id="rId52"/>
    <p:sldId id="546" r:id="rId53"/>
    <p:sldId id="547" r:id="rId54"/>
    <p:sldId id="548" r:id="rId55"/>
    <p:sldId id="549" r:id="rId56"/>
    <p:sldId id="550" r:id="rId57"/>
    <p:sldId id="551" r:id="rId58"/>
    <p:sldId id="552" r:id="rId59"/>
    <p:sldId id="554" r:id="rId60"/>
    <p:sldId id="555" r:id="rId61"/>
    <p:sldId id="553" r:id="rId6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79B"/>
    <a:srgbClr val="9999FF"/>
    <a:srgbClr val="66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3D7A8-1593-4337-B67E-5BFF0DB1FABC}" type="datetimeFigureOut">
              <a:rPr lang="zh-TW" altLang="en-US"/>
              <a:pPr>
                <a:defRPr/>
              </a:pPr>
              <a:t>2017/4/27</a:t>
            </a:fld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2BF00-C4DD-4617-84D7-B6CE3DCDD3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098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3730231-5280-4696-B5F5-26A04AF89F21}" type="slidenum">
              <a:rPr lang="en-US" altLang="zh-TW" sz="1200"/>
              <a:pPr/>
              <a:t>7</a:t>
            </a:fld>
            <a:endParaRPr lang="en-US" altLang="zh-TW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DFD8925-73E6-467E-A9D1-28B9FDB5F004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C58E30B-EE61-408C-9EB9-1D8F7CE04BDF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A596F20-070F-4860-94FE-FACCD5990955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21E3132-64A7-4628-91F3-185DC8C12023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52B0578-A3AF-4791-A70B-E9865E226739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E96740E-2B0B-4ED5-87E2-CD5955ED9F43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8BAB8-EAF3-468C-89C9-393DE542A3E0}" type="slidenum">
              <a:rPr lang="zh-TW" altLang="en-US" smtClean="0"/>
              <a:pPr/>
              <a:t>41</a:t>
            </a:fld>
            <a:endParaRPr lang="en-US" altLang="zh-TW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047DD-8D95-4465-9FFF-18F6A30927DD}" type="slidenum">
              <a:rPr lang="en-US" altLang="zh-TW" smtClean="0"/>
              <a:pPr/>
              <a:t>42</a:t>
            </a:fld>
            <a:endParaRPr lang="en-US" altLang="zh-TW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8B91C-1C19-419C-8877-FAAA74BE17F5}" type="slidenum">
              <a:rPr lang="zh-TW" altLang="en-US" smtClean="0"/>
              <a:pPr/>
              <a:t>43</a:t>
            </a:fld>
            <a:endParaRPr lang="en-US" altLang="zh-TW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defTabSz="449263"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A465B34-9DB8-41E8-B1C3-45C44FA79E01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ABED314-DB29-4EAB-84D6-0217F7171DEF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F3BD460-30ED-4115-A3BD-9C56E8948B21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1061A57-3DC6-46BC-A869-F0EA4FDD9E05}" type="slidenum">
              <a:rPr lang="en-US" altLang="zh-TW" sz="1200"/>
              <a:pPr/>
              <a:t>46</a:t>
            </a:fld>
            <a:endParaRPr lang="en-US" altLang="zh-TW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60393C6-D4B4-47EE-AC00-25620FAAB97A}" type="slidenum">
              <a:rPr lang="en-US" altLang="zh-TW" sz="1200"/>
              <a:pPr/>
              <a:t>47</a:t>
            </a:fld>
            <a:endParaRPr lang="en-US" altLang="zh-TW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D795008-7304-455C-925C-92CE79AF929E}" type="slidenum">
              <a:rPr lang="en-US" altLang="zh-TW" sz="1200"/>
              <a:pPr/>
              <a:t>48</a:t>
            </a:fld>
            <a:endParaRPr lang="en-US" altLang="zh-TW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1FAFA34-2BF6-475F-AD5C-D478475193BD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E862795-4524-490B-8546-B8758E457363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55BD814-CFAF-4E9E-84EA-02439E5CD87D}" type="slidenum">
              <a:rPr lang="en-US" altLang="zh-TW" sz="1200"/>
              <a:pPr/>
              <a:t>51</a:t>
            </a:fld>
            <a:endParaRPr lang="en-US" altLang="zh-TW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4243167-3D15-4A37-8582-A5D90476E8E4}" type="slidenum">
              <a:rPr lang="en-US" altLang="zh-TW" sz="1200"/>
              <a:pPr/>
              <a:t>52</a:t>
            </a:fld>
            <a:endParaRPr lang="en-US" altLang="zh-TW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2EBFF3A-E1BC-41E0-ACC4-6E2BA6948D97}" type="slidenum">
              <a:rPr lang="en-US" altLang="zh-TW" sz="1200"/>
              <a:pPr/>
              <a:t>53</a:t>
            </a:fld>
            <a:endParaRPr lang="en-US" altLang="zh-TW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5D8C523-7022-451B-9A71-B0EA2032C361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6610A75-A98C-4991-96C5-40210C7A0F27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3731562-5A30-4339-8010-22AB196F61A7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00A80-6ECA-4C5B-8D9E-379CC5F4F381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E666E4D-0427-4A30-88E5-B70E06B886E5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A5DFD52-90AD-4B0B-A79D-C4DD4C0C5729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8A68E77-D8A7-42D0-8E72-AE4466D56707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91000" cy="5334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E2B0-08E0-43F9-81D0-45B526C59D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hadoop.apache.org/docs/r2.7.2/" TargetMode="External"/><Relationship Id="rId2" Type="http://schemas.openxmlformats.org/officeDocument/2006/relationships/hyperlink" Target="https://blog.cloudera.com/blog/2015/09/untangling-apache-hadoop-yarn-part-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dirty="0" smtClean="0">
                <a:ea typeface="新細明體" charset="-120"/>
              </a:rPr>
              <a:t>Introduction to</a:t>
            </a:r>
            <a:br>
              <a:rPr lang="en-US" altLang="zh-TW" sz="3200" dirty="0" smtClean="0">
                <a:ea typeface="新細明體" charset="-120"/>
              </a:rPr>
            </a:br>
            <a:r>
              <a:rPr lang="en-US" altLang="zh-TW" sz="3200" dirty="0" smtClean="0">
                <a:ea typeface="新細明體" charset="-120"/>
              </a:rPr>
              <a:t>Cloud </a:t>
            </a:r>
            <a:r>
              <a:rPr lang="en-US" altLang="zh-TW" sz="3200" dirty="0">
                <a:ea typeface="新細明體" charset="-120"/>
              </a:rPr>
              <a:t>Computing</a:t>
            </a:r>
            <a:br>
              <a:rPr lang="en-US" altLang="zh-TW" sz="3200" dirty="0">
                <a:ea typeface="新細明體" charset="-120"/>
              </a:rPr>
            </a:br>
            <a:r>
              <a:rPr lang="en-US" altLang="zh-TW" sz="3200" dirty="0">
                <a:ea typeface="新細明體" charset="-120"/>
              </a:rPr>
              <a:t>Lecture </a:t>
            </a:r>
            <a:r>
              <a:rPr lang="en-US" altLang="zh-TW" sz="3200" dirty="0" smtClean="0">
                <a:ea typeface="新細明體" charset="-120"/>
              </a:rPr>
              <a:t>4-2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>
                <a:ea typeface="新細明體" charset="-120"/>
              </a:rPr>
              <a:t>Hadoop</a:t>
            </a:r>
            <a:r>
              <a:rPr lang="en-US" altLang="zh-TW" dirty="0" smtClean="0">
                <a:ea typeface="新細明體" charset="-120"/>
              </a:rPr>
              <a:t> Overview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altLang="zh-TW" dirty="0"/>
              <a:t>YARN Cluster </a:t>
            </a:r>
            <a:r>
              <a:rPr lang="en-US" altLang="zh-TW" dirty="0" smtClean="0"/>
              <a:t>Basics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r>
              <a:rPr lang="en-US" altLang="zh-TW" sz="2400" dirty="0"/>
              <a:t>In a YARN cluster, there are two types of hosts:</a:t>
            </a:r>
          </a:p>
          <a:p>
            <a:pPr lvl="1"/>
            <a:r>
              <a:rPr lang="en-US" altLang="zh-TW" sz="2000" dirty="0"/>
              <a:t>The </a:t>
            </a:r>
            <a:r>
              <a:rPr lang="en-US" altLang="zh-TW" sz="2000" i="1" dirty="0" err="1"/>
              <a:t>ResourceManager</a:t>
            </a:r>
            <a:r>
              <a:rPr lang="en-US" altLang="zh-TW" sz="2000" dirty="0"/>
              <a:t> is the master daemon that communicates with the client, tracks resources on the cluster, and orchestrates work by assigning tasks to </a:t>
            </a:r>
            <a:r>
              <a:rPr lang="en-US" altLang="zh-TW" sz="2000" i="1" dirty="0" err="1"/>
              <a:t>NodeManagers</a:t>
            </a:r>
            <a:r>
              <a:rPr lang="en-US" altLang="zh-TW" sz="2000" dirty="0"/>
              <a:t>.</a:t>
            </a:r>
          </a:p>
          <a:p>
            <a:pPr lvl="1"/>
            <a:r>
              <a:rPr lang="en-US" altLang="zh-TW" sz="2000" dirty="0"/>
              <a:t>A </a:t>
            </a:r>
            <a:r>
              <a:rPr lang="en-US" altLang="zh-TW" sz="2000" i="1" dirty="0" err="1"/>
              <a:t>NodeManager</a:t>
            </a:r>
            <a:r>
              <a:rPr lang="en-US" altLang="zh-TW" sz="2000" dirty="0"/>
              <a:t> is a worker daemon that launches and tracks processes spawned on worker hosts.</a:t>
            </a:r>
          </a:p>
          <a:p>
            <a:endParaRPr lang="zh-TW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50" y="3276600"/>
            <a:ext cx="558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YARN currently defines two </a:t>
            </a:r>
            <a:r>
              <a:rPr lang="en-US" altLang="zh-TW" dirty="0" smtClean="0"/>
              <a:t>resources: </a:t>
            </a:r>
          </a:p>
          <a:p>
            <a:pPr lvl="1"/>
            <a:r>
              <a:rPr lang="en-US" altLang="zh-TW" i="1" dirty="0" smtClean="0"/>
              <a:t>v-</a:t>
            </a:r>
            <a:r>
              <a:rPr lang="en-US" altLang="zh-TW" i="1" dirty="0" smtClean="0"/>
              <a:t>cores </a:t>
            </a:r>
            <a:endParaRPr lang="en-US" altLang="zh-TW" i="1" dirty="0" smtClean="0"/>
          </a:p>
          <a:p>
            <a:pPr lvl="1"/>
            <a:r>
              <a:rPr lang="en-US" altLang="zh-TW" i="1" dirty="0" smtClean="0"/>
              <a:t>memory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Each </a:t>
            </a:r>
            <a:r>
              <a:rPr lang="en-US" altLang="zh-TW" dirty="0" err="1"/>
              <a:t>NodeManager</a:t>
            </a:r>
            <a:r>
              <a:rPr lang="en-US" altLang="zh-TW" dirty="0"/>
              <a:t> tracks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its </a:t>
            </a:r>
            <a:r>
              <a:rPr lang="en-US" altLang="zh-TW" dirty="0"/>
              <a:t>own local resources and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communicates </a:t>
            </a:r>
            <a:r>
              <a:rPr lang="en-US" altLang="zh-TW" dirty="0"/>
              <a:t>its resource configuration to the </a:t>
            </a:r>
            <a:r>
              <a:rPr lang="en-US" altLang="zh-TW" dirty="0" err="1" smtClean="0"/>
              <a:t>ResourceManager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err="1"/>
              <a:t>ResourceManager</a:t>
            </a:r>
            <a:r>
              <a:rPr lang="en-US" altLang="zh-TW" dirty="0" smtClean="0"/>
              <a:t> </a:t>
            </a:r>
            <a:r>
              <a:rPr lang="en-US" altLang="zh-TW" dirty="0"/>
              <a:t>keeps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running total of the cluster’s available resources. 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Yarn Resource Monitoring (i)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6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Yarn Resource Monitoring </a:t>
            </a:r>
            <a:r>
              <a:rPr lang="en-US" altLang="zh-TW" dirty="0" smtClean="0"/>
              <a:t>(ii)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7" y="1371600"/>
            <a:ext cx="851490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667000" y="6128266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100 workers of same resources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060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Containers</a:t>
            </a:r>
          </a:p>
          <a:p>
            <a:pPr lvl="1"/>
            <a:r>
              <a:rPr lang="en-US" altLang="zh-TW" dirty="0"/>
              <a:t>a request to hold resources on the YARN cluster. </a:t>
            </a:r>
            <a:endParaRPr lang="en-US" altLang="zh-TW" dirty="0" smtClean="0"/>
          </a:p>
          <a:p>
            <a:pPr lvl="1"/>
            <a:r>
              <a:rPr lang="en-US" altLang="zh-TW" dirty="0"/>
              <a:t>a container hold request consists of </a:t>
            </a:r>
            <a:r>
              <a:rPr lang="en-US" altLang="zh-TW" dirty="0" err="1"/>
              <a:t>vcore</a:t>
            </a:r>
            <a:r>
              <a:rPr lang="en-US" altLang="zh-TW" dirty="0"/>
              <a:t> and memory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Yarn Container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30" y="2743200"/>
            <a:ext cx="709593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43000" y="5396299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Container as a hold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724400" y="5396299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/>
              <a:t>task running as a process inside a container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5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Yarn</a:t>
            </a:r>
            <a:r>
              <a:rPr lang="en-US" altLang="zh-TW" dirty="0"/>
              <a:t> </a:t>
            </a:r>
            <a:r>
              <a:rPr lang="en-US" altLang="zh-TW" dirty="0" smtClean="0"/>
              <a:t>application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It is </a:t>
            </a:r>
            <a:r>
              <a:rPr lang="en-US" altLang="zh-TW" dirty="0"/>
              <a:t>a YARN client program that is made up of one or more </a:t>
            </a:r>
            <a:r>
              <a:rPr lang="en-US" altLang="zh-TW" dirty="0" smtClean="0"/>
              <a:t>tasks</a:t>
            </a:r>
          </a:p>
          <a:p>
            <a:pPr lvl="1"/>
            <a:r>
              <a:rPr lang="en-US" altLang="zh-TW" dirty="0" smtClean="0"/>
              <a:t>Example: MapReduce Application</a:t>
            </a:r>
          </a:p>
          <a:p>
            <a:r>
              <a:rPr lang="en-US" altLang="zh-TW" dirty="0" err="1"/>
              <a:t>ApplicationMaster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It helps </a:t>
            </a:r>
            <a:r>
              <a:rPr lang="en-US" altLang="zh-TW" dirty="0"/>
              <a:t>coordinate tasks on the YARN </a:t>
            </a:r>
            <a:r>
              <a:rPr lang="en-US" altLang="zh-TW" dirty="0" smtClean="0"/>
              <a:t>cluster </a:t>
            </a:r>
            <a:r>
              <a:rPr lang="en-US" altLang="zh-TW" dirty="0"/>
              <a:t>f</a:t>
            </a:r>
            <a:r>
              <a:rPr lang="en-US" altLang="zh-TW" dirty="0" smtClean="0"/>
              <a:t>or </a:t>
            </a:r>
            <a:r>
              <a:rPr lang="en-US" altLang="zh-TW" dirty="0"/>
              <a:t>each running </a:t>
            </a:r>
            <a:r>
              <a:rPr lang="en-US" altLang="zh-TW" dirty="0" smtClean="0"/>
              <a:t>application</a:t>
            </a:r>
          </a:p>
          <a:p>
            <a:pPr lvl="1"/>
            <a:r>
              <a:rPr lang="en-US" altLang="zh-TW" dirty="0" smtClean="0"/>
              <a:t>It is </a:t>
            </a:r>
            <a:r>
              <a:rPr lang="en-US" altLang="zh-TW" dirty="0"/>
              <a:t>the first process run after the application starts.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Yarn Application and </a:t>
            </a:r>
            <a:r>
              <a:rPr lang="en-US" altLang="zh-TW" dirty="0" err="1" smtClean="0"/>
              <a:t>ApplicationMaster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6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 The </a:t>
            </a:r>
            <a:r>
              <a:rPr lang="en-US" altLang="zh-TW" dirty="0"/>
              <a:t>application starts and talks to the </a:t>
            </a:r>
            <a:r>
              <a:rPr lang="en-US" altLang="zh-TW" dirty="0" err="1"/>
              <a:t>ResourceManager</a:t>
            </a:r>
            <a:r>
              <a:rPr lang="en-US" altLang="zh-TW" dirty="0"/>
              <a:t> for the </a:t>
            </a:r>
            <a:r>
              <a:rPr lang="en-US" altLang="zh-TW" dirty="0" smtClean="0"/>
              <a:t>cluster</a:t>
            </a:r>
          </a:p>
          <a:p>
            <a:pPr marL="514350" indent="-514350">
              <a:buAutoNum type="arabicPeriod"/>
            </a:pPr>
            <a:endParaRPr lang="en-US" altLang="zh-TW" dirty="0"/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Interactions among Yarn Components (i)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183556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下箭號 4"/>
          <p:cNvSpPr/>
          <p:nvPr/>
        </p:nvSpPr>
        <p:spPr bwMode="auto">
          <a:xfrm flipV="1">
            <a:off x="1303020" y="3838575"/>
            <a:ext cx="533400" cy="5334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向下箭號 7"/>
          <p:cNvSpPr/>
          <p:nvPr/>
        </p:nvSpPr>
        <p:spPr bwMode="auto">
          <a:xfrm flipV="1">
            <a:off x="2971800" y="3838575"/>
            <a:ext cx="533400" cy="5334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2. The </a:t>
            </a:r>
            <a:r>
              <a:rPr lang="en-US" altLang="zh-TW" dirty="0" err="1"/>
              <a:t>ResourceManager</a:t>
            </a:r>
            <a:r>
              <a:rPr lang="en-US" altLang="zh-TW" dirty="0"/>
              <a:t> makes a single container request on behalf of the application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Interactions </a:t>
            </a:r>
            <a:r>
              <a:rPr lang="en-US" altLang="zh-TW" dirty="0" smtClean="0"/>
              <a:t>among </a:t>
            </a:r>
            <a:r>
              <a:rPr lang="en-US" altLang="zh-TW" dirty="0"/>
              <a:t>Yarn </a:t>
            </a:r>
            <a:r>
              <a:rPr lang="en-US" altLang="zh-TW" dirty="0" smtClean="0"/>
              <a:t>Components (ii)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400800" cy="389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左箭號 5"/>
          <p:cNvSpPr/>
          <p:nvPr/>
        </p:nvSpPr>
        <p:spPr bwMode="auto">
          <a:xfrm>
            <a:off x="7924800" y="3200400"/>
            <a:ext cx="609600" cy="3810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 </a:t>
            </a:r>
            <a:r>
              <a:rPr lang="en-US" altLang="zh-TW" dirty="0"/>
              <a:t>The </a:t>
            </a:r>
            <a:r>
              <a:rPr lang="en-US" altLang="zh-TW" dirty="0" err="1"/>
              <a:t>ApplicationMaster</a:t>
            </a:r>
            <a:r>
              <a:rPr lang="en-US" altLang="zh-TW" dirty="0"/>
              <a:t> starts running within that </a:t>
            </a:r>
            <a:r>
              <a:rPr lang="en-US" altLang="zh-TW" dirty="0" smtClean="0"/>
              <a:t>container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/>
          <a:lstStyle/>
          <a:p>
            <a:r>
              <a:rPr lang="en-US" altLang="zh-TW" dirty="0"/>
              <a:t>Interactions </a:t>
            </a:r>
            <a:r>
              <a:rPr lang="en-US" altLang="zh-TW" dirty="0" smtClean="0"/>
              <a:t>among </a:t>
            </a:r>
            <a:r>
              <a:rPr lang="en-US" altLang="zh-TW" dirty="0"/>
              <a:t>Yarn </a:t>
            </a:r>
            <a:r>
              <a:rPr lang="en-US" altLang="zh-TW" dirty="0" smtClean="0"/>
              <a:t>Components (iii)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180918"/>
            <a:ext cx="7239001" cy="44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左箭號 5"/>
          <p:cNvSpPr/>
          <p:nvPr/>
        </p:nvSpPr>
        <p:spPr bwMode="auto">
          <a:xfrm>
            <a:off x="7924800" y="5486400"/>
            <a:ext cx="609600" cy="3810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7239001" cy="44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4. The </a:t>
            </a:r>
            <a:r>
              <a:rPr lang="en-US" altLang="zh-TW" sz="2400" dirty="0" err="1"/>
              <a:t>ApplicationMaster</a:t>
            </a:r>
            <a:r>
              <a:rPr lang="en-US" altLang="zh-TW" sz="2400" dirty="0"/>
              <a:t> requests subsequent containers from the </a:t>
            </a:r>
            <a:r>
              <a:rPr lang="en-US" altLang="zh-TW" sz="2400" dirty="0" err="1"/>
              <a:t>ResourceManager</a:t>
            </a:r>
            <a:r>
              <a:rPr lang="en-US" altLang="zh-TW" sz="2400" dirty="0"/>
              <a:t> that are allocated to run tasks for the application. Those tasks do most of the status communication with the </a:t>
            </a:r>
            <a:r>
              <a:rPr lang="en-US" altLang="zh-TW" sz="2400" dirty="0" err="1"/>
              <a:t>ApplicationMaster</a:t>
            </a:r>
            <a:r>
              <a:rPr lang="en-US" altLang="zh-TW" sz="2400" dirty="0"/>
              <a:t> allocated in Step 3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en-US" altLang="zh-TW" dirty="0"/>
              <a:t>Interactions </a:t>
            </a:r>
            <a:r>
              <a:rPr lang="en-US" altLang="zh-TW" dirty="0" smtClean="0"/>
              <a:t>among </a:t>
            </a:r>
            <a:r>
              <a:rPr lang="en-US" altLang="zh-TW" dirty="0"/>
              <a:t>Yarn </a:t>
            </a:r>
            <a:r>
              <a:rPr lang="en-US" altLang="zh-TW" dirty="0" smtClean="0"/>
              <a:t>Components (iv)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75" y="2666999"/>
            <a:ext cx="1441890" cy="401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左箭號 6"/>
          <p:cNvSpPr/>
          <p:nvPr/>
        </p:nvSpPr>
        <p:spPr bwMode="auto">
          <a:xfrm>
            <a:off x="8244840" y="5486400"/>
            <a:ext cx="609600" cy="3810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5. Once </a:t>
            </a:r>
            <a:r>
              <a:rPr lang="en-US" altLang="zh-TW" dirty="0"/>
              <a:t>all tasks are finished, the </a:t>
            </a:r>
            <a:r>
              <a:rPr lang="en-US" altLang="zh-TW" dirty="0" err="1"/>
              <a:t>ApplicationMaster</a:t>
            </a:r>
            <a:r>
              <a:rPr lang="en-US" altLang="zh-TW" dirty="0"/>
              <a:t> exits. The last container is de-allocated from the cluster.</a:t>
            </a:r>
          </a:p>
          <a:p>
            <a:pPr marL="0" indent="0">
              <a:buNone/>
            </a:pPr>
            <a:r>
              <a:rPr lang="en-US" altLang="zh-TW" dirty="0" smtClean="0"/>
              <a:t>6. The </a:t>
            </a:r>
            <a:r>
              <a:rPr lang="en-US" altLang="zh-TW" dirty="0"/>
              <a:t>application client exits. (The </a:t>
            </a:r>
            <a:r>
              <a:rPr lang="en-US" altLang="zh-TW" dirty="0" err="1" smtClean="0"/>
              <a:t>ApplicationMaster</a:t>
            </a:r>
            <a:r>
              <a:rPr lang="en-US" altLang="zh-TW" dirty="0" smtClean="0"/>
              <a:t> </a:t>
            </a:r>
            <a:r>
              <a:rPr lang="en-US" altLang="zh-TW" dirty="0"/>
              <a:t>launched in a container is more specifically called a managed AM. Unmanaged </a:t>
            </a:r>
            <a:r>
              <a:rPr lang="en-US" altLang="zh-TW" dirty="0" err="1"/>
              <a:t>ApplicationMasters</a:t>
            </a:r>
            <a:r>
              <a:rPr lang="en-US" altLang="zh-TW" dirty="0"/>
              <a:t> run outside of YARN’s control</a:t>
            </a:r>
            <a:r>
              <a:rPr lang="en-US" altLang="zh-TW" dirty="0" smtClean="0"/>
              <a:t>.)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en-US" altLang="zh-TW" dirty="0"/>
              <a:t>Interactions </a:t>
            </a:r>
            <a:r>
              <a:rPr lang="en-US" altLang="zh-TW" dirty="0" smtClean="0"/>
              <a:t>among </a:t>
            </a:r>
            <a:r>
              <a:rPr lang="en-US" altLang="zh-TW" dirty="0"/>
              <a:t>Yarn </a:t>
            </a:r>
            <a:r>
              <a:rPr lang="en-US" altLang="zh-TW" dirty="0" smtClean="0"/>
              <a:t>Components (v)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altLang="zh-TW" dirty="0" smtClean="0">
                <a:effectLst/>
              </a:rPr>
              <a:t>Why </a:t>
            </a:r>
            <a:r>
              <a:rPr lang="en-US" altLang="zh-TW" dirty="0" err="1" smtClean="0">
                <a:effectLst/>
              </a:rPr>
              <a:t>Hadoop</a:t>
            </a:r>
            <a:r>
              <a:rPr lang="en-US" altLang="zh-TW" dirty="0" smtClean="0">
                <a:effectLst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Big Data!!</a:t>
            </a:r>
          </a:p>
          <a:p>
            <a:pPr lvl="1"/>
            <a:r>
              <a:rPr lang="en-US" altLang="zh-TW" dirty="0" smtClean="0"/>
              <a:t>Storage</a:t>
            </a:r>
          </a:p>
          <a:p>
            <a:pPr lvl="1"/>
            <a:r>
              <a:rPr lang="en-US" altLang="zh-TW" dirty="0" smtClean="0"/>
              <a:t>Analysis</a:t>
            </a:r>
          </a:p>
          <a:p>
            <a:pPr lvl="1"/>
            <a:r>
              <a:rPr lang="en-US" altLang="zh-TW" dirty="0" smtClean="0"/>
              <a:t>Data management</a:t>
            </a:r>
          </a:p>
          <a:p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09600" y="3657600"/>
            <a:ext cx="5334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5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</a:rPr>
              <a:t>Introduction to HDFS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8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altLang="zh-TW" b="1" dirty="0"/>
              <a:t>Goals of HDFS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 smtClean="0"/>
              <a:t>Very </a:t>
            </a:r>
            <a:r>
              <a:rPr lang="en-US" altLang="zh-TW" b="1" dirty="0"/>
              <a:t>Large Distributed File System</a:t>
            </a:r>
          </a:p>
          <a:p>
            <a:pPr>
              <a:buNone/>
            </a:pPr>
            <a:r>
              <a:rPr lang="fr-FR" altLang="zh-TW" dirty="0" smtClean="0"/>
              <a:t>          –</a:t>
            </a:r>
            <a:r>
              <a:rPr lang="fr-FR" altLang="zh-TW" dirty="0"/>
              <a:t>10K nodes, 100 million files, 10 PB</a:t>
            </a:r>
          </a:p>
          <a:p>
            <a:r>
              <a:rPr lang="en-US" altLang="zh-TW" b="1" dirty="0" smtClean="0"/>
              <a:t>Assumes </a:t>
            </a:r>
            <a:r>
              <a:rPr lang="en-US" altLang="zh-TW" b="1" dirty="0"/>
              <a:t>Commodity Hardware</a:t>
            </a:r>
          </a:p>
          <a:p>
            <a:pPr>
              <a:buNone/>
            </a:pPr>
            <a:r>
              <a:rPr lang="en-US" altLang="zh-TW" dirty="0" smtClean="0"/>
              <a:t>         –</a:t>
            </a:r>
            <a:r>
              <a:rPr lang="en-US" altLang="zh-TW" dirty="0"/>
              <a:t>Files are replicated to handle hardware failure</a:t>
            </a:r>
          </a:p>
          <a:p>
            <a:pPr>
              <a:buNone/>
            </a:pPr>
            <a:r>
              <a:rPr lang="en-US" altLang="zh-TW" dirty="0" smtClean="0"/>
              <a:t>         –</a:t>
            </a:r>
            <a:r>
              <a:rPr lang="en-US" altLang="zh-TW" dirty="0"/>
              <a:t>Detect failures and recovers from them</a:t>
            </a:r>
          </a:p>
          <a:p>
            <a:r>
              <a:rPr lang="en-US" altLang="zh-TW" b="1" dirty="0" smtClean="0"/>
              <a:t>Optimized </a:t>
            </a:r>
            <a:r>
              <a:rPr lang="en-US" altLang="zh-TW" b="1" dirty="0"/>
              <a:t>for Batch Processing</a:t>
            </a:r>
          </a:p>
          <a:p>
            <a:pPr>
              <a:buNone/>
            </a:pPr>
            <a:r>
              <a:rPr lang="en-US" altLang="zh-TW" dirty="0" smtClean="0"/>
              <a:t>       –</a:t>
            </a:r>
            <a:r>
              <a:rPr lang="en-US" altLang="zh-TW" dirty="0"/>
              <a:t>Data locations exposed so that computations </a:t>
            </a:r>
            <a:r>
              <a:rPr lang="en-US" altLang="zh-TW" dirty="0" smtClean="0"/>
              <a:t> can move </a:t>
            </a:r>
            <a:r>
              <a:rPr lang="en-US" altLang="zh-TW" dirty="0"/>
              <a:t>to where data resides</a:t>
            </a:r>
          </a:p>
          <a:p>
            <a:pPr>
              <a:buNone/>
            </a:pPr>
            <a:r>
              <a:rPr lang="en-US" altLang="zh-TW" dirty="0" smtClean="0"/>
              <a:t>       –</a:t>
            </a:r>
            <a:r>
              <a:rPr lang="en-US" altLang="zh-TW" dirty="0"/>
              <a:t>Provides very high aggregate bandwidth</a:t>
            </a:r>
          </a:p>
          <a:p>
            <a:r>
              <a:rPr lang="en-US" altLang="zh-TW" b="1" dirty="0" smtClean="0"/>
              <a:t>User </a:t>
            </a:r>
            <a:r>
              <a:rPr lang="en-US" altLang="zh-TW" b="1" dirty="0"/>
              <a:t>Space, runs on heterogeneous OS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99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b="1" dirty="0"/>
              <a:t>The Design of HDFS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Single Namespace for entire cluster</a:t>
            </a:r>
          </a:p>
          <a:p>
            <a:pPr eaLnBrk="1" hangingPunct="1"/>
            <a:r>
              <a:rPr lang="en-US" altLang="zh-TW" dirty="0"/>
              <a:t>Data Coherency</a:t>
            </a:r>
          </a:p>
          <a:p>
            <a:pPr lvl="1" eaLnBrk="1" hangingPunct="1"/>
            <a:r>
              <a:rPr lang="en-US" altLang="zh-TW" dirty="0"/>
              <a:t>Write-once-read-many access model</a:t>
            </a:r>
          </a:p>
          <a:p>
            <a:pPr lvl="1" eaLnBrk="1" hangingPunct="1"/>
            <a:r>
              <a:rPr lang="en-US" altLang="zh-TW" dirty="0"/>
              <a:t>Client can only append to existing files</a:t>
            </a:r>
          </a:p>
          <a:p>
            <a:pPr eaLnBrk="1" hangingPunct="1"/>
            <a:r>
              <a:rPr lang="en-US" altLang="zh-TW" dirty="0"/>
              <a:t>Files are broken up into blocks</a:t>
            </a:r>
          </a:p>
          <a:p>
            <a:pPr lvl="1" eaLnBrk="1" hangingPunct="1"/>
            <a:r>
              <a:rPr lang="en-US" altLang="zh-TW" dirty="0"/>
              <a:t>Typically </a:t>
            </a:r>
            <a:r>
              <a:rPr lang="en-US" altLang="zh-TW" dirty="0" smtClean="0"/>
              <a:t>64MB-128MB </a:t>
            </a:r>
            <a:r>
              <a:rPr lang="en-US" altLang="zh-TW" dirty="0"/>
              <a:t>block size</a:t>
            </a:r>
          </a:p>
          <a:p>
            <a:pPr lvl="1" eaLnBrk="1" hangingPunct="1"/>
            <a:r>
              <a:rPr lang="en-US" altLang="zh-TW" dirty="0"/>
              <a:t>Each block replicated on multiple </a:t>
            </a:r>
            <a:r>
              <a:rPr lang="en-US" altLang="zh-TW" dirty="0" err="1"/>
              <a:t>DataNodes</a:t>
            </a:r>
            <a:endParaRPr lang="en-US" altLang="zh-TW" dirty="0"/>
          </a:p>
          <a:p>
            <a:pPr eaLnBrk="1" hangingPunct="1"/>
            <a:r>
              <a:rPr lang="en-US" altLang="zh-TW" dirty="0"/>
              <a:t>Intelligent Client</a:t>
            </a:r>
          </a:p>
          <a:p>
            <a:pPr lvl="1" eaLnBrk="1" hangingPunct="1"/>
            <a:r>
              <a:rPr lang="en-US" altLang="zh-TW" dirty="0"/>
              <a:t>Client can find location of blocks</a:t>
            </a:r>
          </a:p>
          <a:p>
            <a:pPr lvl="1" eaLnBrk="1" hangingPunct="1"/>
            <a:r>
              <a:rPr lang="en-US" altLang="zh-TW" dirty="0"/>
              <a:t>Client accesses data directly from </a:t>
            </a:r>
            <a:r>
              <a:rPr lang="en-US" altLang="zh-TW" dirty="0" err="1"/>
              <a:t>DataNode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23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b="1"/>
              <a:t>HDFS Architecture</a:t>
            </a:r>
          </a:p>
        </p:txBody>
      </p:sp>
      <p:pic>
        <p:nvPicPr>
          <p:cNvPr id="4" name="Picture 3" descr="hdfsarchitec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008063"/>
            <a:ext cx="7362825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b="1" dirty="0"/>
              <a:t>Functions of a </a:t>
            </a:r>
            <a:r>
              <a:rPr lang="en-US" altLang="zh-TW" b="1" dirty="0" err="1"/>
              <a:t>NameNode</a:t>
            </a:r>
            <a:endParaRPr lang="en-US" altLang="zh-TW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Manages File System Namespace</a:t>
            </a:r>
          </a:p>
          <a:p>
            <a:pPr lvl="1" eaLnBrk="1" hangingPunct="1"/>
            <a:r>
              <a:rPr lang="en-US" altLang="zh-TW" dirty="0" smtClean="0"/>
              <a:t>Maps a file name to a set of blocks</a:t>
            </a:r>
          </a:p>
          <a:p>
            <a:pPr lvl="1" eaLnBrk="1" hangingPunct="1"/>
            <a:r>
              <a:rPr lang="en-US" altLang="zh-TW" dirty="0" smtClean="0"/>
              <a:t>Maps a block to the </a:t>
            </a:r>
            <a:r>
              <a:rPr lang="en-US" altLang="zh-TW" dirty="0" err="1" smtClean="0"/>
              <a:t>DataNodes</a:t>
            </a:r>
            <a:r>
              <a:rPr lang="en-US" altLang="zh-TW" dirty="0" smtClean="0"/>
              <a:t> where it resides</a:t>
            </a:r>
          </a:p>
          <a:p>
            <a:pPr eaLnBrk="1" hangingPunct="1"/>
            <a:r>
              <a:rPr lang="en-US" altLang="zh-TW" dirty="0" smtClean="0"/>
              <a:t>Cluster Configuration Management</a:t>
            </a:r>
          </a:p>
          <a:p>
            <a:pPr eaLnBrk="1" hangingPunct="1"/>
            <a:r>
              <a:rPr lang="en-US" altLang="zh-TW" dirty="0" smtClean="0"/>
              <a:t>Replication Engine for Blocks</a:t>
            </a:r>
          </a:p>
          <a:p>
            <a:pPr eaLnBrk="1" hangingPunct="1"/>
            <a:r>
              <a:rPr lang="en-US" altLang="zh-TW" dirty="0"/>
              <a:t>To ensure high availability, 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you need </a:t>
            </a:r>
            <a:r>
              <a:rPr lang="en-US" altLang="zh-TW" dirty="0"/>
              <a:t>both an active </a:t>
            </a:r>
            <a:r>
              <a:rPr lang="en-US" altLang="zh-TW" dirty="0" err="1"/>
              <a:t>NameNode</a:t>
            </a:r>
            <a:r>
              <a:rPr lang="en-US" altLang="zh-TW" dirty="0"/>
              <a:t> and a standby </a:t>
            </a:r>
            <a:r>
              <a:rPr lang="en-US" altLang="zh-TW" dirty="0" err="1"/>
              <a:t>NameNode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Each </a:t>
            </a:r>
            <a:r>
              <a:rPr lang="en-US" altLang="zh-TW" dirty="0"/>
              <a:t>runs on its own, dedicated master node.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787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b="1"/>
              <a:t>NameNode Metadata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smtClean="0"/>
              <a:t>Metadata in Memory</a:t>
            </a:r>
          </a:p>
          <a:p>
            <a:pPr lvl="1" eaLnBrk="1" hangingPunct="1"/>
            <a:r>
              <a:rPr lang="en-US" altLang="zh-TW" smtClean="0"/>
              <a:t>The entire metadata is in main memory</a:t>
            </a:r>
          </a:p>
          <a:p>
            <a:pPr lvl="1" eaLnBrk="1" hangingPunct="1"/>
            <a:r>
              <a:rPr lang="en-US" altLang="zh-TW" smtClean="0"/>
              <a:t>No demand paging of metadata</a:t>
            </a:r>
          </a:p>
          <a:p>
            <a:pPr eaLnBrk="1" hangingPunct="1"/>
            <a:r>
              <a:rPr lang="en-US" altLang="zh-TW" smtClean="0"/>
              <a:t>Types of metadata</a:t>
            </a:r>
          </a:p>
          <a:p>
            <a:pPr lvl="1" eaLnBrk="1" hangingPunct="1"/>
            <a:r>
              <a:rPr lang="en-US" altLang="zh-TW" smtClean="0"/>
              <a:t>List of files</a:t>
            </a:r>
          </a:p>
          <a:p>
            <a:pPr lvl="1" eaLnBrk="1" hangingPunct="1"/>
            <a:r>
              <a:rPr lang="en-US" altLang="zh-TW" smtClean="0"/>
              <a:t>List of Blocks for each file</a:t>
            </a:r>
          </a:p>
          <a:p>
            <a:pPr lvl="1" eaLnBrk="1" hangingPunct="1"/>
            <a:r>
              <a:rPr lang="en-US" altLang="zh-TW" smtClean="0"/>
              <a:t>List of DataNodes for each block</a:t>
            </a:r>
          </a:p>
          <a:p>
            <a:pPr lvl="1" eaLnBrk="1" hangingPunct="1"/>
            <a:r>
              <a:rPr lang="en-US" altLang="zh-TW" smtClean="0"/>
              <a:t>File attributes, e.g. creation time, replication factor</a:t>
            </a:r>
          </a:p>
          <a:p>
            <a:pPr eaLnBrk="1" hangingPunct="1"/>
            <a:r>
              <a:rPr lang="en-US" altLang="zh-TW" smtClean="0"/>
              <a:t>A Transaction Log</a:t>
            </a:r>
          </a:p>
          <a:p>
            <a:pPr lvl="1" eaLnBrk="1" hangingPunct="1"/>
            <a:r>
              <a:rPr lang="en-US" altLang="zh-TW" smtClean="0"/>
              <a:t>Records file creations, file deletions etc</a:t>
            </a:r>
          </a:p>
        </p:txBody>
      </p:sp>
    </p:spTree>
    <p:extLst>
      <p:ext uri="{BB962C8B-B14F-4D97-AF65-F5344CB8AC3E}">
        <p14:creationId xmlns:p14="http://schemas.microsoft.com/office/powerpoint/2010/main" val="1781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Secondary </a:t>
            </a:r>
            <a:r>
              <a:rPr lang="en-US" altLang="zh-TW" b="1" dirty="0" err="1" smtClean="0"/>
              <a:t>NameNode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Copies </a:t>
            </a:r>
            <a:r>
              <a:rPr lang="en-US" altLang="zh-TW" sz="2400" dirty="0" err="1"/>
              <a:t>FsImage</a:t>
            </a:r>
            <a:r>
              <a:rPr lang="en-US" altLang="zh-TW" sz="2400" dirty="0"/>
              <a:t> and Transaction Log from </a:t>
            </a:r>
            <a:r>
              <a:rPr lang="en-US" altLang="zh-TW" sz="2400" dirty="0" err="1"/>
              <a:t>Namenode</a:t>
            </a:r>
            <a:r>
              <a:rPr lang="en-US" altLang="zh-TW" sz="2400" dirty="0"/>
              <a:t> to a temporary directory</a:t>
            </a:r>
          </a:p>
          <a:p>
            <a:pPr eaLnBrk="1" hangingPunct="1"/>
            <a:r>
              <a:rPr lang="en-US" altLang="zh-TW" sz="2400" dirty="0"/>
              <a:t>Merges </a:t>
            </a:r>
            <a:r>
              <a:rPr lang="en-US" altLang="zh-TW" sz="2400" dirty="0" err="1"/>
              <a:t>FSImage</a:t>
            </a:r>
            <a:r>
              <a:rPr lang="en-US" altLang="zh-TW" sz="2400" dirty="0"/>
              <a:t> and Transaction Log into a new </a:t>
            </a:r>
            <a:r>
              <a:rPr lang="en-US" altLang="zh-TW" sz="2400" dirty="0" err="1"/>
              <a:t>FSImage</a:t>
            </a:r>
            <a:r>
              <a:rPr lang="en-US" altLang="zh-TW" sz="2400" dirty="0"/>
              <a:t> in temporary </a:t>
            </a:r>
            <a:r>
              <a:rPr lang="en-US" altLang="zh-TW" sz="2400" dirty="0" smtClean="0"/>
              <a:t>directory</a:t>
            </a:r>
          </a:p>
          <a:p>
            <a:pPr eaLnBrk="1" hangingPunct="1"/>
            <a:r>
              <a:rPr lang="en-US" altLang="zh-TW" sz="2400" dirty="0"/>
              <a:t>Secondary </a:t>
            </a:r>
            <a:r>
              <a:rPr lang="en-US" altLang="zh-TW" sz="2400" dirty="0" err="1"/>
              <a:t>Namenode</a:t>
            </a:r>
            <a:r>
              <a:rPr lang="en-US" altLang="zh-TW" sz="2400" dirty="0"/>
              <a:t> whole purpose is to have a checkpoint in </a:t>
            </a:r>
            <a:r>
              <a:rPr lang="en-US" altLang="zh-TW" sz="2400" dirty="0" smtClean="0"/>
              <a:t>HDFS</a:t>
            </a:r>
            <a:endParaRPr lang="en-US" altLang="zh-TW" sz="2400" dirty="0" smtClean="0"/>
          </a:p>
          <a:p>
            <a:pPr eaLnBrk="1" hangingPunct="1"/>
            <a:r>
              <a:rPr lang="en-US" altLang="zh-TW" sz="2400" dirty="0" smtClean="0"/>
              <a:t>Uploads new </a:t>
            </a:r>
            <a:r>
              <a:rPr lang="en-US" altLang="zh-TW" sz="2400" dirty="0" err="1" smtClean="0"/>
              <a:t>FSImage</a:t>
            </a:r>
            <a:r>
              <a:rPr lang="en-US" altLang="zh-TW" sz="2400" dirty="0" smtClean="0"/>
              <a:t> to the </a:t>
            </a:r>
            <a:r>
              <a:rPr lang="en-US" altLang="zh-TW" sz="2400" dirty="0" err="1" smtClean="0"/>
              <a:t>NameNode</a:t>
            </a:r>
            <a:endParaRPr lang="en-US" altLang="zh-TW" sz="2400" dirty="0" smtClean="0"/>
          </a:p>
          <a:p>
            <a:pPr lvl="1" eaLnBrk="1" hangingPunct="1"/>
            <a:r>
              <a:rPr lang="en-US" altLang="zh-TW" sz="2000" dirty="0" smtClean="0"/>
              <a:t>Transaction </a:t>
            </a:r>
            <a:r>
              <a:rPr lang="en-US" altLang="zh-TW" sz="2000" dirty="0"/>
              <a:t>Log on </a:t>
            </a:r>
            <a:r>
              <a:rPr lang="en-US" altLang="zh-TW" sz="2000" dirty="0" err="1"/>
              <a:t>NameNode</a:t>
            </a:r>
            <a:r>
              <a:rPr lang="en-US" altLang="zh-TW" sz="2000" dirty="0"/>
              <a:t> is purged</a:t>
            </a:r>
          </a:p>
        </p:txBody>
      </p:sp>
      <p:pic>
        <p:nvPicPr>
          <p:cNvPr id="10242" name="Picture 2" descr="Secondary NameNode Function - Apache Hadoop HDFS Architecture - Edur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6349721" cy="22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DataNode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smtClean="0"/>
              <a:t>A Block Server</a:t>
            </a:r>
          </a:p>
          <a:p>
            <a:pPr lvl="1" eaLnBrk="1" hangingPunct="1"/>
            <a:r>
              <a:rPr lang="en-US" altLang="zh-TW" smtClean="0"/>
              <a:t>Stores data in the local file system (e.g. ext3)</a:t>
            </a:r>
          </a:p>
          <a:p>
            <a:pPr lvl="1" eaLnBrk="1" hangingPunct="1"/>
            <a:r>
              <a:rPr lang="en-US" altLang="zh-TW" smtClean="0"/>
              <a:t>Stores metadata of a block (e.g. CRC)</a:t>
            </a:r>
          </a:p>
          <a:p>
            <a:pPr lvl="1" eaLnBrk="1" hangingPunct="1"/>
            <a:r>
              <a:rPr lang="en-US" altLang="zh-TW" smtClean="0"/>
              <a:t>Serves data and metadata to Clients</a:t>
            </a:r>
          </a:p>
          <a:p>
            <a:pPr eaLnBrk="1" hangingPunct="1"/>
            <a:r>
              <a:rPr lang="en-US" altLang="zh-TW" smtClean="0"/>
              <a:t>Block Report</a:t>
            </a:r>
          </a:p>
          <a:p>
            <a:pPr lvl="1" eaLnBrk="1" hangingPunct="1"/>
            <a:r>
              <a:rPr lang="en-US" altLang="zh-TW" smtClean="0"/>
              <a:t>Periodically sends a report of all existing blocks to the NameNode</a:t>
            </a:r>
          </a:p>
          <a:p>
            <a:pPr eaLnBrk="1" hangingPunct="1"/>
            <a:r>
              <a:rPr lang="en-US" altLang="zh-TW" smtClean="0"/>
              <a:t>Facilitates Pipelining of Data</a:t>
            </a:r>
          </a:p>
          <a:p>
            <a:pPr lvl="1" eaLnBrk="1" hangingPunct="1"/>
            <a:r>
              <a:rPr lang="en-US" altLang="zh-TW" smtClean="0"/>
              <a:t>Forwards data to other specified DataNodes</a:t>
            </a:r>
          </a:p>
        </p:txBody>
      </p:sp>
    </p:spTree>
    <p:extLst>
      <p:ext uri="{BB962C8B-B14F-4D97-AF65-F5344CB8AC3E}">
        <p14:creationId xmlns:p14="http://schemas.microsoft.com/office/powerpoint/2010/main" val="2717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Block Placement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Current Strategy</a:t>
            </a:r>
          </a:p>
          <a:p>
            <a:pPr lvl="1" eaLnBrk="1" hangingPunct="1"/>
            <a:r>
              <a:rPr lang="en-US" altLang="zh-TW" sz="2000" dirty="0" smtClean="0"/>
              <a:t>One replica on local node</a:t>
            </a:r>
          </a:p>
          <a:p>
            <a:pPr lvl="1" eaLnBrk="1" hangingPunct="1"/>
            <a:r>
              <a:rPr lang="en-US" altLang="zh-TW" sz="2000" dirty="0" smtClean="0"/>
              <a:t>Second replica on a remote rack</a:t>
            </a:r>
          </a:p>
          <a:p>
            <a:pPr lvl="1" eaLnBrk="1" hangingPunct="1"/>
            <a:r>
              <a:rPr lang="en-US" altLang="zh-TW" sz="2000" dirty="0" smtClean="0"/>
              <a:t>Third replica on same remote rack (default: 3 replicas)</a:t>
            </a:r>
          </a:p>
          <a:p>
            <a:pPr lvl="1" eaLnBrk="1" hangingPunct="1"/>
            <a:r>
              <a:rPr lang="en-US" altLang="zh-TW" sz="2000" dirty="0" smtClean="0"/>
              <a:t>Additional replicas are randomly placed</a:t>
            </a:r>
          </a:p>
          <a:p>
            <a:pPr eaLnBrk="1" hangingPunct="1"/>
            <a:r>
              <a:rPr lang="en-US" altLang="zh-TW" sz="2400" dirty="0" smtClean="0"/>
              <a:t>Clients read from nearest replicas</a:t>
            </a:r>
          </a:p>
        </p:txBody>
      </p:sp>
      <p:pic>
        <p:nvPicPr>
          <p:cNvPr id="28674" name="Picture 2" descr="Rack Awareness - Apache Hadoop HDFS Architecture - Edur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15869"/>
            <a:ext cx="5715000" cy="30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Heartbeats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DataNodes</a:t>
            </a:r>
            <a:r>
              <a:rPr lang="en-US" altLang="zh-TW" dirty="0" smtClean="0"/>
              <a:t> send </a:t>
            </a:r>
            <a:r>
              <a:rPr lang="en-US" altLang="zh-TW" dirty="0" err="1" smtClean="0"/>
              <a:t>hearbeat</a:t>
            </a:r>
            <a:r>
              <a:rPr lang="en-US" altLang="zh-TW" dirty="0" smtClean="0"/>
              <a:t> to the </a:t>
            </a:r>
            <a:r>
              <a:rPr lang="en-US" altLang="zh-TW" dirty="0" err="1" smtClean="0"/>
              <a:t>NameNode</a:t>
            </a:r>
            <a:r>
              <a:rPr lang="en-US" altLang="zh-TW" dirty="0" smtClean="0"/>
              <a:t> </a:t>
            </a:r>
            <a:r>
              <a:rPr lang="en-US" altLang="zh-TW" dirty="0"/>
              <a:t>periodically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Once every 3 seconds</a:t>
            </a:r>
          </a:p>
          <a:p>
            <a:pPr eaLnBrk="1" hangingPunct="1"/>
            <a:r>
              <a:rPr lang="en-US" altLang="zh-TW" dirty="0" err="1" smtClean="0"/>
              <a:t>NameNode</a:t>
            </a:r>
            <a:r>
              <a:rPr lang="en-US" altLang="zh-TW" dirty="0" smtClean="0"/>
              <a:t> uses heartbeats to detect </a:t>
            </a:r>
            <a:r>
              <a:rPr lang="en-US" altLang="zh-TW" dirty="0" err="1" smtClean="0"/>
              <a:t>DataNode</a:t>
            </a:r>
            <a:r>
              <a:rPr lang="en-US" altLang="zh-TW" dirty="0" smtClean="0"/>
              <a:t> failure</a:t>
            </a:r>
          </a:p>
        </p:txBody>
      </p:sp>
    </p:spTree>
    <p:extLst>
      <p:ext uri="{BB962C8B-B14F-4D97-AF65-F5344CB8AC3E}">
        <p14:creationId xmlns:p14="http://schemas.microsoft.com/office/powerpoint/2010/main" val="32149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ffectLst/>
              </a:rPr>
              <a:t>Advantages of Hadoop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dirty="0" smtClean="0"/>
              <a:t>Vast amounts of data</a:t>
            </a:r>
          </a:p>
          <a:p>
            <a:r>
              <a:rPr lang="en-US" altLang="zh-TW" dirty="0" smtClean="0"/>
              <a:t>Economic</a:t>
            </a:r>
          </a:p>
          <a:p>
            <a:r>
              <a:rPr lang="en-US" altLang="zh-TW" dirty="0" smtClean="0"/>
              <a:t>Efficient</a:t>
            </a:r>
          </a:p>
          <a:p>
            <a:r>
              <a:rPr lang="en-US" altLang="zh-TW" dirty="0" smtClean="0"/>
              <a:t>Scalable</a:t>
            </a:r>
          </a:p>
          <a:p>
            <a:r>
              <a:rPr lang="en-US" altLang="zh-TW" dirty="0" smtClean="0"/>
              <a:t>Reliable</a:t>
            </a:r>
          </a:p>
        </p:txBody>
      </p:sp>
    </p:spTree>
    <p:extLst>
      <p:ext uri="{BB962C8B-B14F-4D97-AF65-F5344CB8AC3E}">
        <p14:creationId xmlns:p14="http://schemas.microsoft.com/office/powerpoint/2010/main" val="6243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/>
              <a:t>NameNode</a:t>
            </a:r>
            <a:r>
              <a:rPr lang="en-US" altLang="zh-TW" dirty="0" smtClean="0"/>
              <a:t> as a Replication </a:t>
            </a:r>
            <a:r>
              <a:rPr lang="en-US" altLang="zh-TW" dirty="0" smtClean="0"/>
              <a:t>Engine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smtClean="0"/>
              <a:t>NameNode detects DataNode failures</a:t>
            </a:r>
          </a:p>
          <a:p>
            <a:pPr lvl="1" eaLnBrk="1" hangingPunct="1"/>
            <a:r>
              <a:rPr lang="en-US" altLang="zh-TW" smtClean="0"/>
              <a:t>Chooses new DataNodes for new replicas</a:t>
            </a:r>
          </a:p>
          <a:p>
            <a:pPr lvl="1" eaLnBrk="1" hangingPunct="1"/>
            <a:r>
              <a:rPr lang="en-US" altLang="zh-TW" smtClean="0"/>
              <a:t>Balances disk usage</a:t>
            </a:r>
          </a:p>
          <a:p>
            <a:pPr lvl="1" eaLnBrk="1" hangingPunct="1"/>
            <a:r>
              <a:rPr lang="en-US" altLang="zh-TW" smtClean="0"/>
              <a:t>Balances communication traffic to DataNodes</a:t>
            </a:r>
          </a:p>
        </p:txBody>
      </p:sp>
    </p:spTree>
    <p:extLst>
      <p:ext uri="{BB962C8B-B14F-4D97-AF65-F5344CB8AC3E}">
        <p14:creationId xmlns:p14="http://schemas.microsoft.com/office/powerpoint/2010/main" val="2118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Data Correctness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smtClean="0"/>
              <a:t>Use Checksums to validate data</a:t>
            </a:r>
          </a:p>
          <a:p>
            <a:pPr lvl="1" eaLnBrk="1" hangingPunct="1"/>
            <a:r>
              <a:rPr lang="en-US" altLang="zh-TW" smtClean="0"/>
              <a:t>Use CRC32</a:t>
            </a:r>
          </a:p>
          <a:p>
            <a:pPr eaLnBrk="1" hangingPunct="1"/>
            <a:r>
              <a:rPr lang="en-US" altLang="zh-TW" smtClean="0"/>
              <a:t>File Creation</a:t>
            </a:r>
          </a:p>
          <a:p>
            <a:pPr lvl="1" eaLnBrk="1" hangingPunct="1"/>
            <a:r>
              <a:rPr lang="en-US" altLang="zh-TW" smtClean="0"/>
              <a:t>Client computes checksum per 512 bytes</a:t>
            </a:r>
          </a:p>
          <a:p>
            <a:pPr lvl="1" eaLnBrk="1" hangingPunct="1"/>
            <a:r>
              <a:rPr lang="en-US" altLang="zh-TW" smtClean="0"/>
              <a:t>DataNode stores the checksum</a:t>
            </a:r>
          </a:p>
          <a:p>
            <a:pPr eaLnBrk="1" hangingPunct="1"/>
            <a:r>
              <a:rPr lang="en-US" altLang="zh-TW" smtClean="0"/>
              <a:t>File access</a:t>
            </a:r>
          </a:p>
          <a:p>
            <a:pPr lvl="1" eaLnBrk="1" hangingPunct="1"/>
            <a:r>
              <a:rPr lang="en-US" altLang="zh-TW" smtClean="0"/>
              <a:t>Client retrieves the data and checksum from DataNode</a:t>
            </a:r>
          </a:p>
          <a:p>
            <a:pPr lvl="1" eaLnBrk="1" hangingPunct="1"/>
            <a:r>
              <a:rPr lang="en-US" altLang="zh-TW" smtClean="0"/>
              <a:t>If Validation fails, Client tries other replicas</a:t>
            </a:r>
          </a:p>
        </p:txBody>
      </p:sp>
    </p:spTree>
    <p:extLst>
      <p:ext uri="{BB962C8B-B14F-4D97-AF65-F5344CB8AC3E}">
        <p14:creationId xmlns:p14="http://schemas.microsoft.com/office/powerpoint/2010/main" val="22152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Data Pipelining (i)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Client retrieves a list of </a:t>
            </a:r>
            <a:r>
              <a:rPr lang="en-US" altLang="zh-TW" dirty="0" err="1" smtClean="0"/>
              <a:t>DataNodes</a:t>
            </a:r>
            <a:r>
              <a:rPr lang="en-US" altLang="zh-TW" dirty="0" smtClean="0"/>
              <a:t> on which to place replicas of a block</a:t>
            </a:r>
          </a:p>
          <a:p>
            <a:pPr eaLnBrk="1" hangingPunct="1"/>
            <a:r>
              <a:rPr lang="en-US" altLang="zh-TW" dirty="0" smtClean="0"/>
              <a:t>Client writes block to the first </a:t>
            </a:r>
            <a:r>
              <a:rPr lang="en-US" altLang="zh-TW" dirty="0" err="1" smtClean="0"/>
              <a:t>DataNode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The first </a:t>
            </a:r>
            <a:r>
              <a:rPr lang="en-US" altLang="zh-TW" dirty="0" err="1" smtClean="0"/>
              <a:t>DataNode</a:t>
            </a:r>
            <a:r>
              <a:rPr lang="en-US" altLang="zh-TW" dirty="0" smtClean="0"/>
              <a:t> forwards the data to the next node in the Pipeline</a:t>
            </a:r>
          </a:p>
          <a:p>
            <a:pPr eaLnBrk="1" hangingPunct="1"/>
            <a:r>
              <a:rPr lang="en-US" altLang="zh-TW" dirty="0" smtClean="0"/>
              <a:t>When all replicas are written, the Client moves on to write the next block in file</a:t>
            </a:r>
          </a:p>
        </p:txBody>
      </p:sp>
      <p:pic>
        <p:nvPicPr>
          <p:cNvPr id="18434" name="Picture 2" descr="HDFS Pipeline - Apache Hadoop HDFS Architecture - Edur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77724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</a:t>
            </a:r>
            <a:r>
              <a:rPr lang="en-US" altLang="zh-TW" dirty="0" smtClean="0"/>
              <a:t>Pipelining (ii)</a:t>
            </a:r>
            <a:endParaRPr lang="zh-TW" altLang="en-US" dirty="0"/>
          </a:p>
        </p:txBody>
      </p:sp>
      <p:pic>
        <p:nvPicPr>
          <p:cNvPr id="41986" name="Picture 2" descr="HDFS Pipeline Set Up - Apache Hadoop HDFS Architecture - Edure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08" y="1295400"/>
            <a:ext cx="679578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Rebalancer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smtClean="0"/>
              <a:t>Goal: % disk full on DataNodes should be similar</a:t>
            </a:r>
          </a:p>
          <a:p>
            <a:pPr lvl="1" eaLnBrk="1" hangingPunct="1"/>
            <a:r>
              <a:rPr lang="en-US" altLang="zh-TW" smtClean="0"/>
              <a:t>Usually run when new DataNodes are added</a:t>
            </a:r>
          </a:p>
          <a:p>
            <a:pPr lvl="1" eaLnBrk="1" hangingPunct="1"/>
            <a:r>
              <a:rPr lang="en-US" altLang="zh-TW" smtClean="0"/>
              <a:t>Cluster is online when Rebalancer is active</a:t>
            </a:r>
          </a:p>
          <a:p>
            <a:pPr lvl="1" eaLnBrk="1" hangingPunct="1"/>
            <a:r>
              <a:rPr lang="en-US" altLang="zh-TW" smtClean="0"/>
              <a:t>Rebalancer is throttled to avoid network congestion</a:t>
            </a:r>
          </a:p>
          <a:p>
            <a:pPr lvl="1" eaLnBrk="1" hangingPunct="1"/>
            <a:r>
              <a:rPr lang="en-US" altLang="zh-TW" smtClean="0"/>
              <a:t>Command line tool</a:t>
            </a:r>
          </a:p>
        </p:txBody>
      </p:sp>
    </p:spTree>
    <p:extLst>
      <p:ext uri="{BB962C8B-B14F-4D97-AF65-F5344CB8AC3E}">
        <p14:creationId xmlns:p14="http://schemas.microsoft.com/office/powerpoint/2010/main" val="28382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User Interface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smtClean="0"/>
              <a:t>Commads for HDFS User:</a:t>
            </a:r>
          </a:p>
          <a:p>
            <a:pPr lvl="1" eaLnBrk="1" hangingPunct="1"/>
            <a:r>
              <a:rPr lang="en-US" altLang="zh-TW" smtClean="0"/>
              <a:t>hadoop dfs -mkdir /foodir</a:t>
            </a:r>
          </a:p>
          <a:p>
            <a:pPr lvl="1" eaLnBrk="1" hangingPunct="1"/>
            <a:r>
              <a:rPr lang="en-US" altLang="zh-TW" smtClean="0"/>
              <a:t>hadoop dfs -cat /foodir/myfile.txt</a:t>
            </a:r>
          </a:p>
          <a:p>
            <a:pPr lvl="1" eaLnBrk="1" hangingPunct="1"/>
            <a:r>
              <a:rPr lang="en-US" altLang="zh-TW" smtClean="0"/>
              <a:t>hadoop dfs -rm /foodir/myfile.txt</a:t>
            </a:r>
          </a:p>
          <a:p>
            <a:pPr eaLnBrk="1" hangingPunct="1"/>
            <a:r>
              <a:rPr lang="en-US" altLang="zh-TW" smtClean="0"/>
              <a:t>Commands for HDFS Administrator</a:t>
            </a:r>
          </a:p>
          <a:p>
            <a:pPr lvl="1" eaLnBrk="1" hangingPunct="1"/>
            <a:r>
              <a:rPr lang="en-US" altLang="zh-TW" smtClean="0"/>
              <a:t>hadoop dfsadmin -report</a:t>
            </a:r>
          </a:p>
          <a:p>
            <a:pPr lvl="1" eaLnBrk="1" hangingPunct="1"/>
            <a:r>
              <a:rPr lang="en-US" altLang="zh-TW" smtClean="0"/>
              <a:t>hadoop dfsadmin -decommision datanodename</a:t>
            </a:r>
          </a:p>
          <a:p>
            <a:pPr eaLnBrk="1" hangingPunct="1"/>
            <a:r>
              <a:rPr lang="en-US" altLang="zh-TW" smtClean="0"/>
              <a:t>Web Interface</a:t>
            </a:r>
          </a:p>
          <a:p>
            <a:pPr lvl="1" eaLnBrk="1" hangingPunct="1"/>
            <a:r>
              <a:rPr lang="en-US" altLang="zh-TW" smtClean="0"/>
              <a:t>http://host:port/dfshealth.jsp</a:t>
            </a:r>
          </a:p>
        </p:txBody>
      </p:sp>
    </p:spTree>
    <p:extLst>
      <p:ext uri="{BB962C8B-B14F-4D97-AF65-F5344CB8AC3E}">
        <p14:creationId xmlns:p14="http://schemas.microsoft.com/office/powerpoint/2010/main" val="25993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INTRODUCTION TO MAPREDUCE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02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MapReduce - What?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MapReduce is a programming model for efficient distributed computing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It works like a Unix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cat input | grep |         sort        |   uniq -c  |  cat &gt; output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  </a:t>
            </a:r>
            <a:r>
              <a:rPr lang="en-US" altLang="zh-TW" sz="2000" b="1" smtClean="0"/>
              <a:t>Input   | Map |</a:t>
            </a:r>
            <a:r>
              <a:rPr lang="en-US" altLang="zh-TW" sz="2000" smtClean="0"/>
              <a:t> Shuffle &amp; Sort </a:t>
            </a:r>
            <a:r>
              <a:rPr lang="en-US" altLang="zh-TW" sz="2000" b="1" smtClean="0"/>
              <a:t>| Reduce  | Output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Efficiency from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Streaming through data, reducing seeks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Pipelining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A good fit for a lot of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Log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Web index building</a:t>
            </a:r>
          </a:p>
        </p:txBody>
      </p:sp>
    </p:spTree>
    <p:extLst>
      <p:ext uri="{BB962C8B-B14F-4D97-AF65-F5344CB8AC3E}">
        <p14:creationId xmlns:p14="http://schemas.microsoft.com/office/powerpoint/2010/main" val="15201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MapReduce - Dataflow</a:t>
            </a:r>
          </a:p>
        </p:txBody>
      </p:sp>
      <p:pic>
        <p:nvPicPr>
          <p:cNvPr id="28675" name="Picture 3" descr="3529146657_5b5d025a5f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41388"/>
            <a:ext cx="81534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MapReduce - Features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Fine grained Map and Reduce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Improved load balancing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Faster recovery from failed tasks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Automatic re-execution on failure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In a large cluster, some nodes are always slow or flaky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Framework re-executes failed tasks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Locality optimizations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With large data, bandwidth to data is a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Map-Reduce + HDFS is a very effective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Map-Reduce queries HDFS for locations of input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Map tasks are scheduled close to the inputs when possible</a:t>
            </a:r>
          </a:p>
        </p:txBody>
      </p:sp>
    </p:spTree>
    <p:extLst>
      <p:ext uri="{BB962C8B-B14F-4D97-AF65-F5344CB8AC3E}">
        <p14:creationId xmlns:p14="http://schemas.microsoft.com/office/powerpoint/2010/main" val="36446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ffectLst/>
              </a:rPr>
              <a:t>Applications not for Hadoop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smtClean="0"/>
              <a:t>Low-latency data access</a:t>
            </a:r>
          </a:p>
          <a:p>
            <a:pPr lvl="1"/>
            <a:r>
              <a:rPr lang="en-US" altLang="zh-TW" smtClean="0"/>
              <a:t>HBase is currently a better choice</a:t>
            </a:r>
          </a:p>
          <a:p>
            <a:r>
              <a:rPr lang="en-US" altLang="zh-TW" smtClean="0"/>
              <a:t>Lots of small files</a:t>
            </a:r>
          </a:p>
          <a:p>
            <a:pPr lvl="1"/>
            <a:r>
              <a:rPr lang="en-US" altLang="zh-TW" smtClean="0"/>
              <a:t>All filesystem metadata is in memory </a:t>
            </a:r>
          </a:p>
          <a:p>
            <a:pPr lvl="1"/>
            <a:r>
              <a:rPr lang="en-US" altLang="zh-TW" smtClean="0"/>
              <a:t>The number of files is constrained by the memory size of the name node</a:t>
            </a:r>
          </a:p>
          <a:p>
            <a:r>
              <a:rPr lang="en-US" altLang="zh-TW" smtClean="0"/>
              <a:t>Multiple writers, arbitrary file modifications 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3238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Word Count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Mapper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Input: value: lines of text of input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Output: key: word, value: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Reducer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Input: key: word, value: set of 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Output: key: word, value: sum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Launching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Defines this job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Submits job to cluster</a:t>
            </a:r>
          </a:p>
        </p:txBody>
      </p:sp>
    </p:spTree>
    <p:extLst>
      <p:ext uri="{BB962C8B-B14F-4D97-AF65-F5344CB8AC3E}">
        <p14:creationId xmlns:p14="http://schemas.microsoft.com/office/powerpoint/2010/main" val="21368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Hadoop-MapReduce</a:t>
            </a:r>
            <a:r>
              <a:rPr lang="en-US" altLang="zh-TW" dirty="0" smtClean="0"/>
              <a:t> Workflow</a:t>
            </a:r>
            <a:endParaRPr lang="zh-TW" altLang="en-US" dirty="0" smtClean="0">
              <a:latin typeface="標楷體" pitchFamily="65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200275"/>
            <a:ext cx="685800" cy="2133600"/>
            <a:chOff x="384" y="1968"/>
            <a:chExt cx="432" cy="1344"/>
          </a:xfrm>
        </p:grpSpPr>
        <p:sp>
          <p:nvSpPr>
            <p:cNvPr id="7234" name="Rectangle 6"/>
            <p:cNvSpPr>
              <a:spLocks noChangeArrowheads="1"/>
            </p:cNvSpPr>
            <p:nvPr/>
          </p:nvSpPr>
          <p:spPr bwMode="auto">
            <a:xfrm>
              <a:off x="384" y="1968"/>
              <a:ext cx="432" cy="13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1400" b="1">
                  <a:latin typeface="Arial" charset="0"/>
                </a:rPr>
                <a:t>split 0</a:t>
              </a:r>
            </a:p>
            <a:p>
              <a:pPr algn="ctr"/>
              <a:endParaRPr kumimoji="0" lang="en-US" altLang="zh-TW" sz="1400" b="1">
                <a:latin typeface="Arial" charset="0"/>
              </a:endParaRPr>
            </a:p>
            <a:p>
              <a:pPr algn="ctr"/>
              <a:r>
                <a:rPr kumimoji="0" lang="en-US" altLang="zh-TW" sz="1400" b="1">
                  <a:latin typeface="Arial" charset="0"/>
                </a:rPr>
                <a:t>split 1</a:t>
              </a:r>
            </a:p>
            <a:p>
              <a:pPr algn="ctr"/>
              <a:endParaRPr kumimoji="0" lang="en-US" altLang="zh-TW" sz="1400" b="1">
                <a:latin typeface="Arial" charset="0"/>
              </a:endParaRPr>
            </a:p>
            <a:p>
              <a:pPr algn="ctr"/>
              <a:r>
                <a:rPr kumimoji="0" lang="en-US" altLang="zh-TW" sz="1400" b="1">
                  <a:latin typeface="Arial" charset="0"/>
                </a:rPr>
                <a:t>split 2</a:t>
              </a:r>
            </a:p>
            <a:p>
              <a:pPr algn="ctr"/>
              <a:endParaRPr kumimoji="0" lang="en-US" altLang="zh-TW" sz="1400" b="1">
                <a:latin typeface="Arial" charset="0"/>
              </a:endParaRPr>
            </a:p>
            <a:p>
              <a:pPr algn="ctr"/>
              <a:r>
                <a:rPr kumimoji="0" lang="en-US" altLang="zh-TW" sz="1400" b="1">
                  <a:latin typeface="Arial" charset="0"/>
                </a:rPr>
                <a:t>split 3</a:t>
              </a:r>
            </a:p>
            <a:p>
              <a:pPr algn="ctr"/>
              <a:endParaRPr kumimoji="0" lang="en-US" altLang="zh-TW" sz="1400" b="1">
                <a:latin typeface="Arial" charset="0"/>
              </a:endParaRPr>
            </a:p>
            <a:p>
              <a:pPr algn="ctr"/>
              <a:r>
                <a:rPr kumimoji="0" lang="en-US" altLang="zh-TW" sz="1400" b="1">
                  <a:latin typeface="Arial" charset="0"/>
                </a:rPr>
                <a:t>split 4</a:t>
              </a:r>
            </a:p>
          </p:txBody>
        </p:sp>
        <p:sp>
          <p:nvSpPr>
            <p:cNvPr id="7235" name="Line 7"/>
            <p:cNvSpPr>
              <a:spLocks noChangeShapeType="1"/>
            </p:cNvSpPr>
            <p:nvPr/>
          </p:nvSpPr>
          <p:spPr bwMode="auto">
            <a:xfrm>
              <a:off x="384" y="22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36" name="Line 8"/>
            <p:cNvSpPr>
              <a:spLocks noChangeShapeType="1"/>
            </p:cNvSpPr>
            <p:nvPr/>
          </p:nvSpPr>
          <p:spPr bwMode="auto">
            <a:xfrm>
              <a:off x="384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37" name="Line 9"/>
            <p:cNvSpPr>
              <a:spLocks noChangeShapeType="1"/>
            </p:cNvSpPr>
            <p:nvPr/>
          </p:nvSpPr>
          <p:spPr bwMode="auto">
            <a:xfrm>
              <a:off x="384" y="278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38" name="Line 10"/>
            <p:cNvSpPr>
              <a:spLocks noChangeShapeType="1"/>
            </p:cNvSpPr>
            <p:nvPr/>
          </p:nvSpPr>
          <p:spPr bwMode="auto">
            <a:xfrm>
              <a:off x="384" y="30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8001000" y="2352675"/>
            <a:ext cx="838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400" b="1">
                <a:latin typeface="Arial" charset="0"/>
              </a:rPr>
              <a:t>part0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1905000" y="1590675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400" b="1">
                <a:latin typeface="Arial" charset="0"/>
              </a:rPr>
              <a:t>map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124200" y="1895475"/>
            <a:ext cx="457200" cy="304800"/>
            <a:chOff x="2112" y="1728"/>
            <a:chExt cx="288" cy="192"/>
          </a:xfrm>
        </p:grpSpPr>
        <p:sp>
          <p:nvSpPr>
            <p:cNvPr id="7232" name="Rectangle 14"/>
            <p:cNvSpPr>
              <a:spLocks noChangeArrowheads="1"/>
            </p:cNvSpPr>
            <p:nvPr/>
          </p:nvSpPr>
          <p:spPr bwMode="auto">
            <a:xfrm>
              <a:off x="2112" y="1728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233" name="Rectangle 15"/>
            <p:cNvSpPr>
              <a:spLocks noChangeArrowheads="1"/>
            </p:cNvSpPr>
            <p:nvPr/>
          </p:nvSpPr>
          <p:spPr bwMode="auto">
            <a:xfrm>
              <a:off x="2112" y="1824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1676400" y="1362075"/>
            <a:ext cx="2133600" cy="1219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V="1">
            <a:off x="2743200" y="1971675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2743200" y="2047875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1905000" y="3038475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400" b="1">
                <a:latin typeface="Arial" charset="0"/>
              </a:rPr>
              <a:t>map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124200" y="3343275"/>
            <a:ext cx="457200" cy="304800"/>
            <a:chOff x="2112" y="1728"/>
            <a:chExt cx="288" cy="192"/>
          </a:xfrm>
        </p:grpSpPr>
        <p:sp>
          <p:nvSpPr>
            <p:cNvPr id="7230" name="Rectangle 21"/>
            <p:cNvSpPr>
              <a:spLocks noChangeArrowheads="1"/>
            </p:cNvSpPr>
            <p:nvPr/>
          </p:nvSpPr>
          <p:spPr bwMode="auto">
            <a:xfrm>
              <a:off x="2112" y="1728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231" name="Rectangle 22"/>
            <p:cNvSpPr>
              <a:spLocks noChangeArrowheads="1"/>
            </p:cNvSpPr>
            <p:nvPr/>
          </p:nvSpPr>
          <p:spPr bwMode="auto">
            <a:xfrm>
              <a:off x="2112" y="1824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1676400" y="2809875"/>
            <a:ext cx="2133600" cy="1219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V="1">
            <a:off x="2743200" y="3419475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2743200" y="3495675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1905000" y="4486275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400" b="1">
                <a:latin typeface="Arial" charset="0"/>
              </a:rPr>
              <a:t>map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124200" y="4791075"/>
            <a:ext cx="457200" cy="304800"/>
            <a:chOff x="2112" y="1728"/>
            <a:chExt cx="288" cy="192"/>
          </a:xfrm>
        </p:grpSpPr>
        <p:sp>
          <p:nvSpPr>
            <p:cNvPr id="7228" name="Rectangle 28"/>
            <p:cNvSpPr>
              <a:spLocks noChangeArrowheads="1"/>
            </p:cNvSpPr>
            <p:nvPr/>
          </p:nvSpPr>
          <p:spPr bwMode="auto">
            <a:xfrm>
              <a:off x="2112" y="1728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229" name="Rectangle 29"/>
            <p:cNvSpPr>
              <a:spLocks noChangeArrowheads="1"/>
            </p:cNvSpPr>
            <p:nvPr/>
          </p:nvSpPr>
          <p:spPr bwMode="auto">
            <a:xfrm>
              <a:off x="2112" y="1824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5502" name="Rectangle 30"/>
          <p:cNvSpPr>
            <a:spLocks noChangeArrowheads="1"/>
          </p:cNvSpPr>
          <p:nvPr/>
        </p:nvSpPr>
        <p:spPr bwMode="auto">
          <a:xfrm>
            <a:off x="1676400" y="4257675"/>
            <a:ext cx="2133600" cy="1219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V="1">
            <a:off x="2743200" y="4867275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2743200" y="4943475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4724400" y="2352675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4724400" y="2505075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07" name="Rectangle 35"/>
          <p:cNvSpPr>
            <a:spLocks noChangeArrowheads="1"/>
          </p:cNvSpPr>
          <p:nvPr/>
        </p:nvSpPr>
        <p:spPr bwMode="auto">
          <a:xfrm>
            <a:off x="4724400" y="2657475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08" name="Rectangle 36"/>
          <p:cNvSpPr>
            <a:spLocks noChangeArrowheads="1"/>
          </p:cNvSpPr>
          <p:nvPr/>
        </p:nvSpPr>
        <p:spPr bwMode="auto">
          <a:xfrm>
            <a:off x="5562600" y="23526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09" name="Rectangle 37"/>
          <p:cNvSpPr>
            <a:spLocks noChangeArrowheads="1"/>
          </p:cNvSpPr>
          <p:nvPr/>
        </p:nvSpPr>
        <p:spPr bwMode="auto">
          <a:xfrm>
            <a:off x="6248400" y="2124075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400" b="1">
                <a:latin typeface="Arial" charset="0"/>
              </a:rPr>
              <a:t>reduce</a:t>
            </a:r>
          </a:p>
        </p:txBody>
      </p:sp>
      <p:sp>
        <p:nvSpPr>
          <p:cNvPr id="105510" name="Line 38"/>
          <p:cNvSpPr>
            <a:spLocks noChangeShapeType="1"/>
          </p:cNvSpPr>
          <p:nvPr/>
        </p:nvSpPr>
        <p:spPr bwMode="auto">
          <a:xfrm>
            <a:off x="5181600" y="25812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>
            <a:off x="5943600" y="2581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12" name="Rectangle 40"/>
          <p:cNvSpPr>
            <a:spLocks noChangeArrowheads="1"/>
          </p:cNvSpPr>
          <p:nvPr/>
        </p:nvSpPr>
        <p:spPr bwMode="auto">
          <a:xfrm>
            <a:off x="4572000" y="1895475"/>
            <a:ext cx="2667000" cy="1219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13" name="Rectangle 41"/>
          <p:cNvSpPr>
            <a:spLocks noChangeArrowheads="1"/>
          </p:cNvSpPr>
          <p:nvPr/>
        </p:nvSpPr>
        <p:spPr bwMode="auto">
          <a:xfrm>
            <a:off x="4724400" y="4029075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14" name="Rectangle 42"/>
          <p:cNvSpPr>
            <a:spLocks noChangeArrowheads="1"/>
          </p:cNvSpPr>
          <p:nvPr/>
        </p:nvSpPr>
        <p:spPr bwMode="auto">
          <a:xfrm>
            <a:off x="4724400" y="4181475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4724400" y="4333875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16" name="Rectangle 44"/>
          <p:cNvSpPr>
            <a:spLocks noChangeArrowheads="1"/>
          </p:cNvSpPr>
          <p:nvPr/>
        </p:nvSpPr>
        <p:spPr bwMode="auto">
          <a:xfrm>
            <a:off x="5562600" y="40290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17" name="Rectangle 45"/>
          <p:cNvSpPr>
            <a:spLocks noChangeArrowheads="1"/>
          </p:cNvSpPr>
          <p:nvPr/>
        </p:nvSpPr>
        <p:spPr bwMode="auto">
          <a:xfrm>
            <a:off x="6248400" y="3800475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400" b="1">
                <a:latin typeface="Arial" charset="0"/>
              </a:rPr>
              <a:t>reduce</a:t>
            </a:r>
          </a:p>
        </p:txBody>
      </p:sp>
      <p:sp>
        <p:nvSpPr>
          <p:cNvPr id="105518" name="Line 46"/>
          <p:cNvSpPr>
            <a:spLocks noChangeShapeType="1"/>
          </p:cNvSpPr>
          <p:nvPr/>
        </p:nvSpPr>
        <p:spPr bwMode="auto">
          <a:xfrm>
            <a:off x="5181600" y="42576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>
            <a:off x="5943600" y="4257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4572000" y="3571875"/>
            <a:ext cx="2667000" cy="1219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21" name="Rectangle 49"/>
          <p:cNvSpPr>
            <a:spLocks noChangeArrowheads="1"/>
          </p:cNvSpPr>
          <p:nvPr/>
        </p:nvSpPr>
        <p:spPr bwMode="auto">
          <a:xfrm>
            <a:off x="8001000" y="4029075"/>
            <a:ext cx="838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400" b="1">
                <a:latin typeface="Arial" charset="0"/>
              </a:rPr>
              <a:t>part1</a:t>
            </a:r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>
            <a:off x="7086600" y="25812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23" name="Line 51"/>
          <p:cNvSpPr>
            <a:spLocks noChangeShapeType="1"/>
          </p:cNvSpPr>
          <p:nvPr/>
        </p:nvSpPr>
        <p:spPr bwMode="auto">
          <a:xfrm>
            <a:off x="7086600" y="42576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24" name="Text Box 52"/>
          <p:cNvSpPr txBox="1">
            <a:spLocks noChangeArrowheads="1"/>
          </p:cNvSpPr>
          <p:nvPr/>
        </p:nvSpPr>
        <p:spPr bwMode="auto">
          <a:xfrm>
            <a:off x="365125" y="1590675"/>
            <a:ext cx="668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 b="1">
                <a:latin typeface="Arial" charset="0"/>
              </a:rPr>
              <a:t>input</a:t>
            </a:r>
          </a:p>
          <a:p>
            <a:r>
              <a:rPr kumimoji="0" lang="en-US" altLang="zh-TW" sz="1400" b="1">
                <a:latin typeface="Arial" charset="0"/>
              </a:rPr>
              <a:t>HDFS</a:t>
            </a:r>
          </a:p>
        </p:txBody>
      </p:sp>
      <p:sp>
        <p:nvSpPr>
          <p:cNvPr id="105525" name="Text Box 53"/>
          <p:cNvSpPr txBox="1">
            <a:spLocks noChangeArrowheads="1"/>
          </p:cNvSpPr>
          <p:nvPr/>
        </p:nvSpPr>
        <p:spPr bwMode="auto">
          <a:xfrm>
            <a:off x="3886200" y="1666875"/>
            <a:ext cx="989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 b="1">
                <a:latin typeface="Arial" charset="0"/>
              </a:rPr>
              <a:t>sort/copy</a:t>
            </a:r>
          </a:p>
        </p:txBody>
      </p:sp>
      <p:sp>
        <p:nvSpPr>
          <p:cNvPr id="105526" name="Text Box 54"/>
          <p:cNvSpPr txBox="1">
            <a:spLocks noChangeArrowheads="1"/>
          </p:cNvSpPr>
          <p:nvPr/>
        </p:nvSpPr>
        <p:spPr bwMode="auto">
          <a:xfrm>
            <a:off x="4876800" y="1895475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 b="1">
                <a:latin typeface="Arial" charset="0"/>
              </a:rPr>
              <a:t>merge</a:t>
            </a:r>
          </a:p>
        </p:txBody>
      </p:sp>
      <p:sp>
        <p:nvSpPr>
          <p:cNvPr id="105527" name="Text Box 55"/>
          <p:cNvSpPr txBox="1">
            <a:spLocks noChangeArrowheads="1"/>
          </p:cNvSpPr>
          <p:nvPr/>
        </p:nvSpPr>
        <p:spPr bwMode="auto">
          <a:xfrm>
            <a:off x="8001000" y="1590675"/>
            <a:ext cx="733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 b="1">
                <a:latin typeface="Arial" charset="0"/>
              </a:rPr>
              <a:t>output</a:t>
            </a:r>
          </a:p>
          <a:p>
            <a:r>
              <a:rPr kumimoji="0" lang="en-US" altLang="zh-TW" sz="1400" b="1">
                <a:latin typeface="Arial" charset="0"/>
              </a:rPr>
              <a:t>HDFS</a:t>
            </a:r>
          </a:p>
        </p:txBody>
      </p:sp>
      <p:sp>
        <p:nvSpPr>
          <p:cNvPr id="105528" name="Line 56"/>
          <p:cNvSpPr>
            <a:spLocks noChangeShapeType="1"/>
          </p:cNvSpPr>
          <p:nvPr/>
        </p:nvSpPr>
        <p:spPr bwMode="auto">
          <a:xfrm flipV="1">
            <a:off x="1066800" y="1971675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29" name="Line 57"/>
          <p:cNvSpPr>
            <a:spLocks noChangeShapeType="1"/>
          </p:cNvSpPr>
          <p:nvPr/>
        </p:nvSpPr>
        <p:spPr bwMode="auto">
          <a:xfrm>
            <a:off x="1066800" y="280987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0" name="Line 58"/>
          <p:cNvSpPr>
            <a:spLocks noChangeShapeType="1"/>
          </p:cNvSpPr>
          <p:nvPr/>
        </p:nvSpPr>
        <p:spPr bwMode="auto">
          <a:xfrm>
            <a:off x="1066800" y="3267075"/>
            <a:ext cx="838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1" name="Line 59"/>
          <p:cNvSpPr>
            <a:spLocks noChangeShapeType="1"/>
          </p:cNvSpPr>
          <p:nvPr/>
        </p:nvSpPr>
        <p:spPr bwMode="auto">
          <a:xfrm flipV="1">
            <a:off x="1066800" y="1971675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2" name="Line 60"/>
          <p:cNvSpPr>
            <a:spLocks noChangeShapeType="1"/>
          </p:cNvSpPr>
          <p:nvPr/>
        </p:nvSpPr>
        <p:spPr bwMode="auto">
          <a:xfrm flipV="1">
            <a:off x="1066800" y="3419475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3" name="Line 61"/>
          <p:cNvSpPr>
            <a:spLocks noChangeShapeType="1"/>
          </p:cNvSpPr>
          <p:nvPr/>
        </p:nvSpPr>
        <p:spPr bwMode="auto">
          <a:xfrm>
            <a:off x="3581400" y="1971675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4" name="Line 62"/>
          <p:cNvSpPr>
            <a:spLocks noChangeShapeType="1"/>
          </p:cNvSpPr>
          <p:nvPr/>
        </p:nvSpPr>
        <p:spPr bwMode="auto">
          <a:xfrm>
            <a:off x="3581400" y="2124075"/>
            <a:ext cx="1143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5" name="Line 63"/>
          <p:cNvSpPr>
            <a:spLocks noChangeShapeType="1"/>
          </p:cNvSpPr>
          <p:nvPr/>
        </p:nvSpPr>
        <p:spPr bwMode="auto">
          <a:xfrm flipV="1">
            <a:off x="3581400" y="2581275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3581400" y="357187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7" name="Line 65"/>
          <p:cNvSpPr>
            <a:spLocks noChangeShapeType="1"/>
          </p:cNvSpPr>
          <p:nvPr/>
        </p:nvSpPr>
        <p:spPr bwMode="auto">
          <a:xfrm flipV="1">
            <a:off x="3581400" y="2733675"/>
            <a:ext cx="1143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8" name="Line 66"/>
          <p:cNvSpPr>
            <a:spLocks noChangeShapeType="1"/>
          </p:cNvSpPr>
          <p:nvPr/>
        </p:nvSpPr>
        <p:spPr bwMode="auto">
          <a:xfrm flipV="1">
            <a:off x="3581400" y="4410075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1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0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0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0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0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0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 animBg="1"/>
      <p:bldP spid="105484" grpId="0" animBg="1"/>
      <p:bldP spid="105488" grpId="0" animBg="1"/>
      <p:bldP spid="105489" grpId="0" animBg="1"/>
      <p:bldP spid="105490" grpId="0" animBg="1"/>
      <p:bldP spid="105491" grpId="0" animBg="1"/>
      <p:bldP spid="105495" grpId="0" animBg="1"/>
      <p:bldP spid="105496" grpId="0" animBg="1"/>
      <p:bldP spid="105497" grpId="0" animBg="1"/>
      <p:bldP spid="105498" grpId="0" animBg="1"/>
      <p:bldP spid="105502" grpId="0" animBg="1"/>
      <p:bldP spid="105503" grpId="0" animBg="1"/>
      <p:bldP spid="105504" grpId="0" animBg="1"/>
      <p:bldP spid="105505" grpId="0" animBg="1"/>
      <p:bldP spid="105506" grpId="0" animBg="1"/>
      <p:bldP spid="105507" grpId="0" animBg="1"/>
      <p:bldP spid="105508" grpId="0" animBg="1"/>
      <p:bldP spid="105509" grpId="0" animBg="1"/>
      <p:bldP spid="105510" grpId="0" animBg="1"/>
      <p:bldP spid="105511" grpId="0" animBg="1"/>
      <p:bldP spid="105512" grpId="0" animBg="1"/>
      <p:bldP spid="105513" grpId="0" animBg="1"/>
      <p:bldP spid="105514" grpId="0" animBg="1"/>
      <p:bldP spid="105515" grpId="0" animBg="1"/>
      <p:bldP spid="105516" grpId="0" animBg="1"/>
      <p:bldP spid="105517" grpId="0" animBg="1"/>
      <p:bldP spid="105518" grpId="0" animBg="1"/>
      <p:bldP spid="105519" grpId="0" animBg="1"/>
      <p:bldP spid="105520" grpId="0" animBg="1"/>
      <p:bldP spid="105521" grpId="0" animBg="1"/>
      <p:bldP spid="105522" grpId="0" animBg="1"/>
      <p:bldP spid="105523" grpId="0" animBg="1"/>
      <p:bldP spid="105524" grpId="0"/>
      <p:bldP spid="105525" grpId="0"/>
      <p:bldP spid="105526" grpId="0"/>
      <p:bldP spid="105527" grpId="0"/>
      <p:bldP spid="105528" grpId="0" animBg="1"/>
      <p:bldP spid="105529" grpId="0" animBg="1"/>
      <p:bldP spid="105530" grpId="0" animBg="1"/>
      <p:bldP spid="105531" grpId="0" animBg="1"/>
      <p:bldP spid="105532" grpId="0" animBg="1"/>
      <p:bldP spid="105533" grpId="0" animBg="1"/>
      <p:bldP spid="105534" grpId="0" animBg="1"/>
      <p:bldP spid="105535" grpId="0" animBg="1"/>
      <p:bldP spid="105536" grpId="0" animBg="1"/>
      <p:bldP spid="105537" grpId="0" animBg="1"/>
      <p:bldP spid="1055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ACE33245-B576-4306-8AFD-955A8F9659BD}" type="slidenum">
              <a:rPr lang="en-US" altLang="zh-TW" smtClean="0"/>
              <a:pPr/>
              <a:t>42</a:t>
            </a:fld>
            <a:endParaRPr lang="en-US" altLang="zh-TW" smtClean="0"/>
          </a:p>
        </p:txBody>
      </p:sp>
      <p:pic>
        <p:nvPicPr>
          <p:cNvPr id="9219" name="Picture 4" descr="mapred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73163"/>
            <a:ext cx="9144000" cy="5684837"/>
          </a:xfrm>
          <a:noFill/>
        </p:spPr>
      </p:pic>
      <p:sp>
        <p:nvSpPr>
          <p:cNvPr id="9220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MapReduce</a:t>
            </a:r>
            <a:r>
              <a:rPr lang="en-US" altLang="zh-TW" dirty="0" smtClean="0"/>
              <a:t> Dataflow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1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向右箭號 50"/>
          <p:cNvSpPr/>
          <p:nvPr/>
        </p:nvSpPr>
        <p:spPr>
          <a:xfrm>
            <a:off x="0" y="6143625"/>
            <a:ext cx="2786063" cy="714375"/>
          </a:xfrm>
          <a:prstGeom prst="rightArrow">
            <a:avLst>
              <a:gd name="adj1" fmla="val 100000"/>
              <a:gd name="adj2" fmla="val 3886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 err="1" smtClean="0">
                <a:solidFill>
                  <a:schemeClr val="tx1"/>
                </a:solidFill>
              </a:rPr>
              <a:t>JobTracker</a:t>
            </a:r>
            <a:r>
              <a:rPr lang="en-US" altLang="zh-TW" sz="1600" dirty="0" smtClean="0">
                <a:solidFill>
                  <a:schemeClr val="tx1"/>
                </a:solidFill>
              </a:rPr>
              <a:t> generates three 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TaskTrackers</a:t>
            </a:r>
            <a:r>
              <a:rPr lang="en-US" altLang="zh-TW" sz="1600" dirty="0" smtClean="0">
                <a:solidFill>
                  <a:schemeClr val="tx1"/>
                </a:solidFill>
              </a:rPr>
              <a:t> for map tasks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26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04F7ED55-6EE3-4A04-BE46-2078BB32DF7A}" type="slidenum">
              <a:rPr lang="zh-TW" altLang="en-US" smtClean="0"/>
              <a:pPr/>
              <a:t>43</a:t>
            </a:fld>
            <a:endParaRPr lang="en-US" altLang="zh-TW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9075"/>
            <a:ext cx="7773987" cy="80645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en-US" altLang="zh-TW" dirty="0" smtClean="0"/>
              <a:t>Example</a:t>
            </a:r>
            <a:endParaRPr lang="en-GB" dirty="0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3513" y="1268413"/>
            <a:ext cx="4821237" cy="8540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1" tIns="40816" rIns="81631" bIns="40816"/>
          <a:lstStyle/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kumimoji="0" lang="en-GB" altLang="zh-TW" sz="2900" b="1">
                <a:solidFill>
                  <a:srgbClr val="000000"/>
                </a:solidFill>
                <a:latin typeface="Arial" charset="0"/>
              </a:rPr>
              <a:t>I am a tiger, you are also a tiger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500188" y="2214563"/>
            <a:ext cx="1071562" cy="3714750"/>
            <a:chOff x="1746" y="1480"/>
            <a:chExt cx="868" cy="2585"/>
          </a:xfrm>
        </p:grpSpPr>
        <p:sp>
          <p:nvSpPr>
            <p:cNvPr id="11291" name="Text Box 6"/>
            <p:cNvSpPr txBox="1">
              <a:spLocks noChangeArrowheads="1"/>
            </p:cNvSpPr>
            <p:nvPr/>
          </p:nvSpPr>
          <p:spPr bwMode="auto">
            <a:xfrm>
              <a:off x="1749" y="1480"/>
              <a:ext cx="865" cy="7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I,1 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am,1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a,1</a:t>
              </a:r>
            </a:p>
          </p:txBody>
        </p:sp>
        <p:sp>
          <p:nvSpPr>
            <p:cNvPr id="11292" name="Text Box 14"/>
            <p:cNvSpPr txBox="1">
              <a:spLocks noChangeArrowheads="1"/>
            </p:cNvSpPr>
            <p:nvPr/>
          </p:nvSpPr>
          <p:spPr bwMode="auto">
            <a:xfrm>
              <a:off x="1746" y="2341"/>
              <a:ext cx="865" cy="8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tiger,1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you,1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are,1</a:t>
              </a:r>
            </a:p>
          </p:txBody>
        </p:sp>
        <p:sp>
          <p:nvSpPr>
            <p:cNvPr id="11293" name="Text Box 15"/>
            <p:cNvSpPr txBox="1">
              <a:spLocks noChangeArrowheads="1"/>
            </p:cNvSpPr>
            <p:nvPr/>
          </p:nvSpPr>
          <p:spPr bwMode="auto">
            <a:xfrm>
              <a:off x="1749" y="3241"/>
              <a:ext cx="859" cy="8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also,1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a, 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tiger,1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72188" y="2174875"/>
            <a:ext cx="1020762" cy="3468688"/>
            <a:chOff x="3497" y="1543"/>
            <a:chExt cx="823" cy="2365"/>
          </a:xfrm>
        </p:grpSpPr>
        <p:sp>
          <p:nvSpPr>
            <p:cNvPr id="11289" name="Text Box 16"/>
            <p:cNvSpPr txBox="1">
              <a:spLocks noChangeArrowheads="1"/>
            </p:cNvSpPr>
            <p:nvPr/>
          </p:nvSpPr>
          <p:spPr bwMode="auto">
            <a:xfrm>
              <a:off x="3497" y="1543"/>
              <a:ext cx="823" cy="9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7225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a,2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7225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also,1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am,1 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are,1</a:t>
              </a:r>
            </a:p>
          </p:txBody>
        </p:sp>
        <p:sp>
          <p:nvSpPr>
            <p:cNvPr id="11290" name="Text Box 18"/>
            <p:cNvSpPr txBox="1">
              <a:spLocks noChangeArrowheads="1"/>
            </p:cNvSpPr>
            <p:nvPr/>
          </p:nvSpPr>
          <p:spPr bwMode="auto">
            <a:xfrm>
              <a:off x="3497" y="2976"/>
              <a:ext cx="823" cy="9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I, 1 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tiger,2</a:t>
              </a:r>
              <a:b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0" lang="en-GB" altLang="zh-TW" sz="2000" b="1">
                  <a:solidFill>
                    <a:srgbClr val="000000"/>
                  </a:solidFill>
                  <a:latin typeface="Arial" charset="0"/>
                </a:rPr>
                <a:t> you,1</a:t>
              </a:r>
            </a:p>
          </p:txBody>
        </p:sp>
      </p:grpSp>
      <p:sp>
        <p:nvSpPr>
          <p:cNvPr id="30747" name="AutoShape 27"/>
          <p:cNvSpPr>
            <a:spLocks noChangeArrowheads="1"/>
          </p:cNvSpPr>
          <p:nvPr/>
        </p:nvSpPr>
        <p:spPr bwMode="auto">
          <a:xfrm>
            <a:off x="5143500" y="2532063"/>
            <a:ext cx="857250" cy="981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1" tIns="40816" rIns="81631" bIns="40816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kumimoji="0" lang="en-GB" altLang="zh-TW" sz="1800" b="1">
                <a:solidFill>
                  <a:srgbClr val="000000"/>
                </a:solidFill>
                <a:latin typeface="Arial" charset="0"/>
              </a:rPr>
              <a:t>reduce</a:t>
            </a: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5143500" y="4532313"/>
            <a:ext cx="836613" cy="981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1" tIns="40816" rIns="81631" bIns="40816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kumimoji="0" lang="en-GB" altLang="zh-TW" sz="1800" b="1">
                <a:solidFill>
                  <a:srgbClr val="000000"/>
                </a:solidFill>
                <a:latin typeface="Arial" charset="0"/>
              </a:rPr>
              <a:t>reduce</a:t>
            </a:r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214313" y="2286000"/>
            <a:ext cx="908050" cy="887413"/>
          </a:xfrm>
          <a:prstGeom prst="rightArrow">
            <a:avLst>
              <a:gd name="adj1" fmla="val 50000"/>
              <a:gd name="adj2" fmla="val 250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1" tIns="40816" rIns="81631" bIns="40816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kumimoji="0" lang="en-GB" altLang="zh-TW" sz="1800" b="1">
                <a:solidFill>
                  <a:srgbClr val="000000"/>
                </a:solidFill>
                <a:latin typeface="Arial" charset="0"/>
              </a:rPr>
              <a:t>map</a:t>
            </a:r>
          </a:p>
        </p:txBody>
      </p:sp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285750" y="3571875"/>
            <a:ext cx="908050" cy="887413"/>
          </a:xfrm>
          <a:prstGeom prst="rightArrow">
            <a:avLst>
              <a:gd name="adj1" fmla="val 50000"/>
              <a:gd name="adj2" fmla="val 250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1" tIns="40816" rIns="81631" bIns="40816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kumimoji="0" lang="en-GB" altLang="zh-TW" sz="1800" b="1">
                <a:solidFill>
                  <a:srgbClr val="000000"/>
                </a:solidFill>
                <a:latin typeface="Arial" charset="0"/>
              </a:rPr>
              <a:t>map</a:t>
            </a:r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285750" y="4857750"/>
            <a:ext cx="908050" cy="887413"/>
          </a:xfrm>
          <a:prstGeom prst="rightArrow">
            <a:avLst>
              <a:gd name="adj1" fmla="val 50000"/>
              <a:gd name="adj2" fmla="val 250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1" tIns="40816" rIns="81631" bIns="40816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kumimoji="0" lang="en-GB" altLang="zh-TW" sz="1800" b="1">
                <a:solidFill>
                  <a:srgbClr val="000000"/>
                </a:solidFill>
                <a:latin typeface="Arial" charset="0"/>
              </a:rPr>
              <a:t>map</a:t>
            </a:r>
          </a:p>
        </p:txBody>
      </p:sp>
      <p:grpSp>
        <p:nvGrpSpPr>
          <p:cNvPr id="5" name="群組 53"/>
          <p:cNvGrpSpPr>
            <a:grpSpLocks/>
          </p:cNvGrpSpPr>
          <p:nvPr/>
        </p:nvGrpSpPr>
        <p:grpSpPr bwMode="auto">
          <a:xfrm>
            <a:off x="2857500" y="2571750"/>
            <a:ext cx="1925638" cy="2786063"/>
            <a:chOff x="2857488" y="2571744"/>
            <a:chExt cx="1925122" cy="2786082"/>
          </a:xfrm>
        </p:grpSpPr>
        <p:sp>
          <p:nvSpPr>
            <p:cNvPr id="11282" name="Text Box 6"/>
            <p:cNvSpPr txBox="1">
              <a:spLocks noChangeArrowheads="1"/>
            </p:cNvSpPr>
            <p:nvPr/>
          </p:nvSpPr>
          <p:spPr bwMode="auto">
            <a:xfrm>
              <a:off x="3714744" y="2571744"/>
              <a:ext cx="1067866" cy="27860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1631" tIns="40816" rIns="81631" bIns="40816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 dirty="0">
                  <a:solidFill>
                    <a:srgbClr val="000000"/>
                  </a:solidFill>
                  <a:latin typeface="Arial" charset="0"/>
                </a:rPr>
                <a:t> a, 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 dirty="0">
                  <a:solidFill>
                    <a:srgbClr val="000000"/>
                  </a:solidFill>
                  <a:latin typeface="Arial" charset="0"/>
                </a:rPr>
                <a:t> a,1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 dirty="0">
                  <a:solidFill>
                    <a:srgbClr val="000000"/>
                  </a:solidFill>
                  <a:latin typeface="Arial" charset="0"/>
                </a:rPr>
                <a:t> also,1 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 dirty="0">
                  <a:solidFill>
                    <a:srgbClr val="000000"/>
                  </a:solidFill>
                  <a:latin typeface="Arial" charset="0"/>
                </a:rPr>
                <a:t> am,1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 dirty="0">
                  <a:solidFill>
                    <a:srgbClr val="000000"/>
                  </a:solidFill>
                  <a:latin typeface="Arial" charset="0"/>
                </a:rPr>
                <a:t> are,1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 dirty="0">
                  <a:solidFill>
                    <a:srgbClr val="000000"/>
                  </a:solidFill>
                  <a:latin typeface="Arial" charset="0"/>
                </a:rPr>
                <a:t> I,1 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 dirty="0">
                  <a:solidFill>
                    <a:srgbClr val="000000"/>
                  </a:solidFill>
                  <a:latin typeface="Arial" charset="0"/>
                </a:rPr>
                <a:t> tiger,1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 dirty="0">
                  <a:solidFill>
                    <a:srgbClr val="000000"/>
                  </a:solidFill>
                  <a:latin typeface="Arial" charset="0"/>
                </a:rPr>
                <a:t> tiger,1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GB" altLang="zh-TW" sz="2000" b="1" dirty="0">
                  <a:solidFill>
                    <a:srgbClr val="000000"/>
                  </a:solidFill>
                  <a:latin typeface="Arial" charset="0"/>
                </a:rPr>
                <a:t> you,1</a:t>
              </a:r>
            </a:p>
          </p:txBody>
        </p:sp>
        <p:sp>
          <p:nvSpPr>
            <p:cNvPr id="44" name="向右箭號 43"/>
            <p:cNvSpPr/>
            <p:nvPr/>
          </p:nvSpPr>
          <p:spPr>
            <a:xfrm>
              <a:off x="2857488" y="3571876"/>
              <a:ext cx="642766" cy="7143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 dirty="0">
                <a:solidFill>
                  <a:srgbClr val="003300"/>
                </a:solidFill>
              </a:endParaRPr>
            </a:p>
          </p:txBody>
        </p:sp>
      </p:grpSp>
      <p:sp>
        <p:nvSpPr>
          <p:cNvPr id="52" name="向右箭號 51"/>
          <p:cNvSpPr/>
          <p:nvPr/>
        </p:nvSpPr>
        <p:spPr>
          <a:xfrm>
            <a:off x="2643188" y="6143625"/>
            <a:ext cx="2928937" cy="714375"/>
          </a:xfrm>
          <a:prstGeom prst="rightArrow">
            <a:avLst>
              <a:gd name="adj1" fmla="val 100000"/>
              <a:gd name="adj2" fmla="val 2773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Hadoop</a:t>
            </a:r>
            <a:r>
              <a:rPr lang="en-US" altLang="zh-TW" sz="1600" dirty="0" smtClean="0">
                <a:solidFill>
                  <a:schemeClr val="tx1"/>
                </a:solidFill>
              </a:rPr>
              <a:t> sorts the intermediate data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53" name="向右箭號 52"/>
          <p:cNvSpPr/>
          <p:nvPr/>
        </p:nvSpPr>
        <p:spPr>
          <a:xfrm>
            <a:off x="5500688" y="6143625"/>
            <a:ext cx="2614612" cy="714375"/>
          </a:xfrm>
          <a:prstGeom prst="rightArrow">
            <a:avLst>
              <a:gd name="adj1" fmla="val 100000"/>
              <a:gd name="adj2" fmla="val 2773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 err="1">
                <a:solidFill>
                  <a:schemeClr val="tx1"/>
                </a:solidFill>
              </a:rPr>
              <a:t>JobTracker</a:t>
            </a:r>
            <a:r>
              <a:rPr lang="en-US" altLang="zh-TW" sz="1600" dirty="0">
                <a:solidFill>
                  <a:schemeClr val="tx1"/>
                </a:solidFill>
              </a:rPr>
              <a:t> generates </a:t>
            </a:r>
            <a:r>
              <a:rPr lang="en-US" altLang="zh-TW" sz="1600" dirty="0" smtClean="0">
                <a:solidFill>
                  <a:schemeClr val="tx1"/>
                </a:solidFill>
              </a:rPr>
              <a:t>two </a:t>
            </a:r>
            <a:r>
              <a:rPr lang="en-US" altLang="zh-TW" sz="1600" dirty="0" err="1">
                <a:solidFill>
                  <a:schemeClr val="tx1"/>
                </a:solidFill>
              </a:rPr>
              <a:t>TaskTrackers</a:t>
            </a:r>
            <a:r>
              <a:rPr lang="en-US" altLang="zh-TW" sz="1600" dirty="0">
                <a:solidFill>
                  <a:schemeClr val="tx1"/>
                </a:solidFill>
              </a:rPr>
              <a:t> for map tasks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7696200" y="2886075"/>
            <a:ext cx="838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400" b="1">
                <a:latin typeface="Arial" charset="0"/>
              </a:rPr>
              <a:t>part0</a:t>
            </a:r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7696200" y="4562475"/>
            <a:ext cx="838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400" b="1">
                <a:latin typeface="Arial" charset="0"/>
              </a:rPr>
              <a:t>part1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7268266" y="2862649"/>
            <a:ext cx="408109" cy="685800"/>
          </a:xfrm>
          <a:prstGeom prst="rightArrow">
            <a:avLst>
              <a:gd name="adj1" fmla="val 50000"/>
              <a:gd name="adj2" fmla="val 250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1" tIns="40816" rIns="81631" bIns="40816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endParaRPr kumimoji="0" lang="en-GB" altLang="zh-TW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7268266" y="4548831"/>
            <a:ext cx="408109" cy="685800"/>
          </a:xfrm>
          <a:prstGeom prst="rightArrow">
            <a:avLst>
              <a:gd name="adj1" fmla="val 50000"/>
              <a:gd name="adj2" fmla="val 250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1" tIns="40816" rIns="81631" bIns="40816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endParaRPr kumimoji="0" lang="en-GB" altLang="zh-TW" sz="1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42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723" grpId="0" animBg="1"/>
      <p:bldP spid="30747" grpId="0" animBg="1"/>
      <p:bldP spid="34" grpId="0" animBg="1"/>
      <p:bldP spid="39" grpId="0" animBg="1"/>
      <p:bldP spid="42" grpId="0" animBg="1"/>
      <p:bldP spid="43" grpId="0" animBg="1"/>
      <p:bldP spid="52" grpId="0" animBg="1"/>
      <p:bldP spid="5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Input and Output Formats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A Map/Reduce may specify how it’s input is to be read by specifying an </a:t>
            </a:r>
            <a:r>
              <a:rPr lang="en-US" altLang="zh-TW" sz="2400" i="1" dirty="0" err="1" smtClean="0"/>
              <a:t>InputFormat</a:t>
            </a:r>
            <a:r>
              <a:rPr lang="en-US" altLang="zh-TW" sz="2400" dirty="0" smtClean="0"/>
              <a:t> to be 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A Map/Reduce may specify how it’s output is to be written by specifying an </a:t>
            </a:r>
            <a:r>
              <a:rPr lang="en-US" altLang="zh-TW" sz="2400" i="1" dirty="0" err="1" smtClean="0"/>
              <a:t>OutputFormat</a:t>
            </a:r>
            <a:r>
              <a:rPr lang="en-US" altLang="zh-TW" sz="2400" dirty="0" smtClean="0"/>
              <a:t> to be 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These default to </a:t>
            </a:r>
            <a:r>
              <a:rPr lang="en-US" altLang="zh-TW" sz="2400" i="1" dirty="0" err="1" smtClean="0"/>
              <a:t>TextInputFormat</a:t>
            </a:r>
            <a:r>
              <a:rPr lang="en-US" altLang="zh-TW" sz="2400" dirty="0" smtClean="0"/>
              <a:t> and </a:t>
            </a:r>
            <a:r>
              <a:rPr lang="en-US" altLang="zh-TW" sz="2400" i="1" dirty="0" err="1" smtClean="0"/>
              <a:t>TextOutputFormat</a:t>
            </a:r>
            <a:r>
              <a:rPr lang="en-US" altLang="zh-TW" sz="2400" dirty="0" smtClean="0"/>
              <a:t>, which process line-based text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Another common choice is </a:t>
            </a:r>
            <a:r>
              <a:rPr lang="en-US" altLang="zh-TW" sz="2400" i="1" dirty="0" err="1" smtClean="0"/>
              <a:t>SequenceFileInputFormat</a:t>
            </a:r>
            <a:r>
              <a:rPr lang="en-US" altLang="zh-TW" sz="2400" dirty="0" smtClean="0"/>
              <a:t> and </a:t>
            </a:r>
            <a:r>
              <a:rPr lang="en-US" altLang="zh-TW" sz="2400" i="1" dirty="0" err="1" smtClean="0"/>
              <a:t>SequenceFileOutputFormat</a:t>
            </a:r>
            <a:r>
              <a:rPr lang="en-US" altLang="zh-TW" sz="2400" dirty="0" smtClean="0"/>
              <a:t> for binary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These are file-based, but they are not required to be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71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many Maps and Reduces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Maps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Usually as many as the number of HDFS blocks being processed, this is the default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Else the number of maps can be specified as a hint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The number of maps can also be controlled by specifying the </a:t>
            </a:r>
            <a:r>
              <a:rPr lang="en-US" altLang="zh-TW" sz="2000" i="1" dirty="0" smtClean="0"/>
              <a:t>minimum split size</a:t>
            </a: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The actual sizes of the map inputs are computed by: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i="1" dirty="0" smtClean="0"/>
              <a:t>max(min(</a:t>
            </a:r>
            <a:r>
              <a:rPr lang="en-US" altLang="zh-TW" i="1" dirty="0" err="1" smtClean="0"/>
              <a:t>block_size,data</a:t>
            </a:r>
            <a:r>
              <a:rPr lang="en-US" altLang="zh-TW" i="1" dirty="0" smtClean="0"/>
              <a:t>/#maps), </a:t>
            </a:r>
            <a:r>
              <a:rPr lang="en-US" altLang="zh-TW" i="1" dirty="0" err="1" smtClean="0"/>
              <a:t>min_split_size</a:t>
            </a:r>
            <a:r>
              <a:rPr lang="en-US" altLang="zh-TW" i="1" dirty="0" smtClean="0"/>
              <a:t>)</a:t>
            </a: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Reduces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/>
              <a:t>Unless the amount of data being processed is small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i="1" dirty="0" smtClean="0"/>
              <a:t>0.95*</a:t>
            </a:r>
            <a:r>
              <a:rPr lang="en-US" altLang="zh-TW" i="1" dirty="0" err="1" smtClean="0"/>
              <a:t>num_nodes</a:t>
            </a:r>
            <a:r>
              <a:rPr lang="en-US" altLang="zh-TW" i="1" dirty="0" smtClean="0"/>
              <a:t>*</a:t>
            </a:r>
            <a:r>
              <a:rPr lang="en-US" altLang="zh-TW" i="1" dirty="0" err="1" smtClean="0"/>
              <a:t>mapred.tasktracker.tasks.maximum</a:t>
            </a:r>
            <a:endParaRPr lang="en-US" altLang="zh-TW" i="1" dirty="0" smtClean="0"/>
          </a:p>
        </p:txBody>
      </p:sp>
    </p:spTree>
    <p:extLst>
      <p:ext uri="{BB962C8B-B14F-4D97-AF65-F5344CB8AC3E}">
        <p14:creationId xmlns:p14="http://schemas.microsoft.com/office/powerpoint/2010/main" val="7235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Some handy tools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Partitioners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Combiners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Compression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Counters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Speculation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Zero Reduces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Distributed File Cache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29138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Partitioners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err="1" smtClean="0"/>
              <a:t>Partitioners</a:t>
            </a:r>
            <a:r>
              <a:rPr lang="en-US" altLang="zh-TW" sz="2400" dirty="0" smtClean="0"/>
              <a:t> are application code that define how keys are assigned to reduces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Default partitioning spreads keys evenly, but randomly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Uses </a:t>
            </a:r>
            <a:r>
              <a:rPr lang="en-US" altLang="zh-TW" sz="2000" i="1" dirty="0" err="1" smtClean="0">
                <a:latin typeface="American Typewriter" pitchFamily="1" charset="0"/>
              </a:rPr>
              <a:t>key.hashCode</a:t>
            </a:r>
            <a:r>
              <a:rPr lang="en-US" altLang="zh-TW" sz="2000" i="1" dirty="0" smtClean="0">
                <a:latin typeface="American Typewriter" pitchFamily="1" charset="0"/>
              </a:rPr>
              <a:t>() % </a:t>
            </a:r>
            <a:r>
              <a:rPr lang="en-US" altLang="zh-TW" sz="2000" i="1" dirty="0" err="1" smtClean="0">
                <a:latin typeface="American Typewriter" pitchFamily="1" charset="0"/>
              </a:rPr>
              <a:t>num_reduces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Custom partitioning is often required, for example, to produce a total order in the output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Should implement </a:t>
            </a:r>
            <a:r>
              <a:rPr lang="en-US" altLang="zh-TW" sz="2000" i="1" dirty="0" err="1" smtClean="0"/>
              <a:t>Partitioner</a:t>
            </a:r>
            <a:r>
              <a:rPr lang="en-US" altLang="zh-TW" sz="2000" dirty="0" smtClean="0"/>
              <a:t> interface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Set by calling </a:t>
            </a:r>
            <a:r>
              <a:rPr lang="en-US" altLang="zh-TW" sz="2000" dirty="0" err="1" smtClean="0">
                <a:latin typeface="American Typewriter" pitchFamily="1" charset="0"/>
              </a:rPr>
              <a:t>conf.setPartitionerClass</a:t>
            </a:r>
            <a:r>
              <a:rPr lang="en-US" altLang="zh-TW" sz="2000" dirty="0" smtClean="0">
                <a:latin typeface="American Typewriter" pitchFamily="1" charset="0"/>
              </a:rPr>
              <a:t>(</a:t>
            </a:r>
            <a:r>
              <a:rPr lang="en-US" altLang="zh-TW" sz="2000" dirty="0" err="1" smtClean="0">
                <a:latin typeface="American Typewriter" pitchFamily="1" charset="0"/>
              </a:rPr>
              <a:t>MyPart.class</a:t>
            </a:r>
            <a:r>
              <a:rPr lang="en-US" altLang="zh-TW" sz="2000" dirty="0" smtClean="0">
                <a:latin typeface="American Typewriter" pitchFamily="1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To get a total order, sample the map output keys and pick values to divide the keys into roughly equal buckets and use that in your </a:t>
            </a:r>
            <a:r>
              <a:rPr lang="en-US" altLang="zh-TW" sz="2000" dirty="0" err="1" smtClean="0"/>
              <a:t>partitioner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1348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Combiners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When </a:t>
            </a:r>
            <a:r>
              <a:rPr lang="en-US" altLang="zh-TW" sz="2000" i="1" dirty="0" smtClean="0"/>
              <a:t>maps</a:t>
            </a:r>
            <a:r>
              <a:rPr lang="en-US" altLang="zh-TW" sz="2000" dirty="0" smtClean="0"/>
              <a:t> produce many repeated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It is often useful to do a local aggregation following the </a:t>
            </a:r>
            <a:r>
              <a:rPr lang="en-US" altLang="zh-TW" sz="1800" i="1" dirty="0" smtClean="0"/>
              <a:t>map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Done by specifying a </a:t>
            </a:r>
            <a:r>
              <a:rPr lang="en-US" altLang="zh-TW" sz="1800" i="1" dirty="0" smtClean="0"/>
              <a:t>Combiner</a:t>
            </a:r>
            <a:endParaRPr lang="en-US" altLang="zh-TW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Goal is to decrease size of the transient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Combiners have the same interface as Reduces, and often are the same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Combiners </a:t>
            </a:r>
            <a:r>
              <a:rPr lang="en-US" altLang="zh-TW" sz="1800" b="1" dirty="0" smtClean="0"/>
              <a:t>must</a:t>
            </a:r>
            <a:r>
              <a:rPr lang="en-US" altLang="zh-TW" sz="1800" dirty="0" smtClean="0"/>
              <a:t> </a:t>
            </a:r>
            <a:r>
              <a:rPr lang="en-US" altLang="zh-TW" sz="1800" b="1" dirty="0" smtClean="0"/>
              <a:t>not</a:t>
            </a:r>
            <a:r>
              <a:rPr lang="en-US" altLang="zh-TW" sz="1800" b="1" i="1" dirty="0" smtClean="0"/>
              <a:t> </a:t>
            </a:r>
            <a:r>
              <a:rPr lang="en-US" altLang="zh-TW" sz="1800" dirty="0" smtClean="0"/>
              <a:t>have</a:t>
            </a:r>
            <a:r>
              <a:rPr lang="en-US" altLang="zh-TW" sz="1800" b="1" i="1" dirty="0" smtClean="0"/>
              <a:t> </a:t>
            </a:r>
            <a:r>
              <a:rPr lang="en-US" altLang="zh-TW" sz="1800" dirty="0" smtClean="0"/>
              <a:t>side </a:t>
            </a:r>
            <a:r>
              <a:rPr lang="en-US" altLang="zh-TW" sz="1800" dirty="0" smtClean="0"/>
              <a:t>effects, because they run an </a:t>
            </a:r>
            <a:r>
              <a:rPr lang="en-US" altLang="zh-TW" sz="1800" dirty="0" err="1" smtClean="0"/>
              <a:t>intermdiate</a:t>
            </a:r>
            <a:r>
              <a:rPr lang="en-US" altLang="zh-TW" sz="1800" dirty="0" smtClean="0"/>
              <a:t> number of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In </a:t>
            </a:r>
            <a:r>
              <a:rPr lang="en-US" altLang="zh-TW" sz="1800" i="1" dirty="0" err="1" smtClean="0"/>
              <a:t>WordCount</a:t>
            </a:r>
            <a:r>
              <a:rPr lang="en-US" altLang="zh-TW" sz="1800" dirty="0" smtClean="0"/>
              <a:t>, </a:t>
            </a:r>
            <a:r>
              <a:rPr lang="en-US" altLang="zh-TW" sz="1800" i="1" dirty="0" err="1" smtClean="0">
                <a:latin typeface="American Typewriter" pitchFamily="1" charset="0"/>
              </a:rPr>
              <a:t>conf.setCombinerClass</a:t>
            </a:r>
            <a:r>
              <a:rPr lang="en-US" altLang="zh-TW" sz="1800" i="1" dirty="0" smtClean="0">
                <a:latin typeface="American Typewriter" pitchFamily="1" charset="0"/>
              </a:rPr>
              <a:t>(</a:t>
            </a:r>
            <a:r>
              <a:rPr lang="en-US" altLang="zh-TW" sz="1800" i="1" dirty="0" err="1" smtClean="0">
                <a:latin typeface="American Typewriter" pitchFamily="1" charset="0"/>
              </a:rPr>
              <a:t>Reduce.class</a:t>
            </a:r>
            <a:r>
              <a:rPr lang="en-US" altLang="zh-TW" sz="1800" i="1" dirty="0" smtClean="0">
                <a:latin typeface="American Typewriter" pitchFamily="1" charset="0"/>
              </a:rPr>
              <a:t>);</a:t>
            </a:r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25372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Compression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Compressing the outputs and intermediate data will often yield huge performance gains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Can be specified via a configuration file or set programmatically</a:t>
            </a:r>
            <a:endParaRPr lang="en-US" altLang="zh-TW" sz="1800" i="1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Set </a:t>
            </a:r>
            <a:r>
              <a:rPr lang="en-US" altLang="zh-TW" sz="1800" i="1" smtClean="0"/>
              <a:t>mapred.output.compress</a:t>
            </a:r>
            <a:r>
              <a:rPr lang="en-US" altLang="zh-TW" sz="1800" smtClean="0"/>
              <a:t> to </a:t>
            </a:r>
            <a:r>
              <a:rPr lang="en-US" altLang="zh-TW" sz="1800" i="1" smtClean="0"/>
              <a:t>true</a:t>
            </a:r>
            <a:r>
              <a:rPr lang="en-US" altLang="zh-TW" sz="1800" smtClean="0"/>
              <a:t> to compress job output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Set </a:t>
            </a:r>
            <a:r>
              <a:rPr lang="en-US" altLang="zh-TW" sz="1800" i="1" smtClean="0"/>
              <a:t>mapred.compress.map.output</a:t>
            </a:r>
            <a:r>
              <a:rPr lang="en-US" altLang="zh-TW" sz="1800" smtClean="0"/>
              <a:t> to </a:t>
            </a:r>
            <a:r>
              <a:rPr lang="en-US" altLang="zh-TW" sz="1800" i="1" smtClean="0"/>
              <a:t>true</a:t>
            </a:r>
            <a:r>
              <a:rPr lang="en-US" altLang="zh-TW" sz="1800" smtClean="0"/>
              <a:t> to compress map outputs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Compression Types (</a:t>
            </a:r>
            <a:r>
              <a:rPr lang="en-US" altLang="zh-TW" sz="2000" i="1" smtClean="0"/>
              <a:t>mapred(.map)?.output.compression.type)</a:t>
            </a:r>
            <a:endParaRPr lang="en-US" altLang="zh-TW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“block” - Group of keys and values are compressed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“record” - Each value is compressed individually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Block compression is almost always best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Compression Codecs </a:t>
            </a:r>
            <a:r>
              <a:rPr lang="en-US" altLang="zh-TW" sz="2000" i="1" smtClean="0"/>
              <a:t>(mapred(.map)?.output.compression.codec)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Default (zlib) - slower, but more compression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LZO - faster, but less compression</a:t>
            </a:r>
          </a:p>
        </p:txBody>
      </p:sp>
    </p:spTree>
    <p:extLst>
      <p:ext uri="{BB962C8B-B14F-4D97-AF65-F5344CB8AC3E}">
        <p14:creationId xmlns:p14="http://schemas.microsoft.com/office/powerpoint/2010/main" val="31302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dirty="0" smtClean="0">
                <a:effectLst/>
              </a:rPr>
              <a:t>The Core Apache Hadoop Project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sz="2400" dirty="0" smtClean="0"/>
              <a:t>Hadoop Common:</a:t>
            </a:r>
          </a:p>
          <a:p>
            <a:pPr lvl="1"/>
            <a:r>
              <a:rPr lang="en-US" altLang="zh-TW" sz="2000" dirty="0" smtClean="0"/>
              <a:t>Java </a:t>
            </a:r>
            <a:r>
              <a:rPr lang="en-US" altLang="zh-TW" sz="2000" dirty="0"/>
              <a:t>libraries and utilities required by other Hadoop modules. </a:t>
            </a:r>
            <a:endParaRPr lang="en-US" altLang="zh-TW" sz="2000" dirty="0" smtClean="0"/>
          </a:p>
          <a:p>
            <a:r>
              <a:rPr lang="en-US" altLang="zh-TW" sz="2400" dirty="0" smtClean="0"/>
              <a:t>Hadoop </a:t>
            </a:r>
            <a:r>
              <a:rPr lang="en-US" altLang="zh-TW" sz="2400" dirty="0"/>
              <a:t>YARN: 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a </a:t>
            </a:r>
            <a:r>
              <a:rPr lang="en-US" altLang="zh-TW" sz="2000" dirty="0"/>
              <a:t>framework for job scheduling and cluster resource management.</a:t>
            </a:r>
          </a:p>
          <a:p>
            <a:r>
              <a:rPr lang="en-US" altLang="zh-TW" sz="2400" dirty="0" smtClean="0"/>
              <a:t>HDFS: </a:t>
            </a:r>
          </a:p>
          <a:p>
            <a:pPr lvl="1"/>
            <a:r>
              <a:rPr lang="en-US" altLang="zh-TW" sz="2000" dirty="0" smtClean="0"/>
              <a:t>A </a:t>
            </a:r>
            <a:r>
              <a:rPr lang="en-US" altLang="zh-TW" sz="2000" dirty="0"/>
              <a:t>distributed file system </a:t>
            </a:r>
            <a:endParaRPr lang="en-US" altLang="zh-TW" sz="2000" dirty="0" smtClean="0"/>
          </a:p>
          <a:p>
            <a:r>
              <a:rPr lang="en-US" altLang="zh-TW" sz="2400" dirty="0" smtClean="0"/>
              <a:t>Hadoop </a:t>
            </a:r>
            <a:r>
              <a:rPr lang="en-US" altLang="zh-TW" sz="2400" dirty="0"/>
              <a:t>MapReduce</a:t>
            </a:r>
            <a:r>
              <a:rPr lang="en-US" altLang="zh-TW" sz="2400" dirty="0" smtClean="0"/>
              <a:t>:</a:t>
            </a:r>
          </a:p>
          <a:p>
            <a:pPr lvl="1"/>
            <a:r>
              <a:rPr lang="en-US" altLang="zh-TW" sz="2000" dirty="0" smtClean="0"/>
              <a:t>YARN-based </a:t>
            </a:r>
            <a:r>
              <a:rPr lang="en-US" altLang="zh-TW" sz="2000" dirty="0"/>
              <a:t>system for parallel processing of large data sets.</a:t>
            </a:r>
            <a:endParaRPr lang="zh-TW" altLang="en-US" sz="2000" dirty="0"/>
          </a:p>
        </p:txBody>
      </p:sp>
      <p:pic>
        <p:nvPicPr>
          <p:cNvPr id="9" name="Picture 4" descr="Hadoop Archite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81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Counters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Often Map/Reduce applications have countable 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For example, framework counts records in to and out of Mapper and Reducer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To define user counters: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latin typeface="American Typewriter" pitchFamily="1" charset="0"/>
              </a:rPr>
              <a:t>static enum Counter {EVENT1, EVENT2};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latin typeface="American Typewriter" pitchFamily="1" charset="0"/>
              </a:rPr>
              <a:t>reporter.incrCounter(Counter.EVENT1, 1);</a:t>
            </a:r>
            <a:endParaRPr lang="en-US" altLang="zh-TW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Define nice names in a MyClass_Counter.properties file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latin typeface="American Typewriter" pitchFamily="1" charset="0"/>
              </a:rPr>
              <a:t>CounterGroupName=MyCounters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latin typeface="American Typewriter" pitchFamily="1" charset="0"/>
              </a:rPr>
              <a:t>EVENT1.name=Event 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latin typeface="American Typewriter" pitchFamily="1" charset="0"/>
              </a:rPr>
              <a:t>EVENT2.name=Event 2</a:t>
            </a:r>
            <a:endParaRPr lang="en-US" altLang="zh-TW" sz="2000" smtClean="0"/>
          </a:p>
        </p:txBody>
      </p:sp>
    </p:spTree>
    <p:extLst>
      <p:ext uri="{BB962C8B-B14F-4D97-AF65-F5344CB8AC3E}">
        <p14:creationId xmlns:p14="http://schemas.microsoft.com/office/powerpoint/2010/main" val="23100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Speculative execution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The framework can run multiple instances of slow tasks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Output from instance that finishes first is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Controlled by the configuration variable </a:t>
            </a:r>
            <a:r>
              <a:rPr lang="en-US" altLang="zh-TW" sz="2000" i="1" dirty="0" err="1" smtClean="0"/>
              <a:t>mapred.speculative.execution</a:t>
            </a: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/>
              <a:t>Can dramatically bring in long tails on jobs</a:t>
            </a:r>
          </a:p>
        </p:txBody>
      </p:sp>
    </p:spTree>
    <p:extLst>
      <p:ext uri="{BB962C8B-B14F-4D97-AF65-F5344CB8AC3E}">
        <p14:creationId xmlns:p14="http://schemas.microsoft.com/office/powerpoint/2010/main" val="9808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Zero Reduces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Frequently, we only need to run a filter on the input data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No sorting or shuffling required by the job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Set the number of reduces to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Output from maps will go directly to OutputFormat and disk</a:t>
            </a:r>
          </a:p>
        </p:txBody>
      </p:sp>
    </p:spTree>
    <p:extLst>
      <p:ext uri="{BB962C8B-B14F-4D97-AF65-F5344CB8AC3E}">
        <p14:creationId xmlns:p14="http://schemas.microsoft.com/office/powerpoint/2010/main" val="19206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Distributed File Cache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Sometimes need read-only copies of data on the local computer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Downloading 1GB of data for each Mapper is expensive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Define list of files you need to download in JobConf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Files are downloaded once per computer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Add to launching program: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latin typeface="American Typewriter Condensed" pitchFamily="1" charset="0"/>
              </a:rPr>
              <a:t>DistributedCache.addCacheFile(new URI(“hdfs://nn:8020/foo”), conf);</a:t>
            </a:r>
            <a:endParaRPr lang="en-US" altLang="zh-TW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Add to task: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latin typeface="American Typewriter Condensed" pitchFamily="1" charset="0"/>
              </a:rPr>
              <a:t>Path[] files = DistributedCache.getLocalCacheFiles(conf);</a:t>
            </a:r>
            <a:endParaRPr lang="en-US" altLang="zh-TW" sz="2000" smtClean="0"/>
          </a:p>
        </p:txBody>
      </p:sp>
    </p:spTree>
    <p:extLst>
      <p:ext uri="{BB962C8B-B14F-4D97-AF65-F5344CB8AC3E}">
        <p14:creationId xmlns:p14="http://schemas.microsoft.com/office/powerpoint/2010/main" val="2148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INTRODUCTION TO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YARN AND MAPREDUCE</a:t>
            </a:r>
            <a:br>
              <a:rPr lang="en-US" altLang="zh-TW" b="1" dirty="0" smtClean="0"/>
            </a:br>
            <a:r>
              <a:rPr lang="en-US" altLang="zh-TW" b="1" dirty="0" smtClean="0"/>
              <a:t>INTERACTION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76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the MapReduce paradigm, an application consists of </a:t>
            </a:r>
            <a:r>
              <a:rPr lang="en-US" altLang="zh-TW" i="1" dirty="0"/>
              <a:t>Map tasks</a:t>
            </a:r>
            <a:r>
              <a:rPr lang="en-US" altLang="zh-TW" dirty="0"/>
              <a:t> and </a:t>
            </a:r>
            <a:r>
              <a:rPr lang="en-US" altLang="zh-TW" i="1" dirty="0"/>
              <a:t>Reduce tasks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Map </a:t>
            </a:r>
            <a:r>
              <a:rPr lang="en-US" altLang="zh-TW" dirty="0"/>
              <a:t>tasks and Reduce tasks align very cleanly with YARN tasks.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MapReduce on Yarn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43010" name="Picture 2" descr="http://blog.cloudera.com/wp-content/uploads/2015/09/untangling-yarn-1-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9" y="3276600"/>
            <a:ext cx="4618467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blog.cloudera.com/wp-content/uploads/2015/09/untangling-yarn-1-f1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5862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Putting it Together: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MapReduce </a:t>
            </a:r>
            <a:r>
              <a:rPr lang="en-US" altLang="zh-TW" dirty="0"/>
              <a:t>and </a:t>
            </a:r>
            <a:r>
              <a:rPr lang="en-US" altLang="zh-TW" dirty="0" smtClean="0"/>
              <a:t>YARN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419600" cy="5181600"/>
          </a:xfrm>
        </p:spPr>
        <p:txBody>
          <a:bodyPr/>
          <a:lstStyle/>
          <a:p>
            <a:r>
              <a:rPr lang="en-US" altLang="zh-TW" sz="2400" dirty="0"/>
              <a:t>In a MapReduce </a:t>
            </a:r>
            <a:r>
              <a:rPr lang="en-US" altLang="zh-TW" sz="2400" dirty="0" smtClean="0"/>
              <a:t>application </a:t>
            </a:r>
          </a:p>
          <a:p>
            <a:pPr lvl="1"/>
            <a:r>
              <a:rPr lang="en-US" altLang="zh-TW" sz="2000" dirty="0" smtClean="0"/>
              <a:t>there </a:t>
            </a:r>
            <a:r>
              <a:rPr lang="en-US" altLang="zh-TW" sz="2000" dirty="0"/>
              <a:t>are multiple </a:t>
            </a:r>
            <a:r>
              <a:rPr lang="en-US" altLang="zh-TW" sz="2000" dirty="0" smtClean="0"/>
              <a:t>map/reduce tasks </a:t>
            </a:r>
          </a:p>
          <a:p>
            <a:pPr lvl="1"/>
            <a:r>
              <a:rPr lang="en-US" altLang="zh-TW" sz="2000" dirty="0" smtClean="0"/>
              <a:t>each task runs </a:t>
            </a:r>
            <a:r>
              <a:rPr lang="en-US" altLang="zh-TW" sz="2000" dirty="0"/>
              <a:t>in a container on a </a:t>
            </a:r>
            <a:r>
              <a:rPr lang="en-US" altLang="zh-TW" sz="2000" dirty="0" smtClean="0"/>
              <a:t>worker </a:t>
            </a:r>
            <a:r>
              <a:rPr lang="en-US" altLang="zh-TW" sz="2000" dirty="0"/>
              <a:t>host </a:t>
            </a:r>
            <a:r>
              <a:rPr lang="en-US" altLang="zh-TW" sz="2000" dirty="0" smtClean="0"/>
              <a:t>in </a:t>
            </a:r>
            <a:r>
              <a:rPr lang="en-US" altLang="zh-TW" sz="2000" dirty="0"/>
              <a:t>the </a:t>
            </a:r>
            <a:r>
              <a:rPr lang="en-US" altLang="zh-TW" sz="2000" dirty="0" smtClean="0"/>
              <a:t>cluster</a:t>
            </a:r>
          </a:p>
          <a:p>
            <a:r>
              <a:rPr lang="en-US" altLang="zh-TW" sz="2400" dirty="0"/>
              <a:t>On the YARN side </a:t>
            </a:r>
          </a:p>
          <a:p>
            <a:pPr lvl="1"/>
            <a:r>
              <a:rPr lang="en-US" altLang="zh-TW" sz="2000" dirty="0"/>
              <a:t>the </a:t>
            </a:r>
            <a:r>
              <a:rPr lang="en-US" altLang="zh-TW" sz="2000" dirty="0" err="1"/>
              <a:t>ResourceManager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NodeManager</a:t>
            </a:r>
            <a:r>
              <a:rPr lang="en-US" altLang="zh-TW" sz="2000" dirty="0"/>
              <a:t>, and </a:t>
            </a:r>
            <a:r>
              <a:rPr lang="en-US" altLang="zh-TW" sz="2000" dirty="0" err="1"/>
              <a:t>ApplicationMaster</a:t>
            </a:r>
            <a:r>
              <a:rPr lang="en-US" altLang="zh-TW" sz="2000" dirty="0"/>
              <a:t> work together to manage the cluster’s resources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9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 A cluster scheduler essentially has to address:</a:t>
            </a:r>
          </a:p>
          <a:p>
            <a:pPr lvl="1"/>
            <a:r>
              <a:rPr lang="en-US" altLang="zh-TW" sz="2000" dirty="0"/>
              <a:t>Multi-tenancy: On a cluster, many users launch many different applications, on behalf of multiple organizations. A cluster scheduler allows varying workloads to run simultaneously.</a:t>
            </a:r>
          </a:p>
          <a:p>
            <a:pPr lvl="1"/>
            <a:r>
              <a:rPr lang="en-US" altLang="zh-TW" sz="2000" dirty="0"/>
              <a:t>Scalability: A cluster scheduler needs to scale to large clusters running many applications. </a:t>
            </a:r>
            <a:endParaRPr lang="en-US" altLang="zh-TW" sz="2000" dirty="0" smtClean="0"/>
          </a:p>
          <a:p>
            <a:r>
              <a:rPr lang="en-US" altLang="zh-TW" sz="2400" dirty="0"/>
              <a:t>YARN uses queues to share resources among multiple tenants. </a:t>
            </a:r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 err="1"/>
              <a:t>ApplicationMaster</a:t>
            </a:r>
            <a:r>
              <a:rPr lang="en-US" altLang="zh-TW" sz="2400" dirty="0"/>
              <a:t> (AM) tracks each task’s resource requirements and coordinates container </a:t>
            </a:r>
            <a:r>
              <a:rPr lang="en-US" altLang="zh-TW" sz="2400" dirty="0" smtClean="0"/>
              <a:t>requests</a:t>
            </a:r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RM/scheduler doesn’t need to track all containers running on the cluster.</a:t>
            </a:r>
          </a:p>
          <a:p>
            <a:pPr lvl="1"/>
            <a:endParaRPr lang="en-US" altLang="zh-TW" sz="2000" dirty="0"/>
          </a:p>
          <a:p>
            <a:endParaRPr lang="zh-TW" altLang="en-US" sz="2400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Scheduling in Yarn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1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b="1" dirty="0" err="1"/>
              <a:t>ResourceManager</a:t>
            </a:r>
            <a:r>
              <a:rPr lang="en-US" altLang="zh-TW" dirty="0"/>
              <a:t> (RM) tracks resources on a cluster, and assigns them to applications that need them.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b="1" dirty="0"/>
              <a:t>scheduler is that part of the RM </a:t>
            </a:r>
            <a:r>
              <a:rPr lang="en-US" altLang="zh-TW" dirty="0"/>
              <a:t>that does this matching honoring organizational policies on sharing resources.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Scheduling in </a:t>
            </a:r>
            <a:r>
              <a:rPr lang="en-US" altLang="zh-TW" dirty="0" smtClean="0"/>
              <a:t>YARN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Queues are the organizing structure for YARN schedulers, allowing multiple tenants to share the cluster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As applications are submitted to YARN, they are assigned to a queue by the scheduler. </a:t>
            </a:r>
            <a:endParaRPr lang="en-US" altLang="zh-TW" dirty="0" smtClean="0"/>
          </a:p>
          <a:p>
            <a:r>
              <a:rPr lang="en-US" altLang="zh-TW" dirty="0" smtClean="0"/>
              <a:t>The Yarn queues are </a:t>
            </a:r>
            <a:r>
              <a:rPr lang="en-US" altLang="zh-TW" b="1" dirty="0" smtClean="0"/>
              <a:t>hierarchical queues</a:t>
            </a:r>
          </a:p>
          <a:p>
            <a:r>
              <a:rPr lang="en-US" altLang="zh-TW" dirty="0" smtClean="0"/>
              <a:t>The </a:t>
            </a:r>
            <a:r>
              <a:rPr lang="en-US" altLang="zh-TW" i="1" dirty="0" smtClean="0"/>
              <a:t>root queue</a:t>
            </a:r>
            <a:r>
              <a:rPr lang="en-US" altLang="zh-TW" dirty="0"/>
              <a:t> is the parent of all queues. All other queues are each a child of the root queue or another queue 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Yarn Queues for Scheduling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3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Hadoop Cluster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/>
              <a:t>Typically in 2 level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Nodes are commodity PCs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30-40 nodes/rack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Uplink from rack is 3-4 gigabit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Rack-internal is 1 gigabit</a:t>
            </a:r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17830" y="3429000"/>
            <a:ext cx="7239000" cy="2692400"/>
            <a:chOff x="528" y="1008"/>
            <a:chExt cx="4560" cy="169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4560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221" y="1038"/>
              <a:ext cx="1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TW" sz="1400">
                  <a:solidFill>
                    <a:srgbClr val="000000"/>
                  </a:solidFill>
                </a:rPr>
                <a:t>Aggregation switch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337" y="1401"/>
              <a:ext cx="7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TW" sz="1400">
                  <a:solidFill>
                    <a:srgbClr val="000000"/>
                  </a:solidFill>
                </a:rPr>
                <a:t>Rack 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3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untangling-yarn-3-f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185" y="1828800"/>
            <a:ext cx="4899444" cy="35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</a:t>
            </a:r>
            <a:r>
              <a:rPr lang="en-US" altLang="zh-TW" dirty="0"/>
              <a:t>Q</a:t>
            </a:r>
            <a:r>
              <a:rPr lang="en-US" altLang="zh-TW" dirty="0" smtClean="0"/>
              <a:t>ueues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dirty="0"/>
              <a:t>The marketing queue has a weight of </a:t>
            </a:r>
            <a:r>
              <a:rPr lang="en-US" altLang="zh-TW" dirty="0" smtClean="0"/>
              <a:t>3.0</a:t>
            </a:r>
          </a:p>
          <a:p>
            <a:r>
              <a:rPr lang="en-US" altLang="zh-TW" dirty="0" smtClean="0"/>
              <a:t>The</a:t>
            </a:r>
            <a:r>
              <a:rPr lang="en-US" altLang="zh-TW" dirty="0"/>
              <a:t> sales queue has a weight of </a:t>
            </a:r>
            <a:r>
              <a:rPr lang="en-US" altLang="zh-TW" dirty="0" smtClean="0"/>
              <a:t>4.0</a:t>
            </a:r>
          </a:p>
          <a:p>
            <a:r>
              <a:rPr lang="en-US" altLang="zh-TW" dirty="0" smtClean="0"/>
              <a:t>The</a:t>
            </a:r>
            <a:r>
              <a:rPr lang="en-US" altLang="zh-TW" dirty="0"/>
              <a:t> </a:t>
            </a:r>
            <a:r>
              <a:rPr lang="en-US" altLang="zh-TW" dirty="0" err="1"/>
              <a:t>datascience</a:t>
            </a:r>
            <a:r>
              <a:rPr lang="en-US" altLang="zh-TW" dirty="0"/>
              <a:t> queue has a weight of 13.0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So</a:t>
            </a:r>
            <a:r>
              <a:rPr lang="en-US" altLang="zh-TW" dirty="0"/>
              <a:t>, the allocation from the root will be 15% to marketing, 20% to sales, and 65% to </a:t>
            </a:r>
            <a:r>
              <a:rPr lang="en-US" altLang="zh-TW" dirty="0" err="1"/>
              <a:t>datascience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8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"Hadoop: The Definitive Guide", Tom White, O'Reilly Media, Inc. </a:t>
            </a:r>
            <a:endParaRPr lang="en-US" altLang="zh-TW" dirty="0" smtClean="0">
              <a:hlinkClick r:id="rId2"/>
            </a:endParaRPr>
          </a:p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://blog.cloudera.com/blog/2015/09/untangling-apache-hadoop-yarn-part-1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https://hadoop.apache.org/docs/r2.7.2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E2B0-08E0-43F9-81D0-45B526C59D7A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Hadoop Related Subprojects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Pig</a:t>
            </a:r>
          </a:p>
          <a:p>
            <a:pPr lvl="1" eaLnBrk="1" hangingPunct="1"/>
            <a:r>
              <a:rPr lang="en-US" altLang="zh-TW" dirty="0" smtClean="0"/>
              <a:t>High-level language for data analysis</a:t>
            </a:r>
          </a:p>
          <a:p>
            <a:pPr eaLnBrk="1" hangingPunct="1"/>
            <a:r>
              <a:rPr lang="en-US" altLang="zh-TW" dirty="0" err="1" smtClean="0"/>
              <a:t>HBase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Table storage for semi-structured data</a:t>
            </a:r>
          </a:p>
          <a:p>
            <a:pPr eaLnBrk="1" hangingPunct="1"/>
            <a:r>
              <a:rPr lang="en-US" altLang="zh-TW" dirty="0" smtClean="0"/>
              <a:t>Zookeeper</a:t>
            </a:r>
          </a:p>
          <a:p>
            <a:pPr lvl="1" eaLnBrk="1" hangingPunct="1"/>
            <a:r>
              <a:rPr lang="en-US" altLang="zh-TW" dirty="0" smtClean="0"/>
              <a:t>Coordinating distributed applications</a:t>
            </a:r>
          </a:p>
          <a:p>
            <a:pPr eaLnBrk="1" hangingPunct="1"/>
            <a:r>
              <a:rPr lang="en-US" altLang="zh-TW" dirty="0" smtClean="0"/>
              <a:t>Hive</a:t>
            </a:r>
          </a:p>
          <a:p>
            <a:pPr lvl="1" eaLnBrk="1" hangingPunct="1"/>
            <a:r>
              <a:rPr lang="en-US" altLang="zh-TW" dirty="0" smtClean="0"/>
              <a:t>SQL-like Query language and </a:t>
            </a:r>
            <a:r>
              <a:rPr lang="en-US" altLang="zh-TW" dirty="0" err="1" smtClean="0"/>
              <a:t>Metastore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Mahout</a:t>
            </a:r>
          </a:p>
          <a:p>
            <a:pPr lvl="1" eaLnBrk="1" hangingPunct="1"/>
            <a:r>
              <a:rPr lang="en-US" altLang="zh-TW" dirty="0" smtClean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9927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 to Hadoop Yarn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3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adoop Archite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3962400" cy="38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Yarn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r>
              <a:rPr lang="en-US" altLang="zh-TW" dirty="0"/>
              <a:t>YARN is the prerequisite for Enterprise </a:t>
            </a:r>
            <a:r>
              <a:rPr lang="en-US" altLang="zh-TW" dirty="0" smtClean="0"/>
              <a:t>Hadoop</a:t>
            </a:r>
          </a:p>
          <a:p>
            <a:pPr lvl="1"/>
            <a:r>
              <a:rPr lang="en-US" altLang="zh-TW" dirty="0" smtClean="0"/>
              <a:t>providing </a:t>
            </a:r>
            <a:r>
              <a:rPr lang="en-US" altLang="zh-TW" dirty="0"/>
              <a:t>resource management </a:t>
            </a:r>
            <a:r>
              <a:rPr lang="en-US" altLang="zh-TW" dirty="0" smtClean="0"/>
              <a:t>and a </a:t>
            </a:r>
            <a:r>
              <a:rPr lang="en-US" altLang="zh-TW" dirty="0"/>
              <a:t>central platform to deliver consistent operations, security, and data governance tools across Hadoop clusters.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 bwMode="auto">
          <a:xfrm>
            <a:off x="3352800" y="5638800"/>
            <a:ext cx="1676400" cy="6858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6225</TotalTime>
  <Words>2118</Words>
  <Application>Microsoft Office PowerPoint</Application>
  <PresentationFormat>如螢幕大小 (4:3)</PresentationFormat>
  <Paragraphs>454</Paragraphs>
  <Slides>61</Slides>
  <Notes>28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2" baseType="lpstr">
      <vt:lpstr>Modèle par défaut</vt:lpstr>
      <vt:lpstr>Introduction to Cloud Computing Lecture 4-2</vt:lpstr>
      <vt:lpstr>Why Hadoop?</vt:lpstr>
      <vt:lpstr>Advantages of Hadoop</vt:lpstr>
      <vt:lpstr>Applications not for Hadoop</vt:lpstr>
      <vt:lpstr>The Core Apache Hadoop Project</vt:lpstr>
      <vt:lpstr>Hadoop Cluster</vt:lpstr>
      <vt:lpstr>Hadoop Related Subprojects</vt:lpstr>
      <vt:lpstr>Introduction to Hadoop Yarn</vt:lpstr>
      <vt:lpstr>Yarn</vt:lpstr>
      <vt:lpstr>YARN Cluster Basics</vt:lpstr>
      <vt:lpstr>Yarn Resource Monitoring (i)</vt:lpstr>
      <vt:lpstr>Yarn Resource Monitoring (ii)</vt:lpstr>
      <vt:lpstr>Yarn Container</vt:lpstr>
      <vt:lpstr>Yarn Application and ApplicationMaster</vt:lpstr>
      <vt:lpstr>Interactions among Yarn Components (i)</vt:lpstr>
      <vt:lpstr>Interactions among Yarn Components (ii)</vt:lpstr>
      <vt:lpstr>Interactions among Yarn Components (iii)</vt:lpstr>
      <vt:lpstr>Interactions among Yarn Components (iv)</vt:lpstr>
      <vt:lpstr>Interactions among Yarn Components (v)</vt:lpstr>
      <vt:lpstr>Introduction to HDFS</vt:lpstr>
      <vt:lpstr>Goals of HDFS</vt:lpstr>
      <vt:lpstr>The Design of HDFS</vt:lpstr>
      <vt:lpstr>HDFS Architecture</vt:lpstr>
      <vt:lpstr>Functions of a NameNode</vt:lpstr>
      <vt:lpstr>NameNode Metadata</vt:lpstr>
      <vt:lpstr>Secondary NameNode</vt:lpstr>
      <vt:lpstr>DataNode</vt:lpstr>
      <vt:lpstr>Block Placement</vt:lpstr>
      <vt:lpstr>Heartbeats</vt:lpstr>
      <vt:lpstr>NameNode as a Replication Engine</vt:lpstr>
      <vt:lpstr>Data Correctness</vt:lpstr>
      <vt:lpstr>Data Pipelining (i)</vt:lpstr>
      <vt:lpstr>Data Pipelining (ii)</vt:lpstr>
      <vt:lpstr>Rebalancer</vt:lpstr>
      <vt:lpstr>User Interface</vt:lpstr>
      <vt:lpstr>INTRODUCTION TO MAPREDUCE</vt:lpstr>
      <vt:lpstr>MapReduce - What?</vt:lpstr>
      <vt:lpstr>MapReduce - Dataflow</vt:lpstr>
      <vt:lpstr>MapReduce - Features</vt:lpstr>
      <vt:lpstr>Word Count Example</vt:lpstr>
      <vt:lpstr>Hadoop-MapReduce Workflow</vt:lpstr>
      <vt:lpstr>MapReduce Dataflow</vt:lpstr>
      <vt:lpstr>Example</vt:lpstr>
      <vt:lpstr>Input and Output Formats</vt:lpstr>
      <vt:lpstr>How many Maps and Reduces</vt:lpstr>
      <vt:lpstr>Some handy tools</vt:lpstr>
      <vt:lpstr>Partitioners</vt:lpstr>
      <vt:lpstr>Combiners</vt:lpstr>
      <vt:lpstr>Compression</vt:lpstr>
      <vt:lpstr>Counters</vt:lpstr>
      <vt:lpstr>Speculative execution</vt:lpstr>
      <vt:lpstr>Zero Reduces</vt:lpstr>
      <vt:lpstr>Distributed File Cache</vt:lpstr>
      <vt:lpstr>INTRODUCTION TO  YARN AND MAPREDUCE INTERACTION</vt:lpstr>
      <vt:lpstr>MapReduce on Yarn</vt:lpstr>
      <vt:lpstr>Putting it Together:  MapReduce and YARN</vt:lpstr>
      <vt:lpstr>Scheduling in Yarn</vt:lpstr>
      <vt:lpstr>Scheduling in YARN</vt:lpstr>
      <vt:lpstr>Yarn Queues for Scheduling </vt:lpstr>
      <vt:lpstr>Example of Queues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www.powerpointstyles.com</dc:creator>
  <cp:lastModifiedBy>laconia_rqw</cp:lastModifiedBy>
  <cp:revision>153</cp:revision>
  <cp:lastPrinted>1601-01-01T00:00:00Z</cp:lastPrinted>
  <dcterms:created xsi:type="dcterms:W3CDTF">1601-01-01T00:00:00Z</dcterms:created>
  <dcterms:modified xsi:type="dcterms:W3CDTF">2017-04-27T04:06:22Z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