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50"/>
  </p:notesMasterIdLst>
  <p:handoutMasterIdLst>
    <p:handoutMasterId r:id="rId51"/>
  </p:handoutMasterIdLst>
  <p:sldIdLst>
    <p:sldId id="285" r:id="rId2"/>
    <p:sldId id="286" r:id="rId3"/>
    <p:sldId id="434" r:id="rId4"/>
    <p:sldId id="488" r:id="rId5"/>
    <p:sldId id="489" r:id="rId6"/>
    <p:sldId id="483" r:id="rId7"/>
    <p:sldId id="484" r:id="rId8"/>
    <p:sldId id="485" r:id="rId9"/>
    <p:sldId id="487" r:id="rId10"/>
    <p:sldId id="491" r:id="rId11"/>
    <p:sldId id="492" r:id="rId12"/>
    <p:sldId id="418" r:id="rId13"/>
    <p:sldId id="493" r:id="rId14"/>
    <p:sldId id="490" r:id="rId15"/>
    <p:sldId id="494" r:id="rId16"/>
    <p:sldId id="415" r:id="rId17"/>
    <p:sldId id="416" r:id="rId18"/>
    <p:sldId id="417" r:id="rId19"/>
    <p:sldId id="426" r:id="rId20"/>
    <p:sldId id="427" r:id="rId21"/>
    <p:sldId id="428" r:id="rId22"/>
    <p:sldId id="429" r:id="rId23"/>
    <p:sldId id="430" r:id="rId24"/>
    <p:sldId id="431" r:id="rId25"/>
    <p:sldId id="432" r:id="rId26"/>
    <p:sldId id="433" r:id="rId27"/>
    <p:sldId id="495" r:id="rId28"/>
    <p:sldId id="481" r:id="rId29"/>
    <p:sldId id="437" r:id="rId30"/>
    <p:sldId id="438" r:id="rId31"/>
    <p:sldId id="439" r:id="rId32"/>
    <p:sldId id="440" r:id="rId33"/>
    <p:sldId id="441" r:id="rId34"/>
    <p:sldId id="442" r:id="rId35"/>
    <p:sldId id="443" r:id="rId36"/>
    <p:sldId id="444" r:id="rId37"/>
    <p:sldId id="445" r:id="rId38"/>
    <p:sldId id="446" r:id="rId39"/>
    <p:sldId id="482" r:id="rId40"/>
    <p:sldId id="447" r:id="rId41"/>
    <p:sldId id="448" r:id="rId42"/>
    <p:sldId id="450" r:id="rId43"/>
    <p:sldId id="451" r:id="rId44"/>
    <p:sldId id="452" r:id="rId45"/>
    <p:sldId id="453" r:id="rId46"/>
    <p:sldId id="454" r:id="rId47"/>
    <p:sldId id="455" r:id="rId48"/>
    <p:sldId id="459" r:id="rId49"/>
  </p:sldIdLst>
  <p:sldSz cx="9144000" cy="6858000" type="screen4x3"/>
  <p:notesSz cx="6858000" cy="9144000"/>
  <p:defaultTextStyle>
    <a:defPPr>
      <a:defRPr lang="fr-FR"/>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679B"/>
    <a:srgbClr val="9999FF"/>
    <a:srgbClr val="6666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24" autoAdjust="0"/>
    <p:restoredTop sz="76044" autoAdjust="0"/>
  </p:normalViewPr>
  <p:slideViewPr>
    <p:cSldViewPr>
      <p:cViewPr varScale="1">
        <p:scale>
          <a:sx n="83" d="100"/>
          <a:sy n="83" d="100"/>
        </p:scale>
        <p:origin x="-1632" y="-84"/>
      </p:cViewPr>
      <p:guideLst>
        <p:guide orient="horz" pos="2160"/>
        <p:guide pos="2880"/>
      </p:guideLst>
    </p:cSldViewPr>
  </p:slideViewPr>
  <p:notesTextViewPr>
    <p:cViewPr>
      <p:scale>
        <a:sx n="100" d="100"/>
        <a:sy n="100" d="100"/>
      </p:scale>
      <p:origin x="0" y="0"/>
    </p:cViewPr>
  </p:notesTextViewPr>
  <p:notesViewPr>
    <p:cSldViewPr>
      <p:cViewPr varScale="1">
        <p:scale>
          <a:sx n="84" d="100"/>
          <a:sy n="84" d="100"/>
        </p:scale>
        <p:origin x="-30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A9182F-4A61-4E29-8F1C-78FA889EEDB2}" type="datetimeFigureOut">
              <a:rPr lang="zh-TW" altLang="en-US" smtClean="0"/>
              <a:t>2017/2/20</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DD4C97-23AE-4F4A-B65A-0BEDB584AEB4}" type="slidenum">
              <a:rPr lang="zh-TW" altLang="en-US" smtClean="0"/>
              <a:t>‹#›</a:t>
            </a:fld>
            <a:endParaRPr lang="zh-TW" altLang="en-US"/>
          </a:p>
        </p:txBody>
      </p:sp>
    </p:spTree>
    <p:extLst>
      <p:ext uri="{BB962C8B-B14F-4D97-AF65-F5344CB8AC3E}">
        <p14:creationId xmlns:p14="http://schemas.microsoft.com/office/powerpoint/2010/main" val="984333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TW"/>
          </a:p>
        </p:txBody>
      </p:sp>
      <p:sp>
        <p:nvSpPr>
          <p:cNvPr id="716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C0E3D7A8-1593-4337-B67E-5BFF0DB1FABC}" type="datetimeFigureOut">
              <a:rPr lang="zh-TW" altLang="en-US"/>
              <a:pPr>
                <a:defRPr/>
              </a:pPr>
              <a:t>2017/2/20</a:t>
            </a:fld>
            <a:endParaRPr lang="en-US" altLang="zh-TW"/>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716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TW"/>
          </a:p>
        </p:txBody>
      </p:sp>
      <p:sp>
        <p:nvSpPr>
          <p:cNvPr id="716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232BF00-C4DD-4617-84D7-B6CE3DCDD344}" type="slidenum">
              <a:rPr lang="zh-TW" altLang="en-US"/>
              <a:pPr>
                <a:defRPr/>
              </a:pPr>
              <a:t>‹#›</a:t>
            </a:fld>
            <a:endParaRPr lang="en-US" altLang="zh-TW"/>
          </a:p>
        </p:txBody>
      </p:sp>
    </p:spTree>
    <p:extLst>
      <p:ext uri="{BB962C8B-B14F-4D97-AF65-F5344CB8AC3E}">
        <p14:creationId xmlns:p14="http://schemas.microsoft.com/office/powerpoint/2010/main" val="184098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E232BF00-C4DD-4617-84D7-B6CE3DCDD344}" type="slidenum">
              <a:rPr lang="zh-TW" altLang="en-US" smtClean="0"/>
              <a:pPr>
                <a:defRPr/>
              </a:pPr>
              <a:t>2</a:t>
            </a:fld>
            <a:endParaRPr lang="en-US" altLang="zh-TW"/>
          </a:p>
        </p:txBody>
      </p:sp>
    </p:spTree>
    <p:extLst>
      <p:ext uri="{BB962C8B-B14F-4D97-AF65-F5344CB8AC3E}">
        <p14:creationId xmlns:p14="http://schemas.microsoft.com/office/powerpoint/2010/main" val="2241160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xfrm>
            <a:off x="1144588" y="685800"/>
            <a:ext cx="4572000" cy="3429000"/>
          </a:xfrm>
          <a:ln/>
        </p:spPr>
      </p:sp>
      <p:sp>
        <p:nvSpPr>
          <p:cNvPr id="55298" name="Rectangle 3"/>
          <p:cNvSpPr>
            <a:spLocks noGrp="1" noChangeArrowheads="1"/>
          </p:cNvSpPr>
          <p:nvPr>
            <p:ph type="body" idx="1"/>
          </p:nvPr>
        </p:nvSpPr>
        <p:spPr>
          <a:noFill/>
          <a:ln/>
        </p:spPr>
        <p:txBody>
          <a:bodyPr/>
          <a:lstStyle/>
          <a:p>
            <a:r>
              <a:rPr lang="en-US" altLang="zh-TW" smtClean="0"/>
              <a:t>-&gt; Best way to provide ACID and a rich query model is to have the dataset on a single machine.</a:t>
            </a:r>
          </a:p>
          <a:p>
            <a:r>
              <a:rPr lang="en-US" altLang="zh-TW" smtClean="0"/>
              <a:t>-&gt; However, there are limits to scaling up (Vertical Scaling).  </a:t>
            </a:r>
          </a:p>
          <a:p>
            <a:r>
              <a:rPr lang="en-US" altLang="zh-TW" smtClean="0"/>
              <a:t>-&gt; Past a certain point, an organization will find it is cheaper and more feasible to scale out (horizontal scaling) by adding smaller, more inexpensive (relatively) servers rather than investing in a single larger server. </a:t>
            </a:r>
          </a:p>
          <a:p>
            <a:r>
              <a:rPr lang="en-US" altLang="zh-TW" smtClean="0"/>
              <a:t>-&gt; A number of different approaches to scaling out (Horizontal Scaling).</a:t>
            </a:r>
          </a:p>
          <a:p>
            <a:r>
              <a:rPr lang="en-US" altLang="zh-TW" smtClean="0"/>
              <a:t>-&gt; DBAs began to look at master-slave and sharding as a strategy to overcome some of these issues.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xfrm>
            <a:off x="1144588" y="685800"/>
            <a:ext cx="4572000" cy="3429000"/>
          </a:xfrm>
          <a:ln/>
        </p:spPr>
      </p:sp>
      <p:sp>
        <p:nvSpPr>
          <p:cNvPr id="58370" name="Rectangle 3"/>
          <p:cNvSpPr>
            <a:spLocks noGrp="1" noChangeArrowheads="1"/>
          </p:cNvSpPr>
          <p:nvPr>
            <p:ph type="body" idx="1"/>
          </p:nvPr>
        </p:nvSpPr>
        <p:spPr>
          <a:noFill/>
          <a:ln/>
        </p:spPr>
        <p:txBody>
          <a:bodyPr/>
          <a:lstStyle/>
          <a:p>
            <a:r>
              <a:rPr lang="en-US" altLang="zh-TW" smtClean="0"/>
              <a:t>-&gt; Different sharding approaches:</a:t>
            </a:r>
          </a:p>
          <a:p>
            <a:r>
              <a:rPr lang="en-US" altLang="zh-TW" smtClean="0"/>
              <a:t>    -&gt; Vertical Partitioning: Have tables related to a specific feature sit on their own server. May have to rebalance or reshard if tables outgrow server.</a:t>
            </a:r>
          </a:p>
          <a:p>
            <a:r>
              <a:rPr lang="en-US" altLang="zh-TW" smtClean="0"/>
              <a:t>    -&gt; Range-Based Partitioning: When single table cannot sit on a server, split table onto multiple servers.  Split table based on some critical value range.</a:t>
            </a:r>
          </a:p>
          <a:p>
            <a:r>
              <a:rPr lang="en-US" altLang="zh-TW" smtClean="0"/>
              <a:t>    -&gt; Key or Hash-Based partitioning:  Use a key value in a hash and use the resulting value as entry into multiple servers.</a:t>
            </a:r>
          </a:p>
          <a:p>
            <a:r>
              <a:rPr lang="en-US" altLang="zh-TW" smtClean="0"/>
              <a:t>    -&gt; Directory-Based Partitioning: Have a lookup service that has knowledge of the partitioning scheme . This allows for the adding of servers or</a:t>
            </a:r>
          </a:p>
          <a:p>
            <a:r>
              <a:rPr lang="en-US" altLang="zh-TW" smtClean="0"/>
              <a:t>        changing the partition scheme without changing the application.  </a:t>
            </a:r>
          </a:p>
          <a:p>
            <a:r>
              <a:rPr lang="en-US" altLang="zh-TW" smtClean="0"/>
              <a:t>-&gt; http://adam.heroku.com/past/2009/7/6/sql_databases_dont_scale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xfrm>
            <a:off x="1144588" y="685800"/>
            <a:ext cx="4572000" cy="3429000"/>
          </a:xfrm>
          <a:ln/>
        </p:spPr>
      </p:sp>
      <p:sp>
        <p:nvSpPr>
          <p:cNvPr id="60418" name="Rectangle 3"/>
          <p:cNvSpPr>
            <a:spLocks noGrp="1" noChangeArrowheads="1"/>
          </p:cNvSpPr>
          <p:nvPr>
            <p:ph type="body" idx="1"/>
          </p:nvPr>
        </p:nvSpPr>
        <p:spPr>
          <a:noFill/>
          <a:ln/>
        </p:spPr>
        <p:txBody>
          <a:bodyPr/>
          <a:lstStyle/>
          <a:p>
            <a:r>
              <a:rPr lang="en-US" altLang="zh-TW" smtClean="0"/>
              <a:t>-&gt; The multi-master replication system is responsible for propagating data modifications made by each member to the rest of the group, and resolving any conflicts that might arise between concurrent changes made by different members. </a:t>
            </a:r>
          </a:p>
          <a:p>
            <a:r>
              <a:rPr lang="en-US" altLang="zh-TW" smtClean="0"/>
              <a:t>-&gt; For INSERT-only, data is versioned upon update.</a:t>
            </a:r>
          </a:p>
          <a:p>
            <a:r>
              <a:rPr lang="en-US" altLang="zh-TW" smtClean="0"/>
              <a:t>-&gt; Data is never DELETED, only inactivated.</a:t>
            </a:r>
          </a:p>
          <a:p>
            <a:r>
              <a:rPr lang="en-US" altLang="zh-TW" smtClean="0"/>
              <a:t>-&gt; JOINs are expensive with large volumes and don</a:t>
            </a:r>
            <a:r>
              <a:rPr lang="en-US" altLang="zh-TW" smtClean="0">
                <a:latin typeface="Arial" charset="0"/>
              </a:rPr>
              <a:t>’</a:t>
            </a:r>
            <a:r>
              <a:rPr lang="en-US" altLang="zh-TW" smtClean="0"/>
              <a:t>t work across partitions.</a:t>
            </a:r>
          </a:p>
          <a:p>
            <a:r>
              <a:rPr lang="en-US" altLang="zh-TW" smtClean="0"/>
              <a:t>-&gt; Denormalization leads to even larger databases, reduces query time.</a:t>
            </a:r>
          </a:p>
          <a:p>
            <a:r>
              <a:rPr lang="en-US" altLang="zh-TW" smtClean="0"/>
              <a:t>-&gt; Consistency is the responsibility of the application.</a:t>
            </a:r>
          </a:p>
          <a:p>
            <a:r>
              <a:rPr lang="en-US" altLang="zh-TW" smtClean="0"/>
              <a:t>-&gt; In-memory databases have not caught on mainstream and regular RDBMS are more disk-intensive that memory-intensive.  Vendors looking to fix this.</a:t>
            </a:r>
          </a:p>
          <a:p>
            <a:endParaRPr lang="zh-TW"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xfrm>
            <a:off x="1144588" y="685800"/>
            <a:ext cx="4572000" cy="3429000"/>
          </a:xfrm>
          <a:ln/>
        </p:spPr>
      </p:sp>
      <p:sp>
        <p:nvSpPr>
          <p:cNvPr id="62466" name="Rectangle 3"/>
          <p:cNvSpPr>
            <a:spLocks noGrp="1" noChangeArrowheads="1"/>
          </p:cNvSpPr>
          <p:nvPr>
            <p:ph type="body" idx="1"/>
          </p:nvPr>
        </p:nvSpPr>
        <p:spPr>
          <a:noFill/>
          <a:ln/>
        </p:spPr>
        <p:txBody>
          <a:bodyPr/>
          <a:lstStyle/>
          <a:p>
            <a:r>
              <a:rPr lang="en-US" altLang="zh-TW" smtClean="0"/>
              <a:t>-&gt; NoSQL was a term coined by Eric Evans.  He states that </a:t>
            </a:r>
            <a:r>
              <a:rPr lang="en-US" altLang="zh-TW" smtClean="0">
                <a:latin typeface="Arial" charset="0"/>
              </a:rPr>
              <a:t>‘…</a:t>
            </a:r>
            <a:r>
              <a:rPr lang="en-US" altLang="zh-TW" smtClean="0"/>
              <a:t> but the whole point of seeking alternatives is that you need to solve a problem that relational databases are a bad fit for. </a:t>
            </a:r>
            <a:r>
              <a:rPr lang="en-US" altLang="zh-TW" smtClean="0">
                <a:latin typeface="Arial" charset="0"/>
              </a:rPr>
              <a:t>…</a:t>
            </a:r>
            <a:endParaRPr lang="en-US" altLang="zh-TW" smtClean="0"/>
          </a:p>
          <a:p>
            <a:r>
              <a:rPr lang="en-US" altLang="zh-TW" smtClean="0"/>
              <a:t>-&gt; This is why people are continually interpreting nosql to be </a:t>
            </a:r>
            <a:r>
              <a:rPr lang="en-US" altLang="zh-TW" i="1" smtClean="0"/>
              <a:t>anti-RDBMS</a:t>
            </a:r>
            <a:r>
              <a:rPr lang="en-US" altLang="zh-TW" smtClean="0"/>
              <a:t>, it's the only rational conclusion when the only thing some of these projects share in common is that they are </a:t>
            </a:r>
            <a:r>
              <a:rPr lang="en-US" altLang="zh-TW" i="1" smtClean="0"/>
              <a:t>not relational databases</a:t>
            </a:r>
            <a:r>
              <a:rPr lang="en-US" altLang="zh-TW" smtClean="0"/>
              <a:t>.</a:t>
            </a:r>
            <a:r>
              <a:rPr lang="en-US" altLang="zh-TW" smtClean="0">
                <a:latin typeface="Arial" charset="0"/>
              </a:rPr>
              <a:t>’</a:t>
            </a:r>
            <a:r>
              <a:rPr lang="en-US" altLang="zh-TW" smtClean="0"/>
              <a:t>  </a:t>
            </a:r>
          </a:p>
          <a:p>
            <a:r>
              <a:rPr lang="en-US" altLang="zh-TW" smtClean="0"/>
              <a:t>-&gt; Emil Elfrem stated it is not a </a:t>
            </a:r>
            <a:r>
              <a:rPr lang="en-US" altLang="zh-TW" smtClean="0">
                <a:latin typeface="Arial" charset="0"/>
              </a:rPr>
              <a:t>‘</a:t>
            </a:r>
            <a:r>
              <a:rPr lang="en-US" altLang="zh-TW" smtClean="0"/>
              <a:t>NO</a:t>
            </a:r>
            <a:r>
              <a:rPr lang="en-US" altLang="zh-TW" smtClean="0">
                <a:latin typeface="Arial" charset="0"/>
              </a:rPr>
              <a:t>’</a:t>
            </a:r>
            <a:r>
              <a:rPr lang="en-US" altLang="zh-TW" smtClean="0"/>
              <a:t> SQL but more of a </a:t>
            </a:r>
            <a:r>
              <a:rPr lang="en-US" altLang="zh-TW" smtClean="0">
                <a:latin typeface="Arial" charset="0"/>
              </a:rPr>
              <a:t>‘</a:t>
            </a:r>
            <a:r>
              <a:rPr lang="en-US" altLang="zh-TW" smtClean="0"/>
              <a:t>Not Only</a:t>
            </a:r>
            <a:r>
              <a:rPr lang="en-US" altLang="zh-TW" smtClean="0">
                <a:latin typeface="Arial" charset="0"/>
              </a:rPr>
              <a:t>”</a:t>
            </a:r>
            <a:r>
              <a:rPr lang="en-US" altLang="zh-TW" smtClean="0"/>
              <a:t> SQL. </a:t>
            </a:r>
          </a:p>
          <a:p>
            <a:endParaRPr lang="zh-TW"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1144588" y="685800"/>
            <a:ext cx="4572000" cy="3429000"/>
          </a:xfrm>
          <a:ln/>
        </p:spPr>
      </p:sp>
      <p:sp>
        <p:nvSpPr>
          <p:cNvPr id="64514" name="Rectangle 3"/>
          <p:cNvSpPr>
            <a:spLocks noGrp="1" noChangeArrowheads="1"/>
          </p:cNvSpPr>
          <p:nvPr>
            <p:ph type="body" idx="1"/>
          </p:nvPr>
        </p:nvSpPr>
        <p:spPr>
          <a:noFill/>
          <a:ln/>
        </p:spPr>
        <p:txBody>
          <a:bodyPr/>
          <a:lstStyle/>
          <a:p>
            <a:r>
              <a:rPr lang="en-US" altLang="zh-TW" smtClean="0"/>
              <a:t>-&gt; Too often as consultants, when we talk about data storage, we immediately reach for a relational database.</a:t>
            </a:r>
          </a:p>
          <a:p>
            <a:r>
              <a:rPr lang="en-US" altLang="zh-TW" smtClean="0"/>
              <a:t>-&gt; Relational databases offer a very good general purpose solution to many different data storage needs.</a:t>
            </a:r>
          </a:p>
          <a:p>
            <a:r>
              <a:rPr lang="en-US" altLang="zh-TW" smtClean="0"/>
              <a:t>-&gt; In other words, it is the safe choice and will work in many situations.</a:t>
            </a:r>
          </a:p>
          <a:p>
            <a:r>
              <a:rPr lang="en-US" altLang="zh-TW" smtClean="0"/>
              <a:t>-&gt; Need to have some knowledge of alternatives, if nothing else to know when a NoSQL solution needs further investigation.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xfrm>
            <a:off x="1144588" y="685800"/>
            <a:ext cx="4572000" cy="3429000"/>
          </a:xfrm>
          <a:ln/>
        </p:spPr>
      </p:sp>
      <p:sp>
        <p:nvSpPr>
          <p:cNvPr id="66562" name="Rectangle 3"/>
          <p:cNvSpPr>
            <a:spLocks noGrp="1" noChangeArrowheads="1"/>
          </p:cNvSpPr>
          <p:nvPr>
            <p:ph type="body" idx="1"/>
          </p:nvPr>
        </p:nvSpPr>
        <p:spPr>
          <a:noFill/>
          <a:ln/>
        </p:spPr>
        <p:txBody>
          <a:bodyPr/>
          <a:lstStyle/>
          <a:p>
            <a:pPr>
              <a:lnSpc>
                <a:spcPct val="90000"/>
              </a:lnSpc>
            </a:pPr>
            <a:r>
              <a:rPr lang="en-US" altLang="zh-TW" smtClean="0"/>
              <a:t>-&gt; However, the people with the largest datasets (terrabyte/petabyte) began to realize that sharding was putting a bandage on their issues.  The more aggressive thought leaders (Google, Facebook, Twitter) began to explore alternative ways to store data.  This became especially true in 2008/2009.</a:t>
            </a:r>
          </a:p>
          <a:p>
            <a:pPr>
              <a:lnSpc>
                <a:spcPct val="90000"/>
              </a:lnSpc>
            </a:pPr>
            <a:r>
              <a:rPr lang="en-US" altLang="zh-TW" smtClean="0"/>
              <a:t>-&gt; These datasets have high read/write rates.</a:t>
            </a:r>
          </a:p>
          <a:p>
            <a:pPr>
              <a:lnSpc>
                <a:spcPct val="90000"/>
              </a:lnSpc>
            </a:pPr>
            <a:r>
              <a:rPr lang="en-US" altLang="zh-TW" smtClean="0"/>
              <a:t>-&gt; With the advent of Amazon S3, a large respected vendor made the statement that maybe is was okay to look at alternative storage solutions other that relational.</a:t>
            </a:r>
          </a:p>
          <a:p>
            <a:pPr>
              <a:lnSpc>
                <a:spcPct val="90000"/>
              </a:lnSpc>
            </a:pPr>
            <a:r>
              <a:rPr lang="en-US" altLang="zh-TW" smtClean="0"/>
              <a:t>-&gt; All of the NoSQL options with the exception of Amazon S3 (Amazon Dynamo) are open-source solutions.  This provides a low-cost entry point to </a:t>
            </a:r>
            <a:r>
              <a:rPr lang="en-US" altLang="zh-TW" smtClean="0">
                <a:latin typeface="Arial" charset="0"/>
              </a:rPr>
              <a:t>‘</a:t>
            </a:r>
            <a:r>
              <a:rPr lang="en-US" altLang="zh-TW" smtClean="0"/>
              <a:t>kick the tires</a:t>
            </a:r>
            <a:r>
              <a:rPr lang="en-US" altLang="zh-TW" smtClean="0">
                <a:latin typeface="Arial" charset="0"/>
              </a:rPr>
              <a:t>’</a:t>
            </a:r>
            <a:r>
              <a:rPr lang="en-US" altLang="zh-TW" smtClean="0"/>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xfrm>
            <a:off x="1144588" y="685800"/>
            <a:ext cx="4572000" cy="3429000"/>
          </a:xfrm>
          <a:ln/>
        </p:spPr>
      </p:sp>
      <p:sp>
        <p:nvSpPr>
          <p:cNvPr id="68610" name="Rectangle 3"/>
          <p:cNvSpPr>
            <a:spLocks noGrp="1" noChangeArrowheads="1"/>
          </p:cNvSpPr>
          <p:nvPr>
            <p:ph type="body" idx="1"/>
          </p:nvPr>
        </p:nvSpPr>
        <p:spPr>
          <a:noFill/>
          <a:ln/>
        </p:spPr>
        <p:txBody>
          <a:bodyPr/>
          <a:lstStyle/>
          <a:p>
            <a:r>
              <a:rPr lang="en-US" altLang="zh-TW" smtClean="0"/>
              <a:t>-&gt; BigTable:</a:t>
            </a:r>
            <a:r>
              <a:rPr lang="en-US" altLang="zh-TW" smtClean="0">
                <a:latin typeface="Arial" charset="0"/>
              </a:rPr>
              <a:t> </a:t>
            </a:r>
            <a:r>
              <a:rPr lang="en-US" altLang="zh-TW" smtClean="0"/>
              <a:t>http://labs.google.com/papers/bigtable.html</a:t>
            </a:r>
          </a:p>
          <a:p>
            <a:r>
              <a:rPr lang="en-US" altLang="zh-TW" smtClean="0"/>
              <a:t>-&gt; Dynamo:</a:t>
            </a:r>
            <a:r>
              <a:rPr lang="en-US" altLang="zh-TW" smtClean="0">
                <a:latin typeface="Arial" charset="0"/>
              </a:rPr>
              <a:t> </a:t>
            </a:r>
            <a:r>
              <a:rPr lang="en-US" altLang="zh-TW" smtClean="0"/>
              <a:t>http://www.allthingsdistributed.com/2007/10/amazons_dynamo.html and </a:t>
            </a:r>
            <a:r>
              <a:rPr lang="en-US" altLang="zh-TW" smtClean="0">
                <a:latin typeface="Arial" charset="0"/>
              </a:rPr>
              <a:t> </a:t>
            </a:r>
            <a:r>
              <a:rPr lang="en-US" altLang="zh-TW" smtClean="0"/>
              <a:t>http://www.allthingsdistributed.com/files/amazon-dynamo-sosp2007.pdf</a:t>
            </a:r>
          </a:p>
          <a:p>
            <a:r>
              <a:rPr lang="en-US" altLang="zh-TW" smtClean="0"/>
              <a:t>-&gt; Amazon and consistency </a:t>
            </a:r>
          </a:p>
          <a:p>
            <a:r>
              <a:rPr lang="en-US" altLang="zh-TW" smtClean="0"/>
              <a:t>    * http://www.allthingsdistributed.com/2010/02</a:t>
            </a:r>
          </a:p>
          <a:p>
            <a:r>
              <a:rPr lang="en-US" altLang="zh-TW" smtClean="0"/>
              <a:t>    * http://www.allthingsdistributed.com/2008/12</a:t>
            </a:r>
          </a:p>
          <a:p>
            <a:pPr lvl="1"/>
            <a:endParaRPr lang="en-US" altLang="zh-TW"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xfrm>
            <a:off x="1144588" y="685800"/>
            <a:ext cx="4572000" cy="3429000"/>
          </a:xfrm>
          <a:ln/>
        </p:spPr>
      </p:sp>
      <p:sp>
        <p:nvSpPr>
          <p:cNvPr id="70658" name="Rectangle 3"/>
          <p:cNvSpPr>
            <a:spLocks noGrp="1" noChangeArrowheads="1"/>
          </p:cNvSpPr>
          <p:nvPr>
            <p:ph type="body" idx="1"/>
          </p:nvPr>
        </p:nvSpPr>
        <p:spPr>
          <a:noFill/>
          <a:ln/>
        </p:spPr>
        <p:txBody>
          <a:bodyPr/>
          <a:lstStyle/>
          <a:p>
            <a:r>
              <a:rPr lang="en-US" altLang="zh-TW" smtClean="0"/>
              <a:t>-&gt; So you have reached a point where a read-only cache and write-based RDBMS isn</a:t>
            </a:r>
            <a:r>
              <a:rPr lang="en-US" altLang="zh-TW" smtClean="0">
                <a:latin typeface="Arial" charset="0"/>
              </a:rPr>
              <a:t>’</a:t>
            </a:r>
            <a:r>
              <a:rPr lang="en-US" altLang="zh-TW" smtClean="0"/>
              <a:t>t delivering the throughput necessary to support a particular application.</a:t>
            </a:r>
          </a:p>
          <a:p>
            <a:r>
              <a:rPr lang="en-US" altLang="zh-TW" smtClean="0"/>
              <a:t>-&gt; You need to examine alternatives and what alternatives are out there.</a:t>
            </a:r>
          </a:p>
          <a:p>
            <a:r>
              <a:rPr lang="en-US" altLang="zh-TW" smtClean="0"/>
              <a:t>-&gt; The NoSQL databases are a pragmatic response to growing scale of databases and the falling prices of commodity hardware.  </a:t>
            </a:r>
          </a:p>
          <a:p>
            <a:r>
              <a:rPr lang="en-US" altLang="zh-TW" smtClean="0"/>
              <a:t>-&gt; Most likely, 10 years from now, the majority of data is still stored in RDBMS.</a:t>
            </a:r>
          </a:p>
          <a:p>
            <a:endParaRPr lang="zh-TW"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xfrm>
            <a:off x="1144588" y="685800"/>
            <a:ext cx="4572000" cy="3429000"/>
          </a:xfrm>
          <a:ln/>
        </p:spPr>
      </p:sp>
      <p:sp>
        <p:nvSpPr>
          <p:cNvPr id="72706" name="Rectangle 3"/>
          <p:cNvSpPr>
            <a:spLocks noGrp="1" noChangeArrowheads="1"/>
          </p:cNvSpPr>
          <p:nvPr>
            <p:ph type="body" idx="1"/>
          </p:nvPr>
        </p:nvSpPr>
        <p:spPr>
          <a:noFill/>
          <a:ln/>
        </p:spPr>
        <p:txBody>
          <a:bodyPr/>
          <a:lstStyle/>
          <a:p>
            <a:r>
              <a:rPr lang="en-US" altLang="zh-TW" dirty="0" smtClean="0"/>
              <a:t>-&gt; Proposed by Eric Brewer (talk on Principles of Distributed Computing July 2000).</a:t>
            </a:r>
          </a:p>
          <a:p>
            <a:r>
              <a:rPr lang="en-US" altLang="zh-TW" dirty="0" smtClean="0"/>
              <a:t>-&gt; </a:t>
            </a:r>
            <a:r>
              <a:rPr lang="en-US" altLang="zh-TW" dirty="0" err="1" smtClean="0"/>
              <a:t>Partitionability</a:t>
            </a:r>
            <a:r>
              <a:rPr lang="en-US" altLang="zh-TW" dirty="0" smtClean="0"/>
              <a:t>: divide nodes into small groups that can see other groups, but they can't see everyone.</a:t>
            </a:r>
            <a:br>
              <a:rPr lang="en-US" altLang="zh-TW" dirty="0" smtClean="0"/>
            </a:br>
            <a:r>
              <a:rPr lang="en-US" altLang="zh-TW" dirty="0" smtClean="0"/>
              <a:t>-&gt; Consistency: write a value and then you read the value you get the same value back. In a partitioned system there are windows where that's not true.</a:t>
            </a:r>
            <a:br>
              <a:rPr lang="en-US" altLang="zh-TW" dirty="0" smtClean="0"/>
            </a:br>
            <a:r>
              <a:rPr lang="en-US" altLang="zh-TW" dirty="0" smtClean="0"/>
              <a:t>-&gt; Availability: may not always be able to write or read. The system will say you can't write because it wants to keep the system consistent.</a:t>
            </a:r>
            <a:br>
              <a:rPr lang="en-US" altLang="zh-TW" dirty="0" smtClean="0"/>
            </a:br>
            <a:r>
              <a:rPr lang="en-US" altLang="zh-TW" dirty="0" smtClean="0"/>
              <a:t>-&gt; To scale you have to partition, so you are left with choosing either high consistency or high availability for a particular system. You must find the right</a:t>
            </a:r>
          </a:p>
          <a:p>
            <a:r>
              <a:rPr lang="en-US" altLang="zh-TW" dirty="0" smtClean="0"/>
              <a:t>     overlap of availability and consistency. </a:t>
            </a:r>
          </a:p>
          <a:p>
            <a:r>
              <a:rPr lang="en-US" altLang="zh-TW" dirty="0" smtClean="0"/>
              <a:t>-&gt; Choose a specific approach based on the needs of the service.</a:t>
            </a:r>
            <a:br>
              <a:rPr lang="en-US" altLang="zh-TW" dirty="0" smtClean="0"/>
            </a:br>
            <a:r>
              <a:rPr lang="en-US" altLang="zh-TW" dirty="0" smtClean="0"/>
              <a:t>-&gt; For the checkout process you always want to honor requests to add items to a shopping cart because it's revenue producing. </a:t>
            </a:r>
          </a:p>
          <a:p>
            <a:r>
              <a:rPr lang="en-US" altLang="zh-TW" dirty="0" smtClean="0"/>
              <a:t>    In this case you choose high availability. Errors are hidden from the customer and sorted out later. </a:t>
            </a:r>
            <a:br>
              <a:rPr lang="en-US" altLang="zh-TW" dirty="0" smtClean="0"/>
            </a:br>
            <a:r>
              <a:rPr lang="en-US" altLang="zh-TW" dirty="0" smtClean="0"/>
              <a:t>-&gt; When a customer submits an order you favor consistency because several services--credit card processing, shipping and handling, reporting</a:t>
            </a:r>
            <a:r>
              <a:rPr lang="en-US" altLang="zh-TW" dirty="0" smtClean="0">
                <a:latin typeface="Arial" charset="0"/>
              </a:rPr>
              <a:t>—</a:t>
            </a:r>
            <a:endParaRPr lang="en-US" altLang="zh-TW" dirty="0" smtClean="0"/>
          </a:p>
          <a:p>
            <a:r>
              <a:rPr lang="en-US" altLang="zh-TW" dirty="0" smtClean="0"/>
              <a:t>    are simultaneously accessing the data.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xfrm>
            <a:off x="1144588" y="685800"/>
            <a:ext cx="4572000" cy="3429000"/>
          </a:xfrm>
          <a:ln/>
        </p:spPr>
      </p:sp>
      <p:sp>
        <p:nvSpPr>
          <p:cNvPr id="77826" name="Rectangle 3"/>
          <p:cNvSpPr>
            <a:spLocks noGrp="1" noChangeArrowheads="1"/>
          </p:cNvSpPr>
          <p:nvPr>
            <p:ph type="body" idx="1"/>
          </p:nvPr>
        </p:nvSpPr>
        <p:spPr>
          <a:noFill/>
          <a:ln/>
        </p:spPr>
        <p:txBody>
          <a:bodyPr/>
          <a:lstStyle/>
          <a:p>
            <a:r>
              <a:rPr lang="en-US" altLang="zh-TW" smtClean="0"/>
              <a:t>-&gt; http://en.wikipedia.org/wiki/Eventual_consistency</a:t>
            </a:r>
          </a:p>
          <a:p>
            <a:r>
              <a:rPr lang="en-US" altLang="zh-TW" smtClean="0"/>
              <a:t>-&gt; http://www.allthingsdistributed.com/2008/12/eventually_consistent.html</a:t>
            </a:r>
          </a:p>
          <a:p>
            <a:endParaRPr lang="en-US" altLang="zh-TW" smtClean="0"/>
          </a:p>
          <a:p>
            <a:r>
              <a:rPr lang="en-US" altLang="zh-TW" smtClean="0"/>
              <a:t>The types of large systems based on CAP aren't ACID they are BASE (http://queue.acm.org/detail.cfm?id=1394128):</a:t>
            </a:r>
            <a:br>
              <a:rPr lang="en-US" altLang="zh-TW" smtClean="0"/>
            </a:br>
            <a:r>
              <a:rPr lang="en-US" altLang="zh-TW" smtClean="0"/>
              <a:t>* Basically Available - system seems to work all the time</a:t>
            </a:r>
            <a:br>
              <a:rPr lang="en-US" altLang="zh-TW" smtClean="0"/>
            </a:br>
            <a:r>
              <a:rPr lang="en-US" altLang="zh-TW" smtClean="0"/>
              <a:t>* Soft State - it doesn't have to be consistent all the time</a:t>
            </a:r>
            <a:br>
              <a:rPr lang="en-US" altLang="zh-TW" smtClean="0"/>
            </a:br>
            <a:r>
              <a:rPr lang="en-US" altLang="zh-TW" smtClean="0"/>
              <a:t>* Eventually Consistent - becomes consistent at some later time</a:t>
            </a:r>
            <a:br>
              <a:rPr lang="en-US" altLang="zh-TW" smtClean="0"/>
            </a:br>
            <a:endParaRPr lang="en-US" altLang="zh-TW" smtClean="0"/>
          </a:p>
          <a:p>
            <a:r>
              <a:rPr lang="en-US" altLang="zh-TW" smtClean="0"/>
              <a:t>Everyone who builds big applications builds them on CAP and BASE: Google, Yahoo, Facebook, Amazon, eBay, etc </a:t>
            </a:r>
          </a:p>
          <a:p>
            <a:endParaRPr lang="en-US" altLang="zh-TW"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6200" y="8685213"/>
            <a:ext cx="2970213" cy="457200"/>
          </a:xfrm>
          <a:prstGeom prst="rect">
            <a:avLst/>
          </a:prstGeom>
          <a:noFill/>
          <a:ln w="9525">
            <a:noFill/>
            <a:miter lim="800000"/>
            <a:headEnd/>
            <a:tailEnd/>
          </a:ln>
        </p:spPr>
        <p:txBody>
          <a:bodyPr lIns="91382" tIns="45691" rIns="91382" bIns="45691" anchor="b"/>
          <a:lstStyle/>
          <a:p>
            <a:pPr algn="r" defTabSz="911225"/>
            <a:fld id="{8BC58C3B-E76C-4F19-9966-9DFAA04DEF53}" type="slidenum">
              <a:rPr kumimoji="0" lang="zh-TW" altLang="en-US" sz="1100"/>
              <a:pPr algn="r" defTabSz="911225"/>
              <a:t>19</a:t>
            </a:fld>
            <a:endParaRPr kumimoji="0" lang="en-US" altLang="zh-TW" sz="1100"/>
          </a:p>
        </p:txBody>
      </p:sp>
      <p:sp>
        <p:nvSpPr>
          <p:cNvPr id="34819" name="Text Box 2"/>
          <p:cNvSpPr txBox="1">
            <a:spLocks noChangeArrowheads="1"/>
          </p:cNvSpPr>
          <p:nvPr/>
        </p:nvSpPr>
        <p:spPr bwMode="auto">
          <a:xfrm>
            <a:off x="1143000" y="685800"/>
            <a:ext cx="4572000" cy="3427413"/>
          </a:xfrm>
          <a:prstGeom prst="rect">
            <a:avLst/>
          </a:prstGeom>
          <a:solidFill>
            <a:srgbClr val="FFFFFF"/>
          </a:solidFill>
          <a:ln w="9360">
            <a:solidFill>
              <a:srgbClr val="000000"/>
            </a:solidFill>
            <a:miter lim="800000"/>
            <a:headEnd/>
            <a:tailEnd/>
          </a:ln>
        </p:spPr>
        <p:txBody>
          <a:bodyPr wrap="none" lIns="89529" tIns="44765" rIns="89529" bIns="44765" anchor="ctr"/>
          <a:lstStyle/>
          <a:p>
            <a:pPr defTabSz="865188" eaLnBrk="0" hangingPunct="0"/>
            <a:endParaRPr kumimoji="0" lang="zh-TW" altLang="en-US" sz="1500" b="1"/>
          </a:p>
        </p:txBody>
      </p:sp>
      <p:sp>
        <p:nvSpPr>
          <p:cNvPr id="34820" name="Rectangle 3"/>
          <p:cNvSpPr>
            <a:spLocks noGrp="1" noChangeArrowheads="1"/>
          </p:cNvSpPr>
          <p:nvPr>
            <p:ph type="body"/>
          </p:nvPr>
        </p:nvSpPr>
        <p:spPr>
          <a:xfrm>
            <a:off x="685800" y="4343400"/>
            <a:ext cx="5480050" cy="4114800"/>
          </a:xfrm>
          <a:noFill/>
          <a:ln/>
        </p:spPr>
        <p:txBody>
          <a:bodyPr wrap="none" lIns="91382" tIns="45691" rIns="91382" bIns="45691" anchor="ctr"/>
          <a:lstStyle/>
          <a:p>
            <a:pPr eaLnBrk="1" hangingPunct="1"/>
            <a:endParaRPr lang="zh-TW"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xfrm>
            <a:off x="1144588" y="685800"/>
            <a:ext cx="4572000" cy="3429000"/>
          </a:xfrm>
          <a:ln/>
        </p:spPr>
      </p:sp>
      <p:sp>
        <p:nvSpPr>
          <p:cNvPr id="79874" name="Rectangle 3"/>
          <p:cNvSpPr>
            <a:spLocks noGrp="1" noChangeArrowheads="1"/>
          </p:cNvSpPr>
          <p:nvPr>
            <p:ph type="body" idx="1"/>
          </p:nvPr>
        </p:nvSpPr>
        <p:spPr>
          <a:noFill/>
          <a:ln/>
        </p:spPr>
        <p:txBody>
          <a:bodyPr/>
          <a:lstStyle/>
          <a:p>
            <a:r>
              <a:rPr lang="en-US" altLang="zh-TW" smtClean="0"/>
              <a:t>-&gt; Not an exhaustive list, just some of the more well-known. </a:t>
            </a:r>
          </a:p>
          <a:p>
            <a:r>
              <a:rPr lang="en-US" altLang="zh-TW" smtClean="0"/>
              <a:t>-&gt; HBase is the data storage solution for Hadoop.</a:t>
            </a:r>
          </a:p>
          <a:p>
            <a:r>
              <a:rPr lang="en-US" altLang="zh-TW" smtClean="0"/>
              <a:t>-&gt; Graph: is a network database that uses edges and nodes to represent and store data.</a:t>
            </a:r>
          </a:p>
          <a:p>
            <a:r>
              <a:rPr lang="en-US" altLang="zh-TW" smtClean="0"/>
              <a:t>-&gt; Document: views are stored as rows which are kept sorted by key. Can adapt to variations in document structure.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xfrm>
            <a:off x="1144588" y="685800"/>
            <a:ext cx="4572000" cy="3429000"/>
          </a:xfrm>
          <a:ln/>
        </p:spPr>
      </p:sp>
      <p:sp>
        <p:nvSpPr>
          <p:cNvPr id="81922" name="Rectangle 3"/>
          <p:cNvSpPr>
            <a:spLocks noGrp="1" noChangeArrowheads="1"/>
          </p:cNvSpPr>
          <p:nvPr>
            <p:ph type="body" idx="1"/>
          </p:nvPr>
        </p:nvSpPr>
        <p:spPr>
          <a:noFill/>
          <a:ln/>
        </p:spPr>
        <p:txBody>
          <a:bodyPr/>
          <a:lstStyle/>
          <a:p>
            <a:r>
              <a:rPr lang="en-US" altLang="zh-TW" smtClean="0"/>
              <a:t>-&gt; http://chariotsolutions.blogspot.com/2010/01/why-you-need-nosql-in-your-toolbox.html</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xfrm>
            <a:off x="1144588" y="685800"/>
            <a:ext cx="4572000" cy="3429000"/>
          </a:xfrm>
          <a:ln/>
        </p:spPr>
      </p:sp>
      <p:sp>
        <p:nvSpPr>
          <p:cNvPr id="84994" name="Rectangle 3"/>
          <p:cNvSpPr>
            <a:spLocks noGrp="1" noChangeArrowheads="1"/>
          </p:cNvSpPr>
          <p:nvPr>
            <p:ph type="body" idx="1"/>
          </p:nvPr>
        </p:nvSpPr>
        <p:spPr>
          <a:noFill/>
          <a:ln/>
        </p:spPr>
        <p:txBody>
          <a:bodyPr/>
          <a:lstStyle/>
          <a:p>
            <a:r>
              <a:rPr lang="en-US" altLang="zh-TW" smtClean="0"/>
              <a:t>-&gt; As the data is written, the latest version is on at least one node.  The data is then versioned/replicated to other nodes within the system.  </a:t>
            </a:r>
          </a:p>
          <a:p>
            <a:r>
              <a:rPr lang="en-US" altLang="zh-TW" smtClean="0"/>
              <a:t>-&gt; Eventually, the same version is on all nodes.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xfrm>
            <a:off x="1144588" y="685800"/>
            <a:ext cx="4572000" cy="3429000"/>
          </a:xfrm>
          <a:ln/>
        </p:spPr>
      </p:sp>
      <p:sp>
        <p:nvSpPr>
          <p:cNvPr id="87042" name="Rectangle 3"/>
          <p:cNvSpPr>
            <a:spLocks noGrp="1" noChangeArrowheads="1"/>
          </p:cNvSpPr>
          <p:nvPr>
            <p:ph type="body" idx="1"/>
          </p:nvPr>
        </p:nvSpPr>
        <p:spPr>
          <a:noFill/>
          <a:ln/>
        </p:spPr>
        <p:txBody>
          <a:bodyPr/>
          <a:lstStyle/>
          <a:p>
            <a:r>
              <a:rPr lang="en-US" altLang="zh-TW" smtClean="0"/>
              <a:t>-&gt; No JDBC</a:t>
            </a:r>
          </a:p>
          <a:p>
            <a:r>
              <a:rPr lang="en-US" altLang="zh-TW" smtClean="0"/>
              <a:t>-&gt; Data integrity at the application layer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xfrm>
            <a:off x="1144588" y="685800"/>
            <a:ext cx="4572000" cy="3429000"/>
          </a:xfrm>
          <a:ln/>
        </p:spPr>
      </p:sp>
      <p:sp>
        <p:nvSpPr>
          <p:cNvPr id="94210" name="Rectangle 3"/>
          <p:cNvSpPr>
            <a:spLocks noGrp="1" noChangeArrowheads="1"/>
          </p:cNvSpPr>
          <p:nvPr>
            <p:ph type="body" idx="1"/>
          </p:nvPr>
        </p:nvSpPr>
        <p:spPr>
          <a:noFill/>
          <a:ln/>
        </p:spPr>
        <p:txBody>
          <a:bodyPr/>
          <a:lstStyle/>
          <a:p>
            <a:r>
              <a:rPr lang="en-US" altLang="zh-TW" smtClean="0"/>
              <a:t>-&gt; http://horicky.blogspot.com/2009/11/nosql-patterns.html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86200" y="8685213"/>
            <a:ext cx="2970213" cy="457200"/>
          </a:xfrm>
          <a:prstGeom prst="rect">
            <a:avLst/>
          </a:prstGeom>
          <a:noFill/>
          <a:ln w="9525">
            <a:noFill/>
            <a:miter lim="800000"/>
            <a:headEnd/>
            <a:tailEnd/>
          </a:ln>
        </p:spPr>
        <p:txBody>
          <a:bodyPr lIns="91382" tIns="45691" rIns="91382" bIns="45691" anchor="b"/>
          <a:lstStyle/>
          <a:p>
            <a:pPr algn="r" defTabSz="911225"/>
            <a:fld id="{321CD1CF-2116-4DAA-B3A1-AFF42486D3A7}" type="slidenum">
              <a:rPr kumimoji="0" lang="zh-TW" altLang="en-US" sz="1100"/>
              <a:pPr algn="r" defTabSz="911225"/>
              <a:t>20</a:t>
            </a:fld>
            <a:endParaRPr kumimoji="0" lang="en-US" altLang="zh-TW" sz="1100"/>
          </a:p>
        </p:txBody>
      </p:sp>
      <p:sp>
        <p:nvSpPr>
          <p:cNvPr id="36867" name="Text Box 2"/>
          <p:cNvSpPr txBox="1">
            <a:spLocks noChangeArrowheads="1"/>
          </p:cNvSpPr>
          <p:nvPr/>
        </p:nvSpPr>
        <p:spPr bwMode="auto">
          <a:xfrm>
            <a:off x="1143000" y="685800"/>
            <a:ext cx="4572000" cy="3427413"/>
          </a:xfrm>
          <a:prstGeom prst="rect">
            <a:avLst/>
          </a:prstGeom>
          <a:solidFill>
            <a:srgbClr val="FFFFFF"/>
          </a:solidFill>
          <a:ln w="9360">
            <a:solidFill>
              <a:srgbClr val="000000"/>
            </a:solidFill>
            <a:miter lim="800000"/>
            <a:headEnd/>
            <a:tailEnd/>
          </a:ln>
        </p:spPr>
        <p:txBody>
          <a:bodyPr wrap="none" lIns="89529" tIns="44765" rIns="89529" bIns="44765" anchor="ctr"/>
          <a:lstStyle/>
          <a:p>
            <a:pPr defTabSz="865188" eaLnBrk="0" hangingPunct="0"/>
            <a:endParaRPr kumimoji="0" lang="zh-TW" altLang="en-US" sz="1500" b="1"/>
          </a:p>
        </p:txBody>
      </p:sp>
      <p:sp>
        <p:nvSpPr>
          <p:cNvPr id="36868" name="Rectangle 3"/>
          <p:cNvSpPr>
            <a:spLocks noGrp="1" noChangeArrowheads="1"/>
          </p:cNvSpPr>
          <p:nvPr>
            <p:ph type="body"/>
          </p:nvPr>
        </p:nvSpPr>
        <p:spPr>
          <a:xfrm>
            <a:off x="685800" y="4343400"/>
            <a:ext cx="5480050" cy="4114800"/>
          </a:xfrm>
          <a:noFill/>
          <a:ln/>
        </p:spPr>
        <p:txBody>
          <a:bodyPr wrap="none" lIns="91382" tIns="45691" rIns="91382" bIns="45691" anchor="ctr"/>
          <a:lstStyle/>
          <a:p>
            <a:pPr eaLnBrk="1" hangingPunct="1"/>
            <a:endParaRPr lang="zh-TW"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6200" y="8685213"/>
            <a:ext cx="2970213" cy="457200"/>
          </a:xfrm>
          <a:prstGeom prst="rect">
            <a:avLst/>
          </a:prstGeom>
          <a:noFill/>
          <a:ln w="9525">
            <a:noFill/>
            <a:miter lim="800000"/>
            <a:headEnd/>
            <a:tailEnd/>
          </a:ln>
        </p:spPr>
        <p:txBody>
          <a:bodyPr lIns="91382" tIns="45691" rIns="91382" bIns="45691" anchor="b"/>
          <a:lstStyle/>
          <a:p>
            <a:pPr algn="r" defTabSz="911225"/>
            <a:fld id="{76F46C6D-55B9-491C-88ED-75B26201F3B9}" type="slidenum">
              <a:rPr kumimoji="0" lang="zh-TW" altLang="en-US" sz="1100"/>
              <a:pPr algn="r" defTabSz="911225"/>
              <a:t>21</a:t>
            </a:fld>
            <a:endParaRPr kumimoji="0" lang="en-US" altLang="zh-TW" sz="1100"/>
          </a:p>
        </p:txBody>
      </p:sp>
      <p:sp>
        <p:nvSpPr>
          <p:cNvPr id="38915" name="Text Box 2"/>
          <p:cNvSpPr txBox="1">
            <a:spLocks noChangeArrowheads="1"/>
          </p:cNvSpPr>
          <p:nvPr/>
        </p:nvSpPr>
        <p:spPr bwMode="auto">
          <a:xfrm>
            <a:off x="1143000" y="685800"/>
            <a:ext cx="4572000" cy="3427413"/>
          </a:xfrm>
          <a:prstGeom prst="rect">
            <a:avLst/>
          </a:prstGeom>
          <a:solidFill>
            <a:srgbClr val="FFFFFF"/>
          </a:solidFill>
          <a:ln w="9360">
            <a:solidFill>
              <a:srgbClr val="000000"/>
            </a:solidFill>
            <a:miter lim="800000"/>
            <a:headEnd/>
            <a:tailEnd/>
          </a:ln>
        </p:spPr>
        <p:txBody>
          <a:bodyPr wrap="none" lIns="89529" tIns="44765" rIns="89529" bIns="44765" anchor="ctr"/>
          <a:lstStyle/>
          <a:p>
            <a:pPr defTabSz="865188" eaLnBrk="0" hangingPunct="0"/>
            <a:endParaRPr kumimoji="0" lang="zh-TW" altLang="en-US" sz="1500" b="1"/>
          </a:p>
        </p:txBody>
      </p:sp>
      <p:sp>
        <p:nvSpPr>
          <p:cNvPr id="38916" name="Rectangle 3"/>
          <p:cNvSpPr>
            <a:spLocks noGrp="1" noChangeArrowheads="1"/>
          </p:cNvSpPr>
          <p:nvPr>
            <p:ph type="body"/>
          </p:nvPr>
        </p:nvSpPr>
        <p:spPr>
          <a:xfrm>
            <a:off x="685800" y="4343400"/>
            <a:ext cx="5480050" cy="4114800"/>
          </a:xfrm>
          <a:noFill/>
          <a:ln/>
        </p:spPr>
        <p:txBody>
          <a:bodyPr wrap="none" lIns="91382" tIns="45691" rIns="91382" bIns="45691" anchor="ctr"/>
          <a:lstStyle/>
          <a:p>
            <a:pPr eaLnBrk="1" hangingPunct="1"/>
            <a:endParaRPr lang="zh-TW"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6200" y="8685213"/>
            <a:ext cx="2970213" cy="457200"/>
          </a:xfrm>
          <a:prstGeom prst="rect">
            <a:avLst/>
          </a:prstGeom>
          <a:noFill/>
          <a:ln w="9525">
            <a:noFill/>
            <a:miter lim="800000"/>
            <a:headEnd/>
            <a:tailEnd/>
          </a:ln>
        </p:spPr>
        <p:txBody>
          <a:bodyPr lIns="91382" tIns="45691" rIns="91382" bIns="45691" anchor="b"/>
          <a:lstStyle/>
          <a:p>
            <a:pPr algn="r" defTabSz="911225"/>
            <a:fld id="{053BF59E-1794-4083-851B-8D6BBD34932C}" type="slidenum">
              <a:rPr kumimoji="0" lang="zh-TW" altLang="en-US" sz="1100"/>
              <a:pPr algn="r" defTabSz="911225"/>
              <a:t>22</a:t>
            </a:fld>
            <a:endParaRPr kumimoji="0" lang="en-US" altLang="zh-TW" sz="1100"/>
          </a:p>
        </p:txBody>
      </p:sp>
      <p:sp>
        <p:nvSpPr>
          <p:cNvPr id="40963" name="Text Box 2"/>
          <p:cNvSpPr txBox="1">
            <a:spLocks noChangeArrowheads="1"/>
          </p:cNvSpPr>
          <p:nvPr/>
        </p:nvSpPr>
        <p:spPr bwMode="auto">
          <a:xfrm>
            <a:off x="1143000" y="685800"/>
            <a:ext cx="4568825" cy="3427413"/>
          </a:xfrm>
          <a:prstGeom prst="rect">
            <a:avLst/>
          </a:prstGeom>
          <a:solidFill>
            <a:srgbClr val="FFFFFF"/>
          </a:solidFill>
          <a:ln w="9360">
            <a:solidFill>
              <a:srgbClr val="000000"/>
            </a:solidFill>
            <a:miter lim="800000"/>
            <a:headEnd/>
            <a:tailEnd/>
          </a:ln>
        </p:spPr>
        <p:txBody>
          <a:bodyPr wrap="none" lIns="89529" tIns="44765" rIns="89529" bIns="44765" anchor="ctr"/>
          <a:lstStyle/>
          <a:p>
            <a:pPr defTabSz="865188" eaLnBrk="0" hangingPunct="0"/>
            <a:endParaRPr kumimoji="0" lang="zh-TW" altLang="en-US" sz="1500" b="1"/>
          </a:p>
        </p:txBody>
      </p:sp>
      <p:sp>
        <p:nvSpPr>
          <p:cNvPr id="40964" name="Rectangle 3"/>
          <p:cNvSpPr>
            <a:spLocks noGrp="1" noChangeArrowheads="1"/>
          </p:cNvSpPr>
          <p:nvPr>
            <p:ph type="body"/>
          </p:nvPr>
        </p:nvSpPr>
        <p:spPr>
          <a:xfrm>
            <a:off x="685800" y="4343400"/>
            <a:ext cx="5480050" cy="4114800"/>
          </a:xfrm>
          <a:noFill/>
          <a:ln/>
        </p:spPr>
        <p:txBody>
          <a:bodyPr wrap="none" lIns="91382" tIns="45691" rIns="91382" bIns="45691" anchor="ctr"/>
          <a:lstStyle/>
          <a:p>
            <a:pPr eaLnBrk="1" hangingPunct="1"/>
            <a:endParaRPr lang="zh-TW"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6200" y="8685213"/>
            <a:ext cx="2970213" cy="457200"/>
          </a:xfrm>
          <a:prstGeom prst="rect">
            <a:avLst/>
          </a:prstGeom>
          <a:noFill/>
          <a:ln w="9525">
            <a:noFill/>
            <a:miter lim="800000"/>
            <a:headEnd/>
            <a:tailEnd/>
          </a:ln>
        </p:spPr>
        <p:txBody>
          <a:bodyPr lIns="91382" tIns="45691" rIns="91382" bIns="45691" anchor="b"/>
          <a:lstStyle/>
          <a:p>
            <a:pPr algn="r" defTabSz="911225"/>
            <a:fld id="{1EC57F0F-8645-47E3-A350-F4BEC5FAA228}" type="slidenum">
              <a:rPr kumimoji="0" lang="zh-TW" altLang="en-US" sz="1100"/>
              <a:pPr algn="r" defTabSz="911225"/>
              <a:t>23</a:t>
            </a:fld>
            <a:endParaRPr kumimoji="0" lang="en-US" altLang="zh-TW" sz="1100"/>
          </a:p>
        </p:txBody>
      </p:sp>
      <p:sp>
        <p:nvSpPr>
          <p:cNvPr id="43011" name="Text Box 2"/>
          <p:cNvSpPr txBox="1">
            <a:spLocks noChangeArrowheads="1"/>
          </p:cNvSpPr>
          <p:nvPr/>
        </p:nvSpPr>
        <p:spPr bwMode="auto">
          <a:xfrm>
            <a:off x="1143000" y="685800"/>
            <a:ext cx="4568825" cy="3427413"/>
          </a:xfrm>
          <a:prstGeom prst="rect">
            <a:avLst/>
          </a:prstGeom>
          <a:solidFill>
            <a:srgbClr val="FFFFFF"/>
          </a:solidFill>
          <a:ln w="9360">
            <a:solidFill>
              <a:srgbClr val="000000"/>
            </a:solidFill>
            <a:miter lim="800000"/>
            <a:headEnd/>
            <a:tailEnd/>
          </a:ln>
        </p:spPr>
        <p:txBody>
          <a:bodyPr wrap="none" lIns="89529" tIns="44765" rIns="89529" bIns="44765" anchor="ctr"/>
          <a:lstStyle/>
          <a:p>
            <a:pPr defTabSz="865188" eaLnBrk="0" hangingPunct="0"/>
            <a:endParaRPr kumimoji="0" lang="zh-TW" altLang="en-US" sz="1500" b="1"/>
          </a:p>
        </p:txBody>
      </p:sp>
      <p:sp>
        <p:nvSpPr>
          <p:cNvPr id="43012" name="Rectangle 3"/>
          <p:cNvSpPr>
            <a:spLocks noGrp="1" noChangeArrowheads="1"/>
          </p:cNvSpPr>
          <p:nvPr>
            <p:ph type="body"/>
          </p:nvPr>
        </p:nvSpPr>
        <p:spPr>
          <a:xfrm>
            <a:off x="685800" y="4343400"/>
            <a:ext cx="5480050" cy="4114800"/>
          </a:xfrm>
          <a:noFill/>
          <a:ln/>
        </p:spPr>
        <p:txBody>
          <a:bodyPr wrap="none" lIns="91382" tIns="45691" rIns="91382" bIns="45691" anchor="ctr"/>
          <a:lstStyle/>
          <a:p>
            <a:pPr eaLnBrk="1" hangingPunct="1"/>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6200" y="8685213"/>
            <a:ext cx="2970213" cy="457200"/>
          </a:xfrm>
          <a:prstGeom prst="rect">
            <a:avLst/>
          </a:prstGeom>
          <a:noFill/>
          <a:ln w="9525">
            <a:noFill/>
            <a:miter lim="800000"/>
            <a:headEnd/>
            <a:tailEnd/>
          </a:ln>
        </p:spPr>
        <p:txBody>
          <a:bodyPr lIns="91382" tIns="45691" rIns="91382" bIns="45691" anchor="b"/>
          <a:lstStyle/>
          <a:p>
            <a:pPr algn="r" defTabSz="911225"/>
            <a:fld id="{43E7EAF4-4951-4E72-9518-193E2860D67C}" type="slidenum">
              <a:rPr kumimoji="0" lang="zh-TW" altLang="en-US" sz="1100"/>
              <a:pPr algn="r" defTabSz="911225"/>
              <a:t>24</a:t>
            </a:fld>
            <a:endParaRPr kumimoji="0" lang="en-US" altLang="zh-TW" sz="1100"/>
          </a:p>
        </p:txBody>
      </p:sp>
      <p:sp>
        <p:nvSpPr>
          <p:cNvPr id="45059" name="Text Box 2"/>
          <p:cNvSpPr txBox="1">
            <a:spLocks noChangeArrowheads="1"/>
          </p:cNvSpPr>
          <p:nvPr/>
        </p:nvSpPr>
        <p:spPr bwMode="auto">
          <a:xfrm>
            <a:off x="1143000" y="685800"/>
            <a:ext cx="4568825" cy="3427413"/>
          </a:xfrm>
          <a:prstGeom prst="rect">
            <a:avLst/>
          </a:prstGeom>
          <a:solidFill>
            <a:srgbClr val="FFFFFF"/>
          </a:solidFill>
          <a:ln w="9360">
            <a:solidFill>
              <a:srgbClr val="000000"/>
            </a:solidFill>
            <a:miter lim="800000"/>
            <a:headEnd/>
            <a:tailEnd/>
          </a:ln>
        </p:spPr>
        <p:txBody>
          <a:bodyPr wrap="none" lIns="89529" tIns="44765" rIns="89529" bIns="44765" anchor="ctr"/>
          <a:lstStyle/>
          <a:p>
            <a:pPr defTabSz="865188" eaLnBrk="0" hangingPunct="0"/>
            <a:endParaRPr kumimoji="0" lang="zh-TW" altLang="en-US" sz="1500" b="1"/>
          </a:p>
        </p:txBody>
      </p:sp>
      <p:sp>
        <p:nvSpPr>
          <p:cNvPr id="45060" name="Rectangle 3"/>
          <p:cNvSpPr>
            <a:spLocks noGrp="1" noChangeArrowheads="1"/>
          </p:cNvSpPr>
          <p:nvPr>
            <p:ph type="body"/>
          </p:nvPr>
        </p:nvSpPr>
        <p:spPr>
          <a:xfrm>
            <a:off x="685800" y="4343400"/>
            <a:ext cx="5480050" cy="4114800"/>
          </a:xfrm>
          <a:noFill/>
          <a:ln/>
        </p:spPr>
        <p:txBody>
          <a:bodyPr wrap="none" lIns="91382" tIns="45691" rIns="91382" bIns="45691" anchor="ctr"/>
          <a:lstStyle/>
          <a:p>
            <a:pPr eaLnBrk="1" hangingPunct="1"/>
            <a:endParaRPr lang="zh-TW"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6200" y="8685213"/>
            <a:ext cx="2970213" cy="457200"/>
          </a:xfrm>
          <a:prstGeom prst="rect">
            <a:avLst/>
          </a:prstGeom>
          <a:noFill/>
          <a:ln w="9525">
            <a:noFill/>
            <a:miter lim="800000"/>
            <a:headEnd/>
            <a:tailEnd/>
          </a:ln>
        </p:spPr>
        <p:txBody>
          <a:bodyPr lIns="91382" tIns="45691" rIns="91382" bIns="45691" anchor="b"/>
          <a:lstStyle/>
          <a:p>
            <a:pPr algn="r" defTabSz="911225"/>
            <a:fld id="{339A4EA0-3AC3-484B-B47D-D23EFF3B2B21}" type="slidenum">
              <a:rPr kumimoji="0" lang="zh-TW" altLang="en-US" sz="1100"/>
              <a:pPr algn="r" defTabSz="911225"/>
              <a:t>25</a:t>
            </a:fld>
            <a:endParaRPr kumimoji="0" lang="en-US" altLang="zh-TW" sz="1100"/>
          </a:p>
        </p:txBody>
      </p:sp>
      <p:sp>
        <p:nvSpPr>
          <p:cNvPr id="47107" name="Text Box 2"/>
          <p:cNvSpPr txBox="1">
            <a:spLocks noChangeArrowheads="1"/>
          </p:cNvSpPr>
          <p:nvPr/>
        </p:nvSpPr>
        <p:spPr bwMode="auto">
          <a:xfrm>
            <a:off x="1143000" y="685800"/>
            <a:ext cx="4568825" cy="3427413"/>
          </a:xfrm>
          <a:prstGeom prst="rect">
            <a:avLst/>
          </a:prstGeom>
          <a:solidFill>
            <a:srgbClr val="FFFFFF"/>
          </a:solidFill>
          <a:ln w="9360">
            <a:solidFill>
              <a:srgbClr val="000000"/>
            </a:solidFill>
            <a:miter lim="800000"/>
            <a:headEnd/>
            <a:tailEnd/>
          </a:ln>
        </p:spPr>
        <p:txBody>
          <a:bodyPr wrap="none" lIns="89529" tIns="44765" rIns="89529" bIns="44765" anchor="ctr"/>
          <a:lstStyle/>
          <a:p>
            <a:pPr defTabSz="865188" eaLnBrk="0" hangingPunct="0"/>
            <a:endParaRPr kumimoji="0" lang="zh-TW" altLang="en-US" sz="1500" b="1"/>
          </a:p>
        </p:txBody>
      </p:sp>
      <p:sp>
        <p:nvSpPr>
          <p:cNvPr id="47108" name="Rectangle 3"/>
          <p:cNvSpPr>
            <a:spLocks noGrp="1" noChangeArrowheads="1"/>
          </p:cNvSpPr>
          <p:nvPr>
            <p:ph type="body"/>
          </p:nvPr>
        </p:nvSpPr>
        <p:spPr>
          <a:xfrm>
            <a:off x="685800" y="4343400"/>
            <a:ext cx="5480050" cy="4114800"/>
          </a:xfrm>
          <a:noFill/>
          <a:ln/>
        </p:spPr>
        <p:txBody>
          <a:bodyPr wrap="none" lIns="91382" tIns="45691" rIns="91382" bIns="45691" anchor="ctr"/>
          <a:lstStyle/>
          <a:p>
            <a:pPr eaLnBrk="1" hangingPunct="1"/>
            <a:endParaRPr lang="zh-TW"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xfrm>
            <a:off x="1144588" y="685800"/>
            <a:ext cx="4572000" cy="3429000"/>
          </a:xfrm>
          <a:ln/>
        </p:spPr>
      </p:sp>
      <p:sp>
        <p:nvSpPr>
          <p:cNvPr id="53250" name="Rectangle 3"/>
          <p:cNvSpPr>
            <a:spLocks noGrp="1" noChangeArrowheads="1"/>
          </p:cNvSpPr>
          <p:nvPr>
            <p:ph type="body" idx="1"/>
          </p:nvPr>
        </p:nvSpPr>
        <p:spPr>
          <a:noFill/>
          <a:ln/>
        </p:spPr>
        <p:txBody>
          <a:bodyPr/>
          <a:lstStyle/>
          <a:p>
            <a:pPr>
              <a:lnSpc>
                <a:spcPct val="90000"/>
              </a:lnSpc>
            </a:pPr>
            <a:r>
              <a:rPr lang="en-US" altLang="zh-TW" smtClean="0"/>
              <a:t>-&gt; For the longest time (and still true today), the big relational database vendors such as Oracle, IBM, Sybase, and a lesser extent Microsoft were the mainstay of how data was stored.</a:t>
            </a:r>
          </a:p>
          <a:p>
            <a:pPr>
              <a:lnSpc>
                <a:spcPct val="90000"/>
              </a:lnSpc>
            </a:pPr>
            <a:r>
              <a:rPr lang="en-US" altLang="zh-TW" smtClean="0"/>
              <a:t>-&gt; During the Internet boom, startups looking for low-cost RDBMS alternatives turned to MySQL and PostgreSQL.</a:t>
            </a:r>
          </a:p>
          <a:p>
            <a:pPr>
              <a:lnSpc>
                <a:spcPct val="90000"/>
              </a:lnSpc>
            </a:pPr>
            <a:r>
              <a:rPr lang="en-US" altLang="zh-TW" smtClean="0"/>
              <a:t>-&gt; The </a:t>
            </a:r>
            <a:r>
              <a:rPr lang="en-US" altLang="zh-TW" smtClean="0">
                <a:latin typeface="Arial" charset="0"/>
              </a:rPr>
              <a:t>‘</a:t>
            </a:r>
            <a:r>
              <a:rPr lang="en-US" altLang="zh-TW" smtClean="0"/>
              <a:t>Slashdot Effect</a:t>
            </a:r>
            <a:r>
              <a:rPr lang="en-US" altLang="zh-TW" smtClean="0">
                <a:latin typeface="Arial" charset="0"/>
              </a:rPr>
              <a:t>’</a:t>
            </a:r>
            <a:r>
              <a:rPr lang="en-US" altLang="zh-TW" smtClean="0"/>
              <a:t> occurs when a popular website links to a smaller site, causing a massive increase in traffic. </a:t>
            </a:r>
          </a:p>
          <a:p>
            <a:pPr>
              <a:lnSpc>
                <a:spcPct val="90000"/>
              </a:lnSpc>
            </a:pPr>
            <a:r>
              <a:rPr lang="en-US" altLang="zh-TW" smtClean="0"/>
              <a:t>-&gt; Hooking your RDBMS to a web-based application was a recipe for headaches, they are OLTP in nature.  Could have hundreds of thousands of visitors in a short-time span.</a:t>
            </a:r>
          </a:p>
          <a:p>
            <a:pPr>
              <a:lnSpc>
                <a:spcPct val="90000"/>
              </a:lnSpc>
            </a:pPr>
            <a:r>
              <a:rPr lang="en-US" altLang="zh-TW" smtClean="0"/>
              <a:t>-&gt; To mitigate, began to front the RDBMS with a read-only cache such as memcache to offload a considerable amount of the read traffic. </a:t>
            </a:r>
          </a:p>
          <a:p>
            <a:pPr>
              <a:lnSpc>
                <a:spcPct val="90000"/>
              </a:lnSpc>
            </a:pPr>
            <a:r>
              <a:rPr lang="en-US" altLang="zh-TW" smtClean="0"/>
              <a:t>-&gt; As datasets grew, the simple memcache/MySQL model (for lower-cost startups) started to become problematic.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006A013B-E3E2-4F67-B120-DF0015C8855D}" type="datetime1">
              <a:rPr lang="zh-TW" altLang="en-US" smtClean="0"/>
              <a:t>2017/2/20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EEF982F-A437-48BE-B6E7-7CE6DDE1F71C}" type="slidenum">
              <a:rPr lang="zh-TW" altLang="en-US" smtClean="0"/>
              <a:t>‹#›</a:t>
            </a:fld>
            <a:endParaRPr lang="zh-TW" altLang="en-US"/>
          </a:p>
        </p:txBody>
      </p:sp>
    </p:spTree>
    <p:extLst>
      <p:ext uri="{BB962C8B-B14F-4D97-AF65-F5344CB8AC3E}">
        <p14:creationId xmlns:p14="http://schemas.microsoft.com/office/powerpoint/2010/main" val="24060262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95A338F-5239-4BD4-BE33-1A9005BB95B3}" type="datetime1">
              <a:rPr lang="zh-TW" altLang="en-US" smtClean="0"/>
              <a:t>2017/2/20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EEF982F-A437-48BE-B6E7-7CE6DDE1F71C}" type="slidenum">
              <a:rPr lang="zh-TW" altLang="en-US" smtClean="0"/>
              <a:t>‹#›</a:t>
            </a:fld>
            <a:endParaRPr lang="zh-TW" altLang="en-US"/>
          </a:p>
        </p:txBody>
      </p:sp>
    </p:spTree>
    <p:extLst>
      <p:ext uri="{BB962C8B-B14F-4D97-AF65-F5344CB8AC3E}">
        <p14:creationId xmlns:p14="http://schemas.microsoft.com/office/powerpoint/2010/main" val="22306673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FDD923DA-AF27-4C21-8217-D87EB310EFD2}" type="datetime1">
              <a:rPr lang="zh-TW" altLang="en-US" smtClean="0"/>
              <a:t>2017/2/20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EEF982F-A437-48BE-B6E7-7CE6DDE1F71C}" type="slidenum">
              <a:rPr lang="zh-TW" altLang="en-US" smtClean="0"/>
              <a:t>‹#›</a:t>
            </a:fld>
            <a:endParaRPr lang="zh-TW" altLang="en-US"/>
          </a:p>
        </p:txBody>
      </p:sp>
    </p:spTree>
    <p:extLst>
      <p:ext uri="{BB962C8B-B14F-4D97-AF65-F5344CB8AC3E}">
        <p14:creationId xmlns:p14="http://schemas.microsoft.com/office/powerpoint/2010/main" val="38462192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B622CF7-E46B-4B87-8091-EB350CECB4EB}" type="datetime1">
              <a:rPr lang="zh-TW" altLang="en-US" smtClean="0"/>
              <a:t>2017/2/20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EEF982F-A437-48BE-B6E7-7CE6DDE1F71C}" type="slidenum">
              <a:rPr lang="zh-TW" altLang="en-US" smtClean="0"/>
              <a:t>‹#›</a:t>
            </a:fld>
            <a:endParaRPr lang="zh-TW" altLang="en-US"/>
          </a:p>
        </p:txBody>
      </p:sp>
    </p:spTree>
    <p:extLst>
      <p:ext uri="{BB962C8B-B14F-4D97-AF65-F5344CB8AC3E}">
        <p14:creationId xmlns:p14="http://schemas.microsoft.com/office/powerpoint/2010/main" val="20445322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304800" y="152400"/>
            <a:ext cx="8534400" cy="9906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304800" y="1295400"/>
            <a:ext cx="4191000" cy="5334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295400"/>
            <a:ext cx="4191000" cy="53340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A8F326-34DD-44BA-A525-EEF5CE5AB722}" type="datetime1">
              <a:rPr lang="zh-TW" altLang="en-US" smtClean="0"/>
              <a:t>2017/2/20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F982F-A437-48BE-B6E7-7CE6DDE1F71C}" type="slidenum">
              <a:rPr lang="zh-TW" altLang="en-US" smtClean="0"/>
              <a:t>‹#›</a:t>
            </a:fld>
            <a:endParaRPr lang="zh-TW" altLang="en-US"/>
          </a:p>
        </p:txBody>
      </p:sp>
    </p:spTree>
    <p:extLst>
      <p:ext uri="{BB962C8B-B14F-4D97-AF65-F5344CB8AC3E}">
        <p14:creationId xmlns:p14="http://schemas.microsoft.com/office/powerpoint/2010/main" val="14743709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8" r:id="rId4"/>
    <p:sldLayoutId id="2147483673" r:id="rId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normAutofit fontScale="90000"/>
          </a:bodyPr>
          <a:lstStyle/>
          <a:p>
            <a:r>
              <a:rPr lang="en-US" altLang="zh-TW" sz="3200" dirty="0" smtClean="0">
                <a:ea typeface="新細明體" charset="-120"/>
              </a:rPr>
              <a:t>Introduction to</a:t>
            </a:r>
            <a:br>
              <a:rPr lang="en-US" altLang="zh-TW" sz="3200" dirty="0" smtClean="0">
                <a:ea typeface="新細明體" charset="-120"/>
              </a:rPr>
            </a:br>
            <a:r>
              <a:rPr lang="en-US" altLang="zh-TW" sz="3200" dirty="0" smtClean="0">
                <a:ea typeface="新細明體" charset="-120"/>
              </a:rPr>
              <a:t>Cloud </a:t>
            </a:r>
            <a:r>
              <a:rPr lang="en-US" altLang="zh-TW" sz="3200" dirty="0">
                <a:ea typeface="新細明體" charset="-120"/>
              </a:rPr>
              <a:t>Computing</a:t>
            </a:r>
            <a:br>
              <a:rPr lang="en-US" altLang="zh-TW" sz="3200" dirty="0">
                <a:ea typeface="新細明體" charset="-120"/>
              </a:rPr>
            </a:br>
            <a:r>
              <a:rPr lang="en-US" altLang="zh-TW" sz="3200" dirty="0">
                <a:ea typeface="新細明體" charset="-120"/>
              </a:rPr>
              <a:t>Lecture </a:t>
            </a:r>
            <a:r>
              <a:rPr lang="en-US" altLang="zh-TW" sz="3200" dirty="0" smtClean="0">
                <a:ea typeface="新細明體" charset="-120"/>
              </a:rPr>
              <a:t>4-1</a:t>
            </a:r>
            <a:br>
              <a:rPr lang="en-US" altLang="zh-TW" sz="3200" dirty="0" smtClean="0">
                <a:ea typeface="新細明體" charset="-120"/>
              </a:rPr>
            </a:br>
            <a:endParaRPr lang="en-US" altLang="zh-TW" sz="3200" dirty="0" smtClean="0">
              <a:ea typeface="新細明體" charset="-120"/>
            </a:endParaRPr>
          </a:p>
        </p:txBody>
      </p:sp>
      <p:sp>
        <p:nvSpPr>
          <p:cNvPr id="2" name="副標題 1"/>
          <p:cNvSpPr>
            <a:spLocks noGrp="1"/>
          </p:cNvSpPr>
          <p:nvPr>
            <p:ph type="subTitle" idx="1"/>
          </p:nvPr>
        </p:nvSpPr>
        <p:spPr/>
        <p:txBody>
          <a:bodyPr/>
          <a:lstStyle/>
          <a:p>
            <a:r>
              <a:rPr lang="en-US" altLang="zh-TW" dirty="0" smtClean="0">
                <a:ea typeface="新細明體" charset="-120"/>
              </a:rPr>
              <a:t>Big Data Processing</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Big Data</a:t>
            </a:r>
            <a:endParaRPr lang="zh-TW" altLang="en-US" dirty="0"/>
          </a:p>
        </p:txBody>
      </p:sp>
      <p:sp>
        <p:nvSpPr>
          <p:cNvPr id="6" name="內容版面配置區 5"/>
          <p:cNvSpPr>
            <a:spLocks noGrp="1"/>
          </p:cNvSpPr>
          <p:nvPr>
            <p:ph idx="1"/>
          </p:nvPr>
        </p:nvSpPr>
        <p:spPr/>
        <p:txBody>
          <a:bodyPr/>
          <a:lstStyle/>
          <a:p>
            <a:r>
              <a:rPr lang="en-US" altLang="zh-TW" dirty="0"/>
              <a:t>Big Data includes huge volume, high velocity, and extensible variety of data</a:t>
            </a:r>
            <a:r>
              <a:rPr lang="en-US" altLang="zh-TW" dirty="0" smtClean="0"/>
              <a:t>.</a:t>
            </a:r>
          </a:p>
          <a:p>
            <a:r>
              <a:rPr lang="en-US" altLang="zh-TW" dirty="0"/>
              <a:t>The data in it will be of three </a:t>
            </a:r>
            <a:r>
              <a:rPr lang="en-US" altLang="zh-TW" dirty="0" smtClean="0"/>
              <a:t>types:</a:t>
            </a:r>
          </a:p>
          <a:p>
            <a:pPr lvl="1"/>
            <a:r>
              <a:rPr lang="en-US" altLang="zh-TW" b="1" dirty="0"/>
              <a:t>Structured data</a:t>
            </a:r>
            <a:r>
              <a:rPr lang="en-US" altLang="zh-TW" dirty="0"/>
              <a:t> : Relational data.</a:t>
            </a:r>
          </a:p>
          <a:p>
            <a:pPr lvl="1"/>
            <a:r>
              <a:rPr lang="en-US" altLang="zh-TW" b="1" dirty="0"/>
              <a:t>Semi Structured data</a:t>
            </a:r>
            <a:r>
              <a:rPr lang="en-US" altLang="zh-TW" dirty="0"/>
              <a:t> : XML data.</a:t>
            </a:r>
          </a:p>
          <a:p>
            <a:pPr lvl="1"/>
            <a:r>
              <a:rPr lang="en-US" altLang="zh-TW" b="1" dirty="0"/>
              <a:t>Unstructured data</a:t>
            </a:r>
            <a:r>
              <a:rPr lang="en-US" altLang="zh-TW" dirty="0"/>
              <a:t> : Word, PDF, Text, Media Logs.</a:t>
            </a:r>
          </a:p>
          <a:p>
            <a:endParaRPr lang="zh-TW" altLang="en-US" dirty="0"/>
          </a:p>
        </p:txBody>
      </p:sp>
    </p:spTree>
    <p:extLst>
      <p:ext uri="{BB962C8B-B14F-4D97-AF65-F5344CB8AC3E}">
        <p14:creationId xmlns:p14="http://schemas.microsoft.com/office/powerpoint/2010/main" val="2565528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laconia_rqw\AppData\Local\Microsoft\Windows\Temporary Internet Files\Content.IE5\T1MLRN42\graph-going-u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399" y="4793705"/>
            <a:ext cx="1879600" cy="1192062"/>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en-US" altLang="zh-TW" dirty="0" smtClean="0"/>
              <a:t>Goal of Big Data Processing</a:t>
            </a:r>
            <a:endParaRPr lang="zh-TW" altLang="en-US" dirty="0"/>
          </a:p>
        </p:txBody>
      </p:sp>
      <p:sp>
        <p:nvSpPr>
          <p:cNvPr id="3" name="內容版面配置區 2"/>
          <p:cNvSpPr>
            <a:spLocks noGrp="1"/>
          </p:cNvSpPr>
          <p:nvPr>
            <p:ph idx="1"/>
          </p:nvPr>
        </p:nvSpPr>
        <p:spPr>
          <a:xfrm>
            <a:off x="457200" y="1616301"/>
            <a:ext cx="8229600" cy="4525963"/>
          </a:xfrm>
        </p:spPr>
        <p:txBody>
          <a:bodyPr/>
          <a:lstStyle/>
          <a:p>
            <a:r>
              <a:rPr lang="en-US" altLang="zh-TW" dirty="0" smtClean="0"/>
              <a:t>It provides </a:t>
            </a:r>
            <a:r>
              <a:rPr lang="en-US" altLang="zh-TW" b="1" dirty="0"/>
              <a:t>more accurate analysis</a:t>
            </a:r>
            <a:r>
              <a:rPr lang="en-US" altLang="zh-TW" dirty="0"/>
              <a:t>, which may lead to more </a:t>
            </a:r>
            <a:r>
              <a:rPr lang="en-US" altLang="zh-TW" b="1" dirty="0"/>
              <a:t>concrete decision-making resulting </a:t>
            </a:r>
            <a:r>
              <a:rPr lang="en-US" altLang="zh-TW" dirty="0" smtClean="0"/>
              <a:t>in:</a:t>
            </a:r>
          </a:p>
          <a:p>
            <a:pPr lvl="1"/>
            <a:r>
              <a:rPr lang="en-US" altLang="zh-TW" dirty="0" smtClean="0"/>
              <a:t> </a:t>
            </a:r>
            <a:r>
              <a:rPr lang="en-US" altLang="zh-TW" dirty="0"/>
              <a:t>greater operational </a:t>
            </a:r>
            <a:r>
              <a:rPr lang="en-US" altLang="zh-TW" dirty="0" smtClean="0"/>
              <a:t>efficiencies</a:t>
            </a:r>
          </a:p>
          <a:p>
            <a:pPr lvl="1"/>
            <a:r>
              <a:rPr lang="en-US" altLang="zh-TW" dirty="0" smtClean="0"/>
              <a:t>cost reductions</a:t>
            </a:r>
          </a:p>
          <a:p>
            <a:pPr lvl="1"/>
            <a:r>
              <a:rPr lang="en-US" altLang="zh-TW" dirty="0" smtClean="0"/>
              <a:t>reduced </a:t>
            </a:r>
            <a:r>
              <a:rPr lang="en-US" altLang="zh-TW" dirty="0"/>
              <a:t>risks for the business</a:t>
            </a:r>
            <a:endParaRPr lang="zh-TW" altLang="en-US" dirty="0"/>
          </a:p>
        </p:txBody>
      </p:sp>
      <p:sp>
        <p:nvSpPr>
          <p:cNvPr id="4" name="投影片編號版面配置區 3"/>
          <p:cNvSpPr>
            <a:spLocks noGrp="1"/>
          </p:cNvSpPr>
          <p:nvPr>
            <p:ph type="sldNum" sz="quarter" idx="12"/>
          </p:nvPr>
        </p:nvSpPr>
        <p:spPr/>
        <p:txBody>
          <a:bodyPr/>
          <a:lstStyle/>
          <a:p>
            <a:fld id="{FEEF982F-A437-48BE-B6E7-7CE6DDE1F71C}" type="slidenum">
              <a:rPr lang="zh-TW" altLang="en-US" smtClean="0"/>
              <a:t>11</a:t>
            </a:fld>
            <a:endParaRPr lang="zh-TW" altLang="en-US"/>
          </a:p>
        </p:txBody>
      </p:sp>
      <p:pic>
        <p:nvPicPr>
          <p:cNvPr id="2050" name="Picture 2" descr="C:\Users\laconia_rqw\AppData\Local\Microsoft\Windows\Temporary Internet Files\Content.IE5\8PKOOAQE\co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2279" y="4953000"/>
            <a:ext cx="3243073" cy="1447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laconia_rqw\AppData\Local\Microsoft\Windows\Temporary Internet Files\Content.IE5\US9VRDRE\Risk_down_arrow[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280807"/>
            <a:ext cx="1619250" cy="2533650"/>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767544" y="5881130"/>
            <a:ext cx="1899455"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altLang="zh-TW" dirty="0" smtClean="0"/>
              <a:t>Efficiency</a:t>
            </a:r>
            <a:endParaRPr lang="zh-TW" altLang="en-US" dirty="0"/>
          </a:p>
        </p:txBody>
      </p:sp>
    </p:spTree>
    <p:extLst>
      <p:ext uri="{BB962C8B-B14F-4D97-AF65-F5344CB8AC3E}">
        <p14:creationId xmlns:p14="http://schemas.microsoft.com/office/powerpoint/2010/main" val="592282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a:xfrm>
            <a:off x="0" y="152400"/>
            <a:ext cx="8534400" cy="990600"/>
          </a:xfrm>
        </p:spPr>
        <p:txBody>
          <a:bodyPr>
            <a:normAutofit fontScale="90000"/>
          </a:bodyPr>
          <a:lstStyle/>
          <a:p>
            <a:r>
              <a:rPr lang="en-US" altLang="zh-TW" dirty="0" smtClean="0">
                <a:ea typeface="新細明體" charset="-120"/>
              </a:rPr>
              <a:t>Choices among Big Data Technologies</a:t>
            </a:r>
            <a:endParaRPr lang="en-US" altLang="zh-TW" dirty="0" smtClean="0">
              <a:ea typeface="新細明體" charset="-120"/>
            </a:endParaRPr>
          </a:p>
        </p:txBody>
      </p:sp>
      <p:sp>
        <p:nvSpPr>
          <p:cNvPr id="21506" name="Content Placeholder 2"/>
          <p:cNvSpPr>
            <a:spLocks noGrp="1"/>
          </p:cNvSpPr>
          <p:nvPr>
            <p:ph idx="4294967295"/>
          </p:nvPr>
        </p:nvSpPr>
        <p:spPr>
          <a:xfrm>
            <a:off x="457200" y="1295400"/>
            <a:ext cx="8077200" cy="5334000"/>
          </a:xfrm>
        </p:spPr>
        <p:txBody>
          <a:bodyPr/>
          <a:lstStyle/>
          <a:p>
            <a:r>
              <a:rPr lang="en-US" altLang="zh-TW" dirty="0" smtClean="0">
                <a:ea typeface="新細明體" charset="-120"/>
              </a:rPr>
              <a:t>Commodity vs. “exotic” hardware</a:t>
            </a:r>
          </a:p>
          <a:p>
            <a:r>
              <a:rPr lang="en-US" altLang="zh-TW" dirty="0" smtClean="0">
                <a:ea typeface="新細明體" charset="-120"/>
              </a:rPr>
              <a:t>Number of machines vs. processor vs. cores</a:t>
            </a:r>
          </a:p>
          <a:p>
            <a:r>
              <a:rPr lang="en-US" altLang="zh-TW" dirty="0" smtClean="0">
                <a:ea typeface="新細明體" charset="-120"/>
              </a:rPr>
              <a:t>Bandwidth of memory vs. disk vs. network</a:t>
            </a:r>
          </a:p>
          <a:p>
            <a:r>
              <a:rPr lang="en-US" altLang="zh-TW" dirty="0" smtClean="0">
                <a:ea typeface="新細明體" charset="-120"/>
              </a:rPr>
              <a:t>Different programming models</a:t>
            </a:r>
          </a:p>
          <a:p>
            <a:endParaRPr lang="zh-TW" altLang="en-US" dirty="0" smtClean="0">
              <a:ea typeface="新細明體" charset="-120"/>
            </a:endParaRPr>
          </a:p>
        </p:txBody>
      </p:sp>
      <p:sp>
        <p:nvSpPr>
          <p:cNvPr id="3" name="投影片編號版面配置區 2"/>
          <p:cNvSpPr>
            <a:spLocks noGrp="1"/>
          </p:cNvSpPr>
          <p:nvPr>
            <p:ph type="sldNum" sz="quarter" idx="12"/>
          </p:nvPr>
        </p:nvSpPr>
        <p:spPr/>
        <p:txBody>
          <a:bodyPr/>
          <a:lstStyle/>
          <a:p>
            <a:fld id="{FEEF982F-A437-48BE-B6E7-7CE6DDE1F71C}" type="slidenum">
              <a:rPr lang="zh-TW" altLang="en-US" smtClean="0"/>
              <a:t>12</a:t>
            </a:fld>
            <a:endParaRPr lang="zh-TW" alt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Software Big Data Technologies</a:t>
            </a:r>
            <a:endParaRPr lang="zh-TW" altLang="en-US" dirty="0"/>
          </a:p>
        </p:txBody>
      </p:sp>
      <p:sp>
        <p:nvSpPr>
          <p:cNvPr id="3" name="內容版面配置區 2"/>
          <p:cNvSpPr>
            <a:spLocks noGrp="1"/>
          </p:cNvSpPr>
          <p:nvPr>
            <p:ph idx="1"/>
          </p:nvPr>
        </p:nvSpPr>
        <p:spPr>
          <a:xfrm>
            <a:off x="457200" y="1600200"/>
            <a:ext cx="8229600" cy="4876800"/>
          </a:xfrm>
        </p:spPr>
        <p:txBody>
          <a:bodyPr>
            <a:normAutofit fontScale="92500" lnSpcReduction="20000"/>
          </a:bodyPr>
          <a:lstStyle/>
          <a:p>
            <a:r>
              <a:rPr lang="en-US" altLang="zh-TW" dirty="0" smtClean="0"/>
              <a:t>In order to handle big data, you will need an architecture that </a:t>
            </a:r>
          </a:p>
          <a:p>
            <a:pPr lvl="1"/>
            <a:r>
              <a:rPr lang="en-US" altLang="zh-TW" dirty="0" smtClean="0"/>
              <a:t>can manage </a:t>
            </a:r>
            <a:r>
              <a:rPr lang="en-US" altLang="zh-TW" dirty="0"/>
              <a:t>and process huge volumes of </a:t>
            </a:r>
            <a:r>
              <a:rPr lang="en-US" altLang="zh-TW" dirty="0" smtClean="0"/>
              <a:t>structured and unstructured </a:t>
            </a:r>
            <a:r>
              <a:rPr lang="en-US" altLang="zh-TW" dirty="0"/>
              <a:t>data in </a:t>
            </a:r>
            <a:r>
              <a:rPr lang="en-US" altLang="zh-TW" dirty="0" smtClean="0"/>
              <a:t>real-time </a:t>
            </a:r>
          </a:p>
          <a:p>
            <a:pPr lvl="1"/>
            <a:r>
              <a:rPr lang="en-US" altLang="zh-TW" dirty="0" smtClean="0"/>
              <a:t>can protect </a:t>
            </a:r>
            <a:r>
              <a:rPr lang="en-US" altLang="zh-TW" dirty="0"/>
              <a:t>data privacy and </a:t>
            </a:r>
            <a:r>
              <a:rPr lang="en-US" altLang="zh-TW" dirty="0" smtClean="0"/>
              <a:t>security</a:t>
            </a:r>
          </a:p>
          <a:p>
            <a:r>
              <a:rPr lang="en-US" altLang="zh-TW" dirty="0" smtClean="0"/>
              <a:t>Two classes of big data technologies</a:t>
            </a:r>
          </a:p>
          <a:p>
            <a:pPr lvl="1"/>
            <a:r>
              <a:rPr lang="en-US" altLang="zh-TW" dirty="0"/>
              <a:t>Operational Big </a:t>
            </a:r>
            <a:r>
              <a:rPr lang="en-US" altLang="zh-TW" dirty="0" smtClean="0"/>
              <a:t>Data</a:t>
            </a:r>
          </a:p>
          <a:p>
            <a:pPr lvl="2"/>
            <a:r>
              <a:rPr lang="en-US" altLang="zh-TW" dirty="0" smtClean="0"/>
              <a:t>This includes NoSQL </a:t>
            </a:r>
            <a:r>
              <a:rPr lang="en-US" altLang="zh-TW" dirty="0"/>
              <a:t>Big Data </a:t>
            </a:r>
            <a:r>
              <a:rPr lang="en-US" altLang="zh-TW" dirty="0" smtClean="0"/>
              <a:t>systems, which take </a:t>
            </a:r>
            <a:r>
              <a:rPr lang="en-US" altLang="zh-TW" dirty="0"/>
              <a:t>advantage of new cloud computing </a:t>
            </a:r>
            <a:r>
              <a:rPr lang="en-US" altLang="zh-TW" dirty="0" smtClean="0"/>
              <a:t>architectures for massive computations</a:t>
            </a:r>
            <a:endParaRPr lang="en-US" altLang="zh-TW" dirty="0"/>
          </a:p>
          <a:p>
            <a:pPr lvl="1"/>
            <a:r>
              <a:rPr lang="en-US" altLang="zh-TW" dirty="0"/>
              <a:t>Analytical Big </a:t>
            </a:r>
            <a:r>
              <a:rPr lang="en-US" altLang="zh-TW" dirty="0" smtClean="0"/>
              <a:t>Data</a:t>
            </a:r>
          </a:p>
          <a:p>
            <a:pPr lvl="2"/>
            <a:r>
              <a:rPr lang="en-US" altLang="zh-TW" dirty="0" smtClean="0"/>
              <a:t>It provides </a:t>
            </a:r>
            <a:r>
              <a:rPr lang="en-US" altLang="zh-TW" dirty="0"/>
              <a:t>analytical capabilities for retrospective and complex analysis that may touch most or all of the data.</a:t>
            </a:r>
          </a:p>
          <a:p>
            <a:pPr lvl="1"/>
            <a:endParaRPr lang="zh-TW" altLang="en-US" dirty="0"/>
          </a:p>
        </p:txBody>
      </p:sp>
      <p:sp>
        <p:nvSpPr>
          <p:cNvPr id="4" name="投影片編號版面配置區 3"/>
          <p:cNvSpPr>
            <a:spLocks noGrp="1"/>
          </p:cNvSpPr>
          <p:nvPr>
            <p:ph type="sldNum" sz="quarter" idx="12"/>
          </p:nvPr>
        </p:nvSpPr>
        <p:spPr/>
        <p:txBody>
          <a:bodyPr/>
          <a:lstStyle/>
          <a:p>
            <a:fld id="{FEEF982F-A437-48BE-B6E7-7CE6DDE1F71C}" type="slidenum">
              <a:rPr lang="zh-TW" altLang="en-US" smtClean="0"/>
              <a:t>13</a:t>
            </a:fld>
            <a:endParaRPr lang="zh-TW" altLang="en-US"/>
          </a:p>
        </p:txBody>
      </p:sp>
    </p:spTree>
    <p:extLst>
      <p:ext uri="{BB962C8B-B14F-4D97-AF65-F5344CB8AC3E}">
        <p14:creationId xmlns:p14="http://schemas.microsoft.com/office/powerpoint/2010/main" val="3385684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Operational vs. Analytical </a:t>
            </a:r>
            <a:r>
              <a:rPr lang="en-US" altLang="zh-TW" dirty="0" smtClean="0"/>
              <a:t>Systems</a:t>
            </a:r>
            <a:br>
              <a:rPr lang="en-US" altLang="zh-TW" dirty="0" smtClean="0"/>
            </a:br>
            <a:r>
              <a:rPr lang="en-US" altLang="zh-TW" dirty="0" smtClean="0"/>
              <a:t>for Big Data</a:t>
            </a:r>
            <a:endParaRPr lang="zh-TW" altLang="en-US" dirty="0"/>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1058492605"/>
              </p:ext>
            </p:extLst>
          </p:nvPr>
        </p:nvGraphicFramePr>
        <p:xfrm>
          <a:off x="1200150" y="2019141"/>
          <a:ext cx="6743700" cy="4236720"/>
        </p:xfrm>
        <a:graphic>
          <a:graphicData uri="http://schemas.openxmlformats.org/drawingml/2006/table">
            <a:tbl>
              <a:tblPr/>
              <a:tblGrid>
                <a:gridCol w="2247900"/>
                <a:gridCol w="2247900"/>
                <a:gridCol w="2247900"/>
              </a:tblGrid>
              <a:tr h="0">
                <a:tc>
                  <a:txBody>
                    <a:bodyPr/>
                    <a:lstStyle/>
                    <a:p>
                      <a:pPr algn="l" fontAlgn="t"/>
                      <a:endParaRPr lang="zh-TW" altLang="en-US" dirty="0">
                        <a:effectLst/>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l" fontAlgn="t"/>
                      <a:r>
                        <a:rPr lang="en-US">
                          <a:effectLst/>
                        </a:rPr>
                        <a:t>Operational</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c>
                  <a:txBody>
                    <a:bodyPr/>
                    <a:lstStyle/>
                    <a:p>
                      <a:pPr algn="l" fontAlgn="t"/>
                      <a:r>
                        <a:rPr lang="en-US" dirty="0">
                          <a:effectLst/>
                        </a:rPr>
                        <a:t>Analytical</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EEEE"/>
                    </a:solidFill>
                  </a:tcPr>
                </a:tc>
              </a:tr>
              <a:tr h="0">
                <a:tc>
                  <a:txBody>
                    <a:bodyPr/>
                    <a:lstStyle/>
                    <a:p>
                      <a:pPr fontAlgn="t"/>
                      <a:r>
                        <a:rPr lang="en-US">
                          <a:effectLst/>
                        </a:rPr>
                        <a:t>Latency</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a:effectLst/>
                        </a:rPr>
                        <a:t>1 ms - 100 ms</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dirty="0">
                          <a:effectLst/>
                        </a:rPr>
                        <a:t>1 min - 100 </a:t>
                      </a:r>
                      <a:r>
                        <a:rPr lang="en-US" dirty="0" smtClean="0">
                          <a:effectLst/>
                        </a:rPr>
                        <a:t>min or more</a:t>
                      </a:r>
                      <a:endParaRPr lang="en-US" dirty="0">
                        <a:effectLst/>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fontAlgn="t"/>
                      <a:r>
                        <a:rPr lang="en-US" dirty="0">
                          <a:effectLst/>
                        </a:rPr>
                        <a:t>Concurrency</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altLang="zh-TW">
                          <a:effectLst/>
                        </a:rPr>
                        <a:t>1000 - 100,000</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altLang="zh-TW">
                          <a:effectLst/>
                        </a:rPr>
                        <a:t>1 - 10</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fontAlgn="t"/>
                      <a:r>
                        <a:rPr lang="en-US">
                          <a:effectLst/>
                        </a:rPr>
                        <a:t>Access Pattern</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a:effectLst/>
                        </a:rPr>
                        <a:t>Writes and Reads</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a:effectLst/>
                        </a:rPr>
                        <a:t>Reads</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fontAlgn="t"/>
                      <a:r>
                        <a:rPr lang="en-US">
                          <a:effectLst/>
                        </a:rPr>
                        <a:t>Queries</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a:effectLst/>
                        </a:rPr>
                        <a:t>Selective</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a:effectLst/>
                        </a:rPr>
                        <a:t>Unselective</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fontAlgn="t"/>
                      <a:r>
                        <a:rPr lang="en-US">
                          <a:effectLst/>
                        </a:rPr>
                        <a:t>Data Scope</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a:effectLst/>
                        </a:rPr>
                        <a:t>Operational</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a:effectLst/>
                        </a:rPr>
                        <a:t>Retrospective</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fontAlgn="t"/>
                      <a:r>
                        <a:rPr lang="en-US">
                          <a:effectLst/>
                        </a:rPr>
                        <a:t>End User</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a:effectLst/>
                        </a:rPr>
                        <a:t>Customer</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dirty="0">
                          <a:effectLst/>
                        </a:rPr>
                        <a:t>Data Scientist</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0">
                <a:tc>
                  <a:txBody>
                    <a:bodyPr/>
                    <a:lstStyle/>
                    <a:p>
                      <a:pPr fontAlgn="t"/>
                      <a:r>
                        <a:rPr lang="en-US">
                          <a:effectLst/>
                        </a:rPr>
                        <a:t>Technology</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a:effectLst/>
                        </a:rPr>
                        <a:t>NoSQL</a:t>
                      </a: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fontAlgn="t"/>
                      <a:r>
                        <a:rPr lang="en-US" dirty="0">
                          <a:effectLst/>
                        </a:rPr>
                        <a:t>MapReduce, </a:t>
                      </a:r>
                      <a:r>
                        <a:rPr lang="en-US" altLang="zh-TW" sz="1800" b="0" i="0" kern="1200" dirty="0" smtClean="0">
                          <a:solidFill>
                            <a:schemeClr val="tx1"/>
                          </a:solidFill>
                          <a:effectLst/>
                          <a:latin typeface="+mn-lt"/>
                          <a:ea typeface="+mn-ea"/>
                          <a:cs typeface="+mn-cs"/>
                        </a:rPr>
                        <a:t>Massively Parallel Processing (MPP)</a:t>
                      </a:r>
                      <a:endParaRPr lang="en-US" dirty="0">
                        <a:effectLst/>
                      </a:endParaRPr>
                    </a:p>
                  </a:txBody>
                  <a:tcPr marL="76200" marR="76200" marT="76200" marB="762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Rectangle 1"/>
          <p:cNvSpPr>
            <a:spLocks noChangeArrowheads="1"/>
          </p:cNvSpPr>
          <p:nvPr/>
        </p:nvSpPr>
        <p:spPr bwMode="auto">
          <a:xfrm>
            <a:off x="1200150" y="2019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rPr>
              <a:t/>
            </a:r>
            <a:br>
              <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rPr>
            </a:br>
            <a:endParaRPr kumimoji="1" lang="zh-TW" altLang="zh-TW"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Tree>
    <p:extLst>
      <p:ext uri="{BB962C8B-B14F-4D97-AF65-F5344CB8AC3E}">
        <p14:creationId xmlns:p14="http://schemas.microsoft.com/office/powerpoint/2010/main" val="1242880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Big Data Challenges</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a:t>Capturing data</a:t>
            </a:r>
          </a:p>
          <a:p>
            <a:r>
              <a:rPr lang="en-US" altLang="zh-TW" dirty="0"/>
              <a:t>Curation</a:t>
            </a:r>
          </a:p>
          <a:p>
            <a:r>
              <a:rPr lang="en-US" altLang="zh-TW" dirty="0"/>
              <a:t>Storage</a:t>
            </a:r>
          </a:p>
          <a:p>
            <a:r>
              <a:rPr lang="en-US" altLang="zh-TW" dirty="0"/>
              <a:t>Searching</a:t>
            </a:r>
          </a:p>
          <a:p>
            <a:r>
              <a:rPr lang="en-US" altLang="zh-TW" dirty="0"/>
              <a:t>Sharing</a:t>
            </a:r>
          </a:p>
          <a:p>
            <a:r>
              <a:rPr lang="en-US" altLang="zh-TW" dirty="0"/>
              <a:t>Transfer</a:t>
            </a:r>
          </a:p>
          <a:p>
            <a:r>
              <a:rPr lang="en-US" altLang="zh-TW" dirty="0"/>
              <a:t>Analysis</a:t>
            </a:r>
          </a:p>
          <a:p>
            <a:r>
              <a:rPr lang="en-US" altLang="zh-TW" dirty="0"/>
              <a:t>Presentation</a:t>
            </a:r>
          </a:p>
          <a:p>
            <a:endParaRPr lang="zh-TW" altLang="en-US" dirty="0"/>
          </a:p>
        </p:txBody>
      </p:sp>
      <p:sp>
        <p:nvSpPr>
          <p:cNvPr id="4" name="投影片編號版面配置區 3"/>
          <p:cNvSpPr>
            <a:spLocks noGrp="1"/>
          </p:cNvSpPr>
          <p:nvPr>
            <p:ph type="sldNum" sz="quarter" idx="12"/>
          </p:nvPr>
        </p:nvSpPr>
        <p:spPr/>
        <p:txBody>
          <a:bodyPr/>
          <a:lstStyle/>
          <a:p>
            <a:fld id="{FEEF982F-A437-48BE-B6E7-7CE6DDE1F71C}" type="slidenum">
              <a:rPr lang="zh-TW" altLang="en-US" smtClean="0"/>
              <a:t>15</a:t>
            </a:fld>
            <a:endParaRPr lang="zh-TW" altLang="en-US"/>
          </a:p>
        </p:txBody>
      </p:sp>
    </p:spTree>
    <p:extLst>
      <p:ext uri="{BB962C8B-B14F-4D97-AF65-F5344CB8AC3E}">
        <p14:creationId xmlns:p14="http://schemas.microsoft.com/office/powerpoint/2010/main" val="238832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a:xfrm>
            <a:off x="0" y="152400"/>
            <a:ext cx="8534400" cy="990600"/>
          </a:xfrm>
        </p:spPr>
        <p:txBody>
          <a:bodyPr/>
          <a:lstStyle/>
          <a:p>
            <a:pPr eaLnBrk="1" hangingPunct="1"/>
            <a:r>
              <a:rPr lang="en-US" altLang="zh-TW" dirty="0" smtClean="0">
                <a:ea typeface="新細明體" charset="-120"/>
              </a:rPr>
              <a:t>Big Data Processing</a:t>
            </a:r>
          </a:p>
        </p:txBody>
      </p:sp>
      <p:sp>
        <p:nvSpPr>
          <p:cNvPr id="18435" name="Content Placeholder 2"/>
          <p:cNvSpPr>
            <a:spLocks noGrp="1"/>
          </p:cNvSpPr>
          <p:nvPr>
            <p:ph idx="4294967295"/>
          </p:nvPr>
        </p:nvSpPr>
        <p:spPr>
          <a:xfrm>
            <a:off x="381000" y="1295400"/>
            <a:ext cx="8153400" cy="5334000"/>
          </a:xfrm>
        </p:spPr>
        <p:txBody>
          <a:bodyPr/>
          <a:lstStyle/>
          <a:p>
            <a:pPr eaLnBrk="1" hangingPunct="1"/>
            <a:r>
              <a:rPr lang="en-US" altLang="zh-TW" dirty="0" smtClean="0">
                <a:ea typeface="新細明體" charset="-120"/>
              </a:rPr>
              <a:t>Turing big data into values</a:t>
            </a:r>
          </a:p>
          <a:p>
            <a:pPr lvl="1"/>
            <a:r>
              <a:rPr lang="en-US" altLang="zh-TW" dirty="0" smtClean="0">
                <a:ea typeface="新細明體" charset="-120"/>
              </a:rPr>
              <a:t>The </a:t>
            </a:r>
            <a:r>
              <a:rPr lang="en-US" altLang="zh-TW" dirty="0" err="1" smtClean="0">
                <a:ea typeface="新細明體" charset="-120"/>
              </a:rPr>
              <a:t>datafication</a:t>
            </a:r>
            <a:r>
              <a:rPr lang="en-US" altLang="zh-TW" dirty="0" smtClean="0">
                <a:ea typeface="新細明體" charset="-120"/>
              </a:rPr>
              <a:t> generates large amounts of data, </a:t>
            </a:r>
          </a:p>
          <a:p>
            <a:pPr lvl="1"/>
            <a:r>
              <a:rPr lang="en-US" altLang="zh-TW" dirty="0" smtClean="0">
                <a:ea typeface="新細明體" charset="-120"/>
              </a:rPr>
              <a:t>and we need the latest technology such as cloud computing and distributed systems to leverage all types of data and add value</a:t>
            </a:r>
          </a:p>
          <a:p>
            <a:pPr lvl="1"/>
            <a:r>
              <a:rPr lang="en-US" altLang="zh-TW" dirty="0" smtClean="0">
                <a:ea typeface="新細明體" charset="-120"/>
              </a:rPr>
              <a:t>The key is </a:t>
            </a:r>
            <a:r>
              <a:rPr lang="en-US" altLang="zh-TW" b="1" dirty="0" smtClean="0">
                <a:solidFill>
                  <a:srgbClr val="C00000"/>
                </a:solidFill>
                <a:ea typeface="新細明體" charset="-120"/>
              </a:rPr>
              <a:t>value</a:t>
            </a:r>
            <a:r>
              <a:rPr lang="en-US" altLang="zh-TW" dirty="0" smtClean="0">
                <a:ea typeface="新細明體" charset="-120"/>
              </a:rPr>
              <a:t>!</a:t>
            </a:r>
            <a:endParaRPr lang="en-US" altLang="zh-TW" dirty="0">
              <a:ea typeface="新細明體" charset="-120"/>
            </a:endParaRPr>
          </a:p>
          <a:p>
            <a:pPr eaLnBrk="1" hangingPunct="1"/>
            <a:r>
              <a:rPr lang="en-US" altLang="zh-TW" dirty="0" smtClean="0">
                <a:ea typeface="新細明體" charset="-120"/>
              </a:rPr>
              <a:t>It all boils down to…</a:t>
            </a:r>
          </a:p>
          <a:p>
            <a:pPr lvl="1" eaLnBrk="1" hangingPunct="1"/>
            <a:r>
              <a:rPr lang="en-US" altLang="zh-TW" dirty="0" smtClean="0">
                <a:ea typeface="新細明體" charset="-120"/>
              </a:rPr>
              <a:t>Divide-and-conquer</a:t>
            </a:r>
          </a:p>
          <a:p>
            <a:pPr lvl="1" eaLnBrk="1" hangingPunct="1"/>
            <a:r>
              <a:rPr lang="en-US" altLang="zh-TW" dirty="0" smtClean="0">
                <a:ea typeface="新細明體" charset="-120"/>
              </a:rPr>
              <a:t>Throwing more hardware at the problem</a:t>
            </a:r>
          </a:p>
          <a:p>
            <a:pPr lvl="1" eaLnBrk="1" hangingPunct="1"/>
            <a:endParaRPr lang="en-US" altLang="zh-TW" dirty="0" smtClean="0">
              <a:ea typeface="新細明體" charset="-120"/>
            </a:endParaRPr>
          </a:p>
          <a:p>
            <a:pPr lvl="1" eaLnBrk="1" hangingPunct="1"/>
            <a:endParaRPr lang="zh-TW" altLang="en-US" dirty="0" smtClean="0">
              <a:ea typeface="新細明體" charset="-120"/>
            </a:endParaRPr>
          </a:p>
        </p:txBody>
      </p:sp>
      <p:sp>
        <p:nvSpPr>
          <p:cNvPr id="5" name="TextBox 4"/>
          <p:cNvSpPr txBox="1">
            <a:spLocks noChangeArrowheads="1"/>
          </p:cNvSpPr>
          <p:nvPr/>
        </p:nvSpPr>
        <p:spPr bwMode="auto">
          <a:xfrm>
            <a:off x="3215640" y="6350793"/>
            <a:ext cx="4640263" cy="338138"/>
          </a:xfrm>
          <a:prstGeom prst="rect">
            <a:avLst/>
          </a:prstGeom>
          <a:noFill/>
          <a:ln w="9525">
            <a:noFill/>
            <a:miter lim="800000"/>
            <a:headEnd/>
            <a:tailEnd/>
          </a:ln>
        </p:spPr>
        <p:txBody>
          <a:bodyPr wrap="none">
            <a:spAutoFit/>
          </a:bodyPr>
          <a:lstStyle/>
          <a:p>
            <a:pPr eaLnBrk="0" hangingPunct="0"/>
            <a:r>
              <a:rPr kumimoji="0" lang="en-US" altLang="zh-TW" sz="1600" b="1" dirty="0"/>
              <a:t>Simple to understand… a lifetime to master… </a:t>
            </a:r>
          </a:p>
        </p:txBody>
      </p:sp>
      <p:sp>
        <p:nvSpPr>
          <p:cNvPr id="3" name="投影片編號版面配置區 2"/>
          <p:cNvSpPr>
            <a:spLocks noGrp="1"/>
          </p:cNvSpPr>
          <p:nvPr>
            <p:ph type="sldNum" sz="quarter" idx="12"/>
          </p:nvPr>
        </p:nvSpPr>
        <p:spPr/>
        <p:txBody>
          <a:bodyPr/>
          <a:lstStyle/>
          <a:p>
            <a:fld id="{FEEF982F-A437-48BE-B6E7-7CE6DDE1F71C}" type="slidenum">
              <a:rPr lang="zh-TW" altLang="en-US" smtClean="0"/>
              <a:t>16</a:t>
            </a:fld>
            <a:endParaRPr lang="zh-TW"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a:xfrm>
            <a:off x="0" y="152400"/>
            <a:ext cx="8534400" cy="990600"/>
          </a:xfrm>
        </p:spPr>
        <p:txBody>
          <a:bodyPr/>
          <a:lstStyle/>
          <a:p>
            <a:pPr eaLnBrk="1" hangingPunct="1"/>
            <a:r>
              <a:rPr lang="en-US" altLang="zh-TW" smtClean="0">
                <a:ea typeface="新細明體" charset="-120"/>
              </a:rPr>
              <a:t>Divide and Conquer</a:t>
            </a:r>
          </a:p>
        </p:txBody>
      </p:sp>
      <p:sp>
        <p:nvSpPr>
          <p:cNvPr id="3" name="Rectangle 2"/>
          <p:cNvSpPr>
            <a:spLocks noChangeArrowheads="1"/>
          </p:cNvSpPr>
          <p:nvPr/>
        </p:nvSpPr>
        <p:spPr bwMode="auto">
          <a:xfrm>
            <a:off x="2057400" y="1676400"/>
            <a:ext cx="3505200" cy="381000"/>
          </a:xfrm>
          <a:prstGeom prst="rect">
            <a:avLst/>
          </a:prstGeom>
          <a:solidFill>
            <a:srgbClr val="FFCC99"/>
          </a:solidFill>
          <a:ln w="9525" algn="ctr">
            <a:solidFill>
              <a:schemeClr val="bg2"/>
            </a:solidFill>
            <a:round/>
            <a:headEnd/>
            <a:tailEnd/>
          </a:ln>
        </p:spPr>
        <p:txBody>
          <a:bodyPr anchor="ctr"/>
          <a:lstStyle/>
          <a:p>
            <a:pPr algn="ctr" eaLnBrk="0" hangingPunct="0"/>
            <a:r>
              <a:rPr kumimoji="0" lang="zh-TW" altLang="en-US" sz="1600" b="1"/>
              <a:t>“</a:t>
            </a:r>
            <a:r>
              <a:rPr kumimoji="0" lang="en-US" altLang="zh-TW" sz="1600" b="1"/>
              <a:t>Work”</a:t>
            </a:r>
          </a:p>
        </p:txBody>
      </p:sp>
      <p:sp>
        <p:nvSpPr>
          <p:cNvPr id="4" name="Rectangle 3"/>
          <p:cNvSpPr>
            <a:spLocks noChangeArrowheads="1"/>
          </p:cNvSpPr>
          <p:nvPr/>
        </p:nvSpPr>
        <p:spPr bwMode="auto">
          <a:xfrm>
            <a:off x="1447800" y="2819400"/>
            <a:ext cx="1219200" cy="381000"/>
          </a:xfrm>
          <a:prstGeom prst="rect">
            <a:avLst/>
          </a:prstGeom>
          <a:solidFill>
            <a:srgbClr val="FFCC99"/>
          </a:solidFill>
          <a:ln w="9525" algn="ctr">
            <a:solidFill>
              <a:schemeClr val="bg2"/>
            </a:solidFill>
            <a:round/>
            <a:headEnd/>
            <a:tailEnd/>
          </a:ln>
        </p:spPr>
        <p:txBody>
          <a:bodyPr anchor="ctr"/>
          <a:lstStyle/>
          <a:p>
            <a:pPr algn="ctr" eaLnBrk="0" hangingPunct="0"/>
            <a:r>
              <a:rPr kumimoji="0" lang="en-US" altLang="zh-TW" sz="1600" b="1" i="1"/>
              <a:t>w</a:t>
            </a:r>
            <a:r>
              <a:rPr kumimoji="0" lang="en-US" altLang="zh-TW" sz="1600" b="1" i="1" baseline="-25000"/>
              <a:t>1</a:t>
            </a:r>
          </a:p>
        </p:txBody>
      </p:sp>
      <p:cxnSp>
        <p:nvCxnSpPr>
          <p:cNvPr id="8" name="Straight Arrow Connector 7"/>
          <p:cNvCxnSpPr>
            <a:cxnSpLocks noChangeShapeType="1"/>
          </p:cNvCxnSpPr>
          <p:nvPr/>
        </p:nvCxnSpPr>
        <p:spPr bwMode="auto">
          <a:xfrm rot="5400000">
            <a:off x="3504407" y="2439194"/>
            <a:ext cx="609600" cy="1587"/>
          </a:xfrm>
          <a:prstGeom prst="straightConnector1">
            <a:avLst/>
          </a:prstGeom>
          <a:noFill/>
          <a:ln w="9525" algn="ctr">
            <a:solidFill>
              <a:schemeClr val="tx1"/>
            </a:solidFill>
            <a:round/>
            <a:headEnd/>
            <a:tailEnd type="triangle" w="med" len="med"/>
          </a:ln>
        </p:spPr>
      </p:cxnSp>
      <p:cxnSp>
        <p:nvCxnSpPr>
          <p:cNvPr id="9" name="Straight Arrow Connector 8"/>
          <p:cNvCxnSpPr>
            <a:cxnSpLocks noChangeShapeType="1"/>
          </p:cNvCxnSpPr>
          <p:nvPr/>
        </p:nvCxnSpPr>
        <p:spPr bwMode="auto">
          <a:xfrm>
            <a:off x="4572000" y="2133600"/>
            <a:ext cx="762000" cy="609600"/>
          </a:xfrm>
          <a:prstGeom prst="straightConnector1">
            <a:avLst/>
          </a:prstGeom>
          <a:noFill/>
          <a:ln w="9525" algn="ctr">
            <a:solidFill>
              <a:schemeClr val="tx1"/>
            </a:solidFill>
            <a:round/>
            <a:headEnd/>
            <a:tailEnd type="triangle" w="med" len="med"/>
          </a:ln>
        </p:spPr>
      </p:cxnSp>
      <p:cxnSp>
        <p:nvCxnSpPr>
          <p:cNvPr id="12" name="Straight Arrow Connector 11"/>
          <p:cNvCxnSpPr>
            <a:cxnSpLocks noChangeShapeType="1"/>
          </p:cNvCxnSpPr>
          <p:nvPr/>
        </p:nvCxnSpPr>
        <p:spPr bwMode="auto">
          <a:xfrm flipH="1">
            <a:off x="2286000" y="2133600"/>
            <a:ext cx="762000" cy="609600"/>
          </a:xfrm>
          <a:prstGeom prst="straightConnector1">
            <a:avLst/>
          </a:prstGeom>
          <a:noFill/>
          <a:ln w="9525" algn="ctr">
            <a:solidFill>
              <a:schemeClr val="tx1"/>
            </a:solidFill>
            <a:round/>
            <a:headEnd/>
            <a:tailEnd type="triangle" w="med" len="med"/>
          </a:ln>
        </p:spPr>
      </p:cxnSp>
      <p:sp>
        <p:nvSpPr>
          <p:cNvPr id="13" name="Rectangle 12"/>
          <p:cNvSpPr>
            <a:spLocks noChangeArrowheads="1"/>
          </p:cNvSpPr>
          <p:nvPr/>
        </p:nvSpPr>
        <p:spPr bwMode="auto">
          <a:xfrm>
            <a:off x="3200400" y="2819400"/>
            <a:ext cx="1219200" cy="381000"/>
          </a:xfrm>
          <a:prstGeom prst="rect">
            <a:avLst/>
          </a:prstGeom>
          <a:solidFill>
            <a:srgbClr val="FFCC99"/>
          </a:solidFill>
          <a:ln w="9525" algn="ctr">
            <a:solidFill>
              <a:schemeClr val="bg2"/>
            </a:solidFill>
            <a:round/>
            <a:headEnd/>
            <a:tailEnd/>
          </a:ln>
        </p:spPr>
        <p:txBody>
          <a:bodyPr anchor="ctr"/>
          <a:lstStyle/>
          <a:p>
            <a:pPr algn="ctr" eaLnBrk="0" hangingPunct="0"/>
            <a:r>
              <a:rPr kumimoji="0" lang="en-US" altLang="zh-TW" sz="1600" b="1" i="1"/>
              <a:t>w</a:t>
            </a:r>
            <a:r>
              <a:rPr kumimoji="0" lang="en-US" altLang="zh-TW" sz="1600" b="1" i="1" baseline="-25000"/>
              <a:t>2</a:t>
            </a:r>
          </a:p>
        </p:txBody>
      </p:sp>
      <p:sp>
        <p:nvSpPr>
          <p:cNvPr id="14" name="Rectangle 13"/>
          <p:cNvSpPr>
            <a:spLocks noChangeArrowheads="1"/>
          </p:cNvSpPr>
          <p:nvPr/>
        </p:nvSpPr>
        <p:spPr bwMode="auto">
          <a:xfrm>
            <a:off x="4876800" y="2819400"/>
            <a:ext cx="1219200" cy="381000"/>
          </a:xfrm>
          <a:prstGeom prst="rect">
            <a:avLst/>
          </a:prstGeom>
          <a:solidFill>
            <a:srgbClr val="FFCC99"/>
          </a:solidFill>
          <a:ln w="9525" algn="ctr">
            <a:solidFill>
              <a:schemeClr val="bg2"/>
            </a:solidFill>
            <a:round/>
            <a:headEnd/>
            <a:tailEnd/>
          </a:ln>
        </p:spPr>
        <p:txBody>
          <a:bodyPr anchor="ctr"/>
          <a:lstStyle/>
          <a:p>
            <a:pPr algn="ctr" eaLnBrk="0" hangingPunct="0"/>
            <a:r>
              <a:rPr kumimoji="0" lang="en-US" altLang="zh-TW" sz="1600" b="1" i="1"/>
              <a:t>w</a:t>
            </a:r>
            <a:r>
              <a:rPr kumimoji="0" lang="en-US" altLang="zh-TW" sz="1600" b="1" i="1" baseline="-25000"/>
              <a:t>3</a:t>
            </a:r>
          </a:p>
        </p:txBody>
      </p:sp>
      <p:sp>
        <p:nvSpPr>
          <p:cNvPr id="15" name="Rectangle 14"/>
          <p:cNvSpPr>
            <a:spLocks noChangeArrowheads="1"/>
          </p:cNvSpPr>
          <p:nvPr/>
        </p:nvSpPr>
        <p:spPr bwMode="auto">
          <a:xfrm>
            <a:off x="1447800" y="4038600"/>
            <a:ext cx="1219200" cy="381000"/>
          </a:xfrm>
          <a:prstGeom prst="rect">
            <a:avLst/>
          </a:prstGeom>
          <a:solidFill>
            <a:srgbClr val="CCFF99"/>
          </a:solidFill>
          <a:ln w="9525" algn="ctr">
            <a:solidFill>
              <a:schemeClr val="bg2"/>
            </a:solidFill>
            <a:round/>
            <a:headEnd/>
            <a:tailEnd/>
          </a:ln>
        </p:spPr>
        <p:txBody>
          <a:bodyPr anchor="ctr"/>
          <a:lstStyle/>
          <a:p>
            <a:pPr algn="ctr" eaLnBrk="0" hangingPunct="0"/>
            <a:r>
              <a:rPr kumimoji="0" lang="en-US" altLang="zh-TW" sz="1600" b="1" i="1"/>
              <a:t>r</a:t>
            </a:r>
            <a:r>
              <a:rPr kumimoji="0" lang="en-US" altLang="zh-TW" sz="1600" b="1" i="1" baseline="-25000"/>
              <a:t>1</a:t>
            </a:r>
          </a:p>
        </p:txBody>
      </p:sp>
      <p:sp>
        <p:nvSpPr>
          <p:cNvPr id="16" name="Rectangle 15"/>
          <p:cNvSpPr>
            <a:spLocks noChangeArrowheads="1"/>
          </p:cNvSpPr>
          <p:nvPr/>
        </p:nvSpPr>
        <p:spPr bwMode="auto">
          <a:xfrm>
            <a:off x="3200400" y="4038600"/>
            <a:ext cx="1219200" cy="381000"/>
          </a:xfrm>
          <a:prstGeom prst="rect">
            <a:avLst/>
          </a:prstGeom>
          <a:solidFill>
            <a:srgbClr val="CCFF99"/>
          </a:solidFill>
          <a:ln w="9525" algn="ctr">
            <a:solidFill>
              <a:schemeClr val="bg2"/>
            </a:solidFill>
            <a:round/>
            <a:headEnd/>
            <a:tailEnd/>
          </a:ln>
        </p:spPr>
        <p:txBody>
          <a:bodyPr anchor="ctr"/>
          <a:lstStyle/>
          <a:p>
            <a:pPr algn="ctr" eaLnBrk="0" hangingPunct="0"/>
            <a:r>
              <a:rPr kumimoji="0" lang="en-US" altLang="zh-TW" sz="1600" b="1" i="1"/>
              <a:t>r</a:t>
            </a:r>
            <a:r>
              <a:rPr kumimoji="0" lang="en-US" altLang="zh-TW" sz="1600" b="1" i="1" baseline="-25000"/>
              <a:t>2</a:t>
            </a:r>
          </a:p>
        </p:txBody>
      </p:sp>
      <p:sp>
        <p:nvSpPr>
          <p:cNvPr id="17" name="Rectangle 16"/>
          <p:cNvSpPr>
            <a:spLocks noChangeArrowheads="1"/>
          </p:cNvSpPr>
          <p:nvPr/>
        </p:nvSpPr>
        <p:spPr bwMode="auto">
          <a:xfrm>
            <a:off x="4876800" y="4038600"/>
            <a:ext cx="1219200" cy="381000"/>
          </a:xfrm>
          <a:prstGeom prst="rect">
            <a:avLst/>
          </a:prstGeom>
          <a:solidFill>
            <a:srgbClr val="CCFF99"/>
          </a:solidFill>
          <a:ln w="9525" algn="ctr">
            <a:solidFill>
              <a:schemeClr val="bg2"/>
            </a:solidFill>
            <a:round/>
            <a:headEnd/>
            <a:tailEnd/>
          </a:ln>
        </p:spPr>
        <p:txBody>
          <a:bodyPr anchor="ctr"/>
          <a:lstStyle/>
          <a:p>
            <a:pPr algn="ctr" eaLnBrk="0" hangingPunct="0"/>
            <a:r>
              <a:rPr kumimoji="0" lang="en-US" altLang="zh-TW" sz="1600" b="1" i="1"/>
              <a:t>r</a:t>
            </a:r>
            <a:r>
              <a:rPr kumimoji="0" lang="en-US" altLang="zh-TW" sz="1600" b="1" i="1" baseline="-25000"/>
              <a:t>3</a:t>
            </a:r>
          </a:p>
        </p:txBody>
      </p:sp>
      <p:cxnSp>
        <p:nvCxnSpPr>
          <p:cNvPr id="18" name="Straight Arrow Connector 17"/>
          <p:cNvCxnSpPr>
            <a:cxnSpLocks noChangeShapeType="1"/>
          </p:cNvCxnSpPr>
          <p:nvPr/>
        </p:nvCxnSpPr>
        <p:spPr bwMode="auto">
          <a:xfrm rot="5400000">
            <a:off x="3505994" y="3656806"/>
            <a:ext cx="609600" cy="1588"/>
          </a:xfrm>
          <a:prstGeom prst="straightConnector1">
            <a:avLst/>
          </a:prstGeom>
          <a:noFill/>
          <a:ln w="9525" algn="ctr">
            <a:solidFill>
              <a:schemeClr val="tx1"/>
            </a:solidFill>
            <a:round/>
            <a:headEnd/>
            <a:tailEnd type="triangle" w="med" len="med"/>
          </a:ln>
        </p:spPr>
      </p:cxnSp>
      <p:cxnSp>
        <p:nvCxnSpPr>
          <p:cNvPr id="19" name="Straight Arrow Connector 18"/>
          <p:cNvCxnSpPr>
            <a:cxnSpLocks noChangeShapeType="1"/>
          </p:cNvCxnSpPr>
          <p:nvPr/>
        </p:nvCxnSpPr>
        <p:spPr bwMode="auto">
          <a:xfrm rot="5400000">
            <a:off x="5180807" y="3656806"/>
            <a:ext cx="609600" cy="1587"/>
          </a:xfrm>
          <a:prstGeom prst="straightConnector1">
            <a:avLst/>
          </a:prstGeom>
          <a:noFill/>
          <a:ln w="9525" algn="ctr">
            <a:solidFill>
              <a:schemeClr val="tx1"/>
            </a:solidFill>
            <a:round/>
            <a:headEnd/>
            <a:tailEnd type="triangle" w="med" len="med"/>
          </a:ln>
        </p:spPr>
      </p:cxnSp>
      <p:cxnSp>
        <p:nvCxnSpPr>
          <p:cNvPr id="20" name="Straight Arrow Connector 19"/>
          <p:cNvCxnSpPr>
            <a:cxnSpLocks noChangeShapeType="1"/>
          </p:cNvCxnSpPr>
          <p:nvPr/>
        </p:nvCxnSpPr>
        <p:spPr bwMode="auto">
          <a:xfrm rot="5400000">
            <a:off x="1753394" y="3656806"/>
            <a:ext cx="609600" cy="1588"/>
          </a:xfrm>
          <a:prstGeom prst="straightConnector1">
            <a:avLst/>
          </a:prstGeom>
          <a:noFill/>
          <a:ln w="9525" algn="ctr">
            <a:solidFill>
              <a:schemeClr val="tx1"/>
            </a:solidFill>
            <a:round/>
            <a:headEnd/>
            <a:tailEnd type="triangle" w="med" len="med"/>
          </a:ln>
        </p:spPr>
      </p:cxnSp>
      <p:sp>
        <p:nvSpPr>
          <p:cNvPr id="21" name="Rectangle 20"/>
          <p:cNvSpPr>
            <a:spLocks noChangeArrowheads="1"/>
          </p:cNvSpPr>
          <p:nvPr/>
        </p:nvSpPr>
        <p:spPr bwMode="auto">
          <a:xfrm>
            <a:off x="2057400" y="5334000"/>
            <a:ext cx="3505200" cy="381000"/>
          </a:xfrm>
          <a:prstGeom prst="rect">
            <a:avLst/>
          </a:prstGeom>
          <a:solidFill>
            <a:srgbClr val="CCFF99"/>
          </a:solidFill>
          <a:ln w="9525" algn="ctr">
            <a:solidFill>
              <a:schemeClr val="bg2"/>
            </a:solidFill>
            <a:round/>
            <a:headEnd/>
            <a:tailEnd/>
          </a:ln>
        </p:spPr>
        <p:txBody>
          <a:bodyPr anchor="ctr"/>
          <a:lstStyle/>
          <a:p>
            <a:pPr algn="ctr" eaLnBrk="0" hangingPunct="0"/>
            <a:r>
              <a:rPr kumimoji="0" lang="zh-TW" altLang="en-US" sz="1600" b="1"/>
              <a:t>“</a:t>
            </a:r>
            <a:r>
              <a:rPr kumimoji="0" lang="en-US" altLang="zh-TW" sz="1600" b="1"/>
              <a:t>Result”</a:t>
            </a:r>
          </a:p>
        </p:txBody>
      </p:sp>
      <p:cxnSp>
        <p:nvCxnSpPr>
          <p:cNvPr id="22" name="Straight Arrow Connector 21"/>
          <p:cNvCxnSpPr>
            <a:cxnSpLocks noChangeShapeType="1"/>
          </p:cNvCxnSpPr>
          <p:nvPr/>
        </p:nvCxnSpPr>
        <p:spPr bwMode="auto">
          <a:xfrm rot="5400000">
            <a:off x="3505994" y="4876006"/>
            <a:ext cx="609600" cy="1588"/>
          </a:xfrm>
          <a:prstGeom prst="straightConnector1">
            <a:avLst/>
          </a:prstGeom>
          <a:noFill/>
          <a:ln w="9525" algn="ctr">
            <a:solidFill>
              <a:schemeClr val="tx1"/>
            </a:solidFill>
            <a:round/>
            <a:headEnd/>
            <a:tailEnd type="triangle" w="med" len="med"/>
          </a:ln>
        </p:spPr>
      </p:cxnSp>
      <p:cxnSp>
        <p:nvCxnSpPr>
          <p:cNvPr id="23" name="Straight Arrow Connector 22"/>
          <p:cNvCxnSpPr>
            <a:cxnSpLocks noChangeShapeType="1"/>
          </p:cNvCxnSpPr>
          <p:nvPr/>
        </p:nvCxnSpPr>
        <p:spPr bwMode="auto">
          <a:xfrm flipH="1">
            <a:off x="4572000" y="4572000"/>
            <a:ext cx="762000" cy="609600"/>
          </a:xfrm>
          <a:prstGeom prst="straightConnector1">
            <a:avLst/>
          </a:prstGeom>
          <a:noFill/>
          <a:ln w="9525" algn="ctr">
            <a:solidFill>
              <a:schemeClr val="tx1"/>
            </a:solidFill>
            <a:round/>
            <a:headEnd/>
            <a:tailEnd type="triangle" w="med" len="med"/>
          </a:ln>
        </p:spPr>
      </p:cxnSp>
      <p:cxnSp>
        <p:nvCxnSpPr>
          <p:cNvPr id="24" name="Straight Arrow Connector 23"/>
          <p:cNvCxnSpPr>
            <a:cxnSpLocks noChangeShapeType="1"/>
          </p:cNvCxnSpPr>
          <p:nvPr/>
        </p:nvCxnSpPr>
        <p:spPr bwMode="auto">
          <a:xfrm>
            <a:off x="2286000" y="4572000"/>
            <a:ext cx="762000" cy="609600"/>
          </a:xfrm>
          <a:prstGeom prst="straightConnector1">
            <a:avLst/>
          </a:prstGeom>
          <a:noFill/>
          <a:ln w="9525" algn="ctr">
            <a:solidFill>
              <a:schemeClr val="tx1"/>
            </a:solidFill>
            <a:round/>
            <a:headEnd/>
            <a:tailEnd type="triangle" w="med" len="med"/>
          </a:ln>
        </p:spPr>
      </p:cxnSp>
      <p:sp>
        <p:nvSpPr>
          <p:cNvPr id="29" name="Rounded Rectangle 28"/>
          <p:cNvSpPr>
            <a:spLocks noChangeArrowheads="1"/>
          </p:cNvSpPr>
          <p:nvPr/>
        </p:nvSpPr>
        <p:spPr bwMode="auto">
          <a:xfrm>
            <a:off x="1447800" y="3429000"/>
            <a:ext cx="1066800" cy="381000"/>
          </a:xfrm>
          <a:prstGeom prst="roundRect">
            <a:avLst>
              <a:gd name="adj" fmla="val 16667"/>
            </a:avLst>
          </a:prstGeom>
          <a:solidFill>
            <a:schemeClr val="accent1"/>
          </a:solidFill>
          <a:ln w="9525" algn="ctr">
            <a:solidFill>
              <a:schemeClr val="bg2"/>
            </a:solidFill>
            <a:round/>
            <a:headEnd/>
            <a:tailEnd/>
          </a:ln>
        </p:spPr>
        <p:txBody>
          <a:bodyPr anchor="ctr"/>
          <a:lstStyle/>
          <a:p>
            <a:pPr algn="ctr" eaLnBrk="0" hangingPunct="0"/>
            <a:r>
              <a:rPr kumimoji="0" lang="zh-TW" altLang="en-US" sz="1400"/>
              <a:t>“</a:t>
            </a:r>
            <a:r>
              <a:rPr kumimoji="0" lang="en-US" altLang="zh-TW" sz="1400"/>
              <a:t>worker”</a:t>
            </a:r>
          </a:p>
        </p:txBody>
      </p:sp>
      <p:sp>
        <p:nvSpPr>
          <p:cNvPr id="30" name="Rounded Rectangle 29"/>
          <p:cNvSpPr>
            <a:spLocks noChangeArrowheads="1"/>
          </p:cNvSpPr>
          <p:nvPr/>
        </p:nvSpPr>
        <p:spPr bwMode="auto">
          <a:xfrm>
            <a:off x="3200400" y="3429000"/>
            <a:ext cx="1066800" cy="381000"/>
          </a:xfrm>
          <a:prstGeom prst="roundRect">
            <a:avLst>
              <a:gd name="adj" fmla="val 16667"/>
            </a:avLst>
          </a:prstGeom>
          <a:solidFill>
            <a:schemeClr val="accent1"/>
          </a:solidFill>
          <a:ln w="9525" algn="ctr">
            <a:solidFill>
              <a:schemeClr val="bg2"/>
            </a:solidFill>
            <a:round/>
            <a:headEnd/>
            <a:tailEnd/>
          </a:ln>
        </p:spPr>
        <p:txBody>
          <a:bodyPr anchor="ctr"/>
          <a:lstStyle/>
          <a:p>
            <a:pPr algn="ctr" eaLnBrk="0" hangingPunct="0"/>
            <a:r>
              <a:rPr kumimoji="0" lang="zh-TW" altLang="en-US" sz="1400" dirty="0"/>
              <a:t>“</a:t>
            </a:r>
            <a:r>
              <a:rPr kumimoji="0" lang="en-US" altLang="zh-TW" sz="1400" dirty="0"/>
              <a:t>worker”</a:t>
            </a:r>
          </a:p>
        </p:txBody>
      </p:sp>
      <p:sp>
        <p:nvSpPr>
          <p:cNvPr id="31" name="Rounded Rectangle 30"/>
          <p:cNvSpPr>
            <a:spLocks noChangeArrowheads="1"/>
          </p:cNvSpPr>
          <p:nvPr/>
        </p:nvSpPr>
        <p:spPr bwMode="auto">
          <a:xfrm>
            <a:off x="5029200" y="3429000"/>
            <a:ext cx="1066800" cy="381000"/>
          </a:xfrm>
          <a:prstGeom prst="roundRect">
            <a:avLst>
              <a:gd name="adj" fmla="val 16667"/>
            </a:avLst>
          </a:prstGeom>
          <a:solidFill>
            <a:schemeClr val="accent1"/>
          </a:solidFill>
          <a:ln w="9525" algn="ctr">
            <a:solidFill>
              <a:schemeClr val="bg2"/>
            </a:solidFill>
            <a:round/>
            <a:headEnd/>
            <a:tailEnd/>
          </a:ln>
        </p:spPr>
        <p:txBody>
          <a:bodyPr anchor="ctr"/>
          <a:lstStyle/>
          <a:p>
            <a:pPr algn="ctr" eaLnBrk="0" hangingPunct="0"/>
            <a:r>
              <a:rPr kumimoji="0" lang="zh-TW" altLang="en-US" sz="1400" dirty="0"/>
              <a:t>“</a:t>
            </a:r>
            <a:r>
              <a:rPr kumimoji="0" lang="en-US" altLang="zh-TW" sz="1400" dirty="0"/>
              <a:t>worker”</a:t>
            </a:r>
          </a:p>
        </p:txBody>
      </p:sp>
      <p:sp>
        <p:nvSpPr>
          <p:cNvPr id="32" name="TextBox 31"/>
          <p:cNvSpPr txBox="1">
            <a:spLocks noChangeArrowheads="1"/>
          </p:cNvSpPr>
          <p:nvPr/>
        </p:nvSpPr>
        <p:spPr bwMode="auto">
          <a:xfrm>
            <a:off x="6148388" y="1752600"/>
            <a:ext cx="1431925" cy="461963"/>
          </a:xfrm>
          <a:prstGeom prst="rect">
            <a:avLst/>
          </a:prstGeom>
          <a:noFill/>
          <a:ln w="9525">
            <a:noFill/>
            <a:miter lim="800000"/>
            <a:headEnd/>
            <a:tailEnd/>
          </a:ln>
        </p:spPr>
        <p:txBody>
          <a:bodyPr wrap="none">
            <a:spAutoFit/>
          </a:bodyPr>
          <a:lstStyle/>
          <a:p>
            <a:pPr eaLnBrk="0" hangingPunct="0"/>
            <a:r>
              <a:rPr kumimoji="0" lang="en-US" altLang="zh-TW" sz="2400" b="1" dirty="0">
                <a:solidFill>
                  <a:srgbClr val="FF0000"/>
                </a:solidFill>
              </a:rPr>
              <a:t>Partition</a:t>
            </a:r>
          </a:p>
        </p:txBody>
      </p:sp>
      <p:sp>
        <p:nvSpPr>
          <p:cNvPr id="33" name="TextBox 32"/>
          <p:cNvSpPr txBox="1">
            <a:spLocks noChangeArrowheads="1"/>
          </p:cNvSpPr>
          <p:nvPr/>
        </p:nvSpPr>
        <p:spPr bwMode="auto">
          <a:xfrm>
            <a:off x="6114098" y="5524499"/>
            <a:ext cx="1500188" cy="461962"/>
          </a:xfrm>
          <a:prstGeom prst="rect">
            <a:avLst/>
          </a:prstGeom>
          <a:noFill/>
          <a:ln w="9525">
            <a:noFill/>
            <a:miter lim="800000"/>
            <a:headEnd/>
            <a:tailEnd/>
          </a:ln>
        </p:spPr>
        <p:txBody>
          <a:bodyPr wrap="none">
            <a:spAutoFit/>
          </a:bodyPr>
          <a:lstStyle/>
          <a:p>
            <a:pPr eaLnBrk="0" hangingPunct="0"/>
            <a:r>
              <a:rPr kumimoji="0" lang="en-US" altLang="zh-TW" sz="2400" b="1" dirty="0">
                <a:solidFill>
                  <a:srgbClr val="FF0000"/>
                </a:solidFill>
              </a:rPr>
              <a:t>Combine</a:t>
            </a:r>
          </a:p>
        </p:txBody>
      </p:sp>
      <p:cxnSp>
        <p:nvCxnSpPr>
          <p:cNvPr id="34" name="Straight Arrow Connector 33"/>
          <p:cNvCxnSpPr>
            <a:cxnSpLocks noChangeShapeType="1"/>
          </p:cNvCxnSpPr>
          <p:nvPr/>
        </p:nvCxnSpPr>
        <p:spPr bwMode="auto">
          <a:xfrm rot="5400000">
            <a:off x="6414294" y="2704306"/>
            <a:ext cx="839788" cy="3175"/>
          </a:xfrm>
          <a:prstGeom prst="straightConnector1">
            <a:avLst/>
          </a:prstGeom>
          <a:noFill/>
          <a:ln w="19050" algn="ctr">
            <a:solidFill>
              <a:srgbClr val="FF0000"/>
            </a:solidFill>
            <a:round/>
            <a:headEnd/>
            <a:tailEnd type="triangle" w="med" len="med"/>
          </a:ln>
        </p:spPr>
      </p:cxnSp>
      <p:cxnSp>
        <p:nvCxnSpPr>
          <p:cNvPr id="38" name="Straight Arrow Connector 37"/>
          <p:cNvCxnSpPr>
            <a:cxnSpLocks noChangeShapeType="1"/>
          </p:cNvCxnSpPr>
          <p:nvPr/>
        </p:nvCxnSpPr>
        <p:spPr bwMode="auto">
          <a:xfrm rot="5400000">
            <a:off x="6415088" y="4760913"/>
            <a:ext cx="839787" cy="1587"/>
          </a:xfrm>
          <a:prstGeom prst="straightConnector1">
            <a:avLst/>
          </a:prstGeom>
          <a:noFill/>
          <a:ln w="19050" algn="ctr">
            <a:solidFill>
              <a:srgbClr val="FF0000"/>
            </a:solidFill>
            <a:round/>
            <a:headEnd/>
            <a:tailEnd type="triangle" w="med" len="med"/>
          </a:ln>
        </p:spPr>
      </p:cxnSp>
      <p:sp>
        <p:nvSpPr>
          <p:cNvPr id="5" name="投影片編號版面配置區 4"/>
          <p:cNvSpPr>
            <a:spLocks noGrp="1"/>
          </p:cNvSpPr>
          <p:nvPr>
            <p:ph type="sldNum" sz="quarter" idx="12"/>
          </p:nvPr>
        </p:nvSpPr>
        <p:spPr/>
        <p:txBody>
          <a:bodyPr/>
          <a:lstStyle/>
          <a:p>
            <a:fld id="{FEEF982F-A437-48BE-B6E7-7CE6DDE1F71C}" type="slidenum">
              <a:rPr lang="zh-TW" altLang="en-US" smtClean="0"/>
              <a:t>17</a:t>
            </a:fld>
            <a:endParaRPr lang="zh-TW" altLang="en-US"/>
          </a:p>
        </p:txBody>
      </p:sp>
      <p:sp>
        <p:nvSpPr>
          <p:cNvPr id="7" name="文字方塊 6"/>
          <p:cNvSpPr txBox="1"/>
          <p:nvPr/>
        </p:nvSpPr>
        <p:spPr>
          <a:xfrm>
            <a:off x="6315254" y="3296334"/>
            <a:ext cx="1261884" cy="646331"/>
          </a:xfrm>
          <a:prstGeom prst="rect">
            <a:avLst/>
          </a:prstGeom>
          <a:noFill/>
        </p:spPr>
        <p:txBody>
          <a:bodyPr wrap="none" rtlCol="0">
            <a:spAutoFit/>
          </a:bodyPr>
          <a:lstStyle/>
          <a:p>
            <a:pPr algn="ctr"/>
            <a:r>
              <a:rPr lang="en-US" altLang="zh-TW" dirty="0" smtClean="0">
                <a:solidFill>
                  <a:srgbClr val="FF0000"/>
                </a:solidFill>
              </a:rPr>
              <a:t>Worker</a:t>
            </a:r>
          </a:p>
          <a:p>
            <a:pPr algn="ctr"/>
            <a:r>
              <a:rPr lang="en-US" altLang="zh-TW" dirty="0" smtClean="0">
                <a:solidFill>
                  <a:srgbClr val="FF0000"/>
                </a:solidFill>
              </a:rPr>
              <a:t>Processes</a:t>
            </a:r>
            <a:endParaRPr lang="zh-TW" altLang="en-US" dirty="0">
              <a:solidFill>
                <a:srgbClr val="FF0000"/>
              </a:solidFill>
            </a:endParaRPr>
          </a:p>
        </p:txBody>
      </p:sp>
      <p:sp>
        <p:nvSpPr>
          <p:cNvPr id="10" name="文字方塊 9"/>
          <p:cNvSpPr txBox="1"/>
          <p:nvPr/>
        </p:nvSpPr>
        <p:spPr>
          <a:xfrm>
            <a:off x="6394720" y="1220569"/>
            <a:ext cx="1018227" cy="646331"/>
          </a:xfrm>
          <a:prstGeom prst="rect">
            <a:avLst/>
          </a:prstGeom>
          <a:noFill/>
        </p:spPr>
        <p:txBody>
          <a:bodyPr wrap="none" rtlCol="0">
            <a:spAutoFit/>
          </a:bodyPr>
          <a:lstStyle/>
          <a:p>
            <a:pPr algn="ctr"/>
            <a:r>
              <a:rPr lang="en-US" altLang="zh-TW" dirty="0" smtClean="0">
                <a:solidFill>
                  <a:srgbClr val="FF0000"/>
                </a:solidFill>
              </a:rPr>
              <a:t>Master</a:t>
            </a:r>
          </a:p>
          <a:p>
            <a:pPr algn="ctr"/>
            <a:r>
              <a:rPr lang="en-US" altLang="zh-TW" dirty="0" smtClean="0">
                <a:solidFill>
                  <a:srgbClr val="FF0000"/>
                </a:solidFill>
              </a:rPr>
              <a:t>Process</a:t>
            </a:r>
            <a:endParaRPr lang="zh-TW" altLang="en-US" dirty="0">
              <a:solidFill>
                <a:srgbClr val="FF0000"/>
              </a:solidFill>
            </a:endParaRPr>
          </a:p>
        </p:txBody>
      </p:sp>
      <p:sp>
        <p:nvSpPr>
          <p:cNvPr id="35" name="文字方塊 34"/>
          <p:cNvSpPr txBox="1"/>
          <p:nvPr/>
        </p:nvSpPr>
        <p:spPr>
          <a:xfrm>
            <a:off x="6355236" y="5068669"/>
            <a:ext cx="1018227" cy="646331"/>
          </a:xfrm>
          <a:prstGeom prst="rect">
            <a:avLst/>
          </a:prstGeom>
          <a:noFill/>
        </p:spPr>
        <p:txBody>
          <a:bodyPr wrap="none" rtlCol="0">
            <a:spAutoFit/>
          </a:bodyPr>
          <a:lstStyle/>
          <a:p>
            <a:pPr algn="ctr"/>
            <a:r>
              <a:rPr lang="en-US" altLang="zh-TW" dirty="0" smtClean="0">
                <a:solidFill>
                  <a:srgbClr val="FF0000"/>
                </a:solidFill>
              </a:rPr>
              <a:t>Master</a:t>
            </a:r>
          </a:p>
          <a:p>
            <a:pPr algn="ctr"/>
            <a:r>
              <a:rPr lang="en-US" altLang="zh-TW" dirty="0" smtClean="0">
                <a:solidFill>
                  <a:srgbClr val="FF0000"/>
                </a:solidFill>
              </a:rPr>
              <a:t>Process</a:t>
            </a:r>
            <a:endParaRPr lang="zh-TW" altLang="en-US" dirty="0">
              <a:solidFill>
                <a:srgbClr val="FF0000"/>
              </a:solidFill>
            </a:endParaRPr>
          </a:p>
        </p:txBody>
      </p:sp>
      <p:sp>
        <p:nvSpPr>
          <p:cNvPr id="36" name="TextBox 31"/>
          <p:cNvSpPr txBox="1">
            <a:spLocks noChangeArrowheads="1"/>
          </p:cNvSpPr>
          <p:nvPr/>
        </p:nvSpPr>
        <p:spPr bwMode="auto">
          <a:xfrm>
            <a:off x="6274118" y="3869373"/>
            <a:ext cx="1518364" cy="461665"/>
          </a:xfrm>
          <a:prstGeom prst="rect">
            <a:avLst/>
          </a:prstGeom>
          <a:noFill/>
          <a:ln w="9525">
            <a:noFill/>
            <a:miter lim="800000"/>
            <a:headEnd/>
            <a:tailEnd/>
          </a:ln>
        </p:spPr>
        <p:txBody>
          <a:bodyPr wrap="none">
            <a:spAutoFit/>
          </a:bodyPr>
          <a:lstStyle/>
          <a:p>
            <a:pPr eaLnBrk="0" hangingPunct="0"/>
            <a:r>
              <a:rPr kumimoji="0" lang="en-US" altLang="zh-TW" sz="2400" b="1" dirty="0" smtClean="0">
                <a:solidFill>
                  <a:srgbClr val="FF0000"/>
                </a:solidFill>
              </a:rPr>
              <a:t>Compute</a:t>
            </a:r>
            <a:endParaRPr kumimoji="0" lang="en-US" altLang="zh-TW" sz="24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dissolve">
                                      <p:cBhvr>
                                        <p:cTn id="57" dur="500"/>
                                        <p:tgtEl>
                                          <p:spTgt spid="32"/>
                                        </p:tgtEl>
                                      </p:cBhvr>
                                    </p:animEffect>
                                  </p:childTnLst>
                                </p:cTn>
                              </p:par>
                              <p:par>
                                <p:cTn id="58" presetID="9" presetClass="entr" presetSubtype="0"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dissolve">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dissolve">
                                      <p:cBhvr>
                                        <p:cTn id="65" dur="500"/>
                                        <p:tgtEl>
                                          <p:spTgt spid="38"/>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dissolve">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dissolve">
                                      <p:cBhvr>
                                        <p:cTn id="7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3" grpId="0" animBg="1"/>
      <p:bldP spid="14" grpId="0" animBg="1"/>
      <p:bldP spid="15" grpId="0" animBg="1"/>
      <p:bldP spid="16" grpId="0" animBg="1"/>
      <p:bldP spid="17" grpId="0" animBg="1"/>
      <p:bldP spid="21" grpId="0" animBg="1"/>
      <p:bldP spid="29" grpId="0" animBg="1"/>
      <p:bldP spid="30" grpId="0" animBg="1"/>
      <p:bldP spid="31" grpId="0" animBg="1"/>
      <p:bldP spid="32" grpId="0"/>
      <p:bldP spid="33"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a:xfrm>
            <a:off x="0" y="152400"/>
            <a:ext cx="8534400" cy="990600"/>
          </a:xfrm>
        </p:spPr>
        <p:txBody>
          <a:bodyPr/>
          <a:lstStyle/>
          <a:p>
            <a:pPr eaLnBrk="1" hangingPunct="1"/>
            <a:r>
              <a:rPr lang="en-US" altLang="zh-TW" smtClean="0">
                <a:ea typeface="新細明體" charset="-120"/>
              </a:rPr>
              <a:t>Different Workers</a:t>
            </a:r>
          </a:p>
        </p:txBody>
      </p:sp>
      <p:sp>
        <p:nvSpPr>
          <p:cNvPr id="20482" name="Content Placeholder 2"/>
          <p:cNvSpPr>
            <a:spLocks noGrp="1"/>
          </p:cNvSpPr>
          <p:nvPr>
            <p:ph idx="4294967295"/>
          </p:nvPr>
        </p:nvSpPr>
        <p:spPr>
          <a:xfrm>
            <a:off x="685800" y="1295400"/>
            <a:ext cx="7848600" cy="5334000"/>
          </a:xfrm>
        </p:spPr>
        <p:txBody>
          <a:bodyPr/>
          <a:lstStyle/>
          <a:p>
            <a:pPr eaLnBrk="1" hangingPunct="1"/>
            <a:r>
              <a:rPr lang="en-US" altLang="zh-TW" dirty="0" smtClean="0">
                <a:ea typeface="新細明體" charset="-120"/>
              </a:rPr>
              <a:t>Different </a:t>
            </a:r>
            <a:r>
              <a:rPr lang="en-US" altLang="zh-TW" b="1" dirty="0" smtClean="0">
                <a:ea typeface="新細明體" charset="-120"/>
              </a:rPr>
              <a:t>threads</a:t>
            </a:r>
            <a:r>
              <a:rPr lang="en-US" altLang="zh-TW" dirty="0" smtClean="0">
                <a:ea typeface="新細明體" charset="-120"/>
              </a:rPr>
              <a:t> in the same core</a:t>
            </a:r>
          </a:p>
          <a:p>
            <a:pPr eaLnBrk="1" hangingPunct="1"/>
            <a:r>
              <a:rPr lang="en-US" altLang="zh-TW" dirty="0" smtClean="0">
                <a:ea typeface="新細明體" charset="-120"/>
              </a:rPr>
              <a:t>Different </a:t>
            </a:r>
            <a:r>
              <a:rPr lang="en-US" altLang="zh-TW" b="1" dirty="0" smtClean="0">
                <a:ea typeface="新細明體" charset="-120"/>
              </a:rPr>
              <a:t>cores</a:t>
            </a:r>
            <a:r>
              <a:rPr lang="en-US" altLang="zh-TW" dirty="0" smtClean="0">
                <a:ea typeface="新細明體" charset="-120"/>
              </a:rPr>
              <a:t> in the same CPU</a:t>
            </a:r>
          </a:p>
          <a:p>
            <a:pPr eaLnBrk="1" hangingPunct="1"/>
            <a:r>
              <a:rPr lang="en-US" altLang="zh-TW" dirty="0" smtClean="0">
                <a:ea typeface="新細明體" charset="-120"/>
              </a:rPr>
              <a:t>Different </a:t>
            </a:r>
            <a:r>
              <a:rPr lang="en-US" altLang="zh-TW" b="1" dirty="0" smtClean="0">
                <a:ea typeface="新細明體" charset="-120"/>
              </a:rPr>
              <a:t>CPUs</a:t>
            </a:r>
            <a:r>
              <a:rPr lang="en-US" altLang="zh-TW" dirty="0" smtClean="0">
                <a:ea typeface="新細明體" charset="-120"/>
              </a:rPr>
              <a:t> in a multi-processor system</a:t>
            </a:r>
          </a:p>
          <a:p>
            <a:pPr eaLnBrk="1" hangingPunct="1"/>
            <a:r>
              <a:rPr lang="en-US" altLang="zh-TW" dirty="0" smtClean="0">
                <a:ea typeface="新細明體" charset="-120"/>
              </a:rPr>
              <a:t>Different </a:t>
            </a:r>
            <a:r>
              <a:rPr lang="en-US" altLang="zh-TW" b="1" dirty="0" smtClean="0">
                <a:ea typeface="新細明體" charset="-120"/>
              </a:rPr>
              <a:t>machines</a:t>
            </a:r>
            <a:r>
              <a:rPr lang="en-US" altLang="zh-TW" dirty="0" smtClean="0">
                <a:ea typeface="新細明體" charset="-120"/>
              </a:rPr>
              <a:t> in a distributed system</a:t>
            </a:r>
          </a:p>
        </p:txBody>
      </p:sp>
      <p:sp>
        <p:nvSpPr>
          <p:cNvPr id="3" name="投影片編號版面配置區 2"/>
          <p:cNvSpPr>
            <a:spLocks noGrp="1"/>
          </p:cNvSpPr>
          <p:nvPr>
            <p:ph type="sldNum" sz="quarter" idx="12"/>
          </p:nvPr>
        </p:nvSpPr>
        <p:spPr/>
        <p:txBody>
          <a:bodyPr/>
          <a:lstStyle/>
          <a:p>
            <a:fld id="{FEEF982F-A437-48BE-B6E7-7CE6DDE1F71C}" type="slidenum">
              <a:rPr lang="zh-TW" altLang="en-US" smtClean="0"/>
              <a:t>18</a:t>
            </a:fld>
            <a:endParaRPr lang="zh-TW" alt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8"/>
          <p:cNvSpPr>
            <a:spLocks noGrp="1" noChangeArrowheads="1"/>
          </p:cNvSpPr>
          <p:nvPr>
            <p:ph type="title" idx="4294967295"/>
          </p:nvPr>
        </p:nvSpPr>
        <p:spPr>
          <a:xfrm>
            <a:off x="0" y="152400"/>
            <a:ext cx="8534400" cy="990600"/>
          </a:xfrm>
        </p:spPr>
        <p:txBody>
          <a:bodyPr/>
          <a:lstStyle/>
          <a:p>
            <a:pPr eaLnBrk="1" hangingPunct="1"/>
            <a:r>
              <a:rPr lang="en-GB" altLang="zh-TW" smtClean="0">
                <a:ea typeface="新細明體" charset="-120"/>
              </a:rPr>
              <a:t>Parallelization Problems</a:t>
            </a:r>
          </a:p>
        </p:txBody>
      </p:sp>
      <p:sp>
        <p:nvSpPr>
          <p:cNvPr id="33794" name="Rectangle 9"/>
          <p:cNvSpPr>
            <a:spLocks noGrp="1" noChangeArrowheads="1"/>
          </p:cNvSpPr>
          <p:nvPr>
            <p:ph type="body" idx="4294967295"/>
          </p:nvPr>
        </p:nvSpPr>
        <p:spPr>
          <a:xfrm>
            <a:off x="457200" y="1295400"/>
            <a:ext cx="8077200" cy="5334000"/>
          </a:xfrm>
        </p:spPr>
        <p:txBody>
          <a:bodyPr/>
          <a:lstStyle/>
          <a:p>
            <a:pPr eaLnBrk="1" hangingPunct="1"/>
            <a:r>
              <a:rPr lang="en-GB" altLang="zh-TW" dirty="0" smtClean="0">
                <a:ea typeface="新細明體" charset="-120"/>
              </a:rPr>
              <a:t>How do we assign work units to workers?</a:t>
            </a:r>
          </a:p>
          <a:p>
            <a:pPr eaLnBrk="1" hangingPunct="1"/>
            <a:r>
              <a:rPr lang="en-GB" altLang="zh-TW" dirty="0" smtClean="0">
                <a:ea typeface="新細明體" charset="-120"/>
              </a:rPr>
              <a:t>What if we have more work units than workers?</a:t>
            </a:r>
          </a:p>
          <a:p>
            <a:pPr eaLnBrk="1" hangingPunct="1"/>
            <a:r>
              <a:rPr lang="en-GB" altLang="zh-TW" dirty="0" smtClean="0">
                <a:ea typeface="新細明體" charset="-120"/>
              </a:rPr>
              <a:t>What if workers need to share partial results?</a:t>
            </a:r>
          </a:p>
          <a:p>
            <a:pPr eaLnBrk="1" hangingPunct="1"/>
            <a:r>
              <a:rPr lang="en-GB" altLang="zh-TW" dirty="0" smtClean="0">
                <a:ea typeface="新細明體" charset="-120"/>
              </a:rPr>
              <a:t>How do we aggregate partial results?</a:t>
            </a:r>
          </a:p>
          <a:p>
            <a:pPr eaLnBrk="1" hangingPunct="1"/>
            <a:r>
              <a:rPr lang="en-GB" altLang="zh-TW" dirty="0" smtClean="0">
                <a:ea typeface="新細明體" charset="-120"/>
              </a:rPr>
              <a:t>How do we know all the workers have finished?</a:t>
            </a:r>
          </a:p>
          <a:p>
            <a:pPr eaLnBrk="1" hangingPunct="1"/>
            <a:r>
              <a:rPr lang="en-GB" altLang="zh-TW" dirty="0" smtClean="0">
                <a:ea typeface="新細明體" charset="-120"/>
              </a:rPr>
              <a:t>What if workers die?</a:t>
            </a:r>
          </a:p>
        </p:txBody>
      </p:sp>
      <p:sp>
        <p:nvSpPr>
          <p:cNvPr id="20484" name="Text Box 10"/>
          <p:cNvSpPr txBox="1">
            <a:spLocks noChangeArrowheads="1"/>
          </p:cNvSpPr>
          <p:nvPr/>
        </p:nvSpPr>
        <p:spPr bwMode="auto">
          <a:xfrm>
            <a:off x="1676400" y="6019800"/>
            <a:ext cx="6554788" cy="396875"/>
          </a:xfrm>
          <a:prstGeom prst="rect">
            <a:avLst/>
          </a:prstGeom>
          <a:noFill/>
          <a:ln w="9525">
            <a:noFill/>
            <a:miter lim="800000"/>
            <a:headEnd/>
            <a:tailEnd/>
          </a:ln>
        </p:spPr>
        <p:txBody>
          <a:bodyPr wrap="none">
            <a:spAutoFit/>
          </a:bodyPr>
          <a:lstStyle/>
          <a:p>
            <a:pPr eaLnBrk="0" hangingPunct="0"/>
            <a:r>
              <a:rPr kumimoji="0" lang="en-US" altLang="zh-TW" sz="2000" b="1" dirty="0"/>
              <a:t>What is the common theme of all of these problems?</a:t>
            </a:r>
          </a:p>
        </p:txBody>
      </p:sp>
      <p:sp>
        <p:nvSpPr>
          <p:cNvPr id="3" name="投影片編號版面配置區 2"/>
          <p:cNvSpPr>
            <a:spLocks noGrp="1"/>
          </p:cNvSpPr>
          <p:nvPr>
            <p:ph type="sldNum" sz="quarter" idx="12"/>
          </p:nvPr>
        </p:nvSpPr>
        <p:spPr/>
        <p:txBody>
          <a:bodyPr/>
          <a:lstStyle/>
          <a:p>
            <a:fld id="{FEEF982F-A437-48BE-B6E7-7CE6DDE1F71C}" type="slidenum">
              <a:rPr lang="zh-TW" altLang="en-US" smtClean="0"/>
              <a:t>19</a:t>
            </a:fld>
            <a:endParaRPr lang="zh-TW"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dissolve">
                                      <p:cBhvr>
                                        <p:cTn id="7"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altLang="zh-TW" smtClean="0">
                <a:ea typeface="新細明體" charset="-120"/>
              </a:rPr>
              <a:t>Outline</a:t>
            </a:r>
          </a:p>
        </p:txBody>
      </p:sp>
      <p:sp>
        <p:nvSpPr>
          <p:cNvPr id="16386" name="Rectangle 3"/>
          <p:cNvSpPr>
            <a:spLocks noGrp="1" noChangeArrowheads="1"/>
          </p:cNvSpPr>
          <p:nvPr>
            <p:ph idx="1"/>
          </p:nvPr>
        </p:nvSpPr>
        <p:spPr/>
        <p:txBody>
          <a:bodyPr/>
          <a:lstStyle/>
          <a:p>
            <a:r>
              <a:rPr lang="en-US" altLang="zh-TW" dirty="0" smtClean="0">
                <a:ea typeface="新細明體" charset="-120"/>
              </a:rPr>
              <a:t>Computing with Big Data</a:t>
            </a:r>
          </a:p>
          <a:p>
            <a:r>
              <a:rPr lang="en-US" altLang="zh-TW" dirty="0" err="1" smtClean="0">
                <a:ea typeface="新細明體" charset="-120"/>
              </a:rPr>
              <a:t>NoSQL</a:t>
            </a:r>
            <a:endParaRPr lang="en-US" altLang="zh-TW" dirty="0" smtClean="0">
              <a:ea typeface="新細明體" charset="-120"/>
            </a:endParaRPr>
          </a:p>
          <a:p>
            <a:endParaRPr lang="en-US" altLang="zh-TW" dirty="0" smtClean="0">
              <a:ea typeface="新細明體" charset="-120"/>
            </a:endParaRPr>
          </a:p>
          <a:p>
            <a:endParaRPr lang="en-US" altLang="zh-TW" dirty="0" smtClean="0">
              <a:ea typeface="新細明體" charset="-120"/>
            </a:endParaRPr>
          </a:p>
        </p:txBody>
      </p:sp>
      <p:sp>
        <p:nvSpPr>
          <p:cNvPr id="2" name="投影片編號版面配置區 1"/>
          <p:cNvSpPr>
            <a:spLocks noGrp="1"/>
          </p:cNvSpPr>
          <p:nvPr>
            <p:ph type="sldNum" sz="quarter" idx="12"/>
          </p:nvPr>
        </p:nvSpPr>
        <p:spPr/>
        <p:txBody>
          <a:bodyPr/>
          <a:lstStyle/>
          <a:p>
            <a:fld id="{FEEF982F-A437-48BE-B6E7-7CE6DDE1F71C}" type="slidenum">
              <a:rPr lang="zh-TW" altLang="en-US" smtClean="0"/>
              <a:t>2</a:t>
            </a:fld>
            <a:endParaRPr lang="zh-TW"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Grp="1" noChangeArrowheads="1"/>
          </p:cNvSpPr>
          <p:nvPr>
            <p:ph type="title" idx="4294967295"/>
          </p:nvPr>
        </p:nvSpPr>
        <p:spPr>
          <a:xfrm>
            <a:off x="0" y="152400"/>
            <a:ext cx="8534400" cy="990600"/>
          </a:xfrm>
        </p:spPr>
        <p:txBody>
          <a:bodyPr/>
          <a:lstStyle/>
          <a:p>
            <a:pPr eaLnBrk="1" hangingPunct="1"/>
            <a:r>
              <a:rPr lang="en-GB" altLang="zh-TW" smtClean="0">
                <a:ea typeface="新細明體" charset="-120"/>
              </a:rPr>
              <a:t>General Theme?</a:t>
            </a:r>
          </a:p>
        </p:txBody>
      </p:sp>
      <p:sp>
        <p:nvSpPr>
          <p:cNvPr id="35842" name="Rectangle 5"/>
          <p:cNvSpPr>
            <a:spLocks noGrp="1" noChangeArrowheads="1"/>
          </p:cNvSpPr>
          <p:nvPr>
            <p:ph type="body" idx="4294967295"/>
          </p:nvPr>
        </p:nvSpPr>
        <p:spPr>
          <a:xfrm>
            <a:off x="0" y="1295400"/>
            <a:ext cx="8534400" cy="5334000"/>
          </a:xfrm>
        </p:spPr>
        <p:txBody>
          <a:bodyPr/>
          <a:lstStyle/>
          <a:p>
            <a:pPr eaLnBrk="1" hangingPunct="1"/>
            <a:r>
              <a:rPr lang="en-GB" altLang="zh-TW" smtClean="0">
                <a:ea typeface="新細明體" charset="-120"/>
              </a:rPr>
              <a:t>Parallelization problems arise from:</a:t>
            </a:r>
          </a:p>
          <a:p>
            <a:pPr lvl="1" eaLnBrk="1" hangingPunct="1"/>
            <a:r>
              <a:rPr lang="en-GB" altLang="zh-TW" smtClean="0">
                <a:ea typeface="新細明體" charset="-120"/>
              </a:rPr>
              <a:t>Communication between workers</a:t>
            </a:r>
          </a:p>
          <a:p>
            <a:pPr lvl="1" eaLnBrk="1" hangingPunct="1"/>
            <a:r>
              <a:rPr lang="en-GB" altLang="zh-TW" smtClean="0">
                <a:ea typeface="新細明體" charset="-120"/>
              </a:rPr>
              <a:t>Access to shared resources (e.g., data)</a:t>
            </a:r>
          </a:p>
          <a:p>
            <a:pPr eaLnBrk="1" hangingPunct="1"/>
            <a:r>
              <a:rPr lang="en-GB" altLang="zh-TW" smtClean="0">
                <a:ea typeface="新細明體" charset="-120"/>
              </a:rPr>
              <a:t>Thus, we need a synchronization system!</a:t>
            </a:r>
          </a:p>
          <a:p>
            <a:pPr eaLnBrk="1" hangingPunct="1"/>
            <a:r>
              <a:rPr lang="en-GB" altLang="zh-TW" smtClean="0">
                <a:ea typeface="新細明體" charset="-120"/>
              </a:rPr>
              <a:t>This is tricky:</a:t>
            </a:r>
          </a:p>
          <a:p>
            <a:pPr lvl="1" eaLnBrk="1" hangingPunct="1"/>
            <a:r>
              <a:rPr lang="en-GB" altLang="zh-TW" smtClean="0">
                <a:ea typeface="新細明體" charset="-120"/>
              </a:rPr>
              <a:t>Finding bugs is hard</a:t>
            </a:r>
          </a:p>
          <a:p>
            <a:pPr lvl="1" eaLnBrk="1" hangingPunct="1"/>
            <a:r>
              <a:rPr lang="en-GB" altLang="zh-TW" smtClean="0">
                <a:ea typeface="新細明體" charset="-120"/>
              </a:rPr>
              <a:t>Solving bugs is even harder</a:t>
            </a:r>
          </a:p>
        </p:txBody>
      </p:sp>
      <p:sp>
        <p:nvSpPr>
          <p:cNvPr id="3" name="投影片編號版面配置區 2"/>
          <p:cNvSpPr>
            <a:spLocks noGrp="1"/>
          </p:cNvSpPr>
          <p:nvPr>
            <p:ph type="sldNum" sz="quarter" idx="12"/>
          </p:nvPr>
        </p:nvSpPr>
        <p:spPr/>
        <p:txBody>
          <a:bodyPr/>
          <a:lstStyle/>
          <a:p>
            <a:fld id="{FEEF982F-A437-48BE-B6E7-7CE6DDE1F71C}" type="slidenum">
              <a:rPr lang="zh-TW" altLang="en-US" smtClean="0"/>
              <a:t>20</a:t>
            </a:fld>
            <a:endParaRPr lang="zh-TW"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
          <p:cNvSpPr>
            <a:spLocks noGrp="1" noChangeArrowheads="1"/>
          </p:cNvSpPr>
          <p:nvPr>
            <p:ph type="title" idx="4294967295"/>
          </p:nvPr>
        </p:nvSpPr>
        <p:spPr>
          <a:xfrm>
            <a:off x="0" y="152400"/>
            <a:ext cx="8534400" cy="990600"/>
          </a:xfrm>
        </p:spPr>
        <p:txBody>
          <a:bodyPr/>
          <a:lstStyle/>
          <a:p>
            <a:pPr eaLnBrk="1" hangingPunct="1"/>
            <a:r>
              <a:rPr lang="en-GB" altLang="zh-TW" smtClean="0">
                <a:ea typeface="新細明體" charset="-120"/>
              </a:rPr>
              <a:t>Managing Multiple Workers</a:t>
            </a:r>
          </a:p>
        </p:txBody>
      </p:sp>
      <p:sp>
        <p:nvSpPr>
          <p:cNvPr id="37890" name="Rectangle 5"/>
          <p:cNvSpPr>
            <a:spLocks noGrp="1" noChangeArrowheads="1"/>
          </p:cNvSpPr>
          <p:nvPr>
            <p:ph type="body" idx="4294967295"/>
          </p:nvPr>
        </p:nvSpPr>
        <p:spPr>
          <a:xfrm>
            <a:off x="381000" y="1295400"/>
            <a:ext cx="8153400" cy="5334000"/>
          </a:xfrm>
        </p:spPr>
        <p:txBody>
          <a:bodyPr>
            <a:normAutofit fontScale="92500" lnSpcReduction="20000"/>
          </a:bodyPr>
          <a:lstStyle/>
          <a:p>
            <a:pPr eaLnBrk="1" hangingPunct="1"/>
            <a:r>
              <a:rPr lang="en-GB" altLang="zh-TW" dirty="0" smtClean="0">
                <a:ea typeface="新細明體" charset="-120"/>
              </a:rPr>
              <a:t>Difficult because</a:t>
            </a:r>
          </a:p>
          <a:p>
            <a:pPr lvl="1" eaLnBrk="1" hangingPunct="1"/>
            <a:r>
              <a:rPr lang="en-GB" altLang="zh-TW" dirty="0" smtClean="0">
                <a:ea typeface="新細明體" charset="-120"/>
              </a:rPr>
              <a:t>(Often) don’t know the order in which workers run</a:t>
            </a:r>
          </a:p>
          <a:p>
            <a:pPr lvl="1" eaLnBrk="1" hangingPunct="1"/>
            <a:r>
              <a:rPr lang="en-GB" altLang="zh-TW" dirty="0" smtClean="0">
                <a:ea typeface="新細明體" charset="-120"/>
              </a:rPr>
              <a:t>(Often) don’t know where the workers are running</a:t>
            </a:r>
          </a:p>
          <a:p>
            <a:pPr lvl="1" eaLnBrk="1" hangingPunct="1"/>
            <a:r>
              <a:rPr lang="en-GB" altLang="zh-TW" dirty="0" smtClean="0">
                <a:ea typeface="新細明體" charset="-120"/>
              </a:rPr>
              <a:t>(Often) don’t know when workers interrupt each other</a:t>
            </a:r>
          </a:p>
          <a:p>
            <a:pPr eaLnBrk="1" hangingPunct="1"/>
            <a:r>
              <a:rPr lang="en-GB" altLang="zh-TW" dirty="0" smtClean="0">
                <a:ea typeface="新細明體" charset="-120"/>
              </a:rPr>
              <a:t>Thus, we need:</a:t>
            </a:r>
          </a:p>
          <a:p>
            <a:pPr lvl="1" eaLnBrk="1" hangingPunct="1"/>
            <a:r>
              <a:rPr lang="en-GB" altLang="zh-TW" dirty="0" smtClean="0">
                <a:ea typeface="新細明體" charset="-120"/>
              </a:rPr>
              <a:t>Semaphores (lock, unlock)</a:t>
            </a:r>
          </a:p>
          <a:p>
            <a:pPr lvl="1" eaLnBrk="1" hangingPunct="1"/>
            <a:r>
              <a:rPr lang="en-GB" altLang="zh-TW" dirty="0" smtClean="0">
                <a:ea typeface="新細明體" charset="-120"/>
              </a:rPr>
              <a:t>Conditional variables (wait, notify, broadcast)</a:t>
            </a:r>
          </a:p>
          <a:p>
            <a:pPr lvl="1" eaLnBrk="1" hangingPunct="1"/>
            <a:r>
              <a:rPr lang="en-GB" altLang="zh-TW" dirty="0" smtClean="0">
                <a:ea typeface="新細明體" charset="-120"/>
              </a:rPr>
              <a:t>Barriers</a:t>
            </a:r>
          </a:p>
          <a:p>
            <a:pPr eaLnBrk="1" hangingPunct="1"/>
            <a:r>
              <a:rPr lang="en-GB" altLang="zh-TW" dirty="0" smtClean="0">
                <a:ea typeface="新細明體" charset="-120"/>
              </a:rPr>
              <a:t>Still, lots of problems:</a:t>
            </a:r>
          </a:p>
          <a:p>
            <a:pPr lvl="1" eaLnBrk="1" hangingPunct="1"/>
            <a:r>
              <a:rPr lang="en-GB" altLang="zh-TW" dirty="0" smtClean="0">
                <a:ea typeface="新細明體" charset="-120"/>
              </a:rPr>
              <a:t>Deadlock, </a:t>
            </a:r>
            <a:r>
              <a:rPr lang="en-GB" altLang="zh-TW" dirty="0" err="1" smtClean="0">
                <a:ea typeface="新細明體" charset="-120"/>
              </a:rPr>
              <a:t>livelock</a:t>
            </a:r>
            <a:r>
              <a:rPr lang="en-GB" altLang="zh-TW" dirty="0" smtClean="0">
                <a:ea typeface="新細明體" charset="-120"/>
              </a:rPr>
              <a:t>, race conditions, ...</a:t>
            </a:r>
          </a:p>
          <a:p>
            <a:pPr eaLnBrk="1" hangingPunct="1"/>
            <a:r>
              <a:rPr lang="en-GB" altLang="zh-TW" dirty="0" smtClean="0">
                <a:ea typeface="新細明體" charset="-120"/>
              </a:rPr>
              <a:t>Moral of the story: be careful!</a:t>
            </a:r>
          </a:p>
          <a:p>
            <a:pPr lvl="1" eaLnBrk="1" hangingPunct="1"/>
            <a:r>
              <a:rPr lang="en-GB" altLang="zh-TW" dirty="0" smtClean="0">
                <a:ea typeface="新細明體" charset="-120"/>
              </a:rPr>
              <a:t>Even trickier if the workers are on different machines</a:t>
            </a:r>
          </a:p>
        </p:txBody>
      </p:sp>
      <p:sp>
        <p:nvSpPr>
          <p:cNvPr id="3" name="投影片編號版面配置區 2"/>
          <p:cNvSpPr>
            <a:spLocks noGrp="1"/>
          </p:cNvSpPr>
          <p:nvPr>
            <p:ph type="sldNum" sz="quarter" idx="12"/>
          </p:nvPr>
        </p:nvSpPr>
        <p:spPr/>
        <p:txBody>
          <a:bodyPr/>
          <a:lstStyle/>
          <a:p>
            <a:fld id="{FEEF982F-A437-48BE-B6E7-7CE6DDE1F71C}" type="slidenum">
              <a:rPr lang="zh-TW" altLang="en-US" smtClean="0"/>
              <a:t>21</a:t>
            </a:fld>
            <a:endParaRPr lang="zh-TW"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4"/>
          <p:cNvSpPr>
            <a:spLocks noGrp="1" noChangeArrowheads="1"/>
          </p:cNvSpPr>
          <p:nvPr>
            <p:ph type="title" idx="4294967295"/>
          </p:nvPr>
        </p:nvSpPr>
        <p:spPr>
          <a:xfrm>
            <a:off x="0" y="152400"/>
            <a:ext cx="8534400" cy="990600"/>
          </a:xfrm>
        </p:spPr>
        <p:txBody>
          <a:bodyPr/>
          <a:lstStyle/>
          <a:p>
            <a:pPr eaLnBrk="1" hangingPunct="1"/>
            <a:r>
              <a:rPr lang="en-GB" altLang="zh-TW" smtClean="0">
                <a:ea typeface="新細明體" charset="-120"/>
              </a:rPr>
              <a:t>Patterns for Parallelism</a:t>
            </a:r>
          </a:p>
        </p:txBody>
      </p:sp>
      <p:sp>
        <p:nvSpPr>
          <p:cNvPr id="39938" name="Rectangle 5"/>
          <p:cNvSpPr>
            <a:spLocks noGrp="1" noChangeArrowheads="1"/>
          </p:cNvSpPr>
          <p:nvPr>
            <p:ph type="body" idx="4294967295"/>
          </p:nvPr>
        </p:nvSpPr>
        <p:spPr>
          <a:xfrm>
            <a:off x="457200" y="1295400"/>
            <a:ext cx="8077200" cy="5334000"/>
          </a:xfrm>
        </p:spPr>
        <p:txBody>
          <a:bodyPr/>
          <a:lstStyle/>
          <a:p>
            <a:pPr eaLnBrk="1" hangingPunct="1"/>
            <a:r>
              <a:rPr lang="en-GB" altLang="zh-TW" dirty="0" smtClean="0">
                <a:ea typeface="新細明體" charset="-120"/>
              </a:rPr>
              <a:t>Parallel computing has been around for decades</a:t>
            </a:r>
          </a:p>
          <a:p>
            <a:pPr eaLnBrk="1" hangingPunct="1"/>
            <a:r>
              <a:rPr lang="en-GB" altLang="zh-TW" dirty="0" smtClean="0">
                <a:ea typeface="新細明體" charset="-120"/>
              </a:rPr>
              <a:t>Here are some “design patterns” …</a:t>
            </a:r>
          </a:p>
        </p:txBody>
      </p:sp>
      <p:sp>
        <p:nvSpPr>
          <p:cNvPr id="2" name="投影片編號版面配置區 1"/>
          <p:cNvSpPr>
            <a:spLocks noGrp="1"/>
          </p:cNvSpPr>
          <p:nvPr>
            <p:ph type="sldNum" sz="quarter" idx="12"/>
          </p:nvPr>
        </p:nvSpPr>
        <p:spPr/>
        <p:txBody>
          <a:bodyPr/>
          <a:lstStyle/>
          <a:p>
            <a:fld id="{FEEF982F-A437-48BE-B6E7-7CE6DDE1F71C}" type="slidenum">
              <a:rPr lang="zh-TW" altLang="en-US" smtClean="0"/>
              <a:t>22</a:t>
            </a:fld>
            <a:endParaRPr lang="zh-TW"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5"/>
          <p:cNvSpPr>
            <a:spLocks noGrp="1" noChangeArrowheads="1"/>
          </p:cNvSpPr>
          <p:nvPr>
            <p:ph type="title" idx="4294967295"/>
          </p:nvPr>
        </p:nvSpPr>
        <p:spPr>
          <a:xfrm>
            <a:off x="0" y="152400"/>
            <a:ext cx="8534400" cy="990600"/>
          </a:xfrm>
        </p:spPr>
        <p:txBody>
          <a:bodyPr/>
          <a:lstStyle/>
          <a:p>
            <a:pPr eaLnBrk="1" hangingPunct="1"/>
            <a:r>
              <a:rPr lang="en-GB" altLang="zh-TW" smtClean="0">
                <a:ea typeface="新細明體" charset="-120"/>
              </a:rPr>
              <a:t>Master/Slaves</a:t>
            </a:r>
          </a:p>
        </p:txBody>
      </p:sp>
      <p:sp>
        <p:nvSpPr>
          <p:cNvPr id="984068" name="AutoShape 4"/>
          <p:cNvSpPr>
            <a:spLocks noChangeArrowheads="1"/>
          </p:cNvSpPr>
          <p:nvPr/>
        </p:nvSpPr>
        <p:spPr bwMode="auto">
          <a:xfrm>
            <a:off x="2514600" y="4038600"/>
            <a:ext cx="533400" cy="495300"/>
          </a:xfrm>
          <a:prstGeom prst="roundRect">
            <a:avLst>
              <a:gd name="adj" fmla="val 319"/>
            </a:avLst>
          </a:prstGeom>
          <a:solidFill>
            <a:srgbClr val="CCFF99"/>
          </a:solidFill>
          <a:ln w="9360">
            <a:solidFill>
              <a:srgbClr val="000000"/>
            </a:solidFill>
            <a:round/>
            <a:headEnd/>
            <a:tailEnd/>
          </a:ln>
        </p:spPr>
        <p:txBody>
          <a:bodyPr wrap="none" anchor="ctr"/>
          <a:lstStyle/>
          <a:p>
            <a:pPr eaLnBrk="0" hangingPunct="0"/>
            <a:endParaRPr kumimoji="0" lang="zh-TW" altLang="en-US" sz="1600" b="1"/>
          </a:p>
        </p:txBody>
      </p:sp>
      <p:sp>
        <p:nvSpPr>
          <p:cNvPr id="984069" name="AutoShape 5"/>
          <p:cNvSpPr>
            <a:spLocks noChangeArrowheads="1"/>
          </p:cNvSpPr>
          <p:nvPr/>
        </p:nvSpPr>
        <p:spPr bwMode="auto">
          <a:xfrm>
            <a:off x="3581400" y="4038600"/>
            <a:ext cx="533400" cy="495300"/>
          </a:xfrm>
          <a:prstGeom prst="roundRect">
            <a:avLst>
              <a:gd name="adj" fmla="val 319"/>
            </a:avLst>
          </a:prstGeom>
          <a:solidFill>
            <a:srgbClr val="CCFF99"/>
          </a:solidFill>
          <a:ln w="9360">
            <a:solidFill>
              <a:srgbClr val="000000"/>
            </a:solidFill>
            <a:round/>
            <a:headEnd/>
            <a:tailEnd/>
          </a:ln>
        </p:spPr>
        <p:txBody>
          <a:bodyPr wrap="none" anchor="ctr"/>
          <a:lstStyle/>
          <a:p>
            <a:pPr eaLnBrk="0" hangingPunct="0"/>
            <a:endParaRPr kumimoji="0" lang="zh-TW" altLang="en-US" sz="1600" b="1"/>
          </a:p>
        </p:txBody>
      </p:sp>
      <p:sp>
        <p:nvSpPr>
          <p:cNvPr id="984070" name="AutoShape 6"/>
          <p:cNvSpPr>
            <a:spLocks noChangeArrowheads="1"/>
          </p:cNvSpPr>
          <p:nvPr/>
        </p:nvSpPr>
        <p:spPr bwMode="auto">
          <a:xfrm>
            <a:off x="4648200" y="4038600"/>
            <a:ext cx="533400" cy="495300"/>
          </a:xfrm>
          <a:prstGeom prst="roundRect">
            <a:avLst>
              <a:gd name="adj" fmla="val 319"/>
            </a:avLst>
          </a:prstGeom>
          <a:solidFill>
            <a:srgbClr val="CCFF99"/>
          </a:solidFill>
          <a:ln w="9360">
            <a:solidFill>
              <a:srgbClr val="000000"/>
            </a:solidFill>
            <a:round/>
            <a:headEnd/>
            <a:tailEnd/>
          </a:ln>
        </p:spPr>
        <p:txBody>
          <a:bodyPr wrap="none" anchor="ctr"/>
          <a:lstStyle/>
          <a:p>
            <a:pPr eaLnBrk="0" hangingPunct="0"/>
            <a:endParaRPr kumimoji="0" lang="zh-TW" altLang="en-US" sz="1600" b="1"/>
          </a:p>
        </p:txBody>
      </p:sp>
      <p:sp>
        <p:nvSpPr>
          <p:cNvPr id="984071" name="AutoShape 7"/>
          <p:cNvSpPr>
            <a:spLocks noChangeArrowheads="1"/>
          </p:cNvSpPr>
          <p:nvPr/>
        </p:nvSpPr>
        <p:spPr bwMode="auto">
          <a:xfrm>
            <a:off x="5715000" y="4038600"/>
            <a:ext cx="533400" cy="495300"/>
          </a:xfrm>
          <a:prstGeom prst="roundRect">
            <a:avLst>
              <a:gd name="adj" fmla="val 319"/>
            </a:avLst>
          </a:prstGeom>
          <a:solidFill>
            <a:srgbClr val="CCFF99"/>
          </a:solidFill>
          <a:ln w="9360">
            <a:solidFill>
              <a:srgbClr val="000000"/>
            </a:solidFill>
            <a:round/>
            <a:headEnd/>
            <a:tailEnd/>
          </a:ln>
        </p:spPr>
        <p:txBody>
          <a:bodyPr wrap="none" anchor="ctr"/>
          <a:lstStyle/>
          <a:p>
            <a:pPr eaLnBrk="0" hangingPunct="0"/>
            <a:endParaRPr kumimoji="0" lang="zh-TW" altLang="en-US" sz="1600" b="1"/>
          </a:p>
        </p:txBody>
      </p:sp>
      <p:sp>
        <p:nvSpPr>
          <p:cNvPr id="984072" name="AutoShape 8"/>
          <p:cNvSpPr>
            <a:spLocks noChangeArrowheads="1"/>
          </p:cNvSpPr>
          <p:nvPr/>
        </p:nvSpPr>
        <p:spPr bwMode="auto">
          <a:xfrm>
            <a:off x="4114800" y="2667000"/>
            <a:ext cx="533400" cy="495300"/>
          </a:xfrm>
          <a:prstGeom prst="roundRect">
            <a:avLst>
              <a:gd name="adj" fmla="val 319"/>
            </a:avLst>
          </a:prstGeom>
          <a:solidFill>
            <a:srgbClr val="FFCC99"/>
          </a:solidFill>
          <a:ln w="9360">
            <a:solidFill>
              <a:srgbClr val="000000"/>
            </a:solidFill>
            <a:round/>
            <a:headEnd/>
            <a:tailEnd/>
          </a:ln>
        </p:spPr>
        <p:txBody>
          <a:bodyPr wrap="none" anchor="ctr"/>
          <a:lstStyle/>
          <a:p>
            <a:pPr eaLnBrk="0" hangingPunct="0"/>
            <a:endParaRPr kumimoji="0" lang="zh-TW" altLang="en-US" sz="1600" b="1"/>
          </a:p>
        </p:txBody>
      </p:sp>
      <p:sp>
        <p:nvSpPr>
          <p:cNvPr id="984073" name="Line 9"/>
          <p:cNvSpPr>
            <a:spLocks noChangeShapeType="1"/>
          </p:cNvSpPr>
          <p:nvPr/>
        </p:nvSpPr>
        <p:spPr bwMode="auto">
          <a:xfrm flipH="1">
            <a:off x="3962400" y="3276600"/>
            <a:ext cx="304800" cy="685800"/>
          </a:xfrm>
          <a:prstGeom prst="line">
            <a:avLst/>
          </a:prstGeom>
          <a:noFill/>
          <a:ln w="9360">
            <a:solidFill>
              <a:schemeClr val="tx1"/>
            </a:solidFill>
            <a:round/>
            <a:headEnd/>
            <a:tailEnd type="triangle" w="med" len="med"/>
          </a:ln>
        </p:spPr>
        <p:txBody>
          <a:bodyPr/>
          <a:lstStyle/>
          <a:p>
            <a:endParaRPr lang="zh-TW" altLang="en-US"/>
          </a:p>
        </p:txBody>
      </p:sp>
      <p:sp>
        <p:nvSpPr>
          <p:cNvPr id="984074" name="Line 10"/>
          <p:cNvSpPr>
            <a:spLocks noChangeShapeType="1"/>
          </p:cNvSpPr>
          <p:nvPr/>
        </p:nvSpPr>
        <p:spPr bwMode="auto">
          <a:xfrm>
            <a:off x="4495800" y="3276600"/>
            <a:ext cx="304800" cy="685800"/>
          </a:xfrm>
          <a:prstGeom prst="line">
            <a:avLst/>
          </a:prstGeom>
          <a:noFill/>
          <a:ln w="9360">
            <a:solidFill>
              <a:schemeClr val="tx1"/>
            </a:solidFill>
            <a:round/>
            <a:headEnd/>
            <a:tailEnd type="triangle" w="med" len="med"/>
          </a:ln>
        </p:spPr>
        <p:txBody>
          <a:bodyPr/>
          <a:lstStyle/>
          <a:p>
            <a:endParaRPr lang="zh-TW" altLang="en-US"/>
          </a:p>
        </p:txBody>
      </p:sp>
      <p:sp>
        <p:nvSpPr>
          <p:cNvPr id="984075" name="Line 11"/>
          <p:cNvSpPr>
            <a:spLocks noChangeShapeType="1"/>
          </p:cNvSpPr>
          <p:nvPr/>
        </p:nvSpPr>
        <p:spPr bwMode="auto">
          <a:xfrm>
            <a:off x="4648200" y="3276600"/>
            <a:ext cx="1219200" cy="685800"/>
          </a:xfrm>
          <a:prstGeom prst="line">
            <a:avLst/>
          </a:prstGeom>
          <a:noFill/>
          <a:ln w="9360">
            <a:solidFill>
              <a:schemeClr val="tx1"/>
            </a:solidFill>
            <a:round/>
            <a:headEnd/>
            <a:tailEnd type="triangle" w="med" len="med"/>
          </a:ln>
        </p:spPr>
        <p:txBody>
          <a:bodyPr/>
          <a:lstStyle/>
          <a:p>
            <a:endParaRPr lang="zh-TW" altLang="en-US"/>
          </a:p>
        </p:txBody>
      </p:sp>
      <p:sp>
        <p:nvSpPr>
          <p:cNvPr id="984077" name="Text Box 13"/>
          <p:cNvSpPr txBox="1">
            <a:spLocks noChangeArrowheads="1"/>
          </p:cNvSpPr>
          <p:nvPr/>
        </p:nvSpPr>
        <p:spPr bwMode="auto">
          <a:xfrm>
            <a:off x="3276600" y="4640263"/>
            <a:ext cx="2266950" cy="312737"/>
          </a:xfrm>
          <a:prstGeom prst="rect">
            <a:avLst/>
          </a:prstGeom>
          <a:noFill/>
          <a:ln w="9525">
            <a:noFill/>
            <a:round/>
            <a:headEnd/>
            <a:tailEnd/>
          </a:ln>
        </p:spPr>
        <p:txBody>
          <a:bodyPr lIns="90000" tIns="45000" rIns="90000" bIns="45000">
            <a:spAutoFit/>
          </a:bodyPr>
          <a:lstStyle/>
          <a:p>
            <a:pPr algn="ctr" defTabSz="457200" eaLnBrk="0" hangingPunct="0">
              <a:lnSpc>
                <a:spcPct val="81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zh-TW"/>
              <a:t>slaves</a:t>
            </a:r>
          </a:p>
        </p:txBody>
      </p:sp>
      <p:sp>
        <p:nvSpPr>
          <p:cNvPr id="984078" name="Text Box 14"/>
          <p:cNvSpPr txBox="1">
            <a:spLocks noChangeArrowheads="1"/>
          </p:cNvSpPr>
          <p:nvPr/>
        </p:nvSpPr>
        <p:spPr bwMode="auto">
          <a:xfrm>
            <a:off x="3429000" y="2362200"/>
            <a:ext cx="1905000" cy="312738"/>
          </a:xfrm>
          <a:prstGeom prst="rect">
            <a:avLst/>
          </a:prstGeom>
          <a:noFill/>
          <a:ln w="9525">
            <a:noFill/>
            <a:round/>
            <a:headEnd/>
            <a:tailEnd/>
          </a:ln>
        </p:spPr>
        <p:txBody>
          <a:bodyPr lIns="90000" tIns="45000" rIns="90000" bIns="45000">
            <a:spAutoFit/>
          </a:bodyPr>
          <a:lstStyle/>
          <a:p>
            <a:pPr algn="ctr" defTabSz="457200" eaLnBrk="0" hangingPunct="0">
              <a:lnSpc>
                <a:spcPct val="81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zh-TW"/>
              <a:t>master</a:t>
            </a:r>
          </a:p>
        </p:txBody>
      </p:sp>
      <p:sp>
        <p:nvSpPr>
          <p:cNvPr id="17" name="Line 9"/>
          <p:cNvSpPr>
            <a:spLocks noChangeShapeType="1"/>
          </p:cNvSpPr>
          <p:nvPr/>
        </p:nvSpPr>
        <p:spPr bwMode="auto">
          <a:xfrm flipH="1">
            <a:off x="2895600" y="3246438"/>
            <a:ext cx="1219200" cy="715962"/>
          </a:xfrm>
          <a:prstGeom prst="line">
            <a:avLst/>
          </a:prstGeom>
          <a:noFill/>
          <a:ln w="9360">
            <a:solidFill>
              <a:schemeClr val="tx1"/>
            </a:solidFill>
            <a:round/>
            <a:headEnd/>
            <a:tailEnd type="triangle" w="med" len="med"/>
          </a:ln>
        </p:spPr>
        <p:txBody>
          <a:bodyPr/>
          <a:lstStyle/>
          <a:p>
            <a:endParaRPr lang="zh-TW" altLang="en-US"/>
          </a:p>
        </p:txBody>
      </p:sp>
      <p:sp>
        <p:nvSpPr>
          <p:cNvPr id="23" name="Line 9"/>
          <p:cNvSpPr>
            <a:spLocks noChangeShapeType="1"/>
          </p:cNvSpPr>
          <p:nvPr/>
        </p:nvSpPr>
        <p:spPr bwMode="auto">
          <a:xfrm flipH="1">
            <a:off x="3048000" y="3200400"/>
            <a:ext cx="1219200" cy="715963"/>
          </a:xfrm>
          <a:prstGeom prst="line">
            <a:avLst/>
          </a:prstGeom>
          <a:noFill/>
          <a:ln w="9360">
            <a:solidFill>
              <a:schemeClr val="tx1"/>
            </a:solidFill>
            <a:prstDash val="dash"/>
            <a:round/>
            <a:headEnd type="triangle" w="med" len="med"/>
            <a:tailEnd/>
          </a:ln>
        </p:spPr>
        <p:txBody>
          <a:bodyPr/>
          <a:lstStyle/>
          <a:p>
            <a:endParaRPr lang="zh-TW" altLang="en-US"/>
          </a:p>
        </p:txBody>
      </p:sp>
      <p:sp>
        <p:nvSpPr>
          <p:cNvPr id="24" name="Line 9"/>
          <p:cNvSpPr>
            <a:spLocks noChangeShapeType="1"/>
          </p:cNvSpPr>
          <p:nvPr/>
        </p:nvSpPr>
        <p:spPr bwMode="auto">
          <a:xfrm flipH="1">
            <a:off x="4038600" y="3200400"/>
            <a:ext cx="304800" cy="685800"/>
          </a:xfrm>
          <a:prstGeom prst="line">
            <a:avLst/>
          </a:prstGeom>
          <a:noFill/>
          <a:ln w="9360">
            <a:solidFill>
              <a:schemeClr val="tx1"/>
            </a:solidFill>
            <a:prstDash val="dash"/>
            <a:round/>
            <a:headEnd type="triangle" w="med" len="med"/>
            <a:tailEnd/>
          </a:ln>
        </p:spPr>
        <p:txBody>
          <a:bodyPr/>
          <a:lstStyle/>
          <a:p>
            <a:endParaRPr lang="zh-TW" altLang="en-US"/>
          </a:p>
        </p:txBody>
      </p:sp>
      <p:sp>
        <p:nvSpPr>
          <p:cNvPr id="25" name="Line 10"/>
          <p:cNvSpPr>
            <a:spLocks noChangeShapeType="1"/>
          </p:cNvSpPr>
          <p:nvPr/>
        </p:nvSpPr>
        <p:spPr bwMode="auto">
          <a:xfrm>
            <a:off x="4495800" y="3200400"/>
            <a:ext cx="304800" cy="685800"/>
          </a:xfrm>
          <a:prstGeom prst="line">
            <a:avLst/>
          </a:prstGeom>
          <a:noFill/>
          <a:ln w="9360">
            <a:solidFill>
              <a:schemeClr val="tx1"/>
            </a:solidFill>
            <a:prstDash val="dash"/>
            <a:round/>
            <a:headEnd type="triangle" w="med" len="med"/>
            <a:tailEnd/>
          </a:ln>
        </p:spPr>
        <p:txBody>
          <a:bodyPr/>
          <a:lstStyle/>
          <a:p>
            <a:endParaRPr lang="zh-TW" altLang="en-US"/>
          </a:p>
        </p:txBody>
      </p:sp>
      <p:sp>
        <p:nvSpPr>
          <p:cNvPr id="26" name="Line 11"/>
          <p:cNvSpPr>
            <a:spLocks noChangeShapeType="1"/>
          </p:cNvSpPr>
          <p:nvPr/>
        </p:nvSpPr>
        <p:spPr bwMode="auto">
          <a:xfrm>
            <a:off x="4572000" y="3200400"/>
            <a:ext cx="1219200" cy="685800"/>
          </a:xfrm>
          <a:prstGeom prst="line">
            <a:avLst/>
          </a:prstGeom>
          <a:noFill/>
          <a:ln w="9360">
            <a:solidFill>
              <a:schemeClr val="tx1"/>
            </a:solidFill>
            <a:prstDash val="dash"/>
            <a:round/>
            <a:headEnd type="triangle" w="med" len="med"/>
            <a:tailEnd/>
          </a:ln>
        </p:spPr>
        <p:txBody>
          <a:bodyPr/>
          <a:lstStyle/>
          <a:p>
            <a:endParaRPr lang="zh-TW" altLang="en-US"/>
          </a:p>
        </p:txBody>
      </p:sp>
      <p:sp>
        <p:nvSpPr>
          <p:cNvPr id="3" name="投影片編號版面配置區 2"/>
          <p:cNvSpPr>
            <a:spLocks noGrp="1"/>
          </p:cNvSpPr>
          <p:nvPr>
            <p:ph type="sldNum" sz="quarter" idx="12"/>
          </p:nvPr>
        </p:nvSpPr>
        <p:spPr/>
        <p:txBody>
          <a:bodyPr/>
          <a:lstStyle/>
          <a:p>
            <a:fld id="{FEEF982F-A437-48BE-B6E7-7CE6DDE1F71C}" type="slidenum">
              <a:rPr lang="zh-TW" altLang="en-US" smtClean="0"/>
              <a:t>23</a:t>
            </a:fld>
            <a:endParaRPr lang="zh-TW"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840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40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840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840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840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8407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8407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40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407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8407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4068" grpId="0" animBg="1"/>
      <p:bldP spid="984069" grpId="0" animBg="1"/>
      <p:bldP spid="984070" grpId="0" animBg="1"/>
      <p:bldP spid="984071" grpId="0" animBg="1"/>
      <p:bldP spid="984072" grpId="0" animBg="1"/>
      <p:bldP spid="984073" grpId="0" animBg="1"/>
      <p:bldP spid="984074" grpId="0" animBg="1"/>
      <p:bldP spid="984075" grpId="0" animBg="1"/>
      <p:bldP spid="984077" grpId="0"/>
      <p:bldP spid="984078" grpId="0"/>
      <p:bldP spid="17" grpId="0" animBg="1"/>
      <p:bldP spid="23" grpId="0" animBg="1"/>
      <p:bldP spid="24" grpId="0" animBg="1"/>
      <p:bldP spid="25"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5"/>
          <p:cNvSpPr>
            <a:spLocks noGrp="1" noChangeArrowheads="1"/>
          </p:cNvSpPr>
          <p:nvPr>
            <p:ph type="title" idx="4294967295"/>
          </p:nvPr>
        </p:nvSpPr>
        <p:spPr>
          <a:xfrm>
            <a:off x="0" y="152400"/>
            <a:ext cx="8534400" cy="990600"/>
          </a:xfrm>
        </p:spPr>
        <p:txBody>
          <a:bodyPr/>
          <a:lstStyle/>
          <a:p>
            <a:pPr eaLnBrk="1" hangingPunct="1"/>
            <a:r>
              <a:rPr lang="en-GB" altLang="zh-TW" smtClean="0">
                <a:ea typeface="新細明體" charset="-120"/>
              </a:rPr>
              <a:t>Producer/Consumer Flow</a:t>
            </a:r>
          </a:p>
        </p:txBody>
      </p:sp>
      <p:sp>
        <p:nvSpPr>
          <p:cNvPr id="986116" name="AutoShape 4"/>
          <p:cNvSpPr>
            <a:spLocks noChangeArrowheads="1"/>
          </p:cNvSpPr>
          <p:nvPr/>
        </p:nvSpPr>
        <p:spPr bwMode="auto">
          <a:xfrm>
            <a:off x="3886200" y="2533650"/>
            <a:ext cx="590550" cy="590550"/>
          </a:xfrm>
          <a:prstGeom prst="roundRect">
            <a:avLst>
              <a:gd name="adj" fmla="val 269"/>
            </a:avLst>
          </a:prstGeom>
          <a:solidFill>
            <a:srgbClr val="CCFF99"/>
          </a:solidFill>
          <a:ln w="9360">
            <a:solidFill>
              <a:schemeClr val="bg2"/>
            </a:solidFill>
            <a:round/>
            <a:headEnd/>
            <a:tailEnd/>
          </a:ln>
        </p:spPr>
        <p:txBody>
          <a:bodyPr lIns="90000" tIns="45000" rIns="90000" bIns="45000" anchor="ctr" anchorCtr="1"/>
          <a:lstStyle/>
          <a:p>
            <a:pPr defTabSz="457200" eaLnBrk="0" hangingPunct="0">
              <a:lnSpc>
                <a:spcPct val="81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zh-TW"/>
              <a:t>C</a:t>
            </a:r>
          </a:p>
        </p:txBody>
      </p:sp>
      <p:sp>
        <p:nvSpPr>
          <p:cNvPr id="986117" name="AutoShape 5"/>
          <p:cNvSpPr>
            <a:spLocks noChangeArrowheads="1"/>
          </p:cNvSpPr>
          <p:nvPr/>
        </p:nvSpPr>
        <p:spPr bwMode="auto">
          <a:xfrm>
            <a:off x="2514600" y="2533650"/>
            <a:ext cx="590550" cy="590550"/>
          </a:xfrm>
          <a:prstGeom prst="roundRect">
            <a:avLst>
              <a:gd name="adj" fmla="val 269"/>
            </a:avLst>
          </a:prstGeom>
          <a:solidFill>
            <a:srgbClr val="FFCC99"/>
          </a:solidFill>
          <a:ln w="9360">
            <a:solidFill>
              <a:schemeClr val="bg2"/>
            </a:solidFill>
            <a:round/>
            <a:headEnd/>
            <a:tailEnd/>
          </a:ln>
        </p:spPr>
        <p:txBody>
          <a:bodyPr lIns="90000" tIns="45000" rIns="90000" bIns="45000" anchor="ctr" anchorCtr="1"/>
          <a:lstStyle/>
          <a:p>
            <a:pPr defTabSz="457200" eaLnBrk="0" hangingPunct="0">
              <a:lnSpc>
                <a:spcPct val="81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zh-TW"/>
              <a:t>P</a:t>
            </a:r>
          </a:p>
        </p:txBody>
      </p:sp>
      <p:sp>
        <p:nvSpPr>
          <p:cNvPr id="986118" name="AutoShape 6"/>
          <p:cNvSpPr>
            <a:spLocks noChangeArrowheads="1"/>
          </p:cNvSpPr>
          <p:nvPr/>
        </p:nvSpPr>
        <p:spPr bwMode="auto">
          <a:xfrm>
            <a:off x="2514600" y="3219450"/>
            <a:ext cx="590550" cy="590550"/>
          </a:xfrm>
          <a:prstGeom prst="roundRect">
            <a:avLst>
              <a:gd name="adj" fmla="val 269"/>
            </a:avLst>
          </a:prstGeom>
          <a:solidFill>
            <a:srgbClr val="FFCC99"/>
          </a:solidFill>
          <a:ln w="9360">
            <a:solidFill>
              <a:schemeClr val="bg2"/>
            </a:solidFill>
            <a:round/>
            <a:headEnd/>
            <a:tailEnd/>
          </a:ln>
        </p:spPr>
        <p:txBody>
          <a:bodyPr lIns="90000" tIns="45000" rIns="90000" bIns="45000" anchor="ctr" anchorCtr="1"/>
          <a:lstStyle/>
          <a:p>
            <a:pPr defTabSz="457200" eaLnBrk="0" hangingPunct="0">
              <a:lnSpc>
                <a:spcPct val="81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zh-TW"/>
              <a:t>P</a:t>
            </a:r>
          </a:p>
        </p:txBody>
      </p:sp>
      <p:sp>
        <p:nvSpPr>
          <p:cNvPr id="986119" name="AutoShape 7"/>
          <p:cNvSpPr>
            <a:spLocks noChangeArrowheads="1"/>
          </p:cNvSpPr>
          <p:nvPr/>
        </p:nvSpPr>
        <p:spPr bwMode="auto">
          <a:xfrm>
            <a:off x="2514600" y="3905250"/>
            <a:ext cx="590550" cy="590550"/>
          </a:xfrm>
          <a:prstGeom prst="roundRect">
            <a:avLst>
              <a:gd name="adj" fmla="val 269"/>
            </a:avLst>
          </a:prstGeom>
          <a:solidFill>
            <a:srgbClr val="FFCC99"/>
          </a:solidFill>
          <a:ln w="9360">
            <a:solidFill>
              <a:schemeClr val="bg2"/>
            </a:solidFill>
            <a:round/>
            <a:headEnd/>
            <a:tailEnd/>
          </a:ln>
        </p:spPr>
        <p:txBody>
          <a:bodyPr lIns="90000" tIns="45000" rIns="90000" bIns="45000" anchor="ctr" anchorCtr="1"/>
          <a:lstStyle/>
          <a:p>
            <a:pPr defTabSz="457200" eaLnBrk="0" hangingPunct="0">
              <a:lnSpc>
                <a:spcPct val="81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zh-TW"/>
              <a:t>P</a:t>
            </a:r>
          </a:p>
        </p:txBody>
      </p:sp>
      <p:sp>
        <p:nvSpPr>
          <p:cNvPr id="986120" name="AutoShape 8"/>
          <p:cNvSpPr>
            <a:spLocks noChangeArrowheads="1"/>
          </p:cNvSpPr>
          <p:nvPr/>
        </p:nvSpPr>
        <p:spPr bwMode="auto">
          <a:xfrm>
            <a:off x="3886200" y="3219450"/>
            <a:ext cx="590550" cy="590550"/>
          </a:xfrm>
          <a:prstGeom prst="roundRect">
            <a:avLst>
              <a:gd name="adj" fmla="val 269"/>
            </a:avLst>
          </a:prstGeom>
          <a:solidFill>
            <a:srgbClr val="CCFF99"/>
          </a:solidFill>
          <a:ln w="9360">
            <a:solidFill>
              <a:schemeClr val="bg2"/>
            </a:solidFill>
            <a:round/>
            <a:headEnd/>
            <a:tailEnd/>
          </a:ln>
        </p:spPr>
        <p:txBody>
          <a:bodyPr lIns="90000" tIns="45000" rIns="90000" bIns="45000" anchor="ctr" anchorCtr="1"/>
          <a:lstStyle/>
          <a:p>
            <a:pPr defTabSz="457200" eaLnBrk="0" hangingPunct="0">
              <a:lnSpc>
                <a:spcPct val="81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zh-TW"/>
              <a:t>C</a:t>
            </a:r>
          </a:p>
        </p:txBody>
      </p:sp>
      <p:sp>
        <p:nvSpPr>
          <p:cNvPr id="986121" name="AutoShape 9"/>
          <p:cNvSpPr>
            <a:spLocks noChangeArrowheads="1"/>
          </p:cNvSpPr>
          <p:nvPr/>
        </p:nvSpPr>
        <p:spPr bwMode="auto">
          <a:xfrm>
            <a:off x="3886200" y="3905250"/>
            <a:ext cx="590550" cy="590550"/>
          </a:xfrm>
          <a:prstGeom prst="roundRect">
            <a:avLst>
              <a:gd name="adj" fmla="val 269"/>
            </a:avLst>
          </a:prstGeom>
          <a:solidFill>
            <a:srgbClr val="CCFF99"/>
          </a:solidFill>
          <a:ln w="9360">
            <a:solidFill>
              <a:schemeClr val="bg2"/>
            </a:solidFill>
            <a:round/>
            <a:headEnd/>
            <a:tailEnd/>
          </a:ln>
        </p:spPr>
        <p:txBody>
          <a:bodyPr lIns="90000" tIns="45000" rIns="90000" bIns="45000" anchor="ctr" anchorCtr="1"/>
          <a:lstStyle/>
          <a:p>
            <a:pPr defTabSz="457200" eaLnBrk="0" hangingPunct="0">
              <a:lnSpc>
                <a:spcPct val="81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zh-TW"/>
              <a:t>C</a:t>
            </a:r>
          </a:p>
        </p:txBody>
      </p:sp>
      <p:sp>
        <p:nvSpPr>
          <p:cNvPr id="986122" name="Line 10"/>
          <p:cNvSpPr>
            <a:spLocks noChangeShapeType="1"/>
          </p:cNvSpPr>
          <p:nvPr/>
        </p:nvSpPr>
        <p:spPr bwMode="auto">
          <a:xfrm>
            <a:off x="3114675" y="2895600"/>
            <a:ext cx="771525" cy="1588"/>
          </a:xfrm>
          <a:prstGeom prst="line">
            <a:avLst/>
          </a:prstGeom>
          <a:noFill/>
          <a:ln w="9360">
            <a:solidFill>
              <a:schemeClr val="tx1"/>
            </a:solidFill>
            <a:round/>
            <a:headEnd/>
            <a:tailEnd type="triangle" w="med" len="med"/>
          </a:ln>
        </p:spPr>
        <p:txBody>
          <a:bodyPr/>
          <a:lstStyle/>
          <a:p>
            <a:endParaRPr lang="zh-TW" altLang="en-US"/>
          </a:p>
        </p:txBody>
      </p:sp>
      <p:sp>
        <p:nvSpPr>
          <p:cNvPr id="986123" name="Line 11"/>
          <p:cNvSpPr>
            <a:spLocks noChangeShapeType="1"/>
          </p:cNvSpPr>
          <p:nvPr/>
        </p:nvSpPr>
        <p:spPr bwMode="auto">
          <a:xfrm>
            <a:off x="3124200" y="3552825"/>
            <a:ext cx="771525" cy="1588"/>
          </a:xfrm>
          <a:prstGeom prst="line">
            <a:avLst/>
          </a:prstGeom>
          <a:noFill/>
          <a:ln w="9360">
            <a:solidFill>
              <a:schemeClr val="tx1"/>
            </a:solidFill>
            <a:round/>
            <a:headEnd/>
            <a:tailEnd type="triangle" w="med" len="med"/>
          </a:ln>
        </p:spPr>
        <p:txBody>
          <a:bodyPr/>
          <a:lstStyle/>
          <a:p>
            <a:endParaRPr lang="zh-TW" altLang="en-US"/>
          </a:p>
        </p:txBody>
      </p:sp>
      <p:sp>
        <p:nvSpPr>
          <p:cNvPr id="986124" name="Line 12"/>
          <p:cNvSpPr>
            <a:spLocks noChangeShapeType="1"/>
          </p:cNvSpPr>
          <p:nvPr/>
        </p:nvSpPr>
        <p:spPr bwMode="auto">
          <a:xfrm>
            <a:off x="3114675" y="4200525"/>
            <a:ext cx="771525" cy="1588"/>
          </a:xfrm>
          <a:prstGeom prst="line">
            <a:avLst/>
          </a:prstGeom>
          <a:noFill/>
          <a:ln w="9360">
            <a:solidFill>
              <a:schemeClr val="tx1"/>
            </a:solidFill>
            <a:round/>
            <a:headEnd/>
            <a:tailEnd type="triangle" w="med" len="med"/>
          </a:ln>
        </p:spPr>
        <p:txBody>
          <a:bodyPr/>
          <a:lstStyle/>
          <a:p>
            <a:endParaRPr lang="zh-TW" altLang="en-US"/>
          </a:p>
        </p:txBody>
      </p:sp>
      <p:sp>
        <p:nvSpPr>
          <p:cNvPr id="13" name="AutoShape 4"/>
          <p:cNvSpPr>
            <a:spLocks noChangeArrowheads="1"/>
          </p:cNvSpPr>
          <p:nvPr/>
        </p:nvSpPr>
        <p:spPr bwMode="auto">
          <a:xfrm>
            <a:off x="5867400" y="2533650"/>
            <a:ext cx="590550" cy="590550"/>
          </a:xfrm>
          <a:prstGeom prst="roundRect">
            <a:avLst>
              <a:gd name="adj" fmla="val 269"/>
            </a:avLst>
          </a:prstGeom>
          <a:solidFill>
            <a:srgbClr val="CCFF99"/>
          </a:solidFill>
          <a:ln w="9360">
            <a:solidFill>
              <a:schemeClr val="bg2"/>
            </a:solidFill>
            <a:round/>
            <a:headEnd/>
            <a:tailEnd/>
          </a:ln>
        </p:spPr>
        <p:txBody>
          <a:bodyPr lIns="90000" tIns="45000" rIns="90000" bIns="45000" anchor="ctr" anchorCtr="1"/>
          <a:lstStyle/>
          <a:p>
            <a:pPr defTabSz="457200" eaLnBrk="0" hangingPunct="0">
              <a:lnSpc>
                <a:spcPct val="81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zh-TW"/>
              <a:t>C</a:t>
            </a:r>
          </a:p>
        </p:txBody>
      </p:sp>
      <p:sp>
        <p:nvSpPr>
          <p:cNvPr id="14" name="AutoShape 5"/>
          <p:cNvSpPr>
            <a:spLocks noChangeArrowheads="1"/>
          </p:cNvSpPr>
          <p:nvPr/>
        </p:nvSpPr>
        <p:spPr bwMode="auto">
          <a:xfrm>
            <a:off x="4495800" y="2533650"/>
            <a:ext cx="590550" cy="590550"/>
          </a:xfrm>
          <a:prstGeom prst="roundRect">
            <a:avLst>
              <a:gd name="adj" fmla="val 269"/>
            </a:avLst>
          </a:prstGeom>
          <a:solidFill>
            <a:srgbClr val="FFCC99"/>
          </a:solidFill>
          <a:ln w="9360">
            <a:solidFill>
              <a:schemeClr val="bg2"/>
            </a:solidFill>
            <a:round/>
            <a:headEnd/>
            <a:tailEnd/>
          </a:ln>
        </p:spPr>
        <p:txBody>
          <a:bodyPr lIns="90000" tIns="45000" rIns="90000" bIns="45000" anchor="ctr" anchorCtr="1"/>
          <a:lstStyle/>
          <a:p>
            <a:pPr defTabSz="457200" eaLnBrk="0" hangingPunct="0">
              <a:lnSpc>
                <a:spcPct val="81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zh-TW"/>
              <a:t>P</a:t>
            </a:r>
          </a:p>
        </p:txBody>
      </p:sp>
      <p:sp>
        <p:nvSpPr>
          <p:cNvPr id="15" name="AutoShape 6"/>
          <p:cNvSpPr>
            <a:spLocks noChangeArrowheads="1"/>
          </p:cNvSpPr>
          <p:nvPr/>
        </p:nvSpPr>
        <p:spPr bwMode="auto">
          <a:xfrm>
            <a:off x="4495800" y="3219450"/>
            <a:ext cx="590550" cy="590550"/>
          </a:xfrm>
          <a:prstGeom prst="roundRect">
            <a:avLst>
              <a:gd name="adj" fmla="val 269"/>
            </a:avLst>
          </a:prstGeom>
          <a:solidFill>
            <a:srgbClr val="FFCC99"/>
          </a:solidFill>
          <a:ln w="9360">
            <a:solidFill>
              <a:schemeClr val="bg2"/>
            </a:solidFill>
            <a:round/>
            <a:headEnd/>
            <a:tailEnd/>
          </a:ln>
        </p:spPr>
        <p:txBody>
          <a:bodyPr lIns="90000" tIns="45000" rIns="90000" bIns="45000" anchor="ctr" anchorCtr="1"/>
          <a:lstStyle/>
          <a:p>
            <a:pPr defTabSz="457200" eaLnBrk="0" hangingPunct="0">
              <a:lnSpc>
                <a:spcPct val="81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zh-TW"/>
              <a:t>P</a:t>
            </a:r>
          </a:p>
        </p:txBody>
      </p:sp>
      <p:sp>
        <p:nvSpPr>
          <p:cNvPr id="16" name="AutoShape 7"/>
          <p:cNvSpPr>
            <a:spLocks noChangeArrowheads="1"/>
          </p:cNvSpPr>
          <p:nvPr/>
        </p:nvSpPr>
        <p:spPr bwMode="auto">
          <a:xfrm>
            <a:off x="4495800" y="3905250"/>
            <a:ext cx="590550" cy="590550"/>
          </a:xfrm>
          <a:prstGeom prst="roundRect">
            <a:avLst>
              <a:gd name="adj" fmla="val 269"/>
            </a:avLst>
          </a:prstGeom>
          <a:solidFill>
            <a:srgbClr val="FFCC99"/>
          </a:solidFill>
          <a:ln w="9360">
            <a:solidFill>
              <a:schemeClr val="bg2"/>
            </a:solidFill>
            <a:round/>
            <a:headEnd/>
            <a:tailEnd/>
          </a:ln>
        </p:spPr>
        <p:txBody>
          <a:bodyPr lIns="90000" tIns="45000" rIns="90000" bIns="45000" anchor="ctr" anchorCtr="1"/>
          <a:lstStyle/>
          <a:p>
            <a:pPr defTabSz="457200" eaLnBrk="0" hangingPunct="0">
              <a:lnSpc>
                <a:spcPct val="81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zh-TW"/>
              <a:t>P</a:t>
            </a:r>
          </a:p>
        </p:txBody>
      </p:sp>
      <p:sp>
        <p:nvSpPr>
          <p:cNvPr id="17" name="AutoShape 8"/>
          <p:cNvSpPr>
            <a:spLocks noChangeArrowheads="1"/>
          </p:cNvSpPr>
          <p:nvPr/>
        </p:nvSpPr>
        <p:spPr bwMode="auto">
          <a:xfrm>
            <a:off x="5867400" y="3219450"/>
            <a:ext cx="590550" cy="590550"/>
          </a:xfrm>
          <a:prstGeom prst="roundRect">
            <a:avLst>
              <a:gd name="adj" fmla="val 269"/>
            </a:avLst>
          </a:prstGeom>
          <a:solidFill>
            <a:srgbClr val="CCFF99"/>
          </a:solidFill>
          <a:ln w="9360">
            <a:solidFill>
              <a:schemeClr val="bg2"/>
            </a:solidFill>
            <a:round/>
            <a:headEnd/>
            <a:tailEnd/>
          </a:ln>
        </p:spPr>
        <p:txBody>
          <a:bodyPr lIns="90000" tIns="45000" rIns="90000" bIns="45000" anchor="ctr" anchorCtr="1"/>
          <a:lstStyle/>
          <a:p>
            <a:pPr defTabSz="457200" eaLnBrk="0" hangingPunct="0">
              <a:lnSpc>
                <a:spcPct val="81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zh-TW"/>
              <a:t>C</a:t>
            </a:r>
          </a:p>
        </p:txBody>
      </p:sp>
      <p:sp>
        <p:nvSpPr>
          <p:cNvPr id="18" name="AutoShape 9"/>
          <p:cNvSpPr>
            <a:spLocks noChangeArrowheads="1"/>
          </p:cNvSpPr>
          <p:nvPr/>
        </p:nvSpPr>
        <p:spPr bwMode="auto">
          <a:xfrm>
            <a:off x="5867400" y="3905250"/>
            <a:ext cx="590550" cy="590550"/>
          </a:xfrm>
          <a:prstGeom prst="roundRect">
            <a:avLst>
              <a:gd name="adj" fmla="val 269"/>
            </a:avLst>
          </a:prstGeom>
          <a:solidFill>
            <a:srgbClr val="CCFF99"/>
          </a:solidFill>
          <a:ln w="9360">
            <a:solidFill>
              <a:schemeClr val="bg2"/>
            </a:solidFill>
            <a:round/>
            <a:headEnd/>
            <a:tailEnd/>
          </a:ln>
        </p:spPr>
        <p:txBody>
          <a:bodyPr lIns="90000" tIns="45000" rIns="90000" bIns="45000" anchor="ctr" anchorCtr="1"/>
          <a:lstStyle/>
          <a:p>
            <a:pPr defTabSz="457200" eaLnBrk="0" hangingPunct="0">
              <a:lnSpc>
                <a:spcPct val="81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zh-TW"/>
              <a:t>C</a:t>
            </a:r>
          </a:p>
        </p:txBody>
      </p:sp>
      <p:sp>
        <p:nvSpPr>
          <p:cNvPr id="19" name="Line 10"/>
          <p:cNvSpPr>
            <a:spLocks noChangeShapeType="1"/>
          </p:cNvSpPr>
          <p:nvPr/>
        </p:nvSpPr>
        <p:spPr bwMode="auto">
          <a:xfrm>
            <a:off x="5095875" y="2895600"/>
            <a:ext cx="771525" cy="1588"/>
          </a:xfrm>
          <a:prstGeom prst="line">
            <a:avLst/>
          </a:prstGeom>
          <a:noFill/>
          <a:ln w="9360">
            <a:solidFill>
              <a:schemeClr val="tx1"/>
            </a:solidFill>
            <a:round/>
            <a:headEnd/>
            <a:tailEnd type="triangle" w="med" len="med"/>
          </a:ln>
        </p:spPr>
        <p:txBody>
          <a:bodyPr/>
          <a:lstStyle/>
          <a:p>
            <a:endParaRPr lang="zh-TW" altLang="en-US"/>
          </a:p>
        </p:txBody>
      </p:sp>
      <p:sp>
        <p:nvSpPr>
          <p:cNvPr id="20" name="Line 11"/>
          <p:cNvSpPr>
            <a:spLocks noChangeShapeType="1"/>
          </p:cNvSpPr>
          <p:nvPr/>
        </p:nvSpPr>
        <p:spPr bwMode="auto">
          <a:xfrm>
            <a:off x="5105400" y="3552825"/>
            <a:ext cx="771525" cy="1588"/>
          </a:xfrm>
          <a:prstGeom prst="line">
            <a:avLst/>
          </a:prstGeom>
          <a:noFill/>
          <a:ln w="9360">
            <a:solidFill>
              <a:schemeClr val="tx1"/>
            </a:solidFill>
            <a:round/>
            <a:headEnd/>
            <a:tailEnd type="triangle" w="med" len="med"/>
          </a:ln>
        </p:spPr>
        <p:txBody>
          <a:bodyPr/>
          <a:lstStyle/>
          <a:p>
            <a:endParaRPr lang="zh-TW" altLang="en-US"/>
          </a:p>
        </p:txBody>
      </p:sp>
      <p:sp>
        <p:nvSpPr>
          <p:cNvPr id="21" name="Line 12"/>
          <p:cNvSpPr>
            <a:spLocks noChangeShapeType="1"/>
          </p:cNvSpPr>
          <p:nvPr/>
        </p:nvSpPr>
        <p:spPr bwMode="auto">
          <a:xfrm>
            <a:off x="5095875" y="4200525"/>
            <a:ext cx="771525" cy="1588"/>
          </a:xfrm>
          <a:prstGeom prst="line">
            <a:avLst/>
          </a:prstGeom>
          <a:noFill/>
          <a:ln w="9360">
            <a:solidFill>
              <a:schemeClr val="tx1"/>
            </a:solidFill>
            <a:round/>
            <a:headEnd/>
            <a:tailEnd type="triangle" w="med" len="med"/>
          </a:ln>
        </p:spPr>
        <p:txBody>
          <a:bodyPr/>
          <a:lstStyle/>
          <a:p>
            <a:endParaRPr lang="zh-TW" altLang="en-US"/>
          </a:p>
        </p:txBody>
      </p:sp>
      <p:sp>
        <p:nvSpPr>
          <p:cNvPr id="2" name="投影片編號版面配置區 1"/>
          <p:cNvSpPr>
            <a:spLocks noGrp="1"/>
          </p:cNvSpPr>
          <p:nvPr>
            <p:ph type="sldNum" sz="quarter" idx="12"/>
          </p:nvPr>
        </p:nvSpPr>
        <p:spPr/>
        <p:txBody>
          <a:bodyPr/>
          <a:lstStyle/>
          <a:p>
            <a:fld id="{FEEF982F-A437-48BE-B6E7-7CE6DDE1F71C}" type="slidenum">
              <a:rPr lang="zh-TW" altLang="en-US" smtClean="0"/>
              <a:t>24</a:t>
            </a:fld>
            <a:endParaRPr lang="zh-TW" alt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861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861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861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861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861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861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861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861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61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6116" grpId="0" animBg="1"/>
      <p:bldP spid="986117" grpId="0" animBg="1"/>
      <p:bldP spid="986118" grpId="0" animBg="1"/>
      <p:bldP spid="986119" grpId="0" animBg="1"/>
      <p:bldP spid="986120" grpId="0" animBg="1"/>
      <p:bldP spid="986121" grpId="0" animBg="1"/>
      <p:bldP spid="986122" grpId="0" animBg="1"/>
      <p:bldP spid="986123" grpId="0" animBg="1"/>
      <p:bldP spid="986124"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0"/>
          <p:cNvSpPr>
            <a:spLocks noGrp="1" noChangeArrowheads="1"/>
          </p:cNvSpPr>
          <p:nvPr>
            <p:ph type="title" idx="4294967295"/>
          </p:nvPr>
        </p:nvSpPr>
        <p:spPr>
          <a:xfrm>
            <a:off x="0" y="152400"/>
            <a:ext cx="8534400" cy="990600"/>
          </a:xfrm>
        </p:spPr>
        <p:txBody>
          <a:bodyPr/>
          <a:lstStyle/>
          <a:p>
            <a:pPr eaLnBrk="1" hangingPunct="1"/>
            <a:r>
              <a:rPr lang="en-GB" altLang="zh-TW" smtClean="0">
                <a:ea typeface="新細明體" charset="-120"/>
              </a:rPr>
              <a:t>Work Queues</a:t>
            </a:r>
          </a:p>
        </p:txBody>
      </p:sp>
      <p:sp>
        <p:nvSpPr>
          <p:cNvPr id="46082" name="AutoShape 5"/>
          <p:cNvSpPr>
            <a:spLocks noChangeArrowheads="1"/>
          </p:cNvSpPr>
          <p:nvPr/>
        </p:nvSpPr>
        <p:spPr bwMode="auto">
          <a:xfrm>
            <a:off x="6103938" y="2609850"/>
            <a:ext cx="590550" cy="590550"/>
          </a:xfrm>
          <a:prstGeom prst="roundRect">
            <a:avLst>
              <a:gd name="adj" fmla="val 269"/>
            </a:avLst>
          </a:prstGeom>
          <a:solidFill>
            <a:srgbClr val="CCFF99"/>
          </a:solidFill>
          <a:ln w="9360">
            <a:solidFill>
              <a:schemeClr val="bg2"/>
            </a:solidFill>
            <a:round/>
            <a:headEnd/>
            <a:tailEnd/>
          </a:ln>
        </p:spPr>
        <p:txBody>
          <a:bodyPr lIns="90000" tIns="45000" rIns="90000" bIns="45000" anchor="ctr" anchorCtr="1"/>
          <a:lstStyle/>
          <a:p>
            <a:pPr defTabSz="457200" eaLnBrk="0" hangingPunct="0">
              <a:lnSpc>
                <a:spcPct val="81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zh-TW"/>
              <a:t>C</a:t>
            </a:r>
          </a:p>
        </p:txBody>
      </p:sp>
      <p:sp>
        <p:nvSpPr>
          <p:cNvPr id="46083" name="AutoShape 6"/>
          <p:cNvSpPr>
            <a:spLocks noChangeArrowheads="1"/>
          </p:cNvSpPr>
          <p:nvPr/>
        </p:nvSpPr>
        <p:spPr bwMode="auto">
          <a:xfrm>
            <a:off x="2209800" y="2600325"/>
            <a:ext cx="590550" cy="590550"/>
          </a:xfrm>
          <a:prstGeom prst="roundRect">
            <a:avLst>
              <a:gd name="adj" fmla="val 269"/>
            </a:avLst>
          </a:prstGeom>
          <a:solidFill>
            <a:srgbClr val="FFCC99"/>
          </a:solidFill>
          <a:ln w="9360">
            <a:solidFill>
              <a:schemeClr val="bg2"/>
            </a:solidFill>
            <a:round/>
            <a:headEnd/>
            <a:tailEnd/>
          </a:ln>
        </p:spPr>
        <p:txBody>
          <a:bodyPr lIns="90000" tIns="45000" rIns="90000" bIns="45000" anchor="ctr" anchorCtr="1"/>
          <a:lstStyle/>
          <a:p>
            <a:pPr defTabSz="457200" eaLnBrk="0" hangingPunct="0">
              <a:lnSpc>
                <a:spcPct val="81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zh-TW"/>
              <a:t>P</a:t>
            </a:r>
          </a:p>
        </p:txBody>
      </p:sp>
      <p:sp>
        <p:nvSpPr>
          <p:cNvPr id="46084" name="AutoShape 7"/>
          <p:cNvSpPr>
            <a:spLocks noChangeArrowheads="1"/>
          </p:cNvSpPr>
          <p:nvPr/>
        </p:nvSpPr>
        <p:spPr bwMode="auto">
          <a:xfrm>
            <a:off x="2209800" y="3286125"/>
            <a:ext cx="590550" cy="590550"/>
          </a:xfrm>
          <a:prstGeom prst="roundRect">
            <a:avLst>
              <a:gd name="adj" fmla="val 269"/>
            </a:avLst>
          </a:prstGeom>
          <a:solidFill>
            <a:srgbClr val="FFCC99"/>
          </a:solidFill>
          <a:ln w="9360">
            <a:solidFill>
              <a:schemeClr val="bg2"/>
            </a:solidFill>
            <a:round/>
            <a:headEnd/>
            <a:tailEnd/>
          </a:ln>
        </p:spPr>
        <p:txBody>
          <a:bodyPr lIns="90000" tIns="45000" rIns="90000" bIns="45000" anchor="ctr" anchorCtr="1"/>
          <a:lstStyle/>
          <a:p>
            <a:pPr defTabSz="457200" eaLnBrk="0" hangingPunct="0">
              <a:lnSpc>
                <a:spcPct val="81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zh-TW"/>
              <a:t>P</a:t>
            </a:r>
          </a:p>
        </p:txBody>
      </p:sp>
      <p:sp>
        <p:nvSpPr>
          <p:cNvPr id="46085" name="AutoShape 8"/>
          <p:cNvSpPr>
            <a:spLocks noChangeArrowheads="1"/>
          </p:cNvSpPr>
          <p:nvPr/>
        </p:nvSpPr>
        <p:spPr bwMode="auto">
          <a:xfrm>
            <a:off x="2209800" y="3971925"/>
            <a:ext cx="590550" cy="590550"/>
          </a:xfrm>
          <a:prstGeom prst="roundRect">
            <a:avLst>
              <a:gd name="adj" fmla="val 269"/>
            </a:avLst>
          </a:prstGeom>
          <a:solidFill>
            <a:srgbClr val="FFCC99"/>
          </a:solidFill>
          <a:ln w="9360">
            <a:solidFill>
              <a:schemeClr val="bg2"/>
            </a:solidFill>
            <a:round/>
            <a:headEnd/>
            <a:tailEnd/>
          </a:ln>
        </p:spPr>
        <p:txBody>
          <a:bodyPr lIns="90000" tIns="45000" rIns="90000" bIns="45000" anchor="ctr" anchorCtr="1"/>
          <a:lstStyle/>
          <a:p>
            <a:pPr defTabSz="457200" eaLnBrk="0" hangingPunct="0">
              <a:lnSpc>
                <a:spcPct val="81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zh-TW"/>
              <a:t>P</a:t>
            </a:r>
          </a:p>
        </p:txBody>
      </p:sp>
      <p:sp>
        <p:nvSpPr>
          <p:cNvPr id="46086" name="AutoShape 9"/>
          <p:cNvSpPr>
            <a:spLocks noChangeArrowheads="1"/>
          </p:cNvSpPr>
          <p:nvPr/>
        </p:nvSpPr>
        <p:spPr bwMode="auto">
          <a:xfrm>
            <a:off x="6103938" y="3295650"/>
            <a:ext cx="590550" cy="590550"/>
          </a:xfrm>
          <a:prstGeom prst="roundRect">
            <a:avLst>
              <a:gd name="adj" fmla="val 269"/>
            </a:avLst>
          </a:prstGeom>
          <a:solidFill>
            <a:srgbClr val="CCFF99"/>
          </a:solidFill>
          <a:ln w="9360">
            <a:solidFill>
              <a:schemeClr val="bg2"/>
            </a:solidFill>
            <a:round/>
            <a:headEnd/>
            <a:tailEnd/>
          </a:ln>
        </p:spPr>
        <p:txBody>
          <a:bodyPr lIns="90000" tIns="45000" rIns="90000" bIns="45000" anchor="ctr" anchorCtr="1"/>
          <a:lstStyle/>
          <a:p>
            <a:pPr defTabSz="457200" eaLnBrk="0" hangingPunct="0">
              <a:lnSpc>
                <a:spcPct val="81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zh-TW"/>
              <a:t>C</a:t>
            </a:r>
          </a:p>
        </p:txBody>
      </p:sp>
      <p:sp>
        <p:nvSpPr>
          <p:cNvPr id="46087" name="AutoShape 10"/>
          <p:cNvSpPr>
            <a:spLocks noChangeArrowheads="1"/>
          </p:cNvSpPr>
          <p:nvPr/>
        </p:nvSpPr>
        <p:spPr bwMode="auto">
          <a:xfrm>
            <a:off x="6103938" y="3981450"/>
            <a:ext cx="590550" cy="590550"/>
          </a:xfrm>
          <a:prstGeom prst="roundRect">
            <a:avLst>
              <a:gd name="adj" fmla="val 269"/>
            </a:avLst>
          </a:prstGeom>
          <a:solidFill>
            <a:srgbClr val="CCFF99"/>
          </a:solidFill>
          <a:ln w="9360">
            <a:solidFill>
              <a:schemeClr val="bg2"/>
            </a:solidFill>
            <a:round/>
            <a:headEnd/>
            <a:tailEnd/>
          </a:ln>
        </p:spPr>
        <p:txBody>
          <a:bodyPr lIns="90000" tIns="45000" rIns="90000" bIns="45000" anchor="ctr" anchorCtr="1"/>
          <a:lstStyle/>
          <a:p>
            <a:pPr defTabSz="457200" eaLnBrk="0" hangingPunct="0">
              <a:lnSpc>
                <a:spcPct val="81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zh-TW"/>
              <a:t>C</a:t>
            </a:r>
          </a:p>
        </p:txBody>
      </p:sp>
      <p:sp>
        <p:nvSpPr>
          <p:cNvPr id="46088" name="Rectangle 14"/>
          <p:cNvSpPr>
            <a:spLocks noChangeArrowheads="1"/>
          </p:cNvSpPr>
          <p:nvPr/>
        </p:nvSpPr>
        <p:spPr bwMode="auto">
          <a:xfrm>
            <a:off x="3684588" y="2952750"/>
            <a:ext cx="1447800" cy="323850"/>
          </a:xfrm>
          <a:prstGeom prst="rect">
            <a:avLst/>
          </a:prstGeom>
          <a:noFill/>
          <a:ln w="9360">
            <a:noFill/>
            <a:round/>
            <a:headEnd/>
            <a:tailEnd/>
          </a:ln>
        </p:spPr>
        <p:txBody>
          <a:bodyPr wrap="none" lIns="90000" tIns="45000" rIns="90000" bIns="45000" anchor="ctr"/>
          <a:lstStyle/>
          <a:p>
            <a:pPr algn="ctr" defTabSz="457200" eaLnBrk="0" hangingPunct="0">
              <a:lnSpc>
                <a:spcPct val="81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zh-TW"/>
              <a:t>shared queue</a:t>
            </a:r>
          </a:p>
        </p:txBody>
      </p:sp>
      <p:cxnSp>
        <p:nvCxnSpPr>
          <p:cNvPr id="46089" name="Straight Arrow Connector 20"/>
          <p:cNvCxnSpPr>
            <a:cxnSpLocks noChangeShapeType="1"/>
            <a:stCxn id="46083" idx="3"/>
          </p:cNvCxnSpPr>
          <p:nvPr/>
        </p:nvCxnSpPr>
        <p:spPr bwMode="auto">
          <a:xfrm>
            <a:off x="2800350" y="2895600"/>
            <a:ext cx="808038" cy="531813"/>
          </a:xfrm>
          <a:prstGeom prst="straightConnector1">
            <a:avLst/>
          </a:prstGeom>
          <a:noFill/>
          <a:ln w="9525" algn="ctr">
            <a:solidFill>
              <a:schemeClr val="tx1"/>
            </a:solidFill>
            <a:round/>
            <a:headEnd/>
            <a:tailEnd type="triangle" w="med" len="med"/>
          </a:ln>
        </p:spPr>
      </p:cxnSp>
      <p:cxnSp>
        <p:nvCxnSpPr>
          <p:cNvPr id="46090" name="Straight Arrow Connector 22"/>
          <p:cNvCxnSpPr>
            <a:cxnSpLocks noChangeShapeType="1"/>
            <a:stCxn id="46085" idx="3"/>
          </p:cNvCxnSpPr>
          <p:nvPr/>
        </p:nvCxnSpPr>
        <p:spPr bwMode="auto">
          <a:xfrm flipV="1">
            <a:off x="2800350" y="3732213"/>
            <a:ext cx="808038" cy="534987"/>
          </a:xfrm>
          <a:prstGeom prst="straightConnector1">
            <a:avLst/>
          </a:prstGeom>
          <a:noFill/>
          <a:ln w="9525" algn="ctr">
            <a:solidFill>
              <a:schemeClr val="tx1"/>
            </a:solidFill>
            <a:round/>
            <a:headEnd/>
            <a:tailEnd type="triangle" w="med" len="med"/>
          </a:ln>
        </p:spPr>
      </p:cxnSp>
      <p:cxnSp>
        <p:nvCxnSpPr>
          <p:cNvPr id="46091" name="Straight Arrow Connector 25"/>
          <p:cNvCxnSpPr>
            <a:cxnSpLocks noChangeShapeType="1"/>
            <a:stCxn id="46084" idx="3"/>
          </p:cNvCxnSpPr>
          <p:nvPr/>
        </p:nvCxnSpPr>
        <p:spPr bwMode="auto">
          <a:xfrm flipV="1">
            <a:off x="2800350" y="3579813"/>
            <a:ext cx="808038" cy="1587"/>
          </a:xfrm>
          <a:prstGeom prst="straightConnector1">
            <a:avLst/>
          </a:prstGeom>
          <a:noFill/>
          <a:ln w="9525" algn="ctr">
            <a:solidFill>
              <a:schemeClr val="tx1"/>
            </a:solidFill>
            <a:round/>
            <a:headEnd/>
            <a:tailEnd type="triangle" w="med" len="med"/>
          </a:ln>
        </p:spPr>
      </p:cxnSp>
      <p:cxnSp>
        <p:nvCxnSpPr>
          <p:cNvPr id="46092" name="Straight Arrow Connector 37"/>
          <p:cNvCxnSpPr>
            <a:cxnSpLocks noChangeShapeType="1"/>
          </p:cNvCxnSpPr>
          <p:nvPr/>
        </p:nvCxnSpPr>
        <p:spPr bwMode="auto">
          <a:xfrm flipV="1">
            <a:off x="5295900" y="3579813"/>
            <a:ext cx="808038" cy="1587"/>
          </a:xfrm>
          <a:prstGeom prst="straightConnector1">
            <a:avLst/>
          </a:prstGeom>
          <a:noFill/>
          <a:ln w="9525" algn="ctr">
            <a:solidFill>
              <a:schemeClr val="tx1"/>
            </a:solidFill>
            <a:round/>
            <a:headEnd/>
            <a:tailEnd type="triangle" w="med" len="med"/>
          </a:ln>
        </p:spPr>
      </p:cxnSp>
      <p:cxnSp>
        <p:nvCxnSpPr>
          <p:cNvPr id="46093" name="Straight Arrow Connector 38"/>
          <p:cNvCxnSpPr>
            <a:cxnSpLocks noChangeShapeType="1"/>
          </p:cNvCxnSpPr>
          <p:nvPr/>
        </p:nvCxnSpPr>
        <p:spPr bwMode="auto">
          <a:xfrm flipV="1">
            <a:off x="5265738" y="2894013"/>
            <a:ext cx="808037" cy="534987"/>
          </a:xfrm>
          <a:prstGeom prst="straightConnector1">
            <a:avLst/>
          </a:prstGeom>
          <a:noFill/>
          <a:ln w="9525" algn="ctr">
            <a:solidFill>
              <a:schemeClr val="tx1"/>
            </a:solidFill>
            <a:round/>
            <a:headEnd/>
            <a:tailEnd type="triangle" w="med" len="med"/>
          </a:ln>
        </p:spPr>
      </p:cxnSp>
      <p:cxnSp>
        <p:nvCxnSpPr>
          <p:cNvPr id="46094" name="Straight Arrow Connector 39"/>
          <p:cNvCxnSpPr>
            <a:cxnSpLocks noChangeShapeType="1"/>
          </p:cNvCxnSpPr>
          <p:nvPr/>
        </p:nvCxnSpPr>
        <p:spPr bwMode="auto">
          <a:xfrm>
            <a:off x="5265738" y="3808413"/>
            <a:ext cx="808037" cy="531812"/>
          </a:xfrm>
          <a:prstGeom prst="straightConnector1">
            <a:avLst/>
          </a:prstGeom>
          <a:noFill/>
          <a:ln w="9525" algn="ctr">
            <a:solidFill>
              <a:schemeClr val="tx1"/>
            </a:solidFill>
            <a:round/>
            <a:headEnd/>
            <a:tailEnd type="triangle" w="med" len="med"/>
          </a:ln>
        </p:spPr>
      </p:cxnSp>
      <p:sp>
        <p:nvSpPr>
          <p:cNvPr id="46095" name="AutoShape 5"/>
          <p:cNvSpPr>
            <a:spLocks noChangeArrowheads="1"/>
          </p:cNvSpPr>
          <p:nvPr/>
        </p:nvSpPr>
        <p:spPr bwMode="auto">
          <a:xfrm>
            <a:off x="3684588" y="3352800"/>
            <a:ext cx="285750" cy="457200"/>
          </a:xfrm>
          <a:prstGeom prst="roundRect">
            <a:avLst>
              <a:gd name="adj" fmla="val 269"/>
            </a:avLst>
          </a:prstGeom>
          <a:solidFill>
            <a:srgbClr val="CC99FF"/>
          </a:solidFill>
          <a:ln w="9360">
            <a:solidFill>
              <a:schemeClr val="bg2"/>
            </a:solidFill>
            <a:round/>
            <a:headEnd/>
            <a:tailEnd/>
          </a:ln>
        </p:spPr>
        <p:txBody>
          <a:bodyPr lIns="90000" tIns="45000" rIns="90000" bIns="45000" anchor="ctr" anchorCtr="1"/>
          <a:lstStyle/>
          <a:p>
            <a:pPr defTabSz="457200" eaLnBrk="0" hangingPunct="0">
              <a:lnSpc>
                <a:spcPct val="81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zh-TW" sz="1600"/>
              <a:t>W</a:t>
            </a:r>
          </a:p>
        </p:txBody>
      </p:sp>
      <p:sp>
        <p:nvSpPr>
          <p:cNvPr id="46096" name="AutoShape 5"/>
          <p:cNvSpPr>
            <a:spLocks noChangeArrowheads="1"/>
          </p:cNvSpPr>
          <p:nvPr/>
        </p:nvSpPr>
        <p:spPr bwMode="auto">
          <a:xfrm>
            <a:off x="3989388" y="3352800"/>
            <a:ext cx="285750" cy="457200"/>
          </a:xfrm>
          <a:prstGeom prst="roundRect">
            <a:avLst>
              <a:gd name="adj" fmla="val 269"/>
            </a:avLst>
          </a:prstGeom>
          <a:solidFill>
            <a:srgbClr val="CC99FF"/>
          </a:solidFill>
          <a:ln w="9360">
            <a:solidFill>
              <a:schemeClr val="bg2"/>
            </a:solidFill>
            <a:round/>
            <a:headEnd/>
            <a:tailEnd/>
          </a:ln>
        </p:spPr>
        <p:txBody>
          <a:bodyPr lIns="90000" tIns="45000" rIns="90000" bIns="45000" anchor="ctr" anchorCtr="1"/>
          <a:lstStyle/>
          <a:p>
            <a:pPr defTabSz="457200" eaLnBrk="0" hangingPunct="0">
              <a:lnSpc>
                <a:spcPct val="81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zh-TW" sz="1600"/>
              <a:t>W</a:t>
            </a:r>
          </a:p>
        </p:txBody>
      </p:sp>
      <p:sp>
        <p:nvSpPr>
          <p:cNvPr id="46097" name="AutoShape 5"/>
          <p:cNvSpPr>
            <a:spLocks noChangeArrowheads="1"/>
          </p:cNvSpPr>
          <p:nvPr/>
        </p:nvSpPr>
        <p:spPr bwMode="auto">
          <a:xfrm>
            <a:off x="4294188" y="3352800"/>
            <a:ext cx="285750" cy="457200"/>
          </a:xfrm>
          <a:prstGeom prst="roundRect">
            <a:avLst>
              <a:gd name="adj" fmla="val 269"/>
            </a:avLst>
          </a:prstGeom>
          <a:solidFill>
            <a:srgbClr val="CC99FF"/>
          </a:solidFill>
          <a:ln w="9360">
            <a:solidFill>
              <a:schemeClr val="bg2"/>
            </a:solidFill>
            <a:round/>
            <a:headEnd/>
            <a:tailEnd/>
          </a:ln>
        </p:spPr>
        <p:txBody>
          <a:bodyPr lIns="90000" tIns="45000" rIns="90000" bIns="45000" anchor="ctr" anchorCtr="1"/>
          <a:lstStyle/>
          <a:p>
            <a:pPr defTabSz="457200" eaLnBrk="0" hangingPunct="0">
              <a:lnSpc>
                <a:spcPct val="81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zh-TW" sz="1600"/>
              <a:t>W</a:t>
            </a:r>
          </a:p>
        </p:txBody>
      </p:sp>
      <p:sp>
        <p:nvSpPr>
          <p:cNvPr id="46098" name="AutoShape 5"/>
          <p:cNvSpPr>
            <a:spLocks noChangeArrowheads="1"/>
          </p:cNvSpPr>
          <p:nvPr/>
        </p:nvSpPr>
        <p:spPr bwMode="auto">
          <a:xfrm>
            <a:off x="4598988" y="3352800"/>
            <a:ext cx="285750" cy="457200"/>
          </a:xfrm>
          <a:prstGeom prst="roundRect">
            <a:avLst>
              <a:gd name="adj" fmla="val 269"/>
            </a:avLst>
          </a:prstGeom>
          <a:solidFill>
            <a:srgbClr val="CC99FF"/>
          </a:solidFill>
          <a:ln w="9360">
            <a:solidFill>
              <a:schemeClr val="bg2"/>
            </a:solidFill>
            <a:round/>
            <a:headEnd/>
            <a:tailEnd/>
          </a:ln>
        </p:spPr>
        <p:txBody>
          <a:bodyPr lIns="90000" tIns="45000" rIns="90000" bIns="45000" anchor="ctr" anchorCtr="1"/>
          <a:lstStyle/>
          <a:p>
            <a:pPr defTabSz="457200" eaLnBrk="0" hangingPunct="0">
              <a:lnSpc>
                <a:spcPct val="81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zh-TW" sz="1600"/>
              <a:t>W</a:t>
            </a:r>
          </a:p>
        </p:txBody>
      </p:sp>
      <p:sp>
        <p:nvSpPr>
          <p:cNvPr id="46099" name="AutoShape 5"/>
          <p:cNvSpPr>
            <a:spLocks noChangeArrowheads="1"/>
          </p:cNvSpPr>
          <p:nvPr/>
        </p:nvSpPr>
        <p:spPr bwMode="auto">
          <a:xfrm>
            <a:off x="4903788" y="3352800"/>
            <a:ext cx="285750" cy="457200"/>
          </a:xfrm>
          <a:prstGeom prst="roundRect">
            <a:avLst>
              <a:gd name="adj" fmla="val 269"/>
            </a:avLst>
          </a:prstGeom>
          <a:solidFill>
            <a:srgbClr val="CC99FF"/>
          </a:solidFill>
          <a:ln w="9360">
            <a:solidFill>
              <a:schemeClr val="bg2"/>
            </a:solidFill>
            <a:round/>
            <a:headEnd/>
            <a:tailEnd/>
          </a:ln>
        </p:spPr>
        <p:txBody>
          <a:bodyPr lIns="90000" tIns="45000" rIns="90000" bIns="45000" anchor="ctr" anchorCtr="1"/>
          <a:lstStyle/>
          <a:p>
            <a:pPr defTabSz="457200" eaLnBrk="0" hangingPunct="0">
              <a:lnSpc>
                <a:spcPct val="81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GB" altLang="zh-TW" sz="1600"/>
              <a:t>W</a:t>
            </a:r>
          </a:p>
        </p:txBody>
      </p:sp>
      <p:sp>
        <p:nvSpPr>
          <p:cNvPr id="2" name="投影片編號版面配置區 1"/>
          <p:cNvSpPr>
            <a:spLocks noGrp="1"/>
          </p:cNvSpPr>
          <p:nvPr>
            <p:ph type="sldNum" sz="quarter" idx="12"/>
          </p:nvPr>
        </p:nvSpPr>
        <p:spPr/>
        <p:txBody>
          <a:bodyPr/>
          <a:lstStyle/>
          <a:p>
            <a:fld id="{FEEF982F-A437-48BE-B6E7-7CE6DDE1F71C}" type="slidenum">
              <a:rPr lang="zh-TW" altLang="en-US" smtClean="0"/>
              <a:t>25</a:t>
            </a:fld>
            <a:endParaRPr lang="zh-TW"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a:xfrm>
            <a:off x="0" y="152400"/>
            <a:ext cx="8534400" cy="990600"/>
          </a:xfrm>
        </p:spPr>
        <p:txBody>
          <a:bodyPr/>
          <a:lstStyle/>
          <a:p>
            <a:pPr eaLnBrk="1" hangingPunct="1"/>
            <a:r>
              <a:rPr lang="en-US" altLang="zh-TW" smtClean="0">
                <a:ea typeface="新細明體" charset="-120"/>
              </a:rPr>
              <a:t>Solutions?</a:t>
            </a:r>
          </a:p>
        </p:txBody>
      </p:sp>
      <p:sp>
        <p:nvSpPr>
          <p:cNvPr id="1004547" name="Rectangle 3"/>
          <p:cNvSpPr>
            <a:spLocks noGrp="1" noChangeArrowheads="1"/>
          </p:cNvSpPr>
          <p:nvPr>
            <p:ph type="body" idx="4294967295"/>
          </p:nvPr>
        </p:nvSpPr>
        <p:spPr>
          <a:xfrm>
            <a:off x="0" y="1295400"/>
            <a:ext cx="8534400" cy="5334000"/>
          </a:xfrm>
        </p:spPr>
        <p:txBody>
          <a:bodyPr>
            <a:normAutofit fontScale="92500"/>
          </a:bodyPr>
          <a:lstStyle/>
          <a:p>
            <a:pPr eaLnBrk="1" hangingPunct="1"/>
            <a:r>
              <a:rPr lang="en-US" altLang="zh-TW" dirty="0" smtClean="0">
                <a:ea typeface="新細明體" charset="-120"/>
              </a:rPr>
              <a:t>From patterns to implementation:</a:t>
            </a:r>
          </a:p>
          <a:p>
            <a:pPr lvl="1" eaLnBrk="1" hangingPunct="1"/>
            <a:r>
              <a:rPr lang="en-US" altLang="zh-TW" dirty="0" err="1" smtClean="0">
                <a:ea typeface="新細明體" charset="-120"/>
              </a:rPr>
              <a:t>pthreads</a:t>
            </a:r>
            <a:r>
              <a:rPr lang="en-US" altLang="zh-TW" dirty="0" smtClean="0">
                <a:ea typeface="新細明體" charset="-120"/>
              </a:rPr>
              <a:t>, </a:t>
            </a:r>
            <a:r>
              <a:rPr lang="en-US" altLang="zh-TW" dirty="0" err="1" smtClean="0">
                <a:ea typeface="新細明體" charset="-120"/>
              </a:rPr>
              <a:t>OpenMP</a:t>
            </a:r>
            <a:r>
              <a:rPr lang="en-US" altLang="zh-TW" dirty="0" smtClean="0">
                <a:ea typeface="新細明體" charset="-120"/>
              </a:rPr>
              <a:t> for multi-threaded programming</a:t>
            </a:r>
          </a:p>
          <a:p>
            <a:pPr lvl="1" eaLnBrk="1" hangingPunct="1"/>
            <a:r>
              <a:rPr lang="en-US" altLang="zh-TW" dirty="0" smtClean="0">
                <a:ea typeface="新細明體" charset="-120"/>
              </a:rPr>
              <a:t>MPI for clustering computing</a:t>
            </a:r>
          </a:p>
          <a:p>
            <a:pPr lvl="1" eaLnBrk="1" hangingPunct="1"/>
            <a:r>
              <a:rPr lang="en-US" altLang="zh-TW" dirty="0" smtClean="0">
                <a:ea typeface="新細明體" charset="-120"/>
              </a:rPr>
              <a:t>Programming architecture such as Hadoop MapReduce, Spark, …</a:t>
            </a:r>
          </a:p>
          <a:p>
            <a:pPr eaLnBrk="1" hangingPunct="1"/>
            <a:endParaRPr lang="en-US" altLang="zh-TW" dirty="0" smtClean="0">
              <a:ea typeface="新細明體" charset="-120"/>
            </a:endParaRPr>
          </a:p>
          <a:p>
            <a:pPr eaLnBrk="1" hangingPunct="1"/>
            <a:r>
              <a:rPr lang="en-US" altLang="zh-TW" dirty="0" smtClean="0">
                <a:ea typeface="新細明體" charset="-120"/>
              </a:rPr>
              <a:t>The reality:</a:t>
            </a:r>
          </a:p>
          <a:p>
            <a:pPr lvl="1" eaLnBrk="1" hangingPunct="1"/>
            <a:r>
              <a:rPr lang="en-US" altLang="zh-TW" dirty="0" smtClean="0">
                <a:ea typeface="新細明體" charset="-120"/>
              </a:rPr>
              <a:t>Lots of one-off solutions, custom code</a:t>
            </a:r>
          </a:p>
          <a:p>
            <a:pPr lvl="1" eaLnBrk="1" hangingPunct="1"/>
            <a:r>
              <a:rPr lang="en-US" altLang="zh-TW" dirty="0" smtClean="0">
                <a:ea typeface="新細明體" charset="-120"/>
              </a:rPr>
              <a:t>Write you own dedicated library, then program with it</a:t>
            </a:r>
          </a:p>
          <a:p>
            <a:pPr lvl="1" eaLnBrk="1" hangingPunct="1"/>
            <a:r>
              <a:rPr lang="en-US" altLang="zh-TW" dirty="0" smtClean="0">
                <a:ea typeface="新細明體" charset="-120"/>
              </a:rPr>
              <a:t>Burden on the programmer to explicitly manage everything</a:t>
            </a:r>
          </a:p>
        </p:txBody>
      </p:sp>
      <p:sp>
        <p:nvSpPr>
          <p:cNvPr id="3" name="投影片編號版面配置區 2"/>
          <p:cNvSpPr>
            <a:spLocks noGrp="1"/>
          </p:cNvSpPr>
          <p:nvPr>
            <p:ph type="sldNum" sz="quarter" idx="12"/>
          </p:nvPr>
        </p:nvSpPr>
        <p:spPr/>
        <p:txBody>
          <a:bodyPr/>
          <a:lstStyle/>
          <a:p>
            <a:fld id="{FEEF982F-A437-48BE-B6E7-7CE6DDE1F71C}" type="slidenum">
              <a:rPr lang="zh-TW" altLang="en-US" smtClean="0"/>
              <a:t>26</a:t>
            </a:fld>
            <a:endParaRPr lang="zh-TW"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45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45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45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454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0454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4547">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4547">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045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454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Google MapRedu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733800"/>
            <a:ext cx="3895725" cy="2943225"/>
          </a:xfrm>
          <a:prstGeom prst="rect">
            <a:avLst/>
          </a:prstGeom>
          <a:noFill/>
          <a:extLst>
            <a:ext uri="{909E8E84-426E-40DD-AFC4-6F175D3DCCD1}">
              <a14:hiddenFill xmlns:a14="http://schemas.microsoft.com/office/drawing/2010/main">
                <a:solidFill>
                  <a:srgbClr val="FFFFFF"/>
                </a:solidFill>
              </a14:hiddenFill>
            </a:ext>
          </a:extLst>
        </p:spPr>
      </p:pic>
      <p:sp>
        <p:nvSpPr>
          <p:cNvPr id="3" name="標題 2"/>
          <p:cNvSpPr>
            <a:spLocks noGrp="1"/>
          </p:cNvSpPr>
          <p:nvPr>
            <p:ph type="title"/>
          </p:nvPr>
        </p:nvSpPr>
        <p:spPr/>
        <p:txBody>
          <a:bodyPr/>
          <a:lstStyle/>
          <a:p>
            <a:r>
              <a:rPr lang="en-US" altLang="zh-TW" dirty="0" smtClean="0"/>
              <a:t>Google’s Solution</a:t>
            </a:r>
            <a:endParaRPr lang="zh-TW" altLang="en-US" dirty="0"/>
          </a:p>
        </p:txBody>
      </p:sp>
      <p:sp>
        <p:nvSpPr>
          <p:cNvPr id="4" name="內容版面配置區 3"/>
          <p:cNvSpPr>
            <a:spLocks noGrp="1"/>
          </p:cNvSpPr>
          <p:nvPr>
            <p:ph idx="1"/>
          </p:nvPr>
        </p:nvSpPr>
        <p:spPr/>
        <p:txBody>
          <a:bodyPr/>
          <a:lstStyle/>
          <a:p>
            <a:r>
              <a:rPr lang="en-US" altLang="zh-TW" dirty="0" smtClean="0"/>
              <a:t>Google File System to manage big data</a:t>
            </a:r>
          </a:p>
          <a:p>
            <a:r>
              <a:rPr lang="en-US" altLang="zh-TW" dirty="0" smtClean="0"/>
              <a:t>MapReduce to analyze big data</a:t>
            </a:r>
          </a:p>
          <a:p>
            <a:r>
              <a:rPr lang="en-US" altLang="zh-TW" dirty="0" smtClean="0"/>
              <a:t>Google </a:t>
            </a:r>
            <a:r>
              <a:rPr lang="en-US" altLang="zh-TW" dirty="0" err="1" smtClean="0"/>
              <a:t>BigTable</a:t>
            </a:r>
            <a:r>
              <a:rPr lang="en-US" altLang="zh-TW" dirty="0" smtClean="0"/>
              <a:t>  as the operational big data system</a:t>
            </a:r>
            <a:endParaRPr lang="zh-TW" altLang="en-US" dirty="0"/>
          </a:p>
        </p:txBody>
      </p:sp>
      <p:sp>
        <p:nvSpPr>
          <p:cNvPr id="2" name="投影片編號版面配置區 1"/>
          <p:cNvSpPr>
            <a:spLocks noGrp="1"/>
          </p:cNvSpPr>
          <p:nvPr>
            <p:ph type="sldNum" sz="quarter" idx="12"/>
          </p:nvPr>
        </p:nvSpPr>
        <p:spPr/>
        <p:txBody>
          <a:bodyPr/>
          <a:lstStyle/>
          <a:p>
            <a:fld id="{FEEF982F-A437-48BE-B6E7-7CE6DDE1F71C}" type="slidenum">
              <a:rPr lang="zh-TW" altLang="en-US" smtClean="0"/>
              <a:t>27</a:t>
            </a:fld>
            <a:endParaRPr lang="zh-TW" altLang="en-US"/>
          </a:p>
        </p:txBody>
      </p:sp>
    </p:spTree>
    <p:extLst>
      <p:ext uri="{BB962C8B-B14F-4D97-AF65-F5344CB8AC3E}">
        <p14:creationId xmlns:p14="http://schemas.microsoft.com/office/powerpoint/2010/main" val="3565155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6"/>
          <p:cNvSpPr txBox="1">
            <a:spLocks noChangeArrowheads="1"/>
          </p:cNvSpPr>
          <p:nvPr/>
        </p:nvSpPr>
        <p:spPr bwMode="auto">
          <a:xfrm>
            <a:off x="685800" y="838200"/>
            <a:ext cx="1901825" cy="701675"/>
          </a:xfrm>
          <a:prstGeom prst="rect">
            <a:avLst/>
          </a:prstGeom>
          <a:noFill/>
          <a:ln w="9525">
            <a:noFill/>
            <a:miter lim="800000"/>
            <a:headEnd/>
            <a:tailEnd/>
          </a:ln>
        </p:spPr>
        <p:txBody>
          <a:bodyPr wrap="none">
            <a:spAutoFit/>
          </a:bodyPr>
          <a:lstStyle/>
          <a:p>
            <a:r>
              <a:rPr kumimoji="0" lang="en-US" altLang="zh-TW" sz="4000">
                <a:solidFill>
                  <a:srgbClr val="3366FF"/>
                </a:solidFill>
                <a:latin typeface="Verdana" pitchFamily="34" charset="0"/>
              </a:rPr>
              <a:t>NoSQL</a:t>
            </a:r>
            <a:endParaRPr kumimoji="0" lang="fr-FR" altLang="zh-TW" sz="4000">
              <a:solidFill>
                <a:srgbClr val="3366FF"/>
              </a:solidFill>
              <a:latin typeface="Verdana" pitchFamily="34" charset="0"/>
            </a:endParaRPr>
          </a:p>
        </p:txBody>
      </p:sp>
      <p:pic>
        <p:nvPicPr>
          <p:cNvPr id="49154" name="Picture 7" descr="MC900297235[1]"/>
          <p:cNvPicPr>
            <a:picLocks noChangeAspect="1" noChangeArrowheads="1"/>
          </p:cNvPicPr>
          <p:nvPr/>
        </p:nvPicPr>
        <p:blipFill>
          <a:blip r:embed="rId2"/>
          <a:srcRect/>
          <a:stretch>
            <a:fillRect/>
          </a:stretch>
        </p:blipFill>
        <p:spPr bwMode="auto">
          <a:xfrm>
            <a:off x="4876800" y="2438400"/>
            <a:ext cx="3276600" cy="3276600"/>
          </a:xfrm>
          <a:prstGeom prst="rect">
            <a:avLst/>
          </a:prstGeom>
          <a:noFill/>
          <a:ln w="9525">
            <a:noFill/>
            <a:miter lim="800000"/>
            <a:headEnd/>
            <a:tailEnd/>
          </a:ln>
        </p:spPr>
      </p:pic>
      <p:pic>
        <p:nvPicPr>
          <p:cNvPr id="49155" name="Picture 6" descr="MC900056787[1]"/>
          <p:cNvPicPr>
            <a:picLocks noChangeAspect="1" noChangeArrowheads="1"/>
          </p:cNvPicPr>
          <p:nvPr/>
        </p:nvPicPr>
        <p:blipFill>
          <a:blip r:embed="rId3"/>
          <a:srcRect/>
          <a:stretch>
            <a:fillRect/>
          </a:stretch>
        </p:blipFill>
        <p:spPr bwMode="auto">
          <a:xfrm>
            <a:off x="5181600" y="3886200"/>
            <a:ext cx="2743200" cy="2511425"/>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FEEF982F-A437-48BE-B6E7-7CE6DDE1F71C}" type="slidenum">
              <a:rPr lang="zh-TW" altLang="en-US" smtClean="0"/>
              <a:t>28</a:t>
            </a:fld>
            <a:endParaRPr lang="zh-TW"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altLang="zh-TW" dirty="0" smtClean="0">
                <a:ea typeface="新細明體" charset="-120"/>
              </a:rPr>
              <a:t>History of the </a:t>
            </a:r>
            <a:r>
              <a:rPr lang="en-US" altLang="zh-TW" dirty="0" smtClean="0">
                <a:ea typeface="新細明體" charset="-120"/>
              </a:rPr>
              <a:t>World</a:t>
            </a:r>
            <a:endParaRPr lang="en-US" altLang="zh-TW" dirty="0" smtClean="0">
              <a:ea typeface="新細明體" charset="-120"/>
            </a:endParaRPr>
          </a:p>
        </p:txBody>
      </p:sp>
      <p:sp>
        <p:nvSpPr>
          <p:cNvPr id="52226" name="Rectangle 3"/>
          <p:cNvSpPr>
            <a:spLocks noGrp="1" noChangeArrowheads="1"/>
          </p:cNvSpPr>
          <p:nvPr>
            <p:ph idx="1"/>
          </p:nvPr>
        </p:nvSpPr>
        <p:spPr/>
        <p:txBody>
          <a:bodyPr/>
          <a:lstStyle/>
          <a:p>
            <a:r>
              <a:rPr lang="en-US" altLang="zh-TW" sz="2900" dirty="0" smtClean="0">
                <a:ea typeface="新細明體" charset="-120"/>
              </a:rPr>
              <a:t>Relational Databases </a:t>
            </a:r>
            <a:r>
              <a:rPr lang="en-US" altLang="zh-TW" sz="2900" dirty="0" smtClean="0">
                <a:latin typeface="Verdana" pitchFamily="34" charset="0"/>
                <a:ea typeface="新細明體" charset="-120"/>
              </a:rPr>
              <a:t>–</a:t>
            </a:r>
            <a:r>
              <a:rPr lang="en-US" altLang="zh-TW" sz="2900" dirty="0" smtClean="0">
                <a:ea typeface="新細明體" charset="-120"/>
              </a:rPr>
              <a:t> mainstay of business</a:t>
            </a:r>
          </a:p>
          <a:p>
            <a:r>
              <a:rPr lang="en-US" altLang="zh-TW" sz="2900" dirty="0" smtClean="0">
                <a:ea typeface="新細明體" charset="-120"/>
              </a:rPr>
              <a:t>Web-based applications caused spikes</a:t>
            </a:r>
          </a:p>
          <a:p>
            <a:pPr lvl="1"/>
            <a:r>
              <a:rPr lang="en-US" altLang="zh-TW" sz="2600" dirty="0" smtClean="0">
                <a:ea typeface="新細明體" charset="-120"/>
              </a:rPr>
              <a:t>Especially true for public-facing e-Commerce sites</a:t>
            </a:r>
          </a:p>
          <a:p>
            <a:r>
              <a:rPr lang="en-US" altLang="zh-TW" sz="2900" dirty="0" smtClean="0">
                <a:ea typeface="新細明體" charset="-120"/>
              </a:rPr>
              <a:t>Developers begin to front RDBMS with </a:t>
            </a:r>
            <a:r>
              <a:rPr lang="en-US" altLang="zh-TW" sz="2900" dirty="0" err="1" smtClean="0">
                <a:ea typeface="新細明體" charset="-120"/>
              </a:rPr>
              <a:t>memcache</a:t>
            </a:r>
            <a:r>
              <a:rPr lang="en-US" altLang="zh-TW" sz="2900" dirty="0" smtClean="0">
                <a:ea typeface="新細明體" charset="-120"/>
              </a:rPr>
              <a:t> or integrate other caching mechanisms within the application</a:t>
            </a:r>
          </a:p>
        </p:txBody>
      </p:sp>
      <p:sp>
        <p:nvSpPr>
          <p:cNvPr id="2" name="投影片編號版面配置區 1"/>
          <p:cNvSpPr>
            <a:spLocks noGrp="1"/>
          </p:cNvSpPr>
          <p:nvPr>
            <p:ph type="sldNum" sz="quarter" idx="12"/>
          </p:nvPr>
        </p:nvSpPr>
        <p:spPr/>
        <p:txBody>
          <a:bodyPr/>
          <a:lstStyle/>
          <a:p>
            <a:fld id="{FEEF982F-A437-48BE-B6E7-7CE6DDE1F71C}" type="slidenum">
              <a:rPr lang="zh-TW" altLang="en-US" smtClean="0"/>
              <a:t>29</a:t>
            </a:fld>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6"/>
          <p:cNvSpPr txBox="1">
            <a:spLocks noChangeArrowheads="1"/>
          </p:cNvSpPr>
          <p:nvPr/>
        </p:nvSpPr>
        <p:spPr bwMode="auto">
          <a:xfrm>
            <a:off x="685800" y="838200"/>
            <a:ext cx="6577013" cy="701675"/>
          </a:xfrm>
          <a:prstGeom prst="rect">
            <a:avLst/>
          </a:prstGeom>
          <a:noFill/>
          <a:ln w="9525">
            <a:noFill/>
            <a:miter lim="800000"/>
            <a:headEnd/>
            <a:tailEnd/>
          </a:ln>
        </p:spPr>
        <p:txBody>
          <a:bodyPr wrap="none">
            <a:spAutoFit/>
          </a:bodyPr>
          <a:lstStyle/>
          <a:p>
            <a:r>
              <a:rPr kumimoji="0" lang="en-US" altLang="zh-TW" sz="4000">
                <a:solidFill>
                  <a:srgbClr val="3366FF"/>
                </a:solidFill>
                <a:latin typeface="Verdana" pitchFamily="34" charset="0"/>
              </a:rPr>
              <a:t>Computing with Big Data</a:t>
            </a:r>
            <a:endParaRPr kumimoji="0" lang="fr-FR" altLang="zh-TW" sz="4000">
              <a:solidFill>
                <a:srgbClr val="3366FF"/>
              </a:solidFill>
              <a:latin typeface="Verdana" pitchFamily="34" charset="0"/>
            </a:endParaRPr>
          </a:p>
        </p:txBody>
      </p:sp>
      <p:pic>
        <p:nvPicPr>
          <p:cNvPr id="17410" name="Picture 6" descr="MC900318226[1]"/>
          <p:cNvPicPr>
            <a:picLocks noChangeAspect="1" noChangeArrowheads="1"/>
          </p:cNvPicPr>
          <p:nvPr/>
        </p:nvPicPr>
        <p:blipFill>
          <a:blip r:embed="rId2"/>
          <a:srcRect/>
          <a:stretch>
            <a:fillRect/>
          </a:stretch>
        </p:blipFill>
        <p:spPr bwMode="auto">
          <a:xfrm>
            <a:off x="2971800" y="2286000"/>
            <a:ext cx="4114800" cy="2057400"/>
          </a:xfrm>
          <a:prstGeom prst="rect">
            <a:avLst/>
          </a:prstGeom>
          <a:noFill/>
          <a:ln w="9525">
            <a:noFill/>
            <a:miter lim="800000"/>
            <a:headEnd/>
            <a:tailEnd/>
          </a:ln>
        </p:spPr>
      </p:pic>
      <p:pic>
        <p:nvPicPr>
          <p:cNvPr id="17411" name="Picture 7" descr="MC900353996[1]"/>
          <p:cNvPicPr>
            <a:picLocks noChangeAspect="1" noChangeArrowheads="1"/>
          </p:cNvPicPr>
          <p:nvPr/>
        </p:nvPicPr>
        <p:blipFill>
          <a:blip r:embed="rId3"/>
          <a:srcRect/>
          <a:stretch>
            <a:fillRect/>
          </a:stretch>
        </p:blipFill>
        <p:spPr bwMode="auto">
          <a:xfrm>
            <a:off x="3581400" y="3048000"/>
            <a:ext cx="2624138" cy="3159125"/>
          </a:xfrm>
          <a:prstGeom prst="rect">
            <a:avLst/>
          </a:prstGeom>
          <a:noFill/>
          <a:ln w="9525">
            <a:noFill/>
            <a:miter lim="800000"/>
            <a:headEnd/>
            <a:tailEnd/>
          </a:ln>
        </p:spPr>
      </p:pic>
      <p:sp>
        <p:nvSpPr>
          <p:cNvPr id="2" name="投影片編號版面配置區 1"/>
          <p:cNvSpPr>
            <a:spLocks noGrp="1"/>
          </p:cNvSpPr>
          <p:nvPr>
            <p:ph type="sldNum" sz="quarter" idx="12"/>
          </p:nvPr>
        </p:nvSpPr>
        <p:spPr/>
        <p:txBody>
          <a:bodyPr/>
          <a:lstStyle/>
          <a:p>
            <a:fld id="{FEEF982F-A437-48BE-B6E7-7CE6DDE1F71C}" type="slidenum">
              <a:rPr lang="zh-TW" altLang="en-US" smtClean="0"/>
              <a:t>3</a:t>
            </a:fld>
            <a:endParaRPr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altLang="zh-TW" smtClean="0">
                <a:ea typeface="新細明體" charset="-120"/>
              </a:rPr>
              <a:t>Scaling Up</a:t>
            </a:r>
          </a:p>
        </p:txBody>
      </p:sp>
      <p:sp>
        <p:nvSpPr>
          <p:cNvPr id="54274" name="Rectangle 3"/>
          <p:cNvSpPr>
            <a:spLocks noGrp="1" noChangeArrowheads="1"/>
          </p:cNvSpPr>
          <p:nvPr>
            <p:ph idx="1"/>
          </p:nvPr>
        </p:nvSpPr>
        <p:spPr/>
        <p:txBody>
          <a:bodyPr/>
          <a:lstStyle/>
          <a:p>
            <a:r>
              <a:rPr lang="en-US" altLang="zh-TW" sz="2900" smtClean="0">
                <a:ea typeface="新細明體" charset="-120"/>
              </a:rPr>
              <a:t>Issues with scaling up when the dataset is just too big</a:t>
            </a:r>
          </a:p>
          <a:p>
            <a:r>
              <a:rPr lang="en-US" altLang="zh-TW" sz="2900" smtClean="0">
                <a:ea typeface="新細明體" charset="-120"/>
              </a:rPr>
              <a:t>RDBMS were not designed to be distributed</a:t>
            </a:r>
          </a:p>
          <a:p>
            <a:r>
              <a:rPr lang="en-US" altLang="zh-TW" sz="2900" smtClean="0">
                <a:ea typeface="新細明體" charset="-120"/>
              </a:rPr>
              <a:t>Began to look at multi-node database solutions</a:t>
            </a:r>
          </a:p>
          <a:p>
            <a:r>
              <a:rPr lang="en-US" altLang="zh-TW" sz="2900" smtClean="0">
                <a:ea typeface="新細明體" charset="-120"/>
              </a:rPr>
              <a:t>Known as </a:t>
            </a:r>
            <a:r>
              <a:rPr lang="en-US" altLang="zh-TW" sz="2900" smtClean="0">
                <a:latin typeface="Verdana" pitchFamily="34" charset="0"/>
                <a:ea typeface="新細明體" charset="-120"/>
              </a:rPr>
              <a:t>‘</a:t>
            </a:r>
            <a:r>
              <a:rPr lang="en-US" altLang="zh-TW" sz="2900" smtClean="0">
                <a:ea typeface="新細明體" charset="-120"/>
              </a:rPr>
              <a:t>scaling out</a:t>
            </a:r>
            <a:r>
              <a:rPr lang="en-US" altLang="zh-TW" sz="2900" smtClean="0">
                <a:latin typeface="Verdana" pitchFamily="34" charset="0"/>
                <a:ea typeface="新細明體" charset="-120"/>
              </a:rPr>
              <a:t>’</a:t>
            </a:r>
            <a:r>
              <a:rPr lang="en-US" altLang="zh-TW" sz="2900" smtClean="0">
                <a:ea typeface="新細明體" charset="-120"/>
              </a:rPr>
              <a:t> or </a:t>
            </a:r>
            <a:r>
              <a:rPr lang="en-US" altLang="zh-TW" sz="2900" smtClean="0">
                <a:latin typeface="Verdana" pitchFamily="34" charset="0"/>
                <a:ea typeface="新細明體" charset="-120"/>
              </a:rPr>
              <a:t>‘</a:t>
            </a:r>
            <a:r>
              <a:rPr lang="en-US" altLang="zh-TW" sz="2900" smtClean="0">
                <a:ea typeface="新細明體" charset="-120"/>
              </a:rPr>
              <a:t>horizontal scaling</a:t>
            </a:r>
            <a:r>
              <a:rPr lang="en-US" altLang="zh-TW" sz="2900" smtClean="0">
                <a:latin typeface="Verdana" pitchFamily="34" charset="0"/>
                <a:ea typeface="新細明體" charset="-120"/>
              </a:rPr>
              <a:t>’</a:t>
            </a:r>
            <a:endParaRPr lang="en-US" altLang="zh-TW" sz="2900" smtClean="0">
              <a:ea typeface="新細明體" charset="-120"/>
            </a:endParaRPr>
          </a:p>
          <a:p>
            <a:r>
              <a:rPr lang="en-US" altLang="zh-TW" sz="2900" smtClean="0">
                <a:ea typeface="新細明體" charset="-120"/>
              </a:rPr>
              <a:t>Different approaches include:</a:t>
            </a:r>
          </a:p>
          <a:p>
            <a:pPr lvl="1"/>
            <a:r>
              <a:rPr lang="en-US" altLang="zh-TW" sz="2600" smtClean="0">
                <a:ea typeface="新細明體" charset="-120"/>
              </a:rPr>
              <a:t>Master-slave</a:t>
            </a:r>
          </a:p>
          <a:p>
            <a:pPr lvl="1"/>
            <a:r>
              <a:rPr lang="en-US" altLang="zh-TW" sz="2600" smtClean="0">
                <a:ea typeface="新細明體" charset="-120"/>
              </a:rPr>
              <a:t>Sharding</a:t>
            </a:r>
          </a:p>
          <a:p>
            <a:pPr>
              <a:buFontTx/>
              <a:buNone/>
            </a:pPr>
            <a:endParaRPr lang="en-US" altLang="zh-TW" sz="2900" smtClean="0">
              <a:ea typeface="新細明體" charset="-120"/>
            </a:endParaRPr>
          </a:p>
          <a:p>
            <a:pPr>
              <a:buFontTx/>
              <a:buNone/>
            </a:pPr>
            <a:endParaRPr lang="zh-TW" altLang="en-US" smtClean="0">
              <a:ea typeface="新細明體" charset="-120"/>
            </a:endParaRPr>
          </a:p>
        </p:txBody>
      </p:sp>
      <p:sp>
        <p:nvSpPr>
          <p:cNvPr id="2" name="投影片編號版面配置區 1"/>
          <p:cNvSpPr>
            <a:spLocks noGrp="1"/>
          </p:cNvSpPr>
          <p:nvPr>
            <p:ph type="sldNum" sz="quarter" idx="12"/>
          </p:nvPr>
        </p:nvSpPr>
        <p:spPr/>
        <p:txBody>
          <a:bodyPr/>
          <a:lstStyle/>
          <a:p>
            <a:fld id="{FEEF982F-A437-48BE-B6E7-7CE6DDE1F71C}" type="slidenum">
              <a:rPr lang="zh-TW" altLang="en-US" smtClean="0"/>
              <a:t>30</a:t>
            </a:fld>
            <a:endParaRPr lang="zh-TW"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altLang="zh-TW" smtClean="0">
                <a:ea typeface="新細明體" charset="-120"/>
              </a:rPr>
              <a:t>Scaling RDBMS </a:t>
            </a:r>
            <a:r>
              <a:rPr lang="en-US" altLang="zh-TW" smtClean="0">
                <a:latin typeface="Verdana" pitchFamily="34" charset="0"/>
                <a:ea typeface="新細明體" charset="-120"/>
              </a:rPr>
              <a:t>–</a:t>
            </a:r>
            <a:r>
              <a:rPr lang="en-US" altLang="zh-TW" smtClean="0">
                <a:ea typeface="新細明體" charset="-120"/>
              </a:rPr>
              <a:t> Master/Slave</a:t>
            </a:r>
          </a:p>
        </p:txBody>
      </p:sp>
      <p:sp>
        <p:nvSpPr>
          <p:cNvPr id="56322" name="Rectangle 3"/>
          <p:cNvSpPr>
            <a:spLocks noGrp="1" noChangeArrowheads="1"/>
          </p:cNvSpPr>
          <p:nvPr>
            <p:ph idx="1"/>
          </p:nvPr>
        </p:nvSpPr>
        <p:spPr/>
        <p:txBody>
          <a:bodyPr/>
          <a:lstStyle/>
          <a:p>
            <a:r>
              <a:rPr lang="en-US" altLang="zh-TW" sz="2900" smtClean="0">
                <a:ea typeface="新細明體" charset="-120"/>
              </a:rPr>
              <a:t>Master-Slave</a:t>
            </a:r>
          </a:p>
          <a:p>
            <a:pPr lvl="1"/>
            <a:r>
              <a:rPr lang="en-US" altLang="zh-TW" sz="2600" smtClean="0">
                <a:ea typeface="新細明體" charset="-120"/>
              </a:rPr>
              <a:t>All writes are written to the master. All reads performed against the replicated slave databases</a:t>
            </a:r>
          </a:p>
          <a:p>
            <a:pPr lvl="1"/>
            <a:r>
              <a:rPr lang="en-US" altLang="zh-TW" sz="2600" smtClean="0">
                <a:ea typeface="新細明體" charset="-120"/>
              </a:rPr>
              <a:t>Critical reads may be incorrect as writes may not have been propagated down</a:t>
            </a:r>
          </a:p>
          <a:p>
            <a:pPr lvl="1"/>
            <a:r>
              <a:rPr lang="en-US" altLang="zh-TW" sz="2600" smtClean="0">
                <a:ea typeface="新細明體" charset="-120"/>
              </a:rPr>
              <a:t>Large data sets can pose problems as master needs to duplicate data to slaves</a:t>
            </a:r>
          </a:p>
        </p:txBody>
      </p:sp>
      <p:sp>
        <p:nvSpPr>
          <p:cNvPr id="2" name="投影片編號版面配置區 1"/>
          <p:cNvSpPr>
            <a:spLocks noGrp="1"/>
          </p:cNvSpPr>
          <p:nvPr>
            <p:ph type="sldNum" sz="quarter" idx="12"/>
          </p:nvPr>
        </p:nvSpPr>
        <p:spPr/>
        <p:txBody>
          <a:bodyPr/>
          <a:lstStyle/>
          <a:p>
            <a:fld id="{FEEF982F-A437-48BE-B6E7-7CE6DDE1F71C}" type="slidenum">
              <a:rPr lang="zh-TW" altLang="en-US" smtClean="0"/>
              <a:t>31</a:t>
            </a:fld>
            <a:endParaRPr lang="zh-TW"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altLang="zh-TW" smtClean="0">
                <a:ea typeface="新細明體" charset="-120"/>
              </a:rPr>
              <a:t>Scaling RDBMS - Sharding</a:t>
            </a:r>
          </a:p>
        </p:txBody>
      </p:sp>
      <p:sp>
        <p:nvSpPr>
          <p:cNvPr id="57346" name="Rectangle 3"/>
          <p:cNvSpPr>
            <a:spLocks noGrp="1" noChangeArrowheads="1"/>
          </p:cNvSpPr>
          <p:nvPr>
            <p:ph idx="1"/>
          </p:nvPr>
        </p:nvSpPr>
        <p:spPr/>
        <p:txBody>
          <a:bodyPr/>
          <a:lstStyle/>
          <a:p>
            <a:r>
              <a:rPr lang="en-US" altLang="zh-TW" sz="2900" smtClean="0">
                <a:ea typeface="新細明體" charset="-120"/>
              </a:rPr>
              <a:t>Partition or sharding</a:t>
            </a:r>
          </a:p>
          <a:p>
            <a:pPr lvl="1"/>
            <a:r>
              <a:rPr lang="en-US" altLang="zh-TW" sz="2600" smtClean="0">
                <a:ea typeface="新細明體" charset="-120"/>
              </a:rPr>
              <a:t>Scales well for both reads and writes</a:t>
            </a:r>
          </a:p>
          <a:p>
            <a:pPr lvl="1"/>
            <a:r>
              <a:rPr lang="en-US" altLang="zh-TW" sz="2600" smtClean="0">
                <a:ea typeface="新細明體" charset="-120"/>
              </a:rPr>
              <a:t>Not transparent, application needs to be partition-aware</a:t>
            </a:r>
          </a:p>
          <a:p>
            <a:pPr lvl="1"/>
            <a:r>
              <a:rPr lang="en-US" altLang="zh-TW" sz="2600" smtClean="0">
                <a:ea typeface="新細明體" charset="-120"/>
              </a:rPr>
              <a:t>Can no longer have relationships/joins across partitions</a:t>
            </a:r>
          </a:p>
          <a:p>
            <a:pPr lvl="1"/>
            <a:r>
              <a:rPr lang="en-US" altLang="zh-TW" sz="2600" smtClean="0">
                <a:ea typeface="新細明體" charset="-120"/>
              </a:rPr>
              <a:t>Loss of referential integrity across shards</a:t>
            </a:r>
          </a:p>
        </p:txBody>
      </p:sp>
      <p:sp>
        <p:nvSpPr>
          <p:cNvPr id="2" name="投影片編號版面配置區 1"/>
          <p:cNvSpPr>
            <a:spLocks noGrp="1"/>
          </p:cNvSpPr>
          <p:nvPr>
            <p:ph type="sldNum" sz="quarter" idx="12"/>
          </p:nvPr>
        </p:nvSpPr>
        <p:spPr/>
        <p:txBody>
          <a:bodyPr/>
          <a:lstStyle/>
          <a:p>
            <a:fld id="{FEEF982F-A437-48BE-B6E7-7CE6DDE1F71C}" type="slidenum">
              <a:rPr lang="zh-TW" altLang="en-US" smtClean="0"/>
              <a:t>32</a:t>
            </a:fld>
            <a:endParaRPr lang="zh-TW"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altLang="zh-TW" smtClean="0">
                <a:ea typeface="新細明體" charset="-120"/>
              </a:rPr>
              <a:t>Other ways to scale RDBMS</a:t>
            </a:r>
          </a:p>
        </p:txBody>
      </p:sp>
      <p:sp>
        <p:nvSpPr>
          <p:cNvPr id="59394" name="Rectangle 3"/>
          <p:cNvSpPr>
            <a:spLocks noGrp="1" noChangeArrowheads="1"/>
          </p:cNvSpPr>
          <p:nvPr>
            <p:ph idx="1"/>
          </p:nvPr>
        </p:nvSpPr>
        <p:spPr/>
        <p:txBody>
          <a:bodyPr/>
          <a:lstStyle/>
          <a:p>
            <a:r>
              <a:rPr lang="en-US" altLang="zh-TW" sz="2900" smtClean="0">
                <a:ea typeface="新細明體" charset="-120"/>
              </a:rPr>
              <a:t>Multi-Master replication</a:t>
            </a:r>
          </a:p>
          <a:p>
            <a:r>
              <a:rPr lang="en-US" altLang="zh-TW" sz="2900" smtClean="0">
                <a:ea typeface="新細明體" charset="-120"/>
              </a:rPr>
              <a:t>INSERT only, not UPDATES/DELETES</a:t>
            </a:r>
          </a:p>
          <a:p>
            <a:r>
              <a:rPr lang="en-US" altLang="zh-TW" sz="2900" smtClean="0">
                <a:ea typeface="新細明體" charset="-120"/>
              </a:rPr>
              <a:t>No JOINs, thereby reducing query time</a:t>
            </a:r>
          </a:p>
          <a:p>
            <a:pPr lvl="1"/>
            <a:r>
              <a:rPr lang="en-US" altLang="zh-TW" sz="2600" smtClean="0">
                <a:ea typeface="新細明體" charset="-120"/>
              </a:rPr>
              <a:t>This involves de-normalizing data</a:t>
            </a:r>
          </a:p>
          <a:p>
            <a:r>
              <a:rPr lang="en-US" altLang="zh-TW" sz="2900" smtClean="0">
                <a:ea typeface="新細明體" charset="-120"/>
              </a:rPr>
              <a:t>In-memory databases</a:t>
            </a:r>
          </a:p>
        </p:txBody>
      </p:sp>
      <p:sp>
        <p:nvSpPr>
          <p:cNvPr id="2" name="投影片編號版面配置區 1"/>
          <p:cNvSpPr>
            <a:spLocks noGrp="1"/>
          </p:cNvSpPr>
          <p:nvPr>
            <p:ph type="sldNum" sz="quarter" idx="12"/>
          </p:nvPr>
        </p:nvSpPr>
        <p:spPr/>
        <p:txBody>
          <a:bodyPr/>
          <a:lstStyle/>
          <a:p>
            <a:fld id="{FEEF982F-A437-48BE-B6E7-7CE6DDE1F71C}" type="slidenum">
              <a:rPr lang="zh-TW" altLang="en-US" smtClean="0"/>
              <a:t>33</a:t>
            </a:fld>
            <a:endParaRPr lang="zh-TW"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tLang="zh-TW" smtClean="0">
                <a:ea typeface="新細明體" charset="-120"/>
              </a:rPr>
              <a:t>What is NoSQL?</a:t>
            </a:r>
          </a:p>
        </p:txBody>
      </p:sp>
      <p:sp>
        <p:nvSpPr>
          <p:cNvPr id="61442" name="Rectangle 3"/>
          <p:cNvSpPr>
            <a:spLocks noGrp="1" noChangeArrowheads="1"/>
          </p:cNvSpPr>
          <p:nvPr>
            <p:ph idx="1"/>
          </p:nvPr>
        </p:nvSpPr>
        <p:spPr/>
        <p:txBody>
          <a:bodyPr/>
          <a:lstStyle/>
          <a:p>
            <a:r>
              <a:rPr lang="en-US" altLang="zh-TW" sz="2900" smtClean="0">
                <a:ea typeface="新細明體" charset="-120"/>
              </a:rPr>
              <a:t>Stands for </a:t>
            </a:r>
            <a:r>
              <a:rPr lang="en-US" altLang="zh-TW" sz="2900" b="1" smtClean="0">
                <a:ea typeface="新細明體" charset="-120"/>
              </a:rPr>
              <a:t>N</a:t>
            </a:r>
            <a:r>
              <a:rPr lang="en-US" altLang="zh-TW" sz="2900" smtClean="0">
                <a:ea typeface="新細明體" charset="-120"/>
              </a:rPr>
              <a:t>ot </a:t>
            </a:r>
            <a:r>
              <a:rPr lang="en-US" altLang="zh-TW" sz="2900" b="1" smtClean="0">
                <a:ea typeface="新細明體" charset="-120"/>
              </a:rPr>
              <a:t>O</a:t>
            </a:r>
            <a:r>
              <a:rPr lang="en-US" altLang="zh-TW" sz="2900" smtClean="0">
                <a:ea typeface="新細明體" charset="-120"/>
              </a:rPr>
              <a:t>nly </a:t>
            </a:r>
            <a:r>
              <a:rPr lang="en-US" altLang="zh-TW" sz="2900" b="1" smtClean="0">
                <a:ea typeface="新細明體" charset="-120"/>
              </a:rPr>
              <a:t>SQL</a:t>
            </a:r>
          </a:p>
          <a:p>
            <a:r>
              <a:rPr lang="en-US" altLang="zh-TW" sz="2900" smtClean="0">
                <a:ea typeface="新細明體" charset="-120"/>
              </a:rPr>
              <a:t>Class of non-relational data storage systems</a:t>
            </a:r>
          </a:p>
          <a:p>
            <a:r>
              <a:rPr lang="en-US" altLang="zh-TW" sz="2900" smtClean="0">
                <a:ea typeface="新細明體" charset="-120"/>
              </a:rPr>
              <a:t>Usually do not require a fixed table schema nor do they use the concept of joins</a:t>
            </a:r>
          </a:p>
          <a:p>
            <a:r>
              <a:rPr lang="en-US" altLang="zh-TW" sz="2900" smtClean="0">
                <a:ea typeface="新細明體" charset="-120"/>
              </a:rPr>
              <a:t>All NoSQL offerings relax one or more of the ACID properties (will talk about the CAP theorem)</a:t>
            </a:r>
          </a:p>
          <a:p>
            <a:endParaRPr lang="zh-TW" altLang="en-US" sz="2900" smtClean="0">
              <a:ea typeface="新細明體" charset="-120"/>
            </a:endParaRPr>
          </a:p>
        </p:txBody>
      </p:sp>
      <p:sp>
        <p:nvSpPr>
          <p:cNvPr id="2" name="投影片編號版面配置區 1"/>
          <p:cNvSpPr>
            <a:spLocks noGrp="1"/>
          </p:cNvSpPr>
          <p:nvPr>
            <p:ph type="sldNum" sz="quarter" idx="12"/>
          </p:nvPr>
        </p:nvSpPr>
        <p:spPr/>
        <p:txBody>
          <a:bodyPr/>
          <a:lstStyle/>
          <a:p>
            <a:fld id="{FEEF982F-A437-48BE-B6E7-7CE6DDE1F71C}" type="slidenum">
              <a:rPr lang="zh-TW" altLang="en-US" smtClean="0"/>
              <a:t>34</a:t>
            </a:fld>
            <a:endParaRPr lang="zh-TW"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r>
              <a:rPr lang="en-US" altLang="zh-TW" smtClean="0">
                <a:ea typeface="新細明體" charset="-120"/>
              </a:rPr>
              <a:t>Why NoSQL?</a:t>
            </a:r>
          </a:p>
        </p:txBody>
      </p:sp>
      <p:sp>
        <p:nvSpPr>
          <p:cNvPr id="63490" name="Rectangle 3"/>
          <p:cNvSpPr>
            <a:spLocks noGrp="1" noChangeArrowheads="1"/>
          </p:cNvSpPr>
          <p:nvPr>
            <p:ph idx="1"/>
          </p:nvPr>
        </p:nvSpPr>
        <p:spPr/>
        <p:txBody>
          <a:bodyPr/>
          <a:lstStyle/>
          <a:p>
            <a:r>
              <a:rPr lang="en-US" altLang="zh-TW" sz="2900" dirty="0" smtClean="0">
                <a:ea typeface="新細明體" charset="-120"/>
              </a:rPr>
              <a:t>For data storage, an RDBMS cannot be the be-all/end-all</a:t>
            </a:r>
          </a:p>
          <a:p>
            <a:r>
              <a:rPr lang="en-US" altLang="zh-TW" sz="2900" dirty="0" smtClean="0">
                <a:ea typeface="新細明體" charset="-120"/>
              </a:rPr>
              <a:t>Just as there are different programming languages, need to have other data storage tools in the toolbox</a:t>
            </a:r>
          </a:p>
          <a:p>
            <a:r>
              <a:rPr lang="en-US" altLang="zh-TW" sz="2900" dirty="0" smtClean="0">
                <a:ea typeface="新細明體" charset="-120"/>
              </a:rPr>
              <a:t>A </a:t>
            </a:r>
            <a:r>
              <a:rPr lang="en-US" altLang="zh-TW" sz="2900" dirty="0" err="1" smtClean="0">
                <a:ea typeface="新細明體" charset="-120"/>
              </a:rPr>
              <a:t>NoSQL</a:t>
            </a:r>
            <a:r>
              <a:rPr lang="en-US" altLang="zh-TW" sz="2900" dirty="0" smtClean="0">
                <a:ea typeface="新細明體" charset="-120"/>
              </a:rPr>
              <a:t> solution is more acceptable to a client now than even several years ago</a:t>
            </a:r>
          </a:p>
          <a:p>
            <a:pPr lvl="1"/>
            <a:r>
              <a:rPr lang="en-US" altLang="zh-TW" sz="2600" dirty="0" smtClean="0">
                <a:ea typeface="新細明體" charset="-120"/>
              </a:rPr>
              <a:t>Think about proposing a Ruby/Rails or Groovy/Grails solution now versus a couple of years ago</a:t>
            </a:r>
          </a:p>
        </p:txBody>
      </p:sp>
      <p:sp>
        <p:nvSpPr>
          <p:cNvPr id="2" name="投影片編號版面配置區 1"/>
          <p:cNvSpPr>
            <a:spLocks noGrp="1"/>
          </p:cNvSpPr>
          <p:nvPr>
            <p:ph type="sldNum" sz="quarter" idx="12"/>
          </p:nvPr>
        </p:nvSpPr>
        <p:spPr/>
        <p:txBody>
          <a:bodyPr/>
          <a:lstStyle/>
          <a:p>
            <a:fld id="{FEEF982F-A437-48BE-B6E7-7CE6DDE1F71C}" type="slidenum">
              <a:rPr lang="zh-TW" altLang="en-US" smtClean="0"/>
              <a:t>35</a:t>
            </a:fld>
            <a:endParaRPr lang="zh-TW"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altLang="zh-TW" smtClean="0">
                <a:ea typeface="新細明體" charset="-120"/>
              </a:rPr>
              <a:t>How did we get here?</a:t>
            </a:r>
          </a:p>
        </p:txBody>
      </p:sp>
      <p:sp>
        <p:nvSpPr>
          <p:cNvPr id="65538" name="Rectangle 3"/>
          <p:cNvSpPr>
            <a:spLocks noGrp="1" noChangeArrowheads="1"/>
          </p:cNvSpPr>
          <p:nvPr>
            <p:ph idx="1"/>
          </p:nvPr>
        </p:nvSpPr>
        <p:spPr>
          <a:xfrm>
            <a:off x="381000" y="1295400"/>
            <a:ext cx="7624763" cy="4184650"/>
          </a:xfrm>
        </p:spPr>
        <p:txBody>
          <a:bodyPr/>
          <a:lstStyle/>
          <a:p>
            <a:r>
              <a:rPr lang="en-US" altLang="zh-TW" sz="2900" dirty="0" smtClean="0">
                <a:ea typeface="新細明體" charset="-120"/>
              </a:rPr>
              <a:t>Explosion of social media sites (Facebook, Twitter) with large data needs</a:t>
            </a:r>
          </a:p>
          <a:p>
            <a:r>
              <a:rPr lang="en-US" altLang="zh-TW" sz="2900" dirty="0" smtClean="0">
                <a:ea typeface="新細明體" charset="-120"/>
              </a:rPr>
              <a:t>Rise of cloud-based solutions such as Amazon S3 (simple storage solution)</a:t>
            </a:r>
          </a:p>
          <a:p>
            <a:r>
              <a:rPr lang="en-US" altLang="zh-TW" sz="2900" dirty="0" smtClean="0">
                <a:ea typeface="新細明體" charset="-120"/>
              </a:rPr>
              <a:t>Just as moving to dynamically-typed languages (Ruby/Groovy), a shift to dynamically-typed data with frequent schema changes</a:t>
            </a:r>
          </a:p>
          <a:p>
            <a:r>
              <a:rPr lang="en-US" altLang="zh-TW" sz="2900" dirty="0" smtClean="0">
                <a:ea typeface="新細明體" charset="-120"/>
              </a:rPr>
              <a:t>Open-source community</a:t>
            </a:r>
          </a:p>
        </p:txBody>
      </p:sp>
      <p:sp>
        <p:nvSpPr>
          <p:cNvPr id="2" name="投影片編號版面配置區 1"/>
          <p:cNvSpPr>
            <a:spLocks noGrp="1"/>
          </p:cNvSpPr>
          <p:nvPr>
            <p:ph type="sldNum" sz="quarter" idx="12"/>
          </p:nvPr>
        </p:nvSpPr>
        <p:spPr/>
        <p:txBody>
          <a:bodyPr/>
          <a:lstStyle/>
          <a:p>
            <a:fld id="{FEEF982F-A437-48BE-B6E7-7CE6DDE1F71C}" type="slidenum">
              <a:rPr lang="zh-TW" altLang="en-US" smtClean="0"/>
              <a:t>36</a:t>
            </a:fld>
            <a:endParaRPr lang="zh-TW"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r>
              <a:rPr lang="en-US" altLang="zh-TW" smtClean="0">
                <a:ea typeface="新細明體" charset="-120"/>
              </a:rPr>
              <a:t>Dynamo and BigTable</a:t>
            </a:r>
          </a:p>
        </p:txBody>
      </p:sp>
      <p:sp>
        <p:nvSpPr>
          <p:cNvPr id="67586" name="Rectangle 3"/>
          <p:cNvSpPr>
            <a:spLocks noGrp="1" noChangeArrowheads="1"/>
          </p:cNvSpPr>
          <p:nvPr>
            <p:ph idx="1"/>
          </p:nvPr>
        </p:nvSpPr>
        <p:spPr/>
        <p:txBody>
          <a:bodyPr/>
          <a:lstStyle/>
          <a:p>
            <a:r>
              <a:rPr lang="en-US" altLang="zh-TW" sz="2900" smtClean="0">
                <a:ea typeface="新細明體" charset="-120"/>
              </a:rPr>
              <a:t>Three major papers were the seeds of the NoSQL movement</a:t>
            </a:r>
          </a:p>
          <a:p>
            <a:pPr lvl="1"/>
            <a:r>
              <a:rPr lang="en-US" altLang="zh-TW" sz="2600" smtClean="0">
                <a:ea typeface="新細明體" charset="-120"/>
              </a:rPr>
              <a:t>BigTable (Google)</a:t>
            </a:r>
          </a:p>
          <a:p>
            <a:pPr lvl="1"/>
            <a:r>
              <a:rPr lang="en-US" altLang="zh-TW" sz="2600" smtClean="0">
                <a:ea typeface="新細明體" charset="-120"/>
              </a:rPr>
              <a:t>Dynamo</a:t>
            </a:r>
            <a:r>
              <a:rPr lang="en-US" altLang="zh-TW" sz="2600" smtClean="0">
                <a:latin typeface="Verdana" pitchFamily="34" charset="0"/>
                <a:ea typeface="新細明體" charset="-120"/>
              </a:rPr>
              <a:t> </a:t>
            </a:r>
            <a:r>
              <a:rPr lang="en-US" altLang="zh-TW" sz="2600" smtClean="0">
                <a:ea typeface="新細明體" charset="-120"/>
              </a:rPr>
              <a:t>(Amazon)</a:t>
            </a:r>
          </a:p>
          <a:p>
            <a:pPr lvl="2"/>
            <a:r>
              <a:rPr lang="en-US" altLang="zh-TW" sz="2400" smtClean="0">
                <a:ea typeface="新細明體" charset="-120"/>
              </a:rPr>
              <a:t>Gossip protocol (discovery and error detection)</a:t>
            </a:r>
          </a:p>
          <a:p>
            <a:pPr lvl="2"/>
            <a:r>
              <a:rPr lang="en-US" altLang="zh-TW" sz="2400" smtClean="0">
                <a:ea typeface="新細明體" charset="-120"/>
              </a:rPr>
              <a:t>Distributed key-value data store</a:t>
            </a:r>
          </a:p>
          <a:p>
            <a:pPr lvl="2"/>
            <a:r>
              <a:rPr lang="en-US" altLang="zh-TW" sz="2400" smtClean="0">
                <a:ea typeface="新細明體" charset="-120"/>
              </a:rPr>
              <a:t>Eventual consistency</a:t>
            </a:r>
          </a:p>
          <a:p>
            <a:pPr lvl="1"/>
            <a:r>
              <a:rPr lang="en-US" altLang="zh-TW" sz="2800" smtClean="0">
                <a:ea typeface="新細明體" charset="-120"/>
              </a:rPr>
              <a:t>CAP Theorem</a:t>
            </a:r>
          </a:p>
        </p:txBody>
      </p:sp>
      <p:sp>
        <p:nvSpPr>
          <p:cNvPr id="2" name="投影片編號版面配置區 1"/>
          <p:cNvSpPr>
            <a:spLocks noGrp="1"/>
          </p:cNvSpPr>
          <p:nvPr>
            <p:ph type="sldNum" sz="quarter" idx="12"/>
          </p:nvPr>
        </p:nvSpPr>
        <p:spPr/>
        <p:txBody>
          <a:bodyPr/>
          <a:lstStyle/>
          <a:p>
            <a:fld id="{FEEF982F-A437-48BE-B6E7-7CE6DDE1F71C}" type="slidenum">
              <a:rPr lang="zh-TW" altLang="en-US" smtClean="0"/>
              <a:t>37</a:t>
            </a:fld>
            <a:endParaRPr lang="zh-TW"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r>
              <a:rPr lang="en-US" altLang="zh-TW" smtClean="0">
                <a:ea typeface="新細明體" charset="-120"/>
              </a:rPr>
              <a:t>The Perfect Storm</a:t>
            </a:r>
          </a:p>
        </p:txBody>
      </p:sp>
      <p:sp>
        <p:nvSpPr>
          <p:cNvPr id="69634" name="Rectangle 3"/>
          <p:cNvSpPr>
            <a:spLocks noGrp="1" noChangeArrowheads="1"/>
          </p:cNvSpPr>
          <p:nvPr>
            <p:ph idx="1"/>
          </p:nvPr>
        </p:nvSpPr>
        <p:spPr/>
        <p:txBody>
          <a:bodyPr/>
          <a:lstStyle/>
          <a:p>
            <a:r>
              <a:rPr lang="en-US" altLang="zh-TW" sz="2900" smtClean="0">
                <a:ea typeface="新細明體" charset="-120"/>
              </a:rPr>
              <a:t>Large datasets, acceptance of alternatives, and dynamically-typed data has come together in a perfect storm</a:t>
            </a:r>
          </a:p>
          <a:p>
            <a:r>
              <a:rPr lang="en-US" altLang="zh-TW" sz="2900" smtClean="0">
                <a:ea typeface="新細明體" charset="-120"/>
              </a:rPr>
              <a:t>Not a backlash/rebellion against RDBMS</a:t>
            </a:r>
          </a:p>
          <a:p>
            <a:r>
              <a:rPr lang="en-US" altLang="zh-TW" sz="2900" smtClean="0">
                <a:ea typeface="新細明體" charset="-120"/>
              </a:rPr>
              <a:t>SQL is a rich query language that cannot be rivaled by the current list of NoSQL offerings</a:t>
            </a:r>
          </a:p>
        </p:txBody>
      </p:sp>
      <p:sp>
        <p:nvSpPr>
          <p:cNvPr id="2" name="投影片編號版面配置區 1"/>
          <p:cNvSpPr>
            <a:spLocks noGrp="1"/>
          </p:cNvSpPr>
          <p:nvPr>
            <p:ph type="sldNum" sz="quarter" idx="12"/>
          </p:nvPr>
        </p:nvSpPr>
        <p:spPr/>
        <p:txBody>
          <a:bodyPr/>
          <a:lstStyle/>
          <a:p>
            <a:fld id="{FEEF982F-A437-48BE-B6E7-7CE6DDE1F71C}" type="slidenum">
              <a:rPr lang="zh-TW" altLang="en-US" smtClean="0"/>
              <a:t>38</a:t>
            </a:fld>
            <a:endParaRPr lang="zh-TW"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 ACID (atomicity, consistency, isolation, durability)</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a:t> ACID </a:t>
            </a:r>
            <a:r>
              <a:rPr lang="en-US" altLang="zh-TW" dirty="0" smtClean="0"/>
              <a:t>is </a:t>
            </a:r>
            <a:r>
              <a:rPr lang="en-US" altLang="zh-TW" dirty="0"/>
              <a:t>a set of properties that guarantee database transactions are processed reliably</a:t>
            </a:r>
            <a:r>
              <a:rPr lang="en-US" altLang="zh-TW" dirty="0" smtClean="0"/>
              <a:t>.</a:t>
            </a:r>
          </a:p>
          <a:p>
            <a:pPr lvl="1"/>
            <a:r>
              <a:rPr lang="en-US" altLang="zh-TW" dirty="0"/>
              <a:t>Atomicity requires that database modifications must follow an "all or nothing" rule.</a:t>
            </a:r>
          </a:p>
          <a:p>
            <a:pPr lvl="1"/>
            <a:r>
              <a:rPr lang="en-US" altLang="zh-TW" dirty="0"/>
              <a:t>The consistency property ensures that any transaction the database performs will take it from one consistent state to another.</a:t>
            </a:r>
          </a:p>
          <a:p>
            <a:pPr lvl="1"/>
            <a:r>
              <a:rPr lang="en-US" altLang="zh-TW" dirty="0"/>
              <a:t>Isolation refers to the requirement that no transaction should be able to interfere with another transaction at all.</a:t>
            </a:r>
          </a:p>
          <a:p>
            <a:pPr lvl="1"/>
            <a:r>
              <a:rPr lang="en-US" altLang="zh-TW" dirty="0"/>
              <a:t>Durability means that once a transaction has been committed, it will remain so.</a:t>
            </a:r>
          </a:p>
          <a:p>
            <a:endParaRPr lang="zh-TW" altLang="en-US" dirty="0"/>
          </a:p>
        </p:txBody>
      </p:sp>
      <p:sp>
        <p:nvSpPr>
          <p:cNvPr id="4" name="投影片編號版面配置區 3"/>
          <p:cNvSpPr>
            <a:spLocks noGrp="1"/>
          </p:cNvSpPr>
          <p:nvPr>
            <p:ph type="sldNum" sz="quarter" idx="12"/>
          </p:nvPr>
        </p:nvSpPr>
        <p:spPr/>
        <p:txBody>
          <a:bodyPr/>
          <a:lstStyle/>
          <a:p>
            <a:fld id="{FEEF982F-A437-48BE-B6E7-7CE6DDE1F71C}" type="slidenum">
              <a:rPr lang="zh-TW" altLang="en-US" smtClean="0"/>
              <a:t>39</a:t>
            </a:fld>
            <a:endParaRPr lang="zh-TW" altLang="en-US"/>
          </a:p>
        </p:txBody>
      </p:sp>
    </p:spTree>
    <p:extLst>
      <p:ext uri="{BB962C8B-B14F-4D97-AF65-F5344CB8AC3E}">
        <p14:creationId xmlns:p14="http://schemas.microsoft.com/office/powerpoint/2010/main" val="42427994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err="1" smtClean="0"/>
              <a:t>Datafication</a:t>
            </a:r>
            <a:endParaRPr lang="zh-TW" altLang="en-US" dirty="0"/>
          </a:p>
        </p:txBody>
      </p:sp>
      <p:sp>
        <p:nvSpPr>
          <p:cNvPr id="4" name="內容版面配置區 3"/>
          <p:cNvSpPr>
            <a:spLocks noGrp="1"/>
          </p:cNvSpPr>
          <p:nvPr>
            <p:ph idx="1"/>
          </p:nvPr>
        </p:nvSpPr>
        <p:spPr/>
        <p:txBody>
          <a:bodyPr/>
          <a:lstStyle/>
          <a:p>
            <a:r>
              <a:rPr lang="en-US" altLang="zh-TW" dirty="0" err="1" smtClean="0"/>
              <a:t>Datafication</a:t>
            </a:r>
            <a:r>
              <a:rPr lang="en-US" altLang="zh-TW" dirty="0" smtClean="0"/>
              <a:t> is a modern technological trend </a:t>
            </a:r>
          </a:p>
          <a:p>
            <a:pPr lvl="1"/>
            <a:r>
              <a:rPr lang="en-US" altLang="zh-TW" dirty="0" smtClean="0"/>
              <a:t>turning many aspects of our life into computerized (usually digital) data </a:t>
            </a:r>
          </a:p>
          <a:p>
            <a:pPr lvl="1"/>
            <a:r>
              <a:rPr lang="en-US" altLang="zh-TW" dirty="0" smtClean="0"/>
              <a:t>transforming computerized data into new forms of values. </a:t>
            </a:r>
            <a:endParaRPr lang="zh-TW" altLang="en-US" dirty="0"/>
          </a:p>
        </p:txBody>
      </p:sp>
      <p:sp>
        <p:nvSpPr>
          <p:cNvPr id="2" name="投影片編號版面配置區 1"/>
          <p:cNvSpPr>
            <a:spLocks noGrp="1"/>
          </p:cNvSpPr>
          <p:nvPr>
            <p:ph type="sldNum" sz="quarter" idx="12"/>
          </p:nvPr>
        </p:nvSpPr>
        <p:spPr/>
        <p:txBody>
          <a:bodyPr/>
          <a:lstStyle/>
          <a:p>
            <a:fld id="{FEEF982F-A437-48BE-B6E7-7CE6DDE1F71C}" type="slidenum">
              <a:rPr lang="zh-TW" altLang="en-US" smtClean="0"/>
              <a:t>4</a:t>
            </a:fld>
            <a:endParaRPr lang="zh-TW" altLang="en-US"/>
          </a:p>
        </p:txBody>
      </p:sp>
      <p:pic>
        <p:nvPicPr>
          <p:cNvPr id="4103" name="Picture 7" descr="C:\Users\laconia_rqw\AppData\Local\Microsoft\Windows\Temporary Internet Files\Content.IE5\KVKQ8F3H\People_in_hong_kon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4495800"/>
            <a:ext cx="17272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laconia_rqw\AppData\Local\Microsoft\Windows\Temporary Internet Files\Content.IE5\WI2FLUG3\EntryLevelStorage-Angl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8077" y="4610100"/>
            <a:ext cx="953712" cy="1066800"/>
          </a:xfrm>
          <a:prstGeom prst="rect">
            <a:avLst/>
          </a:prstGeom>
          <a:noFill/>
          <a:extLst>
            <a:ext uri="{909E8E84-426E-40DD-AFC4-6F175D3DCCD1}">
              <a14:hiddenFill xmlns:a14="http://schemas.microsoft.com/office/drawing/2010/main">
                <a:solidFill>
                  <a:srgbClr val="FFFFFF"/>
                </a:solidFill>
              </a14:hiddenFill>
            </a:ext>
          </a:extLst>
        </p:spPr>
      </p:pic>
      <p:sp>
        <p:nvSpPr>
          <p:cNvPr id="5" name="向右箭號 4"/>
          <p:cNvSpPr/>
          <p:nvPr/>
        </p:nvSpPr>
        <p:spPr>
          <a:xfrm>
            <a:off x="2794000" y="4953000"/>
            <a:ext cx="1024077"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2794000" y="4648200"/>
            <a:ext cx="1082348" cy="369332"/>
          </a:xfrm>
          <a:prstGeom prst="rect">
            <a:avLst/>
          </a:prstGeom>
          <a:noFill/>
        </p:spPr>
        <p:txBody>
          <a:bodyPr wrap="none" rtlCol="0">
            <a:spAutoFit/>
          </a:bodyPr>
          <a:lstStyle/>
          <a:p>
            <a:r>
              <a:rPr lang="en-US" altLang="zh-TW" dirty="0" smtClean="0"/>
              <a:t>digitalize</a:t>
            </a:r>
            <a:endParaRPr lang="zh-TW" altLang="en-US" dirty="0"/>
          </a:p>
        </p:txBody>
      </p:sp>
      <p:sp>
        <p:nvSpPr>
          <p:cNvPr id="14" name="向右箭號 13"/>
          <p:cNvSpPr/>
          <p:nvPr/>
        </p:nvSpPr>
        <p:spPr>
          <a:xfrm>
            <a:off x="4876800" y="4926330"/>
            <a:ext cx="1295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4105" name="Picture 9" descr="C:\Users\laconia_rqw\AppData\Local\Microsoft\Windows\Temporary Internet Files\Content.IE5\TM5TX874\bigstock-Big-data-concept-in-word-tag-c-4992231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3764154"/>
            <a:ext cx="1524000" cy="887856"/>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4876800" y="4652010"/>
            <a:ext cx="1159292" cy="369332"/>
          </a:xfrm>
          <a:prstGeom prst="rect">
            <a:avLst/>
          </a:prstGeom>
          <a:noFill/>
        </p:spPr>
        <p:txBody>
          <a:bodyPr wrap="none" rtlCol="0">
            <a:spAutoFit/>
          </a:bodyPr>
          <a:lstStyle/>
          <a:p>
            <a:r>
              <a:rPr lang="en-US" altLang="zh-TW" dirty="0" smtClean="0"/>
              <a:t>transform</a:t>
            </a:r>
            <a:endParaRPr lang="zh-TW" altLang="en-US" dirty="0"/>
          </a:p>
        </p:txBody>
      </p:sp>
      <p:pic>
        <p:nvPicPr>
          <p:cNvPr id="4106" name="Picture 10" descr="C:\Users\laconia_rqw\AppData\Local\Microsoft\Windows\Temporary Internet Files\Content.IE5\TM5TX874\knowledge-quotes-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5569" y="4250944"/>
            <a:ext cx="1205314" cy="180797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線單箭頭接點 8"/>
          <p:cNvCxnSpPr/>
          <p:nvPr/>
        </p:nvCxnSpPr>
        <p:spPr>
          <a:xfrm flipV="1">
            <a:off x="2794000" y="5562600"/>
            <a:ext cx="541174"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575623" y="6172200"/>
            <a:ext cx="4301177" cy="369332"/>
          </a:xfrm>
          <a:prstGeom prst="rect">
            <a:avLst/>
          </a:prstGeom>
          <a:noFill/>
        </p:spPr>
        <p:txBody>
          <a:bodyPr wrap="none" rtlCol="0">
            <a:spAutoFit/>
          </a:bodyPr>
          <a:lstStyle/>
          <a:p>
            <a:r>
              <a:rPr lang="en-US" altLang="zh-TW" dirty="0" smtClean="0"/>
              <a:t>This is how the big data problems arise</a:t>
            </a:r>
            <a:endParaRPr lang="zh-TW" altLang="en-US" dirty="0"/>
          </a:p>
        </p:txBody>
      </p:sp>
      <p:cxnSp>
        <p:nvCxnSpPr>
          <p:cNvPr id="13" name="直線單箭頭接點 12"/>
          <p:cNvCxnSpPr/>
          <p:nvPr/>
        </p:nvCxnSpPr>
        <p:spPr>
          <a:xfrm flipH="1" flipV="1">
            <a:off x="5638800" y="5383530"/>
            <a:ext cx="685800" cy="7886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5143500" y="6172200"/>
            <a:ext cx="2980303" cy="646331"/>
          </a:xfrm>
          <a:prstGeom prst="rect">
            <a:avLst/>
          </a:prstGeom>
          <a:noFill/>
        </p:spPr>
        <p:txBody>
          <a:bodyPr wrap="none" rtlCol="0">
            <a:spAutoFit/>
          </a:bodyPr>
          <a:lstStyle/>
          <a:p>
            <a:r>
              <a:rPr lang="en-US" altLang="zh-TW" dirty="0" smtClean="0"/>
              <a:t>This is what we need to do </a:t>
            </a:r>
          </a:p>
          <a:p>
            <a:r>
              <a:rPr lang="en-US" altLang="zh-TW" dirty="0" smtClean="0"/>
              <a:t>in the big data era</a:t>
            </a:r>
            <a:endParaRPr lang="zh-TW" altLang="en-US" dirty="0"/>
          </a:p>
        </p:txBody>
      </p:sp>
      <p:sp>
        <p:nvSpPr>
          <p:cNvPr id="8" name="文字方塊 7"/>
          <p:cNvSpPr txBox="1"/>
          <p:nvPr/>
        </p:nvSpPr>
        <p:spPr>
          <a:xfrm>
            <a:off x="6648891" y="3888454"/>
            <a:ext cx="791627" cy="369332"/>
          </a:xfrm>
          <a:prstGeom prst="rect">
            <a:avLst/>
          </a:prstGeom>
          <a:noFill/>
        </p:spPr>
        <p:txBody>
          <a:bodyPr wrap="none" rtlCol="0">
            <a:spAutoFit/>
          </a:bodyPr>
          <a:lstStyle/>
          <a:p>
            <a:r>
              <a:rPr lang="en-US" altLang="zh-TW" b="1" dirty="0" smtClean="0">
                <a:solidFill>
                  <a:srgbClr val="FF0000"/>
                </a:solidFill>
              </a:rPr>
              <a:t>Value</a:t>
            </a:r>
            <a:endParaRPr lang="zh-TW" altLang="en-US" b="1" dirty="0">
              <a:solidFill>
                <a:srgbClr val="FF0000"/>
              </a:solidFill>
            </a:endParaRPr>
          </a:p>
        </p:txBody>
      </p:sp>
    </p:spTree>
    <p:extLst>
      <p:ext uri="{BB962C8B-B14F-4D97-AF65-F5344CB8AC3E}">
        <p14:creationId xmlns:p14="http://schemas.microsoft.com/office/powerpoint/2010/main" val="33425084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US" altLang="zh-TW" smtClean="0">
                <a:ea typeface="新細明體" charset="-120"/>
              </a:rPr>
              <a:t>CAP Theorem</a:t>
            </a:r>
          </a:p>
        </p:txBody>
      </p:sp>
      <p:sp>
        <p:nvSpPr>
          <p:cNvPr id="71682" name="Rectangle 3"/>
          <p:cNvSpPr>
            <a:spLocks noGrp="1" noChangeArrowheads="1"/>
          </p:cNvSpPr>
          <p:nvPr>
            <p:ph idx="1"/>
          </p:nvPr>
        </p:nvSpPr>
        <p:spPr/>
        <p:txBody>
          <a:bodyPr/>
          <a:lstStyle/>
          <a:p>
            <a:r>
              <a:rPr lang="en-US" altLang="zh-TW" sz="2900" smtClean="0">
                <a:ea typeface="新細明體" charset="-120"/>
              </a:rPr>
              <a:t>Three properties of a system: consistency, availability and partitions</a:t>
            </a:r>
          </a:p>
          <a:p>
            <a:r>
              <a:rPr lang="en-US" altLang="zh-TW" sz="2900" smtClean="0">
                <a:ea typeface="新細明體" charset="-120"/>
              </a:rPr>
              <a:t>You can have at most two of these three properties for any shared-data system</a:t>
            </a:r>
          </a:p>
          <a:p>
            <a:r>
              <a:rPr lang="en-US" altLang="zh-TW" sz="2900" smtClean="0">
                <a:ea typeface="新細明體" charset="-120"/>
              </a:rPr>
              <a:t>To scale out, you have to partition.  That leaves either consistency or availability to choose from</a:t>
            </a:r>
          </a:p>
          <a:p>
            <a:pPr lvl="1"/>
            <a:r>
              <a:rPr lang="en-US" altLang="zh-TW" sz="2600" smtClean="0">
                <a:ea typeface="新細明體" charset="-120"/>
              </a:rPr>
              <a:t>In almost all cases, you would choose availability over consistency</a:t>
            </a:r>
          </a:p>
        </p:txBody>
      </p:sp>
      <p:sp>
        <p:nvSpPr>
          <p:cNvPr id="2" name="投影片編號版面配置區 1"/>
          <p:cNvSpPr>
            <a:spLocks noGrp="1"/>
          </p:cNvSpPr>
          <p:nvPr>
            <p:ph type="sldNum" sz="quarter" idx="12"/>
          </p:nvPr>
        </p:nvSpPr>
        <p:spPr/>
        <p:txBody>
          <a:bodyPr/>
          <a:lstStyle/>
          <a:p>
            <a:fld id="{FEEF982F-A437-48BE-B6E7-7CE6DDE1F71C}" type="slidenum">
              <a:rPr lang="zh-TW" altLang="en-US" smtClean="0"/>
              <a:t>40</a:t>
            </a:fld>
            <a:endParaRPr lang="zh-TW"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en-US" altLang="zh-TW" smtClean="0">
                <a:ea typeface="新細明體" charset="-120"/>
              </a:rPr>
              <a:t>Availability</a:t>
            </a:r>
          </a:p>
        </p:txBody>
      </p:sp>
      <p:sp>
        <p:nvSpPr>
          <p:cNvPr id="73730" name="Rectangle 3"/>
          <p:cNvSpPr>
            <a:spLocks noGrp="1" noChangeArrowheads="1"/>
          </p:cNvSpPr>
          <p:nvPr>
            <p:ph idx="1"/>
          </p:nvPr>
        </p:nvSpPr>
        <p:spPr/>
        <p:txBody>
          <a:bodyPr/>
          <a:lstStyle/>
          <a:p>
            <a:r>
              <a:rPr lang="en-US" altLang="zh-TW" sz="2900" smtClean="0">
                <a:ea typeface="新細明體" charset="-120"/>
              </a:rPr>
              <a:t>Traditionally, thought of as the server/process available five 9</a:t>
            </a:r>
            <a:r>
              <a:rPr lang="en-US" altLang="zh-TW" sz="2900" smtClean="0">
                <a:latin typeface="Verdana" pitchFamily="34" charset="0"/>
                <a:ea typeface="新細明體" charset="-120"/>
              </a:rPr>
              <a:t>’</a:t>
            </a:r>
            <a:r>
              <a:rPr lang="en-US" altLang="zh-TW" sz="2900" smtClean="0">
                <a:ea typeface="新細明體" charset="-120"/>
              </a:rPr>
              <a:t>s (99.999 %).</a:t>
            </a:r>
          </a:p>
          <a:p>
            <a:r>
              <a:rPr lang="en-US" altLang="zh-TW" sz="2900" smtClean="0">
                <a:ea typeface="新細明體" charset="-120"/>
              </a:rPr>
              <a:t>However, for large node system, at almost any point in time there</a:t>
            </a:r>
            <a:r>
              <a:rPr lang="en-US" altLang="zh-TW" sz="2900" smtClean="0">
                <a:latin typeface="Verdana" pitchFamily="34" charset="0"/>
                <a:ea typeface="新細明體" charset="-120"/>
              </a:rPr>
              <a:t>’</a:t>
            </a:r>
            <a:r>
              <a:rPr lang="en-US" altLang="zh-TW" sz="2900" smtClean="0">
                <a:ea typeface="新細明體" charset="-120"/>
              </a:rPr>
              <a:t>s a good chance that a node is either down or there is a network disruption among the nodes. </a:t>
            </a:r>
          </a:p>
          <a:p>
            <a:pPr lvl="1"/>
            <a:r>
              <a:rPr lang="en-US" altLang="zh-TW" sz="2600" smtClean="0">
                <a:ea typeface="新細明體" charset="-120"/>
              </a:rPr>
              <a:t>Want a system that is resilient in the face of network disruption</a:t>
            </a:r>
          </a:p>
        </p:txBody>
      </p:sp>
      <p:sp>
        <p:nvSpPr>
          <p:cNvPr id="2" name="投影片編號版面配置區 1"/>
          <p:cNvSpPr>
            <a:spLocks noGrp="1"/>
          </p:cNvSpPr>
          <p:nvPr>
            <p:ph type="sldNum" sz="quarter" idx="12"/>
          </p:nvPr>
        </p:nvSpPr>
        <p:spPr/>
        <p:txBody>
          <a:bodyPr/>
          <a:lstStyle/>
          <a:p>
            <a:fld id="{FEEF982F-A437-48BE-B6E7-7CE6DDE1F71C}" type="slidenum">
              <a:rPr lang="zh-TW" altLang="en-US" smtClean="0"/>
              <a:t>41</a:t>
            </a:fld>
            <a:endParaRPr lang="zh-TW"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r>
              <a:rPr lang="en-US" altLang="zh-TW" smtClean="0">
                <a:ea typeface="新細明體" charset="-120"/>
              </a:rPr>
              <a:t>Eventual Consistency</a:t>
            </a:r>
          </a:p>
        </p:txBody>
      </p:sp>
      <p:sp>
        <p:nvSpPr>
          <p:cNvPr id="76802" name="Rectangle 3"/>
          <p:cNvSpPr>
            <a:spLocks noGrp="1" noChangeArrowheads="1"/>
          </p:cNvSpPr>
          <p:nvPr>
            <p:ph idx="1"/>
          </p:nvPr>
        </p:nvSpPr>
        <p:spPr/>
        <p:txBody>
          <a:bodyPr/>
          <a:lstStyle/>
          <a:p>
            <a:r>
              <a:rPr lang="en-US" altLang="zh-TW" sz="2900" smtClean="0">
                <a:ea typeface="新細明體" charset="-120"/>
              </a:rPr>
              <a:t>When no updates occur for a long period of time, eventually all updates will propagate through the system and all the nodes will be consistent</a:t>
            </a:r>
          </a:p>
          <a:p>
            <a:r>
              <a:rPr lang="en-US" altLang="zh-TW" sz="2900" smtClean="0">
                <a:ea typeface="新細明體" charset="-120"/>
              </a:rPr>
              <a:t>For a given accepted update and a given node, eventually either the update reaches the node or the node is removed from service</a:t>
            </a:r>
          </a:p>
          <a:p>
            <a:r>
              <a:rPr lang="en-US" altLang="zh-TW" sz="2900" smtClean="0">
                <a:ea typeface="新細明體" charset="-120"/>
              </a:rPr>
              <a:t>Known as BASE (</a:t>
            </a:r>
            <a:r>
              <a:rPr lang="en-US" altLang="zh-TW" sz="2900" b="1" smtClean="0">
                <a:ea typeface="新細明體" charset="-120"/>
              </a:rPr>
              <a:t>B</a:t>
            </a:r>
            <a:r>
              <a:rPr lang="en-US" altLang="zh-TW" sz="2900" smtClean="0">
                <a:ea typeface="新細明體" charset="-120"/>
              </a:rPr>
              <a:t>asically </a:t>
            </a:r>
            <a:r>
              <a:rPr lang="en-US" altLang="zh-TW" sz="2900" b="1" smtClean="0">
                <a:ea typeface="新細明體" charset="-120"/>
              </a:rPr>
              <a:t>A</a:t>
            </a:r>
            <a:r>
              <a:rPr lang="en-US" altLang="zh-TW" sz="2900" smtClean="0">
                <a:ea typeface="新細明體" charset="-120"/>
              </a:rPr>
              <a:t>vailable, </a:t>
            </a:r>
            <a:r>
              <a:rPr lang="en-US" altLang="zh-TW" sz="2900" b="1" smtClean="0">
                <a:ea typeface="新細明體" charset="-120"/>
              </a:rPr>
              <a:t>S</a:t>
            </a:r>
            <a:r>
              <a:rPr lang="en-US" altLang="zh-TW" sz="2900" smtClean="0">
                <a:ea typeface="新細明體" charset="-120"/>
              </a:rPr>
              <a:t>oft state, </a:t>
            </a:r>
            <a:r>
              <a:rPr lang="en-US" altLang="zh-TW" sz="2900" b="1" smtClean="0">
                <a:ea typeface="新細明體" charset="-120"/>
              </a:rPr>
              <a:t>E</a:t>
            </a:r>
            <a:r>
              <a:rPr lang="en-US" altLang="zh-TW" sz="2900" smtClean="0">
                <a:ea typeface="新細明體" charset="-120"/>
              </a:rPr>
              <a:t>ventual consistency), as opposed to ACID</a:t>
            </a:r>
          </a:p>
        </p:txBody>
      </p:sp>
      <p:sp>
        <p:nvSpPr>
          <p:cNvPr id="2" name="投影片編號版面配置區 1"/>
          <p:cNvSpPr>
            <a:spLocks noGrp="1"/>
          </p:cNvSpPr>
          <p:nvPr>
            <p:ph type="sldNum" sz="quarter" idx="12"/>
          </p:nvPr>
        </p:nvSpPr>
        <p:spPr/>
        <p:txBody>
          <a:bodyPr/>
          <a:lstStyle/>
          <a:p>
            <a:fld id="{FEEF982F-A437-48BE-B6E7-7CE6DDE1F71C}" type="slidenum">
              <a:rPr lang="zh-TW" altLang="en-US" smtClean="0"/>
              <a:t>42</a:t>
            </a:fld>
            <a:endParaRPr lang="zh-TW"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r>
              <a:rPr lang="en-US" altLang="zh-TW" smtClean="0">
                <a:ea typeface="新細明體" charset="-120"/>
              </a:rPr>
              <a:t>What kinds of NoSQL</a:t>
            </a:r>
          </a:p>
        </p:txBody>
      </p:sp>
      <p:sp>
        <p:nvSpPr>
          <p:cNvPr id="78850" name="Rectangle 3"/>
          <p:cNvSpPr>
            <a:spLocks noGrp="1" noChangeArrowheads="1"/>
          </p:cNvSpPr>
          <p:nvPr>
            <p:ph idx="1"/>
          </p:nvPr>
        </p:nvSpPr>
        <p:spPr>
          <a:xfrm>
            <a:off x="228600" y="1143000"/>
            <a:ext cx="7693025" cy="4038600"/>
          </a:xfrm>
        </p:spPr>
        <p:txBody>
          <a:bodyPr>
            <a:normAutofit fontScale="92500" lnSpcReduction="10000"/>
          </a:bodyPr>
          <a:lstStyle/>
          <a:p>
            <a:pPr>
              <a:lnSpc>
                <a:spcPct val="90000"/>
              </a:lnSpc>
            </a:pPr>
            <a:r>
              <a:rPr lang="en-US" altLang="zh-TW" sz="2900" smtClean="0">
                <a:ea typeface="新細明體" charset="-120"/>
              </a:rPr>
              <a:t>NoSQL solutions fall into two major areas:</a:t>
            </a:r>
          </a:p>
          <a:p>
            <a:pPr lvl="1">
              <a:lnSpc>
                <a:spcPct val="90000"/>
              </a:lnSpc>
            </a:pPr>
            <a:r>
              <a:rPr lang="en-US" altLang="zh-TW" sz="2600" smtClean="0">
                <a:ea typeface="新細明體" charset="-120"/>
              </a:rPr>
              <a:t>Key/Value or </a:t>
            </a:r>
            <a:r>
              <a:rPr lang="en-US" altLang="zh-TW" sz="2600" smtClean="0">
                <a:latin typeface="Verdana" pitchFamily="34" charset="0"/>
                <a:ea typeface="新細明體" charset="-120"/>
              </a:rPr>
              <a:t>‘</a:t>
            </a:r>
            <a:r>
              <a:rPr lang="en-US" altLang="zh-TW" sz="2600" smtClean="0">
                <a:ea typeface="新細明體" charset="-120"/>
              </a:rPr>
              <a:t>the big hash table</a:t>
            </a:r>
            <a:r>
              <a:rPr lang="en-US" altLang="zh-TW" sz="2600" smtClean="0">
                <a:latin typeface="Verdana" pitchFamily="34" charset="0"/>
                <a:ea typeface="新細明體" charset="-120"/>
              </a:rPr>
              <a:t>’</a:t>
            </a:r>
            <a:r>
              <a:rPr lang="en-US" altLang="zh-TW" sz="2600" smtClean="0">
                <a:ea typeface="新細明體" charset="-120"/>
              </a:rPr>
              <a:t>.</a:t>
            </a:r>
          </a:p>
          <a:p>
            <a:pPr lvl="2">
              <a:lnSpc>
                <a:spcPct val="90000"/>
              </a:lnSpc>
            </a:pPr>
            <a:r>
              <a:rPr lang="en-US" altLang="zh-TW" sz="2400" smtClean="0">
                <a:ea typeface="新細明體" charset="-120"/>
              </a:rPr>
              <a:t>Amazon S3 (Dynamo)</a:t>
            </a:r>
          </a:p>
          <a:p>
            <a:pPr lvl="2">
              <a:lnSpc>
                <a:spcPct val="90000"/>
              </a:lnSpc>
            </a:pPr>
            <a:r>
              <a:rPr lang="en-US" altLang="zh-TW" sz="2400" smtClean="0">
                <a:ea typeface="新細明體" charset="-120"/>
              </a:rPr>
              <a:t>Voldemort</a:t>
            </a:r>
          </a:p>
          <a:p>
            <a:pPr lvl="2">
              <a:lnSpc>
                <a:spcPct val="90000"/>
              </a:lnSpc>
            </a:pPr>
            <a:r>
              <a:rPr lang="en-US" altLang="zh-TW" sz="2400" smtClean="0">
                <a:ea typeface="新細明體" charset="-120"/>
              </a:rPr>
              <a:t>Scalaris</a:t>
            </a:r>
          </a:p>
          <a:p>
            <a:pPr lvl="1">
              <a:lnSpc>
                <a:spcPct val="90000"/>
              </a:lnSpc>
            </a:pPr>
            <a:r>
              <a:rPr lang="en-US" altLang="zh-TW" sz="2600" smtClean="0">
                <a:ea typeface="新細明體" charset="-120"/>
              </a:rPr>
              <a:t>Schema-less which comes in multiple flavors, column-based, document-based or graph-based.</a:t>
            </a:r>
          </a:p>
          <a:p>
            <a:pPr lvl="2">
              <a:lnSpc>
                <a:spcPct val="90000"/>
              </a:lnSpc>
            </a:pPr>
            <a:r>
              <a:rPr lang="en-US" altLang="zh-TW" sz="2400" smtClean="0">
                <a:ea typeface="新細明體" charset="-120"/>
              </a:rPr>
              <a:t>Cassandra (column-based)</a:t>
            </a:r>
          </a:p>
          <a:p>
            <a:pPr lvl="2">
              <a:lnSpc>
                <a:spcPct val="90000"/>
              </a:lnSpc>
            </a:pPr>
            <a:r>
              <a:rPr lang="en-US" altLang="zh-TW" sz="2400" smtClean="0">
                <a:ea typeface="新細明體" charset="-120"/>
              </a:rPr>
              <a:t>CouchDB (document-based)</a:t>
            </a:r>
          </a:p>
          <a:p>
            <a:pPr lvl="2">
              <a:lnSpc>
                <a:spcPct val="90000"/>
              </a:lnSpc>
            </a:pPr>
            <a:r>
              <a:rPr lang="en-US" altLang="zh-TW" sz="2400" smtClean="0">
                <a:ea typeface="新細明體" charset="-120"/>
              </a:rPr>
              <a:t>Neo4J (graph-based)</a:t>
            </a:r>
          </a:p>
          <a:p>
            <a:pPr lvl="2">
              <a:lnSpc>
                <a:spcPct val="90000"/>
              </a:lnSpc>
            </a:pPr>
            <a:r>
              <a:rPr lang="en-US" altLang="zh-TW" sz="2400" smtClean="0">
                <a:ea typeface="新細明體" charset="-120"/>
              </a:rPr>
              <a:t>HBase (column-based) </a:t>
            </a:r>
          </a:p>
        </p:txBody>
      </p:sp>
      <p:sp>
        <p:nvSpPr>
          <p:cNvPr id="2" name="投影片編號版面配置區 1"/>
          <p:cNvSpPr>
            <a:spLocks noGrp="1"/>
          </p:cNvSpPr>
          <p:nvPr>
            <p:ph type="sldNum" sz="quarter" idx="12"/>
          </p:nvPr>
        </p:nvSpPr>
        <p:spPr/>
        <p:txBody>
          <a:bodyPr/>
          <a:lstStyle/>
          <a:p>
            <a:fld id="{FEEF982F-A437-48BE-B6E7-7CE6DDE1F71C}" type="slidenum">
              <a:rPr lang="zh-TW" altLang="en-US" smtClean="0"/>
              <a:t>43</a:t>
            </a:fld>
            <a:endParaRPr lang="zh-TW"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p:txBody>
          <a:bodyPr/>
          <a:lstStyle/>
          <a:p>
            <a:r>
              <a:rPr lang="en-US" altLang="zh-TW" smtClean="0">
                <a:ea typeface="新細明體" charset="-120"/>
              </a:rPr>
              <a:t>Key/Value</a:t>
            </a:r>
          </a:p>
        </p:txBody>
      </p:sp>
      <p:sp>
        <p:nvSpPr>
          <p:cNvPr id="80898" name="Rectangle 3"/>
          <p:cNvSpPr>
            <a:spLocks noGrp="1" noChangeArrowheads="1"/>
          </p:cNvSpPr>
          <p:nvPr>
            <p:ph idx="1"/>
          </p:nvPr>
        </p:nvSpPr>
        <p:spPr/>
        <p:txBody>
          <a:bodyPr/>
          <a:lstStyle/>
          <a:p>
            <a:pPr>
              <a:lnSpc>
                <a:spcPct val="90000"/>
              </a:lnSpc>
              <a:buFontTx/>
              <a:buNone/>
            </a:pPr>
            <a:r>
              <a:rPr lang="en-US" altLang="zh-TW" sz="2900" i="1" smtClean="0">
                <a:ea typeface="新細明體" charset="-120"/>
              </a:rPr>
              <a:t>Pros</a:t>
            </a:r>
            <a:r>
              <a:rPr lang="en-US" altLang="zh-TW" sz="2900" smtClean="0">
                <a:ea typeface="新細明體" charset="-120"/>
              </a:rPr>
              <a:t>:</a:t>
            </a:r>
          </a:p>
          <a:p>
            <a:pPr lvl="1">
              <a:lnSpc>
                <a:spcPct val="90000"/>
              </a:lnSpc>
            </a:pPr>
            <a:r>
              <a:rPr lang="en-US" altLang="zh-TW" sz="2600" smtClean="0">
                <a:ea typeface="新細明體" charset="-120"/>
              </a:rPr>
              <a:t>very fast</a:t>
            </a:r>
          </a:p>
          <a:p>
            <a:pPr lvl="1">
              <a:lnSpc>
                <a:spcPct val="90000"/>
              </a:lnSpc>
            </a:pPr>
            <a:r>
              <a:rPr lang="en-US" altLang="zh-TW" sz="2600" smtClean="0">
                <a:ea typeface="新細明體" charset="-120"/>
              </a:rPr>
              <a:t>very scalable</a:t>
            </a:r>
          </a:p>
          <a:p>
            <a:pPr lvl="1">
              <a:lnSpc>
                <a:spcPct val="90000"/>
              </a:lnSpc>
            </a:pPr>
            <a:r>
              <a:rPr lang="en-US" altLang="zh-TW" sz="2600" smtClean="0">
                <a:ea typeface="新細明體" charset="-120"/>
              </a:rPr>
              <a:t>simple model</a:t>
            </a:r>
          </a:p>
          <a:p>
            <a:pPr lvl="1">
              <a:lnSpc>
                <a:spcPct val="90000"/>
              </a:lnSpc>
            </a:pPr>
            <a:r>
              <a:rPr lang="en-US" altLang="zh-TW" sz="2600" smtClean="0">
                <a:ea typeface="新細明體" charset="-120"/>
              </a:rPr>
              <a:t>able to distribute horizontally</a:t>
            </a:r>
          </a:p>
          <a:p>
            <a:pPr lvl="1">
              <a:lnSpc>
                <a:spcPct val="90000"/>
              </a:lnSpc>
              <a:buFontTx/>
              <a:buNone/>
            </a:pPr>
            <a:endParaRPr lang="en-US" altLang="zh-TW" sz="2600" b="1" smtClean="0">
              <a:ea typeface="新細明體" charset="-120"/>
            </a:endParaRPr>
          </a:p>
          <a:p>
            <a:pPr>
              <a:lnSpc>
                <a:spcPct val="90000"/>
              </a:lnSpc>
              <a:buFontTx/>
              <a:buNone/>
            </a:pPr>
            <a:r>
              <a:rPr lang="en-US" altLang="zh-TW" sz="2900" i="1" smtClean="0">
                <a:ea typeface="新細明體" charset="-120"/>
              </a:rPr>
              <a:t>Cons</a:t>
            </a:r>
            <a:r>
              <a:rPr lang="en-US" altLang="zh-TW" sz="2900" smtClean="0">
                <a:ea typeface="新細明體" charset="-120"/>
              </a:rPr>
              <a:t>: </a:t>
            </a:r>
          </a:p>
          <a:p>
            <a:pPr lvl="1">
              <a:lnSpc>
                <a:spcPct val="90000"/>
              </a:lnSpc>
              <a:buFontTx/>
              <a:buNone/>
            </a:pPr>
            <a:r>
              <a:rPr lang="en-US" altLang="zh-TW" smtClean="0">
                <a:ea typeface="新細明體" charset="-120"/>
              </a:rPr>
              <a:t>- </a:t>
            </a:r>
            <a:r>
              <a:rPr lang="en-US" altLang="zh-TW" sz="2600" smtClean="0">
                <a:ea typeface="新細明體" charset="-120"/>
              </a:rPr>
              <a:t>many data structures (objects) can't be easily modeled as key value pairs</a:t>
            </a:r>
            <a:r>
              <a:rPr lang="en-US" altLang="zh-TW" smtClean="0">
                <a:ea typeface="新細明體" charset="-120"/>
              </a:rPr>
              <a:t> </a:t>
            </a:r>
          </a:p>
        </p:txBody>
      </p:sp>
      <p:sp>
        <p:nvSpPr>
          <p:cNvPr id="2" name="投影片編號版面配置區 1"/>
          <p:cNvSpPr>
            <a:spLocks noGrp="1"/>
          </p:cNvSpPr>
          <p:nvPr>
            <p:ph type="sldNum" sz="quarter" idx="12"/>
          </p:nvPr>
        </p:nvSpPr>
        <p:spPr/>
        <p:txBody>
          <a:bodyPr/>
          <a:lstStyle/>
          <a:p>
            <a:fld id="{FEEF982F-A437-48BE-B6E7-7CE6DDE1F71C}" type="slidenum">
              <a:rPr lang="zh-TW" altLang="en-US" smtClean="0"/>
              <a:t>44</a:t>
            </a:fld>
            <a:endParaRPr lang="zh-TW"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p:txBody>
          <a:bodyPr/>
          <a:lstStyle/>
          <a:p>
            <a:r>
              <a:rPr lang="en-US" altLang="zh-TW" smtClean="0">
                <a:ea typeface="新細明體" charset="-120"/>
              </a:rPr>
              <a:t>Schema-Less</a:t>
            </a:r>
          </a:p>
        </p:txBody>
      </p:sp>
      <p:sp>
        <p:nvSpPr>
          <p:cNvPr id="82946" name="Rectangle 3"/>
          <p:cNvSpPr>
            <a:spLocks noGrp="1" noChangeArrowheads="1"/>
          </p:cNvSpPr>
          <p:nvPr>
            <p:ph idx="1"/>
          </p:nvPr>
        </p:nvSpPr>
        <p:spPr/>
        <p:txBody>
          <a:bodyPr/>
          <a:lstStyle/>
          <a:p>
            <a:pPr>
              <a:lnSpc>
                <a:spcPct val="90000"/>
              </a:lnSpc>
              <a:buFontTx/>
              <a:buNone/>
            </a:pPr>
            <a:r>
              <a:rPr lang="en-US" altLang="zh-TW" sz="2900" i="1" smtClean="0">
                <a:ea typeface="新細明體" charset="-120"/>
              </a:rPr>
              <a:t>Pros</a:t>
            </a:r>
            <a:r>
              <a:rPr lang="en-US" altLang="zh-TW" sz="2900" smtClean="0">
                <a:ea typeface="新細明體" charset="-120"/>
              </a:rPr>
              <a:t>:</a:t>
            </a:r>
          </a:p>
          <a:p>
            <a:pPr lvl="1">
              <a:lnSpc>
                <a:spcPct val="90000"/>
              </a:lnSpc>
              <a:buFontTx/>
              <a:buNone/>
            </a:pPr>
            <a:r>
              <a:rPr lang="en-US" altLang="zh-TW" sz="2600" smtClean="0">
                <a:ea typeface="新細明體" charset="-120"/>
              </a:rPr>
              <a:t>- Schema-less data model is richer than key/value pairs</a:t>
            </a:r>
          </a:p>
          <a:p>
            <a:pPr lvl="1">
              <a:lnSpc>
                <a:spcPct val="90000"/>
              </a:lnSpc>
              <a:buFontTx/>
              <a:buChar char="-"/>
            </a:pPr>
            <a:r>
              <a:rPr lang="en-US" altLang="zh-TW" sz="2600" smtClean="0">
                <a:ea typeface="新細明體" charset="-120"/>
              </a:rPr>
              <a:t>eventual consistency</a:t>
            </a:r>
          </a:p>
          <a:p>
            <a:pPr lvl="1">
              <a:lnSpc>
                <a:spcPct val="90000"/>
              </a:lnSpc>
              <a:buFontTx/>
              <a:buChar char="-"/>
            </a:pPr>
            <a:r>
              <a:rPr lang="en-US" altLang="zh-TW" sz="2600" smtClean="0">
                <a:ea typeface="新細明體" charset="-120"/>
              </a:rPr>
              <a:t>many are distributed</a:t>
            </a:r>
          </a:p>
          <a:p>
            <a:pPr lvl="1">
              <a:lnSpc>
                <a:spcPct val="90000"/>
              </a:lnSpc>
              <a:buFontTx/>
              <a:buChar char="-"/>
            </a:pPr>
            <a:r>
              <a:rPr lang="en-US" altLang="zh-TW" sz="2600" smtClean="0">
                <a:ea typeface="新細明體" charset="-120"/>
              </a:rPr>
              <a:t>still provide excellent performance and scalability</a:t>
            </a:r>
            <a:br>
              <a:rPr lang="en-US" altLang="zh-TW" sz="2600" smtClean="0">
                <a:ea typeface="新細明體" charset="-120"/>
              </a:rPr>
            </a:br>
            <a:endParaRPr lang="en-US" altLang="zh-TW" sz="2600" smtClean="0">
              <a:ea typeface="新細明體" charset="-120"/>
            </a:endParaRPr>
          </a:p>
          <a:p>
            <a:pPr>
              <a:lnSpc>
                <a:spcPct val="90000"/>
              </a:lnSpc>
              <a:buFontTx/>
              <a:buNone/>
            </a:pPr>
            <a:r>
              <a:rPr lang="en-US" altLang="zh-TW" sz="2900" i="1" smtClean="0">
                <a:ea typeface="新細明體" charset="-120"/>
              </a:rPr>
              <a:t>Cons</a:t>
            </a:r>
            <a:r>
              <a:rPr lang="en-US" altLang="zh-TW" sz="2900" smtClean="0">
                <a:ea typeface="新細明體" charset="-120"/>
              </a:rPr>
              <a:t>: </a:t>
            </a:r>
          </a:p>
          <a:p>
            <a:pPr lvl="1">
              <a:lnSpc>
                <a:spcPct val="90000"/>
              </a:lnSpc>
              <a:buFontTx/>
              <a:buNone/>
            </a:pPr>
            <a:r>
              <a:rPr lang="en-US" altLang="zh-TW" smtClean="0">
                <a:ea typeface="新細明體" charset="-120"/>
              </a:rPr>
              <a:t>- </a:t>
            </a:r>
            <a:r>
              <a:rPr lang="en-US" altLang="zh-TW" sz="2600" smtClean="0">
                <a:ea typeface="新細明體" charset="-120"/>
              </a:rPr>
              <a:t>typically no ACID transactions or joins </a:t>
            </a:r>
          </a:p>
        </p:txBody>
      </p:sp>
      <p:sp>
        <p:nvSpPr>
          <p:cNvPr id="2" name="投影片編號版面配置區 1"/>
          <p:cNvSpPr>
            <a:spLocks noGrp="1"/>
          </p:cNvSpPr>
          <p:nvPr>
            <p:ph type="sldNum" sz="quarter" idx="12"/>
          </p:nvPr>
        </p:nvSpPr>
        <p:spPr/>
        <p:txBody>
          <a:bodyPr/>
          <a:lstStyle/>
          <a:p>
            <a:fld id="{FEEF982F-A437-48BE-B6E7-7CE6DDE1F71C}" type="slidenum">
              <a:rPr lang="zh-TW" altLang="en-US" smtClean="0"/>
              <a:t>45</a:t>
            </a:fld>
            <a:endParaRPr lang="zh-TW"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r>
              <a:rPr lang="en-US" altLang="zh-TW" smtClean="0">
                <a:ea typeface="新細明體" charset="-120"/>
              </a:rPr>
              <a:t>Common Advantages</a:t>
            </a:r>
          </a:p>
        </p:txBody>
      </p:sp>
      <p:sp>
        <p:nvSpPr>
          <p:cNvPr id="83970" name="Rectangle 3"/>
          <p:cNvSpPr>
            <a:spLocks noGrp="1" noChangeArrowheads="1"/>
          </p:cNvSpPr>
          <p:nvPr>
            <p:ph idx="1"/>
          </p:nvPr>
        </p:nvSpPr>
        <p:spPr>
          <a:xfrm>
            <a:off x="228600" y="1295400"/>
            <a:ext cx="8610600" cy="4953000"/>
          </a:xfrm>
        </p:spPr>
        <p:txBody>
          <a:bodyPr>
            <a:normAutofit fontScale="92500"/>
          </a:bodyPr>
          <a:lstStyle/>
          <a:p>
            <a:r>
              <a:rPr lang="en-US" altLang="zh-TW" smtClean="0">
                <a:ea typeface="新細明體" charset="-120"/>
              </a:rPr>
              <a:t>Cheap, easy to implement (open source)</a:t>
            </a:r>
          </a:p>
          <a:p>
            <a:r>
              <a:rPr lang="en-US" altLang="zh-TW" smtClean="0">
                <a:ea typeface="新細明體" charset="-120"/>
              </a:rPr>
              <a:t>Data are replicated to multiple nodes (therefore identical and fault-tolerant) and can be partitioned</a:t>
            </a:r>
          </a:p>
          <a:p>
            <a:pPr lvl="1"/>
            <a:r>
              <a:rPr lang="en-US" altLang="zh-TW" sz="2600" smtClean="0">
                <a:ea typeface="新細明體" charset="-120"/>
              </a:rPr>
              <a:t>Down nodes easily replaced</a:t>
            </a:r>
          </a:p>
          <a:p>
            <a:pPr lvl="1"/>
            <a:r>
              <a:rPr lang="en-US" altLang="zh-TW" sz="2600" smtClean="0">
                <a:ea typeface="新細明體" charset="-120"/>
              </a:rPr>
              <a:t>No single point of failure</a:t>
            </a:r>
          </a:p>
          <a:p>
            <a:r>
              <a:rPr lang="en-US" altLang="zh-TW" smtClean="0">
                <a:ea typeface="新細明體" charset="-120"/>
              </a:rPr>
              <a:t>Easy to distribute</a:t>
            </a:r>
          </a:p>
          <a:p>
            <a:r>
              <a:rPr lang="en-US" altLang="zh-TW" smtClean="0">
                <a:ea typeface="新細明體" charset="-120"/>
              </a:rPr>
              <a:t>Don't require a schema</a:t>
            </a:r>
          </a:p>
          <a:p>
            <a:r>
              <a:rPr lang="en-US" altLang="zh-TW" smtClean="0">
                <a:ea typeface="新細明體" charset="-120"/>
              </a:rPr>
              <a:t>Can scale up and down</a:t>
            </a:r>
          </a:p>
          <a:p>
            <a:r>
              <a:rPr lang="en-US" altLang="zh-TW" smtClean="0">
                <a:ea typeface="新細明體" charset="-120"/>
              </a:rPr>
              <a:t>Relax the data consistency requirement (CAP)</a:t>
            </a:r>
          </a:p>
        </p:txBody>
      </p:sp>
      <p:sp>
        <p:nvSpPr>
          <p:cNvPr id="2" name="投影片編號版面配置區 1"/>
          <p:cNvSpPr>
            <a:spLocks noGrp="1"/>
          </p:cNvSpPr>
          <p:nvPr>
            <p:ph type="sldNum" sz="quarter" idx="12"/>
          </p:nvPr>
        </p:nvSpPr>
        <p:spPr/>
        <p:txBody>
          <a:bodyPr/>
          <a:lstStyle/>
          <a:p>
            <a:fld id="{FEEF982F-A437-48BE-B6E7-7CE6DDE1F71C}" type="slidenum">
              <a:rPr lang="zh-TW" altLang="en-US" smtClean="0"/>
              <a:t>46</a:t>
            </a:fld>
            <a:endParaRPr lang="zh-TW"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r>
              <a:rPr lang="en-US" altLang="zh-TW" smtClean="0">
                <a:ea typeface="新細明體" charset="-120"/>
              </a:rPr>
              <a:t>What am I giving up?</a:t>
            </a:r>
          </a:p>
        </p:txBody>
      </p:sp>
      <p:sp>
        <p:nvSpPr>
          <p:cNvPr id="86018" name="Rectangle 3"/>
          <p:cNvSpPr>
            <a:spLocks noGrp="1" noChangeArrowheads="1"/>
          </p:cNvSpPr>
          <p:nvPr>
            <p:ph idx="1"/>
          </p:nvPr>
        </p:nvSpPr>
        <p:spPr/>
        <p:txBody>
          <a:bodyPr/>
          <a:lstStyle/>
          <a:p>
            <a:pPr>
              <a:lnSpc>
                <a:spcPct val="90000"/>
              </a:lnSpc>
            </a:pPr>
            <a:r>
              <a:rPr lang="en-US" altLang="zh-TW" sz="2900" smtClean="0">
                <a:ea typeface="新細明體" charset="-120"/>
              </a:rPr>
              <a:t>joins</a:t>
            </a:r>
          </a:p>
          <a:p>
            <a:pPr>
              <a:lnSpc>
                <a:spcPct val="90000"/>
              </a:lnSpc>
            </a:pPr>
            <a:r>
              <a:rPr lang="en-US" altLang="zh-TW" sz="2900" smtClean="0">
                <a:ea typeface="新細明體" charset="-120"/>
              </a:rPr>
              <a:t>group by</a:t>
            </a:r>
          </a:p>
          <a:p>
            <a:pPr>
              <a:lnSpc>
                <a:spcPct val="90000"/>
              </a:lnSpc>
            </a:pPr>
            <a:r>
              <a:rPr lang="en-US" altLang="zh-TW" sz="2900" smtClean="0">
                <a:ea typeface="新細明體" charset="-120"/>
              </a:rPr>
              <a:t>order by</a:t>
            </a:r>
          </a:p>
          <a:p>
            <a:pPr>
              <a:lnSpc>
                <a:spcPct val="90000"/>
              </a:lnSpc>
            </a:pPr>
            <a:r>
              <a:rPr lang="en-US" altLang="zh-TW" sz="2900" smtClean="0">
                <a:ea typeface="新細明體" charset="-120"/>
              </a:rPr>
              <a:t>ACID transactions</a:t>
            </a:r>
          </a:p>
          <a:p>
            <a:pPr>
              <a:lnSpc>
                <a:spcPct val="90000"/>
              </a:lnSpc>
            </a:pPr>
            <a:r>
              <a:rPr lang="en-US" altLang="zh-TW" sz="2900" smtClean="0">
                <a:ea typeface="新細明體" charset="-120"/>
              </a:rPr>
              <a:t>SQL as a sometimes frustrating but still powerful query language</a:t>
            </a:r>
          </a:p>
          <a:p>
            <a:pPr>
              <a:lnSpc>
                <a:spcPct val="90000"/>
              </a:lnSpc>
            </a:pPr>
            <a:r>
              <a:rPr lang="en-US" altLang="zh-TW" sz="2900" smtClean="0">
                <a:ea typeface="新細明體" charset="-120"/>
              </a:rPr>
              <a:t>easy integration with other applications that support SQL</a:t>
            </a:r>
          </a:p>
        </p:txBody>
      </p:sp>
      <p:sp>
        <p:nvSpPr>
          <p:cNvPr id="2" name="投影片編號版面配置區 1"/>
          <p:cNvSpPr>
            <a:spLocks noGrp="1"/>
          </p:cNvSpPr>
          <p:nvPr>
            <p:ph type="sldNum" sz="quarter" idx="12"/>
          </p:nvPr>
        </p:nvSpPr>
        <p:spPr/>
        <p:txBody>
          <a:bodyPr/>
          <a:lstStyle/>
          <a:p>
            <a:fld id="{FEEF982F-A437-48BE-B6E7-7CE6DDE1F71C}" type="slidenum">
              <a:rPr lang="zh-TW" altLang="en-US" smtClean="0"/>
              <a:t>47</a:t>
            </a:fld>
            <a:endParaRPr lang="zh-TW"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p:txBody>
          <a:bodyPr/>
          <a:lstStyle/>
          <a:p>
            <a:r>
              <a:rPr lang="en-US" altLang="zh-TW" smtClean="0">
                <a:ea typeface="新細明體" charset="-120"/>
              </a:rPr>
              <a:t>Typical NoSQL API</a:t>
            </a:r>
          </a:p>
        </p:txBody>
      </p:sp>
      <p:sp>
        <p:nvSpPr>
          <p:cNvPr id="93186" name="Rectangle 3"/>
          <p:cNvSpPr>
            <a:spLocks noGrp="1" noChangeArrowheads="1"/>
          </p:cNvSpPr>
          <p:nvPr>
            <p:ph idx="1"/>
          </p:nvPr>
        </p:nvSpPr>
        <p:spPr/>
        <p:txBody>
          <a:bodyPr/>
          <a:lstStyle/>
          <a:p>
            <a:r>
              <a:rPr lang="en-US" altLang="zh-TW" sz="2900" smtClean="0">
                <a:ea typeface="新細明體" charset="-120"/>
              </a:rPr>
              <a:t>Basic API access:</a:t>
            </a:r>
          </a:p>
          <a:p>
            <a:pPr lvl="1"/>
            <a:r>
              <a:rPr lang="en-US" altLang="zh-TW" sz="2600" smtClean="0">
                <a:ea typeface="新細明體" charset="-120"/>
              </a:rPr>
              <a:t>get(key) -- Extract the value given a key</a:t>
            </a:r>
          </a:p>
          <a:p>
            <a:pPr lvl="1"/>
            <a:r>
              <a:rPr lang="en-US" altLang="zh-TW" sz="2600" smtClean="0">
                <a:ea typeface="新細明體" charset="-120"/>
              </a:rPr>
              <a:t>put(key, value) -- Create or update the value given its key</a:t>
            </a:r>
          </a:p>
          <a:p>
            <a:pPr lvl="1"/>
            <a:r>
              <a:rPr lang="en-US" altLang="zh-TW" sz="2600" smtClean="0">
                <a:ea typeface="新細明體" charset="-120"/>
              </a:rPr>
              <a:t>delete(key) -- Remove the key and its associated value</a:t>
            </a:r>
          </a:p>
          <a:p>
            <a:pPr lvl="1"/>
            <a:r>
              <a:rPr lang="en-US" altLang="zh-TW" sz="2600" smtClean="0">
                <a:ea typeface="新細明體" charset="-120"/>
              </a:rPr>
              <a:t>execute(key, operation, parameters) -- Invoke an operation to the value (given its key) which is a special data structure (e.g. List, Set, Map .... etc).</a:t>
            </a:r>
          </a:p>
        </p:txBody>
      </p:sp>
      <p:sp>
        <p:nvSpPr>
          <p:cNvPr id="2" name="投影片編號版面配置區 1"/>
          <p:cNvSpPr>
            <a:spLocks noGrp="1"/>
          </p:cNvSpPr>
          <p:nvPr>
            <p:ph type="sldNum" sz="quarter" idx="12"/>
          </p:nvPr>
        </p:nvSpPr>
        <p:spPr/>
        <p:txBody>
          <a:bodyPr/>
          <a:lstStyle/>
          <a:p>
            <a:fld id="{FEEF982F-A437-48BE-B6E7-7CE6DDE1F71C}" type="slidenum">
              <a:rPr lang="zh-TW" altLang="en-US" smtClean="0"/>
              <a:t>48</a:t>
            </a:fld>
            <a:endParaRPr lang="zh-TW"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Data Volume </a:t>
            </a:r>
            <a:endParaRPr lang="zh-TW" altLang="en-US" dirty="0"/>
          </a:p>
        </p:txBody>
      </p:sp>
      <p:sp>
        <p:nvSpPr>
          <p:cNvPr id="4" name="投影片編號版面配置區 3"/>
          <p:cNvSpPr>
            <a:spLocks noGrp="1"/>
          </p:cNvSpPr>
          <p:nvPr>
            <p:ph type="sldNum" sz="quarter" idx="12"/>
          </p:nvPr>
        </p:nvSpPr>
        <p:spPr/>
        <p:txBody>
          <a:bodyPr/>
          <a:lstStyle/>
          <a:p>
            <a:fld id="{FEEF982F-A437-48BE-B6E7-7CE6DDE1F71C}" type="slidenum">
              <a:rPr lang="zh-TW" altLang="en-US" smtClean="0"/>
              <a:t>5</a:t>
            </a:fld>
            <a:endParaRPr lang="zh-TW" altLang="en-US"/>
          </a:p>
        </p:txBody>
      </p:sp>
      <p:pic>
        <p:nvPicPr>
          <p:cNvPr id="5122"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457200" y="2443820"/>
            <a:ext cx="8229600" cy="3569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2895600" y="6046113"/>
            <a:ext cx="6096000" cy="430887"/>
          </a:xfrm>
          <a:prstGeom prst="rect">
            <a:avLst/>
          </a:prstGeom>
        </p:spPr>
        <p:txBody>
          <a:bodyPr wrap="square">
            <a:spAutoFit/>
          </a:bodyPr>
          <a:lstStyle/>
          <a:p>
            <a:endParaRPr lang="en-US" altLang="zh-TW" sz="1100" dirty="0"/>
          </a:p>
          <a:p>
            <a:r>
              <a:rPr lang="en-US" altLang="zh-TW" sz="1100" dirty="0" smtClean="0"/>
              <a:t>By David </a:t>
            </a:r>
            <a:r>
              <a:rPr lang="en-US" altLang="zh-TW" sz="1100" dirty="0"/>
              <a:t>Wellman, Director of Software Development at Imagine Health</a:t>
            </a:r>
            <a:endParaRPr lang="zh-TW" altLang="en-US" sz="1100" dirty="0"/>
          </a:p>
        </p:txBody>
      </p:sp>
      <p:pic>
        <p:nvPicPr>
          <p:cNvPr id="5125" name="Picture 5" descr="「一粒米」的圖片搜尋結果"/>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0050" y="1875116"/>
            <a:ext cx="9144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相關圖片"/>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89710" y="1905675"/>
            <a:ext cx="679634" cy="453231"/>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米袋」的圖片搜尋結果"/>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200" y="1542693"/>
            <a:ext cx="633301" cy="846773"/>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卡車」的圖片搜尋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0400" y="1744583"/>
            <a:ext cx="860952" cy="644883"/>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貨櫃船」的圖片搜尋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1000" y="1770772"/>
            <a:ext cx="945300" cy="618694"/>
          </a:xfrm>
          <a:prstGeom prst="rect">
            <a:avLst/>
          </a:prstGeom>
          <a:noFill/>
          <a:extLst>
            <a:ext uri="{909E8E84-426E-40DD-AFC4-6F175D3DCCD1}">
              <a14:hiddenFill xmlns:a14="http://schemas.microsoft.com/office/drawing/2010/main">
                <a:solidFill>
                  <a:srgbClr val="FFFFFF"/>
                </a:solidFill>
              </a14:hiddenFill>
            </a:ext>
          </a:extLst>
        </p:spPr>
      </p:pic>
      <p:pic>
        <p:nvPicPr>
          <p:cNvPr id="5135" name="Picture 15" descr="View from Midtown Manhattan, facing south toward Lower Manhatta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82203" y="1768452"/>
            <a:ext cx="952026" cy="621014"/>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6400800" y="1915299"/>
            <a:ext cx="415498" cy="369332"/>
          </a:xfrm>
          <a:prstGeom prst="rect">
            <a:avLst/>
          </a:prstGeom>
          <a:noFill/>
        </p:spPr>
        <p:txBody>
          <a:bodyPr wrap="none" rtlCol="0">
            <a:spAutoFit/>
          </a:bodyPr>
          <a:lstStyle/>
          <a:p>
            <a:r>
              <a:rPr lang="en-US" altLang="zh-TW" dirty="0" smtClean="0"/>
              <a:t>…</a:t>
            </a:r>
            <a:endParaRPr lang="zh-TW" altLang="en-US" dirty="0"/>
          </a:p>
        </p:txBody>
      </p:sp>
      <p:pic>
        <p:nvPicPr>
          <p:cNvPr id="5137" name="Picture 17" descr="「earth」的圖片搜尋結果"/>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0400" y="1744583"/>
            <a:ext cx="694016" cy="694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596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Possible Big </a:t>
            </a:r>
            <a:r>
              <a:rPr lang="en-US" altLang="zh-TW" dirty="0" smtClean="0"/>
              <a:t>Data Sources</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smtClean="0"/>
              <a:t>Activity Data</a:t>
            </a:r>
          </a:p>
          <a:p>
            <a:pPr lvl="1"/>
            <a:r>
              <a:rPr lang="en-US" altLang="zh-TW" dirty="0" smtClean="0"/>
              <a:t>Ex. on-line shopping data</a:t>
            </a:r>
          </a:p>
          <a:p>
            <a:r>
              <a:rPr lang="en-US" altLang="zh-TW" dirty="0" smtClean="0"/>
              <a:t>Conversation Data</a:t>
            </a:r>
          </a:p>
          <a:p>
            <a:pPr lvl="1"/>
            <a:r>
              <a:rPr lang="en-US" altLang="zh-TW" dirty="0"/>
              <a:t>Ex. </a:t>
            </a:r>
            <a:r>
              <a:rPr lang="en-US" altLang="zh-TW" dirty="0" smtClean="0"/>
              <a:t>Data on Facebook or Twitter</a:t>
            </a:r>
          </a:p>
          <a:p>
            <a:r>
              <a:rPr lang="en-US" altLang="zh-TW" dirty="0" smtClean="0"/>
              <a:t>Photo and Video Images</a:t>
            </a:r>
          </a:p>
          <a:p>
            <a:r>
              <a:rPr lang="en-US" altLang="zh-TW" dirty="0" smtClean="0"/>
              <a:t>Sensor data</a:t>
            </a:r>
          </a:p>
          <a:p>
            <a:r>
              <a:rPr lang="en-US" altLang="zh-TW" dirty="0" smtClean="0"/>
              <a:t>Internet of Things (</a:t>
            </a:r>
            <a:r>
              <a:rPr lang="en-US" altLang="zh-TW" dirty="0" err="1" smtClean="0"/>
              <a:t>IoT</a:t>
            </a:r>
            <a:r>
              <a:rPr lang="en-US" altLang="zh-TW" dirty="0" smtClean="0"/>
              <a:t>) data</a:t>
            </a:r>
          </a:p>
          <a:p>
            <a:r>
              <a:rPr lang="en-US" altLang="zh-TW" dirty="0" smtClean="0"/>
              <a:t>Genome data of all creatures</a:t>
            </a:r>
          </a:p>
          <a:p>
            <a:r>
              <a:rPr lang="en-US" altLang="zh-TW" dirty="0" smtClean="0"/>
              <a:t>…</a:t>
            </a:r>
            <a:endParaRPr lang="zh-TW" altLang="en-US" dirty="0"/>
          </a:p>
        </p:txBody>
      </p:sp>
      <p:sp>
        <p:nvSpPr>
          <p:cNvPr id="4" name="投影片編號版面配置區 3"/>
          <p:cNvSpPr>
            <a:spLocks noGrp="1"/>
          </p:cNvSpPr>
          <p:nvPr>
            <p:ph type="sldNum" sz="quarter" idx="12"/>
          </p:nvPr>
        </p:nvSpPr>
        <p:spPr/>
        <p:txBody>
          <a:bodyPr/>
          <a:lstStyle/>
          <a:p>
            <a:fld id="{FEEF982F-A437-48BE-B6E7-7CE6DDE1F71C}" type="slidenum">
              <a:rPr lang="zh-TW" altLang="en-US" smtClean="0"/>
              <a:t>6</a:t>
            </a:fld>
            <a:endParaRPr lang="zh-TW" altLang="en-US"/>
          </a:p>
        </p:txBody>
      </p:sp>
      <p:pic>
        <p:nvPicPr>
          <p:cNvPr id="3074" name="Picture 2" descr="C:\Users\laconia_rqw\AppData\Local\Microsoft\Windows\Temporary Internet Files\Content.IE5\KVKQ8F3H\Human_genom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5249038"/>
            <a:ext cx="1905000" cy="90449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laconia_rqw\AppData\Local\Microsoft\Windows\Temporary Internet Files\Content.IE5\T1MLRN42\tshirt_design_contest[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9511" y="3124200"/>
            <a:ext cx="2740624" cy="202692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laconia_rqw\AppData\Local\Microsoft\Windows\Temporary Internet Files\Content.IE5\WI2FLUG3\facebook_logo[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1289" y="2739470"/>
            <a:ext cx="1022699" cy="3847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laconia_rqw\AppData\Local\Microsoft\Windows\Temporary Internet Files\Content.IE5\US9VRDRE\amazon[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8970" y="1973733"/>
            <a:ext cx="1967355" cy="765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4186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laconia_rqw\AppData\Local\Microsoft\Windows\Temporary Internet Files\Content.IE5\WI2FLUG3\No_pers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4990" y="3276600"/>
            <a:ext cx="1354455" cy="1805940"/>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en-US" altLang="zh-TW" dirty="0" smtClean="0"/>
              <a:t>Big or Small Data?</a:t>
            </a:r>
            <a:endParaRPr lang="zh-TW" altLang="en-US" dirty="0"/>
          </a:p>
        </p:txBody>
      </p:sp>
      <p:sp>
        <p:nvSpPr>
          <p:cNvPr id="8" name="文字版面配置區 7"/>
          <p:cNvSpPr>
            <a:spLocks noGrp="1"/>
          </p:cNvSpPr>
          <p:nvPr>
            <p:ph type="body" sz="half" idx="1"/>
          </p:nvPr>
        </p:nvSpPr>
        <p:spPr>
          <a:xfrm>
            <a:off x="304800" y="1295400"/>
            <a:ext cx="4864416" cy="5334000"/>
          </a:xfrm>
        </p:spPr>
        <p:txBody>
          <a:bodyPr/>
          <a:lstStyle/>
          <a:p>
            <a:r>
              <a:rPr lang="en-US" altLang="zh-TW" dirty="0" smtClean="0"/>
              <a:t>Big data is often described using three Vs:</a:t>
            </a:r>
          </a:p>
          <a:p>
            <a:pPr lvl="1"/>
            <a:r>
              <a:rPr lang="en-US" altLang="zh-TW" dirty="0" smtClean="0"/>
              <a:t>Volume</a:t>
            </a:r>
          </a:p>
          <a:p>
            <a:pPr lvl="1"/>
            <a:r>
              <a:rPr lang="en-US" altLang="zh-TW" dirty="0" smtClean="0"/>
              <a:t>Velocity</a:t>
            </a:r>
          </a:p>
          <a:p>
            <a:pPr lvl="1"/>
            <a:r>
              <a:rPr lang="en-US" altLang="zh-TW" dirty="0" smtClean="0"/>
              <a:t>Variety</a:t>
            </a:r>
          </a:p>
          <a:p>
            <a:r>
              <a:rPr lang="en-US" altLang="zh-TW" dirty="0" smtClean="0"/>
              <a:t>And big data sometimes should consider another V:</a:t>
            </a:r>
          </a:p>
          <a:p>
            <a:pPr lvl="1"/>
            <a:r>
              <a:rPr lang="en-US" altLang="zh-TW" dirty="0" smtClean="0"/>
              <a:t>Veracity</a:t>
            </a:r>
            <a:endParaRPr lang="zh-TW" altLang="en-US" dirty="0"/>
          </a:p>
        </p:txBody>
      </p:sp>
      <p:pic>
        <p:nvPicPr>
          <p:cNvPr id="1026" name="Picture 2" descr="C:\Users\laconia_rqw\AppData\Local\Microsoft\Windows\Temporary Internet Files\Content.IE5\WI2FLUG3\think[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34100" y="1295400"/>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10" name="文字方塊 9"/>
          <p:cNvSpPr txBox="1"/>
          <p:nvPr/>
        </p:nvSpPr>
        <p:spPr>
          <a:xfrm>
            <a:off x="6743700" y="1981200"/>
            <a:ext cx="1441420" cy="646331"/>
          </a:xfrm>
          <a:prstGeom prst="rect">
            <a:avLst/>
          </a:prstGeom>
          <a:noFill/>
        </p:spPr>
        <p:txBody>
          <a:bodyPr wrap="none" rtlCol="0">
            <a:spAutoFit/>
          </a:bodyPr>
          <a:lstStyle/>
          <a:p>
            <a:r>
              <a:rPr lang="en-US" altLang="zh-TW" dirty="0" smtClean="0"/>
              <a:t>Small Data?</a:t>
            </a:r>
          </a:p>
          <a:p>
            <a:r>
              <a:rPr lang="en-US" altLang="zh-TW" dirty="0" smtClean="0"/>
              <a:t>Big Data?</a:t>
            </a:r>
            <a:endParaRPr lang="zh-TW" altLang="en-US" dirty="0"/>
          </a:p>
        </p:txBody>
      </p:sp>
      <p:sp>
        <p:nvSpPr>
          <p:cNvPr id="13" name="投影片編號版面配置區 3"/>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algn="r">
              <a:defRPr sz="1200">
                <a:solidFill>
                  <a:schemeClr val="tx1">
                    <a:tint val="75000"/>
                  </a:schemeClr>
                </a:solidFill>
              </a:defRPr>
            </a:lvl1pPr>
          </a:lstStyle>
          <a:p>
            <a:fld id="{FEEF982F-A437-48BE-B6E7-7CE6DDE1F71C}" type="slidenum">
              <a:rPr lang="zh-TW" altLang="en-US"/>
              <a:pPr/>
              <a:t>7</a:t>
            </a:fld>
            <a:endParaRPr lang="zh-TW" altLang="en-US" dirty="0"/>
          </a:p>
        </p:txBody>
      </p:sp>
    </p:spTree>
    <p:extLst>
      <p:ext uri="{BB962C8B-B14F-4D97-AF65-F5344CB8AC3E}">
        <p14:creationId xmlns:p14="http://schemas.microsoft.com/office/powerpoint/2010/main" val="1306364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Three Vs + One V</a:t>
            </a:r>
            <a:endParaRPr lang="zh-TW" altLang="en-US" dirty="0"/>
          </a:p>
        </p:txBody>
      </p:sp>
      <p:sp>
        <p:nvSpPr>
          <p:cNvPr id="5" name="內容版面配置區 4"/>
          <p:cNvSpPr>
            <a:spLocks noGrp="1"/>
          </p:cNvSpPr>
          <p:nvPr>
            <p:ph idx="1"/>
          </p:nvPr>
        </p:nvSpPr>
        <p:spPr>
          <a:xfrm>
            <a:off x="304800" y="1143000"/>
            <a:ext cx="8534400" cy="5486400"/>
          </a:xfrm>
        </p:spPr>
        <p:txBody>
          <a:bodyPr>
            <a:normAutofit fontScale="92500" lnSpcReduction="10000"/>
          </a:bodyPr>
          <a:lstStyle/>
          <a:p>
            <a:r>
              <a:rPr lang="en-US" altLang="zh-TW" dirty="0" smtClean="0"/>
              <a:t>Three Vs:</a:t>
            </a:r>
          </a:p>
          <a:p>
            <a:pPr lvl="1"/>
            <a:r>
              <a:rPr lang="en-US" altLang="zh-TW" dirty="0" smtClean="0"/>
              <a:t>Volume</a:t>
            </a:r>
          </a:p>
          <a:p>
            <a:pPr lvl="2"/>
            <a:r>
              <a:rPr lang="en-US" altLang="zh-TW" dirty="0" smtClean="0"/>
              <a:t>It refers to the amount of data</a:t>
            </a:r>
          </a:p>
          <a:p>
            <a:pPr lvl="2"/>
            <a:r>
              <a:rPr lang="en-US" altLang="zh-TW" dirty="0"/>
              <a:t>Big data implies enormous volumes of data</a:t>
            </a:r>
            <a:r>
              <a:rPr lang="en-US" altLang="zh-TW" dirty="0" smtClean="0"/>
              <a:t>.</a:t>
            </a:r>
          </a:p>
          <a:p>
            <a:pPr lvl="1"/>
            <a:r>
              <a:rPr lang="en-US" altLang="zh-TW" dirty="0" smtClean="0"/>
              <a:t>Velocity</a:t>
            </a:r>
          </a:p>
          <a:p>
            <a:pPr lvl="2"/>
            <a:r>
              <a:rPr lang="en-US" altLang="zh-TW" dirty="0"/>
              <a:t>Velocity refers the speed at which data is generated, </a:t>
            </a:r>
            <a:endParaRPr lang="en-US" altLang="zh-TW" dirty="0" smtClean="0"/>
          </a:p>
          <a:p>
            <a:pPr lvl="2"/>
            <a:r>
              <a:rPr lang="en-US" altLang="zh-TW" dirty="0" smtClean="0"/>
              <a:t>or the </a:t>
            </a:r>
            <a:r>
              <a:rPr lang="en-US" altLang="zh-TW" dirty="0"/>
              <a:t>speed at which </a:t>
            </a:r>
            <a:r>
              <a:rPr lang="en-US" altLang="zh-TW" dirty="0" smtClean="0"/>
              <a:t>data </a:t>
            </a:r>
            <a:r>
              <a:rPr lang="en-US" altLang="zh-TW" dirty="0"/>
              <a:t>moves </a:t>
            </a:r>
            <a:r>
              <a:rPr lang="en-US" altLang="zh-TW" dirty="0" smtClean="0"/>
              <a:t>around (streaming data)</a:t>
            </a:r>
            <a:endParaRPr lang="zh-TW" altLang="en-US" dirty="0"/>
          </a:p>
          <a:p>
            <a:pPr lvl="1"/>
            <a:r>
              <a:rPr lang="en-US" altLang="zh-TW" dirty="0" smtClean="0"/>
              <a:t>Variety</a:t>
            </a:r>
          </a:p>
          <a:p>
            <a:pPr lvl="2"/>
            <a:r>
              <a:rPr lang="en-US" altLang="zh-TW" dirty="0"/>
              <a:t>Variety refers to the many sources and types of data both structured and unstructured</a:t>
            </a:r>
            <a:r>
              <a:rPr lang="en-US" altLang="zh-TW" dirty="0" smtClean="0"/>
              <a:t>.</a:t>
            </a:r>
          </a:p>
          <a:p>
            <a:r>
              <a:rPr lang="en-US" altLang="zh-TW" dirty="0" smtClean="0"/>
              <a:t>One V:</a:t>
            </a:r>
          </a:p>
          <a:p>
            <a:pPr lvl="1"/>
            <a:r>
              <a:rPr lang="en-US" altLang="zh-TW" dirty="0" smtClean="0"/>
              <a:t>Veracity</a:t>
            </a:r>
          </a:p>
          <a:p>
            <a:pPr lvl="2"/>
            <a:r>
              <a:rPr lang="en-US" altLang="zh-TW" dirty="0" smtClean="0"/>
              <a:t>Veracity </a:t>
            </a:r>
            <a:r>
              <a:rPr lang="en-US" altLang="zh-TW" dirty="0"/>
              <a:t>refers to the biases, noise and abnormality in data.</a:t>
            </a:r>
            <a:endParaRPr lang="en-US" altLang="zh-TW" dirty="0" smtClean="0"/>
          </a:p>
          <a:p>
            <a:endParaRPr lang="zh-TW" altLang="en-US" dirty="0"/>
          </a:p>
        </p:txBody>
      </p:sp>
      <p:sp>
        <p:nvSpPr>
          <p:cNvPr id="6" name="投影片編號版面配置區 5"/>
          <p:cNvSpPr>
            <a:spLocks noGrp="1"/>
          </p:cNvSpPr>
          <p:nvPr>
            <p:ph type="sldNum" sz="quarter" idx="12"/>
          </p:nvPr>
        </p:nvSpPr>
        <p:spPr/>
        <p:txBody>
          <a:bodyPr/>
          <a:lstStyle/>
          <a:p>
            <a:fld id="{FEEF982F-A437-48BE-B6E7-7CE6DDE1F71C}" type="slidenum">
              <a:rPr lang="zh-TW" altLang="en-US" smtClean="0"/>
              <a:t>8</a:t>
            </a:fld>
            <a:endParaRPr lang="zh-TW" altLang="en-US"/>
          </a:p>
        </p:txBody>
      </p:sp>
    </p:spTree>
    <p:extLst>
      <p:ext uri="{BB962C8B-B14F-4D97-AF65-F5344CB8AC3E}">
        <p14:creationId xmlns:p14="http://schemas.microsoft.com/office/powerpoint/2010/main" val="1746938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Picture 2" descr="C:\Users\laconia_rqw\AppData\Local\Microsoft\Windows\Temporary Internet Files\Content.IE5\KVKQ8F3H\4-Vs-of-big-data[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0268"/>
            <a:ext cx="9144000" cy="5617464"/>
          </a:xfrm>
          <a:prstGeom prst="rect">
            <a:avLst/>
          </a:prstGeom>
          <a:noFill/>
          <a:extLst>
            <a:ext uri="{909E8E84-426E-40DD-AFC4-6F175D3DCCD1}">
              <a14:hiddenFill xmlns:a14="http://schemas.microsoft.com/office/drawing/2010/main">
                <a:solidFill>
                  <a:srgbClr val="FFFFFF"/>
                </a:solidFill>
              </a14:hiddenFill>
            </a:ext>
          </a:extLst>
        </p:spPr>
      </p:pic>
      <p:sp>
        <p:nvSpPr>
          <p:cNvPr id="6" name="投影片編號版面配置區 3"/>
          <p:cNvSpPr txBox="1">
            <a:spLocks/>
          </p:cNvSpPr>
          <p:nvPr/>
        </p:nvSpPr>
        <p:spPr>
          <a:xfrm>
            <a:off x="6553200" y="6356350"/>
            <a:ext cx="2133600" cy="365125"/>
          </a:xfrm>
          <a:prstGeom prst="rect">
            <a:avLst/>
          </a:prstGeom>
        </p:spPr>
        <p:txBody>
          <a:bodyPr/>
          <a:lstStyle>
            <a:defPPr>
              <a:defRPr lang="fr-FR"/>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pPr algn="r"/>
            <a:fld id="{FEEF982F-A437-48BE-B6E7-7CE6DDE1F71C}" type="slidenum">
              <a:rPr lang="zh-TW" altLang="en-US" sz="1200">
                <a:solidFill>
                  <a:schemeClr val="tx1">
                    <a:tint val="75000"/>
                  </a:schemeClr>
                </a:solidFill>
              </a:rPr>
              <a:pPr algn="r"/>
              <a:t>9</a:t>
            </a:fld>
            <a:endParaRPr lang="zh-TW" altLang="en-US" sz="1200" dirty="0">
              <a:solidFill>
                <a:schemeClr val="tx1">
                  <a:tint val="75000"/>
                </a:schemeClr>
              </a:solidFill>
            </a:endParaRPr>
          </a:p>
        </p:txBody>
      </p:sp>
    </p:spTree>
    <p:extLst>
      <p:ext uri="{BB962C8B-B14F-4D97-AF65-F5344CB8AC3E}">
        <p14:creationId xmlns:p14="http://schemas.microsoft.com/office/powerpoint/2010/main" val="3376967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4275</TotalTime>
  <Words>3003</Words>
  <Application>Microsoft Office PowerPoint</Application>
  <PresentationFormat>如螢幕大小 (4:3)</PresentationFormat>
  <Paragraphs>468</Paragraphs>
  <Slides>48</Slides>
  <Notes>24</Notes>
  <HiddenSlides>0</HiddenSlides>
  <MMClips>0</MMClips>
  <ScaleCrop>false</ScaleCrop>
  <HeadingPairs>
    <vt:vector size="4" baseType="variant">
      <vt:variant>
        <vt:lpstr>佈景主題</vt:lpstr>
      </vt:variant>
      <vt:variant>
        <vt:i4>1</vt:i4>
      </vt:variant>
      <vt:variant>
        <vt:lpstr>投影片標題</vt:lpstr>
      </vt:variant>
      <vt:variant>
        <vt:i4>48</vt:i4>
      </vt:variant>
    </vt:vector>
  </HeadingPairs>
  <TitlesOfParts>
    <vt:vector size="49" baseType="lpstr">
      <vt:lpstr>自訂設計</vt:lpstr>
      <vt:lpstr>Introduction to Cloud Computing Lecture 4-1 </vt:lpstr>
      <vt:lpstr>Outline</vt:lpstr>
      <vt:lpstr>PowerPoint 簡報</vt:lpstr>
      <vt:lpstr>Datafication</vt:lpstr>
      <vt:lpstr>Data Volume </vt:lpstr>
      <vt:lpstr>Possible Big Data Sources</vt:lpstr>
      <vt:lpstr>Big or Small Data?</vt:lpstr>
      <vt:lpstr>Three Vs + One V</vt:lpstr>
      <vt:lpstr>PowerPoint 簡報</vt:lpstr>
      <vt:lpstr>Big Data</vt:lpstr>
      <vt:lpstr>Goal of Big Data Processing</vt:lpstr>
      <vt:lpstr>Choices among Big Data Technologies</vt:lpstr>
      <vt:lpstr>Software Big Data Technologies</vt:lpstr>
      <vt:lpstr>Operational vs. Analytical Systems for Big Data</vt:lpstr>
      <vt:lpstr>Big Data Challenges</vt:lpstr>
      <vt:lpstr>Big Data Processing</vt:lpstr>
      <vt:lpstr>Divide and Conquer</vt:lpstr>
      <vt:lpstr>Different Workers</vt:lpstr>
      <vt:lpstr>Parallelization Problems</vt:lpstr>
      <vt:lpstr>General Theme?</vt:lpstr>
      <vt:lpstr>Managing Multiple Workers</vt:lpstr>
      <vt:lpstr>Patterns for Parallelism</vt:lpstr>
      <vt:lpstr>Master/Slaves</vt:lpstr>
      <vt:lpstr>Producer/Consumer Flow</vt:lpstr>
      <vt:lpstr>Work Queues</vt:lpstr>
      <vt:lpstr>Solutions?</vt:lpstr>
      <vt:lpstr>Google’s Solution</vt:lpstr>
      <vt:lpstr>PowerPoint 簡報</vt:lpstr>
      <vt:lpstr>History of the World</vt:lpstr>
      <vt:lpstr>Scaling Up</vt:lpstr>
      <vt:lpstr>Scaling RDBMS – Master/Slave</vt:lpstr>
      <vt:lpstr>Scaling RDBMS - Sharding</vt:lpstr>
      <vt:lpstr>Other ways to scale RDBMS</vt:lpstr>
      <vt:lpstr>What is NoSQL?</vt:lpstr>
      <vt:lpstr>Why NoSQL?</vt:lpstr>
      <vt:lpstr>How did we get here?</vt:lpstr>
      <vt:lpstr>Dynamo and BigTable</vt:lpstr>
      <vt:lpstr>The Perfect Storm</vt:lpstr>
      <vt:lpstr> ACID (atomicity, consistency, isolation, durability)</vt:lpstr>
      <vt:lpstr>CAP Theorem</vt:lpstr>
      <vt:lpstr>Availability</vt:lpstr>
      <vt:lpstr>Eventual Consistency</vt:lpstr>
      <vt:lpstr>What kinds of NoSQL</vt:lpstr>
      <vt:lpstr>Key/Value</vt:lpstr>
      <vt:lpstr>Schema-Less</vt:lpstr>
      <vt:lpstr>Common Advantages</vt:lpstr>
      <vt:lpstr>What am I giving up?</vt:lpstr>
      <vt:lpstr>Typical NoSQL API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www.powerpointstyles.com</dc:creator>
  <cp:lastModifiedBy>laconia_rqw</cp:lastModifiedBy>
  <cp:revision>134</cp:revision>
  <cp:lastPrinted>1601-01-01T00:00:00Z</cp:lastPrinted>
  <dcterms:created xsi:type="dcterms:W3CDTF">1601-01-01T00:00:00Z</dcterms:created>
  <dcterms:modified xsi:type="dcterms:W3CDTF">2017-02-20T06:33:47Z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