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72"/>
  </p:notesMasterIdLst>
  <p:handoutMasterIdLst>
    <p:handoutMasterId r:id="rId73"/>
  </p:handoutMasterIdLst>
  <p:sldIdLst>
    <p:sldId id="256" r:id="rId2"/>
    <p:sldId id="428" r:id="rId3"/>
    <p:sldId id="419" r:id="rId4"/>
    <p:sldId id="432" r:id="rId5"/>
    <p:sldId id="496" r:id="rId6"/>
    <p:sldId id="465" r:id="rId7"/>
    <p:sldId id="466" r:id="rId8"/>
    <p:sldId id="467" r:id="rId9"/>
    <p:sldId id="468" r:id="rId10"/>
    <p:sldId id="429" r:id="rId11"/>
    <p:sldId id="469" r:id="rId12"/>
    <p:sldId id="462" r:id="rId13"/>
    <p:sldId id="437" r:id="rId14"/>
    <p:sldId id="430" r:id="rId15"/>
    <p:sldId id="431" r:id="rId16"/>
    <p:sldId id="434" r:id="rId17"/>
    <p:sldId id="470" r:id="rId18"/>
    <p:sldId id="441" r:id="rId19"/>
    <p:sldId id="472" r:id="rId20"/>
    <p:sldId id="473" r:id="rId21"/>
    <p:sldId id="438" r:id="rId22"/>
    <p:sldId id="439" r:id="rId23"/>
    <p:sldId id="435" r:id="rId24"/>
    <p:sldId id="440" r:id="rId25"/>
    <p:sldId id="443" r:id="rId26"/>
    <p:sldId id="442" r:id="rId27"/>
    <p:sldId id="448" r:id="rId28"/>
    <p:sldId id="444" r:id="rId29"/>
    <p:sldId id="436" r:id="rId30"/>
    <p:sldId id="447" r:id="rId31"/>
    <p:sldId id="445" r:id="rId32"/>
    <p:sldId id="446" r:id="rId33"/>
    <p:sldId id="450" r:id="rId34"/>
    <p:sldId id="449" r:id="rId35"/>
    <p:sldId id="451" r:id="rId36"/>
    <p:sldId id="452" r:id="rId37"/>
    <p:sldId id="454" r:id="rId38"/>
    <p:sldId id="455" r:id="rId39"/>
    <p:sldId id="456" r:id="rId40"/>
    <p:sldId id="457" r:id="rId41"/>
    <p:sldId id="458" r:id="rId42"/>
    <p:sldId id="459" r:id="rId43"/>
    <p:sldId id="460" r:id="rId44"/>
    <p:sldId id="461" r:id="rId45"/>
    <p:sldId id="464" r:id="rId46"/>
    <p:sldId id="463" r:id="rId47"/>
    <p:sldId id="475" r:id="rId48"/>
    <p:sldId id="474" r:id="rId49"/>
    <p:sldId id="476" r:id="rId50"/>
    <p:sldId id="478" r:id="rId51"/>
    <p:sldId id="477" r:id="rId52"/>
    <p:sldId id="481" r:id="rId53"/>
    <p:sldId id="479" r:id="rId54"/>
    <p:sldId id="480" r:id="rId55"/>
    <p:sldId id="482" r:id="rId56"/>
    <p:sldId id="483" r:id="rId57"/>
    <p:sldId id="484" r:id="rId58"/>
    <p:sldId id="485" r:id="rId59"/>
    <p:sldId id="486" r:id="rId60"/>
    <p:sldId id="487" r:id="rId61"/>
    <p:sldId id="488" r:id="rId62"/>
    <p:sldId id="498" r:id="rId63"/>
    <p:sldId id="489" r:id="rId64"/>
    <p:sldId id="490" r:id="rId65"/>
    <p:sldId id="491" r:id="rId66"/>
    <p:sldId id="492" r:id="rId67"/>
    <p:sldId id="493" r:id="rId68"/>
    <p:sldId id="494" r:id="rId69"/>
    <p:sldId id="495" r:id="rId70"/>
    <p:sldId id="497" r:id="rId7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550" autoAdjust="0"/>
  </p:normalViewPr>
  <p:slideViewPr>
    <p:cSldViewPr>
      <p:cViewPr>
        <p:scale>
          <a:sx n="80" d="100"/>
          <a:sy n="80" d="100"/>
        </p:scale>
        <p:origin x="-186"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dirty="0"/>
          </a:p>
        </p:txBody>
      </p:sp>
      <p:sp>
        <p:nvSpPr>
          <p:cNvPr id="2693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dirty="0"/>
          </a:p>
        </p:txBody>
      </p:sp>
      <p:sp>
        <p:nvSpPr>
          <p:cNvPr id="2693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dirty="0"/>
          </a:p>
        </p:txBody>
      </p:sp>
      <p:sp>
        <p:nvSpPr>
          <p:cNvPr id="2693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C497CAE8-69D1-4276-9BB1-AA352CD9A321}" type="slidenum">
              <a:rPr lang="en-US" altLang="zh-TW"/>
              <a:pPr>
                <a:defRPr/>
              </a:pPr>
              <a:t>‹#›</a:t>
            </a:fld>
            <a:endParaRPr lang="en-US" altLang="zh-TW" dirty="0"/>
          </a:p>
        </p:txBody>
      </p:sp>
    </p:spTree>
    <p:extLst>
      <p:ext uri="{BB962C8B-B14F-4D97-AF65-F5344CB8AC3E}">
        <p14:creationId xmlns:p14="http://schemas.microsoft.com/office/powerpoint/2010/main" val="340290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dirty="0"/>
          </a:p>
        </p:txBody>
      </p:sp>
      <p:sp>
        <p:nvSpPr>
          <p:cNvPr id="273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3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73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dirty="0"/>
          </a:p>
        </p:txBody>
      </p:sp>
      <p:sp>
        <p:nvSpPr>
          <p:cNvPr id="273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A4A67A03-A9E6-4F28-A3F3-53078BA05788}" type="slidenum">
              <a:rPr lang="en-US" altLang="zh-TW"/>
              <a:pPr>
                <a:defRPr/>
              </a:pPr>
              <a:t>‹#›</a:t>
            </a:fld>
            <a:endParaRPr lang="en-US" altLang="zh-TW" dirty="0"/>
          </a:p>
        </p:txBody>
      </p:sp>
    </p:spTree>
    <p:extLst>
      <p:ext uri="{BB962C8B-B14F-4D97-AF65-F5344CB8AC3E}">
        <p14:creationId xmlns:p14="http://schemas.microsoft.com/office/powerpoint/2010/main" val="3004307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346773C-80B1-42D8-8661-50958C85F9D9}" type="slidenum">
              <a:rPr lang="en-US" altLang="zh-TW" smtClean="0"/>
              <a:pPr eaLnBrk="1" hangingPunct="1">
                <a:spcBef>
                  <a:spcPct val="0"/>
                </a:spcBef>
              </a:pPr>
              <a:t>1</a:t>
            </a:fld>
            <a:endParaRPr lang="en-US" altLang="zh-TW"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C7FA9E-C4A7-4595-B575-B0BD22830963}" type="slidenum">
              <a:rPr lang="en-US" altLang="zh-TW" smtClean="0"/>
              <a:pPr/>
              <a:t>39</a:t>
            </a:fld>
            <a:endParaRPr lang="en-US" altLang="zh-TW"/>
          </a:p>
        </p:txBody>
      </p:sp>
    </p:spTree>
    <p:extLst>
      <p:ext uri="{BB962C8B-B14F-4D97-AF65-F5344CB8AC3E}">
        <p14:creationId xmlns:p14="http://schemas.microsoft.com/office/powerpoint/2010/main" val="164241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5" name="矩形 4"/>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grpSp>
        <p:nvGrpSpPr>
          <p:cNvPr id="6" name="Group 2"/>
          <p:cNvGrpSpPr>
            <a:grpSpLocks/>
          </p:cNvGrpSpPr>
          <p:nvPr userDrawn="1"/>
        </p:nvGrpSpPr>
        <p:grpSpPr bwMode="auto">
          <a:xfrm>
            <a:off x="0" y="0"/>
            <a:ext cx="9144000" cy="6858000"/>
            <a:chOff x="0" y="0"/>
            <a:chExt cx="5760" cy="4320"/>
          </a:xfrm>
        </p:grpSpPr>
        <p:sp>
          <p:nvSpPr>
            <p:cNvPr id="7" name="Rectangle 3"/>
            <p:cNvSpPr>
              <a:spLocks noChangeArrowheads="1"/>
            </p:cNvSpPr>
            <p:nvPr userDrawn="1"/>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kumimoji="0" lang="zh-TW" altLang="zh-TW" sz="2400" smtClean="0">
                <a:latin typeface="Times New Roman" pitchFamily="18" charset="0"/>
              </a:endParaRPr>
            </a:p>
          </p:txBody>
        </p:sp>
        <p:sp>
          <p:nvSpPr>
            <p:cNvPr id="10" name="Rectangle 4"/>
            <p:cNvSpPr>
              <a:spLocks noChangeArrowheads="1"/>
            </p:cNvSpPr>
            <p:nvPr userDrawn="1"/>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en-US" altLang="zh-TW" sz="2400" dirty="0" smtClean="0">
                <a:latin typeface="Times New Roman" pitchFamily="18" charset="0"/>
              </a:endParaRPr>
            </a:p>
          </p:txBody>
        </p:sp>
        <p:grpSp>
          <p:nvGrpSpPr>
            <p:cNvPr id="11" name="Group 5"/>
            <p:cNvGrpSpPr>
              <a:grpSpLocks/>
            </p:cNvGrpSpPr>
            <p:nvPr userDrawn="1"/>
          </p:nvGrpSpPr>
          <p:grpSpPr bwMode="auto">
            <a:xfrm>
              <a:off x="0" y="672"/>
              <a:ext cx="1806" cy="1989"/>
              <a:chOff x="0" y="672"/>
              <a:chExt cx="1806" cy="1989"/>
            </a:xfrm>
          </p:grpSpPr>
          <p:sp>
            <p:nvSpPr>
              <p:cNvPr id="12"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3"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4"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5"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6"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7"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8"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19"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20"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sp>
            <p:nvSpPr>
              <p:cNvPr id="21"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endParaRPr kumimoji="0" lang="zh-TW" altLang="zh-TW" sz="2400" smtClean="0">
                  <a:latin typeface="Times New Roman" pitchFamily="18" charset="0"/>
                </a:endParaRPr>
              </a:p>
            </p:txBody>
          </p:sp>
        </p:grpSp>
      </p:gr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smtClean="0"/>
              <a:t>按一下以編輯母片標題樣式</a:t>
            </a:r>
            <a:endParaRPr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a:xfrm>
            <a:off x="6400800" y="6354763"/>
            <a:ext cx="2286000" cy="366712"/>
          </a:xfrm>
        </p:spPr>
        <p:txBody>
          <a:bodyPr/>
          <a:lstStyle>
            <a:lvl1pPr algn="l">
              <a:defRPr sz="1400"/>
            </a:lvl1pPr>
          </a:lstStyle>
          <a:p>
            <a:pPr>
              <a:defRPr/>
            </a:pPr>
            <a:fld id="{AD8116B4-A25A-47D3-818A-334C48BDE53E}" type="datetime1">
              <a:rPr lang="en-US" altLang="zh-TW" smtClean="0"/>
              <a:t>2/15/2017</a:t>
            </a:fld>
            <a:endParaRPr lang="en-US" altLang="zh-TW" dirty="0"/>
          </a:p>
        </p:txBody>
      </p:sp>
      <p:sp>
        <p:nvSpPr>
          <p:cNvPr id="23" name="頁尾版面配置區 16"/>
          <p:cNvSpPr>
            <a:spLocks noGrp="1"/>
          </p:cNvSpPr>
          <p:nvPr>
            <p:ph type="ftr" sz="quarter" idx="11"/>
          </p:nvPr>
        </p:nvSpPr>
        <p:spPr>
          <a:xfrm>
            <a:off x="2898775" y="6354763"/>
            <a:ext cx="3475038" cy="366712"/>
          </a:xfrm>
        </p:spPr>
        <p:txBody>
          <a:bodyPr/>
          <a:lstStyle>
            <a:lvl1pPr>
              <a:defRPr/>
            </a:lvl1pPr>
          </a:lstStyle>
          <a:p>
            <a:pPr>
              <a:defRPr/>
            </a:pPr>
            <a:endParaRPr lang="en-US" altLang="zh-TW" dirty="0"/>
          </a:p>
        </p:txBody>
      </p:sp>
      <p:sp>
        <p:nvSpPr>
          <p:cNvPr id="24" name="投影片編號版面配置區 28"/>
          <p:cNvSpPr>
            <a:spLocks noGrp="1"/>
          </p:cNvSpPr>
          <p:nvPr>
            <p:ph type="sldNum" sz="quarter" idx="12"/>
          </p:nvPr>
        </p:nvSpPr>
        <p:spPr>
          <a:xfrm>
            <a:off x="1216025" y="6354763"/>
            <a:ext cx="1219200" cy="366712"/>
          </a:xfrm>
        </p:spPr>
        <p:txBody>
          <a:bodyPr/>
          <a:lstStyle>
            <a:lvl1pPr>
              <a:defRPr/>
            </a:lvl1pPr>
          </a:lstStyle>
          <a:p>
            <a:pPr>
              <a:defRPr/>
            </a:pPr>
            <a:fld id="{ABCC45CC-2531-4EE1-B283-025AD9EE94D1}" type="slidenum">
              <a:rPr lang="en-US" altLang="zh-TW"/>
              <a:pPr>
                <a:defRPr/>
              </a:pPr>
              <a:t>‹#›</a:t>
            </a:fld>
            <a:endParaRPr lang="en-US" altLang="zh-TW" dirty="0"/>
          </a:p>
        </p:txBody>
      </p:sp>
    </p:spTree>
    <p:extLst>
      <p:ext uri="{BB962C8B-B14F-4D97-AF65-F5344CB8AC3E}">
        <p14:creationId xmlns:p14="http://schemas.microsoft.com/office/powerpoint/2010/main" val="125487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lgn="l">
              <a:defRPr/>
            </a:lvl1pPr>
          </a:lstStyle>
          <a:p>
            <a:pPr>
              <a:defRPr/>
            </a:pPr>
            <a:fld id="{021DA5EE-1A8C-417F-9888-F593438DE3E3}" type="datetime1">
              <a:rPr lang="en-US" altLang="zh-TW" smtClean="0"/>
              <a:t>2/15/2017</a:t>
            </a:fld>
            <a:endParaRPr lang="en-US" dirty="0"/>
          </a:p>
        </p:txBody>
      </p:sp>
      <p:sp>
        <p:nvSpPr>
          <p:cNvPr id="5" name="頁尾版面配置區 4"/>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5"/>
          <p:cNvSpPr>
            <a:spLocks noGrp="1"/>
          </p:cNvSpPr>
          <p:nvPr>
            <p:ph type="sldNum" sz="quarter" idx="12"/>
          </p:nvPr>
        </p:nvSpPr>
        <p:spPr/>
        <p:txBody>
          <a:bodyPr/>
          <a:lstStyle>
            <a:lvl1pPr>
              <a:defRPr/>
            </a:lvl1pPr>
          </a:lstStyle>
          <a:p>
            <a:pPr>
              <a:defRPr/>
            </a:pPr>
            <a:fld id="{596E0890-3FB2-4ACA-87BB-C9388348453A}" type="slidenum">
              <a:rPr lang="en-US" altLang="zh-TW"/>
              <a:pPr>
                <a:defRPr/>
              </a:pPr>
              <a:t>‹#›</a:t>
            </a:fld>
            <a:endParaRPr lang="en-US" altLang="zh-TW" dirty="0"/>
          </a:p>
        </p:txBody>
      </p:sp>
    </p:spTree>
    <p:extLst>
      <p:ext uri="{BB962C8B-B14F-4D97-AF65-F5344CB8AC3E}">
        <p14:creationId xmlns:p14="http://schemas.microsoft.com/office/powerpoint/2010/main" val="184631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6" name="直線接點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lgn="l">
              <a:defRPr/>
            </a:lvl1pPr>
          </a:lstStyle>
          <a:p>
            <a:pPr>
              <a:defRPr/>
            </a:pPr>
            <a:fld id="{7A05DCB7-8931-4A49-815D-C93E557E6506}" type="datetime1">
              <a:rPr lang="en-US" altLang="zh-TW" smtClean="0"/>
              <a:t>2/15/2017</a:t>
            </a:fld>
            <a:endParaRPr lang="en-US" dirty="0"/>
          </a:p>
        </p:txBody>
      </p:sp>
      <p:sp>
        <p:nvSpPr>
          <p:cNvPr id="8" name="頁尾版面配置區 4"/>
          <p:cNvSpPr>
            <a:spLocks noGrp="1"/>
          </p:cNvSpPr>
          <p:nvPr>
            <p:ph type="ftr" sz="quarter" idx="11"/>
          </p:nvPr>
        </p:nvSpPr>
        <p:spPr/>
        <p:txBody>
          <a:bodyPr/>
          <a:lstStyle>
            <a:lvl1pPr>
              <a:defRPr/>
            </a:lvl1pPr>
          </a:lstStyle>
          <a:p>
            <a:pPr>
              <a:defRPr/>
            </a:pPr>
            <a:endParaRPr lang="en-US" altLang="zh-TW" dirty="0"/>
          </a:p>
        </p:txBody>
      </p:sp>
      <p:sp>
        <p:nvSpPr>
          <p:cNvPr id="9" name="投影片編號版面配置區 5"/>
          <p:cNvSpPr>
            <a:spLocks noGrp="1"/>
          </p:cNvSpPr>
          <p:nvPr>
            <p:ph type="sldNum" sz="quarter" idx="12"/>
          </p:nvPr>
        </p:nvSpPr>
        <p:spPr/>
        <p:txBody>
          <a:bodyPr/>
          <a:lstStyle>
            <a:lvl1pPr>
              <a:defRPr/>
            </a:lvl1pPr>
          </a:lstStyle>
          <a:p>
            <a:pPr>
              <a:defRPr/>
            </a:pPr>
            <a:fld id="{287C6EE7-E669-4B54-BCC2-93B60F9FE9C7}" type="slidenum">
              <a:rPr lang="en-US" altLang="zh-TW"/>
              <a:pPr>
                <a:defRPr/>
              </a:pPr>
              <a:t>‹#›</a:t>
            </a:fld>
            <a:endParaRPr lang="en-US" altLang="zh-TW" dirty="0"/>
          </a:p>
        </p:txBody>
      </p:sp>
    </p:spTree>
    <p:extLst>
      <p:ext uri="{BB962C8B-B14F-4D97-AF65-F5344CB8AC3E}">
        <p14:creationId xmlns:p14="http://schemas.microsoft.com/office/powerpoint/2010/main" val="34976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lgn="l">
              <a:defRPr/>
            </a:lvl1pPr>
          </a:lstStyle>
          <a:p>
            <a:pPr>
              <a:defRPr/>
            </a:pPr>
            <a:fld id="{2E5793B7-0390-4F38-9514-25C8274A64EC}" type="datetime1">
              <a:rPr lang="en-US" altLang="zh-TW" smtClean="0"/>
              <a:t>2/15/2017</a:t>
            </a:fld>
            <a:endParaRPr lang="en-US" dirty="0"/>
          </a:p>
        </p:txBody>
      </p:sp>
      <p:sp>
        <p:nvSpPr>
          <p:cNvPr id="5" name="頁尾版面配置區 4"/>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5"/>
          <p:cNvSpPr>
            <a:spLocks noGrp="1"/>
          </p:cNvSpPr>
          <p:nvPr>
            <p:ph type="sldNum" sz="quarter" idx="12"/>
          </p:nvPr>
        </p:nvSpPr>
        <p:spPr/>
        <p:txBody>
          <a:bodyPr/>
          <a:lstStyle>
            <a:lvl1pPr>
              <a:defRPr/>
            </a:lvl1pPr>
          </a:lstStyle>
          <a:p>
            <a:pPr>
              <a:defRPr/>
            </a:pPr>
            <a:fld id="{1ABD4345-7BD3-4B7C-B14F-DEEAA50699F6}" type="slidenum">
              <a:rPr lang="en-US" altLang="zh-TW"/>
              <a:pPr>
                <a:defRPr/>
              </a:pPr>
              <a:t>‹#›</a:t>
            </a:fld>
            <a:endParaRPr lang="en-US" altLang="zh-TW" dirty="0"/>
          </a:p>
        </p:txBody>
      </p:sp>
    </p:spTree>
    <p:extLst>
      <p:ext uri="{BB962C8B-B14F-4D97-AF65-F5344CB8AC3E}">
        <p14:creationId xmlns:p14="http://schemas.microsoft.com/office/powerpoint/2010/main" val="218308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a:xfrm>
            <a:off x="6400800" y="6354763"/>
            <a:ext cx="2286000" cy="366712"/>
          </a:xfrm>
        </p:spPr>
        <p:txBody>
          <a:bodyPr/>
          <a:lstStyle>
            <a:lvl1pPr algn="l">
              <a:defRPr/>
            </a:lvl1pPr>
          </a:lstStyle>
          <a:p>
            <a:pPr>
              <a:defRPr/>
            </a:pPr>
            <a:fld id="{AC5965D7-2803-447A-9FBE-70102F9752E9}" type="datetime1">
              <a:rPr lang="en-US" altLang="zh-TW" smtClean="0"/>
              <a:t>2/15/2017</a:t>
            </a:fld>
            <a:endParaRPr lang="en-US" dirty="0"/>
          </a:p>
        </p:txBody>
      </p:sp>
      <p:sp>
        <p:nvSpPr>
          <p:cNvPr id="7" name="頁尾版面配置區 4"/>
          <p:cNvSpPr>
            <a:spLocks noGrp="1"/>
          </p:cNvSpPr>
          <p:nvPr>
            <p:ph type="ftr" sz="quarter" idx="11"/>
          </p:nvPr>
        </p:nvSpPr>
        <p:spPr>
          <a:xfrm>
            <a:off x="2898775" y="6354763"/>
            <a:ext cx="3475038" cy="366712"/>
          </a:xfrm>
        </p:spPr>
        <p:txBody>
          <a:bodyPr/>
          <a:lstStyle>
            <a:lvl1pPr>
              <a:defRPr/>
            </a:lvl1pPr>
          </a:lstStyle>
          <a:p>
            <a:pPr>
              <a:defRPr/>
            </a:pPr>
            <a:endParaRPr lang="en-US" altLang="zh-TW" dirty="0"/>
          </a:p>
        </p:txBody>
      </p:sp>
      <p:sp>
        <p:nvSpPr>
          <p:cNvPr id="8" name="投影片編號版面配置區 5"/>
          <p:cNvSpPr>
            <a:spLocks noGrp="1"/>
          </p:cNvSpPr>
          <p:nvPr>
            <p:ph type="sldNum" sz="quarter" idx="12"/>
          </p:nvPr>
        </p:nvSpPr>
        <p:spPr>
          <a:xfrm>
            <a:off x="1069975" y="6354763"/>
            <a:ext cx="1520825" cy="366712"/>
          </a:xfrm>
        </p:spPr>
        <p:txBody>
          <a:bodyPr/>
          <a:lstStyle>
            <a:lvl1pPr>
              <a:defRPr/>
            </a:lvl1pPr>
          </a:lstStyle>
          <a:p>
            <a:pPr>
              <a:defRPr/>
            </a:pPr>
            <a:fld id="{F606827C-3794-43CD-A637-B7637CDF8CE6}" type="slidenum">
              <a:rPr lang="en-US" altLang="zh-TW"/>
              <a:pPr>
                <a:defRPr/>
              </a:pPr>
              <a:t>‹#›</a:t>
            </a:fld>
            <a:endParaRPr lang="en-US" altLang="zh-TW" dirty="0"/>
          </a:p>
        </p:txBody>
      </p:sp>
    </p:spTree>
    <p:extLst>
      <p:ext uri="{BB962C8B-B14F-4D97-AF65-F5344CB8AC3E}">
        <p14:creationId xmlns:p14="http://schemas.microsoft.com/office/powerpoint/2010/main" val="16235315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lgn="l">
              <a:defRPr/>
            </a:lvl1pPr>
          </a:lstStyle>
          <a:p>
            <a:pPr>
              <a:defRPr/>
            </a:pPr>
            <a:fld id="{974E83BC-B950-4559-B87D-479957BEEAA1}" type="datetime1">
              <a:rPr lang="en-US" altLang="zh-TW" smtClean="0"/>
              <a:t>2/15/2017</a:t>
            </a:fld>
            <a:endParaRPr lang="en-US" dirty="0"/>
          </a:p>
        </p:txBody>
      </p:sp>
      <p:sp>
        <p:nvSpPr>
          <p:cNvPr id="6" name="頁尾版面配置區 5"/>
          <p:cNvSpPr>
            <a:spLocks noGrp="1"/>
          </p:cNvSpPr>
          <p:nvPr>
            <p:ph type="ftr" sz="quarter" idx="11"/>
          </p:nvPr>
        </p:nvSpPr>
        <p:spPr/>
        <p:txBody>
          <a:bodyPr/>
          <a:lstStyle>
            <a:lvl1pPr>
              <a:defRPr/>
            </a:lvl1pPr>
          </a:lstStyle>
          <a:p>
            <a:pPr>
              <a:defRPr/>
            </a:pPr>
            <a:endParaRPr lang="en-US" altLang="zh-TW" dirty="0"/>
          </a:p>
        </p:txBody>
      </p:sp>
      <p:sp>
        <p:nvSpPr>
          <p:cNvPr id="7" name="投影片編號版面配置區 6"/>
          <p:cNvSpPr>
            <a:spLocks noGrp="1"/>
          </p:cNvSpPr>
          <p:nvPr>
            <p:ph type="sldNum" sz="quarter" idx="12"/>
          </p:nvPr>
        </p:nvSpPr>
        <p:spPr/>
        <p:txBody>
          <a:bodyPr/>
          <a:lstStyle>
            <a:lvl1pPr>
              <a:defRPr/>
            </a:lvl1pPr>
          </a:lstStyle>
          <a:p>
            <a:pPr>
              <a:defRPr/>
            </a:pPr>
            <a:fld id="{F96BB9EF-F37E-4F0C-98F8-0FE4AEBACF21}" type="slidenum">
              <a:rPr lang="en-US" altLang="zh-TW"/>
              <a:pPr>
                <a:defRPr/>
              </a:pPr>
              <a:t>‹#›</a:t>
            </a:fld>
            <a:endParaRPr lang="en-US" altLang="zh-TW" dirty="0"/>
          </a:p>
        </p:txBody>
      </p:sp>
    </p:spTree>
    <p:extLst>
      <p:ext uri="{BB962C8B-B14F-4D97-AF65-F5344CB8AC3E}">
        <p14:creationId xmlns:p14="http://schemas.microsoft.com/office/powerpoint/2010/main" val="21785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lgn="l">
              <a:defRPr/>
            </a:lvl1pPr>
          </a:lstStyle>
          <a:p>
            <a:pPr>
              <a:defRPr/>
            </a:pPr>
            <a:fld id="{EF08D217-C6E7-4CEC-89A5-99E62E56A742}" type="datetime1">
              <a:rPr lang="en-US" altLang="zh-TW" smtClean="0"/>
              <a:t>2/15/2017</a:t>
            </a:fld>
            <a:endParaRPr lang="en-US" dirty="0"/>
          </a:p>
        </p:txBody>
      </p:sp>
      <p:sp>
        <p:nvSpPr>
          <p:cNvPr id="8" name="頁尾版面配置區 7"/>
          <p:cNvSpPr>
            <a:spLocks noGrp="1"/>
          </p:cNvSpPr>
          <p:nvPr>
            <p:ph type="ftr" sz="quarter" idx="11"/>
          </p:nvPr>
        </p:nvSpPr>
        <p:spPr/>
        <p:txBody>
          <a:bodyPr/>
          <a:lstStyle>
            <a:lvl1pPr>
              <a:defRPr/>
            </a:lvl1pPr>
          </a:lstStyle>
          <a:p>
            <a:pPr>
              <a:defRPr/>
            </a:pPr>
            <a:endParaRPr lang="en-US" altLang="zh-TW" dirty="0"/>
          </a:p>
        </p:txBody>
      </p:sp>
      <p:sp>
        <p:nvSpPr>
          <p:cNvPr id="9" name="投影片編號版面配置區 8"/>
          <p:cNvSpPr>
            <a:spLocks noGrp="1"/>
          </p:cNvSpPr>
          <p:nvPr>
            <p:ph type="sldNum" sz="quarter" idx="12"/>
          </p:nvPr>
        </p:nvSpPr>
        <p:spPr/>
        <p:txBody>
          <a:bodyPr/>
          <a:lstStyle>
            <a:lvl1pPr>
              <a:defRPr/>
            </a:lvl1pPr>
          </a:lstStyle>
          <a:p>
            <a:pPr>
              <a:defRPr/>
            </a:pPr>
            <a:fld id="{DF34EB7D-2039-41C0-9790-EED8B1C878B3}" type="slidenum">
              <a:rPr lang="en-US" altLang="zh-TW"/>
              <a:pPr>
                <a:defRPr/>
              </a:pPr>
              <a:t>‹#›</a:t>
            </a:fld>
            <a:endParaRPr lang="en-US" altLang="zh-TW" dirty="0"/>
          </a:p>
        </p:txBody>
      </p:sp>
    </p:spTree>
    <p:extLst>
      <p:ext uri="{BB962C8B-B14F-4D97-AF65-F5344CB8AC3E}">
        <p14:creationId xmlns:p14="http://schemas.microsoft.com/office/powerpoint/2010/main" val="337263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4" name="日期版面配置區 2"/>
          <p:cNvSpPr>
            <a:spLocks noGrp="1"/>
          </p:cNvSpPr>
          <p:nvPr>
            <p:ph type="dt" sz="half" idx="10"/>
          </p:nvPr>
        </p:nvSpPr>
        <p:spPr/>
        <p:txBody>
          <a:bodyPr/>
          <a:lstStyle>
            <a:lvl1pPr algn="l">
              <a:defRPr/>
            </a:lvl1pPr>
          </a:lstStyle>
          <a:p>
            <a:pPr>
              <a:defRPr/>
            </a:pPr>
            <a:fld id="{C9BD0CE7-AC9D-432C-8EFB-4406617AE33D}" type="datetime1">
              <a:rPr lang="en-US" altLang="zh-TW" smtClean="0"/>
              <a:t>2/15/2017</a:t>
            </a:fld>
            <a:endParaRPr lang="en-US" dirty="0"/>
          </a:p>
        </p:txBody>
      </p:sp>
      <p:sp>
        <p:nvSpPr>
          <p:cNvPr id="5" name="頁尾版面配置區 3"/>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4"/>
          <p:cNvSpPr>
            <a:spLocks noGrp="1"/>
          </p:cNvSpPr>
          <p:nvPr>
            <p:ph type="sldNum" sz="quarter" idx="12"/>
          </p:nvPr>
        </p:nvSpPr>
        <p:spPr/>
        <p:txBody>
          <a:bodyPr/>
          <a:lstStyle>
            <a:lvl1pPr>
              <a:defRPr/>
            </a:lvl1pPr>
          </a:lstStyle>
          <a:p>
            <a:pPr>
              <a:defRPr/>
            </a:pPr>
            <a:fld id="{0CCA3E7D-8535-4F37-AFE1-9F95BA58BD45}" type="slidenum">
              <a:rPr lang="en-US" altLang="zh-TW"/>
              <a:pPr>
                <a:defRPr/>
              </a:pPr>
              <a:t>‹#›</a:t>
            </a:fld>
            <a:endParaRPr lang="en-US" altLang="zh-TW" dirty="0"/>
          </a:p>
        </p:txBody>
      </p:sp>
    </p:spTree>
    <p:extLst>
      <p:ext uri="{BB962C8B-B14F-4D97-AF65-F5344CB8AC3E}">
        <p14:creationId xmlns:p14="http://schemas.microsoft.com/office/powerpoint/2010/main" val="184422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4" name="日期版面配置區 1"/>
          <p:cNvSpPr>
            <a:spLocks noGrp="1"/>
          </p:cNvSpPr>
          <p:nvPr>
            <p:ph type="dt" sz="half" idx="10"/>
          </p:nvPr>
        </p:nvSpPr>
        <p:spPr/>
        <p:txBody>
          <a:bodyPr/>
          <a:lstStyle>
            <a:lvl1pPr algn="l">
              <a:defRPr/>
            </a:lvl1pPr>
          </a:lstStyle>
          <a:p>
            <a:pPr>
              <a:defRPr/>
            </a:pPr>
            <a:fld id="{BFF009F3-50C7-4212-9830-83FAFAF88915}" type="datetime1">
              <a:rPr lang="en-US" altLang="zh-TW" smtClean="0"/>
              <a:t>2/15/2017</a:t>
            </a:fld>
            <a:endParaRPr lang="en-US"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0A06CD4B-5CDC-423E-9FAB-8612E9840C6C}" type="slidenum">
              <a:rPr lang="en-US" altLang="zh-TW"/>
              <a:pPr>
                <a:defRPr/>
              </a:pPr>
              <a:t>‹#›</a:t>
            </a:fld>
            <a:endParaRPr lang="en-US" altLang="zh-TW" dirty="0"/>
          </a:p>
        </p:txBody>
      </p:sp>
    </p:spTree>
    <p:extLst>
      <p:ext uri="{BB962C8B-B14F-4D97-AF65-F5344CB8AC3E}">
        <p14:creationId xmlns:p14="http://schemas.microsoft.com/office/powerpoint/2010/main" val="45073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直線接點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4"/>
          <p:cNvSpPr>
            <a:spLocks noGrp="1"/>
          </p:cNvSpPr>
          <p:nvPr>
            <p:ph type="dt" sz="half" idx="10"/>
          </p:nvPr>
        </p:nvSpPr>
        <p:spPr/>
        <p:txBody>
          <a:bodyPr/>
          <a:lstStyle>
            <a:lvl1pPr algn="l">
              <a:defRPr/>
            </a:lvl1pPr>
          </a:lstStyle>
          <a:p>
            <a:pPr>
              <a:defRPr/>
            </a:pPr>
            <a:fld id="{A23F9CD7-0AA3-4175-B4BE-11898D4C751E}" type="datetime1">
              <a:rPr lang="en-US" altLang="zh-TW" smtClean="0"/>
              <a:t>2/15/2017</a:t>
            </a:fld>
            <a:endParaRPr lang="en-US" dirty="0"/>
          </a:p>
        </p:txBody>
      </p:sp>
      <p:sp>
        <p:nvSpPr>
          <p:cNvPr id="9" name="頁尾版面配置區 5"/>
          <p:cNvSpPr>
            <a:spLocks noGrp="1"/>
          </p:cNvSpPr>
          <p:nvPr>
            <p:ph type="ftr" sz="quarter" idx="11"/>
          </p:nvPr>
        </p:nvSpPr>
        <p:spPr/>
        <p:txBody>
          <a:bodyPr/>
          <a:lstStyle>
            <a:lvl1pPr>
              <a:defRPr/>
            </a:lvl1pPr>
          </a:lstStyle>
          <a:p>
            <a:pPr>
              <a:defRPr/>
            </a:pPr>
            <a:endParaRPr lang="en-US" altLang="zh-TW" dirty="0"/>
          </a:p>
        </p:txBody>
      </p:sp>
      <p:sp>
        <p:nvSpPr>
          <p:cNvPr id="10" name="投影片編號版面配置區 6"/>
          <p:cNvSpPr>
            <a:spLocks noGrp="1"/>
          </p:cNvSpPr>
          <p:nvPr>
            <p:ph type="sldNum" sz="quarter" idx="12"/>
          </p:nvPr>
        </p:nvSpPr>
        <p:spPr/>
        <p:txBody>
          <a:bodyPr/>
          <a:lstStyle>
            <a:lvl1pPr>
              <a:defRPr/>
            </a:lvl1pPr>
          </a:lstStyle>
          <a:p>
            <a:pPr>
              <a:defRPr/>
            </a:pPr>
            <a:fld id="{1A3DD042-1C64-4B68-935E-5B1A2DEC4AF5}" type="slidenum">
              <a:rPr lang="en-US" altLang="zh-TW"/>
              <a:pPr>
                <a:defRPr/>
              </a:pPr>
              <a:t>‹#›</a:t>
            </a:fld>
            <a:endParaRPr lang="en-US" altLang="zh-TW" dirty="0"/>
          </a:p>
        </p:txBody>
      </p:sp>
    </p:spTree>
    <p:extLst>
      <p:ext uri="{BB962C8B-B14F-4D97-AF65-F5344CB8AC3E}">
        <p14:creationId xmlns:p14="http://schemas.microsoft.com/office/powerpoint/2010/main" val="310792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lgn="l">
              <a:defRPr/>
            </a:lvl1pPr>
          </a:lstStyle>
          <a:p>
            <a:pPr>
              <a:defRPr/>
            </a:pPr>
            <a:fld id="{41BF4D9E-11CB-4C58-877F-AC4FD86A5BC8}" type="datetime1">
              <a:rPr lang="en-US" altLang="zh-TW" smtClean="0"/>
              <a:t>2/15/2017</a:t>
            </a:fld>
            <a:endParaRPr lang="en-US" dirty="0"/>
          </a:p>
        </p:txBody>
      </p:sp>
      <p:sp>
        <p:nvSpPr>
          <p:cNvPr id="9" name="頁尾版面配置區 5"/>
          <p:cNvSpPr>
            <a:spLocks noGrp="1"/>
          </p:cNvSpPr>
          <p:nvPr>
            <p:ph type="ftr" sz="quarter" idx="11"/>
          </p:nvPr>
        </p:nvSpPr>
        <p:spPr/>
        <p:txBody>
          <a:bodyPr/>
          <a:lstStyle>
            <a:lvl1pPr>
              <a:defRPr/>
            </a:lvl1pPr>
          </a:lstStyle>
          <a:p>
            <a:pPr>
              <a:defRPr/>
            </a:pPr>
            <a:endParaRPr lang="en-US" altLang="zh-TW" dirty="0"/>
          </a:p>
        </p:txBody>
      </p:sp>
      <p:sp>
        <p:nvSpPr>
          <p:cNvPr id="10" name="投影片編號版面配置區 6"/>
          <p:cNvSpPr>
            <a:spLocks noGrp="1"/>
          </p:cNvSpPr>
          <p:nvPr>
            <p:ph type="sldNum" sz="quarter" idx="12"/>
          </p:nvPr>
        </p:nvSpPr>
        <p:spPr/>
        <p:txBody>
          <a:bodyPr/>
          <a:lstStyle>
            <a:lvl1pPr>
              <a:defRPr/>
            </a:lvl1pPr>
          </a:lstStyle>
          <a:p>
            <a:pPr>
              <a:defRPr/>
            </a:pPr>
            <a:fld id="{9BB3142D-B393-4B87-8113-DA6BC8F06847}" type="slidenum">
              <a:rPr lang="en-US" altLang="zh-TW"/>
              <a:pPr>
                <a:defRPr/>
              </a:pPr>
              <a:t>‹#›</a:t>
            </a:fld>
            <a:endParaRPr lang="en-US" altLang="zh-TW" dirty="0"/>
          </a:p>
        </p:txBody>
      </p:sp>
    </p:spTree>
    <p:extLst>
      <p:ext uri="{BB962C8B-B14F-4D97-AF65-F5344CB8AC3E}">
        <p14:creationId xmlns:p14="http://schemas.microsoft.com/office/powerpoint/2010/main" val="260130954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altLang="zh-TW" smtClean="0"/>
          </a:p>
        </p:txBody>
      </p:sp>
      <p:sp>
        <p:nvSpPr>
          <p:cNvPr id="1027" name="文字版面配置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4" name="日期版面配置區 13"/>
          <p:cNvSpPr>
            <a:spLocks noGrp="1"/>
          </p:cNvSpPr>
          <p:nvPr>
            <p:ph type="dt" sz="half" idx="2"/>
          </p:nvPr>
        </p:nvSpPr>
        <p:spPr>
          <a:xfrm>
            <a:off x="6400800" y="6356350"/>
            <a:ext cx="2289175" cy="365125"/>
          </a:xfrm>
          <a:prstGeom prst="rect">
            <a:avLst/>
          </a:prstGeom>
        </p:spPr>
        <p:txBody>
          <a:bodyPr vert="horz"/>
          <a:lstStyle>
            <a:lvl1pPr algn="r" eaLnBrk="1" latinLnBrk="0" hangingPunct="1">
              <a:defRPr kumimoji="0" sz="1400">
                <a:solidFill>
                  <a:schemeClr val="tx2"/>
                </a:solidFill>
                <a:latin typeface="Arial" pitchFamily="34" charset="0"/>
                <a:ea typeface="新細明體" pitchFamily="18" charset="-120"/>
              </a:defRPr>
            </a:lvl1pPr>
          </a:lstStyle>
          <a:p>
            <a:pPr>
              <a:defRPr/>
            </a:pPr>
            <a:fld id="{22EC736F-6BBB-4E36-B626-546C1A6008F8}" type="datetime1">
              <a:rPr lang="en-US" altLang="zh-TW" smtClean="0"/>
              <a:t>2/15/2017</a:t>
            </a:fld>
            <a:endParaRPr lang="en-US" sz="1200" dirty="0">
              <a:solidFill>
                <a:schemeClr val="bg2">
                  <a:shade val="50000"/>
                </a:schemeClr>
              </a:solidFill>
            </a:endParaRPr>
          </a:p>
        </p:txBody>
      </p:sp>
      <p:sp>
        <p:nvSpPr>
          <p:cNvPr id="3" name="頁尾版面配置區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pitchFamily="34" charset="0"/>
                <a:ea typeface="新細明體" pitchFamily="18" charset="-120"/>
              </a:defRPr>
            </a:lvl1pPr>
          </a:lstStyle>
          <a:p>
            <a:pPr>
              <a:defRPr/>
            </a:pPr>
            <a:endParaRPr lang="en-US" altLang="zh-TW" dirty="0"/>
          </a:p>
        </p:txBody>
      </p:sp>
      <p:sp>
        <p:nvSpPr>
          <p:cNvPr id="23" name="投影片編號版面配置區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latin typeface="Arial" pitchFamily="34" charset="0"/>
                <a:ea typeface="新細明體" pitchFamily="18" charset="-120"/>
              </a:defRPr>
            </a:lvl1pPr>
          </a:lstStyle>
          <a:p>
            <a:pPr>
              <a:defRPr/>
            </a:pPr>
            <a:fld id="{05268C1A-61AA-4520-997C-D07B45DF6EA7}" type="slidenum">
              <a:rPr lang="en-US" altLang="zh-TW"/>
              <a:pPr>
                <a:defRPr/>
              </a:pPr>
              <a:t>‹#›</a:t>
            </a:fld>
            <a:endParaRPr lang="en-US" altLang="zh-TW" dirty="0"/>
          </a:p>
        </p:txBody>
      </p:sp>
      <p:sp>
        <p:nvSpPr>
          <p:cNvPr id="1031" name="直線接點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2" name="直線接點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447800"/>
            <a:ext cx="7543800" cy="1752600"/>
          </a:xfrm>
        </p:spPr>
        <p:txBody>
          <a:bodyPr/>
          <a:lstStyle/>
          <a:p>
            <a:pPr algn="ctr" eaLnBrk="1" hangingPunct="1"/>
            <a:r>
              <a:rPr lang="en-US" altLang="zh-TW" sz="4000" b="1" dirty="0" smtClean="0"/>
              <a:t>Cloud Computing: Cloud Resource Allocation Issues</a:t>
            </a:r>
            <a:endParaRPr lang="en-US" altLang="zh-TW" dirty="0" smtClean="0"/>
          </a:p>
        </p:txBody>
      </p:sp>
      <p:sp>
        <p:nvSpPr>
          <p:cNvPr id="13315" name="投影片編號版面配置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ED56A9B7-BAB8-4D90-83EA-F6A215AE7889}" type="slidenum">
              <a:rPr lang="en-US" altLang="zh-TW" sz="1400" smtClean="0">
                <a:solidFill>
                  <a:schemeClr val="tx2"/>
                </a:solidFill>
                <a:latin typeface="Arial" pitchFamily="34" charset="0"/>
              </a:rPr>
              <a:pPr eaLnBrk="1" hangingPunct="1">
                <a:spcBef>
                  <a:spcPct val="0"/>
                </a:spcBef>
                <a:buClrTx/>
                <a:buSzTx/>
                <a:buFontTx/>
                <a:buNone/>
              </a:pPr>
              <a:t>1</a:t>
            </a:fld>
            <a:endParaRPr lang="en-US" altLang="zh-TW" sz="1400" dirty="0" smtClean="0">
              <a:solidFill>
                <a:schemeClr val="tx2"/>
              </a:solidFill>
              <a:latin typeface="Arial" pitchFamily="34" charset="0"/>
            </a:endParaRPr>
          </a:p>
        </p:txBody>
      </p:sp>
      <p:sp>
        <p:nvSpPr>
          <p:cNvPr id="13316" name="Rectangle 3"/>
          <p:cNvSpPr>
            <a:spLocks noGrp="1" noChangeArrowheads="1"/>
          </p:cNvSpPr>
          <p:nvPr>
            <p:ph sz="quarter" idx="1"/>
          </p:nvPr>
        </p:nvSpPr>
        <p:spPr>
          <a:xfrm>
            <a:off x="228600" y="4419600"/>
            <a:ext cx="8610600" cy="2057400"/>
          </a:xfrm>
        </p:spPr>
        <p:txBody>
          <a:bodyPr/>
          <a:lstStyle/>
          <a:p>
            <a:pPr marL="0" indent="0" algn="ctr" eaLnBrk="1" hangingPunct="1">
              <a:lnSpc>
                <a:spcPct val="90000"/>
              </a:lnSpc>
              <a:buFont typeface="Wingdings" pitchFamily="2" charset="2"/>
              <a:buNone/>
            </a:pPr>
            <a:r>
              <a:rPr lang="en-US" altLang="zh-TW" sz="2400" dirty="0" smtClean="0"/>
              <a:t>Dept. of Computer Science and Information Engineering</a:t>
            </a:r>
          </a:p>
          <a:p>
            <a:pPr marL="0" indent="0" algn="ctr" eaLnBrk="1" hangingPunct="1">
              <a:lnSpc>
                <a:spcPct val="90000"/>
              </a:lnSpc>
              <a:buFont typeface="Wingdings" pitchFamily="2" charset="2"/>
              <a:buNone/>
            </a:pPr>
            <a:r>
              <a:rPr lang="en-US" altLang="zh-TW" sz="2400" dirty="0" smtClean="0"/>
              <a:t>National Central University</a:t>
            </a:r>
          </a:p>
        </p:txBody>
      </p:sp>
      <p:sp>
        <p:nvSpPr>
          <p:cNvPr id="2" name="文字方塊 1"/>
          <p:cNvSpPr txBox="1"/>
          <p:nvPr/>
        </p:nvSpPr>
        <p:spPr>
          <a:xfrm>
            <a:off x="1371600" y="6084395"/>
            <a:ext cx="7165680" cy="523220"/>
          </a:xfrm>
          <a:prstGeom prst="rect">
            <a:avLst/>
          </a:prstGeom>
          <a:noFill/>
        </p:spPr>
        <p:txBody>
          <a:bodyPr wrap="none" rtlCol="0">
            <a:spAutoFit/>
          </a:bodyPr>
          <a:lstStyle/>
          <a:p>
            <a:r>
              <a:rPr lang="en-US" altLang="zh-TW" sz="1400" dirty="0" smtClean="0"/>
              <a:t>*Some slides are adopted from “Distributed and Cloud Computing from </a:t>
            </a:r>
          </a:p>
          <a:p>
            <a:r>
              <a:rPr lang="en-US" altLang="zh-TW" sz="1400" dirty="0" smtClean="0"/>
              <a:t>Parallel Processing to the Internet of Things” by K. Hwang, G. C. Fox and J. J. </a:t>
            </a:r>
            <a:r>
              <a:rPr lang="en-US" altLang="zh-TW" sz="1400" dirty="0" err="1" smtClean="0"/>
              <a:t>Dongarra</a:t>
            </a:r>
            <a:endParaRPr lang="zh-TW" alt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Resource Allocation in Cloud Computing</a:t>
            </a:r>
            <a:endParaRPr lang="zh-TW" altLang="en-US" dirty="0"/>
          </a:p>
        </p:txBody>
      </p:sp>
      <p:sp>
        <p:nvSpPr>
          <p:cNvPr id="3" name="內容版面配置區 2"/>
          <p:cNvSpPr>
            <a:spLocks noGrp="1"/>
          </p:cNvSpPr>
          <p:nvPr>
            <p:ph sz="quarter" idx="1"/>
          </p:nvPr>
        </p:nvSpPr>
        <p:spPr/>
        <p:txBody>
          <a:bodyPr/>
          <a:lstStyle/>
          <a:p>
            <a:r>
              <a:rPr lang="en-US" altLang="zh-TW" dirty="0" smtClean="0"/>
              <a:t>Typical cloud resource allocation problems</a:t>
            </a:r>
            <a:endParaRPr lang="en-US" altLang="zh-TW" dirty="0"/>
          </a:p>
          <a:p>
            <a:pPr lvl="1"/>
            <a:r>
              <a:rPr lang="en-US" altLang="zh-TW" dirty="0"/>
              <a:t> </a:t>
            </a:r>
            <a:r>
              <a:rPr lang="en-US" altLang="zh-TW" dirty="0" smtClean="0"/>
              <a:t>PaaS-&gt; </a:t>
            </a:r>
            <a:r>
              <a:rPr lang="en-US" altLang="zh-TW" dirty="0"/>
              <a:t>Workflow (job) Scheduling </a:t>
            </a:r>
          </a:p>
          <a:p>
            <a:pPr lvl="1"/>
            <a:r>
              <a:rPr lang="en-US" altLang="zh-TW" dirty="0"/>
              <a:t> </a:t>
            </a:r>
            <a:r>
              <a:rPr lang="en-US" altLang="zh-TW" dirty="0" smtClean="0"/>
              <a:t>IaaS-&gt;  </a:t>
            </a:r>
            <a:r>
              <a:rPr lang="en-US" altLang="zh-TW" dirty="0"/>
              <a:t>Virtual </a:t>
            </a:r>
            <a:r>
              <a:rPr lang="en-US" altLang="zh-TW" dirty="0" smtClean="0"/>
              <a:t>Machine Placement (or Scheduling) </a:t>
            </a:r>
            <a:endParaRPr lang="en-US" altLang="zh-TW" dirty="0"/>
          </a:p>
          <a:p>
            <a:endParaRPr lang="en-US" altLang="zh-TW" dirty="0"/>
          </a:p>
          <a:p>
            <a:r>
              <a:rPr lang="en-US" altLang="zh-TW" dirty="0"/>
              <a:t>Scheduler decides which job/VM should go on which </a:t>
            </a:r>
            <a:r>
              <a:rPr lang="en-US" altLang="zh-TW" dirty="0" smtClean="0"/>
              <a:t>machine/VM.  An </a:t>
            </a:r>
            <a:r>
              <a:rPr lang="en-US" altLang="zh-TW" dirty="0"/>
              <a:t>effective scheduler can </a:t>
            </a:r>
          </a:p>
          <a:p>
            <a:pPr lvl="1"/>
            <a:r>
              <a:rPr lang="en-US" altLang="zh-TW" dirty="0"/>
              <a:t>Reduce operational </a:t>
            </a:r>
            <a:r>
              <a:rPr lang="en-US" altLang="zh-TW" dirty="0" smtClean="0"/>
              <a:t>cost   </a:t>
            </a:r>
            <a:endParaRPr lang="en-US" altLang="zh-TW" dirty="0"/>
          </a:p>
          <a:p>
            <a:pPr lvl="1"/>
            <a:r>
              <a:rPr lang="en-US" altLang="zh-TW" dirty="0"/>
              <a:t>Reduce queue waiting time </a:t>
            </a:r>
          </a:p>
          <a:p>
            <a:pPr lvl="1"/>
            <a:r>
              <a:rPr lang="en-US" altLang="zh-TW" dirty="0"/>
              <a:t>Increase resource utilization </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10</a:t>
            </a:fld>
            <a:endParaRPr lang="en-US" altLang="zh-TW" dirty="0"/>
          </a:p>
        </p:txBody>
      </p:sp>
    </p:spTree>
    <p:extLst>
      <p:ext uri="{BB962C8B-B14F-4D97-AF65-F5344CB8AC3E}">
        <p14:creationId xmlns:p14="http://schemas.microsoft.com/office/powerpoint/2010/main" val="1371497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Control Model</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11</a:t>
            </a:fld>
            <a:endParaRPr lang="en-US" altLang="zh-TW" dirty="0"/>
          </a:p>
        </p:txBody>
      </p:sp>
      <p:pic>
        <p:nvPicPr>
          <p:cNvPr id="4098" name="Picture 2" descr="https://upload.wikimedia.org/wikipedia/commons/thumb/2/24/Feedback_loop_with_descriptions.svg/500px-Feedback_loop_with_description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568924" cy="16553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物件 4"/>
          <p:cNvGraphicFramePr>
            <a:graphicFrameLocks noChangeAspect="1"/>
          </p:cNvGraphicFramePr>
          <p:nvPr>
            <p:extLst>
              <p:ext uri="{D42A27DB-BD31-4B8C-83A1-F6EECF244321}">
                <p14:modId xmlns:p14="http://schemas.microsoft.com/office/powerpoint/2010/main" val="1020508588"/>
              </p:ext>
            </p:extLst>
          </p:nvPr>
        </p:nvGraphicFramePr>
        <p:xfrm>
          <a:off x="685800" y="3733800"/>
          <a:ext cx="7870825" cy="2446337"/>
        </p:xfrm>
        <a:graphic>
          <a:graphicData uri="http://schemas.openxmlformats.org/presentationml/2006/ole">
            <mc:AlternateContent xmlns:mc="http://schemas.openxmlformats.org/markup-compatibility/2006">
              <mc:Choice xmlns:v="urn:schemas-microsoft-com:vml" Requires="v">
                <p:oleObj spid="_x0000_s4143" name="Visio" r:id="rId4" imgW="7871226" imgH="2447038" progId="Visio.Drawing.11">
                  <p:embed/>
                </p:oleObj>
              </mc:Choice>
              <mc:Fallback>
                <p:oleObj name="Visio" r:id="rId4" imgW="7871226" imgH="244703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33800"/>
                        <a:ext cx="7870825"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文字方塊 5"/>
          <p:cNvSpPr txBox="1"/>
          <p:nvPr/>
        </p:nvSpPr>
        <p:spPr>
          <a:xfrm>
            <a:off x="3810000" y="2950769"/>
            <a:ext cx="1620957" cy="369332"/>
          </a:xfrm>
          <a:prstGeom prst="rect">
            <a:avLst/>
          </a:prstGeom>
          <a:noFill/>
        </p:spPr>
        <p:txBody>
          <a:bodyPr wrap="none" rtlCol="0">
            <a:spAutoFit/>
          </a:bodyPr>
          <a:lstStyle/>
          <a:p>
            <a:r>
              <a:rPr lang="en-US" altLang="zh-TW" dirty="0" smtClean="0"/>
              <a:t>Control Model</a:t>
            </a:r>
            <a:endParaRPr lang="zh-TW" altLang="en-US" dirty="0"/>
          </a:p>
        </p:txBody>
      </p:sp>
      <p:sp>
        <p:nvSpPr>
          <p:cNvPr id="8" name="文字方塊 7"/>
          <p:cNvSpPr txBox="1"/>
          <p:nvPr/>
        </p:nvSpPr>
        <p:spPr>
          <a:xfrm>
            <a:off x="2399357" y="6172200"/>
            <a:ext cx="4442242" cy="369332"/>
          </a:xfrm>
          <a:prstGeom prst="rect">
            <a:avLst/>
          </a:prstGeom>
          <a:noFill/>
        </p:spPr>
        <p:txBody>
          <a:bodyPr wrap="none" rtlCol="0">
            <a:spAutoFit/>
          </a:bodyPr>
          <a:lstStyle/>
          <a:p>
            <a:r>
              <a:rPr lang="en-US" altLang="zh-TW" dirty="0" smtClean="0"/>
              <a:t>An Example of  Cloud Control Mechanism</a:t>
            </a:r>
            <a:endParaRPr lang="zh-TW" altLang="en-US" dirty="0"/>
          </a:p>
        </p:txBody>
      </p:sp>
      <p:cxnSp>
        <p:nvCxnSpPr>
          <p:cNvPr id="10" name="直線接點 9"/>
          <p:cNvCxnSpPr/>
          <p:nvPr/>
        </p:nvCxnSpPr>
        <p:spPr>
          <a:xfrm>
            <a:off x="762000" y="3429000"/>
            <a:ext cx="7620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237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fontScale="90000"/>
          </a:bodyPr>
          <a:lstStyle/>
          <a:p>
            <a:pPr eaLnBrk="1" fontAlgn="auto" hangingPunct="1">
              <a:spcAft>
                <a:spcPts val="0"/>
              </a:spcAft>
              <a:defRPr/>
            </a:pPr>
            <a:r>
              <a:rPr lang="en-US" altLang="zh-TW" dirty="0"/>
              <a:t>Overview of IaaS </a:t>
            </a:r>
            <a:r>
              <a:rPr lang="en-US" altLang="zh-TW" dirty="0" smtClean="0"/>
              <a:t>Resource Allocation</a:t>
            </a:r>
            <a:endParaRPr lang="zh-TW" altLang="en-US" dirty="0"/>
          </a:p>
        </p:txBody>
      </p:sp>
      <p:sp>
        <p:nvSpPr>
          <p:cNvPr id="6" name="副標題 5"/>
          <p:cNvSpPr>
            <a:spLocks noGrp="1"/>
          </p:cNvSpPr>
          <p:nvPr>
            <p:ph type="subTitle" idx="1"/>
          </p:nvPr>
        </p:nvSpPr>
        <p:spPr/>
        <p:txBody>
          <a:bodyPr>
            <a:normAutofit/>
          </a:bodyPr>
          <a:lstStyle/>
          <a:p>
            <a:pPr eaLnBrk="1" fontAlgn="auto" hangingPunct="1">
              <a:spcAft>
                <a:spcPts val="0"/>
              </a:spcAft>
              <a:buFont typeface="Wingdings 3"/>
              <a:buNone/>
              <a:defRPr/>
            </a:pPr>
            <a:endParaRPr lang="zh-TW" altLang="en-US"/>
          </a:p>
        </p:txBody>
      </p:sp>
      <p:sp>
        <p:nvSpPr>
          <p:cNvPr id="143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D680C33-93E2-40DE-95E5-CB343493506B}" type="slidenum">
              <a:rPr lang="en-US" altLang="zh-TW" sz="1400" smtClean="0">
                <a:solidFill>
                  <a:schemeClr val="tx2"/>
                </a:solidFill>
                <a:latin typeface="Arial" pitchFamily="34" charset="0"/>
              </a:rPr>
              <a:pPr eaLnBrk="1" hangingPunct="1">
                <a:spcBef>
                  <a:spcPct val="0"/>
                </a:spcBef>
                <a:buClrTx/>
                <a:buSzTx/>
                <a:buFontTx/>
                <a:buNone/>
              </a:pPr>
              <a:t>12</a:t>
            </a:fld>
            <a:endParaRPr lang="en-US" altLang="zh-TW" sz="1400" smtClean="0">
              <a:solidFill>
                <a:schemeClr val="tx2"/>
              </a:solidFill>
              <a:latin typeface="Arial" pitchFamily="34" charset="0"/>
            </a:endParaRPr>
          </a:p>
        </p:txBody>
      </p:sp>
      <p:pic>
        <p:nvPicPr>
          <p:cNvPr id="14341" name="Picture 2" descr="C:\Documents and Settings\laconia_rqw.WWC-4DE0653AFB2\Local Settings\Temporary Internet Files\Content.IE5\SHJE3LSG\MP9003904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04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Overview of IaaS </a:t>
            </a:r>
            <a:r>
              <a:rPr lang="en-US" altLang="zh-TW" dirty="0"/>
              <a:t>Resource Allocation</a:t>
            </a:r>
            <a:endParaRPr lang="zh-TW" altLang="en-US" dirty="0"/>
          </a:p>
        </p:txBody>
      </p:sp>
      <p:sp>
        <p:nvSpPr>
          <p:cNvPr id="6" name="文字版面配置區 5"/>
          <p:cNvSpPr>
            <a:spLocks noGrp="1"/>
          </p:cNvSpPr>
          <p:nvPr>
            <p:ph type="body" idx="1"/>
          </p:nvPr>
        </p:nvSpPr>
        <p:spPr/>
        <p:txBody>
          <a:bodyPr/>
          <a:lstStyle/>
          <a:p>
            <a:r>
              <a:rPr lang="en-US" altLang="zh-TW" dirty="0" smtClean="0"/>
              <a:t>Static VM Placement</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13</a:t>
            </a:fld>
            <a:endParaRPr lang="en-US" altLang="zh-TW" dirty="0"/>
          </a:p>
        </p:txBody>
      </p:sp>
    </p:spTree>
    <p:extLst>
      <p:ext uri="{BB962C8B-B14F-4D97-AF65-F5344CB8AC3E}">
        <p14:creationId xmlns:p14="http://schemas.microsoft.com/office/powerpoint/2010/main" val="304987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朵形 17"/>
          <p:cNvSpPr/>
          <p:nvPr/>
        </p:nvSpPr>
        <p:spPr>
          <a:xfrm>
            <a:off x="5562600" y="4800600"/>
            <a:ext cx="2928650"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雲朵形 16"/>
          <p:cNvSpPr/>
          <p:nvPr/>
        </p:nvSpPr>
        <p:spPr>
          <a:xfrm>
            <a:off x="762000" y="4800600"/>
            <a:ext cx="4800600" cy="1600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Introduction to Static VM placement</a:t>
            </a:r>
            <a:endParaRPr lang="zh-TW" altLang="en-US" dirty="0"/>
          </a:p>
        </p:txBody>
      </p:sp>
      <p:sp>
        <p:nvSpPr>
          <p:cNvPr id="3" name="內容版面配置區 2"/>
          <p:cNvSpPr>
            <a:spLocks noGrp="1"/>
          </p:cNvSpPr>
          <p:nvPr>
            <p:ph sz="quarter" idx="1"/>
          </p:nvPr>
        </p:nvSpPr>
        <p:spPr/>
        <p:txBody>
          <a:bodyPr/>
          <a:lstStyle/>
          <a:p>
            <a:r>
              <a:rPr lang="en-US" altLang="zh-TW" dirty="0" smtClean="0"/>
              <a:t>Definition: </a:t>
            </a:r>
          </a:p>
          <a:p>
            <a:pPr marL="274638" lvl="1" indent="0">
              <a:buNone/>
            </a:pPr>
            <a:r>
              <a:rPr lang="en-US" altLang="zh-TW" dirty="0" smtClean="0"/>
              <a:t>Virtual machines V</a:t>
            </a:r>
            <a:r>
              <a:rPr lang="en-US" altLang="zh-TW" baseline="-25000" dirty="0" smtClean="0"/>
              <a:t>1</a:t>
            </a:r>
            <a:r>
              <a:rPr lang="en-US" altLang="zh-TW" dirty="0" smtClean="0"/>
              <a:t>~V</a:t>
            </a:r>
            <a:r>
              <a:rPr lang="en-US" altLang="zh-TW" baseline="-25000" dirty="0" smtClean="0"/>
              <a:t>n</a:t>
            </a:r>
            <a:r>
              <a:rPr lang="en-US" altLang="zh-TW" dirty="0" smtClean="0"/>
              <a:t>, are asked to be executed on physical machines P</a:t>
            </a:r>
            <a:r>
              <a:rPr lang="en-US" altLang="zh-TW" baseline="-25000" dirty="0" smtClean="0"/>
              <a:t>1</a:t>
            </a:r>
            <a:r>
              <a:rPr lang="en-US" altLang="zh-TW" dirty="0" smtClean="0"/>
              <a:t>~P</a:t>
            </a:r>
            <a:r>
              <a:rPr lang="en-US" altLang="zh-TW" baseline="-25000" dirty="0" smtClean="0"/>
              <a:t>m</a:t>
            </a:r>
            <a:r>
              <a:rPr lang="en-US" altLang="zh-TW" dirty="0" smtClean="0"/>
              <a:t>,  such that the user defined cost function </a:t>
            </a:r>
            <a:r>
              <a:rPr lang="en-US" altLang="zh-TW" i="1" dirty="0" smtClean="0"/>
              <a:t>G</a:t>
            </a:r>
            <a:r>
              <a:rPr lang="en-US" altLang="zh-TW" dirty="0" smtClean="0"/>
              <a:t> is optimized. </a:t>
            </a:r>
          </a:p>
          <a:p>
            <a:pPr marL="274638" lvl="1" indent="0">
              <a:buNone/>
            </a:pPr>
            <a:r>
              <a:rPr lang="en-US" altLang="zh-TW" dirty="0" smtClean="0"/>
              <a:t> </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14</a:t>
            </a:fld>
            <a:endParaRPr lang="en-US" altLang="zh-TW" dirty="0"/>
          </a:p>
        </p:txBody>
      </p:sp>
      <p:sp>
        <p:nvSpPr>
          <p:cNvPr id="6" name="矩形 5"/>
          <p:cNvSpPr/>
          <p:nvPr/>
        </p:nvSpPr>
        <p:spPr>
          <a:xfrm>
            <a:off x="1317203" y="5105400"/>
            <a:ext cx="1272644" cy="854233"/>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altLang="zh-TW" dirty="0" smtClean="0"/>
              <a:t>Physical Machine</a:t>
            </a:r>
            <a:endParaRPr lang="zh-TW" altLang="en-US" dirty="0"/>
          </a:p>
        </p:txBody>
      </p:sp>
      <p:sp>
        <p:nvSpPr>
          <p:cNvPr id="7" name="矩形 6"/>
          <p:cNvSpPr/>
          <p:nvPr/>
        </p:nvSpPr>
        <p:spPr>
          <a:xfrm>
            <a:off x="2681314" y="5104015"/>
            <a:ext cx="1009336" cy="854234"/>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altLang="zh-TW" dirty="0" smtClean="0"/>
              <a:t>Physical Machine</a:t>
            </a:r>
            <a:endParaRPr lang="zh-TW" altLang="en-US" dirty="0"/>
          </a:p>
        </p:txBody>
      </p:sp>
      <p:sp>
        <p:nvSpPr>
          <p:cNvPr id="8" name="矩形 7"/>
          <p:cNvSpPr/>
          <p:nvPr/>
        </p:nvSpPr>
        <p:spPr>
          <a:xfrm>
            <a:off x="5764942" y="5105399"/>
            <a:ext cx="1093058" cy="854234"/>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altLang="zh-TW" dirty="0" smtClean="0"/>
              <a:t>Physical Machine</a:t>
            </a:r>
            <a:endParaRPr lang="zh-TW" altLang="en-US" dirty="0"/>
          </a:p>
        </p:txBody>
      </p:sp>
      <p:sp>
        <p:nvSpPr>
          <p:cNvPr id="10" name="矩形 9"/>
          <p:cNvSpPr/>
          <p:nvPr/>
        </p:nvSpPr>
        <p:spPr>
          <a:xfrm>
            <a:off x="3279868" y="2920526"/>
            <a:ext cx="828101" cy="5288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VM</a:t>
            </a:r>
            <a:endParaRPr lang="zh-TW" altLang="en-US" dirty="0"/>
          </a:p>
        </p:txBody>
      </p:sp>
      <p:sp>
        <p:nvSpPr>
          <p:cNvPr id="11" name="矩形 10"/>
          <p:cNvSpPr/>
          <p:nvPr/>
        </p:nvSpPr>
        <p:spPr>
          <a:xfrm>
            <a:off x="4398484" y="3594945"/>
            <a:ext cx="828101" cy="5288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VM</a:t>
            </a:r>
            <a:endParaRPr lang="zh-TW" altLang="en-US" dirty="0"/>
          </a:p>
        </p:txBody>
      </p:sp>
      <p:sp>
        <p:nvSpPr>
          <p:cNvPr id="12" name="矩形 11"/>
          <p:cNvSpPr/>
          <p:nvPr/>
        </p:nvSpPr>
        <p:spPr>
          <a:xfrm>
            <a:off x="5520369" y="2912560"/>
            <a:ext cx="828101" cy="5288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VM</a:t>
            </a:r>
            <a:endParaRPr lang="zh-TW" altLang="en-US" dirty="0"/>
          </a:p>
        </p:txBody>
      </p:sp>
      <p:sp>
        <p:nvSpPr>
          <p:cNvPr id="13" name="矩形 12"/>
          <p:cNvSpPr/>
          <p:nvPr/>
        </p:nvSpPr>
        <p:spPr>
          <a:xfrm>
            <a:off x="3279867" y="3563564"/>
            <a:ext cx="828101" cy="5288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VM</a:t>
            </a:r>
            <a:endParaRPr lang="zh-TW" altLang="en-US" dirty="0"/>
          </a:p>
        </p:txBody>
      </p:sp>
      <p:sp>
        <p:nvSpPr>
          <p:cNvPr id="14" name="矩形 13"/>
          <p:cNvSpPr/>
          <p:nvPr/>
        </p:nvSpPr>
        <p:spPr>
          <a:xfrm>
            <a:off x="4398484" y="2912560"/>
            <a:ext cx="828101" cy="5288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VM</a:t>
            </a:r>
            <a:endParaRPr lang="zh-TW" altLang="en-US" dirty="0"/>
          </a:p>
        </p:txBody>
      </p:sp>
      <p:sp>
        <p:nvSpPr>
          <p:cNvPr id="15" name="矩形 14"/>
          <p:cNvSpPr/>
          <p:nvPr/>
        </p:nvSpPr>
        <p:spPr>
          <a:xfrm>
            <a:off x="5520369" y="3594155"/>
            <a:ext cx="828101" cy="5288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VM</a:t>
            </a:r>
            <a:endParaRPr lang="zh-TW" altLang="en-US" dirty="0"/>
          </a:p>
        </p:txBody>
      </p:sp>
      <p:sp>
        <p:nvSpPr>
          <p:cNvPr id="19" name="矩形 18"/>
          <p:cNvSpPr/>
          <p:nvPr/>
        </p:nvSpPr>
        <p:spPr>
          <a:xfrm>
            <a:off x="7026924" y="5105399"/>
            <a:ext cx="1050276" cy="854234"/>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altLang="zh-TW" dirty="0" smtClean="0"/>
              <a:t>Physical Machine</a:t>
            </a:r>
            <a:endParaRPr lang="zh-TW" altLang="en-US" dirty="0"/>
          </a:p>
        </p:txBody>
      </p:sp>
      <p:sp>
        <p:nvSpPr>
          <p:cNvPr id="20" name="矩形 19"/>
          <p:cNvSpPr/>
          <p:nvPr/>
        </p:nvSpPr>
        <p:spPr>
          <a:xfrm>
            <a:off x="3893817" y="5104015"/>
            <a:ext cx="1009336" cy="854234"/>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altLang="zh-TW" dirty="0" smtClean="0"/>
              <a:t>Physical Machine</a:t>
            </a:r>
            <a:endParaRPr lang="zh-TW" altLang="en-US" dirty="0"/>
          </a:p>
        </p:txBody>
      </p:sp>
      <p:sp>
        <p:nvSpPr>
          <p:cNvPr id="21" name="向下箭號 20"/>
          <p:cNvSpPr/>
          <p:nvPr/>
        </p:nvSpPr>
        <p:spPr>
          <a:xfrm>
            <a:off x="4107968" y="4343400"/>
            <a:ext cx="5402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下箭號 21"/>
          <p:cNvSpPr/>
          <p:nvPr/>
        </p:nvSpPr>
        <p:spPr>
          <a:xfrm>
            <a:off x="5951242" y="4305300"/>
            <a:ext cx="5402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1076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Static VM Placement: Assumptions </a:t>
            </a:r>
            <a:endParaRPr lang="zh-TW" altLang="en-US" dirty="0"/>
          </a:p>
        </p:txBody>
      </p:sp>
      <p:sp>
        <p:nvSpPr>
          <p:cNvPr id="3" name="內容版面配置區 2"/>
          <p:cNvSpPr>
            <a:spLocks noGrp="1"/>
          </p:cNvSpPr>
          <p:nvPr>
            <p:ph sz="quarter" idx="1"/>
          </p:nvPr>
        </p:nvSpPr>
        <p:spPr/>
        <p:txBody>
          <a:bodyPr/>
          <a:lstStyle/>
          <a:p>
            <a:r>
              <a:rPr lang="en-US" altLang="zh-TW" dirty="0" smtClean="0"/>
              <a:t>Assumptions may be made:</a:t>
            </a:r>
          </a:p>
          <a:p>
            <a:pPr lvl="1"/>
            <a:r>
              <a:rPr lang="en-US" altLang="zh-TW" dirty="0" smtClean="0"/>
              <a:t>Each physical machine P</a:t>
            </a:r>
            <a:r>
              <a:rPr lang="en-US" altLang="zh-TW" baseline="-25000" dirty="0"/>
              <a:t>a</a:t>
            </a:r>
            <a:r>
              <a:rPr lang="en-US" altLang="zh-TW" dirty="0" smtClean="0"/>
              <a:t> has a list of </a:t>
            </a:r>
            <a:r>
              <a:rPr lang="en-US" altLang="zh-TW" i="1" dirty="0" smtClean="0"/>
              <a:t>k</a:t>
            </a:r>
            <a:r>
              <a:rPr lang="en-US" altLang="zh-TW" dirty="0" smtClean="0"/>
              <a:t> resources &lt;Pr</a:t>
            </a:r>
            <a:r>
              <a:rPr lang="en-US" altLang="zh-TW" baseline="-25000" dirty="0" smtClean="0"/>
              <a:t>a,1</a:t>
            </a:r>
            <a:r>
              <a:rPr lang="en-US" altLang="zh-TW" dirty="0" smtClean="0"/>
              <a:t>~Pr</a:t>
            </a:r>
            <a:r>
              <a:rPr lang="en-US" altLang="zh-TW" baseline="-25000" dirty="0" smtClean="0"/>
              <a:t>a,k</a:t>
            </a:r>
            <a:r>
              <a:rPr lang="en-US" altLang="zh-TW" dirty="0" smtClean="0"/>
              <a:t>&gt; and each VM </a:t>
            </a:r>
            <a:r>
              <a:rPr lang="en-US" altLang="zh-TW" i="1" dirty="0" err="1" smtClean="0"/>
              <a:t>V</a:t>
            </a:r>
            <a:r>
              <a:rPr lang="en-US" altLang="zh-TW" baseline="-25000" dirty="0" err="1" smtClean="0"/>
              <a:t>b</a:t>
            </a:r>
            <a:r>
              <a:rPr lang="en-US" altLang="zh-TW" dirty="0" smtClean="0"/>
              <a:t> may request  different amount of resources &lt;Vr</a:t>
            </a:r>
            <a:r>
              <a:rPr lang="en-US" altLang="zh-TW" baseline="-25000" dirty="0" smtClean="0"/>
              <a:t>b,1</a:t>
            </a:r>
            <a:r>
              <a:rPr lang="en-US" altLang="zh-TW" dirty="0" smtClean="0"/>
              <a:t>~Vr</a:t>
            </a:r>
            <a:r>
              <a:rPr lang="en-US" altLang="zh-TW" baseline="-25000" dirty="0" smtClean="0"/>
              <a:t>b,k </a:t>
            </a:r>
            <a:r>
              <a:rPr lang="en-US" altLang="zh-TW" dirty="0" smtClean="0"/>
              <a:t>&gt;.  The VMs are asked to be placed on the physical machines. </a:t>
            </a:r>
          </a:p>
          <a:p>
            <a:pPr lvl="2"/>
            <a:r>
              <a:rPr lang="en-US" altLang="zh-TW" dirty="0" smtClean="0"/>
              <a:t>Resources:  # of CPUs, memory size, disk size, bandwidth guaranteed</a:t>
            </a:r>
          </a:p>
          <a:p>
            <a:pPr lvl="1"/>
            <a:r>
              <a:rPr lang="en-US" altLang="zh-TW" dirty="0" smtClean="0"/>
              <a:t>VMs can co-locate at a physical machine. Typically a physical machine cannot serve unlimited VMs because each physical resource is limited </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15</a:t>
            </a:fld>
            <a:endParaRPr lang="en-US" altLang="zh-TW" dirty="0"/>
          </a:p>
        </p:txBody>
      </p:sp>
      <p:sp>
        <p:nvSpPr>
          <p:cNvPr id="5" name="矩形 4"/>
          <p:cNvSpPr/>
          <p:nvPr/>
        </p:nvSpPr>
        <p:spPr>
          <a:xfrm>
            <a:off x="914401" y="5546567"/>
            <a:ext cx="3657599" cy="854233"/>
          </a:xfrm>
          <a:prstGeom prst="rect">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altLang="zh-TW" dirty="0" smtClean="0"/>
              <a:t>Physical Machine:</a:t>
            </a:r>
          </a:p>
          <a:p>
            <a:pPr algn="ctr"/>
            <a:r>
              <a:rPr lang="en-US" altLang="zh-TW" dirty="0" smtClean="0"/>
              <a:t>4 CPUs</a:t>
            </a:r>
          </a:p>
          <a:p>
            <a:pPr algn="ctr"/>
            <a:r>
              <a:rPr lang="en-US" altLang="zh-TW" dirty="0" smtClean="0"/>
              <a:t>16 GB memory</a:t>
            </a:r>
            <a:endParaRPr lang="zh-TW" altLang="en-US" dirty="0"/>
          </a:p>
        </p:txBody>
      </p:sp>
      <p:sp>
        <p:nvSpPr>
          <p:cNvPr id="6" name="矩形 5"/>
          <p:cNvSpPr/>
          <p:nvPr/>
        </p:nvSpPr>
        <p:spPr>
          <a:xfrm>
            <a:off x="914400" y="4724400"/>
            <a:ext cx="1828799" cy="783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Running VM:</a:t>
            </a:r>
          </a:p>
          <a:p>
            <a:pPr algn="ctr"/>
            <a:r>
              <a:rPr lang="en-US" altLang="zh-TW" dirty="0" smtClean="0"/>
              <a:t>2 CPUs</a:t>
            </a:r>
          </a:p>
          <a:p>
            <a:pPr algn="ctr"/>
            <a:r>
              <a:rPr lang="en-US" altLang="zh-TW" dirty="0" smtClean="0"/>
              <a:t>4 GB memory</a:t>
            </a:r>
            <a:endParaRPr lang="zh-TW" altLang="en-US" dirty="0"/>
          </a:p>
        </p:txBody>
      </p:sp>
      <p:sp>
        <p:nvSpPr>
          <p:cNvPr id="7" name="矩形 6"/>
          <p:cNvSpPr/>
          <p:nvPr/>
        </p:nvSpPr>
        <p:spPr>
          <a:xfrm>
            <a:off x="2895600" y="4724400"/>
            <a:ext cx="1676400" cy="783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smtClean="0"/>
              <a:t>Running VM</a:t>
            </a:r>
            <a:r>
              <a:rPr lang="en-US" altLang="zh-TW" dirty="0"/>
              <a:t>:</a:t>
            </a:r>
          </a:p>
          <a:p>
            <a:pPr algn="ctr"/>
            <a:r>
              <a:rPr lang="en-US" altLang="zh-TW" dirty="0" smtClean="0"/>
              <a:t>1 CPU</a:t>
            </a:r>
            <a:endParaRPr lang="en-US" altLang="zh-TW" dirty="0"/>
          </a:p>
          <a:p>
            <a:pPr algn="ctr"/>
            <a:r>
              <a:rPr lang="en-US" altLang="zh-TW" dirty="0" smtClean="0"/>
              <a:t>8 </a:t>
            </a:r>
            <a:r>
              <a:rPr lang="en-US" altLang="zh-TW" dirty="0"/>
              <a:t>GB memory</a:t>
            </a:r>
            <a:endParaRPr lang="zh-TW" altLang="en-US" dirty="0"/>
          </a:p>
        </p:txBody>
      </p:sp>
      <p:sp>
        <p:nvSpPr>
          <p:cNvPr id="9" name="矩形 8"/>
          <p:cNvSpPr/>
          <p:nvPr/>
        </p:nvSpPr>
        <p:spPr>
          <a:xfrm>
            <a:off x="6561117" y="4626622"/>
            <a:ext cx="1676400" cy="783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VM:</a:t>
            </a:r>
          </a:p>
          <a:p>
            <a:pPr algn="ctr"/>
            <a:r>
              <a:rPr lang="en-US" altLang="zh-TW" dirty="0" smtClean="0"/>
              <a:t>1 CPU</a:t>
            </a:r>
            <a:endParaRPr lang="en-US" altLang="zh-TW" dirty="0"/>
          </a:p>
          <a:p>
            <a:pPr algn="ctr"/>
            <a:r>
              <a:rPr lang="en-US" altLang="zh-TW" dirty="0" smtClean="0"/>
              <a:t>4 </a:t>
            </a:r>
            <a:r>
              <a:rPr lang="en-US" altLang="zh-TW" dirty="0"/>
              <a:t>GB memory</a:t>
            </a:r>
            <a:endParaRPr lang="zh-TW" altLang="en-US" dirty="0"/>
          </a:p>
        </p:txBody>
      </p:sp>
      <p:sp>
        <p:nvSpPr>
          <p:cNvPr id="10" name="矩形 9"/>
          <p:cNvSpPr/>
          <p:nvPr/>
        </p:nvSpPr>
        <p:spPr>
          <a:xfrm>
            <a:off x="6561116" y="5973683"/>
            <a:ext cx="1676400" cy="7833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VM:</a:t>
            </a:r>
          </a:p>
          <a:p>
            <a:pPr algn="ctr"/>
            <a:r>
              <a:rPr lang="en-US" altLang="zh-TW" dirty="0" smtClean="0"/>
              <a:t>1 CPU</a:t>
            </a:r>
            <a:endParaRPr lang="en-US" altLang="zh-TW" dirty="0"/>
          </a:p>
          <a:p>
            <a:pPr algn="ctr"/>
            <a:r>
              <a:rPr lang="en-US" altLang="zh-TW" dirty="0" smtClean="0"/>
              <a:t>8 </a:t>
            </a:r>
            <a:r>
              <a:rPr lang="en-US" altLang="zh-TW" dirty="0"/>
              <a:t>GB memory</a:t>
            </a:r>
            <a:endParaRPr lang="zh-TW" altLang="en-US" dirty="0"/>
          </a:p>
        </p:txBody>
      </p:sp>
      <p:cxnSp>
        <p:nvCxnSpPr>
          <p:cNvPr id="12" name="直線單箭頭接點 11"/>
          <p:cNvCxnSpPr>
            <a:stCxn id="9" idx="1"/>
          </p:cNvCxnSpPr>
          <p:nvPr/>
        </p:nvCxnSpPr>
        <p:spPr>
          <a:xfrm flipH="1">
            <a:off x="4572000" y="5018310"/>
            <a:ext cx="1989117" cy="78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377242" y="4337241"/>
            <a:ext cx="2044149" cy="369332"/>
          </a:xfrm>
          <a:prstGeom prst="rect">
            <a:avLst/>
          </a:prstGeom>
          <a:noFill/>
        </p:spPr>
        <p:txBody>
          <a:bodyPr wrap="none" rtlCol="0">
            <a:spAutoFit/>
          </a:bodyPr>
          <a:lstStyle/>
          <a:p>
            <a:r>
              <a:rPr lang="en-US" altLang="zh-TW" dirty="0" smtClean="0"/>
              <a:t>Deployment is OK</a:t>
            </a:r>
            <a:endParaRPr lang="zh-TW" altLang="en-US" dirty="0"/>
          </a:p>
        </p:txBody>
      </p:sp>
      <p:cxnSp>
        <p:nvCxnSpPr>
          <p:cNvPr id="15" name="直線單箭頭接點 14"/>
          <p:cNvCxnSpPr>
            <a:stCxn id="10" idx="1"/>
          </p:cNvCxnSpPr>
          <p:nvPr/>
        </p:nvCxnSpPr>
        <p:spPr>
          <a:xfrm flipH="1" flipV="1">
            <a:off x="4575959" y="6018810"/>
            <a:ext cx="1985157" cy="346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6248400" y="5638800"/>
            <a:ext cx="2428870" cy="369332"/>
          </a:xfrm>
          <a:prstGeom prst="rect">
            <a:avLst/>
          </a:prstGeom>
          <a:noFill/>
        </p:spPr>
        <p:txBody>
          <a:bodyPr wrap="none" rtlCol="0">
            <a:spAutoFit/>
          </a:bodyPr>
          <a:lstStyle/>
          <a:p>
            <a:r>
              <a:rPr lang="en-US" altLang="zh-TW" dirty="0" smtClean="0"/>
              <a:t>Deployment is </a:t>
            </a:r>
            <a:r>
              <a:rPr lang="en-US" altLang="zh-TW" dirty="0" smtClean="0">
                <a:solidFill>
                  <a:srgbClr val="FF0000"/>
                </a:solidFill>
              </a:rPr>
              <a:t>not OK</a:t>
            </a:r>
            <a:endParaRPr lang="zh-TW" altLang="en-US" dirty="0">
              <a:solidFill>
                <a:srgbClr val="FF0000"/>
              </a:solidFill>
            </a:endParaRPr>
          </a:p>
        </p:txBody>
      </p:sp>
    </p:spTree>
    <p:extLst>
      <p:ext uri="{BB962C8B-B14F-4D97-AF65-F5344CB8AC3E}">
        <p14:creationId xmlns:p14="http://schemas.microsoft.com/office/powerpoint/2010/main" val="2354216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VM Placement: Cost Function</a:t>
            </a:r>
            <a:endParaRPr lang="zh-TW" altLang="en-US" dirty="0"/>
          </a:p>
        </p:txBody>
      </p:sp>
      <p:sp>
        <p:nvSpPr>
          <p:cNvPr id="3" name="內容版面配置區 2"/>
          <p:cNvSpPr>
            <a:spLocks noGrp="1"/>
          </p:cNvSpPr>
          <p:nvPr>
            <p:ph sz="quarter" idx="1"/>
          </p:nvPr>
        </p:nvSpPr>
        <p:spPr>
          <a:xfrm>
            <a:off x="762000" y="1066800"/>
            <a:ext cx="8229600" cy="4937760"/>
          </a:xfrm>
        </p:spPr>
        <p:txBody>
          <a:bodyPr/>
          <a:lstStyle/>
          <a:p>
            <a:pPr marL="731838" lvl="1" indent="-457200">
              <a:buClrTx/>
              <a:buFont typeface="+mj-lt"/>
              <a:buAutoNum type="arabicPeriod"/>
            </a:pPr>
            <a:r>
              <a:rPr lang="en-US" altLang="zh-TW" dirty="0" smtClean="0">
                <a:solidFill>
                  <a:srgbClr val="FF0000"/>
                </a:solidFill>
              </a:rPr>
              <a:t>Money spent:   </a:t>
            </a:r>
          </a:p>
          <a:p>
            <a:pPr lvl="2"/>
            <a:r>
              <a:rPr lang="en-US" altLang="zh-TW" dirty="0" smtClean="0"/>
              <a:t>There are </a:t>
            </a:r>
            <a:r>
              <a:rPr lang="en-US" altLang="zh-TW" i="1" dirty="0" smtClean="0"/>
              <a:t>p</a:t>
            </a:r>
            <a:r>
              <a:rPr lang="en-US" altLang="zh-TW" dirty="0" smtClean="0"/>
              <a:t> types of chargeable resources. Each VM </a:t>
            </a:r>
            <a:r>
              <a:rPr lang="en-US" altLang="zh-TW" i="1" dirty="0" err="1"/>
              <a:t>V</a:t>
            </a:r>
            <a:r>
              <a:rPr lang="en-US" altLang="zh-TW" baseline="-25000" dirty="0" err="1"/>
              <a:t>b</a:t>
            </a:r>
            <a:r>
              <a:rPr lang="en-US" altLang="zh-TW" baseline="-25000" dirty="0"/>
              <a:t> </a:t>
            </a:r>
            <a:r>
              <a:rPr lang="en-US" altLang="zh-TW" dirty="0" smtClean="0"/>
              <a:t>is associated with an expected per-hour-resource-usage list &lt;Vr</a:t>
            </a:r>
            <a:r>
              <a:rPr lang="en-US" altLang="zh-TW" baseline="-25000" dirty="0" smtClean="0"/>
              <a:t>b,1</a:t>
            </a:r>
            <a:r>
              <a:rPr lang="en-US" altLang="zh-TW" dirty="0" smtClean="0"/>
              <a:t>~Vr</a:t>
            </a:r>
            <a:r>
              <a:rPr lang="en-US" altLang="zh-TW" baseline="-25000" dirty="0" smtClean="0"/>
              <a:t>b,p </a:t>
            </a:r>
            <a:r>
              <a:rPr lang="en-US" altLang="zh-TW" dirty="0" smtClean="0"/>
              <a:t>&gt;, and each different cloud Ci has a fix price list &lt;Vr</a:t>
            </a:r>
            <a:r>
              <a:rPr lang="en-US" altLang="zh-TW" baseline="-25000" dirty="0" smtClean="0"/>
              <a:t>i,1</a:t>
            </a:r>
            <a:r>
              <a:rPr lang="en-US" altLang="zh-TW" dirty="0" smtClean="0"/>
              <a:t>~Vr</a:t>
            </a:r>
            <a:r>
              <a:rPr lang="en-US" altLang="zh-TW" baseline="-25000" dirty="0"/>
              <a:t>i</a:t>
            </a:r>
            <a:r>
              <a:rPr lang="en-US" altLang="zh-TW" baseline="-25000" dirty="0" smtClean="0"/>
              <a:t>,p</a:t>
            </a:r>
            <a:r>
              <a:rPr lang="en-US" altLang="zh-TW" dirty="0" smtClean="0"/>
              <a:t>&gt;</a:t>
            </a:r>
          </a:p>
          <a:p>
            <a:pPr lvl="2"/>
            <a:r>
              <a:rPr lang="en-US" altLang="zh-TW" dirty="0" smtClean="0"/>
              <a:t>The placement of VMs must minimize the money to be spent.</a:t>
            </a:r>
          </a:p>
          <a:p>
            <a:pPr marL="731838" lvl="1" indent="-457200">
              <a:buClrTx/>
              <a:buFont typeface="+mj-lt"/>
              <a:buAutoNum type="arabicPeriod"/>
            </a:pPr>
            <a:r>
              <a:rPr lang="en-US" altLang="zh-TW" dirty="0" smtClean="0">
                <a:solidFill>
                  <a:srgbClr val="FF0000"/>
                </a:solidFill>
              </a:rPr>
              <a:t>Fine-grained energy consumption: </a:t>
            </a:r>
          </a:p>
          <a:p>
            <a:pPr lvl="2"/>
            <a:r>
              <a:rPr lang="en-US" altLang="zh-TW" dirty="0" smtClean="0"/>
              <a:t>Similar to the money function. However, the problem usually only considers the CPU-usage and a given energy consumption function of the CPU-usage.</a:t>
            </a:r>
          </a:p>
          <a:p>
            <a:pPr lvl="2"/>
            <a:r>
              <a:rPr lang="en-US" altLang="zh-TW" dirty="0"/>
              <a:t>The placement of VMs must minimize </a:t>
            </a:r>
            <a:r>
              <a:rPr lang="en-US" altLang="zh-TW" dirty="0" smtClean="0"/>
              <a:t>the</a:t>
            </a:r>
            <a:r>
              <a:rPr lang="en-US" altLang="zh-TW" dirty="0">
                <a:solidFill>
                  <a:srgbClr val="FF0000"/>
                </a:solidFill>
              </a:rPr>
              <a:t> </a:t>
            </a:r>
            <a:r>
              <a:rPr lang="en-US" altLang="zh-TW" dirty="0"/>
              <a:t>energy </a:t>
            </a:r>
            <a:r>
              <a:rPr lang="en-US" altLang="zh-TW" dirty="0" smtClean="0"/>
              <a:t>consumption of the system</a:t>
            </a:r>
          </a:p>
          <a:p>
            <a:pPr marL="731838" lvl="1" indent="-457200">
              <a:buClrTx/>
              <a:buFont typeface="+mj-lt"/>
              <a:buAutoNum type="arabicPeriod"/>
            </a:pPr>
            <a:r>
              <a:rPr lang="en-US" altLang="zh-TW" dirty="0" smtClean="0">
                <a:solidFill>
                  <a:srgbClr val="FF0000"/>
                </a:solidFill>
              </a:rPr>
              <a:t>The number of used physical machines (coarse-grained energy consumption):  </a:t>
            </a:r>
          </a:p>
          <a:p>
            <a:pPr lvl="2"/>
            <a:r>
              <a:rPr lang="en-US" altLang="zh-TW" dirty="0" smtClean="0"/>
              <a:t>The </a:t>
            </a:r>
            <a:r>
              <a:rPr lang="en-US" altLang="zh-TW" dirty="0"/>
              <a:t>placement of VMs must minimize the number of used physical </a:t>
            </a:r>
            <a:r>
              <a:rPr lang="en-US" altLang="zh-TW" dirty="0" smtClean="0"/>
              <a:t>machines.</a:t>
            </a:r>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16</a:t>
            </a:fld>
            <a:endParaRPr lang="en-US" altLang="zh-TW" dirty="0"/>
          </a:p>
        </p:txBody>
      </p:sp>
    </p:spTree>
    <p:extLst>
      <p:ext uri="{BB962C8B-B14F-4D97-AF65-F5344CB8AC3E}">
        <p14:creationId xmlns:p14="http://schemas.microsoft.com/office/powerpoint/2010/main" val="914101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VM Placement: Cost Function </a:t>
            </a:r>
            <a:r>
              <a:rPr lang="en-US" altLang="zh-TW" dirty="0" smtClean="0"/>
              <a:t>(Cont.)</a:t>
            </a:r>
            <a:endParaRPr lang="zh-TW" altLang="en-US" dirty="0"/>
          </a:p>
        </p:txBody>
      </p:sp>
      <p:sp>
        <p:nvSpPr>
          <p:cNvPr id="3" name="內容版面配置區 2"/>
          <p:cNvSpPr>
            <a:spLocks noGrp="1"/>
          </p:cNvSpPr>
          <p:nvPr>
            <p:ph sz="quarter" idx="1"/>
          </p:nvPr>
        </p:nvSpPr>
        <p:spPr/>
        <p:txBody>
          <a:bodyPr/>
          <a:lstStyle/>
          <a:p>
            <a:pPr marL="731838" lvl="1" indent="-457200">
              <a:buClrTx/>
              <a:buFont typeface="+mj-lt"/>
              <a:buAutoNum type="arabicPeriod" startAt="4"/>
            </a:pPr>
            <a:r>
              <a:rPr lang="en-US" altLang="zh-TW" dirty="0">
                <a:solidFill>
                  <a:srgbClr val="FF0000"/>
                </a:solidFill>
              </a:rPr>
              <a:t>Load balancing</a:t>
            </a:r>
            <a:r>
              <a:rPr lang="en-US" altLang="zh-TW" dirty="0" smtClean="0">
                <a:solidFill>
                  <a:srgbClr val="FF0000"/>
                </a:solidFill>
              </a:rPr>
              <a:t>:</a:t>
            </a:r>
          </a:p>
          <a:p>
            <a:pPr lvl="2"/>
            <a:r>
              <a:rPr lang="en-US" altLang="zh-TW" dirty="0"/>
              <a:t>The placement makes a similar workload of each physical </a:t>
            </a:r>
            <a:r>
              <a:rPr lang="en-US" altLang="zh-TW" dirty="0" smtClean="0"/>
              <a:t>host</a:t>
            </a:r>
            <a:endParaRPr lang="en-US" altLang="zh-TW" dirty="0" smtClean="0">
              <a:solidFill>
                <a:srgbClr val="FF0000"/>
              </a:solidFill>
            </a:endParaRPr>
          </a:p>
          <a:p>
            <a:pPr marL="731838" lvl="1" indent="-457200">
              <a:buClrTx/>
              <a:buFont typeface="+mj-lt"/>
              <a:buAutoNum type="arabicPeriod" startAt="4"/>
            </a:pPr>
            <a:r>
              <a:rPr lang="en-US" altLang="zh-TW" dirty="0" smtClean="0">
                <a:solidFill>
                  <a:srgbClr val="FF0000"/>
                </a:solidFill>
              </a:rPr>
              <a:t>Multi-objective </a:t>
            </a:r>
            <a:r>
              <a:rPr lang="en-US" altLang="zh-TW" dirty="0">
                <a:solidFill>
                  <a:srgbClr val="FF0000"/>
                </a:solidFill>
              </a:rPr>
              <a:t>optimization:</a:t>
            </a:r>
          </a:p>
          <a:p>
            <a:pPr lvl="2"/>
            <a:r>
              <a:rPr lang="en-US" altLang="zh-TW" dirty="0"/>
              <a:t>Try to optimize several goals at a time.  </a:t>
            </a:r>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17</a:t>
            </a:fld>
            <a:endParaRPr lang="en-US" altLang="zh-TW" dirty="0"/>
          </a:p>
        </p:txBody>
      </p:sp>
    </p:spTree>
    <p:extLst>
      <p:ext uri="{BB962C8B-B14F-4D97-AF65-F5344CB8AC3E}">
        <p14:creationId xmlns:p14="http://schemas.microsoft.com/office/powerpoint/2010/main" val="3128007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Possible Strategies for Different Problems</a:t>
            </a:r>
            <a:endParaRPr lang="zh-TW" altLang="en-US" dirty="0"/>
          </a:p>
        </p:txBody>
      </p:sp>
      <p:sp>
        <p:nvSpPr>
          <p:cNvPr id="3" name="內容版面配置區 2"/>
          <p:cNvSpPr>
            <a:spLocks noGrp="1"/>
          </p:cNvSpPr>
          <p:nvPr>
            <p:ph sz="quarter" idx="1"/>
          </p:nvPr>
        </p:nvSpPr>
        <p:spPr/>
        <p:txBody>
          <a:bodyPr/>
          <a:lstStyle/>
          <a:p>
            <a:pPr lvl="1"/>
            <a:r>
              <a:rPr lang="en-US" altLang="zh-TW" dirty="0" smtClean="0"/>
              <a:t>Resource provisioning without any cost function consideration)</a:t>
            </a:r>
          </a:p>
          <a:p>
            <a:pPr lvl="2"/>
            <a:r>
              <a:rPr lang="en-US" altLang="zh-TW" dirty="0" smtClean="0"/>
              <a:t>Best-fit, Worst-fit, First-fit, Second-Fit, …</a:t>
            </a:r>
          </a:p>
          <a:p>
            <a:pPr lvl="1"/>
            <a:r>
              <a:rPr lang="en-US" altLang="zh-TW" dirty="0"/>
              <a:t>Resource provisioning </a:t>
            </a:r>
            <a:r>
              <a:rPr lang="en-US" altLang="zh-TW" dirty="0" smtClean="0"/>
              <a:t>with the goal of optimizing a cost function</a:t>
            </a:r>
          </a:p>
          <a:p>
            <a:pPr lvl="2"/>
            <a:r>
              <a:rPr lang="en-US" altLang="zh-TW" dirty="0" smtClean="0"/>
              <a:t>Random</a:t>
            </a:r>
          </a:p>
          <a:p>
            <a:pPr lvl="2"/>
            <a:r>
              <a:rPr lang="en-US" altLang="zh-TW" dirty="0" smtClean="0"/>
              <a:t>Round-robin</a:t>
            </a:r>
          </a:p>
          <a:p>
            <a:pPr lvl="2"/>
            <a:r>
              <a:rPr lang="en-US" altLang="zh-TW" dirty="0" smtClean="0"/>
              <a:t>Heuristic algorithms:</a:t>
            </a:r>
          </a:p>
          <a:p>
            <a:pPr lvl="3"/>
            <a:r>
              <a:rPr lang="en-US" altLang="zh-TW" dirty="0" smtClean="0"/>
              <a:t>Longest job (biggest VM/expensive VM) first, </a:t>
            </a:r>
          </a:p>
          <a:p>
            <a:pPr lvl="3"/>
            <a:r>
              <a:rPr lang="en-US" altLang="zh-TW" dirty="0" smtClean="0"/>
              <a:t>Shortest job (smallest VM/cheapest VM) first</a:t>
            </a:r>
          </a:p>
          <a:p>
            <a:pPr lvl="3"/>
            <a:r>
              <a:rPr lang="en-US" altLang="zh-TW" dirty="0" smtClean="0"/>
              <a:t>Min-min, min-max, max-min</a:t>
            </a:r>
          </a:p>
          <a:p>
            <a:pPr lvl="3"/>
            <a:r>
              <a:rPr lang="en-US" altLang="zh-TW" dirty="0" smtClean="0"/>
              <a:t>Algorithms derived from meta-heuristics</a:t>
            </a:r>
          </a:p>
          <a:p>
            <a:pPr lvl="4"/>
            <a:r>
              <a:rPr lang="en-US" altLang="zh-TW" dirty="0" smtClean="0"/>
              <a:t>Ex. ant colony, swarm optimization, simulated annealing, …</a:t>
            </a:r>
          </a:p>
          <a:p>
            <a:pPr lvl="3"/>
            <a:r>
              <a:rPr lang="en-US" altLang="zh-TW" dirty="0" smtClean="0"/>
              <a:t>Simulated marketing systems</a:t>
            </a:r>
          </a:p>
          <a:p>
            <a:pPr lvl="3"/>
            <a:r>
              <a:rPr lang="en-US" altLang="zh-TW" dirty="0" smtClean="0"/>
              <a:t>Probability-based random algorithms</a:t>
            </a:r>
          </a:p>
          <a:p>
            <a:pPr lvl="2"/>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18</a:t>
            </a:fld>
            <a:endParaRPr lang="en-US" altLang="zh-TW" dirty="0"/>
          </a:p>
        </p:txBody>
      </p:sp>
    </p:spTree>
    <p:extLst>
      <p:ext uri="{BB962C8B-B14F-4D97-AF65-F5344CB8AC3E}">
        <p14:creationId xmlns:p14="http://schemas.microsoft.com/office/powerpoint/2010/main" val="4075049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704850"/>
          </a:xfrm>
        </p:spPr>
        <p:txBody>
          <a:bodyPr/>
          <a:lstStyle/>
          <a:p>
            <a:r>
              <a:rPr lang="en-US" altLang="zh-TW" sz="3200" dirty="0" smtClean="0">
                <a:ea typeface="新細明體" charset="-120"/>
              </a:rPr>
              <a:t>Another </a:t>
            </a:r>
            <a:r>
              <a:rPr lang="en-US" altLang="zh-TW" dirty="0" smtClean="0">
                <a:ea typeface="新細明體" charset="-120"/>
              </a:rPr>
              <a:t>Strategy: </a:t>
            </a:r>
            <a:r>
              <a:rPr lang="en-US" altLang="zh-TW" sz="3200" dirty="0" smtClean="0">
                <a:ea typeface="新細明體" charset="-120"/>
              </a:rPr>
              <a:t>Combinatorial Auctions for Cloud Resources</a:t>
            </a:r>
          </a:p>
        </p:txBody>
      </p:sp>
      <p:sp>
        <p:nvSpPr>
          <p:cNvPr id="25603" name="Content Placeholder 2"/>
          <p:cNvSpPr>
            <a:spLocks noGrp="1"/>
          </p:cNvSpPr>
          <p:nvPr>
            <p:ph idx="1"/>
          </p:nvPr>
        </p:nvSpPr>
        <p:spPr>
          <a:xfrm>
            <a:off x="542925" y="1314450"/>
            <a:ext cx="8143875" cy="4552950"/>
          </a:xfrm>
        </p:spPr>
        <p:txBody>
          <a:bodyPr/>
          <a:lstStyle/>
          <a:p>
            <a:r>
              <a:rPr lang="en-US" altLang="zh-TW" sz="2000" dirty="0" smtClean="0">
                <a:ea typeface="新細明體" charset="-120"/>
              </a:rPr>
              <a:t>Users provide bids for desirable bundles and the price they are willing to pay.</a:t>
            </a:r>
          </a:p>
          <a:p>
            <a:endParaRPr lang="en-US" altLang="zh-TW" sz="2000" dirty="0" smtClean="0">
              <a:ea typeface="新細明體" charset="-120"/>
            </a:endParaRPr>
          </a:p>
          <a:p>
            <a:r>
              <a:rPr lang="en-US" altLang="zh-TW" sz="2000" dirty="0" smtClean="0">
                <a:ea typeface="新細明體" charset="-120"/>
              </a:rPr>
              <a:t>Prices and allocation are set as a result of an auction.</a:t>
            </a:r>
          </a:p>
          <a:p>
            <a:endParaRPr lang="en-US" altLang="zh-TW" sz="2000" dirty="0" smtClean="0">
              <a:ea typeface="新細明體" charset="-120"/>
            </a:endParaRPr>
          </a:p>
          <a:p>
            <a:r>
              <a:rPr lang="en-US" altLang="zh-TW" sz="2000" dirty="0" smtClean="0">
                <a:ea typeface="新細明體" charset="-120"/>
              </a:rPr>
              <a:t>Ascending Clock Auction, (ASCA) </a:t>
            </a:r>
            <a:r>
              <a:rPr lang="en-US" altLang="zh-TW" sz="2000" dirty="0" smtClean="0">
                <a:ea typeface="新細明體" charset="-120"/>
                <a:sym typeface="Wingdings" pitchFamily="2" charset="2"/>
              </a:rPr>
              <a:t> the current price for each resource is represented by a “clock” seen by all participants at the auction.</a:t>
            </a:r>
            <a:r>
              <a:rPr lang="en-US" altLang="zh-TW" sz="2000" dirty="0" smtClean="0">
                <a:ea typeface="新細明體" charset="-120"/>
              </a:rPr>
              <a:t>  </a:t>
            </a:r>
          </a:p>
          <a:p>
            <a:endParaRPr lang="en-US" altLang="zh-TW" sz="2000" dirty="0" smtClean="0">
              <a:ea typeface="新細明體" charset="-120"/>
            </a:endParaRPr>
          </a:p>
          <a:p>
            <a:r>
              <a:rPr lang="en-US" altLang="zh-TW" sz="2000" dirty="0" smtClean="0">
                <a:ea typeface="新細明體" charset="-120"/>
              </a:rPr>
              <a:t>The algorithm involves user bidding in multiple rounds; to address this problem the </a:t>
            </a:r>
            <a:r>
              <a:rPr lang="en-US" altLang="zh-TW" sz="2000" u="sng" dirty="0" smtClean="0">
                <a:ea typeface="新細明體" charset="-120"/>
              </a:rPr>
              <a:t>user proxies</a:t>
            </a:r>
            <a:r>
              <a:rPr lang="en-US" altLang="zh-TW" sz="2000" dirty="0" smtClean="0">
                <a:ea typeface="新細明體" charset="-120"/>
              </a:rPr>
              <a:t> automatically adjust their demands on behalf of the actual bidders.</a:t>
            </a:r>
          </a:p>
          <a:p>
            <a:endParaRPr lang="en-US" altLang="zh-TW" sz="2000" dirty="0">
              <a:ea typeface="新細明體" charset="-120"/>
            </a:endParaRPr>
          </a:p>
          <a:p>
            <a:r>
              <a:rPr lang="en-US" altLang="zh-TW" sz="2000" dirty="0" smtClean="0">
                <a:ea typeface="新細明體" charset="-120"/>
              </a:rPr>
              <a:t>Not used in real environment. </a:t>
            </a:r>
          </a:p>
        </p:txBody>
      </p:sp>
    </p:spTree>
    <p:extLst>
      <p:ext uri="{BB962C8B-B14F-4D97-AF65-F5344CB8AC3E}">
        <p14:creationId xmlns:p14="http://schemas.microsoft.com/office/powerpoint/2010/main" val="2773782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a:xfrm>
            <a:off x="457200" y="1295400"/>
            <a:ext cx="8229600" cy="4830763"/>
          </a:xfrm>
        </p:spPr>
        <p:txBody>
          <a:bodyPr/>
          <a:lstStyle/>
          <a:p>
            <a:r>
              <a:rPr lang="en-US" altLang="zh-TW" sz="2800" dirty="0"/>
              <a:t>Cloud Resource </a:t>
            </a:r>
            <a:r>
              <a:rPr lang="en-US" altLang="zh-TW" sz="2800" dirty="0" smtClean="0"/>
              <a:t>Allocation and Scheduling Overview</a:t>
            </a:r>
          </a:p>
          <a:p>
            <a:r>
              <a:rPr lang="en-US" altLang="zh-TW" sz="2800" dirty="0" smtClean="0"/>
              <a:t>Overview of IaaS Scheduling</a:t>
            </a:r>
          </a:p>
          <a:p>
            <a:r>
              <a:rPr lang="en-US" altLang="zh-TW" sz="2800" dirty="0" smtClean="0"/>
              <a:t>Overview of PaaS/SaaS Scheduling </a:t>
            </a:r>
          </a:p>
          <a:p>
            <a:endParaRPr lang="en-US" altLang="zh-TW" dirty="0" smtClean="0"/>
          </a:p>
          <a:p>
            <a:endParaRPr lang="zh-TW" altLang="en-US" dirty="0"/>
          </a:p>
        </p:txBody>
      </p:sp>
      <p:sp>
        <p:nvSpPr>
          <p:cNvPr id="5" name="投影片編號版面配置區 4"/>
          <p:cNvSpPr>
            <a:spLocks noGrp="1"/>
          </p:cNvSpPr>
          <p:nvPr>
            <p:ph type="sldNum" sz="quarter" idx="12"/>
          </p:nvPr>
        </p:nvSpPr>
        <p:spPr/>
        <p:txBody>
          <a:bodyPr/>
          <a:lstStyle/>
          <a:p>
            <a:fld id="{7EA10475-2F83-443C-AAE7-E3B75433BFAB}" type="slidenum">
              <a:rPr lang="en-US" altLang="zh-TW" smtClean="0"/>
              <a:pPr/>
              <a:t>2</a:t>
            </a:fld>
            <a:endParaRPr lang="en-US" altLang="zh-TW"/>
          </a:p>
        </p:txBody>
      </p:sp>
    </p:spTree>
    <p:extLst>
      <p:ext uri="{BB962C8B-B14F-4D97-AF65-F5344CB8AC3E}">
        <p14:creationId xmlns:p14="http://schemas.microsoft.com/office/powerpoint/2010/main" val="1230269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61925" y="4953000"/>
            <a:ext cx="8553450" cy="1228725"/>
          </a:xfrm>
        </p:spPr>
        <p:txBody>
          <a:bodyPr/>
          <a:lstStyle/>
          <a:p>
            <a:pPr>
              <a:buFont typeface="Wingdings" pitchFamily="2" charset="2"/>
              <a:buNone/>
            </a:pPr>
            <a:r>
              <a:rPr lang="en-US" altLang="zh-TW" sz="1800" smtClean="0">
                <a:ea typeface="新細明體" charset="-120"/>
              </a:rPr>
              <a:t>     The schematics of the ASCA algorithm; to allow for a single round auction users are represented by proxies which place the bids </a:t>
            </a:r>
            <a:r>
              <a:rPr lang="en-US" altLang="zh-TW" sz="1800" i="1" smtClean="0">
                <a:ea typeface="新細明體" charset="-120"/>
              </a:rPr>
              <a:t>x</a:t>
            </a:r>
            <a:r>
              <a:rPr lang="en-US" altLang="zh-TW" sz="1800" i="1" baseline="-25000" smtClean="0">
                <a:ea typeface="新細明體" charset="-120"/>
              </a:rPr>
              <a:t>u</a:t>
            </a:r>
            <a:r>
              <a:rPr lang="en-US" altLang="zh-TW" sz="1800" i="1" smtClean="0">
                <a:ea typeface="新細明體" charset="-120"/>
              </a:rPr>
              <a:t>(t)</a:t>
            </a:r>
            <a:r>
              <a:rPr lang="en-US" altLang="zh-TW" sz="1800" smtClean="0">
                <a:ea typeface="新細明體" charset="-120"/>
              </a:rPr>
              <a:t>. The auctioneer determines if there is an excess demand and, in that case, it raises the price of resources for which the demand exceeds the supply and requests new bids.</a:t>
            </a:r>
          </a:p>
        </p:txBody>
      </p:sp>
      <p:graphicFrame>
        <p:nvGraphicFramePr>
          <p:cNvPr id="26630" name="Object 2"/>
          <p:cNvGraphicFramePr>
            <a:graphicFrameLocks noChangeAspect="1"/>
          </p:cNvGraphicFramePr>
          <p:nvPr/>
        </p:nvGraphicFramePr>
        <p:xfrm>
          <a:off x="1770063" y="481013"/>
          <a:ext cx="5165725" cy="4410075"/>
        </p:xfrm>
        <a:graphic>
          <a:graphicData uri="http://schemas.openxmlformats.org/presentationml/2006/ole">
            <mc:AlternateContent xmlns:mc="http://schemas.openxmlformats.org/markup-compatibility/2006">
              <mc:Choice xmlns:v="urn:schemas-microsoft-com:vml" Requires="v">
                <p:oleObj spid="_x0000_s9259" name="Visio" r:id="rId3" imgW="5165305" imgH="4410023" progId="Visio.Drawing.11">
                  <p:embed/>
                </p:oleObj>
              </mc:Choice>
              <mc:Fallback>
                <p:oleObj name="Visio" r:id="rId3" imgW="5165305" imgH="44100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481013"/>
                        <a:ext cx="516572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6503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Overview of IaaS Resource Allocation</a:t>
            </a:r>
            <a:endParaRPr lang="zh-TW" altLang="en-US" dirty="0"/>
          </a:p>
        </p:txBody>
      </p:sp>
      <p:sp>
        <p:nvSpPr>
          <p:cNvPr id="6" name="文字版面配置區 5"/>
          <p:cNvSpPr>
            <a:spLocks noGrp="1"/>
          </p:cNvSpPr>
          <p:nvPr>
            <p:ph type="body" idx="1"/>
          </p:nvPr>
        </p:nvSpPr>
        <p:spPr/>
        <p:txBody>
          <a:bodyPr/>
          <a:lstStyle/>
          <a:p>
            <a:r>
              <a:rPr lang="en-US" altLang="zh-TW" dirty="0" smtClean="0"/>
              <a:t>Dynamic VM Placement</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21</a:t>
            </a:fld>
            <a:endParaRPr lang="en-US" altLang="zh-TW" dirty="0"/>
          </a:p>
        </p:txBody>
      </p:sp>
    </p:spTree>
    <p:extLst>
      <p:ext uri="{BB962C8B-B14F-4D97-AF65-F5344CB8AC3E}">
        <p14:creationId xmlns:p14="http://schemas.microsoft.com/office/powerpoint/2010/main" val="1916268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Effects of Live VM Migration</a:t>
            </a:r>
            <a:endParaRPr lang="zh-TW" altLang="en-US" dirty="0"/>
          </a:p>
        </p:txBody>
      </p:sp>
      <p:sp>
        <p:nvSpPr>
          <p:cNvPr id="6" name="內容版面配置區 5"/>
          <p:cNvSpPr>
            <a:spLocks noGrp="1"/>
          </p:cNvSpPr>
          <p:nvPr>
            <p:ph sz="quarter" idx="1"/>
          </p:nvPr>
        </p:nvSpPr>
        <p:spPr/>
        <p:txBody>
          <a:bodyPr/>
          <a:lstStyle/>
          <a:p>
            <a:r>
              <a:rPr lang="en-US" altLang="zh-TW" dirty="0" smtClean="0"/>
              <a:t>Benefits:</a:t>
            </a:r>
          </a:p>
          <a:p>
            <a:pPr lvl="1"/>
            <a:r>
              <a:rPr lang="en-US" altLang="zh-TW" dirty="0" smtClean="0"/>
              <a:t>Shifting workload from one physical machine to another physical machine</a:t>
            </a:r>
          </a:p>
          <a:p>
            <a:pPr lvl="1"/>
            <a:r>
              <a:rPr lang="en-US" altLang="zh-TW" dirty="0" smtClean="0"/>
              <a:t>Continuous execution of a running VM </a:t>
            </a:r>
          </a:p>
          <a:p>
            <a:r>
              <a:rPr lang="en-US" altLang="zh-TW" dirty="0" smtClean="0"/>
              <a:t>Drawbacks:</a:t>
            </a:r>
          </a:p>
          <a:p>
            <a:pPr lvl="1"/>
            <a:r>
              <a:rPr lang="en-US" altLang="zh-TW" dirty="0" smtClean="0"/>
              <a:t>Network bandwidth consumption during migration</a:t>
            </a:r>
          </a:p>
          <a:p>
            <a:pPr lvl="1"/>
            <a:r>
              <a:rPr lang="en-US" altLang="zh-TW" dirty="0" smtClean="0"/>
              <a:t>Some VM migration methods do not allow any failure during migration, since the failure may crash the VM</a:t>
            </a:r>
            <a:endParaRPr lang="zh-TW" altLang="en-US" dirty="0"/>
          </a:p>
        </p:txBody>
      </p:sp>
      <p:sp>
        <p:nvSpPr>
          <p:cNvPr id="4" name="投影片編號版面配置區 3"/>
          <p:cNvSpPr>
            <a:spLocks noGrp="1"/>
          </p:cNvSpPr>
          <p:nvPr>
            <p:ph type="sldNum" sz="quarter" idx="12"/>
          </p:nvPr>
        </p:nvSpPr>
        <p:spPr/>
        <p:txBody>
          <a:bodyPr/>
          <a:lstStyle/>
          <a:p>
            <a:pPr>
              <a:defRPr/>
            </a:pPr>
            <a:fld id="{F606827C-3794-43CD-A637-B7637CDF8CE6}" type="slidenum">
              <a:rPr lang="en-US" altLang="zh-TW" smtClean="0"/>
              <a:pPr>
                <a:defRPr/>
              </a:pPr>
              <a:t>22</a:t>
            </a:fld>
            <a:endParaRPr lang="en-US" altLang="zh-TW" dirty="0"/>
          </a:p>
        </p:txBody>
      </p:sp>
    </p:spTree>
    <p:extLst>
      <p:ext uri="{BB962C8B-B14F-4D97-AF65-F5344CB8AC3E}">
        <p14:creationId xmlns:p14="http://schemas.microsoft.com/office/powerpoint/2010/main" val="302878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Dynamic VM Placement</a:t>
            </a:r>
            <a:endParaRPr lang="zh-TW" altLang="en-US" dirty="0"/>
          </a:p>
        </p:txBody>
      </p:sp>
      <p:sp>
        <p:nvSpPr>
          <p:cNvPr id="3" name="內容版面配置區 2"/>
          <p:cNvSpPr>
            <a:spLocks noGrp="1"/>
          </p:cNvSpPr>
          <p:nvPr>
            <p:ph sz="quarter" idx="1"/>
          </p:nvPr>
        </p:nvSpPr>
        <p:spPr/>
        <p:txBody>
          <a:bodyPr/>
          <a:lstStyle/>
          <a:p>
            <a:r>
              <a:rPr lang="en-US" altLang="zh-TW" dirty="0" smtClean="0"/>
              <a:t>Dynamic VM placement:</a:t>
            </a:r>
          </a:p>
          <a:p>
            <a:pPr lvl="1"/>
            <a:r>
              <a:rPr lang="en-US" altLang="zh-TW" dirty="0" smtClean="0"/>
              <a:t>Use VM migration to reconfigure the cloud system periodically </a:t>
            </a:r>
          </a:p>
          <a:p>
            <a:pPr lvl="2"/>
            <a:r>
              <a:rPr lang="en-US" altLang="zh-TW" dirty="0" smtClean="0"/>
              <a:t>Migration may introduce overheads</a:t>
            </a:r>
          </a:p>
          <a:p>
            <a:pPr lvl="1"/>
            <a:r>
              <a:rPr lang="en-US" altLang="zh-TW" dirty="0" smtClean="0"/>
              <a:t>Possible Goal:</a:t>
            </a:r>
          </a:p>
          <a:p>
            <a:pPr lvl="2"/>
            <a:r>
              <a:rPr lang="en-US" altLang="zh-TW" dirty="0" smtClean="0"/>
              <a:t>Re-optimize the cost function (used in static VM placement)</a:t>
            </a:r>
            <a:endParaRPr lang="en-US" altLang="zh-TW" dirty="0"/>
          </a:p>
          <a:p>
            <a:pPr lvl="3"/>
            <a:r>
              <a:rPr lang="en-US" altLang="zh-TW" dirty="0" smtClean="0"/>
              <a:t>The assumption is that resource usage of a VM is a time function. So reconfiguration may have benefits</a:t>
            </a:r>
          </a:p>
          <a:p>
            <a:pPr lvl="2"/>
            <a:r>
              <a:rPr lang="en-US" altLang="zh-TW" dirty="0" smtClean="0"/>
              <a:t>Disaster prevention</a:t>
            </a:r>
          </a:p>
          <a:p>
            <a:pPr lvl="3"/>
            <a:r>
              <a:rPr lang="en-US" altLang="zh-TW" dirty="0" smtClean="0"/>
              <a:t>Example case: a physical machine has been detected an abnormal working temperature. We can migrate the VM to another physical machine in advance since the abnormal physical machine may crash at any time. </a:t>
            </a:r>
          </a:p>
          <a:p>
            <a:pPr lvl="1"/>
            <a:r>
              <a:rPr lang="en-US" altLang="zh-TW" dirty="0" smtClean="0"/>
              <a:t>When to do reconfiguration:</a:t>
            </a:r>
          </a:p>
          <a:p>
            <a:pPr lvl="2"/>
            <a:r>
              <a:rPr lang="en-US" altLang="zh-TW" dirty="0" smtClean="0"/>
              <a:t>Periodically</a:t>
            </a:r>
          </a:p>
          <a:p>
            <a:pPr lvl="2"/>
            <a:r>
              <a:rPr lang="en-US" altLang="zh-TW" dirty="0" smtClean="0"/>
              <a:t>Event-driven </a:t>
            </a:r>
          </a:p>
          <a:p>
            <a:pPr lvl="1"/>
            <a:endParaRPr lang="en-US" altLang="zh-TW" dirty="0" smtClean="0"/>
          </a:p>
          <a:p>
            <a:pPr lvl="3"/>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23</a:t>
            </a:fld>
            <a:endParaRPr lang="en-US" altLang="zh-TW" dirty="0"/>
          </a:p>
        </p:txBody>
      </p:sp>
    </p:spTree>
    <p:extLst>
      <p:ext uri="{BB962C8B-B14F-4D97-AF65-F5344CB8AC3E}">
        <p14:creationId xmlns:p14="http://schemas.microsoft.com/office/powerpoint/2010/main" val="1656775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Overview of IaaS </a:t>
            </a:r>
            <a:r>
              <a:rPr lang="en-US" altLang="zh-TW" dirty="0"/>
              <a:t>Resource Allocation</a:t>
            </a:r>
            <a:endParaRPr lang="zh-TW" altLang="en-US" dirty="0"/>
          </a:p>
        </p:txBody>
      </p:sp>
      <p:sp>
        <p:nvSpPr>
          <p:cNvPr id="6" name="文字版面配置區 5"/>
          <p:cNvSpPr>
            <a:spLocks noGrp="1"/>
          </p:cNvSpPr>
          <p:nvPr>
            <p:ph type="body" idx="1"/>
          </p:nvPr>
        </p:nvSpPr>
        <p:spPr/>
        <p:txBody>
          <a:bodyPr/>
          <a:lstStyle/>
          <a:p>
            <a:r>
              <a:rPr lang="en-US" altLang="zh-TW" dirty="0" smtClean="0"/>
              <a:t>Auto-Scaling</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24</a:t>
            </a:fld>
            <a:endParaRPr lang="en-US" altLang="zh-TW" dirty="0"/>
          </a:p>
        </p:txBody>
      </p:sp>
    </p:spTree>
    <p:extLst>
      <p:ext uri="{BB962C8B-B14F-4D97-AF65-F5344CB8AC3E}">
        <p14:creationId xmlns:p14="http://schemas.microsoft.com/office/powerpoint/2010/main" val="3648628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588523" y="4343400"/>
            <a:ext cx="4495800" cy="1828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p>
        </p:txBody>
      </p:sp>
      <p:sp>
        <p:nvSpPr>
          <p:cNvPr id="5" name="標題 4"/>
          <p:cNvSpPr>
            <a:spLocks noGrp="1"/>
          </p:cNvSpPr>
          <p:nvPr>
            <p:ph type="title"/>
          </p:nvPr>
        </p:nvSpPr>
        <p:spPr/>
        <p:txBody>
          <a:bodyPr/>
          <a:lstStyle/>
          <a:p>
            <a:r>
              <a:rPr lang="en-US" altLang="zh-TW" dirty="0" smtClean="0"/>
              <a:t>Auto-scaling problem</a:t>
            </a:r>
            <a:endParaRPr lang="zh-TW" altLang="en-US" dirty="0"/>
          </a:p>
        </p:txBody>
      </p:sp>
      <p:sp>
        <p:nvSpPr>
          <p:cNvPr id="6" name="內容版面配置區 5"/>
          <p:cNvSpPr>
            <a:spLocks noGrp="1"/>
          </p:cNvSpPr>
          <p:nvPr>
            <p:ph sz="quarter" idx="1"/>
          </p:nvPr>
        </p:nvSpPr>
        <p:spPr/>
        <p:txBody>
          <a:bodyPr/>
          <a:lstStyle/>
          <a:p>
            <a:r>
              <a:rPr lang="en-US" altLang="zh-TW" dirty="0" smtClean="0"/>
              <a:t>Problem: how can we handle workload with the consideration of Quality-of-Service preservation and operational cost? </a:t>
            </a:r>
            <a:endParaRPr lang="zh-TW" altLang="en-US" dirty="0"/>
          </a:p>
        </p:txBody>
      </p:sp>
      <p:sp>
        <p:nvSpPr>
          <p:cNvPr id="4" name="投影片編號版面配置區 3"/>
          <p:cNvSpPr>
            <a:spLocks noGrp="1"/>
          </p:cNvSpPr>
          <p:nvPr>
            <p:ph type="sldNum" sz="quarter" idx="12"/>
          </p:nvPr>
        </p:nvSpPr>
        <p:spPr/>
        <p:txBody>
          <a:bodyPr/>
          <a:lstStyle/>
          <a:p>
            <a:pPr>
              <a:defRPr/>
            </a:pPr>
            <a:fld id="{F606827C-3794-43CD-A637-B7637CDF8CE6}" type="slidenum">
              <a:rPr lang="en-US" altLang="zh-TW" smtClean="0"/>
              <a:pPr>
                <a:defRPr/>
              </a:pPr>
              <a:t>25</a:t>
            </a:fld>
            <a:endParaRPr lang="en-US" altLang="zh-TW" dirty="0"/>
          </a:p>
        </p:txBody>
      </p:sp>
      <p:sp>
        <p:nvSpPr>
          <p:cNvPr id="7" name="雲朵形 6"/>
          <p:cNvSpPr/>
          <p:nvPr/>
        </p:nvSpPr>
        <p:spPr>
          <a:xfrm>
            <a:off x="2667000" y="2590800"/>
            <a:ext cx="40386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笑臉 7"/>
          <p:cNvSpPr/>
          <p:nvPr/>
        </p:nvSpPr>
        <p:spPr>
          <a:xfrm>
            <a:off x="3200400" y="233983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笑臉 8"/>
          <p:cNvSpPr/>
          <p:nvPr/>
        </p:nvSpPr>
        <p:spPr>
          <a:xfrm>
            <a:off x="3878529" y="2292329"/>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笑臉 9"/>
          <p:cNvSpPr/>
          <p:nvPr/>
        </p:nvSpPr>
        <p:spPr>
          <a:xfrm>
            <a:off x="4645725" y="22860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笑臉 10"/>
          <p:cNvSpPr/>
          <p:nvPr/>
        </p:nvSpPr>
        <p:spPr>
          <a:xfrm>
            <a:off x="5658701" y="2286000"/>
            <a:ext cx="3810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192911" y="2227797"/>
            <a:ext cx="415498" cy="369332"/>
          </a:xfrm>
          <a:prstGeom prst="rect">
            <a:avLst/>
          </a:prstGeom>
          <a:noFill/>
        </p:spPr>
        <p:txBody>
          <a:bodyPr wrap="none" rtlCol="0">
            <a:spAutoFit/>
          </a:bodyPr>
          <a:lstStyle/>
          <a:p>
            <a:r>
              <a:rPr lang="en-US" altLang="zh-TW" dirty="0" smtClean="0"/>
              <a:t>…</a:t>
            </a:r>
            <a:endParaRPr lang="zh-TW" altLang="en-US" dirty="0"/>
          </a:p>
        </p:txBody>
      </p:sp>
      <p:sp>
        <p:nvSpPr>
          <p:cNvPr id="14" name="矩形 13"/>
          <p:cNvSpPr/>
          <p:nvPr/>
        </p:nvSpPr>
        <p:spPr>
          <a:xfrm>
            <a:off x="2664723" y="4419600"/>
            <a:ext cx="4343400" cy="8144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5" name="文字方塊 14"/>
          <p:cNvSpPr txBox="1"/>
          <p:nvPr/>
        </p:nvSpPr>
        <p:spPr>
          <a:xfrm>
            <a:off x="7084323" y="5028209"/>
            <a:ext cx="1450077" cy="369332"/>
          </a:xfrm>
          <a:prstGeom prst="rect">
            <a:avLst/>
          </a:prstGeom>
          <a:noFill/>
        </p:spPr>
        <p:txBody>
          <a:bodyPr wrap="none" rtlCol="0">
            <a:spAutoFit/>
          </a:bodyPr>
          <a:lstStyle/>
          <a:p>
            <a:r>
              <a:rPr lang="en-US" altLang="zh-TW" dirty="0" smtClean="0"/>
              <a:t>Web service</a:t>
            </a:r>
            <a:endParaRPr lang="zh-TW" altLang="en-US" dirty="0"/>
          </a:p>
        </p:txBody>
      </p:sp>
      <p:sp>
        <p:nvSpPr>
          <p:cNvPr id="16" name="圓角矩形 15"/>
          <p:cNvSpPr/>
          <p:nvPr/>
        </p:nvSpPr>
        <p:spPr>
          <a:xfrm>
            <a:off x="2740923" y="4600698"/>
            <a:ext cx="1197923" cy="4334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Front-End VM</a:t>
            </a:r>
            <a:endParaRPr lang="zh-TW" altLang="en-US" dirty="0"/>
          </a:p>
        </p:txBody>
      </p:sp>
      <p:sp>
        <p:nvSpPr>
          <p:cNvPr id="21" name="圓角矩形 20"/>
          <p:cNvSpPr/>
          <p:nvPr/>
        </p:nvSpPr>
        <p:spPr>
          <a:xfrm>
            <a:off x="4091246" y="4621479"/>
            <a:ext cx="1197923" cy="4334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Front-End VM</a:t>
            </a:r>
            <a:endParaRPr lang="zh-TW" altLang="en-US" dirty="0"/>
          </a:p>
        </p:txBody>
      </p:sp>
      <p:sp>
        <p:nvSpPr>
          <p:cNvPr id="22" name="圓角矩形 21"/>
          <p:cNvSpPr/>
          <p:nvPr/>
        </p:nvSpPr>
        <p:spPr>
          <a:xfrm>
            <a:off x="5626983" y="4621479"/>
            <a:ext cx="1197923" cy="4334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Front-End VM</a:t>
            </a:r>
            <a:endParaRPr lang="zh-TW" altLang="en-US" dirty="0"/>
          </a:p>
        </p:txBody>
      </p:sp>
      <p:sp>
        <p:nvSpPr>
          <p:cNvPr id="23" name="文字方塊 22"/>
          <p:cNvSpPr txBox="1"/>
          <p:nvPr/>
        </p:nvSpPr>
        <p:spPr>
          <a:xfrm>
            <a:off x="5228734" y="4600698"/>
            <a:ext cx="415498" cy="369332"/>
          </a:xfrm>
          <a:prstGeom prst="rect">
            <a:avLst/>
          </a:prstGeom>
          <a:noFill/>
        </p:spPr>
        <p:txBody>
          <a:bodyPr wrap="none" rtlCol="0">
            <a:spAutoFit/>
          </a:bodyPr>
          <a:lstStyle/>
          <a:p>
            <a:r>
              <a:rPr lang="en-US" altLang="zh-TW" dirty="0" smtClean="0"/>
              <a:t>…</a:t>
            </a:r>
            <a:endParaRPr lang="zh-TW" altLang="en-US" dirty="0"/>
          </a:p>
        </p:txBody>
      </p:sp>
      <p:sp>
        <p:nvSpPr>
          <p:cNvPr id="24" name="矩形 23"/>
          <p:cNvSpPr/>
          <p:nvPr/>
        </p:nvSpPr>
        <p:spPr>
          <a:xfrm>
            <a:off x="2664723" y="5234049"/>
            <a:ext cx="4343400" cy="8144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5" name="圓角矩形 24"/>
          <p:cNvSpPr/>
          <p:nvPr/>
        </p:nvSpPr>
        <p:spPr>
          <a:xfrm>
            <a:off x="2865861" y="5424548"/>
            <a:ext cx="1197923" cy="4334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Back-End VM</a:t>
            </a:r>
            <a:endParaRPr lang="zh-TW" altLang="en-US" dirty="0"/>
          </a:p>
        </p:txBody>
      </p:sp>
      <p:sp>
        <p:nvSpPr>
          <p:cNvPr id="27" name="圓角矩形 26"/>
          <p:cNvSpPr/>
          <p:nvPr/>
        </p:nvSpPr>
        <p:spPr>
          <a:xfrm>
            <a:off x="4112523" y="5410200"/>
            <a:ext cx="1197923" cy="4334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Back-End VM</a:t>
            </a:r>
            <a:endParaRPr lang="zh-TW" altLang="en-US" dirty="0"/>
          </a:p>
        </p:txBody>
      </p:sp>
      <p:sp>
        <p:nvSpPr>
          <p:cNvPr id="28" name="圓角矩形 27"/>
          <p:cNvSpPr/>
          <p:nvPr/>
        </p:nvSpPr>
        <p:spPr>
          <a:xfrm>
            <a:off x="5657800" y="5410200"/>
            <a:ext cx="1197923" cy="4334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Back-End VM</a:t>
            </a:r>
            <a:endParaRPr lang="zh-TW" altLang="en-US" dirty="0"/>
          </a:p>
        </p:txBody>
      </p:sp>
      <p:sp>
        <p:nvSpPr>
          <p:cNvPr id="30" name="向下箭號 29"/>
          <p:cNvSpPr/>
          <p:nvPr/>
        </p:nvSpPr>
        <p:spPr>
          <a:xfrm>
            <a:off x="4485002" y="3607130"/>
            <a:ext cx="505870" cy="7362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31" name="文字方塊 30"/>
          <p:cNvSpPr txBox="1"/>
          <p:nvPr/>
        </p:nvSpPr>
        <p:spPr>
          <a:xfrm>
            <a:off x="5069471" y="3627912"/>
            <a:ext cx="2762295" cy="369332"/>
          </a:xfrm>
          <a:prstGeom prst="rect">
            <a:avLst/>
          </a:prstGeom>
          <a:noFill/>
        </p:spPr>
        <p:txBody>
          <a:bodyPr wrap="none" rtlCol="0">
            <a:spAutoFit/>
          </a:bodyPr>
          <a:lstStyle/>
          <a:p>
            <a:r>
              <a:rPr lang="en-US" altLang="zh-TW" dirty="0" smtClean="0"/>
              <a:t>User requests (workload)</a:t>
            </a:r>
            <a:endParaRPr lang="zh-TW" altLang="en-US" dirty="0"/>
          </a:p>
        </p:txBody>
      </p:sp>
      <p:sp>
        <p:nvSpPr>
          <p:cNvPr id="32" name="文字方塊 31"/>
          <p:cNvSpPr txBox="1"/>
          <p:nvPr/>
        </p:nvSpPr>
        <p:spPr>
          <a:xfrm>
            <a:off x="5297225" y="5410200"/>
            <a:ext cx="415498" cy="369332"/>
          </a:xfrm>
          <a:prstGeom prst="rect">
            <a:avLst/>
          </a:prstGeom>
          <a:noFill/>
        </p:spPr>
        <p:txBody>
          <a:bodyPr wrap="none" rtlCol="0">
            <a:spAutoFit/>
          </a:bodyPr>
          <a:lstStyle/>
          <a:p>
            <a:r>
              <a:rPr lang="en-US" altLang="zh-TW" dirty="0" smtClean="0"/>
              <a:t>…</a:t>
            </a:r>
            <a:endParaRPr lang="zh-TW" altLang="en-US" dirty="0"/>
          </a:p>
        </p:txBody>
      </p:sp>
      <p:sp>
        <p:nvSpPr>
          <p:cNvPr id="33" name="文字方塊 32"/>
          <p:cNvSpPr txBox="1"/>
          <p:nvPr/>
        </p:nvSpPr>
        <p:spPr>
          <a:xfrm>
            <a:off x="7298" y="4849458"/>
            <a:ext cx="2334293" cy="1015663"/>
          </a:xfrm>
          <a:prstGeom prst="rect">
            <a:avLst/>
          </a:prstGeom>
          <a:noFill/>
        </p:spPr>
        <p:txBody>
          <a:bodyPr wrap="none" rtlCol="0">
            <a:spAutoFit/>
          </a:bodyPr>
          <a:lstStyle/>
          <a:p>
            <a:r>
              <a:rPr lang="en-US" altLang="zh-TW" sz="2000" b="1" dirty="0" smtClean="0">
                <a:solidFill>
                  <a:srgbClr val="FF0000"/>
                </a:solidFill>
              </a:rPr>
              <a:t>Strategy</a:t>
            </a:r>
            <a:r>
              <a:rPr lang="en-US" altLang="zh-TW" sz="2000" dirty="0" smtClean="0">
                <a:solidFill>
                  <a:srgbClr val="FF0000"/>
                </a:solidFill>
              </a:rPr>
              <a:t>: Increase</a:t>
            </a:r>
          </a:p>
          <a:p>
            <a:r>
              <a:rPr lang="en-US" altLang="zh-TW" sz="2000" dirty="0">
                <a:solidFill>
                  <a:srgbClr val="FF0000"/>
                </a:solidFill>
              </a:rPr>
              <a:t> </a:t>
            </a:r>
            <a:r>
              <a:rPr lang="en-US" altLang="zh-TW" sz="2000" dirty="0" smtClean="0">
                <a:solidFill>
                  <a:srgbClr val="FF0000"/>
                </a:solidFill>
              </a:rPr>
              <a:t>the power of </a:t>
            </a:r>
          </a:p>
          <a:p>
            <a:r>
              <a:rPr lang="en-US" altLang="zh-TW" sz="2000" dirty="0" smtClean="0">
                <a:solidFill>
                  <a:srgbClr val="FF0000"/>
                </a:solidFill>
              </a:rPr>
              <a:t> the services </a:t>
            </a:r>
            <a:endParaRPr lang="zh-TW" altLang="en-US" sz="2000" dirty="0">
              <a:solidFill>
                <a:srgbClr val="FF0000"/>
              </a:solidFill>
            </a:endParaRPr>
          </a:p>
        </p:txBody>
      </p:sp>
    </p:spTree>
    <p:extLst>
      <p:ext uri="{BB962C8B-B14F-4D97-AF65-F5344CB8AC3E}">
        <p14:creationId xmlns:p14="http://schemas.microsoft.com/office/powerpoint/2010/main" val="22709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Auto-Scaling</a:t>
            </a:r>
            <a:endParaRPr lang="zh-TW" altLang="en-US" dirty="0"/>
          </a:p>
        </p:txBody>
      </p:sp>
      <p:sp>
        <p:nvSpPr>
          <p:cNvPr id="6" name="內容版面配置區 5"/>
          <p:cNvSpPr>
            <a:spLocks noGrp="1"/>
          </p:cNvSpPr>
          <p:nvPr>
            <p:ph sz="quarter" idx="1"/>
          </p:nvPr>
        </p:nvSpPr>
        <p:spPr/>
        <p:txBody>
          <a:bodyPr/>
          <a:lstStyle/>
          <a:p>
            <a:r>
              <a:rPr lang="en-US" altLang="zh-TW" dirty="0" smtClean="0"/>
              <a:t>It is a popular technology for web services</a:t>
            </a:r>
          </a:p>
          <a:p>
            <a:r>
              <a:rPr lang="en-US" altLang="zh-TW" dirty="0" smtClean="0"/>
              <a:t>Auto-scaling refers to the ability to dynamically increase/decrease the computing power of a system</a:t>
            </a:r>
          </a:p>
          <a:p>
            <a:r>
              <a:rPr lang="en-US" altLang="zh-TW" dirty="0" smtClean="0"/>
              <a:t>VM scaling:</a:t>
            </a:r>
          </a:p>
          <a:p>
            <a:pPr lvl="1"/>
            <a:r>
              <a:rPr lang="en-US" altLang="zh-TW" dirty="0" smtClean="0"/>
              <a:t>Horizontal scaling</a:t>
            </a:r>
          </a:p>
          <a:p>
            <a:pPr lvl="2"/>
            <a:r>
              <a:rPr lang="en-US" altLang="zh-TW" dirty="0" smtClean="0"/>
              <a:t> Adding new VMs to the system</a:t>
            </a:r>
          </a:p>
          <a:p>
            <a:pPr lvl="1"/>
            <a:r>
              <a:rPr lang="en-US" altLang="zh-TW" dirty="0" smtClean="0"/>
              <a:t>Vertical scaling</a:t>
            </a:r>
          </a:p>
          <a:p>
            <a:pPr lvl="2"/>
            <a:r>
              <a:rPr lang="en-US" altLang="zh-TW" dirty="0" smtClean="0"/>
              <a:t>Increasing the computing power of the working VMs</a:t>
            </a:r>
          </a:p>
          <a:p>
            <a:pPr lvl="3"/>
            <a:r>
              <a:rPr lang="en-US" altLang="zh-TW" dirty="0" smtClean="0"/>
              <a:t>Ex. adding new vCPUs and new virtual memory space</a:t>
            </a:r>
            <a:endParaRPr lang="zh-TW" altLang="en-US" dirty="0"/>
          </a:p>
        </p:txBody>
      </p:sp>
      <p:sp>
        <p:nvSpPr>
          <p:cNvPr id="4" name="投影片編號版面配置區 3"/>
          <p:cNvSpPr>
            <a:spLocks noGrp="1"/>
          </p:cNvSpPr>
          <p:nvPr>
            <p:ph type="sldNum" sz="quarter" idx="12"/>
          </p:nvPr>
        </p:nvSpPr>
        <p:spPr/>
        <p:txBody>
          <a:bodyPr/>
          <a:lstStyle/>
          <a:p>
            <a:pPr>
              <a:defRPr/>
            </a:pPr>
            <a:fld id="{F606827C-3794-43CD-A637-B7637CDF8CE6}" type="slidenum">
              <a:rPr lang="en-US" altLang="zh-TW" smtClean="0"/>
              <a:pPr>
                <a:defRPr/>
              </a:pPr>
              <a:t>26</a:t>
            </a:fld>
            <a:endParaRPr lang="en-US" altLang="zh-TW" dirty="0"/>
          </a:p>
        </p:txBody>
      </p:sp>
    </p:spTree>
    <p:extLst>
      <p:ext uri="{BB962C8B-B14F-4D97-AF65-F5344CB8AC3E}">
        <p14:creationId xmlns:p14="http://schemas.microsoft.com/office/powerpoint/2010/main" val="242461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Issues of Auto-Scaling</a:t>
            </a:r>
            <a:endParaRPr lang="zh-TW" altLang="en-US" dirty="0"/>
          </a:p>
        </p:txBody>
      </p:sp>
      <p:sp>
        <p:nvSpPr>
          <p:cNvPr id="3" name="內容版面配置區 2"/>
          <p:cNvSpPr>
            <a:spLocks noGrp="1"/>
          </p:cNvSpPr>
          <p:nvPr>
            <p:ph sz="quarter" idx="1"/>
          </p:nvPr>
        </p:nvSpPr>
        <p:spPr/>
        <p:txBody>
          <a:bodyPr/>
          <a:lstStyle/>
          <a:p>
            <a:r>
              <a:rPr lang="en-US" altLang="zh-TW" dirty="0" smtClean="0"/>
              <a:t>Auto-scaling issues:</a:t>
            </a:r>
          </a:p>
          <a:p>
            <a:pPr lvl="1"/>
            <a:r>
              <a:rPr lang="en-US" altLang="zh-TW" dirty="0" smtClean="0"/>
              <a:t>When to activate auto-scaling</a:t>
            </a:r>
          </a:p>
          <a:p>
            <a:pPr lvl="2"/>
            <a:r>
              <a:rPr lang="en-US" altLang="zh-TW" dirty="0" smtClean="0"/>
              <a:t>Cannot be too sensitive and too slow  </a:t>
            </a:r>
          </a:p>
          <a:p>
            <a:pPr lvl="1"/>
            <a:r>
              <a:rPr lang="en-US" altLang="zh-TW" dirty="0" smtClean="0"/>
              <a:t> How many resources (VMs) should be increased/decreased</a:t>
            </a:r>
          </a:p>
          <a:p>
            <a:pPr lvl="2"/>
            <a:r>
              <a:rPr lang="en-US" altLang="zh-TW" dirty="0" smtClean="0"/>
              <a:t>Typically horizontal scaling is used</a:t>
            </a:r>
          </a:p>
          <a:p>
            <a:pPr lvl="2"/>
            <a:r>
              <a:rPr lang="en-US" altLang="zh-TW" dirty="0" smtClean="0"/>
              <a:t>Very few systems use vertical scaling</a:t>
            </a:r>
          </a:p>
          <a:p>
            <a:pPr lvl="1"/>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27</a:t>
            </a:fld>
            <a:endParaRPr lang="en-US" altLang="zh-TW" dirty="0"/>
          </a:p>
        </p:txBody>
      </p:sp>
    </p:spTree>
    <p:extLst>
      <p:ext uri="{BB962C8B-B14F-4D97-AF65-F5344CB8AC3E}">
        <p14:creationId xmlns:p14="http://schemas.microsoft.com/office/powerpoint/2010/main" val="2452603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Strategy of Auto-Scaling: Reactive Auto-Scaling</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28</a:t>
            </a:fld>
            <a:endParaRPr lang="en-US" altLang="zh-TW" dirty="0"/>
          </a:p>
        </p:txBody>
      </p:sp>
      <p:pic>
        <p:nvPicPr>
          <p:cNvPr id="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554162"/>
            <a:ext cx="7886700" cy="4553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458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Possible Reactive Strategies</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29</a:t>
            </a:fld>
            <a:endParaRPr lang="en-US" altLang="zh-TW" dirty="0"/>
          </a:p>
        </p:txBody>
      </p:sp>
      <p:grpSp>
        <p:nvGrpSpPr>
          <p:cNvPr id="6" name="Group 4"/>
          <p:cNvGrpSpPr>
            <a:grpSpLocks noChangeAspect="1"/>
          </p:cNvGrpSpPr>
          <p:nvPr/>
        </p:nvGrpSpPr>
        <p:grpSpPr bwMode="auto">
          <a:xfrm>
            <a:off x="1752600" y="1114425"/>
            <a:ext cx="4724400" cy="5734050"/>
            <a:chOff x="1104" y="702"/>
            <a:chExt cx="2976" cy="3612"/>
          </a:xfrm>
        </p:grpSpPr>
        <p:sp>
          <p:nvSpPr>
            <p:cNvPr id="7" name="AutoShape 3"/>
            <p:cNvSpPr>
              <a:spLocks noChangeAspect="1" noChangeArrowheads="1" noTextEdit="1"/>
            </p:cNvSpPr>
            <p:nvPr/>
          </p:nvSpPr>
          <p:spPr bwMode="auto">
            <a:xfrm>
              <a:off x="1104" y="702"/>
              <a:ext cx="2976" cy="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pic>
          <p:nvPicPr>
            <p:cNvPr id="1029"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04" y="702"/>
              <a:ext cx="2981" cy="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字方塊 2"/>
          <p:cNvSpPr txBox="1"/>
          <p:nvPr/>
        </p:nvSpPr>
        <p:spPr>
          <a:xfrm>
            <a:off x="6484938" y="1796534"/>
            <a:ext cx="1762021" cy="369332"/>
          </a:xfrm>
          <a:prstGeom prst="rect">
            <a:avLst/>
          </a:prstGeom>
          <a:noFill/>
        </p:spPr>
        <p:txBody>
          <a:bodyPr wrap="none" rtlCol="0">
            <a:spAutoFit/>
          </a:bodyPr>
          <a:lstStyle/>
          <a:p>
            <a:r>
              <a:rPr lang="en-US" altLang="zh-TW" dirty="0" smtClean="0"/>
              <a:t>Demand-driven</a:t>
            </a:r>
            <a:endParaRPr lang="zh-TW" altLang="en-US" dirty="0"/>
          </a:p>
        </p:txBody>
      </p:sp>
      <p:sp>
        <p:nvSpPr>
          <p:cNvPr id="8" name="文字方塊 7"/>
          <p:cNvSpPr txBox="1"/>
          <p:nvPr/>
        </p:nvSpPr>
        <p:spPr>
          <a:xfrm>
            <a:off x="6484937" y="3429000"/>
            <a:ext cx="1479892" cy="369332"/>
          </a:xfrm>
          <a:prstGeom prst="rect">
            <a:avLst/>
          </a:prstGeom>
          <a:noFill/>
        </p:spPr>
        <p:txBody>
          <a:bodyPr wrap="none" rtlCol="0">
            <a:spAutoFit/>
          </a:bodyPr>
          <a:lstStyle/>
          <a:p>
            <a:r>
              <a:rPr lang="en-US" altLang="zh-TW" dirty="0" smtClean="0"/>
              <a:t>Event-driven</a:t>
            </a:r>
            <a:endParaRPr lang="zh-TW" altLang="en-US" dirty="0"/>
          </a:p>
        </p:txBody>
      </p:sp>
      <p:sp>
        <p:nvSpPr>
          <p:cNvPr id="9" name="文字方塊 8"/>
          <p:cNvSpPr txBox="1"/>
          <p:nvPr/>
        </p:nvSpPr>
        <p:spPr>
          <a:xfrm>
            <a:off x="6626002" y="5029200"/>
            <a:ext cx="1915909" cy="369332"/>
          </a:xfrm>
          <a:prstGeom prst="rect">
            <a:avLst/>
          </a:prstGeom>
          <a:noFill/>
        </p:spPr>
        <p:txBody>
          <a:bodyPr wrap="none" rtlCol="0">
            <a:spAutoFit/>
          </a:bodyPr>
          <a:lstStyle/>
          <a:p>
            <a:r>
              <a:rPr lang="en-US" altLang="zh-TW" dirty="0" smtClean="0"/>
              <a:t>Popularity-driven</a:t>
            </a:r>
            <a:endParaRPr lang="zh-TW" altLang="en-US" dirty="0"/>
          </a:p>
        </p:txBody>
      </p:sp>
    </p:spTree>
    <p:extLst>
      <p:ext uri="{BB962C8B-B14F-4D97-AF65-F5344CB8AC3E}">
        <p14:creationId xmlns:p14="http://schemas.microsoft.com/office/powerpoint/2010/main" val="396404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fontScale="90000"/>
          </a:bodyPr>
          <a:lstStyle/>
          <a:p>
            <a:pPr eaLnBrk="1" fontAlgn="auto" hangingPunct="1">
              <a:spcAft>
                <a:spcPts val="0"/>
              </a:spcAft>
              <a:defRPr/>
            </a:pPr>
            <a:r>
              <a:rPr lang="en-US" altLang="zh-TW" dirty="0" smtClean="0"/>
              <a:t>Cloud Resource Allocation Overview</a:t>
            </a:r>
            <a:endParaRPr lang="zh-TW" altLang="en-US" dirty="0"/>
          </a:p>
        </p:txBody>
      </p:sp>
      <p:sp>
        <p:nvSpPr>
          <p:cNvPr id="6" name="副標題 5"/>
          <p:cNvSpPr>
            <a:spLocks noGrp="1"/>
          </p:cNvSpPr>
          <p:nvPr>
            <p:ph type="subTitle" idx="1"/>
          </p:nvPr>
        </p:nvSpPr>
        <p:spPr/>
        <p:txBody>
          <a:bodyPr>
            <a:normAutofit/>
          </a:bodyPr>
          <a:lstStyle/>
          <a:p>
            <a:pPr eaLnBrk="1" fontAlgn="auto" hangingPunct="1">
              <a:spcAft>
                <a:spcPts val="0"/>
              </a:spcAft>
              <a:buFont typeface="Wingdings 3"/>
              <a:buNone/>
              <a:defRPr/>
            </a:pPr>
            <a:endParaRPr lang="zh-TW" altLang="en-US"/>
          </a:p>
        </p:txBody>
      </p:sp>
      <p:sp>
        <p:nvSpPr>
          <p:cNvPr id="143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D680C33-93E2-40DE-95E5-CB343493506B}" type="slidenum">
              <a:rPr lang="en-US" altLang="zh-TW" sz="1400" smtClean="0">
                <a:solidFill>
                  <a:schemeClr val="tx2"/>
                </a:solidFill>
                <a:latin typeface="Arial" pitchFamily="34" charset="0"/>
              </a:rPr>
              <a:pPr eaLnBrk="1" hangingPunct="1">
                <a:spcBef>
                  <a:spcPct val="0"/>
                </a:spcBef>
                <a:buClrTx/>
                <a:buSzTx/>
                <a:buFontTx/>
                <a:buNone/>
              </a:pPr>
              <a:t>3</a:t>
            </a:fld>
            <a:endParaRPr lang="en-US" altLang="zh-TW" sz="1400" smtClean="0">
              <a:solidFill>
                <a:schemeClr val="tx2"/>
              </a:solidFill>
              <a:latin typeface="Arial" pitchFamily="34" charset="0"/>
            </a:endParaRPr>
          </a:p>
        </p:txBody>
      </p:sp>
      <p:pic>
        <p:nvPicPr>
          <p:cNvPr id="14341" name="Picture 2" descr="C:\Documents and Settings\laconia_rqw.WWC-4DE0653AFB2\Local Settings\Temporary Internet Files\Content.IE5\SHJE3LSG\MP9003904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77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OpenStack Reactive Auto-Scaling</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30</a:t>
            </a:fld>
            <a:endParaRPr lang="en-US" altLang="zh-TW" dirty="0"/>
          </a:p>
        </p:txBody>
      </p:sp>
      <p:pic>
        <p:nvPicPr>
          <p:cNvPr id="6" name="Picture 19" descr="C:\Users\Administrator\Desktop\Picture8.pn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886049" y="1219200"/>
            <a:ext cx="5371901" cy="4937125"/>
          </a:xfrm>
          <a:prstGeom prst="rect">
            <a:avLst/>
          </a:prstGeom>
          <a:noFill/>
          <a:ln>
            <a:noFill/>
          </a:ln>
        </p:spPr>
      </p:pic>
    </p:spTree>
    <p:extLst>
      <p:ext uri="{BB962C8B-B14F-4D97-AF65-F5344CB8AC3E}">
        <p14:creationId xmlns:p14="http://schemas.microsoft.com/office/powerpoint/2010/main" val="3268048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Strategy </a:t>
            </a:r>
            <a:r>
              <a:rPr lang="en-US" altLang="zh-TW" dirty="0"/>
              <a:t>of Auto-Scaling: </a:t>
            </a:r>
            <a:r>
              <a:rPr lang="en-US" altLang="zh-TW" dirty="0" smtClean="0"/>
              <a:t>Predictive </a:t>
            </a:r>
            <a:r>
              <a:rPr lang="en-US" altLang="zh-TW" dirty="0"/>
              <a:t>Auto-Scaling</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31</a:t>
            </a:fld>
            <a:endParaRPr lang="en-US" altLang="zh-TW"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2321" y="1752600"/>
            <a:ext cx="822143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549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Possible Predictive Strategies</a:t>
            </a:r>
            <a:endParaRPr lang="zh-TW" altLang="en-US" dirty="0"/>
          </a:p>
        </p:txBody>
      </p:sp>
      <p:sp>
        <p:nvSpPr>
          <p:cNvPr id="3" name="內容版面配置區 2"/>
          <p:cNvSpPr>
            <a:spLocks noGrp="1"/>
          </p:cNvSpPr>
          <p:nvPr>
            <p:ph sz="quarter" idx="1"/>
          </p:nvPr>
        </p:nvSpPr>
        <p:spPr/>
        <p:txBody>
          <a:bodyPr/>
          <a:lstStyle/>
          <a:p>
            <a:r>
              <a:rPr lang="en-US" altLang="zh-TW" dirty="0" smtClean="0"/>
              <a:t>They can predict the resources that will be used</a:t>
            </a:r>
          </a:p>
          <a:p>
            <a:r>
              <a:rPr lang="en-US" altLang="zh-TW" dirty="0" smtClean="0"/>
              <a:t>Prediction </a:t>
            </a:r>
            <a:r>
              <a:rPr lang="en-US" altLang="zh-TW" dirty="0"/>
              <a:t>workload</a:t>
            </a:r>
          </a:p>
          <a:p>
            <a:pPr lvl="1"/>
            <a:r>
              <a:rPr lang="en-US" altLang="zh-TW" dirty="0"/>
              <a:t>Linear regression calculation [1]</a:t>
            </a:r>
          </a:p>
          <a:p>
            <a:pPr lvl="1"/>
            <a:r>
              <a:rPr lang="en-US" altLang="zh-TW" dirty="0"/>
              <a:t>Using Chaos Theory to predict [2]</a:t>
            </a:r>
          </a:p>
          <a:p>
            <a:pPr lvl="1"/>
            <a:r>
              <a:rPr lang="en-US" altLang="zh-TW" dirty="0"/>
              <a:t>Auto-regressive model[3]</a:t>
            </a:r>
          </a:p>
          <a:p>
            <a:pPr lvl="1"/>
            <a:r>
              <a:rPr lang="en-US" altLang="zh-TW" dirty="0"/>
              <a:t>Bayesian Network with machine learning techniques[4]</a:t>
            </a:r>
          </a:p>
          <a:p>
            <a:pPr marL="365760" lvl="1" indent="0">
              <a:buNone/>
            </a:pPr>
            <a:endParaRPr lang="en-US" altLang="zh-TW" dirty="0"/>
          </a:p>
          <a:p>
            <a:r>
              <a:rPr lang="en-US" altLang="zh-TW" sz="1000" dirty="0"/>
              <a:t>[1] K. </a:t>
            </a:r>
            <a:r>
              <a:rPr lang="en-US" altLang="zh-TW" sz="1000" dirty="0" err="1"/>
              <a:t>Qazi</a:t>
            </a:r>
            <a:r>
              <a:rPr lang="en-US" altLang="zh-TW" sz="1000" dirty="0"/>
              <a:t>, Yang Li, and A. </a:t>
            </a:r>
            <a:r>
              <a:rPr lang="en-US" altLang="zh-TW" sz="1000" dirty="0" err="1"/>
              <a:t>Sohn</a:t>
            </a:r>
            <a:r>
              <a:rPr lang="en-US" altLang="zh-TW" sz="1000" dirty="0"/>
              <a:t>, “Workload Prediction of Virtual Machines for Harnessing Data Center Resources,” </a:t>
            </a:r>
            <a:r>
              <a:rPr lang="en-US" altLang="zh-TW" sz="1000" i="1" dirty="0"/>
              <a:t>in 2014 IEEE 7th International Conference on Cloud Computing (CLOUD)</a:t>
            </a:r>
            <a:r>
              <a:rPr lang="en-US" altLang="zh-TW" sz="1000" dirty="0"/>
              <a:t>, 2014, pp. 522–529.</a:t>
            </a:r>
            <a:endParaRPr lang="zh-TW" altLang="zh-TW" sz="1000" dirty="0"/>
          </a:p>
          <a:p>
            <a:r>
              <a:rPr lang="en-US" altLang="zh-TW" sz="1000" dirty="0"/>
              <a:t>[2] L. </a:t>
            </a:r>
            <a:r>
              <a:rPr lang="en-US" altLang="zh-TW" sz="1000" dirty="0" err="1"/>
              <a:t>Yazdanov</a:t>
            </a:r>
            <a:r>
              <a:rPr lang="en-US" altLang="zh-TW" sz="1000" dirty="0"/>
              <a:t> and C. </a:t>
            </a:r>
            <a:r>
              <a:rPr lang="en-US" altLang="zh-TW" sz="1000" dirty="0" err="1"/>
              <a:t>Fetzer</a:t>
            </a:r>
            <a:r>
              <a:rPr lang="en-US" altLang="zh-TW" sz="1000" dirty="0"/>
              <a:t>, “Lightweight automatic resource scaling for multi-tier web applications,” </a:t>
            </a:r>
            <a:r>
              <a:rPr lang="en-US" altLang="zh-TW" sz="1000" i="1" dirty="0"/>
              <a:t>in 2014 IEEE 7th International Conference on Cloud Computing (CLOUD)</a:t>
            </a:r>
            <a:r>
              <a:rPr lang="en-US" altLang="zh-TW" sz="1000" dirty="0"/>
              <a:t>, 2014, pp. 466–473</a:t>
            </a:r>
            <a:endParaRPr lang="zh-TW" altLang="zh-TW" sz="1000" dirty="0"/>
          </a:p>
          <a:p>
            <a:r>
              <a:rPr lang="en-US" altLang="zh-TW" sz="1000" dirty="0"/>
              <a:t>[3] A. Bashar, “Autonomic scaling of Cloud Computing resources using BN-based prediction models</a:t>
            </a:r>
            <a:r>
              <a:rPr lang="en-US" altLang="zh-TW" sz="1000" i="1" dirty="0"/>
              <a:t>,” in 2013 IEEE 2nd International Conference on Cloud Networking (</a:t>
            </a:r>
            <a:r>
              <a:rPr lang="en-US" altLang="zh-TW" sz="1000" i="1" dirty="0" err="1"/>
              <a:t>CloudNet</a:t>
            </a:r>
            <a:r>
              <a:rPr lang="en-US" altLang="zh-TW" sz="1000" i="1" dirty="0"/>
              <a:t>)</a:t>
            </a:r>
            <a:r>
              <a:rPr lang="en-US" altLang="zh-TW" sz="1000" dirty="0"/>
              <a:t>, 2013, pp. 200–204</a:t>
            </a:r>
          </a:p>
          <a:p>
            <a:r>
              <a:rPr lang="en-US" altLang="zh-TW" sz="1000" dirty="0"/>
              <a:t>[4] L. Zhang, Y. Zhang, P. </a:t>
            </a:r>
            <a:r>
              <a:rPr lang="en-US" altLang="zh-TW" sz="1000" dirty="0" err="1"/>
              <a:t>Jamshidi</a:t>
            </a:r>
            <a:r>
              <a:rPr lang="en-US" altLang="zh-TW" sz="1000" dirty="0"/>
              <a:t>, L. Xu, and C. </a:t>
            </a:r>
            <a:r>
              <a:rPr lang="en-US" altLang="zh-TW" sz="1000" dirty="0" err="1"/>
              <a:t>Pahl</a:t>
            </a:r>
            <a:r>
              <a:rPr lang="en-US" altLang="zh-TW" sz="1000" dirty="0"/>
              <a:t>, “Workload Patterns for Quality-Driven Dynamic Cloud Service Configuration and Auto-Scaling,” </a:t>
            </a:r>
            <a:r>
              <a:rPr lang="en-US" altLang="zh-TW" sz="1000" i="1" dirty="0"/>
              <a:t>in Proceedings of the 2014 IEEE/ACM 7th International Conference on Utility and Cloud Computing, 2014</a:t>
            </a:r>
            <a:r>
              <a:rPr lang="en-US" altLang="zh-TW" sz="1000" dirty="0"/>
              <a:t>, pp. 156–165.</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32</a:t>
            </a:fld>
            <a:endParaRPr lang="en-US" altLang="zh-TW" dirty="0"/>
          </a:p>
        </p:txBody>
      </p:sp>
    </p:spTree>
    <p:extLst>
      <p:ext uri="{BB962C8B-B14F-4D97-AF65-F5344CB8AC3E}">
        <p14:creationId xmlns:p14="http://schemas.microsoft.com/office/powerpoint/2010/main" val="1391679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Linear Regression Prediction</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33</a:t>
            </a:fld>
            <a:endParaRPr lang="en-US" altLang="zh-TW"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034505"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120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Comparison of Reactive and Predictive Strategies</a:t>
            </a:r>
            <a:endParaRPr lang="zh-TW" altLang="en-US" dirty="0"/>
          </a:p>
        </p:txBody>
      </p:sp>
      <p:sp>
        <p:nvSpPr>
          <p:cNvPr id="3" name="內容版面配置區 2"/>
          <p:cNvSpPr>
            <a:spLocks noGrp="1"/>
          </p:cNvSpPr>
          <p:nvPr>
            <p:ph sz="quarter" idx="1"/>
          </p:nvPr>
        </p:nvSpPr>
        <p:spPr/>
        <p:txBody>
          <a:bodyPr/>
          <a:lstStyle/>
          <a:p>
            <a:r>
              <a:rPr lang="en-US" altLang="zh-TW" dirty="0" smtClean="0"/>
              <a:t>Reactive auto-scaling:</a:t>
            </a:r>
          </a:p>
          <a:p>
            <a:pPr lvl="1"/>
            <a:r>
              <a:rPr lang="en-US" altLang="zh-TW" dirty="0" smtClean="0"/>
              <a:t>Tell the system when to do auto-scaling</a:t>
            </a:r>
          </a:p>
          <a:p>
            <a:r>
              <a:rPr lang="en-US" altLang="zh-TW" dirty="0" smtClean="0"/>
              <a:t>Predictive auto-scaling:</a:t>
            </a:r>
          </a:p>
          <a:p>
            <a:pPr lvl="1"/>
            <a:r>
              <a:rPr lang="en-US" altLang="zh-TW" dirty="0" smtClean="0"/>
              <a:t>In most studies, it tells the system how to do auto-scaling</a:t>
            </a:r>
          </a:p>
          <a:p>
            <a:pPr lvl="1"/>
            <a:r>
              <a:rPr lang="en-US" altLang="zh-TW" dirty="0" smtClean="0"/>
              <a:t>Studies for temporal prediction are very few  </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34</a:t>
            </a:fld>
            <a:endParaRPr lang="en-US" altLang="zh-TW" dirty="0"/>
          </a:p>
        </p:txBody>
      </p:sp>
    </p:spTree>
    <p:extLst>
      <p:ext uri="{BB962C8B-B14F-4D97-AF65-F5344CB8AC3E}">
        <p14:creationId xmlns:p14="http://schemas.microsoft.com/office/powerpoint/2010/main" val="2185004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Overview of IaaS </a:t>
            </a:r>
            <a:r>
              <a:rPr lang="en-US" altLang="zh-TW" dirty="0"/>
              <a:t>Resource Allocation</a:t>
            </a:r>
            <a:endParaRPr lang="zh-TW" altLang="en-US" dirty="0"/>
          </a:p>
        </p:txBody>
      </p:sp>
      <p:sp>
        <p:nvSpPr>
          <p:cNvPr id="6" name="文字版面配置區 5"/>
          <p:cNvSpPr>
            <a:spLocks noGrp="1"/>
          </p:cNvSpPr>
          <p:nvPr>
            <p:ph type="body" idx="1"/>
          </p:nvPr>
        </p:nvSpPr>
        <p:spPr/>
        <p:txBody>
          <a:bodyPr/>
          <a:lstStyle/>
          <a:p>
            <a:r>
              <a:rPr lang="en-US" altLang="zh-TW" dirty="0" smtClean="0"/>
              <a:t>Choice: Private cloud or public cloud</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35</a:t>
            </a:fld>
            <a:endParaRPr lang="en-US" altLang="zh-TW" dirty="0"/>
          </a:p>
        </p:txBody>
      </p:sp>
    </p:spTree>
    <p:extLst>
      <p:ext uri="{BB962C8B-B14F-4D97-AF65-F5344CB8AC3E}">
        <p14:creationId xmlns:p14="http://schemas.microsoft.com/office/powerpoint/2010/main" val="2621232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zh-TW" dirty="0"/>
              <a:t>Public Cloud or </a:t>
            </a:r>
            <a:br>
              <a:rPr lang="en-US" altLang="zh-TW" dirty="0"/>
            </a:br>
            <a:r>
              <a:rPr lang="en-US" altLang="zh-TW" dirty="0"/>
              <a:t>Private Data Center?</a:t>
            </a:r>
          </a:p>
        </p:txBody>
      </p:sp>
      <p:sp>
        <p:nvSpPr>
          <p:cNvPr id="63491" name="Rectangle 3"/>
          <p:cNvSpPr>
            <a:spLocks noGrp="1" noChangeArrowheads="1"/>
          </p:cNvSpPr>
          <p:nvPr>
            <p:ph type="body" idx="1"/>
          </p:nvPr>
        </p:nvSpPr>
        <p:spPr/>
        <p:txBody>
          <a:bodyPr/>
          <a:lstStyle/>
          <a:p>
            <a:r>
              <a:rPr lang="en-US" altLang="zh-TW" dirty="0"/>
              <a:t>Assume usage-based pricing</a:t>
            </a:r>
          </a:p>
          <a:p>
            <a:r>
              <a:rPr lang="en-US" altLang="zh-TW" dirty="0"/>
              <a:t>Assume the customer’s revenue is directly proportional to the total number of user-hours.</a:t>
            </a: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95800"/>
            <a:ext cx="8229600" cy="619125"/>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36</a:t>
            </a:fld>
            <a:endParaRPr lang="en-US" altLang="zh-TW" dirty="0"/>
          </a:p>
        </p:txBody>
      </p:sp>
    </p:spTree>
    <p:extLst>
      <p:ext uri="{BB962C8B-B14F-4D97-AF65-F5344CB8AC3E}">
        <p14:creationId xmlns:p14="http://schemas.microsoft.com/office/powerpoint/2010/main" val="1389451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en-US" altLang="zh-TW" dirty="0" smtClean="0"/>
              <a:t>Decision </a:t>
            </a:r>
            <a:r>
              <a:rPr lang="en-US" altLang="zh-TW" dirty="0"/>
              <a:t>Model </a:t>
            </a:r>
            <a:r>
              <a:rPr lang="en-US" altLang="zh-TW" dirty="0" smtClean="0"/>
              <a:t>(Simplified Standard Capital-Budgeting Format) for Purchase</a:t>
            </a:r>
            <a:endParaRPr lang="zh-TW" altLang="en-US" dirty="0" smtClean="0"/>
          </a:p>
        </p:txBody>
      </p:sp>
      <p:sp>
        <p:nvSpPr>
          <p:cNvPr id="3" name="內容版面配置區 2"/>
          <p:cNvSpPr>
            <a:spLocks noGrp="1"/>
          </p:cNvSpPr>
          <p:nvPr>
            <p:ph idx="1"/>
          </p:nvPr>
        </p:nvSpPr>
        <p:spPr>
          <a:xfrm>
            <a:off x="457200" y="1143000"/>
            <a:ext cx="8229600" cy="4983163"/>
          </a:xfrm>
        </p:spPr>
        <p:txBody>
          <a:bodyPr/>
          <a:lstStyle/>
          <a:p>
            <a:pPr lvl="1">
              <a:defRPr/>
            </a:pPr>
            <a:r>
              <a:rPr lang="en-US" altLang="zh-TW" b="1" dirty="0" smtClean="0"/>
              <a:t>Purchased</a:t>
            </a:r>
          </a:p>
          <a:p>
            <a:pPr lvl="1">
              <a:defRPr/>
            </a:pPr>
            <a:endParaRPr lang="en-US" altLang="zh-TW" dirty="0"/>
          </a:p>
          <a:p>
            <a:pPr lvl="1">
              <a:defRPr/>
            </a:pPr>
            <a:endParaRPr lang="en-US" altLang="zh-TW" dirty="0" smtClean="0"/>
          </a:p>
          <a:p>
            <a:pPr marL="0" indent="0">
              <a:buFont typeface="Arial" charset="0"/>
              <a:buNone/>
              <a:defRPr/>
            </a:pPr>
            <a:endParaRPr lang="zh-TW" altLang="en-US" dirty="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938" y="1676400"/>
            <a:ext cx="4075112"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989013" y="3582987"/>
            <a:ext cx="7705725" cy="2308225"/>
          </a:xfrm>
          <a:prstGeom prst="rect">
            <a:avLst/>
          </a:prstGeom>
          <a:noFill/>
        </p:spPr>
        <p:txBody>
          <a:bodyPr>
            <a:spAutoFit/>
          </a:bodyPr>
          <a:lstStyle/>
          <a:p>
            <a:pPr marL="285750" indent="-285750">
              <a:buFont typeface="Arial" pitchFamily="34" charset="0"/>
              <a:buChar char="•"/>
              <a:defRPr/>
            </a:pPr>
            <a:r>
              <a:rPr lang="en-US" altLang="zh-TW" dirty="0">
                <a:ea typeface="新細明體" pitchFamily="18" charset="-120"/>
              </a:rPr>
              <a:t>P</a:t>
            </a:r>
            <a:r>
              <a:rPr lang="en-US" altLang="zh-TW" baseline="-25000" dirty="0">
                <a:ea typeface="新細明體" pitchFamily="18" charset="-120"/>
              </a:rPr>
              <a:t>T</a:t>
            </a:r>
            <a:r>
              <a:rPr lang="en-US" altLang="zh-TW" dirty="0">
                <a:ea typeface="新細明體" pitchFamily="18" charset="-120"/>
              </a:rPr>
              <a:t> is the annual profit resulting from the purchased asset in year T; </a:t>
            </a:r>
          </a:p>
          <a:p>
            <a:pPr marL="285750" indent="-285750">
              <a:buFont typeface="Arial" pitchFamily="34" charset="0"/>
              <a:buChar char="•"/>
              <a:defRPr/>
            </a:pPr>
            <a:r>
              <a:rPr lang="en-US" altLang="zh-TW" dirty="0" err="1">
                <a:ea typeface="新細明體" pitchFamily="18" charset="-120"/>
              </a:rPr>
              <a:t>C</a:t>
            </a:r>
            <a:r>
              <a:rPr lang="en-US" altLang="zh-TW" baseline="50000" dirty="0" err="1">
                <a:ea typeface="新細明體" pitchFamily="18" charset="-120"/>
              </a:rPr>
              <a:t>p</a:t>
            </a:r>
            <a:r>
              <a:rPr lang="en-US" altLang="zh-TW" baseline="-25000" dirty="0" err="1">
                <a:ea typeface="新細明體" pitchFamily="18" charset="-120"/>
              </a:rPr>
              <a:t>T</a:t>
            </a:r>
            <a:r>
              <a:rPr lang="en-US" altLang="zh-TW" dirty="0">
                <a:ea typeface="新細明體" pitchFamily="18" charset="-120"/>
              </a:rPr>
              <a:t> is the asset’s expected annual operating cost at year T; </a:t>
            </a:r>
          </a:p>
          <a:p>
            <a:pPr marL="285750" indent="-285750">
              <a:buFont typeface="Arial" pitchFamily="34" charset="0"/>
              <a:buChar char="•"/>
              <a:defRPr/>
            </a:pPr>
            <a:r>
              <a:rPr lang="en-US" altLang="zh-TW" dirty="0">
                <a:ea typeface="新細明體" pitchFamily="18" charset="-120"/>
              </a:rPr>
              <a:t>I</a:t>
            </a:r>
            <a:r>
              <a:rPr lang="en-US" altLang="zh-TW" baseline="-25000" dirty="0">
                <a:ea typeface="新細明體" pitchFamily="18" charset="-120"/>
              </a:rPr>
              <a:t>K</a:t>
            </a:r>
            <a:r>
              <a:rPr lang="en-US" altLang="zh-TW" dirty="0">
                <a:ea typeface="新細明體" pitchFamily="18" charset="-120"/>
              </a:rPr>
              <a:t> is the firm’s cost of capital, defined as the interest rate of its outstanding debt used to finance the purchase;(</a:t>
            </a:r>
            <a:r>
              <a:rPr lang="zh-TW" altLang="en-US" dirty="0">
                <a:solidFill>
                  <a:srgbClr val="FF0000"/>
                </a:solidFill>
                <a:ea typeface="新細明體" pitchFamily="18" charset="-120"/>
              </a:rPr>
              <a:t>折現率</a:t>
            </a:r>
            <a:r>
              <a:rPr lang="en-US" altLang="zh-TW" dirty="0">
                <a:ea typeface="新細明體" pitchFamily="18" charset="-120"/>
              </a:rPr>
              <a:t>)</a:t>
            </a:r>
          </a:p>
          <a:p>
            <a:pPr marL="285750" indent="-285750">
              <a:buFont typeface="Arial" pitchFamily="34" charset="0"/>
              <a:buChar char="•"/>
              <a:defRPr/>
            </a:pPr>
            <a:r>
              <a:rPr lang="en-US" altLang="zh-TW" dirty="0">
                <a:ea typeface="新細明體" pitchFamily="18" charset="-120"/>
              </a:rPr>
              <a:t>N is the asset’s productive life in years; </a:t>
            </a:r>
          </a:p>
          <a:p>
            <a:pPr marL="285750" indent="-285750">
              <a:buFont typeface="Arial" pitchFamily="34" charset="0"/>
              <a:buChar char="•"/>
              <a:defRPr/>
            </a:pPr>
            <a:r>
              <a:rPr lang="en-US" altLang="zh-TW" dirty="0">
                <a:ea typeface="新細明體" pitchFamily="18" charset="-120"/>
              </a:rPr>
              <a:t>S is the asset’s salvage value</a:t>
            </a:r>
            <a:r>
              <a:rPr lang="zh-TW" altLang="en-US" dirty="0">
                <a:ea typeface="新細明體" pitchFamily="18" charset="-120"/>
              </a:rPr>
              <a:t> </a:t>
            </a:r>
            <a:r>
              <a:rPr lang="en-US" altLang="zh-TW" dirty="0">
                <a:solidFill>
                  <a:srgbClr val="FF0000"/>
                </a:solidFill>
                <a:ea typeface="新細明體" pitchFamily="18" charset="-120"/>
              </a:rPr>
              <a:t>(</a:t>
            </a:r>
            <a:r>
              <a:rPr lang="zh-TW" altLang="en-US" dirty="0">
                <a:solidFill>
                  <a:srgbClr val="FF0000"/>
                </a:solidFill>
                <a:ea typeface="新細明體" pitchFamily="18" charset="-120"/>
              </a:rPr>
              <a:t>資產可利用值</a:t>
            </a:r>
            <a:r>
              <a:rPr lang="en-US" altLang="zh-TW" dirty="0">
                <a:solidFill>
                  <a:srgbClr val="FF0000"/>
                </a:solidFill>
                <a:ea typeface="新細明體" pitchFamily="18" charset="-120"/>
              </a:rPr>
              <a:t>) </a:t>
            </a:r>
            <a:r>
              <a:rPr lang="en-US" altLang="zh-TW" dirty="0">
                <a:ea typeface="新細明體" pitchFamily="18" charset="-120"/>
              </a:rPr>
              <a:t>after N years; </a:t>
            </a:r>
          </a:p>
          <a:p>
            <a:pPr marL="285750" indent="-285750">
              <a:buFont typeface="Arial" pitchFamily="34" charset="0"/>
              <a:buChar char="•"/>
              <a:defRPr/>
            </a:pPr>
            <a:r>
              <a:rPr lang="en-US" altLang="zh-TW" dirty="0">
                <a:ea typeface="新細明體" pitchFamily="18" charset="-120"/>
              </a:rPr>
              <a:t>E is the asset’s purchase (capital) cost.</a:t>
            </a:r>
            <a:endParaRPr lang="zh-TW" altLang="en-US" dirty="0">
              <a:ea typeface="新細明體" pitchFamily="18" charset="-120"/>
            </a:endParaRPr>
          </a:p>
          <a:p>
            <a:pPr>
              <a:defRPr/>
            </a:pPr>
            <a:endParaRPr lang="zh-TW" altLang="en-US" dirty="0">
              <a:ea typeface="新細明體" pitchFamily="18" charset="-120"/>
            </a:endParaRPr>
          </a:p>
        </p:txBody>
      </p:sp>
      <p:sp>
        <p:nvSpPr>
          <p:cNvPr id="23558" name="文字方塊 1"/>
          <p:cNvSpPr txBox="1">
            <a:spLocks noChangeArrowheads="1"/>
          </p:cNvSpPr>
          <p:nvPr/>
        </p:nvSpPr>
        <p:spPr bwMode="auto">
          <a:xfrm>
            <a:off x="254000" y="1970881"/>
            <a:ext cx="2039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dirty="0">
                <a:solidFill>
                  <a:srgbClr val="FF0000"/>
                </a:solidFill>
              </a:rPr>
              <a:t>Net Present Value</a:t>
            </a:r>
            <a:endParaRPr lang="zh-TW" altLang="en-US" dirty="0">
              <a:solidFill>
                <a:srgbClr val="FF0000"/>
              </a:solidFill>
            </a:endParaRPr>
          </a:p>
        </p:txBody>
      </p:sp>
      <p:sp>
        <p:nvSpPr>
          <p:cNvPr id="23559" name="文字方塊 4"/>
          <p:cNvSpPr txBox="1">
            <a:spLocks noChangeArrowheads="1"/>
          </p:cNvSpPr>
          <p:nvPr/>
        </p:nvSpPr>
        <p:spPr bwMode="auto">
          <a:xfrm>
            <a:off x="679450" y="2633662"/>
            <a:ext cx="814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zh-TW" altLang="en-US">
                <a:solidFill>
                  <a:srgbClr val="FF0000"/>
                </a:solidFill>
              </a:rPr>
              <a:t>所謂淨現值係指一個投資項目的全部現金流入的折現值和全部現金流出的折現值之間的差額。如果</a:t>
            </a:r>
            <a:r>
              <a:rPr lang="en-US" altLang="zh-TW">
                <a:solidFill>
                  <a:srgbClr val="FF0000"/>
                </a:solidFill>
              </a:rPr>
              <a:t>NPV&gt;0</a:t>
            </a:r>
            <a:r>
              <a:rPr lang="zh-TW" altLang="en-US">
                <a:solidFill>
                  <a:srgbClr val="FF0000"/>
                </a:solidFill>
              </a:rPr>
              <a:t>，說明該投資的現金流入現值大於現金流出現值，其結果可以增加淨利。</a:t>
            </a:r>
          </a:p>
        </p:txBody>
      </p:sp>
      <p:sp>
        <p:nvSpPr>
          <p:cNvPr id="2" name="投影片編號版面配置區 1"/>
          <p:cNvSpPr>
            <a:spLocks noGrp="1"/>
          </p:cNvSpPr>
          <p:nvPr>
            <p:ph type="sldNum" sz="quarter" idx="12"/>
          </p:nvPr>
        </p:nvSpPr>
        <p:spPr>
          <a:xfrm>
            <a:off x="612775" y="5395912"/>
            <a:ext cx="1981200" cy="365125"/>
          </a:xfrm>
        </p:spPr>
        <p:txBody>
          <a:bodyPr/>
          <a:lstStyle/>
          <a:p>
            <a:pPr>
              <a:defRPr/>
            </a:pPr>
            <a:fld id="{1ABD4345-7BD3-4B7C-B14F-DEEAA50699F6}" type="slidenum">
              <a:rPr lang="en-US" altLang="zh-TW" smtClean="0"/>
              <a:pPr>
                <a:defRPr/>
              </a:pPr>
              <a:t>37</a:t>
            </a:fld>
            <a:endParaRPr lang="en-US" altLang="zh-TW" dirty="0"/>
          </a:p>
        </p:txBody>
      </p:sp>
    </p:spTree>
    <p:extLst>
      <p:ext uri="{BB962C8B-B14F-4D97-AF65-F5344CB8AC3E}">
        <p14:creationId xmlns:p14="http://schemas.microsoft.com/office/powerpoint/2010/main" val="3109271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p:txBody>
          <a:bodyPr/>
          <a:lstStyle/>
          <a:p>
            <a:r>
              <a:rPr lang="en-US" altLang="zh-TW" dirty="0"/>
              <a:t>Decision Model (Simplified Standard Capital-Budgeting Format</a:t>
            </a:r>
            <a:r>
              <a:rPr lang="en-US" altLang="zh-TW" dirty="0" smtClean="0"/>
              <a:t>) for Lease</a:t>
            </a:r>
            <a:endParaRPr lang="zh-TW" altLang="en-US" dirty="0" smtClean="0"/>
          </a:p>
        </p:txBody>
      </p:sp>
      <p:sp>
        <p:nvSpPr>
          <p:cNvPr id="24579" name="內容版面配置區 2"/>
          <p:cNvSpPr>
            <a:spLocks noGrp="1"/>
          </p:cNvSpPr>
          <p:nvPr>
            <p:ph idx="1"/>
          </p:nvPr>
        </p:nvSpPr>
        <p:spPr/>
        <p:txBody>
          <a:bodyPr/>
          <a:lstStyle/>
          <a:p>
            <a:pPr marL="342900" lvl="1" indent="-342900">
              <a:buFont typeface="Arial" charset="0"/>
              <a:buChar char="•"/>
            </a:pPr>
            <a:r>
              <a:rPr lang="en-US" altLang="zh-TW" b="1" dirty="0" smtClean="0"/>
              <a:t>Leased</a:t>
            </a:r>
          </a:p>
          <a:p>
            <a:endParaRPr lang="zh-TW" altLang="en-US" dirty="0" smtClean="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2205038"/>
            <a:ext cx="41624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文字方塊 5"/>
          <p:cNvSpPr txBox="1">
            <a:spLocks noChangeArrowheads="1"/>
          </p:cNvSpPr>
          <p:nvPr/>
        </p:nvSpPr>
        <p:spPr bwMode="auto">
          <a:xfrm>
            <a:off x="1104900" y="3860800"/>
            <a:ext cx="6986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lang="en-US" altLang="zh-TW" sz="2000"/>
              <a:t>C</a:t>
            </a:r>
            <a:r>
              <a:rPr lang="en-US" altLang="zh-TW" sz="2000" baseline="-25000"/>
              <a:t>T</a:t>
            </a:r>
            <a:r>
              <a:rPr lang="en-US" altLang="zh-TW" sz="2000" baseline="30000"/>
              <a:t>L</a:t>
            </a:r>
            <a:r>
              <a:rPr lang="en-US" altLang="zh-TW" sz="2000"/>
              <a:t> is the leased asset’s expected annual operating cost at year T; </a:t>
            </a:r>
          </a:p>
          <a:p>
            <a:pPr eaLnBrk="1" hangingPunct="1"/>
            <a:r>
              <a:rPr lang="en-US" altLang="zh-TW" sz="2000"/>
              <a:t>L</a:t>
            </a:r>
            <a:r>
              <a:rPr lang="en-US" altLang="zh-TW" sz="2000" baseline="-25000"/>
              <a:t>T</a:t>
            </a:r>
            <a:r>
              <a:rPr lang="en-US" altLang="zh-TW" sz="2000"/>
              <a:t> is the lease payment at year T; </a:t>
            </a:r>
          </a:p>
          <a:p>
            <a:pPr eaLnBrk="1" hangingPunct="1"/>
            <a:r>
              <a:rPr lang="en-US" altLang="zh-TW" sz="2000"/>
              <a:t>I</a:t>
            </a:r>
            <a:r>
              <a:rPr lang="en-US" altLang="zh-TW" sz="2000" baseline="-25000"/>
              <a:t>R</a:t>
            </a:r>
            <a:r>
              <a:rPr lang="en-US" altLang="zh-TW" sz="2000"/>
              <a:t> is the interest rate for financing the lease payments. </a:t>
            </a:r>
          </a:p>
        </p:txBody>
      </p:sp>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38</a:t>
            </a:fld>
            <a:endParaRPr lang="en-US" altLang="zh-TW" dirty="0"/>
          </a:p>
        </p:txBody>
      </p:sp>
    </p:spTree>
    <p:extLst>
      <p:ext uri="{BB962C8B-B14F-4D97-AF65-F5344CB8AC3E}">
        <p14:creationId xmlns:p14="http://schemas.microsoft.com/office/powerpoint/2010/main" val="3330812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51" y="152400"/>
            <a:ext cx="515968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4800"/>
            <a:ext cx="2981011"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631" y="2394174"/>
            <a:ext cx="5052305" cy="4463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39</a:t>
            </a:fld>
            <a:endParaRPr lang="en-US" altLang="zh-TW" dirty="0"/>
          </a:p>
        </p:txBody>
      </p:sp>
    </p:spTree>
    <p:extLst>
      <p:ext uri="{BB962C8B-B14F-4D97-AF65-F5344CB8AC3E}">
        <p14:creationId xmlns:p14="http://schemas.microsoft.com/office/powerpoint/2010/main" val="1402210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Overview of Cloud Resource Allocation and Scheduling</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4</a:t>
            </a:fld>
            <a:endParaRPr lang="en-US" altLang="zh-TW" dirty="0"/>
          </a:p>
        </p:txBody>
      </p:sp>
    </p:spTree>
    <p:extLst>
      <p:ext uri="{BB962C8B-B14F-4D97-AF65-F5344CB8AC3E}">
        <p14:creationId xmlns:p14="http://schemas.microsoft.com/office/powerpoint/2010/main" val="1402736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 y="1814512"/>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 y="2674620"/>
            <a:ext cx="4108196" cy="133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 y="4286249"/>
            <a:ext cx="3828441"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915" y="1814512"/>
            <a:ext cx="4635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240" y="2705100"/>
            <a:ext cx="44481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40</a:t>
            </a:fld>
            <a:endParaRPr lang="en-US" altLang="zh-TW" dirty="0"/>
          </a:p>
        </p:txBody>
      </p:sp>
    </p:spTree>
    <p:extLst>
      <p:ext uri="{BB962C8B-B14F-4D97-AF65-F5344CB8AC3E}">
        <p14:creationId xmlns:p14="http://schemas.microsoft.com/office/powerpoint/2010/main" val="907675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smtClean="0"/>
              <a:t>Decision Model</a:t>
            </a:r>
            <a:endParaRPr lang="zh-TW" altLang="en-US" smtClean="0"/>
          </a:p>
        </p:txBody>
      </p:sp>
      <p:sp>
        <p:nvSpPr>
          <p:cNvPr id="25603" name="內容版面配置區 2"/>
          <p:cNvSpPr>
            <a:spLocks noGrp="1"/>
          </p:cNvSpPr>
          <p:nvPr>
            <p:ph idx="1"/>
          </p:nvPr>
        </p:nvSpPr>
        <p:spPr>
          <a:xfrm>
            <a:off x="457200" y="1143000"/>
            <a:ext cx="8229600" cy="4641850"/>
          </a:xfrm>
        </p:spPr>
        <p:txBody>
          <a:bodyPr/>
          <a:lstStyle/>
          <a:p>
            <a:r>
              <a:rPr lang="en-US" altLang="zh-TW" sz="2800" dirty="0" smtClean="0"/>
              <a:t>buy-or-lease decision</a:t>
            </a:r>
          </a:p>
          <a:p>
            <a:pPr lvl="1"/>
            <a:r>
              <a:rPr lang="en-US" altLang="zh-TW" sz="2000" dirty="0" smtClean="0">
                <a:solidFill>
                  <a:srgbClr val="FF0000"/>
                </a:solidFill>
              </a:rPr>
              <a:t>If the incremental NPV (</a:t>
            </a:r>
            <a:r>
              <a:rPr lang="el-GR" altLang="zh-TW" sz="2000" dirty="0" smtClean="0">
                <a:solidFill>
                  <a:srgbClr val="FF0000"/>
                </a:solidFill>
              </a:rPr>
              <a:t>Δ</a:t>
            </a:r>
            <a:r>
              <a:rPr lang="en-US" altLang="zh-TW" sz="2000" dirty="0" smtClean="0">
                <a:solidFill>
                  <a:srgbClr val="FF0000"/>
                </a:solidFill>
              </a:rPr>
              <a:t>NPV) ≥ 0 →buy; if </a:t>
            </a:r>
            <a:r>
              <a:rPr lang="el-GR" altLang="zh-TW" sz="2000" dirty="0" smtClean="0">
                <a:solidFill>
                  <a:srgbClr val="FF0000"/>
                </a:solidFill>
              </a:rPr>
              <a:t> Δ </a:t>
            </a:r>
            <a:r>
              <a:rPr lang="en-US" altLang="zh-TW" sz="2000" dirty="0" smtClean="0">
                <a:solidFill>
                  <a:srgbClr val="FF0000"/>
                </a:solidFill>
              </a:rPr>
              <a:t>NPV &lt; 0 → lease, where </a:t>
            </a:r>
            <a:r>
              <a:rPr lang="el-GR" altLang="zh-TW" sz="2000" dirty="0" smtClean="0">
                <a:solidFill>
                  <a:srgbClr val="FF0000"/>
                </a:solidFill>
              </a:rPr>
              <a:t>Δ </a:t>
            </a:r>
            <a:r>
              <a:rPr lang="en-US" altLang="zh-TW" sz="2000" dirty="0" smtClean="0">
                <a:solidFill>
                  <a:srgbClr val="FF0000"/>
                </a:solidFill>
              </a:rPr>
              <a:t>NPV = NPV</a:t>
            </a:r>
            <a:r>
              <a:rPr lang="en-US" altLang="zh-TW" sz="2000" baseline="-25000" dirty="0" smtClean="0">
                <a:solidFill>
                  <a:srgbClr val="FF0000"/>
                </a:solidFill>
              </a:rPr>
              <a:t>P</a:t>
            </a:r>
            <a:r>
              <a:rPr lang="en-US" altLang="zh-TW" sz="2000" dirty="0" smtClean="0">
                <a:solidFill>
                  <a:srgbClr val="FF0000"/>
                </a:solidFill>
              </a:rPr>
              <a:t> - NPV</a:t>
            </a:r>
            <a:r>
              <a:rPr lang="en-US" altLang="zh-TW" sz="2000" baseline="-25000" dirty="0" smtClean="0">
                <a:solidFill>
                  <a:srgbClr val="FF0000"/>
                </a:solidFill>
              </a:rPr>
              <a:t>L</a:t>
            </a:r>
            <a:r>
              <a:rPr lang="en-US" altLang="zh-TW" sz="2000" dirty="0" smtClean="0">
                <a:solidFill>
                  <a:srgbClr val="FF0000"/>
                </a:solidFill>
              </a:rPr>
              <a:t>.</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438400"/>
            <a:ext cx="51974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文字方塊 3"/>
          <p:cNvSpPr txBox="1">
            <a:spLocks noChangeArrowheads="1"/>
          </p:cNvSpPr>
          <p:nvPr/>
        </p:nvSpPr>
        <p:spPr bwMode="auto">
          <a:xfrm>
            <a:off x="993321" y="4598988"/>
            <a:ext cx="75612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buFont typeface="Arial" charset="0"/>
              <a:buChar char="•"/>
            </a:pPr>
            <a:r>
              <a:rPr lang="en-US" altLang="zh-TW" dirty="0"/>
              <a:t>We assume ⎡V⎤</a:t>
            </a:r>
            <a:r>
              <a:rPr lang="en-US" altLang="zh-TW" baseline="-25000" dirty="0"/>
              <a:t>Ω</a:t>
            </a:r>
            <a:r>
              <a:rPr lang="en-US" altLang="zh-TW" dirty="0"/>
              <a:t> is an operator returning the minimum number of Ω-sized disk drives needed to store V </a:t>
            </a:r>
            <a:r>
              <a:rPr lang="en-US" altLang="zh-TW" dirty="0" err="1"/>
              <a:t>Gbytes</a:t>
            </a:r>
            <a:r>
              <a:rPr lang="en-US" altLang="zh-TW" dirty="0"/>
              <a:t> of data. </a:t>
            </a:r>
          </a:p>
          <a:p>
            <a:pPr eaLnBrk="1" hangingPunct="1">
              <a:buFont typeface="Arial" charset="0"/>
              <a:buChar char="•"/>
            </a:pPr>
            <a:r>
              <a:rPr lang="en-US" altLang="zh-TW" dirty="0"/>
              <a:t>S: the expected end-of-life disk salvage value, </a:t>
            </a:r>
          </a:p>
          <a:p>
            <a:pPr eaLnBrk="1" hangingPunct="1">
              <a:buFont typeface="Arial" charset="0"/>
              <a:buChar char="•"/>
            </a:pPr>
            <a:r>
              <a:rPr lang="en-US" altLang="zh-TW" dirty="0"/>
              <a:t>C</a:t>
            </a:r>
            <a:r>
              <a:rPr lang="en-US" altLang="zh-TW" baseline="-25000" dirty="0"/>
              <a:t>T</a:t>
            </a:r>
            <a:r>
              <a:rPr lang="en-US" altLang="zh-TW" dirty="0"/>
              <a:t>: the operating cost in year T </a:t>
            </a:r>
          </a:p>
          <a:p>
            <a:pPr eaLnBrk="1" hangingPunct="1">
              <a:buFont typeface="Arial" charset="0"/>
              <a:buChar char="•"/>
            </a:pPr>
            <a:r>
              <a:rPr lang="en-US" altLang="zh-TW" dirty="0"/>
              <a:t>E</a:t>
            </a:r>
            <a:r>
              <a:rPr lang="en-US" altLang="zh-TW" baseline="-25000" dirty="0"/>
              <a:t>T</a:t>
            </a:r>
            <a:r>
              <a:rPr lang="en-US" altLang="zh-TW" dirty="0"/>
              <a:t>: the capital cost in year T,</a:t>
            </a:r>
            <a:endParaRPr lang="zh-TW" altLang="en-US" dirty="0"/>
          </a:p>
        </p:txBody>
      </p:sp>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41</a:t>
            </a:fld>
            <a:endParaRPr lang="en-US" altLang="zh-TW" dirty="0"/>
          </a:p>
        </p:txBody>
      </p:sp>
    </p:spTree>
    <p:extLst>
      <p:ext uri="{BB962C8B-B14F-4D97-AF65-F5344CB8AC3E}">
        <p14:creationId xmlns:p14="http://schemas.microsoft.com/office/powerpoint/2010/main" val="3471541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mtClean="0"/>
              <a:t>Single-user computers</a:t>
            </a:r>
            <a:endParaRPr lang="zh-TW" altLang="en-US" smtClean="0"/>
          </a:p>
        </p:txBody>
      </p:sp>
      <p:sp>
        <p:nvSpPr>
          <p:cNvPr id="26627" name="內容版面配置區 2"/>
          <p:cNvSpPr>
            <a:spLocks noGrp="1"/>
          </p:cNvSpPr>
          <p:nvPr>
            <p:ph idx="1"/>
          </p:nvPr>
        </p:nvSpPr>
        <p:spPr/>
        <p:txBody>
          <a:bodyPr/>
          <a:lstStyle/>
          <a:p>
            <a:endParaRPr lang="zh-TW" altLang="en-US"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349500"/>
            <a:ext cx="89296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42</a:t>
            </a:fld>
            <a:endParaRPr lang="en-US" altLang="zh-TW" dirty="0"/>
          </a:p>
        </p:txBody>
      </p:sp>
    </p:spTree>
    <p:extLst>
      <p:ext uri="{BB962C8B-B14F-4D97-AF65-F5344CB8AC3E}">
        <p14:creationId xmlns:p14="http://schemas.microsoft.com/office/powerpoint/2010/main" val="904045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b="1" smtClean="0"/>
              <a:t>Medium-size enterprises</a:t>
            </a:r>
            <a:endParaRPr lang="zh-TW" altLang="en-US" smtClean="0"/>
          </a:p>
        </p:txBody>
      </p:sp>
      <p:sp>
        <p:nvSpPr>
          <p:cNvPr id="28675" name="內容版面配置區 2"/>
          <p:cNvSpPr>
            <a:spLocks noGrp="1"/>
          </p:cNvSpPr>
          <p:nvPr>
            <p:ph idx="1"/>
          </p:nvPr>
        </p:nvSpPr>
        <p:spPr/>
        <p:txBody>
          <a:bodyPr/>
          <a:lstStyle/>
          <a:p>
            <a:endParaRPr lang="zh-TW" altLang="en-US"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349500"/>
            <a:ext cx="6880225"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43</a:t>
            </a:fld>
            <a:endParaRPr lang="en-US" altLang="zh-TW" dirty="0"/>
          </a:p>
        </p:txBody>
      </p:sp>
    </p:spTree>
    <p:extLst>
      <p:ext uri="{BB962C8B-B14F-4D97-AF65-F5344CB8AC3E}">
        <p14:creationId xmlns:p14="http://schemas.microsoft.com/office/powerpoint/2010/main" val="3066464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b="1" smtClean="0"/>
              <a:t>Large-size enterprises</a:t>
            </a:r>
            <a:endParaRPr lang="zh-TW" altLang="en-US" smtClean="0"/>
          </a:p>
        </p:txBody>
      </p:sp>
      <p:sp>
        <p:nvSpPr>
          <p:cNvPr id="30723" name="內容版面配置區 2"/>
          <p:cNvSpPr>
            <a:spLocks noGrp="1"/>
          </p:cNvSpPr>
          <p:nvPr>
            <p:ph idx="1"/>
          </p:nvPr>
        </p:nvSpPr>
        <p:spPr/>
        <p:txBody>
          <a:bodyPr/>
          <a:lstStyle/>
          <a:p>
            <a:endParaRPr lang="zh-TW" altLang="en-US"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276475"/>
            <a:ext cx="70516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44</a:t>
            </a:fld>
            <a:endParaRPr lang="en-US" altLang="zh-TW" dirty="0"/>
          </a:p>
        </p:txBody>
      </p:sp>
    </p:spTree>
    <p:extLst>
      <p:ext uri="{BB962C8B-B14F-4D97-AF65-F5344CB8AC3E}">
        <p14:creationId xmlns:p14="http://schemas.microsoft.com/office/powerpoint/2010/main" val="2978531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Topics</a:t>
            </a:r>
            <a:endParaRPr lang="zh-TW" altLang="en-US" dirty="0"/>
          </a:p>
        </p:txBody>
      </p:sp>
      <p:sp>
        <p:nvSpPr>
          <p:cNvPr id="3" name="內容版面配置區 2"/>
          <p:cNvSpPr>
            <a:spLocks noGrp="1"/>
          </p:cNvSpPr>
          <p:nvPr>
            <p:ph sz="quarter" idx="1"/>
          </p:nvPr>
        </p:nvSpPr>
        <p:spPr/>
        <p:txBody>
          <a:bodyPr/>
          <a:lstStyle/>
          <a:p>
            <a:r>
              <a:rPr lang="en-US" altLang="zh-TW" dirty="0" smtClean="0"/>
              <a:t>Network Bandwidth Allocation</a:t>
            </a:r>
          </a:p>
          <a:p>
            <a:pPr lvl="1"/>
            <a:r>
              <a:rPr lang="en-US" altLang="zh-TW" dirty="0" smtClean="0"/>
              <a:t>Soft real-time scheduling</a:t>
            </a:r>
          </a:p>
          <a:p>
            <a:pPr lvl="1"/>
            <a:r>
              <a:rPr lang="en-US" altLang="zh-TW" dirty="0" smtClean="0"/>
              <a:t>Hard real-time scheduling</a:t>
            </a:r>
          </a:p>
          <a:p>
            <a:r>
              <a:rPr lang="en-US" altLang="zh-TW" dirty="0" smtClean="0"/>
              <a:t>High Reliability/Availability issues</a:t>
            </a:r>
          </a:p>
          <a:p>
            <a:pPr lvl="1"/>
            <a:r>
              <a:rPr lang="en-US" altLang="zh-TW" dirty="0" smtClean="0"/>
              <a:t>What should the system do if a failure happened?</a:t>
            </a:r>
          </a:p>
          <a:p>
            <a:r>
              <a:rPr lang="en-US" altLang="zh-TW" dirty="0" smtClean="0"/>
              <a:t>Resource allocation for virtual clusters or virtual datacenters</a:t>
            </a:r>
          </a:p>
          <a:p>
            <a:pPr lvl="1"/>
            <a:r>
              <a:rPr lang="en-US" altLang="zh-TW" dirty="0" smtClean="0"/>
              <a:t>Emulating communication inside a physical host  can reduce network bandwidth consumption</a:t>
            </a:r>
          </a:p>
          <a:p>
            <a:r>
              <a:rPr lang="en-US" altLang="zh-TW" dirty="0" smtClean="0"/>
              <a:t>Impact of dynamic load-balancing on virtual clusters</a:t>
            </a:r>
          </a:p>
          <a:p>
            <a:endParaRPr lang="en-US" altLang="zh-TW" dirty="0" smtClean="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45</a:t>
            </a:fld>
            <a:endParaRPr lang="en-US" altLang="zh-TW" dirty="0"/>
          </a:p>
        </p:txBody>
      </p:sp>
    </p:spTree>
    <p:extLst>
      <p:ext uri="{BB962C8B-B14F-4D97-AF65-F5344CB8AC3E}">
        <p14:creationId xmlns:p14="http://schemas.microsoft.com/office/powerpoint/2010/main" val="3132472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fontScale="90000"/>
          </a:bodyPr>
          <a:lstStyle/>
          <a:p>
            <a:pPr eaLnBrk="1" fontAlgn="auto" hangingPunct="1">
              <a:spcAft>
                <a:spcPts val="0"/>
              </a:spcAft>
              <a:defRPr/>
            </a:pPr>
            <a:r>
              <a:rPr lang="en-US" altLang="zh-TW" dirty="0"/>
              <a:t>Overview of </a:t>
            </a:r>
            <a:r>
              <a:rPr lang="en-US" altLang="zh-TW" dirty="0" smtClean="0"/>
              <a:t>PaaS/SaaS </a:t>
            </a:r>
            <a:r>
              <a:rPr lang="en-US" altLang="zh-TW" dirty="0"/>
              <a:t>Resource Allocation</a:t>
            </a:r>
            <a:endParaRPr lang="zh-TW" altLang="en-US" dirty="0"/>
          </a:p>
        </p:txBody>
      </p:sp>
      <p:sp>
        <p:nvSpPr>
          <p:cNvPr id="6" name="副標題 5"/>
          <p:cNvSpPr>
            <a:spLocks noGrp="1"/>
          </p:cNvSpPr>
          <p:nvPr>
            <p:ph type="subTitle" idx="1"/>
          </p:nvPr>
        </p:nvSpPr>
        <p:spPr/>
        <p:txBody>
          <a:bodyPr>
            <a:normAutofit/>
          </a:bodyPr>
          <a:lstStyle/>
          <a:p>
            <a:pPr eaLnBrk="1" fontAlgn="auto" hangingPunct="1">
              <a:spcAft>
                <a:spcPts val="0"/>
              </a:spcAft>
              <a:buFont typeface="Wingdings 3"/>
              <a:buNone/>
              <a:defRPr/>
            </a:pPr>
            <a:endParaRPr lang="zh-TW" altLang="en-US"/>
          </a:p>
        </p:txBody>
      </p:sp>
      <p:sp>
        <p:nvSpPr>
          <p:cNvPr id="143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新細明體" pitchFamily="18" charset="-12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新細明體" pitchFamily="18" charset="-12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新細明體" pitchFamily="18" charset="-12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ea typeface="新細明體" pitchFamily="18" charset="-12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新細明體" pitchFamily="18" charset="-120"/>
              </a:defRPr>
            </a:lvl9pPr>
          </a:lstStyle>
          <a:p>
            <a:pPr eaLnBrk="1" hangingPunct="1">
              <a:spcBef>
                <a:spcPct val="0"/>
              </a:spcBef>
              <a:buClrTx/>
              <a:buSzTx/>
              <a:buFontTx/>
              <a:buNone/>
            </a:pPr>
            <a:fld id="{8D680C33-93E2-40DE-95E5-CB343493506B}" type="slidenum">
              <a:rPr lang="en-US" altLang="zh-TW" sz="1400" smtClean="0">
                <a:solidFill>
                  <a:schemeClr val="tx2"/>
                </a:solidFill>
                <a:latin typeface="Arial" pitchFamily="34" charset="0"/>
              </a:rPr>
              <a:pPr eaLnBrk="1" hangingPunct="1">
                <a:spcBef>
                  <a:spcPct val="0"/>
                </a:spcBef>
                <a:buClrTx/>
                <a:buSzTx/>
                <a:buFontTx/>
                <a:buNone/>
              </a:pPr>
              <a:t>46</a:t>
            </a:fld>
            <a:endParaRPr lang="en-US" altLang="zh-TW" sz="1400" dirty="0" smtClean="0">
              <a:solidFill>
                <a:schemeClr val="tx2"/>
              </a:solidFill>
              <a:latin typeface="Arial" pitchFamily="34" charset="0"/>
            </a:endParaRPr>
          </a:p>
        </p:txBody>
      </p:sp>
      <p:pic>
        <p:nvPicPr>
          <p:cNvPr id="14341" name="Picture 2" descr="C:\Documents and Settings\laconia_rqw.WWC-4DE0653AFB2\Local Settings\Temporary Internet Files\Content.IE5\SHJE3LSG\MP9003904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0"/>
            <a:ext cx="1957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198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Overview of PaaS/SaaS Resource Allocation</a:t>
            </a:r>
            <a:endParaRPr lang="zh-TW" altLang="en-US" dirty="0"/>
          </a:p>
        </p:txBody>
      </p:sp>
      <p:sp>
        <p:nvSpPr>
          <p:cNvPr id="6" name="文字版面配置區 5"/>
          <p:cNvSpPr>
            <a:spLocks noGrp="1"/>
          </p:cNvSpPr>
          <p:nvPr>
            <p:ph type="body" idx="1"/>
          </p:nvPr>
        </p:nvSpPr>
        <p:spPr/>
        <p:txBody>
          <a:bodyPr/>
          <a:lstStyle/>
          <a:p>
            <a:r>
              <a:rPr lang="en-US" altLang="zh-TW" dirty="0" smtClean="0"/>
              <a:t> Concept of PaaS/SaaS Scheduling</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47</a:t>
            </a:fld>
            <a:endParaRPr lang="en-US" altLang="zh-TW" dirty="0"/>
          </a:p>
        </p:txBody>
      </p:sp>
    </p:spTree>
    <p:extLst>
      <p:ext uri="{BB962C8B-B14F-4D97-AF65-F5344CB8AC3E}">
        <p14:creationId xmlns:p14="http://schemas.microsoft.com/office/powerpoint/2010/main" val="1533313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Terminology Definition</a:t>
            </a:r>
            <a:endParaRPr lang="zh-TW" altLang="en-US" dirty="0"/>
          </a:p>
        </p:txBody>
      </p:sp>
      <p:sp>
        <p:nvSpPr>
          <p:cNvPr id="3" name="內容版面配置區 2"/>
          <p:cNvSpPr>
            <a:spLocks noGrp="1"/>
          </p:cNvSpPr>
          <p:nvPr>
            <p:ph sz="quarter" idx="1"/>
          </p:nvPr>
        </p:nvSpPr>
        <p:spPr/>
        <p:txBody>
          <a:bodyPr/>
          <a:lstStyle/>
          <a:p>
            <a:r>
              <a:rPr lang="en-US" altLang="zh-TW" dirty="0" smtClean="0"/>
              <a:t>Job</a:t>
            </a:r>
          </a:p>
          <a:p>
            <a:pPr lvl="1"/>
            <a:r>
              <a:rPr lang="en-US" altLang="zh-TW" dirty="0" smtClean="0"/>
              <a:t>A computing work unit that should be carried out by a processing unit</a:t>
            </a:r>
          </a:p>
          <a:p>
            <a:r>
              <a:rPr lang="en-US" altLang="zh-TW" dirty="0" smtClean="0"/>
              <a:t>Task</a:t>
            </a:r>
          </a:p>
          <a:p>
            <a:pPr lvl="1"/>
            <a:r>
              <a:rPr lang="en-US" altLang="zh-TW" dirty="0" smtClean="0"/>
              <a:t>A independent small piece of a job. </a:t>
            </a:r>
          </a:p>
          <a:p>
            <a:pPr lvl="1"/>
            <a:r>
              <a:rPr lang="en-US" altLang="zh-TW" dirty="0" smtClean="0"/>
              <a:t>A Job consists of one to many tasks.</a:t>
            </a:r>
          </a:p>
          <a:p>
            <a:r>
              <a:rPr lang="en-US" altLang="zh-TW" dirty="0" smtClean="0"/>
              <a:t>Processing unit</a:t>
            </a:r>
          </a:p>
          <a:p>
            <a:pPr lvl="1"/>
            <a:r>
              <a:rPr lang="en-US" altLang="zh-TW" dirty="0" smtClean="0"/>
              <a:t>Can be a CPU, a vCPU, a VM, a physical machine, a process, a software service</a:t>
            </a:r>
          </a:p>
          <a:p>
            <a:r>
              <a:rPr lang="en-US" altLang="zh-TW" dirty="0" smtClean="0"/>
              <a:t>Job/Task Queue</a:t>
            </a:r>
          </a:p>
          <a:p>
            <a:pPr lvl="1"/>
            <a:r>
              <a:rPr lang="en-US" altLang="zh-TW" dirty="0" smtClean="0"/>
              <a:t>A place that temporarily hold jobs/tasks</a:t>
            </a:r>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48</a:t>
            </a:fld>
            <a:endParaRPr lang="en-US" altLang="zh-TW" dirty="0"/>
          </a:p>
        </p:txBody>
      </p:sp>
    </p:spTree>
    <p:extLst>
      <p:ext uri="{BB962C8B-B14F-4D97-AF65-F5344CB8AC3E}">
        <p14:creationId xmlns:p14="http://schemas.microsoft.com/office/powerpoint/2010/main" val="504108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Typical Scheduling Model</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49</a:t>
            </a:fld>
            <a:endParaRPr lang="en-US" altLang="zh-TW" dirty="0"/>
          </a:p>
        </p:txBody>
      </p:sp>
      <p:sp>
        <p:nvSpPr>
          <p:cNvPr id="5" name="笑臉 4"/>
          <p:cNvSpPr/>
          <p:nvPr/>
        </p:nvSpPr>
        <p:spPr>
          <a:xfrm>
            <a:off x="579911" y="3124200"/>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491014" y="2747941"/>
            <a:ext cx="671979" cy="369332"/>
          </a:xfrm>
          <a:prstGeom prst="rect">
            <a:avLst/>
          </a:prstGeom>
          <a:noFill/>
        </p:spPr>
        <p:txBody>
          <a:bodyPr wrap="none" rtlCol="0">
            <a:spAutoFit/>
          </a:bodyPr>
          <a:lstStyle/>
          <a:p>
            <a:r>
              <a:rPr lang="en-US" altLang="zh-TW" dirty="0" smtClean="0"/>
              <a:t>User</a:t>
            </a:r>
            <a:endParaRPr lang="zh-TW" altLang="en-US" dirty="0"/>
          </a:p>
        </p:txBody>
      </p:sp>
      <p:sp>
        <p:nvSpPr>
          <p:cNvPr id="7" name="圓角矩形 6"/>
          <p:cNvSpPr/>
          <p:nvPr/>
        </p:nvSpPr>
        <p:spPr>
          <a:xfrm>
            <a:off x="2514600" y="1524000"/>
            <a:ext cx="4826121"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
        <p:nvSpPr>
          <p:cNvPr id="8" name="向右箭號 7"/>
          <p:cNvSpPr/>
          <p:nvPr/>
        </p:nvSpPr>
        <p:spPr>
          <a:xfrm>
            <a:off x="1278409" y="3200400"/>
            <a:ext cx="123619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摺角紙張 9"/>
          <p:cNvSpPr/>
          <p:nvPr/>
        </p:nvSpPr>
        <p:spPr>
          <a:xfrm>
            <a:off x="1327731" y="2514600"/>
            <a:ext cx="762000" cy="53439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Jobs</a:t>
            </a:r>
            <a:endParaRPr lang="zh-TW" altLang="en-US" dirty="0"/>
          </a:p>
        </p:txBody>
      </p:sp>
      <p:sp>
        <p:nvSpPr>
          <p:cNvPr id="11" name="笑臉 10"/>
          <p:cNvSpPr/>
          <p:nvPr/>
        </p:nvSpPr>
        <p:spPr>
          <a:xfrm>
            <a:off x="732311" y="4217719"/>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643414" y="3841460"/>
            <a:ext cx="671979" cy="369332"/>
          </a:xfrm>
          <a:prstGeom prst="rect">
            <a:avLst/>
          </a:prstGeom>
          <a:noFill/>
        </p:spPr>
        <p:txBody>
          <a:bodyPr wrap="none" rtlCol="0">
            <a:spAutoFit/>
          </a:bodyPr>
          <a:lstStyle/>
          <a:p>
            <a:r>
              <a:rPr lang="en-US" altLang="zh-TW" dirty="0" smtClean="0"/>
              <a:t>User</a:t>
            </a:r>
            <a:endParaRPr lang="zh-TW" altLang="en-US" dirty="0"/>
          </a:p>
        </p:txBody>
      </p:sp>
      <p:sp>
        <p:nvSpPr>
          <p:cNvPr id="13" name="向右箭號 12"/>
          <p:cNvSpPr/>
          <p:nvPr/>
        </p:nvSpPr>
        <p:spPr>
          <a:xfrm rot="19177869">
            <a:off x="1228049" y="3910909"/>
            <a:ext cx="1573759" cy="270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摺角紙張 13"/>
          <p:cNvSpPr/>
          <p:nvPr/>
        </p:nvSpPr>
        <p:spPr>
          <a:xfrm>
            <a:off x="1480131" y="3608119"/>
            <a:ext cx="762000" cy="53439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Jobs</a:t>
            </a:r>
            <a:endParaRPr lang="zh-TW" altLang="en-US" dirty="0"/>
          </a:p>
        </p:txBody>
      </p:sp>
      <p:sp>
        <p:nvSpPr>
          <p:cNvPr id="15" name="笑臉 14"/>
          <p:cNvSpPr/>
          <p:nvPr/>
        </p:nvSpPr>
        <p:spPr>
          <a:xfrm>
            <a:off x="844312" y="5268685"/>
            <a:ext cx="6096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755415" y="4892426"/>
            <a:ext cx="671979" cy="369332"/>
          </a:xfrm>
          <a:prstGeom prst="rect">
            <a:avLst/>
          </a:prstGeom>
          <a:noFill/>
        </p:spPr>
        <p:txBody>
          <a:bodyPr wrap="none" rtlCol="0">
            <a:spAutoFit/>
          </a:bodyPr>
          <a:lstStyle/>
          <a:p>
            <a:r>
              <a:rPr lang="en-US" altLang="zh-TW" dirty="0" smtClean="0"/>
              <a:t>User</a:t>
            </a:r>
            <a:endParaRPr lang="zh-TW" altLang="en-US" dirty="0"/>
          </a:p>
        </p:txBody>
      </p:sp>
      <p:sp>
        <p:nvSpPr>
          <p:cNvPr id="17" name="向右箭號 16"/>
          <p:cNvSpPr/>
          <p:nvPr/>
        </p:nvSpPr>
        <p:spPr>
          <a:xfrm rot="18912320">
            <a:off x="1118257" y="4359267"/>
            <a:ext cx="2684321" cy="314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摺角紙張 17"/>
          <p:cNvSpPr/>
          <p:nvPr/>
        </p:nvSpPr>
        <p:spPr>
          <a:xfrm>
            <a:off x="1592132" y="4659085"/>
            <a:ext cx="762000" cy="53439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Jobs</a:t>
            </a:r>
            <a:endParaRPr lang="zh-TW" altLang="en-US" dirty="0"/>
          </a:p>
        </p:txBody>
      </p:sp>
      <p:sp>
        <p:nvSpPr>
          <p:cNvPr id="19" name="圓角矩形 18"/>
          <p:cNvSpPr/>
          <p:nvPr/>
        </p:nvSpPr>
        <p:spPr>
          <a:xfrm>
            <a:off x="2702126" y="3200400"/>
            <a:ext cx="1717472"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zh-TW" dirty="0" smtClean="0"/>
              <a:t>Queues</a:t>
            </a:r>
            <a:endParaRPr lang="zh-TW" altLang="en-US" dirty="0"/>
          </a:p>
        </p:txBody>
      </p:sp>
      <p:cxnSp>
        <p:nvCxnSpPr>
          <p:cNvPr id="21" name="直線單箭頭接點 20"/>
          <p:cNvCxnSpPr>
            <a:stCxn id="19" idx="0"/>
            <a:endCxn id="46" idx="2"/>
          </p:cNvCxnSpPr>
          <p:nvPr/>
        </p:nvCxnSpPr>
        <p:spPr>
          <a:xfrm flipH="1" flipV="1">
            <a:off x="3550370" y="2988623"/>
            <a:ext cx="10492" cy="2117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42" name="Picture 2" descr="C:\Users\laconia_rqw\AppData\Local\Microsoft\Windows\Temporary Internet Files\Content.IE5\WI2FLUG3\Computer.tower.750pi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139872"/>
            <a:ext cx="1009434" cy="17698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laconia_rqw\AppData\Local\Microsoft\Windows\Temporary Internet Files\Content.IE5\WI2FLUG3\Computer.tower.750pi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139872"/>
            <a:ext cx="1009434" cy="17698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laconia_rqw\AppData\Local\Microsoft\Windows\Temporary Internet Files\Content.IE5\WI2FLUG3\Computer.tower.750pi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4173726"/>
            <a:ext cx="1009434" cy="1769874"/>
          </a:xfrm>
          <a:prstGeom prst="rect">
            <a:avLst/>
          </a:prstGeom>
          <a:noFill/>
          <a:extLst>
            <a:ext uri="{909E8E84-426E-40DD-AFC4-6F175D3DCCD1}">
              <a14:hiddenFill xmlns:a14="http://schemas.microsoft.com/office/drawing/2010/main">
                <a:solidFill>
                  <a:srgbClr val="FFFFFF"/>
                </a:solidFill>
              </a14:hiddenFill>
            </a:ext>
          </a:extLst>
        </p:spPr>
      </p:pic>
      <p:sp>
        <p:nvSpPr>
          <p:cNvPr id="34" name="文字方塊 33"/>
          <p:cNvSpPr txBox="1"/>
          <p:nvPr/>
        </p:nvSpPr>
        <p:spPr>
          <a:xfrm>
            <a:off x="7753465" y="2573976"/>
            <a:ext cx="941283" cy="646331"/>
          </a:xfrm>
          <a:prstGeom prst="rect">
            <a:avLst/>
          </a:prstGeom>
          <a:noFill/>
        </p:spPr>
        <p:txBody>
          <a:bodyPr wrap="none" rtlCol="0">
            <a:spAutoFit/>
          </a:bodyPr>
          <a:lstStyle/>
          <a:p>
            <a:r>
              <a:rPr lang="en-US" altLang="zh-TW" dirty="0" smtClean="0"/>
              <a:t>Assign </a:t>
            </a:r>
          </a:p>
          <a:p>
            <a:r>
              <a:rPr lang="en-US" altLang="zh-TW" dirty="0" smtClean="0"/>
              <a:t>jobs</a:t>
            </a:r>
            <a:endParaRPr lang="zh-TW" altLang="en-US" dirty="0"/>
          </a:p>
        </p:txBody>
      </p:sp>
      <p:sp>
        <p:nvSpPr>
          <p:cNvPr id="41" name="矩形 40"/>
          <p:cNvSpPr/>
          <p:nvPr/>
        </p:nvSpPr>
        <p:spPr>
          <a:xfrm>
            <a:off x="4203863" y="1167532"/>
            <a:ext cx="1223412" cy="369332"/>
          </a:xfrm>
          <a:prstGeom prst="rect">
            <a:avLst/>
          </a:prstGeom>
        </p:spPr>
        <p:txBody>
          <a:bodyPr wrap="none">
            <a:spAutoFit/>
          </a:bodyPr>
          <a:lstStyle/>
          <a:p>
            <a:pPr algn="ctr"/>
            <a:r>
              <a:rPr lang="en-US" altLang="zh-TW" dirty="0"/>
              <a:t>Scheduler</a:t>
            </a:r>
            <a:endParaRPr lang="zh-TW" altLang="en-US" dirty="0"/>
          </a:p>
        </p:txBody>
      </p:sp>
      <p:sp>
        <p:nvSpPr>
          <p:cNvPr id="42" name="圓角矩形 41"/>
          <p:cNvSpPr/>
          <p:nvPr/>
        </p:nvSpPr>
        <p:spPr>
          <a:xfrm>
            <a:off x="2669468" y="1532906"/>
            <a:ext cx="1750131" cy="8292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Jobs Workload/Time Estimator</a:t>
            </a:r>
            <a:endParaRPr lang="zh-TW" altLang="en-US" dirty="0"/>
          </a:p>
        </p:txBody>
      </p:sp>
      <p:sp>
        <p:nvSpPr>
          <p:cNvPr id="46" name="圓角矩形 45"/>
          <p:cNvSpPr/>
          <p:nvPr/>
        </p:nvSpPr>
        <p:spPr>
          <a:xfrm>
            <a:off x="2702126" y="2573976"/>
            <a:ext cx="1696487" cy="4146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Jobs Selector</a:t>
            </a:r>
            <a:endParaRPr lang="zh-TW" altLang="en-US" dirty="0"/>
          </a:p>
        </p:txBody>
      </p:sp>
      <p:cxnSp>
        <p:nvCxnSpPr>
          <p:cNvPr id="52" name="直線單箭頭接點 51"/>
          <p:cNvCxnSpPr>
            <a:stCxn id="46" idx="0"/>
            <a:endCxn id="42" idx="2"/>
          </p:cNvCxnSpPr>
          <p:nvPr/>
        </p:nvCxnSpPr>
        <p:spPr>
          <a:xfrm flipH="1" flipV="1">
            <a:off x="3544534" y="2362200"/>
            <a:ext cx="5836" cy="2117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5" name="圓角矩形 54"/>
          <p:cNvSpPr/>
          <p:nvPr/>
        </p:nvSpPr>
        <p:spPr>
          <a:xfrm>
            <a:off x="5305122" y="2252784"/>
            <a:ext cx="1857678" cy="5993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Decision Maker/</a:t>
            </a:r>
          </a:p>
          <a:p>
            <a:pPr algn="ctr"/>
            <a:r>
              <a:rPr lang="en-US" altLang="zh-TW" dirty="0" smtClean="0"/>
              <a:t>Scheduling</a:t>
            </a:r>
            <a:endParaRPr lang="zh-TW" altLang="en-US" dirty="0"/>
          </a:p>
        </p:txBody>
      </p:sp>
      <p:cxnSp>
        <p:nvCxnSpPr>
          <p:cNvPr id="54" name="肘形接點 53"/>
          <p:cNvCxnSpPr>
            <a:stCxn id="42" idx="3"/>
            <a:endCxn id="55" idx="1"/>
          </p:cNvCxnSpPr>
          <p:nvPr/>
        </p:nvCxnSpPr>
        <p:spPr>
          <a:xfrm>
            <a:off x="4419599" y="1947553"/>
            <a:ext cx="885523" cy="604888"/>
          </a:xfrm>
          <a:prstGeom prst="bentConnector3">
            <a:avLst/>
          </a:prstGeom>
          <a:ln>
            <a:tailEnd type="arrow"/>
          </a:ln>
        </p:spPr>
        <p:style>
          <a:lnRef idx="1">
            <a:schemeClr val="dk1"/>
          </a:lnRef>
          <a:fillRef idx="0">
            <a:schemeClr val="dk1"/>
          </a:fillRef>
          <a:effectRef idx="0">
            <a:schemeClr val="dk1"/>
          </a:effectRef>
          <a:fontRef idx="minor">
            <a:schemeClr val="tx1"/>
          </a:fontRef>
        </p:style>
      </p:cxnSp>
      <p:sp>
        <p:nvSpPr>
          <p:cNvPr id="60" name="圓角矩形 59"/>
          <p:cNvSpPr/>
          <p:nvPr/>
        </p:nvSpPr>
        <p:spPr>
          <a:xfrm>
            <a:off x="5305122" y="1633844"/>
            <a:ext cx="1857678" cy="4146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Jobs Dispatcher</a:t>
            </a:r>
            <a:endParaRPr lang="zh-TW" altLang="en-US" dirty="0"/>
          </a:p>
        </p:txBody>
      </p:sp>
      <p:cxnSp>
        <p:nvCxnSpPr>
          <p:cNvPr id="59" name="直線單箭頭接點 58"/>
          <p:cNvCxnSpPr>
            <a:stCxn id="55" idx="0"/>
            <a:endCxn id="60" idx="2"/>
          </p:cNvCxnSpPr>
          <p:nvPr/>
        </p:nvCxnSpPr>
        <p:spPr>
          <a:xfrm flipV="1">
            <a:off x="6233961" y="2048491"/>
            <a:ext cx="0" cy="2042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圓角矩形 60"/>
          <p:cNvSpPr/>
          <p:nvPr/>
        </p:nvSpPr>
        <p:spPr>
          <a:xfrm>
            <a:off x="5257800" y="3841460"/>
            <a:ext cx="3733800" cy="229688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63" name="文字方塊 62"/>
          <p:cNvSpPr txBox="1"/>
          <p:nvPr/>
        </p:nvSpPr>
        <p:spPr>
          <a:xfrm>
            <a:off x="6382767" y="6158737"/>
            <a:ext cx="1915909" cy="369332"/>
          </a:xfrm>
          <a:prstGeom prst="rect">
            <a:avLst/>
          </a:prstGeom>
          <a:noFill/>
        </p:spPr>
        <p:txBody>
          <a:bodyPr wrap="none" rtlCol="0">
            <a:spAutoFit/>
          </a:bodyPr>
          <a:lstStyle/>
          <a:p>
            <a:r>
              <a:rPr lang="en-US" altLang="zh-TW" dirty="0" smtClean="0"/>
              <a:t>Processing Units</a:t>
            </a:r>
            <a:endParaRPr lang="zh-TW" altLang="en-US" dirty="0"/>
          </a:p>
        </p:txBody>
      </p:sp>
      <p:cxnSp>
        <p:nvCxnSpPr>
          <p:cNvPr id="10241" name="肘形接點 10240"/>
          <p:cNvCxnSpPr>
            <a:stCxn id="60" idx="3"/>
          </p:cNvCxnSpPr>
          <p:nvPr/>
        </p:nvCxnSpPr>
        <p:spPr>
          <a:xfrm>
            <a:off x="7162800" y="1841168"/>
            <a:ext cx="589597" cy="2000292"/>
          </a:xfrm>
          <a:prstGeom prst="bentConnector2">
            <a:avLst/>
          </a:prstGeom>
          <a:ln w="444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圓角矩形 70"/>
          <p:cNvSpPr/>
          <p:nvPr/>
        </p:nvSpPr>
        <p:spPr>
          <a:xfrm>
            <a:off x="5313997" y="3058287"/>
            <a:ext cx="1848803" cy="59931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TW" dirty="0" smtClean="0">
                <a:solidFill>
                  <a:schemeClr val="tx1"/>
                </a:solidFill>
              </a:rPr>
              <a:t>Monitor</a:t>
            </a:r>
            <a:endParaRPr lang="zh-TW" altLang="en-US" dirty="0">
              <a:solidFill>
                <a:schemeClr val="tx1"/>
              </a:solidFill>
            </a:endParaRPr>
          </a:p>
        </p:txBody>
      </p:sp>
      <p:cxnSp>
        <p:nvCxnSpPr>
          <p:cNvPr id="72" name="肘形接點 71"/>
          <p:cNvCxnSpPr>
            <a:stCxn id="61" idx="1"/>
            <a:endCxn id="71" idx="1"/>
          </p:cNvCxnSpPr>
          <p:nvPr/>
        </p:nvCxnSpPr>
        <p:spPr>
          <a:xfrm rot="10800000" flipH="1">
            <a:off x="5257799" y="3357945"/>
            <a:ext cx="56197" cy="1631959"/>
          </a:xfrm>
          <a:prstGeom prst="bentConnector3">
            <a:avLst>
              <a:gd name="adj1" fmla="val -406783"/>
            </a:avLst>
          </a:prstGeom>
          <a:ln w="444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5" name="肘形接點 84"/>
          <p:cNvCxnSpPr/>
          <p:nvPr/>
        </p:nvCxnSpPr>
        <p:spPr>
          <a:xfrm flipV="1">
            <a:off x="4428474" y="3124200"/>
            <a:ext cx="885523" cy="228600"/>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87" name="直線單箭頭接點 86"/>
          <p:cNvCxnSpPr>
            <a:stCxn id="71" idx="0"/>
            <a:endCxn id="55" idx="2"/>
          </p:cNvCxnSpPr>
          <p:nvPr/>
        </p:nvCxnSpPr>
        <p:spPr>
          <a:xfrm flipH="1" flipV="1">
            <a:off x="6233961" y="2852097"/>
            <a:ext cx="4438" cy="206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62" name="文字方塊 10261"/>
          <p:cNvSpPr txBox="1"/>
          <p:nvPr/>
        </p:nvSpPr>
        <p:spPr>
          <a:xfrm>
            <a:off x="3872656" y="4270145"/>
            <a:ext cx="1470444" cy="923330"/>
          </a:xfrm>
          <a:prstGeom prst="rect">
            <a:avLst/>
          </a:prstGeom>
          <a:noFill/>
        </p:spPr>
        <p:txBody>
          <a:bodyPr wrap="square" rtlCol="0">
            <a:spAutoFit/>
          </a:bodyPr>
          <a:lstStyle/>
          <a:p>
            <a:r>
              <a:rPr lang="en-US" altLang="zh-TW" dirty="0" smtClean="0"/>
              <a:t>Monitoring</a:t>
            </a:r>
          </a:p>
          <a:p>
            <a:r>
              <a:rPr lang="en-US" altLang="zh-TW" dirty="0" smtClean="0"/>
              <a:t>data collection</a:t>
            </a:r>
            <a:endParaRPr lang="zh-TW" altLang="en-US" dirty="0"/>
          </a:p>
        </p:txBody>
      </p:sp>
    </p:spTree>
    <p:extLst>
      <p:ext uri="{BB962C8B-B14F-4D97-AF65-F5344CB8AC3E}">
        <p14:creationId xmlns:p14="http://schemas.microsoft.com/office/powerpoint/2010/main" val="2153017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Resource Allocation and Scheduling</a:t>
            </a:r>
            <a:endParaRPr lang="zh-TW" altLang="en-US" dirty="0"/>
          </a:p>
        </p:txBody>
      </p:sp>
      <p:sp>
        <p:nvSpPr>
          <p:cNvPr id="6" name="內容版面配置區 5"/>
          <p:cNvSpPr>
            <a:spLocks noGrp="1"/>
          </p:cNvSpPr>
          <p:nvPr>
            <p:ph sz="quarter" idx="1"/>
          </p:nvPr>
        </p:nvSpPr>
        <p:spPr/>
        <p:txBody>
          <a:bodyPr/>
          <a:lstStyle/>
          <a:p>
            <a:r>
              <a:rPr lang="en-US" altLang="zh-TW" dirty="0" smtClean="0"/>
              <a:t>Resource allocation: </a:t>
            </a:r>
          </a:p>
          <a:p>
            <a:pPr lvl="1"/>
            <a:r>
              <a:rPr lang="en-US" altLang="zh-TW" dirty="0" smtClean="0"/>
              <a:t>an approach/mechanism to allocate resources to tasks/users</a:t>
            </a:r>
          </a:p>
          <a:p>
            <a:r>
              <a:rPr lang="en-US" altLang="zh-TW" dirty="0" smtClean="0"/>
              <a:t>Scheduling: </a:t>
            </a:r>
          </a:p>
          <a:p>
            <a:pPr lvl="1"/>
            <a:r>
              <a:rPr lang="en-US" altLang="zh-TW" dirty="0" smtClean="0"/>
              <a:t>Scheduling is the approach/mechanism to find a schedule for all the resources that can serve all the tasks, given a set of resources and a set of tasks.</a:t>
            </a:r>
          </a:p>
          <a:p>
            <a:pPr lvl="1"/>
            <a:r>
              <a:rPr lang="en-US" altLang="zh-TW" dirty="0" smtClean="0"/>
              <a:t>A task may have dependency on other tasks</a:t>
            </a:r>
          </a:p>
          <a:p>
            <a:endParaRPr lang="zh-TW" altLang="en-US" dirty="0"/>
          </a:p>
        </p:txBody>
      </p:sp>
      <p:sp>
        <p:nvSpPr>
          <p:cNvPr id="4" name="投影片編號版面配置區 3"/>
          <p:cNvSpPr>
            <a:spLocks noGrp="1"/>
          </p:cNvSpPr>
          <p:nvPr>
            <p:ph type="sldNum" sz="quarter" idx="12"/>
          </p:nvPr>
        </p:nvSpPr>
        <p:spPr/>
        <p:txBody>
          <a:bodyPr/>
          <a:lstStyle/>
          <a:p>
            <a:pPr>
              <a:defRPr/>
            </a:pPr>
            <a:fld id="{F606827C-3794-43CD-A637-B7637CDF8CE6}" type="slidenum">
              <a:rPr lang="en-US" altLang="zh-TW" smtClean="0"/>
              <a:pPr>
                <a:defRPr/>
              </a:pPr>
              <a:t>5</a:t>
            </a:fld>
            <a:endParaRPr lang="en-US" altLang="zh-TW" dirty="0"/>
          </a:p>
        </p:txBody>
      </p:sp>
    </p:spTree>
    <p:extLst>
      <p:ext uri="{BB962C8B-B14F-4D97-AF65-F5344CB8AC3E}">
        <p14:creationId xmlns:p14="http://schemas.microsoft.com/office/powerpoint/2010/main" val="2216178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Job/Task and Processing Units</a:t>
            </a:r>
            <a:endParaRPr lang="zh-TW" altLang="en-US" dirty="0"/>
          </a:p>
        </p:txBody>
      </p:sp>
      <p:sp>
        <p:nvSpPr>
          <p:cNvPr id="3" name="內容版面配置區 2"/>
          <p:cNvSpPr>
            <a:spLocks noGrp="1"/>
          </p:cNvSpPr>
          <p:nvPr>
            <p:ph sz="quarter" idx="1"/>
          </p:nvPr>
        </p:nvSpPr>
        <p:spPr/>
        <p:txBody>
          <a:bodyPr/>
          <a:lstStyle/>
          <a:p>
            <a:r>
              <a:rPr lang="en-US" altLang="zh-TW" dirty="0" smtClean="0"/>
              <a:t>Job (or task) properties:</a:t>
            </a:r>
          </a:p>
          <a:p>
            <a:pPr lvl="1"/>
            <a:r>
              <a:rPr lang="en-US" altLang="zh-TW" dirty="0"/>
              <a:t>P</a:t>
            </a:r>
            <a:r>
              <a:rPr lang="en-US" altLang="zh-TW" dirty="0" smtClean="0"/>
              <a:t>riority</a:t>
            </a:r>
          </a:p>
          <a:p>
            <a:pPr lvl="1"/>
            <a:r>
              <a:rPr lang="en-US" altLang="zh-TW" dirty="0"/>
              <a:t>D</a:t>
            </a:r>
            <a:r>
              <a:rPr lang="en-US" altLang="zh-TW" dirty="0" smtClean="0"/>
              <a:t>ependency</a:t>
            </a:r>
          </a:p>
          <a:p>
            <a:pPr lvl="1"/>
            <a:r>
              <a:rPr lang="en-US" altLang="zh-TW" dirty="0" smtClean="0"/>
              <a:t>Estimated work length measured in </a:t>
            </a:r>
            <a:r>
              <a:rPr lang="en-US" altLang="zh-TW" dirty="0"/>
              <a:t>million </a:t>
            </a:r>
            <a:r>
              <a:rPr lang="en-US" altLang="zh-TW" dirty="0" smtClean="0"/>
              <a:t>instructions</a:t>
            </a:r>
          </a:p>
          <a:p>
            <a:pPr lvl="1"/>
            <a:r>
              <a:rPr lang="en-US" altLang="zh-TW" dirty="0"/>
              <a:t>D</a:t>
            </a:r>
            <a:r>
              <a:rPr lang="en-US" altLang="zh-TW" dirty="0" smtClean="0"/>
              <a:t>eadline</a:t>
            </a:r>
          </a:p>
          <a:p>
            <a:pPr lvl="1"/>
            <a:r>
              <a:rPr lang="en-US" altLang="zh-TW" dirty="0" smtClean="0"/>
              <a:t>Resource usage model during execution</a:t>
            </a:r>
            <a:endParaRPr lang="en-US" altLang="zh-TW" dirty="0"/>
          </a:p>
          <a:p>
            <a:r>
              <a:rPr lang="en-US" altLang="zh-TW" dirty="0" smtClean="0"/>
              <a:t>Processing unit properties:</a:t>
            </a:r>
          </a:p>
          <a:p>
            <a:pPr lvl="1"/>
            <a:r>
              <a:rPr lang="en-US" altLang="zh-TW" dirty="0" smtClean="0"/>
              <a:t>Processing power such as million instructions </a:t>
            </a:r>
            <a:r>
              <a:rPr lang="en-US" altLang="zh-TW" dirty="0"/>
              <a:t>p</a:t>
            </a:r>
            <a:r>
              <a:rPr lang="en-US" altLang="zh-TW" dirty="0" smtClean="0"/>
              <a:t>er second (MIPS)</a:t>
            </a:r>
          </a:p>
          <a:p>
            <a:pPr lvl="1"/>
            <a:r>
              <a:rPr lang="en-US" altLang="zh-TW" dirty="0" smtClean="0"/>
              <a:t>Sharable or non-sharable</a:t>
            </a:r>
          </a:p>
          <a:p>
            <a:pPr lvl="1"/>
            <a:r>
              <a:rPr lang="en-US" altLang="zh-TW" dirty="0" err="1" smtClean="0"/>
              <a:t>Preemptable</a:t>
            </a:r>
            <a:r>
              <a:rPr lang="en-US" altLang="zh-TW" dirty="0" smtClean="0"/>
              <a:t> or non-</a:t>
            </a:r>
            <a:r>
              <a:rPr lang="en-US" altLang="zh-TW" dirty="0" err="1" smtClean="0"/>
              <a:t>preemptable</a:t>
            </a:r>
            <a:r>
              <a:rPr lang="en-US" altLang="zh-TW" dirty="0" smtClean="0"/>
              <a:t> </a:t>
            </a:r>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50</a:t>
            </a:fld>
            <a:endParaRPr lang="en-US" altLang="zh-TW" dirty="0"/>
          </a:p>
        </p:txBody>
      </p:sp>
    </p:spTree>
    <p:extLst>
      <p:ext uri="{BB962C8B-B14F-4D97-AF65-F5344CB8AC3E}">
        <p14:creationId xmlns:p14="http://schemas.microsoft.com/office/powerpoint/2010/main" val="840172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Dependency: Workflow Scheduling</a:t>
            </a:r>
            <a:endParaRPr lang="en-US" dirty="0"/>
          </a:p>
        </p:txBody>
      </p:sp>
      <p:sp>
        <p:nvSpPr>
          <p:cNvPr id="3" name="Content Placeholder 2"/>
          <p:cNvSpPr>
            <a:spLocks noGrp="1"/>
          </p:cNvSpPr>
          <p:nvPr>
            <p:ph idx="1"/>
          </p:nvPr>
        </p:nvSpPr>
        <p:spPr/>
        <p:txBody>
          <a:bodyPr>
            <a:normAutofit/>
          </a:bodyPr>
          <a:lstStyle/>
          <a:p>
            <a:r>
              <a:rPr lang="en-US" sz="2400" dirty="0" smtClean="0"/>
              <a:t>Jobs can be arranged as workflows. </a:t>
            </a:r>
          </a:p>
          <a:p>
            <a:r>
              <a:rPr lang="en-US" sz="2400" dirty="0" smtClean="0"/>
              <a:t>Usually defined as DAG or Chain </a:t>
            </a:r>
          </a:p>
          <a:p>
            <a:pPr lvl="1">
              <a:buFont typeface="Wingdings" pitchFamily="2" charset="2"/>
              <a:buChar char="Ø"/>
            </a:pPr>
            <a:r>
              <a:rPr lang="en-US" sz="2400" dirty="0" smtClean="0"/>
              <a:t> </a:t>
            </a:r>
            <a:r>
              <a:rPr lang="en-US" sz="2200" dirty="0" smtClean="0"/>
              <a:t>Nodes represents tasks </a:t>
            </a:r>
          </a:p>
          <a:p>
            <a:pPr lvl="1">
              <a:buFont typeface="Wingdings" pitchFamily="2" charset="2"/>
              <a:buChar char="Ø"/>
            </a:pPr>
            <a:r>
              <a:rPr lang="en-US" sz="2200" dirty="0" smtClean="0"/>
              <a:t> edges represents flow </a:t>
            </a:r>
          </a:p>
          <a:p>
            <a:r>
              <a:rPr lang="en-US" sz="2400" dirty="0" smtClean="0"/>
              <a:t>Job completion time depends on </a:t>
            </a:r>
          </a:p>
          <a:p>
            <a:pPr lvl="1">
              <a:buFont typeface="Wingdings" pitchFamily="2" charset="2"/>
              <a:buChar char="Ø"/>
            </a:pPr>
            <a:r>
              <a:rPr lang="en-US" sz="2200" dirty="0" smtClean="0"/>
              <a:t>DAG/Chain design </a:t>
            </a:r>
          </a:p>
          <a:p>
            <a:pPr lvl="1">
              <a:buFont typeface="Wingdings" pitchFamily="2" charset="2"/>
              <a:buChar char="Ø"/>
            </a:pPr>
            <a:r>
              <a:rPr lang="en-US" sz="2200" dirty="0" smtClean="0"/>
              <a:t>Scope of parallelism </a:t>
            </a:r>
          </a:p>
          <a:p>
            <a:pPr lvl="1">
              <a:buFont typeface="Wingdings" pitchFamily="2" charset="2"/>
              <a:buChar char="Ø"/>
            </a:pPr>
            <a:r>
              <a:rPr lang="en-US" sz="2200" dirty="0" smtClean="0"/>
              <a:t>Wait time in queue </a:t>
            </a:r>
            <a:endParaRPr lang="en-US" sz="2200" dirty="0"/>
          </a:p>
        </p:txBody>
      </p:sp>
      <p:sp>
        <p:nvSpPr>
          <p:cNvPr id="6" name="Flowchart: Connector 5"/>
          <p:cNvSpPr/>
          <p:nvPr/>
        </p:nvSpPr>
        <p:spPr>
          <a:xfrm>
            <a:off x="6219545" y="16353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a:t>
            </a:r>
            <a:endParaRPr lang="en-US" dirty="0"/>
          </a:p>
        </p:txBody>
      </p:sp>
      <p:sp>
        <p:nvSpPr>
          <p:cNvPr id="7" name="Flowchart: Connector 6"/>
          <p:cNvSpPr/>
          <p:nvPr/>
        </p:nvSpPr>
        <p:spPr>
          <a:xfrm>
            <a:off x="5457545" y="26259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t>
            </a:r>
            <a:endParaRPr lang="en-US" dirty="0"/>
          </a:p>
        </p:txBody>
      </p:sp>
      <p:sp>
        <p:nvSpPr>
          <p:cNvPr id="8" name="Flowchart: Connector 7"/>
          <p:cNvSpPr/>
          <p:nvPr/>
        </p:nvSpPr>
        <p:spPr>
          <a:xfrm>
            <a:off x="7057745" y="27021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t>
            </a:r>
            <a:endParaRPr lang="en-US" dirty="0"/>
          </a:p>
        </p:txBody>
      </p:sp>
      <p:sp>
        <p:nvSpPr>
          <p:cNvPr id="9" name="Flowchart: Connector 8"/>
          <p:cNvSpPr/>
          <p:nvPr/>
        </p:nvSpPr>
        <p:spPr>
          <a:xfrm>
            <a:off x="5457545" y="38451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en-US" dirty="0"/>
          </a:p>
        </p:txBody>
      </p:sp>
      <p:sp>
        <p:nvSpPr>
          <p:cNvPr id="10" name="Flowchart: Connector 9"/>
          <p:cNvSpPr/>
          <p:nvPr/>
        </p:nvSpPr>
        <p:spPr>
          <a:xfrm>
            <a:off x="7057745" y="38451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a:t>
            </a:r>
            <a:endParaRPr lang="en-US" dirty="0"/>
          </a:p>
        </p:txBody>
      </p:sp>
      <p:cxnSp>
        <p:nvCxnSpPr>
          <p:cNvPr id="11" name="Straight Arrow Connector 10"/>
          <p:cNvCxnSpPr>
            <a:stCxn id="6" idx="3"/>
            <a:endCxn id="7" idx="7"/>
          </p:cNvCxnSpPr>
          <p:nvPr/>
        </p:nvCxnSpPr>
        <p:spPr>
          <a:xfrm flipH="1">
            <a:off x="5847790" y="2025576"/>
            <a:ext cx="438710" cy="667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600545" y="2016331"/>
            <a:ext cx="533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0"/>
          </p:cNvCxnSpPr>
          <p:nvPr/>
        </p:nvCxnSpPr>
        <p:spPr>
          <a:xfrm>
            <a:off x="5686145" y="3083131"/>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0"/>
          </p:cNvCxnSpPr>
          <p:nvPr/>
        </p:nvCxnSpPr>
        <p:spPr>
          <a:xfrm>
            <a:off x="7277101" y="3159331"/>
            <a:ext cx="924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5"/>
            <a:endCxn id="10" idx="1"/>
          </p:cNvCxnSpPr>
          <p:nvPr/>
        </p:nvCxnSpPr>
        <p:spPr>
          <a:xfrm>
            <a:off x="5847790" y="3016176"/>
            <a:ext cx="1276910" cy="895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7"/>
          </p:cNvCxnSpPr>
          <p:nvPr/>
        </p:nvCxnSpPr>
        <p:spPr>
          <a:xfrm flipH="1">
            <a:off x="5847790" y="3092376"/>
            <a:ext cx="1276910" cy="819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B6F15528-21DE-4FAA-801E-634DDDAF4B2B}" type="slidenum">
              <a:rPr lang="en-US" sz="1800" b="1" smtClean="0"/>
              <a:pPr/>
              <a:t>51</a:t>
            </a:fld>
            <a:endParaRPr lang="en-US" sz="1800" b="1" dirty="0"/>
          </a:p>
        </p:txBody>
      </p:sp>
      <p:sp>
        <p:nvSpPr>
          <p:cNvPr id="18" name="Flowchart: Connector 16"/>
          <p:cNvSpPr/>
          <p:nvPr/>
        </p:nvSpPr>
        <p:spPr>
          <a:xfrm>
            <a:off x="8001000" y="14067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a:t>
            </a:r>
            <a:endParaRPr lang="en-US" dirty="0"/>
          </a:p>
        </p:txBody>
      </p:sp>
      <p:sp>
        <p:nvSpPr>
          <p:cNvPr id="19" name="Flowchart: Connector 17"/>
          <p:cNvSpPr/>
          <p:nvPr/>
        </p:nvSpPr>
        <p:spPr>
          <a:xfrm>
            <a:off x="8001000" y="23973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B</a:t>
            </a:r>
            <a:endParaRPr lang="en-US" dirty="0"/>
          </a:p>
        </p:txBody>
      </p:sp>
      <p:sp>
        <p:nvSpPr>
          <p:cNvPr id="20" name="Flowchart: Connector 18"/>
          <p:cNvSpPr/>
          <p:nvPr/>
        </p:nvSpPr>
        <p:spPr>
          <a:xfrm>
            <a:off x="8001000" y="33879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a:t>
            </a:r>
            <a:endParaRPr lang="en-US" dirty="0"/>
          </a:p>
        </p:txBody>
      </p:sp>
      <p:sp>
        <p:nvSpPr>
          <p:cNvPr id="21" name="Flowchart: Connector 19"/>
          <p:cNvSpPr/>
          <p:nvPr/>
        </p:nvSpPr>
        <p:spPr>
          <a:xfrm>
            <a:off x="8001000" y="43785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a:t>
            </a:r>
            <a:endParaRPr lang="en-US" dirty="0"/>
          </a:p>
        </p:txBody>
      </p:sp>
      <p:sp>
        <p:nvSpPr>
          <p:cNvPr id="22" name="Flowchart: Connector 20"/>
          <p:cNvSpPr/>
          <p:nvPr/>
        </p:nvSpPr>
        <p:spPr>
          <a:xfrm>
            <a:off x="8001000" y="5369131"/>
            <a:ext cx="457200" cy="457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a:t>
            </a:r>
            <a:endParaRPr lang="en-US" dirty="0"/>
          </a:p>
        </p:txBody>
      </p:sp>
      <p:cxnSp>
        <p:nvCxnSpPr>
          <p:cNvPr id="23" name="Straight Arrow Connector 43"/>
          <p:cNvCxnSpPr>
            <a:stCxn id="18" idx="4"/>
            <a:endCxn id="19" idx="0"/>
          </p:cNvCxnSpPr>
          <p:nvPr/>
        </p:nvCxnSpPr>
        <p:spPr>
          <a:xfrm>
            <a:off x="8229600" y="1863931"/>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45"/>
          <p:cNvCxnSpPr/>
          <p:nvPr/>
        </p:nvCxnSpPr>
        <p:spPr>
          <a:xfrm>
            <a:off x="8229600" y="2854531"/>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46"/>
          <p:cNvCxnSpPr/>
          <p:nvPr/>
        </p:nvCxnSpPr>
        <p:spPr>
          <a:xfrm>
            <a:off x="8229600" y="3845131"/>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47"/>
          <p:cNvCxnSpPr/>
          <p:nvPr/>
        </p:nvCxnSpPr>
        <p:spPr>
          <a:xfrm>
            <a:off x="8229600" y="4835731"/>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6105743" y="4422465"/>
            <a:ext cx="684803" cy="369332"/>
          </a:xfrm>
          <a:prstGeom prst="rect">
            <a:avLst/>
          </a:prstGeom>
          <a:noFill/>
        </p:spPr>
        <p:txBody>
          <a:bodyPr wrap="none" rtlCol="0">
            <a:spAutoFit/>
          </a:bodyPr>
          <a:lstStyle/>
          <a:p>
            <a:r>
              <a:rPr lang="en-US" altLang="zh-TW" dirty="0" smtClean="0"/>
              <a:t>DAG</a:t>
            </a:r>
            <a:endParaRPr lang="zh-TW" altLang="en-US" dirty="0"/>
          </a:p>
        </p:txBody>
      </p:sp>
      <p:sp>
        <p:nvSpPr>
          <p:cNvPr id="27" name="文字方塊 26"/>
          <p:cNvSpPr txBox="1"/>
          <p:nvPr/>
        </p:nvSpPr>
        <p:spPr>
          <a:xfrm>
            <a:off x="7887198" y="5943600"/>
            <a:ext cx="787395" cy="369332"/>
          </a:xfrm>
          <a:prstGeom prst="rect">
            <a:avLst/>
          </a:prstGeom>
          <a:noFill/>
        </p:spPr>
        <p:txBody>
          <a:bodyPr wrap="none" rtlCol="0">
            <a:spAutoFit/>
          </a:bodyPr>
          <a:lstStyle/>
          <a:p>
            <a:r>
              <a:rPr lang="en-US" altLang="zh-TW" dirty="0" smtClean="0"/>
              <a:t>Chain</a:t>
            </a:r>
            <a:endParaRPr lang="zh-TW" altLang="en-US" dirty="0"/>
          </a:p>
        </p:txBody>
      </p:sp>
    </p:spTree>
    <p:extLst>
      <p:ext uri="{BB962C8B-B14F-4D97-AF65-F5344CB8AC3E}">
        <p14:creationId xmlns:p14="http://schemas.microsoft.com/office/powerpoint/2010/main" val="8129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 calcmode="lin" valueType="num">
                                      <p:cBhvr additive="base">
                                        <p:cTn id="5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 calcmode="lin" valueType="num">
                                      <p:cBhvr additive="base">
                                        <p:cTn id="6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 calcmode="lin" valueType="num">
                                      <p:cBhvr additive="base">
                                        <p:cTn id="6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 calcmode="lin" valueType="num">
                                      <p:cBhvr additive="base">
                                        <p:cTn id="7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 calcmode="lin" valueType="num">
                                      <p:cBhvr additive="base">
                                        <p:cTn id="8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additive="base">
                                        <p:cTn id="8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 calcmode="lin" valueType="num">
                                      <p:cBhvr additive="base">
                                        <p:cTn id="9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Classical Scheduling Problems</a:t>
            </a:r>
            <a:endParaRPr lang="zh-TW" altLang="en-US" dirty="0"/>
          </a:p>
        </p:txBody>
      </p:sp>
      <p:sp>
        <p:nvSpPr>
          <p:cNvPr id="3" name="內容版面配置區 2"/>
          <p:cNvSpPr>
            <a:spLocks noGrp="1"/>
          </p:cNvSpPr>
          <p:nvPr>
            <p:ph sz="quarter" idx="1"/>
          </p:nvPr>
        </p:nvSpPr>
        <p:spPr/>
        <p:txBody>
          <a:bodyPr/>
          <a:lstStyle/>
          <a:p>
            <a:r>
              <a:rPr lang="en-US" altLang="zh-TW" dirty="0" smtClean="0"/>
              <a:t>Classical </a:t>
            </a:r>
            <a:r>
              <a:rPr lang="en-US" altLang="zh-TW" dirty="0"/>
              <a:t>Scheduling Problems</a:t>
            </a:r>
            <a:endParaRPr lang="en-US" altLang="zh-TW" dirty="0" smtClean="0"/>
          </a:p>
          <a:p>
            <a:pPr lvl="1"/>
            <a:r>
              <a:rPr lang="en-US" altLang="zh-TW" dirty="0" smtClean="0"/>
              <a:t>Job </a:t>
            </a:r>
            <a:r>
              <a:rPr lang="en-US" altLang="zh-TW" dirty="0"/>
              <a:t>shop scheduling </a:t>
            </a:r>
            <a:endParaRPr lang="en-US" altLang="zh-TW" dirty="0" smtClean="0"/>
          </a:p>
          <a:p>
            <a:pPr lvl="2"/>
            <a:r>
              <a:rPr lang="en-US" altLang="zh-TW" dirty="0" smtClean="0"/>
              <a:t>there </a:t>
            </a:r>
            <a:r>
              <a:rPr lang="en-US" altLang="zh-TW" dirty="0"/>
              <a:t>are n jobs and m identical stations. Each job should be executed on a single machine. This is usually regarded as an online problem.</a:t>
            </a:r>
          </a:p>
          <a:p>
            <a:pPr lvl="1"/>
            <a:r>
              <a:rPr lang="en-US" altLang="zh-TW" dirty="0" smtClean="0"/>
              <a:t>Open shop </a:t>
            </a:r>
            <a:r>
              <a:rPr lang="en-US" altLang="zh-TW" dirty="0"/>
              <a:t>scheduling </a:t>
            </a:r>
            <a:endParaRPr lang="en-US" altLang="zh-TW" dirty="0" smtClean="0"/>
          </a:p>
          <a:p>
            <a:pPr lvl="2"/>
            <a:r>
              <a:rPr lang="en-US" altLang="zh-TW" dirty="0" smtClean="0"/>
              <a:t>there </a:t>
            </a:r>
            <a:r>
              <a:rPr lang="en-US" altLang="zh-TW" dirty="0"/>
              <a:t>are n jobs and m different stations. Each job should spend some time at each station, in a free order.</a:t>
            </a:r>
          </a:p>
          <a:p>
            <a:pPr lvl="1"/>
            <a:r>
              <a:rPr lang="en-US" altLang="zh-TW" dirty="0"/>
              <a:t>Flow shop scheduling </a:t>
            </a:r>
            <a:endParaRPr lang="en-US" altLang="zh-TW" dirty="0" smtClean="0"/>
          </a:p>
          <a:p>
            <a:pPr lvl="2"/>
            <a:r>
              <a:rPr lang="en-US" altLang="zh-TW" dirty="0" smtClean="0"/>
              <a:t>there </a:t>
            </a:r>
            <a:r>
              <a:rPr lang="en-US" altLang="zh-TW" dirty="0"/>
              <a:t>are n jobs and m different stations. Each job should spend some time at each station, in a pre-determined order</a:t>
            </a:r>
            <a:r>
              <a:rPr lang="en-US" altLang="zh-TW" dirty="0" smtClean="0"/>
              <a:t>.</a:t>
            </a:r>
          </a:p>
          <a:p>
            <a:r>
              <a:rPr lang="en-US" altLang="zh-TW" dirty="0" smtClean="0"/>
              <a:t>The problems are usually NP-Hard</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52</a:t>
            </a:fld>
            <a:endParaRPr lang="en-US" altLang="zh-TW" dirty="0"/>
          </a:p>
        </p:txBody>
      </p:sp>
    </p:spTree>
    <p:extLst>
      <p:ext uri="{BB962C8B-B14F-4D97-AF65-F5344CB8AC3E}">
        <p14:creationId xmlns:p14="http://schemas.microsoft.com/office/powerpoint/2010/main" val="134002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Job/Task Scheduling on Clouds</a:t>
            </a:r>
            <a:endParaRPr lang="zh-TW" altLang="en-US" dirty="0"/>
          </a:p>
        </p:txBody>
      </p:sp>
      <p:sp>
        <p:nvSpPr>
          <p:cNvPr id="3" name="內容版面配置區 2"/>
          <p:cNvSpPr>
            <a:spLocks noGrp="1"/>
          </p:cNvSpPr>
          <p:nvPr>
            <p:ph sz="quarter" idx="1"/>
          </p:nvPr>
        </p:nvSpPr>
        <p:spPr/>
        <p:txBody>
          <a:bodyPr/>
          <a:lstStyle/>
          <a:p>
            <a:r>
              <a:rPr lang="en-US" altLang="zh-TW" dirty="0" smtClean="0"/>
              <a:t>Most scheduling problems on the clouds belong to </a:t>
            </a:r>
            <a:r>
              <a:rPr lang="en-US" altLang="zh-TW" dirty="0"/>
              <a:t>Job shop scheduling </a:t>
            </a:r>
            <a:endParaRPr lang="en-US" altLang="zh-TW" dirty="0" smtClean="0"/>
          </a:p>
          <a:p>
            <a:r>
              <a:rPr lang="en-US" altLang="zh-TW" dirty="0" smtClean="0"/>
              <a:t>Job </a:t>
            </a:r>
            <a:r>
              <a:rPr lang="en-US" altLang="zh-TW" dirty="0"/>
              <a:t>scheduling means to place jobs to a set of processing units for </a:t>
            </a:r>
            <a:r>
              <a:rPr lang="en-US" altLang="zh-TW" dirty="0" smtClean="0"/>
              <a:t>execution</a:t>
            </a:r>
          </a:p>
          <a:p>
            <a:pPr lvl="1"/>
            <a:r>
              <a:rPr lang="en-US" altLang="zh-TW" dirty="0" smtClean="0"/>
              <a:t>Task scheduling has a similar definition</a:t>
            </a:r>
          </a:p>
          <a:p>
            <a:r>
              <a:rPr lang="en-US" altLang="zh-TW" dirty="0" smtClean="0"/>
              <a:t>Assume we are given a set of jobs to be executed and a set of processing units: </a:t>
            </a:r>
          </a:p>
          <a:p>
            <a:pPr lvl="1"/>
            <a:r>
              <a:rPr lang="en-US" altLang="zh-TW" dirty="0" smtClean="0"/>
              <a:t>A </a:t>
            </a:r>
            <a:r>
              <a:rPr lang="en-US" altLang="zh-TW" dirty="0"/>
              <a:t>job scheduler should calculate </a:t>
            </a:r>
            <a:r>
              <a:rPr lang="en-US" altLang="zh-TW" dirty="0" smtClean="0"/>
              <a:t> “a schedule” for each job describing when the job is started on which processing unit</a:t>
            </a:r>
          </a:p>
          <a:p>
            <a:pPr lvl="1"/>
            <a:r>
              <a:rPr lang="en-US" altLang="zh-TW" dirty="0" smtClean="0"/>
              <a:t>It must ensure no rules (constraints) are broken</a:t>
            </a:r>
          </a:p>
          <a:p>
            <a:pPr lvl="1"/>
            <a:r>
              <a:rPr lang="en-US" altLang="zh-TW" dirty="0" smtClean="0"/>
              <a:t>It may need to calculate the “cost” of the schedule,  given a cost function (such as a pricing model on an open cloud)</a:t>
            </a:r>
          </a:p>
          <a:p>
            <a:pPr lvl="1"/>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53</a:t>
            </a:fld>
            <a:endParaRPr lang="en-US" altLang="zh-TW" dirty="0"/>
          </a:p>
        </p:txBody>
      </p:sp>
    </p:spTree>
    <p:extLst>
      <p:ext uri="{BB962C8B-B14F-4D97-AF65-F5344CB8AC3E}">
        <p14:creationId xmlns:p14="http://schemas.microsoft.com/office/powerpoint/2010/main" val="3964504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Cost Function to be Optimized</a:t>
            </a:r>
            <a:endParaRPr lang="zh-TW" altLang="en-US" dirty="0"/>
          </a:p>
        </p:txBody>
      </p:sp>
      <p:sp>
        <p:nvSpPr>
          <p:cNvPr id="3" name="內容版面配置區 2"/>
          <p:cNvSpPr>
            <a:spLocks noGrp="1"/>
          </p:cNvSpPr>
          <p:nvPr>
            <p:ph sz="quarter" idx="1"/>
          </p:nvPr>
        </p:nvSpPr>
        <p:spPr/>
        <p:txBody>
          <a:bodyPr/>
          <a:lstStyle/>
          <a:p>
            <a:r>
              <a:rPr lang="en-US" altLang="zh-TW" dirty="0" err="1" smtClean="0"/>
              <a:t>Makespan</a:t>
            </a:r>
            <a:r>
              <a:rPr lang="en-US" altLang="zh-TW" dirty="0" smtClean="0"/>
              <a:t> (the time the last job finishes)</a:t>
            </a:r>
          </a:p>
          <a:p>
            <a:r>
              <a:rPr lang="en-US" altLang="zh-TW" dirty="0" smtClean="0"/>
              <a:t>Money spent</a:t>
            </a:r>
          </a:p>
          <a:p>
            <a:r>
              <a:rPr lang="en-US" altLang="zh-TW" dirty="0" smtClean="0"/>
              <a:t>Energy consumption</a:t>
            </a:r>
          </a:p>
          <a:p>
            <a:r>
              <a:rPr lang="en-US" altLang="zh-TW" dirty="0" smtClean="0"/>
              <a:t>Number of processing units used</a:t>
            </a:r>
          </a:p>
          <a:p>
            <a:r>
              <a:rPr lang="en-US" altLang="zh-TW" dirty="0" smtClean="0"/>
              <a:t>Load balancing</a:t>
            </a:r>
          </a:p>
          <a:p>
            <a:r>
              <a:rPr lang="en-US" altLang="zh-TW" dirty="0" smtClean="0"/>
              <a:t>Number of executed jobs without violating their deadlines</a:t>
            </a:r>
          </a:p>
          <a:p>
            <a:r>
              <a:rPr lang="en-US" altLang="zh-TW" dirty="0" smtClean="0"/>
              <a:t>Number of executed jobs (throughput)</a:t>
            </a:r>
          </a:p>
          <a:p>
            <a:r>
              <a:rPr lang="en-US" altLang="zh-TW" dirty="0" smtClean="0"/>
              <a:t>Average/maximum user response time</a:t>
            </a:r>
          </a:p>
          <a:p>
            <a:r>
              <a:rPr lang="en-US" altLang="zh-TW" dirty="0" smtClean="0"/>
              <a:t>Fairness (average waiting time)</a:t>
            </a:r>
          </a:p>
          <a:p>
            <a:r>
              <a:rPr lang="en-US" altLang="zh-TW" dirty="0" smtClean="0"/>
              <a:t>Multi-objective optimization</a:t>
            </a:r>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54</a:t>
            </a:fld>
            <a:endParaRPr lang="en-US" altLang="zh-TW" dirty="0"/>
          </a:p>
        </p:txBody>
      </p:sp>
    </p:spTree>
    <p:extLst>
      <p:ext uri="{BB962C8B-B14F-4D97-AF65-F5344CB8AC3E}">
        <p14:creationId xmlns:p14="http://schemas.microsoft.com/office/powerpoint/2010/main" val="3853303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Overview of PaaS/SaaS Resource Allocation</a:t>
            </a:r>
            <a:endParaRPr lang="zh-TW" altLang="en-US" dirty="0"/>
          </a:p>
        </p:txBody>
      </p:sp>
      <p:sp>
        <p:nvSpPr>
          <p:cNvPr id="6" name="文字版面配置區 5"/>
          <p:cNvSpPr>
            <a:spLocks noGrp="1"/>
          </p:cNvSpPr>
          <p:nvPr>
            <p:ph type="body" idx="1"/>
          </p:nvPr>
        </p:nvSpPr>
        <p:spPr/>
        <p:txBody>
          <a:bodyPr/>
          <a:lstStyle/>
          <a:p>
            <a:r>
              <a:rPr lang="en-US" altLang="zh-TW" dirty="0" smtClean="0"/>
              <a:t>Scheduling Strategies</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55</a:t>
            </a:fld>
            <a:endParaRPr lang="en-US" altLang="zh-TW" dirty="0"/>
          </a:p>
        </p:txBody>
      </p:sp>
    </p:spTree>
    <p:extLst>
      <p:ext uri="{BB962C8B-B14F-4D97-AF65-F5344CB8AC3E}">
        <p14:creationId xmlns:p14="http://schemas.microsoft.com/office/powerpoint/2010/main" val="1507311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Preconditions of Scheduling</a:t>
            </a:r>
            <a:endParaRPr lang="zh-TW" altLang="en-US" dirty="0"/>
          </a:p>
        </p:txBody>
      </p:sp>
      <p:sp>
        <p:nvSpPr>
          <p:cNvPr id="6" name="內容版面配置區 5"/>
          <p:cNvSpPr>
            <a:spLocks noGrp="1"/>
          </p:cNvSpPr>
          <p:nvPr>
            <p:ph sz="quarter" idx="1"/>
          </p:nvPr>
        </p:nvSpPr>
        <p:spPr/>
        <p:txBody>
          <a:bodyPr/>
          <a:lstStyle/>
          <a:p>
            <a:r>
              <a:rPr lang="en-US" altLang="zh-TW" dirty="0" smtClean="0"/>
              <a:t>The work length (in million instructions) of a job can or cannot be estimated</a:t>
            </a:r>
          </a:p>
          <a:p>
            <a:r>
              <a:rPr lang="en-US" altLang="zh-TW" dirty="0" smtClean="0"/>
              <a:t>The pool of processing units is homogeneous or heterogeneous</a:t>
            </a:r>
          </a:p>
          <a:p>
            <a:r>
              <a:rPr lang="en-US" altLang="zh-TW" dirty="0" smtClean="0"/>
              <a:t>The specific scheduling constraints</a:t>
            </a:r>
          </a:p>
          <a:p>
            <a:pPr lvl="1"/>
            <a:r>
              <a:rPr lang="en-US" altLang="zh-TW" dirty="0" smtClean="0"/>
              <a:t>Failure rate of processing unit</a:t>
            </a:r>
          </a:p>
          <a:p>
            <a:pPr lvl="1"/>
            <a:r>
              <a:rPr lang="en-US" altLang="zh-TW" dirty="0" smtClean="0"/>
              <a:t>Price of using the processing units</a:t>
            </a:r>
          </a:p>
          <a:p>
            <a:pPr lvl="1"/>
            <a:r>
              <a:rPr lang="en-US" altLang="zh-TW" dirty="0" smtClean="0"/>
              <a:t>…</a:t>
            </a:r>
          </a:p>
          <a:p>
            <a:pPr lvl="1"/>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F606827C-3794-43CD-A637-B7637CDF8CE6}" type="slidenum">
              <a:rPr lang="en-US" altLang="zh-TW" smtClean="0"/>
              <a:pPr>
                <a:defRPr/>
              </a:pPr>
              <a:t>56</a:t>
            </a:fld>
            <a:endParaRPr lang="en-US" altLang="zh-TW" dirty="0"/>
          </a:p>
        </p:txBody>
      </p:sp>
    </p:spTree>
    <p:extLst>
      <p:ext uri="{BB962C8B-B14F-4D97-AF65-F5344CB8AC3E}">
        <p14:creationId xmlns:p14="http://schemas.microsoft.com/office/powerpoint/2010/main" val="2387977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Scheduling Methods for Unknown Work Length </a:t>
            </a:r>
            <a:r>
              <a:rPr lang="en-US" altLang="zh-TW" dirty="0"/>
              <a:t>with Homogeneous Environment</a:t>
            </a:r>
            <a:r>
              <a:rPr lang="en-US" altLang="zh-TW" dirty="0" smtClean="0"/>
              <a:t> </a:t>
            </a:r>
            <a:endParaRPr lang="zh-TW" altLang="en-US" dirty="0"/>
          </a:p>
        </p:txBody>
      </p:sp>
      <p:sp>
        <p:nvSpPr>
          <p:cNvPr id="3" name="內容版面配置區 2"/>
          <p:cNvSpPr>
            <a:spLocks noGrp="1"/>
          </p:cNvSpPr>
          <p:nvPr>
            <p:ph sz="quarter" idx="1"/>
          </p:nvPr>
        </p:nvSpPr>
        <p:spPr/>
        <p:txBody>
          <a:bodyPr/>
          <a:lstStyle/>
          <a:p>
            <a:r>
              <a:rPr lang="en-US" altLang="zh-TW" dirty="0" smtClean="0"/>
              <a:t>Round-Robin</a:t>
            </a:r>
          </a:p>
          <a:p>
            <a:r>
              <a:rPr lang="en-US" altLang="zh-TW" dirty="0" smtClean="0"/>
              <a:t>Random</a:t>
            </a:r>
          </a:p>
          <a:p>
            <a:r>
              <a:rPr lang="en-US" altLang="zh-TW" dirty="0" smtClean="0"/>
              <a:t>High-Priority-First</a:t>
            </a:r>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57</a:t>
            </a:fld>
            <a:endParaRPr lang="en-US" altLang="zh-TW" dirty="0"/>
          </a:p>
        </p:txBody>
      </p:sp>
    </p:spTree>
    <p:extLst>
      <p:ext uri="{BB962C8B-B14F-4D97-AF65-F5344CB8AC3E}">
        <p14:creationId xmlns:p14="http://schemas.microsoft.com/office/powerpoint/2010/main" val="40936700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Scheduling Methods for E</a:t>
            </a:r>
            <a:r>
              <a:rPr lang="en-US" altLang="zh-TW" dirty="0" smtClean="0"/>
              <a:t>stimable </a:t>
            </a:r>
            <a:r>
              <a:rPr lang="en-US" altLang="zh-TW" dirty="0"/>
              <a:t>Work Length </a:t>
            </a:r>
            <a:r>
              <a:rPr lang="en-US" altLang="zh-TW" dirty="0" smtClean="0"/>
              <a:t>with Homogeneous Environment</a:t>
            </a:r>
            <a:endParaRPr lang="zh-TW" altLang="en-US" dirty="0"/>
          </a:p>
        </p:txBody>
      </p:sp>
      <p:sp>
        <p:nvSpPr>
          <p:cNvPr id="3" name="內容版面配置區 2"/>
          <p:cNvSpPr>
            <a:spLocks noGrp="1"/>
          </p:cNvSpPr>
          <p:nvPr>
            <p:ph sz="quarter" idx="1"/>
          </p:nvPr>
        </p:nvSpPr>
        <p:spPr/>
        <p:txBody>
          <a:bodyPr/>
          <a:lstStyle/>
          <a:p>
            <a:r>
              <a:rPr lang="en-US" altLang="zh-TW" dirty="0" smtClean="0"/>
              <a:t>Shortest-task-first</a:t>
            </a:r>
          </a:p>
          <a:p>
            <a:r>
              <a:rPr lang="en-US" altLang="zh-TW" dirty="0" smtClean="0"/>
              <a:t>Longest-task-first</a:t>
            </a:r>
          </a:p>
          <a:p>
            <a:r>
              <a:rPr lang="en-US" altLang="zh-TW" dirty="0"/>
              <a:t>Round-Robin</a:t>
            </a:r>
          </a:p>
          <a:p>
            <a:r>
              <a:rPr lang="en-US" altLang="zh-TW" dirty="0"/>
              <a:t>Random</a:t>
            </a:r>
          </a:p>
          <a:p>
            <a:r>
              <a:rPr lang="en-US" altLang="zh-TW" dirty="0"/>
              <a:t>High-Priority-First</a:t>
            </a:r>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58</a:t>
            </a:fld>
            <a:endParaRPr lang="en-US" altLang="zh-TW" dirty="0"/>
          </a:p>
        </p:txBody>
      </p:sp>
    </p:spTree>
    <p:extLst>
      <p:ext uri="{BB962C8B-B14F-4D97-AF65-F5344CB8AC3E}">
        <p14:creationId xmlns:p14="http://schemas.microsoft.com/office/powerpoint/2010/main" val="1179211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382000" cy="990600"/>
          </a:xfrm>
        </p:spPr>
        <p:txBody>
          <a:bodyPr/>
          <a:lstStyle/>
          <a:p>
            <a:r>
              <a:rPr lang="en-US" altLang="zh-TW" dirty="0"/>
              <a:t>Scheduling Methods for Unknown Work Length with </a:t>
            </a:r>
            <a:r>
              <a:rPr lang="en-US" altLang="zh-TW" dirty="0" smtClean="0"/>
              <a:t>Heterogeneous </a:t>
            </a:r>
            <a:r>
              <a:rPr lang="en-US" altLang="zh-TW" dirty="0"/>
              <a:t>Environment </a:t>
            </a:r>
            <a:endParaRPr lang="zh-TW" altLang="en-US" dirty="0"/>
          </a:p>
        </p:txBody>
      </p:sp>
      <p:sp>
        <p:nvSpPr>
          <p:cNvPr id="3" name="內容版面配置區 2"/>
          <p:cNvSpPr>
            <a:spLocks noGrp="1"/>
          </p:cNvSpPr>
          <p:nvPr>
            <p:ph sz="quarter" idx="1"/>
          </p:nvPr>
        </p:nvSpPr>
        <p:spPr/>
        <p:txBody>
          <a:bodyPr/>
          <a:lstStyle/>
          <a:p>
            <a:r>
              <a:rPr lang="en-US" altLang="zh-TW" dirty="0" smtClean="0"/>
              <a:t>Round-Robin for task selection, and for machine selection (each machine must have an order, such as fastest to the slowest)</a:t>
            </a:r>
          </a:p>
          <a:p>
            <a:r>
              <a:rPr lang="en-US" altLang="zh-TW" dirty="0" smtClean="0"/>
              <a:t>Random</a:t>
            </a:r>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59</a:t>
            </a:fld>
            <a:endParaRPr lang="en-US" altLang="zh-TW" dirty="0"/>
          </a:p>
        </p:txBody>
      </p:sp>
    </p:spTree>
    <p:extLst>
      <p:ext uri="{BB962C8B-B14F-4D97-AF65-F5344CB8AC3E}">
        <p14:creationId xmlns:p14="http://schemas.microsoft.com/office/powerpoint/2010/main" val="4244278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85775"/>
            <a:ext cx="8229600" cy="638175"/>
          </a:xfrm>
        </p:spPr>
        <p:txBody>
          <a:bodyPr/>
          <a:lstStyle/>
          <a:p>
            <a:r>
              <a:rPr lang="en-US" altLang="zh-TW" dirty="0" smtClean="0"/>
              <a:t>Computer Resource </a:t>
            </a:r>
            <a:r>
              <a:rPr lang="en-US" altLang="zh-TW" dirty="0"/>
              <a:t>Allocation and Scheduling</a:t>
            </a:r>
            <a:endParaRPr lang="en-US" altLang="zh-TW" sz="3200" dirty="0" smtClean="0">
              <a:ea typeface="新細明體" charset="-120"/>
            </a:endParaRPr>
          </a:p>
        </p:txBody>
      </p:sp>
      <p:sp>
        <p:nvSpPr>
          <p:cNvPr id="5123" name="Content Placeholder 2"/>
          <p:cNvSpPr>
            <a:spLocks noGrp="1"/>
          </p:cNvSpPr>
          <p:nvPr>
            <p:ph idx="1"/>
          </p:nvPr>
        </p:nvSpPr>
        <p:spPr>
          <a:xfrm>
            <a:off x="561975" y="1466850"/>
            <a:ext cx="8124825" cy="4400550"/>
          </a:xfrm>
        </p:spPr>
        <p:txBody>
          <a:bodyPr/>
          <a:lstStyle/>
          <a:p>
            <a:r>
              <a:rPr lang="en-US" altLang="zh-TW" sz="2000" dirty="0" smtClean="0">
                <a:ea typeface="新細明體" charset="-120"/>
              </a:rPr>
              <a:t>Critical function of any man-made system. </a:t>
            </a:r>
          </a:p>
          <a:p>
            <a:r>
              <a:rPr lang="en-US" altLang="zh-TW" sz="2000" dirty="0" smtClean="0">
                <a:ea typeface="新細明體" charset="-120"/>
              </a:rPr>
              <a:t>It affects the three basic criteria for measuring system performance:</a:t>
            </a:r>
          </a:p>
          <a:p>
            <a:pPr lvl="1"/>
            <a:r>
              <a:rPr lang="en-US" altLang="zh-TW" sz="1800" dirty="0" smtClean="0">
                <a:ea typeface="新細明體" charset="-120"/>
              </a:rPr>
              <a:t>Functionality.</a:t>
            </a:r>
          </a:p>
          <a:p>
            <a:pPr lvl="1"/>
            <a:r>
              <a:rPr lang="en-US" altLang="zh-TW" sz="1800" dirty="0" smtClean="0">
                <a:ea typeface="新細明體" charset="-120"/>
              </a:rPr>
              <a:t>Performance.</a:t>
            </a:r>
          </a:p>
          <a:p>
            <a:pPr lvl="1"/>
            <a:r>
              <a:rPr lang="en-US" altLang="zh-TW" sz="1800" dirty="0" smtClean="0">
                <a:ea typeface="新細明體" charset="-120"/>
              </a:rPr>
              <a:t>Cost.</a:t>
            </a:r>
          </a:p>
          <a:p>
            <a:r>
              <a:rPr lang="en-US" altLang="zh-TW" sz="2000" dirty="0" smtClean="0">
                <a:ea typeface="新細明體" charset="-120"/>
              </a:rPr>
              <a:t>Scheduling in a computing system </a:t>
            </a:r>
            <a:r>
              <a:rPr lang="en-US" altLang="zh-TW" sz="2000" dirty="0" smtClean="0">
                <a:ea typeface="新細明體" charset="-120"/>
                <a:sym typeface="Wingdings" pitchFamily="2" charset="2"/>
              </a:rPr>
              <a:t> </a:t>
            </a:r>
            <a:r>
              <a:rPr lang="en-US" altLang="zh-TW" sz="2000" dirty="0" smtClean="0">
                <a:ea typeface="新細明體" charset="-120"/>
              </a:rPr>
              <a:t>deciding how to allocate resources of a system, such as CPU cycles, memory, secondary storage space, I/O and network bandwidth, between users and tasks.</a:t>
            </a:r>
          </a:p>
          <a:p>
            <a:r>
              <a:rPr lang="en-US" altLang="zh-TW" sz="2000" dirty="0" smtClean="0">
                <a:ea typeface="新細明體" charset="-120"/>
              </a:rPr>
              <a:t>Policies and mechanisms for resource allocation.</a:t>
            </a:r>
          </a:p>
          <a:p>
            <a:pPr lvl="1"/>
            <a:r>
              <a:rPr lang="en-US" altLang="zh-TW" sz="1800" dirty="0" smtClean="0">
                <a:ea typeface="新細明體" charset="-120"/>
              </a:rPr>
              <a:t>Policy </a:t>
            </a:r>
            <a:r>
              <a:rPr lang="en-US" altLang="zh-TW" sz="1800" dirty="0" smtClean="0">
                <a:ea typeface="新細明體" charset="-120"/>
                <a:sym typeface="Wingdings" pitchFamily="2" charset="2"/>
              </a:rPr>
              <a:t> principles guiding decisions.</a:t>
            </a:r>
          </a:p>
          <a:p>
            <a:pPr lvl="1"/>
            <a:r>
              <a:rPr lang="en-US" altLang="zh-TW" sz="1800" dirty="0" smtClean="0">
                <a:ea typeface="新細明體" charset="-120"/>
                <a:sym typeface="Wingdings" pitchFamily="2" charset="2"/>
              </a:rPr>
              <a:t>Mechanisms  the means to implement policies.</a:t>
            </a:r>
            <a:endParaRPr lang="en-US" altLang="zh-TW" sz="1800" dirty="0" smtClean="0">
              <a:ea typeface="新細明體" charset="-120"/>
            </a:endParaRPr>
          </a:p>
        </p:txBody>
      </p:sp>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6</a:t>
            </a:fld>
            <a:endParaRPr lang="en-US" altLang="zh-TW" dirty="0"/>
          </a:p>
        </p:txBody>
      </p:sp>
    </p:spTree>
    <p:extLst>
      <p:ext uri="{BB962C8B-B14F-4D97-AF65-F5344CB8AC3E}">
        <p14:creationId xmlns:p14="http://schemas.microsoft.com/office/powerpoint/2010/main" val="3018159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382000" cy="990600"/>
          </a:xfrm>
        </p:spPr>
        <p:txBody>
          <a:bodyPr/>
          <a:lstStyle/>
          <a:p>
            <a:r>
              <a:rPr lang="en-US" altLang="zh-TW" dirty="0"/>
              <a:t>Scheduling Methods for Estimable Work Length with </a:t>
            </a:r>
            <a:r>
              <a:rPr lang="en-US" altLang="zh-TW" dirty="0" smtClean="0"/>
              <a:t>Heterogeneous </a:t>
            </a:r>
            <a:r>
              <a:rPr lang="en-US" altLang="zh-TW" dirty="0"/>
              <a:t>Environment</a:t>
            </a:r>
            <a:endParaRPr lang="zh-TW" altLang="en-US" dirty="0"/>
          </a:p>
        </p:txBody>
      </p:sp>
      <p:sp>
        <p:nvSpPr>
          <p:cNvPr id="3" name="內容版面配置區 2"/>
          <p:cNvSpPr>
            <a:spLocks noGrp="1"/>
          </p:cNvSpPr>
          <p:nvPr>
            <p:ph sz="quarter" idx="1"/>
          </p:nvPr>
        </p:nvSpPr>
        <p:spPr/>
        <p:txBody>
          <a:bodyPr/>
          <a:lstStyle/>
          <a:p>
            <a:r>
              <a:rPr lang="en-US" altLang="zh-TW" dirty="0" smtClean="0"/>
              <a:t>All the above strategies are applicable</a:t>
            </a:r>
          </a:p>
          <a:p>
            <a:r>
              <a:rPr lang="en-US" altLang="zh-TW" dirty="0" smtClean="0"/>
              <a:t>We will only introduce the following methods:</a:t>
            </a:r>
          </a:p>
          <a:p>
            <a:pPr lvl="1"/>
            <a:r>
              <a:rPr lang="en-US" altLang="zh-TW" dirty="0" smtClean="0"/>
              <a:t>Random Task Selection with MCT</a:t>
            </a:r>
          </a:p>
          <a:p>
            <a:pPr lvl="1"/>
            <a:r>
              <a:rPr lang="en-US" altLang="zh-TW" dirty="0" smtClean="0"/>
              <a:t>Min-min</a:t>
            </a:r>
          </a:p>
          <a:p>
            <a:pPr lvl="1"/>
            <a:r>
              <a:rPr lang="en-US" altLang="zh-TW" dirty="0" smtClean="0"/>
              <a:t>Max-min</a:t>
            </a:r>
          </a:p>
          <a:p>
            <a:pPr lvl="1"/>
            <a:r>
              <a:rPr lang="en-US" altLang="zh-TW" dirty="0" smtClean="0"/>
              <a:t>Min-max</a:t>
            </a:r>
          </a:p>
          <a:p>
            <a:r>
              <a:rPr lang="en-US" altLang="zh-TW" dirty="0" smtClean="0"/>
              <a:t>The following methods are applicable but we are not going to introduce them</a:t>
            </a:r>
          </a:p>
          <a:p>
            <a:pPr lvl="1"/>
            <a:r>
              <a:rPr lang="en-US" altLang="zh-TW" dirty="0" smtClean="0"/>
              <a:t>Meta-Heuristics-based algorithms</a:t>
            </a:r>
          </a:p>
          <a:p>
            <a:pPr lvl="1"/>
            <a:r>
              <a:rPr lang="en-US" altLang="zh-TW" dirty="0" smtClean="0"/>
              <a:t>Probability-based algorithms</a:t>
            </a:r>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60</a:t>
            </a:fld>
            <a:endParaRPr lang="en-US" altLang="zh-TW" dirty="0"/>
          </a:p>
        </p:txBody>
      </p:sp>
    </p:spTree>
    <p:extLst>
      <p:ext uri="{BB962C8B-B14F-4D97-AF65-F5344CB8AC3E}">
        <p14:creationId xmlns:p14="http://schemas.microsoft.com/office/powerpoint/2010/main" val="4235594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MCT: Minimum Completion Time </a:t>
            </a:r>
            <a:endParaRPr lang="zh-TW" altLang="en-US" dirty="0"/>
          </a:p>
        </p:txBody>
      </p:sp>
      <p:sp>
        <p:nvSpPr>
          <p:cNvPr id="3" name="內容版面配置區 2"/>
          <p:cNvSpPr>
            <a:spLocks noGrp="1"/>
          </p:cNvSpPr>
          <p:nvPr>
            <p:ph sz="quarter" idx="1"/>
          </p:nvPr>
        </p:nvSpPr>
        <p:spPr/>
        <p:txBody>
          <a:bodyPr/>
          <a:lstStyle/>
          <a:p>
            <a:pPr lvl="0"/>
            <a:r>
              <a:rPr lang="en-US" altLang="zh-TW" dirty="0" smtClean="0"/>
              <a:t>Let </a:t>
            </a:r>
            <a:r>
              <a:rPr lang="en-US" altLang="zh-TW" i="1" dirty="0">
                <a:latin typeface="Brush Script MT" panose="03060802040406070304" pitchFamily="66" charset="0"/>
              </a:rPr>
              <a:t>l</a:t>
            </a:r>
            <a:r>
              <a:rPr lang="en-US" altLang="zh-TW" dirty="0" smtClean="0"/>
              <a:t> be the job/task length (e.g. million instructions to be executed), </a:t>
            </a:r>
            <a:r>
              <a:rPr lang="en-US" altLang="zh-TW" i="1" dirty="0" smtClean="0"/>
              <a:t>P</a:t>
            </a:r>
            <a:r>
              <a:rPr lang="en-US" altLang="zh-TW" dirty="0" smtClean="0"/>
              <a:t> = &lt;</a:t>
            </a:r>
            <a:r>
              <a:rPr lang="en-US" altLang="zh-TW" i="1" dirty="0" smtClean="0"/>
              <a:t>P</a:t>
            </a:r>
            <a:r>
              <a:rPr lang="en-US" altLang="zh-TW" i="1" baseline="-25000" dirty="0" smtClean="0"/>
              <a:t>1</a:t>
            </a:r>
            <a:r>
              <a:rPr lang="en-US" altLang="zh-TW" i="1" dirty="0" smtClean="0"/>
              <a:t>, P</a:t>
            </a:r>
            <a:r>
              <a:rPr lang="en-US" altLang="zh-TW" i="1" baseline="-25000" dirty="0" smtClean="0"/>
              <a:t>2</a:t>
            </a:r>
            <a:r>
              <a:rPr lang="en-US" altLang="zh-TW" i="1" dirty="0" smtClean="0"/>
              <a:t>, ..., </a:t>
            </a:r>
            <a:r>
              <a:rPr lang="en-US" altLang="zh-TW" i="1" dirty="0" err="1" smtClean="0"/>
              <a:t>P</a:t>
            </a:r>
            <a:r>
              <a:rPr lang="en-US" altLang="zh-TW" i="1" baseline="-25000" dirty="0" err="1" smtClean="0"/>
              <a:t>n</a:t>
            </a:r>
            <a:r>
              <a:rPr lang="en-US" altLang="zh-TW" i="1" dirty="0" smtClean="0"/>
              <a:t>&gt; </a:t>
            </a:r>
            <a:r>
              <a:rPr lang="en-US" altLang="zh-TW" dirty="0" smtClean="0"/>
              <a:t>be the processing speed (e.g. MIPS) of Machines 1~</a:t>
            </a:r>
            <a:r>
              <a:rPr lang="en-US" altLang="zh-TW" i="1" dirty="0" smtClean="0"/>
              <a:t>n</a:t>
            </a:r>
            <a:r>
              <a:rPr lang="en-US" altLang="zh-TW" dirty="0" smtClean="0"/>
              <a:t>, and </a:t>
            </a:r>
            <a:r>
              <a:rPr lang="en-US" altLang="zh-TW" i="1" dirty="0" smtClean="0"/>
              <a:t>A</a:t>
            </a:r>
            <a:r>
              <a:rPr lang="en-US" altLang="zh-TW" dirty="0" smtClean="0"/>
              <a:t> = &lt;</a:t>
            </a:r>
            <a:r>
              <a:rPr lang="en-US" altLang="zh-TW" i="1" dirty="0" smtClean="0"/>
              <a:t>A</a:t>
            </a:r>
            <a:r>
              <a:rPr lang="en-US" altLang="zh-TW" i="1" baseline="-25000" dirty="0" smtClean="0"/>
              <a:t>1</a:t>
            </a:r>
            <a:r>
              <a:rPr lang="en-US" altLang="zh-TW" i="1" dirty="0"/>
              <a:t>, A</a:t>
            </a:r>
            <a:r>
              <a:rPr lang="en-US" altLang="zh-TW" i="1" baseline="-25000" dirty="0" smtClean="0"/>
              <a:t>2</a:t>
            </a:r>
            <a:r>
              <a:rPr lang="en-US" altLang="zh-TW" i="1" dirty="0"/>
              <a:t>, </a:t>
            </a:r>
            <a:r>
              <a:rPr lang="en-US" altLang="zh-TW" i="1" dirty="0" smtClean="0"/>
              <a:t>..., A</a:t>
            </a:r>
            <a:r>
              <a:rPr lang="en-US" altLang="zh-TW" i="1" baseline="-25000" dirty="0" smtClean="0"/>
              <a:t>n</a:t>
            </a:r>
            <a:r>
              <a:rPr lang="en-US" altLang="zh-TW" i="1" dirty="0" smtClean="0"/>
              <a:t>&gt; </a:t>
            </a:r>
            <a:r>
              <a:rPr lang="en-US" altLang="zh-TW" dirty="0" smtClean="0"/>
              <a:t>be the earliest available time of </a:t>
            </a:r>
            <a:r>
              <a:rPr lang="en-US" altLang="zh-TW" dirty="0"/>
              <a:t>Machines </a:t>
            </a:r>
            <a:r>
              <a:rPr lang="en-US" altLang="zh-TW" dirty="0" smtClean="0"/>
              <a:t>1~</a:t>
            </a:r>
            <a:r>
              <a:rPr lang="en-US" altLang="zh-TW" i="1" dirty="0" smtClean="0"/>
              <a:t>n</a:t>
            </a:r>
            <a:r>
              <a:rPr lang="en-US" altLang="zh-TW" dirty="0" smtClean="0"/>
              <a:t>. Then</a:t>
            </a:r>
          </a:p>
          <a:p>
            <a:pPr lvl="0"/>
            <a:endParaRPr lang="en-US" altLang="zh-TW" dirty="0" smtClean="0"/>
          </a:p>
          <a:p>
            <a:pPr marL="0" indent="0">
              <a:buNone/>
            </a:pPr>
            <a:r>
              <a:rPr lang="en-US" altLang="zh-TW" dirty="0"/>
              <a:t>	</a:t>
            </a:r>
            <a:r>
              <a:rPr lang="en-US" altLang="zh-TW" dirty="0" smtClean="0"/>
              <a:t>MCT(</a:t>
            </a:r>
            <a:r>
              <a:rPr lang="en-US" altLang="zh-TW" i="1" dirty="0" smtClean="0">
                <a:latin typeface="Brush Script MT" panose="03060802040406070304" pitchFamily="66" charset="0"/>
              </a:rPr>
              <a:t>l</a:t>
            </a:r>
            <a:r>
              <a:rPr lang="en-US" altLang="zh-TW" dirty="0" smtClean="0"/>
              <a:t>, </a:t>
            </a:r>
            <a:r>
              <a:rPr lang="en-US" altLang="zh-TW" i="1" dirty="0" smtClean="0"/>
              <a:t>P</a:t>
            </a:r>
            <a:r>
              <a:rPr lang="en-US" altLang="zh-TW" dirty="0" smtClean="0"/>
              <a:t>,</a:t>
            </a:r>
            <a:r>
              <a:rPr lang="en-US" altLang="zh-TW" i="1" dirty="0" smtClean="0"/>
              <a:t> A</a:t>
            </a:r>
            <a:r>
              <a:rPr lang="en-US" altLang="zh-TW" dirty="0" smtClean="0"/>
              <a:t>) =Min{ (</a:t>
            </a:r>
            <a:r>
              <a:rPr lang="en-US" altLang="zh-TW" i="1" dirty="0" smtClean="0"/>
              <a:t>A</a:t>
            </a:r>
            <a:r>
              <a:rPr lang="en-US" altLang="zh-TW" i="1" baseline="-25000" dirty="0" smtClean="0"/>
              <a:t>i </a:t>
            </a:r>
            <a:r>
              <a:rPr lang="en-US" altLang="zh-TW" dirty="0" smtClean="0"/>
              <a:t>+ </a:t>
            </a:r>
            <a:r>
              <a:rPr lang="en-US" altLang="zh-TW" i="1" dirty="0">
                <a:latin typeface="Brush Script MT" panose="03060802040406070304" pitchFamily="66" charset="0"/>
              </a:rPr>
              <a:t>l </a:t>
            </a:r>
            <a:r>
              <a:rPr lang="en-US" altLang="zh-TW" dirty="0" smtClean="0"/>
              <a:t>/</a:t>
            </a:r>
            <a:r>
              <a:rPr lang="en-US" altLang="zh-TW" i="1" dirty="0" smtClean="0"/>
              <a:t>P</a:t>
            </a:r>
            <a:r>
              <a:rPr lang="en-US" altLang="zh-TW" i="1" baseline="-25000" dirty="0" smtClean="0"/>
              <a:t>i</a:t>
            </a:r>
            <a:r>
              <a:rPr lang="en-US" altLang="zh-TW" dirty="0" smtClean="0"/>
              <a:t>)| for </a:t>
            </a:r>
            <a:r>
              <a:rPr lang="en-US" altLang="zh-TW" i="1" dirty="0" smtClean="0"/>
              <a:t>i</a:t>
            </a:r>
            <a:r>
              <a:rPr lang="en-US" altLang="zh-TW" dirty="0" smtClean="0"/>
              <a:t> = 1 to </a:t>
            </a:r>
            <a:r>
              <a:rPr lang="en-US" altLang="zh-TW" i="1" dirty="0" smtClean="0"/>
              <a:t>n</a:t>
            </a:r>
            <a:r>
              <a:rPr lang="en-US" altLang="zh-TW" dirty="0" smtClean="0"/>
              <a:t>}</a:t>
            </a:r>
          </a:p>
          <a:p>
            <a:pPr marL="0" indent="0">
              <a:buNone/>
            </a:pPr>
            <a:endParaRPr lang="en-US" altLang="zh-TW" dirty="0"/>
          </a:p>
          <a:p>
            <a:r>
              <a:rPr lang="en-US" altLang="zh-TW" dirty="0" smtClean="0"/>
              <a:t>MCT considers the earliest available time of each machine. </a:t>
            </a:r>
            <a:endParaRPr lang="zh-TW" altLang="zh-TW"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61</a:t>
            </a:fld>
            <a:endParaRPr lang="en-US" altLang="zh-TW" dirty="0"/>
          </a:p>
        </p:txBody>
      </p:sp>
    </p:spTree>
    <p:extLst>
      <p:ext uri="{BB962C8B-B14F-4D97-AF65-F5344CB8AC3E}">
        <p14:creationId xmlns:p14="http://schemas.microsoft.com/office/powerpoint/2010/main" val="24926538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Minimum Execution Time (MET)</a:t>
            </a:r>
            <a:endParaRPr lang="zh-TW" altLang="en-US" dirty="0"/>
          </a:p>
        </p:txBody>
      </p:sp>
      <p:sp>
        <p:nvSpPr>
          <p:cNvPr id="3" name="內容版面配置區 2"/>
          <p:cNvSpPr>
            <a:spLocks noGrp="1"/>
          </p:cNvSpPr>
          <p:nvPr>
            <p:ph sz="quarter" idx="1"/>
          </p:nvPr>
        </p:nvSpPr>
        <p:spPr/>
        <p:txBody>
          <a:bodyPr/>
          <a:lstStyle/>
          <a:p>
            <a:pPr lvl="0"/>
            <a:r>
              <a:rPr lang="en-US" altLang="zh-TW" dirty="0"/>
              <a:t>Let </a:t>
            </a:r>
            <a:r>
              <a:rPr lang="en-US" altLang="zh-TW" i="1" dirty="0"/>
              <a:t>L</a:t>
            </a:r>
            <a:r>
              <a:rPr lang="en-US" altLang="zh-TW" dirty="0"/>
              <a:t> be the </a:t>
            </a:r>
            <a:r>
              <a:rPr lang="en-US" altLang="zh-TW" dirty="0" smtClean="0"/>
              <a:t>job/task </a:t>
            </a:r>
            <a:r>
              <a:rPr lang="en-US" altLang="zh-TW" dirty="0"/>
              <a:t>length (e.g. million instructions to be executed), </a:t>
            </a:r>
            <a:r>
              <a:rPr lang="en-US" altLang="zh-TW" i="1" dirty="0"/>
              <a:t>P</a:t>
            </a:r>
            <a:r>
              <a:rPr lang="en-US" altLang="zh-TW" i="1" baseline="-25000" dirty="0"/>
              <a:t>1</a:t>
            </a:r>
            <a:r>
              <a:rPr lang="en-US" altLang="zh-TW" i="1" dirty="0"/>
              <a:t>, P</a:t>
            </a:r>
            <a:r>
              <a:rPr lang="en-US" altLang="zh-TW" i="1" baseline="-25000" dirty="0"/>
              <a:t>2</a:t>
            </a:r>
            <a:r>
              <a:rPr lang="en-US" altLang="zh-TW" i="1" dirty="0"/>
              <a:t>, ..., </a:t>
            </a:r>
            <a:r>
              <a:rPr lang="en-US" altLang="zh-TW" i="1" dirty="0" err="1"/>
              <a:t>P</a:t>
            </a:r>
            <a:r>
              <a:rPr lang="en-US" altLang="zh-TW" i="1" baseline="-25000" dirty="0" err="1"/>
              <a:t>n</a:t>
            </a:r>
            <a:r>
              <a:rPr lang="en-US" altLang="zh-TW" i="1" dirty="0"/>
              <a:t> </a:t>
            </a:r>
            <a:r>
              <a:rPr lang="en-US" altLang="zh-TW" dirty="0"/>
              <a:t>be the processing speed (e.g. MIPS) of Machines </a:t>
            </a:r>
            <a:r>
              <a:rPr lang="en-US" altLang="zh-TW" dirty="0" smtClean="0"/>
              <a:t>1~</a:t>
            </a:r>
            <a:r>
              <a:rPr lang="en-US" altLang="zh-TW" i="1" dirty="0" smtClean="0"/>
              <a:t>n</a:t>
            </a:r>
            <a:r>
              <a:rPr lang="en-US" altLang="zh-TW" dirty="0" smtClean="0"/>
              <a:t>. </a:t>
            </a:r>
            <a:r>
              <a:rPr lang="en-US" altLang="zh-TW" dirty="0"/>
              <a:t>Then</a:t>
            </a:r>
          </a:p>
          <a:p>
            <a:pPr lvl="0"/>
            <a:endParaRPr lang="en-US" altLang="zh-TW" dirty="0"/>
          </a:p>
          <a:p>
            <a:pPr marL="0" indent="0">
              <a:buNone/>
            </a:pPr>
            <a:r>
              <a:rPr lang="en-US" altLang="zh-TW" dirty="0"/>
              <a:t>	</a:t>
            </a:r>
            <a:r>
              <a:rPr lang="en-US" altLang="zh-TW" dirty="0" smtClean="0"/>
              <a:t>MET(</a:t>
            </a:r>
            <a:r>
              <a:rPr lang="en-US" altLang="zh-TW" i="1" dirty="0" smtClean="0"/>
              <a:t>L</a:t>
            </a:r>
            <a:r>
              <a:rPr lang="en-US" altLang="zh-TW" dirty="0"/>
              <a:t>) =Min( </a:t>
            </a:r>
            <a:r>
              <a:rPr lang="en-US" altLang="zh-TW" dirty="0" smtClean="0"/>
              <a:t>{</a:t>
            </a:r>
            <a:r>
              <a:rPr lang="en-US" altLang="zh-TW" i="1" dirty="0" smtClean="0"/>
              <a:t>L</a:t>
            </a:r>
            <a:r>
              <a:rPr lang="en-US" altLang="zh-TW" dirty="0" smtClean="0"/>
              <a:t>/</a:t>
            </a:r>
            <a:r>
              <a:rPr lang="en-US" altLang="zh-TW" i="1" dirty="0" smtClean="0"/>
              <a:t>P</a:t>
            </a:r>
            <a:r>
              <a:rPr lang="en-US" altLang="zh-TW" i="1" baseline="-25000" dirty="0" smtClean="0"/>
              <a:t>i </a:t>
            </a:r>
            <a:r>
              <a:rPr lang="en-US" altLang="zh-TW" dirty="0"/>
              <a:t>| for </a:t>
            </a:r>
            <a:r>
              <a:rPr lang="en-US" altLang="zh-TW" i="1" dirty="0"/>
              <a:t>i</a:t>
            </a:r>
            <a:r>
              <a:rPr lang="en-US" altLang="zh-TW" dirty="0"/>
              <a:t> = 1 to </a:t>
            </a:r>
            <a:r>
              <a:rPr lang="en-US" altLang="zh-TW" i="1" dirty="0"/>
              <a:t>n</a:t>
            </a:r>
            <a:r>
              <a:rPr lang="en-US" altLang="zh-TW" dirty="0"/>
              <a:t>} )</a:t>
            </a:r>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62</a:t>
            </a:fld>
            <a:endParaRPr lang="en-US" altLang="zh-TW" dirty="0"/>
          </a:p>
        </p:txBody>
      </p:sp>
    </p:spTree>
    <p:extLst>
      <p:ext uri="{BB962C8B-B14F-4D97-AF65-F5344CB8AC3E}">
        <p14:creationId xmlns:p14="http://schemas.microsoft.com/office/powerpoint/2010/main" val="18169423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Min-Min</a:t>
            </a:r>
            <a:endParaRPr lang="zh-TW" altLang="en-US" dirty="0"/>
          </a:p>
        </p:txBody>
      </p:sp>
      <p:sp>
        <p:nvSpPr>
          <p:cNvPr id="3" name="內容版面配置區 2"/>
          <p:cNvSpPr>
            <a:spLocks noGrp="1"/>
          </p:cNvSpPr>
          <p:nvPr>
            <p:ph sz="quarter" idx="1"/>
          </p:nvPr>
        </p:nvSpPr>
        <p:spPr/>
        <p:txBody>
          <a:bodyPr/>
          <a:lstStyle/>
          <a:p>
            <a:pPr lvl="0"/>
            <a:r>
              <a:rPr lang="en-US" altLang="zh-TW" dirty="0"/>
              <a:t>Min-Min: The min-min algorithm is based on the MCT algorithm. </a:t>
            </a:r>
            <a:r>
              <a:rPr lang="en-US" altLang="zh-TW" dirty="0" smtClean="0"/>
              <a:t> It selects the task and the machine that has the minimal MCT.</a:t>
            </a:r>
            <a:endParaRPr lang="en-US" altLang="zh-TW" dirty="0"/>
          </a:p>
          <a:p>
            <a:pPr lvl="0"/>
            <a:r>
              <a:rPr lang="en-US" altLang="zh-TW" dirty="0" smtClean="0"/>
              <a:t>Algorithm:</a:t>
            </a:r>
          </a:p>
          <a:p>
            <a:pPr marL="274638" lvl="1" indent="0">
              <a:buNone/>
            </a:pPr>
            <a:r>
              <a:rPr lang="en-US" altLang="zh-TW" dirty="0" smtClean="0"/>
              <a:t>1.  While (all tasks/jobs are scheduled ) {</a:t>
            </a:r>
          </a:p>
          <a:p>
            <a:pPr marL="274638" lvl="1" indent="0">
              <a:buNone/>
            </a:pPr>
            <a:r>
              <a:rPr lang="en-US" altLang="zh-TW" dirty="0" smtClean="0"/>
              <a:t>2.     Calculate MCT for every available Task/Job</a:t>
            </a:r>
          </a:p>
          <a:p>
            <a:pPr marL="274638" lvl="1" indent="0">
              <a:buNone/>
            </a:pPr>
            <a:r>
              <a:rPr lang="en-US" altLang="zh-TW" dirty="0" smtClean="0"/>
              <a:t>2.     Choose the task/job </a:t>
            </a:r>
            <a:r>
              <a:rPr lang="en-US" altLang="zh-TW" i="1" dirty="0" smtClean="0"/>
              <a:t>i</a:t>
            </a:r>
            <a:r>
              <a:rPr lang="en-US" altLang="zh-TW" dirty="0" smtClean="0"/>
              <a:t> with the </a:t>
            </a:r>
            <a:r>
              <a:rPr lang="en-US" altLang="zh-TW" dirty="0" smtClean="0">
                <a:solidFill>
                  <a:srgbClr val="C00000"/>
                </a:solidFill>
              </a:rPr>
              <a:t>minimal</a:t>
            </a:r>
            <a:r>
              <a:rPr lang="en-US" altLang="zh-TW" dirty="0" smtClean="0"/>
              <a:t> MCT</a:t>
            </a:r>
          </a:p>
          <a:p>
            <a:pPr marL="903288" lvl="1" indent="-628650">
              <a:buNone/>
            </a:pPr>
            <a:r>
              <a:rPr lang="en-US" altLang="zh-TW" dirty="0" smtClean="0"/>
              <a:t>3.     Choose the machine </a:t>
            </a:r>
            <a:r>
              <a:rPr lang="en-US" altLang="zh-TW" i="1" dirty="0" smtClean="0"/>
              <a:t>j</a:t>
            </a:r>
            <a:r>
              <a:rPr lang="en-US" altLang="zh-TW" dirty="0" smtClean="0"/>
              <a:t> </a:t>
            </a:r>
            <a:r>
              <a:rPr lang="en-US" altLang="zh-TW" dirty="0"/>
              <a:t>with the </a:t>
            </a:r>
            <a:r>
              <a:rPr lang="en-US" altLang="zh-TW" dirty="0">
                <a:solidFill>
                  <a:srgbClr val="C00000"/>
                </a:solidFill>
              </a:rPr>
              <a:t>minimal</a:t>
            </a:r>
            <a:r>
              <a:rPr lang="en-US" altLang="zh-TW" dirty="0"/>
              <a:t> </a:t>
            </a:r>
            <a:r>
              <a:rPr lang="en-US" altLang="zh-TW" dirty="0" smtClean="0"/>
              <a:t>MCT, given the   task/job  </a:t>
            </a:r>
            <a:r>
              <a:rPr lang="en-US" altLang="zh-TW" i="1" dirty="0" smtClean="0"/>
              <a:t>i </a:t>
            </a:r>
          </a:p>
          <a:p>
            <a:pPr marL="985838" lvl="1" indent="-712788">
              <a:buNone/>
            </a:pPr>
            <a:r>
              <a:rPr lang="en-US" altLang="zh-TW" dirty="0" smtClean="0"/>
              <a:t>4.     Update </a:t>
            </a:r>
            <a:r>
              <a:rPr lang="en-US" altLang="zh-TW" dirty="0"/>
              <a:t>the schedule and the earliest available time of each </a:t>
            </a:r>
            <a:r>
              <a:rPr lang="en-US" altLang="zh-TW" dirty="0" smtClean="0"/>
              <a:t>machine</a:t>
            </a:r>
          </a:p>
          <a:p>
            <a:pPr marL="985838" lvl="1" indent="-712788">
              <a:buNone/>
            </a:pPr>
            <a:r>
              <a:rPr lang="en-US" altLang="zh-TW" dirty="0" smtClean="0"/>
              <a:t>5. </a:t>
            </a:r>
            <a:r>
              <a:rPr lang="en-US" altLang="zh-TW" dirty="0"/>
              <a:t> </a:t>
            </a:r>
            <a:r>
              <a:rPr lang="en-US" altLang="zh-TW" dirty="0" smtClean="0"/>
              <a:t>}</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63</a:t>
            </a:fld>
            <a:endParaRPr lang="en-US" altLang="zh-TW" dirty="0"/>
          </a:p>
        </p:txBody>
      </p:sp>
    </p:spTree>
    <p:extLst>
      <p:ext uri="{BB962C8B-B14F-4D97-AF65-F5344CB8AC3E}">
        <p14:creationId xmlns:p14="http://schemas.microsoft.com/office/powerpoint/2010/main" val="16994047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Max-Min</a:t>
            </a:r>
            <a:endParaRPr lang="zh-TW" altLang="en-US" dirty="0"/>
          </a:p>
        </p:txBody>
      </p:sp>
      <p:sp>
        <p:nvSpPr>
          <p:cNvPr id="3" name="內容版面配置區 2"/>
          <p:cNvSpPr>
            <a:spLocks noGrp="1"/>
          </p:cNvSpPr>
          <p:nvPr>
            <p:ph sz="quarter" idx="1"/>
          </p:nvPr>
        </p:nvSpPr>
        <p:spPr/>
        <p:txBody>
          <a:bodyPr/>
          <a:lstStyle/>
          <a:p>
            <a:pPr lvl="0"/>
            <a:r>
              <a:rPr lang="en-US" altLang="zh-TW" dirty="0"/>
              <a:t>Max-Min: The </a:t>
            </a:r>
            <a:r>
              <a:rPr lang="en-US" altLang="zh-TW" dirty="0" smtClean="0"/>
              <a:t>max-min </a:t>
            </a:r>
            <a:r>
              <a:rPr lang="en-US" altLang="zh-TW" dirty="0"/>
              <a:t>chooses the job with the largest MCT. </a:t>
            </a:r>
            <a:r>
              <a:rPr lang="en-US" altLang="zh-TW" dirty="0" smtClean="0"/>
              <a:t> The </a:t>
            </a:r>
            <a:r>
              <a:rPr lang="en-US" altLang="zh-TW" dirty="0"/>
              <a:t>goal of max-min algorithm is to reduce the cost of executing the job with long MCT</a:t>
            </a:r>
            <a:r>
              <a:rPr lang="en-US" altLang="zh-TW" dirty="0" smtClean="0"/>
              <a:t>.</a:t>
            </a:r>
          </a:p>
          <a:p>
            <a:pPr lvl="0"/>
            <a:r>
              <a:rPr lang="en-US" altLang="zh-TW" dirty="0"/>
              <a:t>Algorithm:</a:t>
            </a:r>
          </a:p>
          <a:p>
            <a:pPr marL="274638" lvl="1" indent="0">
              <a:buNone/>
            </a:pPr>
            <a:r>
              <a:rPr lang="en-US" altLang="zh-TW" dirty="0"/>
              <a:t>1.  While (all tasks/jobs are scheduled ) {</a:t>
            </a:r>
          </a:p>
          <a:p>
            <a:pPr marL="274638" lvl="1" indent="0">
              <a:buNone/>
            </a:pPr>
            <a:r>
              <a:rPr lang="en-US" altLang="zh-TW" dirty="0"/>
              <a:t>2.     Calculate MCT for every available Task/Job</a:t>
            </a:r>
          </a:p>
          <a:p>
            <a:pPr marL="274638" lvl="1" indent="0">
              <a:buNone/>
            </a:pPr>
            <a:r>
              <a:rPr lang="en-US" altLang="zh-TW" dirty="0"/>
              <a:t>2.     Choose the task/job </a:t>
            </a:r>
            <a:r>
              <a:rPr lang="en-US" altLang="zh-TW" i="1" dirty="0"/>
              <a:t>i</a:t>
            </a:r>
            <a:r>
              <a:rPr lang="en-US" altLang="zh-TW" dirty="0"/>
              <a:t> with the </a:t>
            </a:r>
            <a:r>
              <a:rPr lang="en-US" altLang="zh-TW" dirty="0" smtClean="0">
                <a:solidFill>
                  <a:srgbClr val="C00000"/>
                </a:solidFill>
              </a:rPr>
              <a:t>maximal</a:t>
            </a:r>
            <a:r>
              <a:rPr lang="en-US" altLang="zh-TW" dirty="0" smtClean="0"/>
              <a:t> </a:t>
            </a:r>
            <a:r>
              <a:rPr lang="en-US" altLang="zh-TW" dirty="0"/>
              <a:t>MCT</a:t>
            </a:r>
          </a:p>
          <a:p>
            <a:pPr marL="903288" lvl="1" indent="-628650">
              <a:buNone/>
            </a:pPr>
            <a:r>
              <a:rPr lang="en-US" altLang="zh-TW" dirty="0"/>
              <a:t>3.     Choose the machine </a:t>
            </a:r>
            <a:r>
              <a:rPr lang="en-US" altLang="zh-TW" i="1" dirty="0"/>
              <a:t>j</a:t>
            </a:r>
            <a:r>
              <a:rPr lang="en-US" altLang="zh-TW" dirty="0"/>
              <a:t> with the </a:t>
            </a:r>
            <a:r>
              <a:rPr lang="en-US" altLang="zh-TW" dirty="0" smtClean="0">
                <a:solidFill>
                  <a:srgbClr val="C00000"/>
                </a:solidFill>
              </a:rPr>
              <a:t>maximal</a:t>
            </a:r>
            <a:r>
              <a:rPr lang="en-US" altLang="zh-TW" dirty="0" smtClean="0"/>
              <a:t> </a:t>
            </a:r>
            <a:r>
              <a:rPr lang="en-US" altLang="zh-TW" dirty="0"/>
              <a:t>MCT, given the   task/job  </a:t>
            </a:r>
            <a:r>
              <a:rPr lang="en-US" altLang="zh-TW" i="1" dirty="0"/>
              <a:t>i </a:t>
            </a:r>
          </a:p>
          <a:p>
            <a:pPr marL="985838" lvl="1" indent="-712788">
              <a:buNone/>
            </a:pPr>
            <a:r>
              <a:rPr lang="en-US" altLang="zh-TW" dirty="0"/>
              <a:t>4.     Update the schedule and the earliest available time of each machine</a:t>
            </a:r>
          </a:p>
          <a:p>
            <a:pPr marL="985838" lvl="1" indent="-712788">
              <a:buNone/>
            </a:pPr>
            <a:r>
              <a:rPr lang="en-US" altLang="zh-TW" dirty="0"/>
              <a:t>5.  }</a:t>
            </a:r>
            <a:endParaRPr lang="zh-TW" altLang="en-US" dirty="0"/>
          </a:p>
          <a:p>
            <a:pPr lvl="0"/>
            <a:endParaRPr lang="zh-TW"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64</a:t>
            </a:fld>
            <a:endParaRPr lang="en-US" altLang="zh-TW" dirty="0"/>
          </a:p>
        </p:txBody>
      </p:sp>
    </p:spTree>
    <p:extLst>
      <p:ext uri="{BB962C8B-B14F-4D97-AF65-F5344CB8AC3E}">
        <p14:creationId xmlns:p14="http://schemas.microsoft.com/office/powerpoint/2010/main" val="4285274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Min-Max</a:t>
            </a:r>
            <a:endParaRPr lang="zh-TW" altLang="en-US" dirty="0"/>
          </a:p>
        </p:txBody>
      </p:sp>
      <p:sp>
        <p:nvSpPr>
          <p:cNvPr id="3" name="內容版面配置區 2"/>
          <p:cNvSpPr>
            <a:spLocks noGrp="1"/>
          </p:cNvSpPr>
          <p:nvPr>
            <p:ph sz="quarter" idx="1"/>
          </p:nvPr>
        </p:nvSpPr>
        <p:spPr/>
        <p:txBody>
          <a:bodyPr/>
          <a:lstStyle/>
          <a:p>
            <a:r>
              <a:rPr lang="en-US" altLang="zh-TW" dirty="0"/>
              <a:t>Min-Max: The min-max heuristic </a:t>
            </a:r>
            <a:r>
              <a:rPr lang="en-US" altLang="zh-TW" dirty="0" smtClean="0"/>
              <a:t>selects </a:t>
            </a:r>
            <a:r>
              <a:rPr lang="en-US" altLang="zh-TW" dirty="0"/>
              <a:t>the </a:t>
            </a:r>
            <a:r>
              <a:rPr lang="en-US" altLang="zh-TW" dirty="0" smtClean="0"/>
              <a:t>task/job </a:t>
            </a:r>
            <a:r>
              <a:rPr lang="en-US" altLang="zh-TW" dirty="0"/>
              <a:t>with the largest </a:t>
            </a:r>
            <a:r>
              <a:rPr lang="en-US" altLang="zh-TW" dirty="0" smtClean="0"/>
              <a:t>MCT/MET.  The task is then assigned to the machine that has the minimal MCT for the task.</a:t>
            </a:r>
            <a:endParaRPr lang="zh-TW" altLang="en-US" dirty="0"/>
          </a:p>
          <a:p>
            <a:pPr lvl="0"/>
            <a:r>
              <a:rPr lang="en-US" altLang="zh-TW" dirty="0"/>
              <a:t>Algorithm:</a:t>
            </a:r>
          </a:p>
          <a:p>
            <a:pPr marL="274638" lvl="1" indent="0">
              <a:buNone/>
            </a:pPr>
            <a:r>
              <a:rPr lang="en-US" altLang="zh-TW" dirty="0"/>
              <a:t>1.  While (all tasks/jobs are scheduled ) {</a:t>
            </a:r>
          </a:p>
          <a:p>
            <a:pPr marL="274638" lvl="1" indent="0">
              <a:buNone/>
            </a:pPr>
            <a:r>
              <a:rPr lang="en-US" altLang="zh-TW" dirty="0"/>
              <a:t>2.     Calculate MCT </a:t>
            </a:r>
            <a:r>
              <a:rPr lang="en-US" altLang="zh-TW" dirty="0" smtClean="0"/>
              <a:t>and MET for </a:t>
            </a:r>
            <a:r>
              <a:rPr lang="en-US" altLang="zh-TW" dirty="0"/>
              <a:t>every available Task/Job</a:t>
            </a:r>
          </a:p>
          <a:p>
            <a:pPr marL="274638" lvl="1" indent="0">
              <a:buNone/>
            </a:pPr>
            <a:r>
              <a:rPr lang="en-US" altLang="zh-TW" dirty="0"/>
              <a:t>2.     Choose the task/job </a:t>
            </a:r>
            <a:r>
              <a:rPr lang="en-US" altLang="zh-TW" i="1" dirty="0"/>
              <a:t>i</a:t>
            </a:r>
            <a:r>
              <a:rPr lang="en-US" altLang="zh-TW" dirty="0"/>
              <a:t> with the </a:t>
            </a:r>
            <a:r>
              <a:rPr lang="en-US" altLang="zh-TW" dirty="0">
                <a:solidFill>
                  <a:srgbClr val="C00000"/>
                </a:solidFill>
              </a:rPr>
              <a:t>maximal</a:t>
            </a:r>
            <a:r>
              <a:rPr lang="en-US" altLang="zh-TW" dirty="0"/>
              <a:t> </a:t>
            </a:r>
            <a:r>
              <a:rPr lang="en-US" altLang="zh-TW" dirty="0" smtClean="0"/>
              <a:t>MCT/MET</a:t>
            </a:r>
            <a:endParaRPr lang="en-US" altLang="zh-TW" dirty="0"/>
          </a:p>
          <a:p>
            <a:pPr marL="903288" lvl="1" indent="-628650">
              <a:buNone/>
            </a:pPr>
            <a:r>
              <a:rPr lang="en-US" altLang="zh-TW" dirty="0"/>
              <a:t>3.     Choose the machine </a:t>
            </a:r>
            <a:r>
              <a:rPr lang="en-US" altLang="zh-TW" i="1" dirty="0"/>
              <a:t>j</a:t>
            </a:r>
            <a:r>
              <a:rPr lang="en-US" altLang="zh-TW" dirty="0"/>
              <a:t> with the </a:t>
            </a:r>
            <a:r>
              <a:rPr lang="en-US" altLang="zh-TW" dirty="0" smtClean="0">
                <a:solidFill>
                  <a:srgbClr val="C00000"/>
                </a:solidFill>
              </a:rPr>
              <a:t>minimal</a:t>
            </a:r>
            <a:r>
              <a:rPr lang="en-US" altLang="zh-TW" dirty="0" smtClean="0"/>
              <a:t> </a:t>
            </a:r>
            <a:r>
              <a:rPr lang="en-US" altLang="zh-TW" dirty="0"/>
              <a:t>MCT, given the   task/job  </a:t>
            </a:r>
            <a:r>
              <a:rPr lang="en-US" altLang="zh-TW" i="1" dirty="0"/>
              <a:t>i </a:t>
            </a:r>
          </a:p>
          <a:p>
            <a:pPr marL="985838" lvl="1" indent="-712788">
              <a:buNone/>
            </a:pPr>
            <a:r>
              <a:rPr lang="en-US" altLang="zh-TW" dirty="0"/>
              <a:t>4.     Update the schedule and the earliest available time of each machine</a:t>
            </a:r>
          </a:p>
          <a:p>
            <a:pPr marL="985838" lvl="1" indent="-712788">
              <a:buNone/>
            </a:pPr>
            <a:r>
              <a:rPr lang="en-US" altLang="zh-TW" dirty="0"/>
              <a:t>5.  }</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65</a:t>
            </a:fld>
            <a:endParaRPr lang="en-US" altLang="zh-TW" dirty="0"/>
          </a:p>
        </p:txBody>
      </p:sp>
    </p:spTree>
    <p:extLst>
      <p:ext uri="{BB962C8B-B14F-4D97-AF65-F5344CB8AC3E}">
        <p14:creationId xmlns:p14="http://schemas.microsoft.com/office/powerpoint/2010/main" val="2669237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Random Task Selection with MCT on Two Job-Chains</a:t>
            </a:r>
            <a:endParaRPr lang="zh-TW" altLang="en-US" dirty="0"/>
          </a:p>
        </p:txBody>
      </p:sp>
      <p:sp>
        <p:nvSpPr>
          <p:cNvPr id="3" name="內容版面配置區 2"/>
          <p:cNvSpPr>
            <a:spLocks noGrp="1"/>
          </p:cNvSpPr>
          <p:nvPr>
            <p:ph sz="quarter"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66</a:t>
            </a:fld>
            <a:endParaRPr lang="en-US" altLang="zh-TW" dirty="0"/>
          </a:p>
        </p:txBody>
      </p:sp>
      <p:sp>
        <p:nvSpPr>
          <p:cNvPr id="45" name="立方體 44"/>
          <p:cNvSpPr/>
          <p:nvPr/>
        </p:nvSpPr>
        <p:spPr>
          <a:xfrm>
            <a:off x="5508104" y="2438473"/>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M1</a:t>
            </a:r>
          </a:p>
          <a:p>
            <a:pPr algn="ctr"/>
            <a:r>
              <a:rPr lang="en-US" altLang="zh-TW" dirty="0" smtClean="0">
                <a:solidFill>
                  <a:schemeClr val="tx1"/>
                </a:solidFill>
              </a:rPr>
              <a:t>100</a:t>
            </a:r>
            <a:endParaRPr lang="zh-TW" altLang="en-US" dirty="0">
              <a:solidFill>
                <a:schemeClr val="tx1"/>
              </a:solidFill>
            </a:endParaRPr>
          </a:p>
        </p:txBody>
      </p:sp>
      <p:sp>
        <p:nvSpPr>
          <p:cNvPr id="46" name="立方體 45"/>
          <p:cNvSpPr/>
          <p:nvPr/>
        </p:nvSpPr>
        <p:spPr>
          <a:xfrm>
            <a:off x="5508104" y="3658344"/>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M2</a:t>
            </a:r>
          </a:p>
          <a:p>
            <a:pPr algn="ctr"/>
            <a:r>
              <a:rPr lang="en-US" altLang="zh-TW" dirty="0" smtClean="0">
                <a:solidFill>
                  <a:schemeClr val="tx1"/>
                </a:solidFill>
              </a:rPr>
              <a:t>200</a:t>
            </a:r>
            <a:endParaRPr lang="zh-TW" altLang="en-US" dirty="0">
              <a:solidFill>
                <a:schemeClr val="tx1"/>
              </a:solidFill>
            </a:endParaRPr>
          </a:p>
        </p:txBody>
      </p:sp>
      <p:sp>
        <p:nvSpPr>
          <p:cNvPr id="47" name="橢圓 46"/>
          <p:cNvSpPr/>
          <p:nvPr/>
        </p:nvSpPr>
        <p:spPr>
          <a:xfrm>
            <a:off x="1403648" y="2641177"/>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1,2</a:t>
            </a:r>
            <a:endParaRPr lang="en-US" altLang="zh-TW" sz="1400" dirty="0" smtClean="0">
              <a:solidFill>
                <a:schemeClr val="tx1"/>
              </a:solidFill>
            </a:endParaRPr>
          </a:p>
          <a:p>
            <a:pPr algn="ctr"/>
            <a:r>
              <a:rPr lang="en-US" altLang="zh-TW" dirty="0">
                <a:solidFill>
                  <a:schemeClr val="tx1"/>
                </a:solidFill>
              </a:rPr>
              <a:t>6</a:t>
            </a:r>
            <a:r>
              <a:rPr lang="en-US" altLang="zh-TW" dirty="0" smtClean="0">
                <a:solidFill>
                  <a:schemeClr val="tx1"/>
                </a:solidFill>
              </a:rPr>
              <a:t>00</a:t>
            </a:r>
            <a:endParaRPr lang="zh-TW" altLang="en-US" dirty="0">
              <a:solidFill>
                <a:schemeClr val="tx1"/>
              </a:solidFill>
            </a:endParaRPr>
          </a:p>
        </p:txBody>
      </p:sp>
      <p:sp>
        <p:nvSpPr>
          <p:cNvPr id="48" name="橢圓 47"/>
          <p:cNvSpPr/>
          <p:nvPr/>
        </p:nvSpPr>
        <p:spPr>
          <a:xfrm>
            <a:off x="2699792" y="2641177"/>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1,1</a:t>
            </a:r>
          </a:p>
          <a:p>
            <a:pPr algn="ctr"/>
            <a:r>
              <a:rPr lang="en-US" altLang="zh-TW" dirty="0" smtClean="0">
                <a:solidFill>
                  <a:schemeClr val="tx1"/>
                </a:solidFill>
              </a:rPr>
              <a:t>200</a:t>
            </a:r>
          </a:p>
        </p:txBody>
      </p:sp>
      <p:cxnSp>
        <p:nvCxnSpPr>
          <p:cNvPr id="49" name="直線接點 48"/>
          <p:cNvCxnSpPr>
            <a:stCxn id="47" idx="6"/>
            <a:endCxn id="48" idx="2"/>
          </p:cNvCxnSpPr>
          <p:nvPr/>
        </p:nvCxnSpPr>
        <p:spPr>
          <a:xfrm>
            <a:off x="2195736" y="3037221"/>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50" name="橢圓 49"/>
          <p:cNvSpPr/>
          <p:nvPr/>
        </p:nvSpPr>
        <p:spPr>
          <a:xfrm>
            <a:off x="1403648" y="3861048"/>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2,2</a:t>
            </a:r>
          </a:p>
          <a:p>
            <a:pPr algn="ctr"/>
            <a:r>
              <a:rPr lang="en-US" altLang="zh-TW" dirty="0">
                <a:solidFill>
                  <a:schemeClr val="tx1"/>
                </a:solidFill>
              </a:rPr>
              <a:t>2</a:t>
            </a:r>
            <a:r>
              <a:rPr lang="en-US" altLang="zh-TW" dirty="0" smtClean="0">
                <a:solidFill>
                  <a:schemeClr val="tx1"/>
                </a:solidFill>
              </a:rPr>
              <a:t>00</a:t>
            </a:r>
            <a:endParaRPr lang="zh-TW" altLang="en-US" dirty="0">
              <a:solidFill>
                <a:schemeClr val="tx1"/>
              </a:solidFill>
            </a:endParaRPr>
          </a:p>
        </p:txBody>
      </p:sp>
      <p:sp>
        <p:nvSpPr>
          <p:cNvPr id="51" name="橢圓 50"/>
          <p:cNvSpPr/>
          <p:nvPr/>
        </p:nvSpPr>
        <p:spPr>
          <a:xfrm>
            <a:off x="2699792" y="3861048"/>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2,1</a:t>
            </a:r>
          </a:p>
          <a:p>
            <a:pPr algn="ctr"/>
            <a:r>
              <a:rPr lang="en-US" altLang="zh-TW" dirty="0">
                <a:solidFill>
                  <a:schemeClr val="tx1"/>
                </a:solidFill>
              </a:rPr>
              <a:t>4</a:t>
            </a:r>
            <a:r>
              <a:rPr lang="en-US" altLang="zh-TW" dirty="0" smtClean="0">
                <a:solidFill>
                  <a:schemeClr val="tx1"/>
                </a:solidFill>
              </a:rPr>
              <a:t>00</a:t>
            </a:r>
            <a:endParaRPr lang="zh-TW" altLang="en-US" dirty="0">
              <a:solidFill>
                <a:schemeClr val="tx1"/>
              </a:solidFill>
            </a:endParaRPr>
          </a:p>
        </p:txBody>
      </p:sp>
      <p:cxnSp>
        <p:nvCxnSpPr>
          <p:cNvPr id="52" name="直線接點 51"/>
          <p:cNvCxnSpPr>
            <a:stCxn id="50" idx="6"/>
            <a:endCxn id="51" idx="2"/>
          </p:cNvCxnSpPr>
          <p:nvPr/>
        </p:nvCxnSpPr>
        <p:spPr>
          <a:xfrm>
            <a:off x="2195736" y="4257092"/>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53" name="向下箭號圖說文字 52"/>
          <p:cNvSpPr/>
          <p:nvPr/>
        </p:nvSpPr>
        <p:spPr>
          <a:xfrm>
            <a:off x="2519772" y="1556792"/>
            <a:ext cx="1116124" cy="1008112"/>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FF0000"/>
                </a:solidFill>
                <a:latin typeface="標楷體" pitchFamily="65" charset="-120"/>
                <a:ea typeface="標楷體" pitchFamily="65" charset="-120"/>
              </a:rPr>
              <a:t>Choose a Job randomly</a:t>
            </a:r>
            <a:endParaRPr lang="zh-TW" altLang="en-US" dirty="0">
              <a:solidFill>
                <a:srgbClr val="FF0000"/>
              </a:solidFill>
              <a:latin typeface="標楷體" pitchFamily="65" charset="-120"/>
              <a:ea typeface="標楷體" pitchFamily="65" charset="-120"/>
            </a:endParaRPr>
          </a:p>
        </p:txBody>
      </p:sp>
      <p:sp>
        <p:nvSpPr>
          <p:cNvPr id="54" name="向下箭號圖說文字 53"/>
          <p:cNvSpPr/>
          <p:nvPr/>
        </p:nvSpPr>
        <p:spPr>
          <a:xfrm>
            <a:off x="1223628" y="1556792"/>
            <a:ext cx="1116124" cy="1008112"/>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FF0000"/>
                </a:solidFill>
                <a:latin typeface="標楷體" pitchFamily="65" charset="-120"/>
                <a:ea typeface="標楷體" pitchFamily="65" charset="-120"/>
              </a:rPr>
              <a:t>Choose a Job randomly</a:t>
            </a:r>
            <a:endParaRPr lang="zh-TW" altLang="en-US" dirty="0">
              <a:solidFill>
                <a:srgbClr val="FF0000"/>
              </a:solidFill>
              <a:latin typeface="標楷體" pitchFamily="65" charset="-120"/>
              <a:ea typeface="標楷體" pitchFamily="65" charset="-120"/>
            </a:endParaRPr>
          </a:p>
        </p:txBody>
      </p:sp>
      <p:sp>
        <p:nvSpPr>
          <p:cNvPr id="55" name="向上箭號圖說文字 54"/>
          <p:cNvSpPr/>
          <p:nvPr/>
        </p:nvSpPr>
        <p:spPr>
          <a:xfrm>
            <a:off x="2555776" y="4725144"/>
            <a:ext cx="1116124" cy="1008112"/>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FF0000"/>
                </a:solidFill>
                <a:latin typeface="標楷體" pitchFamily="65" charset="-120"/>
                <a:ea typeface="標楷體" pitchFamily="65" charset="-120"/>
              </a:rPr>
              <a:t>Choose a Job randomly</a:t>
            </a:r>
            <a:endParaRPr lang="zh-TW" altLang="en-US" sz="1400" dirty="0">
              <a:solidFill>
                <a:srgbClr val="FF0000"/>
              </a:solidFill>
              <a:latin typeface="標楷體" pitchFamily="65" charset="-120"/>
              <a:ea typeface="標楷體" pitchFamily="65" charset="-120"/>
            </a:endParaRPr>
          </a:p>
        </p:txBody>
      </p:sp>
      <p:sp>
        <p:nvSpPr>
          <p:cNvPr id="56" name="向上箭號圖說文字 55"/>
          <p:cNvSpPr/>
          <p:nvPr/>
        </p:nvSpPr>
        <p:spPr>
          <a:xfrm>
            <a:off x="1259632" y="4725144"/>
            <a:ext cx="1116124" cy="1008112"/>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FF0000"/>
                </a:solidFill>
                <a:latin typeface="標楷體" pitchFamily="65" charset="-120"/>
                <a:ea typeface="標楷體" pitchFamily="65" charset="-120"/>
              </a:rPr>
              <a:t>Choose a Job randomly</a:t>
            </a:r>
            <a:endParaRPr lang="zh-TW" altLang="en-US" sz="1400" dirty="0">
              <a:solidFill>
                <a:srgbClr val="FF0000"/>
              </a:solidFill>
              <a:latin typeface="標楷體" pitchFamily="65" charset="-120"/>
              <a:ea typeface="標楷體" pitchFamily="65" charset="-120"/>
            </a:endParaRPr>
          </a:p>
        </p:txBody>
      </p:sp>
      <p:sp>
        <p:nvSpPr>
          <p:cNvPr id="57" name="直線圖說文字 1 56"/>
          <p:cNvSpPr/>
          <p:nvPr/>
        </p:nvSpPr>
        <p:spPr>
          <a:xfrm>
            <a:off x="6876256" y="3514328"/>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1</a:t>
            </a:r>
            <a:endParaRPr lang="zh-TW" altLang="en-US" dirty="0">
              <a:solidFill>
                <a:schemeClr val="tx1"/>
              </a:solidFill>
            </a:endParaRPr>
          </a:p>
        </p:txBody>
      </p:sp>
      <p:sp>
        <p:nvSpPr>
          <p:cNvPr id="58" name="直線圖說文字 1 57"/>
          <p:cNvSpPr/>
          <p:nvPr/>
        </p:nvSpPr>
        <p:spPr>
          <a:xfrm>
            <a:off x="6876256" y="2362200"/>
            <a:ext cx="1080120" cy="432048"/>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4</a:t>
            </a:r>
            <a:endParaRPr lang="zh-TW" altLang="en-US" dirty="0">
              <a:solidFill>
                <a:schemeClr val="tx1"/>
              </a:solidFill>
            </a:endParaRPr>
          </a:p>
        </p:txBody>
      </p:sp>
      <p:sp>
        <p:nvSpPr>
          <p:cNvPr id="59" name="直線圖說文字 1 58"/>
          <p:cNvSpPr/>
          <p:nvPr/>
        </p:nvSpPr>
        <p:spPr>
          <a:xfrm>
            <a:off x="6876256" y="3514328"/>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5</a:t>
            </a:r>
            <a:endParaRPr lang="zh-TW" altLang="en-US" dirty="0">
              <a:solidFill>
                <a:schemeClr val="tx1"/>
              </a:solidFill>
            </a:endParaRPr>
          </a:p>
        </p:txBody>
      </p:sp>
      <p:sp>
        <p:nvSpPr>
          <p:cNvPr id="60" name="直線圖說文字 1 59"/>
          <p:cNvSpPr/>
          <p:nvPr/>
        </p:nvSpPr>
        <p:spPr>
          <a:xfrm>
            <a:off x="6876256" y="3514328"/>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4</a:t>
            </a:r>
            <a:endParaRPr lang="zh-TW" altLang="en-US" dirty="0">
              <a:solidFill>
                <a:schemeClr val="tx1"/>
              </a:solidFill>
            </a:endParaRPr>
          </a:p>
        </p:txBody>
      </p:sp>
      <p:sp>
        <p:nvSpPr>
          <p:cNvPr id="61" name="向下箭號圖說文字 60"/>
          <p:cNvSpPr/>
          <p:nvPr/>
        </p:nvSpPr>
        <p:spPr>
          <a:xfrm>
            <a:off x="2278423" y="1309773"/>
            <a:ext cx="1598821" cy="1331404"/>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FF0000"/>
                </a:solidFill>
                <a:latin typeface="標楷體" pitchFamily="65" charset="-120"/>
                <a:ea typeface="標楷體" pitchFamily="65" charset="-120"/>
              </a:rPr>
              <a:t>Choose min completion time (MCT) among </a:t>
            </a:r>
            <a:r>
              <a:rPr lang="en-US" altLang="zh-TW" sz="1400" dirty="0">
                <a:solidFill>
                  <a:srgbClr val="FF0000"/>
                </a:solidFill>
                <a:latin typeface="標楷體" pitchFamily="65" charset="-120"/>
                <a:ea typeface="標楷體" pitchFamily="65" charset="-120"/>
              </a:rPr>
              <a:t>all machines</a:t>
            </a:r>
            <a:endParaRPr lang="zh-TW" altLang="en-US" sz="1400" dirty="0">
              <a:solidFill>
                <a:srgbClr val="FF0000"/>
              </a:solidFill>
              <a:latin typeface="標楷體" pitchFamily="65" charset="-120"/>
              <a:ea typeface="標楷體" pitchFamily="65" charset="-120"/>
            </a:endParaRPr>
          </a:p>
        </p:txBody>
      </p:sp>
      <p:sp>
        <p:nvSpPr>
          <p:cNvPr id="62" name="向下箭號圖說文字 61"/>
          <p:cNvSpPr/>
          <p:nvPr/>
        </p:nvSpPr>
        <p:spPr>
          <a:xfrm>
            <a:off x="1151620" y="1271636"/>
            <a:ext cx="1260140" cy="1407677"/>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FF0000"/>
                </a:solidFill>
                <a:latin typeface="標楷體" pitchFamily="65" charset="-120"/>
                <a:ea typeface="標楷體" pitchFamily="65" charset="-120"/>
              </a:rPr>
              <a:t>Choose </a:t>
            </a:r>
            <a:r>
              <a:rPr lang="en-US" altLang="zh-TW" sz="1400" dirty="0" smtClean="0">
                <a:solidFill>
                  <a:srgbClr val="FF0000"/>
                </a:solidFill>
                <a:latin typeface="標楷體" pitchFamily="65" charset="-120"/>
                <a:ea typeface="標楷體" pitchFamily="65" charset="-120"/>
              </a:rPr>
              <a:t>MCT </a:t>
            </a:r>
            <a:r>
              <a:rPr lang="en-US" altLang="zh-TW" sz="1400" dirty="0">
                <a:solidFill>
                  <a:srgbClr val="FF0000"/>
                </a:solidFill>
                <a:latin typeface="標楷體" pitchFamily="65" charset="-120"/>
                <a:ea typeface="標楷體" pitchFamily="65" charset="-120"/>
              </a:rPr>
              <a:t>among all machines</a:t>
            </a:r>
            <a:endParaRPr lang="zh-TW" altLang="en-US" sz="1400" dirty="0">
              <a:solidFill>
                <a:srgbClr val="FF0000"/>
              </a:solidFill>
              <a:latin typeface="標楷體" pitchFamily="65" charset="-120"/>
              <a:ea typeface="標楷體" pitchFamily="65" charset="-120"/>
            </a:endParaRPr>
          </a:p>
        </p:txBody>
      </p:sp>
      <p:sp>
        <p:nvSpPr>
          <p:cNvPr id="63" name="向上箭號圖說文字 62"/>
          <p:cNvSpPr/>
          <p:nvPr/>
        </p:nvSpPr>
        <p:spPr>
          <a:xfrm>
            <a:off x="2375756" y="4725144"/>
            <a:ext cx="1553632" cy="1008112"/>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FF0000"/>
                </a:solidFill>
                <a:latin typeface="標楷體" pitchFamily="65" charset="-120"/>
                <a:ea typeface="標楷體" pitchFamily="65" charset="-120"/>
              </a:rPr>
              <a:t>Choose </a:t>
            </a:r>
            <a:r>
              <a:rPr lang="en-US" altLang="zh-TW" sz="1400" dirty="0" smtClean="0">
                <a:solidFill>
                  <a:srgbClr val="FF0000"/>
                </a:solidFill>
                <a:latin typeface="標楷體" pitchFamily="65" charset="-120"/>
                <a:ea typeface="標楷體" pitchFamily="65" charset="-120"/>
              </a:rPr>
              <a:t>MCT among </a:t>
            </a:r>
            <a:r>
              <a:rPr lang="en-US" altLang="zh-TW" sz="1400" dirty="0">
                <a:solidFill>
                  <a:srgbClr val="FF0000"/>
                </a:solidFill>
                <a:latin typeface="標楷體" pitchFamily="65" charset="-120"/>
                <a:ea typeface="標楷體" pitchFamily="65" charset="-120"/>
              </a:rPr>
              <a:t>all machines</a:t>
            </a:r>
            <a:endParaRPr lang="zh-TW" altLang="en-US" sz="1400" dirty="0">
              <a:solidFill>
                <a:srgbClr val="FF0000"/>
              </a:solidFill>
              <a:latin typeface="標楷體" pitchFamily="65" charset="-120"/>
              <a:ea typeface="標楷體" pitchFamily="65" charset="-120"/>
            </a:endParaRPr>
          </a:p>
        </p:txBody>
      </p:sp>
      <p:sp>
        <p:nvSpPr>
          <p:cNvPr id="64" name="向上箭號圖說文字 63"/>
          <p:cNvSpPr/>
          <p:nvPr/>
        </p:nvSpPr>
        <p:spPr>
          <a:xfrm>
            <a:off x="1259632" y="4725144"/>
            <a:ext cx="1116124" cy="1008112"/>
          </a:xfrm>
          <a:prstGeom prst="up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FF0000"/>
                </a:solidFill>
                <a:latin typeface="標楷體" pitchFamily="65" charset="-120"/>
                <a:ea typeface="標楷體" pitchFamily="65" charset="-120"/>
              </a:rPr>
              <a:t>Choose MCT among all machines</a:t>
            </a:r>
            <a:endParaRPr lang="zh-TW" altLang="en-US" sz="1400" dirty="0">
              <a:solidFill>
                <a:srgbClr val="FF0000"/>
              </a:solidFill>
              <a:latin typeface="標楷體" pitchFamily="65" charset="-120"/>
              <a:ea typeface="標楷體" pitchFamily="65" charset="-120"/>
            </a:endParaRPr>
          </a:p>
        </p:txBody>
      </p:sp>
      <p:sp>
        <p:nvSpPr>
          <p:cNvPr id="5" name="文字方塊 4"/>
          <p:cNvSpPr txBox="1"/>
          <p:nvPr/>
        </p:nvSpPr>
        <p:spPr>
          <a:xfrm>
            <a:off x="4469646" y="4495800"/>
            <a:ext cx="1210588" cy="1200329"/>
          </a:xfrm>
          <a:prstGeom prst="rect">
            <a:avLst/>
          </a:prstGeom>
          <a:noFill/>
        </p:spPr>
        <p:txBody>
          <a:bodyPr wrap="none" rtlCol="0">
            <a:spAutoFit/>
          </a:bodyPr>
          <a:lstStyle/>
          <a:p>
            <a:r>
              <a:rPr lang="en-US" altLang="zh-TW" dirty="0" smtClean="0"/>
              <a:t>Schedule:</a:t>
            </a:r>
          </a:p>
          <a:p>
            <a:r>
              <a:rPr lang="en-US" altLang="zh-TW" dirty="0" smtClean="0"/>
              <a:t>M1 </a:t>
            </a:r>
          </a:p>
          <a:p>
            <a:endParaRPr lang="en-US" altLang="zh-TW" dirty="0" smtClean="0"/>
          </a:p>
          <a:p>
            <a:r>
              <a:rPr lang="en-US" altLang="zh-TW" dirty="0" smtClean="0"/>
              <a:t>M2</a:t>
            </a:r>
            <a:endParaRPr lang="zh-TW" altLang="en-US" dirty="0"/>
          </a:p>
        </p:txBody>
      </p:sp>
      <p:cxnSp>
        <p:nvCxnSpPr>
          <p:cNvPr id="9" name="直線單箭頭接點 8"/>
          <p:cNvCxnSpPr/>
          <p:nvPr/>
        </p:nvCxnSpPr>
        <p:spPr>
          <a:xfrm>
            <a:off x="4966184" y="5896000"/>
            <a:ext cx="3492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圓角矩形 11"/>
          <p:cNvSpPr/>
          <p:nvPr/>
        </p:nvSpPr>
        <p:spPr>
          <a:xfrm>
            <a:off x="4966184" y="5438800"/>
            <a:ext cx="722956"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rgbClr val="000000"/>
                  </a:solidFill>
                </a:ln>
              </a:rPr>
              <a:t>J </a:t>
            </a:r>
            <a:r>
              <a:rPr lang="en-US" altLang="zh-TW" baseline="-25000" dirty="0" smtClean="0">
                <a:ln>
                  <a:solidFill>
                    <a:srgbClr val="000000"/>
                  </a:solidFill>
                </a:ln>
              </a:rPr>
              <a:t>1,1</a:t>
            </a:r>
            <a:endParaRPr lang="zh-TW" altLang="en-US" baseline="-25000" dirty="0">
              <a:ln>
                <a:solidFill>
                  <a:srgbClr val="000000"/>
                </a:solidFill>
              </a:ln>
            </a:endParaRPr>
          </a:p>
        </p:txBody>
      </p:sp>
      <p:sp>
        <p:nvSpPr>
          <p:cNvPr id="34" name="圓角矩形 33"/>
          <p:cNvSpPr/>
          <p:nvPr/>
        </p:nvSpPr>
        <p:spPr>
          <a:xfrm>
            <a:off x="5715000" y="5439790"/>
            <a:ext cx="1600200"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chemeClr val="tx1"/>
                  </a:solidFill>
                </a:ln>
              </a:rPr>
              <a:t>J </a:t>
            </a:r>
            <a:r>
              <a:rPr lang="en-US" altLang="zh-TW" baseline="-25000" dirty="0" smtClean="0">
                <a:ln>
                  <a:solidFill>
                    <a:schemeClr val="tx1"/>
                  </a:solidFill>
                </a:ln>
              </a:rPr>
              <a:t>1,2</a:t>
            </a:r>
            <a:endParaRPr lang="zh-TW" altLang="en-US" baseline="-25000" dirty="0">
              <a:ln>
                <a:solidFill>
                  <a:schemeClr val="tx1"/>
                </a:solidFill>
              </a:ln>
            </a:endParaRPr>
          </a:p>
        </p:txBody>
      </p:sp>
      <p:sp>
        <p:nvSpPr>
          <p:cNvPr id="35" name="圓角矩形 34"/>
          <p:cNvSpPr/>
          <p:nvPr/>
        </p:nvSpPr>
        <p:spPr>
          <a:xfrm>
            <a:off x="4966184" y="4816993"/>
            <a:ext cx="2362200"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2,1</a:t>
            </a:r>
            <a:endParaRPr lang="zh-TW" altLang="en-US" baseline="-25000" dirty="0"/>
          </a:p>
        </p:txBody>
      </p:sp>
      <p:sp>
        <p:nvSpPr>
          <p:cNvPr id="36" name="圓角矩形 35"/>
          <p:cNvSpPr/>
          <p:nvPr/>
        </p:nvSpPr>
        <p:spPr>
          <a:xfrm>
            <a:off x="7349706" y="5435831"/>
            <a:ext cx="722956"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2,2</a:t>
            </a:r>
            <a:endParaRPr lang="zh-TW" altLang="en-US" baseline="-25000" dirty="0"/>
          </a:p>
        </p:txBody>
      </p:sp>
      <p:sp>
        <p:nvSpPr>
          <p:cNvPr id="14" name="文字方塊 13"/>
          <p:cNvSpPr txBox="1"/>
          <p:nvPr/>
        </p:nvSpPr>
        <p:spPr>
          <a:xfrm>
            <a:off x="4910883" y="5907668"/>
            <a:ext cx="312906" cy="369332"/>
          </a:xfrm>
          <a:prstGeom prst="rect">
            <a:avLst/>
          </a:prstGeom>
          <a:noFill/>
        </p:spPr>
        <p:txBody>
          <a:bodyPr wrap="none" rtlCol="0">
            <a:spAutoFit/>
          </a:bodyPr>
          <a:lstStyle/>
          <a:p>
            <a:r>
              <a:rPr lang="en-US" altLang="zh-TW" dirty="0" smtClean="0"/>
              <a:t>0</a:t>
            </a:r>
            <a:endParaRPr lang="zh-TW" altLang="en-US" dirty="0"/>
          </a:p>
        </p:txBody>
      </p:sp>
      <p:sp>
        <p:nvSpPr>
          <p:cNvPr id="39" name="文字方塊 38"/>
          <p:cNvSpPr txBox="1"/>
          <p:nvPr/>
        </p:nvSpPr>
        <p:spPr>
          <a:xfrm>
            <a:off x="5558547" y="5907668"/>
            <a:ext cx="312906" cy="369332"/>
          </a:xfrm>
          <a:prstGeom prst="rect">
            <a:avLst/>
          </a:prstGeom>
          <a:noFill/>
        </p:spPr>
        <p:txBody>
          <a:bodyPr wrap="none" rtlCol="0">
            <a:spAutoFit/>
          </a:bodyPr>
          <a:lstStyle/>
          <a:p>
            <a:r>
              <a:rPr lang="en-US" altLang="zh-TW" dirty="0" smtClean="0"/>
              <a:t>1</a:t>
            </a:r>
            <a:endParaRPr lang="zh-TW" altLang="en-US" dirty="0"/>
          </a:p>
        </p:txBody>
      </p:sp>
      <p:sp>
        <p:nvSpPr>
          <p:cNvPr id="40" name="文字方塊 39"/>
          <p:cNvSpPr txBox="1"/>
          <p:nvPr/>
        </p:nvSpPr>
        <p:spPr>
          <a:xfrm>
            <a:off x="7158747" y="5875402"/>
            <a:ext cx="312906" cy="369332"/>
          </a:xfrm>
          <a:prstGeom prst="rect">
            <a:avLst/>
          </a:prstGeom>
          <a:noFill/>
        </p:spPr>
        <p:txBody>
          <a:bodyPr wrap="none" rtlCol="0">
            <a:spAutoFit/>
          </a:bodyPr>
          <a:lstStyle/>
          <a:p>
            <a:r>
              <a:rPr lang="en-US" altLang="zh-TW" dirty="0" smtClean="0"/>
              <a:t>4</a:t>
            </a:r>
            <a:endParaRPr lang="zh-TW" altLang="en-US" dirty="0"/>
          </a:p>
        </p:txBody>
      </p:sp>
      <p:sp>
        <p:nvSpPr>
          <p:cNvPr id="41" name="文字方塊 40"/>
          <p:cNvSpPr txBox="1"/>
          <p:nvPr/>
        </p:nvSpPr>
        <p:spPr>
          <a:xfrm>
            <a:off x="7916209" y="5867400"/>
            <a:ext cx="312906" cy="369332"/>
          </a:xfrm>
          <a:prstGeom prst="rect">
            <a:avLst/>
          </a:prstGeom>
          <a:noFill/>
        </p:spPr>
        <p:txBody>
          <a:bodyPr wrap="none" rtlCol="0">
            <a:spAutoFit/>
          </a:bodyPr>
          <a:lstStyle/>
          <a:p>
            <a:r>
              <a:rPr lang="en-US" altLang="zh-TW" dirty="0" smtClean="0"/>
              <a:t>5</a:t>
            </a:r>
            <a:endParaRPr lang="zh-TW" altLang="en-US" dirty="0"/>
          </a:p>
        </p:txBody>
      </p:sp>
      <p:sp>
        <p:nvSpPr>
          <p:cNvPr id="15" name="文字方塊 14"/>
          <p:cNvSpPr txBox="1"/>
          <p:nvPr/>
        </p:nvSpPr>
        <p:spPr>
          <a:xfrm>
            <a:off x="8458200" y="5753780"/>
            <a:ext cx="632289" cy="338554"/>
          </a:xfrm>
          <a:prstGeom prst="rect">
            <a:avLst/>
          </a:prstGeom>
          <a:noFill/>
        </p:spPr>
        <p:txBody>
          <a:bodyPr wrap="none" rtlCol="0">
            <a:spAutoFit/>
          </a:bodyPr>
          <a:lstStyle/>
          <a:p>
            <a:r>
              <a:rPr lang="en-US" altLang="zh-TW" sz="1600" dirty="0" smtClean="0"/>
              <a:t>Time</a:t>
            </a:r>
            <a:endParaRPr lang="zh-TW" altLang="en-US" sz="1600" dirty="0"/>
          </a:p>
        </p:txBody>
      </p:sp>
    </p:spTree>
    <p:extLst>
      <p:ext uri="{BB962C8B-B14F-4D97-AF65-F5344CB8AC3E}">
        <p14:creationId xmlns:p14="http://schemas.microsoft.com/office/powerpoint/2010/main" val="19234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1"/>
                                        </p:tgtEl>
                                      </p:cBhvr>
                                    </p:animEffect>
                                    <p:set>
                                      <p:cBhvr>
                                        <p:cTn id="22" dur="1" fill="hold">
                                          <p:stCondLst>
                                            <p:cond delay="499"/>
                                          </p:stCondLst>
                                        </p:cTn>
                                        <p:tgtEl>
                                          <p:spTgt spid="6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1.66667E-6 -4.07407E-6 L 0.26389 0.17269 " pathEditMode="relative" rAng="0" ptsTypes="AA">
                                      <p:cBhvr>
                                        <p:cTn id="29" dur="2000" fill="hold"/>
                                        <p:tgtEl>
                                          <p:spTgt spid="48"/>
                                        </p:tgtEl>
                                        <p:attrNameLst>
                                          <p:attrName>ppt_x</p:attrName>
                                          <p:attrName>ppt_y</p:attrName>
                                        </p:attrNameLst>
                                      </p:cBhvr>
                                      <p:rCtr x="13194" y="8634"/>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8"/>
                                        </p:tgtEl>
                                      </p:cBhvr>
                                    </p:animEffect>
                                    <p:set>
                                      <p:cBhvr>
                                        <p:cTn id="34" dur="1" fill="hold">
                                          <p:stCondLst>
                                            <p:cond delay="499"/>
                                          </p:stCondLst>
                                        </p:cTn>
                                        <p:tgtEl>
                                          <p:spTgt spid="4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62"/>
                                        </p:tgtEl>
                                      </p:cBhvr>
                                    </p:animEffect>
                                    <p:set>
                                      <p:cBhvr>
                                        <p:cTn id="57" dur="1" fill="hold">
                                          <p:stCondLst>
                                            <p:cond delay="499"/>
                                          </p:stCondLst>
                                        </p:cTn>
                                        <p:tgtEl>
                                          <p:spTgt spid="6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0" nodeType="clickEffect">
                                  <p:stCondLst>
                                    <p:cond delay="0"/>
                                  </p:stCondLst>
                                  <p:childTnLst>
                                    <p:animMotion origin="layout" path="M 2.77778E-7 2.59259E-6 L 0.40955 0.16805 " pathEditMode="relative" rAng="0" ptsTypes="AA">
                                      <p:cBhvr>
                                        <p:cTn id="61" dur="2000" fill="hold"/>
                                        <p:tgtEl>
                                          <p:spTgt spid="47"/>
                                        </p:tgtEl>
                                        <p:attrNameLst>
                                          <p:attrName>ppt_x</p:attrName>
                                          <p:attrName>ppt_y</p:attrName>
                                        </p:attrNameLst>
                                      </p:cBhvr>
                                      <p:rCtr x="20469" y="8403"/>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47"/>
                                        </p:tgtEl>
                                      </p:cBhvr>
                                    </p:animEffect>
                                    <p:set>
                                      <p:cBhvr>
                                        <p:cTn id="66" dur="1" fill="hold">
                                          <p:stCondLst>
                                            <p:cond delay="499"/>
                                          </p:stCondLst>
                                        </p:cTn>
                                        <p:tgtEl>
                                          <p:spTgt spid="4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7"/>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55"/>
                                        </p:tgtEl>
                                      </p:cBhvr>
                                    </p:animEffect>
                                    <p:set>
                                      <p:cBhvr>
                                        <p:cTn id="81" dur="1" fill="hold">
                                          <p:stCondLst>
                                            <p:cond delay="499"/>
                                          </p:stCondLst>
                                        </p:cTn>
                                        <p:tgtEl>
                                          <p:spTgt spid="5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63"/>
                                        </p:tgtEl>
                                      </p:cBhvr>
                                    </p:animEffect>
                                    <p:set>
                                      <p:cBhvr>
                                        <p:cTn id="91" dur="1" fill="hold">
                                          <p:stCondLst>
                                            <p:cond delay="499"/>
                                          </p:stCondLst>
                                        </p:cTn>
                                        <p:tgtEl>
                                          <p:spTgt spid="6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52"/>
                                        </p:tgtEl>
                                      </p:cBhvr>
                                    </p:animEffect>
                                    <p:set>
                                      <p:cBhvr>
                                        <p:cTn id="94" dur="1" fill="hold">
                                          <p:stCondLst>
                                            <p:cond delay="499"/>
                                          </p:stCondLst>
                                        </p:cTn>
                                        <p:tgtEl>
                                          <p:spTgt spid="5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1.66667E-6 0.00533 L 0.26389 -0.16782 " pathEditMode="relative" rAng="0" ptsTypes="AA">
                                      <p:cBhvr>
                                        <p:cTn id="98" dur="2000" fill="hold"/>
                                        <p:tgtEl>
                                          <p:spTgt spid="51"/>
                                        </p:tgtEl>
                                        <p:attrNameLst>
                                          <p:attrName>ppt_x</p:attrName>
                                          <p:attrName>ppt_y</p:attrName>
                                        </p:attrNameLst>
                                      </p:cBhvr>
                                      <p:rCtr x="13194" y="-8657"/>
                                    </p:animMotion>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00"/>
                                        <p:tgtEl>
                                          <p:spTgt spid="5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grpId="1" nodeType="clickEffect">
                                  <p:stCondLst>
                                    <p:cond delay="0"/>
                                  </p:stCondLst>
                                  <p:childTnLst>
                                    <p:animEffect transition="out" filter="fade">
                                      <p:cBhvr>
                                        <p:cTn id="115" dur="500"/>
                                        <p:tgtEl>
                                          <p:spTgt spid="56"/>
                                        </p:tgtEl>
                                      </p:cBhvr>
                                    </p:animEffect>
                                    <p:set>
                                      <p:cBhvr>
                                        <p:cTn id="116" dur="1" fill="hold">
                                          <p:stCondLst>
                                            <p:cond delay="499"/>
                                          </p:stCondLst>
                                        </p:cTn>
                                        <p:tgtEl>
                                          <p:spTgt spid="56"/>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500"/>
                                        <p:tgtEl>
                                          <p:spTgt spid="6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64"/>
                                        </p:tgtEl>
                                      </p:cBhvr>
                                    </p:animEffect>
                                    <p:set>
                                      <p:cBhvr>
                                        <p:cTn id="126" dur="1" fill="hold">
                                          <p:stCondLst>
                                            <p:cond delay="499"/>
                                          </p:stCondLst>
                                        </p:cTn>
                                        <p:tgtEl>
                                          <p:spTgt spid="64"/>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path" presetSubtype="0" accel="50000" decel="50000" fill="hold" grpId="0" nodeType="clickEffect">
                                  <p:stCondLst>
                                    <p:cond delay="0"/>
                                  </p:stCondLst>
                                  <p:childTnLst>
                                    <p:animMotion origin="layout" path="M 8.33333E-7 4.44444E-6 L 0.41354 -0.0051 " pathEditMode="relative" rAng="0" ptsTypes="AA">
                                      <p:cBhvr>
                                        <p:cTn id="130" dur="2000" fill="hold"/>
                                        <p:tgtEl>
                                          <p:spTgt spid="50"/>
                                        </p:tgtEl>
                                        <p:attrNameLst>
                                          <p:attrName>ppt_x</p:attrName>
                                          <p:attrName>ppt_y</p:attrName>
                                        </p:attrNameLst>
                                      </p:cBhvr>
                                      <p:rCtr x="20677" y="-255"/>
                                    </p:animMotion>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50"/>
                                        </p:tgtEl>
                                      </p:cBhvr>
                                    </p:animEffect>
                                    <p:set>
                                      <p:cBhvr>
                                        <p:cTn id="135" dur="1" fill="hold">
                                          <p:stCondLst>
                                            <p:cond delay="499"/>
                                          </p:stCondLst>
                                        </p:cTn>
                                        <p:tgtEl>
                                          <p:spTgt spid="50"/>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60"/>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fade">
                                      <p:cBhvr>
                                        <p:cTn id="140" dur="500"/>
                                        <p:tgtEl>
                                          <p:spTgt spid="59"/>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2"/>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4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50" grpId="0" animBg="1"/>
      <p:bldP spid="50"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9"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5" grpId="0"/>
      <p:bldP spid="12" grpId="0" animBg="1"/>
      <p:bldP spid="34" grpId="0" animBg="1"/>
      <p:bldP spid="35" grpId="0" animBg="1"/>
      <p:bldP spid="36" grpId="0" animBg="1"/>
      <p:bldP spid="14" grpId="0"/>
      <p:bldP spid="39" grpId="0"/>
      <p:bldP spid="40" grpId="0"/>
      <p:bldP spid="41" grpId="0"/>
      <p:bldP spid="1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Min-Min on Two Job-Chains</a:t>
            </a:r>
            <a:endParaRPr lang="zh-TW" altLang="en-US" dirty="0"/>
          </a:p>
        </p:txBody>
      </p:sp>
      <p:sp>
        <p:nvSpPr>
          <p:cNvPr id="3" name="內容版面配置區 2"/>
          <p:cNvSpPr>
            <a:spLocks noGrp="1"/>
          </p:cNvSpPr>
          <p:nvPr>
            <p:ph sz="quarter"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67</a:t>
            </a:fld>
            <a:endParaRPr lang="en-US" altLang="zh-TW" dirty="0"/>
          </a:p>
        </p:txBody>
      </p:sp>
      <p:sp>
        <p:nvSpPr>
          <p:cNvPr id="25" name="立方體 24"/>
          <p:cNvSpPr/>
          <p:nvPr/>
        </p:nvSpPr>
        <p:spPr>
          <a:xfrm>
            <a:off x="4114800" y="2641177"/>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M1</a:t>
            </a:r>
          </a:p>
          <a:p>
            <a:pPr algn="ctr"/>
            <a:r>
              <a:rPr lang="en-US" altLang="zh-TW" dirty="0">
                <a:solidFill>
                  <a:schemeClr val="tx1"/>
                </a:solidFill>
              </a:rPr>
              <a:t>2</a:t>
            </a:r>
            <a:r>
              <a:rPr lang="en-US" altLang="zh-TW" dirty="0" smtClean="0">
                <a:solidFill>
                  <a:schemeClr val="tx1"/>
                </a:solidFill>
              </a:rPr>
              <a:t>00</a:t>
            </a:r>
            <a:endParaRPr lang="zh-TW" altLang="en-US" dirty="0">
              <a:solidFill>
                <a:schemeClr val="tx1"/>
              </a:solidFill>
            </a:endParaRPr>
          </a:p>
        </p:txBody>
      </p:sp>
      <p:sp>
        <p:nvSpPr>
          <p:cNvPr id="26" name="立方體 25"/>
          <p:cNvSpPr/>
          <p:nvPr/>
        </p:nvSpPr>
        <p:spPr>
          <a:xfrm>
            <a:off x="4114800" y="3861048"/>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M2</a:t>
            </a:r>
          </a:p>
          <a:p>
            <a:pPr algn="ctr"/>
            <a:r>
              <a:rPr lang="en-US" altLang="zh-TW" dirty="0">
                <a:solidFill>
                  <a:schemeClr val="tx1"/>
                </a:solidFill>
              </a:rPr>
              <a:t>4</a:t>
            </a:r>
            <a:r>
              <a:rPr lang="en-US" altLang="zh-TW" dirty="0" smtClean="0">
                <a:solidFill>
                  <a:schemeClr val="tx1"/>
                </a:solidFill>
              </a:rPr>
              <a:t>00</a:t>
            </a:r>
            <a:endParaRPr lang="zh-TW" altLang="en-US" dirty="0">
              <a:solidFill>
                <a:schemeClr val="tx1"/>
              </a:solidFill>
            </a:endParaRPr>
          </a:p>
        </p:txBody>
      </p:sp>
      <p:sp>
        <p:nvSpPr>
          <p:cNvPr id="27" name="橢圓 26"/>
          <p:cNvSpPr/>
          <p:nvPr/>
        </p:nvSpPr>
        <p:spPr>
          <a:xfrm>
            <a:off x="609600" y="2641177"/>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1,2</a:t>
            </a:r>
            <a:endParaRPr lang="en-US" altLang="zh-TW" sz="1400" dirty="0" smtClean="0">
              <a:solidFill>
                <a:schemeClr val="tx1"/>
              </a:solidFill>
            </a:endParaRPr>
          </a:p>
          <a:p>
            <a:pPr algn="ctr"/>
            <a:r>
              <a:rPr lang="en-US" altLang="zh-TW" sz="1400" dirty="0" smtClean="0">
                <a:solidFill>
                  <a:schemeClr val="tx1"/>
                </a:solidFill>
              </a:rPr>
              <a:t>1600</a:t>
            </a:r>
            <a:endParaRPr lang="zh-TW" altLang="en-US" sz="1400" dirty="0">
              <a:solidFill>
                <a:schemeClr val="tx1"/>
              </a:solidFill>
            </a:endParaRPr>
          </a:p>
        </p:txBody>
      </p:sp>
      <p:sp>
        <p:nvSpPr>
          <p:cNvPr id="28" name="橢圓 27"/>
          <p:cNvSpPr/>
          <p:nvPr/>
        </p:nvSpPr>
        <p:spPr>
          <a:xfrm>
            <a:off x="1905744" y="2641177"/>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1,1</a:t>
            </a:r>
          </a:p>
          <a:p>
            <a:pPr algn="ctr"/>
            <a:r>
              <a:rPr lang="en-US" altLang="zh-TW" dirty="0">
                <a:solidFill>
                  <a:schemeClr val="tx1"/>
                </a:solidFill>
              </a:rPr>
              <a:t>4</a:t>
            </a:r>
            <a:r>
              <a:rPr lang="en-US" altLang="zh-TW" dirty="0" smtClean="0">
                <a:solidFill>
                  <a:schemeClr val="tx1"/>
                </a:solidFill>
              </a:rPr>
              <a:t>00</a:t>
            </a:r>
          </a:p>
        </p:txBody>
      </p:sp>
      <p:cxnSp>
        <p:nvCxnSpPr>
          <p:cNvPr id="29" name="直線接點 28"/>
          <p:cNvCxnSpPr>
            <a:stCxn id="27" idx="6"/>
            <a:endCxn id="28" idx="2"/>
          </p:cNvCxnSpPr>
          <p:nvPr/>
        </p:nvCxnSpPr>
        <p:spPr>
          <a:xfrm>
            <a:off x="1401688" y="3037221"/>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30" name="橢圓 29"/>
          <p:cNvSpPr/>
          <p:nvPr/>
        </p:nvSpPr>
        <p:spPr>
          <a:xfrm>
            <a:off x="609600" y="3861048"/>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2,2</a:t>
            </a:r>
          </a:p>
          <a:p>
            <a:pPr algn="ctr"/>
            <a:r>
              <a:rPr lang="en-US" altLang="zh-TW" dirty="0" smtClean="0">
                <a:solidFill>
                  <a:schemeClr val="tx1"/>
                </a:solidFill>
              </a:rPr>
              <a:t>400</a:t>
            </a:r>
            <a:endParaRPr lang="zh-TW" altLang="en-US" dirty="0">
              <a:solidFill>
                <a:schemeClr val="tx1"/>
              </a:solidFill>
            </a:endParaRPr>
          </a:p>
        </p:txBody>
      </p:sp>
      <p:sp>
        <p:nvSpPr>
          <p:cNvPr id="31" name="橢圓 30"/>
          <p:cNvSpPr/>
          <p:nvPr/>
        </p:nvSpPr>
        <p:spPr>
          <a:xfrm>
            <a:off x="1905744" y="3861048"/>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2,1</a:t>
            </a:r>
          </a:p>
          <a:p>
            <a:pPr algn="ctr"/>
            <a:r>
              <a:rPr lang="en-US" altLang="zh-TW" dirty="0" smtClean="0">
                <a:solidFill>
                  <a:schemeClr val="tx1"/>
                </a:solidFill>
              </a:rPr>
              <a:t>800</a:t>
            </a:r>
            <a:endParaRPr lang="zh-TW" altLang="en-US" dirty="0">
              <a:solidFill>
                <a:schemeClr val="tx1"/>
              </a:solidFill>
            </a:endParaRPr>
          </a:p>
        </p:txBody>
      </p:sp>
      <p:cxnSp>
        <p:nvCxnSpPr>
          <p:cNvPr id="32" name="直線接點 31"/>
          <p:cNvCxnSpPr>
            <a:stCxn id="30" idx="6"/>
            <a:endCxn id="31" idx="2"/>
          </p:cNvCxnSpPr>
          <p:nvPr/>
        </p:nvCxnSpPr>
        <p:spPr>
          <a:xfrm>
            <a:off x="1401688" y="4257092"/>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33" name="直線圖說文字 1 32"/>
          <p:cNvSpPr/>
          <p:nvPr/>
        </p:nvSpPr>
        <p:spPr>
          <a:xfrm>
            <a:off x="5473056" y="3298149"/>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1</a:t>
            </a:r>
            <a:endParaRPr lang="zh-TW" altLang="en-US" dirty="0">
              <a:solidFill>
                <a:schemeClr val="tx1"/>
              </a:solidFill>
            </a:endParaRPr>
          </a:p>
        </p:txBody>
      </p:sp>
      <p:sp>
        <p:nvSpPr>
          <p:cNvPr id="34" name="直線圖說文字 1 33"/>
          <p:cNvSpPr/>
          <p:nvPr/>
        </p:nvSpPr>
        <p:spPr>
          <a:xfrm>
            <a:off x="4800600" y="2144565"/>
            <a:ext cx="1080120" cy="432048"/>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2</a:t>
            </a:r>
            <a:endParaRPr lang="zh-TW" altLang="en-US" dirty="0">
              <a:solidFill>
                <a:schemeClr val="tx1"/>
              </a:solidFill>
            </a:endParaRPr>
          </a:p>
        </p:txBody>
      </p:sp>
      <p:sp>
        <p:nvSpPr>
          <p:cNvPr id="35" name="直線圖說文字 1 34"/>
          <p:cNvSpPr/>
          <p:nvPr/>
        </p:nvSpPr>
        <p:spPr>
          <a:xfrm>
            <a:off x="5473056" y="3298149"/>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7</a:t>
            </a:r>
            <a:endParaRPr lang="zh-TW" altLang="en-US" dirty="0">
              <a:solidFill>
                <a:schemeClr val="tx1"/>
              </a:solidFill>
            </a:endParaRPr>
          </a:p>
        </p:txBody>
      </p:sp>
      <p:sp>
        <p:nvSpPr>
          <p:cNvPr id="36" name="直線圖說文字 1 35"/>
          <p:cNvSpPr/>
          <p:nvPr/>
        </p:nvSpPr>
        <p:spPr>
          <a:xfrm>
            <a:off x="5473056" y="3298149"/>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3</a:t>
            </a:r>
            <a:endParaRPr lang="zh-TW" altLang="en-US" dirty="0">
              <a:solidFill>
                <a:schemeClr val="tx1"/>
              </a:solidFill>
            </a:endParaRPr>
          </a:p>
        </p:txBody>
      </p:sp>
      <p:sp>
        <p:nvSpPr>
          <p:cNvPr id="37" name="圓角矩形 36"/>
          <p:cNvSpPr/>
          <p:nvPr/>
        </p:nvSpPr>
        <p:spPr>
          <a:xfrm>
            <a:off x="6736278" y="1272552"/>
            <a:ext cx="1944216"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latin typeface="標楷體" pitchFamily="65" charset="-120"/>
                <a:ea typeface="標楷體" pitchFamily="65" charset="-120"/>
              </a:rPr>
              <a:t>Compute MCT for each available Task</a:t>
            </a:r>
            <a:endParaRPr lang="zh-TW" altLang="en-US" dirty="0">
              <a:solidFill>
                <a:srgbClr val="FF0000"/>
              </a:solidFill>
              <a:latin typeface="標楷體" pitchFamily="65" charset="-120"/>
              <a:ea typeface="標楷體" pitchFamily="65" charset="-120"/>
            </a:endParaRPr>
          </a:p>
        </p:txBody>
      </p:sp>
      <p:sp>
        <p:nvSpPr>
          <p:cNvPr id="38" name="直線圖說文字 1 37"/>
          <p:cNvSpPr/>
          <p:nvPr/>
        </p:nvSpPr>
        <p:spPr>
          <a:xfrm>
            <a:off x="2913856" y="1988840"/>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smtClean="0"/>
              <a:t>1</a:t>
            </a:r>
            <a:r>
              <a:rPr lang="zh-TW" altLang="en-US" dirty="0"/>
              <a:t> </a:t>
            </a:r>
            <a:r>
              <a:rPr lang="en-US" altLang="zh-TW" dirty="0" smtClean="0"/>
              <a:t>on m2</a:t>
            </a:r>
            <a:endParaRPr lang="zh-TW" altLang="en-US" dirty="0"/>
          </a:p>
        </p:txBody>
      </p:sp>
      <p:sp>
        <p:nvSpPr>
          <p:cNvPr id="39" name="直線圖說文字 1 38"/>
          <p:cNvSpPr/>
          <p:nvPr/>
        </p:nvSpPr>
        <p:spPr>
          <a:xfrm>
            <a:off x="2913856" y="5042338"/>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2</a:t>
            </a:r>
            <a:r>
              <a:rPr lang="zh-TW" altLang="en-US" dirty="0" smtClean="0"/>
              <a:t> </a:t>
            </a:r>
            <a:r>
              <a:rPr lang="en-US" altLang="zh-TW" dirty="0" smtClean="0"/>
              <a:t>on m2</a:t>
            </a:r>
            <a:endParaRPr lang="zh-TW" altLang="en-US" dirty="0"/>
          </a:p>
        </p:txBody>
      </p:sp>
      <p:sp>
        <p:nvSpPr>
          <p:cNvPr id="40" name="圓角矩形 39"/>
          <p:cNvSpPr/>
          <p:nvPr/>
        </p:nvSpPr>
        <p:spPr>
          <a:xfrm>
            <a:off x="6736278" y="1280469"/>
            <a:ext cx="1944216"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latin typeface="標楷體" pitchFamily="65" charset="-120"/>
                <a:ea typeface="標楷體" pitchFamily="65" charset="-120"/>
              </a:rPr>
              <a:t>Choose the Task with the minimal MCT</a:t>
            </a:r>
            <a:endParaRPr lang="zh-TW" altLang="en-US" dirty="0">
              <a:solidFill>
                <a:srgbClr val="FF0000"/>
              </a:solidFill>
              <a:latin typeface="標楷體" pitchFamily="65" charset="-120"/>
              <a:ea typeface="標楷體" pitchFamily="65" charset="-120"/>
            </a:endParaRPr>
          </a:p>
        </p:txBody>
      </p:sp>
      <p:sp>
        <p:nvSpPr>
          <p:cNvPr id="41" name="直線圖說文字 1 40"/>
          <p:cNvSpPr/>
          <p:nvPr/>
        </p:nvSpPr>
        <p:spPr>
          <a:xfrm>
            <a:off x="1401688" y="1988840"/>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5</a:t>
            </a:r>
            <a:r>
              <a:rPr lang="zh-TW" altLang="en-US" dirty="0" smtClean="0"/>
              <a:t> </a:t>
            </a:r>
            <a:r>
              <a:rPr lang="en-US" altLang="zh-TW" dirty="0" smtClean="0"/>
              <a:t>on m2</a:t>
            </a:r>
            <a:endParaRPr lang="zh-TW" altLang="en-US" dirty="0"/>
          </a:p>
        </p:txBody>
      </p:sp>
      <p:sp>
        <p:nvSpPr>
          <p:cNvPr id="42" name="直線圖說文字 1 41"/>
          <p:cNvSpPr/>
          <p:nvPr/>
        </p:nvSpPr>
        <p:spPr>
          <a:xfrm>
            <a:off x="2913856" y="5013176"/>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smtClean="0"/>
              <a:t>3</a:t>
            </a:r>
            <a:r>
              <a:rPr lang="zh-TW" altLang="en-US" dirty="0" smtClean="0"/>
              <a:t> </a:t>
            </a:r>
            <a:r>
              <a:rPr lang="en-US" altLang="zh-TW" dirty="0" smtClean="0"/>
              <a:t>on m2</a:t>
            </a:r>
            <a:endParaRPr lang="zh-TW" altLang="en-US" dirty="0"/>
          </a:p>
        </p:txBody>
      </p:sp>
      <p:sp>
        <p:nvSpPr>
          <p:cNvPr id="43" name="直線圖說文字 1 42"/>
          <p:cNvSpPr/>
          <p:nvPr/>
        </p:nvSpPr>
        <p:spPr>
          <a:xfrm>
            <a:off x="1401688" y="1988840"/>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smtClean="0"/>
              <a:t>7</a:t>
            </a:r>
            <a:r>
              <a:rPr lang="zh-TW" altLang="en-US" dirty="0" smtClean="0"/>
              <a:t> </a:t>
            </a:r>
            <a:r>
              <a:rPr lang="en-US" altLang="zh-TW" dirty="0" smtClean="0"/>
              <a:t>on m2</a:t>
            </a:r>
            <a:endParaRPr lang="zh-TW" altLang="en-US" dirty="0"/>
          </a:p>
        </p:txBody>
      </p:sp>
      <p:sp>
        <p:nvSpPr>
          <p:cNvPr id="44" name="直線圖說文字 1 43"/>
          <p:cNvSpPr/>
          <p:nvPr/>
        </p:nvSpPr>
        <p:spPr>
          <a:xfrm>
            <a:off x="1545704" y="5085184"/>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2</a:t>
            </a:r>
            <a:r>
              <a:rPr lang="zh-TW" altLang="en-US" dirty="0" smtClean="0"/>
              <a:t> </a:t>
            </a:r>
            <a:r>
              <a:rPr lang="en-US" altLang="zh-TW" dirty="0" smtClean="0"/>
              <a:t>on m1</a:t>
            </a:r>
            <a:endParaRPr lang="zh-TW" altLang="en-US" dirty="0"/>
          </a:p>
        </p:txBody>
      </p:sp>
      <p:grpSp>
        <p:nvGrpSpPr>
          <p:cNvPr id="5" name="群組 4"/>
          <p:cNvGrpSpPr/>
          <p:nvPr/>
        </p:nvGrpSpPr>
        <p:grpSpPr>
          <a:xfrm>
            <a:off x="4353365" y="4791670"/>
            <a:ext cx="4630684" cy="1480455"/>
            <a:chOff x="4353365" y="4791670"/>
            <a:chExt cx="4630684" cy="1480455"/>
          </a:xfrm>
        </p:grpSpPr>
        <p:sp>
          <p:nvSpPr>
            <p:cNvPr id="56" name="文字方塊 55"/>
            <p:cNvSpPr txBox="1"/>
            <p:nvPr/>
          </p:nvSpPr>
          <p:spPr>
            <a:xfrm>
              <a:off x="4353365" y="4791670"/>
              <a:ext cx="1210588" cy="923330"/>
            </a:xfrm>
            <a:prstGeom prst="rect">
              <a:avLst/>
            </a:prstGeom>
            <a:noFill/>
          </p:spPr>
          <p:txBody>
            <a:bodyPr wrap="none" rtlCol="0">
              <a:spAutoFit/>
            </a:bodyPr>
            <a:lstStyle/>
            <a:p>
              <a:r>
                <a:rPr lang="en-US" altLang="zh-TW" dirty="0" smtClean="0"/>
                <a:t>Schedule:</a:t>
              </a:r>
            </a:p>
            <a:p>
              <a:r>
                <a:rPr lang="en-US" altLang="zh-TW" dirty="0" smtClean="0"/>
                <a:t>M1 </a:t>
              </a:r>
            </a:p>
            <a:p>
              <a:r>
                <a:rPr lang="en-US" altLang="zh-TW" dirty="0" smtClean="0"/>
                <a:t>M2</a:t>
              </a:r>
              <a:endParaRPr lang="zh-TW" altLang="en-US" dirty="0"/>
            </a:p>
          </p:txBody>
        </p:sp>
        <p:cxnSp>
          <p:nvCxnSpPr>
            <p:cNvPr id="57" name="直線單箭頭接點 56"/>
            <p:cNvCxnSpPr/>
            <p:nvPr/>
          </p:nvCxnSpPr>
          <p:spPr>
            <a:xfrm>
              <a:off x="4800600" y="5943600"/>
              <a:ext cx="3492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圓角矩形 57"/>
            <p:cNvSpPr/>
            <p:nvPr/>
          </p:nvSpPr>
          <p:spPr>
            <a:xfrm>
              <a:off x="4800600" y="5486400"/>
              <a:ext cx="592363"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rgbClr val="000000"/>
                    </a:solidFill>
                  </a:ln>
                </a:rPr>
                <a:t>J </a:t>
              </a:r>
              <a:r>
                <a:rPr lang="en-US" altLang="zh-TW" baseline="-25000" dirty="0" smtClean="0">
                  <a:ln>
                    <a:solidFill>
                      <a:srgbClr val="000000"/>
                    </a:solidFill>
                  </a:ln>
                </a:rPr>
                <a:t>1,1</a:t>
              </a:r>
              <a:endParaRPr lang="zh-TW" altLang="en-US" baseline="-25000" dirty="0">
                <a:ln>
                  <a:solidFill>
                    <a:srgbClr val="000000"/>
                  </a:solidFill>
                </a:ln>
              </a:endParaRPr>
            </a:p>
          </p:txBody>
        </p:sp>
        <p:sp>
          <p:nvSpPr>
            <p:cNvPr id="59" name="圓角矩形 58"/>
            <p:cNvSpPr/>
            <p:nvPr/>
          </p:nvSpPr>
          <p:spPr>
            <a:xfrm>
              <a:off x="4800600" y="5105400"/>
              <a:ext cx="1103074"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chemeClr val="tx1"/>
                    </a:solidFill>
                  </a:ln>
                </a:rPr>
                <a:t>J </a:t>
              </a:r>
              <a:r>
                <a:rPr lang="en-US" altLang="zh-TW" baseline="-25000" dirty="0">
                  <a:ln>
                    <a:solidFill>
                      <a:schemeClr val="tx1"/>
                    </a:solidFill>
                  </a:ln>
                </a:rPr>
                <a:t>2</a:t>
              </a:r>
              <a:r>
                <a:rPr lang="en-US" altLang="zh-TW" baseline="-25000" dirty="0" smtClean="0">
                  <a:ln>
                    <a:solidFill>
                      <a:schemeClr val="tx1"/>
                    </a:solidFill>
                  </a:ln>
                </a:rPr>
                <a:t>,2</a:t>
              </a:r>
              <a:endParaRPr lang="zh-TW" altLang="en-US" baseline="-25000" dirty="0">
                <a:ln>
                  <a:solidFill>
                    <a:schemeClr val="tx1"/>
                  </a:solidFill>
                </a:ln>
              </a:endParaRPr>
            </a:p>
          </p:txBody>
        </p:sp>
        <p:sp>
          <p:nvSpPr>
            <p:cNvPr id="60" name="圓角矩形 59"/>
            <p:cNvSpPr/>
            <p:nvPr/>
          </p:nvSpPr>
          <p:spPr>
            <a:xfrm>
              <a:off x="5410200" y="5483431"/>
              <a:ext cx="1083832" cy="32565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2,1</a:t>
              </a:r>
              <a:endParaRPr lang="zh-TW" altLang="en-US" baseline="-25000" dirty="0"/>
            </a:p>
          </p:txBody>
        </p:sp>
        <p:sp>
          <p:nvSpPr>
            <p:cNvPr id="61" name="圓角矩形 60"/>
            <p:cNvSpPr/>
            <p:nvPr/>
          </p:nvSpPr>
          <p:spPr>
            <a:xfrm>
              <a:off x="6494032" y="5496580"/>
              <a:ext cx="1798584"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1,2</a:t>
              </a:r>
              <a:endParaRPr lang="zh-TW" altLang="en-US" baseline="-25000" dirty="0"/>
            </a:p>
          </p:txBody>
        </p:sp>
        <p:sp>
          <p:nvSpPr>
            <p:cNvPr id="62" name="文字方塊 61"/>
            <p:cNvSpPr txBox="1"/>
            <p:nvPr/>
          </p:nvSpPr>
          <p:spPr>
            <a:xfrm>
              <a:off x="4804443" y="5868888"/>
              <a:ext cx="312906" cy="369332"/>
            </a:xfrm>
            <a:prstGeom prst="rect">
              <a:avLst/>
            </a:prstGeom>
            <a:noFill/>
          </p:spPr>
          <p:txBody>
            <a:bodyPr wrap="none" rtlCol="0">
              <a:spAutoFit/>
            </a:bodyPr>
            <a:lstStyle/>
            <a:p>
              <a:r>
                <a:rPr lang="en-US" altLang="zh-TW" dirty="0" smtClean="0"/>
                <a:t>0</a:t>
              </a:r>
              <a:endParaRPr lang="zh-TW" altLang="en-US" dirty="0"/>
            </a:p>
          </p:txBody>
        </p:sp>
        <p:sp>
          <p:nvSpPr>
            <p:cNvPr id="63" name="文字方塊 62"/>
            <p:cNvSpPr txBox="1"/>
            <p:nvPr/>
          </p:nvSpPr>
          <p:spPr>
            <a:xfrm>
              <a:off x="5316944" y="5868888"/>
              <a:ext cx="312906" cy="369332"/>
            </a:xfrm>
            <a:prstGeom prst="rect">
              <a:avLst/>
            </a:prstGeom>
            <a:noFill/>
          </p:spPr>
          <p:txBody>
            <a:bodyPr wrap="none" rtlCol="0">
              <a:spAutoFit/>
            </a:bodyPr>
            <a:lstStyle/>
            <a:p>
              <a:r>
                <a:rPr lang="en-US" altLang="zh-TW" dirty="0" smtClean="0"/>
                <a:t>1</a:t>
              </a:r>
              <a:endParaRPr lang="zh-TW" altLang="en-US" dirty="0"/>
            </a:p>
          </p:txBody>
        </p:sp>
        <p:sp>
          <p:nvSpPr>
            <p:cNvPr id="65" name="文字方塊 64"/>
            <p:cNvSpPr txBox="1"/>
            <p:nvPr/>
          </p:nvSpPr>
          <p:spPr>
            <a:xfrm>
              <a:off x="8128238" y="5902793"/>
              <a:ext cx="312906" cy="369332"/>
            </a:xfrm>
            <a:prstGeom prst="rect">
              <a:avLst/>
            </a:prstGeom>
            <a:noFill/>
          </p:spPr>
          <p:txBody>
            <a:bodyPr wrap="none" rtlCol="0">
              <a:spAutoFit/>
            </a:bodyPr>
            <a:lstStyle/>
            <a:p>
              <a:r>
                <a:rPr lang="en-US" altLang="zh-TW" dirty="0" smtClean="0"/>
                <a:t>7</a:t>
              </a:r>
              <a:endParaRPr lang="zh-TW" altLang="en-US" dirty="0"/>
            </a:p>
          </p:txBody>
        </p:sp>
        <p:sp>
          <p:nvSpPr>
            <p:cNvPr id="66" name="文字方塊 65"/>
            <p:cNvSpPr txBox="1"/>
            <p:nvPr/>
          </p:nvSpPr>
          <p:spPr>
            <a:xfrm>
              <a:off x="8351760" y="5715000"/>
              <a:ext cx="632289" cy="338554"/>
            </a:xfrm>
            <a:prstGeom prst="rect">
              <a:avLst/>
            </a:prstGeom>
            <a:noFill/>
          </p:spPr>
          <p:txBody>
            <a:bodyPr wrap="none" rtlCol="0">
              <a:spAutoFit/>
            </a:bodyPr>
            <a:lstStyle/>
            <a:p>
              <a:r>
                <a:rPr lang="en-US" altLang="zh-TW" sz="1600" dirty="0" smtClean="0"/>
                <a:t>Time</a:t>
              </a:r>
              <a:endParaRPr lang="zh-TW" altLang="en-US" sz="1600" dirty="0"/>
            </a:p>
          </p:txBody>
        </p:sp>
        <p:sp>
          <p:nvSpPr>
            <p:cNvPr id="67" name="文字方塊 66"/>
            <p:cNvSpPr txBox="1"/>
            <p:nvPr/>
          </p:nvSpPr>
          <p:spPr>
            <a:xfrm>
              <a:off x="5850344" y="5868888"/>
              <a:ext cx="312906" cy="369332"/>
            </a:xfrm>
            <a:prstGeom prst="rect">
              <a:avLst/>
            </a:prstGeom>
            <a:noFill/>
          </p:spPr>
          <p:txBody>
            <a:bodyPr wrap="none" rtlCol="0">
              <a:spAutoFit/>
            </a:bodyPr>
            <a:lstStyle/>
            <a:p>
              <a:r>
                <a:rPr lang="en-US" altLang="zh-TW" dirty="0" smtClean="0"/>
                <a:t>2</a:t>
              </a:r>
              <a:endParaRPr lang="zh-TW" altLang="en-US" dirty="0"/>
            </a:p>
          </p:txBody>
        </p:sp>
        <p:sp>
          <p:nvSpPr>
            <p:cNvPr id="68" name="文字方塊 67"/>
            <p:cNvSpPr txBox="1"/>
            <p:nvPr/>
          </p:nvSpPr>
          <p:spPr>
            <a:xfrm>
              <a:off x="6396723" y="5873578"/>
              <a:ext cx="312906" cy="369332"/>
            </a:xfrm>
            <a:prstGeom prst="rect">
              <a:avLst/>
            </a:prstGeom>
            <a:noFill/>
          </p:spPr>
          <p:txBody>
            <a:bodyPr wrap="none" rtlCol="0">
              <a:spAutoFit/>
            </a:bodyPr>
            <a:lstStyle/>
            <a:p>
              <a:r>
                <a:rPr lang="en-US" altLang="zh-TW" dirty="0" smtClean="0"/>
                <a:t>3</a:t>
              </a:r>
              <a:endParaRPr lang="zh-TW" altLang="en-US" dirty="0"/>
            </a:p>
          </p:txBody>
        </p:sp>
      </p:grpSp>
    </p:spTree>
    <p:extLst>
      <p:ext uri="{BB962C8B-B14F-4D97-AF65-F5344CB8AC3E}">
        <p14:creationId xmlns:p14="http://schemas.microsoft.com/office/powerpoint/2010/main" val="5139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1.66667E-6 -4.07407E-6 L 0.26389 0.17269 " pathEditMode="relative" rAng="0" ptsTypes="AA">
                                      <p:cBhvr>
                                        <p:cTn id="40" dur="2000" fill="hold"/>
                                        <p:tgtEl>
                                          <p:spTgt spid="28"/>
                                        </p:tgtEl>
                                        <p:attrNameLst>
                                          <p:attrName>ppt_x</p:attrName>
                                          <p:attrName>ppt_y</p:attrName>
                                        </p:attrNameLst>
                                      </p:cBhvr>
                                      <p:rCtr x="13194" y="8634"/>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2"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xit" presetSubtype="0" fill="hold" grpId="7" nodeType="withEffect">
                                  <p:stCondLst>
                                    <p:cond delay="0"/>
                                  </p:stCondLst>
                                  <p:childTnLst>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3" nodeType="clickEffect">
                                  <p:stCondLst>
                                    <p:cond delay="0"/>
                                  </p:stCondLst>
                                  <p:childTnLst>
                                    <p:animEffect transition="out" filter="fade">
                                      <p:cBhvr>
                                        <p:cTn id="73" dur="500"/>
                                        <p:tgtEl>
                                          <p:spTgt spid="40"/>
                                        </p:tgtEl>
                                      </p:cBhvr>
                                    </p:animEffect>
                                    <p:set>
                                      <p:cBhvr>
                                        <p:cTn id="74" dur="1" fill="hold">
                                          <p:stCondLst>
                                            <p:cond delay="499"/>
                                          </p:stCondLst>
                                        </p:cTn>
                                        <p:tgtEl>
                                          <p:spTgt spid="4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41"/>
                                        </p:tgtEl>
                                      </p:cBhvr>
                                    </p:animEffect>
                                    <p:set>
                                      <p:cBhvr>
                                        <p:cTn id="80" dur="1" fill="hold">
                                          <p:stCondLst>
                                            <p:cond delay="499"/>
                                          </p:stCondLst>
                                        </p:cTn>
                                        <p:tgtEl>
                                          <p:spTgt spid="4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42"/>
                                        </p:tgtEl>
                                      </p:cBhvr>
                                    </p:animEffect>
                                    <p:set>
                                      <p:cBhvr>
                                        <p:cTn id="83" dur="1" fill="hold">
                                          <p:stCondLst>
                                            <p:cond delay="499"/>
                                          </p:stCondLst>
                                        </p:cTn>
                                        <p:tgtEl>
                                          <p:spTgt spid="4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0" nodeType="clickEffect">
                                  <p:stCondLst>
                                    <p:cond delay="0"/>
                                  </p:stCondLst>
                                  <p:childTnLst>
                                    <p:animMotion origin="layout" path="M -1.66667E-6 -1.85185E-6 L 0.2717 -0.00509 " pathEditMode="relative" rAng="0" ptsTypes="AA">
                                      <p:cBhvr>
                                        <p:cTn id="87" dur="2000" fill="hold"/>
                                        <p:tgtEl>
                                          <p:spTgt spid="31"/>
                                        </p:tgtEl>
                                        <p:attrNameLst>
                                          <p:attrName>ppt_x</p:attrName>
                                          <p:attrName>ppt_y</p:attrName>
                                        </p:attrNameLst>
                                      </p:cBhvr>
                                      <p:rCtr x="13576" y="-255"/>
                                    </p:animMotion>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3"/>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3"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4" nodeType="clickEffect">
                                  <p:stCondLst>
                                    <p:cond delay="0"/>
                                  </p:stCondLst>
                                  <p:childTnLst>
                                    <p:set>
                                      <p:cBhvr>
                                        <p:cTn id="114" dur="1" fill="hold">
                                          <p:stCondLst>
                                            <p:cond delay="0"/>
                                          </p:stCondLst>
                                        </p:cTn>
                                        <p:tgtEl>
                                          <p:spTgt spid="37"/>
                                        </p:tgtEl>
                                        <p:attrNameLst>
                                          <p:attrName>style.visibility</p:attrName>
                                        </p:attrNameLst>
                                      </p:cBhvr>
                                      <p:to>
                                        <p:strVal val="hidden"/>
                                      </p:to>
                                    </p:set>
                                  </p:childTnLst>
                                </p:cTn>
                              </p:par>
                              <p:par>
                                <p:cTn id="115" presetID="10" presetClass="entr" presetSubtype="0" fill="hold" grpId="4"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5" nodeType="clickEffect">
                                  <p:stCondLst>
                                    <p:cond delay="0"/>
                                  </p:stCondLst>
                                  <p:childTnLst>
                                    <p:animEffect transition="out" filter="fade">
                                      <p:cBhvr>
                                        <p:cTn id="121" dur="500"/>
                                        <p:tgtEl>
                                          <p:spTgt spid="40"/>
                                        </p:tgtEl>
                                      </p:cBhvr>
                                    </p:animEffect>
                                    <p:set>
                                      <p:cBhvr>
                                        <p:cTn id="122" dur="1" fill="hold">
                                          <p:stCondLst>
                                            <p:cond delay="499"/>
                                          </p:stCondLst>
                                        </p:cTn>
                                        <p:tgtEl>
                                          <p:spTgt spid="40"/>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44"/>
                                        </p:tgtEl>
                                      </p:cBhvr>
                                    </p:animEffect>
                                    <p:set>
                                      <p:cBhvr>
                                        <p:cTn id="125" dur="1" fill="hold">
                                          <p:stCondLst>
                                            <p:cond delay="499"/>
                                          </p:stCondLst>
                                        </p:cTn>
                                        <p:tgtEl>
                                          <p:spTgt spid="44"/>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3"/>
                                        </p:tgtEl>
                                      </p:cBhvr>
                                    </p:animEffect>
                                    <p:set>
                                      <p:cBhvr>
                                        <p:cTn id="128" dur="1" fill="hold">
                                          <p:stCondLst>
                                            <p:cond delay="499"/>
                                          </p:stCondLst>
                                        </p:cTn>
                                        <p:tgtEl>
                                          <p:spTgt spid="4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0" nodeType="clickEffect">
                                  <p:stCondLst>
                                    <p:cond delay="0"/>
                                  </p:stCondLst>
                                  <p:childTnLst>
                                    <p:animMotion origin="layout" path="M -1.38889E-6 -1.85185E-6 L 0.40573 -0.17315 " pathEditMode="relative" rAng="0" ptsTypes="AA">
                                      <p:cBhvr>
                                        <p:cTn id="132" dur="2000" fill="hold"/>
                                        <p:tgtEl>
                                          <p:spTgt spid="30"/>
                                        </p:tgtEl>
                                        <p:attrNameLst>
                                          <p:attrName>ppt_x</p:attrName>
                                          <p:attrName>ppt_y</p:attrName>
                                        </p:attrNameLst>
                                      </p:cBhvr>
                                      <p:rCtr x="20278" y="-8657"/>
                                    </p:animMotion>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30"/>
                                        </p:tgtEl>
                                      </p:cBhvr>
                                    </p:animEffect>
                                    <p:set>
                                      <p:cBhvr>
                                        <p:cTn id="137" dur="1" fill="hold">
                                          <p:stCondLst>
                                            <p:cond delay="499"/>
                                          </p:stCondLst>
                                        </p:cTn>
                                        <p:tgtEl>
                                          <p:spTgt spid="30"/>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500"/>
                                        <p:tgtEl>
                                          <p:spTgt spid="34"/>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5" nodeType="click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2" nodeType="click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fade">
                                      <p:cBhvr>
                                        <p:cTn id="150" dur="500"/>
                                        <p:tgtEl>
                                          <p:spTgt spid="43"/>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6" nodeType="click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fade">
                                      <p:cBhvr>
                                        <p:cTn id="155" dur="500"/>
                                        <p:tgtEl>
                                          <p:spTgt spid="40"/>
                                        </p:tgtEl>
                                      </p:cBhvr>
                                    </p:animEffect>
                                  </p:childTnLst>
                                </p:cTn>
                              </p:par>
                              <p:par>
                                <p:cTn id="156" presetID="10" presetClass="exit" presetSubtype="0" fill="hold" grpId="6" nodeType="withEffect">
                                  <p:stCondLst>
                                    <p:cond delay="0"/>
                                  </p:stCondLst>
                                  <p:childTnLst>
                                    <p:animEffect transition="out" filter="fade">
                                      <p:cBhvr>
                                        <p:cTn id="157" dur="500"/>
                                        <p:tgtEl>
                                          <p:spTgt spid="37"/>
                                        </p:tgtEl>
                                      </p:cBhvr>
                                    </p:animEffect>
                                    <p:set>
                                      <p:cBhvr>
                                        <p:cTn id="158" dur="1" fill="hold">
                                          <p:stCondLst>
                                            <p:cond delay="499"/>
                                          </p:stCondLst>
                                        </p:cTn>
                                        <p:tgtEl>
                                          <p:spTgt spid="3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3" nodeType="clickEffect">
                                  <p:stCondLst>
                                    <p:cond delay="0"/>
                                  </p:stCondLst>
                                  <p:childTnLst>
                                    <p:animEffect transition="out" filter="fade">
                                      <p:cBhvr>
                                        <p:cTn id="162" dur="500"/>
                                        <p:tgtEl>
                                          <p:spTgt spid="43"/>
                                        </p:tgtEl>
                                      </p:cBhvr>
                                    </p:animEffect>
                                    <p:set>
                                      <p:cBhvr>
                                        <p:cTn id="163" dur="1" fill="hold">
                                          <p:stCondLst>
                                            <p:cond delay="499"/>
                                          </p:stCondLst>
                                        </p:cTn>
                                        <p:tgtEl>
                                          <p:spTgt spid="43"/>
                                        </p:tgtEl>
                                        <p:attrNameLst>
                                          <p:attrName>style.visibility</p:attrName>
                                        </p:attrNameLst>
                                      </p:cBhvr>
                                      <p:to>
                                        <p:strVal val="hidden"/>
                                      </p:to>
                                    </p:set>
                                  </p:childTnLst>
                                </p:cTn>
                              </p:par>
                              <p:par>
                                <p:cTn id="164" presetID="10" presetClass="exit" presetSubtype="0" fill="hold" grpId="7" nodeType="withEffect">
                                  <p:stCondLst>
                                    <p:cond delay="0"/>
                                  </p:stCondLst>
                                  <p:childTnLst>
                                    <p:animEffect transition="out" filter="fade">
                                      <p:cBhvr>
                                        <p:cTn id="165" dur="500"/>
                                        <p:tgtEl>
                                          <p:spTgt spid="40"/>
                                        </p:tgtEl>
                                      </p:cBhvr>
                                    </p:animEffect>
                                    <p:set>
                                      <p:cBhvr>
                                        <p:cTn id="166" dur="1" fill="hold">
                                          <p:stCondLst>
                                            <p:cond delay="499"/>
                                          </p:stCondLst>
                                        </p:cTn>
                                        <p:tgtEl>
                                          <p:spTgt spid="40"/>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grpId="0" nodeType="clickEffect">
                                  <p:stCondLst>
                                    <p:cond delay="0"/>
                                  </p:stCondLst>
                                  <p:childTnLst>
                                    <p:animMotion origin="layout" path="M 2.77778E-7 2.59259E-6 L 0.40955 0.16805 " pathEditMode="relative" rAng="0" ptsTypes="AA">
                                      <p:cBhvr>
                                        <p:cTn id="170" dur="2000" fill="hold"/>
                                        <p:tgtEl>
                                          <p:spTgt spid="27"/>
                                        </p:tgtEl>
                                        <p:attrNameLst>
                                          <p:attrName>ppt_x</p:attrName>
                                          <p:attrName>ppt_y</p:attrName>
                                        </p:attrNameLst>
                                      </p:cBhvr>
                                      <p:rCtr x="20469" y="8403"/>
                                    </p:animMotion>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grpId="1" nodeType="clickEffect">
                                  <p:stCondLst>
                                    <p:cond delay="0"/>
                                  </p:stCondLst>
                                  <p:childTnLst>
                                    <p:animEffect transition="out" filter="fade">
                                      <p:cBhvr>
                                        <p:cTn id="174" dur="500"/>
                                        <p:tgtEl>
                                          <p:spTgt spid="27"/>
                                        </p:tgtEl>
                                      </p:cBhvr>
                                    </p:animEffect>
                                    <p:set>
                                      <p:cBhvr>
                                        <p:cTn id="175" dur="1" fill="hold">
                                          <p:stCondLst>
                                            <p:cond delay="499"/>
                                          </p:stCondLst>
                                        </p:cTn>
                                        <p:tgtEl>
                                          <p:spTgt spid="27"/>
                                        </p:tgtEl>
                                        <p:attrNameLst>
                                          <p:attrName>style.visibility</p:attrName>
                                        </p:attrNameLst>
                                      </p:cBhvr>
                                      <p:to>
                                        <p:strVal val="hidden"/>
                                      </p:to>
                                    </p:set>
                                  </p:childTnLst>
                                </p:cTn>
                              </p:par>
                              <p:par>
                                <p:cTn id="176" presetID="10" presetClass="entr" presetSubtype="0" fill="hold" grpId="0" nodeType="withEffect">
                                  <p:stCondLst>
                                    <p:cond delay="0"/>
                                  </p:stCondLst>
                                  <p:childTnLst>
                                    <p:set>
                                      <p:cBhvr>
                                        <p:cTn id="177" dur="1" fill="hold">
                                          <p:stCondLst>
                                            <p:cond delay="0"/>
                                          </p:stCondLst>
                                        </p:cTn>
                                        <p:tgtEl>
                                          <p:spTgt spid="35"/>
                                        </p:tgtEl>
                                        <p:attrNameLst>
                                          <p:attrName>style.visibility</p:attrName>
                                        </p:attrNameLst>
                                      </p:cBhvr>
                                      <p:to>
                                        <p:strVal val="visible"/>
                                      </p:to>
                                    </p:set>
                                    <p:animEffect transition="in" filter="fade">
                                      <p:cBhvr>
                                        <p:cTn id="178" dur="500"/>
                                        <p:tgtEl>
                                          <p:spTgt spid="35"/>
                                        </p:tgtEl>
                                      </p:cBhvr>
                                    </p:animEffect>
                                  </p:childTnLst>
                                </p:cTn>
                              </p:par>
                              <p:par>
                                <p:cTn id="179" presetID="1" presetClass="exit" presetSubtype="0" fill="hold" grpId="1" nodeType="withEffect">
                                  <p:stCondLst>
                                    <p:cond delay="0"/>
                                  </p:stCondLst>
                                  <p:childTnLst>
                                    <p:set>
                                      <p:cBhvr>
                                        <p:cTn id="180" dur="1" fill="hold">
                                          <p:stCondLst>
                                            <p:cond delay="0"/>
                                          </p:stCondLst>
                                        </p:cTn>
                                        <p:tgtEl>
                                          <p:spTgt spid="36"/>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5" grpId="0" animBg="1"/>
      <p:bldP spid="36" grpId="0" animBg="1"/>
      <p:bldP spid="36" grpId="1" animBg="1"/>
      <p:bldP spid="37" grpId="0" animBg="1"/>
      <p:bldP spid="37" grpId="1" animBg="1"/>
      <p:bldP spid="37" grpId="2" animBg="1"/>
      <p:bldP spid="37" grpId="3" animBg="1"/>
      <p:bldP spid="37" grpId="4" animBg="1"/>
      <p:bldP spid="37" grpId="5" animBg="1"/>
      <p:bldP spid="37" grpId="6" animBg="1"/>
      <p:bldP spid="37" grpId="7" animBg="1"/>
      <p:bldP spid="38" grpId="0" animBg="1"/>
      <p:bldP spid="38" grpId="1" animBg="1"/>
      <p:bldP spid="39" grpId="0" animBg="1"/>
      <p:bldP spid="39" grpId="1" animBg="1"/>
      <p:bldP spid="40" grpId="0" animBg="1"/>
      <p:bldP spid="40" grpId="1" animBg="1"/>
      <p:bldP spid="40" grpId="2" animBg="1"/>
      <p:bldP spid="40" grpId="3" animBg="1"/>
      <p:bldP spid="40" grpId="4" animBg="1"/>
      <p:bldP spid="40" grpId="5" animBg="1"/>
      <p:bldP spid="40" grpId="6" animBg="1"/>
      <p:bldP spid="40" grpId="7" animBg="1"/>
      <p:bldP spid="41" grpId="0" animBg="1"/>
      <p:bldP spid="41" grpId="1" animBg="1"/>
      <p:bldP spid="42" grpId="0" animBg="1"/>
      <p:bldP spid="42" grpId="1" animBg="1"/>
      <p:bldP spid="43" grpId="0" animBg="1"/>
      <p:bldP spid="43" grpId="1" animBg="1"/>
      <p:bldP spid="43" grpId="2" animBg="1"/>
      <p:bldP spid="43" grpId="3" animBg="1"/>
      <p:bldP spid="44" grpId="0" animBg="1"/>
      <p:bldP spid="4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Max-Min on Two Job-Chains</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68</a:t>
            </a:fld>
            <a:endParaRPr lang="en-US" altLang="zh-TW" dirty="0"/>
          </a:p>
        </p:txBody>
      </p:sp>
      <p:sp>
        <p:nvSpPr>
          <p:cNvPr id="25" name="立方體 24"/>
          <p:cNvSpPr/>
          <p:nvPr/>
        </p:nvSpPr>
        <p:spPr>
          <a:xfrm>
            <a:off x="4478288" y="2383469"/>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M1</a:t>
            </a:r>
          </a:p>
          <a:p>
            <a:pPr algn="ctr"/>
            <a:r>
              <a:rPr lang="en-US" altLang="zh-TW" dirty="0">
                <a:solidFill>
                  <a:schemeClr val="tx1"/>
                </a:solidFill>
              </a:rPr>
              <a:t>2</a:t>
            </a:r>
            <a:r>
              <a:rPr lang="en-US" altLang="zh-TW" dirty="0" smtClean="0">
                <a:solidFill>
                  <a:schemeClr val="tx1"/>
                </a:solidFill>
              </a:rPr>
              <a:t>00</a:t>
            </a:r>
            <a:endParaRPr lang="zh-TW" altLang="en-US" dirty="0">
              <a:solidFill>
                <a:schemeClr val="tx1"/>
              </a:solidFill>
            </a:endParaRPr>
          </a:p>
        </p:txBody>
      </p:sp>
      <p:sp>
        <p:nvSpPr>
          <p:cNvPr id="26" name="立方體 25"/>
          <p:cNvSpPr/>
          <p:nvPr/>
        </p:nvSpPr>
        <p:spPr>
          <a:xfrm>
            <a:off x="4478288" y="3603340"/>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M2</a:t>
            </a:r>
          </a:p>
          <a:p>
            <a:pPr algn="ctr"/>
            <a:r>
              <a:rPr lang="en-US" altLang="zh-TW" dirty="0">
                <a:solidFill>
                  <a:schemeClr val="tx1"/>
                </a:solidFill>
              </a:rPr>
              <a:t>4</a:t>
            </a:r>
            <a:r>
              <a:rPr lang="en-US" altLang="zh-TW" dirty="0" smtClean="0">
                <a:solidFill>
                  <a:schemeClr val="tx1"/>
                </a:solidFill>
              </a:rPr>
              <a:t>00</a:t>
            </a:r>
            <a:endParaRPr lang="zh-TW" altLang="en-US" dirty="0">
              <a:solidFill>
                <a:schemeClr val="tx1"/>
              </a:solidFill>
            </a:endParaRPr>
          </a:p>
        </p:txBody>
      </p:sp>
      <p:sp>
        <p:nvSpPr>
          <p:cNvPr id="27" name="橢圓 26"/>
          <p:cNvSpPr/>
          <p:nvPr/>
        </p:nvSpPr>
        <p:spPr>
          <a:xfrm>
            <a:off x="373832" y="2383469"/>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1,2</a:t>
            </a:r>
            <a:endParaRPr lang="en-US" altLang="zh-TW" sz="1400" dirty="0" smtClean="0">
              <a:solidFill>
                <a:schemeClr val="tx1"/>
              </a:solidFill>
            </a:endParaRPr>
          </a:p>
          <a:p>
            <a:pPr algn="ctr"/>
            <a:r>
              <a:rPr lang="en-US" altLang="zh-TW" sz="1400" dirty="0" smtClean="0">
                <a:solidFill>
                  <a:schemeClr val="tx1"/>
                </a:solidFill>
              </a:rPr>
              <a:t>1600</a:t>
            </a:r>
            <a:endParaRPr lang="zh-TW" altLang="en-US" sz="1400" dirty="0">
              <a:solidFill>
                <a:schemeClr val="tx1"/>
              </a:solidFill>
            </a:endParaRPr>
          </a:p>
        </p:txBody>
      </p:sp>
      <p:sp>
        <p:nvSpPr>
          <p:cNvPr id="28" name="橢圓 27"/>
          <p:cNvSpPr/>
          <p:nvPr/>
        </p:nvSpPr>
        <p:spPr>
          <a:xfrm>
            <a:off x="1669976" y="2383469"/>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1,1</a:t>
            </a:r>
          </a:p>
          <a:p>
            <a:pPr algn="ctr"/>
            <a:r>
              <a:rPr lang="en-US" altLang="zh-TW" dirty="0">
                <a:solidFill>
                  <a:schemeClr val="tx1"/>
                </a:solidFill>
              </a:rPr>
              <a:t>4</a:t>
            </a:r>
            <a:r>
              <a:rPr lang="en-US" altLang="zh-TW" dirty="0" smtClean="0">
                <a:solidFill>
                  <a:schemeClr val="tx1"/>
                </a:solidFill>
              </a:rPr>
              <a:t>00</a:t>
            </a:r>
          </a:p>
        </p:txBody>
      </p:sp>
      <p:cxnSp>
        <p:nvCxnSpPr>
          <p:cNvPr id="29" name="直線接點 28"/>
          <p:cNvCxnSpPr>
            <a:stCxn id="27" idx="6"/>
            <a:endCxn id="28" idx="2"/>
          </p:cNvCxnSpPr>
          <p:nvPr/>
        </p:nvCxnSpPr>
        <p:spPr>
          <a:xfrm>
            <a:off x="1165920" y="2779513"/>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30" name="橢圓 29"/>
          <p:cNvSpPr/>
          <p:nvPr/>
        </p:nvSpPr>
        <p:spPr>
          <a:xfrm>
            <a:off x="373832" y="3603340"/>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2,2</a:t>
            </a:r>
          </a:p>
          <a:p>
            <a:pPr algn="ctr"/>
            <a:r>
              <a:rPr lang="en-US" altLang="zh-TW" dirty="0" smtClean="0">
                <a:solidFill>
                  <a:schemeClr val="tx1"/>
                </a:solidFill>
              </a:rPr>
              <a:t>400</a:t>
            </a:r>
            <a:endParaRPr lang="zh-TW" altLang="en-US" dirty="0">
              <a:solidFill>
                <a:schemeClr val="tx1"/>
              </a:solidFill>
            </a:endParaRPr>
          </a:p>
        </p:txBody>
      </p:sp>
      <p:sp>
        <p:nvSpPr>
          <p:cNvPr id="31" name="橢圓 30"/>
          <p:cNvSpPr/>
          <p:nvPr/>
        </p:nvSpPr>
        <p:spPr>
          <a:xfrm>
            <a:off x="1669976" y="3603340"/>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2,1</a:t>
            </a:r>
          </a:p>
          <a:p>
            <a:pPr algn="ctr"/>
            <a:r>
              <a:rPr lang="en-US" altLang="zh-TW" dirty="0" smtClean="0">
                <a:solidFill>
                  <a:schemeClr val="tx1"/>
                </a:solidFill>
              </a:rPr>
              <a:t>800</a:t>
            </a:r>
            <a:endParaRPr lang="zh-TW" altLang="en-US" dirty="0">
              <a:solidFill>
                <a:schemeClr val="tx1"/>
              </a:solidFill>
            </a:endParaRPr>
          </a:p>
        </p:txBody>
      </p:sp>
      <p:cxnSp>
        <p:nvCxnSpPr>
          <p:cNvPr id="32" name="直線接點 31"/>
          <p:cNvCxnSpPr>
            <a:stCxn id="30" idx="6"/>
            <a:endCxn id="31" idx="2"/>
          </p:cNvCxnSpPr>
          <p:nvPr/>
        </p:nvCxnSpPr>
        <p:spPr>
          <a:xfrm>
            <a:off x="1165920" y="3999384"/>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33" name="直線圖說文字 1 32"/>
          <p:cNvSpPr/>
          <p:nvPr/>
        </p:nvSpPr>
        <p:spPr>
          <a:xfrm>
            <a:off x="5135724" y="1810303"/>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2</a:t>
            </a:r>
            <a:endParaRPr lang="zh-TW" altLang="en-US" dirty="0">
              <a:solidFill>
                <a:schemeClr val="tx1"/>
              </a:solidFill>
            </a:endParaRPr>
          </a:p>
        </p:txBody>
      </p:sp>
      <p:sp>
        <p:nvSpPr>
          <p:cNvPr id="34" name="直線圖說文字 1 33"/>
          <p:cNvSpPr/>
          <p:nvPr/>
        </p:nvSpPr>
        <p:spPr>
          <a:xfrm>
            <a:off x="5567772" y="3094793"/>
            <a:ext cx="1080120" cy="432048"/>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6</a:t>
            </a:r>
            <a:endParaRPr lang="zh-TW" altLang="en-US" dirty="0">
              <a:solidFill>
                <a:schemeClr val="tx1"/>
              </a:solidFill>
            </a:endParaRPr>
          </a:p>
        </p:txBody>
      </p:sp>
      <p:sp>
        <p:nvSpPr>
          <p:cNvPr id="35" name="直線圖說文字 1 34"/>
          <p:cNvSpPr/>
          <p:nvPr/>
        </p:nvSpPr>
        <p:spPr>
          <a:xfrm>
            <a:off x="5135724" y="1810303"/>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4</a:t>
            </a:r>
            <a:endParaRPr lang="zh-TW" altLang="en-US" dirty="0">
              <a:solidFill>
                <a:schemeClr val="tx1"/>
              </a:solidFill>
            </a:endParaRPr>
          </a:p>
        </p:txBody>
      </p:sp>
      <p:sp>
        <p:nvSpPr>
          <p:cNvPr id="36" name="直線圖說文字 1 35"/>
          <p:cNvSpPr/>
          <p:nvPr/>
        </p:nvSpPr>
        <p:spPr>
          <a:xfrm>
            <a:off x="5567772" y="3094793"/>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2</a:t>
            </a:r>
            <a:endParaRPr lang="zh-TW" altLang="en-US" dirty="0">
              <a:solidFill>
                <a:schemeClr val="tx1"/>
              </a:solidFill>
            </a:endParaRPr>
          </a:p>
        </p:txBody>
      </p:sp>
      <p:sp>
        <p:nvSpPr>
          <p:cNvPr id="37" name="圓角矩形 36"/>
          <p:cNvSpPr/>
          <p:nvPr/>
        </p:nvSpPr>
        <p:spPr>
          <a:xfrm>
            <a:off x="6934200" y="1234239"/>
            <a:ext cx="1944216"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latin typeface="標楷體" pitchFamily="65" charset="-120"/>
                <a:ea typeface="標楷體" pitchFamily="65" charset="-120"/>
              </a:rPr>
              <a:t>Compute MCT for each available Task</a:t>
            </a:r>
            <a:endParaRPr lang="zh-TW" altLang="en-US" dirty="0">
              <a:solidFill>
                <a:srgbClr val="FF0000"/>
              </a:solidFill>
              <a:latin typeface="標楷體" pitchFamily="65" charset="-120"/>
              <a:ea typeface="標楷體" pitchFamily="65" charset="-120"/>
            </a:endParaRPr>
          </a:p>
        </p:txBody>
      </p:sp>
      <p:sp>
        <p:nvSpPr>
          <p:cNvPr id="38" name="直線圖說文字 1 37"/>
          <p:cNvSpPr/>
          <p:nvPr/>
        </p:nvSpPr>
        <p:spPr>
          <a:xfrm>
            <a:off x="2678088" y="1731132"/>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smtClean="0"/>
              <a:t>1</a:t>
            </a:r>
            <a:r>
              <a:rPr lang="zh-TW" altLang="en-US" dirty="0" smtClean="0"/>
              <a:t> </a:t>
            </a:r>
            <a:r>
              <a:rPr lang="en-US" altLang="zh-TW" dirty="0" smtClean="0"/>
              <a:t>on m2</a:t>
            </a:r>
            <a:endParaRPr lang="zh-TW" altLang="en-US" dirty="0"/>
          </a:p>
        </p:txBody>
      </p:sp>
      <p:sp>
        <p:nvSpPr>
          <p:cNvPr id="39" name="圓角矩形 38"/>
          <p:cNvSpPr/>
          <p:nvPr/>
        </p:nvSpPr>
        <p:spPr>
          <a:xfrm>
            <a:off x="6954982" y="1234239"/>
            <a:ext cx="1944216"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latin typeface="標楷體" pitchFamily="65" charset="-120"/>
                <a:ea typeface="標楷體" pitchFamily="65" charset="-120"/>
              </a:rPr>
              <a:t>Choose the Task with the </a:t>
            </a:r>
            <a:r>
              <a:rPr lang="en-US" altLang="zh-TW" dirty="0" smtClean="0">
                <a:solidFill>
                  <a:srgbClr val="FF0000"/>
                </a:solidFill>
                <a:latin typeface="標楷體" pitchFamily="65" charset="-120"/>
                <a:ea typeface="標楷體" pitchFamily="65" charset="-120"/>
              </a:rPr>
              <a:t>maximal </a:t>
            </a:r>
            <a:r>
              <a:rPr lang="en-US" altLang="zh-TW" dirty="0">
                <a:solidFill>
                  <a:srgbClr val="FF0000"/>
                </a:solidFill>
                <a:latin typeface="標楷體" pitchFamily="65" charset="-120"/>
                <a:ea typeface="標楷體" pitchFamily="65" charset="-120"/>
              </a:rPr>
              <a:t>MCT</a:t>
            </a:r>
            <a:endParaRPr lang="zh-TW" altLang="en-US" dirty="0">
              <a:solidFill>
                <a:srgbClr val="FF0000"/>
              </a:solidFill>
              <a:latin typeface="標楷體" pitchFamily="65" charset="-120"/>
              <a:ea typeface="標楷體" pitchFamily="65" charset="-120"/>
            </a:endParaRPr>
          </a:p>
        </p:txBody>
      </p:sp>
      <p:sp>
        <p:nvSpPr>
          <p:cNvPr id="40" name="直線圖說文字 1 39"/>
          <p:cNvSpPr/>
          <p:nvPr/>
        </p:nvSpPr>
        <p:spPr>
          <a:xfrm>
            <a:off x="2825540" y="4611452"/>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2</a:t>
            </a:r>
            <a:r>
              <a:rPr lang="zh-TW" altLang="en-US" dirty="0" smtClean="0"/>
              <a:t> </a:t>
            </a:r>
            <a:r>
              <a:rPr lang="en-US" altLang="zh-TW" dirty="0" smtClean="0"/>
              <a:t>on m2</a:t>
            </a:r>
            <a:endParaRPr lang="zh-TW" altLang="en-US" dirty="0"/>
          </a:p>
        </p:txBody>
      </p:sp>
      <p:sp>
        <p:nvSpPr>
          <p:cNvPr id="41" name="直線圖說文字 1 40"/>
          <p:cNvSpPr/>
          <p:nvPr/>
        </p:nvSpPr>
        <p:spPr>
          <a:xfrm>
            <a:off x="1165920" y="1731132"/>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6</a:t>
            </a:r>
            <a:r>
              <a:rPr lang="zh-TW" altLang="en-US" dirty="0" smtClean="0"/>
              <a:t> </a:t>
            </a:r>
            <a:r>
              <a:rPr lang="en-US" altLang="zh-TW" dirty="0" smtClean="0"/>
              <a:t>on m2</a:t>
            </a:r>
            <a:endParaRPr lang="zh-TW" altLang="en-US" dirty="0"/>
          </a:p>
        </p:txBody>
      </p:sp>
      <p:sp>
        <p:nvSpPr>
          <p:cNvPr id="42" name="直線圖說文字 1 41"/>
          <p:cNvSpPr/>
          <p:nvPr/>
        </p:nvSpPr>
        <p:spPr>
          <a:xfrm>
            <a:off x="1305869" y="4697938"/>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2</a:t>
            </a:r>
            <a:r>
              <a:rPr lang="zh-TW" altLang="en-US" dirty="0" smtClean="0"/>
              <a:t> </a:t>
            </a:r>
            <a:r>
              <a:rPr lang="en-US" altLang="zh-TW" dirty="0" smtClean="0"/>
              <a:t>on m1</a:t>
            </a:r>
            <a:endParaRPr lang="zh-TW" altLang="en-US" dirty="0"/>
          </a:p>
        </p:txBody>
      </p:sp>
      <p:sp>
        <p:nvSpPr>
          <p:cNvPr id="43" name="直線圖說文字 1 42"/>
          <p:cNvSpPr/>
          <p:nvPr/>
        </p:nvSpPr>
        <p:spPr>
          <a:xfrm>
            <a:off x="2830488" y="1883532"/>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smtClean="0"/>
              <a:t>2</a:t>
            </a:r>
            <a:r>
              <a:rPr lang="zh-TW" altLang="en-US" dirty="0" smtClean="0"/>
              <a:t> </a:t>
            </a:r>
            <a:r>
              <a:rPr lang="en-US" altLang="zh-TW" dirty="0" smtClean="0"/>
              <a:t>on m1</a:t>
            </a:r>
            <a:endParaRPr lang="zh-TW" altLang="en-US" dirty="0"/>
          </a:p>
        </p:txBody>
      </p:sp>
      <p:sp>
        <p:nvSpPr>
          <p:cNvPr id="44" name="直線圖說文字 1 43"/>
          <p:cNvSpPr/>
          <p:nvPr/>
        </p:nvSpPr>
        <p:spPr>
          <a:xfrm>
            <a:off x="1206800" y="4816500"/>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a:t>3</a:t>
            </a:r>
            <a:r>
              <a:rPr lang="zh-TW" altLang="en-US" dirty="0" smtClean="0"/>
              <a:t> </a:t>
            </a:r>
            <a:r>
              <a:rPr lang="en-US" altLang="zh-TW" dirty="0" smtClean="0"/>
              <a:t>on m2</a:t>
            </a:r>
            <a:endParaRPr lang="zh-TW" altLang="en-US" dirty="0"/>
          </a:p>
        </p:txBody>
      </p:sp>
      <p:sp>
        <p:nvSpPr>
          <p:cNvPr id="45" name="直線圖說文字 1 44"/>
          <p:cNvSpPr/>
          <p:nvPr/>
        </p:nvSpPr>
        <p:spPr>
          <a:xfrm>
            <a:off x="1001647" y="4778805"/>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MCT</a:t>
            </a:r>
            <a:r>
              <a:rPr lang="zh-TW" altLang="en-US" dirty="0" smtClean="0"/>
              <a:t> </a:t>
            </a:r>
            <a:r>
              <a:rPr lang="en-US" altLang="zh-TW" dirty="0" smtClean="0"/>
              <a:t>=</a:t>
            </a:r>
            <a:r>
              <a:rPr lang="zh-TW" altLang="en-US" dirty="0" smtClean="0"/>
              <a:t> </a:t>
            </a:r>
            <a:r>
              <a:rPr lang="en-US" altLang="zh-TW" dirty="0" smtClean="0"/>
              <a:t>4</a:t>
            </a:r>
            <a:r>
              <a:rPr lang="zh-TW" altLang="en-US" dirty="0" smtClean="0"/>
              <a:t> </a:t>
            </a:r>
            <a:r>
              <a:rPr lang="en-US" altLang="zh-TW" dirty="0" smtClean="0"/>
              <a:t>on m1</a:t>
            </a:r>
            <a:endParaRPr lang="zh-TW" altLang="en-US" dirty="0"/>
          </a:p>
        </p:txBody>
      </p:sp>
      <p:grpSp>
        <p:nvGrpSpPr>
          <p:cNvPr id="6" name="群組 5"/>
          <p:cNvGrpSpPr/>
          <p:nvPr/>
        </p:nvGrpSpPr>
        <p:grpSpPr>
          <a:xfrm>
            <a:off x="4353365" y="4791670"/>
            <a:ext cx="4630684" cy="1461939"/>
            <a:chOff x="4353365" y="4791670"/>
            <a:chExt cx="4630684" cy="1461939"/>
          </a:xfrm>
        </p:grpSpPr>
        <p:sp>
          <p:nvSpPr>
            <p:cNvPr id="47" name="文字方塊 46"/>
            <p:cNvSpPr txBox="1"/>
            <p:nvPr/>
          </p:nvSpPr>
          <p:spPr>
            <a:xfrm>
              <a:off x="4353365" y="4791670"/>
              <a:ext cx="1210588" cy="923330"/>
            </a:xfrm>
            <a:prstGeom prst="rect">
              <a:avLst/>
            </a:prstGeom>
            <a:noFill/>
          </p:spPr>
          <p:txBody>
            <a:bodyPr wrap="none" rtlCol="0">
              <a:spAutoFit/>
            </a:bodyPr>
            <a:lstStyle/>
            <a:p>
              <a:r>
                <a:rPr lang="en-US" altLang="zh-TW" dirty="0" smtClean="0"/>
                <a:t>Schedule:</a:t>
              </a:r>
            </a:p>
            <a:p>
              <a:r>
                <a:rPr lang="en-US" altLang="zh-TW" dirty="0" smtClean="0"/>
                <a:t>M1 </a:t>
              </a:r>
            </a:p>
            <a:p>
              <a:r>
                <a:rPr lang="en-US" altLang="zh-TW" dirty="0" smtClean="0"/>
                <a:t>M2</a:t>
              </a:r>
              <a:endParaRPr lang="zh-TW" altLang="en-US" dirty="0"/>
            </a:p>
          </p:txBody>
        </p:sp>
        <p:cxnSp>
          <p:nvCxnSpPr>
            <p:cNvPr id="48" name="直線單箭頭接點 47"/>
            <p:cNvCxnSpPr/>
            <p:nvPr/>
          </p:nvCxnSpPr>
          <p:spPr>
            <a:xfrm>
              <a:off x="4800600" y="5943600"/>
              <a:ext cx="3492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圓角矩形 48"/>
            <p:cNvSpPr/>
            <p:nvPr/>
          </p:nvSpPr>
          <p:spPr>
            <a:xfrm>
              <a:off x="4800600" y="5486400"/>
              <a:ext cx="1103074"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rgbClr val="000000"/>
                    </a:solidFill>
                  </a:ln>
                </a:rPr>
                <a:t>J </a:t>
              </a:r>
              <a:r>
                <a:rPr lang="en-US" altLang="zh-TW" baseline="-25000" dirty="0" smtClean="0">
                  <a:ln>
                    <a:solidFill>
                      <a:srgbClr val="000000"/>
                    </a:solidFill>
                  </a:ln>
                </a:rPr>
                <a:t>2,1</a:t>
              </a:r>
              <a:endParaRPr lang="zh-TW" altLang="en-US" baseline="-25000" dirty="0">
                <a:ln>
                  <a:solidFill>
                    <a:srgbClr val="000000"/>
                  </a:solidFill>
                </a:ln>
              </a:endParaRPr>
            </a:p>
          </p:txBody>
        </p:sp>
        <p:sp>
          <p:nvSpPr>
            <p:cNvPr id="50" name="圓角矩形 49"/>
            <p:cNvSpPr/>
            <p:nvPr/>
          </p:nvSpPr>
          <p:spPr>
            <a:xfrm>
              <a:off x="4800600" y="5105400"/>
              <a:ext cx="1103074"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chemeClr val="tx1"/>
                    </a:solidFill>
                  </a:ln>
                </a:rPr>
                <a:t>J </a:t>
              </a:r>
              <a:r>
                <a:rPr lang="en-US" altLang="zh-TW" baseline="-25000" dirty="0" smtClean="0">
                  <a:ln>
                    <a:solidFill>
                      <a:schemeClr val="tx1"/>
                    </a:solidFill>
                  </a:ln>
                </a:rPr>
                <a:t>1,2</a:t>
              </a:r>
              <a:endParaRPr lang="zh-TW" altLang="en-US" baseline="-25000" dirty="0">
                <a:ln>
                  <a:solidFill>
                    <a:schemeClr val="tx1"/>
                  </a:solidFill>
                </a:ln>
              </a:endParaRPr>
            </a:p>
          </p:txBody>
        </p:sp>
        <p:sp>
          <p:nvSpPr>
            <p:cNvPr id="51" name="圓角矩形 50"/>
            <p:cNvSpPr/>
            <p:nvPr/>
          </p:nvSpPr>
          <p:spPr>
            <a:xfrm>
              <a:off x="5895890" y="5104532"/>
              <a:ext cx="1059092" cy="32565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2,2</a:t>
              </a:r>
              <a:endParaRPr lang="zh-TW" altLang="en-US" baseline="-25000" dirty="0"/>
            </a:p>
          </p:txBody>
        </p:sp>
        <p:sp>
          <p:nvSpPr>
            <p:cNvPr id="52" name="圓角矩形 51"/>
            <p:cNvSpPr/>
            <p:nvPr/>
          </p:nvSpPr>
          <p:spPr>
            <a:xfrm>
              <a:off x="5897616" y="5496580"/>
              <a:ext cx="2029474"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1,2</a:t>
              </a:r>
              <a:endParaRPr lang="zh-TW" altLang="en-US" baseline="-25000" dirty="0"/>
            </a:p>
          </p:txBody>
        </p:sp>
        <p:sp>
          <p:nvSpPr>
            <p:cNvPr id="53" name="文字方塊 52"/>
            <p:cNvSpPr txBox="1"/>
            <p:nvPr/>
          </p:nvSpPr>
          <p:spPr>
            <a:xfrm>
              <a:off x="4804443" y="5868888"/>
              <a:ext cx="312906" cy="369332"/>
            </a:xfrm>
            <a:prstGeom prst="rect">
              <a:avLst/>
            </a:prstGeom>
            <a:noFill/>
          </p:spPr>
          <p:txBody>
            <a:bodyPr wrap="none" rtlCol="0">
              <a:spAutoFit/>
            </a:bodyPr>
            <a:lstStyle/>
            <a:p>
              <a:r>
                <a:rPr lang="en-US" altLang="zh-TW" dirty="0" smtClean="0"/>
                <a:t>0</a:t>
              </a:r>
              <a:endParaRPr lang="zh-TW" altLang="en-US" dirty="0"/>
            </a:p>
          </p:txBody>
        </p:sp>
        <p:sp>
          <p:nvSpPr>
            <p:cNvPr id="55" name="文字方塊 54"/>
            <p:cNvSpPr txBox="1"/>
            <p:nvPr/>
          </p:nvSpPr>
          <p:spPr>
            <a:xfrm>
              <a:off x="7772400" y="5867400"/>
              <a:ext cx="312906" cy="369332"/>
            </a:xfrm>
            <a:prstGeom prst="rect">
              <a:avLst/>
            </a:prstGeom>
            <a:noFill/>
          </p:spPr>
          <p:txBody>
            <a:bodyPr wrap="none" rtlCol="0">
              <a:spAutoFit/>
            </a:bodyPr>
            <a:lstStyle/>
            <a:p>
              <a:r>
                <a:rPr lang="en-US" altLang="zh-TW" dirty="0" smtClean="0"/>
                <a:t>6</a:t>
              </a:r>
              <a:endParaRPr lang="zh-TW" altLang="en-US" dirty="0"/>
            </a:p>
          </p:txBody>
        </p:sp>
        <p:sp>
          <p:nvSpPr>
            <p:cNvPr id="56" name="文字方塊 55"/>
            <p:cNvSpPr txBox="1"/>
            <p:nvPr/>
          </p:nvSpPr>
          <p:spPr>
            <a:xfrm>
              <a:off x="8351760" y="5715000"/>
              <a:ext cx="632289" cy="338554"/>
            </a:xfrm>
            <a:prstGeom prst="rect">
              <a:avLst/>
            </a:prstGeom>
            <a:noFill/>
          </p:spPr>
          <p:txBody>
            <a:bodyPr wrap="none" rtlCol="0">
              <a:spAutoFit/>
            </a:bodyPr>
            <a:lstStyle/>
            <a:p>
              <a:r>
                <a:rPr lang="en-US" altLang="zh-TW" sz="1600" dirty="0" smtClean="0"/>
                <a:t>Time</a:t>
              </a:r>
              <a:endParaRPr lang="zh-TW" altLang="en-US" sz="1600" dirty="0"/>
            </a:p>
          </p:txBody>
        </p:sp>
        <p:sp>
          <p:nvSpPr>
            <p:cNvPr id="57" name="文字方塊 56"/>
            <p:cNvSpPr txBox="1"/>
            <p:nvPr/>
          </p:nvSpPr>
          <p:spPr>
            <a:xfrm>
              <a:off x="5850344" y="5868888"/>
              <a:ext cx="312906" cy="369332"/>
            </a:xfrm>
            <a:prstGeom prst="rect">
              <a:avLst/>
            </a:prstGeom>
            <a:noFill/>
          </p:spPr>
          <p:txBody>
            <a:bodyPr wrap="none" rtlCol="0">
              <a:spAutoFit/>
            </a:bodyPr>
            <a:lstStyle/>
            <a:p>
              <a:r>
                <a:rPr lang="en-US" altLang="zh-TW" dirty="0" smtClean="0"/>
                <a:t>2</a:t>
              </a:r>
              <a:endParaRPr lang="zh-TW" altLang="en-US" dirty="0"/>
            </a:p>
          </p:txBody>
        </p:sp>
        <p:sp>
          <p:nvSpPr>
            <p:cNvPr id="58" name="文字方塊 57"/>
            <p:cNvSpPr txBox="1"/>
            <p:nvPr/>
          </p:nvSpPr>
          <p:spPr>
            <a:xfrm>
              <a:off x="6849894" y="5884277"/>
              <a:ext cx="312906" cy="369332"/>
            </a:xfrm>
            <a:prstGeom prst="rect">
              <a:avLst/>
            </a:prstGeom>
            <a:noFill/>
          </p:spPr>
          <p:txBody>
            <a:bodyPr wrap="none" rtlCol="0">
              <a:spAutoFit/>
            </a:bodyPr>
            <a:lstStyle/>
            <a:p>
              <a:r>
                <a:rPr lang="en-US" altLang="zh-TW" dirty="0" smtClean="0"/>
                <a:t>4</a:t>
              </a:r>
              <a:endParaRPr lang="zh-TW" altLang="en-US" dirty="0"/>
            </a:p>
          </p:txBody>
        </p:sp>
      </p:grpSp>
      <p:sp>
        <p:nvSpPr>
          <p:cNvPr id="5" name="雲朵形 4"/>
          <p:cNvSpPr/>
          <p:nvPr/>
        </p:nvSpPr>
        <p:spPr>
          <a:xfrm>
            <a:off x="7162800" y="2459596"/>
            <a:ext cx="1736398" cy="150378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t>Randomly Choose Either J</a:t>
            </a:r>
            <a:r>
              <a:rPr lang="en-US" altLang="zh-TW" baseline="-25000" dirty="0" smtClean="0"/>
              <a:t>1,1</a:t>
            </a:r>
            <a:r>
              <a:rPr lang="en-US" altLang="zh-TW" dirty="0" smtClean="0"/>
              <a:t> or J</a:t>
            </a:r>
            <a:r>
              <a:rPr lang="en-US" altLang="zh-TW" baseline="-25000" dirty="0" smtClean="0"/>
              <a:t>2,2</a:t>
            </a:r>
            <a:endParaRPr lang="zh-TW" altLang="en-US" baseline="-25000" dirty="0"/>
          </a:p>
        </p:txBody>
      </p:sp>
    </p:spTree>
    <p:extLst>
      <p:ext uri="{BB962C8B-B14F-4D97-AF65-F5344CB8AC3E}">
        <p14:creationId xmlns:p14="http://schemas.microsoft.com/office/powerpoint/2010/main" val="5139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2"/>
                                        </p:tgtEl>
                                      </p:cBhvr>
                                    </p:animEffect>
                                    <p:set>
                                      <p:cBhvr>
                                        <p:cTn id="36" dur="1" fill="hold">
                                          <p:stCondLst>
                                            <p:cond delay="499"/>
                                          </p:stCondLst>
                                        </p:cTn>
                                        <p:tgtEl>
                                          <p:spTgt spid="3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1.66667E-6 -1.85185E-6 L 0.2717 -0.00509 " pathEditMode="relative" rAng="0" ptsTypes="AA">
                                      <p:cBhvr>
                                        <p:cTn id="40" dur="2000" fill="hold"/>
                                        <p:tgtEl>
                                          <p:spTgt spid="31"/>
                                        </p:tgtEl>
                                        <p:attrNameLst>
                                          <p:attrName>ppt_x</p:attrName>
                                          <p:attrName>ppt_y</p:attrName>
                                        </p:attrNameLst>
                                      </p:cBhvr>
                                      <p:rCtr x="13576" y="-255"/>
                                    </p:animMotion>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2" nodeType="click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xit" presetSubtype="0" fill="hold" grpId="7" nodeType="withEffect">
                                  <p:stCondLst>
                                    <p:cond delay="0"/>
                                  </p:stCondLst>
                                  <p:childTnLst>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3" nodeType="clickEffect">
                                  <p:stCondLst>
                                    <p:cond delay="0"/>
                                  </p:stCondLst>
                                  <p:childTnLst>
                                    <p:animEffect transition="out" filter="fade">
                                      <p:cBhvr>
                                        <p:cTn id="77" dur="500"/>
                                        <p:tgtEl>
                                          <p:spTgt spid="39"/>
                                        </p:tgtEl>
                                      </p:cBhvr>
                                    </p:animEffect>
                                    <p:set>
                                      <p:cBhvr>
                                        <p:cTn id="78" dur="1" fill="hold">
                                          <p:stCondLst>
                                            <p:cond delay="499"/>
                                          </p:stCondLst>
                                        </p:cTn>
                                        <p:tgtEl>
                                          <p:spTgt spid="39"/>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42"/>
                                        </p:tgtEl>
                                      </p:cBhvr>
                                    </p:animEffect>
                                    <p:set>
                                      <p:cBhvr>
                                        <p:cTn id="84" dur="1" fill="hold">
                                          <p:stCondLst>
                                            <p:cond delay="499"/>
                                          </p:stCondLst>
                                        </p:cTn>
                                        <p:tgtEl>
                                          <p:spTgt spid="4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0" nodeType="clickEffect">
                                  <p:stCondLst>
                                    <p:cond delay="0"/>
                                  </p:stCondLst>
                                  <p:childTnLst>
                                    <p:animMotion origin="layout" path="M -1.66667E-6 -4.07407E-6 L 0.26389 0.00463 " pathEditMode="relative" rAng="0" ptsTypes="AA">
                                      <p:cBhvr>
                                        <p:cTn id="95" dur="2000" fill="hold"/>
                                        <p:tgtEl>
                                          <p:spTgt spid="28"/>
                                        </p:tgtEl>
                                        <p:attrNameLst>
                                          <p:attrName>ppt_x</p:attrName>
                                          <p:attrName>ppt_y</p:attrName>
                                        </p:attrNameLst>
                                      </p:cBhvr>
                                      <p:rCtr x="13194" y="231"/>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3"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500"/>
                                        <p:tgtEl>
                                          <p:spTgt spid="4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4" nodeType="clickEffect">
                                  <p:stCondLst>
                                    <p:cond delay="0"/>
                                  </p:stCondLst>
                                  <p:childTnLst>
                                    <p:set>
                                      <p:cBhvr>
                                        <p:cTn id="120" dur="1" fill="hold">
                                          <p:stCondLst>
                                            <p:cond delay="0"/>
                                          </p:stCondLst>
                                        </p:cTn>
                                        <p:tgtEl>
                                          <p:spTgt spid="37"/>
                                        </p:tgtEl>
                                        <p:attrNameLst>
                                          <p:attrName>style.visibility</p:attrName>
                                        </p:attrNameLst>
                                      </p:cBhvr>
                                      <p:to>
                                        <p:strVal val="hidden"/>
                                      </p:to>
                                    </p:set>
                                  </p:childTnLst>
                                </p:cTn>
                              </p:par>
                              <p:par>
                                <p:cTn id="121" presetID="10" presetClass="entr" presetSubtype="0" fill="hold" grpId="4"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5" nodeType="click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4"/>
                                        </p:tgtEl>
                                      </p:cBhvr>
                                    </p:animEffect>
                                    <p:set>
                                      <p:cBhvr>
                                        <p:cTn id="131" dur="1" fill="hold">
                                          <p:stCondLst>
                                            <p:cond delay="499"/>
                                          </p:stCondLst>
                                        </p:cTn>
                                        <p:tgtEl>
                                          <p:spTgt spid="44"/>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41"/>
                                        </p:tgtEl>
                                      </p:cBhvr>
                                    </p:animEffect>
                                    <p:set>
                                      <p:cBhvr>
                                        <p:cTn id="134" dur="1" fill="hold">
                                          <p:stCondLst>
                                            <p:cond delay="499"/>
                                          </p:stCondLst>
                                        </p:cTn>
                                        <p:tgtEl>
                                          <p:spTgt spid="4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0" nodeType="clickEffect">
                                  <p:stCondLst>
                                    <p:cond delay="0"/>
                                  </p:stCondLst>
                                  <p:childTnLst>
                                    <p:animMotion origin="layout" path="M 2.77778E-7 2.59259E-6 L 0.40955 0.16805 " pathEditMode="relative" rAng="0" ptsTypes="AA">
                                      <p:cBhvr>
                                        <p:cTn id="138" dur="2000" fill="hold"/>
                                        <p:tgtEl>
                                          <p:spTgt spid="27"/>
                                        </p:tgtEl>
                                        <p:attrNameLst>
                                          <p:attrName>ppt_x</p:attrName>
                                          <p:attrName>ppt_y</p:attrName>
                                        </p:attrNameLst>
                                      </p:cBhvr>
                                      <p:rCtr x="20469" y="8403"/>
                                    </p:animMotion>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27"/>
                                        </p:tgtEl>
                                      </p:cBhvr>
                                    </p:animEffect>
                                    <p:set>
                                      <p:cBhvr>
                                        <p:cTn id="143" dur="1" fill="hold">
                                          <p:stCondLst>
                                            <p:cond delay="499"/>
                                          </p:stCondLst>
                                        </p:cTn>
                                        <p:tgtEl>
                                          <p:spTgt spid="27"/>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36"/>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500"/>
                                        <p:tgtEl>
                                          <p:spTgt spid="3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5" nodeType="click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fade">
                                      <p:cBhvr>
                                        <p:cTn id="153" dur="500"/>
                                        <p:tgtEl>
                                          <p:spTgt spid="3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fade">
                                      <p:cBhvr>
                                        <p:cTn id="158" dur="500"/>
                                        <p:tgtEl>
                                          <p:spTgt spid="4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6" nodeType="click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childTnLst>
                                </p:cTn>
                              </p:par>
                              <p:par>
                                <p:cTn id="164" presetID="10" presetClass="exit" presetSubtype="0" fill="hold" grpId="6" nodeType="withEffect">
                                  <p:stCondLst>
                                    <p:cond delay="0"/>
                                  </p:stCondLst>
                                  <p:childTnLst>
                                    <p:animEffect transition="out" filter="fade">
                                      <p:cBhvr>
                                        <p:cTn id="165" dur="500"/>
                                        <p:tgtEl>
                                          <p:spTgt spid="37"/>
                                        </p:tgtEl>
                                      </p:cBhvr>
                                    </p:animEffect>
                                    <p:set>
                                      <p:cBhvr>
                                        <p:cTn id="166" dur="1" fill="hold">
                                          <p:stCondLst>
                                            <p:cond delay="499"/>
                                          </p:stCondLst>
                                        </p:cTn>
                                        <p:tgtEl>
                                          <p:spTgt spid="3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45"/>
                                        </p:tgtEl>
                                      </p:cBhvr>
                                    </p:animEffect>
                                    <p:set>
                                      <p:cBhvr>
                                        <p:cTn id="171" dur="1" fill="hold">
                                          <p:stCondLst>
                                            <p:cond delay="499"/>
                                          </p:stCondLst>
                                        </p:cTn>
                                        <p:tgtEl>
                                          <p:spTgt spid="45"/>
                                        </p:tgtEl>
                                        <p:attrNameLst>
                                          <p:attrName>style.visibility</p:attrName>
                                        </p:attrNameLst>
                                      </p:cBhvr>
                                      <p:to>
                                        <p:strVal val="hidden"/>
                                      </p:to>
                                    </p:set>
                                  </p:childTnLst>
                                </p:cTn>
                              </p:par>
                              <p:par>
                                <p:cTn id="172" presetID="10" presetClass="exit" presetSubtype="0" fill="hold" grpId="7" nodeType="withEffect">
                                  <p:stCondLst>
                                    <p:cond delay="0"/>
                                  </p:stCondLst>
                                  <p:childTnLst>
                                    <p:animEffect transition="out" filter="fade">
                                      <p:cBhvr>
                                        <p:cTn id="173" dur="500"/>
                                        <p:tgtEl>
                                          <p:spTgt spid="39"/>
                                        </p:tgtEl>
                                      </p:cBhvr>
                                    </p:animEffect>
                                    <p:set>
                                      <p:cBhvr>
                                        <p:cTn id="174" dur="1" fill="hold">
                                          <p:stCondLst>
                                            <p:cond delay="499"/>
                                          </p:stCondLst>
                                        </p:cTn>
                                        <p:tgtEl>
                                          <p:spTgt spid="3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42" presetClass="path" presetSubtype="0" accel="50000" decel="50000" fill="hold" grpId="0" nodeType="clickEffect">
                                  <p:stCondLst>
                                    <p:cond delay="0"/>
                                  </p:stCondLst>
                                  <p:childTnLst>
                                    <p:animMotion origin="layout" path="M -1.38889E-6 -1.85185E-6 L 0.40573 -0.17315 " pathEditMode="relative" rAng="0" ptsTypes="AA">
                                      <p:cBhvr>
                                        <p:cTn id="178" dur="2000" fill="hold"/>
                                        <p:tgtEl>
                                          <p:spTgt spid="30"/>
                                        </p:tgtEl>
                                        <p:attrNameLst>
                                          <p:attrName>ppt_x</p:attrName>
                                          <p:attrName>ppt_y</p:attrName>
                                        </p:attrNameLst>
                                      </p:cBhvr>
                                      <p:rCtr x="20278" y="-8657"/>
                                    </p:animMotion>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30"/>
                                        </p:tgtEl>
                                      </p:cBhvr>
                                    </p:animEffect>
                                    <p:set>
                                      <p:cBhvr>
                                        <p:cTn id="183" dur="1" fill="hold">
                                          <p:stCondLst>
                                            <p:cond delay="499"/>
                                          </p:stCondLst>
                                        </p:cTn>
                                        <p:tgtEl>
                                          <p:spTgt spid="30"/>
                                        </p:tgtEl>
                                        <p:attrNameLst>
                                          <p:attrName>style.visibility</p:attrName>
                                        </p:attrNameLst>
                                      </p:cBhvr>
                                      <p:to>
                                        <p:strVal val="hidden"/>
                                      </p:to>
                                    </p:set>
                                  </p:childTnLst>
                                </p:cTn>
                              </p:par>
                              <p:par>
                                <p:cTn id="184" presetID="10" presetClass="entr" presetSubtype="0"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Effect transition="in" filter="fade">
                                      <p:cBhvr>
                                        <p:cTn id="186" dur="500"/>
                                        <p:tgtEl>
                                          <p:spTgt spid="35"/>
                                        </p:tgtEl>
                                      </p:cBhvr>
                                    </p:animEffect>
                                  </p:childTnLst>
                                </p:cTn>
                              </p:par>
                              <p:par>
                                <p:cTn id="187" presetID="10" presetClass="exit" presetSubtype="0" fill="hold" grpId="1" nodeType="withEffect">
                                  <p:stCondLst>
                                    <p:cond delay="0"/>
                                  </p:stCondLst>
                                  <p:childTnLst>
                                    <p:animEffect transition="out" filter="fade">
                                      <p:cBhvr>
                                        <p:cTn id="188" dur="500"/>
                                        <p:tgtEl>
                                          <p:spTgt spid="33"/>
                                        </p:tgtEl>
                                      </p:cBhvr>
                                    </p:animEffect>
                                    <p:set>
                                      <p:cBhvr>
                                        <p:cTn id="189" dur="1" fill="hold">
                                          <p:stCondLst>
                                            <p:cond delay="499"/>
                                          </p:stCondLst>
                                        </p:cTn>
                                        <p:tgtEl>
                                          <p:spTgt spid="33"/>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5" grpId="0" animBg="1"/>
      <p:bldP spid="36" grpId="0" animBg="1"/>
      <p:bldP spid="36" grpId="1" animBg="1"/>
      <p:bldP spid="37" grpId="0" animBg="1"/>
      <p:bldP spid="37" grpId="1" animBg="1"/>
      <p:bldP spid="37" grpId="2" animBg="1"/>
      <p:bldP spid="37" grpId="3" animBg="1"/>
      <p:bldP spid="37" grpId="4" animBg="1"/>
      <p:bldP spid="37" grpId="5" animBg="1"/>
      <p:bldP spid="37" grpId="6" animBg="1"/>
      <p:bldP spid="37" grpId="7" animBg="1"/>
      <p:bldP spid="38" grpId="0" animBg="1"/>
      <p:bldP spid="38" grpId="1" animBg="1"/>
      <p:bldP spid="39" grpId="0" animBg="1"/>
      <p:bldP spid="39" grpId="1" animBg="1"/>
      <p:bldP spid="39" grpId="2" animBg="1"/>
      <p:bldP spid="39" grpId="3" animBg="1"/>
      <p:bldP spid="39" grpId="4" animBg="1"/>
      <p:bldP spid="39" grpId="5" animBg="1"/>
      <p:bldP spid="39" grpId="6" animBg="1"/>
      <p:bldP spid="39" grpId="7"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5" grpId="0" animBg="1"/>
      <p:bldP spid="5"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Min-Max on Two Job-Chains</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69</a:t>
            </a:fld>
            <a:endParaRPr lang="en-US" altLang="zh-TW" dirty="0"/>
          </a:p>
        </p:txBody>
      </p:sp>
      <p:sp>
        <p:nvSpPr>
          <p:cNvPr id="25" name="立方體 24"/>
          <p:cNvSpPr/>
          <p:nvPr/>
        </p:nvSpPr>
        <p:spPr>
          <a:xfrm>
            <a:off x="3962400" y="2630441"/>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M1</a:t>
            </a:r>
          </a:p>
          <a:p>
            <a:pPr algn="ctr"/>
            <a:r>
              <a:rPr lang="en-US" altLang="zh-TW" dirty="0">
                <a:solidFill>
                  <a:schemeClr val="tx1"/>
                </a:solidFill>
              </a:rPr>
              <a:t>2</a:t>
            </a:r>
            <a:r>
              <a:rPr lang="en-US" altLang="zh-TW" dirty="0" smtClean="0">
                <a:solidFill>
                  <a:schemeClr val="tx1"/>
                </a:solidFill>
              </a:rPr>
              <a:t>00</a:t>
            </a:r>
            <a:endParaRPr lang="zh-TW" altLang="en-US" dirty="0">
              <a:solidFill>
                <a:schemeClr val="tx1"/>
              </a:solidFill>
            </a:endParaRPr>
          </a:p>
        </p:txBody>
      </p:sp>
      <p:sp>
        <p:nvSpPr>
          <p:cNvPr id="26" name="立方體 25"/>
          <p:cNvSpPr/>
          <p:nvPr/>
        </p:nvSpPr>
        <p:spPr>
          <a:xfrm>
            <a:off x="3962400" y="3850312"/>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M2</a:t>
            </a:r>
          </a:p>
          <a:p>
            <a:pPr algn="ctr"/>
            <a:r>
              <a:rPr lang="en-US" altLang="zh-TW" dirty="0">
                <a:solidFill>
                  <a:schemeClr val="tx1"/>
                </a:solidFill>
              </a:rPr>
              <a:t>4</a:t>
            </a:r>
            <a:r>
              <a:rPr lang="en-US" altLang="zh-TW" dirty="0" smtClean="0">
                <a:solidFill>
                  <a:schemeClr val="tx1"/>
                </a:solidFill>
              </a:rPr>
              <a:t>00</a:t>
            </a:r>
            <a:endParaRPr lang="zh-TW" altLang="en-US" dirty="0">
              <a:solidFill>
                <a:schemeClr val="tx1"/>
              </a:solidFill>
            </a:endParaRPr>
          </a:p>
        </p:txBody>
      </p:sp>
      <p:sp>
        <p:nvSpPr>
          <p:cNvPr id="27" name="橢圓 26"/>
          <p:cNvSpPr/>
          <p:nvPr/>
        </p:nvSpPr>
        <p:spPr>
          <a:xfrm>
            <a:off x="215516" y="2558433"/>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1,2</a:t>
            </a:r>
            <a:endParaRPr lang="en-US" altLang="zh-TW" sz="1400" dirty="0" smtClean="0">
              <a:solidFill>
                <a:schemeClr val="tx1"/>
              </a:solidFill>
            </a:endParaRPr>
          </a:p>
          <a:p>
            <a:pPr algn="ctr"/>
            <a:r>
              <a:rPr lang="en-US" altLang="zh-TW" sz="1400" dirty="0" smtClean="0">
                <a:solidFill>
                  <a:schemeClr val="tx1"/>
                </a:solidFill>
              </a:rPr>
              <a:t>1600</a:t>
            </a:r>
            <a:endParaRPr lang="zh-TW" altLang="en-US" sz="1400" dirty="0">
              <a:solidFill>
                <a:schemeClr val="tx1"/>
              </a:solidFill>
            </a:endParaRPr>
          </a:p>
        </p:txBody>
      </p:sp>
      <p:sp>
        <p:nvSpPr>
          <p:cNvPr id="28" name="橢圓 27"/>
          <p:cNvSpPr/>
          <p:nvPr/>
        </p:nvSpPr>
        <p:spPr>
          <a:xfrm>
            <a:off x="1511660" y="2558433"/>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1,1</a:t>
            </a:r>
          </a:p>
          <a:p>
            <a:pPr algn="ctr"/>
            <a:r>
              <a:rPr lang="en-US" altLang="zh-TW" sz="1400" dirty="0" smtClean="0">
                <a:solidFill>
                  <a:schemeClr val="tx1"/>
                </a:solidFill>
              </a:rPr>
              <a:t>1200</a:t>
            </a:r>
          </a:p>
        </p:txBody>
      </p:sp>
      <p:cxnSp>
        <p:nvCxnSpPr>
          <p:cNvPr id="29" name="直線接點 28"/>
          <p:cNvCxnSpPr>
            <a:stCxn id="27" idx="6"/>
            <a:endCxn id="28" idx="2"/>
          </p:cNvCxnSpPr>
          <p:nvPr/>
        </p:nvCxnSpPr>
        <p:spPr>
          <a:xfrm>
            <a:off x="1007604" y="2954477"/>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30" name="橢圓 29"/>
          <p:cNvSpPr/>
          <p:nvPr/>
        </p:nvSpPr>
        <p:spPr>
          <a:xfrm>
            <a:off x="215516" y="3778304"/>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2,2</a:t>
            </a:r>
          </a:p>
          <a:p>
            <a:pPr algn="ctr"/>
            <a:r>
              <a:rPr lang="en-US" altLang="zh-TW" dirty="0" smtClean="0">
                <a:solidFill>
                  <a:schemeClr val="tx1"/>
                </a:solidFill>
              </a:rPr>
              <a:t>400</a:t>
            </a:r>
            <a:endParaRPr lang="zh-TW" altLang="en-US" sz="1400" dirty="0">
              <a:solidFill>
                <a:schemeClr val="tx1"/>
              </a:solidFill>
            </a:endParaRPr>
          </a:p>
        </p:txBody>
      </p:sp>
      <p:sp>
        <p:nvSpPr>
          <p:cNvPr id="31" name="橢圓 30"/>
          <p:cNvSpPr/>
          <p:nvPr/>
        </p:nvSpPr>
        <p:spPr>
          <a:xfrm>
            <a:off x="1511660" y="3778304"/>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2,1</a:t>
            </a:r>
          </a:p>
          <a:p>
            <a:pPr algn="ctr"/>
            <a:r>
              <a:rPr lang="en-US" altLang="zh-TW" dirty="0" smtClean="0">
                <a:solidFill>
                  <a:schemeClr val="tx1"/>
                </a:solidFill>
              </a:rPr>
              <a:t>800</a:t>
            </a:r>
            <a:endParaRPr lang="zh-TW" altLang="en-US" dirty="0">
              <a:solidFill>
                <a:schemeClr val="tx1"/>
              </a:solidFill>
            </a:endParaRPr>
          </a:p>
        </p:txBody>
      </p:sp>
      <p:cxnSp>
        <p:nvCxnSpPr>
          <p:cNvPr id="32" name="直線接點 31"/>
          <p:cNvCxnSpPr>
            <a:stCxn id="30" idx="6"/>
            <a:endCxn id="31" idx="2"/>
          </p:cNvCxnSpPr>
          <p:nvPr/>
        </p:nvCxnSpPr>
        <p:spPr>
          <a:xfrm>
            <a:off x="1007604" y="4174348"/>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34" name="直線圖說文字 1 33"/>
          <p:cNvSpPr/>
          <p:nvPr/>
        </p:nvSpPr>
        <p:spPr>
          <a:xfrm>
            <a:off x="5330552" y="2554168"/>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8</a:t>
            </a:r>
            <a:endParaRPr lang="zh-TW" altLang="en-US" dirty="0">
              <a:solidFill>
                <a:schemeClr val="tx1"/>
              </a:solidFill>
            </a:endParaRPr>
          </a:p>
        </p:txBody>
      </p:sp>
      <p:sp>
        <p:nvSpPr>
          <p:cNvPr id="35" name="直線圖說文字 1 34"/>
          <p:cNvSpPr/>
          <p:nvPr/>
        </p:nvSpPr>
        <p:spPr>
          <a:xfrm>
            <a:off x="5330552" y="3526282"/>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3</a:t>
            </a:r>
            <a:endParaRPr lang="zh-TW" altLang="en-US" dirty="0">
              <a:solidFill>
                <a:schemeClr val="tx1"/>
              </a:solidFill>
            </a:endParaRPr>
          </a:p>
        </p:txBody>
      </p:sp>
      <p:sp>
        <p:nvSpPr>
          <p:cNvPr id="36" name="直線圖說文字 1 35"/>
          <p:cNvSpPr/>
          <p:nvPr/>
        </p:nvSpPr>
        <p:spPr>
          <a:xfrm>
            <a:off x="5330552" y="3530541"/>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2</a:t>
            </a:r>
            <a:endParaRPr lang="zh-TW" altLang="en-US" dirty="0">
              <a:solidFill>
                <a:schemeClr val="tx1"/>
              </a:solidFill>
            </a:endParaRPr>
          </a:p>
        </p:txBody>
      </p:sp>
      <p:sp>
        <p:nvSpPr>
          <p:cNvPr id="37" name="圓角矩形 36"/>
          <p:cNvSpPr/>
          <p:nvPr/>
        </p:nvSpPr>
        <p:spPr>
          <a:xfrm>
            <a:off x="6667500" y="1219200"/>
            <a:ext cx="2133600"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latin typeface="標楷體" pitchFamily="65" charset="-120"/>
                <a:ea typeface="標楷體" pitchFamily="65" charset="-120"/>
              </a:rPr>
              <a:t>Choose </a:t>
            </a:r>
            <a:r>
              <a:rPr lang="en-US" altLang="zh-TW" dirty="0">
                <a:solidFill>
                  <a:srgbClr val="FF0000"/>
                </a:solidFill>
                <a:latin typeface="標楷體" pitchFamily="65" charset="-120"/>
                <a:ea typeface="標楷體" pitchFamily="65" charset="-120"/>
              </a:rPr>
              <a:t>the task with the maximal  </a:t>
            </a:r>
            <a:r>
              <a:rPr lang="en-US" altLang="zh-TW" dirty="0" smtClean="0">
                <a:solidFill>
                  <a:srgbClr val="FF0000"/>
                </a:solidFill>
                <a:latin typeface="標楷體" pitchFamily="65" charset="-120"/>
                <a:ea typeface="標楷體" pitchFamily="65" charset="-120"/>
              </a:rPr>
              <a:t>MCT/MET</a:t>
            </a:r>
            <a:endParaRPr lang="zh-TW" altLang="en-US" dirty="0">
              <a:solidFill>
                <a:srgbClr val="FF0000"/>
              </a:solidFill>
              <a:latin typeface="標楷體" pitchFamily="65" charset="-120"/>
              <a:ea typeface="標楷體" pitchFamily="65" charset="-120"/>
            </a:endParaRPr>
          </a:p>
        </p:txBody>
      </p:sp>
      <p:sp>
        <p:nvSpPr>
          <p:cNvPr id="38" name="直線圖說文字 1 37"/>
          <p:cNvSpPr/>
          <p:nvPr/>
        </p:nvSpPr>
        <p:spPr>
          <a:xfrm>
            <a:off x="2519772" y="1906096"/>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t>MCT/MET</a:t>
            </a:r>
            <a:endParaRPr lang="en-US" altLang="zh-TW" sz="1600" dirty="0"/>
          </a:p>
          <a:p>
            <a:pPr algn="ctr"/>
            <a:r>
              <a:rPr lang="zh-TW" altLang="en-US" sz="1600" dirty="0"/>
              <a:t> </a:t>
            </a:r>
            <a:r>
              <a:rPr lang="en-US" altLang="zh-TW" sz="1600" dirty="0"/>
              <a:t>=</a:t>
            </a:r>
            <a:r>
              <a:rPr lang="zh-TW" altLang="en-US" sz="1600" dirty="0"/>
              <a:t> </a:t>
            </a:r>
            <a:r>
              <a:rPr lang="en-US" altLang="zh-TW" sz="1600" dirty="0" smtClean="0"/>
              <a:t>3/3</a:t>
            </a:r>
            <a:endParaRPr lang="zh-TW" altLang="en-US" sz="1600" dirty="0"/>
          </a:p>
        </p:txBody>
      </p:sp>
      <p:sp>
        <p:nvSpPr>
          <p:cNvPr id="39" name="圓角矩形 38"/>
          <p:cNvSpPr/>
          <p:nvPr/>
        </p:nvSpPr>
        <p:spPr>
          <a:xfrm>
            <a:off x="6629400" y="1219200"/>
            <a:ext cx="2209800"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latin typeface="標楷體" pitchFamily="65" charset="-120"/>
                <a:ea typeface="標楷體" pitchFamily="65" charset="-120"/>
              </a:rPr>
              <a:t>Choose the machine with the minimal  MCT for the task</a:t>
            </a:r>
            <a:endParaRPr lang="zh-TW" altLang="en-US" dirty="0">
              <a:solidFill>
                <a:srgbClr val="FF0000"/>
              </a:solidFill>
              <a:latin typeface="標楷體" pitchFamily="65" charset="-120"/>
              <a:ea typeface="標楷體" pitchFamily="65" charset="-120"/>
            </a:endParaRPr>
          </a:p>
        </p:txBody>
      </p:sp>
      <p:sp>
        <p:nvSpPr>
          <p:cNvPr id="40" name="直線圖說文字 1 39"/>
          <p:cNvSpPr/>
          <p:nvPr/>
        </p:nvSpPr>
        <p:spPr>
          <a:xfrm>
            <a:off x="2591780" y="4930432"/>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t>MCT/MET</a:t>
            </a:r>
          </a:p>
          <a:p>
            <a:pPr algn="ctr"/>
            <a:r>
              <a:rPr lang="zh-TW" altLang="en-US" sz="1600" dirty="0" smtClean="0"/>
              <a:t> </a:t>
            </a:r>
            <a:r>
              <a:rPr lang="en-US" altLang="zh-TW" sz="1600" dirty="0" smtClean="0"/>
              <a:t>=</a:t>
            </a:r>
            <a:r>
              <a:rPr lang="zh-TW" altLang="en-US" sz="1600" dirty="0" smtClean="0"/>
              <a:t> </a:t>
            </a:r>
            <a:r>
              <a:rPr lang="en-US" altLang="zh-TW" sz="1600" dirty="0" smtClean="0"/>
              <a:t>2/2</a:t>
            </a:r>
            <a:endParaRPr lang="zh-TW" altLang="en-US" sz="1600" dirty="0"/>
          </a:p>
        </p:txBody>
      </p:sp>
      <p:sp>
        <p:nvSpPr>
          <p:cNvPr id="42" name="直線圖說文字 1 41"/>
          <p:cNvSpPr/>
          <p:nvPr/>
        </p:nvSpPr>
        <p:spPr>
          <a:xfrm>
            <a:off x="1151620" y="5002440"/>
            <a:ext cx="1080120" cy="576064"/>
          </a:xfrm>
          <a:prstGeom prst="borderCallout1">
            <a:avLst>
              <a:gd name="adj1" fmla="val 18750"/>
              <a:gd name="adj2" fmla="val -8333"/>
              <a:gd name="adj3" fmla="val -70653"/>
              <a:gd name="adj4" fmla="val -35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t>MCT/MET</a:t>
            </a:r>
          </a:p>
          <a:p>
            <a:pPr algn="ctr"/>
            <a:r>
              <a:rPr lang="zh-TW" altLang="en-US" sz="1600" dirty="0"/>
              <a:t> </a:t>
            </a:r>
            <a:r>
              <a:rPr lang="en-US" altLang="zh-TW" sz="1600" dirty="0"/>
              <a:t>=</a:t>
            </a:r>
            <a:r>
              <a:rPr lang="zh-TW" altLang="en-US" sz="1600" dirty="0"/>
              <a:t> </a:t>
            </a:r>
            <a:r>
              <a:rPr lang="en-US" altLang="zh-TW" sz="1600" dirty="0" smtClean="0"/>
              <a:t>2/1</a:t>
            </a:r>
            <a:endParaRPr lang="zh-TW" altLang="en-US" sz="1600" dirty="0"/>
          </a:p>
        </p:txBody>
      </p:sp>
      <p:sp>
        <p:nvSpPr>
          <p:cNvPr id="43" name="直線圖說文字 1 42"/>
          <p:cNvSpPr/>
          <p:nvPr/>
        </p:nvSpPr>
        <p:spPr>
          <a:xfrm>
            <a:off x="2519772" y="1906096"/>
            <a:ext cx="1080120" cy="576064"/>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t>MCT/MET</a:t>
            </a:r>
          </a:p>
          <a:p>
            <a:pPr algn="ctr"/>
            <a:r>
              <a:rPr lang="en-US" altLang="zh-TW" sz="1600" dirty="0" smtClean="0"/>
              <a:t>= 5/3</a:t>
            </a:r>
          </a:p>
        </p:txBody>
      </p:sp>
      <p:sp>
        <p:nvSpPr>
          <p:cNvPr id="44" name="直線圖說文字 1 43"/>
          <p:cNvSpPr/>
          <p:nvPr/>
        </p:nvSpPr>
        <p:spPr>
          <a:xfrm>
            <a:off x="2393268" y="1891363"/>
            <a:ext cx="1080120" cy="576064"/>
          </a:xfrm>
          <a:prstGeom prst="borderCallout1">
            <a:avLst>
              <a:gd name="adj1" fmla="val 18750"/>
              <a:gd name="adj2" fmla="val -8333"/>
              <a:gd name="adj3" fmla="val 121063"/>
              <a:gd name="adj4" fmla="val -2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t>MCT/MET</a:t>
            </a:r>
            <a:endParaRPr lang="en-US" altLang="zh-TW" sz="1600" dirty="0"/>
          </a:p>
          <a:p>
            <a:pPr algn="ctr"/>
            <a:r>
              <a:rPr lang="en-US" altLang="zh-TW" sz="1600" dirty="0" smtClean="0"/>
              <a:t>=6/3</a:t>
            </a:r>
            <a:endParaRPr lang="zh-TW" altLang="en-US" sz="1600" dirty="0"/>
          </a:p>
        </p:txBody>
      </p:sp>
      <p:sp>
        <p:nvSpPr>
          <p:cNvPr id="45" name="直線圖說文字 1 44"/>
          <p:cNvSpPr/>
          <p:nvPr/>
        </p:nvSpPr>
        <p:spPr>
          <a:xfrm>
            <a:off x="719572" y="1848766"/>
            <a:ext cx="1080120" cy="576064"/>
          </a:xfrm>
          <a:prstGeom prst="borderCallout1">
            <a:avLst>
              <a:gd name="adj1" fmla="val 18750"/>
              <a:gd name="adj2" fmla="val -8333"/>
              <a:gd name="adj3" fmla="val 131370"/>
              <a:gd name="adj4" fmla="val -31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t>MCT/MET</a:t>
            </a:r>
          </a:p>
          <a:p>
            <a:pPr algn="ctr"/>
            <a:r>
              <a:rPr lang="en-US" altLang="zh-TW" sz="1600" dirty="0"/>
              <a:t> = </a:t>
            </a:r>
            <a:r>
              <a:rPr lang="en-US" altLang="zh-TW" sz="1600" dirty="0" smtClean="0"/>
              <a:t>8/4 </a:t>
            </a:r>
            <a:endParaRPr lang="zh-TW" altLang="en-US" sz="1600" dirty="0"/>
          </a:p>
        </p:txBody>
      </p:sp>
      <p:sp>
        <p:nvSpPr>
          <p:cNvPr id="46" name="雲朵形 45"/>
          <p:cNvSpPr/>
          <p:nvPr/>
        </p:nvSpPr>
        <p:spPr>
          <a:xfrm>
            <a:off x="6866101" y="2362555"/>
            <a:ext cx="1736398" cy="1503784"/>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t>Randomly Choose Either J</a:t>
            </a:r>
            <a:r>
              <a:rPr lang="en-US" altLang="zh-TW" baseline="-25000" dirty="0" smtClean="0"/>
              <a:t>1,1</a:t>
            </a:r>
            <a:r>
              <a:rPr lang="en-US" altLang="zh-TW" dirty="0" smtClean="0"/>
              <a:t> or J</a:t>
            </a:r>
            <a:r>
              <a:rPr lang="en-US" altLang="zh-TW" baseline="-25000" dirty="0" smtClean="0"/>
              <a:t>2,1</a:t>
            </a:r>
            <a:endParaRPr lang="zh-TW" altLang="en-US" baseline="-25000" dirty="0"/>
          </a:p>
        </p:txBody>
      </p:sp>
      <p:sp>
        <p:nvSpPr>
          <p:cNvPr id="47" name="直線圖說文字 1 46"/>
          <p:cNvSpPr/>
          <p:nvPr/>
        </p:nvSpPr>
        <p:spPr>
          <a:xfrm>
            <a:off x="5330552" y="3543228"/>
            <a:ext cx="1080120" cy="504056"/>
          </a:xfrm>
          <a:prstGeom prst="borderCallout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FT = 6</a:t>
            </a:r>
            <a:endParaRPr lang="zh-TW" altLang="en-US" dirty="0">
              <a:solidFill>
                <a:schemeClr val="tx1"/>
              </a:solidFill>
            </a:endParaRPr>
          </a:p>
        </p:txBody>
      </p:sp>
      <p:grpSp>
        <p:nvGrpSpPr>
          <p:cNvPr id="5" name="群組 4"/>
          <p:cNvGrpSpPr/>
          <p:nvPr/>
        </p:nvGrpSpPr>
        <p:grpSpPr>
          <a:xfrm>
            <a:off x="3962400" y="4791670"/>
            <a:ext cx="4876800" cy="1461939"/>
            <a:chOff x="3962400" y="4791670"/>
            <a:chExt cx="4876800" cy="1461939"/>
          </a:xfrm>
        </p:grpSpPr>
        <p:sp>
          <p:nvSpPr>
            <p:cNvPr id="41" name="文字方塊 40"/>
            <p:cNvSpPr txBox="1"/>
            <p:nvPr/>
          </p:nvSpPr>
          <p:spPr>
            <a:xfrm>
              <a:off x="3962400" y="4791670"/>
              <a:ext cx="1210588" cy="923330"/>
            </a:xfrm>
            <a:prstGeom prst="rect">
              <a:avLst/>
            </a:prstGeom>
            <a:noFill/>
          </p:spPr>
          <p:txBody>
            <a:bodyPr wrap="none" rtlCol="0">
              <a:spAutoFit/>
            </a:bodyPr>
            <a:lstStyle/>
            <a:p>
              <a:r>
                <a:rPr lang="en-US" altLang="zh-TW" dirty="0" smtClean="0"/>
                <a:t>Schedule:</a:t>
              </a:r>
            </a:p>
            <a:p>
              <a:r>
                <a:rPr lang="en-US" altLang="zh-TW" dirty="0" smtClean="0"/>
                <a:t>M1 </a:t>
              </a:r>
            </a:p>
            <a:p>
              <a:r>
                <a:rPr lang="en-US" altLang="zh-TW" dirty="0" smtClean="0"/>
                <a:t>M2</a:t>
              </a:r>
              <a:endParaRPr lang="zh-TW" altLang="en-US" dirty="0"/>
            </a:p>
          </p:txBody>
        </p:sp>
        <p:cxnSp>
          <p:nvCxnSpPr>
            <p:cNvPr id="48" name="直線單箭頭接點 47"/>
            <p:cNvCxnSpPr/>
            <p:nvPr/>
          </p:nvCxnSpPr>
          <p:spPr>
            <a:xfrm flipV="1">
              <a:off x="4409635" y="5884277"/>
              <a:ext cx="3867304" cy="5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圓角矩形 48"/>
            <p:cNvSpPr/>
            <p:nvPr/>
          </p:nvSpPr>
          <p:spPr>
            <a:xfrm>
              <a:off x="4409635" y="5486400"/>
              <a:ext cx="919806"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rgbClr val="000000"/>
                    </a:solidFill>
                  </a:ln>
                </a:rPr>
                <a:t>J </a:t>
              </a:r>
              <a:r>
                <a:rPr lang="en-US" altLang="zh-TW" baseline="-25000" dirty="0" smtClean="0">
                  <a:ln>
                    <a:solidFill>
                      <a:srgbClr val="000000"/>
                    </a:solidFill>
                  </a:ln>
                </a:rPr>
                <a:t>2,1</a:t>
              </a:r>
              <a:endParaRPr lang="zh-TW" altLang="en-US" baseline="-25000" dirty="0">
                <a:ln>
                  <a:solidFill>
                    <a:srgbClr val="000000"/>
                  </a:solidFill>
                </a:ln>
              </a:endParaRPr>
            </a:p>
          </p:txBody>
        </p:sp>
        <p:sp>
          <p:nvSpPr>
            <p:cNvPr id="50" name="圓角矩形 49"/>
            <p:cNvSpPr/>
            <p:nvPr/>
          </p:nvSpPr>
          <p:spPr>
            <a:xfrm>
              <a:off x="5943601" y="5486400"/>
              <a:ext cx="1303426"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ln>
                    <a:solidFill>
                      <a:schemeClr val="tx1"/>
                    </a:solidFill>
                  </a:ln>
                </a:rPr>
                <a:t>J </a:t>
              </a:r>
              <a:r>
                <a:rPr lang="en-US" altLang="zh-TW" baseline="-25000" dirty="0" smtClean="0">
                  <a:ln>
                    <a:solidFill>
                      <a:schemeClr val="tx1"/>
                    </a:solidFill>
                  </a:ln>
                </a:rPr>
                <a:t>1,1</a:t>
              </a:r>
              <a:endParaRPr lang="zh-TW" altLang="en-US" baseline="-25000" dirty="0">
                <a:ln>
                  <a:solidFill>
                    <a:schemeClr val="tx1"/>
                  </a:solidFill>
                </a:ln>
              </a:endParaRPr>
            </a:p>
          </p:txBody>
        </p:sp>
        <p:sp>
          <p:nvSpPr>
            <p:cNvPr id="51" name="圓角矩形 50"/>
            <p:cNvSpPr/>
            <p:nvPr/>
          </p:nvSpPr>
          <p:spPr>
            <a:xfrm>
              <a:off x="5334000" y="5475975"/>
              <a:ext cx="609600" cy="32565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2,2</a:t>
              </a:r>
              <a:endParaRPr lang="zh-TW" altLang="en-US" baseline="-25000" dirty="0"/>
            </a:p>
          </p:txBody>
        </p:sp>
        <p:sp>
          <p:nvSpPr>
            <p:cNvPr id="52" name="圓角矩形 51"/>
            <p:cNvSpPr/>
            <p:nvPr/>
          </p:nvSpPr>
          <p:spPr>
            <a:xfrm>
              <a:off x="4405375" y="5105400"/>
              <a:ext cx="3555420" cy="304800"/>
            </a:xfrm>
            <a:prstGeom prst="roundRect">
              <a:avLst/>
            </a:prstGeom>
            <a:ln>
              <a:solidFill>
                <a:srgbClr val="0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J </a:t>
              </a:r>
              <a:r>
                <a:rPr lang="en-US" altLang="zh-TW" baseline="-25000" dirty="0" smtClean="0"/>
                <a:t>1,2</a:t>
              </a:r>
              <a:endParaRPr lang="zh-TW" altLang="en-US" baseline="-25000" dirty="0"/>
            </a:p>
          </p:txBody>
        </p:sp>
        <p:sp>
          <p:nvSpPr>
            <p:cNvPr id="53" name="文字方塊 52"/>
            <p:cNvSpPr txBox="1"/>
            <p:nvPr/>
          </p:nvSpPr>
          <p:spPr>
            <a:xfrm>
              <a:off x="4413478" y="5868888"/>
              <a:ext cx="312906" cy="369332"/>
            </a:xfrm>
            <a:prstGeom prst="rect">
              <a:avLst/>
            </a:prstGeom>
            <a:noFill/>
          </p:spPr>
          <p:txBody>
            <a:bodyPr wrap="none" rtlCol="0">
              <a:spAutoFit/>
            </a:bodyPr>
            <a:lstStyle/>
            <a:p>
              <a:r>
                <a:rPr lang="en-US" altLang="zh-TW" dirty="0" smtClean="0"/>
                <a:t>0</a:t>
              </a:r>
              <a:endParaRPr lang="zh-TW" altLang="en-US" dirty="0"/>
            </a:p>
          </p:txBody>
        </p:sp>
        <p:sp>
          <p:nvSpPr>
            <p:cNvPr id="54" name="文字方塊 53"/>
            <p:cNvSpPr txBox="1"/>
            <p:nvPr/>
          </p:nvSpPr>
          <p:spPr>
            <a:xfrm>
              <a:off x="7840494" y="5867400"/>
              <a:ext cx="312906" cy="369332"/>
            </a:xfrm>
            <a:prstGeom prst="rect">
              <a:avLst/>
            </a:prstGeom>
            <a:noFill/>
          </p:spPr>
          <p:txBody>
            <a:bodyPr wrap="none" rtlCol="0">
              <a:spAutoFit/>
            </a:bodyPr>
            <a:lstStyle/>
            <a:p>
              <a:r>
                <a:rPr lang="en-US" altLang="zh-TW" dirty="0" smtClean="0"/>
                <a:t>8</a:t>
              </a:r>
              <a:endParaRPr lang="zh-TW" altLang="en-US" dirty="0"/>
            </a:p>
          </p:txBody>
        </p:sp>
        <p:sp>
          <p:nvSpPr>
            <p:cNvPr id="55" name="文字方塊 54"/>
            <p:cNvSpPr txBox="1"/>
            <p:nvPr/>
          </p:nvSpPr>
          <p:spPr>
            <a:xfrm>
              <a:off x="8206911" y="5715000"/>
              <a:ext cx="632289" cy="338554"/>
            </a:xfrm>
            <a:prstGeom prst="rect">
              <a:avLst/>
            </a:prstGeom>
            <a:noFill/>
          </p:spPr>
          <p:txBody>
            <a:bodyPr wrap="none" rtlCol="0">
              <a:spAutoFit/>
            </a:bodyPr>
            <a:lstStyle/>
            <a:p>
              <a:r>
                <a:rPr lang="en-US" altLang="zh-TW" sz="1600" dirty="0" smtClean="0"/>
                <a:t>Time</a:t>
              </a:r>
              <a:endParaRPr lang="zh-TW" altLang="en-US" sz="1600" dirty="0"/>
            </a:p>
          </p:txBody>
        </p:sp>
        <p:sp>
          <p:nvSpPr>
            <p:cNvPr id="56" name="文字方塊 55"/>
            <p:cNvSpPr txBox="1"/>
            <p:nvPr/>
          </p:nvSpPr>
          <p:spPr>
            <a:xfrm>
              <a:off x="5173494" y="5867400"/>
              <a:ext cx="312906" cy="369332"/>
            </a:xfrm>
            <a:prstGeom prst="rect">
              <a:avLst/>
            </a:prstGeom>
            <a:noFill/>
          </p:spPr>
          <p:txBody>
            <a:bodyPr wrap="none" rtlCol="0">
              <a:spAutoFit/>
            </a:bodyPr>
            <a:lstStyle/>
            <a:p>
              <a:r>
                <a:rPr lang="en-US" altLang="zh-TW" dirty="0" smtClean="0"/>
                <a:t>2</a:t>
              </a:r>
              <a:endParaRPr lang="zh-TW" altLang="en-US" dirty="0"/>
            </a:p>
          </p:txBody>
        </p:sp>
        <p:sp>
          <p:nvSpPr>
            <p:cNvPr id="57" name="文字方塊 56"/>
            <p:cNvSpPr txBox="1"/>
            <p:nvPr/>
          </p:nvSpPr>
          <p:spPr>
            <a:xfrm>
              <a:off x="7062097" y="5884277"/>
              <a:ext cx="312906" cy="369332"/>
            </a:xfrm>
            <a:prstGeom prst="rect">
              <a:avLst/>
            </a:prstGeom>
            <a:noFill/>
          </p:spPr>
          <p:txBody>
            <a:bodyPr wrap="none" rtlCol="0">
              <a:spAutoFit/>
            </a:bodyPr>
            <a:lstStyle/>
            <a:p>
              <a:r>
                <a:rPr lang="en-US" altLang="zh-TW" dirty="0" smtClean="0"/>
                <a:t>6</a:t>
              </a:r>
              <a:endParaRPr lang="zh-TW" altLang="en-US" dirty="0"/>
            </a:p>
          </p:txBody>
        </p:sp>
        <p:sp>
          <p:nvSpPr>
            <p:cNvPr id="58" name="文字方塊 57"/>
            <p:cNvSpPr txBox="1"/>
            <p:nvPr/>
          </p:nvSpPr>
          <p:spPr>
            <a:xfrm flipH="1">
              <a:off x="5726318" y="5867400"/>
              <a:ext cx="522082" cy="369332"/>
            </a:xfrm>
            <a:prstGeom prst="rect">
              <a:avLst/>
            </a:prstGeom>
            <a:noFill/>
          </p:spPr>
          <p:txBody>
            <a:bodyPr wrap="square" rtlCol="0">
              <a:spAutoFit/>
            </a:bodyPr>
            <a:lstStyle/>
            <a:p>
              <a:r>
                <a:rPr lang="en-US" altLang="zh-TW" dirty="0" smtClean="0"/>
                <a:t>3</a:t>
              </a:r>
              <a:endParaRPr lang="zh-TW" altLang="en-US" dirty="0"/>
            </a:p>
          </p:txBody>
        </p:sp>
      </p:grpSp>
    </p:spTree>
    <p:extLst>
      <p:ext uri="{BB962C8B-B14F-4D97-AF65-F5344CB8AC3E}">
        <p14:creationId xmlns:p14="http://schemas.microsoft.com/office/powerpoint/2010/main" val="5139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1.66667E-6 -1.85185E-6 L 0.2717 -0.00509 " pathEditMode="relative" rAng="0" ptsTypes="AA">
                                      <p:cBhvr>
                                        <p:cTn id="48" dur="2000" fill="hold"/>
                                        <p:tgtEl>
                                          <p:spTgt spid="31"/>
                                        </p:tgtEl>
                                        <p:attrNameLst>
                                          <p:attrName>ppt_x</p:attrName>
                                          <p:attrName>ppt_y</p:attrName>
                                        </p:attrNameLst>
                                      </p:cBhvr>
                                      <p:rCtr x="13576" y="-255"/>
                                    </p:animMotion>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2"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2"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xit" presetSubtype="0" fill="hold" grpId="7" nodeType="withEffect">
                                  <p:stCondLst>
                                    <p:cond delay="0"/>
                                  </p:stCondLst>
                                  <p:childTnLst>
                                    <p:animEffect transition="out" filter="fade">
                                      <p:cBhvr>
                                        <p:cTn id="76" dur="500"/>
                                        <p:tgtEl>
                                          <p:spTgt spid="37"/>
                                        </p:tgtEl>
                                      </p:cBhvr>
                                    </p:animEffect>
                                    <p:set>
                                      <p:cBhvr>
                                        <p:cTn id="77" dur="1" fill="hold">
                                          <p:stCondLst>
                                            <p:cond delay="499"/>
                                          </p:stCondLst>
                                        </p:cTn>
                                        <p:tgtEl>
                                          <p:spTgt spid="3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3" nodeType="clickEffect">
                                  <p:stCondLst>
                                    <p:cond delay="0"/>
                                  </p:stCondLst>
                                  <p:childTnLst>
                                    <p:animEffect transition="out" filter="fade">
                                      <p:cBhvr>
                                        <p:cTn id="81" dur="500"/>
                                        <p:tgtEl>
                                          <p:spTgt spid="39"/>
                                        </p:tgtEl>
                                      </p:cBhvr>
                                    </p:animEffect>
                                    <p:set>
                                      <p:cBhvr>
                                        <p:cTn id="82" dur="1" fill="hold">
                                          <p:stCondLst>
                                            <p:cond delay="499"/>
                                          </p:stCondLst>
                                        </p:cTn>
                                        <p:tgtEl>
                                          <p:spTgt spid="39"/>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2"/>
                                        </p:tgtEl>
                                      </p:cBhvr>
                                    </p:animEffect>
                                    <p:set>
                                      <p:cBhvr>
                                        <p:cTn id="88" dur="1" fill="hold">
                                          <p:stCondLst>
                                            <p:cond delay="499"/>
                                          </p:stCondLst>
                                        </p:cTn>
                                        <p:tgtEl>
                                          <p:spTgt spid="4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0" nodeType="clickEffect">
                                  <p:stCondLst>
                                    <p:cond delay="0"/>
                                  </p:stCondLst>
                                  <p:childTnLst>
                                    <p:animMotion origin="layout" path="M -1.38889E-6 4.81481E-6 L 0.40573 -0.0051 " pathEditMode="relative" rAng="0" ptsTypes="AA">
                                      <p:cBhvr>
                                        <p:cTn id="92" dur="2000" fill="hold"/>
                                        <p:tgtEl>
                                          <p:spTgt spid="30"/>
                                        </p:tgtEl>
                                        <p:attrNameLst>
                                          <p:attrName>ppt_x</p:attrName>
                                          <p:attrName>ppt_y</p:attrName>
                                        </p:attrNameLst>
                                      </p:cBhvr>
                                      <p:rCtr x="20278" y="-255"/>
                                    </p:animMotion>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3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30"/>
                                        </p:tgtEl>
                                      </p:cBhvr>
                                    </p:animEffect>
                                    <p:set>
                                      <p:cBhvr>
                                        <p:cTn id="101" dur="1" fill="hold">
                                          <p:stCondLst>
                                            <p:cond delay="499"/>
                                          </p:stCondLst>
                                        </p:cTn>
                                        <p:tgtEl>
                                          <p:spTgt spid="30"/>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3"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4" nodeType="clickEffect">
                                  <p:stCondLst>
                                    <p:cond delay="0"/>
                                  </p:stCondLst>
                                  <p:childTnLst>
                                    <p:set>
                                      <p:cBhvr>
                                        <p:cTn id="116" dur="1" fill="hold">
                                          <p:stCondLst>
                                            <p:cond delay="0"/>
                                          </p:stCondLst>
                                        </p:cTn>
                                        <p:tgtEl>
                                          <p:spTgt spid="37"/>
                                        </p:tgtEl>
                                        <p:attrNameLst>
                                          <p:attrName>style.visibility</p:attrName>
                                        </p:attrNameLst>
                                      </p:cBhvr>
                                      <p:to>
                                        <p:strVal val="hidden"/>
                                      </p:to>
                                    </p:set>
                                  </p:childTnLst>
                                </p:cTn>
                              </p:par>
                              <p:par>
                                <p:cTn id="117" presetID="10" presetClass="entr" presetSubtype="0" fill="hold" grpId="4"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5" nodeType="clickEffect">
                                  <p:stCondLst>
                                    <p:cond delay="0"/>
                                  </p:stCondLst>
                                  <p:childTnLst>
                                    <p:animEffect transition="out" filter="fade">
                                      <p:cBhvr>
                                        <p:cTn id="123" dur="500"/>
                                        <p:tgtEl>
                                          <p:spTgt spid="39"/>
                                        </p:tgtEl>
                                      </p:cBhvr>
                                    </p:animEffect>
                                    <p:set>
                                      <p:cBhvr>
                                        <p:cTn id="124" dur="1" fill="hold">
                                          <p:stCondLst>
                                            <p:cond delay="499"/>
                                          </p:stCondLst>
                                        </p:cTn>
                                        <p:tgtEl>
                                          <p:spTgt spid="39"/>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44"/>
                                        </p:tgtEl>
                                      </p:cBhvr>
                                    </p:animEffect>
                                    <p:set>
                                      <p:cBhvr>
                                        <p:cTn id="127" dur="1" fill="hold">
                                          <p:stCondLst>
                                            <p:cond delay="499"/>
                                          </p:stCondLst>
                                        </p:cTn>
                                        <p:tgtEl>
                                          <p:spTgt spid="4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42" presetClass="path" presetSubtype="0" accel="50000" decel="50000" fill="hold" grpId="0" nodeType="clickEffect">
                                  <p:stCondLst>
                                    <p:cond delay="0"/>
                                  </p:stCondLst>
                                  <p:childTnLst>
                                    <p:animMotion origin="layout" path="M -1.66667E-6 0.00486 L 0.2717 0.17777 " pathEditMode="relative" rAng="0" ptsTypes="AA">
                                      <p:cBhvr>
                                        <p:cTn id="131" dur="2000" fill="hold"/>
                                        <p:tgtEl>
                                          <p:spTgt spid="28"/>
                                        </p:tgtEl>
                                        <p:attrNameLst>
                                          <p:attrName>ppt_x</p:attrName>
                                          <p:attrName>ppt_y</p:attrName>
                                        </p:attrNameLst>
                                      </p:cBhvr>
                                      <p:rCtr x="13576" y="8634"/>
                                    </p:animMotion>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8"/>
                                        </p:tgtEl>
                                      </p:cBhvr>
                                    </p:animEffect>
                                    <p:set>
                                      <p:cBhvr>
                                        <p:cTn id="136" dur="1" fill="hold">
                                          <p:stCondLst>
                                            <p:cond delay="499"/>
                                          </p:stCondLst>
                                        </p:cTn>
                                        <p:tgtEl>
                                          <p:spTgt spid="2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9"/>
                                        </p:tgtEl>
                                      </p:cBhvr>
                                    </p:animEffect>
                                    <p:set>
                                      <p:cBhvr>
                                        <p:cTn id="139" dur="1" fill="hold">
                                          <p:stCondLst>
                                            <p:cond delay="499"/>
                                          </p:stCondLst>
                                        </p:cTn>
                                        <p:tgtEl>
                                          <p:spTgt spid="29"/>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xit" presetSubtype="0" fill="hold" grpId="1" nodeType="clickEffect">
                                  <p:stCondLst>
                                    <p:cond delay="0"/>
                                  </p:stCondLst>
                                  <p:childTnLst>
                                    <p:set>
                                      <p:cBhvr>
                                        <p:cTn id="143" dur="1" fill="hold">
                                          <p:stCondLst>
                                            <p:cond delay="0"/>
                                          </p:stCondLst>
                                        </p:cTn>
                                        <p:tgtEl>
                                          <p:spTgt spid="35"/>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5" nodeType="click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fade">
                                      <p:cBhvr>
                                        <p:cTn id="153" dur="500"/>
                                        <p:tgtEl>
                                          <p:spTgt spid="37"/>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fade">
                                      <p:cBhvr>
                                        <p:cTn id="158" dur="500"/>
                                        <p:tgtEl>
                                          <p:spTgt spid="4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6" nodeType="click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fade">
                                      <p:cBhvr>
                                        <p:cTn id="163" dur="500"/>
                                        <p:tgtEl>
                                          <p:spTgt spid="39"/>
                                        </p:tgtEl>
                                      </p:cBhvr>
                                    </p:animEffect>
                                  </p:childTnLst>
                                </p:cTn>
                              </p:par>
                              <p:par>
                                <p:cTn id="164" presetID="10" presetClass="exit" presetSubtype="0" fill="hold" grpId="6" nodeType="withEffect">
                                  <p:stCondLst>
                                    <p:cond delay="0"/>
                                  </p:stCondLst>
                                  <p:childTnLst>
                                    <p:animEffect transition="out" filter="fade">
                                      <p:cBhvr>
                                        <p:cTn id="165" dur="500"/>
                                        <p:tgtEl>
                                          <p:spTgt spid="37"/>
                                        </p:tgtEl>
                                      </p:cBhvr>
                                    </p:animEffect>
                                    <p:set>
                                      <p:cBhvr>
                                        <p:cTn id="166" dur="1" fill="hold">
                                          <p:stCondLst>
                                            <p:cond delay="499"/>
                                          </p:stCondLst>
                                        </p:cTn>
                                        <p:tgtEl>
                                          <p:spTgt spid="3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45"/>
                                        </p:tgtEl>
                                      </p:cBhvr>
                                    </p:animEffect>
                                    <p:set>
                                      <p:cBhvr>
                                        <p:cTn id="171" dur="1" fill="hold">
                                          <p:stCondLst>
                                            <p:cond delay="499"/>
                                          </p:stCondLst>
                                        </p:cTn>
                                        <p:tgtEl>
                                          <p:spTgt spid="45"/>
                                        </p:tgtEl>
                                        <p:attrNameLst>
                                          <p:attrName>style.visibility</p:attrName>
                                        </p:attrNameLst>
                                      </p:cBhvr>
                                      <p:to>
                                        <p:strVal val="hidden"/>
                                      </p:to>
                                    </p:set>
                                  </p:childTnLst>
                                </p:cTn>
                              </p:par>
                              <p:par>
                                <p:cTn id="172" presetID="10" presetClass="exit" presetSubtype="0" fill="hold" grpId="7" nodeType="withEffect">
                                  <p:stCondLst>
                                    <p:cond delay="0"/>
                                  </p:stCondLst>
                                  <p:childTnLst>
                                    <p:animEffect transition="out" filter="fade">
                                      <p:cBhvr>
                                        <p:cTn id="173" dur="500"/>
                                        <p:tgtEl>
                                          <p:spTgt spid="39"/>
                                        </p:tgtEl>
                                      </p:cBhvr>
                                    </p:animEffect>
                                    <p:set>
                                      <p:cBhvr>
                                        <p:cTn id="174" dur="1" fill="hold">
                                          <p:stCondLst>
                                            <p:cond delay="499"/>
                                          </p:stCondLst>
                                        </p:cTn>
                                        <p:tgtEl>
                                          <p:spTgt spid="3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42" presetClass="path" presetSubtype="0" accel="50000" decel="50000" fill="hold" grpId="0" nodeType="clickEffect">
                                  <p:stCondLst>
                                    <p:cond delay="0"/>
                                  </p:stCondLst>
                                  <p:childTnLst>
                                    <p:animMotion origin="layout" path="M 3.33333E-6 -3.3025E-6 L 0.40573 0.00486 " pathEditMode="relative" rAng="0" ptsTypes="AA">
                                      <p:cBhvr>
                                        <p:cTn id="178" dur="2000" fill="hold"/>
                                        <p:tgtEl>
                                          <p:spTgt spid="27"/>
                                        </p:tgtEl>
                                        <p:attrNameLst>
                                          <p:attrName>ppt_x</p:attrName>
                                          <p:attrName>ppt_y</p:attrName>
                                        </p:attrNameLst>
                                      </p:cBhvr>
                                      <p:rCtr x="20278" y="231"/>
                                    </p:animMotion>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27"/>
                                        </p:tgtEl>
                                      </p:cBhvr>
                                    </p:animEffect>
                                    <p:set>
                                      <p:cBhvr>
                                        <p:cTn id="183" dur="1" fill="hold">
                                          <p:stCondLst>
                                            <p:cond delay="499"/>
                                          </p:stCondLst>
                                        </p:cTn>
                                        <p:tgtEl>
                                          <p:spTgt spid="27"/>
                                        </p:tgtEl>
                                        <p:attrNameLst>
                                          <p:attrName>style.visibility</p:attrName>
                                        </p:attrNameLst>
                                      </p:cBhvr>
                                      <p:to>
                                        <p:strVal val="hidden"/>
                                      </p:to>
                                    </p:set>
                                  </p:childTnLst>
                                </p:cTn>
                              </p:par>
                              <p:par>
                                <p:cTn id="184" presetID="10" presetClass="entr" presetSubtype="0" fill="hold" grpId="0" nodeType="withEffect">
                                  <p:stCondLst>
                                    <p:cond delay="0"/>
                                  </p:stCondLst>
                                  <p:childTnLst>
                                    <p:set>
                                      <p:cBhvr>
                                        <p:cTn id="185" dur="1" fill="hold">
                                          <p:stCondLst>
                                            <p:cond delay="0"/>
                                          </p:stCondLst>
                                        </p:cTn>
                                        <p:tgtEl>
                                          <p:spTgt spid="34"/>
                                        </p:tgtEl>
                                        <p:attrNameLst>
                                          <p:attrName>style.visibility</p:attrName>
                                        </p:attrNameLst>
                                      </p:cBhvr>
                                      <p:to>
                                        <p:strVal val="visible"/>
                                      </p:to>
                                    </p:set>
                                    <p:animEffect transition="in" filter="fade">
                                      <p:cBhvr>
                                        <p:cTn id="186" dur="500"/>
                                        <p:tgtEl>
                                          <p:spTgt spid="34"/>
                                        </p:tgtEl>
                                      </p:cBhvr>
                                    </p:animEffec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0" grpId="0" animBg="1"/>
      <p:bldP spid="30" grpId="1" animBg="1"/>
      <p:bldP spid="31" grpId="0" animBg="1"/>
      <p:bldP spid="31" grpId="1" animBg="1"/>
      <p:bldP spid="34" grpId="0" animBg="1"/>
      <p:bldP spid="35" grpId="0" animBg="1"/>
      <p:bldP spid="35" grpId="1" animBg="1"/>
      <p:bldP spid="36" grpId="0" animBg="1"/>
      <p:bldP spid="36" grpId="1" animBg="1"/>
      <p:bldP spid="37" grpId="0" animBg="1"/>
      <p:bldP spid="37" grpId="1" animBg="1"/>
      <p:bldP spid="37" grpId="2" animBg="1"/>
      <p:bldP spid="37" grpId="3" animBg="1"/>
      <p:bldP spid="37" grpId="4" animBg="1"/>
      <p:bldP spid="37" grpId="5" animBg="1"/>
      <p:bldP spid="37" grpId="6" animBg="1"/>
      <p:bldP spid="37" grpId="7" animBg="1"/>
      <p:bldP spid="38" grpId="0" animBg="1"/>
      <p:bldP spid="38" grpId="1" animBg="1"/>
      <p:bldP spid="39" grpId="0" animBg="1"/>
      <p:bldP spid="39" grpId="1" animBg="1"/>
      <p:bldP spid="39" grpId="2" animBg="1"/>
      <p:bldP spid="39" grpId="3" animBg="1"/>
      <p:bldP spid="39" grpId="4" animBg="1"/>
      <p:bldP spid="39" grpId="5" animBg="1"/>
      <p:bldP spid="39" grpId="6" animBg="1"/>
      <p:bldP spid="39" grpId="7" animBg="1"/>
      <p:bldP spid="40" grpId="0" animBg="1"/>
      <p:bldP spid="40"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14325" y="533400"/>
            <a:ext cx="8372475" cy="571500"/>
          </a:xfrm>
        </p:spPr>
        <p:txBody>
          <a:bodyPr/>
          <a:lstStyle/>
          <a:p>
            <a:r>
              <a:rPr lang="en-US" altLang="zh-TW" sz="3200" dirty="0" smtClean="0">
                <a:ea typeface="新細明體" charset="-120"/>
              </a:rPr>
              <a:t>Resource Allocation and Scheduling on the Cloud</a:t>
            </a:r>
          </a:p>
        </p:txBody>
      </p:sp>
      <p:sp>
        <p:nvSpPr>
          <p:cNvPr id="6147" name="Content Placeholder 2"/>
          <p:cNvSpPr>
            <a:spLocks noGrp="1"/>
          </p:cNvSpPr>
          <p:nvPr>
            <p:ph idx="1"/>
          </p:nvPr>
        </p:nvSpPr>
        <p:spPr>
          <a:xfrm>
            <a:off x="561975" y="1438275"/>
            <a:ext cx="8258175" cy="4429125"/>
          </a:xfrm>
        </p:spPr>
        <p:txBody>
          <a:bodyPr/>
          <a:lstStyle/>
          <a:p>
            <a:r>
              <a:rPr lang="en-US" altLang="zh-TW" sz="2000" dirty="0" smtClean="0">
                <a:ea typeface="新細明體" charset="-120"/>
              </a:rPr>
              <a:t>It cannot violate cloud management policies</a:t>
            </a:r>
          </a:p>
          <a:p>
            <a:endParaRPr lang="en-US" altLang="zh-TW" sz="2000" dirty="0">
              <a:ea typeface="新細明體" charset="-120"/>
            </a:endParaRPr>
          </a:p>
          <a:p>
            <a:r>
              <a:rPr lang="en-US" altLang="zh-TW" sz="2000" dirty="0" smtClean="0">
                <a:ea typeface="新細明體" charset="-120"/>
              </a:rPr>
              <a:t>This kind of problem is usually hard:</a:t>
            </a:r>
          </a:p>
          <a:p>
            <a:pPr lvl="1"/>
            <a:r>
              <a:rPr lang="en-US" altLang="zh-TW" sz="1800" dirty="0" smtClean="0">
                <a:ea typeface="新細明體" charset="-120"/>
              </a:rPr>
              <a:t>Multi-objective optimization under complex policies and constraints</a:t>
            </a:r>
          </a:p>
          <a:p>
            <a:pPr lvl="1"/>
            <a:r>
              <a:rPr lang="en-US" altLang="zh-TW" sz="1800" dirty="0" smtClean="0">
                <a:ea typeface="新細明體" charset="-120"/>
              </a:rPr>
              <a:t>Impossible to get accurate global state information. </a:t>
            </a:r>
          </a:p>
          <a:p>
            <a:pPr lvl="1"/>
            <a:r>
              <a:rPr lang="en-US" altLang="zh-TW" sz="1800" dirty="0" smtClean="0">
                <a:ea typeface="新細明體" charset="-120"/>
              </a:rPr>
              <a:t>Affected by unpredictable events (e.g. system failures, attacks).</a:t>
            </a:r>
          </a:p>
          <a:p>
            <a:pPr lvl="1"/>
            <a:r>
              <a:rPr lang="en-US" altLang="zh-TW" sz="1800" dirty="0" smtClean="0">
                <a:ea typeface="新細明體" charset="-120"/>
              </a:rPr>
              <a:t>Cloud service providers are faced with large fluctuating workloads/demands.</a:t>
            </a:r>
          </a:p>
          <a:p>
            <a:pPr lvl="1">
              <a:buFont typeface="Wingdings" pitchFamily="2" charset="2"/>
              <a:buNone/>
            </a:pPr>
            <a:endParaRPr lang="en-US" altLang="zh-TW" sz="1800" dirty="0" smtClean="0">
              <a:ea typeface="新細明體" charset="-120"/>
            </a:endParaRPr>
          </a:p>
          <a:p>
            <a:r>
              <a:rPr lang="en-US" altLang="zh-TW" sz="2000" dirty="0" smtClean="0">
                <a:ea typeface="新細明體" charset="-120"/>
              </a:rPr>
              <a:t>The strategies </a:t>
            </a:r>
            <a:r>
              <a:rPr lang="en-US" altLang="zh-TW" sz="2000" dirty="0">
                <a:ea typeface="新細明體" charset="-120"/>
              </a:rPr>
              <a:t>for </a:t>
            </a:r>
            <a:r>
              <a:rPr lang="en-US" altLang="zh-TW" sz="2000" dirty="0" smtClean="0">
                <a:ea typeface="新細明體" charset="-120"/>
              </a:rPr>
              <a:t>IaaS, PaaS, and SaaS are different.</a:t>
            </a:r>
            <a:r>
              <a:rPr lang="en-US" altLang="zh-TW" sz="2200" dirty="0" smtClean="0">
                <a:ea typeface="新細明體" charset="-120"/>
              </a:rPr>
              <a:t>  </a:t>
            </a:r>
          </a:p>
        </p:txBody>
      </p:sp>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7</a:t>
            </a:fld>
            <a:endParaRPr lang="en-US" altLang="zh-TW" dirty="0"/>
          </a:p>
        </p:txBody>
      </p:sp>
    </p:spTree>
    <p:extLst>
      <p:ext uri="{BB962C8B-B14F-4D97-AF65-F5344CB8AC3E}">
        <p14:creationId xmlns:p14="http://schemas.microsoft.com/office/powerpoint/2010/main" val="2548397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Practice</a:t>
            </a:r>
            <a:endParaRPr lang="zh-TW" altLang="en-US" dirty="0"/>
          </a:p>
        </p:txBody>
      </p:sp>
      <p:sp>
        <p:nvSpPr>
          <p:cNvPr id="3" name="內容版面配置區 2"/>
          <p:cNvSpPr>
            <a:spLocks noGrp="1"/>
          </p:cNvSpPr>
          <p:nvPr>
            <p:ph sz="quarter" idx="1"/>
          </p:nvPr>
        </p:nvSpPr>
        <p:spPr>
          <a:xfrm>
            <a:off x="457200" y="1188049"/>
            <a:ext cx="3505200" cy="4937760"/>
          </a:xfrm>
        </p:spPr>
        <p:txBody>
          <a:bodyPr/>
          <a:lstStyle/>
          <a:p>
            <a:r>
              <a:rPr lang="en-US" altLang="zh-TW" dirty="0" smtClean="0"/>
              <a:t>Given two machines and four job chains as shown on the right side, please calculate the schedule using</a:t>
            </a:r>
          </a:p>
          <a:p>
            <a:pPr marL="788988" lvl="1" indent="-514350">
              <a:buFont typeface="+mj-lt"/>
              <a:buAutoNum type="arabicPeriod"/>
            </a:pPr>
            <a:r>
              <a:rPr lang="en-US" altLang="zh-TW" dirty="0" smtClean="0"/>
              <a:t>Min-Min</a:t>
            </a:r>
          </a:p>
          <a:p>
            <a:pPr marL="788988" lvl="1" indent="-514350">
              <a:buFont typeface="+mj-lt"/>
              <a:buAutoNum type="arabicPeriod"/>
            </a:pPr>
            <a:r>
              <a:rPr lang="en-US" altLang="zh-TW" dirty="0" smtClean="0"/>
              <a:t>Max-Min</a:t>
            </a:r>
          </a:p>
          <a:p>
            <a:pPr marL="788988" lvl="1" indent="-514350">
              <a:buFont typeface="+mj-lt"/>
              <a:buAutoNum type="arabicPeriod"/>
            </a:pPr>
            <a:r>
              <a:rPr lang="en-US" altLang="zh-TW" dirty="0" smtClean="0"/>
              <a:t>Min-Max</a:t>
            </a:r>
          </a:p>
          <a:p>
            <a:pPr marL="788988" lvl="1" indent="-514350">
              <a:buFont typeface="+mj-lt"/>
              <a:buAutoNum type="arabicPeriod"/>
            </a:pPr>
            <a:r>
              <a:rPr lang="en-US" altLang="zh-TW" dirty="0" smtClean="0"/>
              <a:t>Longest-Task-First + Round-Robin </a:t>
            </a:r>
            <a:r>
              <a:rPr lang="en-US" altLang="zh-TW" dirty="0"/>
              <a:t>M</a:t>
            </a:r>
            <a:r>
              <a:rPr lang="en-US" altLang="zh-TW" dirty="0" smtClean="0"/>
              <a:t>achine </a:t>
            </a:r>
            <a:r>
              <a:rPr lang="en-US" altLang="zh-TW" dirty="0"/>
              <a:t>S</a:t>
            </a:r>
            <a:r>
              <a:rPr lang="en-US" altLang="zh-TW" dirty="0" smtClean="0"/>
              <a:t>election </a:t>
            </a:r>
            <a:endParaRPr lang="zh-TW" altLang="en-US" dirty="0"/>
          </a:p>
        </p:txBody>
      </p:sp>
      <p:sp>
        <p:nvSpPr>
          <p:cNvPr id="4" name="投影片編號版面配置區 3"/>
          <p:cNvSpPr>
            <a:spLocks noGrp="1"/>
          </p:cNvSpPr>
          <p:nvPr>
            <p:ph type="sldNum" sz="quarter" idx="12"/>
          </p:nvPr>
        </p:nvSpPr>
        <p:spPr/>
        <p:txBody>
          <a:bodyPr/>
          <a:lstStyle/>
          <a:p>
            <a:pPr>
              <a:defRPr/>
            </a:pPr>
            <a:fld id="{1ABD4345-7BD3-4B7C-B14F-DEEAA50699F6}" type="slidenum">
              <a:rPr lang="en-US" altLang="zh-TW" smtClean="0"/>
              <a:pPr>
                <a:defRPr/>
              </a:pPr>
              <a:t>70</a:t>
            </a:fld>
            <a:endParaRPr lang="en-US" altLang="zh-TW" dirty="0"/>
          </a:p>
        </p:txBody>
      </p:sp>
      <p:sp>
        <p:nvSpPr>
          <p:cNvPr id="5" name="橢圓 4"/>
          <p:cNvSpPr/>
          <p:nvPr/>
        </p:nvSpPr>
        <p:spPr>
          <a:xfrm>
            <a:off x="6019056" y="2736282"/>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3,2</a:t>
            </a:r>
            <a:endParaRPr lang="en-US" altLang="zh-TW" sz="1400" dirty="0" smtClean="0">
              <a:solidFill>
                <a:schemeClr val="tx1"/>
              </a:solidFill>
            </a:endParaRPr>
          </a:p>
          <a:p>
            <a:pPr algn="ctr"/>
            <a:r>
              <a:rPr lang="en-US" altLang="zh-TW" sz="1400" dirty="0" smtClean="0">
                <a:solidFill>
                  <a:schemeClr val="tx1"/>
                </a:solidFill>
              </a:rPr>
              <a:t>1200</a:t>
            </a:r>
            <a:endParaRPr lang="zh-TW" altLang="en-US" sz="1400" dirty="0">
              <a:solidFill>
                <a:schemeClr val="tx1"/>
              </a:solidFill>
            </a:endParaRPr>
          </a:p>
        </p:txBody>
      </p:sp>
      <p:sp>
        <p:nvSpPr>
          <p:cNvPr id="6" name="橢圓 5"/>
          <p:cNvSpPr/>
          <p:nvPr/>
        </p:nvSpPr>
        <p:spPr>
          <a:xfrm>
            <a:off x="7315200" y="2736282"/>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3,1</a:t>
            </a:r>
          </a:p>
          <a:p>
            <a:pPr algn="ctr"/>
            <a:r>
              <a:rPr lang="en-US" altLang="zh-TW" dirty="0" smtClean="0">
                <a:solidFill>
                  <a:schemeClr val="tx1"/>
                </a:solidFill>
              </a:rPr>
              <a:t>800</a:t>
            </a:r>
          </a:p>
        </p:txBody>
      </p:sp>
      <p:cxnSp>
        <p:nvCxnSpPr>
          <p:cNvPr id="7" name="直線接點 6"/>
          <p:cNvCxnSpPr>
            <a:stCxn id="5" idx="6"/>
            <a:endCxn id="6" idx="2"/>
          </p:cNvCxnSpPr>
          <p:nvPr/>
        </p:nvCxnSpPr>
        <p:spPr>
          <a:xfrm>
            <a:off x="6811144" y="3132326"/>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8" name="橢圓 7"/>
          <p:cNvSpPr/>
          <p:nvPr/>
        </p:nvSpPr>
        <p:spPr>
          <a:xfrm>
            <a:off x="6023214" y="3528370"/>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4,2</a:t>
            </a:r>
          </a:p>
          <a:p>
            <a:pPr algn="ctr"/>
            <a:r>
              <a:rPr lang="en-US" altLang="zh-TW" sz="1400" dirty="0" smtClean="0">
                <a:solidFill>
                  <a:schemeClr val="tx1"/>
                </a:solidFill>
              </a:rPr>
              <a:t>1000</a:t>
            </a:r>
            <a:endParaRPr lang="zh-TW" altLang="en-US" sz="1400" dirty="0">
              <a:solidFill>
                <a:schemeClr val="tx1"/>
              </a:solidFill>
            </a:endParaRPr>
          </a:p>
        </p:txBody>
      </p:sp>
      <p:sp>
        <p:nvSpPr>
          <p:cNvPr id="9" name="橢圓 8"/>
          <p:cNvSpPr/>
          <p:nvPr/>
        </p:nvSpPr>
        <p:spPr>
          <a:xfrm>
            <a:off x="7319358" y="3528370"/>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4,1</a:t>
            </a:r>
          </a:p>
          <a:p>
            <a:pPr algn="ctr"/>
            <a:r>
              <a:rPr lang="en-US" altLang="zh-TW" dirty="0" smtClean="0">
                <a:solidFill>
                  <a:schemeClr val="tx1"/>
                </a:solidFill>
              </a:rPr>
              <a:t>200</a:t>
            </a:r>
            <a:endParaRPr lang="zh-TW" altLang="en-US" dirty="0">
              <a:solidFill>
                <a:schemeClr val="tx1"/>
              </a:solidFill>
            </a:endParaRPr>
          </a:p>
        </p:txBody>
      </p:sp>
      <p:cxnSp>
        <p:nvCxnSpPr>
          <p:cNvPr id="10" name="直線接點 9"/>
          <p:cNvCxnSpPr>
            <a:stCxn id="8" idx="6"/>
            <a:endCxn id="9" idx="2"/>
          </p:cNvCxnSpPr>
          <p:nvPr/>
        </p:nvCxnSpPr>
        <p:spPr>
          <a:xfrm>
            <a:off x="6815302" y="3924414"/>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11" name="橢圓 10"/>
          <p:cNvSpPr/>
          <p:nvPr/>
        </p:nvSpPr>
        <p:spPr>
          <a:xfrm>
            <a:off x="6019056" y="1152106"/>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1,2</a:t>
            </a:r>
            <a:endParaRPr lang="en-US" altLang="zh-TW" sz="1400" dirty="0" smtClean="0">
              <a:solidFill>
                <a:schemeClr val="tx1"/>
              </a:solidFill>
            </a:endParaRPr>
          </a:p>
          <a:p>
            <a:pPr algn="ctr"/>
            <a:r>
              <a:rPr lang="en-US" altLang="zh-TW" dirty="0">
                <a:solidFill>
                  <a:schemeClr val="tx1"/>
                </a:solidFill>
              </a:rPr>
              <a:t>6</a:t>
            </a:r>
            <a:r>
              <a:rPr lang="en-US" altLang="zh-TW" dirty="0" smtClean="0">
                <a:solidFill>
                  <a:schemeClr val="tx1"/>
                </a:solidFill>
              </a:rPr>
              <a:t>00</a:t>
            </a:r>
            <a:endParaRPr lang="zh-TW" altLang="en-US" dirty="0">
              <a:solidFill>
                <a:schemeClr val="tx1"/>
              </a:solidFill>
            </a:endParaRPr>
          </a:p>
        </p:txBody>
      </p:sp>
      <p:sp>
        <p:nvSpPr>
          <p:cNvPr id="12" name="橢圓 11"/>
          <p:cNvSpPr/>
          <p:nvPr/>
        </p:nvSpPr>
        <p:spPr>
          <a:xfrm>
            <a:off x="7315200" y="1152106"/>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1,1</a:t>
            </a:r>
          </a:p>
          <a:p>
            <a:pPr algn="ctr"/>
            <a:r>
              <a:rPr lang="en-US" altLang="zh-TW" dirty="0">
                <a:solidFill>
                  <a:schemeClr val="tx1"/>
                </a:solidFill>
              </a:rPr>
              <a:t>4</a:t>
            </a:r>
            <a:r>
              <a:rPr lang="en-US" altLang="zh-TW" dirty="0" smtClean="0">
                <a:solidFill>
                  <a:schemeClr val="tx1"/>
                </a:solidFill>
              </a:rPr>
              <a:t>00</a:t>
            </a:r>
          </a:p>
        </p:txBody>
      </p:sp>
      <p:cxnSp>
        <p:nvCxnSpPr>
          <p:cNvPr id="13" name="直線接點 12"/>
          <p:cNvCxnSpPr>
            <a:stCxn id="11" idx="6"/>
            <a:endCxn id="12" idx="2"/>
          </p:cNvCxnSpPr>
          <p:nvPr/>
        </p:nvCxnSpPr>
        <p:spPr>
          <a:xfrm>
            <a:off x="6811144" y="1548150"/>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14" name="橢圓 13"/>
          <p:cNvSpPr/>
          <p:nvPr/>
        </p:nvSpPr>
        <p:spPr>
          <a:xfrm>
            <a:off x="4722912" y="1152106"/>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1,3</a:t>
            </a:r>
          </a:p>
          <a:p>
            <a:pPr algn="ctr"/>
            <a:r>
              <a:rPr lang="en-US" altLang="zh-TW" dirty="0" smtClean="0">
                <a:solidFill>
                  <a:schemeClr val="tx1"/>
                </a:solidFill>
              </a:rPr>
              <a:t>400</a:t>
            </a:r>
            <a:endParaRPr lang="zh-TW" altLang="en-US" dirty="0">
              <a:solidFill>
                <a:schemeClr val="tx1"/>
              </a:solidFill>
            </a:endParaRPr>
          </a:p>
        </p:txBody>
      </p:sp>
      <p:sp>
        <p:nvSpPr>
          <p:cNvPr id="15" name="橢圓 14"/>
          <p:cNvSpPr/>
          <p:nvPr/>
        </p:nvSpPr>
        <p:spPr>
          <a:xfrm>
            <a:off x="7315200" y="1944194"/>
            <a:ext cx="792088" cy="792088"/>
          </a:xfrm>
          <a:prstGeom prst="ellipse">
            <a:avLst/>
          </a:prstGeom>
          <a:noFill/>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dirty="0" smtClean="0">
                <a:solidFill>
                  <a:schemeClr val="tx1"/>
                </a:solidFill>
              </a:rPr>
              <a:t>J</a:t>
            </a:r>
            <a:r>
              <a:rPr lang="en-US" altLang="zh-TW" sz="1400" i="1" dirty="0" smtClean="0">
                <a:solidFill>
                  <a:schemeClr val="tx1"/>
                </a:solidFill>
              </a:rPr>
              <a:t>2,1</a:t>
            </a:r>
          </a:p>
          <a:p>
            <a:pPr algn="ctr"/>
            <a:r>
              <a:rPr lang="en-US" altLang="zh-TW" dirty="0" smtClean="0">
                <a:solidFill>
                  <a:schemeClr val="tx1"/>
                </a:solidFill>
              </a:rPr>
              <a:t>600</a:t>
            </a:r>
            <a:endParaRPr lang="zh-TW" altLang="en-US" dirty="0">
              <a:solidFill>
                <a:schemeClr val="tx1"/>
              </a:solidFill>
            </a:endParaRPr>
          </a:p>
        </p:txBody>
      </p:sp>
      <p:cxnSp>
        <p:nvCxnSpPr>
          <p:cNvPr id="16" name="直線接點 15"/>
          <p:cNvCxnSpPr>
            <a:stCxn id="14" idx="6"/>
          </p:cNvCxnSpPr>
          <p:nvPr/>
        </p:nvCxnSpPr>
        <p:spPr>
          <a:xfrm>
            <a:off x="5515000" y="1548150"/>
            <a:ext cx="504056" cy="0"/>
          </a:xfrm>
          <a:prstGeom prst="line">
            <a:avLst/>
          </a:prstGeom>
          <a:ln>
            <a:solidFill>
              <a:schemeClr val="accent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cxnSp>
      <p:sp>
        <p:nvSpPr>
          <p:cNvPr id="17" name="立方體 16"/>
          <p:cNvSpPr/>
          <p:nvPr/>
        </p:nvSpPr>
        <p:spPr>
          <a:xfrm>
            <a:off x="7467600" y="5105400"/>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M1</a:t>
            </a:r>
          </a:p>
          <a:p>
            <a:pPr algn="ctr"/>
            <a:r>
              <a:rPr lang="en-US" altLang="zh-TW" dirty="0">
                <a:solidFill>
                  <a:schemeClr val="tx1"/>
                </a:solidFill>
              </a:rPr>
              <a:t>2</a:t>
            </a:r>
            <a:r>
              <a:rPr lang="en-US" altLang="zh-TW" dirty="0" smtClean="0">
                <a:solidFill>
                  <a:schemeClr val="tx1"/>
                </a:solidFill>
              </a:rPr>
              <a:t>00</a:t>
            </a:r>
            <a:endParaRPr lang="zh-TW" altLang="en-US" dirty="0">
              <a:solidFill>
                <a:schemeClr val="tx1"/>
              </a:solidFill>
            </a:endParaRPr>
          </a:p>
        </p:txBody>
      </p:sp>
      <p:sp>
        <p:nvSpPr>
          <p:cNvPr id="18" name="立方體 17"/>
          <p:cNvSpPr/>
          <p:nvPr/>
        </p:nvSpPr>
        <p:spPr>
          <a:xfrm>
            <a:off x="6343092" y="5115246"/>
            <a:ext cx="936104" cy="720080"/>
          </a:xfrm>
          <a:prstGeom prst="cub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smtClean="0">
                <a:solidFill>
                  <a:schemeClr val="tx1"/>
                </a:solidFill>
              </a:rPr>
              <a:t>M2</a:t>
            </a:r>
          </a:p>
          <a:p>
            <a:pPr algn="ctr"/>
            <a:r>
              <a:rPr lang="en-US" altLang="zh-TW" dirty="0">
                <a:solidFill>
                  <a:schemeClr val="tx1"/>
                </a:solidFill>
              </a:rPr>
              <a:t>4</a:t>
            </a:r>
            <a:r>
              <a:rPr lang="en-US" altLang="zh-TW" dirty="0" smtClean="0">
                <a:solidFill>
                  <a:schemeClr val="tx1"/>
                </a:solidFill>
              </a:rPr>
              <a:t>00</a:t>
            </a:r>
            <a:endParaRPr lang="zh-TW" altLang="en-US" dirty="0">
              <a:solidFill>
                <a:schemeClr val="tx1"/>
              </a:solidFill>
            </a:endParaRPr>
          </a:p>
        </p:txBody>
      </p:sp>
    </p:spTree>
    <p:extLst>
      <p:ext uri="{BB962C8B-B14F-4D97-AF65-F5344CB8AC3E}">
        <p14:creationId xmlns:p14="http://schemas.microsoft.com/office/powerpoint/2010/main" val="3372676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704850"/>
          </a:xfrm>
        </p:spPr>
        <p:txBody>
          <a:bodyPr/>
          <a:lstStyle/>
          <a:p>
            <a:r>
              <a:rPr lang="en-US" altLang="zh-TW" sz="3200" dirty="0" smtClean="0">
                <a:ea typeface="新細明體" charset="-120"/>
              </a:rPr>
              <a:t>Cloud Resource Management (CRM) Policies</a:t>
            </a:r>
          </a:p>
        </p:txBody>
      </p:sp>
      <p:sp>
        <p:nvSpPr>
          <p:cNvPr id="7171" name="Content Placeholder 2"/>
          <p:cNvSpPr>
            <a:spLocks noGrp="1"/>
          </p:cNvSpPr>
          <p:nvPr>
            <p:ph idx="1"/>
          </p:nvPr>
        </p:nvSpPr>
        <p:spPr>
          <a:xfrm>
            <a:off x="457200" y="1409700"/>
            <a:ext cx="8229600" cy="4638675"/>
          </a:xfrm>
        </p:spPr>
        <p:txBody>
          <a:bodyPr/>
          <a:lstStyle/>
          <a:p>
            <a:pPr marL="457200" indent="-457200">
              <a:buFont typeface="Arial" charset="0"/>
              <a:buAutoNum type="arabicPeriod"/>
            </a:pPr>
            <a:r>
              <a:rPr lang="en-US" altLang="zh-TW" sz="2000" dirty="0" smtClean="0">
                <a:ea typeface="新細明體" charset="-120"/>
              </a:rPr>
              <a:t>Admission control </a:t>
            </a:r>
            <a:r>
              <a:rPr lang="en-US" altLang="zh-TW" sz="2000" dirty="0" smtClean="0">
                <a:ea typeface="新細明體" charset="-120"/>
                <a:sym typeface="Wingdings" pitchFamily="2" charset="2"/>
              </a:rPr>
              <a:t> prevent the system from accepting workload in violation of high-level system policies.</a:t>
            </a:r>
          </a:p>
          <a:p>
            <a:pPr marL="457200" indent="-457200">
              <a:buFont typeface="Arial" charset="0"/>
              <a:buAutoNum type="arabicPeriod"/>
            </a:pPr>
            <a:endParaRPr lang="en-US" altLang="zh-TW" sz="2000" dirty="0" smtClean="0">
              <a:ea typeface="新細明體" charset="-120"/>
            </a:endParaRPr>
          </a:p>
          <a:p>
            <a:pPr marL="457200" indent="-457200">
              <a:buFont typeface="Arial" charset="0"/>
              <a:buAutoNum type="arabicPeriod"/>
            </a:pPr>
            <a:r>
              <a:rPr lang="en-US" altLang="zh-TW" sz="2000" dirty="0" smtClean="0">
                <a:ea typeface="新細明體" charset="-120"/>
              </a:rPr>
              <a:t>Capacity allocation </a:t>
            </a:r>
            <a:r>
              <a:rPr lang="en-US" altLang="zh-TW" sz="2000" dirty="0" smtClean="0">
                <a:ea typeface="新細明體" charset="-120"/>
                <a:sym typeface="Wingdings" pitchFamily="2" charset="2"/>
              </a:rPr>
              <a:t> allocate resources for individual activations of a service.</a:t>
            </a:r>
          </a:p>
          <a:p>
            <a:pPr marL="457200" indent="-457200">
              <a:buFont typeface="Arial" charset="0"/>
              <a:buAutoNum type="arabicPeriod"/>
            </a:pPr>
            <a:endParaRPr lang="en-US" altLang="zh-TW" sz="2000" dirty="0" smtClean="0">
              <a:ea typeface="新細明體" charset="-120"/>
            </a:endParaRPr>
          </a:p>
          <a:p>
            <a:pPr marL="457200" indent="-457200">
              <a:buFont typeface="Arial" charset="0"/>
              <a:buAutoNum type="arabicPeriod"/>
            </a:pPr>
            <a:r>
              <a:rPr lang="en-US" altLang="zh-TW" sz="2000" dirty="0" smtClean="0">
                <a:ea typeface="新細明體" charset="-120"/>
              </a:rPr>
              <a:t>Load balancing </a:t>
            </a:r>
            <a:r>
              <a:rPr lang="en-US" altLang="zh-TW" sz="2000" dirty="0" smtClean="0">
                <a:ea typeface="新細明體" charset="-120"/>
                <a:sym typeface="Wingdings" pitchFamily="2" charset="2"/>
              </a:rPr>
              <a:t> distribute the workload evenly among the servers.</a:t>
            </a:r>
          </a:p>
          <a:p>
            <a:pPr marL="457200" indent="-457200">
              <a:buFont typeface="Arial" charset="0"/>
              <a:buAutoNum type="arabicPeriod"/>
            </a:pPr>
            <a:endParaRPr lang="en-US" altLang="zh-TW" sz="2000" dirty="0" smtClean="0">
              <a:ea typeface="新細明體" charset="-120"/>
            </a:endParaRPr>
          </a:p>
          <a:p>
            <a:pPr marL="457200" indent="-457200">
              <a:buFont typeface="Arial" charset="0"/>
              <a:buAutoNum type="arabicPeriod"/>
            </a:pPr>
            <a:r>
              <a:rPr lang="en-US" altLang="zh-TW" sz="2000" dirty="0" smtClean="0">
                <a:ea typeface="新細明體" charset="-120"/>
              </a:rPr>
              <a:t>Energy optimization </a:t>
            </a:r>
            <a:r>
              <a:rPr lang="en-US" altLang="zh-TW" sz="2000" dirty="0" smtClean="0">
                <a:ea typeface="新細明體" charset="-120"/>
                <a:sym typeface="Wingdings" pitchFamily="2" charset="2"/>
              </a:rPr>
              <a:t> minimization of energy consumption.</a:t>
            </a:r>
          </a:p>
          <a:p>
            <a:pPr marL="457200" indent="-457200">
              <a:buFont typeface="Arial" charset="0"/>
              <a:buAutoNum type="arabicPeriod"/>
            </a:pPr>
            <a:endParaRPr lang="en-US" altLang="zh-TW" sz="2000" dirty="0" smtClean="0">
              <a:ea typeface="新細明體" charset="-120"/>
            </a:endParaRPr>
          </a:p>
          <a:p>
            <a:pPr marL="457200" indent="-457200">
              <a:buFont typeface="Arial" charset="0"/>
              <a:buAutoNum type="arabicPeriod"/>
            </a:pPr>
            <a:r>
              <a:rPr lang="en-US" altLang="zh-TW" sz="2000" dirty="0" smtClean="0">
                <a:ea typeface="新細明體" charset="-120"/>
              </a:rPr>
              <a:t>Quality of service (</a:t>
            </a:r>
            <a:r>
              <a:rPr lang="en-US" altLang="zh-TW" sz="2000" dirty="0" err="1" smtClean="0">
                <a:ea typeface="新細明體" charset="-120"/>
              </a:rPr>
              <a:t>QoS</a:t>
            </a:r>
            <a:r>
              <a:rPr lang="en-US" altLang="zh-TW" sz="2000" dirty="0" smtClean="0">
                <a:ea typeface="新細明體" charset="-120"/>
              </a:rPr>
              <a:t>) guarantees </a:t>
            </a:r>
            <a:r>
              <a:rPr lang="en-US" altLang="zh-TW" sz="2000" dirty="0" smtClean="0">
                <a:ea typeface="新細明體" charset="-120"/>
                <a:sym typeface="Wingdings" pitchFamily="2" charset="2"/>
              </a:rPr>
              <a:t> ability to satisfy timing or other conditions specified by a Service Level Agreement.</a:t>
            </a:r>
            <a:endParaRPr lang="en-US" altLang="zh-TW" sz="2000" dirty="0" smtClean="0">
              <a:ea typeface="新細明體" charset="-120"/>
            </a:endParaRPr>
          </a:p>
        </p:txBody>
      </p:sp>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8</a:t>
            </a:fld>
            <a:endParaRPr lang="en-US" altLang="zh-TW" dirty="0"/>
          </a:p>
        </p:txBody>
      </p:sp>
    </p:spTree>
    <p:extLst>
      <p:ext uri="{BB962C8B-B14F-4D97-AF65-F5344CB8AC3E}">
        <p14:creationId xmlns:p14="http://schemas.microsoft.com/office/powerpoint/2010/main" val="60005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038225"/>
          </a:xfrm>
        </p:spPr>
        <p:txBody>
          <a:bodyPr/>
          <a:lstStyle/>
          <a:p>
            <a:r>
              <a:rPr lang="en-US" altLang="zh-TW" sz="2800" dirty="0" smtClean="0">
                <a:ea typeface="新細明體" charset="-120"/>
              </a:rPr>
              <a:t>Mechanisms for the Implementation of Resource Management Policies</a:t>
            </a:r>
          </a:p>
        </p:txBody>
      </p:sp>
      <p:sp>
        <p:nvSpPr>
          <p:cNvPr id="8195" name="Content Placeholder 2"/>
          <p:cNvSpPr>
            <a:spLocks noGrp="1"/>
          </p:cNvSpPr>
          <p:nvPr>
            <p:ph idx="1"/>
          </p:nvPr>
        </p:nvSpPr>
        <p:spPr>
          <a:xfrm>
            <a:off x="619125" y="1866900"/>
            <a:ext cx="8305800" cy="3838575"/>
          </a:xfrm>
        </p:spPr>
        <p:txBody>
          <a:bodyPr/>
          <a:lstStyle/>
          <a:p>
            <a:r>
              <a:rPr lang="en-US" altLang="zh-TW" sz="2000" u="sng" dirty="0" smtClean="0">
                <a:ea typeface="新細明體" charset="-120"/>
              </a:rPr>
              <a:t>Control theory </a:t>
            </a:r>
            <a:r>
              <a:rPr lang="en-US" altLang="zh-TW" sz="2000" dirty="0" smtClean="0">
                <a:ea typeface="新細明體" charset="-120"/>
                <a:sym typeface="Wingdings" pitchFamily="2" charset="2"/>
              </a:rPr>
              <a:t></a:t>
            </a:r>
            <a:r>
              <a:rPr lang="en-US" altLang="zh-TW" sz="2000" dirty="0" smtClean="0">
                <a:ea typeface="新細明體" charset="-120"/>
              </a:rPr>
              <a:t> uses the feedback to guarantee system stability and predict transient behavior.</a:t>
            </a:r>
          </a:p>
          <a:p>
            <a:endParaRPr lang="en-US" altLang="zh-TW" sz="2000" dirty="0" smtClean="0">
              <a:ea typeface="新細明體" charset="-120"/>
            </a:endParaRPr>
          </a:p>
          <a:p>
            <a:r>
              <a:rPr lang="en-US" altLang="zh-TW" sz="2000" u="sng" dirty="0" smtClean="0">
                <a:ea typeface="新細明體" charset="-120"/>
              </a:rPr>
              <a:t>Machine learning </a:t>
            </a:r>
            <a:r>
              <a:rPr lang="en-US" altLang="zh-TW" sz="2000" dirty="0" smtClean="0">
                <a:ea typeface="新細明體" charset="-120"/>
                <a:sym typeface="Wingdings" pitchFamily="2" charset="2"/>
              </a:rPr>
              <a:t></a:t>
            </a:r>
            <a:r>
              <a:rPr lang="en-US" altLang="zh-TW" sz="2000" dirty="0" smtClean="0">
                <a:ea typeface="新細明體" charset="-120"/>
              </a:rPr>
              <a:t>  does not need a performance model of the system.</a:t>
            </a:r>
          </a:p>
          <a:p>
            <a:endParaRPr lang="en-US" altLang="zh-TW" sz="2000" dirty="0" smtClean="0">
              <a:ea typeface="新細明體" charset="-120"/>
            </a:endParaRPr>
          </a:p>
          <a:p>
            <a:r>
              <a:rPr lang="en-US" altLang="zh-TW" sz="2000" u="sng" dirty="0" smtClean="0">
                <a:ea typeface="新細明體" charset="-120"/>
              </a:rPr>
              <a:t>Utility-based</a:t>
            </a:r>
            <a:r>
              <a:rPr lang="en-US" altLang="zh-TW" sz="2000" dirty="0" smtClean="0">
                <a:ea typeface="新細明體" charset="-120"/>
              </a:rPr>
              <a:t> </a:t>
            </a:r>
            <a:r>
              <a:rPr lang="en-US" altLang="zh-TW" sz="2000" dirty="0" smtClean="0">
                <a:ea typeface="新細明體" charset="-120"/>
                <a:sym typeface="Wingdings" pitchFamily="2" charset="2"/>
              </a:rPr>
              <a:t> </a:t>
            </a:r>
            <a:r>
              <a:rPr lang="en-US" altLang="zh-TW" sz="2000" dirty="0" smtClean="0">
                <a:ea typeface="新細明體" charset="-120"/>
              </a:rPr>
              <a:t>require a performance model and a mechanism to correlate user-level performance with cost.</a:t>
            </a:r>
          </a:p>
          <a:p>
            <a:endParaRPr lang="en-US" altLang="zh-TW" sz="2000" dirty="0" smtClean="0">
              <a:ea typeface="新細明體" charset="-120"/>
            </a:endParaRPr>
          </a:p>
          <a:p>
            <a:r>
              <a:rPr lang="en-US" altLang="zh-TW" sz="2000" u="sng" dirty="0" smtClean="0">
                <a:ea typeface="新細明體" charset="-120"/>
              </a:rPr>
              <a:t>Market-oriented/economic</a:t>
            </a:r>
            <a:r>
              <a:rPr lang="en-US" altLang="zh-TW" sz="2000" dirty="0" smtClean="0">
                <a:ea typeface="新細明體" charset="-120"/>
              </a:rPr>
              <a:t>  </a:t>
            </a:r>
            <a:r>
              <a:rPr lang="en-US" altLang="zh-TW" sz="2000" dirty="0" smtClean="0">
                <a:ea typeface="新細明體" charset="-120"/>
                <a:sym typeface="Wingdings" pitchFamily="2" charset="2"/>
              </a:rPr>
              <a:t> </a:t>
            </a:r>
            <a:r>
              <a:rPr lang="en-US" altLang="zh-TW" sz="2000" dirty="0" smtClean="0">
                <a:ea typeface="新細明體" charset="-120"/>
              </a:rPr>
              <a:t>do not require a model of the system, e.g., combinatorial auctions for bundles of resources.</a:t>
            </a:r>
          </a:p>
        </p:txBody>
      </p:sp>
      <p:sp>
        <p:nvSpPr>
          <p:cNvPr id="2" name="投影片編號版面配置區 1"/>
          <p:cNvSpPr>
            <a:spLocks noGrp="1"/>
          </p:cNvSpPr>
          <p:nvPr>
            <p:ph type="sldNum" sz="quarter" idx="12"/>
          </p:nvPr>
        </p:nvSpPr>
        <p:spPr/>
        <p:txBody>
          <a:bodyPr/>
          <a:lstStyle/>
          <a:p>
            <a:pPr>
              <a:defRPr/>
            </a:pPr>
            <a:fld id="{1ABD4345-7BD3-4B7C-B14F-DEEAA50699F6}" type="slidenum">
              <a:rPr lang="en-US" altLang="zh-TW" smtClean="0"/>
              <a:pPr>
                <a:defRPr/>
              </a:pPr>
              <a:t>9</a:t>
            </a:fld>
            <a:endParaRPr lang="en-US" altLang="zh-TW" dirty="0"/>
          </a:p>
        </p:txBody>
      </p:sp>
    </p:spTree>
    <p:extLst>
      <p:ext uri="{BB962C8B-B14F-4D97-AF65-F5344CB8AC3E}">
        <p14:creationId xmlns:p14="http://schemas.microsoft.com/office/powerpoint/2010/main" val="8162560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23385</TotalTime>
  <Words>3538</Words>
  <Application>Microsoft Office PowerPoint</Application>
  <PresentationFormat>如螢幕大小 (4:3)</PresentationFormat>
  <Paragraphs>687</Paragraphs>
  <Slides>70</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70</vt:i4>
      </vt:variant>
    </vt:vector>
  </HeadingPairs>
  <TitlesOfParts>
    <vt:vector size="72" baseType="lpstr">
      <vt:lpstr>原創</vt:lpstr>
      <vt:lpstr>Visio</vt:lpstr>
      <vt:lpstr>Cloud Computing: Cloud Resource Allocation Issues</vt:lpstr>
      <vt:lpstr>Outline</vt:lpstr>
      <vt:lpstr>Cloud Resource Allocation Overview</vt:lpstr>
      <vt:lpstr>Overview of Cloud Resource Allocation and Scheduling</vt:lpstr>
      <vt:lpstr>Resource Allocation and Scheduling</vt:lpstr>
      <vt:lpstr>Computer Resource Allocation and Scheduling</vt:lpstr>
      <vt:lpstr>Resource Allocation and Scheduling on the Cloud</vt:lpstr>
      <vt:lpstr>Cloud Resource Management (CRM) Policies</vt:lpstr>
      <vt:lpstr>Mechanisms for the Implementation of Resource Management Policies</vt:lpstr>
      <vt:lpstr>Resource Allocation in Cloud Computing</vt:lpstr>
      <vt:lpstr>Control Model</vt:lpstr>
      <vt:lpstr>Overview of IaaS Resource Allocation</vt:lpstr>
      <vt:lpstr>Overview of IaaS Resource Allocation</vt:lpstr>
      <vt:lpstr>Introduction to Static VM placement</vt:lpstr>
      <vt:lpstr>Static VM Placement: Assumptions </vt:lpstr>
      <vt:lpstr>VM Placement: Cost Function</vt:lpstr>
      <vt:lpstr>VM Placement: Cost Function (Cont.)</vt:lpstr>
      <vt:lpstr>Possible Strategies for Different Problems</vt:lpstr>
      <vt:lpstr>Another Strategy: Combinatorial Auctions for Cloud Resources</vt:lpstr>
      <vt:lpstr>PowerPoint 簡報</vt:lpstr>
      <vt:lpstr>Overview of IaaS Resource Allocation</vt:lpstr>
      <vt:lpstr>Effects of Live VM Migration</vt:lpstr>
      <vt:lpstr>Dynamic VM Placement</vt:lpstr>
      <vt:lpstr>Overview of IaaS Resource Allocation</vt:lpstr>
      <vt:lpstr>Auto-scaling problem</vt:lpstr>
      <vt:lpstr>Auto-Scaling</vt:lpstr>
      <vt:lpstr>Issues of Auto-Scaling</vt:lpstr>
      <vt:lpstr>Strategy of Auto-Scaling: Reactive Auto-Scaling</vt:lpstr>
      <vt:lpstr>Possible Reactive Strategies</vt:lpstr>
      <vt:lpstr>Example: OpenStack Reactive Auto-Scaling</vt:lpstr>
      <vt:lpstr>Strategy of Auto-Scaling: Predictive Auto-Scaling</vt:lpstr>
      <vt:lpstr>Possible Predictive Strategies</vt:lpstr>
      <vt:lpstr>Example: Linear Regression Prediction</vt:lpstr>
      <vt:lpstr>Comparison of Reactive and Predictive Strategies</vt:lpstr>
      <vt:lpstr>Overview of IaaS Resource Allocation</vt:lpstr>
      <vt:lpstr>Public Cloud or  Private Data Center?</vt:lpstr>
      <vt:lpstr>Decision Model (Simplified Standard Capital-Budgeting Format) for Purchase</vt:lpstr>
      <vt:lpstr>Decision Model (Simplified Standard Capital-Budgeting Format) for Lease</vt:lpstr>
      <vt:lpstr>PowerPoint 簡報</vt:lpstr>
      <vt:lpstr>PowerPoint 簡報</vt:lpstr>
      <vt:lpstr>Decision Model</vt:lpstr>
      <vt:lpstr>Single-user computers</vt:lpstr>
      <vt:lpstr>Medium-size enterprises</vt:lpstr>
      <vt:lpstr>Large-size enterprises</vt:lpstr>
      <vt:lpstr>Other Topics</vt:lpstr>
      <vt:lpstr>Overview of PaaS/SaaS Resource Allocation</vt:lpstr>
      <vt:lpstr>Overview of PaaS/SaaS Resource Allocation</vt:lpstr>
      <vt:lpstr>Terminology Definition</vt:lpstr>
      <vt:lpstr>A Typical Scheduling Model</vt:lpstr>
      <vt:lpstr>Job/Task and Processing Units</vt:lpstr>
      <vt:lpstr>Job Dependency: Workflow Scheduling</vt:lpstr>
      <vt:lpstr>Classical Scheduling Problems</vt:lpstr>
      <vt:lpstr>Job/Task Scheduling on Clouds</vt:lpstr>
      <vt:lpstr>Cost Function to be Optimized</vt:lpstr>
      <vt:lpstr>Overview of PaaS/SaaS Resource Allocation</vt:lpstr>
      <vt:lpstr>Preconditions of Scheduling</vt:lpstr>
      <vt:lpstr>Scheduling Methods for Unknown Work Length with Homogeneous Environment </vt:lpstr>
      <vt:lpstr>Scheduling Methods for Estimable Work Length with Homogeneous Environment</vt:lpstr>
      <vt:lpstr>Scheduling Methods for Unknown Work Length with Heterogeneous Environment </vt:lpstr>
      <vt:lpstr>Scheduling Methods for Estimable Work Length with Heterogeneous Environment</vt:lpstr>
      <vt:lpstr>MCT: Minimum Completion Time </vt:lpstr>
      <vt:lpstr>Minimum Execution Time (MET)</vt:lpstr>
      <vt:lpstr>Min-Min</vt:lpstr>
      <vt:lpstr>Max-Min</vt:lpstr>
      <vt:lpstr>Min-Max</vt:lpstr>
      <vt:lpstr>Example: Random Task Selection with MCT on Two Job-Chains</vt:lpstr>
      <vt:lpstr>Example: Min-Min on Two Job-Chains</vt:lpstr>
      <vt:lpstr>Example: Max-Min on Two Job-Chains</vt:lpstr>
      <vt:lpstr>Example: Min-Max on Two Job-Chains</vt:lpstr>
      <vt:lpstr>Practice</vt:lpstr>
    </vt:vector>
  </TitlesOfParts>
  <Company>MSTC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ee</dc:creator>
  <cp:lastModifiedBy>laconia_rqw</cp:lastModifiedBy>
  <cp:revision>535</cp:revision>
  <dcterms:created xsi:type="dcterms:W3CDTF">2005-05-04T06:12:14Z</dcterms:created>
  <dcterms:modified xsi:type="dcterms:W3CDTF">2017-02-15T13:50:46Z</dcterms:modified>
</cp:coreProperties>
</file>