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55"/>
  </p:notesMasterIdLst>
  <p:handoutMasterIdLst>
    <p:handoutMasterId r:id="rId56"/>
  </p:handoutMasterIdLst>
  <p:sldIdLst>
    <p:sldId id="256" r:id="rId2"/>
    <p:sldId id="428" r:id="rId3"/>
    <p:sldId id="419" r:id="rId4"/>
    <p:sldId id="420" r:id="rId5"/>
    <p:sldId id="421" r:id="rId6"/>
    <p:sldId id="422" r:id="rId7"/>
    <p:sldId id="423" r:id="rId8"/>
    <p:sldId id="424" r:id="rId9"/>
    <p:sldId id="425" r:id="rId10"/>
    <p:sldId id="426" r:id="rId11"/>
    <p:sldId id="427" r:id="rId12"/>
    <p:sldId id="292" r:id="rId13"/>
    <p:sldId id="432" r:id="rId14"/>
    <p:sldId id="412" r:id="rId15"/>
    <p:sldId id="415" r:id="rId16"/>
    <p:sldId id="293" r:id="rId17"/>
    <p:sldId id="294" r:id="rId18"/>
    <p:sldId id="296" r:id="rId19"/>
    <p:sldId id="388" r:id="rId20"/>
    <p:sldId id="408" r:id="rId21"/>
    <p:sldId id="431" r:id="rId22"/>
    <p:sldId id="416" r:id="rId23"/>
    <p:sldId id="399" r:id="rId24"/>
    <p:sldId id="298" r:id="rId25"/>
    <p:sldId id="393" r:id="rId26"/>
    <p:sldId id="394" r:id="rId27"/>
    <p:sldId id="395" r:id="rId28"/>
    <p:sldId id="396" r:id="rId29"/>
    <p:sldId id="397" r:id="rId30"/>
    <p:sldId id="398" r:id="rId31"/>
    <p:sldId id="407" r:id="rId32"/>
    <p:sldId id="406" r:id="rId33"/>
    <p:sldId id="400" r:id="rId34"/>
    <p:sldId id="401" r:id="rId35"/>
    <p:sldId id="402" r:id="rId36"/>
    <p:sldId id="403" r:id="rId37"/>
    <p:sldId id="404" r:id="rId38"/>
    <p:sldId id="409" r:id="rId39"/>
    <p:sldId id="417" r:id="rId40"/>
    <p:sldId id="385" r:id="rId41"/>
    <p:sldId id="410" r:id="rId42"/>
    <p:sldId id="372" r:id="rId43"/>
    <p:sldId id="429" r:id="rId44"/>
    <p:sldId id="430" r:id="rId45"/>
    <p:sldId id="386" r:id="rId46"/>
    <p:sldId id="387" r:id="rId47"/>
    <p:sldId id="390" r:id="rId48"/>
    <p:sldId id="308" r:id="rId49"/>
    <p:sldId id="322" r:id="rId50"/>
    <p:sldId id="418" r:id="rId51"/>
    <p:sldId id="323" r:id="rId52"/>
    <p:sldId id="391" r:id="rId53"/>
    <p:sldId id="392" r:id="rId5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550" autoAdjust="0"/>
  </p:normalViewPr>
  <p:slideViewPr>
    <p:cSldViewPr>
      <p:cViewPr>
        <p:scale>
          <a:sx n="80" d="100"/>
          <a:sy n="80" d="100"/>
        </p:scale>
        <p:origin x="-2430" y="-6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2693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endParaRPr lang="en-US" altLang="zh-TW"/>
          </a:p>
        </p:txBody>
      </p:sp>
      <p:sp>
        <p:nvSpPr>
          <p:cNvPr id="2693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2693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新細明體" pitchFamily="18" charset="-120"/>
              </a:defRPr>
            </a:lvl1pPr>
          </a:lstStyle>
          <a:p>
            <a:pPr>
              <a:defRPr/>
            </a:pPr>
            <a:fld id="{C497CAE8-69D1-4276-9BB1-AA352CD9A321}" type="slidenum">
              <a:rPr lang="en-US" altLang="zh-TW"/>
              <a:pPr>
                <a:defRPr/>
              </a:pPr>
              <a:t>‹#›</a:t>
            </a:fld>
            <a:endParaRPr lang="en-US" altLang="zh-TW" dirty="0"/>
          </a:p>
        </p:txBody>
      </p:sp>
    </p:spTree>
    <p:extLst>
      <p:ext uri="{BB962C8B-B14F-4D97-AF65-F5344CB8AC3E}">
        <p14:creationId xmlns:p14="http://schemas.microsoft.com/office/powerpoint/2010/main" val="340290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3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273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endParaRPr lang="en-US" altLang="zh-TW"/>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3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73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273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新細明體" pitchFamily="18" charset="-120"/>
              </a:defRPr>
            </a:lvl1pPr>
          </a:lstStyle>
          <a:p>
            <a:pPr>
              <a:defRPr/>
            </a:pPr>
            <a:fld id="{A4A67A03-A9E6-4F28-A3F3-53078BA05788}" type="slidenum">
              <a:rPr lang="en-US" altLang="zh-TW"/>
              <a:pPr>
                <a:defRPr/>
              </a:pPr>
              <a:t>‹#›</a:t>
            </a:fld>
            <a:endParaRPr lang="en-US" altLang="zh-TW" dirty="0"/>
          </a:p>
        </p:txBody>
      </p:sp>
    </p:spTree>
    <p:extLst>
      <p:ext uri="{BB962C8B-B14F-4D97-AF65-F5344CB8AC3E}">
        <p14:creationId xmlns:p14="http://schemas.microsoft.com/office/powerpoint/2010/main" val="3004307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42950" indent="-285750" eaLnBrk="0" hangingPunct="0">
              <a:spcBef>
                <a:spcPct val="30000"/>
              </a:spcBef>
              <a:defRPr kumimoji="1" sz="1200">
                <a:solidFill>
                  <a:schemeClr val="tx1"/>
                </a:solidFill>
                <a:latin typeface="Arial" pitchFamily="34" charset="0"/>
                <a:ea typeface="新細明體" pitchFamily="18" charset="-120"/>
              </a:defRPr>
            </a:lvl2pPr>
            <a:lvl3pPr marL="1143000" indent="-228600" eaLnBrk="0" hangingPunct="0">
              <a:spcBef>
                <a:spcPct val="30000"/>
              </a:spcBef>
              <a:defRPr kumimoji="1" sz="1200">
                <a:solidFill>
                  <a:schemeClr val="tx1"/>
                </a:solidFill>
                <a:latin typeface="Arial" pitchFamily="34" charset="0"/>
                <a:ea typeface="新細明體" pitchFamily="18" charset="-120"/>
              </a:defRPr>
            </a:lvl3pPr>
            <a:lvl4pPr marL="1600200" indent="-228600" eaLnBrk="0" hangingPunct="0">
              <a:spcBef>
                <a:spcPct val="30000"/>
              </a:spcBef>
              <a:defRPr kumimoji="1" sz="1200">
                <a:solidFill>
                  <a:schemeClr val="tx1"/>
                </a:solidFill>
                <a:latin typeface="Arial" pitchFamily="34" charset="0"/>
                <a:ea typeface="新細明體" pitchFamily="18" charset="-120"/>
              </a:defRPr>
            </a:lvl4pPr>
            <a:lvl5pPr marL="2057400" indent="-228600" eaLnBrk="0" hangingPunct="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3346773C-80B1-42D8-8661-50958C85F9D9}" type="slidenum">
              <a:rPr lang="en-US" altLang="zh-TW" smtClean="0"/>
              <a:pPr eaLnBrk="1" hangingPunct="1">
                <a:spcBef>
                  <a:spcPct val="0"/>
                </a:spcBef>
              </a:pPr>
              <a:t>1</a:t>
            </a:fld>
            <a:endParaRPr lang="en-US" altLang="zh-TW"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zh-TW"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The University of Adelaide, School of Computer Science</a:t>
            </a:r>
          </a:p>
        </p:txBody>
      </p:sp>
      <p:sp>
        <p:nvSpPr>
          <p:cNvPr id="59394" name="Rectangle 3"/>
          <p:cNvSpPr txBox="1">
            <a:spLocks noGrp="1" noChangeArrowheads="1"/>
          </p:cNvSpPr>
          <p:nvPr/>
        </p:nvSpPr>
        <p:spPr bwMode="auto">
          <a:xfrm>
            <a:off x="3885903" y="1"/>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6FFC77E2-6BB9-4A95-8050-3712F7AAD3C1}" type="datetime3">
              <a:rPr lang="en-US" altLang="zh-TW" sz="1200" b="0">
                <a:latin typeface="Times New Roman" pitchFamily="18" charset="0"/>
              </a:rPr>
              <a:pPr algn="r"/>
              <a:t>15 February 2017</a:t>
            </a:fld>
            <a:endParaRPr lang="en-US" altLang="zh-TW" sz="1200" b="0">
              <a:latin typeface="Times New Roman" pitchFamily="18" charset="0"/>
            </a:endParaRPr>
          </a:p>
        </p:txBody>
      </p:sp>
      <p:sp>
        <p:nvSpPr>
          <p:cNvPr id="59395" name="Rectangle 6"/>
          <p:cNvSpPr txBox="1">
            <a:spLocks noGrp="1" noChangeArrowheads="1"/>
          </p:cNvSpPr>
          <p:nvPr/>
        </p:nvSpPr>
        <p:spPr bwMode="auto">
          <a:xfrm>
            <a:off x="0" y="868740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Chapter 2 — Instructions: Language of the Computer</a:t>
            </a:r>
          </a:p>
        </p:txBody>
      </p:sp>
      <p:sp>
        <p:nvSpPr>
          <p:cNvPr id="59396" name="Rectangle 7"/>
          <p:cNvSpPr txBox="1">
            <a:spLocks noGrp="1" noChangeArrowheads="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0A7C6DCC-614F-4163-A53C-CB276E7CD91F}" type="slidenum">
              <a:rPr lang="en-US" altLang="zh-TW" sz="1200" b="0">
                <a:latin typeface="Times New Roman" pitchFamily="18" charset="0"/>
              </a:rPr>
              <a:pPr algn="r"/>
              <a:t>31</a:t>
            </a:fld>
            <a:endParaRPr lang="en-US" altLang="zh-TW" sz="1200" b="0">
              <a:latin typeface="Times New Roman" pitchFamily="18" charset="0"/>
            </a:endParaRPr>
          </a:p>
        </p:txBody>
      </p:sp>
      <p:sp>
        <p:nvSpPr>
          <p:cNvPr id="258054" name="Rectangle 2"/>
          <p:cNvSpPr>
            <a:spLocks noGrp="1" noRot="1" noChangeAspect="1" noChangeArrowheads="1" noTextEdit="1"/>
          </p:cNvSpPr>
          <p:nvPr>
            <p:ph type="sldImg"/>
          </p:nvPr>
        </p:nvSpPr>
        <p:spPr>
          <a:xfrm>
            <a:off x="1144588" y="685800"/>
            <a:ext cx="4570412" cy="34290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58055"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2" tIns="45716" rIns="91432" bIns="45716"/>
          <a:lstStyle/>
          <a:p>
            <a:pPr eaLnBrk="1" hangingPunct="1"/>
            <a:endParaRPr lang="en-AU" altLang="zh-TW"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The University of Adelaide, School of Computer Science</a:t>
            </a:r>
          </a:p>
        </p:txBody>
      </p:sp>
      <p:sp>
        <p:nvSpPr>
          <p:cNvPr id="57346" name="Rectangle 3"/>
          <p:cNvSpPr txBox="1">
            <a:spLocks noGrp="1" noChangeArrowheads="1"/>
          </p:cNvSpPr>
          <p:nvPr/>
        </p:nvSpPr>
        <p:spPr bwMode="auto">
          <a:xfrm>
            <a:off x="3885903" y="1"/>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905C5FF6-C814-4121-96A2-E464BB790373}" type="datetime3">
              <a:rPr lang="en-US" altLang="zh-TW" sz="1200" b="0">
                <a:latin typeface="Times New Roman" pitchFamily="18" charset="0"/>
              </a:rPr>
              <a:pPr algn="r"/>
              <a:t>15 February 2017</a:t>
            </a:fld>
            <a:endParaRPr lang="en-US" altLang="zh-TW" sz="1200" b="0">
              <a:latin typeface="Times New Roman" pitchFamily="18" charset="0"/>
            </a:endParaRPr>
          </a:p>
        </p:txBody>
      </p:sp>
      <p:sp>
        <p:nvSpPr>
          <p:cNvPr id="57347" name="Rectangle 6"/>
          <p:cNvSpPr txBox="1">
            <a:spLocks noGrp="1" noChangeArrowheads="1"/>
          </p:cNvSpPr>
          <p:nvPr/>
        </p:nvSpPr>
        <p:spPr bwMode="auto">
          <a:xfrm>
            <a:off x="0" y="868740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Chapter 2 — Instructions: Language of the Computer</a:t>
            </a:r>
          </a:p>
        </p:txBody>
      </p:sp>
      <p:sp>
        <p:nvSpPr>
          <p:cNvPr id="57348" name="Rectangle 7"/>
          <p:cNvSpPr txBox="1">
            <a:spLocks noGrp="1" noChangeArrowheads="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C74E854F-9614-4A81-A8E9-44D838938804}" type="slidenum">
              <a:rPr lang="en-US" altLang="zh-TW" sz="1200" b="0">
                <a:latin typeface="Times New Roman" pitchFamily="18" charset="0"/>
              </a:rPr>
              <a:pPr algn="r"/>
              <a:t>32</a:t>
            </a:fld>
            <a:endParaRPr lang="en-US" altLang="zh-TW" sz="1200" b="0">
              <a:latin typeface="Times New Roman" pitchFamily="18" charset="0"/>
            </a:endParaRPr>
          </a:p>
        </p:txBody>
      </p:sp>
      <p:sp>
        <p:nvSpPr>
          <p:cNvPr id="256006" name="Rectangle 2"/>
          <p:cNvSpPr>
            <a:spLocks noGrp="1" noRot="1" noChangeAspect="1" noChangeArrowheads="1" noTextEdit="1"/>
          </p:cNvSpPr>
          <p:nvPr>
            <p:ph type="sldImg"/>
          </p:nvPr>
        </p:nvSpPr>
        <p:spPr>
          <a:xfrm>
            <a:off x="1144588" y="685800"/>
            <a:ext cx="4570412" cy="34290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56007"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2" tIns="45716" rIns="91432" bIns="45716"/>
          <a:lstStyle/>
          <a:p>
            <a:pPr eaLnBrk="1" hangingPunct="1"/>
            <a:endParaRPr lang="en-AU" altLang="zh-TW"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The University of Adelaide, School of Computer Science</a:t>
            </a:r>
          </a:p>
        </p:txBody>
      </p:sp>
      <p:sp>
        <p:nvSpPr>
          <p:cNvPr id="181251" name="Rectangle 3"/>
          <p:cNvSpPr txBox="1">
            <a:spLocks noGrp="1" noChangeArrowheads="1"/>
          </p:cNvSpPr>
          <p:nvPr/>
        </p:nvSpPr>
        <p:spPr bwMode="auto">
          <a:xfrm>
            <a:off x="3885903" y="1"/>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2CC2595A-A9A5-4A11-9958-0B8B0286393E}" type="datetime3">
              <a:rPr lang="en-US" altLang="zh-TW" sz="1200" b="0">
                <a:latin typeface="Times New Roman" pitchFamily="18" charset="0"/>
              </a:rPr>
              <a:pPr algn="r"/>
              <a:t>15 February 2017</a:t>
            </a:fld>
            <a:endParaRPr lang="en-US" altLang="zh-TW" sz="1200" b="0">
              <a:latin typeface="Times New Roman" pitchFamily="18" charset="0"/>
            </a:endParaRPr>
          </a:p>
        </p:txBody>
      </p:sp>
      <p:sp>
        <p:nvSpPr>
          <p:cNvPr id="181252" name="Rectangle 6"/>
          <p:cNvSpPr txBox="1">
            <a:spLocks noGrp="1" noChangeArrowheads="1"/>
          </p:cNvSpPr>
          <p:nvPr/>
        </p:nvSpPr>
        <p:spPr bwMode="auto">
          <a:xfrm>
            <a:off x="0" y="868740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Chapter 2 — Instructions: Language of the Computer</a:t>
            </a:r>
          </a:p>
        </p:txBody>
      </p:sp>
      <p:sp>
        <p:nvSpPr>
          <p:cNvPr id="181253" name="Rectangle 7"/>
          <p:cNvSpPr txBox="1">
            <a:spLocks noGrp="1" noChangeArrowheads="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8453F925-8196-42DE-B15D-437999888050}" type="slidenum">
              <a:rPr lang="en-US" altLang="zh-TW" sz="1200" b="0">
                <a:latin typeface="Times New Roman" pitchFamily="18" charset="0"/>
              </a:rPr>
              <a:pPr algn="r"/>
              <a:t>33</a:t>
            </a:fld>
            <a:endParaRPr lang="en-US" altLang="zh-TW" sz="1200" b="0">
              <a:latin typeface="Times New Roman" pitchFamily="18" charset="0"/>
            </a:endParaRPr>
          </a:p>
        </p:txBody>
      </p:sp>
      <p:sp>
        <p:nvSpPr>
          <p:cNvPr id="240646" name="Rectangle 2"/>
          <p:cNvSpPr>
            <a:spLocks noGrp="1" noRot="1" noChangeAspect="1" noChangeArrowheads="1" noTextEdit="1"/>
          </p:cNvSpPr>
          <p:nvPr>
            <p:ph type="sldImg"/>
          </p:nvPr>
        </p:nvSpPr>
        <p:spPr>
          <a:xfrm>
            <a:off x="1144588" y="685800"/>
            <a:ext cx="4570412" cy="34290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40647"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2" tIns="45716" rIns="91432" bIns="45716"/>
          <a:lstStyle/>
          <a:p>
            <a:pPr eaLnBrk="1" hangingPunct="1"/>
            <a:endParaRPr lang="en-AU" altLang="zh-TW"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The University of Adelaide, School of Computer Science</a:t>
            </a:r>
          </a:p>
        </p:txBody>
      </p:sp>
      <p:sp>
        <p:nvSpPr>
          <p:cNvPr id="49154" name="Rectangle 3"/>
          <p:cNvSpPr txBox="1">
            <a:spLocks noGrp="1" noChangeArrowheads="1"/>
          </p:cNvSpPr>
          <p:nvPr/>
        </p:nvSpPr>
        <p:spPr bwMode="auto">
          <a:xfrm>
            <a:off x="3885903" y="1"/>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827776C3-7D54-4AC1-B358-2B46C8EA86A5}" type="datetime3">
              <a:rPr lang="en-US" altLang="zh-TW" sz="1200" b="0">
                <a:latin typeface="Times New Roman" pitchFamily="18" charset="0"/>
              </a:rPr>
              <a:pPr algn="r"/>
              <a:t>15 February 2017</a:t>
            </a:fld>
            <a:endParaRPr lang="en-US" altLang="zh-TW" sz="1200" b="0">
              <a:latin typeface="Times New Roman" pitchFamily="18" charset="0"/>
            </a:endParaRPr>
          </a:p>
        </p:txBody>
      </p:sp>
      <p:sp>
        <p:nvSpPr>
          <p:cNvPr id="49155" name="Rectangle 6"/>
          <p:cNvSpPr txBox="1">
            <a:spLocks noGrp="1" noChangeArrowheads="1"/>
          </p:cNvSpPr>
          <p:nvPr/>
        </p:nvSpPr>
        <p:spPr bwMode="auto">
          <a:xfrm>
            <a:off x="0" y="868740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Chapter 2 — Instructions: Language of the Computer</a:t>
            </a:r>
          </a:p>
        </p:txBody>
      </p:sp>
      <p:sp>
        <p:nvSpPr>
          <p:cNvPr id="49156" name="Rectangle 7"/>
          <p:cNvSpPr txBox="1">
            <a:spLocks noGrp="1" noChangeArrowheads="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0445A128-144A-46CC-9997-BAC851A77059}" type="slidenum">
              <a:rPr lang="en-US" altLang="zh-TW" sz="1200" b="0">
                <a:latin typeface="Times New Roman" pitchFamily="18" charset="0"/>
              </a:rPr>
              <a:pPr algn="r"/>
              <a:t>35</a:t>
            </a:fld>
            <a:endParaRPr lang="en-US" altLang="zh-TW" sz="1200" b="0">
              <a:latin typeface="Times New Roman" pitchFamily="18" charset="0"/>
            </a:endParaRPr>
          </a:p>
        </p:txBody>
      </p:sp>
      <p:sp>
        <p:nvSpPr>
          <p:cNvPr id="243718" name="Rectangle 2"/>
          <p:cNvSpPr>
            <a:spLocks noGrp="1" noRot="1" noChangeAspect="1" noChangeArrowheads="1" noTextEdit="1"/>
          </p:cNvSpPr>
          <p:nvPr>
            <p:ph type="sldImg"/>
          </p:nvPr>
        </p:nvSpPr>
        <p:spPr>
          <a:xfrm>
            <a:off x="1144588" y="685800"/>
            <a:ext cx="4570412" cy="34290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43719"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2" tIns="45716" rIns="91432" bIns="45716"/>
          <a:lstStyle/>
          <a:p>
            <a:pPr eaLnBrk="1" hangingPunct="1"/>
            <a:endParaRPr lang="en-AU" altLang="zh-TW"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The University of Adelaide, School of Computer Science</a:t>
            </a:r>
          </a:p>
        </p:txBody>
      </p:sp>
      <p:sp>
        <p:nvSpPr>
          <p:cNvPr id="53250" name="Rectangle 3"/>
          <p:cNvSpPr txBox="1">
            <a:spLocks noGrp="1" noChangeArrowheads="1"/>
          </p:cNvSpPr>
          <p:nvPr/>
        </p:nvSpPr>
        <p:spPr bwMode="auto">
          <a:xfrm>
            <a:off x="3885903" y="1"/>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E20FF09B-C2CD-45CD-8C78-278251B1E2BC}" type="datetime3">
              <a:rPr lang="en-US" altLang="zh-TW" sz="1200" b="0">
                <a:latin typeface="Times New Roman" pitchFamily="18" charset="0"/>
              </a:rPr>
              <a:pPr algn="r"/>
              <a:t>15 February 2017</a:t>
            </a:fld>
            <a:endParaRPr lang="en-US" altLang="zh-TW" sz="1200" b="0">
              <a:latin typeface="Times New Roman" pitchFamily="18" charset="0"/>
            </a:endParaRPr>
          </a:p>
        </p:txBody>
      </p:sp>
      <p:sp>
        <p:nvSpPr>
          <p:cNvPr id="53251" name="Rectangle 6"/>
          <p:cNvSpPr txBox="1">
            <a:spLocks noGrp="1" noChangeArrowheads="1"/>
          </p:cNvSpPr>
          <p:nvPr/>
        </p:nvSpPr>
        <p:spPr bwMode="auto">
          <a:xfrm>
            <a:off x="0" y="868740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Chapter 2 — Instructions: Language of the Computer</a:t>
            </a:r>
          </a:p>
        </p:txBody>
      </p:sp>
      <p:sp>
        <p:nvSpPr>
          <p:cNvPr id="53252" name="Rectangle 7"/>
          <p:cNvSpPr txBox="1">
            <a:spLocks noGrp="1" noChangeArrowheads="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1AFE883C-605D-4DCA-B528-46602C3F2846}" type="slidenum">
              <a:rPr lang="en-US" altLang="zh-TW" sz="1200" b="0">
                <a:latin typeface="Times New Roman" pitchFamily="18" charset="0"/>
              </a:rPr>
              <a:pPr algn="r"/>
              <a:t>36</a:t>
            </a:fld>
            <a:endParaRPr lang="en-US" altLang="zh-TW" sz="1200" b="0">
              <a:latin typeface="Times New Roman" pitchFamily="18" charset="0"/>
            </a:endParaRPr>
          </a:p>
        </p:txBody>
      </p:sp>
      <p:sp>
        <p:nvSpPr>
          <p:cNvPr id="247814" name="Rectangle 2"/>
          <p:cNvSpPr>
            <a:spLocks noGrp="1" noRot="1" noChangeAspect="1" noChangeArrowheads="1" noTextEdit="1"/>
          </p:cNvSpPr>
          <p:nvPr>
            <p:ph type="sldImg"/>
          </p:nvPr>
        </p:nvSpPr>
        <p:spPr>
          <a:xfrm>
            <a:off x="1144588" y="685800"/>
            <a:ext cx="4570412" cy="34290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47815"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2" tIns="45716" rIns="91432" bIns="45716"/>
          <a:lstStyle/>
          <a:p>
            <a:pPr eaLnBrk="1" hangingPunct="1"/>
            <a:endParaRPr lang="en-AU" altLang="zh-TW"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The University of Adelaide, School of Computer Science</a:t>
            </a:r>
          </a:p>
        </p:txBody>
      </p:sp>
      <p:sp>
        <p:nvSpPr>
          <p:cNvPr id="63490" name="Rectangle 3"/>
          <p:cNvSpPr txBox="1">
            <a:spLocks noGrp="1" noChangeArrowheads="1"/>
          </p:cNvSpPr>
          <p:nvPr/>
        </p:nvSpPr>
        <p:spPr bwMode="auto">
          <a:xfrm>
            <a:off x="3885903" y="1"/>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009962D8-14F4-496B-B64F-C8E2ADAF11AF}" type="datetime3">
              <a:rPr lang="en-US" altLang="zh-TW" sz="1200" b="0">
                <a:latin typeface="Times New Roman" pitchFamily="18" charset="0"/>
              </a:rPr>
              <a:pPr algn="r"/>
              <a:t>15 February 2017</a:t>
            </a:fld>
            <a:endParaRPr lang="en-US" altLang="zh-TW" sz="1200" b="0">
              <a:latin typeface="Times New Roman" pitchFamily="18" charset="0"/>
            </a:endParaRPr>
          </a:p>
        </p:txBody>
      </p:sp>
      <p:sp>
        <p:nvSpPr>
          <p:cNvPr id="63491" name="Rectangle 6"/>
          <p:cNvSpPr txBox="1">
            <a:spLocks noGrp="1" noChangeArrowheads="1"/>
          </p:cNvSpPr>
          <p:nvPr/>
        </p:nvSpPr>
        <p:spPr bwMode="auto">
          <a:xfrm>
            <a:off x="0" y="868740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Chapter 2 — Instructions: Language of the Computer</a:t>
            </a:r>
          </a:p>
        </p:txBody>
      </p:sp>
      <p:sp>
        <p:nvSpPr>
          <p:cNvPr id="63492" name="Rectangle 7"/>
          <p:cNvSpPr txBox="1">
            <a:spLocks noGrp="1" noChangeArrowheads="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A1BF7FA8-3620-48BD-8F64-FA20C3161398}" type="slidenum">
              <a:rPr lang="en-US" altLang="zh-TW" sz="1200" b="0">
                <a:latin typeface="Times New Roman" pitchFamily="18" charset="0"/>
              </a:rPr>
              <a:pPr algn="r"/>
              <a:t>38</a:t>
            </a:fld>
            <a:endParaRPr lang="en-US" altLang="zh-TW" sz="1200" b="0">
              <a:latin typeface="Times New Roman" pitchFamily="18" charset="0"/>
            </a:endParaRPr>
          </a:p>
        </p:txBody>
      </p:sp>
      <p:sp>
        <p:nvSpPr>
          <p:cNvPr id="262150" name="Rectangle 2"/>
          <p:cNvSpPr>
            <a:spLocks noGrp="1" noRot="1" noChangeAspect="1" noChangeArrowheads="1" noTextEdit="1"/>
          </p:cNvSpPr>
          <p:nvPr>
            <p:ph type="sldImg"/>
          </p:nvPr>
        </p:nvSpPr>
        <p:spPr>
          <a:xfrm>
            <a:off x="1144588" y="685800"/>
            <a:ext cx="4570412" cy="34290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2151"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2" tIns="45716" rIns="91432" bIns="45716"/>
          <a:lstStyle/>
          <a:p>
            <a:pPr eaLnBrk="1" hangingPunct="1"/>
            <a:endParaRPr lang="en-AU" altLang="zh-TW"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66763" y="1363663"/>
            <a:ext cx="5219700" cy="3914775"/>
          </a:xfrm>
          <a:ln/>
        </p:spPr>
      </p:sp>
      <p:sp>
        <p:nvSpPr>
          <p:cNvPr id="56323" name="Rectangle 3"/>
          <p:cNvSpPr>
            <a:spLocks noGrp="1" noChangeArrowheads="1"/>
          </p:cNvSpPr>
          <p:nvPr>
            <p:ph type="body" idx="1"/>
          </p:nvPr>
        </p:nvSpPr>
        <p:spPr>
          <a:xfrm>
            <a:off x="95250" y="5575300"/>
            <a:ext cx="6565900" cy="2944813"/>
          </a:xfrm>
          <a:noFill/>
        </p:spPr>
        <p:txBody>
          <a:bodyPr/>
          <a:lstStyle/>
          <a:p>
            <a:pPr eaLnBrk="1" hangingPunct="1">
              <a:lnSpc>
                <a:spcPct val="90000"/>
              </a:lnSpc>
            </a:pPr>
            <a:r>
              <a:rPr lang="en-US" altLang="zh-TW" smtClean="0"/>
              <a:t>Virtualization is having a huge impact on infrastructure architectures, processes and operations, people and skills, and the business. It is the most important and impactful trend in infrastructure and operations through 2012 </a:t>
            </a:r>
            <a:r>
              <a:rPr lang="en-US" altLang="zh-TW" smtClean="0">
                <a:latin typeface="Times" pitchFamily="18" charset="0"/>
              </a:rPr>
              <a:t>—</a:t>
            </a:r>
            <a:r>
              <a:rPr lang="en-US" altLang="zh-TW" smtClean="0"/>
              <a:t> changing how you manage, how/what you buy, how you deploy, how you plan, how you charge. It also shakes up the industry, in terms of licensing, pricing and component management. Infrastructure is on an inevitable shift from components that are either physically integrated by vendors (for example, monolithic servers), or manually integrated by users, to logically composed "fabrics" of computing, I/O and storage components. </a:t>
            </a:r>
          </a:p>
          <a:p>
            <a:pPr eaLnBrk="1" hangingPunct="1">
              <a:lnSpc>
                <a:spcPct val="90000"/>
              </a:lnSpc>
            </a:pPr>
            <a:r>
              <a:rPr lang="en-US" altLang="zh-TW" smtClean="0"/>
              <a:t>But virtualization is only an enabler to very important future trends. Virtualization creates a pool of manageable, flexible capacity. Automation and service centricity will take that pool of resource and do useful work based on business policies and service-level requirements. Also, the decoupling created by virtualization combined with defined service offerings and automation are great enablers of cloud computing. Essentially, real-time infrastructure (RTI) is a private cloud computing engine. The infrastructure engine in cloud service providers will be RTIs. But more than that, the services-oriented interfaces created between an RTI and its customers enable an IT organization to leverage external cloud services where appropriate. Cloud computing is the inevitable result of a service provider evolving to RTI, and the best customers of cloud computing will be startups, or IT organizations that are themselves evolving toward RTI.</a:t>
            </a:r>
          </a:p>
        </p:txBody>
      </p:sp>
      <p:sp>
        <p:nvSpPr>
          <p:cNvPr id="56324" name="Rectangle 4"/>
          <p:cNvSpPr>
            <a:spLocks noChangeArrowheads="1"/>
          </p:cNvSpPr>
          <p:nvPr/>
        </p:nvSpPr>
        <p:spPr bwMode="auto">
          <a:xfrm>
            <a:off x="65088" y="371475"/>
            <a:ext cx="64627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985" tIns="45993" rIns="91985" bIns="45993"/>
          <a:lstStyle>
            <a:lvl1pPr defTabSz="917575" eaLnBrk="0" hangingPunct="0">
              <a:spcBef>
                <a:spcPct val="30000"/>
              </a:spcBef>
              <a:defRPr kumimoji="1" sz="1200">
                <a:solidFill>
                  <a:schemeClr val="tx1"/>
                </a:solidFill>
                <a:latin typeface="Arial" pitchFamily="34" charset="0"/>
                <a:ea typeface="新細明體" pitchFamily="18" charset="-120"/>
              </a:defRPr>
            </a:lvl1pPr>
            <a:lvl2pPr marL="742950" indent="-285750" defTabSz="917575" eaLnBrk="0" hangingPunct="0">
              <a:spcBef>
                <a:spcPct val="30000"/>
              </a:spcBef>
              <a:defRPr kumimoji="1" sz="1200">
                <a:solidFill>
                  <a:schemeClr val="tx1"/>
                </a:solidFill>
                <a:latin typeface="Arial" pitchFamily="34" charset="0"/>
                <a:ea typeface="新細明體" pitchFamily="18" charset="-120"/>
              </a:defRPr>
            </a:lvl2pPr>
            <a:lvl3pPr marL="1143000" indent="-228600" defTabSz="917575" eaLnBrk="0" hangingPunct="0">
              <a:spcBef>
                <a:spcPct val="30000"/>
              </a:spcBef>
              <a:defRPr kumimoji="1" sz="1200">
                <a:solidFill>
                  <a:schemeClr val="tx1"/>
                </a:solidFill>
                <a:latin typeface="Arial" pitchFamily="34" charset="0"/>
                <a:ea typeface="新細明體" pitchFamily="18" charset="-120"/>
              </a:defRPr>
            </a:lvl3pPr>
            <a:lvl4pPr marL="1600200" indent="-228600" defTabSz="917575" eaLnBrk="0" hangingPunct="0">
              <a:spcBef>
                <a:spcPct val="30000"/>
              </a:spcBef>
              <a:defRPr kumimoji="1" sz="1200">
                <a:solidFill>
                  <a:schemeClr val="tx1"/>
                </a:solidFill>
                <a:latin typeface="Arial" pitchFamily="34" charset="0"/>
                <a:ea typeface="新細明體" pitchFamily="18" charset="-120"/>
              </a:defRPr>
            </a:lvl4pPr>
            <a:lvl5pPr marL="2057400" indent="-228600" defTabSz="917575" eaLnBrk="0" hangingPunct="0">
              <a:spcBef>
                <a:spcPct val="30000"/>
              </a:spcBef>
              <a:defRPr kumimoji="1" sz="1200">
                <a:solidFill>
                  <a:schemeClr val="tx1"/>
                </a:solidFill>
                <a:latin typeface="Arial" pitchFamily="34" charset="0"/>
                <a:ea typeface="新細明體" pitchFamily="18" charset="-120"/>
              </a:defRPr>
            </a:lvl5pPr>
            <a:lvl6pPr marL="2514600" indent="-228600" defTabSz="917575"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917575"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917575"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917575"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nSpc>
                <a:spcPct val="90000"/>
              </a:lnSpc>
            </a:pPr>
            <a:r>
              <a:rPr kumimoji="0" lang="en-US" altLang="zh-TW" b="1"/>
              <a:t>Key Issue: How will virtualization change IT and business?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22563" name="Rectangle 3"/>
          <p:cNvSpPr>
            <a:spLocks noGrp="1" noChangeArrowheads="1"/>
          </p:cNvSpPr>
          <p:nvPr>
            <p:ph type="body" idx="1"/>
          </p:nvPr>
        </p:nvSpPr>
        <p:spPr>
          <a:xfrm>
            <a:off x="686098" y="4342191"/>
            <a:ext cx="5485805" cy="4115405"/>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690" tIns="46845" rIns="93690" bIns="46845"/>
          <a:lstStyle/>
          <a:p>
            <a:r>
              <a:rPr lang="en-US" altLang="zh-TW" sz="1900">
                <a:latin typeface="Times New Roman" pitchFamily="18" charset="0"/>
              </a:rPr>
              <a:t>Cloud applications are the key global opportunity for developers during next four years</a:t>
            </a:r>
          </a:p>
          <a:p>
            <a:pPr lvl="1"/>
            <a:r>
              <a:rPr lang="en-US" altLang="zh-TW" sz="1700">
                <a:latin typeface="Times New Roman" pitchFamily="18" charset="0"/>
              </a:rPr>
              <a:t>2009: $8.5 billion</a:t>
            </a:r>
          </a:p>
          <a:p>
            <a:pPr lvl="1"/>
            <a:r>
              <a:rPr lang="en-US" altLang="zh-TW" sz="1700">
                <a:latin typeface="Times New Roman" pitchFamily="18" charset="0"/>
              </a:rPr>
              <a:t>2013: $16.8 billion</a:t>
            </a:r>
          </a:p>
          <a:p>
            <a:endParaRPr lang="en-US" altLang="zh-TW"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42950" indent="-285750" eaLnBrk="0" hangingPunct="0">
              <a:spcBef>
                <a:spcPct val="30000"/>
              </a:spcBef>
              <a:defRPr kumimoji="1" sz="1200">
                <a:solidFill>
                  <a:schemeClr val="tx1"/>
                </a:solidFill>
                <a:latin typeface="Arial" pitchFamily="34" charset="0"/>
                <a:ea typeface="新細明體" pitchFamily="18" charset="-120"/>
              </a:defRPr>
            </a:lvl2pPr>
            <a:lvl3pPr marL="1143000" indent="-228600" eaLnBrk="0" hangingPunct="0">
              <a:spcBef>
                <a:spcPct val="30000"/>
              </a:spcBef>
              <a:defRPr kumimoji="1" sz="1200">
                <a:solidFill>
                  <a:schemeClr val="tx1"/>
                </a:solidFill>
                <a:latin typeface="Arial" pitchFamily="34" charset="0"/>
                <a:ea typeface="新細明體" pitchFamily="18" charset="-120"/>
              </a:defRPr>
            </a:lvl3pPr>
            <a:lvl4pPr marL="1600200" indent="-228600" eaLnBrk="0" hangingPunct="0">
              <a:spcBef>
                <a:spcPct val="30000"/>
              </a:spcBef>
              <a:defRPr kumimoji="1" sz="1200">
                <a:solidFill>
                  <a:schemeClr val="tx1"/>
                </a:solidFill>
                <a:latin typeface="Arial" pitchFamily="34" charset="0"/>
                <a:ea typeface="新細明體" pitchFamily="18" charset="-120"/>
              </a:defRPr>
            </a:lvl4pPr>
            <a:lvl5pPr marL="2057400" indent="-228600" eaLnBrk="0" hangingPunct="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729510BF-7BD2-4C17-8747-B40C8C7EAE00}" type="slidenum">
              <a:rPr lang="en-US" altLang="zh-TW" smtClean="0"/>
              <a:pPr eaLnBrk="1" hangingPunct="1">
                <a:spcBef>
                  <a:spcPct val="0"/>
                </a:spcBef>
              </a:pPr>
              <a:t>19</a:t>
            </a:fld>
            <a:endParaRPr lang="en-US" altLang="zh-TW"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zh-TW" smtClean="0"/>
              <a:t>Alll of the above leading a New Data Center Industry!!!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96963" name="Notes Placeholder 2"/>
          <p:cNvSpPr>
            <a:spLocks noGrp="1"/>
          </p:cNvSpPr>
          <p:nvPr>
            <p:ph type="body" idx="1"/>
          </p:nvPr>
        </p:nvSpPr>
        <p:spPr>
          <a:xfrm>
            <a:off x="686098" y="4342191"/>
            <a:ext cx="5485805" cy="4115405"/>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690" tIns="46845" rIns="93690" bIns="46845"/>
          <a:lstStyle/>
          <a:p>
            <a:pPr>
              <a:spcBef>
                <a:spcPct val="0"/>
              </a:spcBef>
            </a:pPr>
            <a:endParaRPr lang="zh-TW" altLang="zh-TW" smtClean="0">
              <a:latin typeface="Times New Roman" pitchFamily="18" charset="0"/>
            </a:endParaRPr>
          </a:p>
        </p:txBody>
      </p:sp>
      <p:sp>
        <p:nvSpPr>
          <p:cNvPr id="61443"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90" tIns="46845" rIns="93690" bIns="46845" anchor="b"/>
          <a:lstStyle>
            <a:lvl1pPr defTabSz="990600" eaLnBrk="0" hangingPunct="0">
              <a:defRPr sz="3200" b="1">
                <a:solidFill>
                  <a:schemeClr val="tx1"/>
                </a:solidFill>
                <a:latin typeface="Arial" pitchFamily="34" charset="0"/>
                <a:ea typeface="MS PGothic" pitchFamily="34" charset="-128"/>
              </a:defRPr>
            </a:lvl1pPr>
            <a:lvl2pPr marL="742950" indent="-285750" defTabSz="990600" eaLnBrk="0" hangingPunct="0">
              <a:defRPr sz="3200" b="1">
                <a:solidFill>
                  <a:schemeClr val="tx1"/>
                </a:solidFill>
                <a:latin typeface="Arial" pitchFamily="34" charset="0"/>
                <a:ea typeface="MS PGothic" pitchFamily="34" charset="-128"/>
              </a:defRPr>
            </a:lvl2pPr>
            <a:lvl3pPr marL="1143000" indent="-228600" defTabSz="990600" eaLnBrk="0" hangingPunct="0">
              <a:defRPr sz="3200" b="1">
                <a:solidFill>
                  <a:schemeClr val="tx1"/>
                </a:solidFill>
                <a:latin typeface="Arial" pitchFamily="34" charset="0"/>
                <a:ea typeface="MS PGothic" pitchFamily="34" charset="-128"/>
              </a:defRPr>
            </a:lvl3pPr>
            <a:lvl4pPr marL="1600200" indent="-228600" defTabSz="990600" eaLnBrk="0" hangingPunct="0">
              <a:defRPr sz="3200" b="1">
                <a:solidFill>
                  <a:schemeClr val="tx1"/>
                </a:solidFill>
                <a:latin typeface="Arial" pitchFamily="34" charset="0"/>
                <a:ea typeface="MS PGothic" pitchFamily="34" charset="-128"/>
              </a:defRPr>
            </a:lvl4pPr>
            <a:lvl5pPr marL="2057400" indent="-228600" defTabSz="990600" eaLnBrk="0" hangingPunct="0">
              <a:defRPr sz="3200" b="1">
                <a:solidFill>
                  <a:schemeClr val="tx1"/>
                </a:solidFill>
                <a:latin typeface="Arial" pitchFamily="34" charset="0"/>
                <a:ea typeface="MS PGothic" pitchFamily="34" charset="-128"/>
              </a:defRPr>
            </a:lvl5pPr>
            <a:lvl6pPr marL="2514600" indent="-228600" defTabSz="990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90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90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90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eaLnBrk="1" hangingPunct="1"/>
            <a:fld id="{340C75FD-FFFE-4336-B021-84E18F8045C7}" type="slidenum">
              <a:rPr lang="en-US" altLang="zh-TW" sz="1200" b="0">
                <a:cs typeface="Arial" pitchFamily="34" charset="0"/>
              </a:rPr>
              <a:pPr algn="r" eaLnBrk="1" hangingPunct="1"/>
              <a:t>20</a:t>
            </a:fld>
            <a:endParaRPr lang="en-US" altLang="zh-TW" sz="1200" b="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1168400" y="708025"/>
            <a:ext cx="4535488" cy="34020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38595" name="Rectangle 3"/>
          <p:cNvSpPr>
            <a:spLocks noGrp="1" noChangeArrowheads="1"/>
          </p:cNvSpPr>
          <p:nvPr>
            <p:ph type="body" idx="1"/>
          </p:nvPr>
        </p:nvSpPr>
        <p:spPr>
          <a:xfrm>
            <a:off x="915294" y="4343703"/>
            <a:ext cx="5027414" cy="4098773"/>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02" tIns="44850" rIns="89702" bIns="44850"/>
          <a:lstStyle/>
          <a:p>
            <a:pPr defTabSz="906976"/>
            <a:endParaRPr lang="zh-TW" altLang="zh-TW"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42950" indent="-285750" eaLnBrk="0" hangingPunct="0">
              <a:spcBef>
                <a:spcPct val="30000"/>
              </a:spcBef>
              <a:defRPr kumimoji="1" sz="1200">
                <a:solidFill>
                  <a:schemeClr val="tx1"/>
                </a:solidFill>
                <a:latin typeface="Arial" pitchFamily="34" charset="0"/>
                <a:ea typeface="新細明體" pitchFamily="18" charset="-120"/>
              </a:defRPr>
            </a:lvl2pPr>
            <a:lvl3pPr marL="1143000" indent="-228600" eaLnBrk="0" hangingPunct="0">
              <a:spcBef>
                <a:spcPct val="30000"/>
              </a:spcBef>
              <a:defRPr kumimoji="1" sz="1200">
                <a:solidFill>
                  <a:schemeClr val="tx1"/>
                </a:solidFill>
                <a:latin typeface="Arial" pitchFamily="34" charset="0"/>
                <a:ea typeface="新細明體" pitchFamily="18" charset="-120"/>
              </a:defRPr>
            </a:lvl3pPr>
            <a:lvl4pPr marL="1600200" indent="-228600" eaLnBrk="0" hangingPunct="0">
              <a:spcBef>
                <a:spcPct val="30000"/>
              </a:spcBef>
              <a:defRPr kumimoji="1" sz="1200">
                <a:solidFill>
                  <a:schemeClr val="tx1"/>
                </a:solidFill>
                <a:latin typeface="Arial" pitchFamily="34" charset="0"/>
                <a:ea typeface="新細明體" pitchFamily="18" charset="-120"/>
              </a:defRPr>
            </a:lvl4pPr>
            <a:lvl5pPr marL="2057400" indent="-228600" eaLnBrk="0" hangingPunct="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B2460021-CD6D-45D1-9A44-7C4926FB51C0}" type="slidenum">
              <a:rPr lang="en-US" altLang="zh-TW" smtClean="0"/>
              <a:pPr eaLnBrk="1" hangingPunct="1">
                <a:spcBef>
                  <a:spcPct val="0"/>
                </a:spcBef>
              </a:pPr>
              <a:t>24</a:t>
            </a:fld>
            <a:endParaRPr lang="en-US" altLang="zh-TW"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zh-TW" smtClean="0"/>
              <a:t>This is already shrinking to a container (modular approach)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zh-TW" smtClean="0">
              <a:latin typeface="Times New Roman" pitchFamily="18" charset="0"/>
            </a:endParaRPr>
          </a:p>
        </p:txBody>
      </p:sp>
      <p:sp>
        <p:nvSpPr>
          <p:cNvPr id="4" name="Slide Number Placeholder 3"/>
          <p:cNvSpPr txBox="1">
            <a:spLocks noGrp="1"/>
          </p:cNvSpPr>
          <p:nvPr/>
        </p:nvSpPr>
        <p:spPr bwMode="auto">
          <a:xfrm>
            <a:off x="3884414" y="8684381"/>
            <a:ext cx="2972098" cy="4581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1399" tIns="45700" rIns="91399" bIns="45700"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eaLnBrk="1" hangingPunct="1"/>
            <a:fld id="{065490CE-D88E-46DC-B015-A9B47F950250}" type="slidenum">
              <a:rPr lang="zh-CN" altLang="en-US" sz="1100" b="0">
                <a:latin typeface="Times New Roman" pitchFamily="18" charset="0"/>
                <a:ea typeface="SimSun" pitchFamily="2" charset="-122"/>
              </a:rPr>
              <a:pPr algn="r" eaLnBrk="1" hangingPunct="1"/>
              <a:t>25</a:t>
            </a:fld>
            <a:endParaRPr lang="en-US" altLang="zh-CN" sz="1100" b="0">
              <a:latin typeface="Times New Roman" pitchFamily="18" charset="0"/>
              <a:ea typeface="SimSun"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The University of Adelaide, School of Computer Science</a:t>
            </a:r>
          </a:p>
        </p:txBody>
      </p:sp>
      <p:sp>
        <p:nvSpPr>
          <p:cNvPr id="172035" name="Rectangle 3"/>
          <p:cNvSpPr txBox="1">
            <a:spLocks noGrp="1" noChangeArrowheads="1"/>
          </p:cNvSpPr>
          <p:nvPr/>
        </p:nvSpPr>
        <p:spPr bwMode="auto">
          <a:xfrm>
            <a:off x="3885903" y="1"/>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DDC90EF3-3960-472F-AB88-A1BCFA56FA31}" type="datetime3">
              <a:rPr lang="en-US" altLang="zh-TW" sz="1200" b="0">
                <a:latin typeface="Times New Roman" pitchFamily="18" charset="0"/>
              </a:rPr>
              <a:pPr algn="r"/>
              <a:t>15 February 2017</a:t>
            </a:fld>
            <a:endParaRPr lang="en-US" altLang="zh-TW" sz="1200" b="0">
              <a:latin typeface="Times New Roman" pitchFamily="18" charset="0"/>
            </a:endParaRPr>
          </a:p>
        </p:txBody>
      </p:sp>
      <p:sp>
        <p:nvSpPr>
          <p:cNvPr id="172036" name="Rectangle 6"/>
          <p:cNvSpPr txBox="1">
            <a:spLocks noGrp="1" noChangeArrowheads="1"/>
          </p:cNvSpPr>
          <p:nvPr/>
        </p:nvSpPr>
        <p:spPr bwMode="auto">
          <a:xfrm>
            <a:off x="0" y="868740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Chapter 2 — Instructions: Language of the Computer</a:t>
            </a:r>
          </a:p>
        </p:txBody>
      </p:sp>
      <p:sp>
        <p:nvSpPr>
          <p:cNvPr id="172037" name="Rectangle 7"/>
          <p:cNvSpPr txBox="1">
            <a:spLocks noGrp="1" noChangeArrowheads="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B49A4E5C-5B33-4991-B6DA-C340812DB7CC}" type="slidenum">
              <a:rPr lang="en-US" altLang="zh-TW" sz="1200" b="0">
                <a:latin typeface="Times New Roman" pitchFamily="18" charset="0"/>
              </a:rPr>
              <a:pPr algn="r"/>
              <a:t>26</a:t>
            </a:fld>
            <a:endParaRPr lang="en-US" altLang="zh-TW" sz="1200" b="0">
              <a:latin typeface="Times New Roman" pitchFamily="18" charset="0"/>
            </a:endParaRPr>
          </a:p>
        </p:txBody>
      </p:sp>
      <p:sp>
        <p:nvSpPr>
          <p:cNvPr id="225286" name="Rectangle 2"/>
          <p:cNvSpPr>
            <a:spLocks noGrp="1" noRot="1" noChangeAspect="1" noChangeArrowheads="1" noTextEdit="1"/>
          </p:cNvSpPr>
          <p:nvPr>
            <p:ph type="sldImg"/>
          </p:nvPr>
        </p:nvSpPr>
        <p:spPr>
          <a:xfrm>
            <a:off x="1144588" y="685800"/>
            <a:ext cx="4570412" cy="34290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287"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2" tIns="45716" rIns="91432" bIns="45716"/>
          <a:lstStyle/>
          <a:p>
            <a:pPr eaLnBrk="1" hangingPunct="1"/>
            <a:endParaRPr lang="en-AU" altLang="zh-TW"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The University of Adelaide, School of Computer Science</a:t>
            </a:r>
          </a:p>
        </p:txBody>
      </p:sp>
      <p:sp>
        <p:nvSpPr>
          <p:cNvPr id="174083" name="Rectangle 3"/>
          <p:cNvSpPr txBox="1">
            <a:spLocks noGrp="1" noChangeArrowheads="1"/>
          </p:cNvSpPr>
          <p:nvPr/>
        </p:nvSpPr>
        <p:spPr bwMode="auto">
          <a:xfrm>
            <a:off x="3885903" y="1"/>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4CA2919C-06DD-4E52-A07F-55F83301E7DD}" type="datetime3">
              <a:rPr lang="en-US" altLang="zh-TW" sz="1200" b="0">
                <a:latin typeface="Times New Roman" pitchFamily="18" charset="0"/>
              </a:rPr>
              <a:pPr algn="r"/>
              <a:t>15 February 2017</a:t>
            </a:fld>
            <a:endParaRPr lang="en-US" altLang="zh-TW" sz="1200" b="0">
              <a:latin typeface="Times New Roman" pitchFamily="18" charset="0"/>
            </a:endParaRPr>
          </a:p>
        </p:txBody>
      </p:sp>
      <p:sp>
        <p:nvSpPr>
          <p:cNvPr id="174084" name="Rectangle 6"/>
          <p:cNvSpPr txBox="1">
            <a:spLocks noGrp="1" noChangeArrowheads="1"/>
          </p:cNvSpPr>
          <p:nvPr/>
        </p:nvSpPr>
        <p:spPr bwMode="auto">
          <a:xfrm>
            <a:off x="0" y="868740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zh-TW" sz="1200" b="0">
                <a:latin typeface="Times New Roman" pitchFamily="18" charset="0"/>
              </a:rPr>
              <a:t>Chapter 2 — Instructions: Language of the Computer</a:t>
            </a:r>
          </a:p>
        </p:txBody>
      </p:sp>
      <p:sp>
        <p:nvSpPr>
          <p:cNvPr id="174085" name="Rectangle 7"/>
          <p:cNvSpPr txBox="1">
            <a:spLocks noGrp="1" noChangeArrowheads="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3200" b="1">
                <a:solidFill>
                  <a:schemeClr val="tx1"/>
                </a:solidFill>
                <a:latin typeface="Arial" pitchFamily="34" charset="0"/>
                <a:ea typeface="MS PGothic" pitchFamily="34" charset="-128"/>
              </a:defRPr>
            </a:lvl1pPr>
            <a:lvl2pPr marL="742950" indent="-285750" defTabSz="966788" eaLnBrk="0" hangingPunct="0">
              <a:defRPr sz="3200" b="1">
                <a:solidFill>
                  <a:schemeClr val="tx1"/>
                </a:solidFill>
                <a:latin typeface="Arial" pitchFamily="34" charset="0"/>
                <a:ea typeface="MS PGothic" pitchFamily="34" charset="-128"/>
              </a:defRPr>
            </a:lvl2pPr>
            <a:lvl3pPr marL="1143000" indent="-228600" defTabSz="966788" eaLnBrk="0" hangingPunct="0">
              <a:defRPr sz="3200" b="1">
                <a:solidFill>
                  <a:schemeClr val="tx1"/>
                </a:solidFill>
                <a:latin typeface="Arial" pitchFamily="34" charset="0"/>
                <a:ea typeface="MS PGothic" pitchFamily="34" charset="-128"/>
              </a:defRPr>
            </a:lvl3pPr>
            <a:lvl4pPr marL="1600200" indent="-228600" defTabSz="966788" eaLnBrk="0" hangingPunct="0">
              <a:defRPr sz="3200" b="1">
                <a:solidFill>
                  <a:schemeClr val="tx1"/>
                </a:solidFill>
                <a:latin typeface="Arial" pitchFamily="34" charset="0"/>
                <a:ea typeface="MS PGothic" pitchFamily="34" charset="-128"/>
              </a:defRPr>
            </a:lvl4pPr>
            <a:lvl5pPr marL="2057400" indent="-228600" defTabSz="966788" eaLnBrk="0" hangingPunct="0">
              <a:defRPr sz="32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r"/>
            <a:fld id="{2B2D3453-531A-4C7C-9080-E712D05B3CB8}" type="slidenum">
              <a:rPr lang="en-US" altLang="zh-TW" sz="1200" b="0">
                <a:latin typeface="Times New Roman" pitchFamily="18" charset="0"/>
              </a:rPr>
              <a:pPr algn="r"/>
              <a:t>27</a:t>
            </a:fld>
            <a:endParaRPr lang="en-US" altLang="zh-TW" sz="1200" b="0">
              <a:latin typeface="Times New Roman" pitchFamily="18" charset="0"/>
            </a:endParaRPr>
          </a:p>
        </p:txBody>
      </p:sp>
      <p:sp>
        <p:nvSpPr>
          <p:cNvPr id="227334" name="Rectangle 2"/>
          <p:cNvSpPr>
            <a:spLocks noGrp="1" noRot="1" noChangeAspect="1" noChangeArrowheads="1" noTextEdit="1"/>
          </p:cNvSpPr>
          <p:nvPr>
            <p:ph type="sldImg"/>
          </p:nvPr>
        </p:nvSpPr>
        <p:spPr>
          <a:xfrm>
            <a:off x="1144588" y="685800"/>
            <a:ext cx="4570412" cy="34290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7335"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2" tIns="45716" rIns="91432" bIns="45716"/>
          <a:lstStyle/>
          <a:p>
            <a:pPr eaLnBrk="1" hangingPunct="1"/>
            <a:endParaRPr lang="en-AU" altLang="zh-TW"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5" name="矩形 4"/>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grpSp>
        <p:nvGrpSpPr>
          <p:cNvPr id="6" name="Group 2"/>
          <p:cNvGrpSpPr>
            <a:grpSpLocks/>
          </p:cNvGrpSpPr>
          <p:nvPr userDrawn="1"/>
        </p:nvGrpSpPr>
        <p:grpSpPr bwMode="auto">
          <a:xfrm>
            <a:off x="0" y="0"/>
            <a:ext cx="9144000" cy="6858000"/>
            <a:chOff x="0" y="0"/>
            <a:chExt cx="5760" cy="4320"/>
          </a:xfrm>
        </p:grpSpPr>
        <p:sp>
          <p:nvSpPr>
            <p:cNvPr id="7" name="Rectangle 3"/>
            <p:cNvSpPr>
              <a:spLocks noChangeArrowheads="1"/>
            </p:cNvSpPr>
            <p:nvPr userDrawn="1"/>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defRPr/>
              </a:pPr>
              <a:endParaRPr kumimoji="0" lang="zh-TW" altLang="zh-TW" sz="2400" smtClean="0">
                <a:latin typeface="Times New Roman" pitchFamily="18" charset="0"/>
              </a:endParaRPr>
            </a:p>
          </p:txBody>
        </p:sp>
        <p:sp>
          <p:nvSpPr>
            <p:cNvPr id="10" name="Rectangle 4"/>
            <p:cNvSpPr>
              <a:spLocks noChangeArrowheads="1"/>
            </p:cNvSpPr>
            <p:nvPr userDrawn="1"/>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en-US" altLang="zh-TW" sz="2400" smtClean="0">
                <a:latin typeface="Times New Roman" pitchFamily="18" charset="0"/>
              </a:endParaRPr>
            </a:p>
          </p:txBody>
        </p:sp>
        <p:grpSp>
          <p:nvGrpSpPr>
            <p:cNvPr id="11" name="Group 5"/>
            <p:cNvGrpSpPr>
              <a:grpSpLocks/>
            </p:cNvGrpSpPr>
            <p:nvPr userDrawn="1"/>
          </p:nvGrpSpPr>
          <p:grpSpPr bwMode="auto">
            <a:xfrm>
              <a:off x="0" y="672"/>
              <a:ext cx="1806" cy="1989"/>
              <a:chOff x="0" y="672"/>
              <a:chExt cx="1806" cy="1989"/>
            </a:xfrm>
          </p:grpSpPr>
          <p:sp>
            <p:nvSpPr>
              <p:cNvPr id="12"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13"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14"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15"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16"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17"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18"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19"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20"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21"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grpSp>
      </p:grpSp>
      <p:sp>
        <p:nvSpPr>
          <p:cNvPr id="8" name="標題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zh-TW" altLang="en-US" smtClean="0"/>
              <a:t>按一下以編輯母片標題樣式</a:t>
            </a:r>
            <a:endParaRPr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22" name="日期版面配置區 27"/>
          <p:cNvSpPr>
            <a:spLocks noGrp="1"/>
          </p:cNvSpPr>
          <p:nvPr>
            <p:ph type="dt" sz="half" idx="10"/>
          </p:nvPr>
        </p:nvSpPr>
        <p:spPr>
          <a:xfrm>
            <a:off x="6400800" y="6354763"/>
            <a:ext cx="2286000" cy="366712"/>
          </a:xfrm>
        </p:spPr>
        <p:txBody>
          <a:bodyPr/>
          <a:lstStyle>
            <a:lvl1pPr algn="l">
              <a:defRPr sz="1400"/>
            </a:lvl1pPr>
          </a:lstStyle>
          <a:p>
            <a:pPr>
              <a:defRPr/>
            </a:pPr>
            <a:endParaRPr lang="en-US" altLang="zh-TW"/>
          </a:p>
        </p:txBody>
      </p:sp>
      <p:sp>
        <p:nvSpPr>
          <p:cNvPr id="23" name="頁尾版面配置區 16"/>
          <p:cNvSpPr>
            <a:spLocks noGrp="1"/>
          </p:cNvSpPr>
          <p:nvPr>
            <p:ph type="ftr" sz="quarter" idx="11"/>
          </p:nvPr>
        </p:nvSpPr>
        <p:spPr>
          <a:xfrm>
            <a:off x="2898775" y="6354763"/>
            <a:ext cx="3475038" cy="366712"/>
          </a:xfrm>
        </p:spPr>
        <p:txBody>
          <a:bodyPr/>
          <a:lstStyle>
            <a:lvl1pPr>
              <a:defRPr/>
            </a:lvl1pPr>
          </a:lstStyle>
          <a:p>
            <a:pPr>
              <a:defRPr/>
            </a:pPr>
            <a:endParaRPr lang="en-US" altLang="zh-TW"/>
          </a:p>
        </p:txBody>
      </p:sp>
      <p:sp>
        <p:nvSpPr>
          <p:cNvPr id="24" name="投影片編號版面配置區 28"/>
          <p:cNvSpPr>
            <a:spLocks noGrp="1"/>
          </p:cNvSpPr>
          <p:nvPr>
            <p:ph type="sldNum" sz="quarter" idx="12"/>
          </p:nvPr>
        </p:nvSpPr>
        <p:spPr>
          <a:xfrm>
            <a:off x="1216025" y="6354763"/>
            <a:ext cx="1219200" cy="366712"/>
          </a:xfrm>
        </p:spPr>
        <p:txBody>
          <a:bodyPr/>
          <a:lstStyle>
            <a:lvl1pPr>
              <a:defRPr/>
            </a:lvl1pPr>
          </a:lstStyle>
          <a:p>
            <a:pPr>
              <a:defRPr/>
            </a:pPr>
            <a:fld id="{ABCC45CC-2531-4EE1-B283-025AD9EE94D1}" type="slidenum">
              <a:rPr lang="en-US" altLang="zh-TW"/>
              <a:pPr>
                <a:defRPr/>
              </a:pPr>
              <a:t>‹#›</a:t>
            </a:fld>
            <a:endParaRPr lang="en-US" altLang="zh-TW" dirty="0"/>
          </a:p>
        </p:txBody>
      </p:sp>
    </p:spTree>
    <p:extLst>
      <p:ext uri="{BB962C8B-B14F-4D97-AF65-F5344CB8AC3E}">
        <p14:creationId xmlns:p14="http://schemas.microsoft.com/office/powerpoint/2010/main" val="125487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lgn="l">
              <a:defRPr/>
            </a:lvl1pPr>
          </a:lstStyle>
          <a:p>
            <a:pPr>
              <a:defRPr/>
            </a:pPr>
            <a:fld id="{AE1C5B59-EE0B-4F6B-9422-15EBE35A7795}" type="datetimeFigureOut">
              <a:rPr lang="en-US"/>
              <a:pPr>
                <a:defRPr/>
              </a:pPr>
              <a:t>2/15/2017</a:t>
            </a:fld>
            <a:endParaRPr lang="en-US" dirty="0"/>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596E0890-3FB2-4ACA-87BB-C9388348453A}" type="slidenum">
              <a:rPr lang="en-US" altLang="zh-TW"/>
              <a:pPr>
                <a:defRPr/>
              </a:pPr>
              <a:t>‹#›</a:t>
            </a:fld>
            <a:endParaRPr lang="en-US" altLang="zh-TW" dirty="0"/>
          </a:p>
        </p:txBody>
      </p:sp>
    </p:spTree>
    <p:extLst>
      <p:ext uri="{BB962C8B-B14F-4D97-AF65-F5344CB8AC3E}">
        <p14:creationId xmlns:p14="http://schemas.microsoft.com/office/powerpoint/2010/main" val="184631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 name="等腰三角形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6" name="直線接點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p:txBody>
          <a:bodyPr/>
          <a:lstStyle>
            <a:lvl1pPr algn="l">
              <a:defRPr/>
            </a:lvl1pPr>
          </a:lstStyle>
          <a:p>
            <a:pPr>
              <a:defRPr/>
            </a:pPr>
            <a:fld id="{B98461F2-33B3-4AE3-8FF8-010B27FDC7A0}" type="datetimeFigureOut">
              <a:rPr lang="en-US"/>
              <a:pPr>
                <a:defRPr/>
              </a:pPr>
              <a:t>2/15/2017</a:t>
            </a:fld>
            <a:endParaRPr lang="en-US" dirty="0"/>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287C6EE7-E669-4B54-BCC2-93B60F9FE9C7}" type="slidenum">
              <a:rPr lang="en-US" altLang="zh-TW"/>
              <a:pPr>
                <a:defRPr/>
              </a:pPr>
              <a:t>‹#›</a:t>
            </a:fld>
            <a:endParaRPr lang="en-US" altLang="zh-TW" dirty="0"/>
          </a:p>
        </p:txBody>
      </p:sp>
    </p:spTree>
    <p:extLst>
      <p:ext uri="{BB962C8B-B14F-4D97-AF65-F5344CB8AC3E}">
        <p14:creationId xmlns:p14="http://schemas.microsoft.com/office/powerpoint/2010/main" val="349769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55953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457200" y="1219200"/>
            <a:ext cx="8229600"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lgn="l">
              <a:defRPr/>
            </a:lvl1pPr>
          </a:lstStyle>
          <a:p>
            <a:pPr>
              <a:defRPr/>
            </a:pPr>
            <a:fld id="{F0E04404-115F-486D-84D5-A12A23AD8A2F}" type="datetimeFigureOut">
              <a:rPr lang="en-US"/>
              <a:pPr>
                <a:defRPr/>
              </a:pPr>
              <a:t>2/15/2017</a:t>
            </a:fld>
            <a:endParaRPr lang="en-US" dirty="0"/>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1ABD4345-7BD3-4B7C-B14F-DEEAA50699F6}" type="slidenum">
              <a:rPr lang="en-US" altLang="zh-TW"/>
              <a:pPr>
                <a:defRPr/>
              </a:pPr>
              <a:t>‹#›</a:t>
            </a:fld>
            <a:endParaRPr lang="en-US" altLang="zh-TW" dirty="0"/>
          </a:p>
        </p:txBody>
      </p:sp>
    </p:spTree>
    <p:extLst>
      <p:ext uri="{BB962C8B-B14F-4D97-AF65-F5344CB8AC3E}">
        <p14:creationId xmlns:p14="http://schemas.microsoft.com/office/powerpoint/2010/main" val="218308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2"/>
        </a:solidFill>
        <a:effectLst/>
      </p:bgPr>
    </p:bg>
    <p:spTree>
      <p:nvGrpSpPr>
        <p:cNvPr id="1" name=""/>
        <p:cNvGrpSpPr/>
        <p:nvPr/>
      </p:nvGrpSpPr>
      <p:grpSpPr>
        <a:xfrm>
          <a:off x="0" y="0"/>
          <a:ext cx="0" cy="0"/>
          <a:chOff x="0" y="0"/>
          <a:chExt cx="0" cy="0"/>
        </a:xfrm>
      </p:grpSpPr>
      <p:sp>
        <p:nvSpPr>
          <p:cNvPr id="4" name="矩形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5" name="矩形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a:off x="1219200" y="2971800"/>
            <a:ext cx="6858000" cy="1066800"/>
          </a:xfrm>
        </p:spPr>
        <p:txBody>
          <a:bodyPr anchor="t"/>
          <a:lstStyle>
            <a:lvl1pPr algn="r">
              <a:buNone/>
              <a:defRPr sz="3200" b="0" cap="none" baseline="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6" name="日期版面配置區 3"/>
          <p:cNvSpPr>
            <a:spLocks noGrp="1"/>
          </p:cNvSpPr>
          <p:nvPr>
            <p:ph type="dt" sz="half" idx="10"/>
          </p:nvPr>
        </p:nvSpPr>
        <p:spPr>
          <a:xfrm>
            <a:off x="6400800" y="6354763"/>
            <a:ext cx="2286000" cy="366712"/>
          </a:xfrm>
        </p:spPr>
        <p:txBody>
          <a:bodyPr/>
          <a:lstStyle>
            <a:lvl1pPr algn="l">
              <a:defRPr/>
            </a:lvl1pPr>
          </a:lstStyle>
          <a:p>
            <a:pPr>
              <a:defRPr/>
            </a:pPr>
            <a:fld id="{F4242BA9-AB14-4648-BCB1-5F1F7252F900}" type="datetimeFigureOut">
              <a:rPr lang="en-US"/>
              <a:pPr>
                <a:defRPr/>
              </a:pPr>
              <a:t>2/15/2017</a:t>
            </a:fld>
            <a:endParaRPr lang="en-US" dirty="0"/>
          </a:p>
        </p:txBody>
      </p:sp>
      <p:sp>
        <p:nvSpPr>
          <p:cNvPr id="7" name="頁尾版面配置區 4"/>
          <p:cNvSpPr>
            <a:spLocks noGrp="1"/>
          </p:cNvSpPr>
          <p:nvPr>
            <p:ph type="ftr" sz="quarter" idx="11"/>
          </p:nvPr>
        </p:nvSpPr>
        <p:spPr>
          <a:xfrm>
            <a:off x="2898775" y="6354763"/>
            <a:ext cx="3475038" cy="366712"/>
          </a:xfrm>
        </p:spPr>
        <p:txBody>
          <a:bodyPr/>
          <a:lstStyle>
            <a:lvl1pPr>
              <a:defRPr/>
            </a:lvl1pPr>
          </a:lstStyle>
          <a:p>
            <a:pPr>
              <a:defRPr/>
            </a:pPr>
            <a:endParaRPr lang="en-US" altLang="zh-TW"/>
          </a:p>
        </p:txBody>
      </p:sp>
      <p:sp>
        <p:nvSpPr>
          <p:cNvPr id="8" name="投影片編號版面配置區 5"/>
          <p:cNvSpPr>
            <a:spLocks noGrp="1"/>
          </p:cNvSpPr>
          <p:nvPr>
            <p:ph type="sldNum" sz="quarter" idx="12"/>
          </p:nvPr>
        </p:nvSpPr>
        <p:spPr>
          <a:xfrm>
            <a:off x="1069975" y="6354763"/>
            <a:ext cx="1520825" cy="366712"/>
          </a:xfrm>
        </p:spPr>
        <p:txBody>
          <a:bodyPr/>
          <a:lstStyle>
            <a:lvl1pPr>
              <a:defRPr/>
            </a:lvl1pPr>
          </a:lstStyle>
          <a:p>
            <a:pPr>
              <a:defRPr/>
            </a:pPr>
            <a:fld id="{F606827C-3794-43CD-A637-B7637CDF8CE6}" type="slidenum">
              <a:rPr lang="en-US" altLang="zh-TW"/>
              <a:pPr>
                <a:defRPr/>
              </a:pPr>
              <a:t>‹#›</a:t>
            </a:fld>
            <a:endParaRPr lang="en-US" altLang="zh-TW" dirty="0"/>
          </a:p>
        </p:txBody>
      </p:sp>
    </p:spTree>
    <p:extLst>
      <p:ext uri="{BB962C8B-B14F-4D97-AF65-F5344CB8AC3E}">
        <p14:creationId xmlns:p14="http://schemas.microsoft.com/office/powerpoint/2010/main" val="16235315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457200" y="1219200"/>
            <a:ext cx="4041648"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632198" y="1216152"/>
            <a:ext cx="4041648"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lgn="l">
              <a:defRPr/>
            </a:lvl1pPr>
          </a:lstStyle>
          <a:p>
            <a:pPr>
              <a:defRPr/>
            </a:pPr>
            <a:fld id="{0D2EF30E-12CA-43BC-88A3-CD75E8132029}" type="datetimeFigureOut">
              <a:rPr lang="en-US"/>
              <a:pPr>
                <a:defRPr/>
              </a:pPr>
              <a:t>2/15/2017</a:t>
            </a:fld>
            <a:endParaRPr lang="en-US" dirty="0"/>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F96BB9EF-F37E-4F0C-98F8-0FE4AEBACF21}" type="slidenum">
              <a:rPr lang="en-US" altLang="zh-TW"/>
              <a:pPr>
                <a:defRPr/>
              </a:pPr>
              <a:t>‹#›</a:t>
            </a:fld>
            <a:endParaRPr lang="en-US" altLang="zh-TW" dirty="0"/>
          </a:p>
        </p:txBody>
      </p:sp>
    </p:spTree>
    <p:extLst>
      <p:ext uri="{BB962C8B-B14F-4D97-AF65-F5344CB8AC3E}">
        <p14:creationId xmlns:p14="http://schemas.microsoft.com/office/powerpoint/2010/main" val="217855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11" name="內容版面配置區 10"/>
          <p:cNvSpPr>
            <a:spLocks noGrp="1"/>
          </p:cNvSpPr>
          <p:nvPr>
            <p:ph sz="quarter" idx="2"/>
          </p:nvPr>
        </p:nvSpPr>
        <p:spPr>
          <a:xfrm>
            <a:off x="457200" y="2133600"/>
            <a:ext cx="4038600" cy="4038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648200" y="2133600"/>
            <a:ext cx="4038600" cy="4038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lvl1pPr algn="l">
              <a:defRPr/>
            </a:lvl1pPr>
          </a:lstStyle>
          <a:p>
            <a:pPr>
              <a:defRPr/>
            </a:pPr>
            <a:fld id="{BF773EBD-9036-449D-8E71-31C81D656AD1}" type="datetimeFigureOut">
              <a:rPr lang="en-US"/>
              <a:pPr>
                <a:defRPr/>
              </a:pPr>
              <a:t>2/15/2017</a:t>
            </a:fld>
            <a:endParaRPr lang="en-US" dirty="0"/>
          </a:p>
        </p:txBody>
      </p:sp>
      <p:sp>
        <p:nvSpPr>
          <p:cNvPr id="8" name="頁尾版面配置區 7"/>
          <p:cNvSpPr>
            <a:spLocks noGrp="1"/>
          </p:cNvSpPr>
          <p:nvPr>
            <p:ph type="ftr" sz="quarter" idx="11"/>
          </p:nvPr>
        </p:nvSpPr>
        <p:spPr/>
        <p:txBody>
          <a:bodyPr/>
          <a:lstStyle>
            <a:lvl1pPr>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vl1pPr>
          </a:lstStyle>
          <a:p>
            <a:pPr>
              <a:defRPr/>
            </a:pPr>
            <a:fld id="{DF34EB7D-2039-41C0-9790-EED8B1C878B3}" type="slidenum">
              <a:rPr lang="en-US" altLang="zh-TW"/>
              <a:pPr>
                <a:defRPr/>
              </a:pPr>
              <a:t>‹#›</a:t>
            </a:fld>
            <a:endParaRPr lang="en-US" altLang="zh-TW" dirty="0"/>
          </a:p>
        </p:txBody>
      </p:sp>
    </p:spTree>
    <p:extLst>
      <p:ext uri="{BB962C8B-B14F-4D97-AF65-F5344CB8AC3E}">
        <p14:creationId xmlns:p14="http://schemas.microsoft.com/office/powerpoint/2010/main" val="337263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等腰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a:off x="457200" y="228600"/>
            <a:ext cx="8229600" cy="914400"/>
          </a:xfrm>
        </p:spPr>
        <p:txBody>
          <a:bodyPr/>
          <a:lstStyle/>
          <a:p>
            <a:r>
              <a:rPr lang="zh-TW" altLang="en-US" smtClean="0"/>
              <a:t>按一下以編輯母片標題樣式</a:t>
            </a:r>
            <a:endParaRPr lang="en-US"/>
          </a:p>
        </p:txBody>
      </p:sp>
      <p:sp>
        <p:nvSpPr>
          <p:cNvPr id="4" name="日期版面配置區 2"/>
          <p:cNvSpPr>
            <a:spLocks noGrp="1"/>
          </p:cNvSpPr>
          <p:nvPr>
            <p:ph type="dt" sz="half" idx="10"/>
          </p:nvPr>
        </p:nvSpPr>
        <p:spPr/>
        <p:txBody>
          <a:bodyPr/>
          <a:lstStyle>
            <a:lvl1pPr algn="l">
              <a:defRPr/>
            </a:lvl1pPr>
          </a:lstStyle>
          <a:p>
            <a:pPr>
              <a:defRPr/>
            </a:pPr>
            <a:fld id="{AF9ECFA5-19F2-4ABF-9514-6907141DA3BF}" type="datetimeFigureOut">
              <a:rPr lang="en-US"/>
              <a:pPr>
                <a:defRPr/>
              </a:pPr>
              <a:t>2/15/2017</a:t>
            </a:fld>
            <a:endParaRPr lang="en-US" dirty="0"/>
          </a:p>
        </p:txBody>
      </p:sp>
      <p:sp>
        <p:nvSpPr>
          <p:cNvPr id="5" name="頁尾版面配置區 3"/>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p:cNvSpPr>
            <a:spLocks noGrp="1"/>
          </p:cNvSpPr>
          <p:nvPr>
            <p:ph type="sldNum" sz="quarter" idx="12"/>
          </p:nvPr>
        </p:nvSpPr>
        <p:spPr/>
        <p:txBody>
          <a:bodyPr/>
          <a:lstStyle>
            <a:lvl1pPr>
              <a:defRPr/>
            </a:lvl1pPr>
          </a:lstStyle>
          <a:p>
            <a:pPr>
              <a:defRPr/>
            </a:pPr>
            <a:fld id="{0CCA3E7D-8535-4F37-AFE1-9F95BA58BD45}" type="slidenum">
              <a:rPr lang="en-US" altLang="zh-TW"/>
              <a:pPr>
                <a:defRPr/>
              </a:pPr>
              <a:t>‹#›</a:t>
            </a:fld>
            <a:endParaRPr lang="en-US" altLang="zh-TW" dirty="0"/>
          </a:p>
        </p:txBody>
      </p:sp>
    </p:spTree>
    <p:extLst>
      <p:ext uri="{BB962C8B-B14F-4D97-AF65-F5344CB8AC3E}">
        <p14:creationId xmlns:p14="http://schemas.microsoft.com/office/powerpoint/2010/main" val="184422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 name="等腰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4" name="日期版面配置區 1"/>
          <p:cNvSpPr>
            <a:spLocks noGrp="1"/>
          </p:cNvSpPr>
          <p:nvPr>
            <p:ph type="dt" sz="half" idx="10"/>
          </p:nvPr>
        </p:nvSpPr>
        <p:spPr/>
        <p:txBody>
          <a:bodyPr/>
          <a:lstStyle>
            <a:lvl1pPr algn="l">
              <a:defRPr/>
            </a:lvl1pPr>
          </a:lstStyle>
          <a:p>
            <a:pPr>
              <a:defRPr/>
            </a:pPr>
            <a:fld id="{9EF06F28-258D-49FE-9AE2-7BF26E75ABD4}" type="datetimeFigureOut">
              <a:rPr lang="en-US"/>
              <a:pPr>
                <a:defRPr/>
              </a:pPr>
              <a:t>2/15/2017</a:t>
            </a:fld>
            <a:endParaRPr lang="en-US" dirty="0"/>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3"/>
          <p:cNvSpPr>
            <a:spLocks noGrp="1"/>
          </p:cNvSpPr>
          <p:nvPr>
            <p:ph type="sldNum" sz="quarter" idx="12"/>
          </p:nvPr>
        </p:nvSpPr>
        <p:spPr/>
        <p:txBody>
          <a:bodyPr/>
          <a:lstStyle>
            <a:lvl1pPr>
              <a:defRPr/>
            </a:lvl1pPr>
          </a:lstStyle>
          <a:p>
            <a:pPr>
              <a:defRPr/>
            </a:pPr>
            <a:fld id="{0A06CD4B-5CDC-423E-9FAB-8612E9840C6C}" type="slidenum">
              <a:rPr lang="en-US" altLang="zh-TW"/>
              <a:pPr>
                <a:defRPr/>
              </a:pPr>
              <a:t>‹#›</a:t>
            </a:fld>
            <a:endParaRPr lang="en-US" altLang="zh-TW" dirty="0"/>
          </a:p>
        </p:txBody>
      </p:sp>
    </p:spTree>
    <p:extLst>
      <p:ext uri="{BB962C8B-B14F-4D97-AF65-F5344CB8AC3E}">
        <p14:creationId xmlns:p14="http://schemas.microsoft.com/office/powerpoint/2010/main" val="45073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直線接點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 name="等腰三角形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2" name="內容版面配置區 11"/>
          <p:cNvSpPr>
            <a:spLocks noGrp="1"/>
          </p:cNvSpPr>
          <p:nvPr>
            <p:ph sz="quarter" idx="1"/>
          </p:nvPr>
        </p:nvSpPr>
        <p:spPr>
          <a:xfrm>
            <a:off x="304800" y="304800"/>
            <a:ext cx="5715000" cy="5715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日期版面配置區 4"/>
          <p:cNvSpPr>
            <a:spLocks noGrp="1"/>
          </p:cNvSpPr>
          <p:nvPr>
            <p:ph type="dt" sz="half" idx="10"/>
          </p:nvPr>
        </p:nvSpPr>
        <p:spPr/>
        <p:txBody>
          <a:bodyPr/>
          <a:lstStyle>
            <a:lvl1pPr algn="l">
              <a:defRPr/>
            </a:lvl1pPr>
          </a:lstStyle>
          <a:p>
            <a:pPr>
              <a:defRPr/>
            </a:pPr>
            <a:fld id="{B8CD5782-B5FB-4DB3-8E26-D8655886261E}" type="datetimeFigureOut">
              <a:rPr lang="en-US"/>
              <a:pPr>
                <a:defRPr/>
              </a:pPr>
              <a:t>2/15/2017</a:t>
            </a:fld>
            <a:endParaRPr lang="en-US" dirty="0"/>
          </a:p>
        </p:txBody>
      </p:sp>
      <p:sp>
        <p:nvSpPr>
          <p:cNvPr id="9" name="頁尾版面配置區 5"/>
          <p:cNvSpPr>
            <a:spLocks noGrp="1"/>
          </p:cNvSpPr>
          <p:nvPr>
            <p:ph type="ftr" sz="quarter" idx="11"/>
          </p:nvPr>
        </p:nvSpPr>
        <p:spPr/>
        <p:txBody>
          <a:bodyPr/>
          <a:lstStyle>
            <a:lvl1pPr>
              <a:defRPr/>
            </a:lvl1pPr>
          </a:lstStyle>
          <a:p>
            <a:pPr>
              <a:defRPr/>
            </a:pPr>
            <a:endParaRPr lang="en-US" altLang="zh-TW"/>
          </a:p>
        </p:txBody>
      </p:sp>
      <p:sp>
        <p:nvSpPr>
          <p:cNvPr id="10" name="投影片編號版面配置區 6"/>
          <p:cNvSpPr>
            <a:spLocks noGrp="1"/>
          </p:cNvSpPr>
          <p:nvPr>
            <p:ph type="sldNum" sz="quarter" idx="12"/>
          </p:nvPr>
        </p:nvSpPr>
        <p:spPr/>
        <p:txBody>
          <a:bodyPr/>
          <a:lstStyle>
            <a:lvl1pPr>
              <a:defRPr/>
            </a:lvl1pPr>
          </a:lstStyle>
          <a:p>
            <a:pPr>
              <a:defRPr/>
            </a:pPr>
            <a:fld id="{1A3DD042-1C64-4B68-935E-5B1A2DEC4AF5}" type="slidenum">
              <a:rPr lang="en-US" altLang="zh-TW"/>
              <a:pPr>
                <a:defRPr/>
              </a:pPr>
              <a:t>‹#›</a:t>
            </a:fld>
            <a:endParaRPr lang="en-US" altLang="zh-TW" dirty="0"/>
          </a:p>
        </p:txBody>
      </p:sp>
    </p:spTree>
    <p:extLst>
      <p:ext uri="{BB962C8B-B14F-4D97-AF65-F5344CB8AC3E}">
        <p14:creationId xmlns:p14="http://schemas.microsoft.com/office/powerpoint/2010/main" val="310792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solidFill>
          <a:schemeClr val="bg2"/>
        </a:solidFill>
        <a:effectLst/>
      </p:bgPr>
    </p:bg>
    <p:spTree>
      <p:nvGrpSpPr>
        <p:cNvPr id="1" name=""/>
        <p:cNvGrpSpPr/>
        <p:nvPr/>
      </p:nvGrpSpPr>
      <p:grpSpPr>
        <a:xfrm>
          <a:off x="0" y="0"/>
          <a:ext cx="0" cy="0"/>
          <a:chOff x="0" y="0"/>
          <a:chExt cx="0" cy="0"/>
        </a:xfrm>
      </p:grpSpPr>
      <p:sp>
        <p:nvSpPr>
          <p:cNvPr id="5"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等腰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7" name="矩形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8" name="日期版面配置區 4"/>
          <p:cNvSpPr>
            <a:spLocks noGrp="1"/>
          </p:cNvSpPr>
          <p:nvPr>
            <p:ph type="dt" sz="half" idx="10"/>
          </p:nvPr>
        </p:nvSpPr>
        <p:spPr/>
        <p:txBody>
          <a:bodyPr/>
          <a:lstStyle>
            <a:lvl1pPr algn="l">
              <a:defRPr/>
            </a:lvl1pPr>
          </a:lstStyle>
          <a:p>
            <a:pPr>
              <a:defRPr/>
            </a:pPr>
            <a:fld id="{4F8F7665-2D50-429B-8261-4E6828B46D26}" type="datetimeFigureOut">
              <a:rPr lang="en-US"/>
              <a:pPr>
                <a:defRPr/>
              </a:pPr>
              <a:t>2/15/2017</a:t>
            </a:fld>
            <a:endParaRPr lang="en-US" dirty="0"/>
          </a:p>
        </p:txBody>
      </p:sp>
      <p:sp>
        <p:nvSpPr>
          <p:cNvPr id="9" name="頁尾版面配置區 5"/>
          <p:cNvSpPr>
            <a:spLocks noGrp="1"/>
          </p:cNvSpPr>
          <p:nvPr>
            <p:ph type="ftr" sz="quarter" idx="11"/>
          </p:nvPr>
        </p:nvSpPr>
        <p:spPr/>
        <p:txBody>
          <a:bodyPr/>
          <a:lstStyle>
            <a:lvl1pPr>
              <a:defRPr/>
            </a:lvl1pPr>
          </a:lstStyle>
          <a:p>
            <a:pPr>
              <a:defRPr/>
            </a:pPr>
            <a:endParaRPr lang="en-US" altLang="zh-TW"/>
          </a:p>
        </p:txBody>
      </p:sp>
      <p:sp>
        <p:nvSpPr>
          <p:cNvPr id="10" name="投影片編號版面配置區 6"/>
          <p:cNvSpPr>
            <a:spLocks noGrp="1"/>
          </p:cNvSpPr>
          <p:nvPr>
            <p:ph type="sldNum" sz="quarter" idx="12"/>
          </p:nvPr>
        </p:nvSpPr>
        <p:spPr/>
        <p:txBody>
          <a:bodyPr/>
          <a:lstStyle>
            <a:lvl1pPr>
              <a:defRPr/>
            </a:lvl1pPr>
          </a:lstStyle>
          <a:p>
            <a:pPr>
              <a:defRPr/>
            </a:pPr>
            <a:fld id="{9BB3142D-B393-4B87-8113-DA6BC8F06847}" type="slidenum">
              <a:rPr lang="en-US" altLang="zh-TW"/>
              <a:pPr>
                <a:defRPr/>
              </a:pPr>
              <a:t>‹#›</a:t>
            </a:fld>
            <a:endParaRPr lang="en-US" altLang="zh-TW" dirty="0"/>
          </a:p>
        </p:txBody>
      </p:sp>
    </p:spTree>
    <p:extLst>
      <p:ext uri="{BB962C8B-B14F-4D97-AF65-F5344CB8AC3E}">
        <p14:creationId xmlns:p14="http://schemas.microsoft.com/office/powerpoint/2010/main" val="260130954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27" name="文字版面配置區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p:cNvSpPr>
            <a:spLocks noGrp="1"/>
          </p:cNvSpPr>
          <p:nvPr>
            <p:ph type="dt" sz="half" idx="2"/>
          </p:nvPr>
        </p:nvSpPr>
        <p:spPr>
          <a:xfrm>
            <a:off x="6400800" y="6356350"/>
            <a:ext cx="2289175" cy="365125"/>
          </a:xfrm>
          <a:prstGeom prst="rect">
            <a:avLst/>
          </a:prstGeom>
        </p:spPr>
        <p:txBody>
          <a:bodyPr vert="horz"/>
          <a:lstStyle>
            <a:lvl1pPr algn="r" eaLnBrk="1" latinLnBrk="0" hangingPunct="1">
              <a:defRPr kumimoji="0" sz="1400">
                <a:solidFill>
                  <a:schemeClr val="tx2"/>
                </a:solidFill>
                <a:latin typeface="Arial" pitchFamily="34" charset="0"/>
                <a:ea typeface="新細明體" pitchFamily="18" charset="-120"/>
              </a:defRPr>
            </a:lvl1pPr>
          </a:lstStyle>
          <a:p>
            <a:pPr>
              <a:defRPr/>
            </a:pPr>
            <a:fld id="{C6F748AF-E951-44F5-9C21-7E229391B4EF}" type="datetimeFigureOut">
              <a:rPr lang="en-US"/>
              <a:pPr>
                <a:defRPr/>
              </a:pPr>
              <a:t>2/15/2017</a:t>
            </a:fld>
            <a:endParaRPr lang="en-US" sz="1200" dirty="0">
              <a:solidFill>
                <a:schemeClr val="bg2">
                  <a:shade val="50000"/>
                </a:schemeClr>
              </a:solidFill>
            </a:endParaRPr>
          </a:p>
        </p:txBody>
      </p:sp>
      <p:sp>
        <p:nvSpPr>
          <p:cNvPr id="3" name="頁尾版面配置區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pitchFamily="34" charset="0"/>
                <a:ea typeface="新細明體" pitchFamily="18" charset="-120"/>
              </a:defRPr>
            </a:lvl1pPr>
          </a:lstStyle>
          <a:p>
            <a:pPr>
              <a:defRPr/>
            </a:pPr>
            <a:endParaRPr lang="en-US" altLang="zh-TW"/>
          </a:p>
        </p:txBody>
      </p:sp>
      <p:sp>
        <p:nvSpPr>
          <p:cNvPr id="23" name="投影片編號版面配置區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latin typeface="Arial" pitchFamily="34" charset="0"/>
                <a:ea typeface="新細明體" pitchFamily="18" charset="-120"/>
              </a:defRPr>
            </a:lvl1pPr>
          </a:lstStyle>
          <a:p>
            <a:pPr>
              <a:defRPr/>
            </a:pPr>
            <a:fld id="{05268C1A-61AA-4520-997C-D07B45DF6EA7}" type="slidenum">
              <a:rPr lang="en-US" altLang="zh-TW"/>
              <a:pPr>
                <a:defRPr/>
              </a:pPr>
              <a:t>‹#›</a:t>
            </a:fld>
            <a:endParaRPr lang="en-US" altLang="zh-TW" dirty="0"/>
          </a:p>
        </p:txBody>
      </p:sp>
      <p:sp>
        <p:nvSpPr>
          <p:cNvPr id="1031" name="直線接點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2" name="直線接點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等腰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ea typeface="標楷體" pitchFamily="65" charset="-120"/>
        </a:defRPr>
      </a:lvl2pPr>
      <a:lvl3pPr algn="l" rtl="0" eaLnBrk="0" fontAlgn="base" hangingPunct="0">
        <a:spcBef>
          <a:spcPct val="0"/>
        </a:spcBef>
        <a:spcAft>
          <a:spcPct val="0"/>
        </a:spcAft>
        <a:defRPr sz="3200">
          <a:solidFill>
            <a:schemeClr val="tx2"/>
          </a:solidFill>
          <a:latin typeface="Bookman Old Style" pitchFamily="18" charset="0"/>
          <a:ea typeface="標楷體" pitchFamily="65" charset="-120"/>
        </a:defRPr>
      </a:lvl3pPr>
      <a:lvl4pPr algn="l" rtl="0" eaLnBrk="0" fontAlgn="base" hangingPunct="0">
        <a:spcBef>
          <a:spcPct val="0"/>
        </a:spcBef>
        <a:spcAft>
          <a:spcPct val="0"/>
        </a:spcAft>
        <a:defRPr sz="3200">
          <a:solidFill>
            <a:schemeClr val="tx2"/>
          </a:solidFill>
          <a:latin typeface="Bookman Old Style" pitchFamily="18" charset="0"/>
          <a:ea typeface="標楷體" pitchFamily="65" charset="-120"/>
        </a:defRPr>
      </a:lvl4pPr>
      <a:lvl5pPr algn="l" rtl="0" eaLnBrk="0" fontAlgn="base" hangingPunct="0">
        <a:spcBef>
          <a:spcPct val="0"/>
        </a:spcBef>
        <a:spcAft>
          <a:spcPct val="0"/>
        </a:spcAft>
        <a:defRPr sz="3200">
          <a:solidFill>
            <a:schemeClr val="tx2"/>
          </a:solidFill>
          <a:latin typeface="Bookman Old Style" pitchFamily="18" charset="0"/>
          <a:ea typeface="標楷體" pitchFamily="65" charset="-120"/>
        </a:defRPr>
      </a:lvl5pPr>
      <a:lvl6pPr marL="457200" algn="l" rtl="0" fontAlgn="base">
        <a:spcBef>
          <a:spcPct val="0"/>
        </a:spcBef>
        <a:spcAft>
          <a:spcPct val="0"/>
        </a:spcAft>
        <a:defRPr sz="3200">
          <a:solidFill>
            <a:schemeClr val="tx2"/>
          </a:solidFill>
          <a:latin typeface="Bookman Old Style" pitchFamily="18" charset="0"/>
          <a:ea typeface="標楷體" pitchFamily="65" charset="-120"/>
        </a:defRPr>
      </a:lvl6pPr>
      <a:lvl7pPr marL="914400" algn="l" rtl="0" fontAlgn="base">
        <a:spcBef>
          <a:spcPct val="0"/>
        </a:spcBef>
        <a:spcAft>
          <a:spcPct val="0"/>
        </a:spcAft>
        <a:defRPr sz="3200">
          <a:solidFill>
            <a:schemeClr val="tx2"/>
          </a:solidFill>
          <a:latin typeface="Bookman Old Style" pitchFamily="18" charset="0"/>
          <a:ea typeface="標楷體" pitchFamily="65" charset="-120"/>
        </a:defRPr>
      </a:lvl7pPr>
      <a:lvl8pPr marL="1371600" algn="l" rtl="0" fontAlgn="base">
        <a:spcBef>
          <a:spcPct val="0"/>
        </a:spcBef>
        <a:spcAft>
          <a:spcPct val="0"/>
        </a:spcAft>
        <a:defRPr sz="3200">
          <a:solidFill>
            <a:schemeClr val="tx2"/>
          </a:solidFill>
          <a:latin typeface="Bookman Old Style" pitchFamily="18" charset="0"/>
          <a:ea typeface="標楷體" pitchFamily="65" charset="-120"/>
        </a:defRPr>
      </a:lvl8pPr>
      <a:lvl9pPr marL="1828800" algn="l" rtl="0" fontAlgn="base">
        <a:spcBef>
          <a:spcPct val="0"/>
        </a:spcBef>
        <a:spcAft>
          <a:spcPct val="0"/>
        </a:spcAft>
        <a:defRPr sz="3200">
          <a:solidFill>
            <a:schemeClr val="tx2"/>
          </a:solidFill>
          <a:latin typeface="Bookman Old Style" pitchFamily="18" charset="0"/>
          <a:ea typeface="標楷體" pitchFamily="65" charset="-12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hyperlink" Target="http://images.google.com.tw/imgres?imgurl=http://globalnerdy.com/wordpress/wp-content/uploads/2007/10/project_blackbox_container.jpg&amp;imgrefurl=http://www.globalnerdy.com/2007/10/19/shipping-container-geekery/&amp;usg=__Dun155mEY5gg4sh3xamqmSPm-Ss=&amp;h=330&amp;w=500&amp;sz=42&amp;hl=zh-TW&amp;start=6&amp;um=1&amp;itbs=1&amp;tbnid=QA-WJIhCikbVLM:&amp;tbnh=86&amp;tbnw=130&amp;prev=/images?q%3Dcontainer%2Bcomputer%26um%3D1%26hl%3Dzh-TW%26sa%3DN%26rls%3Dcom.microsoft:zh-tw:IE-SearchBox%26rlz%3D1I7SKPB_zh-TW%26tbs%3Disch:1"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4.jpeg"/><Relationship Id="rId5" Type="http://schemas.openxmlformats.org/officeDocument/2006/relationships/image" Target="../media/image20.jpeg"/><Relationship Id="rId10" Type="http://schemas.openxmlformats.org/officeDocument/2006/relationships/image" Target="../media/image23.jpeg"/><Relationship Id="rId4" Type="http://schemas.openxmlformats.org/officeDocument/2006/relationships/image" Target="../media/image19.jpeg"/><Relationship Id="rId9" Type="http://schemas.openxmlformats.org/officeDocument/2006/relationships/hyperlink" Target="http://www.geek.com/wp-content/uploads/2008/07/hp_pod.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1447800"/>
            <a:ext cx="7543800" cy="1752600"/>
          </a:xfrm>
        </p:spPr>
        <p:txBody>
          <a:bodyPr/>
          <a:lstStyle/>
          <a:p>
            <a:pPr algn="ctr" eaLnBrk="1" hangingPunct="1"/>
            <a:r>
              <a:rPr lang="en-US" altLang="zh-TW" sz="4000" b="1" dirty="0" smtClean="0"/>
              <a:t>Cloud Computing: Datacenter and Virtualization</a:t>
            </a:r>
            <a:endParaRPr lang="en-US" altLang="zh-TW" dirty="0" smtClean="0"/>
          </a:p>
        </p:txBody>
      </p:sp>
      <p:sp>
        <p:nvSpPr>
          <p:cNvPr id="1331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ED56A9B7-BAB8-4D90-83EA-F6A215AE7889}" type="slidenum">
              <a:rPr lang="en-US" altLang="zh-TW" sz="1400" smtClean="0">
                <a:solidFill>
                  <a:schemeClr val="tx2"/>
                </a:solidFill>
                <a:latin typeface="Arial" pitchFamily="34" charset="0"/>
              </a:rPr>
              <a:pPr eaLnBrk="1" hangingPunct="1">
                <a:spcBef>
                  <a:spcPct val="0"/>
                </a:spcBef>
                <a:buClrTx/>
                <a:buSzTx/>
                <a:buFontTx/>
                <a:buNone/>
              </a:pPr>
              <a:t>1</a:t>
            </a:fld>
            <a:endParaRPr lang="en-US" altLang="zh-TW" sz="1400" smtClean="0">
              <a:solidFill>
                <a:schemeClr val="tx2"/>
              </a:solidFill>
              <a:latin typeface="Arial" pitchFamily="34" charset="0"/>
            </a:endParaRPr>
          </a:p>
        </p:txBody>
      </p:sp>
      <p:sp>
        <p:nvSpPr>
          <p:cNvPr id="13316" name="Rectangle 3"/>
          <p:cNvSpPr>
            <a:spLocks noGrp="1" noChangeArrowheads="1"/>
          </p:cNvSpPr>
          <p:nvPr>
            <p:ph sz="quarter" idx="1"/>
          </p:nvPr>
        </p:nvSpPr>
        <p:spPr>
          <a:xfrm>
            <a:off x="228600" y="4419600"/>
            <a:ext cx="8610600" cy="2057400"/>
          </a:xfrm>
        </p:spPr>
        <p:txBody>
          <a:bodyPr/>
          <a:lstStyle/>
          <a:p>
            <a:pPr marL="0" indent="0" algn="ctr" eaLnBrk="1" hangingPunct="1">
              <a:lnSpc>
                <a:spcPct val="90000"/>
              </a:lnSpc>
              <a:buFont typeface="Wingdings" pitchFamily="2" charset="2"/>
              <a:buNone/>
            </a:pPr>
            <a:r>
              <a:rPr lang="en-US" altLang="zh-TW" sz="2400" dirty="0" smtClean="0"/>
              <a:t>Dept. of Computer Science and Information Engineering</a:t>
            </a:r>
          </a:p>
          <a:p>
            <a:pPr marL="0" indent="0" algn="ctr" eaLnBrk="1" hangingPunct="1">
              <a:lnSpc>
                <a:spcPct val="90000"/>
              </a:lnSpc>
              <a:buFont typeface="Wingdings" pitchFamily="2" charset="2"/>
              <a:buNone/>
            </a:pPr>
            <a:r>
              <a:rPr lang="en-US" altLang="zh-TW" sz="2400" dirty="0" smtClean="0"/>
              <a:t>National Central University</a:t>
            </a:r>
          </a:p>
        </p:txBody>
      </p:sp>
      <p:sp>
        <p:nvSpPr>
          <p:cNvPr id="2" name="文字方塊 1"/>
          <p:cNvSpPr txBox="1"/>
          <p:nvPr/>
        </p:nvSpPr>
        <p:spPr>
          <a:xfrm>
            <a:off x="1371600" y="6084395"/>
            <a:ext cx="7165680" cy="523220"/>
          </a:xfrm>
          <a:prstGeom prst="rect">
            <a:avLst/>
          </a:prstGeom>
          <a:noFill/>
        </p:spPr>
        <p:txBody>
          <a:bodyPr wrap="none" rtlCol="0">
            <a:spAutoFit/>
          </a:bodyPr>
          <a:lstStyle/>
          <a:p>
            <a:r>
              <a:rPr lang="en-US" altLang="zh-TW" sz="1400" dirty="0" smtClean="0"/>
              <a:t>*Some slides are adopted from “Distributed and Cloud Computing from </a:t>
            </a:r>
          </a:p>
          <a:p>
            <a:r>
              <a:rPr lang="en-US" altLang="zh-TW" sz="1400" dirty="0" smtClean="0"/>
              <a:t>Parallel Processing to the Internet of Things” by K. Hwang, G. C. Fox and J. J. </a:t>
            </a:r>
            <a:r>
              <a:rPr lang="en-US" altLang="zh-TW" sz="1400" dirty="0" err="1" smtClean="0"/>
              <a:t>Dongarra</a:t>
            </a:r>
            <a:endParaRPr lang="zh-TW" altLang="en-US" sz="1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r>
              <a:rPr lang="en-US" altLang="zh-TW" b="1" smtClean="0">
                <a:solidFill>
                  <a:srgbClr val="FF0000"/>
                </a:solidFill>
              </a:rPr>
              <a:t>A VMWare View </a:t>
            </a:r>
            <a:r>
              <a:rPr lang="en-US" altLang="zh-TW" smtClean="0"/>
              <a:t>–</a:t>
            </a:r>
            <a:br>
              <a:rPr lang="en-US" altLang="zh-TW" smtClean="0"/>
            </a:br>
            <a:r>
              <a:rPr lang="en-US" altLang="zh-TW" smtClean="0"/>
              <a:t>Your Cloud, Own It</a:t>
            </a:r>
            <a:endParaRPr lang="zh-TW" altLang="en-US" smtClean="0"/>
          </a:p>
        </p:txBody>
      </p:sp>
      <p:sp>
        <p:nvSpPr>
          <p:cNvPr id="3481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eaLnBrk="1" hangingPunct="1">
              <a:spcBef>
                <a:spcPct val="0"/>
              </a:spcBef>
              <a:buClrTx/>
              <a:buSzTx/>
              <a:buFontTx/>
              <a:buNone/>
            </a:pPr>
            <a:fld id="{66B85327-77FD-45EE-B79D-630658C9B0BF}" type="slidenum">
              <a:rPr lang="en-US" altLang="zh-TW" sz="1400" smtClean="0">
                <a:solidFill>
                  <a:schemeClr val="tx2"/>
                </a:solidFill>
                <a:latin typeface="Arial" charset="0"/>
              </a:rPr>
              <a:pPr eaLnBrk="1" hangingPunct="1">
                <a:spcBef>
                  <a:spcPct val="0"/>
                </a:spcBef>
                <a:buClrTx/>
                <a:buSzTx/>
                <a:buFontTx/>
                <a:buNone/>
              </a:pPr>
              <a:t>10</a:t>
            </a:fld>
            <a:endParaRPr lang="en-US" altLang="zh-TW" sz="1400" smtClean="0">
              <a:solidFill>
                <a:schemeClr val="tx2"/>
              </a:solidFill>
              <a:latin typeface="Arial" charset="0"/>
            </a:endParaRPr>
          </a:p>
        </p:txBody>
      </p:sp>
      <p:pic>
        <p:nvPicPr>
          <p:cNvPr id="99330" name="Picture 2"/>
          <p:cNvPicPr>
            <a:picLocks noChangeAspect="1" noChangeArrowheads="1"/>
          </p:cNvPicPr>
          <p:nvPr/>
        </p:nvPicPr>
        <p:blipFill>
          <a:blip r:embed="rId2"/>
          <a:srcRect/>
          <a:stretch>
            <a:fillRect/>
          </a:stretch>
        </p:blipFill>
        <p:spPr bwMode="auto">
          <a:xfrm>
            <a:off x="915988" y="1163638"/>
            <a:ext cx="6873875" cy="43815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
        <p:nvSpPr>
          <p:cNvPr id="34821" name="文字方塊 4"/>
          <p:cNvSpPr txBox="1">
            <a:spLocks noChangeArrowheads="1"/>
          </p:cNvSpPr>
          <p:nvPr/>
        </p:nvSpPr>
        <p:spPr bwMode="auto">
          <a:xfrm>
            <a:off x="2081213" y="5697538"/>
            <a:ext cx="454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eaLnBrk="1" hangingPunct="1">
              <a:spcBef>
                <a:spcPct val="0"/>
              </a:spcBef>
              <a:buClrTx/>
              <a:buSzTx/>
              <a:buFontTx/>
              <a:buNone/>
            </a:pPr>
            <a:r>
              <a:rPr lang="en-US" altLang="zh-TW" sz="1800">
                <a:latin typeface="Arial" charset="0"/>
              </a:rPr>
              <a:t>Your Cloud = </a:t>
            </a:r>
            <a:r>
              <a:rPr lang="en-US" altLang="zh-TW" sz="1800" b="1">
                <a:latin typeface="Arial" charset="0"/>
              </a:rPr>
              <a:t>Optimized IT </a:t>
            </a:r>
            <a:r>
              <a:rPr lang="en-US" altLang="zh-TW" sz="1800" b="1" i="1">
                <a:latin typeface="Arial" charset="0"/>
              </a:rPr>
              <a:t>production </a:t>
            </a:r>
            <a:endParaRPr lang="en-US" altLang="zh-TW" sz="1800">
              <a:latin typeface="Arial" charset="0"/>
            </a:endParaRPr>
          </a:p>
          <a:p>
            <a:pPr eaLnBrk="1" hangingPunct="1">
              <a:spcBef>
                <a:spcPct val="0"/>
              </a:spcBef>
              <a:buClrTx/>
              <a:buSzTx/>
              <a:buFontTx/>
              <a:buNone/>
            </a:pPr>
            <a:r>
              <a:rPr lang="en-US" altLang="zh-TW" sz="1800" b="1">
                <a:latin typeface="Arial" charset="0"/>
              </a:rPr>
              <a:t>                      for business </a:t>
            </a:r>
            <a:r>
              <a:rPr lang="en-US" altLang="zh-TW" sz="1800" b="1" i="1">
                <a:latin typeface="Arial" charset="0"/>
              </a:rPr>
              <a:t>consumption </a:t>
            </a:r>
            <a:endParaRPr lang="zh-TW" altLang="en-US" sz="1800">
              <a:latin typeface="Arial" charset="0"/>
            </a:endParaRPr>
          </a:p>
        </p:txBody>
      </p:sp>
    </p:spTree>
    <p:extLst>
      <p:ext uri="{BB962C8B-B14F-4D97-AF65-F5344CB8AC3E}">
        <p14:creationId xmlns:p14="http://schemas.microsoft.com/office/powerpoint/2010/main" val="1477013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en-US" altLang="zh-TW" b="1" smtClean="0">
                <a:solidFill>
                  <a:srgbClr val="FF0000"/>
                </a:solidFill>
              </a:rPr>
              <a:t>A VMWare View</a:t>
            </a:r>
            <a:r>
              <a:rPr lang="en-US" altLang="zh-TW" smtClean="0"/>
              <a:t>: Intelligent Virtual Infrastructure for Private Cloud</a:t>
            </a:r>
            <a:endParaRPr lang="zh-TW" altLang="en-US" smtClean="0"/>
          </a:p>
        </p:txBody>
      </p:sp>
      <p:sp>
        <p:nvSpPr>
          <p:cNvPr id="3584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eaLnBrk="1" hangingPunct="1">
              <a:spcBef>
                <a:spcPct val="0"/>
              </a:spcBef>
              <a:buClrTx/>
              <a:buSzTx/>
              <a:buFontTx/>
              <a:buNone/>
            </a:pPr>
            <a:fld id="{8A0D2D69-3C63-45F3-96C0-AF8761EE78B6}" type="slidenum">
              <a:rPr lang="en-US" altLang="zh-TW" sz="1400" smtClean="0">
                <a:solidFill>
                  <a:schemeClr val="tx2"/>
                </a:solidFill>
                <a:latin typeface="Arial" charset="0"/>
              </a:rPr>
              <a:pPr eaLnBrk="1" hangingPunct="1">
                <a:spcBef>
                  <a:spcPct val="0"/>
                </a:spcBef>
                <a:buClrTx/>
                <a:buSzTx/>
                <a:buFontTx/>
                <a:buNone/>
              </a:pPr>
              <a:t>11</a:t>
            </a:fld>
            <a:endParaRPr lang="en-US" altLang="zh-TW" sz="1400" smtClean="0">
              <a:solidFill>
                <a:schemeClr val="tx2"/>
              </a:solidFill>
              <a:latin typeface="Arial" charset="0"/>
            </a:endParaRPr>
          </a:p>
        </p:txBody>
      </p:sp>
      <p:sp>
        <p:nvSpPr>
          <p:cNvPr id="6" name="矩形 5"/>
          <p:cNvSpPr/>
          <p:nvPr/>
        </p:nvSpPr>
        <p:spPr>
          <a:xfrm>
            <a:off x="1219200" y="4222750"/>
            <a:ext cx="7010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dirty="0"/>
              <a:t>Cloud Infrastructure</a:t>
            </a:r>
          </a:p>
          <a:p>
            <a:pPr algn="ctr">
              <a:defRPr/>
            </a:pPr>
            <a:endParaRPr lang="en-US" altLang="zh-TW" dirty="0"/>
          </a:p>
          <a:p>
            <a:pPr algn="ctr">
              <a:defRPr/>
            </a:pPr>
            <a:endParaRPr lang="zh-TW" altLang="en-US" dirty="0"/>
          </a:p>
        </p:txBody>
      </p:sp>
      <p:sp>
        <p:nvSpPr>
          <p:cNvPr id="7" name="矩形 6"/>
          <p:cNvSpPr/>
          <p:nvPr/>
        </p:nvSpPr>
        <p:spPr>
          <a:xfrm>
            <a:off x="2628900" y="4724400"/>
            <a:ext cx="1752600" cy="4572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altLang="zh-TW" dirty="0"/>
              <a:t>Automation</a:t>
            </a:r>
            <a:endParaRPr lang="zh-TW" altLang="en-US" dirty="0"/>
          </a:p>
        </p:txBody>
      </p:sp>
      <p:sp>
        <p:nvSpPr>
          <p:cNvPr id="8" name="矩形 7"/>
          <p:cNvSpPr/>
          <p:nvPr/>
        </p:nvSpPr>
        <p:spPr>
          <a:xfrm>
            <a:off x="4951413" y="4724400"/>
            <a:ext cx="1752600" cy="4572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altLang="zh-TW" dirty="0"/>
              <a:t>Management</a:t>
            </a:r>
            <a:endParaRPr lang="zh-TW" altLang="en-US" dirty="0"/>
          </a:p>
        </p:txBody>
      </p:sp>
      <p:sp>
        <p:nvSpPr>
          <p:cNvPr id="9" name="橢圓 8"/>
          <p:cNvSpPr/>
          <p:nvPr/>
        </p:nvSpPr>
        <p:spPr>
          <a:xfrm>
            <a:off x="1219200" y="5441950"/>
            <a:ext cx="1524000" cy="8826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altLang="zh-TW" dirty="0"/>
              <a:t>Compute</a:t>
            </a:r>
            <a:endParaRPr lang="zh-TW" altLang="en-US" dirty="0"/>
          </a:p>
        </p:txBody>
      </p:sp>
      <p:sp>
        <p:nvSpPr>
          <p:cNvPr id="10" name="橢圓 9"/>
          <p:cNvSpPr/>
          <p:nvPr/>
        </p:nvSpPr>
        <p:spPr>
          <a:xfrm>
            <a:off x="2895600" y="5441950"/>
            <a:ext cx="1524000" cy="8826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altLang="zh-TW" dirty="0"/>
              <a:t>Storage</a:t>
            </a:r>
            <a:endParaRPr lang="zh-TW" altLang="en-US" dirty="0"/>
          </a:p>
        </p:txBody>
      </p:sp>
      <p:sp>
        <p:nvSpPr>
          <p:cNvPr id="11" name="橢圓 10"/>
          <p:cNvSpPr/>
          <p:nvPr/>
        </p:nvSpPr>
        <p:spPr>
          <a:xfrm>
            <a:off x="4572000" y="5441950"/>
            <a:ext cx="1903413" cy="8826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altLang="zh-TW" dirty="0"/>
              <a:t>Networking</a:t>
            </a:r>
            <a:endParaRPr lang="zh-TW" altLang="en-US" dirty="0"/>
          </a:p>
        </p:txBody>
      </p:sp>
      <p:sp>
        <p:nvSpPr>
          <p:cNvPr id="12" name="橢圓 11"/>
          <p:cNvSpPr/>
          <p:nvPr/>
        </p:nvSpPr>
        <p:spPr>
          <a:xfrm>
            <a:off x="6629400" y="5441950"/>
            <a:ext cx="1676400" cy="8826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altLang="zh-TW" dirty="0"/>
              <a:t>Integrated Security</a:t>
            </a:r>
            <a:endParaRPr lang="zh-TW" altLang="en-US" dirty="0"/>
          </a:p>
        </p:txBody>
      </p:sp>
      <p:sp>
        <p:nvSpPr>
          <p:cNvPr id="35851" name="Cloud"/>
          <p:cNvSpPr>
            <a:spLocks noGrp="1" noChangeAspect="1" noEditPoints="1" noChangeArrowheads="1"/>
          </p:cNvSpPr>
          <p:nvPr>
            <p:ph sz="quarter" idx="1"/>
          </p:nvPr>
        </p:nvSpPr>
        <p:spPr>
          <a:xfrm>
            <a:off x="1981200" y="1447800"/>
            <a:ext cx="5029200" cy="27749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a:solidFill>
              <a:srgbClr val="000000"/>
            </a:solidFill>
            <a:miter lim="800000"/>
            <a:headEnd/>
            <a:tailEnd/>
          </a:ln>
          <a:effectLst>
            <a:outerShdw dist="107763" dir="2700000" algn="ctr" rotWithShape="0">
              <a:srgbClr val="808080"/>
            </a:outerShdw>
          </a:effectLst>
        </p:spPr>
        <p:txBody>
          <a:bodyPr/>
          <a:lstStyle/>
          <a:p>
            <a:pPr marL="0" indent="0">
              <a:buFont typeface="Wingdings 3" pitchFamily="18" charset="2"/>
              <a:buNone/>
            </a:pPr>
            <a:endParaRPr lang="en-US" altLang="zh-TW" smtClean="0"/>
          </a:p>
          <a:p>
            <a:pPr marL="0" indent="0">
              <a:buFont typeface="Wingdings 3" pitchFamily="18" charset="2"/>
              <a:buNone/>
            </a:pPr>
            <a:endParaRPr lang="en-US" altLang="zh-TW" smtClean="0"/>
          </a:p>
          <a:p>
            <a:pPr marL="0" indent="0">
              <a:buFont typeface="Wingdings 3" pitchFamily="18" charset="2"/>
              <a:buNone/>
            </a:pPr>
            <a:r>
              <a:rPr lang="en-US" altLang="zh-TW" smtClean="0"/>
              <a:t>           Your Cloud</a:t>
            </a:r>
            <a:endParaRPr lang="zh-TW" altLang="en-US" smtClean="0"/>
          </a:p>
        </p:txBody>
      </p:sp>
    </p:spTree>
    <p:extLst>
      <p:ext uri="{BB962C8B-B14F-4D97-AF65-F5344CB8AC3E}">
        <p14:creationId xmlns:p14="http://schemas.microsoft.com/office/powerpoint/2010/main" val="4017802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normAutofit/>
          </a:bodyPr>
          <a:lstStyle/>
          <a:p>
            <a:pPr eaLnBrk="1" fontAlgn="auto" hangingPunct="1">
              <a:spcAft>
                <a:spcPts val="0"/>
              </a:spcAft>
              <a:defRPr/>
            </a:pPr>
            <a:r>
              <a:rPr lang="en-US" altLang="zh-TW" dirty="0" smtClean="0"/>
              <a:t>Datacenter</a:t>
            </a:r>
            <a:endParaRPr lang="zh-TW" altLang="en-US" dirty="0"/>
          </a:p>
        </p:txBody>
      </p:sp>
      <p:sp>
        <p:nvSpPr>
          <p:cNvPr id="6" name="副標題 5"/>
          <p:cNvSpPr>
            <a:spLocks noGrp="1"/>
          </p:cNvSpPr>
          <p:nvPr>
            <p:ph type="subTitle" idx="1"/>
          </p:nvPr>
        </p:nvSpPr>
        <p:spPr/>
        <p:txBody>
          <a:bodyPr>
            <a:normAutofit/>
          </a:bodyPr>
          <a:lstStyle/>
          <a:p>
            <a:pPr eaLnBrk="1" fontAlgn="auto" hangingPunct="1">
              <a:spcAft>
                <a:spcPts val="0"/>
              </a:spcAft>
              <a:buFont typeface="Wingdings 3"/>
              <a:buNone/>
              <a:defRPr/>
            </a:pPr>
            <a:endParaRPr lang="zh-TW" altLang="en-US"/>
          </a:p>
        </p:txBody>
      </p:sp>
      <p:sp>
        <p:nvSpPr>
          <p:cNvPr id="143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8D680C33-93E2-40DE-95E5-CB343493506B}" type="slidenum">
              <a:rPr lang="en-US" altLang="zh-TW" sz="1400" smtClean="0">
                <a:solidFill>
                  <a:schemeClr val="tx2"/>
                </a:solidFill>
                <a:latin typeface="Arial" pitchFamily="34" charset="0"/>
              </a:rPr>
              <a:pPr eaLnBrk="1" hangingPunct="1">
                <a:spcBef>
                  <a:spcPct val="0"/>
                </a:spcBef>
                <a:buClrTx/>
                <a:buSzTx/>
                <a:buFontTx/>
                <a:buNone/>
              </a:pPr>
              <a:t>12</a:t>
            </a:fld>
            <a:endParaRPr lang="en-US" altLang="zh-TW" sz="1400" smtClean="0">
              <a:solidFill>
                <a:schemeClr val="tx2"/>
              </a:solidFill>
              <a:latin typeface="Arial" pitchFamily="34" charset="0"/>
            </a:endParaRPr>
          </a:p>
        </p:txBody>
      </p:sp>
      <p:pic>
        <p:nvPicPr>
          <p:cNvPr id="14341" name="Picture 2" descr="C:\Documents and Settings\laconia_rqw.WWC-4DE0653AFB2\Local Settings\Temporary Internet Files\Content.IE5\SHJE3LSG\MP9003904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09600"/>
            <a:ext cx="1957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Cloud Eco-System</a:t>
            </a:r>
            <a:endParaRPr lang="zh-TW" altLang="en-US" dirty="0"/>
          </a:p>
        </p:txBody>
      </p:sp>
      <p:sp>
        <p:nvSpPr>
          <p:cNvPr id="3" name="內容版面配置區 2"/>
          <p:cNvSpPr>
            <a:spLocks noGrp="1"/>
          </p:cNvSpPr>
          <p:nvPr>
            <p:ph sz="quarter"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13</a:t>
            </a:fld>
            <a:endParaRPr lang="en-US" altLang="zh-TW"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969" y="2209800"/>
            <a:ext cx="63341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68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850900" y="995363"/>
            <a:ext cx="7496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spcBef>
                <a:spcPct val="50000"/>
              </a:spcBef>
            </a:pPr>
            <a:endParaRPr lang="zh-TW" altLang="zh-TW">
              <a:effectLst>
                <a:outerShdw blurRad="38100" dist="38100" dir="2700000" algn="tl">
                  <a:srgbClr val="000000"/>
                </a:outerShdw>
              </a:effectLst>
              <a:ea typeface="SimSun" pitchFamily="2" charset="-122"/>
            </a:endParaRPr>
          </a:p>
        </p:txBody>
      </p:sp>
      <p:pic>
        <p:nvPicPr>
          <p:cNvPr id="98307" name="Picture 3"/>
          <p:cNvPicPr>
            <a:picLocks noChangeAspect="1" noChangeArrowheads="1"/>
          </p:cNvPicPr>
          <p:nvPr/>
        </p:nvPicPr>
        <p:blipFill>
          <a:blip r:embed="rId2">
            <a:lum bright="-32000" contrast="55000"/>
            <a:extLst>
              <a:ext uri="{28A0092B-C50C-407E-A947-70E740481C1C}">
                <a14:useLocalDpi xmlns:a14="http://schemas.microsoft.com/office/drawing/2010/main" val="0"/>
              </a:ext>
            </a:extLst>
          </a:blip>
          <a:srcRect/>
          <a:stretch>
            <a:fillRect/>
          </a:stretch>
        </p:blipFill>
        <p:spPr bwMode="auto">
          <a:xfrm>
            <a:off x="215900" y="296863"/>
            <a:ext cx="8928100" cy="597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553436998"/>
      </p:ext>
    </p:extLst>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p:cNvPicPr>
            <a:picLocks noChangeAspect="1" noChangeArrowheads="1"/>
          </p:cNvPicPr>
          <p:nvPr/>
        </p:nvPicPr>
        <p:blipFill>
          <a:blip r:embed="rId3">
            <a:extLst>
              <a:ext uri="{28A0092B-C50C-407E-A947-70E740481C1C}">
                <a14:useLocalDpi xmlns:a14="http://schemas.microsoft.com/office/drawing/2010/main" val="0"/>
              </a:ext>
            </a:extLst>
          </a:blip>
          <a:srcRect b="6921"/>
          <a:stretch>
            <a:fillRect/>
          </a:stretch>
        </p:blipFill>
        <p:spPr bwMode="auto">
          <a:xfrm>
            <a:off x="0" y="1016000"/>
            <a:ext cx="9144000" cy="547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21539" name="Text Box 3"/>
          <p:cNvSpPr txBox="1">
            <a:spLocks noChangeArrowheads="1"/>
          </p:cNvSpPr>
          <p:nvPr/>
        </p:nvSpPr>
        <p:spPr bwMode="auto">
          <a:xfrm>
            <a:off x="287338" y="188913"/>
            <a:ext cx="8496300"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spcBef>
                <a:spcPct val="50000"/>
              </a:spcBef>
              <a:defRPr/>
            </a:pPr>
            <a:r>
              <a:rPr kumimoji="1" lang="en-US" sz="4000" dirty="0">
                <a:latin typeface="Times New Roman" charset="0"/>
                <a:ea typeface="魏碑" charset="0"/>
                <a:cs typeface="魏碑" charset="0"/>
              </a:rPr>
              <a:t>Cloud Services and Major </a:t>
            </a:r>
            <a:r>
              <a:rPr kumimoji="1" lang="en-US" sz="4000" dirty="0" smtClean="0">
                <a:latin typeface="Times New Roman" charset="0"/>
                <a:ea typeface="魏碑" charset="0"/>
                <a:cs typeface="魏碑" charset="0"/>
              </a:rPr>
              <a:t>Providers </a:t>
            </a:r>
            <a:endParaRPr kumimoji="1" lang="en-US" sz="4000" dirty="0">
              <a:latin typeface="Times New Roman" charset="0"/>
              <a:ea typeface="魏碑" charset="0"/>
              <a:cs typeface="魏碑" charset="0"/>
            </a:endParaRPr>
          </a:p>
        </p:txBody>
      </p:sp>
    </p:spTree>
    <p:extLst>
      <p:ext uri="{BB962C8B-B14F-4D97-AF65-F5344CB8AC3E}">
        <p14:creationId xmlns:p14="http://schemas.microsoft.com/office/powerpoint/2010/main" val="2008633118"/>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TW" dirty="0" smtClean="0"/>
              <a:t>Cloud Hardware: The Datacenter</a:t>
            </a:r>
          </a:p>
        </p:txBody>
      </p:sp>
      <p:sp>
        <p:nvSpPr>
          <p:cNvPr id="16387" name="Rectangle 3"/>
          <p:cNvSpPr>
            <a:spLocks noGrp="1" noChangeArrowheads="1"/>
          </p:cNvSpPr>
          <p:nvPr>
            <p:ph type="body" idx="1"/>
          </p:nvPr>
        </p:nvSpPr>
        <p:spPr>
          <a:xfrm>
            <a:off x="457200" y="1219200"/>
            <a:ext cx="8229600" cy="4937125"/>
          </a:xfrm>
        </p:spPr>
        <p:txBody>
          <a:bodyPr/>
          <a:lstStyle/>
          <a:p>
            <a:pPr lvl="1" eaLnBrk="1" hangingPunct="1"/>
            <a:r>
              <a:rPr lang="en-US" altLang="zh-TW" dirty="0" smtClean="0"/>
              <a:t>A </a:t>
            </a:r>
            <a:r>
              <a:rPr lang="en-US" altLang="zh-TW" b="1" dirty="0" smtClean="0"/>
              <a:t>data center</a:t>
            </a:r>
            <a:r>
              <a:rPr lang="en-US" altLang="zh-TW" dirty="0" smtClean="0"/>
              <a:t> (or </a:t>
            </a:r>
            <a:r>
              <a:rPr lang="en-US" altLang="zh-TW" b="1" dirty="0" err="1" smtClean="0"/>
              <a:t>datacentre</a:t>
            </a:r>
            <a:r>
              <a:rPr lang="en-US" altLang="zh-TW" dirty="0" smtClean="0"/>
              <a:t>) is a facility used to house computer systems and associated components, such as telecommunications and storage systems. It generally includes redundant or backup power supplies, redundant data communications connections, environmental controls (e.g., air conditioning, fire suppression) and security devices.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TW" b="1" dirty="0" smtClean="0"/>
              <a:t>Big Data: The Motivation of Using Datacenters</a:t>
            </a:r>
          </a:p>
        </p:txBody>
      </p:sp>
      <p:sp>
        <p:nvSpPr>
          <p:cNvPr id="17411" name="Rectangle 3"/>
          <p:cNvSpPr>
            <a:spLocks noGrp="1" noChangeArrowheads="1"/>
          </p:cNvSpPr>
          <p:nvPr>
            <p:ph type="body" idx="1"/>
          </p:nvPr>
        </p:nvSpPr>
        <p:spPr>
          <a:xfrm>
            <a:off x="457200" y="1219200"/>
            <a:ext cx="8229600" cy="4937125"/>
          </a:xfrm>
        </p:spPr>
        <p:txBody>
          <a:bodyPr/>
          <a:lstStyle/>
          <a:p>
            <a:pPr eaLnBrk="1" hangingPunct="1"/>
            <a:r>
              <a:rPr lang="en-US" altLang="zh-TW" smtClean="0"/>
              <a:t>Google processes 20 PB a day (2008)</a:t>
            </a:r>
          </a:p>
          <a:p>
            <a:pPr eaLnBrk="1" hangingPunct="1"/>
            <a:r>
              <a:rPr lang="en-US" altLang="zh-TW" smtClean="0"/>
              <a:t>“all words ever spoken by human beings” ~ 5 EB</a:t>
            </a:r>
          </a:p>
          <a:p>
            <a:pPr eaLnBrk="1" hangingPunct="1"/>
            <a:r>
              <a:rPr lang="en-US" altLang="zh-TW" smtClean="0"/>
              <a:t>NOAA has ~1 PB climate data (2007)</a:t>
            </a:r>
          </a:p>
          <a:p>
            <a:pPr eaLnBrk="1" hangingPunct="1"/>
            <a:r>
              <a:rPr lang="en-US" altLang="zh-TW" smtClean="0"/>
              <a:t>CERN’s LHC will generate 15 PB a year (2008)</a:t>
            </a:r>
          </a:p>
          <a:p>
            <a:pPr eaLnBrk="1" hangingPunct="1"/>
            <a:endParaRPr lang="en-US" altLang="zh-TW"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altLang="zh-TW" b="1" dirty="0" smtClean="0"/>
              <a:t>Large Data Centers</a:t>
            </a:r>
          </a:p>
        </p:txBody>
      </p:sp>
      <p:sp>
        <p:nvSpPr>
          <p:cNvPr id="18435" name="Content Placeholder 2"/>
          <p:cNvSpPr>
            <a:spLocks noGrp="1"/>
          </p:cNvSpPr>
          <p:nvPr>
            <p:ph idx="4294967295"/>
          </p:nvPr>
        </p:nvSpPr>
        <p:spPr/>
        <p:txBody>
          <a:bodyPr/>
          <a:lstStyle/>
          <a:p>
            <a:pPr eaLnBrk="1" hangingPunct="1"/>
            <a:r>
              <a:rPr lang="en-US" altLang="zh-TW" smtClean="0"/>
              <a:t>Clear trend: centralization of computing resources in large data centers</a:t>
            </a:r>
          </a:p>
          <a:p>
            <a:pPr lvl="1" eaLnBrk="1" hangingPunct="1"/>
            <a:r>
              <a:rPr lang="en-US" altLang="zh-TW" smtClean="0"/>
              <a:t>Necessary ingredients: fiber, electricity, and space</a:t>
            </a:r>
          </a:p>
          <a:p>
            <a:pPr eaLnBrk="1" hangingPunct="1"/>
            <a:r>
              <a:rPr lang="en-US" altLang="zh-TW" smtClean="0"/>
              <a:t>Important Issues:</a:t>
            </a:r>
          </a:p>
          <a:p>
            <a:pPr lvl="1" eaLnBrk="1" hangingPunct="1"/>
            <a:r>
              <a:rPr lang="en-US" altLang="zh-TW" smtClean="0"/>
              <a:t>Redundancy</a:t>
            </a:r>
          </a:p>
          <a:p>
            <a:pPr lvl="1" eaLnBrk="1" hangingPunct="1"/>
            <a:r>
              <a:rPr lang="en-US" altLang="zh-TW" smtClean="0"/>
              <a:t>Efficiency</a:t>
            </a:r>
          </a:p>
          <a:p>
            <a:pPr lvl="1" eaLnBrk="1" hangingPunct="1"/>
            <a:r>
              <a:rPr lang="en-US" altLang="zh-TW" smtClean="0"/>
              <a:t>Utilization</a:t>
            </a:r>
          </a:p>
          <a:p>
            <a:pPr lvl="1" eaLnBrk="1" hangingPunct="1"/>
            <a:r>
              <a:rPr lang="en-US" altLang="zh-TW" smtClean="0"/>
              <a:t>Management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04800"/>
            <a:ext cx="8229600" cy="868363"/>
          </a:xfrm>
        </p:spPr>
        <p:txBody>
          <a:bodyPr/>
          <a:lstStyle/>
          <a:p>
            <a:pPr eaLnBrk="1" hangingPunct="1"/>
            <a:r>
              <a:rPr lang="en-US" altLang="zh-TW" sz="4000" dirty="0">
                <a:solidFill>
                  <a:schemeClr val="tx1"/>
                </a:solidFill>
                <a:latin typeface="Arial" charset="0"/>
                <a:ea typeface="ＭＳ Ｐゴシック" charset="0"/>
              </a:rPr>
              <a:t>The </a:t>
            </a:r>
            <a:r>
              <a:rPr lang="en-US" altLang="zh-TW" sz="4000" dirty="0" smtClean="0">
                <a:solidFill>
                  <a:schemeClr val="tx1"/>
                </a:solidFill>
                <a:latin typeface="Arial" charset="0"/>
                <a:ea typeface="ＭＳ Ｐゴシック" charset="0"/>
              </a:rPr>
              <a:t>Datacenter Industry</a:t>
            </a:r>
            <a:endParaRPr lang="en-US" altLang="zh-TW" sz="4000" dirty="0">
              <a:solidFill>
                <a:schemeClr val="tx1"/>
              </a:solidFill>
              <a:latin typeface="Arial" charset="0"/>
              <a:ea typeface="ＭＳ Ｐゴシック" charset="0"/>
            </a:endParaRPr>
          </a:p>
        </p:txBody>
      </p:sp>
      <p:sp>
        <p:nvSpPr>
          <p:cNvPr id="2" name="向下箭號 1"/>
          <p:cNvSpPr/>
          <p:nvPr/>
        </p:nvSpPr>
        <p:spPr>
          <a:xfrm>
            <a:off x="990600" y="1371600"/>
            <a:ext cx="533400" cy="4643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876425" y="6066702"/>
            <a:ext cx="761747" cy="369332"/>
          </a:xfrm>
          <a:prstGeom prst="rect">
            <a:avLst/>
          </a:prstGeom>
          <a:noFill/>
        </p:spPr>
        <p:txBody>
          <a:bodyPr wrap="none" rtlCol="0">
            <a:spAutoFit/>
          </a:bodyPr>
          <a:lstStyle/>
          <a:p>
            <a:r>
              <a:rPr lang="en-US" altLang="zh-TW" dirty="0" smtClean="0"/>
              <a:t>Scale</a:t>
            </a:r>
            <a:endParaRPr lang="zh-TW" altLang="en-US" dirty="0"/>
          </a:p>
        </p:txBody>
      </p:sp>
      <p:sp>
        <p:nvSpPr>
          <p:cNvPr id="4" name="文字方塊 3"/>
          <p:cNvSpPr txBox="1"/>
          <p:nvPr/>
        </p:nvSpPr>
        <p:spPr>
          <a:xfrm>
            <a:off x="152400" y="1274020"/>
            <a:ext cx="1002197" cy="369332"/>
          </a:xfrm>
          <a:prstGeom prst="rect">
            <a:avLst/>
          </a:prstGeom>
          <a:noFill/>
        </p:spPr>
        <p:txBody>
          <a:bodyPr wrap="none" rtlCol="0">
            <a:spAutoFit/>
          </a:bodyPr>
          <a:lstStyle/>
          <a:p>
            <a:r>
              <a:rPr lang="en-US" altLang="zh-TW" dirty="0" smtClean="0"/>
              <a:t>10</a:t>
            </a:r>
            <a:r>
              <a:rPr lang="en-US" altLang="zh-TW" baseline="30000" dirty="0" smtClean="0"/>
              <a:t>1</a:t>
            </a:r>
            <a:r>
              <a:rPr lang="en-US" altLang="zh-TW" dirty="0" smtClean="0"/>
              <a:t>~10</a:t>
            </a:r>
            <a:r>
              <a:rPr lang="en-US" altLang="zh-TW" baseline="30000" dirty="0" smtClean="0"/>
              <a:t>2</a:t>
            </a:r>
            <a:endParaRPr lang="zh-TW" altLang="en-US" dirty="0"/>
          </a:p>
        </p:txBody>
      </p:sp>
      <p:sp>
        <p:nvSpPr>
          <p:cNvPr id="7" name="文字方塊 6"/>
          <p:cNvSpPr txBox="1"/>
          <p:nvPr/>
        </p:nvSpPr>
        <p:spPr>
          <a:xfrm>
            <a:off x="145473" y="2037617"/>
            <a:ext cx="1002197" cy="369332"/>
          </a:xfrm>
          <a:prstGeom prst="rect">
            <a:avLst/>
          </a:prstGeom>
          <a:noFill/>
        </p:spPr>
        <p:txBody>
          <a:bodyPr wrap="none" rtlCol="0">
            <a:spAutoFit/>
          </a:bodyPr>
          <a:lstStyle/>
          <a:p>
            <a:r>
              <a:rPr lang="en-US" altLang="zh-TW" dirty="0" smtClean="0"/>
              <a:t>10</a:t>
            </a:r>
            <a:r>
              <a:rPr lang="en-US" altLang="zh-TW" baseline="30000" dirty="0" smtClean="0"/>
              <a:t>2</a:t>
            </a:r>
            <a:r>
              <a:rPr lang="en-US" altLang="zh-TW" dirty="0" smtClean="0"/>
              <a:t>~10</a:t>
            </a:r>
            <a:r>
              <a:rPr lang="en-US" altLang="zh-TW" baseline="30000" dirty="0"/>
              <a:t>3</a:t>
            </a:r>
            <a:endParaRPr lang="zh-TW" altLang="en-US" dirty="0"/>
          </a:p>
        </p:txBody>
      </p:sp>
      <p:sp>
        <p:nvSpPr>
          <p:cNvPr id="8" name="文字方塊 7"/>
          <p:cNvSpPr txBox="1"/>
          <p:nvPr/>
        </p:nvSpPr>
        <p:spPr>
          <a:xfrm>
            <a:off x="152400" y="3929092"/>
            <a:ext cx="1002197" cy="369332"/>
          </a:xfrm>
          <a:prstGeom prst="rect">
            <a:avLst/>
          </a:prstGeom>
          <a:noFill/>
        </p:spPr>
        <p:txBody>
          <a:bodyPr wrap="none" rtlCol="0">
            <a:spAutoFit/>
          </a:bodyPr>
          <a:lstStyle/>
          <a:p>
            <a:r>
              <a:rPr lang="en-US" altLang="zh-TW" dirty="0" smtClean="0"/>
              <a:t>10</a:t>
            </a:r>
            <a:r>
              <a:rPr lang="en-US" altLang="zh-TW" baseline="30000" dirty="0" smtClean="0"/>
              <a:t>3</a:t>
            </a:r>
            <a:r>
              <a:rPr lang="en-US" altLang="zh-TW" dirty="0" smtClean="0"/>
              <a:t>~10</a:t>
            </a:r>
            <a:r>
              <a:rPr lang="en-US" altLang="zh-TW" baseline="30000" dirty="0" smtClean="0"/>
              <a:t>5</a:t>
            </a:r>
            <a:endParaRPr lang="zh-TW" altLang="en-US" dirty="0"/>
          </a:p>
        </p:txBody>
      </p:sp>
      <p:sp>
        <p:nvSpPr>
          <p:cNvPr id="6" name="矩形 5"/>
          <p:cNvSpPr/>
          <p:nvPr/>
        </p:nvSpPr>
        <p:spPr>
          <a:xfrm>
            <a:off x="1550098" y="3954720"/>
            <a:ext cx="4469702" cy="2369880"/>
          </a:xfrm>
          <a:prstGeom prst="rect">
            <a:avLst/>
          </a:prstGeom>
          <a:ln>
            <a:solidFill>
              <a:schemeClr val="tx1"/>
            </a:solidFill>
          </a:ln>
        </p:spPr>
        <p:txBody>
          <a:bodyPr wrap="square">
            <a:spAutoFit/>
          </a:bodyPr>
          <a:lstStyle/>
          <a:p>
            <a:pPr marL="274320" indent="-274320" eaLnBrk="1" fontAlgn="auto" hangingPunct="1">
              <a:spcAft>
                <a:spcPts val="0"/>
              </a:spcAft>
              <a:buFont typeface="Wingdings 3"/>
              <a:buChar char=""/>
              <a:defRPr/>
            </a:pPr>
            <a:r>
              <a:rPr lang="en-US" altLang="zh-TW" sz="2400" b="1" i="1" dirty="0"/>
              <a:t>Warehouse-Scale Computer (WSC) </a:t>
            </a:r>
            <a:endParaRPr lang="en-US" altLang="zh-TW" sz="2400" dirty="0"/>
          </a:p>
          <a:p>
            <a:pPr marL="548958" lvl="1" indent="-274320" eaLnBrk="1" fontAlgn="auto" hangingPunct="1">
              <a:spcAft>
                <a:spcPts val="0"/>
              </a:spcAft>
              <a:buFont typeface="Wingdings 3"/>
              <a:buChar char=""/>
              <a:defRPr/>
            </a:pPr>
            <a:r>
              <a:rPr lang="en-US" altLang="zh-TW" sz="2000" dirty="0"/>
              <a:t>A datacenter hosting only one application/service</a:t>
            </a:r>
          </a:p>
          <a:p>
            <a:pPr marL="548958" lvl="1" indent="-274320" fontAlgn="auto">
              <a:spcAft>
                <a:spcPts val="0"/>
              </a:spcAft>
              <a:buFont typeface="Wingdings 3"/>
              <a:buChar char=""/>
              <a:defRPr/>
            </a:pPr>
            <a:r>
              <a:rPr lang="en-US" altLang="zh-TW" sz="2000" dirty="0"/>
              <a:t>Bundled software (Cloud OS</a:t>
            </a:r>
            <a:r>
              <a:rPr lang="en-US" altLang="zh-TW" sz="2000" dirty="0" smtClean="0"/>
              <a:t>)</a:t>
            </a:r>
          </a:p>
          <a:p>
            <a:pPr marL="548958" lvl="1" indent="-274320" eaLnBrk="1" fontAlgn="auto" hangingPunct="1">
              <a:spcAft>
                <a:spcPts val="0"/>
              </a:spcAft>
              <a:buFont typeface="Wingdings 3"/>
              <a:buChar char=""/>
              <a:defRPr/>
            </a:pPr>
            <a:r>
              <a:rPr lang="en-US" altLang="zh-TW" sz="2000" dirty="0" smtClean="0"/>
              <a:t>Unified </a:t>
            </a:r>
            <a:r>
              <a:rPr lang="en-US" altLang="zh-TW" sz="2000" dirty="0"/>
              <a:t>platform on top of homogeneous </a:t>
            </a:r>
            <a:r>
              <a:rPr lang="en-US" altLang="zh-TW" sz="2000" dirty="0" smtClean="0"/>
              <a:t>computers/OSes</a:t>
            </a:r>
            <a:endParaRPr lang="en-US" altLang="zh-TW" sz="2000" dirty="0"/>
          </a:p>
        </p:txBody>
      </p:sp>
      <p:sp>
        <p:nvSpPr>
          <p:cNvPr id="9" name="矩形 8"/>
          <p:cNvSpPr/>
          <p:nvPr/>
        </p:nvSpPr>
        <p:spPr>
          <a:xfrm>
            <a:off x="1550098" y="2046914"/>
            <a:ext cx="4469702" cy="1692771"/>
          </a:xfrm>
          <a:prstGeom prst="rect">
            <a:avLst/>
          </a:prstGeom>
          <a:ln>
            <a:solidFill>
              <a:schemeClr val="tx1"/>
            </a:solidFill>
          </a:ln>
        </p:spPr>
        <p:txBody>
          <a:bodyPr wrap="square">
            <a:spAutoFit/>
          </a:bodyPr>
          <a:lstStyle/>
          <a:p>
            <a:pPr marL="274320" indent="-274320" eaLnBrk="1" fontAlgn="auto" hangingPunct="1">
              <a:spcAft>
                <a:spcPts val="0"/>
              </a:spcAft>
              <a:buFont typeface="Wingdings 3"/>
              <a:buChar char=""/>
              <a:defRPr/>
            </a:pPr>
            <a:r>
              <a:rPr lang="en-US" altLang="zh-TW" sz="2400" b="1" i="1" dirty="0"/>
              <a:t>Container Computer</a:t>
            </a:r>
            <a:r>
              <a:rPr lang="en-US" altLang="zh-TW" sz="2400" dirty="0"/>
              <a:t> </a:t>
            </a:r>
          </a:p>
          <a:p>
            <a:pPr marL="548958" lvl="1" indent="-274320" eaLnBrk="1" fontAlgn="auto" hangingPunct="1">
              <a:spcAft>
                <a:spcPts val="0"/>
              </a:spcAft>
              <a:buFont typeface="Wingdings 3"/>
              <a:buChar char=""/>
              <a:defRPr/>
            </a:pPr>
            <a:r>
              <a:rPr lang="en-US" altLang="zh-TW" sz="2000" dirty="0"/>
              <a:t>for high efficiency and environmental </a:t>
            </a:r>
            <a:r>
              <a:rPr lang="en-US" altLang="zh-TW" sz="2000" dirty="0" smtClean="0"/>
              <a:t>conservation</a:t>
            </a:r>
            <a:endParaRPr lang="en-US" altLang="zh-TW" sz="2000" dirty="0"/>
          </a:p>
          <a:p>
            <a:pPr marL="548958" lvl="1" indent="-274320" eaLnBrk="1" fontAlgn="auto" hangingPunct="1">
              <a:spcAft>
                <a:spcPts val="0"/>
              </a:spcAft>
              <a:buFont typeface="Wingdings 3"/>
              <a:buChar char=""/>
              <a:defRPr/>
            </a:pPr>
            <a:r>
              <a:rPr lang="en-US" altLang="zh-TW" sz="2000" dirty="0" smtClean="0"/>
              <a:t>Software packages are installed before shipping</a:t>
            </a:r>
            <a:endParaRPr lang="en-US" altLang="zh-TW" sz="2000" dirty="0"/>
          </a:p>
        </p:txBody>
      </p:sp>
      <p:sp>
        <p:nvSpPr>
          <p:cNvPr id="11" name="矩形 10"/>
          <p:cNvSpPr/>
          <p:nvPr/>
        </p:nvSpPr>
        <p:spPr>
          <a:xfrm>
            <a:off x="1550097" y="1149421"/>
            <a:ext cx="7469211" cy="769441"/>
          </a:xfrm>
          <a:prstGeom prst="rect">
            <a:avLst/>
          </a:prstGeom>
          <a:ln>
            <a:solidFill>
              <a:srgbClr val="000000"/>
            </a:solidFill>
          </a:ln>
        </p:spPr>
        <p:txBody>
          <a:bodyPr wrap="square">
            <a:spAutoFit/>
          </a:bodyPr>
          <a:lstStyle/>
          <a:p>
            <a:pPr marL="274320" indent="-274320" eaLnBrk="1" fontAlgn="auto" hangingPunct="1">
              <a:spcAft>
                <a:spcPts val="0"/>
              </a:spcAft>
              <a:buFont typeface="Wingdings 3"/>
              <a:buChar char=""/>
              <a:defRPr/>
            </a:pPr>
            <a:r>
              <a:rPr lang="en-US" altLang="zh-TW" sz="2400" b="1" i="1" dirty="0"/>
              <a:t>Traditional Cluster Computers </a:t>
            </a:r>
            <a:endParaRPr lang="en-US" altLang="zh-TW" sz="2400" b="1" i="1" dirty="0" smtClean="0"/>
          </a:p>
          <a:p>
            <a:pPr marL="731520" lvl="1" indent="-274320" fontAlgn="auto">
              <a:spcAft>
                <a:spcPts val="0"/>
              </a:spcAft>
              <a:buFont typeface="Wingdings 3"/>
              <a:buChar char=""/>
              <a:defRPr/>
            </a:pPr>
            <a:r>
              <a:rPr lang="en-US" altLang="zh-TW" sz="2000" dirty="0" smtClean="0"/>
              <a:t>A small number of racks/cabinets</a:t>
            </a:r>
            <a:endParaRPr lang="en-US" altLang="zh-TW" sz="2000" dirty="0"/>
          </a:p>
        </p:txBody>
      </p:sp>
      <p:sp>
        <p:nvSpPr>
          <p:cNvPr id="14" name="矩形 13"/>
          <p:cNvSpPr/>
          <p:nvPr/>
        </p:nvSpPr>
        <p:spPr>
          <a:xfrm>
            <a:off x="6096000" y="2058650"/>
            <a:ext cx="2923309" cy="1692771"/>
          </a:xfrm>
          <a:prstGeom prst="rect">
            <a:avLst/>
          </a:prstGeom>
          <a:ln>
            <a:solidFill>
              <a:schemeClr val="tx1"/>
            </a:solidFill>
          </a:ln>
        </p:spPr>
        <p:txBody>
          <a:bodyPr wrap="square">
            <a:spAutoFit/>
          </a:bodyPr>
          <a:lstStyle/>
          <a:p>
            <a:pPr marL="274320" indent="-274320" eaLnBrk="1" fontAlgn="auto" hangingPunct="1">
              <a:spcAft>
                <a:spcPts val="0"/>
              </a:spcAft>
              <a:buFont typeface="Wingdings 3"/>
              <a:buChar char=""/>
              <a:defRPr/>
            </a:pPr>
            <a:r>
              <a:rPr lang="en-US" altLang="zh-TW" sz="2400" b="1" i="1" dirty="0" smtClean="0"/>
              <a:t>Large Cluster </a:t>
            </a:r>
          </a:p>
          <a:p>
            <a:pPr marL="731520" lvl="1" indent="-274320" fontAlgn="auto">
              <a:spcAft>
                <a:spcPts val="0"/>
              </a:spcAft>
              <a:buFont typeface="Wingdings 3"/>
              <a:buChar char=""/>
              <a:defRPr/>
            </a:pPr>
            <a:r>
              <a:rPr lang="en-US" altLang="zh-TW" sz="2000" dirty="0" smtClean="0"/>
              <a:t>Tens of racks/Cabinets</a:t>
            </a:r>
          </a:p>
          <a:p>
            <a:pPr marL="731520" lvl="1" indent="-274320" fontAlgn="auto">
              <a:spcAft>
                <a:spcPts val="0"/>
              </a:spcAft>
              <a:buFont typeface="Wingdings 3"/>
              <a:buChar char=""/>
              <a:defRPr/>
            </a:pPr>
            <a:endParaRPr lang="en-US" altLang="zh-TW" sz="2000" dirty="0"/>
          </a:p>
          <a:p>
            <a:pPr marL="731520" lvl="1" indent="-274320" fontAlgn="auto">
              <a:spcAft>
                <a:spcPts val="0"/>
              </a:spcAft>
              <a:buFont typeface="Wingdings 3"/>
              <a:buChar char=""/>
              <a:defRPr/>
            </a:pPr>
            <a:endParaRPr lang="en-US" altLang="zh-TW" sz="2000" b="1" i="1" dirty="0"/>
          </a:p>
        </p:txBody>
      </p:sp>
      <p:sp>
        <p:nvSpPr>
          <p:cNvPr id="15" name="矩形 14"/>
          <p:cNvSpPr/>
          <p:nvPr/>
        </p:nvSpPr>
        <p:spPr>
          <a:xfrm>
            <a:off x="6096000" y="3962400"/>
            <a:ext cx="2926278" cy="2369880"/>
          </a:xfrm>
          <a:prstGeom prst="rect">
            <a:avLst/>
          </a:prstGeom>
          <a:ln>
            <a:solidFill>
              <a:schemeClr val="tx1"/>
            </a:solidFill>
          </a:ln>
        </p:spPr>
        <p:txBody>
          <a:bodyPr wrap="square">
            <a:spAutoFit/>
          </a:bodyPr>
          <a:lstStyle/>
          <a:p>
            <a:pPr marL="274320" indent="-274320" eaLnBrk="1" fontAlgn="auto" hangingPunct="1">
              <a:spcAft>
                <a:spcPts val="0"/>
              </a:spcAft>
              <a:buFont typeface="Wingdings 3"/>
              <a:buChar char=""/>
              <a:defRPr/>
            </a:pPr>
            <a:r>
              <a:rPr lang="en-US" altLang="zh-TW" sz="2400" b="1" i="1" dirty="0" smtClean="0"/>
              <a:t>IaaS/PaaS Datacenter</a:t>
            </a:r>
          </a:p>
          <a:p>
            <a:pPr marL="731520" lvl="1" indent="-274320" fontAlgn="auto">
              <a:spcAft>
                <a:spcPts val="0"/>
              </a:spcAft>
              <a:buFont typeface="Wingdings 3"/>
              <a:buChar char=""/>
              <a:defRPr/>
            </a:pPr>
            <a:r>
              <a:rPr lang="en-US" altLang="zh-TW" sz="2000" dirty="0" smtClean="0"/>
              <a:t>Hosting various applications</a:t>
            </a:r>
            <a:endParaRPr lang="en-US" altLang="zh-TW" sz="2400" b="1" i="1" dirty="0"/>
          </a:p>
          <a:p>
            <a:pPr marL="731520" lvl="1" indent="-274320" fontAlgn="auto">
              <a:spcAft>
                <a:spcPts val="0"/>
              </a:spcAft>
              <a:buFont typeface="Wingdings 3"/>
              <a:buChar char=""/>
              <a:defRPr/>
            </a:pPr>
            <a:r>
              <a:rPr lang="en-US" altLang="zh-TW" sz="2000" dirty="0" smtClean="0"/>
              <a:t>Usually uses server virtualization</a:t>
            </a:r>
            <a:endParaRPr lang="en-US" altLang="zh-TW"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457200" y="1295400"/>
            <a:ext cx="8229600" cy="4830763"/>
          </a:xfrm>
        </p:spPr>
        <p:txBody>
          <a:bodyPr/>
          <a:lstStyle/>
          <a:p>
            <a:r>
              <a:rPr lang="en-US" altLang="zh-TW" sz="2800" dirty="0" smtClean="0"/>
              <a:t>Impact of Cloud Computing</a:t>
            </a:r>
          </a:p>
          <a:p>
            <a:r>
              <a:rPr lang="en-US" altLang="zh-TW" sz="2800" dirty="0" smtClean="0"/>
              <a:t>Datacenter</a:t>
            </a:r>
          </a:p>
          <a:p>
            <a:r>
              <a:rPr lang="en-US" altLang="zh-TW" sz="2800" dirty="0" smtClean="0"/>
              <a:t>Virtualization Technologies in Datacenters</a:t>
            </a:r>
          </a:p>
          <a:p>
            <a:endParaRPr lang="en-US" altLang="zh-TW" dirty="0" smtClean="0"/>
          </a:p>
          <a:p>
            <a:endParaRPr lang="zh-TW" altLang="en-US" dirty="0"/>
          </a:p>
        </p:txBody>
      </p:sp>
      <p:sp>
        <p:nvSpPr>
          <p:cNvPr id="5" name="投影片編號版面配置區 4"/>
          <p:cNvSpPr>
            <a:spLocks noGrp="1"/>
          </p:cNvSpPr>
          <p:nvPr>
            <p:ph type="sldNum" sz="quarter" idx="12"/>
          </p:nvPr>
        </p:nvSpPr>
        <p:spPr/>
        <p:txBody>
          <a:bodyPr/>
          <a:lstStyle/>
          <a:p>
            <a:fld id="{7EA10475-2F83-443C-AAE7-E3B75433BFAB}" type="slidenum">
              <a:rPr lang="en-US" altLang="zh-TW" smtClean="0"/>
              <a:pPr/>
              <a:t>2</a:t>
            </a:fld>
            <a:endParaRPr lang="en-US" altLang="zh-TW"/>
          </a:p>
        </p:txBody>
      </p:sp>
    </p:spTree>
    <p:extLst>
      <p:ext uri="{BB962C8B-B14F-4D97-AF65-F5344CB8AC3E}">
        <p14:creationId xmlns:p14="http://schemas.microsoft.com/office/powerpoint/2010/main" val="1230269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4" descr="D:\JamesRH\ImageLibrary\2006\Images2006-11\2006-11 Images\RackableRackUn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588" y="1876425"/>
            <a:ext cx="213042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39" name="Title 1"/>
          <p:cNvSpPr>
            <a:spLocks noGrp="1"/>
          </p:cNvSpPr>
          <p:nvPr>
            <p:ph type="title" idx="4294967295"/>
          </p:nvPr>
        </p:nvSpPr>
        <p:spPr>
          <a:xfrm>
            <a:off x="495300" y="250825"/>
            <a:ext cx="8229600" cy="64135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nchor="ctr"/>
          <a:lstStyle/>
          <a:p>
            <a:pPr>
              <a:defRPr/>
            </a:pPr>
            <a:r>
              <a:rPr lang="en-US" sz="4000" dirty="0">
                <a:solidFill>
                  <a:schemeClr val="tx1"/>
                </a:solidFill>
                <a:effectLst/>
                <a:latin typeface="Arial" charset="0"/>
                <a:ea typeface="ＭＳ Ｐゴシック" charset="0"/>
              </a:rPr>
              <a:t>Larger Datacenter Growth</a:t>
            </a:r>
          </a:p>
        </p:txBody>
      </p:sp>
      <p:sp>
        <p:nvSpPr>
          <p:cNvPr id="295940" name="Content Placeholder 2"/>
          <p:cNvSpPr>
            <a:spLocks noGrp="1"/>
          </p:cNvSpPr>
          <p:nvPr>
            <p:ph idx="4294967295"/>
          </p:nvPr>
        </p:nvSpPr>
        <p:spPr>
          <a:xfrm>
            <a:off x="0" y="971550"/>
            <a:ext cx="5245100" cy="5611813"/>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marL="342900" indent="-342900" defTabSz="457200">
              <a:lnSpc>
                <a:spcPct val="110000"/>
              </a:lnSpc>
            </a:pPr>
            <a:r>
              <a:rPr lang="en-US" altLang="zh-TW" sz="1800" b="1" smtClean="0">
                <a:effectLst/>
              </a:rPr>
              <a:t>One at a time: </a:t>
            </a:r>
          </a:p>
          <a:p>
            <a:pPr marL="742950" lvl="1" indent="-285750" defTabSz="457200">
              <a:lnSpc>
                <a:spcPct val="110000"/>
              </a:lnSpc>
            </a:pPr>
            <a:r>
              <a:rPr lang="en-US" altLang="zh-TW" sz="1600" b="1" smtClean="0">
                <a:effectLst/>
              </a:rPr>
              <a:t>1 system</a:t>
            </a:r>
          </a:p>
          <a:p>
            <a:pPr marL="742950" lvl="1" indent="-285750" defTabSz="457200">
              <a:lnSpc>
                <a:spcPct val="110000"/>
              </a:lnSpc>
            </a:pPr>
            <a:r>
              <a:rPr lang="en-US" altLang="zh-TW" sz="1600" b="1" smtClean="0">
                <a:effectLst/>
              </a:rPr>
              <a:t>Racking &amp; networking: 14 hrs ($1,330)</a:t>
            </a:r>
          </a:p>
          <a:p>
            <a:pPr marL="342900" indent="-342900" defTabSz="457200">
              <a:lnSpc>
                <a:spcPct val="110000"/>
              </a:lnSpc>
            </a:pPr>
            <a:r>
              <a:rPr lang="en-US" altLang="zh-TW" sz="1800" b="1" smtClean="0">
                <a:effectLst/>
              </a:rPr>
              <a:t>Rack at a time:</a:t>
            </a:r>
          </a:p>
          <a:p>
            <a:pPr marL="742950" lvl="1" indent="-285750" defTabSz="457200">
              <a:lnSpc>
                <a:spcPct val="110000"/>
              </a:lnSpc>
            </a:pPr>
            <a:r>
              <a:rPr lang="en-US" altLang="zh-TW" sz="1600" b="1" smtClean="0">
                <a:effectLst/>
              </a:rPr>
              <a:t>~ 40 systems</a:t>
            </a:r>
          </a:p>
          <a:p>
            <a:pPr marL="742950" lvl="1" indent="-285750" defTabSz="457200">
              <a:lnSpc>
                <a:spcPct val="110000"/>
              </a:lnSpc>
            </a:pPr>
            <a:r>
              <a:rPr lang="en-US" altLang="zh-TW" sz="1600" b="1" smtClean="0">
                <a:effectLst/>
              </a:rPr>
              <a:t>Install &amp; networking: .75 hrs ($60)</a:t>
            </a:r>
          </a:p>
          <a:p>
            <a:pPr marL="342900" indent="-342900" defTabSz="457200">
              <a:lnSpc>
                <a:spcPct val="110000"/>
              </a:lnSpc>
            </a:pPr>
            <a:r>
              <a:rPr lang="en-US" altLang="zh-TW" sz="1800" b="1" smtClean="0">
                <a:effectLst/>
              </a:rPr>
              <a:t>Container at a time:</a:t>
            </a:r>
          </a:p>
          <a:p>
            <a:pPr marL="742950" lvl="1" indent="-285750" defTabSz="457200">
              <a:lnSpc>
                <a:spcPct val="110000"/>
              </a:lnSpc>
            </a:pPr>
            <a:r>
              <a:rPr lang="en-US" altLang="zh-TW" sz="1600" b="1" smtClean="0">
                <a:effectLst/>
              </a:rPr>
              <a:t>~1,000 systems</a:t>
            </a:r>
          </a:p>
          <a:p>
            <a:pPr marL="742950" lvl="1" indent="-285750" defTabSz="457200">
              <a:lnSpc>
                <a:spcPct val="110000"/>
              </a:lnSpc>
            </a:pPr>
            <a:r>
              <a:rPr lang="en-US" altLang="zh-TW" sz="1600" b="1" smtClean="0">
                <a:effectLst/>
              </a:rPr>
              <a:t>No packaging to remove</a:t>
            </a:r>
          </a:p>
          <a:p>
            <a:pPr marL="742950" lvl="1" indent="-285750" defTabSz="457200">
              <a:lnSpc>
                <a:spcPct val="110000"/>
              </a:lnSpc>
            </a:pPr>
            <a:r>
              <a:rPr lang="en-US" altLang="zh-TW" sz="1600" b="1" smtClean="0">
                <a:effectLst/>
              </a:rPr>
              <a:t>No floor space required</a:t>
            </a:r>
          </a:p>
          <a:p>
            <a:pPr marL="742950" lvl="1" indent="-285750" defTabSz="457200">
              <a:lnSpc>
                <a:spcPct val="110000"/>
              </a:lnSpc>
            </a:pPr>
            <a:r>
              <a:rPr lang="en-US" altLang="zh-TW" sz="1600" b="1" smtClean="0">
                <a:effectLst/>
              </a:rPr>
              <a:t>Power, network, &amp; cooling only</a:t>
            </a:r>
          </a:p>
          <a:p>
            <a:pPr marL="342900" indent="-342900" defTabSz="457200">
              <a:lnSpc>
                <a:spcPct val="110000"/>
              </a:lnSpc>
            </a:pPr>
            <a:r>
              <a:rPr lang="en-US" altLang="zh-TW" sz="1800" b="1" smtClean="0">
                <a:effectLst/>
              </a:rPr>
              <a:t>Weatherproof &amp; easy to transport</a:t>
            </a:r>
          </a:p>
          <a:p>
            <a:pPr marL="342900" indent="-342900" defTabSz="457200">
              <a:lnSpc>
                <a:spcPct val="110000"/>
              </a:lnSpc>
            </a:pPr>
            <a:r>
              <a:rPr lang="en-US" altLang="zh-TW" sz="1800" b="1" smtClean="0">
                <a:effectLst/>
              </a:rPr>
              <a:t>Datacenter construction takes 24+ months</a:t>
            </a:r>
          </a:p>
          <a:p>
            <a:pPr marL="742950" lvl="1" indent="-285750" defTabSz="457200">
              <a:lnSpc>
                <a:spcPct val="110000"/>
              </a:lnSpc>
            </a:pPr>
            <a:r>
              <a:rPr lang="en-US" altLang="zh-TW" sz="1600" b="1" smtClean="0">
                <a:effectLst/>
              </a:rPr>
              <a:t>Both new build &amp; DC expansion require regulatory approval</a:t>
            </a:r>
          </a:p>
          <a:p>
            <a:pPr marL="742950" lvl="1" indent="-285750" defTabSz="457200">
              <a:lnSpc>
                <a:spcPct val="110000"/>
              </a:lnSpc>
            </a:pPr>
            <a:endParaRPr lang="en-US" altLang="zh-TW" sz="1600" b="1" smtClean="0">
              <a:effectLst/>
            </a:endParaRPr>
          </a:p>
        </p:txBody>
      </p:sp>
      <p:pic>
        <p:nvPicPr>
          <p:cNvPr id="60420" name="Picture 4" descr="D:\JamesRH\ImageLibrary\2006\Images2006-11\2006-11 Images\RackableRackUn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1881188"/>
            <a:ext cx="22129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descr="D:\JamesRH\ImageLibrary\2006\Images2006-11\2006-11 Images\Rackable1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263" y="960438"/>
            <a:ext cx="387191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3" descr="20FootContai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3525" y="4581525"/>
            <a:ext cx="3581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678000"/>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Computer Racks and Cabinets</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21</a:t>
            </a:fld>
            <a:endParaRPr lang="en-US" altLang="zh-TW" dirty="0"/>
          </a:p>
        </p:txBody>
      </p:sp>
      <p:pic>
        <p:nvPicPr>
          <p:cNvPr id="1026" name="Picture 2" descr="「rack」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453" y="1192109"/>
            <a:ext cx="20574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ck」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92109"/>
            <a:ext cx="2584219" cy="24377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相關圖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773755"/>
            <a:ext cx="3863456" cy="2524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uster computer」的圖片搜尋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853" y="3790578"/>
            <a:ext cx="3810000" cy="25193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uster computer」的圖片搜尋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7988" y="1364642"/>
            <a:ext cx="2297412" cy="226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306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idx="4294967295"/>
          </p:nvPr>
        </p:nvSpPr>
        <p:spPr>
          <a:xfrm>
            <a:off x="457200" y="152400"/>
            <a:ext cx="8229600" cy="1143000"/>
          </a:xfrm>
        </p:spPr>
        <p:txBody>
          <a:bodyPr/>
          <a:lstStyle/>
          <a:p>
            <a:pPr eaLnBrk="1" hangingPunct="1"/>
            <a:r>
              <a:rPr lang="en-US" altLang="zh-TW" smtClean="0"/>
              <a:t>Container Computers</a:t>
            </a:r>
          </a:p>
        </p:txBody>
      </p:sp>
      <p:sp>
        <p:nvSpPr>
          <p:cNvPr id="22531" name="投影片編號版面配置區 3"/>
          <p:cNvSpPr txBox="1">
            <a:spLocks noGrp="1"/>
          </p:cNvSpPr>
          <p:nvPr/>
        </p:nvSpPr>
        <p:spPr bwMode="auto">
          <a:xfrm>
            <a:off x="6553200" y="6245225"/>
            <a:ext cx="7429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gn="r" eaLnBrk="1" hangingPunct="1">
              <a:spcBef>
                <a:spcPct val="0"/>
              </a:spcBef>
              <a:buClrTx/>
              <a:buSzTx/>
              <a:buFontTx/>
              <a:buNone/>
            </a:pPr>
            <a:fld id="{F6D0B755-F9DF-4BC3-AC6D-4B576221B6EC}" type="slidenum">
              <a:rPr lang="en-US" altLang="zh-TW" sz="1400">
                <a:latin typeface="Arial" pitchFamily="34" charset="0"/>
                <a:ea typeface="微軟正黑體" pitchFamily="34" charset="-120"/>
              </a:rPr>
              <a:pPr algn="r" eaLnBrk="1" hangingPunct="1">
                <a:spcBef>
                  <a:spcPct val="0"/>
                </a:spcBef>
                <a:buClrTx/>
                <a:buSzTx/>
                <a:buFontTx/>
                <a:buNone/>
              </a:pPr>
              <a:t>22</a:t>
            </a:fld>
            <a:endParaRPr lang="en-US" altLang="zh-TW" sz="1400">
              <a:latin typeface="Arial" pitchFamily="34" charset="0"/>
              <a:ea typeface="微軟正黑體" pitchFamily="34" charset="-120"/>
            </a:endParaRPr>
          </a:p>
        </p:txBody>
      </p:sp>
      <p:pic>
        <p:nvPicPr>
          <p:cNvPr id="22532" name="Picture 2" descr="Black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876800"/>
            <a:ext cx="22748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Black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876800"/>
            <a:ext cx="22748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Black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800600"/>
            <a:ext cx="22748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2" descr="ICE c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124200"/>
            <a:ext cx="27432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6" descr="ICE cu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124200"/>
            <a:ext cx="24384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project_blackbox_contain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1219200"/>
            <a:ext cx="26670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descr="檢視完整大小圖片">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1295400"/>
            <a:ext cx="25146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8" descr="Chicago-outside-100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 y="1219200"/>
            <a:ext cx="24384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796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p:cNvPicPr>
            <a:picLocks noChangeAspect="1" noChangeArrowheads="1"/>
          </p:cNvPicPr>
          <p:nvPr/>
        </p:nvPicPr>
        <p:blipFill>
          <a:blip r:embed="rId3">
            <a:extLst>
              <a:ext uri="{28A0092B-C50C-407E-A947-70E740481C1C}">
                <a14:useLocalDpi xmlns:a14="http://schemas.microsoft.com/office/drawing/2010/main" val="0"/>
              </a:ext>
            </a:extLst>
          </a:blip>
          <a:srcRect l="7045" r="4617" b="17378"/>
          <a:stretch>
            <a:fillRect/>
          </a:stretch>
        </p:blipFill>
        <p:spPr bwMode="auto">
          <a:xfrm>
            <a:off x="0" y="85725"/>
            <a:ext cx="9144000" cy="622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56775137"/>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zh-TW" sz="4000"/>
              <a:t>Google “Warehouse Style Computer” Data Center</a:t>
            </a:r>
          </a:p>
        </p:txBody>
      </p:sp>
      <p:pic>
        <p:nvPicPr>
          <p:cNvPr id="20483" name="Picture 5" descr="Chicago-Inside-Contain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3671888"/>
            <a:ext cx="4248150"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82725"/>
            <a:ext cx="6553200"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850900" y="995363"/>
            <a:ext cx="7496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spcBef>
                <a:spcPct val="50000"/>
              </a:spcBef>
            </a:pPr>
            <a:endParaRPr lang="zh-TW" altLang="zh-TW">
              <a:effectLst>
                <a:outerShdw blurRad="38100" dist="38100" dir="2700000" algn="tl">
                  <a:srgbClr val="000000"/>
                </a:outerShdw>
              </a:effectLst>
              <a:ea typeface="SimSun" pitchFamily="2" charset="-122"/>
            </a:endParaRPr>
          </a:p>
        </p:txBody>
      </p:sp>
      <p:pic>
        <p:nvPicPr>
          <p:cNvPr id="2232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2592388"/>
            <a:ext cx="8956675" cy="314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3236" name="Text Box 4"/>
          <p:cNvSpPr txBox="1">
            <a:spLocks noChangeArrowheads="1"/>
          </p:cNvSpPr>
          <p:nvPr/>
        </p:nvSpPr>
        <p:spPr bwMode="auto">
          <a:xfrm>
            <a:off x="152690" y="152400"/>
            <a:ext cx="8561388" cy="108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40000"/>
              </a:lnSpc>
              <a:spcBef>
                <a:spcPct val="50000"/>
              </a:spcBef>
              <a:defRPr/>
            </a:pPr>
            <a:r>
              <a:rPr lang="en-US" sz="2800" b="0" dirty="0">
                <a:latin typeface="Arial Black" charset="0"/>
                <a:ea typeface="ＭＳ Ｐゴシック" charset="0"/>
              </a:rPr>
              <a:t>The Architecture of a </a:t>
            </a:r>
            <a:r>
              <a:rPr lang="en-US" sz="2800" b="0" dirty="0" smtClean="0">
                <a:latin typeface="Arial Black" charset="0"/>
                <a:ea typeface="ＭＳ Ｐゴシック" charset="0"/>
              </a:rPr>
              <a:t>Small Server </a:t>
            </a:r>
            <a:r>
              <a:rPr lang="en-US" sz="2800" b="0" dirty="0">
                <a:latin typeface="Arial Black" charset="0"/>
                <a:ea typeface="ＭＳ Ｐゴシック" charset="0"/>
              </a:rPr>
              <a:t>Cluster</a:t>
            </a:r>
            <a:r>
              <a:rPr lang="en-US" sz="2000" b="0" dirty="0">
                <a:latin typeface="Arial Black" charset="0"/>
                <a:ea typeface="ＭＳ Ｐゴシック" charset="0"/>
              </a:rPr>
              <a:t>  ( ~ 1000 servers</a:t>
            </a:r>
            <a:r>
              <a:rPr lang="en-US" sz="2000" b="0" dirty="0" smtClean="0">
                <a:latin typeface="Arial Black" charset="0"/>
                <a:ea typeface="ＭＳ Ｐゴシック" charset="0"/>
              </a:rPr>
              <a:t>)</a:t>
            </a:r>
            <a:endParaRPr lang="en-US" sz="2000" b="0" dirty="0">
              <a:latin typeface="Arial Black" charset="0"/>
              <a:ea typeface="ＭＳ Ｐゴシック" charset="0"/>
            </a:endParaRPr>
          </a:p>
        </p:txBody>
      </p:sp>
      <p:sp>
        <p:nvSpPr>
          <p:cNvPr id="223237" name="Text Box 5"/>
          <p:cNvSpPr txBox="1">
            <a:spLocks noChangeArrowheads="1"/>
          </p:cNvSpPr>
          <p:nvPr/>
        </p:nvSpPr>
        <p:spPr bwMode="auto">
          <a:xfrm>
            <a:off x="3910013" y="5897563"/>
            <a:ext cx="4884737" cy="27622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r>
              <a:rPr lang="en-US" altLang="zh-TW" sz="1200">
                <a:cs typeface="Arial" pitchFamily="34" charset="0"/>
              </a:rPr>
              <a:t>(Courtesy of </a:t>
            </a:r>
            <a:r>
              <a:rPr kumimoji="1" lang="en-US" altLang="zh-TW" sz="1200">
                <a:cs typeface="Arial" pitchFamily="34" charset="0"/>
              </a:rPr>
              <a:t>Luiz  Barroso and Urs Holzle, Google Inc., 2009</a:t>
            </a:r>
            <a:r>
              <a:rPr lang="en-US" altLang="zh-TW" sz="1200">
                <a:cs typeface="Arial" pitchFamily="34" charset="0"/>
              </a:rPr>
              <a:t>)</a:t>
            </a:r>
          </a:p>
        </p:txBody>
      </p:sp>
      <p:sp>
        <p:nvSpPr>
          <p:cNvPr id="2" name="矩形 1"/>
          <p:cNvSpPr/>
          <p:nvPr/>
        </p:nvSpPr>
        <p:spPr>
          <a:xfrm>
            <a:off x="685800" y="1724988"/>
            <a:ext cx="7391400" cy="701731"/>
          </a:xfrm>
          <a:prstGeom prst="rect">
            <a:avLst/>
          </a:prstGeom>
        </p:spPr>
        <p:txBody>
          <a:bodyPr wrap="square">
            <a:spAutoFit/>
          </a:bodyPr>
          <a:lstStyle/>
          <a:p>
            <a:pPr>
              <a:lnSpc>
                <a:spcPct val="110000"/>
              </a:lnSpc>
              <a:spcBef>
                <a:spcPct val="50000"/>
              </a:spcBef>
              <a:defRPr/>
            </a:pPr>
            <a:r>
              <a:rPr lang="en-US" altLang="zh-TW" dirty="0">
                <a:latin typeface="Arial Black" charset="0"/>
                <a:ea typeface="ＭＳ Ｐゴシック" charset="0"/>
              </a:rPr>
              <a:t>interconnected by an Ethernet switch and housed in a warehouse or in a container environment </a:t>
            </a:r>
          </a:p>
        </p:txBody>
      </p:sp>
    </p:spTree>
    <p:extLst>
      <p:ext uri="{BB962C8B-B14F-4D97-AF65-F5344CB8AC3E}">
        <p14:creationId xmlns:p14="http://schemas.microsoft.com/office/powerpoint/2010/main" val="2060952075"/>
      </p:ext>
    </p:extLst>
  </p:cSld>
  <p:clrMapOvr>
    <a:masterClrMapping/>
  </p:clrMapOvr>
  <p:transition>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Rectangle 3"/>
          <p:cNvSpPr>
            <a:spLocks noGrp="1" noChangeArrowheads="1"/>
          </p:cNvSpPr>
          <p:nvPr>
            <p:ph type="body" idx="4294967295"/>
          </p:nvPr>
        </p:nvSpPr>
        <p:spPr>
          <a:xfrm>
            <a:off x="227013" y="533400"/>
            <a:ext cx="8715375" cy="5356225"/>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lnSpc>
                <a:spcPct val="100000"/>
              </a:lnSpc>
              <a:buFont typeface="Wingdings" pitchFamily="2" charset="2"/>
              <a:buNone/>
            </a:pPr>
            <a:r>
              <a:rPr lang="en-US" altLang="zh-TW" b="1" dirty="0" smtClean="0">
                <a:effectLst/>
              </a:rPr>
              <a:t>Warehouse-Scale Computer (WSC) </a:t>
            </a:r>
          </a:p>
          <a:p>
            <a:pPr lvl="1" eaLnBrk="1" hangingPunct="1">
              <a:lnSpc>
                <a:spcPct val="100000"/>
              </a:lnSpc>
            </a:pPr>
            <a:endParaRPr lang="en-US" altLang="zh-TW" b="1" dirty="0" smtClean="0">
              <a:effectLst/>
            </a:endParaRPr>
          </a:p>
          <a:p>
            <a:pPr lvl="1" eaLnBrk="1" hangingPunct="1">
              <a:lnSpc>
                <a:spcPct val="100000"/>
              </a:lnSpc>
            </a:pPr>
            <a:r>
              <a:rPr lang="en-US" altLang="zh-TW" b="1" dirty="0" smtClean="0">
                <a:effectLst/>
              </a:rPr>
              <a:t>Provides Internet services</a:t>
            </a:r>
          </a:p>
          <a:p>
            <a:pPr lvl="2" eaLnBrk="1" hangingPunct="1">
              <a:lnSpc>
                <a:spcPct val="100000"/>
              </a:lnSpc>
            </a:pPr>
            <a:r>
              <a:rPr lang="en-US" altLang="zh-TW" b="1" dirty="0" smtClean="0">
                <a:effectLst/>
              </a:rPr>
              <a:t>Search, social networking, online maps, video sharing, online shopping, email, cloud computing, etc.</a:t>
            </a:r>
          </a:p>
          <a:p>
            <a:pPr lvl="1" eaLnBrk="1" hangingPunct="1">
              <a:lnSpc>
                <a:spcPct val="100000"/>
              </a:lnSpc>
            </a:pPr>
            <a:r>
              <a:rPr lang="en-US" altLang="zh-TW" b="1" dirty="0" smtClean="0">
                <a:effectLst/>
              </a:rPr>
              <a:t>Differences with HPC </a:t>
            </a:r>
            <a:r>
              <a:rPr lang="ja-JP" altLang="en-US" b="1" dirty="0" smtClean="0">
                <a:effectLst/>
              </a:rPr>
              <a:t>“</a:t>
            </a:r>
            <a:r>
              <a:rPr lang="en-US" altLang="ja-JP" b="1" dirty="0" smtClean="0">
                <a:effectLst/>
              </a:rPr>
              <a:t>clusters</a:t>
            </a:r>
            <a:r>
              <a:rPr lang="ja-JP" altLang="en-US" b="1" dirty="0" smtClean="0">
                <a:effectLst/>
              </a:rPr>
              <a:t>”</a:t>
            </a:r>
            <a:r>
              <a:rPr lang="en-US" altLang="ja-JP" b="1" dirty="0" smtClean="0">
                <a:effectLst/>
              </a:rPr>
              <a:t>:</a:t>
            </a:r>
          </a:p>
          <a:p>
            <a:pPr lvl="2" eaLnBrk="1" hangingPunct="1">
              <a:lnSpc>
                <a:spcPct val="100000"/>
              </a:lnSpc>
            </a:pPr>
            <a:r>
              <a:rPr lang="en-US" altLang="zh-TW" b="1" dirty="0" smtClean="0">
                <a:effectLst/>
              </a:rPr>
              <a:t>Clusters have higher performance processors and network</a:t>
            </a:r>
          </a:p>
          <a:p>
            <a:pPr lvl="2" eaLnBrk="1" hangingPunct="1">
              <a:lnSpc>
                <a:spcPct val="100000"/>
              </a:lnSpc>
            </a:pPr>
            <a:r>
              <a:rPr lang="en-US" altLang="zh-TW" b="1" dirty="0" smtClean="0">
                <a:effectLst/>
              </a:rPr>
              <a:t>Clusters emphasize thread-level parallelism, WSCs emphasize request-level parallelism</a:t>
            </a:r>
          </a:p>
          <a:p>
            <a:pPr lvl="1" eaLnBrk="1" hangingPunct="1">
              <a:lnSpc>
                <a:spcPct val="100000"/>
              </a:lnSpc>
            </a:pPr>
            <a:r>
              <a:rPr lang="en-US" altLang="zh-TW" b="1" dirty="0" smtClean="0">
                <a:effectLst/>
              </a:rPr>
              <a:t>Differences with datacenters:</a:t>
            </a:r>
          </a:p>
          <a:p>
            <a:pPr lvl="2" eaLnBrk="1" hangingPunct="1">
              <a:lnSpc>
                <a:spcPct val="100000"/>
              </a:lnSpc>
            </a:pPr>
            <a:r>
              <a:rPr lang="en-US" altLang="zh-TW" b="1" dirty="0" smtClean="0">
                <a:effectLst/>
              </a:rPr>
              <a:t>Datacenters consolidate different machines and software into one location</a:t>
            </a:r>
          </a:p>
          <a:p>
            <a:pPr lvl="2" eaLnBrk="1" hangingPunct="1">
              <a:lnSpc>
                <a:spcPct val="100000"/>
              </a:lnSpc>
            </a:pPr>
            <a:r>
              <a:rPr lang="en-US" altLang="zh-TW" b="1" dirty="0" smtClean="0">
                <a:effectLst/>
              </a:rPr>
              <a:t>Datacenters emphasize virtual machines and hardware heterogeneity in order to serve varied customers</a:t>
            </a:r>
          </a:p>
        </p:txBody>
      </p:sp>
      <p:sp>
        <p:nvSpPr>
          <p:cNvPr id="224261" name="Text Box 5"/>
          <p:cNvSpPr txBox="1">
            <a:spLocks noChangeArrowheads="1"/>
          </p:cNvSpPr>
          <p:nvPr/>
        </p:nvSpPr>
        <p:spPr bwMode="auto">
          <a:xfrm>
            <a:off x="5387975" y="6056313"/>
            <a:ext cx="3506788" cy="27463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r>
              <a:rPr lang="en-US" altLang="zh-TW" sz="1200"/>
              <a:t>(Courtesy of Hennessy and Patterson, 2012)</a:t>
            </a:r>
            <a:endParaRPr lang="en-US" altLang="zh-TW"/>
          </a:p>
        </p:txBody>
      </p:sp>
    </p:spTree>
    <p:extLst>
      <p:ext uri="{BB962C8B-B14F-4D97-AF65-F5344CB8AC3E}">
        <p14:creationId xmlns:p14="http://schemas.microsoft.com/office/powerpoint/2010/main" val="1665248139"/>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8" name="Rectangle 3"/>
          <p:cNvSpPr>
            <a:spLocks noGrp="1" noChangeArrowheads="1"/>
          </p:cNvSpPr>
          <p:nvPr>
            <p:ph type="body" idx="4294967295"/>
          </p:nvPr>
        </p:nvSpPr>
        <p:spPr>
          <a:xfrm>
            <a:off x="304800" y="594137"/>
            <a:ext cx="8575675" cy="5267325"/>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buFont typeface="Wingdings" pitchFamily="2" charset="2"/>
              <a:buNone/>
            </a:pPr>
            <a:r>
              <a:rPr lang="en-US" altLang="zh-TW" sz="3200" b="1" dirty="0" smtClean="0">
                <a:effectLst/>
              </a:rPr>
              <a:t>Design Considerations for WSC:</a:t>
            </a:r>
          </a:p>
          <a:p>
            <a:pPr lvl="1" eaLnBrk="1" hangingPunct="1"/>
            <a:r>
              <a:rPr lang="en-US" altLang="zh-TW" sz="1800" b="1" dirty="0" smtClean="0">
                <a:effectLst/>
              </a:rPr>
              <a:t>Cost-performance</a:t>
            </a:r>
          </a:p>
          <a:p>
            <a:pPr lvl="2" eaLnBrk="1" hangingPunct="1"/>
            <a:r>
              <a:rPr lang="en-US" altLang="zh-TW" sz="1600" b="1" dirty="0" smtClean="0">
                <a:effectLst/>
              </a:rPr>
              <a:t>Small savings add up</a:t>
            </a:r>
          </a:p>
          <a:p>
            <a:pPr lvl="1" eaLnBrk="1" hangingPunct="1"/>
            <a:r>
              <a:rPr lang="en-US" altLang="zh-TW" sz="1800" b="1" dirty="0" smtClean="0">
                <a:effectLst/>
              </a:rPr>
              <a:t>Energy efficiency</a:t>
            </a:r>
          </a:p>
          <a:p>
            <a:pPr lvl="2" eaLnBrk="1" hangingPunct="1"/>
            <a:r>
              <a:rPr lang="en-US" altLang="zh-TW" sz="1600" b="1" dirty="0" smtClean="0">
                <a:effectLst/>
              </a:rPr>
              <a:t>Affects power distribution and cooling</a:t>
            </a:r>
          </a:p>
          <a:p>
            <a:pPr lvl="2" eaLnBrk="1" hangingPunct="1"/>
            <a:r>
              <a:rPr lang="en-US" altLang="zh-TW" sz="1600" b="1" dirty="0" smtClean="0">
                <a:effectLst/>
              </a:rPr>
              <a:t>Work per joule</a:t>
            </a:r>
          </a:p>
          <a:p>
            <a:pPr lvl="1" eaLnBrk="1" hangingPunct="1"/>
            <a:r>
              <a:rPr lang="en-US" altLang="zh-TW" sz="1800" b="1" dirty="0" smtClean="0">
                <a:effectLst/>
              </a:rPr>
              <a:t>Dependability via redundancy</a:t>
            </a:r>
          </a:p>
          <a:p>
            <a:pPr lvl="1" eaLnBrk="1" hangingPunct="1"/>
            <a:r>
              <a:rPr lang="en-US" altLang="zh-TW" sz="1800" b="1" dirty="0" smtClean="0">
                <a:effectLst/>
              </a:rPr>
              <a:t>Network I/O</a:t>
            </a:r>
          </a:p>
          <a:p>
            <a:pPr lvl="1" eaLnBrk="1" hangingPunct="1"/>
            <a:r>
              <a:rPr lang="en-US" altLang="zh-TW" sz="1800" b="1" dirty="0" smtClean="0">
                <a:effectLst/>
              </a:rPr>
              <a:t>Interactive and batch processing workloads</a:t>
            </a:r>
          </a:p>
          <a:p>
            <a:pPr lvl="1" eaLnBrk="1" hangingPunct="1"/>
            <a:r>
              <a:rPr lang="en-US" altLang="zh-TW" sz="1800" b="1" dirty="0" smtClean="0">
                <a:effectLst/>
              </a:rPr>
              <a:t>Ample computational parallelism is not important</a:t>
            </a:r>
          </a:p>
          <a:p>
            <a:pPr lvl="2" eaLnBrk="1" hangingPunct="1"/>
            <a:r>
              <a:rPr lang="en-US" altLang="zh-TW" sz="1600" b="1" dirty="0" smtClean="0">
                <a:effectLst/>
              </a:rPr>
              <a:t>Most jobs are totally independent</a:t>
            </a:r>
          </a:p>
          <a:p>
            <a:pPr lvl="2" eaLnBrk="1" hangingPunct="1"/>
            <a:r>
              <a:rPr lang="ja-JP" altLang="en-US" sz="1600" b="1" dirty="0" smtClean="0">
                <a:effectLst/>
              </a:rPr>
              <a:t>“</a:t>
            </a:r>
            <a:r>
              <a:rPr lang="en-US" altLang="ja-JP" sz="1600" b="1" dirty="0" smtClean="0">
                <a:effectLst/>
              </a:rPr>
              <a:t>Request-level parallelism</a:t>
            </a:r>
            <a:r>
              <a:rPr lang="ja-JP" altLang="en-US" sz="1600" b="1" dirty="0" smtClean="0">
                <a:effectLst/>
              </a:rPr>
              <a:t>”</a:t>
            </a:r>
            <a:endParaRPr lang="en-US" altLang="ja-JP" sz="1600" b="1" dirty="0" smtClean="0">
              <a:effectLst/>
            </a:endParaRPr>
          </a:p>
          <a:p>
            <a:pPr lvl="1" eaLnBrk="1" hangingPunct="1"/>
            <a:r>
              <a:rPr lang="en-US" altLang="zh-TW" sz="1800" b="1" dirty="0" smtClean="0">
                <a:effectLst/>
              </a:rPr>
              <a:t>Operational costs count</a:t>
            </a:r>
          </a:p>
          <a:p>
            <a:pPr lvl="2" eaLnBrk="1" hangingPunct="1"/>
            <a:r>
              <a:rPr lang="en-US" altLang="zh-TW" sz="1600" b="1" dirty="0" smtClean="0">
                <a:effectLst/>
              </a:rPr>
              <a:t>Power consumption is a primary constraint when designing system</a:t>
            </a:r>
          </a:p>
          <a:p>
            <a:pPr lvl="1" eaLnBrk="1" hangingPunct="1"/>
            <a:r>
              <a:rPr lang="en-US" altLang="zh-TW" sz="1800" b="1" dirty="0" smtClean="0">
                <a:effectLst/>
              </a:rPr>
              <a:t>Scale and its opportunities and problems</a:t>
            </a:r>
          </a:p>
          <a:p>
            <a:pPr lvl="2" eaLnBrk="1" hangingPunct="1"/>
            <a:r>
              <a:rPr lang="en-US" altLang="zh-TW" sz="1600" b="1" dirty="0" smtClean="0">
                <a:effectLst/>
              </a:rPr>
              <a:t>Can afford customized systems since WSC require volume purchase</a:t>
            </a:r>
          </a:p>
        </p:txBody>
      </p:sp>
      <p:sp>
        <p:nvSpPr>
          <p:cNvPr id="226309" name="Text Box 5"/>
          <p:cNvSpPr txBox="1">
            <a:spLocks noChangeArrowheads="1"/>
          </p:cNvSpPr>
          <p:nvPr/>
        </p:nvSpPr>
        <p:spPr bwMode="auto">
          <a:xfrm>
            <a:off x="4859338" y="5995339"/>
            <a:ext cx="3506787" cy="27463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r>
              <a:rPr lang="en-US" altLang="zh-TW" sz="1200" dirty="0"/>
              <a:t>(Courtesy of Hennessy and Patterson, 2012)</a:t>
            </a:r>
            <a:endParaRPr lang="en-US" altLang="zh-TW" dirty="0"/>
          </a:p>
        </p:txBody>
      </p:sp>
    </p:spTree>
    <p:extLst>
      <p:ext uri="{BB962C8B-B14F-4D97-AF65-F5344CB8AC3E}">
        <p14:creationId xmlns:p14="http://schemas.microsoft.com/office/powerpoint/2010/main" val="2495839597"/>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850900" y="995363"/>
            <a:ext cx="7496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spcBef>
                <a:spcPct val="50000"/>
              </a:spcBef>
            </a:pPr>
            <a:endParaRPr lang="zh-TW" altLang="zh-TW">
              <a:effectLst>
                <a:outerShdw blurRad="38100" dist="38100" dir="2700000" algn="tl">
                  <a:srgbClr val="000000"/>
                </a:outerShdw>
              </a:effectLst>
              <a:ea typeface="SimSun" pitchFamily="2" charset="-122"/>
            </a:endParaRPr>
          </a:p>
        </p:txBody>
      </p:sp>
      <p:pic>
        <p:nvPicPr>
          <p:cNvPr id="234499" name="Picture 3"/>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981075"/>
            <a:ext cx="9144000" cy="535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4500" name="Text Box 4"/>
          <p:cNvSpPr txBox="1">
            <a:spLocks noChangeArrowheads="1"/>
          </p:cNvSpPr>
          <p:nvPr/>
        </p:nvSpPr>
        <p:spPr bwMode="auto">
          <a:xfrm>
            <a:off x="971550" y="260350"/>
            <a:ext cx="6985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0" dirty="0">
                <a:latin typeface="Arial Black" charset="0"/>
                <a:ea typeface="ＭＳ Ｐゴシック" charset="0"/>
              </a:rPr>
              <a:t>Typical Datacenter Layout</a:t>
            </a:r>
          </a:p>
        </p:txBody>
      </p:sp>
    </p:spTree>
    <p:extLst>
      <p:ext uri="{BB962C8B-B14F-4D97-AF65-F5344CB8AC3E}">
        <p14:creationId xmlns:p14="http://schemas.microsoft.com/office/powerpoint/2010/main" val="3119364061"/>
      </p:ext>
    </p:extLst>
  </p:cSld>
  <p:clrMapOvr>
    <a:masterClrMapping/>
  </p:clrMapOvr>
  <p:transition>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850900" y="995363"/>
            <a:ext cx="7496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spcBef>
                <a:spcPct val="50000"/>
              </a:spcBef>
            </a:pPr>
            <a:endParaRPr lang="zh-TW" altLang="zh-TW">
              <a:effectLst>
                <a:outerShdw blurRad="38100" dist="38100" dir="2700000" algn="tl">
                  <a:srgbClr val="000000"/>
                </a:outerShdw>
              </a:effectLst>
              <a:ea typeface="SimSun" pitchFamily="2" charset="-122"/>
            </a:endParaRPr>
          </a:p>
        </p:txBody>
      </p:sp>
      <p:pic>
        <p:nvPicPr>
          <p:cNvPr id="235523" name="Picture 3"/>
          <p:cNvPicPr>
            <a:picLocks noChangeAspect="1" noChangeArrowheads="1"/>
          </p:cNvPicPr>
          <p:nvPr/>
        </p:nvPicPr>
        <p:blipFill>
          <a:blip r:embed="rId2">
            <a:extLst>
              <a:ext uri="{28A0092B-C50C-407E-A947-70E740481C1C}">
                <a14:useLocalDpi xmlns:a14="http://schemas.microsoft.com/office/drawing/2010/main" val="0"/>
              </a:ext>
            </a:extLst>
          </a:blip>
          <a:srcRect t="-8282" b="4367"/>
          <a:stretch>
            <a:fillRect/>
          </a:stretch>
        </p:blipFill>
        <p:spPr bwMode="auto">
          <a:xfrm>
            <a:off x="107950" y="915988"/>
            <a:ext cx="9036050" cy="479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24" name="Text Box 4"/>
          <p:cNvSpPr txBox="1">
            <a:spLocks noChangeArrowheads="1"/>
          </p:cNvSpPr>
          <p:nvPr/>
        </p:nvSpPr>
        <p:spPr bwMode="auto">
          <a:xfrm>
            <a:off x="900113" y="333375"/>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0" dirty="0">
                <a:latin typeface="Arial Black" charset="0"/>
                <a:ea typeface="ＭＳ Ｐゴシック" charset="0"/>
              </a:rPr>
              <a:t>Power Consumption in Servers </a:t>
            </a:r>
          </a:p>
        </p:txBody>
      </p:sp>
    </p:spTree>
    <p:extLst>
      <p:ext uri="{BB962C8B-B14F-4D97-AF65-F5344CB8AC3E}">
        <p14:creationId xmlns:p14="http://schemas.microsoft.com/office/powerpoint/2010/main" val="774325777"/>
      </p:ext>
    </p:extLst>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normAutofit/>
          </a:bodyPr>
          <a:lstStyle/>
          <a:p>
            <a:pPr eaLnBrk="1" fontAlgn="auto" hangingPunct="1">
              <a:spcAft>
                <a:spcPts val="0"/>
              </a:spcAft>
              <a:defRPr/>
            </a:pPr>
            <a:r>
              <a:rPr lang="en-US" altLang="zh-TW" dirty="0" smtClean="0"/>
              <a:t>Impact of Cloud Computing</a:t>
            </a:r>
            <a:endParaRPr lang="zh-TW" altLang="en-US" dirty="0"/>
          </a:p>
        </p:txBody>
      </p:sp>
      <p:sp>
        <p:nvSpPr>
          <p:cNvPr id="6" name="副標題 5"/>
          <p:cNvSpPr>
            <a:spLocks noGrp="1"/>
          </p:cNvSpPr>
          <p:nvPr>
            <p:ph type="subTitle" idx="1"/>
          </p:nvPr>
        </p:nvSpPr>
        <p:spPr/>
        <p:txBody>
          <a:bodyPr>
            <a:normAutofit/>
          </a:bodyPr>
          <a:lstStyle/>
          <a:p>
            <a:pPr eaLnBrk="1" fontAlgn="auto" hangingPunct="1">
              <a:spcAft>
                <a:spcPts val="0"/>
              </a:spcAft>
              <a:buFont typeface="Wingdings 3"/>
              <a:buNone/>
              <a:defRPr/>
            </a:pPr>
            <a:endParaRPr lang="zh-TW" altLang="en-US"/>
          </a:p>
        </p:txBody>
      </p:sp>
      <p:sp>
        <p:nvSpPr>
          <p:cNvPr id="143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8D680C33-93E2-40DE-95E5-CB343493506B}" type="slidenum">
              <a:rPr lang="en-US" altLang="zh-TW" sz="1400" smtClean="0">
                <a:solidFill>
                  <a:schemeClr val="tx2"/>
                </a:solidFill>
                <a:latin typeface="Arial" pitchFamily="34" charset="0"/>
              </a:rPr>
              <a:pPr eaLnBrk="1" hangingPunct="1">
                <a:spcBef>
                  <a:spcPct val="0"/>
                </a:spcBef>
                <a:buClrTx/>
                <a:buSzTx/>
                <a:buFontTx/>
                <a:buNone/>
              </a:pPr>
              <a:t>3</a:t>
            </a:fld>
            <a:endParaRPr lang="en-US" altLang="zh-TW" sz="1400" smtClean="0">
              <a:solidFill>
                <a:schemeClr val="tx2"/>
              </a:solidFill>
              <a:latin typeface="Arial" pitchFamily="34" charset="0"/>
            </a:endParaRPr>
          </a:p>
        </p:txBody>
      </p:sp>
      <p:pic>
        <p:nvPicPr>
          <p:cNvPr id="14341" name="Picture 2" descr="C:\Documents and Settings\laconia_rqw.WWC-4DE0653AFB2\Local Settings\Temporary Internet Files\Content.IE5\SHJE3LSG\MP9003904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09600"/>
            <a:ext cx="1957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077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2"/>
          <p:cNvSpPr txBox="1">
            <a:spLocks noChangeArrowheads="1"/>
          </p:cNvSpPr>
          <p:nvPr/>
        </p:nvSpPr>
        <p:spPr bwMode="auto">
          <a:xfrm>
            <a:off x="850900" y="995363"/>
            <a:ext cx="7496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spcBef>
                <a:spcPct val="50000"/>
              </a:spcBef>
            </a:pPr>
            <a:endParaRPr lang="zh-TW" altLang="zh-TW">
              <a:effectLst>
                <a:outerShdw blurRad="38100" dist="38100" dir="2700000" algn="tl">
                  <a:srgbClr val="000000"/>
                </a:outerShdw>
              </a:effectLst>
              <a:ea typeface="SimSun" pitchFamily="2" charset="-122"/>
            </a:endParaRPr>
          </a:p>
        </p:txBody>
      </p:sp>
      <p:pic>
        <p:nvPicPr>
          <p:cNvPr id="2365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296863"/>
            <a:ext cx="8558212" cy="384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6548" name="Picture 4"/>
          <p:cNvPicPr>
            <a:picLocks noChangeAspect="1" noChangeArrowheads="1"/>
          </p:cNvPicPr>
          <p:nvPr/>
        </p:nvPicPr>
        <p:blipFill>
          <a:blip r:embed="rId3">
            <a:grayscl/>
            <a:lum bright="-33000" contrast="67000"/>
            <a:extLst>
              <a:ext uri="{28A0092B-C50C-407E-A947-70E740481C1C}">
                <a14:useLocalDpi xmlns:a14="http://schemas.microsoft.com/office/drawing/2010/main" val="0"/>
              </a:ext>
            </a:extLst>
          </a:blip>
          <a:srcRect/>
          <a:stretch>
            <a:fillRect/>
          </a:stretch>
        </p:blipFill>
        <p:spPr bwMode="auto">
          <a:xfrm>
            <a:off x="404813" y="4321175"/>
            <a:ext cx="8208962" cy="103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1668" name="Text Box 4"/>
          <p:cNvSpPr txBox="1">
            <a:spLocks noChangeArrowheads="1"/>
          </p:cNvSpPr>
          <p:nvPr/>
        </p:nvSpPr>
        <p:spPr bwMode="auto">
          <a:xfrm>
            <a:off x="3530600" y="5589588"/>
            <a:ext cx="5319713" cy="27622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r>
              <a:rPr lang="en-US" altLang="zh-TW" sz="1200" dirty="0">
                <a:solidFill>
                  <a:srgbClr val="C00000"/>
                </a:solidFill>
                <a:cs typeface="Arial" pitchFamily="34" charset="0"/>
              </a:rPr>
              <a:t>(Courtesy of </a:t>
            </a:r>
            <a:r>
              <a:rPr kumimoji="1" lang="en-US" altLang="zh-TW" sz="1200" dirty="0">
                <a:solidFill>
                  <a:srgbClr val="C00000"/>
                </a:solidFill>
                <a:cs typeface="Arial" pitchFamily="34" charset="0"/>
              </a:rPr>
              <a:t>Luiz Andre Barroso and </a:t>
            </a:r>
            <a:r>
              <a:rPr kumimoji="1" lang="en-US" altLang="zh-TW" sz="1200" dirty="0" err="1">
                <a:solidFill>
                  <a:srgbClr val="C00000"/>
                </a:solidFill>
                <a:cs typeface="Arial" pitchFamily="34" charset="0"/>
              </a:rPr>
              <a:t>Urs</a:t>
            </a:r>
            <a:r>
              <a:rPr kumimoji="1" lang="en-US" altLang="zh-TW" sz="1200" dirty="0">
                <a:solidFill>
                  <a:srgbClr val="C00000"/>
                </a:solidFill>
                <a:cs typeface="Arial" pitchFamily="34" charset="0"/>
              </a:rPr>
              <a:t> </a:t>
            </a:r>
            <a:r>
              <a:rPr kumimoji="1" lang="en-US" altLang="zh-TW" sz="1200" dirty="0" err="1">
                <a:solidFill>
                  <a:srgbClr val="C00000"/>
                </a:solidFill>
                <a:cs typeface="Arial" pitchFamily="34" charset="0"/>
              </a:rPr>
              <a:t>Holzle</a:t>
            </a:r>
            <a:r>
              <a:rPr kumimoji="1" lang="en-US" altLang="zh-TW" sz="1200" dirty="0">
                <a:solidFill>
                  <a:srgbClr val="C00000"/>
                </a:solidFill>
                <a:cs typeface="Arial" pitchFamily="34" charset="0"/>
              </a:rPr>
              <a:t>, Google Inc., 2009</a:t>
            </a:r>
            <a:r>
              <a:rPr lang="en-US" altLang="zh-TW" sz="1200" dirty="0">
                <a:solidFill>
                  <a:srgbClr val="C00000"/>
                </a:solidFill>
                <a:cs typeface="Arial" pitchFamily="34" charset="0"/>
              </a:rPr>
              <a:t>) </a:t>
            </a:r>
          </a:p>
        </p:txBody>
      </p:sp>
    </p:spTree>
    <p:extLst>
      <p:ext uri="{BB962C8B-B14F-4D97-AF65-F5344CB8AC3E}">
        <p14:creationId xmlns:p14="http://schemas.microsoft.com/office/powerpoint/2010/main" val="981418939"/>
      </p:ext>
    </p:extLst>
  </p:cSld>
  <p:clrMapOvr>
    <a:masterClrMapping/>
  </p:clrMapOvr>
  <p:transition>
    <p:pull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2"/>
          <p:cNvSpPr>
            <a:spLocks noGrp="1" noChangeArrowheads="1"/>
          </p:cNvSpPr>
          <p:nvPr>
            <p:ph type="title" idx="4294967295"/>
          </p:nvPr>
        </p:nvSpPr>
        <p:spPr>
          <a:xfrm>
            <a:off x="612776" y="304800"/>
            <a:ext cx="8281987" cy="5857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nchor="b"/>
          <a:lstStyle/>
          <a:p>
            <a:pPr eaLnBrk="1" hangingPunct="1"/>
            <a:r>
              <a:rPr lang="en-US" altLang="zh-TW" sz="3600" b="1" dirty="0" smtClean="0">
                <a:solidFill>
                  <a:schemeClr val="tx1"/>
                </a:solidFill>
                <a:effectLst/>
              </a:rPr>
              <a:t>Measuring Efficiency of a WSC</a:t>
            </a:r>
            <a:endParaRPr lang="en-AU" altLang="zh-TW" sz="3600" b="1" dirty="0" smtClean="0">
              <a:solidFill>
                <a:schemeClr val="tx1"/>
              </a:solidFill>
              <a:effectLst/>
            </a:endParaRPr>
          </a:p>
        </p:txBody>
      </p:sp>
      <p:sp>
        <p:nvSpPr>
          <p:cNvPr id="257028" name="Rectangle 3"/>
          <p:cNvSpPr>
            <a:spLocks noGrp="1" noChangeArrowheads="1"/>
          </p:cNvSpPr>
          <p:nvPr>
            <p:ph type="body" idx="4294967295"/>
          </p:nvPr>
        </p:nvSpPr>
        <p:spPr>
          <a:xfrm>
            <a:off x="684213" y="1125538"/>
            <a:ext cx="8064500" cy="458628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buFont typeface="Wingdings" charset="0"/>
              <a:buChar char="l"/>
              <a:defRPr/>
            </a:pPr>
            <a:r>
              <a:rPr lang="en-US" sz="3200" b="1">
                <a:effectLst/>
                <a:latin typeface="Arial" charset="0"/>
                <a:ea typeface="ＭＳ Ｐゴシック" charset="0"/>
              </a:rPr>
              <a:t>Power Utilization Effectiveness (PEU)</a:t>
            </a:r>
          </a:p>
          <a:p>
            <a:pPr lvl="1" eaLnBrk="1" hangingPunct="1">
              <a:buFont typeface="Wingdings" charset="0"/>
              <a:buChar char="Ø"/>
              <a:defRPr/>
            </a:pPr>
            <a:r>
              <a:rPr lang="en-US" b="1">
                <a:effectLst/>
                <a:latin typeface="Arial" charset="0"/>
                <a:ea typeface="ＭＳ Ｐゴシック" charset="0"/>
              </a:rPr>
              <a:t>= Total facility power / IT equipment power</a:t>
            </a:r>
          </a:p>
          <a:p>
            <a:pPr lvl="1" eaLnBrk="1" hangingPunct="1">
              <a:buFont typeface="Wingdings" charset="0"/>
              <a:buChar char="Ø"/>
              <a:defRPr/>
            </a:pPr>
            <a:r>
              <a:rPr lang="en-US" b="1">
                <a:effectLst/>
                <a:latin typeface="Arial" charset="0"/>
                <a:ea typeface="ＭＳ Ｐゴシック" charset="0"/>
              </a:rPr>
              <a:t>Median PUE on 2006 study was 1.69</a:t>
            </a:r>
          </a:p>
          <a:p>
            <a:pPr eaLnBrk="1" hangingPunct="1">
              <a:buFont typeface="Wingdings" charset="0"/>
              <a:buChar char="l"/>
              <a:defRPr/>
            </a:pPr>
            <a:r>
              <a:rPr lang="en-US" b="1">
                <a:effectLst/>
                <a:latin typeface="Arial" charset="0"/>
                <a:ea typeface="ＭＳ Ｐゴシック" charset="0"/>
              </a:rPr>
              <a:t>Performance</a:t>
            </a:r>
          </a:p>
          <a:p>
            <a:pPr lvl="1" eaLnBrk="1" hangingPunct="1">
              <a:buFont typeface="Wingdings" charset="0"/>
              <a:buChar char="Ø"/>
              <a:defRPr/>
            </a:pPr>
            <a:r>
              <a:rPr lang="en-US" b="1">
                <a:effectLst/>
                <a:latin typeface="Arial" charset="0"/>
                <a:ea typeface="ＭＳ Ｐゴシック" charset="0"/>
              </a:rPr>
              <a:t>Latency is important metric because it is seen by users</a:t>
            </a:r>
          </a:p>
          <a:p>
            <a:pPr lvl="1" eaLnBrk="1" hangingPunct="1">
              <a:buFont typeface="Wingdings" charset="0"/>
              <a:buChar char="Ø"/>
              <a:defRPr/>
            </a:pPr>
            <a:r>
              <a:rPr lang="en-US" b="1">
                <a:effectLst/>
                <a:latin typeface="Arial" charset="0"/>
                <a:ea typeface="ＭＳ Ｐゴシック" charset="0"/>
              </a:rPr>
              <a:t>Bing study:  users will use search less as response time increases</a:t>
            </a:r>
          </a:p>
          <a:p>
            <a:pPr lvl="1" eaLnBrk="1" hangingPunct="1">
              <a:buFont typeface="Wingdings" charset="0"/>
              <a:buChar char="Ø"/>
              <a:defRPr/>
            </a:pPr>
            <a:r>
              <a:rPr lang="en-US" b="1">
                <a:effectLst/>
                <a:latin typeface="Arial" charset="0"/>
                <a:ea typeface="ＭＳ Ｐゴシック" charset="0"/>
              </a:rPr>
              <a:t>Service Level Objectives (SLOs)/Service Level Agreements (SLAs)</a:t>
            </a:r>
          </a:p>
          <a:p>
            <a:pPr lvl="2" eaLnBrk="1" hangingPunct="1">
              <a:buFont typeface="Wingdings" charset="0"/>
              <a:buChar char="§"/>
              <a:defRPr/>
            </a:pPr>
            <a:r>
              <a:rPr lang="en-US" b="1">
                <a:effectLst/>
                <a:latin typeface="Arial" charset="0"/>
                <a:ea typeface="ＭＳ Ｐゴシック" charset="0"/>
              </a:rPr>
              <a:t>E.g. 99% of requests be below 100 ms</a:t>
            </a:r>
          </a:p>
        </p:txBody>
      </p:sp>
      <p:sp>
        <p:nvSpPr>
          <p:cNvPr id="257029" name="Text Box 5"/>
          <p:cNvSpPr txBox="1">
            <a:spLocks noChangeArrowheads="1"/>
          </p:cNvSpPr>
          <p:nvPr/>
        </p:nvSpPr>
        <p:spPr bwMode="auto">
          <a:xfrm>
            <a:off x="5387975" y="6056313"/>
            <a:ext cx="3506788" cy="27463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r>
              <a:rPr lang="en-US" altLang="zh-TW" sz="1200" dirty="0">
                <a:solidFill>
                  <a:srgbClr val="FF0000"/>
                </a:solidFill>
              </a:rPr>
              <a:t>(Courtesy of Hennessy and Patterson, 2012)</a:t>
            </a:r>
            <a:endParaRPr lang="en-US" altLang="zh-TW" dirty="0">
              <a:solidFill>
                <a:srgbClr val="FF0000"/>
              </a:solidFill>
            </a:endParaRPr>
          </a:p>
        </p:txBody>
      </p:sp>
    </p:spTree>
    <p:extLst>
      <p:ext uri="{BB962C8B-B14F-4D97-AF65-F5344CB8AC3E}">
        <p14:creationId xmlns:p14="http://schemas.microsoft.com/office/powerpoint/2010/main" val="2750031446"/>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2"/>
          <p:cNvSpPr>
            <a:spLocks noGrp="1" noChangeArrowheads="1"/>
          </p:cNvSpPr>
          <p:nvPr>
            <p:ph type="title" idx="4294967295"/>
          </p:nvPr>
        </p:nvSpPr>
        <p:spPr>
          <a:xfrm>
            <a:off x="612776" y="381000"/>
            <a:ext cx="8281987" cy="5857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nchor="b"/>
          <a:lstStyle/>
          <a:p>
            <a:pPr eaLnBrk="1" hangingPunct="1"/>
            <a:r>
              <a:rPr lang="en-US" altLang="zh-TW" sz="3600" b="1" dirty="0" smtClean="0">
                <a:solidFill>
                  <a:schemeClr val="tx1"/>
                </a:solidFill>
                <a:effectLst/>
              </a:rPr>
              <a:t>Power and Cooling Requirements</a:t>
            </a:r>
            <a:endParaRPr lang="en-AU" altLang="zh-TW" sz="3600" b="1" dirty="0" smtClean="0">
              <a:solidFill>
                <a:schemeClr val="tx1"/>
              </a:solidFill>
              <a:effectLst/>
            </a:endParaRPr>
          </a:p>
        </p:txBody>
      </p:sp>
      <p:sp>
        <p:nvSpPr>
          <p:cNvPr id="254980" name="Rectangle 3"/>
          <p:cNvSpPr>
            <a:spLocks noGrp="1" noChangeArrowheads="1"/>
          </p:cNvSpPr>
          <p:nvPr>
            <p:ph type="body" idx="4294967295"/>
          </p:nvPr>
        </p:nvSpPr>
        <p:spPr>
          <a:xfrm>
            <a:off x="250825" y="1125538"/>
            <a:ext cx="8893175" cy="511175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r>
              <a:rPr lang="en-US" altLang="zh-TW" sz="2400" b="1" dirty="0" smtClean="0">
                <a:effectLst/>
              </a:rPr>
              <a:t>Cooling system also uses water (evaporation and spills)</a:t>
            </a:r>
          </a:p>
          <a:p>
            <a:pPr lvl="1" eaLnBrk="1" hangingPunct="1"/>
            <a:r>
              <a:rPr lang="en-US" altLang="zh-TW" sz="2000" b="1" dirty="0" smtClean="0">
                <a:effectLst/>
              </a:rPr>
              <a:t>E.g. 70,000 to 200,000 gallons  per day for an 8 MW facility</a:t>
            </a:r>
          </a:p>
          <a:p>
            <a:pPr lvl="1" eaLnBrk="1" hangingPunct="1"/>
            <a:endParaRPr lang="en-US" altLang="zh-TW" sz="2000" b="1" dirty="0" smtClean="0">
              <a:effectLst/>
            </a:endParaRPr>
          </a:p>
          <a:p>
            <a:pPr eaLnBrk="1" hangingPunct="1"/>
            <a:r>
              <a:rPr lang="en-US" altLang="zh-TW" sz="2400" b="1" dirty="0" smtClean="0">
                <a:effectLst/>
              </a:rPr>
              <a:t>Power cost breakdown:</a:t>
            </a:r>
          </a:p>
          <a:p>
            <a:pPr lvl="1" eaLnBrk="1" hangingPunct="1"/>
            <a:r>
              <a:rPr lang="en-US" altLang="zh-TW" sz="2000" b="1" dirty="0" smtClean="0">
                <a:effectLst/>
              </a:rPr>
              <a:t>Chillers:  30-50% of the power used by the IT equipment</a:t>
            </a:r>
          </a:p>
          <a:p>
            <a:pPr lvl="1" eaLnBrk="1" hangingPunct="1"/>
            <a:r>
              <a:rPr lang="en-US" altLang="zh-TW" sz="2000" b="1" dirty="0" smtClean="0">
                <a:effectLst/>
              </a:rPr>
              <a:t>Air conditioning:  10-20% of the IT power, mostly due to fans</a:t>
            </a:r>
          </a:p>
          <a:p>
            <a:pPr lvl="1" eaLnBrk="1" hangingPunct="1"/>
            <a:endParaRPr lang="en-US" altLang="zh-TW" sz="2000" b="1" dirty="0" smtClean="0">
              <a:effectLst/>
            </a:endParaRPr>
          </a:p>
          <a:p>
            <a:pPr eaLnBrk="1" hangingPunct="1"/>
            <a:r>
              <a:rPr lang="en-US" altLang="zh-TW" sz="2400" b="1" dirty="0" smtClean="0">
                <a:effectLst/>
              </a:rPr>
              <a:t>How many servers can a WSC support?</a:t>
            </a:r>
          </a:p>
          <a:p>
            <a:pPr lvl="1" eaLnBrk="1" hangingPunct="1"/>
            <a:r>
              <a:rPr lang="en-US" altLang="zh-TW" sz="2000" b="1" dirty="0" smtClean="0">
                <a:effectLst/>
              </a:rPr>
              <a:t>Each server:</a:t>
            </a:r>
          </a:p>
          <a:p>
            <a:pPr lvl="2" eaLnBrk="1" hangingPunct="1"/>
            <a:r>
              <a:rPr lang="ja-JP" altLang="en-US" sz="1800" b="1" dirty="0" smtClean="0">
                <a:effectLst/>
              </a:rPr>
              <a:t>“</a:t>
            </a:r>
            <a:r>
              <a:rPr lang="en-US" altLang="ja-JP" sz="1800" b="1" dirty="0" smtClean="0">
                <a:effectLst/>
              </a:rPr>
              <a:t>Nameplate power rating</a:t>
            </a:r>
            <a:r>
              <a:rPr lang="ja-JP" altLang="en-US" sz="1800" b="1" dirty="0" smtClean="0">
                <a:effectLst/>
              </a:rPr>
              <a:t>”</a:t>
            </a:r>
            <a:r>
              <a:rPr lang="en-US" altLang="ja-JP" sz="1800" b="1" dirty="0" smtClean="0">
                <a:effectLst/>
              </a:rPr>
              <a:t> gives maximum power consumption</a:t>
            </a:r>
          </a:p>
          <a:p>
            <a:pPr lvl="2" eaLnBrk="1" hangingPunct="1"/>
            <a:r>
              <a:rPr lang="en-US" altLang="zh-TW" sz="1800" b="1" dirty="0" smtClean="0">
                <a:effectLst/>
              </a:rPr>
              <a:t>To get actual, measure power under actual workloads</a:t>
            </a:r>
          </a:p>
          <a:p>
            <a:pPr lvl="1" eaLnBrk="1" hangingPunct="1"/>
            <a:r>
              <a:rPr lang="en-US" altLang="zh-TW" sz="2000" b="1" dirty="0" smtClean="0">
                <a:effectLst/>
              </a:rPr>
              <a:t>Oversubscribe cumulative server power by 40%, but monitor power closely</a:t>
            </a:r>
          </a:p>
        </p:txBody>
      </p:sp>
      <p:sp>
        <p:nvSpPr>
          <p:cNvPr id="254981" name="Text Box 5"/>
          <p:cNvSpPr txBox="1">
            <a:spLocks noChangeArrowheads="1"/>
          </p:cNvSpPr>
          <p:nvPr/>
        </p:nvSpPr>
        <p:spPr bwMode="auto">
          <a:xfrm>
            <a:off x="5387975" y="6056313"/>
            <a:ext cx="3506788" cy="27463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r>
              <a:rPr lang="en-US" altLang="zh-TW" sz="1200" dirty="0">
                <a:solidFill>
                  <a:srgbClr val="C00000"/>
                </a:solidFill>
              </a:rPr>
              <a:t>(Courtesy of Hennessy and Patterson, 2012)</a:t>
            </a:r>
            <a:endParaRPr lang="en-US" altLang="zh-TW" dirty="0">
              <a:solidFill>
                <a:srgbClr val="C00000"/>
              </a:solidFill>
            </a:endParaRPr>
          </a:p>
        </p:txBody>
      </p:sp>
    </p:spTree>
    <p:extLst>
      <p:ext uri="{BB962C8B-B14F-4D97-AF65-F5344CB8AC3E}">
        <p14:creationId xmlns:p14="http://schemas.microsoft.com/office/powerpoint/2010/main" val="4016161518"/>
      </p:ext>
    </p:extLst>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2"/>
          <p:cNvSpPr>
            <a:spLocks noGrp="1" noChangeArrowheads="1"/>
          </p:cNvSpPr>
          <p:nvPr>
            <p:ph type="title" idx="4294967295"/>
          </p:nvPr>
        </p:nvSpPr>
        <p:spPr>
          <a:xfrm>
            <a:off x="708025" y="485775"/>
            <a:ext cx="8281988" cy="695325"/>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nchor="b"/>
          <a:lstStyle/>
          <a:p>
            <a:pPr eaLnBrk="1" hangingPunct="1"/>
            <a:r>
              <a:rPr lang="en-US" altLang="zh-TW" dirty="0" smtClean="0">
                <a:solidFill>
                  <a:schemeClr val="tx1"/>
                </a:solidFill>
                <a:effectLst/>
              </a:rPr>
              <a:t>Architecture of WSC</a:t>
            </a:r>
            <a:endParaRPr lang="en-AU" altLang="zh-TW" dirty="0" smtClean="0">
              <a:solidFill>
                <a:schemeClr val="tx1"/>
              </a:solidFill>
              <a:effectLst/>
            </a:endParaRPr>
          </a:p>
        </p:txBody>
      </p:sp>
      <p:sp>
        <p:nvSpPr>
          <p:cNvPr id="239620" name="Rectangle 3"/>
          <p:cNvSpPr>
            <a:spLocks noGrp="1" noChangeArrowheads="1"/>
          </p:cNvSpPr>
          <p:nvPr>
            <p:ph type="body" idx="4294967295"/>
          </p:nvPr>
        </p:nvSpPr>
        <p:spPr>
          <a:xfrm>
            <a:off x="323850" y="1125538"/>
            <a:ext cx="8820150" cy="459263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lnSpc>
                <a:spcPct val="110000"/>
              </a:lnSpc>
            </a:pPr>
            <a:r>
              <a:rPr lang="en-US" altLang="zh-TW" sz="2400" b="1" dirty="0" smtClean="0">
                <a:effectLst/>
              </a:rPr>
              <a:t>WSC often use a hierarchy of networks for interconnection</a:t>
            </a:r>
          </a:p>
          <a:p>
            <a:pPr eaLnBrk="1" hangingPunct="1">
              <a:lnSpc>
                <a:spcPct val="110000"/>
              </a:lnSpc>
            </a:pPr>
            <a:r>
              <a:rPr lang="en-US" altLang="zh-TW" sz="2400" b="1" dirty="0" smtClean="0">
                <a:effectLst/>
              </a:rPr>
              <a:t>Each 19</a:t>
            </a:r>
            <a:r>
              <a:rPr lang="ja-JP" altLang="en-US" sz="2400" b="1" dirty="0" smtClean="0">
                <a:effectLst/>
              </a:rPr>
              <a:t>”</a:t>
            </a:r>
            <a:r>
              <a:rPr lang="en-US" altLang="ja-JP" sz="2400" b="1" dirty="0" smtClean="0">
                <a:effectLst/>
              </a:rPr>
              <a:t> rack holds 48 1U servers connected </a:t>
            </a:r>
            <a:br>
              <a:rPr lang="en-US" altLang="ja-JP" sz="2400" b="1" dirty="0" smtClean="0">
                <a:effectLst/>
              </a:rPr>
            </a:br>
            <a:r>
              <a:rPr lang="en-US" altLang="ja-JP" sz="2400" b="1" dirty="0" smtClean="0">
                <a:effectLst/>
              </a:rPr>
              <a:t>to a rack switch</a:t>
            </a:r>
          </a:p>
          <a:p>
            <a:pPr eaLnBrk="1" hangingPunct="1">
              <a:lnSpc>
                <a:spcPct val="110000"/>
              </a:lnSpc>
            </a:pPr>
            <a:r>
              <a:rPr lang="en-US" altLang="zh-TW" sz="2400" b="1" dirty="0" smtClean="0">
                <a:effectLst/>
              </a:rPr>
              <a:t>Rack switches are uplinked to switch higher in the hierarchy</a:t>
            </a:r>
          </a:p>
          <a:p>
            <a:pPr lvl="1" eaLnBrk="1" hangingPunct="1">
              <a:lnSpc>
                <a:spcPct val="110000"/>
              </a:lnSpc>
            </a:pPr>
            <a:r>
              <a:rPr lang="en-US" altLang="zh-TW" b="1" dirty="0" smtClean="0">
                <a:effectLst/>
              </a:rPr>
              <a:t>Uplink has 48 / n times lower bandwidth, where n = # of uplink ports</a:t>
            </a:r>
          </a:p>
          <a:p>
            <a:pPr lvl="1" eaLnBrk="1" hangingPunct="1">
              <a:lnSpc>
                <a:spcPct val="110000"/>
              </a:lnSpc>
            </a:pPr>
            <a:r>
              <a:rPr lang="en-US" altLang="zh-TW" b="1" dirty="0" smtClean="0">
                <a:effectLst/>
              </a:rPr>
              <a:t>Goal is to maximize locality of communication relative to the rack</a:t>
            </a:r>
          </a:p>
        </p:txBody>
      </p:sp>
      <p:sp>
        <p:nvSpPr>
          <p:cNvPr id="239621" name="Text Box 5"/>
          <p:cNvSpPr txBox="1">
            <a:spLocks noChangeArrowheads="1"/>
          </p:cNvSpPr>
          <p:nvPr/>
        </p:nvSpPr>
        <p:spPr bwMode="auto">
          <a:xfrm>
            <a:off x="5191125" y="5607050"/>
            <a:ext cx="3506788" cy="27463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r>
              <a:rPr lang="en-US" altLang="zh-TW" sz="1200">
                <a:solidFill>
                  <a:srgbClr val="C00000"/>
                </a:solidFill>
              </a:rPr>
              <a:t>(Courtesy of Hennessy and Patterson, 2012)</a:t>
            </a:r>
            <a:endParaRPr lang="en-US" altLang="zh-TW">
              <a:solidFill>
                <a:srgbClr val="C00000"/>
              </a:solidFill>
            </a:endParaRPr>
          </a:p>
        </p:txBody>
      </p:sp>
    </p:spTree>
    <p:extLst>
      <p:ext uri="{BB962C8B-B14F-4D97-AF65-F5344CB8AC3E}">
        <p14:creationId xmlns:p14="http://schemas.microsoft.com/office/powerpoint/2010/main" val="569397611"/>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850900" y="995363"/>
            <a:ext cx="7496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spcBef>
                <a:spcPct val="50000"/>
              </a:spcBef>
            </a:pPr>
            <a:endParaRPr lang="zh-TW" altLang="zh-TW">
              <a:effectLst>
                <a:outerShdw blurRad="38100" dist="38100" dir="2700000" algn="tl">
                  <a:srgbClr val="000000"/>
                </a:outerShdw>
              </a:effectLst>
              <a:ea typeface="SimSun" pitchFamily="2" charset="-122"/>
            </a:endParaRPr>
          </a:p>
        </p:txBody>
      </p:sp>
      <p:pic>
        <p:nvPicPr>
          <p:cNvPr id="241667" name="Picture 3"/>
          <p:cNvPicPr>
            <a:picLocks noChangeAspect="1" noChangeArrowheads="1"/>
          </p:cNvPicPr>
          <p:nvPr/>
        </p:nvPicPr>
        <p:blipFill>
          <a:blip r:embed="rId2">
            <a:extLst>
              <a:ext uri="{28A0092B-C50C-407E-A947-70E740481C1C}">
                <a14:useLocalDpi xmlns:a14="http://schemas.microsoft.com/office/drawing/2010/main" val="0"/>
              </a:ext>
            </a:extLst>
          </a:blip>
          <a:srcRect l="14618" t="3069" r="3307" b="9743"/>
          <a:stretch>
            <a:fillRect/>
          </a:stretch>
        </p:blipFill>
        <p:spPr bwMode="auto">
          <a:xfrm>
            <a:off x="503238" y="728663"/>
            <a:ext cx="8101012" cy="519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1668" name="Text Box 4"/>
          <p:cNvSpPr txBox="1">
            <a:spLocks noChangeArrowheads="1"/>
          </p:cNvSpPr>
          <p:nvPr/>
        </p:nvSpPr>
        <p:spPr bwMode="auto">
          <a:xfrm>
            <a:off x="3019425" y="6056313"/>
            <a:ext cx="5319713" cy="27622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r>
              <a:rPr lang="en-US" altLang="zh-TW" sz="1200" dirty="0">
                <a:solidFill>
                  <a:srgbClr val="C00000"/>
                </a:solidFill>
                <a:cs typeface="Arial" pitchFamily="34" charset="0"/>
              </a:rPr>
              <a:t>(Courtesy of </a:t>
            </a:r>
            <a:r>
              <a:rPr kumimoji="1" lang="en-US" altLang="zh-TW" sz="1200" dirty="0">
                <a:solidFill>
                  <a:srgbClr val="C00000"/>
                </a:solidFill>
                <a:cs typeface="Arial" pitchFamily="34" charset="0"/>
              </a:rPr>
              <a:t>Luiz Andre Barroso and </a:t>
            </a:r>
            <a:r>
              <a:rPr kumimoji="1" lang="en-US" altLang="zh-TW" sz="1200" dirty="0" err="1">
                <a:solidFill>
                  <a:srgbClr val="C00000"/>
                </a:solidFill>
                <a:cs typeface="Arial" pitchFamily="34" charset="0"/>
              </a:rPr>
              <a:t>Urs</a:t>
            </a:r>
            <a:r>
              <a:rPr kumimoji="1" lang="en-US" altLang="zh-TW" sz="1200" dirty="0">
                <a:solidFill>
                  <a:srgbClr val="C00000"/>
                </a:solidFill>
                <a:cs typeface="Arial" pitchFamily="34" charset="0"/>
              </a:rPr>
              <a:t> </a:t>
            </a:r>
            <a:r>
              <a:rPr kumimoji="1" lang="en-US" altLang="zh-TW" sz="1200" dirty="0" err="1">
                <a:solidFill>
                  <a:srgbClr val="C00000"/>
                </a:solidFill>
                <a:cs typeface="Arial" pitchFamily="34" charset="0"/>
              </a:rPr>
              <a:t>Holzle</a:t>
            </a:r>
            <a:r>
              <a:rPr kumimoji="1" lang="en-US" altLang="zh-TW" sz="1200" dirty="0">
                <a:solidFill>
                  <a:srgbClr val="C00000"/>
                </a:solidFill>
                <a:cs typeface="Arial" pitchFamily="34" charset="0"/>
              </a:rPr>
              <a:t>, Google Inc., 2009</a:t>
            </a:r>
            <a:r>
              <a:rPr lang="en-US" altLang="zh-TW" sz="1200" dirty="0">
                <a:solidFill>
                  <a:srgbClr val="C00000"/>
                </a:solidFill>
                <a:cs typeface="Arial" pitchFamily="34" charset="0"/>
              </a:rPr>
              <a:t>) </a:t>
            </a:r>
          </a:p>
        </p:txBody>
      </p:sp>
    </p:spTree>
    <p:extLst>
      <p:ext uri="{BB962C8B-B14F-4D97-AF65-F5344CB8AC3E}">
        <p14:creationId xmlns:p14="http://schemas.microsoft.com/office/powerpoint/2010/main" val="3150900940"/>
      </p:ext>
    </p:extLst>
  </p:cSld>
  <p:clrMapOvr>
    <a:masterClrMapping/>
  </p:clrMapOvr>
  <p:transition>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2"/>
          <p:cNvSpPr>
            <a:spLocks noGrp="1" noChangeArrowheads="1"/>
          </p:cNvSpPr>
          <p:nvPr>
            <p:ph type="title" idx="4294967295"/>
          </p:nvPr>
        </p:nvSpPr>
        <p:spPr>
          <a:xfrm>
            <a:off x="611188" y="241300"/>
            <a:ext cx="7416800" cy="5857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nchor="b"/>
          <a:lstStyle/>
          <a:p>
            <a:pPr eaLnBrk="1" hangingPunct="1"/>
            <a:r>
              <a:rPr lang="en-US" altLang="zh-TW" sz="3600" smtClean="0">
                <a:solidFill>
                  <a:schemeClr val="tx1"/>
                </a:solidFill>
                <a:effectLst/>
              </a:rPr>
              <a:t>Storage and Array Switch</a:t>
            </a:r>
            <a:endParaRPr lang="en-AU" altLang="zh-TW" sz="3600" smtClean="0">
              <a:solidFill>
                <a:schemeClr val="tx1"/>
              </a:solidFill>
              <a:effectLst/>
            </a:endParaRPr>
          </a:p>
        </p:txBody>
      </p:sp>
      <p:sp>
        <p:nvSpPr>
          <p:cNvPr id="242692" name="Rectangle 3"/>
          <p:cNvSpPr>
            <a:spLocks noGrp="1" noChangeArrowheads="1"/>
          </p:cNvSpPr>
          <p:nvPr>
            <p:ph type="body" idx="4294967295"/>
          </p:nvPr>
        </p:nvSpPr>
        <p:spPr>
          <a:xfrm>
            <a:off x="684213" y="1125538"/>
            <a:ext cx="8270875" cy="226536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lnSpc>
                <a:spcPct val="110000"/>
              </a:lnSpc>
            </a:pPr>
            <a:r>
              <a:rPr lang="en-US" altLang="zh-TW" sz="2000" b="1" smtClean="0">
                <a:effectLst/>
              </a:rPr>
              <a:t>Storage options:</a:t>
            </a:r>
          </a:p>
          <a:p>
            <a:pPr lvl="1" eaLnBrk="1" hangingPunct="1">
              <a:lnSpc>
                <a:spcPct val="110000"/>
              </a:lnSpc>
            </a:pPr>
            <a:r>
              <a:rPr lang="en-US" altLang="zh-TW" sz="1800" b="1" smtClean="0">
                <a:effectLst/>
              </a:rPr>
              <a:t>Use disks inside the servers, or</a:t>
            </a:r>
          </a:p>
          <a:p>
            <a:pPr lvl="1" eaLnBrk="1" hangingPunct="1">
              <a:lnSpc>
                <a:spcPct val="110000"/>
              </a:lnSpc>
            </a:pPr>
            <a:r>
              <a:rPr lang="en-US" altLang="zh-TW" sz="1800" b="1" smtClean="0">
                <a:effectLst/>
              </a:rPr>
              <a:t>Network attached storage through Infiniband</a:t>
            </a:r>
          </a:p>
          <a:p>
            <a:pPr lvl="1" eaLnBrk="1" hangingPunct="1">
              <a:lnSpc>
                <a:spcPct val="110000"/>
              </a:lnSpc>
            </a:pPr>
            <a:r>
              <a:rPr lang="en-US" altLang="zh-TW" sz="1800" b="1" smtClean="0">
                <a:effectLst/>
              </a:rPr>
              <a:t>WSCs generally rely on local disks</a:t>
            </a:r>
          </a:p>
          <a:p>
            <a:pPr lvl="1" eaLnBrk="1" hangingPunct="1">
              <a:lnSpc>
                <a:spcPct val="110000"/>
              </a:lnSpc>
            </a:pPr>
            <a:r>
              <a:rPr lang="en-US" altLang="zh-TW" sz="1800" b="1" smtClean="0">
                <a:effectLst/>
              </a:rPr>
              <a:t>Google File System (GFS) uses local disks and maintains at least three relicas</a:t>
            </a:r>
          </a:p>
        </p:txBody>
      </p:sp>
      <p:sp>
        <p:nvSpPr>
          <p:cNvPr id="242693" name="Text Box 5"/>
          <p:cNvSpPr txBox="1">
            <a:spLocks noChangeArrowheads="1"/>
          </p:cNvSpPr>
          <p:nvPr/>
        </p:nvSpPr>
        <p:spPr bwMode="auto">
          <a:xfrm>
            <a:off x="5253038" y="5680075"/>
            <a:ext cx="3506787" cy="27463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r>
              <a:rPr lang="en-US" altLang="zh-TW" sz="1200" dirty="0">
                <a:solidFill>
                  <a:srgbClr val="C00000"/>
                </a:solidFill>
              </a:rPr>
              <a:t>(Courtesy of Hennessy and Patterson, 2012)</a:t>
            </a:r>
            <a:endParaRPr lang="en-US" altLang="zh-TW" dirty="0">
              <a:solidFill>
                <a:srgbClr val="C00000"/>
              </a:solidFill>
            </a:endParaRPr>
          </a:p>
        </p:txBody>
      </p:sp>
      <p:sp>
        <p:nvSpPr>
          <p:cNvPr id="244740" name="Rectangle 3"/>
          <p:cNvSpPr>
            <a:spLocks noChangeArrowheads="1"/>
          </p:cNvSpPr>
          <p:nvPr/>
        </p:nvSpPr>
        <p:spPr bwMode="auto">
          <a:xfrm>
            <a:off x="630238" y="3384550"/>
            <a:ext cx="7786687"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571500" indent="-571500" eaLnBrk="0" hangingPunct="0">
              <a:lnSpc>
                <a:spcPct val="90000"/>
              </a:lnSpc>
              <a:spcBef>
                <a:spcPct val="30000"/>
              </a:spcBef>
              <a:buClr>
                <a:schemeClr val="tx2"/>
              </a:buClr>
              <a:buSzPct val="75000"/>
              <a:buFont typeface="Wingdings" pitchFamily="2" charset="2"/>
              <a:buChar char="l"/>
              <a:defRPr sz="2800">
                <a:solidFill>
                  <a:schemeClr val="tx1"/>
                </a:solidFill>
                <a:latin typeface="Arial" pitchFamily="34" charset="0"/>
                <a:ea typeface="MS PGothic" pitchFamily="34" charset="-128"/>
              </a:defRPr>
            </a:lvl1pPr>
            <a:lvl2pPr marL="1028700" indent="-455613" eaLnBrk="0" hangingPunct="0">
              <a:lnSpc>
                <a:spcPct val="90000"/>
              </a:lnSpc>
              <a:spcBef>
                <a:spcPct val="30000"/>
              </a:spcBef>
              <a:buClr>
                <a:schemeClr val="tx2"/>
              </a:buClr>
              <a:buSzPct val="75000"/>
              <a:buFont typeface="Wingdings" pitchFamily="2" charset="2"/>
              <a:buChar char="Ø"/>
              <a:defRPr sz="2400">
                <a:solidFill>
                  <a:schemeClr val="tx1"/>
                </a:solidFill>
                <a:latin typeface="Arial" pitchFamily="34" charset="0"/>
                <a:ea typeface="MS PGothic" pitchFamily="34" charset="-128"/>
              </a:defRPr>
            </a:lvl2pPr>
            <a:lvl3pPr marL="1143000" indent="-228600" eaLnBrk="0" hangingPunct="0">
              <a:lnSpc>
                <a:spcPct val="90000"/>
              </a:lnSpc>
              <a:spcBef>
                <a:spcPct val="30000"/>
              </a:spcBef>
              <a:buClr>
                <a:schemeClr val="tx2"/>
              </a:buClr>
              <a:buSzPct val="75000"/>
              <a:buFont typeface="Wingdings" pitchFamily="2" charset="2"/>
              <a:buChar char="§"/>
              <a:defRPr sz="2000">
                <a:solidFill>
                  <a:schemeClr val="tx1"/>
                </a:solidFill>
                <a:latin typeface="Arial" pitchFamily="34" charset="0"/>
                <a:ea typeface="MS PGothic" pitchFamily="34" charset="-128"/>
              </a:defRPr>
            </a:lvl3pPr>
            <a:lvl4pPr marL="1600200" indent="-228600" eaLnBrk="0" hangingPunct="0">
              <a:lnSpc>
                <a:spcPct val="90000"/>
              </a:lnSpc>
              <a:spcBef>
                <a:spcPct val="30000"/>
              </a:spcBef>
              <a:buClr>
                <a:schemeClr val="tx2"/>
              </a:buClr>
              <a:buSzPct val="75000"/>
              <a:buFont typeface="Wingdings" pitchFamily="2" charset="2"/>
              <a:buChar char="§"/>
              <a:defRPr>
                <a:solidFill>
                  <a:schemeClr val="tx1"/>
                </a:solidFill>
                <a:latin typeface="Arial" pitchFamily="34" charset="0"/>
                <a:ea typeface="MS PGothic" pitchFamily="34" charset="-128"/>
              </a:defRPr>
            </a:lvl4pPr>
            <a:lvl5pPr marL="2057400" indent="-228600" eaLnBrk="0" hangingPunct="0">
              <a:lnSpc>
                <a:spcPct val="90000"/>
              </a:lnSpc>
              <a:spcBef>
                <a:spcPct val="30000"/>
              </a:spcBef>
              <a:buClr>
                <a:schemeClr val="tx2"/>
              </a:buClr>
              <a:buSzPct val="75000"/>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lnSpc>
                <a:spcPct val="90000"/>
              </a:lnSpc>
              <a:spcBef>
                <a:spcPct val="30000"/>
              </a:spcBef>
              <a:spcAft>
                <a:spcPct val="0"/>
              </a:spcAft>
              <a:buClr>
                <a:schemeClr val="tx2"/>
              </a:buClr>
              <a:buSzPct val="75000"/>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lnSpc>
                <a:spcPct val="90000"/>
              </a:lnSpc>
              <a:spcBef>
                <a:spcPct val="30000"/>
              </a:spcBef>
              <a:spcAft>
                <a:spcPct val="0"/>
              </a:spcAft>
              <a:buClr>
                <a:schemeClr val="tx2"/>
              </a:buClr>
              <a:buSzPct val="75000"/>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lnSpc>
                <a:spcPct val="90000"/>
              </a:lnSpc>
              <a:spcBef>
                <a:spcPct val="30000"/>
              </a:spcBef>
              <a:spcAft>
                <a:spcPct val="0"/>
              </a:spcAft>
              <a:buClr>
                <a:schemeClr val="tx2"/>
              </a:buClr>
              <a:buSzPct val="75000"/>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lnSpc>
                <a:spcPct val="90000"/>
              </a:lnSpc>
              <a:spcBef>
                <a:spcPct val="30000"/>
              </a:spcBef>
              <a:spcAft>
                <a:spcPct val="0"/>
              </a:spcAft>
              <a:buClr>
                <a:schemeClr val="tx2"/>
              </a:buClr>
              <a:buSzPct val="75000"/>
              <a:buFont typeface="Wingdings" pitchFamily="2" charset="2"/>
              <a:buChar char="§"/>
              <a:defRPr sz="1600">
                <a:solidFill>
                  <a:schemeClr val="tx1"/>
                </a:solidFill>
                <a:latin typeface="Arial" pitchFamily="34" charset="0"/>
                <a:ea typeface="MS PGothic" pitchFamily="34" charset="-128"/>
              </a:defRPr>
            </a:lvl9pPr>
          </a:lstStyle>
          <a:p>
            <a:pPr eaLnBrk="1" hangingPunct="1">
              <a:lnSpc>
                <a:spcPct val="120000"/>
              </a:lnSpc>
            </a:pPr>
            <a:r>
              <a:rPr lang="en-US" altLang="zh-TW" sz="2000" dirty="0"/>
              <a:t>Switch that connects an array of racks</a:t>
            </a:r>
          </a:p>
          <a:p>
            <a:pPr lvl="1" eaLnBrk="1" hangingPunct="1">
              <a:lnSpc>
                <a:spcPct val="120000"/>
              </a:lnSpc>
            </a:pPr>
            <a:r>
              <a:rPr lang="en-US" altLang="zh-TW" sz="1800" dirty="0"/>
              <a:t>Array switch should have 10 X the bisection bandwidth of rack switch</a:t>
            </a:r>
          </a:p>
          <a:p>
            <a:pPr lvl="1" eaLnBrk="1" hangingPunct="1">
              <a:lnSpc>
                <a:spcPct val="120000"/>
              </a:lnSpc>
            </a:pPr>
            <a:r>
              <a:rPr lang="en-US" altLang="zh-TW" sz="1800" dirty="0"/>
              <a:t>Cost of </a:t>
            </a:r>
            <a:r>
              <a:rPr lang="en-US" altLang="zh-TW" sz="1800" i="1" dirty="0"/>
              <a:t>n</a:t>
            </a:r>
            <a:r>
              <a:rPr lang="en-US" altLang="zh-TW" sz="1800" dirty="0"/>
              <a:t>-port switch grows as </a:t>
            </a:r>
            <a:r>
              <a:rPr lang="en-US" altLang="zh-TW" sz="1800" i="1" dirty="0"/>
              <a:t>n</a:t>
            </a:r>
            <a:r>
              <a:rPr lang="en-US" altLang="zh-TW" sz="1800" baseline="30000" dirty="0"/>
              <a:t>2</a:t>
            </a:r>
          </a:p>
          <a:p>
            <a:pPr lvl="1" eaLnBrk="1" hangingPunct="1">
              <a:lnSpc>
                <a:spcPct val="120000"/>
              </a:lnSpc>
            </a:pPr>
            <a:r>
              <a:rPr lang="en-US" altLang="zh-TW" sz="1800" dirty="0"/>
              <a:t>Often utilize content </a:t>
            </a:r>
            <a:r>
              <a:rPr lang="en-US" altLang="zh-TW" sz="1800" dirty="0" err="1"/>
              <a:t>addressible</a:t>
            </a:r>
            <a:r>
              <a:rPr lang="en-US" altLang="zh-TW" sz="1800" dirty="0"/>
              <a:t> memory chips and FPGAs</a:t>
            </a:r>
          </a:p>
        </p:txBody>
      </p:sp>
    </p:spTree>
    <p:extLst>
      <p:ext uri="{BB962C8B-B14F-4D97-AF65-F5344CB8AC3E}">
        <p14:creationId xmlns:p14="http://schemas.microsoft.com/office/powerpoint/2010/main" val="2276308841"/>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2"/>
          <p:cNvSpPr>
            <a:spLocks noGrp="1" noChangeArrowheads="1"/>
          </p:cNvSpPr>
          <p:nvPr>
            <p:ph type="title" idx="4294967295"/>
          </p:nvPr>
        </p:nvSpPr>
        <p:spPr>
          <a:xfrm>
            <a:off x="463550" y="514350"/>
            <a:ext cx="8680450" cy="64135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nchor="b"/>
          <a:lstStyle/>
          <a:p>
            <a:pPr eaLnBrk="1" hangingPunct="1"/>
            <a:r>
              <a:rPr lang="en-US" altLang="zh-TW" sz="4000" dirty="0" smtClean="0">
                <a:solidFill>
                  <a:schemeClr val="tx1"/>
                </a:solidFill>
                <a:effectLst/>
              </a:rPr>
              <a:t>WSC Memory Hierarchy</a:t>
            </a:r>
            <a:endParaRPr lang="en-AU" altLang="zh-TW" sz="4000" dirty="0" smtClean="0">
              <a:solidFill>
                <a:schemeClr val="tx1"/>
              </a:solidFill>
              <a:effectLst/>
            </a:endParaRPr>
          </a:p>
        </p:txBody>
      </p:sp>
      <p:sp>
        <p:nvSpPr>
          <p:cNvPr id="246788" name="Rectangle 3"/>
          <p:cNvSpPr>
            <a:spLocks noGrp="1" noChangeArrowheads="1"/>
          </p:cNvSpPr>
          <p:nvPr>
            <p:ph type="body" idx="4294967295"/>
          </p:nvPr>
        </p:nvSpPr>
        <p:spPr>
          <a:xfrm>
            <a:off x="684213" y="1125538"/>
            <a:ext cx="8270875" cy="822325"/>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lnSpc>
                <a:spcPct val="100000"/>
              </a:lnSpc>
            </a:pPr>
            <a:r>
              <a:rPr lang="en-US" altLang="zh-TW" sz="2400" b="1" smtClean="0">
                <a:effectLst/>
              </a:rPr>
              <a:t>Servers can access DRAM and disks on other servers using a NUMA-style interface</a:t>
            </a:r>
          </a:p>
        </p:txBody>
      </p:sp>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2232025"/>
            <a:ext cx="8497888"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1" name="Text Box 5"/>
          <p:cNvSpPr txBox="1">
            <a:spLocks noChangeArrowheads="1"/>
          </p:cNvSpPr>
          <p:nvPr/>
        </p:nvSpPr>
        <p:spPr bwMode="auto">
          <a:xfrm>
            <a:off x="5038725" y="5937250"/>
            <a:ext cx="3506788" cy="27463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r>
              <a:rPr lang="en-US" altLang="zh-TW" sz="1200" dirty="0">
                <a:solidFill>
                  <a:srgbClr val="C00000"/>
                </a:solidFill>
              </a:rPr>
              <a:t>(Courtesy of Hennessy and Patterson, 2012)</a:t>
            </a:r>
            <a:endParaRPr lang="en-US" altLang="zh-TW" dirty="0">
              <a:solidFill>
                <a:srgbClr val="C00000"/>
              </a:solidFill>
            </a:endParaRPr>
          </a:p>
        </p:txBody>
      </p:sp>
    </p:spTree>
    <p:extLst>
      <p:ext uri="{BB962C8B-B14F-4D97-AF65-F5344CB8AC3E}">
        <p14:creationId xmlns:p14="http://schemas.microsoft.com/office/powerpoint/2010/main" val="3645303742"/>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850900" y="995363"/>
            <a:ext cx="7496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spcBef>
                <a:spcPct val="50000"/>
              </a:spcBef>
            </a:pPr>
            <a:endParaRPr lang="zh-TW" altLang="zh-TW">
              <a:effectLst>
                <a:outerShdw blurRad="38100" dist="38100" dir="2700000" algn="tl">
                  <a:srgbClr val="000000"/>
                </a:outerShdw>
              </a:effectLst>
              <a:ea typeface="SimSun" pitchFamily="2" charset="-122"/>
            </a:endParaRPr>
          </a:p>
        </p:txBody>
      </p:sp>
      <p:sp>
        <p:nvSpPr>
          <p:cNvPr id="54277" name="Rectangle 5"/>
          <p:cNvSpPr>
            <a:spLocks noChangeArrowheads="1"/>
          </p:cNvSpPr>
          <p:nvPr/>
        </p:nvSpPr>
        <p:spPr bwMode="auto">
          <a:xfrm>
            <a:off x="0" y="2503488"/>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eaLnBrk="0" hangingPunct="0"/>
            <a:endParaRPr lang="zh-TW" altLang="zh-TW"/>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1616075"/>
            <a:ext cx="7923213" cy="3203575"/>
          </a:xfrm>
          <a:prstGeom prst="rect">
            <a:avLst/>
          </a:prstGeom>
          <a:noFill/>
          <a:extLst>
            <a:ext uri="{909E8E84-426E-40DD-AFC4-6F175D3DCCD1}">
              <a14:hiddenFill xmlns:a14="http://schemas.microsoft.com/office/drawing/2010/main">
                <a:solidFill>
                  <a:srgbClr val="FFFFFF"/>
                </a:solidFill>
              </a14:hiddenFill>
            </a:ext>
          </a:extLst>
        </p:spPr>
      </p:pic>
      <p:sp>
        <p:nvSpPr>
          <p:cNvPr id="54279" name="Text Box 7"/>
          <p:cNvSpPr txBox="1">
            <a:spLocks noChangeArrowheads="1"/>
          </p:cNvSpPr>
          <p:nvPr/>
        </p:nvSpPr>
        <p:spPr bwMode="auto">
          <a:xfrm>
            <a:off x="1103313" y="484188"/>
            <a:ext cx="6383337" cy="6413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zh-TW" sz="3600" dirty="0"/>
              <a:t>Interconnection Networks</a:t>
            </a:r>
          </a:p>
        </p:txBody>
      </p:sp>
    </p:spTree>
    <p:extLst>
      <p:ext uri="{BB962C8B-B14F-4D97-AF65-F5344CB8AC3E}">
        <p14:creationId xmlns:p14="http://schemas.microsoft.com/office/powerpoint/2010/main" val="305051509"/>
      </p:ext>
    </p:extLst>
  </p:cSld>
  <p:clrMapOvr>
    <a:masterClrMapping/>
  </p:clrMapOvr>
  <p:transition>
    <p:pull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2"/>
          <p:cNvSpPr>
            <a:spLocks noGrp="1" noChangeArrowheads="1"/>
          </p:cNvSpPr>
          <p:nvPr>
            <p:ph type="title" idx="4294967295"/>
          </p:nvPr>
        </p:nvSpPr>
        <p:spPr>
          <a:xfrm>
            <a:off x="611188" y="122238"/>
            <a:ext cx="8281987" cy="695325"/>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nchor="b"/>
          <a:lstStyle/>
          <a:p>
            <a:pPr eaLnBrk="1" hangingPunct="1"/>
            <a:r>
              <a:rPr lang="en-US" altLang="zh-TW" dirty="0" smtClean="0">
                <a:solidFill>
                  <a:schemeClr val="tx1"/>
                </a:solidFill>
                <a:effectLst/>
              </a:rPr>
              <a:t>Benefits of WSC</a:t>
            </a:r>
            <a:endParaRPr lang="en-AU" altLang="zh-TW" dirty="0" smtClean="0">
              <a:solidFill>
                <a:schemeClr val="tx1"/>
              </a:solidFill>
              <a:effectLst/>
            </a:endParaRPr>
          </a:p>
        </p:txBody>
      </p:sp>
      <p:sp>
        <p:nvSpPr>
          <p:cNvPr id="261124" name="Rectangle 3"/>
          <p:cNvSpPr>
            <a:spLocks noGrp="1" noChangeArrowheads="1"/>
          </p:cNvSpPr>
          <p:nvPr>
            <p:ph type="body" idx="4294967295"/>
          </p:nvPr>
        </p:nvSpPr>
        <p:spPr>
          <a:xfrm>
            <a:off x="684213" y="1125538"/>
            <a:ext cx="8064500" cy="511175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lnSpc>
                <a:spcPct val="120000"/>
              </a:lnSpc>
            </a:pPr>
            <a:r>
              <a:rPr lang="en-US" altLang="zh-TW" b="1" smtClean="0">
                <a:effectLst/>
              </a:rPr>
              <a:t>WSCs offer economies of scale that cannot be achieved with a datacenter:</a:t>
            </a:r>
          </a:p>
          <a:p>
            <a:pPr lvl="1" eaLnBrk="1" hangingPunct="1">
              <a:lnSpc>
                <a:spcPct val="120000"/>
              </a:lnSpc>
            </a:pPr>
            <a:r>
              <a:rPr lang="en-US" altLang="zh-TW" b="1" smtClean="0">
                <a:effectLst/>
              </a:rPr>
              <a:t>5.7 times reduction in storage costs</a:t>
            </a:r>
          </a:p>
          <a:p>
            <a:pPr lvl="1" eaLnBrk="1" hangingPunct="1">
              <a:lnSpc>
                <a:spcPct val="120000"/>
              </a:lnSpc>
            </a:pPr>
            <a:r>
              <a:rPr lang="en-US" altLang="zh-TW" b="1" smtClean="0">
                <a:effectLst/>
              </a:rPr>
              <a:t>7.1 times reduction in administrative costs</a:t>
            </a:r>
          </a:p>
          <a:p>
            <a:pPr lvl="1" eaLnBrk="1" hangingPunct="1">
              <a:lnSpc>
                <a:spcPct val="120000"/>
              </a:lnSpc>
            </a:pPr>
            <a:r>
              <a:rPr lang="en-US" altLang="zh-TW" b="1" smtClean="0">
                <a:effectLst/>
              </a:rPr>
              <a:t>7.3 times reduction in networking costs</a:t>
            </a:r>
          </a:p>
          <a:p>
            <a:pPr lvl="1" eaLnBrk="1" hangingPunct="1">
              <a:lnSpc>
                <a:spcPct val="120000"/>
              </a:lnSpc>
            </a:pPr>
            <a:r>
              <a:rPr lang="en-US" altLang="zh-TW" b="1" smtClean="0">
                <a:effectLst/>
              </a:rPr>
              <a:t>This has given rise to cloud services such as Amazon Web Services</a:t>
            </a:r>
          </a:p>
          <a:p>
            <a:pPr lvl="2" eaLnBrk="1" hangingPunct="1">
              <a:lnSpc>
                <a:spcPct val="120000"/>
              </a:lnSpc>
            </a:pPr>
            <a:r>
              <a:rPr lang="ja-JP" altLang="en-US" b="1" smtClean="0">
                <a:effectLst/>
              </a:rPr>
              <a:t>“</a:t>
            </a:r>
            <a:r>
              <a:rPr lang="en-US" altLang="ja-JP" b="1" smtClean="0">
                <a:effectLst/>
              </a:rPr>
              <a:t>Utility Computing</a:t>
            </a:r>
            <a:r>
              <a:rPr lang="ja-JP" altLang="en-US" b="1" smtClean="0">
                <a:effectLst/>
              </a:rPr>
              <a:t>”</a:t>
            </a:r>
            <a:endParaRPr lang="en-US" altLang="ja-JP" b="1" smtClean="0">
              <a:effectLst/>
            </a:endParaRPr>
          </a:p>
          <a:p>
            <a:pPr lvl="2" eaLnBrk="1" hangingPunct="1">
              <a:lnSpc>
                <a:spcPct val="120000"/>
              </a:lnSpc>
            </a:pPr>
            <a:r>
              <a:rPr lang="en-US" altLang="zh-TW" b="1" smtClean="0">
                <a:effectLst/>
              </a:rPr>
              <a:t>Based on using open source virtual machine and operating system software</a:t>
            </a:r>
          </a:p>
        </p:txBody>
      </p:sp>
      <p:sp>
        <p:nvSpPr>
          <p:cNvPr id="261125" name="Text Box 5"/>
          <p:cNvSpPr txBox="1">
            <a:spLocks noChangeArrowheads="1"/>
          </p:cNvSpPr>
          <p:nvPr/>
        </p:nvSpPr>
        <p:spPr bwMode="auto">
          <a:xfrm>
            <a:off x="5387975" y="6056313"/>
            <a:ext cx="3506788" cy="27463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3200" b="1">
                <a:solidFill>
                  <a:schemeClr val="tx1"/>
                </a:solidFill>
                <a:latin typeface="Arial" pitchFamily="34" charset="0"/>
                <a:ea typeface="MS PGothic" pitchFamily="34" charset="-128"/>
              </a:defRPr>
            </a:lvl1pPr>
            <a:lvl2pPr marL="742950" indent="-285750" eaLnBrk="0" hangingPunct="0">
              <a:defRPr sz="3200" b="1">
                <a:solidFill>
                  <a:schemeClr val="tx1"/>
                </a:solidFill>
                <a:latin typeface="Arial" pitchFamily="34" charset="0"/>
                <a:ea typeface="MS PGothic" pitchFamily="34" charset="-128"/>
              </a:defRPr>
            </a:lvl2pPr>
            <a:lvl3pPr marL="1143000" indent="-228600" eaLnBrk="0" hangingPunct="0">
              <a:defRPr sz="3200" b="1">
                <a:solidFill>
                  <a:schemeClr val="tx1"/>
                </a:solidFill>
                <a:latin typeface="Arial" pitchFamily="34" charset="0"/>
                <a:ea typeface="MS PGothic" pitchFamily="34" charset="-128"/>
              </a:defRPr>
            </a:lvl3pPr>
            <a:lvl4pPr marL="1600200" indent="-228600" eaLnBrk="0" hangingPunct="0">
              <a:defRPr sz="3200" b="1">
                <a:solidFill>
                  <a:schemeClr val="tx1"/>
                </a:solidFill>
                <a:latin typeface="Arial" pitchFamily="34" charset="0"/>
                <a:ea typeface="MS PGothic" pitchFamily="34" charset="-128"/>
              </a:defRPr>
            </a:lvl4pPr>
            <a:lvl5pPr marL="2057400" indent="-228600" eaLnBrk="0" hangingPunct="0">
              <a:defRPr sz="3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eaLnBrk="1" hangingPunct="1"/>
            <a:r>
              <a:rPr lang="en-US" altLang="zh-TW" sz="1200" dirty="0">
                <a:solidFill>
                  <a:srgbClr val="C00000"/>
                </a:solidFill>
              </a:rPr>
              <a:t>(Courtesy of Hennessy and Patterson, 2012)</a:t>
            </a:r>
            <a:endParaRPr lang="en-US" altLang="zh-TW" dirty="0">
              <a:solidFill>
                <a:srgbClr val="C00000"/>
              </a:solidFill>
            </a:endParaRPr>
          </a:p>
        </p:txBody>
      </p:sp>
    </p:spTree>
    <p:extLst>
      <p:ext uri="{BB962C8B-B14F-4D97-AF65-F5344CB8AC3E}">
        <p14:creationId xmlns:p14="http://schemas.microsoft.com/office/powerpoint/2010/main" val="777584030"/>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normAutofit fontScale="90000"/>
          </a:bodyPr>
          <a:lstStyle/>
          <a:p>
            <a:pPr eaLnBrk="1" fontAlgn="auto" hangingPunct="1">
              <a:spcAft>
                <a:spcPts val="0"/>
              </a:spcAft>
              <a:defRPr/>
            </a:pPr>
            <a:r>
              <a:rPr lang="en-US" altLang="zh-TW" dirty="0" smtClean="0"/>
              <a:t>Virtualization Technologies in Datacenters</a:t>
            </a:r>
            <a:endParaRPr lang="zh-TW" altLang="en-US" dirty="0"/>
          </a:p>
        </p:txBody>
      </p:sp>
      <p:sp>
        <p:nvSpPr>
          <p:cNvPr id="6" name="副標題 5"/>
          <p:cNvSpPr>
            <a:spLocks noGrp="1"/>
          </p:cNvSpPr>
          <p:nvPr>
            <p:ph type="subTitle" idx="1"/>
          </p:nvPr>
        </p:nvSpPr>
        <p:spPr/>
        <p:txBody>
          <a:bodyPr>
            <a:normAutofit/>
          </a:bodyPr>
          <a:lstStyle/>
          <a:p>
            <a:pPr eaLnBrk="1" fontAlgn="auto" hangingPunct="1">
              <a:spcAft>
                <a:spcPts val="0"/>
              </a:spcAft>
              <a:buFont typeface="Wingdings 3"/>
              <a:buNone/>
              <a:defRPr/>
            </a:pPr>
            <a:endParaRPr lang="zh-TW" altLang="en-US"/>
          </a:p>
        </p:txBody>
      </p:sp>
      <p:sp>
        <p:nvSpPr>
          <p:cNvPr id="143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8D680C33-93E2-40DE-95E5-CB343493506B}" type="slidenum">
              <a:rPr lang="en-US" altLang="zh-TW" sz="1400" smtClean="0">
                <a:solidFill>
                  <a:schemeClr val="tx2"/>
                </a:solidFill>
                <a:latin typeface="Arial" pitchFamily="34" charset="0"/>
              </a:rPr>
              <a:pPr eaLnBrk="1" hangingPunct="1">
                <a:spcBef>
                  <a:spcPct val="0"/>
                </a:spcBef>
                <a:buClrTx/>
                <a:buSzTx/>
                <a:buFontTx/>
                <a:buNone/>
              </a:pPr>
              <a:t>39</a:t>
            </a:fld>
            <a:endParaRPr lang="en-US" altLang="zh-TW" sz="1400" smtClean="0">
              <a:solidFill>
                <a:schemeClr val="tx2"/>
              </a:solidFill>
              <a:latin typeface="Arial" pitchFamily="34" charset="0"/>
            </a:endParaRPr>
          </a:p>
        </p:txBody>
      </p:sp>
      <p:pic>
        <p:nvPicPr>
          <p:cNvPr id="14341" name="Picture 2" descr="C:\Documents and Settings\laconia_rqw.WWC-4DE0653AFB2\Local Settings\Temporary Internet Files\Content.IE5\SHJE3LSG\MP9003904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09600"/>
            <a:ext cx="1957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103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TW" b="1" smtClean="0">
                <a:solidFill>
                  <a:srgbClr val="FF0000"/>
                </a:solidFill>
              </a:rPr>
              <a:t>A Berkeley View</a:t>
            </a:r>
          </a:p>
        </p:txBody>
      </p:sp>
      <p:sp>
        <p:nvSpPr>
          <p:cNvPr id="28675" name="Rectangle 3"/>
          <p:cNvSpPr>
            <a:spLocks noGrp="1" noChangeArrowheads="1"/>
          </p:cNvSpPr>
          <p:nvPr>
            <p:ph sz="quarter" idx="1"/>
          </p:nvPr>
        </p:nvSpPr>
        <p:spPr>
          <a:xfrm>
            <a:off x="457200" y="1219200"/>
            <a:ext cx="8229600" cy="4937125"/>
          </a:xfrm>
        </p:spPr>
        <p:txBody>
          <a:bodyPr/>
          <a:lstStyle/>
          <a:p>
            <a:pPr eaLnBrk="1" hangingPunct="1">
              <a:lnSpc>
                <a:spcPct val="90000"/>
              </a:lnSpc>
            </a:pPr>
            <a:r>
              <a:rPr lang="en-US" altLang="zh-TW" sz="2400" smtClean="0"/>
              <a:t>On Cloud Computing's Fundamental Impact</a:t>
            </a:r>
          </a:p>
          <a:p>
            <a:pPr lvl="1" eaLnBrk="1" hangingPunct="1">
              <a:lnSpc>
                <a:spcPct val="90000"/>
              </a:lnSpc>
            </a:pPr>
            <a:r>
              <a:rPr lang="en-US" altLang="zh-TW" sz="2000" smtClean="0"/>
              <a:t>"Cloud Computing is likely to have the same impact on software that foundries have had on the hardware industry."</a:t>
            </a:r>
          </a:p>
          <a:p>
            <a:pPr eaLnBrk="1" hangingPunct="1">
              <a:lnSpc>
                <a:spcPct val="90000"/>
              </a:lnSpc>
            </a:pPr>
            <a:r>
              <a:rPr lang="en-US" altLang="zh-TW" sz="2400" smtClean="0"/>
              <a:t>On the Economic Benefits of the Cloud</a:t>
            </a:r>
          </a:p>
          <a:p>
            <a:pPr lvl="1" eaLnBrk="1" hangingPunct="1">
              <a:lnSpc>
                <a:spcPct val="90000"/>
              </a:lnSpc>
            </a:pPr>
            <a:r>
              <a:rPr lang="en-US" altLang="zh-TW" sz="2000" smtClean="0"/>
              <a:t>"Although the economic appeal of Cloud Computing is often described as 'converting capital expenses to operating expenses' (CapEx to OpEx), we believe the phrase 'pay as you go' more directly captures the economic benefit to the buyer."</a:t>
            </a:r>
          </a:p>
          <a:p>
            <a:pPr eaLnBrk="1" hangingPunct="1">
              <a:lnSpc>
                <a:spcPct val="90000"/>
              </a:lnSpc>
            </a:pPr>
            <a:r>
              <a:rPr lang="en-US" altLang="zh-TW" sz="2400" smtClean="0"/>
              <a:t>On the Opportunities for Application Developers </a:t>
            </a:r>
          </a:p>
          <a:p>
            <a:pPr lvl="1" eaLnBrk="1" hangingPunct="1">
              <a:lnSpc>
                <a:spcPct val="90000"/>
              </a:lnSpc>
            </a:pPr>
            <a:r>
              <a:rPr lang="en-US" altLang="zh-TW" sz="2000" smtClean="0"/>
              <a:t>"While we have yet to see fundamentally new types of applications enabled by Cloud Computing, we believe that several important classes of existing applications will become even more compelling with Cloud Computing and contribute further to its momentum."</a:t>
            </a:r>
          </a:p>
        </p:txBody>
      </p:sp>
      <p:sp>
        <p:nvSpPr>
          <p:cNvPr id="28676" name="矩形 5"/>
          <p:cNvSpPr>
            <a:spLocks noChangeArrowheads="1"/>
          </p:cNvSpPr>
          <p:nvPr/>
        </p:nvSpPr>
        <p:spPr bwMode="auto">
          <a:xfrm>
            <a:off x="2667000" y="6477000"/>
            <a:ext cx="632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eaLnBrk="1" hangingPunct="1">
              <a:spcBef>
                <a:spcPct val="0"/>
              </a:spcBef>
              <a:buClrTx/>
              <a:buSzTx/>
              <a:buFontTx/>
              <a:buNone/>
            </a:pPr>
            <a:r>
              <a:rPr lang="en-US" altLang="zh-TW" sz="1200" b="1" i="1">
                <a:latin typeface="Arial" charset="0"/>
              </a:rPr>
              <a:t>Above the Clouds: A Berkeley View of Cloud Computing </a:t>
            </a:r>
            <a:r>
              <a:rPr lang="en-US" altLang="zh-TW" sz="1200" i="1">
                <a:latin typeface="Arial" charset="0"/>
              </a:rPr>
              <a:t>by Michael Armbrust et al.</a:t>
            </a:r>
            <a:endParaRPr lang="zh-TW" altLang="en-US" sz="1200" i="1">
              <a:latin typeface="Arial" charset="0"/>
            </a:endParaRPr>
          </a:p>
        </p:txBody>
      </p:sp>
    </p:spTree>
    <p:extLst>
      <p:ext uri="{BB962C8B-B14F-4D97-AF65-F5344CB8AC3E}">
        <p14:creationId xmlns:p14="http://schemas.microsoft.com/office/powerpoint/2010/main" val="642229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en-US" altLang="zh-TW" dirty="0" smtClean="0"/>
              <a:t>Advantages of </a:t>
            </a:r>
            <a:r>
              <a:rPr lang="en-US" altLang="zh-TW" dirty="0" smtClean="0"/>
              <a:t>Virtualization i</a:t>
            </a:r>
            <a:endParaRPr lang="zh-TW" altLang="en-US" dirty="0" smtClean="0"/>
          </a:p>
        </p:txBody>
      </p:sp>
      <p:sp>
        <p:nvSpPr>
          <p:cNvPr id="24579" name="內容版面配置區 2"/>
          <p:cNvSpPr>
            <a:spLocks noGrp="1"/>
          </p:cNvSpPr>
          <p:nvPr>
            <p:ph sz="quarter" idx="1"/>
          </p:nvPr>
        </p:nvSpPr>
        <p:spPr>
          <a:xfrm>
            <a:off x="457200" y="1219200"/>
            <a:ext cx="4495800" cy="4937125"/>
          </a:xfrm>
        </p:spPr>
        <p:txBody>
          <a:bodyPr/>
          <a:lstStyle/>
          <a:p>
            <a:r>
              <a:rPr lang="en-US" altLang="zh-TW" smtClean="0"/>
              <a:t>Virtualization improves resource utilization rate!</a:t>
            </a:r>
          </a:p>
          <a:p>
            <a:r>
              <a:rPr lang="en-US" altLang="zh-TW" smtClean="0"/>
              <a:t>But it does not mean:</a:t>
            </a:r>
          </a:p>
          <a:p>
            <a:pPr lvl="1"/>
            <a:r>
              <a:rPr lang="en-US" altLang="zh-TW" smtClean="0"/>
              <a:t>Less IT investment</a:t>
            </a:r>
          </a:p>
          <a:p>
            <a:pPr lvl="1"/>
            <a:r>
              <a:rPr lang="en-US" altLang="zh-TW" smtClean="0"/>
              <a:t>Higher costumer satisfaction rate</a:t>
            </a:r>
          </a:p>
          <a:p>
            <a:pPr lvl="1"/>
            <a:r>
              <a:rPr lang="en-US" altLang="zh-TW" smtClean="0"/>
              <a:t> More profits</a:t>
            </a:r>
            <a:endParaRPr lang="zh-TW" altLang="en-US" smtClean="0"/>
          </a:p>
        </p:txBody>
      </p:sp>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14B677EA-EE0D-4ED9-9D7E-A79B930A080C}" type="slidenum">
              <a:rPr lang="en-US" altLang="zh-TW" sz="1400" smtClean="0">
                <a:solidFill>
                  <a:schemeClr val="tx2"/>
                </a:solidFill>
                <a:latin typeface="Arial" pitchFamily="34" charset="0"/>
              </a:rPr>
              <a:pPr eaLnBrk="1" hangingPunct="1">
                <a:spcBef>
                  <a:spcPct val="0"/>
                </a:spcBef>
                <a:buClrTx/>
                <a:buSzTx/>
                <a:buFontTx/>
                <a:buNone/>
              </a:pPr>
              <a:t>40</a:t>
            </a:fld>
            <a:endParaRPr lang="en-US" altLang="zh-TW" sz="1400" smtClean="0">
              <a:solidFill>
                <a:schemeClr val="tx2"/>
              </a:solidFill>
              <a:latin typeface="Arial" pitchFamily="34" charset="0"/>
            </a:endParaRPr>
          </a:p>
        </p:txBody>
      </p:sp>
      <p:cxnSp>
        <p:nvCxnSpPr>
          <p:cNvPr id="6" name="直線單箭頭接點 5"/>
          <p:cNvCxnSpPr/>
          <p:nvPr/>
        </p:nvCxnSpPr>
        <p:spPr>
          <a:xfrm flipV="1">
            <a:off x="5410200" y="2254250"/>
            <a:ext cx="0" cy="2241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5410200" y="4495800"/>
            <a:ext cx="3124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410200" y="39624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410200" y="34290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5410200" y="2895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410200" y="2438400"/>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24587" name="文字方塊 13"/>
          <p:cNvSpPr txBox="1">
            <a:spLocks noChangeArrowheads="1"/>
          </p:cNvSpPr>
          <p:nvPr/>
        </p:nvSpPr>
        <p:spPr bwMode="auto">
          <a:xfrm>
            <a:off x="4937125" y="3778250"/>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400">
                <a:latin typeface="Arial" pitchFamily="34" charset="0"/>
              </a:rPr>
              <a:t>25</a:t>
            </a:r>
            <a:endParaRPr lang="zh-TW" altLang="en-US" sz="1400">
              <a:latin typeface="Arial" pitchFamily="34" charset="0"/>
            </a:endParaRPr>
          </a:p>
        </p:txBody>
      </p:sp>
      <p:sp>
        <p:nvSpPr>
          <p:cNvPr id="24588" name="文字方塊 14"/>
          <p:cNvSpPr txBox="1">
            <a:spLocks noChangeArrowheads="1"/>
          </p:cNvSpPr>
          <p:nvPr/>
        </p:nvSpPr>
        <p:spPr bwMode="auto">
          <a:xfrm>
            <a:off x="4962525" y="3244850"/>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400">
                <a:latin typeface="Arial" pitchFamily="34" charset="0"/>
              </a:rPr>
              <a:t>50</a:t>
            </a:r>
            <a:endParaRPr lang="zh-TW" altLang="en-US" sz="1400">
              <a:latin typeface="Arial" pitchFamily="34" charset="0"/>
            </a:endParaRPr>
          </a:p>
        </p:txBody>
      </p:sp>
      <p:sp>
        <p:nvSpPr>
          <p:cNvPr id="24589" name="文字方塊 15"/>
          <p:cNvSpPr txBox="1">
            <a:spLocks noChangeArrowheads="1"/>
          </p:cNvSpPr>
          <p:nvPr/>
        </p:nvSpPr>
        <p:spPr bwMode="auto">
          <a:xfrm>
            <a:off x="4937125" y="2755900"/>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400">
                <a:latin typeface="Arial" pitchFamily="34" charset="0"/>
              </a:rPr>
              <a:t>75</a:t>
            </a:r>
            <a:endParaRPr lang="zh-TW" altLang="en-US" sz="1400">
              <a:latin typeface="Arial" pitchFamily="34" charset="0"/>
            </a:endParaRPr>
          </a:p>
        </p:txBody>
      </p:sp>
      <p:sp>
        <p:nvSpPr>
          <p:cNvPr id="24590" name="文字方塊 16"/>
          <p:cNvSpPr txBox="1">
            <a:spLocks noChangeArrowheads="1"/>
          </p:cNvSpPr>
          <p:nvPr/>
        </p:nvSpPr>
        <p:spPr bwMode="auto">
          <a:xfrm>
            <a:off x="4840288" y="225425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400">
                <a:latin typeface="Arial" pitchFamily="34" charset="0"/>
              </a:rPr>
              <a:t>100</a:t>
            </a:r>
            <a:endParaRPr lang="zh-TW" altLang="en-US" sz="1400">
              <a:latin typeface="Arial" pitchFamily="34" charset="0"/>
            </a:endParaRPr>
          </a:p>
        </p:txBody>
      </p:sp>
      <p:sp>
        <p:nvSpPr>
          <p:cNvPr id="24591" name="文字方塊 17"/>
          <p:cNvSpPr txBox="1">
            <a:spLocks noChangeArrowheads="1"/>
          </p:cNvSpPr>
          <p:nvPr/>
        </p:nvSpPr>
        <p:spPr bwMode="auto">
          <a:xfrm>
            <a:off x="4554538" y="1852613"/>
            <a:ext cx="1319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400">
                <a:latin typeface="Arial" pitchFamily="34" charset="0"/>
              </a:rPr>
              <a:t>Utilization rate</a:t>
            </a:r>
            <a:endParaRPr lang="zh-TW" altLang="en-US" sz="1400">
              <a:latin typeface="Arial" pitchFamily="34" charset="0"/>
            </a:endParaRPr>
          </a:p>
        </p:txBody>
      </p:sp>
      <p:sp>
        <p:nvSpPr>
          <p:cNvPr id="24592" name="文字方塊 19"/>
          <p:cNvSpPr txBox="1">
            <a:spLocks noChangeArrowheads="1"/>
          </p:cNvSpPr>
          <p:nvPr/>
        </p:nvSpPr>
        <p:spPr bwMode="auto">
          <a:xfrm>
            <a:off x="8113713" y="4495800"/>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400">
                <a:latin typeface="Arial" pitchFamily="34" charset="0"/>
              </a:rPr>
              <a:t>Time</a:t>
            </a:r>
            <a:endParaRPr lang="zh-TW" altLang="en-US" sz="1400">
              <a:latin typeface="Arial" pitchFamily="34" charset="0"/>
            </a:endParaRPr>
          </a:p>
        </p:txBody>
      </p:sp>
      <p:sp>
        <p:nvSpPr>
          <p:cNvPr id="22" name="手繪多邊形 21"/>
          <p:cNvSpPr/>
          <p:nvPr/>
        </p:nvSpPr>
        <p:spPr>
          <a:xfrm>
            <a:off x="5510213" y="3749675"/>
            <a:ext cx="990600" cy="625475"/>
          </a:xfrm>
          <a:custGeom>
            <a:avLst/>
            <a:gdLst>
              <a:gd name="connsiteX0" fmla="*/ 0 w 990530"/>
              <a:gd name="connsiteY0" fmla="*/ 626111 h 626111"/>
              <a:gd name="connsiteX1" fmla="*/ 138897 w 990530"/>
              <a:gd name="connsiteY1" fmla="*/ 475640 h 626111"/>
              <a:gd name="connsiteX2" fmla="*/ 196770 w 990530"/>
              <a:gd name="connsiteY2" fmla="*/ 383043 h 626111"/>
              <a:gd name="connsiteX3" fmla="*/ 289367 w 990530"/>
              <a:gd name="connsiteY3" fmla="*/ 406192 h 626111"/>
              <a:gd name="connsiteX4" fmla="*/ 300942 w 990530"/>
              <a:gd name="connsiteY4" fmla="*/ 521939 h 626111"/>
              <a:gd name="connsiteX5" fmla="*/ 300942 w 990530"/>
              <a:gd name="connsiteY5" fmla="*/ 568238 h 626111"/>
              <a:gd name="connsiteX6" fmla="*/ 509286 w 990530"/>
              <a:gd name="connsiteY6" fmla="*/ 406192 h 626111"/>
              <a:gd name="connsiteX7" fmla="*/ 590309 w 990530"/>
              <a:gd name="connsiteY7" fmla="*/ 348319 h 626111"/>
              <a:gd name="connsiteX8" fmla="*/ 706056 w 990530"/>
              <a:gd name="connsiteY8" fmla="*/ 290446 h 626111"/>
              <a:gd name="connsiteX9" fmla="*/ 787079 w 990530"/>
              <a:gd name="connsiteY9" fmla="*/ 1078 h 626111"/>
              <a:gd name="connsiteX10" fmla="*/ 879676 w 990530"/>
              <a:gd name="connsiteY10" fmla="*/ 197848 h 626111"/>
              <a:gd name="connsiteX11" fmla="*/ 914400 w 990530"/>
              <a:gd name="connsiteY11" fmla="*/ 348319 h 626111"/>
              <a:gd name="connsiteX12" fmla="*/ 983848 w 990530"/>
              <a:gd name="connsiteY12" fmla="*/ 475640 h 626111"/>
              <a:gd name="connsiteX13" fmla="*/ 983848 w 990530"/>
              <a:gd name="connsiteY13" fmla="*/ 510365 h 6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0530" h="626111">
                <a:moveTo>
                  <a:pt x="0" y="626111"/>
                </a:moveTo>
                <a:cubicBezTo>
                  <a:pt x="53051" y="571131"/>
                  <a:pt x="106102" y="516151"/>
                  <a:pt x="138897" y="475640"/>
                </a:cubicBezTo>
                <a:cubicBezTo>
                  <a:pt x="171692" y="435129"/>
                  <a:pt x="171692" y="394618"/>
                  <a:pt x="196770" y="383043"/>
                </a:cubicBezTo>
                <a:cubicBezTo>
                  <a:pt x="221848" y="371468"/>
                  <a:pt x="272005" y="383043"/>
                  <a:pt x="289367" y="406192"/>
                </a:cubicBezTo>
                <a:cubicBezTo>
                  <a:pt x="306729" y="429341"/>
                  <a:pt x="299013" y="494931"/>
                  <a:pt x="300942" y="521939"/>
                </a:cubicBezTo>
                <a:cubicBezTo>
                  <a:pt x="302871" y="548947"/>
                  <a:pt x="266218" y="587529"/>
                  <a:pt x="300942" y="568238"/>
                </a:cubicBezTo>
                <a:cubicBezTo>
                  <a:pt x="335666" y="548947"/>
                  <a:pt x="461058" y="442845"/>
                  <a:pt x="509286" y="406192"/>
                </a:cubicBezTo>
                <a:cubicBezTo>
                  <a:pt x="557514" y="369539"/>
                  <a:pt x="557514" y="367610"/>
                  <a:pt x="590309" y="348319"/>
                </a:cubicBezTo>
                <a:cubicBezTo>
                  <a:pt x="623104" y="329028"/>
                  <a:pt x="673261" y="348319"/>
                  <a:pt x="706056" y="290446"/>
                </a:cubicBezTo>
                <a:cubicBezTo>
                  <a:pt x="738851" y="232573"/>
                  <a:pt x="758142" y="16511"/>
                  <a:pt x="787079" y="1078"/>
                </a:cubicBezTo>
                <a:cubicBezTo>
                  <a:pt x="816016" y="-14355"/>
                  <a:pt x="858456" y="139974"/>
                  <a:pt x="879676" y="197848"/>
                </a:cubicBezTo>
                <a:cubicBezTo>
                  <a:pt x="900896" y="255722"/>
                  <a:pt x="897038" y="302020"/>
                  <a:pt x="914400" y="348319"/>
                </a:cubicBezTo>
                <a:cubicBezTo>
                  <a:pt x="931762" y="394618"/>
                  <a:pt x="972273" y="448632"/>
                  <a:pt x="983848" y="475640"/>
                </a:cubicBezTo>
                <a:cubicBezTo>
                  <a:pt x="995423" y="502648"/>
                  <a:pt x="989635" y="506506"/>
                  <a:pt x="983848" y="5103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p>
        </p:txBody>
      </p:sp>
      <p:sp>
        <p:nvSpPr>
          <p:cNvPr id="24" name="手繪多邊形 23"/>
          <p:cNvSpPr/>
          <p:nvPr/>
        </p:nvSpPr>
        <p:spPr>
          <a:xfrm>
            <a:off x="6492875" y="4237038"/>
            <a:ext cx="371475" cy="176212"/>
          </a:xfrm>
          <a:custGeom>
            <a:avLst/>
            <a:gdLst>
              <a:gd name="connsiteX0" fmla="*/ 0 w 370390"/>
              <a:gd name="connsiteY0" fmla="*/ 0 h 176492"/>
              <a:gd name="connsiteX1" fmla="*/ 115747 w 370390"/>
              <a:gd name="connsiteY1" fmla="*/ 162046 h 176492"/>
              <a:gd name="connsiteX2" fmla="*/ 266218 w 370390"/>
              <a:gd name="connsiteY2" fmla="*/ 162046 h 176492"/>
              <a:gd name="connsiteX3" fmla="*/ 370390 w 370390"/>
              <a:gd name="connsiteY3" fmla="*/ 104172 h 176492"/>
            </a:gdLst>
            <a:ahLst/>
            <a:cxnLst>
              <a:cxn ang="0">
                <a:pos x="connsiteX0" y="connsiteY0"/>
              </a:cxn>
              <a:cxn ang="0">
                <a:pos x="connsiteX1" y="connsiteY1"/>
              </a:cxn>
              <a:cxn ang="0">
                <a:pos x="connsiteX2" y="connsiteY2"/>
              </a:cxn>
              <a:cxn ang="0">
                <a:pos x="connsiteX3" y="connsiteY3"/>
              </a:cxn>
            </a:cxnLst>
            <a:rect l="l" t="t" r="r" b="b"/>
            <a:pathLst>
              <a:path w="370390" h="176492">
                <a:moveTo>
                  <a:pt x="0" y="0"/>
                </a:moveTo>
                <a:cubicBezTo>
                  <a:pt x="35688" y="67519"/>
                  <a:pt x="71377" y="135038"/>
                  <a:pt x="115747" y="162046"/>
                </a:cubicBezTo>
                <a:cubicBezTo>
                  <a:pt x="160117" y="189054"/>
                  <a:pt x="223778" y="171692"/>
                  <a:pt x="266218" y="162046"/>
                </a:cubicBezTo>
                <a:cubicBezTo>
                  <a:pt x="308658" y="152400"/>
                  <a:pt x="353028" y="117676"/>
                  <a:pt x="370390" y="1041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p>
        </p:txBody>
      </p:sp>
      <p:sp>
        <p:nvSpPr>
          <p:cNvPr id="25" name="手繪多邊形 24"/>
          <p:cNvSpPr/>
          <p:nvPr/>
        </p:nvSpPr>
        <p:spPr>
          <a:xfrm>
            <a:off x="6864350" y="3959225"/>
            <a:ext cx="1770063" cy="427038"/>
          </a:xfrm>
          <a:custGeom>
            <a:avLst/>
            <a:gdLst>
              <a:gd name="connsiteX0" fmla="*/ 0 w 1770927"/>
              <a:gd name="connsiteY0" fmla="*/ 381980 h 428287"/>
              <a:gd name="connsiteX1" fmla="*/ 34724 w 1770927"/>
              <a:gd name="connsiteY1" fmla="*/ 150487 h 428287"/>
              <a:gd name="connsiteX2" fmla="*/ 115747 w 1770927"/>
              <a:gd name="connsiteY2" fmla="*/ 347256 h 428287"/>
              <a:gd name="connsiteX3" fmla="*/ 92598 w 1770927"/>
              <a:gd name="connsiteY3" fmla="*/ 46315 h 428287"/>
              <a:gd name="connsiteX4" fmla="*/ 289367 w 1770927"/>
              <a:gd name="connsiteY4" fmla="*/ 428279 h 428287"/>
              <a:gd name="connsiteX5" fmla="*/ 324091 w 1770927"/>
              <a:gd name="connsiteY5" fmla="*/ 57889 h 428287"/>
              <a:gd name="connsiteX6" fmla="*/ 439838 w 1770927"/>
              <a:gd name="connsiteY6" fmla="*/ 277808 h 428287"/>
              <a:gd name="connsiteX7" fmla="*/ 451413 w 1770927"/>
              <a:gd name="connsiteY7" fmla="*/ 81039 h 428287"/>
              <a:gd name="connsiteX8" fmla="*/ 544010 w 1770927"/>
              <a:gd name="connsiteY8" fmla="*/ 289383 h 428287"/>
              <a:gd name="connsiteX9" fmla="*/ 578735 w 1770927"/>
              <a:gd name="connsiteY9" fmla="*/ 381980 h 428287"/>
              <a:gd name="connsiteX10" fmla="*/ 659757 w 1770927"/>
              <a:gd name="connsiteY10" fmla="*/ 34740 h 428287"/>
              <a:gd name="connsiteX11" fmla="*/ 787079 w 1770927"/>
              <a:gd name="connsiteY11" fmla="*/ 208360 h 428287"/>
              <a:gd name="connsiteX12" fmla="*/ 868102 w 1770927"/>
              <a:gd name="connsiteY12" fmla="*/ 393555 h 428287"/>
              <a:gd name="connsiteX13" fmla="*/ 1064871 w 1770927"/>
              <a:gd name="connsiteY13" fmla="*/ 231509 h 428287"/>
              <a:gd name="connsiteX14" fmla="*/ 1122745 w 1770927"/>
              <a:gd name="connsiteY14" fmla="*/ 16 h 428287"/>
              <a:gd name="connsiteX15" fmla="*/ 1134319 w 1770927"/>
              <a:gd name="connsiteY15" fmla="*/ 243084 h 428287"/>
              <a:gd name="connsiteX16" fmla="*/ 1215342 w 1770927"/>
              <a:gd name="connsiteY16" fmla="*/ 381980 h 428287"/>
              <a:gd name="connsiteX17" fmla="*/ 1516284 w 1770927"/>
              <a:gd name="connsiteY17" fmla="*/ 324107 h 428287"/>
              <a:gd name="connsiteX18" fmla="*/ 1493135 w 1770927"/>
              <a:gd name="connsiteY18" fmla="*/ 46315 h 428287"/>
              <a:gd name="connsiteX19" fmla="*/ 1689904 w 1770927"/>
              <a:gd name="connsiteY19" fmla="*/ 266233 h 428287"/>
              <a:gd name="connsiteX20" fmla="*/ 1770927 w 1770927"/>
              <a:gd name="connsiteY20" fmla="*/ 243084 h 42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0927" h="428287">
                <a:moveTo>
                  <a:pt x="0" y="381980"/>
                </a:moveTo>
                <a:cubicBezTo>
                  <a:pt x="7716" y="269127"/>
                  <a:pt x="15433" y="156274"/>
                  <a:pt x="34724" y="150487"/>
                </a:cubicBezTo>
                <a:cubicBezTo>
                  <a:pt x="54015" y="144700"/>
                  <a:pt x="106101" y="364618"/>
                  <a:pt x="115747" y="347256"/>
                </a:cubicBezTo>
                <a:cubicBezTo>
                  <a:pt x="125393" y="329894"/>
                  <a:pt x="63661" y="32811"/>
                  <a:pt x="92598" y="46315"/>
                </a:cubicBezTo>
                <a:cubicBezTo>
                  <a:pt x="121535" y="59819"/>
                  <a:pt x="250785" y="426350"/>
                  <a:pt x="289367" y="428279"/>
                </a:cubicBezTo>
                <a:cubicBezTo>
                  <a:pt x="327949" y="430208"/>
                  <a:pt x="299013" y="82967"/>
                  <a:pt x="324091" y="57889"/>
                </a:cubicBezTo>
                <a:cubicBezTo>
                  <a:pt x="349169" y="32811"/>
                  <a:pt x="418618" y="273950"/>
                  <a:pt x="439838" y="277808"/>
                </a:cubicBezTo>
                <a:cubicBezTo>
                  <a:pt x="461058" y="281666"/>
                  <a:pt x="434051" y="79110"/>
                  <a:pt x="451413" y="81039"/>
                </a:cubicBezTo>
                <a:cubicBezTo>
                  <a:pt x="468775" y="82968"/>
                  <a:pt x="522790" y="239226"/>
                  <a:pt x="544010" y="289383"/>
                </a:cubicBezTo>
                <a:cubicBezTo>
                  <a:pt x="565230" y="339540"/>
                  <a:pt x="559444" y="424420"/>
                  <a:pt x="578735" y="381980"/>
                </a:cubicBezTo>
                <a:cubicBezTo>
                  <a:pt x="598026" y="339540"/>
                  <a:pt x="625033" y="63677"/>
                  <a:pt x="659757" y="34740"/>
                </a:cubicBezTo>
                <a:cubicBezTo>
                  <a:pt x="694481" y="5803"/>
                  <a:pt x="752355" y="148557"/>
                  <a:pt x="787079" y="208360"/>
                </a:cubicBezTo>
                <a:cubicBezTo>
                  <a:pt x="821803" y="268162"/>
                  <a:pt x="821803" y="389697"/>
                  <a:pt x="868102" y="393555"/>
                </a:cubicBezTo>
                <a:cubicBezTo>
                  <a:pt x="914401" y="397413"/>
                  <a:pt x="1022431" y="297099"/>
                  <a:pt x="1064871" y="231509"/>
                </a:cubicBezTo>
                <a:cubicBezTo>
                  <a:pt x="1107311" y="165919"/>
                  <a:pt x="1111170" y="-1913"/>
                  <a:pt x="1122745" y="16"/>
                </a:cubicBezTo>
                <a:cubicBezTo>
                  <a:pt x="1134320" y="1945"/>
                  <a:pt x="1118886" y="179423"/>
                  <a:pt x="1134319" y="243084"/>
                </a:cubicBezTo>
                <a:cubicBezTo>
                  <a:pt x="1149752" y="306745"/>
                  <a:pt x="1151681" y="368476"/>
                  <a:pt x="1215342" y="381980"/>
                </a:cubicBezTo>
                <a:cubicBezTo>
                  <a:pt x="1279003" y="395484"/>
                  <a:pt x="1469985" y="380051"/>
                  <a:pt x="1516284" y="324107"/>
                </a:cubicBezTo>
                <a:cubicBezTo>
                  <a:pt x="1562583" y="268163"/>
                  <a:pt x="1464198" y="55961"/>
                  <a:pt x="1493135" y="46315"/>
                </a:cubicBezTo>
                <a:cubicBezTo>
                  <a:pt x="1522072" y="36669"/>
                  <a:pt x="1643606" y="233438"/>
                  <a:pt x="1689904" y="266233"/>
                </a:cubicBezTo>
                <a:cubicBezTo>
                  <a:pt x="1736202" y="299028"/>
                  <a:pt x="1753564" y="271056"/>
                  <a:pt x="1770927" y="2430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p>
        </p:txBody>
      </p:sp>
      <p:sp>
        <p:nvSpPr>
          <p:cNvPr id="24596" name="文字方塊 25"/>
          <p:cNvSpPr txBox="1">
            <a:spLocks noChangeArrowheads="1"/>
          </p:cNvSpPr>
          <p:nvPr/>
        </p:nvSpPr>
        <p:spPr bwMode="auto">
          <a:xfrm>
            <a:off x="5610225" y="4865688"/>
            <a:ext cx="253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800">
                <a:latin typeface="Arial" pitchFamily="34" charset="0"/>
              </a:rPr>
              <a:t>A Common Case </a:t>
            </a:r>
          </a:p>
          <a:p>
            <a:pPr eaLnBrk="1" hangingPunct="1">
              <a:spcBef>
                <a:spcPct val="0"/>
              </a:spcBef>
              <a:buClrTx/>
              <a:buSzTx/>
              <a:buFontTx/>
              <a:buNone/>
            </a:pPr>
            <a:r>
              <a:rPr lang="en-US" altLang="zh-TW" sz="1800">
                <a:latin typeface="Arial" pitchFamily="34" charset="0"/>
              </a:rPr>
              <a:t>in CPU Utilization Rate</a:t>
            </a:r>
            <a:endParaRPr lang="zh-TW" altLang="en-US" sz="1800">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70" y="2798412"/>
            <a:ext cx="8748712" cy="176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標題 1"/>
          <p:cNvSpPr txBox="1">
            <a:spLocks/>
          </p:cNvSpPr>
          <p:nvPr/>
        </p:nvSpPr>
        <p:spPr>
          <a:xfrm>
            <a:off x="457200" y="152400"/>
            <a:ext cx="8229600" cy="990600"/>
          </a:xfrm>
          <a:prstGeom prst="rect">
            <a:avLst/>
          </a:prstGeom>
        </p:spPr>
        <p:txBody>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ea typeface="標楷體" pitchFamily="65" charset="-120"/>
              </a:defRPr>
            </a:lvl2pPr>
            <a:lvl3pPr algn="l" rtl="0" eaLnBrk="0" fontAlgn="base" hangingPunct="0">
              <a:spcBef>
                <a:spcPct val="0"/>
              </a:spcBef>
              <a:spcAft>
                <a:spcPct val="0"/>
              </a:spcAft>
              <a:defRPr sz="3200">
                <a:solidFill>
                  <a:schemeClr val="tx2"/>
                </a:solidFill>
                <a:latin typeface="Bookman Old Style" pitchFamily="18" charset="0"/>
                <a:ea typeface="標楷體" pitchFamily="65" charset="-120"/>
              </a:defRPr>
            </a:lvl3pPr>
            <a:lvl4pPr algn="l" rtl="0" eaLnBrk="0" fontAlgn="base" hangingPunct="0">
              <a:spcBef>
                <a:spcPct val="0"/>
              </a:spcBef>
              <a:spcAft>
                <a:spcPct val="0"/>
              </a:spcAft>
              <a:defRPr sz="3200">
                <a:solidFill>
                  <a:schemeClr val="tx2"/>
                </a:solidFill>
                <a:latin typeface="Bookman Old Style" pitchFamily="18" charset="0"/>
                <a:ea typeface="標楷體" pitchFamily="65" charset="-120"/>
              </a:defRPr>
            </a:lvl4pPr>
            <a:lvl5pPr algn="l" rtl="0" eaLnBrk="0" fontAlgn="base" hangingPunct="0">
              <a:spcBef>
                <a:spcPct val="0"/>
              </a:spcBef>
              <a:spcAft>
                <a:spcPct val="0"/>
              </a:spcAft>
              <a:defRPr sz="3200">
                <a:solidFill>
                  <a:schemeClr val="tx2"/>
                </a:solidFill>
                <a:latin typeface="Bookman Old Style" pitchFamily="18" charset="0"/>
                <a:ea typeface="標楷體" pitchFamily="65" charset="-120"/>
              </a:defRPr>
            </a:lvl5pPr>
            <a:lvl6pPr marL="457200" algn="l" rtl="0" fontAlgn="base">
              <a:spcBef>
                <a:spcPct val="0"/>
              </a:spcBef>
              <a:spcAft>
                <a:spcPct val="0"/>
              </a:spcAft>
              <a:defRPr sz="3200">
                <a:solidFill>
                  <a:schemeClr val="tx2"/>
                </a:solidFill>
                <a:latin typeface="Bookman Old Style" pitchFamily="18" charset="0"/>
                <a:ea typeface="標楷體" pitchFamily="65" charset="-120"/>
              </a:defRPr>
            </a:lvl6pPr>
            <a:lvl7pPr marL="914400" algn="l" rtl="0" fontAlgn="base">
              <a:spcBef>
                <a:spcPct val="0"/>
              </a:spcBef>
              <a:spcAft>
                <a:spcPct val="0"/>
              </a:spcAft>
              <a:defRPr sz="3200">
                <a:solidFill>
                  <a:schemeClr val="tx2"/>
                </a:solidFill>
                <a:latin typeface="Bookman Old Style" pitchFamily="18" charset="0"/>
                <a:ea typeface="標楷體" pitchFamily="65" charset="-120"/>
              </a:defRPr>
            </a:lvl7pPr>
            <a:lvl8pPr marL="1371600" algn="l" rtl="0" fontAlgn="base">
              <a:spcBef>
                <a:spcPct val="0"/>
              </a:spcBef>
              <a:spcAft>
                <a:spcPct val="0"/>
              </a:spcAft>
              <a:defRPr sz="3200">
                <a:solidFill>
                  <a:schemeClr val="tx2"/>
                </a:solidFill>
                <a:latin typeface="Bookman Old Style" pitchFamily="18" charset="0"/>
                <a:ea typeface="標楷體" pitchFamily="65" charset="-120"/>
              </a:defRPr>
            </a:lvl8pPr>
            <a:lvl9pPr marL="1828800" algn="l" rtl="0" fontAlgn="base">
              <a:spcBef>
                <a:spcPct val="0"/>
              </a:spcBef>
              <a:spcAft>
                <a:spcPct val="0"/>
              </a:spcAft>
              <a:defRPr sz="3200">
                <a:solidFill>
                  <a:schemeClr val="tx2"/>
                </a:solidFill>
                <a:latin typeface="Bookman Old Style" pitchFamily="18" charset="0"/>
                <a:ea typeface="標楷體" pitchFamily="65" charset="-120"/>
              </a:defRPr>
            </a:lvl9pPr>
          </a:lstStyle>
          <a:p>
            <a:r>
              <a:rPr kumimoji="0" lang="en-US" altLang="zh-TW" dirty="0" smtClean="0"/>
              <a:t>Advantages of Virtualization ii</a:t>
            </a:r>
            <a:endParaRPr kumimoji="0" lang="zh-TW" altLang="en-US" dirty="0" smtClean="0"/>
          </a:p>
        </p:txBody>
      </p:sp>
      <p:sp>
        <p:nvSpPr>
          <p:cNvPr id="3" name="文字方塊 2"/>
          <p:cNvSpPr txBox="1"/>
          <p:nvPr/>
        </p:nvSpPr>
        <p:spPr>
          <a:xfrm>
            <a:off x="2438400" y="5029200"/>
            <a:ext cx="4742004" cy="523220"/>
          </a:xfrm>
          <a:prstGeom prst="rect">
            <a:avLst/>
          </a:prstGeom>
          <a:noFill/>
        </p:spPr>
        <p:txBody>
          <a:bodyPr wrap="none" rtlCol="0">
            <a:spAutoFit/>
          </a:bodyPr>
          <a:lstStyle/>
          <a:p>
            <a:r>
              <a:rPr lang="en-US" altLang="zh-TW" sz="2800" dirty="0" smtClean="0"/>
              <a:t>Flexibility and Fast Failover! </a:t>
            </a:r>
            <a:endParaRPr lang="zh-TW" altLang="en-US" sz="2800" dirty="0"/>
          </a:p>
        </p:txBody>
      </p:sp>
    </p:spTree>
    <p:extLst>
      <p:ext uri="{BB962C8B-B14F-4D97-AF65-F5344CB8AC3E}">
        <p14:creationId xmlns:p14="http://schemas.microsoft.com/office/powerpoint/2010/main" val="2069721540"/>
      </p:ext>
    </p:extLst>
  </p:cSld>
  <p:clrMapOvr>
    <a:masterClrMapping/>
  </p:clrMapOvr>
  <p:transition>
    <p:pull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en-US" altLang="zh-TW" smtClean="0"/>
              <a:t>Key Technology: Virtualization</a:t>
            </a:r>
            <a:endParaRPr lang="zh-TW" altLang="en-US" smtClean="0"/>
          </a:p>
        </p:txBody>
      </p:sp>
      <p:sp>
        <p:nvSpPr>
          <p:cNvPr id="2355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88858FA4-DF5C-4780-B368-5C17EE522682}" type="slidenum">
              <a:rPr lang="en-US" altLang="zh-TW" sz="1400" smtClean="0">
                <a:solidFill>
                  <a:schemeClr val="tx2"/>
                </a:solidFill>
                <a:latin typeface="Arial" pitchFamily="34" charset="0"/>
              </a:rPr>
              <a:pPr eaLnBrk="1" hangingPunct="1">
                <a:spcBef>
                  <a:spcPct val="0"/>
                </a:spcBef>
                <a:buClrTx/>
                <a:buSzTx/>
                <a:buFontTx/>
                <a:buNone/>
              </a:pPr>
              <a:t>42</a:t>
            </a:fld>
            <a:endParaRPr lang="en-US" altLang="zh-TW" sz="1400" smtClean="0">
              <a:solidFill>
                <a:schemeClr val="tx2"/>
              </a:solidFill>
              <a:latin typeface="Arial" pitchFamily="34" charset="0"/>
            </a:endParaRPr>
          </a:p>
        </p:txBody>
      </p:sp>
      <p:sp>
        <p:nvSpPr>
          <p:cNvPr id="23556" name="文字方塊 3"/>
          <p:cNvSpPr txBox="1">
            <a:spLocks noChangeArrowheads="1"/>
          </p:cNvSpPr>
          <p:nvPr/>
        </p:nvSpPr>
        <p:spPr bwMode="auto">
          <a:xfrm>
            <a:off x="533400" y="1447800"/>
            <a:ext cx="815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 typeface="Arial" pitchFamily="34" charset="0"/>
              <a:buChar char="•"/>
            </a:pPr>
            <a:r>
              <a:rPr lang="en-US" altLang="zh-TW" sz="2400">
                <a:latin typeface="Arial" pitchFamily="34" charset="0"/>
              </a:rPr>
              <a:t>Virtualization is the idea of partitioning or dividing the resources of a single server into multiple segregated VMs (virtual machines) </a:t>
            </a:r>
          </a:p>
          <a:p>
            <a:pPr eaLnBrk="1" hangingPunct="1">
              <a:spcBef>
                <a:spcPct val="0"/>
              </a:spcBef>
              <a:buClrTx/>
              <a:buSzTx/>
              <a:buFont typeface="Arial" pitchFamily="34" charset="0"/>
              <a:buChar char="•"/>
            </a:pPr>
            <a:r>
              <a:rPr lang="en-US" altLang="zh-TW" sz="2400">
                <a:latin typeface="Arial" pitchFamily="34" charset="0"/>
              </a:rPr>
              <a:t>A VM is a software implementation of a machine (i.e., a computer) that executes programs like a physical machine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600" y="228600"/>
            <a:ext cx="8610600" cy="914400"/>
          </a:xfrm>
        </p:spPr>
        <p:txBody>
          <a:bodyPr/>
          <a:lstStyle/>
          <a:p>
            <a:r>
              <a:rPr lang="en-US" altLang="zh-TW" dirty="0" smtClean="0"/>
              <a:t>Example of Resource Management Architecture: Intel Open Network Platform</a:t>
            </a:r>
            <a:endParaRPr lang="zh-TW" altLang="en-US" dirty="0"/>
          </a:p>
        </p:txBody>
      </p:sp>
      <p:sp>
        <p:nvSpPr>
          <p:cNvPr id="3" name="投影片編號版面配置區 2"/>
          <p:cNvSpPr>
            <a:spLocks noGrp="1"/>
          </p:cNvSpPr>
          <p:nvPr>
            <p:ph type="sldNum" sz="quarter" idx="12"/>
          </p:nvPr>
        </p:nvSpPr>
        <p:spPr/>
        <p:txBody>
          <a:bodyPr/>
          <a:lstStyle/>
          <a:p>
            <a:pPr>
              <a:defRPr/>
            </a:pPr>
            <a:fld id="{0CCA3E7D-8535-4F37-AFE1-9F95BA58BD45}" type="slidenum">
              <a:rPr lang="en-US" altLang="zh-TW" smtClean="0"/>
              <a:pPr>
                <a:defRPr/>
              </a:pPr>
              <a:t>43</a:t>
            </a:fld>
            <a:endParaRPr lang="en-US" altLang="zh-TW"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61638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106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投影片編號版面配置區 2"/>
          <p:cNvSpPr>
            <a:spLocks noGrp="1"/>
          </p:cNvSpPr>
          <p:nvPr>
            <p:ph type="sldNum" sz="quarter" idx="12"/>
          </p:nvPr>
        </p:nvSpPr>
        <p:spPr/>
        <p:txBody>
          <a:bodyPr/>
          <a:lstStyle/>
          <a:p>
            <a:pPr>
              <a:defRPr/>
            </a:pPr>
            <a:fld id="{0CCA3E7D-8535-4F37-AFE1-9F95BA58BD45}" type="slidenum">
              <a:rPr lang="en-US" altLang="zh-TW" smtClean="0"/>
              <a:pPr>
                <a:defRPr/>
              </a:pPr>
              <a:t>44</a:t>
            </a:fld>
            <a:endParaRPr lang="en-US" altLang="zh-TW"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33400"/>
            <a:ext cx="6943725"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0771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en-US" altLang="zh-TW" smtClean="0"/>
              <a:t>Example: Microsoft Bing</a:t>
            </a:r>
            <a:endParaRPr lang="zh-TW" altLang="en-US" smtClean="0"/>
          </a:p>
        </p:txBody>
      </p:sp>
      <p:sp>
        <p:nvSpPr>
          <p:cNvPr id="25603" name="內容版面配置區 2"/>
          <p:cNvSpPr>
            <a:spLocks noGrp="1"/>
          </p:cNvSpPr>
          <p:nvPr>
            <p:ph sz="quarter" idx="1"/>
          </p:nvPr>
        </p:nvSpPr>
        <p:spPr>
          <a:xfrm>
            <a:off x="457200" y="4267200"/>
            <a:ext cx="8229600" cy="1889125"/>
          </a:xfrm>
        </p:spPr>
        <p:txBody>
          <a:bodyPr/>
          <a:lstStyle/>
          <a:p>
            <a:r>
              <a:rPr lang="en-US" altLang="zh-TW" smtClean="0"/>
              <a:t>Bing uses tens of thousand servers all over the world</a:t>
            </a:r>
          </a:p>
          <a:p>
            <a:r>
              <a:rPr lang="en-US" altLang="zh-TW" smtClean="0"/>
              <a:t>It cannot achieve resource sharing between two data centers</a:t>
            </a:r>
            <a:endParaRPr lang="zh-TW" altLang="en-US" smtClean="0"/>
          </a:p>
        </p:txBody>
      </p:sp>
      <p:sp>
        <p:nvSpPr>
          <p:cNvPr id="2560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5D0C67C8-848D-4965-866C-D63CE8067D27}" type="slidenum">
              <a:rPr lang="en-US" altLang="zh-TW" sz="1400" smtClean="0">
                <a:solidFill>
                  <a:schemeClr val="tx2"/>
                </a:solidFill>
                <a:latin typeface="Arial" pitchFamily="34" charset="0"/>
              </a:rPr>
              <a:pPr eaLnBrk="1" hangingPunct="1">
                <a:spcBef>
                  <a:spcPct val="0"/>
                </a:spcBef>
                <a:buClrTx/>
                <a:buSzTx/>
                <a:buFontTx/>
                <a:buNone/>
              </a:pPr>
              <a:t>45</a:t>
            </a:fld>
            <a:endParaRPr lang="en-US" altLang="zh-TW" sz="1400" smtClean="0">
              <a:solidFill>
                <a:schemeClr val="tx2"/>
              </a:solidFill>
              <a:latin typeface="Arial" pitchFamily="34" charset="0"/>
            </a:endParaRPr>
          </a:p>
        </p:txBody>
      </p:sp>
      <p:sp>
        <p:nvSpPr>
          <p:cNvPr id="25605" name="文字方塊 4"/>
          <p:cNvSpPr txBox="1">
            <a:spLocks noChangeArrowheads="1"/>
          </p:cNvSpPr>
          <p:nvPr/>
        </p:nvSpPr>
        <p:spPr bwMode="auto">
          <a:xfrm>
            <a:off x="5334000" y="6524625"/>
            <a:ext cx="23193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100">
                <a:latin typeface="Arial" pitchFamily="34" charset="0"/>
              </a:rPr>
              <a:t>Source: A Microsoft report in 2012</a:t>
            </a:r>
            <a:endParaRPr lang="zh-TW" altLang="en-US" sz="1100">
              <a:latin typeface="Arial" pitchFamily="34" charset="0"/>
            </a:endParaRPr>
          </a:p>
        </p:txBody>
      </p:sp>
      <p:cxnSp>
        <p:nvCxnSpPr>
          <p:cNvPr id="9" name="直線單箭頭接點 8"/>
          <p:cNvCxnSpPr/>
          <p:nvPr/>
        </p:nvCxnSpPr>
        <p:spPr>
          <a:xfrm flipV="1">
            <a:off x="1828800" y="1447800"/>
            <a:ext cx="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1828800" y="3886200"/>
            <a:ext cx="480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08" name="文字方塊 11"/>
          <p:cNvSpPr txBox="1">
            <a:spLocks noChangeArrowheads="1"/>
          </p:cNvSpPr>
          <p:nvPr/>
        </p:nvSpPr>
        <p:spPr bwMode="auto">
          <a:xfrm>
            <a:off x="836613" y="1447800"/>
            <a:ext cx="992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800">
                <a:latin typeface="Arial" pitchFamily="34" charset="0"/>
              </a:rPr>
              <a:t>Queries</a:t>
            </a:r>
            <a:endParaRPr lang="zh-TW" altLang="en-US" sz="1800">
              <a:latin typeface="Arial" pitchFamily="34" charset="0"/>
            </a:endParaRPr>
          </a:p>
        </p:txBody>
      </p:sp>
      <p:sp>
        <p:nvSpPr>
          <p:cNvPr id="25609" name="文字方塊 12"/>
          <p:cNvSpPr txBox="1">
            <a:spLocks noChangeArrowheads="1"/>
          </p:cNvSpPr>
          <p:nvPr/>
        </p:nvSpPr>
        <p:spPr bwMode="auto">
          <a:xfrm>
            <a:off x="6526213" y="3819525"/>
            <a:ext cx="68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800">
                <a:latin typeface="Arial" pitchFamily="34" charset="0"/>
              </a:rPr>
              <a:t>Time</a:t>
            </a:r>
            <a:endParaRPr lang="zh-TW" altLang="en-US" sz="1800">
              <a:latin typeface="Arial" pitchFamily="34" charset="0"/>
            </a:endParaRPr>
          </a:p>
        </p:txBody>
      </p:sp>
      <p:sp>
        <p:nvSpPr>
          <p:cNvPr id="25610" name="文字方塊 13"/>
          <p:cNvSpPr txBox="1">
            <a:spLocks noChangeArrowheads="1"/>
          </p:cNvSpPr>
          <p:nvPr/>
        </p:nvSpPr>
        <p:spPr bwMode="auto">
          <a:xfrm>
            <a:off x="1524000" y="3886200"/>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200">
                <a:latin typeface="Arial" pitchFamily="34" charset="0"/>
              </a:rPr>
              <a:t>0:00</a:t>
            </a:r>
            <a:endParaRPr lang="zh-TW" altLang="en-US" sz="1200">
              <a:latin typeface="Arial" pitchFamily="34" charset="0"/>
            </a:endParaRPr>
          </a:p>
        </p:txBody>
      </p:sp>
      <p:sp>
        <p:nvSpPr>
          <p:cNvPr id="25611" name="文字方塊 14"/>
          <p:cNvSpPr txBox="1">
            <a:spLocks noChangeArrowheads="1"/>
          </p:cNvSpPr>
          <p:nvPr/>
        </p:nvSpPr>
        <p:spPr bwMode="auto">
          <a:xfrm>
            <a:off x="3733800" y="3894138"/>
            <a:ext cx="568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200">
                <a:latin typeface="Arial" pitchFamily="34" charset="0"/>
              </a:rPr>
              <a:t>12:00</a:t>
            </a:r>
            <a:endParaRPr lang="zh-TW" altLang="en-US" sz="1200">
              <a:latin typeface="Arial" pitchFamily="34" charset="0"/>
            </a:endParaRPr>
          </a:p>
        </p:txBody>
      </p:sp>
      <p:sp>
        <p:nvSpPr>
          <p:cNvPr id="25612" name="文字方塊 15"/>
          <p:cNvSpPr txBox="1">
            <a:spLocks noChangeArrowheads="1"/>
          </p:cNvSpPr>
          <p:nvPr/>
        </p:nvSpPr>
        <p:spPr bwMode="auto">
          <a:xfrm>
            <a:off x="5900738" y="3911600"/>
            <a:ext cx="566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200">
                <a:latin typeface="Arial" pitchFamily="34" charset="0"/>
              </a:rPr>
              <a:t>24:00</a:t>
            </a:r>
            <a:endParaRPr lang="zh-TW" altLang="en-US" sz="1200">
              <a:latin typeface="Arial" pitchFamily="34" charset="0"/>
            </a:endParaRPr>
          </a:p>
        </p:txBody>
      </p:sp>
      <p:sp>
        <p:nvSpPr>
          <p:cNvPr id="19" name="手繪多邊形 18"/>
          <p:cNvSpPr/>
          <p:nvPr/>
        </p:nvSpPr>
        <p:spPr>
          <a:xfrm>
            <a:off x="1828800" y="1990725"/>
            <a:ext cx="4525963" cy="1579563"/>
          </a:xfrm>
          <a:custGeom>
            <a:avLst/>
            <a:gdLst>
              <a:gd name="connsiteX0" fmla="*/ 0 w 4525701"/>
              <a:gd name="connsiteY0" fmla="*/ 902396 h 1578640"/>
              <a:gd name="connsiteX1" fmla="*/ 196770 w 4525701"/>
              <a:gd name="connsiteY1" fmla="*/ 474133 h 1578640"/>
              <a:gd name="connsiteX2" fmla="*/ 347241 w 4525701"/>
              <a:gd name="connsiteY2" fmla="*/ 161616 h 1578640"/>
              <a:gd name="connsiteX3" fmla="*/ 578734 w 4525701"/>
              <a:gd name="connsiteY3" fmla="*/ 11145 h 1578640"/>
              <a:gd name="connsiteX4" fmla="*/ 752354 w 4525701"/>
              <a:gd name="connsiteY4" fmla="*/ 11145 h 1578640"/>
              <a:gd name="connsiteX5" fmla="*/ 868101 w 4525701"/>
              <a:gd name="connsiteY5" fmla="*/ 11145 h 1578640"/>
              <a:gd name="connsiteX6" fmla="*/ 891251 w 4525701"/>
              <a:gd name="connsiteY6" fmla="*/ 11145 h 1578640"/>
              <a:gd name="connsiteX7" fmla="*/ 1076446 w 4525701"/>
              <a:gd name="connsiteY7" fmla="*/ 115317 h 1578640"/>
              <a:gd name="connsiteX8" fmla="*/ 1134319 w 4525701"/>
              <a:gd name="connsiteY8" fmla="*/ 45869 h 1578640"/>
              <a:gd name="connsiteX9" fmla="*/ 1342663 w 4525701"/>
              <a:gd name="connsiteY9" fmla="*/ 92168 h 1578640"/>
              <a:gd name="connsiteX10" fmla="*/ 1469985 w 4525701"/>
              <a:gd name="connsiteY10" fmla="*/ 288938 h 1578640"/>
              <a:gd name="connsiteX11" fmla="*/ 1689904 w 4525701"/>
              <a:gd name="connsiteY11" fmla="*/ 346811 h 1578640"/>
              <a:gd name="connsiteX12" fmla="*/ 1828800 w 4525701"/>
              <a:gd name="connsiteY12" fmla="*/ 439409 h 1578640"/>
              <a:gd name="connsiteX13" fmla="*/ 2025570 w 4525701"/>
              <a:gd name="connsiteY13" fmla="*/ 589879 h 1578640"/>
              <a:gd name="connsiteX14" fmla="*/ 2233914 w 4525701"/>
              <a:gd name="connsiteY14" fmla="*/ 416259 h 1578640"/>
              <a:gd name="connsiteX15" fmla="*/ 2476982 w 4525701"/>
              <a:gd name="connsiteY15" fmla="*/ 393110 h 1578640"/>
              <a:gd name="connsiteX16" fmla="*/ 2696901 w 4525701"/>
              <a:gd name="connsiteY16" fmla="*/ 416259 h 1578640"/>
              <a:gd name="connsiteX17" fmla="*/ 3287210 w 4525701"/>
              <a:gd name="connsiteY17" fmla="*/ 1052867 h 1578640"/>
              <a:gd name="connsiteX18" fmla="*/ 3634451 w 4525701"/>
              <a:gd name="connsiteY18" fmla="*/ 1539003 h 1578640"/>
              <a:gd name="connsiteX19" fmla="*/ 3750197 w 4525701"/>
              <a:gd name="connsiteY19" fmla="*/ 1550578 h 1578640"/>
              <a:gd name="connsiteX20" fmla="*/ 3923818 w 4525701"/>
              <a:gd name="connsiteY20" fmla="*/ 1550578 h 1578640"/>
              <a:gd name="connsiteX21" fmla="*/ 4062714 w 4525701"/>
              <a:gd name="connsiteY21" fmla="*/ 1411682 h 1578640"/>
              <a:gd name="connsiteX22" fmla="*/ 4363656 w 4525701"/>
              <a:gd name="connsiteY22" fmla="*/ 1319084 h 1578640"/>
              <a:gd name="connsiteX23" fmla="*/ 4467828 w 4525701"/>
              <a:gd name="connsiteY23" fmla="*/ 1076016 h 1578640"/>
              <a:gd name="connsiteX24" fmla="*/ 4525701 w 4525701"/>
              <a:gd name="connsiteY24" fmla="*/ 1041292 h 157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25701" h="1578640">
                <a:moveTo>
                  <a:pt x="0" y="902396"/>
                </a:moveTo>
                <a:cubicBezTo>
                  <a:pt x="69448" y="749996"/>
                  <a:pt x="138897" y="597596"/>
                  <a:pt x="196770" y="474133"/>
                </a:cubicBezTo>
                <a:cubicBezTo>
                  <a:pt x="254644" y="350670"/>
                  <a:pt x="283580" y="238781"/>
                  <a:pt x="347241" y="161616"/>
                </a:cubicBezTo>
                <a:cubicBezTo>
                  <a:pt x="410902" y="84451"/>
                  <a:pt x="511215" y="36223"/>
                  <a:pt x="578734" y="11145"/>
                </a:cubicBezTo>
                <a:cubicBezTo>
                  <a:pt x="646253" y="-13933"/>
                  <a:pt x="752354" y="11145"/>
                  <a:pt x="752354" y="11145"/>
                </a:cubicBezTo>
                <a:lnTo>
                  <a:pt x="868101" y="11145"/>
                </a:lnTo>
                <a:cubicBezTo>
                  <a:pt x="891250" y="11145"/>
                  <a:pt x="856527" y="-6217"/>
                  <a:pt x="891251" y="11145"/>
                </a:cubicBezTo>
                <a:cubicBezTo>
                  <a:pt x="925975" y="28507"/>
                  <a:pt x="1035935" y="109530"/>
                  <a:pt x="1076446" y="115317"/>
                </a:cubicBezTo>
                <a:cubicBezTo>
                  <a:pt x="1116957" y="121104"/>
                  <a:pt x="1089950" y="49727"/>
                  <a:pt x="1134319" y="45869"/>
                </a:cubicBezTo>
                <a:cubicBezTo>
                  <a:pt x="1178689" y="42011"/>
                  <a:pt x="1286719" y="51656"/>
                  <a:pt x="1342663" y="92168"/>
                </a:cubicBezTo>
                <a:cubicBezTo>
                  <a:pt x="1398607" y="132679"/>
                  <a:pt x="1412112" y="246498"/>
                  <a:pt x="1469985" y="288938"/>
                </a:cubicBezTo>
                <a:cubicBezTo>
                  <a:pt x="1527858" y="331378"/>
                  <a:pt x="1630102" y="321732"/>
                  <a:pt x="1689904" y="346811"/>
                </a:cubicBezTo>
                <a:cubicBezTo>
                  <a:pt x="1749707" y="371889"/>
                  <a:pt x="1772856" y="398898"/>
                  <a:pt x="1828800" y="439409"/>
                </a:cubicBezTo>
                <a:cubicBezTo>
                  <a:pt x="1884744" y="479920"/>
                  <a:pt x="1958051" y="593737"/>
                  <a:pt x="2025570" y="589879"/>
                </a:cubicBezTo>
                <a:cubicBezTo>
                  <a:pt x="2093089" y="586021"/>
                  <a:pt x="2158679" y="449054"/>
                  <a:pt x="2233914" y="416259"/>
                </a:cubicBezTo>
                <a:cubicBezTo>
                  <a:pt x="2309149" y="383464"/>
                  <a:pt x="2399818" y="393110"/>
                  <a:pt x="2476982" y="393110"/>
                </a:cubicBezTo>
                <a:cubicBezTo>
                  <a:pt x="2554146" y="393110"/>
                  <a:pt x="2561863" y="306300"/>
                  <a:pt x="2696901" y="416259"/>
                </a:cubicBezTo>
                <a:cubicBezTo>
                  <a:pt x="2831939" y="526218"/>
                  <a:pt x="3130952" y="865743"/>
                  <a:pt x="3287210" y="1052867"/>
                </a:cubicBezTo>
                <a:cubicBezTo>
                  <a:pt x="3443468" y="1239991"/>
                  <a:pt x="3557287" y="1456051"/>
                  <a:pt x="3634451" y="1539003"/>
                </a:cubicBezTo>
                <a:cubicBezTo>
                  <a:pt x="3711615" y="1621955"/>
                  <a:pt x="3701969" y="1548649"/>
                  <a:pt x="3750197" y="1550578"/>
                </a:cubicBezTo>
                <a:cubicBezTo>
                  <a:pt x="3798425" y="1552507"/>
                  <a:pt x="3871732" y="1573727"/>
                  <a:pt x="3923818" y="1550578"/>
                </a:cubicBezTo>
                <a:cubicBezTo>
                  <a:pt x="3975904" y="1527429"/>
                  <a:pt x="3989408" y="1450264"/>
                  <a:pt x="4062714" y="1411682"/>
                </a:cubicBezTo>
                <a:cubicBezTo>
                  <a:pt x="4136020" y="1373100"/>
                  <a:pt x="4296137" y="1375028"/>
                  <a:pt x="4363656" y="1319084"/>
                </a:cubicBezTo>
                <a:cubicBezTo>
                  <a:pt x="4431175" y="1263140"/>
                  <a:pt x="4440821" y="1122315"/>
                  <a:pt x="4467828" y="1076016"/>
                </a:cubicBezTo>
                <a:cubicBezTo>
                  <a:pt x="4494835" y="1029717"/>
                  <a:pt x="4510268" y="1035504"/>
                  <a:pt x="4525701" y="1041292"/>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手繪多邊形 19"/>
          <p:cNvSpPr/>
          <p:nvPr/>
        </p:nvSpPr>
        <p:spPr>
          <a:xfrm>
            <a:off x="1817688" y="2292350"/>
            <a:ext cx="4548187" cy="1343025"/>
          </a:xfrm>
          <a:custGeom>
            <a:avLst/>
            <a:gdLst>
              <a:gd name="connsiteX0" fmla="*/ 0 w 4548851"/>
              <a:gd name="connsiteY0" fmla="*/ 289509 h 1343111"/>
              <a:gd name="connsiteX1" fmla="*/ 219919 w 4548851"/>
              <a:gd name="connsiteY1" fmla="*/ 347383 h 1343111"/>
              <a:gd name="connsiteX2" fmla="*/ 428264 w 4548851"/>
              <a:gd name="connsiteY2" fmla="*/ 555727 h 1343111"/>
              <a:gd name="connsiteX3" fmla="*/ 787079 w 4548851"/>
              <a:gd name="connsiteY3" fmla="*/ 787221 h 1343111"/>
              <a:gd name="connsiteX4" fmla="*/ 1284790 w 4548851"/>
              <a:gd name="connsiteY4" fmla="*/ 764071 h 1343111"/>
              <a:gd name="connsiteX5" fmla="*/ 1666755 w 4548851"/>
              <a:gd name="connsiteY5" fmla="*/ 891393 h 1343111"/>
              <a:gd name="connsiteX6" fmla="*/ 2199190 w 4548851"/>
              <a:gd name="connsiteY6" fmla="*/ 1308082 h 1343111"/>
              <a:gd name="connsiteX7" fmla="*/ 2720051 w 4548851"/>
              <a:gd name="connsiteY7" fmla="*/ 1319656 h 1343111"/>
              <a:gd name="connsiteX8" fmla="*/ 2858947 w 4548851"/>
              <a:gd name="connsiteY8" fmla="*/ 1308082 h 1343111"/>
              <a:gd name="connsiteX9" fmla="*/ 3287210 w 4548851"/>
              <a:gd name="connsiteY9" fmla="*/ 1053439 h 1343111"/>
              <a:gd name="connsiteX10" fmla="*/ 3345084 w 4548851"/>
              <a:gd name="connsiteY10" fmla="*/ 972416 h 1343111"/>
              <a:gd name="connsiteX11" fmla="*/ 3437681 w 4548851"/>
              <a:gd name="connsiteY11" fmla="*/ 683049 h 1343111"/>
              <a:gd name="connsiteX12" fmla="*/ 3750198 w 4548851"/>
              <a:gd name="connsiteY12" fmla="*/ 474704 h 1343111"/>
              <a:gd name="connsiteX13" fmla="*/ 3970117 w 4548851"/>
              <a:gd name="connsiteY13" fmla="*/ 486279 h 1343111"/>
              <a:gd name="connsiteX14" fmla="*/ 4132162 w 4548851"/>
              <a:gd name="connsiteY14" fmla="*/ 266360 h 1343111"/>
              <a:gd name="connsiteX15" fmla="*/ 4236334 w 4548851"/>
              <a:gd name="connsiteY15" fmla="*/ 142 h 1343111"/>
              <a:gd name="connsiteX16" fmla="*/ 4444679 w 4548851"/>
              <a:gd name="connsiteY16" fmla="*/ 231636 h 1343111"/>
              <a:gd name="connsiteX17" fmla="*/ 4548851 w 4548851"/>
              <a:gd name="connsiteY17" fmla="*/ 393682 h 1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8851" h="1343111">
                <a:moveTo>
                  <a:pt x="0" y="289509"/>
                </a:moveTo>
                <a:cubicBezTo>
                  <a:pt x="74271" y="296261"/>
                  <a:pt x="148542" y="303013"/>
                  <a:pt x="219919" y="347383"/>
                </a:cubicBezTo>
                <a:cubicBezTo>
                  <a:pt x="291296" y="391753"/>
                  <a:pt x="333737" y="482421"/>
                  <a:pt x="428264" y="555727"/>
                </a:cubicBezTo>
                <a:cubicBezTo>
                  <a:pt x="522791" y="629033"/>
                  <a:pt x="644325" y="752497"/>
                  <a:pt x="787079" y="787221"/>
                </a:cubicBezTo>
                <a:cubicBezTo>
                  <a:pt x="929833" y="821945"/>
                  <a:pt x="1138177" y="746709"/>
                  <a:pt x="1284790" y="764071"/>
                </a:cubicBezTo>
                <a:cubicBezTo>
                  <a:pt x="1431403" y="781433"/>
                  <a:pt x="1514355" y="800725"/>
                  <a:pt x="1666755" y="891393"/>
                </a:cubicBezTo>
                <a:cubicBezTo>
                  <a:pt x="1819155" y="982061"/>
                  <a:pt x="2023641" y="1236705"/>
                  <a:pt x="2199190" y="1308082"/>
                </a:cubicBezTo>
                <a:cubicBezTo>
                  <a:pt x="2374739" y="1379459"/>
                  <a:pt x="2610092" y="1319656"/>
                  <a:pt x="2720051" y="1319656"/>
                </a:cubicBezTo>
                <a:cubicBezTo>
                  <a:pt x="2830010" y="1319656"/>
                  <a:pt x="2764421" y="1352451"/>
                  <a:pt x="2858947" y="1308082"/>
                </a:cubicBezTo>
                <a:cubicBezTo>
                  <a:pt x="2953473" y="1263713"/>
                  <a:pt x="3206187" y="1109383"/>
                  <a:pt x="3287210" y="1053439"/>
                </a:cubicBezTo>
                <a:cubicBezTo>
                  <a:pt x="3368233" y="997495"/>
                  <a:pt x="3320006" y="1034148"/>
                  <a:pt x="3345084" y="972416"/>
                </a:cubicBezTo>
                <a:cubicBezTo>
                  <a:pt x="3370163" y="910684"/>
                  <a:pt x="3370162" y="766001"/>
                  <a:pt x="3437681" y="683049"/>
                </a:cubicBezTo>
                <a:cubicBezTo>
                  <a:pt x="3505200" y="600097"/>
                  <a:pt x="3661459" y="507499"/>
                  <a:pt x="3750198" y="474704"/>
                </a:cubicBezTo>
                <a:cubicBezTo>
                  <a:pt x="3838937" y="441909"/>
                  <a:pt x="3906456" y="521003"/>
                  <a:pt x="3970117" y="486279"/>
                </a:cubicBezTo>
                <a:cubicBezTo>
                  <a:pt x="4033778" y="451555"/>
                  <a:pt x="4087793" y="347383"/>
                  <a:pt x="4132162" y="266360"/>
                </a:cubicBezTo>
                <a:cubicBezTo>
                  <a:pt x="4176532" y="185337"/>
                  <a:pt x="4184248" y="5929"/>
                  <a:pt x="4236334" y="142"/>
                </a:cubicBezTo>
                <a:cubicBezTo>
                  <a:pt x="4288420" y="-5645"/>
                  <a:pt x="4392593" y="166046"/>
                  <a:pt x="4444679" y="231636"/>
                </a:cubicBezTo>
                <a:cubicBezTo>
                  <a:pt x="4496765" y="297226"/>
                  <a:pt x="4529560" y="370533"/>
                  <a:pt x="4548851" y="3936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2" name="直線接點 21"/>
          <p:cNvCxnSpPr/>
          <p:nvPr/>
        </p:nvCxnSpPr>
        <p:spPr>
          <a:xfrm>
            <a:off x="6610350" y="1631950"/>
            <a:ext cx="52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6629400" y="1990725"/>
            <a:ext cx="5222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617" name="文字方塊 24"/>
          <p:cNvSpPr txBox="1">
            <a:spLocks noChangeArrowheads="1"/>
          </p:cNvSpPr>
          <p:nvPr/>
        </p:nvSpPr>
        <p:spPr bwMode="auto">
          <a:xfrm>
            <a:off x="7331075" y="1447800"/>
            <a:ext cx="81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800">
                <a:latin typeface="Arial" pitchFamily="34" charset="0"/>
              </a:rPr>
              <a:t>Japan</a:t>
            </a:r>
            <a:endParaRPr lang="zh-TW" altLang="en-US" sz="1800">
              <a:latin typeface="Arial" pitchFamily="34" charset="0"/>
            </a:endParaRPr>
          </a:p>
        </p:txBody>
      </p:sp>
      <p:sp>
        <p:nvSpPr>
          <p:cNvPr id="25618" name="文字方塊 25"/>
          <p:cNvSpPr txBox="1">
            <a:spLocks noChangeArrowheads="1"/>
          </p:cNvSpPr>
          <p:nvPr/>
        </p:nvSpPr>
        <p:spPr bwMode="auto">
          <a:xfrm>
            <a:off x="7331075" y="1784350"/>
            <a:ext cx="147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800">
                <a:latin typeface="Arial" pitchFamily="34" charset="0"/>
              </a:rPr>
              <a:t>Great Britain</a:t>
            </a:r>
            <a:endParaRPr lang="zh-TW" altLang="en-US" sz="1800">
              <a:latin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r>
              <a:rPr lang="en-US" altLang="zh-TW" smtClean="0"/>
              <a:t>Other Challenge in Virtualization</a:t>
            </a:r>
            <a:endParaRPr lang="zh-TW" altLang="en-US" smtClean="0"/>
          </a:p>
        </p:txBody>
      </p:sp>
      <p:sp>
        <p:nvSpPr>
          <p:cNvPr id="26627" name="內容版面配置區 2"/>
          <p:cNvSpPr>
            <a:spLocks noGrp="1"/>
          </p:cNvSpPr>
          <p:nvPr>
            <p:ph sz="quarter" idx="1"/>
          </p:nvPr>
        </p:nvSpPr>
        <p:spPr>
          <a:xfrm>
            <a:off x="457200" y="4562475"/>
            <a:ext cx="8229600" cy="1593850"/>
          </a:xfrm>
        </p:spPr>
        <p:txBody>
          <a:bodyPr/>
          <a:lstStyle/>
          <a:p>
            <a:r>
              <a:rPr lang="en-US" altLang="zh-TW" smtClean="0"/>
              <a:t>Virtualization cannot solve the problem of resource sharing among different enterprises</a:t>
            </a:r>
            <a:endParaRPr lang="zh-TW" altLang="en-US" smtClean="0"/>
          </a:p>
        </p:txBody>
      </p:sp>
      <p:sp>
        <p:nvSpPr>
          <p:cNvPr id="2662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B936701E-8915-45DE-80BF-D4BCDD6D25C2}" type="slidenum">
              <a:rPr lang="en-US" altLang="zh-TW" sz="1400" smtClean="0">
                <a:solidFill>
                  <a:schemeClr val="tx2"/>
                </a:solidFill>
                <a:latin typeface="Arial" pitchFamily="34" charset="0"/>
              </a:rPr>
              <a:pPr eaLnBrk="1" hangingPunct="1">
                <a:spcBef>
                  <a:spcPct val="0"/>
                </a:spcBef>
                <a:buClrTx/>
                <a:buSzTx/>
                <a:buFontTx/>
                <a:buNone/>
              </a:pPr>
              <a:t>46</a:t>
            </a:fld>
            <a:endParaRPr lang="en-US" altLang="zh-TW" sz="1400" smtClean="0">
              <a:solidFill>
                <a:schemeClr val="tx2"/>
              </a:solidFill>
              <a:latin typeface="Arial" pitchFamily="34" charset="0"/>
            </a:endParaRPr>
          </a:p>
        </p:txBody>
      </p:sp>
      <p:pic>
        <p:nvPicPr>
          <p:cNvPr id="70658" name="Picture 2"/>
          <p:cNvPicPr>
            <a:picLocks noChangeAspect="1" noChangeArrowheads="1"/>
          </p:cNvPicPr>
          <p:nvPr/>
        </p:nvPicPr>
        <p:blipFill>
          <a:blip r:embed="rId2"/>
          <a:srcRect/>
          <a:stretch>
            <a:fillRect/>
          </a:stretch>
        </p:blipFill>
        <p:spPr bwMode="auto">
          <a:xfrm>
            <a:off x="1471613" y="1219200"/>
            <a:ext cx="6200775" cy="33432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
        <p:nvSpPr>
          <p:cNvPr id="26630" name="文字方塊 5"/>
          <p:cNvSpPr txBox="1">
            <a:spLocks noChangeArrowheads="1"/>
          </p:cNvSpPr>
          <p:nvPr/>
        </p:nvSpPr>
        <p:spPr bwMode="auto">
          <a:xfrm>
            <a:off x="5334000" y="6524625"/>
            <a:ext cx="1063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100">
                <a:latin typeface="Arial" pitchFamily="34" charset="0"/>
              </a:rPr>
              <a:t>Source: Alexa</a:t>
            </a:r>
            <a:endParaRPr lang="zh-TW" altLang="en-US" sz="1100">
              <a:latin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r>
              <a:rPr lang="en-US" altLang="zh-TW" smtClean="0"/>
              <a:t>Inefficient IT Investment</a:t>
            </a:r>
            <a:endParaRPr lang="zh-TW" altLang="en-US" smtClean="0"/>
          </a:p>
        </p:txBody>
      </p:sp>
      <p:sp>
        <p:nvSpPr>
          <p:cNvPr id="2765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ECF838DA-B304-4A17-BDC4-FEEB6C39289F}" type="slidenum">
              <a:rPr lang="en-US" altLang="zh-TW" sz="1400" smtClean="0">
                <a:solidFill>
                  <a:schemeClr val="tx2"/>
                </a:solidFill>
                <a:latin typeface="Arial" pitchFamily="34" charset="0"/>
              </a:rPr>
              <a:pPr eaLnBrk="1" hangingPunct="1">
                <a:spcBef>
                  <a:spcPct val="0"/>
                </a:spcBef>
                <a:buClrTx/>
                <a:buSzTx/>
                <a:buFontTx/>
                <a:buNone/>
              </a:pPr>
              <a:t>47</a:t>
            </a:fld>
            <a:endParaRPr lang="en-US" altLang="zh-TW" sz="1400" smtClean="0">
              <a:solidFill>
                <a:schemeClr val="tx2"/>
              </a:solidFill>
              <a:latin typeface="Arial" pitchFamily="34" charset="0"/>
            </a:endParaRPr>
          </a:p>
        </p:txBody>
      </p:sp>
      <p:cxnSp>
        <p:nvCxnSpPr>
          <p:cNvPr id="6" name="直線單箭頭接點 5"/>
          <p:cNvCxnSpPr/>
          <p:nvPr/>
        </p:nvCxnSpPr>
        <p:spPr>
          <a:xfrm flipV="1">
            <a:off x="1524000" y="1524000"/>
            <a:ext cx="0" cy="419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1524000" y="5715000"/>
            <a:ext cx="563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V="1">
            <a:off x="1524000" y="2819400"/>
            <a:ext cx="3962400" cy="2743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直線接點 11"/>
          <p:cNvCxnSpPr/>
          <p:nvPr/>
        </p:nvCxnSpPr>
        <p:spPr>
          <a:xfrm>
            <a:off x="1524000" y="4876800"/>
            <a:ext cx="838200" cy="0"/>
          </a:xfrm>
          <a:prstGeom prst="line">
            <a:avLst/>
          </a:prstGeom>
        </p:spPr>
        <p:style>
          <a:lnRef idx="1">
            <a:schemeClr val="dk1"/>
          </a:lnRef>
          <a:fillRef idx="0">
            <a:schemeClr val="dk1"/>
          </a:fillRef>
          <a:effectRef idx="0">
            <a:schemeClr val="dk1"/>
          </a:effectRef>
          <a:fontRef idx="minor">
            <a:schemeClr val="tx1"/>
          </a:fontRef>
        </p:style>
      </p:cxnSp>
      <p:cxnSp>
        <p:nvCxnSpPr>
          <p:cNvPr id="14" name="直線接點 13"/>
          <p:cNvCxnSpPr/>
          <p:nvPr/>
        </p:nvCxnSpPr>
        <p:spPr>
          <a:xfrm flipV="1">
            <a:off x="2362200" y="4114800"/>
            <a:ext cx="0" cy="762000"/>
          </a:xfrm>
          <a:prstGeom prst="line">
            <a:avLst/>
          </a:prstGeom>
        </p:spPr>
        <p:style>
          <a:lnRef idx="1">
            <a:schemeClr val="dk1"/>
          </a:lnRef>
          <a:fillRef idx="0">
            <a:schemeClr val="dk1"/>
          </a:fillRef>
          <a:effectRef idx="0">
            <a:schemeClr val="dk1"/>
          </a:effectRef>
          <a:fontRef idx="minor">
            <a:schemeClr val="tx1"/>
          </a:fontRef>
        </p:style>
      </p:cxnSp>
      <p:cxnSp>
        <p:nvCxnSpPr>
          <p:cNvPr id="16" name="直線接點 15"/>
          <p:cNvCxnSpPr/>
          <p:nvPr/>
        </p:nvCxnSpPr>
        <p:spPr>
          <a:xfrm>
            <a:off x="2362200" y="4114800"/>
            <a:ext cx="990600" cy="0"/>
          </a:xfrm>
          <a:prstGeom prst="line">
            <a:avLst/>
          </a:prstGeom>
        </p:spPr>
        <p:style>
          <a:lnRef idx="1">
            <a:schemeClr val="dk1"/>
          </a:lnRef>
          <a:fillRef idx="0">
            <a:schemeClr val="dk1"/>
          </a:fillRef>
          <a:effectRef idx="0">
            <a:schemeClr val="dk1"/>
          </a:effectRef>
          <a:fontRef idx="minor">
            <a:schemeClr val="tx1"/>
          </a:fontRef>
        </p:style>
      </p:cxnSp>
      <p:cxnSp>
        <p:nvCxnSpPr>
          <p:cNvPr id="18" name="直線接點 17"/>
          <p:cNvCxnSpPr/>
          <p:nvPr/>
        </p:nvCxnSpPr>
        <p:spPr>
          <a:xfrm flipV="1">
            <a:off x="3352800" y="3429000"/>
            <a:ext cx="0" cy="685800"/>
          </a:xfrm>
          <a:prstGeom prst="line">
            <a:avLst/>
          </a:prstGeom>
        </p:spPr>
        <p:style>
          <a:lnRef idx="1">
            <a:schemeClr val="dk1"/>
          </a:lnRef>
          <a:fillRef idx="0">
            <a:schemeClr val="dk1"/>
          </a:fillRef>
          <a:effectRef idx="0">
            <a:schemeClr val="dk1"/>
          </a:effectRef>
          <a:fontRef idx="minor">
            <a:schemeClr val="tx1"/>
          </a:fontRef>
        </p:style>
      </p:cxnSp>
      <p:cxnSp>
        <p:nvCxnSpPr>
          <p:cNvPr id="20" name="直線接點 19"/>
          <p:cNvCxnSpPr/>
          <p:nvPr/>
        </p:nvCxnSpPr>
        <p:spPr>
          <a:xfrm>
            <a:off x="3352800" y="3429000"/>
            <a:ext cx="838200" cy="0"/>
          </a:xfrm>
          <a:prstGeom prst="line">
            <a:avLst/>
          </a:prstGeom>
        </p:spPr>
        <p:style>
          <a:lnRef idx="1">
            <a:schemeClr val="dk1"/>
          </a:lnRef>
          <a:fillRef idx="0">
            <a:schemeClr val="dk1"/>
          </a:fillRef>
          <a:effectRef idx="0">
            <a:schemeClr val="dk1"/>
          </a:effectRef>
          <a:fontRef idx="minor">
            <a:schemeClr val="tx1"/>
          </a:fontRef>
        </p:style>
      </p:cxnSp>
      <p:cxnSp>
        <p:nvCxnSpPr>
          <p:cNvPr id="22" name="直線接點 21"/>
          <p:cNvCxnSpPr/>
          <p:nvPr/>
        </p:nvCxnSpPr>
        <p:spPr>
          <a:xfrm flipV="1">
            <a:off x="4191000" y="2743200"/>
            <a:ext cx="0" cy="685800"/>
          </a:xfrm>
          <a:prstGeom prst="line">
            <a:avLst/>
          </a:prstGeom>
        </p:spPr>
        <p:style>
          <a:lnRef idx="1">
            <a:schemeClr val="dk1"/>
          </a:lnRef>
          <a:fillRef idx="0">
            <a:schemeClr val="dk1"/>
          </a:fillRef>
          <a:effectRef idx="0">
            <a:schemeClr val="dk1"/>
          </a:effectRef>
          <a:fontRef idx="minor">
            <a:schemeClr val="tx1"/>
          </a:fontRef>
        </p:style>
      </p:cxnSp>
      <p:cxnSp>
        <p:nvCxnSpPr>
          <p:cNvPr id="24" name="直線接點 23"/>
          <p:cNvCxnSpPr/>
          <p:nvPr/>
        </p:nvCxnSpPr>
        <p:spPr>
          <a:xfrm>
            <a:off x="4191000" y="2743200"/>
            <a:ext cx="1143000" cy="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26" name="手繪多邊形 25"/>
          <p:cNvSpPr/>
          <p:nvPr/>
        </p:nvSpPr>
        <p:spPr>
          <a:xfrm>
            <a:off x="1527858" y="2963119"/>
            <a:ext cx="3460831" cy="2628343"/>
          </a:xfrm>
          <a:custGeom>
            <a:avLst/>
            <a:gdLst>
              <a:gd name="connsiteX0" fmla="*/ 0 w 3460831"/>
              <a:gd name="connsiteY0" fmla="*/ 2627453 h 2628343"/>
              <a:gd name="connsiteX1" fmla="*/ 1076446 w 3460831"/>
              <a:gd name="connsiteY1" fmla="*/ 2349661 h 2628343"/>
              <a:gd name="connsiteX2" fmla="*/ 1516284 w 3460831"/>
              <a:gd name="connsiteY2" fmla="*/ 914400 h 2628343"/>
              <a:gd name="connsiteX3" fmla="*/ 2395960 w 3460831"/>
              <a:gd name="connsiteY3" fmla="*/ 659757 h 2628343"/>
              <a:gd name="connsiteX4" fmla="*/ 2882096 w 3460831"/>
              <a:gd name="connsiteY4" fmla="*/ 1585732 h 2628343"/>
              <a:gd name="connsiteX5" fmla="*/ 3460831 w 3460831"/>
              <a:gd name="connsiteY5" fmla="*/ 0 h 2628343"/>
              <a:gd name="connsiteX6" fmla="*/ 3460831 w 3460831"/>
              <a:gd name="connsiteY6" fmla="*/ 0 h 262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0831" h="2628343">
                <a:moveTo>
                  <a:pt x="0" y="2627453"/>
                </a:moveTo>
                <a:cubicBezTo>
                  <a:pt x="411866" y="2631311"/>
                  <a:pt x="823732" y="2635170"/>
                  <a:pt x="1076446" y="2349661"/>
                </a:cubicBezTo>
                <a:cubicBezTo>
                  <a:pt x="1329160" y="2064152"/>
                  <a:pt x="1296365" y="1196051"/>
                  <a:pt x="1516284" y="914400"/>
                </a:cubicBezTo>
                <a:cubicBezTo>
                  <a:pt x="1736203" y="632749"/>
                  <a:pt x="2168325" y="547868"/>
                  <a:pt x="2395960" y="659757"/>
                </a:cubicBezTo>
                <a:cubicBezTo>
                  <a:pt x="2623595" y="771646"/>
                  <a:pt x="2704618" y="1695691"/>
                  <a:pt x="2882096" y="1585732"/>
                </a:cubicBezTo>
                <a:cubicBezTo>
                  <a:pt x="3059574" y="1475773"/>
                  <a:pt x="3460831" y="0"/>
                  <a:pt x="3460831" y="0"/>
                </a:cubicBezTo>
                <a:lnTo>
                  <a:pt x="3460831" y="0"/>
                </a:lnTo>
              </a:path>
            </a:pathLst>
          </a:custGeom>
          <a:ln>
            <a:tailEnd type="triangle" w="lg" len="med"/>
          </a:ln>
        </p:spPr>
        <p:style>
          <a:lnRef idx="3">
            <a:schemeClr val="accent5"/>
          </a:lnRef>
          <a:fillRef idx="0">
            <a:schemeClr val="accent5"/>
          </a:fillRef>
          <a:effectRef idx="2">
            <a:schemeClr val="accent5"/>
          </a:effectRef>
          <a:fontRef idx="minor">
            <a:schemeClr val="tx1"/>
          </a:fontRef>
        </p:style>
        <p:txBody>
          <a:bodyPr anchor="ctr"/>
          <a:lstStyle/>
          <a:p>
            <a:pPr algn="ctr">
              <a:defRPr/>
            </a:pPr>
            <a:endParaRPr lang="zh-TW" altLang="en-US"/>
          </a:p>
        </p:txBody>
      </p:sp>
      <p:sp>
        <p:nvSpPr>
          <p:cNvPr id="27" name="文字方塊 26"/>
          <p:cNvSpPr txBox="1"/>
          <p:nvPr/>
        </p:nvSpPr>
        <p:spPr>
          <a:xfrm>
            <a:off x="5633013" y="2813177"/>
            <a:ext cx="3031599" cy="369332"/>
          </a:xfrm>
          <a:prstGeom prst="rect">
            <a:avLst/>
          </a:prstGeom>
          <a:noFill/>
        </p:spPr>
        <p:txBody>
          <a:bodyPr wrap="none">
            <a:spAutoFit/>
          </a:bodyPr>
          <a:lstStyle/>
          <a:p>
            <a:pPr>
              <a:defRPr/>
            </a:pPr>
            <a:r>
              <a:rPr lang="en-US" altLang="zh-TW"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新細明體" charset="-120"/>
              </a:rPr>
              <a:t>Expected IT Consumption</a:t>
            </a:r>
            <a:endParaRPr lang="zh-TW"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新細明體" charset="-120"/>
            </a:endParaRPr>
          </a:p>
        </p:txBody>
      </p:sp>
      <p:sp>
        <p:nvSpPr>
          <p:cNvPr id="28" name="文字方塊 27"/>
          <p:cNvSpPr txBox="1"/>
          <p:nvPr/>
        </p:nvSpPr>
        <p:spPr>
          <a:xfrm>
            <a:off x="4721302" y="2254263"/>
            <a:ext cx="2454518" cy="369332"/>
          </a:xfrm>
          <a:prstGeom prst="rect">
            <a:avLst/>
          </a:prstGeom>
          <a:noFill/>
          <a:scene3d>
            <a:camera prst="orthographicFront"/>
            <a:lightRig rig="threePt" dir="t"/>
          </a:scene3d>
          <a:sp3d prstMaterial="matte">
            <a:bevelT w="12700"/>
          </a:sp3d>
        </p:spPr>
        <p:txBody>
          <a:bodyPr wrap="none">
            <a:spAutoFit/>
          </a:bodyPr>
          <a:lstStyle/>
          <a:p>
            <a:pPr>
              <a:defRPr/>
            </a:pPr>
            <a:r>
              <a:rPr lang="en-US" altLang="zh-TW" dirty="0">
                <a:latin typeface="Arial" charset="0"/>
                <a:ea typeface="新細明體" charset="-120"/>
              </a:rPr>
              <a:t>Purchased Resources</a:t>
            </a:r>
            <a:endParaRPr lang="zh-TW" altLang="en-US" dirty="0">
              <a:latin typeface="Arial" charset="0"/>
              <a:ea typeface="新細明體" charset="-120"/>
            </a:endParaRPr>
          </a:p>
        </p:txBody>
      </p:sp>
      <p:sp>
        <p:nvSpPr>
          <p:cNvPr id="29" name="文字方塊 28"/>
          <p:cNvSpPr txBox="1"/>
          <p:nvPr/>
        </p:nvSpPr>
        <p:spPr>
          <a:xfrm>
            <a:off x="4845050" y="3908425"/>
            <a:ext cx="2347913" cy="368300"/>
          </a:xfrm>
          <a:prstGeom prst="rect">
            <a:avLst/>
          </a:prstGeom>
          <a:noFill/>
        </p:spPr>
        <p:txBody>
          <a:bodyPr wrap="none">
            <a:spAutoFit/>
          </a:bodyPr>
          <a:lstStyle/>
          <a:p>
            <a:pPr>
              <a:defRPr/>
            </a:pPr>
            <a:r>
              <a:rPr lang="en-US" altLang="zh-TW" dirty="0">
                <a:solidFill>
                  <a:schemeClr val="accent5">
                    <a:lumMod val="75000"/>
                  </a:schemeClr>
                </a:solidFill>
                <a:latin typeface="Arial" charset="0"/>
                <a:ea typeface="新細明體" charset="-120"/>
              </a:rPr>
              <a:t>Real IT Consumption</a:t>
            </a:r>
            <a:endParaRPr lang="zh-TW" altLang="en-US" dirty="0">
              <a:solidFill>
                <a:schemeClr val="accent5">
                  <a:lumMod val="75000"/>
                </a:schemeClr>
              </a:solidFill>
              <a:latin typeface="Arial" charset="0"/>
              <a:ea typeface="新細明體" charset="-120"/>
            </a:endParaRPr>
          </a:p>
        </p:txBody>
      </p:sp>
      <p:sp>
        <p:nvSpPr>
          <p:cNvPr id="27670" name="文字方塊 30"/>
          <p:cNvSpPr txBox="1">
            <a:spLocks noChangeArrowheads="1"/>
          </p:cNvSpPr>
          <p:nvPr/>
        </p:nvSpPr>
        <p:spPr bwMode="auto">
          <a:xfrm>
            <a:off x="763588" y="1174750"/>
            <a:ext cx="1552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800">
                <a:latin typeface="Arial" pitchFamily="34" charset="0"/>
              </a:rPr>
              <a:t>IT Resources</a:t>
            </a:r>
            <a:endParaRPr lang="zh-TW" altLang="en-US" sz="1800">
              <a:latin typeface="Arial" pitchFamily="34" charset="0"/>
            </a:endParaRPr>
          </a:p>
        </p:txBody>
      </p:sp>
      <p:sp>
        <p:nvSpPr>
          <p:cNvPr id="27671" name="文字方塊 31"/>
          <p:cNvSpPr txBox="1">
            <a:spLocks noChangeArrowheads="1"/>
          </p:cNvSpPr>
          <p:nvPr/>
        </p:nvSpPr>
        <p:spPr bwMode="auto">
          <a:xfrm>
            <a:off x="7148513" y="5715000"/>
            <a:ext cx="68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800">
                <a:latin typeface="Arial" pitchFamily="34" charset="0"/>
              </a:rPr>
              <a:t>Time</a:t>
            </a:r>
            <a:endParaRPr lang="zh-TW" altLang="en-US" sz="1800">
              <a:latin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zh-TW" dirty="0" smtClean="0">
                <a:ea typeface="新細明體" charset="-120"/>
              </a:rPr>
              <a:t>Trend: Virtualizing the Data Center: </a:t>
            </a:r>
            <a:br>
              <a:rPr lang="en-US" altLang="zh-TW" dirty="0" smtClean="0">
                <a:ea typeface="新細明體" charset="-120"/>
              </a:rPr>
            </a:br>
            <a:r>
              <a:rPr lang="en-US" altLang="zh-TW" dirty="0" smtClean="0">
                <a:ea typeface="新細明體" charset="-120"/>
              </a:rPr>
              <a:t>From Silos to Clouds</a:t>
            </a:r>
          </a:p>
        </p:txBody>
      </p:sp>
      <p:grpSp>
        <p:nvGrpSpPr>
          <p:cNvPr id="28675" name="Group 3"/>
          <p:cNvGrpSpPr>
            <a:grpSpLocks/>
          </p:cNvGrpSpPr>
          <p:nvPr/>
        </p:nvGrpSpPr>
        <p:grpSpPr bwMode="auto">
          <a:xfrm>
            <a:off x="333375" y="3302000"/>
            <a:ext cx="2117725" cy="2117725"/>
            <a:chOff x="384" y="1104"/>
            <a:chExt cx="2105" cy="2105"/>
          </a:xfrm>
        </p:grpSpPr>
        <p:grpSp>
          <p:nvGrpSpPr>
            <p:cNvPr id="29129" name="Group 4"/>
            <p:cNvGrpSpPr>
              <a:grpSpLocks/>
            </p:cNvGrpSpPr>
            <p:nvPr/>
          </p:nvGrpSpPr>
          <p:grpSpPr bwMode="auto">
            <a:xfrm>
              <a:off x="384" y="1104"/>
              <a:ext cx="2105" cy="2105"/>
              <a:chOff x="432" y="1104"/>
              <a:chExt cx="2105" cy="2105"/>
            </a:xfrm>
          </p:grpSpPr>
          <p:sp>
            <p:nvSpPr>
              <p:cNvPr id="29194" name="Rectangle 5"/>
              <p:cNvSpPr>
                <a:spLocks noChangeArrowheads="1"/>
              </p:cNvSpPr>
              <p:nvPr/>
            </p:nvSpPr>
            <p:spPr bwMode="gray">
              <a:xfrm>
                <a:off x="1516" y="2459"/>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95" name="Rectangle 6"/>
              <p:cNvSpPr>
                <a:spLocks noChangeArrowheads="1"/>
              </p:cNvSpPr>
              <p:nvPr/>
            </p:nvSpPr>
            <p:spPr bwMode="gray">
              <a:xfrm>
                <a:off x="1787" y="2459"/>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96" name="Rectangle 7"/>
              <p:cNvSpPr>
                <a:spLocks noChangeArrowheads="1"/>
              </p:cNvSpPr>
              <p:nvPr/>
            </p:nvSpPr>
            <p:spPr bwMode="gray">
              <a:xfrm>
                <a:off x="1516" y="2730"/>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97" name="Rectangle 8"/>
              <p:cNvSpPr>
                <a:spLocks noChangeArrowheads="1"/>
              </p:cNvSpPr>
              <p:nvPr/>
            </p:nvSpPr>
            <p:spPr bwMode="gray">
              <a:xfrm>
                <a:off x="1787" y="2730"/>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98" name="Rectangle 9"/>
              <p:cNvSpPr>
                <a:spLocks noChangeArrowheads="1"/>
              </p:cNvSpPr>
              <p:nvPr/>
            </p:nvSpPr>
            <p:spPr bwMode="gray">
              <a:xfrm>
                <a:off x="2058" y="2730"/>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99" name="Rectangle 10"/>
              <p:cNvSpPr>
                <a:spLocks noChangeArrowheads="1"/>
              </p:cNvSpPr>
              <p:nvPr/>
            </p:nvSpPr>
            <p:spPr bwMode="gray">
              <a:xfrm>
                <a:off x="2058" y="2459"/>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00" name="Rectangle 11"/>
              <p:cNvSpPr>
                <a:spLocks noChangeArrowheads="1"/>
              </p:cNvSpPr>
              <p:nvPr/>
            </p:nvSpPr>
            <p:spPr bwMode="gray">
              <a:xfrm>
                <a:off x="1516" y="2188"/>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01" name="Rectangle 12"/>
              <p:cNvSpPr>
                <a:spLocks noChangeArrowheads="1"/>
              </p:cNvSpPr>
              <p:nvPr/>
            </p:nvSpPr>
            <p:spPr bwMode="gray">
              <a:xfrm>
                <a:off x="1787" y="3001"/>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02" name="Rectangle 13"/>
              <p:cNvSpPr>
                <a:spLocks noChangeArrowheads="1"/>
              </p:cNvSpPr>
              <p:nvPr/>
            </p:nvSpPr>
            <p:spPr bwMode="gray">
              <a:xfrm>
                <a:off x="1787" y="2188"/>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03" name="Rectangle 14"/>
              <p:cNvSpPr>
                <a:spLocks noChangeArrowheads="1"/>
              </p:cNvSpPr>
              <p:nvPr/>
            </p:nvSpPr>
            <p:spPr bwMode="gray">
              <a:xfrm>
                <a:off x="2058" y="2188"/>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04" name="Rectangle 15"/>
              <p:cNvSpPr>
                <a:spLocks noChangeArrowheads="1"/>
              </p:cNvSpPr>
              <p:nvPr/>
            </p:nvSpPr>
            <p:spPr bwMode="gray">
              <a:xfrm>
                <a:off x="2058" y="3001"/>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05" name="Rectangle 16"/>
              <p:cNvSpPr>
                <a:spLocks noChangeArrowheads="1"/>
              </p:cNvSpPr>
              <p:nvPr/>
            </p:nvSpPr>
            <p:spPr bwMode="gray">
              <a:xfrm>
                <a:off x="1516" y="3001"/>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06" name="Rectangle 17"/>
              <p:cNvSpPr>
                <a:spLocks noChangeArrowheads="1"/>
              </p:cNvSpPr>
              <p:nvPr/>
            </p:nvSpPr>
            <p:spPr bwMode="gray">
              <a:xfrm>
                <a:off x="2329" y="2459"/>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07" name="Rectangle 18"/>
              <p:cNvSpPr>
                <a:spLocks noChangeArrowheads="1"/>
              </p:cNvSpPr>
              <p:nvPr/>
            </p:nvSpPr>
            <p:spPr bwMode="gray">
              <a:xfrm>
                <a:off x="2329" y="2188"/>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08" name="Rectangle 19"/>
              <p:cNvSpPr>
                <a:spLocks noChangeArrowheads="1"/>
              </p:cNvSpPr>
              <p:nvPr/>
            </p:nvSpPr>
            <p:spPr bwMode="gray">
              <a:xfrm>
                <a:off x="2329" y="2730"/>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09" name="Rectangle 20"/>
              <p:cNvSpPr>
                <a:spLocks noChangeArrowheads="1"/>
              </p:cNvSpPr>
              <p:nvPr/>
            </p:nvSpPr>
            <p:spPr bwMode="gray">
              <a:xfrm>
                <a:off x="2329" y="3001"/>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10" name="Rectangle 21"/>
              <p:cNvSpPr>
                <a:spLocks noChangeArrowheads="1"/>
              </p:cNvSpPr>
              <p:nvPr/>
            </p:nvSpPr>
            <p:spPr bwMode="gray">
              <a:xfrm>
                <a:off x="432" y="2459"/>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11" name="Rectangle 22"/>
              <p:cNvSpPr>
                <a:spLocks noChangeArrowheads="1"/>
              </p:cNvSpPr>
              <p:nvPr/>
            </p:nvSpPr>
            <p:spPr bwMode="gray">
              <a:xfrm>
                <a:off x="703" y="2459"/>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12" name="Rectangle 23"/>
              <p:cNvSpPr>
                <a:spLocks noChangeArrowheads="1"/>
              </p:cNvSpPr>
              <p:nvPr/>
            </p:nvSpPr>
            <p:spPr bwMode="gray">
              <a:xfrm>
                <a:off x="432" y="2730"/>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13" name="Rectangle 24"/>
              <p:cNvSpPr>
                <a:spLocks noChangeArrowheads="1"/>
              </p:cNvSpPr>
              <p:nvPr/>
            </p:nvSpPr>
            <p:spPr bwMode="gray">
              <a:xfrm>
                <a:off x="703" y="2730"/>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14" name="Rectangle 25"/>
              <p:cNvSpPr>
                <a:spLocks noChangeArrowheads="1"/>
              </p:cNvSpPr>
              <p:nvPr/>
            </p:nvSpPr>
            <p:spPr bwMode="gray">
              <a:xfrm>
                <a:off x="974" y="2730"/>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15" name="Rectangle 26"/>
              <p:cNvSpPr>
                <a:spLocks noChangeArrowheads="1"/>
              </p:cNvSpPr>
              <p:nvPr/>
            </p:nvSpPr>
            <p:spPr bwMode="gray">
              <a:xfrm>
                <a:off x="974" y="2459"/>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16" name="Rectangle 27"/>
              <p:cNvSpPr>
                <a:spLocks noChangeArrowheads="1"/>
              </p:cNvSpPr>
              <p:nvPr/>
            </p:nvSpPr>
            <p:spPr bwMode="gray">
              <a:xfrm>
                <a:off x="432" y="2188"/>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17" name="Rectangle 28"/>
              <p:cNvSpPr>
                <a:spLocks noChangeArrowheads="1"/>
              </p:cNvSpPr>
              <p:nvPr/>
            </p:nvSpPr>
            <p:spPr bwMode="gray">
              <a:xfrm>
                <a:off x="703" y="3001"/>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18" name="Rectangle 29"/>
              <p:cNvSpPr>
                <a:spLocks noChangeArrowheads="1"/>
              </p:cNvSpPr>
              <p:nvPr/>
            </p:nvSpPr>
            <p:spPr bwMode="gray">
              <a:xfrm>
                <a:off x="703" y="2188"/>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19" name="Rectangle 30"/>
              <p:cNvSpPr>
                <a:spLocks noChangeArrowheads="1"/>
              </p:cNvSpPr>
              <p:nvPr/>
            </p:nvSpPr>
            <p:spPr bwMode="gray">
              <a:xfrm>
                <a:off x="974" y="2188"/>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20" name="Rectangle 31"/>
              <p:cNvSpPr>
                <a:spLocks noChangeArrowheads="1"/>
              </p:cNvSpPr>
              <p:nvPr/>
            </p:nvSpPr>
            <p:spPr bwMode="gray">
              <a:xfrm>
                <a:off x="974" y="3001"/>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21" name="Rectangle 32"/>
              <p:cNvSpPr>
                <a:spLocks noChangeArrowheads="1"/>
              </p:cNvSpPr>
              <p:nvPr/>
            </p:nvSpPr>
            <p:spPr bwMode="gray">
              <a:xfrm>
                <a:off x="432" y="3001"/>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22" name="Rectangle 33"/>
              <p:cNvSpPr>
                <a:spLocks noChangeArrowheads="1"/>
              </p:cNvSpPr>
              <p:nvPr/>
            </p:nvSpPr>
            <p:spPr bwMode="gray">
              <a:xfrm>
                <a:off x="1245" y="2459"/>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23" name="Rectangle 34"/>
              <p:cNvSpPr>
                <a:spLocks noChangeArrowheads="1"/>
              </p:cNvSpPr>
              <p:nvPr/>
            </p:nvSpPr>
            <p:spPr bwMode="gray">
              <a:xfrm>
                <a:off x="1245" y="2188"/>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24" name="Rectangle 35"/>
              <p:cNvSpPr>
                <a:spLocks noChangeArrowheads="1"/>
              </p:cNvSpPr>
              <p:nvPr/>
            </p:nvSpPr>
            <p:spPr bwMode="gray">
              <a:xfrm>
                <a:off x="1245" y="2730"/>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25" name="Rectangle 36"/>
              <p:cNvSpPr>
                <a:spLocks noChangeArrowheads="1"/>
              </p:cNvSpPr>
              <p:nvPr/>
            </p:nvSpPr>
            <p:spPr bwMode="gray">
              <a:xfrm>
                <a:off x="1245" y="3001"/>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26" name="Rectangle 37"/>
              <p:cNvSpPr>
                <a:spLocks noChangeArrowheads="1"/>
              </p:cNvSpPr>
              <p:nvPr/>
            </p:nvSpPr>
            <p:spPr bwMode="gray">
              <a:xfrm>
                <a:off x="432" y="1375"/>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27" name="Rectangle 38"/>
              <p:cNvSpPr>
                <a:spLocks noChangeArrowheads="1"/>
              </p:cNvSpPr>
              <p:nvPr/>
            </p:nvSpPr>
            <p:spPr bwMode="gray">
              <a:xfrm>
                <a:off x="703" y="1375"/>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28" name="Rectangle 39"/>
              <p:cNvSpPr>
                <a:spLocks noChangeArrowheads="1"/>
              </p:cNvSpPr>
              <p:nvPr/>
            </p:nvSpPr>
            <p:spPr bwMode="gray">
              <a:xfrm>
                <a:off x="432" y="1646"/>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29" name="Rectangle 40"/>
              <p:cNvSpPr>
                <a:spLocks noChangeArrowheads="1"/>
              </p:cNvSpPr>
              <p:nvPr/>
            </p:nvSpPr>
            <p:spPr bwMode="gray">
              <a:xfrm>
                <a:off x="703" y="1646"/>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30" name="Rectangle 41"/>
              <p:cNvSpPr>
                <a:spLocks noChangeArrowheads="1"/>
              </p:cNvSpPr>
              <p:nvPr/>
            </p:nvSpPr>
            <p:spPr bwMode="gray">
              <a:xfrm>
                <a:off x="974" y="1646"/>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31" name="Rectangle 42"/>
              <p:cNvSpPr>
                <a:spLocks noChangeArrowheads="1"/>
              </p:cNvSpPr>
              <p:nvPr/>
            </p:nvSpPr>
            <p:spPr bwMode="gray">
              <a:xfrm>
                <a:off x="974" y="1375"/>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32" name="Rectangle 43"/>
              <p:cNvSpPr>
                <a:spLocks noChangeArrowheads="1"/>
              </p:cNvSpPr>
              <p:nvPr/>
            </p:nvSpPr>
            <p:spPr bwMode="gray">
              <a:xfrm>
                <a:off x="432" y="1104"/>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33" name="Rectangle 44"/>
              <p:cNvSpPr>
                <a:spLocks noChangeArrowheads="1"/>
              </p:cNvSpPr>
              <p:nvPr/>
            </p:nvSpPr>
            <p:spPr bwMode="gray">
              <a:xfrm>
                <a:off x="703" y="1917"/>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34" name="Rectangle 45"/>
              <p:cNvSpPr>
                <a:spLocks noChangeArrowheads="1"/>
              </p:cNvSpPr>
              <p:nvPr/>
            </p:nvSpPr>
            <p:spPr bwMode="gray">
              <a:xfrm>
                <a:off x="703" y="1104"/>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35" name="Rectangle 46"/>
              <p:cNvSpPr>
                <a:spLocks noChangeArrowheads="1"/>
              </p:cNvSpPr>
              <p:nvPr/>
            </p:nvSpPr>
            <p:spPr bwMode="gray">
              <a:xfrm>
                <a:off x="974" y="1104"/>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36" name="Rectangle 47"/>
              <p:cNvSpPr>
                <a:spLocks noChangeArrowheads="1"/>
              </p:cNvSpPr>
              <p:nvPr/>
            </p:nvSpPr>
            <p:spPr bwMode="gray">
              <a:xfrm>
                <a:off x="974" y="1917"/>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37" name="Rectangle 48"/>
              <p:cNvSpPr>
                <a:spLocks noChangeArrowheads="1"/>
              </p:cNvSpPr>
              <p:nvPr/>
            </p:nvSpPr>
            <p:spPr bwMode="gray">
              <a:xfrm>
                <a:off x="432" y="1917"/>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38" name="Rectangle 49"/>
              <p:cNvSpPr>
                <a:spLocks noChangeArrowheads="1"/>
              </p:cNvSpPr>
              <p:nvPr/>
            </p:nvSpPr>
            <p:spPr bwMode="gray">
              <a:xfrm>
                <a:off x="1245" y="1375"/>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39" name="Rectangle 50"/>
              <p:cNvSpPr>
                <a:spLocks noChangeArrowheads="1"/>
              </p:cNvSpPr>
              <p:nvPr/>
            </p:nvSpPr>
            <p:spPr bwMode="gray">
              <a:xfrm>
                <a:off x="1245" y="1104"/>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40" name="Rectangle 51"/>
              <p:cNvSpPr>
                <a:spLocks noChangeArrowheads="1"/>
              </p:cNvSpPr>
              <p:nvPr/>
            </p:nvSpPr>
            <p:spPr bwMode="gray">
              <a:xfrm>
                <a:off x="1245" y="1646"/>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41" name="Rectangle 52"/>
              <p:cNvSpPr>
                <a:spLocks noChangeArrowheads="1"/>
              </p:cNvSpPr>
              <p:nvPr/>
            </p:nvSpPr>
            <p:spPr bwMode="gray">
              <a:xfrm>
                <a:off x="1245" y="1917"/>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42" name="Rectangle 53"/>
              <p:cNvSpPr>
                <a:spLocks noChangeArrowheads="1"/>
              </p:cNvSpPr>
              <p:nvPr/>
            </p:nvSpPr>
            <p:spPr bwMode="gray">
              <a:xfrm>
                <a:off x="1516" y="1375"/>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43" name="Rectangle 54"/>
              <p:cNvSpPr>
                <a:spLocks noChangeArrowheads="1"/>
              </p:cNvSpPr>
              <p:nvPr/>
            </p:nvSpPr>
            <p:spPr bwMode="gray">
              <a:xfrm>
                <a:off x="1787" y="1375"/>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44" name="Rectangle 55"/>
              <p:cNvSpPr>
                <a:spLocks noChangeArrowheads="1"/>
              </p:cNvSpPr>
              <p:nvPr/>
            </p:nvSpPr>
            <p:spPr bwMode="gray">
              <a:xfrm>
                <a:off x="1516" y="1646"/>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45" name="Rectangle 56"/>
              <p:cNvSpPr>
                <a:spLocks noChangeArrowheads="1"/>
              </p:cNvSpPr>
              <p:nvPr/>
            </p:nvSpPr>
            <p:spPr bwMode="gray">
              <a:xfrm>
                <a:off x="1787" y="1646"/>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46" name="Rectangle 57"/>
              <p:cNvSpPr>
                <a:spLocks noChangeArrowheads="1"/>
              </p:cNvSpPr>
              <p:nvPr/>
            </p:nvSpPr>
            <p:spPr bwMode="gray">
              <a:xfrm>
                <a:off x="2058" y="1646"/>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47" name="Rectangle 58"/>
              <p:cNvSpPr>
                <a:spLocks noChangeArrowheads="1"/>
              </p:cNvSpPr>
              <p:nvPr/>
            </p:nvSpPr>
            <p:spPr bwMode="gray">
              <a:xfrm>
                <a:off x="2058" y="1375"/>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48" name="Rectangle 59"/>
              <p:cNvSpPr>
                <a:spLocks noChangeArrowheads="1"/>
              </p:cNvSpPr>
              <p:nvPr/>
            </p:nvSpPr>
            <p:spPr bwMode="gray">
              <a:xfrm>
                <a:off x="1516" y="1104"/>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49" name="Rectangle 60"/>
              <p:cNvSpPr>
                <a:spLocks noChangeArrowheads="1"/>
              </p:cNvSpPr>
              <p:nvPr/>
            </p:nvSpPr>
            <p:spPr bwMode="gray">
              <a:xfrm>
                <a:off x="1787" y="1917"/>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50" name="Rectangle 61"/>
              <p:cNvSpPr>
                <a:spLocks noChangeArrowheads="1"/>
              </p:cNvSpPr>
              <p:nvPr/>
            </p:nvSpPr>
            <p:spPr bwMode="gray">
              <a:xfrm>
                <a:off x="1787" y="1104"/>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51" name="Rectangle 62"/>
              <p:cNvSpPr>
                <a:spLocks noChangeArrowheads="1"/>
              </p:cNvSpPr>
              <p:nvPr/>
            </p:nvSpPr>
            <p:spPr bwMode="gray">
              <a:xfrm>
                <a:off x="2058" y="1104"/>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52" name="Rectangle 63"/>
              <p:cNvSpPr>
                <a:spLocks noChangeArrowheads="1"/>
              </p:cNvSpPr>
              <p:nvPr/>
            </p:nvSpPr>
            <p:spPr bwMode="gray">
              <a:xfrm>
                <a:off x="2058" y="1917"/>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53" name="Rectangle 64"/>
              <p:cNvSpPr>
                <a:spLocks noChangeArrowheads="1"/>
              </p:cNvSpPr>
              <p:nvPr/>
            </p:nvSpPr>
            <p:spPr bwMode="gray">
              <a:xfrm>
                <a:off x="1516" y="1917"/>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54" name="Rectangle 65"/>
              <p:cNvSpPr>
                <a:spLocks noChangeArrowheads="1"/>
              </p:cNvSpPr>
              <p:nvPr/>
            </p:nvSpPr>
            <p:spPr bwMode="gray">
              <a:xfrm>
                <a:off x="2329" y="1375"/>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55" name="Rectangle 66"/>
              <p:cNvSpPr>
                <a:spLocks noChangeArrowheads="1"/>
              </p:cNvSpPr>
              <p:nvPr/>
            </p:nvSpPr>
            <p:spPr bwMode="gray">
              <a:xfrm>
                <a:off x="2329" y="1104"/>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56" name="Rectangle 67"/>
              <p:cNvSpPr>
                <a:spLocks noChangeArrowheads="1"/>
              </p:cNvSpPr>
              <p:nvPr/>
            </p:nvSpPr>
            <p:spPr bwMode="gray">
              <a:xfrm>
                <a:off x="2329" y="1646"/>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257" name="Rectangle 68"/>
              <p:cNvSpPr>
                <a:spLocks noChangeArrowheads="1"/>
              </p:cNvSpPr>
              <p:nvPr/>
            </p:nvSpPr>
            <p:spPr bwMode="gray">
              <a:xfrm>
                <a:off x="2329" y="1917"/>
                <a:ext cx="208" cy="208"/>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sp>
          <p:nvSpPr>
            <p:cNvPr id="29130" name="Rectangle 69"/>
            <p:cNvSpPr>
              <a:spLocks noChangeArrowheads="1"/>
            </p:cNvSpPr>
            <p:nvPr/>
          </p:nvSpPr>
          <p:spPr bwMode="auto">
            <a:xfrm>
              <a:off x="1468" y="2646"/>
              <a:ext cx="208" cy="21"/>
            </a:xfrm>
            <a:prstGeom prst="rect">
              <a:avLst/>
            </a:prstGeom>
            <a:solidFill>
              <a:srgbClr val="33CC33"/>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31" name="Rectangle 70"/>
            <p:cNvSpPr>
              <a:spLocks noChangeArrowheads="1"/>
            </p:cNvSpPr>
            <p:nvPr/>
          </p:nvSpPr>
          <p:spPr bwMode="auto">
            <a:xfrm>
              <a:off x="1739" y="2625"/>
              <a:ext cx="208" cy="42"/>
            </a:xfrm>
            <a:prstGeom prst="rect">
              <a:avLst/>
            </a:prstGeom>
            <a:solidFill>
              <a:srgbClr val="99CCFF"/>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32" name="Rectangle 71"/>
            <p:cNvSpPr>
              <a:spLocks noChangeArrowheads="1"/>
            </p:cNvSpPr>
            <p:nvPr/>
          </p:nvSpPr>
          <p:spPr bwMode="auto">
            <a:xfrm>
              <a:off x="1468" y="2876"/>
              <a:ext cx="208" cy="62"/>
            </a:xfrm>
            <a:prstGeom prst="rect">
              <a:avLst/>
            </a:prstGeom>
            <a:solidFill>
              <a:srgbClr val="CCFF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33" name="Rectangle 72"/>
            <p:cNvSpPr>
              <a:spLocks noChangeArrowheads="1"/>
            </p:cNvSpPr>
            <p:nvPr/>
          </p:nvSpPr>
          <p:spPr bwMode="auto">
            <a:xfrm>
              <a:off x="1739" y="2917"/>
              <a:ext cx="208" cy="21"/>
            </a:xfrm>
            <a:prstGeom prst="rect">
              <a:avLst/>
            </a:prstGeom>
            <a:solidFill>
              <a:srgbClr val="CC99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34" name="Rectangle 73"/>
            <p:cNvSpPr>
              <a:spLocks noChangeArrowheads="1"/>
            </p:cNvSpPr>
            <p:nvPr/>
          </p:nvSpPr>
          <p:spPr bwMode="auto">
            <a:xfrm>
              <a:off x="2010" y="2917"/>
              <a:ext cx="208" cy="21"/>
            </a:xfrm>
            <a:prstGeom prst="rect">
              <a:avLst/>
            </a:prstGeom>
            <a:solidFill>
              <a:srgbClr val="CC00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35" name="Rectangle 74"/>
            <p:cNvSpPr>
              <a:spLocks noChangeArrowheads="1"/>
            </p:cNvSpPr>
            <p:nvPr/>
          </p:nvSpPr>
          <p:spPr bwMode="auto">
            <a:xfrm>
              <a:off x="2010" y="2646"/>
              <a:ext cx="208" cy="21"/>
            </a:xfrm>
            <a:prstGeom prst="rect">
              <a:avLst/>
            </a:prstGeom>
            <a:solidFill>
              <a:srgbClr val="FFCC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36" name="Rectangle 75"/>
            <p:cNvSpPr>
              <a:spLocks noChangeArrowheads="1"/>
            </p:cNvSpPr>
            <p:nvPr/>
          </p:nvSpPr>
          <p:spPr bwMode="auto">
            <a:xfrm>
              <a:off x="1468" y="2375"/>
              <a:ext cx="208" cy="21"/>
            </a:xfrm>
            <a:prstGeom prst="rect">
              <a:avLst/>
            </a:prstGeom>
            <a:solidFill>
              <a:schemeClr val="accent1"/>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37" name="Rectangle 76"/>
            <p:cNvSpPr>
              <a:spLocks noChangeArrowheads="1"/>
            </p:cNvSpPr>
            <p:nvPr/>
          </p:nvSpPr>
          <p:spPr bwMode="auto">
            <a:xfrm>
              <a:off x="1739" y="3168"/>
              <a:ext cx="208" cy="41"/>
            </a:xfrm>
            <a:prstGeom prst="rect">
              <a:avLst/>
            </a:prstGeom>
            <a:solidFill>
              <a:srgbClr val="FFFF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38" name="Rectangle 77"/>
            <p:cNvSpPr>
              <a:spLocks noChangeArrowheads="1"/>
            </p:cNvSpPr>
            <p:nvPr/>
          </p:nvSpPr>
          <p:spPr bwMode="auto">
            <a:xfrm>
              <a:off x="1739" y="2375"/>
              <a:ext cx="208" cy="21"/>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39" name="Rectangle 78"/>
            <p:cNvSpPr>
              <a:spLocks noChangeArrowheads="1"/>
            </p:cNvSpPr>
            <p:nvPr/>
          </p:nvSpPr>
          <p:spPr bwMode="auto">
            <a:xfrm>
              <a:off x="2010" y="2354"/>
              <a:ext cx="208" cy="42"/>
            </a:xfrm>
            <a:prstGeom prst="rect">
              <a:avLst/>
            </a:prstGeom>
            <a:solidFill>
              <a:schemeClr val="accent2"/>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40" name="Rectangle 79"/>
            <p:cNvSpPr>
              <a:spLocks noChangeArrowheads="1"/>
            </p:cNvSpPr>
            <p:nvPr/>
          </p:nvSpPr>
          <p:spPr bwMode="auto">
            <a:xfrm>
              <a:off x="2010" y="3188"/>
              <a:ext cx="208" cy="21"/>
            </a:xfrm>
            <a:prstGeom prst="rect">
              <a:avLst/>
            </a:prstGeom>
            <a:solidFill>
              <a:srgbClr val="FFCC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41" name="Rectangle 80"/>
            <p:cNvSpPr>
              <a:spLocks noChangeArrowheads="1"/>
            </p:cNvSpPr>
            <p:nvPr/>
          </p:nvSpPr>
          <p:spPr bwMode="auto">
            <a:xfrm>
              <a:off x="1468" y="3188"/>
              <a:ext cx="208" cy="21"/>
            </a:xfrm>
            <a:prstGeom prst="rect">
              <a:avLst/>
            </a:prstGeom>
            <a:solidFill>
              <a:srgbClr val="C0C0C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42" name="Rectangle 81"/>
            <p:cNvSpPr>
              <a:spLocks noChangeArrowheads="1"/>
            </p:cNvSpPr>
            <p:nvPr/>
          </p:nvSpPr>
          <p:spPr bwMode="auto">
            <a:xfrm>
              <a:off x="2281" y="2646"/>
              <a:ext cx="208" cy="21"/>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43" name="Rectangle 82"/>
            <p:cNvSpPr>
              <a:spLocks noChangeArrowheads="1"/>
            </p:cNvSpPr>
            <p:nvPr/>
          </p:nvSpPr>
          <p:spPr bwMode="auto">
            <a:xfrm>
              <a:off x="2281" y="2375"/>
              <a:ext cx="208" cy="21"/>
            </a:xfrm>
            <a:prstGeom prst="rect">
              <a:avLst/>
            </a:prstGeom>
            <a:solidFill>
              <a:srgbClr val="FF9900"/>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44" name="Rectangle 83"/>
            <p:cNvSpPr>
              <a:spLocks noChangeArrowheads="1"/>
            </p:cNvSpPr>
            <p:nvPr/>
          </p:nvSpPr>
          <p:spPr bwMode="auto">
            <a:xfrm>
              <a:off x="2281" y="2896"/>
              <a:ext cx="208" cy="42"/>
            </a:xfrm>
            <a:prstGeom prst="rect">
              <a:avLst/>
            </a:prstGeom>
            <a:solidFill>
              <a:srgbClr val="CC00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45" name="Rectangle 84"/>
            <p:cNvSpPr>
              <a:spLocks noChangeArrowheads="1"/>
            </p:cNvSpPr>
            <p:nvPr/>
          </p:nvSpPr>
          <p:spPr bwMode="auto">
            <a:xfrm>
              <a:off x="2281" y="3188"/>
              <a:ext cx="208" cy="21"/>
            </a:xfrm>
            <a:prstGeom prst="rect">
              <a:avLst/>
            </a:prstGeom>
            <a:solidFill>
              <a:srgbClr val="00808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46" name="Rectangle 85"/>
            <p:cNvSpPr>
              <a:spLocks noChangeArrowheads="1"/>
            </p:cNvSpPr>
            <p:nvPr/>
          </p:nvSpPr>
          <p:spPr bwMode="auto">
            <a:xfrm>
              <a:off x="384" y="2646"/>
              <a:ext cx="208" cy="21"/>
            </a:xfrm>
            <a:prstGeom prst="rect">
              <a:avLst/>
            </a:prstGeom>
            <a:solidFill>
              <a:schemeClr val="accent1"/>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47" name="Rectangle 86"/>
            <p:cNvSpPr>
              <a:spLocks noChangeArrowheads="1"/>
            </p:cNvSpPr>
            <p:nvPr/>
          </p:nvSpPr>
          <p:spPr bwMode="auto">
            <a:xfrm>
              <a:off x="655" y="2897"/>
              <a:ext cx="208" cy="41"/>
            </a:xfrm>
            <a:prstGeom prst="rect">
              <a:avLst/>
            </a:prstGeom>
            <a:solidFill>
              <a:srgbClr val="FFFF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48" name="Rectangle 87"/>
            <p:cNvSpPr>
              <a:spLocks noChangeArrowheads="1"/>
            </p:cNvSpPr>
            <p:nvPr/>
          </p:nvSpPr>
          <p:spPr bwMode="auto">
            <a:xfrm>
              <a:off x="655" y="2646"/>
              <a:ext cx="208" cy="21"/>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49" name="Rectangle 88"/>
            <p:cNvSpPr>
              <a:spLocks noChangeArrowheads="1"/>
            </p:cNvSpPr>
            <p:nvPr/>
          </p:nvSpPr>
          <p:spPr bwMode="auto">
            <a:xfrm>
              <a:off x="926" y="2626"/>
              <a:ext cx="208" cy="41"/>
            </a:xfrm>
            <a:prstGeom prst="rect">
              <a:avLst/>
            </a:prstGeom>
            <a:solidFill>
              <a:schemeClr val="accent2"/>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50" name="Rectangle 89"/>
            <p:cNvSpPr>
              <a:spLocks noChangeArrowheads="1"/>
            </p:cNvSpPr>
            <p:nvPr/>
          </p:nvSpPr>
          <p:spPr bwMode="auto">
            <a:xfrm>
              <a:off x="926" y="2917"/>
              <a:ext cx="208" cy="21"/>
            </a:xfrm>
            <a:prstGeom prst="rect">
              <a:avLst/>
            </a:prstGeom>
            <a:solidFill>
              <a:srgbClr val="FFCC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51" name="Rectangle 90"/>
            <p:cNvSpPr>
              <a:spLocks noChangeArrowheads="1"/>
            </p:cNvSpPr>
            <p:nvPr/>
          </p:nvSpPr>
          <p:spPr bwMode="auto">
            <a:xfrm>
              <a:off x="384" y="2917"/>
              <a:ext cx="208" cy="21"/>
            </a:xfrm>
            <a:prstGeom prst="rect">
              <a:avLst/>
            </a:prstGeom>
            <a:solidFill>
              <a:srgbClr val="C0C0C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52" name="Rectangle 91"/>
            <p:cNvSpPr>
              <a:spLocks noChangeArrowheads="1"/>
            </p:cNvSpPr>
            <p:nvPr/>
          </p:nvSpPr>
          <p:spPr bwMode="auto">
            <a:xfrm>
              <a:off x="1197" y="2646"/>
              <a:ext cx="208" cy="21"/>
            </a:xfrm>
            <a:prstGeom prst="rect">
              <a:avLst/>
            </a:prstGeom>
            <a:solidFill>
              <a:srgbClr val="FF9900"/>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53" name="Rectangle 92"/>
            <p:cNvSpPr>
              <a:spLocks noChangeArrowheads="1"/>
            </p:cNvSpPr>
            <p:nvPr/>
          </p:nvSpPr>
          <p:spPr bwMode="auto">
            <a:xfrm>
              <a:off x="1197" y="2917"/>
              <a:ext cx="208" cy="21"/>
            </a:xfrm>
            <a:prstGeom prst="rect">
              <a:avLst/>
            </a:prstGeom>
            <a:solidFill>
              <a:srgbClr val="00808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54" name="Rectangle 93"/>
            <p:cNvSpPr>
              <a:spLocks noChangeArrowheads="1"/>
            </p:cNvSpPr>
            <p:nvPr/>
          </p:nvSpPr>
          <p:spPr bwMode="auto">
            <a:xfrm>
              <a:off x="384" y="3146"/>
              <a:ext cx="208" cy="63"/>
            </a:xfrm>
            <a:prstGeom prst="rect">
              <a:avLst/>
            </a:prstGeom>
            <a:solidFill>
              <a:srgbClr val="CCFF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55" name="Rectangle 94"/>
            <p:cNvSpPr>
              <a:spLocks noChangeArrowheads="1"/>
            </p:cNvSpPr>
            <p:nvPr/>
          </p:nvSpPr>
          <p:spPr bwMode="auto">
            <a:xfrm>
              <a:off x="655" y="3188"/>
              <a:ext cx="208" cy="21"/>
            </a:xfrm>
            <a:prstGeom prst="rect">
              <a:avLst/>
            </a:prstGeom>
            <a:solidFill>
              <a:srgbClr val="CC99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56" name="Rectangle 95"/>
            <p:cNvSpPr>
              <a:spLocks noChangeArrowheads="1"/>
            </p:cNvSpPr>
            <p:nvPr/>
          </p:nvSpPr>
          <p:spPr bwMode="auto">
            <a:xfrm>
              <a:off x="926" y="3188"/>
              <a:ext cx="208" cy="21"/>
            </a:xfrm>
            <a:prstGeom prst="rect">
              <a:avLst/>
            </a:prstGeom>
            <a:solidFill>
              <a:srgbClr val="CC00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57" name="Rectangle 96"/>
            <p:cNvSpPr>
              <a:spLocks noChangeArrowheads="1"/>
            </p:cNvSpPr>
            <p:nvPr/>
          </p:nvSpPr>
          <p:spPr bwMode="auto">
            <a:xfrm>
              <a:off x="1197" y="3167"/>
              <a:ext cx="208" cy="42"/>
            </a:xfrm>
            <a:prstGeom prst="rect">
              <a:avLst/>
            </a:prstGeom>
            <a:solidFill>
              <a:srgbClr val="CC00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58" name="Rectangle 97"/>
            <p:cNvSpPr>
              <a:spLocks noChangeArrowheads="1"/>
            </p:cNvSpPr>
            <p:nvPr/>
          </p:nvSpPr>
          <p:spPr bwMode="auto">
            <a:xfrm>
              <a:off x="384" y="2375"/>
              <a:ext cx="208" cy="21"/>
            </a:xfrm>
            <a:prstGeom prst="rect">
              <a:avLst/>
            </a:prstGeom>
            <a:solidFill>
              <a:srgbClr val="33CC33"/>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59" name="Rectangle 98"/>
            <p:cNvSpPr>
              <a:spLocks noChangeArrowheads="1"/>
            </p:cNvSpPr>
            <p:nvPr/>
          </p:nvSpPr>
          <p:spPr bwMode="auto">
            <a:xfrm>
              <a:off x="655" y="2354"/>
              <a:ext cx="208" cy="42"/>
            </a:xfrm>
            <a:prstGeom prst="rect">
              <a:avLst/>
            </a:prstGeom>
            <a:solidFill>
              <a:srgbClr val="99CCFF"/>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60" name="Rectangle 99"/>
            <p:cNvSpPr>
              <a:spLocks noChangeArrowheads="1"/>
            </p:cNvSpPr>
            <p:nvPr/>
          </p:nvSpPr>
          <p:spPr bwMode="auto">
            <a:xfrm>
              <a:off x="926" y="2375"/>
              <a:ext cx="208" cy="21"/>
            </a:xfrm>
            <a:prstGeom prst="rect">
              <a:avLst/>
            </a:prstGeom>
            <a:solidFill>
              <a:srgbClr val="FFCC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61" name="Rectangle 100"/>
            <p:cNvSpPr>
              <a:spLocks noChangeArrowheads="1"/>
            </p:cNvSpPr>
            <p:nvPr/>
          </p:nvSpPr>
          <p:spPr bwMode="auto">
            <a:xfrm>
              <a:off x="1197" y="2375"/>
              <a:ext cx="208" cy="21"/>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62" name="Rectangle 101"/>
            <p:cNvSpPr>
              <a:spLocks noChangeArrowheads="1"/>
            </p:cNvSpPr>
            <p:nvPr/>
          </p:nvSpPr>
          <p:spPr bwMode="auto">
            <a:xfrm>
              <a:off x="384" y="1562"/>
              <a:ext cx="208" cy="21"/>
            </a:xfrm>
            <a:prstGeom prst="rect">
              <a:avLst/>
            </a:prstGeom>
            <a:solidFill>
              <a:srgbClr val="33CC33"/>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63" name="Rectangle 102"/>
            <p:cNvSpPr>
              <a:spLocks noChangeArrowheads="1"/>
            </p:cNvSpPr>
            <p:nvPr/>
          </p:nvSpPr>
          <p:spPr bwMode="auto">
            <a:xfrm>
              <a:off x="655" y="1542"/>
              <a:ext cx="208" cy="41"/>
            </a:xfrm>
            <a:prstGeom prst="rect">
              <a:avLst/>
            </a:prstGeom>
            <a:solidFill>
              <a:srgbClr val="99CCFF"/>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64" name="Rectangle 103"/>
            <p:cNvSpPr>
              <a:spLocks noChangeArrowheads="1"/>
            </p:cNvSpPr>
            <p:nvPr/>
          </p:nvSpPr>
          <p:spPr bwMode="auto">
            <a:xfrm>
              <a:off x="384" y="1792"/>
              <a:ext cx="208" cy="62"/>
            </a:xfrm>
            <a:prstGeom prst="rect">
              <a:avLst/>
            </a:prstGeom>
            <a:solidFill>
              <a:srgbClr val="CCFF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65" name="Rectangle 104"/>
            <p:cNvSpPr>
              <a:spLocks noChangeArrowheads="1"/>
            </p:cNvSpPr>
            <p:nvPr/>
          </p:nvSpPr>
          <p:spPr bwMode="auto">
            <a:xfrm>
              <a:off x="655" y="1833"/>
              <a:ext cx="208" cy="21"/>
            </a:xfrm>
            <a:prstGeom prst="rect">
              <a:avLst/>
            </a:prstGeom>
            <a:solidFill>
              <a:srgbClr val="CC99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66" name="Rectangle 105"/>
            <p:cNvSpPr>
              <a:spLocks noChangeArrowheads="1"/>
            </p:cNvSpPr>
            <p:nvPr/>
          </p:nvSpPr>
          <p:spPr bwMode="auto">
            <a:xfrm>
              <a:off x="926" y="1833"/>
              <a:ext cx="208" cy="21"/>
            </a:xfrm>
            <a:prstGeom prst="rect">
              <a:avLst/>
            </a:prstGeom>
            <a:solidFill>
              <a:srgbClr val="CC00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67" name="Rectangle 106"/>
            <p:cNvSpPr>
              <a:spLocks noChangeArrowheads="1"/>
            </p:cNvSpPr>
            <p:nvPr/>
          </p:nvSpPr>
          <p:spPr bwMode="auto">
            <a:xfrm>
              <a:off x="926" y="1562"/>
              <a:ext cx="208" cy="21"/>
            </a:xfrm>
            <a:prstGeom prst="rect">
              <a:avLst/>
            </a:prstGeom>
            <a:solidFill>
              <a:srgbClr val="FFCC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68" name="Rectangle 107"/>
            <p:cNvSpPr>
              <a:spLocks noChangeArrowheads="1"/>
            </p:cNvSpPr>
            <p:nvPr/>
          </p:nvSpPr>
          <p:spPr bwMode="auto">
            <a:xfrm>
              <a:off x="384" y="1291"/>
              <a:ext cx="208" cy="21"/>
            </a:xfrm>
            <a:prstGeom prst="rect">
              <a:avLst/>
            </a:prstGeom>
            <a:solidFill>
              <a:schemeClr val="accent1"/>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69" name="Rectangle 108"/>
            <p:cNvSpPr>
              <a:spLocks noChangeArrowheads="1"/>
            </p:cNvSpPr>
            <p:nvPr/>
          </p:nvSpPr>
          <p:spPr bwMode="auto">
            <a:xfrm>
              <a:off x="655" y="2084"/>
              <a:ext cx="208" cy="41"/>
            </a:xfrm>
            <a:prstGeom prst="rect">
              <a:avLst/>
            </a:prstGeom>
            <a:solidFill>
              <a:srgbClr val="FFFF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70" name="Rectangle 109"/>
            <p:cNvSpPr>
              <a:spLocks noChangeArrowheads="1"/>
            </p:cNvSpPr>
            <p:nvPr/>
          </p:nvSpPr>
          <p:spPr bwMode="auto">
            <a:xfrm>
              <a:off x="655" y="1291"/>
              <a:ext cx="208" cy="21"/>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71" name="Rectangle 110"/>
            <p:cNvSpPr>
              <a:spLocks noChangeArrowheads="1"/>
            </p:cNvSpPr>
            <p:nvPr/>
          </p:nvSpPr>
          <p:spPr bwMode="auto">
            <a:xfrm>
              <a:off x="926" y="1271"/>
              <a:ext cx="208" cy="41"/>
            </a:xfrm>
            <a:prstGeom prst="rect">
              <a:avLst/>
            </a:prstGeom>
            <a:solidFill>
              <a:schemeClr val="accent2"/>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72" name="Rectangle 111"/>
            <p:cNvSpPr>
              <a:spLocks noChangeArrowheads="1"/>
            </p:cNvSpPr>
            <p:nvPr/>
          </p:nvSpPr>
          <p:spPr bwMode="auto">
            <a:xfrm>
              <a:off x="926" y="2104"/>
              <a:ext cx="208" cy="21"/>
            </a:xfrm>
            <a:prstGeom prst="rect">
              <a:avLst/>
            </a:prstGeom>
            <a:solidFill>
              <a:srgbClr val="FFCC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73" name="Rectangle 112"/>
            <p:cNvSpPr>
              <a:spLocks noChangeArrowheads="1"/>
            </p:cNvSpPr>
            <p:nvPr/>
          </p:nvSpPr>
          <p:spPr bwMode="auto">
            <a:xfrm>
              <a:off x="384" y="2104"/>
              <a:ext cx="208" cy="21"/>
            </a:xfrm>
            <a:prstGeom prst="rect">
              <a:avLst/>
            </a:prstGeom>
            <a:solidFill>
              <a:srgbClr val="C0C0C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74" name="Rectangle 113"/>
            <p:cNvSpPr>
              <a:spLocks noChangeArrowheads="1"/>
            </p:cNvSpPr>
            <p:nvPr/>
          </p:nvSpPr>
          <p:spPr bwMode="auto">
            <a:xfrm>
              <a:off x="1197" y="1562"/>
              <a:ext cx="208" cy="21"/>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75" name="Rectangle 114"/>
            <p:cNvSpPr>
              <a:spLocks noChangeArrowheads="1"/>
            </p:cNvSpPr>
            <p:nvPr/>
          </p:nvSpPr>
          <p:spPr bwMode="auto">
            <a:xfrm>
              <a:off x="1197" y="1291"/>
              <a:ext cx="208" cy="21"/>
            </a:xfrm>
            <a:prstGeom prst="rect">
              <a:avLst/>
            </a:prstGeom>
            <a:solidFill>
              <a:srgbClr val="FF9900"/>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76" name="Rectangle 115"/>
            <p:cNvSpPr>
              <a:spLocks noChangeArrowheads="1"/>
            </p:cNvSpPr>
            <p:nvPr/>
          </p:nvSpPr>
          <p:spPr bwMode="auto">
            <a:xfrm>
              <a:off x="1197" y="1813"/>
              <a:ext cx="208" cy="41"/>
            </a:xfrm>
            <a:prstGeom prst="rect">
              <a:avLst/>
            </a:prstGeom>
            <a:solidFill>
              <a:srgbClr val="CC00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77" name="Rectangle 116"/>
            <p:cNvSpPr>
              <a:spLocks noChangeArrowheads="1"/>
            </p:cNvSpPr>
            <p:nvPr/>
          </p:nvSpPr>
          <p:spPr bwMode="auto">
            <a:xfrm>
              <a:off x="1197" y="2104"/>
              <a:ext cx="208" cy="21"/>
            </a:xfrm>
            <a:prstGeom prst="rect">
              <a:avLst/>
            </a:prstGeom>
            <a:solidFill>
              <a:srgbClr val="00808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78" name="Rectangle 117"/>
            <p:cNvSpPr>
              <a:spLocks noChangeArrowheads="1"/>
            </p:cNvSpPr>
            <p:nvPr/>
          </p:nvSpPr>
          <p:spPr bwMode="auto">
            <a:xfrm>
              <a:off x="1468" y="1563"/>
              <a:ext cx="208" cy="20"/>
            </a:xfrm>
            <a:prstGeom prst="rect">
              <a:avLst/>
            </a:prstGeom>
            <a:solidFill>
              <a:schemeClr val="accent1"/>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79" name="Rectangle 118"/>
            <p:cNvSpPr>
              <a:spLocks noChangeArrowheads="1"/>
            </p:cNvSpPr>
            <p:nvPr/>
          </p:nvSpPr>
          <p:spPr bwMode="auto">
            <a:xfrm>
              <a:off x="1739" y="1813"/>
              <a:ext cx="208" cy="41"/>
            </a:xfrm>
            <a:prstGeom prst="rect">
              <a:avLst/>
            </a:prstGeom>
            <a:solidFill>
              <a:srgbClr val="FFFF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80" name="Rectangle 119"/>
            <p:cNvSpPr>
              <a:spLocks noChangeArrowheads="1"/>
            </p:cNvSpPr>
            <p:nvPr/>
          </p:nvSpPr>
          <p:spPr bwMode="auto">
            <a:xfrm>
              <a:off x="1739" y="1563"/>
              <a:ext cx="208" cy="20"/>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81" name="Rectangle 120"/>
            <p:cNvSpPr>
              <a:spLocks noChangeArrowheads="1"/>
            </p:cNvSpPr>
            <p:nvPr/>
          </p:nvSpPr>
          <p:spPr bwMode="auto">
            <a:xfrm>
              <a:off x="2010" y="1542"/>
              <a:ext cx="208" cy="41"/>
            </a:xfrm>
            <a:prstGeom prst="rect">
              <a:avLst/>
            </a:prstGeom>
            <a:solidFill>
              <a:schemeClr val="accent2"/>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82" name="Rectangle 121"/>
            <p:cNvSpPr>
              <a:spLocks noChangeArrowheads="1"/>
            </p:cNvSpPr>
            <p:nvPr/>
          </p:nvSpPr>
          <p:spPr bwMode="auto">
            <a:xfrm>
              <a:off x="2010" y="1833"/>
              <a:ext cx="208" cy="21"/>
            </a:xfrm>
            <a:prstGeom prst="rect">
              <a:avLst/>
            </a:prstGeom>
            <a:solidFill>
              <a:srgbClr val="FFCC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83" name="Rectangle 122"/>
            <p:cNvSpPr>
              <a:spLocks noChangeArrowheads="1"/>
            </p:cNvSpPr>
            <p:nvPr/>
          </p:nvSpPr>
          <p:spPr bwMode="auto">
            <a:xfrm>
              <a:off x="1468" y="1833"/>
              <a:ext cx="208" cy="21"/>
            </a:xfrm>
            <a:prstGeom prst="rect">
              <a:avLst/>
            </a:prstGeom>
            <a:solidFill>
              <a:srgbClr val="C0C0C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84" name="Rectangle 123"/>
            <p:cNvSpPr>
              <a:spLocks noChangeArrowheads="1"/>
            </p:cNvSpPr>
            <p:nvPr/>
          </p:nvSpPr>
          <p:spPr bwMode="auto">
            <a:xfrm>
              <a:off x="2281" y="1563"/>
              <a:ext cx="208" cy="20"/>
            </a:xfrm>
            <a:prstGeom prst="rect">
              <a:avLst/>
            </a:prstGeom>
            <a:solidFill>
              <a:srgbClr val="FF9900"/>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85" name="Rectangle 124"/>
            <p:cNvSpPr>
              <a:spLocks noChangeArrowheads="1"/>
            </p:cNvSpPr>
            <p:nvPr/>
          </p:nvSpPr>
          <p:spPr bwMode="auto">
            <a:xfrm>
              <a:off x="2281" y="1833"/>
              <a:ext cx="208" cy="21"/>
            </a:xfrm>
            <a:prstGeom prst="rect">
              <a:avLst/>
            </a:prstGeom>
            <a:solidFill>
              <a:srgbClr val="00808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86" name="Rectangle 125"/>
            <p:cNvSpPr>
              <a:spLocks noChangeArrowheads="1"/>
            </p:cNvSpPr>
            <p:nvPr/>
          </p:nvSpPr>
          <p:spPr bwMode="auto">
            <a:xfrm>
              <a:off x="1468" y="2063"/>
              <a:ext cx="208" cy="62"/>
            </a:xfrm>
            <a:prstGeom prst="rect">
              <a:avLst/>
            </a:prstGeom>
            <a:solidFill>
              <a:srgbClr val="CCFF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87" name="Rectangle 126"/>
            <p:cNvSpPr>
              <a:spLocks noChangeArrowheads="1"/>
            </p:cNvSpPr>
            <p:nvPr/>
          </p:nvSpPr>
          <p:spPr bwMode="auto">
            <a:xfrm>
              <a:off x="1739" y="2104"/>
              <a:ext cx="208" cy="21"/>
            </a:xfrm>
            <a:prstGeom prst="rect">
              <a:avLst/>
            </a:prstGeom>
            <a:solidFill>
              <a:srgbClr val="CC99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88" name="Rectangle 127"/>
            <p:cNvSpPr>
              <a:spLocks noChangeArrowheads="1"/>
            </p:cNvSpPr>
            <p:nvPr/>
          </p:nvSpPr>
          <p:spPr bwMode="auto">
            <a:xfrm>
              <a:off x="2010" y="2104"/>
              <a:ext cx="208" cy="21"/>
            </a:xfrm>
            <a:prstGeom prst="rect">
              <a:avLst/>
            </a:prstGeom>
            <a:solidFill>
              <a:srgbClr val="CC00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89" name="Rectangle 128"/>
            <p:cNvSpPr>
              <a:spLocks noChangeArrowheads="1"/>
            </p:cNvSpPr>
            <p:nvPr/>
          </p:nvSpPr>
          <p:spPr bwMode="auto">
            <a:xfrm>
              <a:off x="2281" y="2084"/>
              <a:ext cx="208" cy="41"/>
            </a:xfrm>
            <a:prstGeom prst="rect">
              <a:avLst/>
            </a:prstGeom>
            <a:solidFill>
              <a:srgbClr val="CC00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90" name="Rectangle 129"/>
            <p:cNvSpPr>
              <a:spLocks noChangeArrowheads="1"/>
            </p:cNvSpPr>
            <p:nvPr/>
          </p:nvSpPr>
          <p:spPr bwMode="auto">
            <a:xfrm>
              <a:off x="1468" y="1291"/>
              <a:ext cx="208" cy="21"/>
            </a:xfrm>
            <a:prstGeom prst="rect">
              <a:avLst/>
            </a:prstGeom>
            <a:solidFill>
              <a:srgbClr val="33CC33"/>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91" name="Rectangle 130"/>
            <p:cNvSpPr>
              <a:spLocks noChangeArrowheads="1"/>
            </p:cNvSpPr>
            <p:nvPr/>
          </p:nvSpPr>
          <p:spPr bwMode="auto">
            <a:xfrm>
              <a:off x="1739" y="1271"/>
              <a:ext cx="208" cy="41"/>
            </a:xfrm>
            <a:prstGeom prst="rect">
              <a:avLst/>
            </a:prstGeom>
            <a:solidFill>
              <a:srgbClr val="99CCFF"/>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92" name="Rectangle 131"/>
            <p:cNvSpPr>
              <a:spLocks noChangeArrowheads="1"/>
            </p:cNvSpPr>
            <p:nvPr/>
          </p:nvSpPr>
          <p:spPr bwMode="auto">
            <a:xfrm>
              <a:off x="2010" y="1291"/>
              <a:ext cx="208" cy="21"/>
            </a:xfrm>
            <a:prstGeom prst="rect">
              <a:avLst/>
            </a:prstGeom>
            <a:solidFill>
              <a:srgbClr val="FFCC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193" name="Rectangle 132"/>
            <p:cNvSpPr>
              <a:spLocks noChangeArrowheads="1"/>
            </p:cNvSpPr>
            <p:nvPr/>
          </p:nvSpPr>
          <p:spPr bwMode="auto">
            <a:xfrm>
              <a:off x="2281" y="1291"/>
              <a:ext cx="208" cy="21"/>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sp>
        <p:nvSpPr>
          <p:cNvPr id="28676" name="Rectangle 133"/>
          <p:cNvSpPr>
            <a:spLocks noChangeArrowheads="1"/>
          </p:cNvSpPr>
          <p:nvPr/>
        </p:nvSpPr>
        <p:spPr bwMode="auto">
          <a:xfrm>
            <a:off x="1062038" y="5973763"/>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519113"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defTabSz="519113"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defTabSz="519113"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defTabSz="519113"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defTabSz="519113"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gn="ctr">
              <a:lnSpc>
                <a:spcPct val="90000"/>
              </a:lnSpc>
              <a:spcBef>
                <a:spcPct val="0"/>
              </a:spcBef>
              <a:buClr>
                <a:srgbClr val="0000CC"/>
              </a:buClr>
              <a:buSzTx/>
              <a:buFont typeface="Wingdings" pitchFamily="2" charset="2"/>
              <a:buNone/>
            </a:pPr>
            <a:r>
              <a:rPr kumimoji="0" lang="en-US" altLang="zh-TW" sz="2000" b="1">
                <a:solidFill>
                  <a:srgbClr val="0000CC"/>
                </a:solidFill>
                <a:latin typeface="Arial" pitchFamily="34" charset="0"/>
              </a:rPr>
              <a:t>2002</a:t>
            </a:r>
          </a:p>
        </p:txBody>
      </p:sp>
      <p:sp>
        <p:nvSpPr>
          <p:cNvPr id="28677" name="AutoShape 134"/>
          <p:cNvSpPr>
            <a:spLocks noChangeArrowheads="1"/>
          </p:cNvSpPr>
          <p:nvPr/>
        </p:nvSpPr>
        <p:spPr bwMode="auto">
          <a:xfrm>
            <a:off x="5080000" y="3419475"/>
            <a:ext cx="1273175" cy="1425575"/>
          </a:xfrm>
          <a:prstGeom prst="rightArrow">
            <a:avLst>
              <a:gd name="adj1" fmla="val 50000"/>
              <a:gd name="adj2" fmla="val 25000"/>
            </a:avLst>
          </a:prstGeom>
          <a:gradFill rotWithShape="1">
            <a:gsLst>
              <a:gs pos="0">
                <a:schemeClr val="bg1"/>
              </a:gs>
              <a:gs pos="100000">
                <a:srgbClr val="FF9B9B"/>
              </a:gs>
            </a:gsLst>
            <a:lin ang="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678" name="AutoShape 135"/>
          <p:cNvSpPr>
            <a:spLocks noChangeArrowheads="1"/>
          </p:cNvSpPr>
          <p:nvPr/>
        </p:nvSpPr>
        <p:spPr bwMode="auto">
          <a:xfrm>
            <a:off x="7213600" y="5238750"/>
            <a:ext cx="441325" cy="695325"/>
          </a:xfrm>
          <a:prstGeom prst="downArrow">
            <a:avLst>
              <a:gd name="adj1" fmla="val 50000"/>
              <a:gd name="adj2" fmla="val 39388"/>
            </a:avLst>
          </a:prstGeom>
          <a:gradFill rotWithShape="1">
            <a:gsLst>
              <a:gs pos="0">
                <a:schemeClr val="bg1"/>
              </a:gs>
              <a:gs pos="100000">
                <a:schemeClr val="bg2"/>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679" name="AutoShape 136"/>
          <p:cNvSpPr>
            <a:spLocks noChangeArrowheads="1"/>
          </p:cNvSpPr>
          <p:nvPr/>
        </p:nvSpPr>
        <p:spPr bwMode="auto">
          <a:xfrm>
            <a:off x="7213600" y="2625725"/>
            <a:ext cx="441325" cy="696913"/>
          </a:xfrm>
          <a:prstGeom prst="downArrow">
            <a:avLst>
              <a:gd name="adj1" fmla="val 50000"/>
              <a:gd name="adj2" fmla="val 39478"/>
            </a:avLst>
          </a:prstGeom>
          <a:gradFill rotWithShape="1">
            <a:gsLst>
              <a:gs pos="0">
                <a:schemeClr val="bg1"/>
              </a:gs>
              <a:gs pos="100000">
                <a:schemeClr val="bg2"/>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680" name="Rectangle 137"/>
          <p:cNvSpPr>
            <a:spLocks noChangeArrowheads="1"/>
          </p:cNvSpPr>
          <p:nvPr/>
        </p:nvSpPr>
        <p:spPr bwMode="gray">
          <a:xfrm>
            <a:off x="6386513" y="3332163"/>
            <a:ext cx="2106612" cy="2046287"/>
          </a:xfrm>
          <a:prstGeom prst="rect">
            <a:avLst/>
          </a:prstGeom>
          <a:solidFill>
            <a:srgbClr val="C0C0C0"/>
          </a:solidFill>
          <a:ln w="12700">
            <a:solidFill>
              <a:srgbClr val="80808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681" name="Rectangle 138"/>
          <p:cNvSpPr>
            <a:spLocks noChangeArrowheads="1"/>
          </p:cNvSpPr>
          <p:nvPr/>
        </p:nvSpPr>
        <p:spPr bwMode="gray">
          <a:xfrm>
            <a:off x="6700838" y="3594100"/>
            <a:ext cx="1485900" cy="1493838"/>
          </a:xfrm>
          <a:prstGeom prst="rect">
            <a:avLst/>
          </a:prstGeom>
          <a:gradFill rotWithShape="0">
            <a:gsLst>
              <a:gs pos="0">
                <a:srgbClr val="99CC00">
                  <a:alpha val="70000"/>
                </a:srgbClr>
              </a:gs>
              <a:gs pos="100000">
                <a:schemeClr val="bg1"/>
              </a:gs>
            </a:gsLst>
            <a:path path="shape">
              <a:fillToRect l="50000" t="50000" r="50000" b="50000"/>
            </a:path>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682" name="Text Box 139"/>
          <p:cNvSpPr txBox="1">
            <a:spLocks noChangeArrowheads="1"/>
          </p:cNvSpPr>
          <p:nvPr/>
        </p:nvSpPr>
        <p:spPr bwMode="gray">
          <a:xfrm>
            <a:off x="6711950" y="3800475"/>
            <a:ext cx="145891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gn="ctr">
              <a:spcBef>
                <a:spcPct val="0"/>
              </a:spcBef>
              <a:buClrTx/>
              <a:buSzTx/>
              <a:buFontTx/>
              <a:buNone/>
            </a:pPr>
            <a:r>
              <a:rPr kumimoji="0" lang="en-US" altLang="zh-TW" sz="1600">
                <a:latin typeface="Arial" pitchFamily="34" charset="0"/>
              </a:rPr>
              <a:t>Workloads</a:t>
            </a:r>
          </a:p>
          <a:p>
            <a:pPr algn="ctr">
              <a:spcBef>
                <a:spcPct val="0"/>
              </a:spcBef>
              <a:buClrTx/>
              <a:buSzTx/>
              <a:buFontTx/>
              <a:buNone/>
            </a:pPr>
            <a:r>
              <a:rPr kumimoji="0" lang="en-US" altLang="zh-TW" sz="1600">
                <a:latin typeface="Arial" pitchFamily="34" charset="0"/>
              </a:rPr>
              <a:t>Data</a:t>
            </a:r>
          </a:p>
          <a:p>
            <a:pPr algn="ctr">
              <a:spcBef>
                <a:spcPct val="0"/>
              </a:spcBef>
              <a:buClrTx/>
              <a:buSzTx/>
              <a:buFontTx/>
              <a:buNone/>
            </a:pPr>
            <a:r>
              <a:rPr kumimoji="0" lang="en-US" altLang="zh-TW" sz="1600">
                <a:latin typeface="Arial" pitchFamily="34" charset="0"/>
              </a:rPr>
              <a:t>Resources</a:t>
            </a:r>
          </a:p>
          <a:p>
            <a:pPr algn="ctr">
              <a:spcBef>
                <a:spcPct val="0"/>
              </a:spcBef>
              <a:buClrTx/>
              <a:buSzTx/>
              <a:buFontTx/>
              <a:buNone/>
            </a:pPr>
            <a:r>
              <a:rPr kumimoji="0" lang="en-US" altLang="zh-TW" sz="1600">
                <a:latin typeface="Arial" pitchFamily="34" charset="0"/>
              </a:rPr>
              <a:t>Identities</a:t>
            </a:r>
          </a:p>
        </p:txBody>
      </p:sp>
      <p:sp>
        <p:nvSpPr>
          <p:cNvPr id="28683" name="Rectangle 140"/>
          <p:cNvSpPr>
            <a:spLocks noChangeArrowheads="1"/>
          </p:cNvSpPr>
          <p:nvPr/>
        </p:nvSpPr>
        <p:spPr bwMode="gray">
          <a:xfrm>
            <a:off x="6426200" y="3592513"/>
            <a:ext cx="274638" cy="1500187"/>
          </a:xfrm>
          <a:prstGeom prst="rect">
            <a:avLst/>
          </a:prstGeom>
          <a:gradFill rotWithShape="0">
            <a:gsLst>
              <a:gs pos="0">
                <a:srgbClr val="C0C0C0"/>
              </a:gs>
              <a:gs pos="50000">
                <a:srgbClr val="FFFFFF"/>
              </a:gs>
              <a:gs pos="100000">
                <a:srgbClr val="C0C0C0"/>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684" name="Text Box 141"/>
          <p:cNvSpPr txBox="1">
            <a:spLocks noChangeArrowheads="1"/>
          </p:cNvSpPr>
          <p:nvPr/>
        </p:nvSpPr>
        <p:spPr bwMode="gray">
          <a:xfrm rot="-5400000">
            <a:off x="5801519" y="4174332"/>
            <a:ext cx="14874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7" tIns="45714" rIns="91427" bIns="45714">
            <a:spAutoFit/>
          </a:bodyPr>
          <a:lstStyle>
            <a:lvl1pPr marL="169863" indent="-169863"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gn="ctr">
              <a:lnSpc>
                <a:spcPct val="95000"/>
              </a:lnSpc>
              <a:spcBef>
                <a:spcPct val="15000"/>
              </a:spcBef>
              <a:buClr>
                <a:schemeClr val="tx2"/>
              </a:buClr>
              <a:buSzPct val="90000"/>
              <a:buFont typeface="Arial" pitchFamily="34" charset="0"/>
              <a:buNone/>
            </a:pPr>
            <a:r>
              <a:rPr kumimoji="0" lang="en-US" altLang="zh-TW" sz="1600">
                <a:solidFill>
                  <a:srgbClr val="CC0000"/>
                </a:solidFill>
                <a:latin typeface="Arial" pitchFamily="34" charset="0"/>
              </a:rPr>
              <a:t>Provisioning</a:t>
            </a:r>
          </a:p>
        </p:txBody>
      </p:sp>
      <p:sp>
        <p:nvSpPr>
          <p:cNvPr id="28685" name="Rectangle 142"/>
          <p:cNvSpPr>
            <a:spLocks noChangeArrowheads="1"/>
          </p:cNvSpPr>
          <p:nvPr/>
        </p:nvSpPr>
        <p:spPr bwMode="gray">
          <a:xfrm rot="-5400000">
            <a:off x="7322344" y="2424906"/>
            <a:ext cx="234950" cy="2097088"/>
          </a:xfrm>
          <a:prstGeom prst="rect">
            <a:avLst/>
          </a:prstGeom>
          <a:gradFill rotWithShape="0">
            <a:gsLst>
              <a:gs pos="0">
                <a:srgbClr val="C0C0C0"/>
              </a:gs>
              <a:gs pos="50000">
                <a:srgbClr val="FFFFFF"/>
              </a:gs>
              <a:gs pos="100000">
                <a:srgbClr val="C0C0C0"/>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686" name="Text Box 143"/>
          <p:cNvSpPr txBox="1">
            <a:spLocks noChangeArrowheads="1"/>
          </p:cNvSpPr>
          <p:nvPr/>
        </p:nvSpPr>
        <p:spPr bwMode="gray">
          <a:xfrm>
            <a:off x="6381750" y="3306763"/>
            <a:ext cx="2100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7" tIns="45714" rIns="91427" bIns="45714">
            <a:spAutoFit/>
          </a:bodyPr>
          <a:lstStyle>
            <a:lvl1pPr marL="169863" indent="-169863"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gn="ctr">
              <a:lnSpc>
                <a:spcPct val="95000"/>
              </a:lnSpc>
              <a:spcBef>
                <a:spcPct val="15000"/>
              </a:spcBef>
              <a:buClr>
                <a:srgbClr val="AF0000"/>
              </a:buClr>
              <a:buSzTx/>
              <a:buFont typeface="Arial" pitchFamily="34" charset="0"/>
              <a:buNone/>
            </a:pPr>
            <a:r>
              <a:rPr kumimoji="0" lang="en-US" altLang="zh-TW" sz="1600">
                <a:solidFill>
                  <a:srgbClr val="003399"/>
                </a:solidFill>
                <a:latin typeface="Arial" pitchFamily="34" charset="0"/>
              </a:rPr>
              <a:t>Optimization</a:t>
            </a:r>
          </a:p>
        </p:txBody>
      </p:sp>
      <p:sp>
        <p:nvSpPr>
          <p:cNvPr id="28687" name="Rectangle 144"/>
          <p:cNvSpPr>
            <a:spLocks noChangeArrowheads="1"/>
          </p:cNvSpPr>
          <p:nvPr/>
        </p:nvSpPr>
        <p:spPr bwMode="gray">
          <a:xfrm rot="-5400000">
            <a:off x="7571581" y="4206082"/>
            <a:ext cx="1500187" cy="273050"/>
          </a:xfrm>
          <a:prstGeom prst="rect">
            <a:avLst/>
          </a:prstGeom>
          <a:gradFill rotWithShape="0">
            <a:gsLst>
              <a:gs pos="0">
                <a:srgbClr val="C0C0C0"/>
              </a:gs>
              <a:gs pos="50000">
                <a:srgbClr val="FFFFFF"/>
              </a:gs>
              <a:gs pos="100000">
                <a:srgbClr val="C0C0C0"/>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688" name="Text Box 145"/>
          <p:cNvSpPr txBox="1">
            <a:spLocks noChangeArrowheads="1"/>
          </p:cNvSpPr>
          <p:nvPr/>
        </p:nvSpPr>
        <p:spPr bwMode="gray">
          <a:xfrm rot="16200000" flipV="1">
            <a:off x="7602537" y="4181476"/>
            <a:ext cx="1476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7" tIns="45714" rIns="91427" bIns="45714">
            <a:spAutoFit/>
          </a:bodyPr>
          <a:lstStyle>
            <a:lvl1pPr marL="169863" indent="-169863"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gn="ctr">
              <a:lnSpc>
                <a:spcPct val="95000"/>
              </a:lnSpc>
              <a:spcBef>
                <a:spcPct val="15000"/>
              </a:spcBef>
              <a:buClr>
                <a:schemeClr val="tx2"/>
              </a:buClr>
              <a:buSzPct val="90000"/>
              <a:buFont typeface="Arial" pitchFamily="34" charset="0"/>
              <a:buNone/>
            </a:pPr>
            <a:r>
              <a:rPr kumimoji="0" lang="en-US" altLang="zh-TW" sz="1600">
                <a:solidFill>
                  <a:srgbClr val="006600"/>
                </a:solidFill>
                <a:latin typeface="Arial" pitchFamily="34" charset="0"/>
              </a:rPr>
              <a:t>Availability</a:t>
            </a:r>
          </a:p>
        </p:txBody>
      </p:sp>
      <p:sp>
        <p:nvSpPr>
          <p:cNvPr id="28689" name="Rectangle 146"/>
          <p:cNvSpPr>
            <a:spLocks noChangeArrowheads="1"/>
          </p:cNvSpPr>
          <p:nvPr/>
        </p:nvSpPr>
        <p:spPr bwMode="gray">
          <a:xfrm>
            <a:off x="6397625" y="5106988"/>
            <a:ext cx="2084388" cy="250825"/>
          </a:xfrm>
          <a:prstGeom prst="rect">
            <a:avLst/>
          </a:prstGeom>
          <a:gradFill rotWithShape="1">
            <a:gsLst>
              <a:gs pos="0">
                <a:srgbClr val="C0C0C0"/>
              </a:gs>
              <a:gs pos="50000">
                <a:srgbClr val="EAEAEA"/>
              </a:gs>
              <a:gs pos="100000">
                <a:srgbClr val="C0C0C0"/>
              </a:gs>
            </a:gsLst>
            <a:lin ang="5400000" scaled="1"/>
          </a:gradFill>
          <a:ln>
            <a:noFill/>
          </a:ln>
          <a:extLst>
            <a:ext uri="{91240B29-F687-4F45-9708-019B960494DF}">
              <a14:hiddenLine xmlns:a14="http://schemas.microsoft.com/office/drawing/2010/main" w="12700" algn="ctr">
                <a:solidFill>
                  <a:srgbClr val="000000"/>
                </a:solidFill>
                <a:miter lim="800000"/>
                <a:headEnd/>
                <a:tailEnd type="none" w="lg" len="lg"/>
              </a14:hiddenLine>
            </a:ext>
          </a:extLst>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8690" name="Group 147"/>
          <p:cNvGrpSpPr>
            <a:grpSpLocks/>
          </p:cNvGrpSpPr>
          <p:nvPr/>
        </p:nvGrpSpPr>
        <p:grpSpPr bwMode="auto">
          <a:xfrm>
            <a:off x="6427788" y="5106988"/>
            <a:ext cx="2022475" cy="249237"/>
            <a:chOff x="1818" y="3950"/>
            <a:chExt cx="2353" cy="292"/>
          </a:xfrm>
        </p:grpSpPr>
        <p:grpSp>
          <p:nvGrpSpPr>
            <p:cNvPr id="28957" name="Group 148"/>
            <p:cNvGrpSpPr>
              <a:grpSpLocks/>
            </p:cNvGrpSpPr>
            <p:nvPr/>
          </p:nvGrpSpPr>
          <p:grpSpPr bwMode="auto">
            <a:xfrm>
              <a:off x="1818" y="3950"/>
              <a:ext cx="1158" cy="292"/>
              <a:chOff x="1836" y="3612"/>
              <a:chExt cx="1158" cy="292"/>
            </a:xfrm>
          </p:grpSpPr>
          <p:sp>
            <p:nvSpPr>
              <p:cNvPr id="29044" name="Rectangle 149"/>
              <p:cNvSpPr>
                <a:spLocks noChangeArrowheads="1"/>
              </p:cNvSpPr>
              <p:nvPr/>
            </p:nvSpPr>
            <p:spPr bwMode="gray">
              <a:xfrm>
                <a:off x="1836" y="3612"/>
                <a:ext cx="1158" cy="292"/>
              </a:xfrm>
              <a:prstGeom prst="rect">
                <a:avLst/>
              </a:prstGeom>
              <a:gradFill rotWithShape="1">
                <a:gsLst>
                  <a:gs pos="0">
                    <a:srgbClr val="C0C0C0"/>
                  </a:gs>
                  <a:gs pos="50000">
                    <a:srgbClr val="EAEAEA"/>
                  </a:gs>
                  <a:gs pos="100000">
                    <a:srgbClr val="C0C0C0"/>
                  </a:gs>
                </a:gsLst>
                <a:lin ang="5400000" scaled="1"/>
              </a:gra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9045" name="Group 150"/>
              <p:cNvGrpSpPr>
                <a:grpSpLocks/>
              </p:cNvGrpSpPr>
              <p:nvPr/>
            </p:nvGrpSpPr>
            <p:grpSpPr bwMode="auto">
              <a:xfrm>
                <a:off x="1878" y="3648"/>
                <a:ext cx="220" cy="220"/>
                <a:chOff x="1878" y="3650"/>
                <a:chExt cx="220" cy="220"/>
              </a:xfrm>
            </p:grpSpPr>
            <p:grpSp>
              <p:nvGrpSpPr>
                <p:cNvPr id="29103" name="Group 151"/>
                <p:cNvGrpSpPr>
                  <a:grpSpLocks/>
                </p:cNvGrpSpPr>
                <p:nvPr/>
              </p:nvGrpSpPr>
              <p:grpSpPr bwMode="auto">
                <a:xfrm>
                  <a:off x="1878" y="3650"/>
                  <a:ext cx="220" cy="220"/>
                  <a:chOff x="1878" y="3650"/>
                  <a:chExt cx="220" cy="220"/>
                </a:xfrm>
              </p:grpSpPr>
              <p:sp>
                <p:nvSpPr>
                  <p:cNvPr id="29107" name="Oval 152"/>
                  <p:cNvSpPr>
                    <a:spLocks noChangeArrowheads="1"/>
                  </p:cNvSpPr>
                  <p:nvPr/>
                </p:nvSpPr>
                <p:spPr bwMode="gray">
                  <a:xfrm>
                    <a:off x="1878" y="3650"/>
                    <a:ext cx="220" cy="220"/>
                  </a:xfrm>
                  <a:prstGeom prst="ellipse">
                    <a:avLst/>
                  </a:prstGeom>
                  <a:solidFill>
                    <a:schemeClr val="bg1"/>
                  </a:solidFill>
                  <a:ln w="12700">
                    <a:solidFill>
                      <a:srgbClr val="333333"/>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9108" name="Group 153"/>
                  <p:cNvGrpSpPr>
                    <a:grpSpLocks/>
                  </p:cNvGrpSpPr>
                  <p:nvPr/>
                </p:nvGrpSpPr>
                <p:grpSpPr bwMode="auto">
                  <a:xfrm>
                    <a:off x="1882" y="3654"/>
                    <a:ext cx="212" cy="212"/>
                    <a:chOff x="1884" y="3652"/>
                    <a:chExt cx="212" cy="212"/>
                  </a:xfrm>
                </p:grpSpPr>
                <p:grpSp>
                  <p:nvGrpSpPr>
                    <p:cNvPr id="29123" name="Group 154"/>
                    <p:cNvGrpSpPr>
                      <a:grpSpLocks/>
                    </p:cNvGrpSpPr>
                    <p:nvPr/>
                  </p:nvGrpSpPr>
                  <p:grpSpPr bwMode="auto">
                    <a:xfrm>
                      <a:off x="1990" y="3652"/>
                      <a:ext cx="0" cy="212"/>
                      <a:chOff x="1990" y="3652"/>
                      <a:chExt cx="0" cy="212"/>
                    </a:xfrm>
                  </p:grpSpPr>
                  <p:sp>
                    <p:nvSpPr>
                      <p:cNvPr id="29127" name="Line 155"/>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128" name="Line 156"/>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124" name="Group 157"/>
                    <p:cNvGrpSpPr>
                      <a:grpSpLocks/>
                    </p:cNvGrpSpPr>
                    <p:nvPr/>
                  </p:nvGrpSpPr>
                  <p:grpSpPr bwMode="auto">
                    <a:xfrm rot="-5400000">
                      <a:off x="1990" y="3652"/>
                      <a:ext cx="0" cy="212"/>
                      <a:chOff x="1990" y="3652"/>
                      <a:chExt cx="0" cy="212"/>
                    </a:xfrm>
                  </p:grpSpPr>
                  <p:sp>
                    <p:nvSpPr>
                      <p:cNvPr id="29125" name="Line 158"/>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126" name="Line 159"/>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9109" name="Group 160"/>
                  <p:cNvGrpSpPr>
                    <a:grpSpLocks/>
                  </p:cNvGrpSpPr>
                  <p:nvPr/>
                </p:nvGrpSpPr>
                <p:grpSpPr bwMode="auto">
                  <a:xfrm rot="-1800000">
                    <a:off x="1882" y="3654"/>
                    <a:ext cx="212" cy="212"/>
                    <a:chOff x="1884" y="3652"/>
                    <a:chExt cx="212" cy="212"/>
                  </a:xfrm>
                </p:grpSpPr>
                <p:grpSp>
                  <p:nvGrpSpPr>
                    <p:cNvPr id="29117" name="Group 161"/>
                    <p:cNvGrpSpPr>
                      <a:grpSpLocks/>
                    </p:cNvGrpSpPr>
                    <p:nvPr/>
                  </p:nvGrpSpPr>
                  <p:grpSpPr bwMode="auto">
                    <a:xfrm>
                      <a:off x="1990" y="3652"/>
                      <a:ext cx="0" cy="212"/>
                      <a:chOff x="1990" y="3652"/>
                      <a:chExt cx="0" cy="212"/>
                    </a:xfrm>
                  </p:grpSpPr>
                  <p:sp>
                    <p:nvSpPr>
                      <p:cNvPr id="29121" name="Line 162"/>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122" name="Line 163"/>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118" name="Group 164"/>
                    <p:cNvGrpSpPr>
                      <a:grpSpLocks/>
                    </p:cNvGrpSpPr>
                    <p:nvPr/>
                  </p:nvGrpSpPr>
                  <p:grpSpPr bwMode="auto">
                    <a:xfrm rot="-5400000">
                      <a:off x="1990" y="3652"/>
                      <a:ext cx="0" cy="212"/>
                      <a:chOff x="1990" y="3652"/>
                      <a:chExt cx="0" cy="212"/>
                    </a:xfrm>
                  </p:grpSpPr>
                  <p:sp>
                    <p:nvSpPr>
                      <p:cNvPr id="29119" name="Line 165"/>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120" name="Line 166"/>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9110" name="Group 167"/>
                  <p:cNvGrpSpPr>
                    <a:grpSpLocks/>
                  </p:cNvGrpSpPr>
                  <p:nvPr/>
                </p:nvGrpSpPr>
                <p:grpSpPr bwMode="auto">
                  <a:xfrm rot="-3600000">
                    <a:off x="1882" y="3655"/>
                    <a:ext cx="212" cy="212"/>
                    <a:chOff x="1884" y="3652"/>
                    <a:chExt cx="212" cy="212"/>
                  </a:xfrm>
                </p:grpSpPr>
                <p:grpSp>
                  <p:nvGrpSpPr>
                    <p:cNvPr id="29111" name="Group 168"/>
                    <p:cNvGrpSpPr>
                      <a:grpSpLocks/>
                    </p:cNvGrpSpPr>
                    <p:nvPr/>
                  </p:nvGrpSpPr>
                  <p:grpSpPr bwMode="auto">
                    <a:xfrm>
                      <a:off x="1990" y="3652"/>
                      <a:ext cx="0" cy="212"/>
                      <a:chOff x="1990" y="3652"/>
                      <a:chExt cx="0" cy="212"/>
                    </a:xfrm>
                  </p:grpSpPr>
                  <p:sp>
                    <p:nvSpPr>
                      <p:cNvPr id="29115" name="Line 169"/>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116" name="Line 170"/>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112" name="Group 171"/>
                    <p:cNvGrpSpPr>
                      <a:grpSpLocks/>
                    </p:cNvGrpSpPr>
                    <p:nvPr/>
                  </p:nvGrpSpPr>
                  <p:grpSpPr bwMode="auto">
                    <a:xfrm rot="-5400000">
                      <a:off x="1990" y="3652"/>
                      <a:ext cx="0" cy="212"/>
                      <a:chOff x="1990" y="3652"/>
                      <a:chExt cx="0" cy="212"/>
                    </a:xfrm>
                  </p:grpSpPr>
                  <p:sp>
                    <p:nvSpPr>
                      <p:cNvPr id="29113" name="Line 172"/>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114" name="Line 173"/>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grpSp>
              <p:nvGrpSpPr>
                <p:cNvPr id="29104" name="Group 174"/>
                <p:cNvGrpSpPr>
                  <a:grpSpLocks/>
                </p:cNvGrpSpPr>
                <p:nvPr/>
              </p:nvGrpSpPr>
              <p:grpSpPr bwMode="auto">
                <a:xfrm>
                  <a:off x="1964" y="3700"/>
                  <a:ext cx="45" cy="84"/>
                  <a:chOff x="1975" y="3711"/>
                  <a:chExt cx="45" cy="84"/>
                </a:xfrm>
              </p:grpSpPr>
              <p:sp>
                <p:nvSpPr>
                  <p:cNvPr id="29105" name="Freeform 175"/>
                  <p:cNvSpPr>
                    <a:spLocks/>
                  </p:cNvSpPr>
                  <p:nvPr/>
                </p:nvSpPr>
                <p:spPr bwMode="gray">
                  <a:xfrm>
                    <a:off x="1975" y="3711"/>
                    <a:ext cx="45" cy="84"/>
                  </a:xfrm>
                  <a:custGeom>
                    <a:avLst/>
                    <a:gdLst>
                      <a:gd name="T0" fmla="*/ 0 w 45"/>
                      <a:gd name="T1" fmla="*/ 0 h 84"/>
                      <a:gd name="T2" fmla="*/ 8 w 45"/>
                      <a:gd name="T3" fmla="*/ 72 h 84"/>
                      <a:gd name="T4" fmla="*/ 33 w 45"/>
                      <a:gd name="T5" fmla="*/ 78 h 84"/>
                      <a:gd name="T6" fmla="*/ 45 w 45"/>
                      <a:gd name="T7" fmla="*/ 57 h 84"/>
                      <a:gd name="T8" fmla="*/ 0 w 45"/>
                      <a:gd name="T9" fmla="*/ 0 h 84"/>
                      <a:gd name="T10" fmla="*/ 0 60000 65536"/>
                      <a:gd name="T11" fmla="*/ 0 60000 65536"/>
                      <a:gd name="T12" fmla="*/ 0 60000 65536"/>
                      <a:gd name="T13" fmla="*/ 0 60000 65536"/>
                      <a:gd name="T14" fmla="*/ 0 60000 65536"/>
                      <a:gd name="T15" fmla="*/ 0 w 45"/>
                      <a:gd name="T16" fmla="*/ 0 h 84"/>
                      <a:gd name="T17" fmla="*/ 45 w 45"/>
                      <a:gd name="T18" fmla="*/ 84 h 84"/>
                    </a:gdLst>
                    <a:ahLst/>
                    <a:cxnLst>
                      <a:cxn ang="T10">
                        <a:pos x="T0" y="T1"/>
                      </a:cxn>
                      <a:cxn ang="T11">
                        <a:pos x="T2" y="T3"/>
                      </a:cxn>
                      <a:cxn ang="T12">
                        <a:pos x="T4" y="T5"/>
                      </a:cxn>
                      <a:cxn ang="T13">
                        <a:pos x="T6" y="T7"/>
                      </a:cxn>
                      <a:cxn ang="T14">
                        <a:pos x="T8" y="T9"/>
                      </a:cxn>
                    </a:cxnLst>
                    <a:rect l="T15" t="T16" r="T17" b="T18"/>
                    <a:pathLst>
                      <a:path w="45" h="84">
                        <a:moveTo>
                          <a:pt x="0" y="0"/>
                        </a:moveTo>
                        <a:lnTo>
                          <a:pt x="8" y="72"/>
                        </a:lnTo>
                        <a:cubicBezTo>
                          <a:pt x="8" y="72"/>
                          <a:pt x="21" y="84"/>
                          <a:pt x="33" y="78"/>
                        </a:cubicBezTo>
                        <a:cubicBezTo>
                          <a:pt x="42" y="71"/>
                          <a:pt x="45" y="57"/>
                          <a:pt x="45" y="57"/>
                        </a:cubicBezTo>
                        <a:lnTo>
                          <a:pt x="0" y="0"/>
                        </a:lnTo>
                        <a:close/>
                      </a:path>
                    </a:pathLst>
                  </a:custGeom>
                  <a:solidFill>
                    <a:schemeClr val="accent2"/>
                  </a:solidFill>
                  <a:ln w="6350" cap="flat" cmpd="sng">
                    <a:solidFill>
                      <a:srgbClr val="808080"/>
                    </a:solidFill>
                    <a:prstDash val="solid"/>
                    <a:round/>
                    <a:headEnd type="none" w="med" len="med"/>
                    <a:tailEnd type="none" w="lg" len="lg"/>
                  </a:ln>
                </p:spPr>
                <p:txBody>
                  <a:bodyPr wrap="none" anchor="ctr">
                    <a:spAutoFit/>
                  </a:bodyPr>
                  <a:lstStyle/>
                  <a:p>
                    <a:endParaRPr lang="zh-TW" altLang="en-US"/>
                  </a:p>
                </p:txBody>
              </p:sp>
              <p:sp>
                <p:nvSpPr>
                  <p:cNvPr id="29106" name="Oval 176"/>
                  <p:cNvSpPr>
                    <a:spLocks noChangeAspect="1" noChangeArrowheads="1"/>
                  </p:cNvSpPr>
                  <p:nvPr/>
                </p:nvSpPr>
                <p:spPr bwMode="gray">
                  <a:xfrm>
                    <a:off x="1988" y="3759"/>
                    <a:ext cx="23" cy="23"/>
                  </a:xfrm>
                  <a:prstGeom prst="ellipse">
                    <a:avLst/>
                  </a:prstGeom>
                  <a:solidFill>
                    <a:schemeClr val="bg1"/>
                  </a:solidFill>
                  <a:ln w="6350">
                    <a:solidFill>
                      <a:srgbClr val="808080"/>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grpSp>
          <p:grpSp>
            <p:nvGrpSpPr>
              <p:cNvPr id="29046" name="Group 177"/>
              <p:cNvGrpSpPr>
                <a:grpSpLocks/>
              </p:cNvGrpSpPr>
              <p:nvPr/>
            </p:nvGrpSpPr>
            <p:grpSpPr bwMode="auto">
              <a:xfrm>
                <a:off x="2188" y="3648"/>
                <a:ext cx="220" cy="220"/>
                <a:chOff x="2188" y="3650"/>
                <a:chExt cx="220" cy="220"/>
              </a:xfrm>
            </p:grpSpPr>
            <p:grpSp>
              <p:nvGrpSpPr>
                <p:cNvPr id="29077" name="Group 178"/>
                <p:cNvGrpSpPr>
                  <a:grpSpLocks/>
                </p:cNvGrpSpPr>
                <p:nvPr/>
              </p:nvGrpSpPr>
              <p:grpSpPr bwMode="auto">
                <a:xfrm>
                  <a:off x="2188" y="3650"/>
                  <a:ext cx="220" cy="220"/>
                  <a:chOff x="1878" y="3650"/>
                  <a:chExt cx="220" cy="220"/>
                </a:xfrm>
              </p:grpSpPr>
              <p:sp>
                <p:nvSpPr>
                  <p:cNvPr id="29081" name="Oval 179"/>
                  <p:cNvSpPr>
                    <a:spLocks noChangeArrowheads="1"/>
                  </p:cNvSpPr>
                  <p:nvPr/>
                </p:nvSpPr>
                <p:spPr bwMode="gray">
                  <a:xfrm>
                    <a:off x="1878" y="3650"/>
                    <a:ext cx="220" cy="220"/>
                  </a:xfrm>
                  <a:prstGeom prst="ellipse">
                    <a:avLst/>
                  </a:prstGeom>
                  <a:solidFill>
                    <a:schemeClr val="bg1"/>
                  </a:solidFill>
                  <a:ln w="12700">
                    <a:solidFill>
                      <a:srgbClr val="333333"/>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9082" name="Group 180"/>
                  <p:cNvGrpSpPr>
                    <a:grpSpLocks/>
                  </p:cNvGrpSpPr>
                  <p:nvPr/>
                </p:nvGrpSpPr>
                <p:grpSpPr bwMode="auto">
                  <a:xfrm>
                    <a:off x="1882" y="3654"/>
                    <a:ext cx="212" cy="212"/>
                    <a:chOff x="1884" y="3652"/>
                    <a:chExt cx="212" cy="212"/>
                  </a:xfrm>
                </p:grpSpPr>
                <p:grpSp>
                  <p:nvGrpSpPr>
                    <p:cNvPr id="29097" name="Group 181"/>
                    <p:cNvGrpSpPr>
                      <a:grpSpLocks/>
                    </p:cNvGrpSpPr>
                    <p:nvPr/>
                  </p:nvGrpSpPr>
                  <p:grpSpPr bwMode="auto">
                    <a:xfrm>
                      <a:off x="1990" y="3652"/>
                      <a:ext cx="0" cy="212"/>
                      <a:chOff x="1990" y="3652"/>
                      <a:chExt cx="0" cy="212"/>
                    </a:xfrm>
                  </p:grpSpPr>
                  <p:sp>
                    <p:nvSpPr>
                      <p:cNvPr id="29101" name="Line 182"/>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102" name="Line 183"/>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098" name="Group 184"/>
                    <p:cNvGrpSpPr>
                      <a:grpSpLocks/>
                    </p:cNvGrpSpPr>
                    <p:nvPr/>
                  </p:nvGrpSpPr>
                  <p:grpSpPr bwMode="auto">
                    <a:xfrm rot="-5400000">
                      <a:off x="1990" y="3652"/>
                      <a:ext cx="0" cy="212"/>
                      <a:chOff x="1990" y="3652"/>
                      <a:chExt cx="0" cy="212"/>
                    </a:xfrm>
                  </p:grpSpPr>
                  <p:sp>
                    <p:nvSpPr>
                      <p:cNvPr id="29099" name="Line 185"/>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100" name="Line 186"/>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9083" name="Group 187"/>
                  <p:cNvGrpSpPr>
                    <a:grpSpLocks/>
                  </p:cNvGrpSpPr>
                  <p:nvPr/>
                </p:nvGrpSpPr>
                <p:grpSpPr bwMode="auto">
                  <a:xfrm rot="-1800000">
                    <a:off x="1882" y="3654"/>
                    <a:ext cx="212" cy="212"/>
                    <a:chOff x="1884" y="3652"/>
                    <a:chExt cx="212" cy="212"/>
                  </a:xfrm>
                </p:grpSpPr>
                <p:grpSp>
                  <p:nvGrpSpPr>
                    <p:cNvPr id="29091" name="Group 188"/>
                    <p:cNvGrpSpPr>
                      <a:grpSpLocks/>
                    </p:cNvGrpSpPr>
                    <p:nvPr/>
                  </p:nvGrpSpPr>
                  <p:grpSpPr bwMode="auto">
                    <a:xfrm>
                      <a:off x="1990" y="3652"/>
                      <a:ext cx="0" cy="212"/>
                      <a:chOff x="1990" y="3652"/>
                      <a:chExt cx="0" cy="212"/>
                    </a:xfrm>
                  </p:grpSpPr>
                  <p:sp>
                    <p:nvSpPr>
                      <p:cNvPr id="29095" name="Line 189"/>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96" name="Line 190"/>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092" name="Group 191"/>
                    <p:cNvGrpSpPr>
                      <a:grpSpLocks/>
                    </p:cNvGrpSpPr>
                    <p:nvPr/>
                  </p:nvGrpSpPr>
                  <p:grpSpPr bwMode="auto">
                    <a:xfrm rot="-5400000">
                      <a:off x="1990" y="3652"/>
                      <a:ext cx="0" cy="212"/>
                      <a:chOff x="1990" y="3652"/>
                      <a:chExt cx="0" cy="212"/>
                    </a:xfrm>
                  </p:grpSpPr>
                  <p:sp>
                    <p:nvSpPr>
                      <p:cNvPr id="29093" name="Line 192"/>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94" name="Line 193"/>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9084" name="Group 194"/>
                  <p:cNvGrpSpPr>
                    <a:grpSpLocks/>
                  </p:cNvGrpSpPr>
                  <p:nvPr/>
                </p:nvGrpSpPr>
                <p:grpSpPr bwMode="auto">
                  <a:xfrm rot="-3600000">
                    <a:off x="1882" y="3655"/>
                    <a:ext cx="212" cy="212"/>
                    <a:chOff x="1884" y="3652"/>
                    <a:chExt cx="212" cy="212"/>
                  </a:xfrm>
                </p:grpSpPr>
                <p:grpSp>
                  <p:nvGrpSpPr>
                    <p:cNvPr id="29085" name="Group 195"/>
                    <p:cNvGrpSpPr>
                      <a:grpSpLocks/>
                    </p:cNvGrpSpPr>
                    <p:nvPr/>
                  </p:nvGrpSpPr>
                  <p:grpSpPr bwMode="auto">
                    <a:xfrm>
                      <a:off x="1990" y="3652"/>
                      <a:ext cx="0" cy="212"/>
                      <a:chOff x="1990" y="3652"/>
                      <a:chExt cx="0" cy="212"/>
                    </a:xfrm>
                  </p:grpSpPr>
                  <p:sp>
                    <p:nvSpPr>
                      <p:cNvPr id="29089" name="Line 196"/>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90" name="Line 197"/>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086" name="Group 198"/>
                    <p:cNvGrpSpPr>
                      <a:grpSpLocks/>
                    </p:cNvGrpSpPr>
                    <p:nvPr/>
                  </p:nvGrpSpPr>
                  <p:grpSpPr bwMode="auto">
                    <a:xfrm rot="-5400000">
                      <a:off x="1990" y="3652"/>
                      <a:ext cx="0" cy="212"/>
                      <a:chOff x="1990" y="3652"/>
                      <a:chExt cx="0" cy="212"/>
                    </a:xfrm>
                  </p:grpSpPr>
                  <p:sp>
                    <p:nvSpPr>
                      <p:cNvPr id="29087" name="Line 199"/>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88" name="Line 200"/>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grpSp>
              <p:nvGrpSpPr>
                <p:cNvPr id="29078" name="Group 201"/>
                <p:cNvGrpSpPr>
                  <a:grpSpLocks/>
                </p:cNvGrpSpPr>
                <p:nvPr/>
              </p:nvGrpSpPr>
              <p:grpSpPr bwMode="auto">
                <a:xfrm rot="-9000000">
                  <a:off x="2268" y="3736"/>
                  <a:ext cx="45" cy="84"/>
                  <a:chOff x="1975" y="3711"/>
                  <a:chExt cx="45" cy="84"/>
                </a:xfrm>
              </p:grpSpPr>
              <p:sp>
                <p:nvSpPr>
                  <p:cNvPr id="29079" name="Freeform 202"/>
                  <p:cNvSpPr>
                    <a:spLocks/>
                  </p:cNvSpPr>
                  <p:nvPr/>
                </p:nvSpPr>
                <p:spPr bwMode="gray">
                  <a:xfrm>
                    <a:off x="1975" y="3711"/>
                    <a:ext cx="45" cy="84"/>
                  </a:xfrm>
                  <a:custGeom>
                    <a:avLst/>
                    <a:gdLst>
                      <a:gd name="T0" fmla="*/ 0 w 45"/>
                      <a:gd name="T1" fmla="*/ 0 h 84"/>
                      <a:gd name="T2" fmla="*/ 8 w 45"/>
                      <a:gd name="T3" fmla="*/ 72 h 84"/>
                      <a:gd name="T4" fmla="*/ 33 w 45"/>
                      <a:gd name="T5" fmla="*/ 78 h 84"/>
                      <a:gd name="T6" fmla="*/ 45 w 45"/>
                      <a:gd name="T7" fmla="*/ 57 h 84"/>
                      <a:gd name="T8" fmla="*/ 0 w 45"/>
                      <a:gd name="T9" fmla="*/ 0 h 84"/>
                      <a:gd name="T10" fmla="*/ 0 60000 65536"/>
                      <a:gd name="T11" fmla="*/ 0 60000 65536"/>
                      <a:gd name="T12" fmla="*/ 0 60000 65536"/>
                      <a:gd name="T13" fmla="*/ 0 60000 65536"/>
                      <a:gd name="T14" fmla="*/ 0 60000 65536"/>
                      <a:gd name="T15" fmla="*/ 0 w 45"/>
                      <a:gd name="T16" fmla="*/ 0 h 84"/>
                      <a:gd name="T17" fmla="*/ 45 w 45"/>
                      <a:gd name="T18" fmla="*/ 84 h 84"/>
                    </a:gdLst>
                    <a:ahLst/>
                    <a:cxnLst>
                      <a:cxn ang="T10">
                        <a:pos x="T0" y="T1"/>
                      </a:cxn>
                      <a:cxn ang="T11">
                        <a:pos x="T2" y="T3"/>
                      </a:cxn>
                      <a:cxn ang="T12">
                        <a:pos x="T4" y="T5"/>
                      </a:cxn>
                      <a:cxn ang="T13">
                        <a:pos x="T6" y="T7"/>
                      </a:cxn>
                      <a:cxn ang="T14">
                        <a:pos x="T8" y="T9"/>
                      </a:cxn>
                    </a:cxnLst>
                    <a:rect l="T15" t="T16" r="T17" b="T18"/>
                    <a:pathLst>
                      <a:path w="45" h="84">
                        <a:moveTo>
                          <a:pt x="0" y="0"/>
                        </a:moveTo>
                        <a:lnTo>
                          <a:pt x="8" y="72"/>
                        </a:lnTo>
                        <a:cubicBezTo>
                          <a:pt x="8" y="72"/>
                          <a:pt x="21" y="84"/>
                          <a:pt x="33" y="78"/>
                        </a:cubicBezTo>
                        <a:cubicBezTo>
                          <a:pt x="42" y="71"/>
                          <a:pt x="45" y="57"/>
                          <a:pt x="45" y="57"/>
                        </a:cubicBezTo>
                        <a:lnTo>
                          <a:pt x="0" y="0"/>
                        </a:lnTo>
                        <a:close/>
                      </a:path>
                    </a:pathLst>
                  </a:custGeom>
                  <a:solidFill>
                    <a:schemeClr val="accent2"/>
                  </a:solidFill>
                  <a:ln w="6350" cap="flat" cmpd="sng">
                    <a:solidFill>
                      <a:srgbClr val="808080"/>
                    </a:solidFill>
                    <a:prstDash val="solid"/>
                    <a:round/>
                    <a:headEnd type="none" w="med" len="med"/>
                    <a:tailEnd type="none" w="lg" len="lg"/>
                  </a:ln>
                </p:spPr>
                <p:txBody>
                  <a:bodyPr wrap="none" anchor="ctr">
                    <a:spAutoFit/>
                  </a:bodyPr>
                  <a:lstStyle/>
                  <a:p>
                    <a:endParaRPr lang="zh-TW" altLang="en-US"/>
                  </a:p>
                </p:txBody>
              </p:sp>
              <p:sp>
                <p:nvSpPr>
                  <p:cNvPr id="29080" name="Oval 203"/>
                  <p:cNvSpPr>
                    <a:spLocks noChangeAspect="1" noChangeArrowheads="1"/>
                  </p:cNvSpPr>
                  <p:nvPr/>
                </p:nvSpPr>
                <p:spPr bwMode="gray">
                  <a:xfrm>
                    <a:off x="1988" y="3759"/>
                    <a:ext cx="23" cy="23"/>
                  </a:xfrm>
                  <a:prstGeom prst="ellipse">
                    <a:avLst/>
                  </a:prstGeom>
                  <a:solidFill>
                    <a:schemeClr val="bg1"/>
                  </a:solidFill>
                  <a:ln w="6350">
                    <a:solidFill>
                      <a:srgbClr val="808080"/>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grpSp>
          <p:grpSp>
            <p:nvGrpSpPr>
              <p:cNvPr id="29047" name="Group 204"/>
              <p:cNvGrpSpPr>
                <a:grpSpLocks/>
              </p:cNvGrpSpPr>
              <p:nvPr/>
            </p:nvGrpSpPr>
            <p:grpSpPr bwMode="auto">
              <a:xfrm>
                <a:off x="2498" y="3648"/>
                <a:ext cx="220" cy="220"/>
                <a:chOff x="2498" y="3650"/>
                <a:chExt cx="220" cy="220"/>
              </a:xfrm>
            </p:grpSpPr>
            <p:grpSp>
              <p:nvGrpSpPr>
                <p:cNvPr id="29051" name="Group 205"/>
                <p:cNvGrpSpPr>
                  <a:grpSpLocks/>
                </p:cNvGrpSpPr>
                <p:nvPr/>
              </p:nvGrpSpPr>
              <p:grpSpPr bwMode="auto">
                <a:xfrm>
                  <a:off x="2498" y="3650"/>
                  <a:ext cx="220" cy="220"/>
                  <a:chOff x="1878" y="3650"/>
                  <a:chExt cx="220" cy="220"/>
                </a:xfrm>
              </p:grpSpPr>
              <p:sp>
                <p:nvSpPr>
                  <p:cNvPr id="29055" name="Oval 206"/>
                  <p:cNvSpPr>
                    <a:spLocks noChangeArrowheads="1"/>
                  </p:cNvSpPr>
                  <p:nvPr/>
                </p:nvSpPr>
                <p:spPr bwMode="gray">
                  <a:xfrm>
                    <a:off x="1878" y="3650"/>
                    <a:ext cx="220" cy="220"/>
                  </a:xfrm>
                  <a:prstGeom prst="ellipse">
                    <a:avLst/>
                  </a:prstGeom>
                  <a:solidFill>
                    <a:schemeClr val="bg1"/>
                  </a:solidFill>
                  <a:ln w="12700">
                    <a:solidFill>
                      <a:srgbClr val="333333"/>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9056" name="Group 207"/>
                  <p:cNvGrpSpPr>
                    <a:grpSpLocks/>
                  </p:cNvGrpSpPr>
                  <p:nvPr/>
                </p:nvGrpSpPr>
                <p:grpSpPr bwMode="auto">
                  <a:xfrm>
                    <a:off x="1882" y="3654"/>
                    <a:ext cx="212" cy="212"/>
                    <a:chOff x="1884" y="3652"/>
                    <a:chExt cx="212" cy="212"/>
                  </a:xfrm>
                </p:grpSpPr>
                <p:grpSp>
                  <p:nvGrpSpPr>
                    <p:cNvPr id="29071" name="Group 208"/>
                    <p:cNvGrpSpPr>
                      <a:grpSpLocks/>
                    </p:cNvGrpSpPr>
                    <p:nvPr/>
                  </p:nvGrpSpPr>
                  <p:grpSpPr bwMode="auto">
                    <a:xfrm>
                      <a:off x="1990" y="3652"/>
                      <a:ext cx="0" cy="212"/>
                      <a:chOff x="1990" y="3652"/>
                      <a:chExt cx="0" cy="212"/>
                    </a:xfrm>
                  </p:grpSpPr>
                  <p:sp>
                    <p:nvSpPr>
                      <p:cNvPr id="29075" name="Line 209"/>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76" name="Line 210"/>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072" name="Group 211"/>
                    <p:cNvGrpSpPr>
                      <a:grpSpLocks/>
                    </p:cNvGrpSpPr>
                    <p:nvPr/>
                  </p:nvGrpSpPr>
                  <p:grpSpPr bwMode="auto">
                    <a:xfrm rot="-5400000">
                      <a:off x="1990" y="3652"/>
                      <a:ext cx="0" cy="212"/>
                      <a:chOff x="1990" y="3652"/>
                      <a:chExt cx="0" cy="212"/>
                    </a:xfrm>
                  </p:grpSpPr>
                  <p:sp>
                    <p:nvSpPr>
                      <p:cNvPr id="29073" name="Line 212"/>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74" name="Line 213"/>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9057" name="Group 214"/>
                  <p:cNvGrpSpPr>
                    <a:grpSpLocks/>
                  </p:cNvGrpSpPr>
                  <p:nvPr/>
                </p:nvGrpSpPr>
                <p:grpSpPr bwMode="auto">
                  <a:xfrm rot="-1800000">
                    <a:off x="1882" y="3654"/>
                    <a:ext cx="212" cy="212"/>
                    <a:chOff x="1884" y="3652"/>
                    <a:chExt cx="212" cy="212"/>
                  </a:xfrm>
                </p:grpSpPr>
                <p:grpSp>
                  <p:nvGrpSpPr>
                    <p:cNvPr id="29065" name="Group 215"/>
                    <p:cNvGrpSpPr>
                      <a:grpSpLocks/>
                    </p:cNvGrpSpPr>
                    <p:nvPr/>
                  </p:nvGrpSpPr>
                  <p:grpSpPr bwMode="auto">
                    <a:xfrm>
                      <a:off x="1990" y="3652"/>
                      <a:ext cx="0" cy="212"/>
                      <a:chOff x="1990" y="3652"/>
                      <a:chExt cx="0" cy="212"/>
                    </a:xfrm>
                  </p:grpSpPr>
                  <p:sp>
                    <p:nvSpPr>
                      <p:cNvPr id="29069" name="Line 216"/>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70" name="Line 217"/>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066" name="Group 218"/>
                    <p:cNvGrpSpPr>
                      <a:grpSpLocks/>
                    </p:cNvGrpSpPr>
                    <p:nvPr/>
                  </p:nvGrpSpPr>
                  <p:grpSpPr bwMode="auto">
                    <a:xfrm rot="-5400000">
                      <a:off x="1990" y="3652"/>
                      <a:ext cx="0" cy="212"/>
                      <a:chOff x="1990" y="3652"/>
                      <a:chExt cx="0" cy="212"/>
                    </a:xfrm>
                  </p:grpSpPr>
                  <p:sp>
                    <p:nvSpPr>
                      <p:cNvPr id="29067" name="Line 219"/>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68" name="Line 220"/>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9058" name="Group 221"/>
                  <p:cNvGrpSpPr>
                    <a:grpSpLocks/>
                  </p:cNvGrpSpPr>
                  <p:nvPr/>
                </p:nvGrpSpPr>
                <p:grpSpPr bwMode="auto">
                  <a:xfrm rot="-3600000">
                    <a:off x="1882" y="3655"/>
                    <a:ext cx="212" cy="212"/>
                    <a:chOff x="1884" y="3652"/>
                    <a:chExt cx="212" cy="212"/>
                  </a:xfrm>
                </p:grpSpPr>
                <p:grpSp>
                  <p:nvGrpSpPr>
                    <p:cNvPr id="29059" name="Group 222"/>
                    <p:cNvGrpSpPr>
                      <a:grpSpLocks/>
                    </p:cNvGrpSpPr>
                    <p:nvPr/>
                  </p:nvGrpSpPr>
                  <p:grpSpPr bwMode="auto">
                    <a:xfrm>
                      <a:off x="1990" y="3652"/>
                      <a:ext cx="0" cy="212"/>
                      <a:chOff x="1990" y="3652"/>
                      <a:chExt cx="0" cy="212"/>
                    </a:xfrm>
                  </p:grpSpPr>
                  <p:sp>
                    <p:nvSpPr>
                      <p:cNvPr id="29063" name="Line 223"/>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64" name="Line 224"/>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060" name="Group 225"/>
                    <p:cNvGrpSpPr>
                      <a:grpSpLocks/>
                    </p:cNvGrpSpPr>
                    <p:nvPr/>
                  </p:nvGrpSpPr>
                  <p:grpSpPr bwMode="auto">
                    <a:xfrm rot="-5400000">
                      <a:off x="1990" y="3652"/>
                      <a:ext cx="0" cy="212"/>
                      <a:chOff x="1990" y="3652"/>
                      <a:chExt cx="0" cy="212"/>
                    </a:xfrm>
                  </p:grpSpPr>
                  <p:sp>
                    <p:nvSpPr>
                      <p:cNvPr id="29061" name="Line 226"/>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62" name="Line 227"/>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grpSp>
              <p:nvGrpSpPr>
                <p:cNvPr id="29052" name="Group 228"/>
                <p:cNvGrpSpPr>
                  <a:grpSpLocks/>
                </p:cNvGrpSpPr>
                <p:nvPr/>
              </p:nvGrpSpPr>
              <p:grpSpPr bwMode="auto">
                <a:xfrm rot="9900000">
                  <a:off x="2593" y="3735"/>
                  <a:ext cx="45" cy="84"/>
                  <a:chOff x="1975" y="3711"/>
                  <a:chExt cx="45" cy="84"/>
                </a:xfrm>
              </p:grpSpPr>
              <p:sp>
                <p:nvSpPr>
                  <p:cNvPr id="29053" name="Freeform 229"/>
                  <p:cNvSpPr>
                    <a:spLocks/>
                  </p:cNvSpPr>
                  <p:nvPr/>
                </p:nvSpPr>
                <p:spPr bwMode="gray">
                  <a:xfrm>
                    <a:off x="1975" y="3711"/>
                    <a:ext cx="45" cy="84"/>
                  </a:xfrm>
                  <a:custGeom>
                    <a:avLst/>
                    <a:gdLst>
                      <a:gd name="T0" fmla="*/ 0 w 45"/>
                      <a:gd name="T1" fmla="*/ 0 h 84"/>
                      <a:gd name="T2" fmla="*/ 8 w 45"/>
                      <a:gd name="T3" fmla="*/ 72 h 84"/>
                      <a:gd name="T4" fmla="*/ 33 w 45"/>
                      <a:gd name="T5" fmla="*/ 78 h 84"/>
                      <a:gd name="T6" fmla="*/ 45 w 45"/>
                      <a:gd name="T7" fmla="*/ 57 h 84"/>
                      <a:gd name="T8" fmla="*/ 0 w 45"/>
                      <a:gd name="T9" fmla="*/ 0 h 84"/>
                      <a:gd name="T10" fmla="*/ 0 60000 65536"/>
                      <a:gd name="T11" fmla="*/ 0 60000 65536"/>
                      <a:gd name="T12" fmla="*/ 0 60000 65536"/>
                      <a:gd name="T13" fmla="*/ 0 60000 65536"/>
                      <a:gd name="T14" fmla="*/ 0 60000 65536"/>
                      <a:gd name="T15" fmla="*/ 0 w 45"/>
                      <a:gd name="T16" fmla="*/ 0 h 84"/>
                      <a:gd name="T17" fmla="*/ 45 w 45"/>
                      <a:gd name="T18" fmla="*/ 84 h 84"/>
                    </a:gdLst>
                    <a:ahLst/>
                    <a:cxnLst>
                      <a:cxn ang="T10">
                        <a:pos x="T0" y="T1"/>
                      </a:cxn>
                      <a:cxn ang="T11">
                        <a:pos x="T2" y="T3"/>
                      </a:cxn>
                      <a:cxn ang="T12">
                        <a:pos x="T4" y="T5"/>
                      </a:cxn>
                      <a:cxn ang="T13">
                        <a:pos x="T6" y="T7"/>
                      </a:cxn>
                      <a:cxn ang="T14">
                        <a:pos x="T8" y="T9"/>
                      </a:cxn>
                    </a:cxnLst>
                    <a:rect l="T15" t="T16" r="T17" b="T18"/>
                    <a:pathLst>
                      <a:path w="45" h="84">
                        <a:moveTo>
                          <a:pt x="0" y="0"/>
                        </a:moveTo>
                        <a:lnTo>
                          <a:pt x="8" y="72"/>
                        </a:lnTo>
                        <a:cubicBezTo>
                          <a:pt x="8" y="72"/>
                          <a:pt x="21" y="84"/>
                          <a:pt x="33" y="78"/>
                        </a:cubicBezTo>
                        <a:cubicBezTo>
                          <a:pt x="42" y="71"/>
                          <a:pt x="45" y="57"/>
                          <a:pt x="45" y="57"/>
                        </a:cubicBezTo>
                        <a:lnTo>
                          <a:pt x="0" y="0"/>
                        </a:lnTo>
                        <a:close/>
                      </a:path>
                    </a:pathLst>
                  </a:custGeom>
                  <a:solidFill>
                    <a:schemeClr val="accent2"/>
                  </a:solidFill>
                  <a:ln w="6350" cap="flat" cmpd="sng">
                    <a:solidFill>
                      <a:srgbClr val="808080"/>
                    </a:solidFill>
                    <a:prstDash val="solid"/>
                    <a:round/>
                    <a:headEnd type="none" w="med" len="med"/>
                    <a:tailEnd type="none" w="lg" len="lg"/>
                  </a:ln>
                </p:spPr>
                <p:txBody>
                  <a:bodyPr wrap="none" anchor="ctr">
                    <a:spAutoFit/>
                  </a:bodyPr>
                  <a:lstStyle/>
                  <a:p>
                    <a:endParaRPr lang="zh-TW" altLang="en-US"/>
                  </a:p>
                </p:txBody>
              </p:sp>
              <p:sp>
                <p:nvSpPr>
                  <p:cNvPr id="29054" name="Oval 230"/>
                  <p:cNvSpPr>
                    <a:spLocks noChangeAspect="1" noChangeArrowheads="1"/>
                  </p:cNvSpPr>
                  <p:nvPr/>
                </p:nvSpPr>
                <p:spPr bwMode="gray">
                  <a:xfrm>
                    <a:off x="1988" y="3759"/>
                    <a:ext cx="23" cy="23"/>
                  </a:xfrm>
                  <a:prstGeom prst="ellipse">
                    <a:avLst/>
                  </a:prstGeom>
                  <a:solidFill>
                    <a:schemeClr val="bg1"/>
                  </a:solidFill>
                  <a:ln w="6350">
                    <a:solidFill>
                      <a:srgbClr val="808080"/>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grpSp>
          <p:grpSp>
            <p:nvGrpSpPr>
              <p:cNvPr id="29048" name="Group 231"/>
              <p:cNvGrpSpPr>
                <a:grpSpLocks/>
              </p:cNvGrpSpPr>
              <p:nvPr/>
            </p:nvGrpSpPr>
            <p:grpSpPr bwMode="auto">
              <a:xfrm>
                <a:off x="2766" y="3679"/>
                <a:ext cx="192" cy="158"/>
                <a:chOff x="2766" y="3669"/>
                <a:chExt cx="192" cy="158"/>
              </a:xfrm>
            </p:grpSpPr>
            <p:sp>
              <p:nvSpPr>
                <p:cNvPr id="29049" name="Rectangle 232"/>
                <p:cNvSpPr>
                  <a:spLocks noChangeArrowheads="1"/>
                </p:cNvSpPr>
                <p:nvPr/>
              </p:nvSpPr>
              <p:spPr bwMode="gray">
                <a:xfrm>
                  <a:off x="2766" y="3669"/>
                  <a:ext cx="192" cy="56"/>
                </a:xfrm>
                <a:prstGeom prst="rect">
                  <a:avLst/>
                </a:prstGeom>
                <a:solidFill>
                  <a:schemeClr val="bg1"/>
                </a:solidFill>
                <a:ln w="12700">
                  <a:solidFill>
                    <a:srgbClr val="333333"/>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9050" name="Rectangle 233"/>
                <p:cNvSpPr>
                  <a:spLocks noChangeArrowheads="1"/>
                </p:cNvSpPr>
                <p:nvPr/>
              </p:nvSpPr>
              <p:spPr bwMode="gray">
                <a:xfrm>
                  <a:off x="2766" y="3771"/>
                  <a:ext cx="192" cy="56"/>
                </a:xfrm>
                <a:prstGeom prst="rect">
                  <a:avLst/>
                </a:prstGeom>
                <a:solidFill>
                  <a:schemeClr val="bg1"/>
                </a:solidFill>
                <a:ln w="12700">
                  <a:solidFill>
                    <a:srgbClr val="333333"/>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grpSp>
        <p:grpSp>
          <p:nvGrpSpPr>
            <p:cNvPr id="28958" name="Group 234"/>
            <p:cNvGrpSpPr>
              <a:grpSpLocks/>
            </p:cNvGrpSpPr>
            <p:nvPr/>
          </p:nvGrpSpPr>
          <p:grpSpPr bwMode="auto">
            <a:xfrm>
              <a:off x="3013" y="3950"/>
              <a:ext cx="1158" cy="292"/>
              <a:chOff x="1836" y="3612"/>
              <a:chExt cx="1158" cy="292"/>
            </a:xfrm>
          </p:grpSpPr>
          <p:sp>
            <p:nvSpPr>
              <p:cNvPr id="28959" name="Rectangle 235"/>
              <p:cNvSpPr>
                <a:spLocks noChangeArrowheads="1"/>
              </p:cNvSpPr>
              <p:nvPr/>
            </p:nvSpPr>
            <p:spPr bwMode="gray">
              <a:xfrm>
                <a:off x="1836" y="3612"/>
                <a:ext cx="1158" cy="292"/>
              </a:xfrm>
              <a:prstGeom prst="rect">
                <a:avLst/>
              </a:prstGeom>
              <a:gradFill rotWithShape="1">
                <a:gsLst>
                  <a:gs pos="0">
                    <a:srgbClr val="C0C0C0"/>
                  </a:gs>
                  <a:gs pos="50000">
                    <a:srgbClr val="EAEAEA"/>
                  </a:gs>
                  <a:gs pos="100000">
                    <a:srgbClr val="C0C0C0"/>
                  </a:gs>
                </a:gsLst>
                <a:lin ang="5400000" scaled="1"/>
              </a:gradFill>
              <a:ln>
                <a:noFill/>
              </a:ln>
              <a:extLst>
                <a:ext uri="{91240B29-F687-4F45-9708-019B960494DF}">
                  <a14:hiddenLine xmlns:a14="http://schemas.microsoft.com/office/drawing/2010/main" w="12700" algn="ctr">
                    <a:solidFill>
                      <a:srgbClr val="000000"/>
                    </a:solidFill>
                    <a:miter lim="800000"/>
                    <a:headEnd/>
                    <a:tailEnd type="none" w="lg" len="lg"/>
                  </a14:hiddenLine>
                </a:ext>
              </a:extLst>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8960" name="Group 236"/>
              <p:cNvGrpSpPr>
                <a:grpSpLocks/>
              </p:cNvGrpSpPr>
              <p:nvPr/>
            </p:nvGrpSpPr>
            <p:grpSpPr bwMode="auto">
              <a:xfrm>
                <a:off x="1878" y="3648"/>
                <a:ext cx="220" cy="220"/>
                <a:chOff x="1878" y="3650"/>
                <a:chExt cx="220" cy="220"/>
              </a:xfrm>
            </p:grpSpPr>
            <p:grpSp>
              <p:nvGrpSpPr>
                <p:cNvPr id="29018" name="Group 237"/>
                <p:cNvGrpSpPr>
                  <a:grpSpLocks/>
                </p:cNvGrpSpPr>
                <p:nvPr/>
              </p:nvGrpSpPr>
              <p:grpSpPr bwMode="auto">
                <a:xfrm>
                  <a:off x="1878" y="3650"/>
                  <a:ext cx="220" cy="220"/>
                  <a:chOff x="1878" y="3650"/>
                  <a:chExt cx="220" cy="220"/>
                </a:xfrm>
              </p:grpSpPr>
              <p:sp>
                <p:nvSpPr>
                  <p:cNvPr id="29022" name="Oval 238"/>
                  <p:cNvSpPr>
                    <a:spLocks noChangeArrowheads="1"/>
                  </p:cNvSpPr>
                  <p:nvPr/>
                </p:nvSpPr>
                <p:spPr bwMode="gray">
                  <a:xfrm>
                    <a:off x="1878" y="3650"/>
                    <a:ext cx="220" cy="220"/>
                  </a:xfrm>
                  <a:prstGeom prst="ellipse">
                    <a:avLst/>
                  </a:prstGeom>
                  <a:solidFill>
                    <a:schemeClr val="bg1"/>
                  </a:solidFill>
                  <a:ln w="12700">
                    <a:solidFill>
                      <a:srgbClr val="333333"/>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9023" name="Group 239"/>
                  <p:cNvGrpSpPr>
                    <a:grpSpLocks/>
                  </p:cNvGrpSpPr>
                  <p:nvPr/>
                </p:nvGrpSpPr>
                <p:grpSpPr bwMode="auto">
                  <a:xfrm>
                    <a:off x="1882" y="3654"/>
                    <a:ext cx="212" cy="212"/>
                    <a:chOff x="1884" y="3652"/>
                    <a:chExt cx="212" cy="212"/>
                  </a:xfrm>
                </p:grpSpPr>
                <p:grpSp>
                  <p:nvGrpSpPr>
                    <p:cNvPr id="29038" name="Group 240"/>
                    <p:cNvGrpSpPr>
                      <a:grpSpLocks/>
                    </p:cNvGrpSpPr>
                    <p:nvPr/>
                  </p:nvGrpSpPr>
                  <p:grpSpPr bwMode="auto">
                    <a:xfrm>
                      <a:off x="1990" y="3652"/>
                      <a:ext cx="0" cy="212"/>
                      <a:chOff x="1990" y="3652"/>
                      <a:chExt cx="0" cy="212"/>
                    </a:xfrm>
                  </p:grpSpPr>
                  <p:sp>
                    <p:nvSpPr>
                      <p:cNvPr id="29042" name="Line 241"/>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43" name="Line 242"/>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039" name="Group 243"/>
                    <p:cNvGrpSpPr>
                      <a:grpSpLocks/>
                    </p:cNvGrpSpPr>
                    <p:nvPr/>
                  </p:nvGrpSpPr>
                  <p:grpSpPr bwMode="auto">
                    <a:xfrm rot="-5400000">
                      <a:off x="1990" y="3652"/>
                      <a:ext cx="0" cy="212"/>
                      <a:chOff x="1990" y="3652"/>
                      <a:chExt cx="0" cy="212"/>
                    </a:xfrm>
                  </p:grpSpPr>
                  <p:sp>
                    <p:nvSpPr>
                      <p:cNvPr id="29040" name="Line 244"/>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41" name="Line 245"/>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9024" name="Group 246"/>
                  <p:cNvGrpSpPr>
                    <a:grpSpLocks/>
                  </p:cNvGrpSpPr>
                  <p:nvPr/>
                </p:nvGrpSpPr>
                <p:grpSpPr bwMode="auto">
                  <a:xfrm rot="-1800000">
                    <a:off x="1882" y="3654"/>
                    <a:ext cx="212" cy="212"/>
                    <a:chOff x="1884" y="3652"/>
                    <a:chExt cx="212" cy="212"/>
                  </a:xfrm>
                </p:grpSpPr>
                <p:grpSp>
                  <p:nvGrpSpPr>
                    <p:cNvPr id="29032" name="Group 247"/>
                    <p:cNvGrpSpPr>
                      <a:grpSpLocks/>
                    </p:cNvGrpSpPr>
                    <p:nvPr/>
                  </p:nvGrpSpPr>
                  <p:grpSpPr bwMode="auto">
                    <a:xfrm>
                      <a:off x="1990" y="3652"/>
                      <a:ext cx="0" cy="212"/>
                      <a:chOff x="1990" y="3652"/>
                      <a:chExt cx="0" cy="212"/>
                    </a:xfrm>
                  </p:grpSpPr>
                  <p:sp>
                    <p:nvSpPr>
                      <p:cNvPr id="29036" name="Line 248"/>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37" name="Line 249"/>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033" name="Group 250"/>
                    <p:cNvGrpSpPr>
                      <a:grpSpLocks/>
                    </p:cNvGrpSpPr>
                    <p:nvPr/>
                  </p:nvGrpSpPr>
                  <p:grpSpPr bwMode="auto">
                    <a:xfrm rot="-5400000">
                      <a:off x="1990" y="3652"/>
                      <a:ext cx="0" cy="212"/>
                      <a:chOff x="1990" y="3652"/>
                      <a:chExt cx="0" cy="212"/>
                    </a:xfrm>
                  </p:grpSpPr>
                  <p:sp>
                    <p:nvSpPr>
                      <p:cNvPr id="29034" name="Line 251"/>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35" name="Line 252"/>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9025" name="Group 253"/>
                  <p:cNvGrpSpPr>
                    <a:grpSpLocks/>
                  </p:cNvGrpSpPr>
                  <p:nvPr/>
                </p:nvGrpSpPr>
                <p:grpSpPr bwMode="auto">
                  <a:xfrm rot="-3600000">
                    <a:off x="1882" y="3655"/>
                    <a:ext cx="212" cy="212"/>
                    <a:chOff x="1884" y="3652"/>
                    <a:chExt cx="212" cy="212"/>
                  </a:xfrm>
                </p:grpSpPr>
                <p:grpSp>
                  <p:nvGrpSpPr>
                    <p:cNvPr id="29026" name="Group 254"/>
                    <p:cNvGrpSpPr>
                      <a:grpSpLocks/>
                    </p:cNvGrpSpPr>
                    <p:nvPr/>
                  </p:nvGrpSpPr>
                  <p:grpSpPr bwMode="auto">
                    <a:xfrm>
                      <a:off x="1990" y="3652"/>
                      <a:ext cx="0" cy="212"/>
                      <a:chOff x="1990" y="3652"/>
                      <a:chExt cx="0" cy="212"/>
                    </a:xfrm>
                  </p:grpSpPr>
                  <p:sp>
                    <p:nvSpPr>
                      <p:cNvPr id="29030" name="Line 255"/>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31" name="Line 256"/>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027" name="Group 257"/>
                    <p:cNvGrpSpPr>
                      <a:grpSpLocks/>
                    </p:cNvGrpSpPr>
                    <p:nvPr/>
                  </p:nvGrpSpPr>
                  <p:grpSpPr bwMode="auto">
                    <a:xfrm rot="-5400000">
                      <a:off x="1990" y="3652"/>
                      <a:ext cx="0" cy="212"/>
                      <a:chOff x="1990" y="3652"/>
                      <a:chExt cx="0" cy="212"/>
                    </a:xfrm>
                  </p:grpSpPr>
                  <p:sp>
                    <p:nvSpPr>
                      <p:cNvPr id="29028" name="Line 258"/>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29" name="Line 259"/>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grpSp>
              <p:nvGrpSpPr>
                <p:cNvPr id="29019" name="Group 260"/>
                <p:cNvGrpSpPr>
                  <a:grpSpLocks/>
                </p:cNvGrpSpPr>
                <p:nvPr/>
              </p:nvGrpSpPr>
              <p:grpSpPr bwMode="auto">
                <a:xfrm>
                  <a:off x="1964" y="3700"/>
                  <a:ext cx="45" cy="84"/>
                  <a:chOff x="1975" y="3711"/>
                  <a:chExt cx="45" cy="84"/>
                </a:xfrm>
              </p:grpSpPr>
              <p:sp>
                <p:nvSpPr>
                  <p:cNvPr id="29020" name="Freeform 261"/>
                  <p:cNvSpPr>
                    <a:spLocks/>
                  </p:cNvSpPr>
                  <p:nvPr/>
                </p:nvSpPr>
                <p:spPr bwMode="gray">
                  <a:xfrm>
                    <a:off x="1975" y="3711"/>
                    <a:ext cx="45" cy="84"/>
                  </a:xfrm>
                  <a:custGeom>
                    <a:avLst/>
                    <a:gdLst>
                      <a:gd name="T0" fmla="*/ 0 w 45"/>
                      <a:gd name="T1" fmla="*/ 0 h 84"/>
                      <a:gd name="T2" fmla="*/ 8 w 45"/>
                      <a:gd name="T3" fmla="*/ 72 h 84"/>
                      <a:gd name="T4" fmla="*/ 33 w 45"/>
                      <a:gd name="T5" fmla="*/ 78 h 84"/>
                      <a:gd name="T6" fmla="*/ 45 w 45"/>
                      <a:gd name="T7" fmla="*/ 57 h 84"/>
                      <a:gd name="T8" fmla="*/ 0 w 45"/>
                      <a:gd name="T9" fmla="*/ 0 h 84"/>
                      <a:gd name="T10" fmla="*/ 0 60000 65536"/>
                      <a:gd name="T11" fmla="*/ 0 60000 65536"/>
                      <a:gd name="T12" fmla="*/ 0 60000 65536"/>
                      <a:gd name="T13" fmla="*/ 0 60000 65536"/>
                      <a:gd name="T14" fmla="*/ 0 60000 65536"/>
                      <a:gd name="T15" fmla="*/ 0 w 45"/>
                      <a:gd name="T16" fmla="*/ 0 h 84"/>
                      <a:gd name="T17" fmla="*/ 45 w 45"/>
                      <a:gd name="T18" fmla="*/ 84 h 84"/>
                    </a:gdLst>
                    <a:ahLst/>
                    <a:cxnLst>
                      <a:cxn ang="T10">
                        <a:pos x="T0" y="T1"/>
                      </a:cxn>
                      <a:cxn ang="T11">
                        <a:pos x="T2" y="T3"/>
                      </a:cxn>
                      <a:cxn ang="T12">
                        <a:pos x="T4" y="T5"/>
                      </a:cxn>
                      <a:cxn ang="T13">
                        <a:pos x="T6" y="T7"/>
                      </a:cxn>
                      <a:cxn ang="T14">
                        <a:pos x="T8" y="T9"/>
                      </a:cxn>
                    </a:cxnLst>
                    <a:rect l="T15" t="T16" r="T17" b="T18"/>
                    <a:pathLst>
                      <a:path w="45" h="84">
                        <a:moveTo>
                          <a:pt x="0" y="0"/>
                        </a:moveTo>
                        <a:lnTo>
                          <a:pt x="8" y="72"/>
                        </a:lnTo>
                        <a:cubicBezTo>
                          <a:pt x="8" y="72"/>
                          <a:pt x="21" y="84"/>
                          <a:pt x="33" y="78"/>
                        </a:cubicBezTo>
                        <a:cubicBezTo>
                          <a:pt x="42" y="71"/>
                          <a:pt x="45" y="57"/>
                          <a:pt x="45" y="57"/>
                        </a:cubicBezTo>
                        <a:lnTo>
                          <a:pt x="0" y="0"/>
                        </a:lnTo>
                        <a:close/>
                      </a:path>
                    </a:pathLst>
                  </a:custGeom>
                  <a:solidFill>
                    <a:schemeClr val="accent2"/>
                  </a:solidFill>
                  <a:ln w="6350" cap="flat" cmpd="sng">
                    <a:solidFill>
                      <a:srgbClr val="808080"/>
                    </a:solidFill>
                    <a:prstDash val="solid"/>
                    <a:round/>
                    <a:headEnd type="none" w="med" len="med"/>
                    <a:tailEnd type="none" w="lg" len="lg"/>
                  </a:ln>
                </p:spPr>
                <p:txBody>
                  <a:bodyPr wrap="none" anchor="ctr">
                    <a:spAutoFit/>
                  </a:bodyPr>
                  <a:lstStyle/>
                  <a:p>
                    <a:endParaRPr lang="zh-TW" altLang="en-US"/>
                  </a:p>
                </p:txBody>
              </p:sp>
              <p:sp>
                <p:nvSpPr>
                  <p:cNvPr id="29021" name="Oval 262"/>
                  <p:cNvSpPr>
                    <a:spLocks noChangeAspect="1" noChangeArrowheads="1"/>
                  </p:cNvSpPr>
                  <p:nvPr/>
                </p:nvSpPr>
                <p:spPr bwMode="gray">
                  <a:xfrm>
                    <a:off x="1988" y="3759"/>
                    <a:ext cx="23" cy="23"/>
                  </a:xfrm>
                  <a:prstGeom prst="ellipse">
                    <a:avLst/>
                  </a:prstGeom>
                  <a:solidFill>
                    <a:schemeClr val="bg1"/>
                  </a:solidFill>
                  <a:ln w="6350">
                    <a:solidFill>
                      <a:srgbClr val="808080"/>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grpSp>
          <p:grpSp>
            <p:nvGrpSpPr>
              <p:cNvPr id="28961" name="Group 263"/>
              <p:cNvGrpSpPr>
                <a:grpSpLocks/>
              </p:cNvGrpSpPr>
              <p:nvPr/>
            </p:nvGrpSpPr>
            <p:grpSpPr bwMode="auto">
              <a:xfrm>
                <a:off x="2188" y="3648"/>
                <a:ext cx="220" cy="220"/>
                <a:chOff x="2188" y="3650"/>
                <a:chExt cx="220" cy="220"/>
              </a:xfrm>
            </p:grpSpPr>
            <p:grpSp>
              <p:nvGrpSpPr>
                <p:cNvPr id="28992" name="Group 264"/>
                <p:cNvGrpSpPr>
                  <a:grpSpLocks/>
                </p:cNvGrpSpPr>
                <p:nvPr/>
              </p:nvGrpSpPr>
              <p:grpSpPr bwMode="auto">
                <a:xfrm>
                  <a:off x="2188" y="3650"/>
                  <a:ext cx="220" cy="220"/>
                  <a:chOff x="1878" y="3650"/>
                  <a:chExt cx="220" cy="220"/>
                </a:xfrm>
              </p:grpSpPr>
              <p:sp>
                <p:nvSpPr>
                  <p:cNvPr id="28996" name="Oval 265"/>
                  <p:cNvSpPr>
                    <a:spLocks noChangeArrowheads="1"/>
                  </p:cNvSpPr>
                  <p:nvPr/>
                </p:nvSpPr>
                <p:spPr bwMode="gray">
                  <a:xfrm>
                    <a:off x="1878" y="3650"/>
                    <a:ext cx="220" cy="220"/>
                  </a:xfrm>
                  <a:prstGeom prst="ellipse">
                    <a:avLst/>
                  </a:prstGeom>
                  <a:solidFill>
                    <a:schemeClr val="bg1"/>
                  </a:solidFill>
                  <a:ln w="12700">
                    <a:solidFill>
                      <a:srgbClr val="333333"/>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8997" name="Group 266"/>
                  <p:cNvGrpSpPr>
                    <a:grpSpLocks/>
                  </p:cNvGrpSpPr>
                  <p:nvPr/>
                </p:nvGrpSpPr>
                <p:grpSpPr bwMode="auto">
                  <a:xfrm>
                    <a:off x="1882" y="3654"/>
                    <a:ext cx="212" cy="212"/>
                    <a:chOff x="1884" y="3652"/>
                    <a:chExt cx="212" cy="212"/>
                  </a:xfrm>
                </p:grpSpPr>
                <p:grpSp>
                  <p:nvGrpSpPr>
                    <p:cNvPr id="29012" name="Group 267"/>
                    <p:cNvGrpSpPr>
                      <a:grpSpLocks/>
                    </p:cNvGrpSpPr>
                    <p:nvPr/>
                  </p:nvGrpSpPr>
                  <p:grpSpPr bwMode="auto">
                    <a:xfrm>
                      <a:off x="1990" y="3652"/>
                      <a:ext cx="0" cy="212"/>
                      <a:chOff x="1990" y="3652"/>
                      <a:chExt cx="0" cy="212"/>
                    </a:xfrm>
                  </p:grpSpPr>
                  <p:sp>
                    <p:nvSpPr>
                      <p:cNvPr id="29016" name="Line 268"/>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17" name="Line 269"/>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013" name="Group 270"/>
                    <p:cNvGrpSpPr>
                      <a:grpSpLocks/>
                    </p:cNvGrpSpPr>
                    <p:nvPr/>
                  </p:nvGrpSpPr>
                  <p:grpSpPr bwMode="auto">
                    <a:xfrm rot="-5400000">
                      <a:off x="1990" y="3652"/>
                      <a:ext cx="0" cy="212"/>
                      <a:chOff x="1990" y="3652"/>
                      <a:chExt cx="0" cy="212"/>
                    </a:xfrm>
                  </p:grpSpPr>
                  <p:sp>
                    <p:nvSpPr>
                      <p:cNvPr id="29014" name="Line 271"/>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15" name="Line 272"/>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998" name="Group 273"/>
                  <p:cNvGrpSpPr>
                    <a:grpSpLocks/>
                  </p:cNvGrpSpPr>
                  <p:nvPr/>
                </p:nvGrpSpPr>
                <p:grpSpPr bwMode="auto">
                  <a:xfrm rot="-1800000">
                    <a:off x="1882" y="3654"/>
                    <a:ext cx="212" cy="212"/>
                    <a:chOff x="1884" y="3652"/>
                    <a:chExt cx="212" cy="212"/>
                  </a:xfrm>
                </p:grpSpPr>
                <p:grpSp>
                  <p:nvGrpSpPr>
                    <p:cNvPr id="29006" name="Group 274"/>
                    <p:cNvGrpSpPr>
                      <a:grpSpLocks/>
                    </p:cNvGrpSpPr>
                    <p:nvPr/>
                  </p:nvGrpSpPr>
                  <p:grpSpPr bwMode="auto">
                    <a:xfrm>
                      <a:off x="1990" y="3652"/>
                      <a:ext cx="0" cy="212"/>
                      <a:chOff x="1990" y="3652"/>
                      <a:chExt cx="0" cy="212"/>
                    </a:xfrm>
                  </p:grpSpPr>
                  <p:sp>
                    <p:nvSpPr>
                      <p:cNvPr id="29010" name="Line 275"/>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11" name="Line 276"/>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007" name="Group 277"/>
                    <p:cNvGrpSpPr>
                      <a:grpSpLocks/>
                    </p:cNvGrpSpPr>
                    <p:nvPr/>
                  </p:nvGrpSpPr>
                  <p:grpSpPr bwMode="auto">
                    <a:xfrm rot="-5400000">
                      <a:off x="1990" y="3652"/>
                      <a:ext cx="0" cy="212"/>
                      <a:chOff x="1990" y="3652"/>
                      <a:chExt cx="0" cy="212"/>
                    </a:xfrm>
                  </p:grpSpPr>
                  <p:sp>
                    <p:nvSpPr>
                      <p:cNvPr id="29008" name="Line 278"/>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09" name="Line 279"/>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999" name="Group 280"/>
                  <p:cNvGrpSpPr>
                    <a:grpSpLocks/>
                  </p:cNvGrpSpPr>
                  <p:nvPr/>
                </p:nvGrpSpPr>
                <p:grpSpPr bwMode="auto">
                  <a:xfrm rot="-3600000">
                    <a:off x="1882" y="3655"/>
                    <a:ext cx="212" cy="212"/>
                    <a:chOff x="1884" y="3652"/>
                    <a:chExt cx="212" cy="212"/>
                  </a:xfrm>
                </p:grpSpPr>
                <p:grpSp>
                  <p:nvGrpSpPr>
                    <p:cNvPr id="29000" name="Group 281"/>
                    <p:cNvGrpSpPr>
                      <a:grpSpLocks/>
                    </p:cNvGrpSpPr>
                    <p:nvPr/>
                  </p:nvGrpSpPr>
                  <p:grpSpPr bwMode="auto">
                    <a:xfrm>
                      <a:off x="1990" y="3652"/>
                      <a:ext cx="0" cy="212"/>
                      <a:chOff x="1990" y="3652"/>
                      <a:chExt cx="0" cy="212"/>
                    </a:xfrm>
                  </p:grpSpPr>
                  <p:sp>
                    <p:nvSpPr>
                      <p:cNvPr id="29004" name="Line 282"/>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05" name="Line 283"/>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9001" name="Group 284"/>
                    <p:cNvGrpSpPr>
                      <a:grpSpLocks/>
                    </p:cNvGrpSpPr>
                    <p:nvPr/>
                  </p:nvGrpSpPr>
                  <p:grpSpPr bwMode="auto">
                    <a:xfrm rot="-5400000">
                      <a:off x="1990" y="3652"/>
                      <a:ext cx="0" cy="212"/>
                      <a:chOff x="1990" y="3652"/>
                      <a:chExt cx="0" cy="212"/>
                    </a:xfrm>
                  </p:grpSpPr>
                  <p:sp>
                    <p:nvSpPr>
                      <p:cNvPr id="29002" name="Line 285"/>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003" name="Line 286"/>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grpSp>
              <p:nvGrpSpPr>
                <p:cNvPr id="28993" name="Group 287"/>
                <p:cNvGrpSpPr>
                  <a:grpSpLocks/>
                </p:cNvGrpSpPr>
                <p:nvPr/>
              </p:nvGrpSpPr>
              <p:grpSpPr bwMode="auto">
                <a:xfrm rot="-9000000">
                  <a:off x="2268" y="3736"/>
                  <a:ext cx="45" cy="84"/>
                  <a:chOff x="1975" y="3711"/>
                  <a:chExt cx="45" cy="84"/>
                </a:xfrm>
              </p:grpSpPr>
              <p:sp>
                <p:nvSpPr>
                  <p:cNvPr id="28994" name="Freeform 288"/>
                  <p:cNvSpPr>
                    <a:spLocks/>
                  </p:cNvSpPr>
                  <p:nvPr/>
                </p:nvSpPr>
                <p:spPr bwMode="gray">
                  <a:xfrm>
                    <a:off x="1975" y="3711"/>
                    <a:ext cx="45" cy="84"/>
                  </a:xfrm>
                  <a:custGeom>
                    <a:avLst/>
                    <a:gdLst>
                      <a:gd name="T0" fmla="*/ 0 w 45"/>
                      <a:gd name="T1" fmla="*/ 0 h 84"/>
                      <a:gd name="T2" fmla="*/ 8 w 45"/>
                      <a:gd name="T3" fmla="*/ 72 h 84"/>
                      <a:gd name="T4" fmla="*/ 33 w 45"/>
                      <a:gd name="T5" fmla="*/ 78 h 84"/>
                      <a:gd name="T6" fmla="*/ 45 w 45"/>
                      <a:gd name="T7" fmla="*/ 57 h 84"/>
                      <a:gd name="T8" fmla="*/ 0 w 45"/>
                      <a:gd name="T9" fmla="*/ 0 h 84"/>
                      <a:gd name="T10" fmla="*/ 0 60000 65536"/>
                      <a:gd name="T11" fmla="*/ 0 60000 65536"/>
                      <a:gd name="T12" fmla="*/ 0 60000 65536"/>
                      <a:gd name="T13" fmla="*/ 0 60000 65536"/>
                      <a:gd name="T14" fmla="*/ 0 60000 65536"/>
                      <a:gd name="T15" fmla="*/ 0 w 45"/>
                      <a:gd name="T16" fmla="*/ 0 h 84"/>
                      <a:gd name="T17" fmla="*/ 45 w 45"/>
                      <a:gd name="T18" fmla="*/ 84 h 84"/>
                    </a:gdLst>
                    <a:ahLst/>
                    <a:cxnLst>
                      <a:cxn ang="T10">
                        <a:pos x="T0" y="T1"/>
                      </a:cxn>
                      <a:cxn ang="T11">
                        <a:pos x="T2" y="T3"/>
                      </a:cxn>
                      <a:cxn ang="T12">
                        <a:pos x="T4" y="T5"/>
                      </a:cxn>
                      <a:cxn ang="T13">
                        <a:pos x="T6" y="T7"/>
                      </a:cxn>
                      <a:cxn ang="T14">
                        <a:pos x="T8" y="T9"/>
                      </a:cxn>
                    </a:cxnLst>
                    <a:rect l="T15" t="T16" r="T17" b="T18"/>
                    <a:pathLst>
                      <a:path w="45" h="84">
                        <a:moveTo>
                          <a:pt x="0" y="0"/>
                        </a:moveTo>
                        <a:lnTo>
                          <a:pt x="8" y="72"/>
                        </a:lnTo>
                        <a:cubicBezTo>
                          <a:pt x="8" y="72"/>
                          <a:pt x="21" y="84"/>
                          <a:pt x="33" y="78"/>
                        </a:cubicBezTo>
                        <a:cubicBezTo>
                          <a:pt x="42" y="71"/>
                          <a:pt x="45" y="57"/>
                          <a:pt x="45" y="57"/>
                        </a:cubicBezTo>
                        <a:lnTo>
                          <a:pt x="0" y="0"/>
                        </a:lnTo>
                        <a:close/>
                      </a:path>
                    </a:pathLst>
                  </a:custGeom>
                  <a:solidFill>
                    <a:schemeClr val="accent2"/>
                  </a:solidFill>
                  <a:ln w="6350" cap="flat" cmpd="sng">
                    <a:solidFill>
                      <a:srgbClr val="808080"/>
                    </a:solidFill>
                    <a:prstDash val="solid"/>
                    <a:round/>
                    <a:headEnd type="none" w="med" len="med"/>
                    <a:tailEnd type="none" w="lg" len="lg"/>
                  </a:ln>
                </p:spPr>
                <p:txBody>
                  <a:bodyPr wrap="none" anchor="ctr">
                    <a:spAutoFit/>
                  </a:bodyPr>
                  <a:lstStyle/>
                  <a:p>
                    <a:endParaRPr lang="zh-TW" altLang="en-US"/>
                  </a:p>
                </p:txBody>
              </p:sp>
              <p:sp>
                <p:nvSpPr>
                  <p:cNvPr id="28995" name="Oval 289"/>
                  <p:cNvSpPr>
                    <a:spLocks noChangeAspect="1" noChangeArrowheads="1"/>
                  </p:cNvSpPr>
                  <p:nvPr/>
                </p:nvSpPr>
                <p:spPr bwMode="gray">
                  <a:xfrm>
                    <a:off x="1988" y="3759"/>
                    <a:ext cx="23" cy="23"/>
                  </a:xfrm>
                  <a:prstGeom prst="ellipse">
                    <a:avLst/>
                  </a:prstGeom>
                  <a:solidFill>
                    <a:schemeClr val="bg1"/>
                  </a:solidFill>
                  <a:ln w="6350">
                    <a:solidFill>
                      <a:srgbClr val="808080"/>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grpSp>
          <p:grpSp>
            <p:nvGrpSpPr>
              <p:cNvPr id="28962" name="Group 290"/>
              <p:cNvGrpSpPr>
                <a:grpSpLocks/>
              </p:cNvGrpSpPr>
              <p:nvPr/>
            </p:nvGrpSpPr>
            <p:grpSpPr bwMode="auto">
              <a:xfrm>
                <a:off x="2498" y="3648"/>
                <a:ext cx="220" cy="220"/>
                <a:chOff x="2498" y="3650"/>
                <a:chExt cx="220" cy="220"/>
              </a:xfrm>
            </p:grpSpPr>
            <p:grpSp>
              <p:nvGrpSpPr>
                <p:cNvPr id="28966" name="Group 291"/>
                <p:cNvGrpSpPr>
                  <a:grpSpLocks/>
                </p:cNvGrpSpPr>
                <p:nvPr/>
              </p:nvGrpSpPr>
              <p:grpSpPr bwMode="auto">
                <a:xfrm>
                  <a:off x="2498" y="3650"/>
                  <a:ext cx="220" cy="220"/>
                  <a:chOff x="1878" y="3650"/>
                  <a:chExt cx="220" cy="220"/>
                </a:xfrm>
              </p:grpSpPr>
              <p:sp>
                <p:nvSpPr>
                  <p:cNvPr id="28970" name="Oval 292"/>
                  <p:cNvSpPr>
                    <a:spLocks noChangeArrowheads="1"/>
                  </p:cNvSpPr>
                  <p:nvPr/>
                </p:nvSpPr>
                <p:spPr bwMode="gray">
                  <a:xfrm>
                    <a:off x="1878" y="3650"/>
                    <a:ext cx="220" cy="220"/>
                  </a:xfrm>
                  <a:prstGeom prst="ellipse">
                    <a:avLst/>
                  </a:prstGeom>
                  <a:solidFill>
                    <a:schemeClr val="bg1"/>
                  </a:solidFill>
                  <a:ln w="12700">
                    <a:solidFill>
                      <a:srgbClr val="333333"/>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8971" name="Group 293"/>
                  <p:cNvGrpSpPr>
                    <a:grpSpLocks/>
                  </p:cNvGrpSpPr>
                  <p:nvPr/>
                </p:nvGrpSpPr>
                <p:grpSpPr bwMode="auto">
                  <a:xfrm>
                    <a:off x="1882" y="3654"/>
                    <a:ext cx="212" cy="212"/>
                    <a:chOff x="1884" y="3652"/>
                    <a:chExt cx="212" cy="212"/>
                  </a:xfrm>
                </p:grpSpPr>
                <p:grpSp>
                  <p:nvGrpSpPr>
                    <p:cNvPr id="28986" name="Group 294"/>
                    <p:cNvGrpSpPr>
                      <a:grpSpLocks/>
                    </p:cNvGrpSpPr>
                    <p:nvPr/>
                  </p:nvGrpSpPr>
                  <p:grpSpPr bwMode="auto">
                    <a:xfrm>
                      <a:off x="1990" y="3652"/>
                      <a:ext cx="0" cy="212"/>
                      <a:chOff x="1990" y="3652"/>
                      <a:chExt cx="0" cy="212"/>
                    </a:xfrm>
                  </p:grpSpPr>
                  <p:sp>
                    <p:nvSpPr>
                      <p:cNvPr id="28990" name="Line 295"/>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91" name="Line 296"/>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987" name="Group 297"/>
                    <p:cNvGrpSpPr>
                      <a:grpSpLocks/>
                    </p:cNvGrpSpPr>
                    <p:nvPr/>
                  </p:nvGrpSpPr>
                  <p:grpSpPr bwMode="auto">
                    <a:xfrm rot="-5400000">
                      <a:off x="1990" y="3652"/>
                      <a:ext cx="0" cy="212"/>
                      <a:chOff x="1990" y="3652"/>
                      <a:chExt cx="0" cy="212"/>
                    </a:xfrm>
                  </p:grpSpPr>
                  <p:sp>
                    <p:nvSpPr>
                      <p:cNvPr id="28988" name="Line 298"/>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89" name="Line 299"/>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972" name="Group 300"/>
                  <p:cNvGrpSpPr>
                    <a:grpSpLocks/>
                  </p:cNvGrpSpPr>
                  <p:nvPr/>
                </p:nvGrpSpPr>
                <p:grpSpPr bwMode="auto">
                  <a:xfrm rot="-1800000">
                    <a:off x="1882" y="3654"/>
                    <a:ext cx="212" cy="212"/>
                    <a:chOff x="1884" y="3652"/>
                    <a:chExt cx="212" cy="212"/>
                  </a:xfrm>
                </p:grpSpPr>
                <p:grpSp>
                  <p:nvGrpSpPr>
                    <p:cNvPr id="28980" name="Group 301"/>
                    <p:cNvGrpSpPr>
                      <a:grpSpLocks/>
                    </p:cNvGrpSpPr>
                    <p:nvPr/>
                  </p:nvGrpSpPr>
                  <p:grpSpPr bwMode="auto">
                    <a:xfrm>
                      <a:off x="1990" y="3652"/>
                      <a:ext cx="0" cy="212"/>
                      <a:chOff x="1990" y="3652"/>
                      <a:chExt cx="0" cy="212"/>
                    </a:xfrm>
                  </p:grpSpPr>
                  <p:sp>
                    <p:nvSpPr>
                      <p:cNvPr id="28984" name="Line 302"/>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85" name="Line 303"/>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981" name="Group 304"/>
                    <p:cNvGrpSpPr>
                      <a:grpSpLocks/>
                    </p:cNvGrpSpPr>
                    <p:nvPr/>
                  </p:nvGrpSpPr>
                  <p:grpSpPr bwMode="auto">
                    <a:xfrm rot="-5400000">
                      <a:off x="1990" y="3652"/>
                      <a:ext cx="0" cy="212"/>
                      <a:chOff x="1990" y="3652"/>
                      <a:chExt cx="0" cy="212"/>
                    </a:xfrm>
                  </p:grpSpPr>
                  <p:sp>
                    <p:nvSpPr>
                      <p:cNvPr id="28982" name="Line 305"/>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83" name="Line 306"/>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973" name="Group 307"/>
                  <p:cNvGrpSpPr>
                    <a:grpSpLocks/>
                  </p:cNvGrpSpPr>
                  <p:nvPr/>
                </p:nvGrpSpPr>
                <p:grpSpPr bwMode="auto">
                  <a:xfrm rot="-3600000">
                    <a:off x="1882" y="3655"/>
                    <a:ext cx="212" cy="212"/>
                    <a:chOff x="1884" y="3652"/>
                    <a:chExt cx="212" cy="212"/>
                  </a:xfrm>
                </p:grpSpPr>
                <p:grpSp>
                  <p:nvGrpSpPr>
                    <p:cNvPr id="28974" name="Group 308"/>
                    <p:cNvGrpSpPr>
                      <a:grpSpLocks/>
                    </p:cNvGrpSpPr>
                    <p:nvPr/>
                  </p:nvGrpSpPr>
                  <p:grpSpPr bwMode="auto">
                    <a:xfrm>
                      <a:off x="1990" y="3652"/>
                      <a:ext cx="0" cy="212"/>
                      <a:chOff x="1990" y="3652"/>
                      <a:chExt cx="0" cy="212"/>
                    </a:xfrm>
                  </p:grpSpPr>
                  <p:sp>
                    <p:nvSpPr>
                      <p:cNvPr id="28978" name="Line 309"/>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79" name="Line 310"/>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975" name="Group 311"/>
                    <p:cNvGrpSpPr>
                      <a:grpSpLocks/>
                    </p:cNvGrpSpPr>
                    <p:nvPr/>
                  </p:nvGrpSpPr>
                  <p:grpSpPr bwMode="auto">
                    <a:xfrm rot="-5400000">
                      <a:off x="1990" y="3652"/>
                      <a:ext cx="0" cy="212"/>
                      <a:chOff x="1990" y="3652"/>
                      <a:chExt cx="0" cy="212"/>
                    </a:xfrm>
                  </p:grpSpPr>
                  <p:sp>
                    <p:nvSpPr>
                      <p:cNvPr id="28976" name="Line 312"/>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77" name="Line 313"/>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grpSp>
              <p:nvGrpSpPr>
                <p:cNvPr id="28967" name="Group 314"/>
                <p:cNvGrpSpPr>
                  <a:grpSpLocks/>
                </p:cNvGrpSpPr>
                <p:nvPr/>
              </p:nvGrpSpPr>
              <p:grpSpPr bwMode="auto">
                <a:xfrm rot="9900000">
                  <a:off x="2593" y="3735"/>
                  <a:ext cx="45" cy="84"/>
                  <a:chOff x="1975" y="3711"/>
                  <a:chExt cx="45" cy="84"/>
                </a:xfrm>
              </p:grpSpPr>
              <p:sp>
                <p:nvSpPr>
                  <p:cNvPr id="28968" name="Freeform 315"/>
                  <p:cNvSpPr>
                    <a:spLocks/>
                  </p:cNvSpPr>
                  <p:nvPr/>
                </p:nvSpPr>
                <p:spPr bwMode="gray">
                  <a:xfrm>
                    <a:off x="1975" y="3711"/>
                    <a:ext cx="45" cy="84"/>
                  </a:xfrm>
                  <a:custGeom>
                    <a:avLst/>
                    <a:gdLst>
                      <a:gd name="T0" fmla="*/ 0 w 45"/>
                      <a:gd name="T1" fmla="*/ 0 h 84"/>
                      <a:gd name="T2" fmla="*/ 8 w 45"/>
                      <a:gd name="T3" fmla="*/ 72 h 84"/>
                      <a:gd name="T4" fmla="*/ 33 w 45"/>
                      <a:gd name="T5" fmla="*/ 78 h 84"/>
                      <a:gd name="T6" fmla="*/ 45 w 45"/>
                      <a:gd name="T7" fmla="*/ 57 h 84"/>
                      <a:gd name="T8" fmla="*/ 0 w 45"/>
                      <a:gd name="T9" fmla="*/ 0 h 84"/>
                      <a:gd name="T10" fmla="*/ 0 60000 65536"/>
                      <a:gd name="T11" fmla="*/ 0 60000 65536"/>
                      <a:gd name="T12" fmla="*/ 0 60000 65536"/>
                      <a:gd name="T13" fmla="*/ 0 60000 65536"/>
                      <a:gd name="T14" fmla="*/ 0 60000 65536"/>
                      <a:gd name="T15" fmla="*/ 0 w 45"/>
                      <a:gd name="T16" fmla="*/ 0 h 84"/>
                      <a:gd name="T17" fmla="*/ 45 w 45"/>
                      <a:gd name="T18" fmla="*/ 84 h 84"/>
                    </a:gdLst>
                    <a:ahLst/>
                    <a:cxnLst>
                      <a:cxn ang="T10">
                        <a:pos x="T0" y="T1"/>
                      </a:cxn>
                      <a:cxn ang="T11">
                        <a:pos x="T2" y="T3"/>
                      </a:cxn>
                      <a:cxn ang="T12">
                        <a:pos x="T4" y="T5"/>
                      </a:cxn>
                      <a:cxn ang="T13">
                        <a:pos x="T6" y="T7"/>
                      </a:cxn>
                      <a:cxn ang="T14">
                        <a:pos x="T8" y="T9"/>
                      </a:cxn>
                    </a:cxnLst>
                    <a:rect l="T15" t="T16" r="T17" b="T18"/>
                    <a:pathLst>
                      <a:path w="45" h="84">
                        <a:moveTo>
                          <a:pt x="0" y="0"/>
                        </a:moveTo>
                        <a:lnTo>
                          <a:pt x="8" y="72"/>
                        </a:lnTo>
                        <a:cubicBezTo>
                          <a:pt x="8" y="72"/>
                          <a:pt x="21" y="84"/>
                          <a:pt x="33" y="78"/>
                        </a:cubicBezTo>
                        <a:cubicBezTo>
                          <a:pt x="42" y="71"/>
                          <a:pt x="45" y="57"/>
                          <a:pt x="45" y="57"/>
                        </a:cubicBezTo>
                        <a:lnTo>
                          <a:pt x="0" y="0"/>
                        </a:lnTo>
                        <a:close/>
                      </a:path>
                    </a:pathLst>
                  </a:custGeom>
                  <a:solidFill>
                    <a:schemeClr val="accent2"/>
                  </a:solidFill>
                  <a:ln w="6350" cap="flat" cmpd="sng">
                    <a:solidFill>
                      <a:srgbClr val="808080"/>
                    </a:solidFill>
                    <a:prstDash val="solid"/>
                    <a:round/>
                    <a:headEnd type="none" w="med" len="med"/>
                    <a:tailEnd type="none" w="lg" len="lg"/>
                  </a:ln>
                </p:spPr>
                <p:txBody>
                  <a:bodyPr wrap="none" anchor="ctr">
                    <a:spAutoFit/>
                  </a:bodyPr>
                  <a:lstStyle/>
                  <a:p>
                    <a:endParaRPr lang="zh-TW" altLang="en-US"/>
                  </a:p>
                </p:txBody>
              </p:sp>
              <p:sp>
                <p:nvSpPr>
                  <p:cNvPr id="28969" name="Oval 316"/>
                  <p:cNvSpPr>
                    <a:spLocks noChangeAspect="1" noChangeArrowheads="1"/>
                  </p:cNvSpPr>
                  <p:nvPr/>
                </p:nvSpPr>
                <p:spPr bwMode="gray">
                  <a:xfrm>
                    <a:off x="1988" y="3759"/>
                    <a:ext cx="23" cy="23"/>
                  </a:xfrm>
                  <a:prstGeom prst="ellipse">
                    <a:avLst/>
                  </a:prstGeom>
                  <a:solidFill>
                    <a:schemeClr val="bg1"/>
                  </a:solidFill>
                  <a:ln w="6350">
                    <a:solidFill>
                      <a:srgbClr val="808080"/>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grpSp>
          <p:grpSp>
            <p:nvGrpSpPr>
              <p:cNvPr id="28963" name="Group 317"/>
              <p:cNvGrpSpPr>
                <a:grpSpLocks/>
              </p:cNvGrpSpPr>
              <p:nvPr/>
            </p:nvGrpSpPr>
            <p:grpSpPr bwMode="auto">
              <a:xfrm>
                <a:off x="2766" y="3679"/>
                <a:ext cx="192" cy="158"/>
                <a:chOff x="2766" y="3669"/>
                <a:chExt cx="192" cy="158"/>
              </a:xfrm>
            </p:grpSpPr>
            <p:sp>
              <p:nvSpPr>
                <p:cNvPr id="28964" name="Rectangle 318"/>
                <p:cNvSpPr>
                  <a:spLocks noChangeArrowheads="1"/>
                </p:cNvSpPr>
                <p:nvPr/>
              </p:nvSpPr>
              <p:spPr bwMode="gray">
                <a:xfrm>
                  <a:off x="2766" y="3669"/>
                  <a:ext cx="192" cy="56"/>
                </a:xfrm>
                <a:prstGeom prst="rect">
                  <a:avLst/>
                </a:prstGeom>
                <a:solidFill>
                  <a:schemeClr val="bg1"/>
                </a:solidFill>
                <a:ln w="12700">
                  <a:solidFill>
                    <a:srgbClr val="333333"/>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965" name="Rectangle 319"/>
                <p:cNvSpPr>
                  <a:spLocks noChangeArrowheads="1"/>
                </p:cNvSpPr>
                <p:nvPr/>
              </p:nvSpPr>
              <p:spPr bwMode="gray">
                <a:xfrm>
                  <a:off x="2766" y="3771"/>
                  <a:ext cx="192" cy="56"/>
                </a:xfrm>
                <a:prstGeom prst="rect">
                  <a:avLst/>
                </a:prstGeom>
                <a:solidFill>
                  <a:schemeClr val="bg1"/>
                </a:solidFill>
                <a:ln w="12700">
                  <a:solidFill>
                    <a:srgbClr val="333333"/>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grpSp>
      </p:grpSp>
      <p:sp>
        <p:nvSpPr>
          <p:cNvPr id="28691" name="Rectangle 320"/>
          <p:cNvSpPr>
            <a:spLocks noChangeArrowheads="1"/>
          </p:cNvSpPr>
          <p:nvPr/>
        </p:nvSpPr>
        <p:spPr bwMode="auto">
          <a:xfrm>
            <a:off x="6858000" y="5943600"/>
            <a:ext cx="1222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519113"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defTabSz="519113"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defTabSz="519113"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defTabSz="519113"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defTabSz="519113"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gn="ctr">
              <a:lnSpc>
                <a:spcPct val="90000"/>
              </a:lnSpc>
              <a:spcBef>
                <a:spcPct val="0"/>
              </a:spcBef>
              <a:buClr>
                <a:srgbClr val="0000CC"/>
              </a:buClr>
              <a:buSzTx/>
              <a:buFont typeface="Wingdings" pitchFamily="2" charset="2"/>
              <a:buNone/>
            </a:pPr>
            <a:r>
              <a:rPr kumimoji="0" lang="en-US" altLang="zh-TW" sz="2000" b="1">
                <a:solidFill>
                  <a:srgbClr val="0000CC"/>
                </a:solidFill>
                <a:latin typeface="Arial" pitchFamily="34" charset="0"/>
              </a:rPr>
              <a:t>2010-2020</a:t>
            </a:r>
          </a:p>
        </p:txBody>
      </p:sp>
      <p:sp>
        <p:nvSpPr>
          <p:cNvPr id="28692" name="Text Box 321"/>
          <p:cNvSpPr txBox="1">
            <a:spLocks noChangeArrowheads="1"/>
          </p:cNvSpPr>
          <p:nvPr/>
        </p:nvSpPr>
        <p:spPr bwMode="gray">
          <a:xfrm>
            <a:off x="6592888" y="2838450"/>
            <a:ext cx="1681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gn="ctr">
              <a:lnSpc>
                <a:spcPct val="90000"/>
              </a:lnSpc>
              <a:spcBef>
                <a:spcPct val="0"/>
              </a:spcBef>
              <a:buSzPct val="70000"/>
              <a:buFont typeface="Wingdings" pitchFamily="2" charset="2"/>
              <a:buNone/>
            </a:pPr>
            <a:r>
              <a:rPr kumimoji="0" lang="en-US" altLang="zh-TW" sz="1800" b="1">
                <a:latin typeface="Arial" pitchFamily="34" charset="0"/>
              </a:rPr>
              <a:t>Policies</a:t>
            </a:r>
          </a:p>
        </p:txBody>
      </p:sp>
      <p:sp>
        <p:nvSpPr>
          <p:cNvPr id="28693" name="Text Box 322"/>
          <p:cNvSpPr txBox="1">
            <a:spLocks noChangeArrowheads="1"/>
          </p:cNvSpPr>
          <p:nvPr/>
        </p:nvSpPr>
        <p:spPr bwMode="gray">
          <a:xfrm>
            <a:off x="6618288" y="5435600"/>
            <a:ext cx="1631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gn="ctr">
              <a:lnSpc>
                <a:spcPct val="90000"/>
              </a:lnSpc>
              <a:spcBef>
                <a:spcPct val="0"/>
              </a:spcBef>
              <a:buClrTx/>
              <a:buSzTx/>
              <a:buFontTx/>
              <a:buNone/>
            </a:pPr>
            <a:r>
              <a:rPr kumimoji="0" lang="en-US" altLang="zh-TW" sz="1800" b="1">
                <a:latin typeface="Arial" pitchFamily="34" charset="0"/>
              </a:rPr>
              <a:t>Services</a:t>
            </a:r>
          </a:p>
        </p:txBody>
      </p:sp>
      <p:sp>
        <p:nvSpPr>
          <p:cNvPr id="28694" name="Rectangle 323"/>
          <p:cNvSpPr>
            <a:spLocks noChangeArrowheads="1"/>
          </p:cNvSpPr>
          <p:nvPr/>
        </p:nvSpPr>
        <p:spPr bwMode="auto">
          <a:xfrm>
            <a:off x="5186363" y="4846638"/>
            <a:ext cx="13144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2713" indent="-112713" defTabSz="519113"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defTabSz="519113"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defTabSz="519113"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defTabSz="519113"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defTabSz="519113"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nSpc>
                <a:spcPct val="90000"/>
              </a:lnSpc>
              <a:spcBef>
                <a:spcPct val="0"/>
              </a:spcBef>
              <a:spcAft>
                <a:spcPct val="20000"/>
              </a:spcAft>
              <a:buClr>
                <a:srgbClr val="0000CC"/>
              </a:buClr>
              <a:buSzTx/>
              <a:buFont typeface="Times" pitchFamily="18" charset="0"/>
              <a:buChar char="•"/>
            </a:pPr>
            <a:r>
              <a:rPr kumimoji="0" lang="en-US" altLang="zh-TW" sz="1600">
                <a:solidFill>
                  <a:schemeClr val="bg2"/>
                </a:solidFill>
                <a:latin typeface="Arial" pitchFamily="34" charset="0"/>
              </a:rPr>
              <a:t>Service levels and agility up</a:t>
            </a:r>
          </a:p>
        </p:txBody>
      </p:sp>
      <p:sp>
        <p:nvSpPr>
          <p:cNvPr id="28695" name="Rectangle 324"/>
          <p:cNvSpPr>
            <a:spLocks noChangeArrowheads="1"/>
          </p:cNvSpPr>
          <p:nvPr/>
        </p:nvSpPr>
        <p:spPr bwMode="auto">
          <a:xfrm>
            <a:off x="5186363" y="3008313"/>
            <a:ext cx="13144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2713" indent="-112713" defTabSz="519113"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defTabSz="519113"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defTabSz="519113"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defTabSz="519113"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defTabSz="519113"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nSpc>
                <a:spcPct val="90000"/>
              </a:lnSpc>
              <a:spcBef>
                <a:spcPct val="0"/>
              </a:spcBef>
              <a:spcAft>
                <a:spcPct val="20000"/>
              </a:spcAft>
              <a:buClr>
                <a:srgbClr val="0000CC"/>
              </a:buClr>
              <a:buSzTx/>
              <a:buFont typeface="Times" pitchFamily="18" charset="0"/>
              <a:buChar char="•"/>
            </a:pPr>
            <a:r>
              <a:rPr kumimoji="0" lang="en-US" altLang="zh-TW" sz="1600">
                <a:solidFill>
                  <a:schemeClr val="bg2"/>
                </a:solidFill>
                <a:latin typeface="Arial" pitchFamily="34" charset="0"/>
              </a:rPr>
              <a:t>Cloud- enabled</a:t>
            </a:r>
          </a:p>
        </p:txBody>
      </p:sp>
      <p:sp>
        <p:nvSpPr>
          <p:cNvPr id="28696" name="Text Box 325"/>
          <p:cNvSpPr txBox="1">
            <a:spLocks noChangeArrowheads="1"/>
          </p:cNvSpPr>
          <p:nvPr/>
        </p:nvSpPr>
        <p:spPr bwMode="auto">
          <a:xfrm>
            <a:off x="6342063" y="1706563"/>
            <a:ext cx="21463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gn="ctr">
              <a:spcBef>
                <a:spcPct val="0"/>
              </a:spcBef>
              <a:buClrTx/>
              <a:buSzTx/>
              <a:buFontTx/>
              <a:buNone/>
            </a:pPr>
            <a:r>
              <a:rPr kumimoji="0" lang="en-US" altLang="zh-TW" sz="3200" i="1">
                <a:solidFill>
                  <a:srgbClr val="CC0000"/>
                </a:solidFill>
                <a:latin typeface="Arial" pitchFamily="34" charset="0"/>
              </a:rPr>
              <a:t>Automated</a:t>
            </a:r>
          </a:p>
          <a:p>
            <a:pPr algn="ctr">
              <a:spcBef>
                <a:spcPct val="0"/>
              </a:spcBef>
              <a:buClrTx/>
              <a:buSzTx/>
              <a:buFontTx/>
              <a:buNone/>
            </a:pPr>
            <a:r>
              <a:rPr kumimoji="0" lang="en-US" altLang="zh-TW" sz="1800" i="1">
                <a:solidFill>
                  <a:srgbClr val="CC0000"/>
                </a:solidFill>
                <a:latin typeface="Arial" pitchFamily="34" charset="0"/>
              </a:rPr>
              <a:t>Service Orientation</a:t>
            </a:r>
          </a:p>
        </p:txBody>
      </p:sp>
      <p:sp>
        <p:nvSpPr>
          <p:cNvPr id="28697" name="Text Box 326"/>
          <p:cNvSpPr txBox="1">
            <a:spLocks noChangeArrowheads="1"/>
          </p:cNvSpPr>
          <p:nvPr/>
        </p:nvSpPr>
        <p:spPr bwMode="auto">
          <a:xfrm>
            <a:off x="122238" y="1706563"/>
            <a:ext cx="25590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gn="ctr">
              <a:spcBef>
                <a:spcPct val="50000"/>
              </a:spcBef>
              <a:buClrTx/>
              <a:buSzTx/>
              <a:buFontTx/>
              <a:buNone/>
            </a:pPr>
            <a:r>
              <a:rPr kumimoji="0" lang="en-US" altLang="zh-TW" sz="3200" i="1">
                <a:solidFill>
                  <a:srgbClr val="CC0000"/>
                </a:solidFill>
                <a:latin typeface="Arial" pitchFamily="34" charset="0"/>
              </a:rPr>
              <a:t>Sprawled</a:t>
            </a:r>
          </a:p>
          <a:p>
            <a:pPr algn="ctr">
              <a:spcBef>
                <a:spcPct val="0"/>
              </a:spcBef>
              <a:buClrTx/>
              <a:buSzTx/>
              <a:buFontTx/>
              <a:buNone/>
            </a:pPr>
            <a:r>
              <a:rPr kumimoji="0" lang="en-US" altLang="zh-TW" sz="1800" i="1">
                <a:solidFill>
                  <a:srgbClr val="CC0000"/>
                </a:solidFill>
                <a:latin typeface="Arial" pitchFamily="34" charset="0"/>
              </a:rPr>
              <a:t>Component-Orientation</a:t>
            </a:r>
          </a:p>
        </p:txBody>
      </p:sp>
      <p:grpSp>
        <p:nvGrpSpPr>
          <p:cNvPr id="28698" name="Group 327"/>
          <p:cNvGrpSpPr>
            <a:grpSpLocks/>
          </p:cNvGrpSpPr>
          <p:nvPr/>
        </p:nvGrpSpPr>
        <p:grpSpPr bwMode="auto">
          <a:xfrm>
            <a:off x="2466975" y="1706563"/>
            <a:ext cx="3006725" cy="4541837"/>
            <a:chOff x="1554" y="1075"/>
            <a:chExt cx="1894" cy="2861"/>
          </a:xfrm>
        </p:grpSpPr>
        <p:sp>
          <p:nvSpPr>
            <p:cNvPr id="92488" name="Rectangle 328"/>
            <p:cNvSpPr>
              <a:spLocks noChangeArrowheads="1"/>
            </p:cNvSpPr>
            <p:nvPr/>
          </p:nvSpPr>
          <p:spPr bwMode="auto">
            <a:xfrm>
              <a:off x="2536" y="3200"/>
              <a:ext cx="522" cy="354"/>
            </a:xfrm>
            <a:prstGeom prst="rect">
              <a:avLst/>
            </a:prstGeom>
            <a:gradFill rotWithShape="1">
              <a:gsLst>
                <a:gs pos="0">
                  <a:schemeClr val="bg1"/>
                </a:gs>
                <a:gs pos="50000">
                  <a:schemeClr val="bg1">
                    <a:gamma/>
                    <a:shade val="86275"/>
                    <a:invGamma/>
                  </a:schemeClr>
                </a:gs>
                <a:gs pos="100000">
                  <a:schemeClr val="bg1"/>
                </a:gs>
              </a:gsLst>
              <a:lin ang="18900000" scaled="1"/>
            </a:gradFill>
            <a:ln w="12700">
              <a:solidFill>
                <a:schemeClr val="tx1"/>
              </a:solidFill>
              <a:miter lim="800000"/>
              <a:headEnd/>
              <a:tailEnd type="none" w="lg" len="lg"/>
            </a:ln>
            <a:effectLst/>
          </p:spPr>
          <p:txBody>
            <a:bodyPr anchor="ctr">
              <a:spAutoFit/>
            </a:bodyPr>
            <a:lstStyle/>
            <a:p>
              <a:pPr>
                <a:defRPr/>
              </a:pPr>
              <a:endParaRPr lang="zh-TW" altLang="en-US"/>
            </a:p>
          </p:txBody>
        </p:sp>
        <p:grpSp>
          <p:nvGrpSpPr>
            <p:cNvPr id="28710" name="Group 329"/>
            <p:cNvGrpSpPr>
              <a:grpSpLocks/>
            </p:cNvGrpSpPr>
            <p:nvPr/>
          </p:nvGrpSpPr>
          <p:grpSpPr bwMode="auto">
            <a:xfrm>
              <a:off x="2574" y="3226"/>
              <a:ext cx="135" cy="134"/>
              <a:chOff x="1878" y="3650"/>
              <a:chExt cx="220" cy="220"/>
            </a:xfrm>
          </p:grpSpPr>
          <p:grpSp>
            <p:nvGrpSpPr>
              <p:cNvPr id="28931" name="Group 330"/>
              <p:cNvGrpSpPr>
                <a:grpSpLocks/>
              </p:cNvGrpSpPr>
              <p:nvPr/>
            </p:nvGrpSpPr>
            <p:grpSpPr bwMode="auto">
              <a:xfrm>
                <a:off x="1878" y="3650"/>
                <a:ext cx="220" cy="220"/>
                <a:chOff x="1878" y="3650"/>
                <a:chExt cx="220" cy="220"/>
              </a:xfrm>
            </p:grpSpPr>
            <p:sp>
              <p:nvSpPr>
                <p:cNvPr id="28935" name="Oval 331"/>
                <p:cNvSpPr>
                  <a:spLocks noChangeArrowheads="1"/>
                </p:cNvSpPr>
                <p:nvPr/>
              </p:nvSpPr>
              <p:spPr bwMode="gray">
                <a:xfrm>
                  <a:off x="1878" y="3650"/>
                  <a:ext cx="220" cy="220"/>
                </a:xfrm>
                <a:prstGeom prst="ellipse">
                  <a:avLst/>
                </a:prstGeom>
                <a:solidFill>
                  <a:schemeClr val="bg1"/>
                </a:solidFill>
                <a:ln w="12700">
                  <a:solidFill>
                    <a:srgbClr val="333333"/>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8936" name="Group 332"/>
                <p:cNvGrpSpPr>
                  <a:grpSpLocks/>
                </p:cNvGrpSpPr>
                <p:nvPr/>
              </p:nvGrpSpPr>
              <p:grpSpPr bwMode="auto">
                <a:xfrm>
                  <a:off x="1882" y="3654"/>
                  <a:ext cx="212" cy="212"/>
                  <a:chOff x="1884" y="3652"/>
                  <a:chExt cx="212" cy="212"/>
                </a:xfrm>
              </p:grpSpPr>
              <p:grpSp>
                <p:nvGrpSpPr>
                  <p:cNvPr id="28951" name="Group 333"/>
                  <p:cNvGrpSpPr>
                    <a:grpSpLocks/>
                  </p:cNvGrpSpPr>
                  <p:nvPr/>
                </p:nvGrpSpPr>
                <p:grpSpPr bwMode="auto">
                  <a:xfrm>
                    <a:off x="1990" y="3652"/>
                    <a:ext cx="0" cy="212"/>
                    <a:chOff x="1990" y="3652"/>
                    <a:chExt cx="0" cy="212"/>
                  </a:xfrm>
                </p:grpSpPr>
                <p:sp>
                  <p:nvSpPr>
                    <p:cNvPr id="28955" name="Line 334"/>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56" name="Line 335"/>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952" name="Group 336"/>
                  <p:cNvGrpSpPr>
                    <a:grpSpLocks/>
                  </p:cNvGrpSpPr>
                  <p:nvPr/>
                </p:nvGrpSpPr>
                <p:grpSpPr bwMode="auto">
                  <a:xfrm rot="-5400000">
                    <a:off x="1990" y="3652"/>
                    <a:ext cx="0" cy="212"/>
                    <a:chOff x="1990" y="3652"/>
                    <a:chExt cx="0" cy="212"/>
                  </a:xfrm>
                </p:grpSpPr>
                <p:sp>
                  <p:nvSpPr>
                    <p:cNvPr id="28953" name="Line 337"/>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54" name="Line 338"/>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937" name="Group 339"/>
                <p:cNvGrpSpPr>
                  <a:grpSpLocks/>
                </p:cNvGrpSpPr>
                <p:nvPr/>
              </p:nvGrpSpPr>
              <p:grpSpPr bwMode="auto">
                <a:xfrm rot="-1800000">
                  <a:off x="1882" y="3654"/>
                  <a:ext cx="212" cy="212"/>
                  <a:chOff x="1884" y="3652"/>
                  <a:chExt cx="212" cy="212"/>
                </a:xfrm>
              </p:grpSpPr>
              <p:grpSp>
                <p:nvGrpSpPr>
                  <p:cNvPr id="28945" name="Group 340"/>
                  <p:cNvGrpSpPr>
                    <a:grpSpLocks/>
                  </p:cNvGrpSpPr>
                  <p:nvPr/>
                </p:nvGrpSpPr>
                <p:grpSpPr bwMode="auto">
                  <a:xfrm>
                    <a:off x="1990" y="3652"/>
                    <a:ext cx="0" cy="212"/>
                    <a:chOff x="1990" y="3652"/>
                    <a:chExt cx="0" cy="212"/>
                  </a:xfrm>
                </p:grpSpPr>
                <p:sp>
                  <p:nvSpPr>
                    <p:cNvPr id="28949" name="Line 341"/>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50" name="Line 342"/>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946" name="Group 343"/>
                  <p:cNvGrpSpPr>
                    <a:grpSpLocks/>
                  </p:cNvGrpSpPr>
                  <p:nvPr/>
                </p:nvGrpSpPr>
                <p:grpSpPr bwMode="auto">
                  <a:xfrm rot="-5400000">
                    <a:off x="1990" y="3652"/>
                    <a:ext cx="0" cy="212"/>
                    <a:chOff x="1990" y="3652"/>
                    <a:chExt cx="0" cy="212"/>
                  </a:xfrm>
                </p:grpSpPr>
                <p:sp>
                  <p:nvSpPr>
                    <p:cNvPr id="28947" name="Line 344"/>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48" name="Line 345"/>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938" name="Group 346"/>
                <p:cNvGrpSpPr>
                  <a:grpSpLocks/>
                </p:cNvGrpSpPr>
                <p:nvPr/>
              </p:nvGrpSpPr>
              <p:grpSpPr bwMode="auto">
                <a:xfrm rot="-3600000">
                  <a:off x="1882" y="3655"/>
                  <a:ext cx="212" cy="212"/>
                  <a:chOff x="1884" y="3652"/>
                  <a:chExt cx="212" cy="212"/>
                </a:xfrm>
              </p:grpSpPr>
              <p:grpSp>
                <p:nvGrpSpPr>
                  <p:cNvPr id="28939" name="Group 347"/>
                  <p:cNvGrpSpPr>
                    <a:grpSpLocks/>
                  </p:cNvGrpSpPr>
                  <p:nvPr/>
                </p:nvGrpSpPr>
                <p:grpSpPr bwMode="auto">
                  <a:xfrm>
                    <a:off x="1990" y="3652"/>
                    <a:ext cx="0" cy="212"/>
                    <a:chOff x="1990" y="3652"/>
                    <a:chExt cx="0" cy="212"/>
                  </a:xfrm>
                </p:grpSpPr>
                <p:sp>
                  <p:nvSpPr>
                    <p:cNvPr id="28943" name="Line 348"/>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44" name="Line 349"/>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940" name="Group 350"/>
                  <p:cNvGrpSpPr>
                    <a:grpSpLocks/>
                  </p:cNvGrpSpPr>
                  <p:nvPr/>
                </p:nvGrpSpPr>
                <p:grpSpPr bwMode="auto">
                  <a:xfrm rot="-5400000">
                    <a:off x="1990" y="3652"/>
                    <a:ext cx="0" cy="212"/>
                    <a:chOff x="1990" y="3652"/>
                    <a:chExt cx="0" cy="212"/>
                  </a:xfrm>
                </p:grpSpPr>
                <p:sp>
                  <p:nvSpPr>
                    <p:cNvPr id="28941" name="Line 351"/>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42" name="Line 352"/>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grpSp>
            <p:nvGrpSpPr>
              <p:cNvPr id="28932" name="Group 353"/>
              <p:cNvGrpSpPr>
                <a:grpSpLocks/>
              </p:cNvGrpSpPr>
              <p:nvPr/>
            </p:nvGrpSpPr>
            <p:grpSpPr bwMode="auto">
              <a:xfrm>
                <a:off x="1964" y="3700"/>
                <a:ext cx="45" cy="84"/>
                <a:chOff x="1975" y="3711"/>
                <a:chExt cx="45" cy="84"/>
              </a:xfrm>
            </p:grpSpPr>
            <p:sp>
              <p:nvSpPr>
                <p:cNvPr id="28933" name="Freeform 354"/>
                <p:cNvSpPr>
                  <a:spLocks/>
                </p:cNvSpPr>
                <p:nvPr/>
              </p:nvSpPr>
              <p:spPr bwMode="gray">
                <a:xfrm>
                  <a:off x="1975" y="3711"/>
                  <a:ext cx="45" cy="84"/>
                </a:xfrm>
                <a:custGeom>
                  <a:avLst/>
                  <a:gdLst>
                    <a:gd name="T0" fmla="*/ 0 w 45"/>
                    <a:gd name="T1" fmla="*/ 0 h 84"/>
                    <a:gd name="T2" fmla="*/ 8 w 45"/>
                    <a:gd name="T3" fmla="*/ 72 h 84"/>
                    <a:gd name="T4" fmla="*/ 33 w 45"/>
                    <a:gd name="T5" fmla="*/ 78 h 84"/>
                    <a:gd name="T6" fmla="*/ 45 w 45"/>
                    <a:gd name="T7" fmla="*/ 57 h 84"/>
                    <a:gd name="T8" fmla="*/ 0 w 45"/>
                    <a:gd name="T9" fmla="*/ 0 h 84"/>
                    <a:gd name="T10" fmla="*/ 0 60000 65536"/>
                    <a:gd name="T11" fmla="*/ 0 60000 65536"/>
                    <a:gd name="T12" fmla="*/ 0 60000 65536"/>
                    <a:gd name="T13" fmla="*/ 0 60000 65536"/>
                    <a:gd name="T14" fmla="*/ 0 60000 65536"/>
                    <a:gd name="T15" fmla="*/ 0 w 45"/>
                    <a:gd name="T16" fmla="*/ 0 h 84"/>
                    <a:gd name="T17" fmla="*/ 45 w 45"/>
                    <a:gd name="T18" fmla="*/ 84 h 84"/>
                  </a:gdLst>
                  <a:ahLst/>
                  <a:cxnLst>
                    <a:cxn ang="T10">
                      <a:pos x="T0" y="T1"/>
                    </a:cxn>
                    <a:cxn ang="T11">
                      <a:pos x="T2" y="T3"/>
                    </a:cxn>
                    <a:cxn ang="T12">
                      <a:pos x="T4" y="T5"/>
                    </a:cxn>
                    <a:cxn ang="T13">
                      <a:pos x="T6" y="T7"/>
                    </a:cxn>
                    <a:cxn ang="T14">
                      <a:pos x="T8" y="T9"/>
                    </a:cxn>
                  </a:cxnLst>
                  <a:rect l="T15" t="T16" r="T17" b="T18"/>
                  <a:pathLst>
                    <a:path w="45" h="84">
                      <a:moveTo>
                        <a:pt x="0" y="0"/>
                      </a:moveTo>
                      <a:lnTo>
                        <a:pt x="8" y="72"/>
                      </a:lnTo>
                      <a:cubicBezTo>
                        <a:pt x="8" y="72"/>
                        <a:pt x="21" y="84"/>
                        <a:pt x="33" y="78"/>
                      </a:cubicBezTo>
                      <a:cubicBezTo>
                        <a:pt x="42" y="71"/>
                        <a:pt x="45" y="57"/>
                        <a:pt x="45" y="57"/>
                      </a:cubicBezTo>
                      <a:lnTo>
                        <a:pt x="0" y="0"/>
                      </a:lnTo>
                      <a:close/>
                    </a:path>
                  </a:pathLst>
                </a:custGeom>
                <a:solidFill>
                  <a:schemeClr val="accent2"/>
                </a:solidFill>
                <a:ln w="6350" cap="flat" cmpd="sng">
                  <a:solidFill>
                    <a:srgbClr val="808080"/>
                  </a:solidFill>
                  <a:prstDash val="solid"/>
                  <a:round/>
                  <a:headEnd type="none" w="med" len="med"/>
                  <a:tailEnd type="none" w="lg" len="lg"/>
                </a:ln>
              </p:spPr>
              <p:txBody>
                <a:bodyPr wrap="none" anchor="ctr">
                  <a:spAutoFit/>
                </a:bodyPr>
                <a:lstStyle/>
                <a:p>
                  <a:endParaRPr lang="zh-TW" altLang="en-US"/>
                </a:p>
              </p:txBody>
            </p:sp>
            <p:sp>
              <p:nvSpPr>
                <p:cNvPr id="28934" name="Oval 355"/>
                <p:cNvSpPr>
                  <a:spLocks noChangeAspect="1" noChangeArrowheads="1"/>
                </p:cNvSpPr>
                <p:nvPr/>
              </p:nvSpPr>
              <p:spPr bwMode="gray">
                <a:xfrm>
                  <a:off x="1988" y="3759"/>
                  <a:ext cx="23" cy="23"/>
                </a:xfrm>
                <a:prstGeom prst="ellipse">
                  <a:avLst/>
                </a:prstGeom>
                <a:solidFill>
                  <a:schemeClr val="bg1"/>
                </a:solidFill>
                <a:ln w="6350">
                  <a:solidFill>
                    <a:srgbClr val="808080"/>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grpSp>
        <p:grpSp>
          <p:nvGrpSpPr>
            <p:cNvPr id="28711" name="Group 356"/>
            <p:cNvGrpSpPr>
              <a:grpSpLocks/>
            </p:cNvGrpSpPr>
            <p:nvPr/>
          </p:nvGrpSpPr>
          <p:grpSpPr bwMode="auto">
            <a:xfrm>
              <a:off x="2730" y="3226"/>
              <a:ext cx="133" cy="134"/>
              <a:chOff x="1878" y="3650"/>
              <a:chExt cx="220" cy="220"/>
            </a:xfrm>
          </p:grpSpPr>
          <p:grpSp>
            <p:nvGrpSpPr>
              <p:cNvPr id="28905" name="Group 357"/>
              <p:cNvGrpSpPr>
                <a:grpSpLocks/>
              </p:cNvGrpSpPr>
              <p:nvPr/>
            </p:nvGrpSpPr>
            <p:grpSpPr bwMode="auto">
              <a:xfrm>
                <a:off x="1878" y="3650"/>
                <a:ext cx="220" cy="220"/>
                <a:chOff x="1878" y="3650"/>
                <a:chExt cx="220" cy="220"/>
              </a:xfrm>
            </p:grpSpPr>
            <p:sp>
              <p:nvSpPr>
                <p:cNvPr id="28909" name="Oval 358"/>
                <p:cNvSpPr>
                  <a:spLocks noChangeArrowheads="1"/>
                </p:cNvSpPr>
                <p:nvPr/>
              </p:nvSpPr>
              <p:spPr bwMode="gray">
                <a:xfrm>
                  <a:off x="1878" y="3650"/>
                  <a:ext cx="220" cy="220"/>
                </a:xfrm>
                <a:prstGeom prst="ellipse">
                  <a:avLst/>
                </a:prstGeom>
                <a:solidFill>
                  <a:schemeClr val="bg1"/>
                </a:solidFill>
                <a:ln w="12700">
                  <a:solidFill>
                    <a:srgbClr val="333333"/>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8910" name="Group 359"/>
                <p:cNvGrpSpPr>
                  <a:grpSpLocks/>
                </p:cNvGrpSpPr>
                <p:nvPr/>
              </p:nvGrpSpPr>
              <p:grpSpPr bwMode="auto">
                <a:xfrm>
                  <a:off x="1882" y="3654"/>
                  <a:ext cx="212" cy="212"/>
                  <a:chOff x="1884" y="3652"/>
                  <a:chExt cx="212" cy="212"/>
                </a:xfrm>
              </p:grpSpPr>
              <p:grpSp>
                <p:nvGrpSpPr>
                  <p:cNvPr id="28925" name="Group 360"/>
                  <p:cNvGrpSpPr>
                    <a:grpSpLocks/>
                  </p:cNvGrpSpPr>
                  <p:nvPr/>
                </p:nvGrpSpPr>
                <p:grpSpPr bwMode="auto">
                  <a:xfrm>
                    <a:off x="1990" y="3652"/>
                    <a:ext cx="0" cy="212"/>
                    <a:chOff x="1990" y="3652"/>
                    <a:chExt cx="0" cy="212"/>
                  </a:xfrm>
                </p:grpSpPr>
                <p:sp>
                  <p:nvSpPr>
                    <p:cNvPr id="28929" name="Line 361"/>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30" name="Line 362"/>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926" name="Group 363"/>
                  <p:cNvGrpSpPr>
                    <a:grpSpLocks/>
                  </p:cNvGrpSpPr>
                  <p:nvPr/>
                </p:nvGrpSpPr>
                <p:grpSpPr bwMode="auto">
                  <a:xfrm rot="-5400000">
                    <a:off x="1990" y="3652"/>
                    <a:ext cx="0" cy="212"/>
                    <a:chOff x="1990" y="3652"/>
                    <a:chExt cx="0" cy="212"/>
                  </a:xfrm>
                </p:grpSpPr>
                <p:sp>
                  <p:nvSpPr>
                    <p:cNvPr id="28927" name="Line 364"/>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28" name="Line 365"/>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911" name="Group 366"/>
                <p:cNvGrpSpPr>
                  <a:grpSpLocks/>
                </p:cNvGrpSpPr>
                <p:nvPr/>
              </p:nvGrpSpPr>
              <p:grpSpPr bwMode="auto">
                <a:xfrm rot="-1800000">
                  <a:off x="1882" y="3654"/>
                  <a:ext cx="212" cy="212"/>
                  <a:chOff x="1884" y="3652"/>
                  <a:chExt cx="212" cy="212"/>
                </a:xfrm>
              </p:grpSpPr>
              <p:grpSp>
                <p:nvGrpSpPr>
                  <p:cNvPr id="28919" name="Group 367"/>
                  <p:cNvGrpSpPr>
                    <a:grpSpLocks/>
                  </p:cNvGrpSpPr>
                  <p:nvPr/>
                </p:nvGrpSpPr>
                <p:grpSpPr bwMode="auto">
                  <a:xfrm>
                    <a:off x="1990" y="3652"/>
                    <a:ext cx="0" cy="212"/>
                    <a:chOff x="1990" y="3652"/>
                    <a:chExt cx="0" cy="212"/>
                  </a:xfrm>
                </p:grpSpPr>
                <p:sp>
                  <p:nvSpPr>
                    <p:cNvPr id="28923" name="Line 368"/>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24" name="Line 369"/>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920" name="Group 370"/>
                  <p:cNvGrpSpPr>
                    <a:grpSpLocks/>
                  </p:cNvGrpSpPr>
                  <p:nvPr/>
                </p:nvGrpSpPr>
                <p:grpSpPr bwMode="auto">
                  <a:xfrm rot="-5400000">
                    <a:off x="1990" y="3652"/>
                    <a:ext cx="0" cy="212"/>
                    <a:chOff x="1990" y="3652"/>
                    <a:chExt cx="0" cy="212"/>
                  </a:xfrm>
                </p:grpSpPr>
                <p:sp>
                  <p:nvSpPr>
                    <p:cNvPr id="28921" name="Line 371"/>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22" name="Line 372"/>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912" name="Group 373"/>
                <p:cNvGrpSpPr>
                  <a:grpSpLocks/>
                </p:cNvGrpSpPr>
                <p:nvPr/>
              </p:nvGrpSpPr>
              <p:grpSpPr bwMode="auto">
                <a:xfrm rot="-3600000">
                  <a:off x="1882" y="3655"/>
                  <a:ext cx="212" cy="212"/>
                  <a:chOff x="1884" y="3652"/>
                  <a:chExt cx="212" cy="212"/>
                </a:xfrm>
              </p:grpSpPr>
              <p:grpSp>
                <p:nvGrpSpPr>
                  <p:cNvPr id="28913" name="Group 374"/>
                  <p:cNvGrpSpPr>
                    <a:grpSpLocks/>
                  </p:cNvGrpSpPr>
                  <p:nvPr/>
                </p:nvGrpSpPr>
                <p:grpSpPr bwMode="auto">
                  <a:xfrm>
                    <a:off x="1990" y="3652"/>
                    <a:ext cx="0" cy="212"/>
                    <a:chOff x="1990" y="3652"/>
                    <a:chExt cx="0" cy="212"/>
                  </a:xfrm>
                </p:grpSpPr>
                <p:sp>
                  <p:nvSpPr>
                    <p:cNvPr id="28917" name="Line 375"/>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18" name="Line 376"/>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914" name="Group 377"/>
                  <p:cNvGrpSpPr>
                    <a:grpSpLocks/>
                  </p:cNvGrpSpPr>
                  <p:nvPr/>
                </p:nvGrpSpPr>
                <p:grpSpPr bwMode="auto">
                  <a:xfrm rot="-5400000">
                    <a:off x="1990" y="3652"/>
                    <a:ext cx="0" cy="212"/>
                    <a:chOff x="1990" y="3652"/>
                    <a:chExt cx="0" cy="212"/>
                  </a:xfrm>
                </p:grpSpPr>
                <p:sp>
                  <p:nvSpPr>
                    <p:cNvPr id="28915" name="Line 378"/>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16" name="Line 379"/>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grpSp>
            <p:nvGrpSpPr>
              <p:cNvPr id="28906" name="Group 380"/>
              <p:cNvGrpSpPr>
                <a:grpSpLocks/>
              </p:cNvGrpSpPr>
              <p:nvPr/>
            </p:nvGrpSpPr>
            <p:grpSpPr bwMode="auto">
              <a:xfrm>
                <a:off x="1964" y="3700"/>
                <a:ext cx="45" cy="84"/>
                <a:chOff x="1975" y="3711"/>
                <a:chExt cx="45" cy="84"/>
              </a:xfrm>
            </p:grpSpPr>
            <p:sp>
              <p:nvSpPr>
                <p:cNvPr id="28907" name="Freeform 381"/>
                <p:cNvSpPr>
                  <a:spLocks/>
                </p:cNvSpPr>
                <p:nvPr/>
              </p:nvSpPr>
              <p:spPr bwMode="gray">
                <a:xfrm>
                  <a:off x="1975" y="3711"/>
                  <a:ext cx="45" cy="84"/>
                </a:xfrm>
                <a:custGeom>
                  <a:avLst/>
                  <a:gdLst>
                    <a:gd name="T0" fmla="*/ 0 w 45"/>
                    <a:gd name="T1" fmla="*/ 0 h 84"/>
                    <a:gd name="T2" fmla="*/ 8 w 45"/>
                    <a:gd name="T3" fmla="*/ 72 h 84"/>
                    <a:gd name="T4" fmla="*/ 33 w 45"/>
                    <a:gd name="T5" fmla="*/ 78 h 84"/>
                    <a:gd name="T6" fmla="*/ 45 w 45"/>
                    <a:gd name="T7" fmla="*/ 57 h 84"/>
                    <a:gd name="T8" fmla="*/ 0 w 45"/>
                    <a:gd name="T9" fmla="*/ 0 h 84"/>
                    <a:gd name="T10" fmla="*/ 0 60000 65536"/>
                    <a:gd name="T11" fmla="*/ 0 60000 65536"/>
                    <a:gd name="T12" fmla="*/ 0 60000 65536"/>
                    <a:gd name="T13" fmla="*/ 0 60000 65536"/>
                    <a:gd name="T14" fmla="*/ 0 60000 65536"/>
                    <a:gd name="T15" fmla="*/ 0 w 45"/>
                    <a:gd name="T16" fmla="*/ 0 h 84"/>
                    <a:gd name="T17" fmla="*/ 45 w 45"/>
                    <a:gd name="T18" fmla="*/ 84 h 84"/>
                  </a:gdLst>
                  <a:ahLst/>
                  <a:cxnLst>
                    <a:cxn ang="T10">
                      <a:pos x="T0" y="T1"/>
                    </a:cxn>
                    <a:cxn ang="T11">
                      <a:pos x="T2" y="T3"/>
                    </a:cxn>
                    <a:cxn ang="T12">
                      <a:pos x="T4" y="T5"/>
                    </a:cxn>
                    <a:cxn ang="T13">
                      <a:pos x="T6" y="T7"/>
                    </a:cxn>
                    <a:cxn ang="T14">
                      <a:pos x="T8" y="T9"/>
                    </a:cxn>
                  </a:cxnLst>
                  <a:rect l="T15" t="T16" r="T17" b="T18"/>
                  <a:pathLst>
                    <a:path w="45" h="84">
                      <a:moveTo>
                        <a:pt x="0" y="0"/>
                      </a:moveTo>
                      <a:lnTo>
                        <a:pt x="8" y="72"/>
                      </a:lnTo>
                      <a:cubicBezTo>
                        <a:pt x="8" y="72"/>
                        <a:pt x="21" y="84"/>
                        <a:pt x="33" y="78"/>
                      </a:cubicBezTo>
                      <a:cubicBezTo>
                        <a:pt x="42" y="71"/>
                        <a:pt x="45" y="57"/>
                        <a:pt x="45" y="57"/>
                      </a:cubicBezTo>
                      <a:lnTo>
                        <a:pt x="0" y="0"/>
                      </a:lnTo>
                      <a:close/>
                    </a:path>
                  </a:pathLst>
                </a:custGeom>
                <a:solidFill>
                  <a:schemeClr val="accent2"/>
                </a:solidFill>
                <a:ln w="6350" cap="flat" cmpd="sng">
                  <a:solidFill>
                    <a:srgbClr val="808080"/>
                  </a:solidFill>
                  <a:prstDash val="solid"/>
                  <a:round/>
                  <a:headEnd type="none" w="med" len="med"/>
                  <a:tailEnd type="none" w="lg" len="lg"/>
                </a:ln>
              </p:spPr>
              <p:txBody>
                <a:bodyPr wrap="none" anchor="ctr">
                  <a:spAutoFit/>
                </a:bodyPr>
                <a:lstStyle/>
                <a:p>
                  <a:endParaRPr lang="zh-TW" altLang="en-US"/>
                </a:p>
              </p:txBody>
            </p:sp>
            <p:sp>
              <p:nvSpPr>
                <p:cNvPr id="28908" name="Oval 382"/>
                <p:cNvSpPr>
                  <a:spLocks noChangeAspect="1" noChangeArrowheads="1"/>
                </p:cNvSpPr>
                <p:nvPr/>
              </p:nvSpPr>
              <p:spPr bwMode="gray">
                <a:xfrm>
                  <a:off x="1988" y="3759"/>
                  <a:ext cx="23" cy="23"/>
                </a:xfrm>
                <a:prstGeom prst="ellipse">
                  <a:avLst/>
                </a:prstGeom>
                <a:solidFill>
                  <a:schemeClr val="bg1"/>
                </a:solidFill>
                <a:ln w="6350">
                  <a:solidFill>
                    <a:srgbClr val="808080"/>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grpSp>
        <p:grpSp>
          <p:nvGrpSpPr>
            <p:cNvPr id="28712" name="Group 383"/>
            <p:cNvGrpSpPr>
              <a:grpSpLocks/>
            </p:cNvGrpSpPr>
            <p:nvPr/>
          </p:nvGrpSpPr>
          <p:grpSpPr bwMode="auto">
            <a:xfrm>
              <a:off x="2887" y="3226"/>
              <a:ext cx="132" cy="134"/>
              <a:chOff x="1878" y="3650"/>
              <a:chExt cx="220" cy="220"/>
            </a:xfrm>
          </p:grpSpPr>
          <p:grpSp>
            <p:nvGrpSpPr>
              <p:cNvPr id="28879" name="Group 384"/>
              <p:cNvGrpSpPr>
                <a:grpSpLocks/>
              </p:cNvGrpSpPr>
              <p:nvPr/>
            </p:nvGrpSpPr>
            <p:grpSpPr bwMode="auto">
              <a:xfrm>
                <a:off x="1878" y="3650"/>
                <a:ext cx="220" cy="220"/>
                <a:chOff x="1878" y="3650"/>
                <a:chExt cx="220" cy="220"/>
              </a:xfrm>
            </p:grpSpPr>
            <p:sp>
              <p:nvSpPr>
                <p:cNvPr id="28883" name="Oval 385"/>
                <p:cNvSpPr>
                  <a:spLocks noChangeArrowheads="1"/>
                </p:cNvSpPr>
                <p:nvPr/>
              </p:nvSpPr>
              <p:spPr bwMode="gray">
                <a:xfrm>
                  <a:off x="1878" y="3650"/>
                  <a:ext cx="220" cy="220"/>
                </a:xfrm>
                <a:prstGeom prst="ellipse">
                  <a:avLst/>
                </a:prstGeom>
                <a:solidFill>
                  <a:schemeClr val="bg1"/>
                </a:solidFill>
                <a:ln w="12700">
                  <a:solidFill>
                    <a:srgbClr val="333333"/>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8884" name="Group 386"/>
                <p:cNvGrpSpPr>
                  <a:grpSpLocks/>
                </p:cNvGrpSpPr>
                <p:nvPr/>
              </p:nvGrpSpPr>
              <p:grpSpPr bwMode="auto">
                <a:xfrm>
                  <a:off x="1882" y="3654"/>
                  <a:ext cx="212" cy="212"/>
                  <a:chOff x="1884" y="3652"/>
                  <a:chExt cx="212" cy="212"/>
                </a:xfrm>
              </p:grpSpPr>
              <p:grpSp>
                <p:nvGrpSpPr>
                  <p:cNvPr id="28899" name="Group 387"/>
                  <p:cNvGrpSpPr>
                    <a:grpSpLocks/>
                  </p:cNvGrpSpPr>
                  <p:nvPr/>
                </p:nvGrpSpPr>
                <p:grpSpPr bwMode="auto">
                  <a:xfrm>
                    <a:off x="1990" y="3652"/>
                    <a:ext cx="0" cy="212"/>
                    <a:chOff x="1990" y="3652"/>
                    <a:chExt cx="0" cy="212"/>
                  </a:xfrm>
                </p:grpSpPr>
                <p:sp>
                  <p:nvSpPr>
                    <p:cNvPr id="28903" name="Line 388"/>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04" name="Line 389"/>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900" name="Group 390"/>
                  <p:cNvGrpSpPr>
                    <a:grpSpLocks/>
                  </p:cNvGrpSpPr>
                  <p:nvPr/>
                </p:nvGrpSpPr>
                <p:grpSpPr bwMode="auto">
                  <a:xfrm rot="-5400000">
                    <a:off x="1990" y="3652"/>
                    <a:ext cx="0" cy="212"/>
                    <a:chOff x="1990" y="3652"/>
                    <a:chExt cx="0" cy="212"/>
                  </a:xfrm>
                </p:grpSpPr>
                <p:sp>
                  <p:nvSpPr>
                    <p:cNvPr id="28901" name="Line 391"/>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902" name="Line 392"/>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885" name="Group 393"/>
                <p:cNvGrpSpPr>
                  <a:grpSpLocks/>
                </p:cNvGrpSpPr>
                <p:nvPr/>
              </p:nvGrpSpPr>
              <p:grpSpPr bwMode="auto">
                <a:xfrm rot="-1800000">
                  <a:off x="1882" y="3654"/>
                  <a:ext cx="212" cy="212"/>
                  <a:chOff x="1884" y="3652"/>
                  <a:chExt cx="212" cy="212"/>
                </a:xfrm>
              </p:grpSpPr>
              <p:grpSp>
                <p:nvGrpSpPr>
                  <p:cNvPr id="28893" name="Group 394"/>
                  <p:cNvGrpSpPr>
                    <a:grpSpLocks/>
                  </p:cNvGrpSpPr>
                  <p:nvPr/>
                </p:nvGrpSpPr>
                <p:grpSpPr bwMode="auto">
                  <a:xfrm>
                    <a:off x="1990" y="3652"/>
                    <a:ext cx="0" cy="212"/>
                    <a:chOff x="1990" y="3652"/>
                    <a:chExt cx="0" cy="212"/>
                  </a:xfrm>
                </p:grpSpPr>
                <p:sp>
                  <p:nvSpPr>
                    <p:cNvPr id="28897" name="Line 395"/>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98" name="Line 396"/>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894" name="Group 397"/>
                  <p:cNvGrpSpPr>
                    <a:grpSpLocks/>
                  </p:cNvGrpSpPr>
                  <p:nvPr/>
                </p:nvGrpSpPr>
                <p:grpSpPr bwMode="auto">
                  <a:xfrm rot="-5400000">
                    <a:off x="1990" y="3652"/>
                    <a:ext cx="0" cy="212"/>
                    <a:chOff x="1990" y="3652"/>
                    <a:chExt cx="0" cy="212"/>
                  </a:xfrm>
                </p:grpSpPr>
                <p:sp>
                  <p:nvSpPr>
                    <p:cNvPr id="28895" name="Line 398"/>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96" name="Line 399"/>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886" name="Group 400"/>
                <p:cNvGrpSpPr>
                  <a:grpSpLocks/>
                </p:cNvGrpSpPr>
                <p:nvPr/>
              </p:nvGrpSpPr>
              <p:grpSpPr bwMode="auto">
                <a:xfrm rot="-3600000">
                  <a:off x="1882" y="3655"/>
                  <a:ext cx="212" cy="212"/>
                  <a:chOff x="1884" y="3652"/>
                  <a:chExt cx="212" cy="212"/>
                </a:xfrm>
              </p:grpSpPr>
              <p:grpSp>
                <p:nvGrpSpPr>
                  <p:cNvPr id="28887" name="Group 401"/>
                  <p:cNvGrpSpPr>
                    <a:grpSpLocks/>
                  </p:cNvGrpSpPr>
                  <p:nvPr/>
                </p:nvGrpSpPr>
                <p:grpSpPr bwMode="auto">
                  <a:xfrm>
                    <a:off x="1990" y="3652"/>
                    <a:ext cx="0" cy="212"/>
                    <a:chOff x="1990" y="3652"/>
                    <a:chExt cx="0" cy="212"/>
                  </a:xfrm>
                </p:grpSpPr>
                <p:sp>
                  <p:nvSpPr>
                    <p:cNvPr id="28891" name="Line 402"/>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92" name="Line 403"/>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888" name="Group 404"/>
                  <p:cNvGrpSpPr>
                    <a:grpSpLocks/>
                  </p:cNvGrpSpPr>
                  <p:nvPr/>
                </p:nvGrpSpPr>
                <p:grpSpPr bwMode="auto">
                  <a:xfrm rot="-5400000">
                    <a:off x="1990" y="3652"/>
                    <a:ext cx="0" cy="212"/>
                    <a:chOff x="1990" y="3652"/>
                    <a:chExt cx="0" cy="212"/>
                  </a:xfrm>
                </p:grpSpPr>
                <p:sp>
                  <p:nvSpPr>
                    <p:cNvPr id="28889" name="Line 405"/>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90" name="Line 406"/>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grpSp>
            <p:nvGrpSpPr>
              <p:cNvPr id="28880" name="Group 407"/>
              <p:cNvGrpSpPr>
                <a:grpSpLocks/>
              </p:cNvGrpSpPr>
              <p:nvPr/>
            </p:nvGrpSpPr>
            <p:grpSpPr bwMode="auto">
              <a:xfrm>
                <a:off x="1964" y="3700"/>
                <a:ext cx="45" cy="84"/>
                <a:chOff x="1975" y="3711"/>
                <a:chExt cx="45" cy="84"/>
              </a:xfrm>
            </p:grpSpPr>
            <p:sp>
              <p:nvSpPr>
                <p:cNvPr id="28881" name="Freeform 408"/>
                <p:cNvSpPr>
                  <a:spLocks/>
                </p:cNvSpPr>
                <p:nvPr/>
              </p:nvSpPr>
              <p:spPr bwMode="gray">
                <a:xfrm>
                  <a:off x="1975" y="3711"/>
                  <a:ext cx="45" cy="84"/>
                </a:xfrm>
                <a:custGeom>
                  <a:avLst/>
                  <a:gdLst>
                    <a:gd name="T0" fmla="*/ 0 w 45"/>
                    <a:gd name="T1" fmla="*/ 0 h 84"/>
                    <a:gd name="T2" fmla="*/ 8 w 45"/>
                    <a:gd name="T3" fmla="*/ 72 h 84"/>
                    <a:gd name="T4" fmla="*/ 33 w 45"/>
                    <a:gd name="T5" fmla="*/ 78 h 84"/>
                    <a:gd name="T6" fmla="*/ 45 w 45"/>
                    <a:gd name="T7" fmla="*/ 57 h 84"/>
                    <a:gd name="T8" fmla="*/ 0 w 45"/>
                    <a:gd name="T9" fmla="*/ 0 h 84"/>
                    <a:gd name="T10" fmla="*/ 0 60000 65536"/>
                    <a:gd name="T11" fmla="*/ 0 60000 65536"/>
                    <a:gd name="T12" fmla="*/ 0 60000 65536"/>
                    <a:gd name="T13" fmla="*/ 0 60000 65536"/>
                    <a:gd name="T14" fmla="*/ 0 60000 65536"/>
                    <a:gd name="T15" fmla="*/ 0 w 45"/>
                    <a:gd name="T16" fmla="*/ 0 h 84"/>
                    <a:gd name="T17" fmla="*/ 45 w 45"/>
                    <a:gd name="T18" fmla="*/ 84 h 84"/>
                  </a:gdLst>
                  <a:ahLst/>
                  <a:cxnLst>
                    <a:cxn ang="T10">
                      <a:pos x="T0" y="T1"/>
                    </a:cxn>
                    <a:cxn ang="T11">
                      <a:pos x="T2" y="T3"/>
                    </a:cxn>
                    <a:cxn ang="T12">
                      <a:pos x="T4" y="T5"/>
                    </a:cxn>
                    <a:cxn ang="T13">
                      <a:pos x="T6" y="T7"/>
                    </a:cxn>
                    <a:cxn ang="T14">
                      <a:pos x="T8" y="T9"/>
                    </a:cxn>
                  </a:cxnLst>
                  <a:rect l="T15" t="T16" r="T17" b="T18"/>
                  <a:pathLst>
                    <a:path w="45" h="84">
                      <a:moveTo>
                        <a:pt x="0" y="0"/>
                      </a:moveTo>
                      <a:lnTo>
                        <a:pt x="8" y="72"/>
                      </a:lnTo>
                      <a:cubicBezTo>
                        <a:pt x="8" y="72"/>
                        <a:pt x="21" y="84"/>
                        <a:pt x="33" y="78"/>
                      </a:cubicBezTo>
                      <a:cubicBezTo>
                        <a:pt x="42" y="71"/>
                        <a:pt x="45" y="57"/>
                        <a:pt x="45" y="57"/>
                      </a:cubicBezTo>
                      <a:lnTo>
                        <a:pt x="0" y="0"/>
                      </a:lnTo>
                      <a:close/>
                    </a:path>
                  </a:pathLst>
                </a:custGeom>
                <a:solidFill>
                  <a:schemeClr val="accent2"/>
                </a:solidFill>
                <a:ln w="6350" cap="flat" cmpd="sng">
                  <a:solidFill>
                    <a:srgbClr val="808080"/>
                  </a:solidFill>
                  <a:prstDash val="solid"/>
                  <a:round/>
                  <a:headEnd type="none" w="med" len="med"/>
                  <a:tailEnd type="none" w="lg" len="lg"/>
                </a:ln>
              </p:spPr>
              <p:txBody>
                <a:bodyPr wrap="none" anchor="ctr">
                  <a:spAutoFit/>
                </a:bodyPr>
                <a:lstStyle/>
                <a:p>
                  <a:endParaRPr lang="zh-TW" altLang="en-US"/>
                </a:p>
              </p:txBody>
            </p:sp>
            <p:sp>
              <p:nvSpPr>
                <p:cNvPr id="28882" name="Oval 409"/>
                <p:cNvSpPr>
                  <a:spLocks noChangeAspect="1" noChangeArrowheads="1"/>
                </p:cNvSpPr>
                <p:nvPr/>
              </p:nvSpPr>
              <p:spPr bwMode="gray">
                <a:xfrm>
                  <a:off x="1988" y="3759"/>
                  <a:ext cx="23" cy="23"/>
                </a:xfrm>
                <a:prstGeom prst="ellipse">
                  <a:avLst/>
                </a:prstGeom>
                <a:solidFill>
                  <a:schemeClr val="bg1"/>
                </a:solidFill>
                <a:ln w="6350">
                  <a:solidFill>
                    <a:srgbClr val="808080"/>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grpSp>
        <p:grpSp>
          <p:nvGrpSpPr>
            <p:cNvPr id="28713" name="Group 410"/>
            <p:cNvGrpSpPr>
              <a:grpSpLocks/>
            </p:cNvGrpSpPr>
            <p:nvPr/>
          </p:nvGrpSpPr>
          <p:grpSpPr bwMode="auto">
            <a:xfrm>
              <a:off x="2574" y="3384"/>
              <a:ext cx="135" cy="135"/>
              <a:chOff x="1878" y="3650"/>
              <a:chExt cx="220" cy="220"/>
            </a:xfrm>
          </p:grpSpPr>
          <p:grpSp>
            <p:nvGrpSpPr>
              <p:cNvPr id="28853" name="Group 411"/>
              <p:cNvGrpSpPr>
                <a:grpSpLocks/>
              </p:cNvGrpSpPr>
              <p:nvPr/>
            </p:nvGrpSpPr>
            <p:grpSpPr bwMode="auto">
              <a:xfrm>
                <a:off x="1878" y="3650"/>
                <a:ext cx="220" cy="220"/>
                <a:chOff x="1878" y="3650"/>
                <a:chExt cx="220" cy="220"/>
              </a:xfrm>
            </p:grpSpPr>
            <p:sp>
              <p:nvSpPr>
                <p:cNvPr id="28857" name="Oval 412"/>
                <p:cNvSpPr>
                  <a:spLocks noChangeArrowheads="1"/>
                </p:cNvSpPr>
                <p:nvPr/>
              </p:nvSpPr>
              <p:spPr bwMode="gray">
                <a:xfrm>
                  <a:off x="1878" y="3650"/>
                  <a:ext cx="220" cy="220"/>
                </a:xfrm>
                <a:prstGeom prst="ellipse">
                  <a:avLst/>
                </a:prstGeom>
                <a:solidFill>
                  <a:schemeClr val="bg1"/>
                </a:solidFill>
                <a:ln w="12700">
                  <a:solidFill>
                    <a:srgbClr val="333333"/>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8858" name="Group 413"/>
                <p:cNvGrpSpPr>
                  <a:grpSpLocks/>
                </p:cNvGrpSpPr>
                <p:nvPr/>
              </p:nvGrpSpPr>
              <p:grpSpPr bwMode="auto">
                <a:xfrm>
                  <a:off x="1882" y="3654"/>
                  <a:ext cx="212" cy="212"/>
                  <a:chOff x="1884" y="3652"/>
                  <a:chExt cx="212" cy="212"/>
                </a:xfrm>
              </p:grpSpPr>
              <p:grpSp>
                <p:nvGrpSpPr>
                  <p:cNvPr id="28873" name="Group 414"/>
                  <p:cNvGrpSpPr>
                    <a:grpSpLocks/>
                  </p:cNvGrpSpPr>
                  <p:nvPr/>
                </p:nvGrpSpPr>
                <p:grpSpPr bwMode="auto">
                  <a:xfrm>
                    <a:off x="1990" y="3652"/>
                    <a:ext cx="0" cy="212"/>
                    <a:chOff x="1990" y="3652"/>
                    <a:chExt cx="0" cy="212"/>
                  </a:xfrm>
                </p:grpSpPr>
                <p:sp>
                  <p:nvSpPr>
                    <p:cNvPr id="28877" name="Line 415"/>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78" name="Line 416"/>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874" name="Group 417"/>
                  <p:cNvGrpSpPr>
                    <a:grpSpLocks/>
                  </p:cNvGrpSpPr>
                  <p:nvPr/>
                </p:nvGrpSpPr>
                <p:grpSpPr bwMode="auto">
                  <a:xfrm rot="-5400000">
                    <a:off x="1990" y="3652"/>
                    <a:ext cx="0" cy="212"/>
                    <a:chOff x="1990" y="3652"/>
                    <a:chExt cx="0" cy="212"/>
                  </a:xfrm>
                </p:grpSpPr>
                <p:sp>
                  <p:nvSpPr>
                    <p:cNvPr id="28875" name="Line 418"/>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76" name="Line 419"/>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859" name="Group 420"/>
                <p:cNvGrpSpPr>
                  <a:grpSpLocks/>
                </p:cNvGrpSpPr>
                <p:nvPr/>
              </p:nvGrpSpPr>
              <p:grpSpPr bwMode="auto">
                <a:xfrm rot="-1800000">
                  <a:off x="1882" y="3654"/>
                  <a:ext cx="212" cy="212"/>
                  <a:chOff x="1884" y="3652"/>
                  <a:chExt cx="212" cy="212"/>
                </a:xfrm>
              </p:grpSpPr>
              <p:grpSp>
                <p:nvGrpSpPr>
                  <p:cNvPr id="28867" name="Group 421"/>
                  <p:cNvGrpSpPr>
                    <a:grpSpLocks/>
                  </p:cNvGrpSpPr>
                  <p:nvPr/>
                </p:nvGrpSpPr>
                <p:grpSpPr bwMode="auto">
                  <a:xfrm>
                    <a:off x="1990" y="3652"/>
                    <a:ext cx="0" cy="212"/>
                    <a:chOff x="1990" y="3652"/>
                    <a:chExt cx="0" cy="212"/>
                  </a:xfrm>
                </p:grpSpPr>
                <p:sp>
                  <p:nvSpPr>
                    <p:cNvPr id="28871" name="Line 422"/>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72" name="Line 423"/>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868" name="Group 424"/>
                  <p:cNvGrpSpPr>
                    <a:grpSpLocks/>
                  </p:cNvGrpSpPr>
                  <p:nvPr/>
                </p:nvGrpSpPr>
                <p:grpSpPr bwMode="auto">
                  <a:xfrm rot="-5400000">
                    <a:off x="1990" y="3652"/>
                    <a:ext cx="0" cy="212"/>
                    <a:chOff x="1990" y="3652"/>
                    <a:chExt cx="0" cy="212"/>
                  </a:xfrm>
                </p:grpSpPr>
                <p:sp>
                  <p:nvSpPr>
                    <p:cNvPr id="28869" name="Line 425"/>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70" name="Line 426"/>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860" name="Group 427"/>
                <p:cNvGrpSpPr>
                  <a:grpSpLocks/>
                </p:cNvGrpSpPr>
                <p:nvPr/>
              </p:nvGrpSpPr>
              <p:grpSpPr bwMode="auto">
                <a:xfrm rot="-3600000">
                  <a:off x="1882" y="3655"/>
                  <a:ext cx="212" cy="212"/>
                  <a:chOff x="1884" y="3652"/>
                  <a:chExt cx="212" cy="212"/>
                </a:xfrm>
              </p:grpSpPr>
              <p:grpSp>
                <p:nvGrpSpPr>
                  <p:cNvPr id="28861" name="Group 428"/>
                  <p:cNvGrpSpPr>
                    <a:grpSpLocks/>
                  </p:cNvGrpSpPr>
                  <p:nvPr/>
                </p:nvGrpSpPr>
                <p:grpSpPr bwMode="auto">
                  <a:xfrm>
                    <a:off x="1990" y="3652"/>
                    <a:ext cx="0" cy="212"/>
                    <a:chOff x="1990" y="3652"/>
                    <a:chExt cx="0" cy="212"/>
                  </a:xfrm>
                </p:grpSpPr>
                <p:sp>
                  <p:nvSpPr>
                    <p:cNvPr id="28865" name="Line 429"/>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66" name="Line 430"/>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862" name="Group 431"/>
                  <p:cNvGrpSpPr>
                    <a:grpSpLocks/>
                  </p:cNvGrpSpPr>
                  <p:nvPr/>
                </p:nvGrpSpPr>
                <p:grpSpPr bwMode="auto">
                  <a:xfrm rot="-5400000">
                    <a:off x="1990" y="3652"/>
                    <a:ext cx="0" cy="212"/>
                    <a:chOff x="1990" y="3652"/>
                    <a:chExt cx="0" cy="212"/>
                  </a:xfrm>
                </p:grpSpPr>
                <p:sp>
                  <p:nvSpPr>
                    <p:cNvPr id="28863" name="Line 432"/>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64" name="Line 433"/>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grpSp>
            <p:nvGrpSpPr>
              <p:cNvPr id="28854" name="Group 434"/>
              <p:cNvGrpSpPr>
                <a:grpSpLocks/>
              </p:cNvGrpSpPr>
              <p:nvPr/>
            </p:nvGrpSpPr>
            <p:grpSpPr bwMode="auto">
              <a:xfrm>
                <a:off x="1964" y="3700"/>
                <a:ext cx="45" cy="84"/>
                <a:chOff x="1975" y="3711"/>
                <a:chExt cx="45" cy="84"/>
              </a:xfrm>
            </p:grpSpPr>
            <p:sp>
              <p:nvSpPr>
                <p:cNvPr id="28855" name="Freeform 435"/>
                <p:cNvSpPr>
                  <a:spLocks/>
                </p:cNvSpPr>
                <p:nvPr/>
              </p:nvSpPr>
              <p:spPr bwMode="gray">
                <a:xfrm>
                  <a:off x="1975" y="3711"/>
                  <a:ext cx="45" cy="84"/>
                </a:xfrm>
                <a:custGeom>
                  <a:avLst/>
                  <a:gdLst>
                    <a:gd name="T0" fmla="*/ 0 w 45"/>
                    <a:gd name="T1" fmla="*/ 0 h 84"/>
                    <a:gd name="T2" fmla="*/ 8 w 45"/>
                    <a:gd name="T3" fmla="*/ 72 h 84"/>
                    <a:gd name="T4" fmla="*/ 33 w 45"/>
                    <a:gd name="T5" fmla="*/ 78 h 84"/>
                    <a:gd name="T6" fmla="*/ 45 w 45"/>
                    <a:gd name="T7" fmla="*/ 57 h 84"/>
                    <a:gd name="T8" fmla="*/ 0 w 45"/>
                    <a:gd name="T9" fmla="*/ 0 h 84"/>
                    <a:gd name="T10" fmla="*/ 0 60000 65536"/>
                    <a:gd name="T11" fmla="*/ 0 60000 65536"/>
                    <a:gd name="T12" fmla="*/ 0 60000 65536"/>
                    <a:gd name="T13" fmla="*/ 0 60000 65536"/>
                    <a:gd name="T14" fmla="*/ 0 60000 65536"/>
                    <a:gd name="T15" fmla="*/ 0 w 45"/>
                    <a:gd name="T16" fmla="*/ 0 h 84"/>
                    <a:gd name="T17" fmla="*/ 45 w 45"/>
                    <a:gd name="T18" fmla="*/ 84 h 84"/>
                  </a:gdLst>
                  <a:ahLst/>
                  <a:cxnLst>
                    <a:cxn ang="T10">
                      <a:pos x="T0" y="T1"/>
                    </a:cxn>
                    <a:cxn ang="T11">
                      <a:pos x="T2" y="T3"/>
                    </a:cxn>
                    <a:cxn ang="T12">
                      <a:pos x="T4" y="T5"/>
                    </a:cxn>
                    <a:cxn ang="T13">
                      <a:pos x="T6" y="T7"/>
                    </a:cxn>
                    <a:cxn ang="T14">
                      <a:pos x="T8" y="T9"/>
                    </a:cxn>
                  </a:cxnLst>
                  <a:rect l="T15" t="T16" r="T17" b="T18"/>
                  <a:pathLst>
                    <a:path w="45" h="84">
                      <a:moveTo>
                        <a:pt x="0" y="0"/>
                      </a:moveTo>
                      <a:lnTo>
                        <a:pt x="8" y="72"/>
                      </a:lnTo>
                      <a:cubicBezTo>
                        <a:pt x="8" y="72"/>
                        <a:pt x="21" y="84"/>
                        <a:pt x="33" y="78"/>
                      </a:cubicBezTo>
                      <a:cubicBezTo>
                        <a:pt x="42" y="71"/>
                        <a:pt x="45" y="57"/>
                        <a:pt x="45" y="57"/>
                      </a:cubicBezTo>
                      <a:lnTo>
                        <a:pt x="0" y="0"/>
                      </a:lnTo>
                      <a:close/>
                    </a:path>
                  </a:pathLst>
                </a:custGeom>
                <a:solidFill>
                  <a:schemeClr val="accent2"/>
                </a:solidFill>
                <a:ln w="6350" cap="flat" cmpd="sng">
                  <a:solidFill>
                    <a:srgbClr val="808080"/>
                  </a:solidFill>
                  <a:prstDash val="solid"/>
                  <a:round/>
                  <a:headEnd type="none" w="med" len="med"/>
                  <a:tailEnd type="none" w="lg" len="lg"/>
                </a:ln>
              </p:spPr>
              <p:txBody>
                <a:bodyPr wrap="none" anchor="ctr">
                  <a:spAutoFit/>
                </a:bodyPr>
                <a:lstStyle/>
                <a:p>
                  <a:endParaRPr lang="zh-TW" altLang="en-US"/>
                </a:p>
              </p:txBody>
            </p:sp>
            <p:sp>
              <p:nvSpPr>
                <p:cNvPr id="28856" name="Oval 436"/>
                <p:cNvSpPr>
                  <a:spLocks noChangeAspect="1" noChangeArrowheads="1"/>
                </p:cNvSpPr>
                <p:nvPr/>
              </p:nvSpPr>
              <p:spPr bwMode="gray">
                <a:xfrm>
                  <a:off x="1988" y="3759"/>
                  <a:ext cx="23" cy="23"/>
                </a:xfrm>
                <a:prstGeom prst="ellipse">
                  <a:avLst/>
                </a:prstGeom>
                <a:solidFill>
                  <a:schemeClr val="bg1"/>
                </a:solidFill>
                <a:ln w="6350">
                  <a:solidFill>
                    <a:srgbClr val="808080"/>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grpSp>
        <p:grpSp>
          <p:nvGrpSpPr>
            <p:cNvPr id="28714" name="Group 437"/>
            <p:cNvGrpSpPr>
              <a:grpSpLocks/>
            </p:cNvGrpSpPr>
            <p:nvPr/>
          </p:nvGrpSpPr>
          <p:grpSpPr bwMode="auto">
            <a:xfrm>
              <a:off x="2730" y="3384"/>
              <a:ext cx="133" cy="135"/>
              <a:chOff x="1878" y="3650"/>
              <a:chExt cx="220" cy="220"/>
            </a:xfrm>
          </p:grpSpPr>
          <p:grpSp>
            <p:nvGrpSpPr>
              <p:cNvPr id="28827" name="Group 438"/>
              <p:cNvGrpSpPr>
                <a:grpSpLocks/>
              </p:cNvGrpSpPr>
              <p:nvPr/>
            </p:nvGrpSpPr>
            <p:grpSpPr bwMode="auto">
              <a:xfrm>
                <a:off x="1878" y="3650"/>
                <a:ext cx="220" cy="220"/>
                <a:chOff x="1878" y="3650"/>
                <a:chExt cx="220" cy="220"/>
              </a:xfrm>
            </p:grpSpPr>
            <p:sp>
              <p:nvSpPr>
                <p:cNvPr id="28831" name="Oval 439"/>
                <p:cNvSpPr>
                  <a:spLocks noChangeArrowheads="1"/>
                </p:cNvSpPr>
                <p:nvPr/>
              </p:nvSpPr>
              <p:spPr bwMode="gray">
                <a:xfrm>
                  <a:off x="1878" y="3650"/>
                  <a:ext cx="220" cy="220"/>
                </a:xfrm>
                <a:prstGeom prst="ellipse">
                  <a:avLst/>
                </a:prstGeom>
                <a:solidFill>
                  <a:schemeClr val="bg1"/>
                </a:solidFill>
                <a:ln w="12700">
                  <a:solidFill>
                    <a:srgbClr val="333333"/>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8832" name="Group 440"/>
                <p:cNvGrpSpPr>
                  <a:grpSpLocks/>
                </p:cNvGrpSpPr>
                <p:nvPr/>
              </p:nvGrpSpPr>
              <p:grpSpPr bwMode="auto">
                <a:xfrm>
                  <a:off x="1882" y="3654"/>
                  <a:ext cx="212" cy="212"/>
                  <a:chOff x="1884" y="3652"/>
                  <a:chExt cx="212" cy="212"/>
                </a:xfrm>
              </p:grpSpPr>
              <p:grpSp>
                <p:nvGrpSpPr>
                  <p:cNvPr id="28847" name="Group 441"/>
                  <p:cNvGrpSpPr>
                    <a:grpSpLocks/>
                  </p:cNvGrpSpPr>
                  <p:nvPr/>
                </p:nvGrpSpPr>
                <p:grpSpPr bwMode="auto">
                  <a:xfrm>
                    <a:off x="1990" y="3652"/>
                    <a:ext cx="0" cy="212"/>
                    <a:chOff x="1990" y="3652"/>
                    <a:chExt cx="0" cy="212"/>
                  </a:xfrm>
                </p:grpSpPr>
                <p:sp>
                  <p:nvSpPr>
                    <p:cNvPr id="28851" name="Line 442"/>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52" name="Line 443"/>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848" name="Group 444"/>
                  <p:cNvGrpSpPr>
                    <a:grpSpLocks/>
                  </p:cNvGrpSpPr>
                  <p:nvPr/>
                </p:nvGrpSpPr>
                <p:grpSpPr bwMode="auto">
                  <a:xfrm rot="-5400000">
                    <a:off x="1990" y="3652"/>
                    <a:ext cx="0" cy="212"/>
                    <a:chOff x="1990" y="3652"/>
                    <a:chExt cx="0" cy="212"/>
                  </a:xfrm>
                </p:grpSpPr>
                <p:sp>
                  <p:nvSpPr>
                    <p:cNvPr id="28849" name="Line 445"/>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50" name="Line 446"/>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833" name="Group 447"/>
                <p:cNvGrpSpPr>
                  <a:grpSpLocks/>
                </p:cNvGrpSpPr>
                <p:nvPr/>
              </p:nvGrpSpPr>
              <p:grpSpPr bwMode="auto">
                <a:xfrm rot="-1800000">
                  <a:off x="1882" y="3654"/>
                  <a:ext cx="212" cy="212"/>
                  <a:chOff x="1884" y="3652"/>
                  <a:chExt cx="212" cy="212"/>
                </a:xfrm>
              </p:grpSpPr>
              <p:grpSp>
                <p:nvGrpSpPr>
                  <p:cNvPr id="28841" name="Group 448"/>
                  <p:cNvGrpSpPr>
                    <a:grpSpLocks/>
                  </p:cNvGrpSpPr>
                  <p:nvPr/>
                </p:nvGrpSpPr>
                <p:grpSpPr bwMode="auto">
                  <a:xfrm>
                    <a:off x="1990" y="3652"/>
                    <a:ext cx="0" cy="212"/>
                    <a:chOff x="1990" y="3652"/>
                    <a:chExt cx="0" cy="212"/>
                  </a:xfrm>
                </p:grpSpPr>
                <p:sp>
                  <p:nvSpPr>
                    <p:cNvPr id="28845" name="Line 449"/>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46" name="Line 450"/>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842" name="Group 451"/>
                  <p:cNvGrpSpPr>
                    <a:grpSpLocks/>
                  </p:cNvGrpSpPr>
                  <p:nvPr/>
                </p:nvGrpSpPr>
                <p:grpSpPr bwMode="auto">
                  <a:xfrm rot="-5400000">
                    <a:off x="1990" y="3652"/>
                    <a:ext cx="0" cy="212"/>
                    <a:chOff x="1990" y="3652"/>
                    <a:chExt cx="0" cy="212"/>
                  </a:xfrm>
                </p:grpSpPr>
                <p:sp>
                  <p:nvSpPr>
                    <p:cNvPr id="28843" name="Line 452"/>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44" name="Line 453"/>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834" name="Group 454"/>
                <p:cNvGrpSpPr>
                  <a:grpSpLocks/>
                </p:cNvGrpSpPr>
                <p:nvPr/>
              </p:nvGrpSpPr>
              <p:grpSpPr bwMode="auto">
                <a:xfrm rot="-3600000">
                  <a:off x="1882" y="3655"/>
                  <a:ext cx="212" cy="212"/>
                  <a:chOff x="1884" y="3652"/>
                  <a:chExt cx="212" cy="212"/>
                </a:xfrm>
              </p:grpSpPr>
              <p:grpSp>
                <p:nvGrpSpPr>
                  <p:cNvPr id="28835" name="Group 455"/>
                  <p:cNvGrpSpPr>
                    <a:grpSpLocks/>
                  </p:cNvGrpSpPr>
                  <p:nvPr/>
                </p:nvGrpSpPr>
                <p:grpSpPr bwMode="auto">
                  <a:xfrm>
                    <a:off x="1990" y="3652"/>
                    <a:ext cx="0" cy="212"/>
                    <a:chOff x="1990" y="3652"/>
                    <a:chExt cx="0" cy="212"/>
                  </a:xfrm>
                </p:grpSpPr>
                <p:sp>
                  <p:nvSpPr>
                    <p:cNvPr id="28839" name="Line 456"/>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40" name="Line 457"/>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836" name="Group 458"/>
                  <p:cNvGrpSpPr>
                    <a:grpSpLocks/>
                  </p:cNvGrpSpPr>
                  <p:nvPr/>
                </p:nvGrpSpPr>
                <p:grpSpPr bwMode="auto">
                  <a:xfrm rot="-5400000">
                    <a:off x="1990" y="3652"/>
                    <a:ext cx="0" cy="212"/>
                    <a:chOff x="1990" y="3652"/>
                    <a:chExt cx="0" cy="212"/>
                  </a:xfrm>
                </p:grpSpPr>
                <p:sp>
                  <p:nvSpPr>
                    <p:cNvPr id="28837" name="Line 459"/>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38" name="Line 460"/>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grpSp>
            <p:nvGrpSpPr>
              <p:cNvPr id="28828" name="Group 461"/>
              <p:cNvGrpSpPr>
                <a:grpSpLocks/>
              </p:cNvGrpSpPr>
              <p:nvPr/>
            </p:nvGrpSpPr>
            <p:grpSpPr bwMode="auto">
              <a:xfrm>
                <a:off x="1964" y="3700"/>
                <a:ext cx="45" cy="84"/>
                <a:chOff x="1975" y="3711"/>
                <a:chExt cx="45" cy="84"/>
              </a:xfrm>
            </p:grpSpPr>
            <p:sp>
              <p:nvSpPr>
                <p:cNvPr id="28829" name="Freeform 462"/>
                <p:cNvSpPr>
                  <a:spLocks/>
                </p:cNvSpPr>
                <p:nvPr/>
              </p:nvSpPr>
              <p:spPr bwMode="gray">
                <a:xfrm>
                  <a:off x="1975" y="3711"/>
                  <a:ext cx="45" cy="84"/>
                </a:xfrm>
                <a:custGeom>
                  <a:avLst/>
                  <a:gdLst>
                    <a:gd name="T0" fmla="*/ 0 w 45"/>
                    <a:gd name="T1" fmla="*/ 0 h 84"/>
                    <a:gd name="T2" fmla="*/ 8 w 45"/>
                    <a:gd name="T3" fmla="*/ 72 h 84"/>
                    <a:gd name="T4" fmla="*/ 33 w 45"/>
                    <a:gd name="T5" fmla="*/ 78 h 84"/>
                    <a:gd name="T6" fmla="*/ 45 w 45"/>
                    <a:gd name="T7" fmla="*/ 57 h 84"/>
                    <a:gd name="T8" fmla="*/ 0 w 45"/>
                    <a:gd name="T9" fmla="*/ 0 h 84"/>
                    <a:gd name="T10" fmla="*/ 0 60000 65536"/>
                    <a:gd name="T11" fmla="*/ 0 60000 65536"/>
                    <a:gd name="T12" fmla="*/ 0 60000 65536"/>
                    <a:gd name="T13" fmla="*/ 0 60000 65536"/>
                    <a:gd name="T14" fmla="*/ 0 60000 65536"/>
                    <a:gd name="T15" fmla="*/ 0 w 45"/>
                    <a:gd name="T16" fmla="*/ 0 h 84"/>
                    <a:gd name="T17" fmla="*/ 45 w 45"/>
                    <a:gd name="T18" fmla="*/ 84 h 84"/>
                  </a:gdLst>
                  <a:ahLst/>
                  <a:cxnLst>
                    <a:cxn ang="T10">
                      <a:pos x="T0" y="T1"/>
                    </a:cxn>
                    <a:cxn ang="T11">
                      <a:pos x="T2" y="T3"/>
                    </a:cxn>
                    <a:cxn ang="T12">
                      <a:pos x="T4" y="T5"/>
                    </a:cxn>
                    <a:cxn ang="T13">
                      <a:pos x="T6" y="T7"/>
                    </a:cxn>
                    <a:cxn ang="T14">
                      <a:pos x="T8" y="T9"/>
                    </a:cxn>
                  </a:cxnLst>
                  <a:rect l="T15" t="T16" r="T17" b="T18"/>
                  <a:pathLst>
                    <a:path w="45" h="84">
                      <a:moveTo>
                        <a:pt x="0" y="0"/>
                      </a:moveTo>
                      <a:lnTo>
                        <a:pt x="8" y="72"/>
                      </a:lnTo>
                      <a:cubicBezTo>
                        <a:pt x="8" y="72"/>
                        <a:pt x="21" y="84"/>
                        <a:pt x="33" y="78"/>
                      </a:cubicBezTo>
                      <a:cubicBezTo>
                        <a:pt x="42" y="71"/>
                        <a:pt x="45" y="57"/>
                        <a:pt x="45" y="57"/>
                      </a:cubicBezTo>
                      <a:lnTo>
                        <a:pt x="0" y="0"/>
                      </a:lnTo>
                      <a:close/>
                    </a:path>
                  </a:pathLst>
                </a:custGeom>
                <a:solidFill>
                  <a:schemeClr val="accent2"/>
                </a:solidFill>
                <a:ln w="6350" cap="flat" cmpd="sng">
                  <a:solidFill>
                    <a:srgbClr val="808080"/>
                  </a:solidFill>
                  <a:prstDash val="solid"/>
                  <a:round/>
                  <a:headEnd type="none" w="med" len="med"/>
                  <a:tailEnd type="none" w="lg" len="lg"/>
                </a:ln>
              </p:spPr>
              <p:txBody>
                <a:bodyPr wrap="none" anchor="ctr">
                  <a:spAutoFit/>
                </a:bodyPr>
                <a:lstStyle/>
                <a:p>
                  <a:endParaRPr lang="zh-TW" altLang="en-US"/>
                </a:p>
              </p:txBody>
            </p:sp>
            <p:sp>
              <p:nvSpPr>
                <p:cNvPr id="28830" name="Oval 463"/>
                <p:cNvSpPr>
                  <a:spLocks noChangeAspect="1" noChangeArrowheads="1"/>
                </p:cNvSpPr>
                <p:nvPr/>
              </p:nvSpPr>
              <p:spPr bwMode="gray">
                <a:xfrm>
                  <a:off x="1988" y="3759"/>
                  <a:ext cx="23" cy="23"/>
                </a:xfrm>
                <a:prstGeom prst="ellipse">
                  <a:avLst/>
                </a:prstGeom>
                <a:solidFill>
                  <a:schemeClr val="bg1"/>
                </a:solidFill>
                <a:ln w="6350">
                  <a:solidFill>
                    <a:srgbClr val="808080"/>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grpSp>
        <p:grpSp>
          <p:nvGrpSpPr>
            <p:cNvPr id="28715" name="Group 464"/>
            <p:cNvGrpSpPr>
              <a:grpSpLocks/>
            </p:cNvGrpSpPr>
            <p:nvPr/>
          </p:nvGrpSpPr>
          <p:grpSpPr bwMode="auto">
            <a:xfrm>
              <a:off x="2887" y="3384"/>
              <a:ext cx="132" cy="135"/>
              <a:chOff x="1878" y="3650"/>
              <a:chExt cx="220" cy="220"/>
            </a:xfrm>
          </p:grpSpPr>
          <p:grpSp>
            <p:nvGrpSpPr>
              <p:cNvPr id="28801" name="Group 465"/>
              <p:cNvGrpSpPr>
                <a:grpSpLocks/>
              </p:cNvGrpSpPr>
              <p:nvPr/>
            </p:nvGrpSpPr>
            <p:grpSpPr bwMode="auto">
              <a:xfrm>
                <a:off x="1878" y="3650"/>
                <a:ext cx="220" cy="220"/>
                <a:chOff x="1878" y="3650"/>
                <a:chExt cx="220" cy="220"/>
              </a:xfrm>
            </p:grpSpPr>
            <p:sp>
              <p:nvSpPr>
                <p:cNvPr id="28805" name="Oval 466"/>
                <p:cNvSpPr>
                  <a:spLocks noChangeArrowheads="1"/>
                </p:cNvSpPr>
                <p:nvPr/>
              </p:nvSpPr>
              <p:spPr bwMode="gray">
                <a:xfrm>
                  <a:off x="1878" y="3650"/>
                  <a:ext cx="220" cy="220"/>
                </a:xfrm>
                <a:prstGeom prst="ellipse">
                  <a:avLst/>
                </a:prstGeom>
                <a:solidFill>
                  <a:schemeClr val="bg1"/>
                </a:solidFill>
                <a:ln w="12700">
                  <a:solidFill>
                    <a:srgbClr val="333333"/>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8806" name="Group 467"/>
                <p:cNvGrpSpPr>
                  <a:grpSpLocks/>
                </p:cNvGrpSpPr>
                <p:nvPr/>
              </p:nvGrpSpPr>
              <p:grpSpPr bwMode="auto">
                <a:xfrm>
                  <a:off x="1882" y="3654"/>
                  <a:ext cx="212" cy="212"/>
                  <a:chOff x="1884" y="3652"/>
                  <a:chExt cx="212" cy="212"/>
                </a:xfrm>
              </p:grpSpPr>
              <p:grpSp>
                <p:nvGrpSpPr>
                  <p:cNvPr id="28821" name="Group 468"/>
                  <p:cNvGrpSpPr>
                    <a:grpSpLocks/>
                  </p:cNvGrpSpPr>
                  <p:nvPr/>
                </p:nvGrpSpPr>
                <p:grpSpPr bwMode="auto">
                  <a:xfrm>
                    <a:off x="1990" y="3652"/>
                    <a:ext cx="0" cy="212"/>
                    <a:chOff x="1990" y="3652"/>
                    <a:chExt cx="0" cy="212"/>
                  </a:xfrm>
                </p:grpSpPr>
                <p:sp>
                  <p:nvSpPr>
                    <p:cNvPr id="28825" name="Line 469"/>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26" name="Line 470"/>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822" name="Group 471"/>
                  <p:cNvGrpSpPr>
                    <a:grpSpLocks/>
                  </p:cNvGrpSpPr>
                  <p:nvPr/>
                </p:nvGrpSpPr>
                <p:grpSpPr bwMode="auto">
                  <a:xfrm rot="-5400000">
                    <a:off x="1990" y="3652"/>
                    <a:ext cx="0" cy="212"/>
                    <a:chOff x="1990" y="3652"/>
                    <a:chExt cx="0" cy="212"/>
                  </a:xfrm>
                </p:grpSpPr>
                <p:sp>
                  <p:nvSpPr>
                    <p:cNvPr id="28823" name="Line 472"/>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24" name="Line 473"/>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807" name="Group 474"/>
                <p:cNvGrpSpPr>
                  <a:grpSpLocks/>
                </p:cNvGrpSpPr>
                <p:nvPr/>
              </p:nvGrpSpPr>
              <p:grpSpPr bwMode="auto">
                <a:xfrm rot="-1800000">
                  <a:off x="1882" y="3654"/>
                  <a:ext cx="212" cy="212"/>
                  <a:chOff x="1884" y="3652"/>
                  <a:chExt cx="212" cy="212"/>
                </a:xfrm>
              </p:grpSpPr>
              <p:grpSp>
                <p:nvGrpSpPr>
                  <p:cNvPr id="28815" name="Group 475"/>
                  <p:cNvGrpSpPr>
                    <a:grpSpLocks/>
                  </p:cNvGrpSpPr>
                  <p:nvPr/>
                </p:nvGrpSpPr>
                <p:grpSpPr bwMode="auto">
                  <a:xfrm>
                    <a:off x="1990" y="3652"/>
                    <a:ext cx="0" cy="212"/>
                    <a:chOff x="1990" y="3652"/>
                    <a:chExt cx="0" cy="212"/>
                  </a:xfrm>
                </p:grpSpPr>
                <p:sp>
                  <p:nvSpPr>
                    <p:cNvPr id="28819" name="Line 476"/>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20" name="Line 477"/>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816" name="Group 478"/>
                  <p:cNvGrpSpPr>
                    <a:grpSpLocks/>
                  </p:cNvGrpSpPr>
                  <p:nvPr/>
                </p:nvGrpSpPr>
                <p:grpSpPr bwMode="auto">
                  <a:xfrm rot="-5400000">
                    <a:off x="1990" y="3652"/>
                    <a:ext cx="0" cy="212"/>
                    <a:chOff x="1990" y="3652"/>
                    <a:chExt cx="0" cy="212"/>
                  </a:xfrm>
                </p:grpSpPr>
                <p:sp>
                  <p:nvSpPr>
                    <p:cNvPr id="28817" name="Line 479"/>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18" name="Line 480"/>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nvGrpSpPr>
                <p:cNvPr id="28808" name="Group 481"/>
                <p:cNvGrpSpPr>
                  <a:grpSpLocks/>
                </p:cNvGrpSpPr>
                <p:nvPr/>
              </p:nvGrpSpPr>
              <p:grpSpPr bwMode="auto">
                <a:xfrm rot="-3600000">
                  <a:off x="1882" y="3655"/>
                  <a:ext cx="212" cy="212"/>
                  <a:chOff x="1884" y="3652"/>
                  <a:chExt cx="212" cy="212"/>
                </a:xfrm>
              </p:grpSpPr>
              <p:grpSp>
                <p:nvGrpSpPr>
                  <p:cNvPr id="28809" name="Group 482"/>
                  <p:cNvGrpSpPr>
                    <a:grpSpLocks/>
                  </p:cNvGrpSpPr>
                  <p:nvPr/>
                </p:nvGrpSpPr>
                <p:grpSpPr bwMode="auto">
                  <a:xfrm>
                    <a:off x="1990" y="3652"/>
                    <a:ext cx="0" cy="212"/>
                    <a:chOff x="1990" y="3652"/>
                    <a:chExt cx="0" cy="212"/>
                  </a:xfrm>
                </p:grpSpPr>
                <p:sp>
                  <p:nvSpPr>
                    <p:cNvPr id="28813" name="Line 483"/>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14" name="Line 484"/>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nvGrpSpPr>
                  <p:cNvPr id="28810" name="Group 485"/>
                  <p:cNvGrpSpPr>
                    <a:grpSpLocks/>
                  </p:cNvGrpSpPr>
                  <p:nvPr/>
                </p:nvGrpSpPr>
                <p:grpSpPr bwMode="auto">
                  <a:xfrm rot="-5400000">
                    <a:off x="1990" y="3652"/>
                    <a:ext cx="0" cy="212"/>
                    <a:chOff x="1990" y="3652"/>
                    <a:chExt cx="0" cy="212"/>
                  </a:xfrm>
                </p:grpSpPr>
                <p:sp>
                  <p:nvSpPr>
                    <p:cNvPr id="28811" name="Line 486"/>
                    <p:cNvSpPr>
                      <a:spLocks noChangeShapeType="1"/>
                    </p:cNvSpPr>
                    <p:nvPr/>
                  </p:nvSpPr>
                  <p:spPr bwMode="gray">
                    <a:xfrm>
                      <a:off x="1990" y="3848"/>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12" name="Line 487"/>
                    <p:cNvSpPr>
                      <a:spLocks noChangeShapeType="1"/>
                    </p:cNvSpPr>
                    <p:nvPr/>
                  </p:nvSpPr>
                  <p:spPr bwMode="gray">
                    <a:xfrm>
                      <a:off x="1990" y="3652"/>
                      <a:ext cx="0" cy="16"/>
                    </a:xfrm>
                    <a:prstGeom prst="line">
                      <a:avLst/>
                    </a:prstGeom>
                    <a:noFill/>
                    <a:ln w="6350">
                      <a:solidFill>
                        <a:srgbClr val="333333"/>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grpSp>
          </p:grpSp>
          <p:grpSp>
            <p:nvGrpSpPr>
              <p:cNvPr id="28802" name="Group 488"/>
              <p:cNvGrpSpPr>
                <a:grpSpLocks/>
              </p:cNvGrpSpPr>
              <p:nvPr/>
            </p:nvGrpSpPr>
            <p:grpSpPr bwMode="auto">
              <a:xfrm>
                <a:off x="1964" y="3700"/>
                <a:ext cx="45" cy="84"/>
                <a:chOff x="1975" y="3711"/>
                <a:chExt cx="45" cy="84"/>
              </a:xfrm>
            </p:grpSpPr>
            <p:sp>
              <p:nvSpPr>
                <p:cNvPr id="28803" name="Freeform 489"/>
                <p:cNvSpPr>
                  <a:spLocks/>
                </p:cNvSpPr>
                <p:nvPr/>
              </p:nvSpPr>
              <p:spPr bwMode="gray">
                <a:xfrm>
                  <a:off x="1975" y="3711"/>
                  <a:ext cx="45" cy="84"/>
                </a:xfrm>
                <a:custGeom>
                  <a:avLst/>
                  <a:gdLst>
                    <a:gd name="T0" fmla="*/ 0 w 45"/>
                    <a:gd name="T1" fmla="*/ 0 h 84"/>
                    <a:gd name="T2" fmla="*/ 8 w 45"/>
                    <a:gd name="T3" fmla="*/ 72 h 84"/>
                    <a:gd name="T4" fmla="*/ 33 w 45"/>
                    <a:gd name="T5" fmla="*/ 78 h 84"/>
                    <a:gd name="T6" fmla="*/ 45 w 45"/>
                    <a:gd name="T7" fmla="*/ 57 h 84"/>
                    <a:gd name="T8" fmla="*/ 0 w 45"/>
                    <a:gd name="T9" fmla="*/ 0 h 84"/>
                    <a:gd name="T10" fmla="*/ 0 60000 65536"/>
                    <a:gd name="T11" fmla="*/ 0 60000 65536"/>
                    <a:gd name="T12" fmla="*/ 0 60000 65536"/>
                    <a:gd name="T13" fmla="*/ 0 60000 65536"/>
                    <a:gd name="T14" fmla="*/ 0 60000 65536"/>
                    <a:gd name="T15" fmla="*/ 0 w 45"/>
                    <a:gd name="T16" fmla="*/ 0 h 84"/>
                    <a:gd name="T17" fmla="*/ 45 w 45"/>
                    <a:gd name="T18" fmla="*/ 84 h 84"/>
                  </a:gdLst>
                  <a:ahLst/>
                  <a:cxnLst>
                    <a:cxn ang="T10">
                      <a:pos x="T0" y="T1"/>
                    </a:cxn>
                    <a:cxn ang="T11">
                      <a:pos x="T2" y="T3"/>
                    </a:cxn>
                    <a:cxn ang="T12">
                      <a:pos x="T4" y="T5"/>
                    </a:cxn>
                    <a:cxn ang="T13">
                      <a:pos x="T6" y="T7"/>
                    </a:cxn>
                    <a:cxn ang="T14">
                      <a:pos x="T8" y="T9"/>
                    </a:cxn>
                  </a:cxnLst>
                  <a:rect l="T15" t="T16" r="T17" b="T18"/>
                  <a:pathLst>
                    <a:path w="45" h="84">
                      <a:moveTo>
                        <a:pt x="0" y="0"/>
                      </a:moveTo>
                      <a:lnTo>
                        <a:pt x="8" y="72"/>
                      </a:lnTo>
                      <a:cubicBezTo>
                        <a:pt x="8" y="72"/>
                        <a:pt x="21" y="84"/>
                        <a:pt x="33" y="78"/>
                      </a:cubicBezTo>
                      <a:cubicBezTo>
                        <a:pt x="42" y="71"/>
                        <a:pt x="45" y="57"/>
                        <a:pt x="45" y="57"/>
                      </a:cubicBezTo>
                      <a:lnTo>
                        <a:pt x="0" y="0"/>
                      </a:lnTo>
                      <a:close/>
                    </a:path>
                  </a:pathLst>
                </a:custGeom>
                <a:solidFill>
                  <a:schemeClr val="accent2"/>
                </a:solidFill>
                <a:ln w="6350" cap="flat" cmpd="sng">
                  <a:solidFill>
                    <a:srgbClr val="808080"/>
                  </a:solidFill>
                  <a:prstDash val="solid"/>
                  <a:round/>
                  <a:headEnd type="none" w="med" len="med"/>
                  <a:tailEnd type="none" w="lg" len="lg"/>
                </a:ln>
              </p:spPr>
              <p:txBody>
                <a:bodyPr wrap="none" anchor="ctr">
                  <a:spAutoFit/>
                </a:bodyPr>
                <a:lstStyle/>
                <a:p>
                  <a:endParaRPr lang="zh-TW" altLang="en-US"/>
                </a:p>
              </p:txBody>
            </p:sp>
            <p:sp>
              <p:nvSpPr>
                <p:cNvPr id="28804" name="Oval 490"/>
                <p:cNvSpPr>
                  <a:spLocks noChangeAspect="1" noChangeArrowheads="1"/>
                </p:cNvSpPr>
                <p:nvPr/>
              </p:nvSpPr>
              <p:spPr bwMode="gray">
                <a:xfrm>
                  <a:off x="1988" y="3759"/>
                  <a:ext cx="23" cy="23"/>
                </a:xfrm>
                <a:prstGeom prst="ellipse">
                  <a:avLst/>
                </a:prstGeom>
                <a:solidFill>
                  <a:schemeClr val="bg1"/>
                </a:solidFill>
                <a:ln w="6350">
                  <a:solidFill>
                    <a:srgbClr val="808080"/>
                  </a:solidFill>
                  <a:round/>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grpSp>
        <p:sp>
          <p:nvSpPr>
            <p:cNvPr id="28716" name="Line 491"/>
            <p:cNvSpPr>
              <a:spLocks noChangeShapeType="1"/>
            </p:cNvSpPr>
            <p:nvPr/>
          </p:nvSpPr>
          <p:spPr bwMode="auto">
            <a:xfrm flipH="1">
              <a:off x="2794" y="2990"/>
              <a:ext cx="6" cy="210"/>
            </a:xfrm>
            <a:prstGeom prst="line">
              <a:avLst/>
            </a:prstGeom>
            <a:noFill/>
            <a:ln w="57150">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28717" name="Rectangle 492"/>
            <p:cNvSpPr>
              <a:spLocks noChangeArrowheads="1"/>
            </p:cNvSpPr>
            <p:nvPr/>
          </p:nvSpPr>
          <p:spPr bwMode="gray">
            <a:xfrm>
              <a:off x="2486" y="2126"/>
              <a:ext cx="166" cy="166"/>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18" name="Rectangle 493"/>
            <p:cNvSpPr>
              <a:spLocks noChangeArrowheads="1"/>
            </p:cNvSpPr>
            <p:nvPr/>
          </p:nvSpPr>
          <p:spPr bwMode="auto">
            <a:xfrm>
              <a:off x="2486" y="2276"/>
              <a:ext cx="166" cy="16"/>
            </a:xfrm>
            <a:prstGeom prst="rect">
              <a:avLst/>
            </a:prstGeom>
            <a:solidFill>
              <a:srgbClr val="C0C0C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19" name="Rectangle 494"/>
            <p:cNvSpPr>
              <a:spLocks noChangeArrowheads="1"/>
            </p:cNvSpPr>
            <p:nvPr/>
          </p:nvSpPr>
          <p:spPr bwMode="auto">
            <a:xfrm>
              <a:off x="2486" y="2243"/>
              <a:ext cx="166" cy="33"/>
            </a:xfrm>
            <a:prstGeom prst="rect">
              <a:avLst/>
            </a:prstGeom>
            <a:solidFill>
              <a:srgbClr val="FFFF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20" name="Rectangle 495"/>
            <p:cNvSpPr>
              <a:spLocks noChangeArrowheads="1"/>
            </p:cNvSpPr>
            <p:nvPr/>
          </p:nvSpPr>
          <p:spPr bwMode="auto">
            <a:xfrm>
              <a:off x="2486" y="2226"/>
              <a:ext cx="166" cy="17"/>
            </a:xfrm>
            <a:prstGeom prst="rect">
              <a:avLst/>
            </a:prstGeom>
            <a:solidFill>
              <a:srgbClr val="FFCC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21" name="Rectangle 496"/>
            <p:cNvSpPr>
              <a:spLocks noChangeArrowheads="1"/>
            </p:cNvSpPr>
            <p:nvPr/>
          </p:nvSpPr>
          <p:spPr bwMode="auto">
            <a:xfrm>
              <a:off x="2486" y="2209"/>
              <a:ext cx="166" cy="17"/>
            </a:xfrm>
            <a:prstGeom prst="rect">
              <a:avLst/>
            </a:prstGeom>
            <a:solidFill>
              <a:srgbClr val="00808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22" name="Rectangle 497"/>
            <p:cNvSpPr>
              <a:spLocks noChangeArrowheads="1"/>
            </p:cNvSpPr>
            <p:nvPr/>
          </p:nvSpPr>
          <p:spPr bwMode="auto">
            <a:xfrm>
              <a:off x="2486" y="2192"/>
              <a:ext cx="166" cy="17"/>
            </a:xfrm>
            <a:prstGeom prst="rect">
              <a:avLst/>
            </a:prstGeom>
            <a:solidFill>
              <a:schemeClr val="accent1"/>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23" name="Rectangle 498"/>
            <p:cNvSpPr>
              <a:spLocks noChangeArrowheads="1"/>
            </p:cNvSpPr>
            <p:nvPr/>
          </p:nvSpPr>
          <p:spPr bwMode="gray">
            <a:xfrm>
              <a:off x="2703" y="2126"/>
              <a:ext cx="166" cy="166"/>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24" name="Rectangle 499"/>
            <p:cNvSpPr>
              <a:spLocks noChangeArrowheads="1"/>
            </p:cNvSpPr>
            <p:nvPr/>
          </p:nvSpPr>
          <p:spPr bwMode="auto">
            <a:xfrm>
              <a:off x="2703" y="2276"/>
              <a:ext cx="166" cy="16"/>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25" name="Rectangle 500"/>
            <p:cNvSpPr>
              <a:spLocks noChangeArrowheads="1"/>
            </p:cNvSpPr>
            <p:nvPr/>
          </p:nvSpPr>
          <p:spPr bwMode="auto">
            <a:xfrm>
              <a:off x="2703" y="2243"/>
              <a:ext cx="166" cy="33"/>
            </a:xfrm>
            <a:prstGeom prst="rect">
              <a:avLst/>
            </a:prstGeom>
            <a:solidFill>
              <a:schemeClr val="accent2"/>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26" name="Rectangle 501"/>
            <p:cNvSpPr>
              <a:spLocks noChangeArrowheads="1"/>
            </p:cNvSpPr>
            <p:nvPr/>
          </p:nvSpPr>
          <p:spPr bwMode="auto">
            <a:xfrm>
              <a:off x="2703" y="2226"/>
              <a:ext cx="166" cy="17"/>
            </a:xfrm>
            <a:prstGeom prst="rect">
              <a:avLst/>
            </a:prstGeom>
            <a:solidFill>
              <a:srgbClr val="FF9900"/>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27" name="Rectangle 502"/>
            <p:cNvSpPr>
              <a:spLocks noChangeArrowheads="1"/>
            </p:cNvSpPr>
            <p:nvPr/>
          </p:nvSpPr>
          <p:spPr bwMode="auto">
            <a:xfrm>
              <a:off x="2703" y="2209"/>
              <a:ext cx="166" cy="17"/>
            </a:xfrm>
            <a:prstGeom prst="rect">
              <a:avLst/>
            </a:prstGeom>
            <a:solidFill>
              <a:srgbClr val="33CC33"/>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28" name="Rectangle 503"/>
            <p:cNvSpPr>
              <a:spLocks noChangeArrowheads="1"/>
            </p:cNvSpPr>
            <p:nvPr/>
          </p:nvSpPr>
          <p:spPr bwMode="gray">
            <a:xfrm>
              <a:off x="2919" y="2126"/>
              <a:ext cx="167" cy="166"/>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29" name="Rectangle 504"/>
            <p:cNvSpPr>
              <a:spLocks noChangeArrowheads="1"/>
            </p:cNvSpPr>
            <p:nvPr/>
          </p:nvSpPr>
          <p:spPr bwMode="auto">
            <a:xfrm>
              <a:off x="2919" y="2259"/>
              <a:ext cx="167" cy="33"/>
            </a:xfrm>
            <a:prstGeom prst="rect">
              <a:avLst/>
            </a:prstGeom>
            <a:solidFill>
              <a:srgbClr val="99CCFF"/>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30" name="Rectangle 505"/>
            <p:cNvSpPr>
              <a:spLocks noChangeArrowheads="1"/>
            </p:cNvSpPr>
            <p:nvPr/>
          </p:nvSpPr>
          <p:spPr bwMode="auto">
            <a:xfrm>
              <a:off x="2919" y="2243"/>
              <a:ext cx="167" cy="16"/>
            </a:xfrm>
            <a:prstGeom prst="rect">
              <a:avLst/>
            </a:prstGeom>
            <a:solidFill>
              <a:srgbClr val="FFCC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31" name="Rectangle 506"/>
            <p:cNvSpPr>
              <a:spLocks noChangeArrowheads="1"/>
            </p:cNvSpPr>
            <p:nvPr/>
          </p:nvSpPr>
          <p:spPr bwMode="auto">
            <a:xfrm>
              <a:off x="2919" y="2226"/>
              <a:ext cx="167" cy="17"/>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32" name="Rectangle 507"/>
            <p:cNvSpPr>
              <a:spLocks noChangeArrowheads="1"/>
            </p:cNvSpPr>
            <p:nvPr/>
          </p:nvSpPr>
          <p:spPr bwMode="gray">
            <a:xfrm>
              <a:off x="2486" y="2342"/>
              <a:ext cx="166" cy="333"/>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33" name="Rectangle 508"/>
            <p:cNvSpPr>
              <a:spLocks noChangeArrowheads="1"/>
            </p:cNvSpPr>
            <p:nvPr/>
          </p:nvSpPr>
          <p:spPr bwMode="auto">
            <a:xfrm>
              <a:off x="2486" y="2642"/>
              <a:ext cx="166" cy="32"/>
            </a:xfrm>
            <a:prstGeom prst="rect">
              <a:avLst/>
            </a:prstGeom>
            <a:solidFill>
              <a:srgbClr val="99CCFF"/>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34" name="Rectangle 509"/>
            <p:cNvSpPr>
              <a:spLocks noChangeArrowheads="1"/>
            </p:cNvSpPr>
            <p:nvPr/>
          </p:nvSpPr>
          <p:spPr bwMode="auto">
            <a:xfrm>
              <a:off x="2486" y="2625"/>
              <a:ext cx="166" cy="17"/>
            </a:xfrm>
            <a:prstGeom prst="rect">
              <a:avLst/>
            </a:prstGeom>
            <a:solidFill>
              <a:srgbClr val="FFCC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35" name="Rectangle 510"/>
            <p:cNvSpPr>
              <a:spLocks noChangeArrowheads="1"/>
            </p:cNvSpPr>
            <p:nvPr/>
          </p:nvSpPr>
          <p:spPr bwMode="auto">
            <a:xfrm>
              <a:off x="2486" y="2608"/>
              <a:ext cx="166" cy="17"/>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36" name="Rectangle 511"/>
            <p:cNvSpPr>
              <a:spLocks noChangeArrowheads="1"/>
            </p:cNvSpPr>
            <p:nvPr/>
          </p:nvSpPr>
          <p:spPr bwMode="auto">
            <a:xfrm>
              <a:off x="2486" y="2558"/>
              <a:ext cx="166" cy="50"/>
            </a:xfrm>
            <a:prstGeom prst="rect">
              <a:avLst/>
            </a:prstGeom>
            <a:solidFill>
              <a:srgbClr val="CCFF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37" name="Rectangle 512"/>
            <p:cNvSpPr>
              <a:spLocks noChangeArrowheads="1"/>
            </p:cNvSpPr>
            <p:nvPr/>
          </p:nvSpPr>
          <p:spPr bwMode="auto">
            <a:xfrm>
              <a:off x="2486" y="2542"/>
              <a:ext cx="166" cy="16"/>
            </a:xfrm>
            <a:prstGeom prst="rect">
              <a:avLst/>
            </a:prstGeom>
            <a:solidFill>
              <a:srgbClr val="CC99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38" name="Rectangle 513"/>
            <p:cNvSpPr>
              <a:spLocks noChangeArrowheads="1"/>
            </p:cNvSpPr>
            <p:nvPr/>
          </p:nvSpPr>
          <p:spPr bwMode="auto">
            <a:xfrm>
              <a:off x="2486" y="2525"/>
              <a:ext cx="166" cy="17"/>
            </a:xfrm>
            <a:prstGeom prst="rect">
              <a:avLst/>
            </a:prstGeom>
            <a:solidFill>
              <a:srgbClr val="CC00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39" name="Rectangle 514"/>
            <p:cNvSpPr>
              <a:spLocks noChangeArrowheads="1"/>
            </p:cNvSpPr>
            <p:nvPr/>
          </p:nvSpPr>
          <p:spPr bwMode="auto">
            <a:xfrm>
              <a:off x="2486" y="2491"/>
              <a:ext cx="166" cy="34"/>
            </a:xfrm>
            <a:prstGeom prst="rect">
              <a:avLst/>
            </a:prstGeom>
            <a:solidFill>
              <a:srgbClr val="CC00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40" name="Rectangle 515"/>
            <p:cNvSpPr>
              <a:spLocks noChangeArrowheads="1"/>
            </p:cNvSpPr>
            <p:nvPr/>
          </p:nvSpPr>
          <p:spPr bwMode="auto">
            <a:xfrm>
              <a:off x="2486" y="2475"/>
              <a:ext cx="166" cy="16"/>
            </a:xfrm>
            <a:prstGeom prst="rect">
              <a:avLst/>
            </a:prstGeom>
            <a:solidFill>
              <a:srgbClr val="C0C0C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41" name="Rectangle 516"/>
            <p:cNvSpPr>
              <a:spLocks noChangeArrowheads="1"/>
            </p:cNvSpPr>
            <p:nvPr/>
          </p:nvSpPr>
          <p:spPr bwMode="auto">
            <a:xfrm>
              <a:off x="2486" y="2442"/>
              <a:ext cx="166" cy="33"/>
            </a:xfrm>
            <a:prstGeom prst="rect">
              <a:avLst/>
            </a:prstGeom>
            <a:solidFill>
              <a:srgbClr val="FFFF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42" name="Rectangle 517"/>
            <p:cNvSpPr>
              <a:spLocks noChangeArrowheads="1"/>
            </p:cNvSpPr>
            <p:nvPr/>
          </p:nvSpPr>
          <p:spPr bwMode="auto">
            <a:xfrm>
              <a:off x="2486" y="2425"/>
              <a:ext cx="166" cy="17"/>
            </a:xfrm>
            <a:prstGeom prst="rect">
              <a:avLst/>
            </a:prstGeom>
            <a:solidFill>
              <a:srgbClr val="FFCC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43" name="Rectangle 518"/>
            <p:cNvSpPr>
              <a:spLocks noChangeArrowheads="1"/>
            </p:cNvSpPr>
            <p:nvPr/>
          </p:nvSpPr>
          <p:spPr bwMode="auto">
            <a:xfrm>
              <a:off x="2486" y="2408"/>
              <a:ext cx="166" cy="17"/>
            </a:xfrm>
            <a:prstGeom prst="rect">
              <a:avLst/>
            </a:prstGeom>
            <a:solidFill>
              <a:srgbClr val="00808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44" name="Rectangle 519"/>
            <p:cNvSpPr>
              <a:spLocks noChangeArrowheads="1"/>
            </p:cNvSpPr>
            <p:nvPr/>
          </p:nvSpPr>
          <p:spPr bwMode="gray">
            <a:xfrm>
              <a:off x="2702" y="2342"/>
              <a:ext cx="167" cy="333"/>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45" name="Rectangle 520"/>
            <p:cNvSpPr>
              <a:spLocks noChangeArrowheads="1"/>
            </p:cNvSpPr>
            <p:nvPr/>
          </p:nvSpPr>
          <p:spPr bwMode="auto">
            <a:xfrm>
              <a:off x="2702" y="2442"/>
              <a:ext cx="167" cy="33"/>
            </a:xfrm>
            <a:prstGeom prst="rect">
              <a:avLst/>
            </a:prstGeom>
            <a:solidFill>
              <a:srgbClr val="99CCFF"/>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46" name="Rectangle 521"/>
            <p:cNvSpPr>
              <a:spLocks noChangeArrowheads="1"/>
            </p:cNvSpPr>
            <p:nvPr/>
          </p:nvSpPr>
          <p:spPr bwMode="auto">
            <a:xfrm>
              <a:off x="2702" y="2475"/>
              <a:ext cx="167" cy="16"/>
            </a:xfrm>
            <a:prstGeom prst="rect">
              <a:avLst/>
            </a:prstGeom>
            <a:solidFill>
              <a:srgbClr val="FFCC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47" name="Rectangle 522"/>
            <p:cNvSpPr>
              <a:spLocks noChangeArrowheads="1"/>
            </p:cNvSpPr>
            <p:nvPr/>
          </p:nvSpPr>
          <p:spPr bwMode="auto">
            <a:xfrm>
              <a:off x="2702" y="2591"/>
              <a:ext cx="167" cy="17"/>
            </a:xfrm>
            <a:prstGeom prst="rect">
              <a:avLst/>
            </a:prstGeom>
            <a:solidFill>
              <a:srgbClr val="FF9900"/>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48" name="Rectangle 523"/>
            <p:cNvSpPr>
              <a:spLocks noChangeArrowheads="1"/>
            </p:cNvSpPr>
            <p:nvPr/>
          </p:nvSpPr>
          <p:spPr bwMode="auto">
            <a:xfrm>
              <a:off x="2702" y="2558"/>
              <a:ext cx="167" cy="16"/>
            </a:xfrm>
            <a:prstGeom prst="rect">
              <a:avLst/>
            </a:prstGeom>
            <a:solidFill>
              <a:schemeClr val="accent1"/>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49" name="Rectangle 524"/>
            <p:cNvSpPr>
              <a:spLocks noChangeArrowheads="1"/>
            </p:cNvSpPr>
            <p:nvPr/>
          </p:nvSpPr>
          <p:spPr bwMode="auto">
            <a:xfrm>
              <a:off x="2702" y="2525"/>
              <a:ext cx="167" cy="33"/>
            </a:xfrm>
            <a:prstGeom prst="rect">
              <a:avLst/>
            </a:prstGeom>
            <a:solidFill>
              <a:schemeClr val="accent2"/>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50" name="Rectangle 525"/>
            <p:cNvSpPr>
              <a:spLocks noChangeArrowheads="1"/>
            </p:cNvSpPr>
            <p:nvPr/>
          </p:nvSpPr>
          <p:spPr bwMode="auto">
            <a:xfrm>
              <a:off x="2702" y="2491"/>
              <a:ext cx="167" cy="17"/>
            </a:xfrm>
            <a:prstGeom prst="rect">
              <a:avLst/>
            </a:prstGeom>
            <a:solidFill>
              <a:srgbClr val="FFCC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51" name="Rectangle 526"/>
            <p:cNvSpPr>
              <a:spLocks noChangeArrowheads="1"/>
            </p:cNvSpPr>
            <p:nvPr/>
          </p:nvSpPr>
          <p:spPr bwMode="auto">
            <a:xfrm>
              <a:off x="2702" y="2574"/>
              <a:ext cx="167" cy="17"/>
            </a:xfrm>
            <a:prstGeom prst="rect">
              <a:avLst/>
            </a:prstGeom>
            <a:solidFill>
              <a:srgbClr val="C0C0C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52" name="Rectangle 527"/>
            <p:cNvSpPr>
              <a:spLocks noChangeArrowheads="1"/>
            </p:cNvSpPr>
            <p:nvPr/>
          </p:nvSpPr>
          <p:spPr bwMode="auto">
            <a:xfrm>
              <a:off x="2702" y="2625"/>
              <a:ext cx="167" cy="50"/>
            </a:xfrm>
            <a:prstGeom prst="rect">
              <a:avLst/>
            </a:prstGeom>
            <a:solidFill>
              <a:srgbClr val="CCFF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53" name="Rectangle 528"/>
            <p:cNvSpPr>
              <a:spLocks noChangeArrowheads="1"/>
            </p:cNvSpPr>
            <p:nvPr/>
          </p:nvSpPr>
          <p:spPr bwMode="auto">
            <a:xfrm>
              <a:off x="2702" y="2608"/>
              <a:ext cx="167" cy="17"/>
            </a:xfrm>
            <a:prstGeom prst="rect">
              <a:avLst/>
            </a:prstGeom>
            <a:solidFill>
              <a:srgbClr val="33CC33"/>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54" name="Rectangle 529"/>
            <p:cNvSpPr>
              <a:spLocks noChangeArrowheads="1"/>
            </p:cNvSpPr>
            <p:nvPr/>
          </p:nvSpPr>
          <p:spPr bwMode="auto">
            <a:xfrm>
              <a:off x="2702" y="2508"/>
              <a:ext cx="167" cy="17"/>
            </a:xfrm>
            <a:prstGeom prst="rect">
              <a:avLst/>
            </a:prstGeom>
            <a:solidFill>
              <a:srgbClr val="FFCC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55" name="Rectangle 530"/>
            <p:cNvSpPr>
              <a:spLocks noChangeArrowheads="1"/>
            </p:cNvSpPr>
            <p:nvPr/>
          </p:nvSpPr>
          <p:spPr bwMode="gray">
            <a:xfrm>
              <a:off x="2919" y="2342"/>
              <a:ext cx="167" cy="333"/>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56" name="Rectangle 531"/>
            <p:cNvSpPr>
              <a:spLocks noChangeArrowheads="1"/>
            </p:cNvSpPr>
            <p:nvPr/>
          </p:nvSpPr>
          <p:spPr bwMode="auto">
            <a:xfrm>
              <a:off x="2919" y="2527"/>
              <a:ext cx="167" cy="33"/>
            </a:xfrm>
            <a:prstGeom prst="rect">
              <a:avLst/>
            </a:prstGeom>
            <a:solidFill>
              <a:schemeClr val="accent2"/>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57" name="Rectangle 532"/>
            <p:cNvSpPr>
              <a:spLocks noChangeArrowheads="1"/>
            </p:cNvSpPr>
            <p:nvPr/>
          </p:nvSpPr>
          <p:spPr bwMode="auto">
            <a:xfrm>
              <a:off x="2919" y="2560"/>
              <a:ext cx="167" cy="33"/>
            </a:xfrm>
            <a:prstGeom prst="rect">
              <a:avLst/>
            </a:prstGeom>
            <a:solidFill>
              <a:srgbClr val="FFFF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58" name="Rectangle 533"/>
            <p:cNvSpPr>
              <a:spLocks noChangeArrowheads="1"/>
            </p:cNvSpPr>
            <p:nvPr/>
          </p:nvSpPr>
          <p:spPr bwMode="auto">
            <a:xfrm>
              <a:off x="2919" y="2642"/>
              <a:ext cx="167" cy="16"/>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59" name="Rectangle 534"/>
            <p:cNvSpPr>
              <a:spLocks noChangeArrowheads="1"/>
            </p:cNvSpPr>
            <p:nvPr/>
          </p:nvSpPr>
          <p:spPr bwMode="auto">
            <a:xfrm>
              <a:off x="2919" y="2625"/>
              <a:ext cx="167" cy="17"/>
            </a:xfrm>
            <a:prstGeom prst="rect">
              <a:avLst/>
            </a:prstGeom>
            <a:solidFill>
              <a:srgbClr val="FF9900"/>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60" name="Rectangle 535"/>
            <p:cNvSpPr>
              <a:spLocks noChangeArrowheads="1"/>
            </p:cNvSpPr>
            <p:nvPr/>
          </p:nvSpPr>
          <p:spPr bwMode="auto">
            <a:xfrm>
              <a:off x="2919" y="2658"/>
              <a:ext cx="167" cy="17"/>
            </a:xfrm>
            <a:prstGeom prst="rect">
              <a:avLst/>
            </a:prstGeom>
            <a:solidFill>
              <a:srgbClr val="CC99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61" name="Rectangle 536"/>
            <p:cNvSpPr>
              <a:spLocks noChangeArrowheads="1"/>
            </p:cNvSpPr>
            <p:nvPr/>
          </p:nvSpPr>
          <p:spPr bwMode="auto">
            <a:xfrm>
              <a:off x="2919" y="2592"/>
              <a:ext cx="167" cy="33"/>
            </a:xfrm>
            <a:prstGeom prst="rect">
              <a:avLst/>
            </a:prstGeom>
            <a:solidFill>
              <a:srgbClr val="99CCFF"/>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62" name="Rectangle 537"/>
            <p:cNvSpPr>
              <a:spLocks noChangeArrowheads="1"/>
            </p:cNvSpPr>
            <p:nvPr/>
          </p:nvSpPr>
          <p:spPr bwMode="auto">
            <a:xfrm>
              <a:off x="2919" y="2493"/>
              <a:ext cx="167" cy="17"/>
            </a:xfrm>
            <a:prstGeom prst="rect">
              <a:avLst/>
            </a:prstGeom>
            <a:solidFill>
              <a:schemeClr val="accent1"/>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63" name="Rectangle 538"/>
            <p:cNvSpPr>
              <a:spLocks noChangeArrowheads="1"/>
            </p:cNvSpPr>
            <p:nvPr/>
          </p:nvSpPr>
          <p:spPr bwMode="auto">
            <a:xfrm>
              <a:off x="2919" y="2477"/>
              <a:ext cx="167" cy="16"/>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64" name="Rectangle 539"/>
            <p:cNvSpPr>
              <a:spLocks noChangeArrowheads="1"/>
            </p:cNvSpPr>
            <p:nvPr/>
          </p:nvSpPr>
          <p:spPr bwMode="auto">
            <a:xfrm>
              <a:off x="2919" y="2510"/>
              <a:ext cx="167" cy="17"/>
            </a:xfrm>
            <a:prstGeom prst="rect">
              <a:avLst/>
            </a:prstGeom>
            <a:solidFill>
              <a:srgbClr val="CC00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65" name="Rectangle 540"/>
            <p:cNvSpPr>
              <a:spLocks noChangeArrowheads="1"/>
            </p:cNvSpPr>
            <p:nvPr/>
          </p:nvSpPr>
          <p:spPr bwMode="gray">
            <a:xfrm>
              <a:off x="2486" y="2726"/>
              <a:ext cx="166" cy="166"/>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66" name="Rectangle 541"/>
            <p:cNvSpPr>
              <a:spLocks noChangeArrowheads="1"/>
            </p:cNvSpPr>
            <p:nvPr/>
          </p:nvSpPr>
          <p:spPr bwMode="auto">
            <a:xfrm>
              <a:off x="2486" y="2875"/>
              <a:ext cx="166" cy="17"/>
            </a:xfrm>
            <a:prstGeom prst="rect">
              <a:avLst/>
            </a:prstGeom>
            <a:solidFill>
              <a:srgbClr val="C0C0C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67" name="Rectangle 542"/>
            <p:cNvSpPr>
              <a:spLocks noChangeArrowheads="1"/>
            </p:cNvSpPr>
            <p:nvPr/>
          </p:nvSpPr>
          <p:spPr bwMode="auto">
            <a:xfrm>
              <a:off x="2486" y="2825"/>
              <a:ext cx="166" cy="50"/>
            </a:xfrm>
            <a:prstGeom prst="rect">
              <a:avLst/>
            </a:prstGeom>
            <a:solidFill>
              <a:srgbClr val="CCFF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68" name="Rectangle 543"/>
            <p:cNvSpPr>
              <a:spLocks noChangeArrowheads="1"/>
            </p:cNvSpPr>
            <p:nvPr/>
          </p:nvSpPr>
          <p:spPr bwMode="auto">
            <a:xfrm>
              <a:off x="2486" y="2792"/>
              <a:ext cx="166" cy="33"/>
            </a:xfrm>
            <a:prstGeom prst="rect">
              <a:avLst/>
            </a:prstGeom>
            <a:solidFill>
              <a:srgbClr val="FFFF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69" name="Rectangle 544"/>
            <p:cNvSpPr>
              <a:spLocks noChangeArrowheads="1"/>
            </p:cNvSpPr>
            <p:nvPr/>
          </p:nvSpPr>
          <p:spPr bwMode="gray">
            <a:xfrm>
              <a:off x="2703" y="2726"/>
              <a:ext cx="166" cy="166"/>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70" name="Rectangle 545"/>
            <p:cNvSpPr>
              <a:spLocks noChangeArrowheads="1"/>
            </p:cNvSpPr>
            <p:nvPr/>
          </p:nvSpPr>
          <p:spPr bwMode="gray">
            <a:xfrm>
              <a:off x="2919" y="2726"/>
              <a:ext cx="167" cy="166"/>
            </a:xfrm>
            <a:prstGeom prst="rect">
              <a:avLst/>
            </a:prstGeom>
            <a:solidFill>
              <a:srgbClr val="EAEAEA"/>
            </a:solidFill>
            <a:ln w="3175">
              <a:solidFill>
                <a:srgbClr val="800000"/>
              </a:solidFill>
              <a:miter lim="800000"/>
              <a:headEnd type="none" w="sm" len="sm"/>
              <a:tailEnd type="none" w="sm" len="sm"/>
            </a:ln>
          </p:spPr>
          <p:txBody>
            <a:bodyPr wrap="none"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71" name="Rectangle 546"/>
            <p:cNvSpPr>
              <a:spLocks noChangeArrowheads="1"/>
            </p:cNvSpPr>
            <p:nvPr/>
          </p:nvSpPr>
          <p:spPr bwMode="auto">
            <a:xfrm>
              <a:off x="2703" y="2875"/>
              <a:ext cx="166" cy="17"/>
            </a:xfrm>
            <a:prstGeom prst="rect">
              <a:avLst/>
            </a:prstGeom>
            <a:solidFill>
              <a:srgbClr val="CC00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72" name="Rectangle 547"/>
            <p:cNvSpPr>
              <a:spLocks noChangeArrowheads="1"/>
            </p:cNvSpPr>
            <p:nvPr/>
          </p:nvSpPr>
          <p:spPr bwMode="auto">
            <a:xfrm>
              <a:off x="2703" y="2858"/>
              <a:ext cx="166" cy="17"/>
            </a:xfrm>
            <a:prstGeom prst="rect">
              <a:avLst/>
            </a:prstGeom>
            <a:solidFill>
              <a:srgbClr val="FFCC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73" name="Rectangle 548"/>
            <p:cNvSpPr>
              <a:spLocks noChangeArrowheads="1"/>
            </p:cNvSpPr>
            <p:nvPr/>
          </p:nvSpPr>
          <p:spPr bwMode="auto">
            <a:xfrm>
              <a:off x="2703" y="2825"/>
              <a:ext cx="166" cy="33"/>
            </a:xfrm>
            <a:prstGeom prst="rect">
              <a:avLst/>
            </a:prstGeom>
            <a:solidFill>
              <a:srgbClr val="CC00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74" name="Rectangle 549"/>
            <p:cNvSpPr>
              <a:spLocks noChangeArrowheads="1"/>
            </p:cNvSpPr>
            <p:nvPr/>
          </p:nvSpPr>
          <p:spPr bwMode="auto">
            <a:xfrm>
              <a:off x="2703" y="2809"/>
              <a:ext cx="166" cy="16"/>
            </a:xfrm>
            <a:prstGeom prst="rect">
              <a:avLst/>
            </a:prstGeom>
            <a:solidFill>
              <a:srgbClr val="00808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75" name="Rectangle 550"/>
            <p:cNvSpPr>
              <a:spLocks noChangeArrowheads="1"/>
            </p:cNvSpPr>
            <p:nvPr/>
          </p:nvSpPr>
          <p:spPr bwMode="auto">
            <a:xfrm>
              <a:off x="2919" y="2811"/>
              <a:ext cx="167" cy="16"/>
            </a:xfrm>
            <a:prstGeom prst="rect">
              <a:avLst/>
            </a:prstGeom>
            <a:solidFill>
              <a:srgbClr val="33CC33"/>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76" name="Rectangle 551"/>
            <p:cNvSpPr>
              <a:spLocks noChangeArrowheads="1"/>
            </p:cNvSpPr>
            <p:nvPr/>
          </p:nvSpPr>
          <p:spPr bwMode="auto">
            <a:xfrm>
              <a:off x="2919" y="2794"/>
              <a:ext cx="167" cy="17"/>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77" name="Rectangle 552"/>
            <p:cNvSpPr>
              <a:spLocks noChangeArrowheads="1"/>
            </p:cNvSpPr>
            <p:nvPr/>
          </p:nvSpPr>
          <p:spPr bwMode="auto">
            <a:xfrm>
              <a:off x="2919" y="2827"/>
              <a:ext cx="167" cy="16"/>
            </a:xfrm>
            <a:prstGeom prst="rect">
              <a:avLst/>
            </a:prstGeom>
            <a:solidFill>
              <a:srgbClr val="00808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78" name="Rectangle 553"/>
            <p:cNvSpPr>
              <a:spLocks noChangeArrowheads="1"/>
            </p:cNvSpPr>
            <p:nvPr/>
          </p:nvSpPr>
          <p:spPr bwMode="auto">
            <a:xfrm>
              <a:off x="2919" y="2859"/>
              <a:ext cx="167" cy="33"/>
            </a:xfrm>
            <a:prstGeom prst="rect">
              <a:avLst/>
            </a:prstGeom>
            <a:solidFill>
              <a:srgbClr val="CC00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79" name="Rectangle 554"/>
            <p:cNvSpPr>
              <a:spLocks noChangeArrowheads="1"/>
            </p:cNvSpPr>
            <p:nvPr/>
          </p:nvSpPr>
          <p:spPr bwMode="auto">
            <a:xfrm>
              <a:off x="2919" y="2843"/>
              <a:ext cx="167" cy="17"/>
            </a:xfrm>
            <a:prstGeom prst="rect">
              <a:avLst/>
            </a:prstGeom>
            <a:solidFill>
              <a:schemeClr val="bg2"/>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grpSp>
          <p:nvGrpSpPr>
            <p:cNvPr id="28780" name="Group 555"/>
            <p:cNvGrpSpPr>
              <a:grpSpLocks/>
            </p:cNvGrpSpPr>
            <p:nvPr/>
          </p:nvGrpSpPr>
          <p:grpSpPr bwMode="auto">
            <a:xfrm>
              <a:off x="2384" y="1955"/>
              <a:ext cx="805" cy="1004"/>
              <a:chOff x="3504" y="1344"/>
              <a:chExt cx="1488" cy="1392"/>
            </a:xfrm>
          </p:grpSpPr>
          <p:sp>
            <p:nvSpPr>
              <p:cNvPr id="28794" name="Line 556"/>
              <p:cNvSpPr>
                <a:spLocks noChangeShapeType="1"/>
              </p:cNvSpPr>
              <p:nvPr/>
            </p:nvSpPr>
            <p:spPr bwMode="auto">
              <a:xfrm>
                <a:off x="3504" y="1488"/>
                <a:ext cx="0" cy="1248"/>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795" name="Line 557"/>
              <p:cNvSpPr>
                <a:spLocks noChangeShapeType="1"/>
              </p:cNvSpPr>
              <p:nvPr/>
            </p:nvSpPr>
            <p:spPr bwMode="auto">
              <a:xfrm>
                <a:off x="4992" y="1488"/>
                <a:ext cx="0" cy="1248"/>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796" name="Line 558"/>
              <p:cNvSpPr>
                <a:spLocks noChangeShapeType="1"/>
              </p:cNvSpPr>
              <p:nvPr/>
            </p:nvSpPr>
            <p:spPr bwMode="auto">
              <a:xfrm>
                <a:off x="3504" y="2736"/>
                <a:ext cx="1488"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797" name="Line 559"/>
              <p:cNvSpPr>
                <a:spLocks noChangeShapeType="1"/>
              </p:cNvSpPr>
              <p:nvPr/>
            </p:nvSpPr>
            <p:spPr bwMode="auto">
              <a:xfrm>
                <a:off x="3504" y="1488"/>
                <a:ext cx="528"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798" name="Line 560"/>
              <p:cNvSpPr>
                <a:spLocks noChangeShapeType="1"/>
              </p:cNvSpPr>
              <p:nvPr/>
            </p:nvSpPr>
            <p:spPr bwMode="auto">
              <a:xfrm>
                <a:off x="4464" y="1488"/>
                <a:ext cx="528"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799" name="Line 561"/>
              <p:cNvSpPr>
                <a:spLocks noChangeShapeType="1"/>
              </p:cNvSpPr>
              <p:nvPr/>
            </p:nvSpPr>
            <p:spPr bwMode="auto">
              <a:xfrm flipV="1">
                <a:off x="4032" y="1344"/>
                <a:ext cx="0" cy="144"/>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8800" name="Line 562"/>
              <p:cNvSpPr>
                <a:spLocks noChangeShapeType="1"/>
              </p:cNvSpPr>
              <p:nvPr/>
            </p:nvSpPr>
            <p:spPr bwMode="auto">
              <a:xfrm flipV="1">
                <a:off x="4464" y="1344"/>
                <a:ext cx="0" cy="144"/>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spAutoFit/>
              </a:bodyPr>
              <a:lstStyle/>
              <a:p>
                <a:endParaRPr lang="zh-TW" altLang="en-US"/>
              </a:p>
            </p:txBody>
          </p:sp>
        </p:grpSp>
        <p:sp>
          <p:nvSpPr>
            <p:cNvPr id="28781" name="Rectangle 563"/>
            <p:cNvSpPr>
              <a:spLocks noChangeArrowheads="1"/>
            </p:cNvSpPr>
            <p:nvPr/>
          </p:nvSpPr>
          <p:spPr bwMode="auto">
            <a:xfrm>
              <a:off x="2373" y="3763"/>
              <a:ext cx="8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519113"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defTabSz="519113"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defTabSz="519113"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defTabSz="519113"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defTabSz="519113"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gn="ctr">
                <a:lnSpc>
                  <a:spcPct val="90000"/>
                </a:lnSpc>
                <a:spcBef>
                  <a:spcPct val="0"/>
                </a:spcBef>
                <a:buClr>
                  <a:srgbClr val="0000CC"/>
                </a:buClr>
                <a:buSzTx/>
                <a:buFont typeface="Wingdings" pitchFamily="2" charset="2"/>
                <a:buNone/>
              </a:pPr>
              <a:r>
                <a:rPr kumimoji="0" lang="en-US" altLang="zh-TW" sz="2000" b="1">
                  <a:solidFill>
                    <a:srgbClr val="0000CC"/>
                  </a:solidFill>
                  <a:latin typeface="Arial" pitchFamily="34" charset="0"/>
                </a:rPr>
                <a:t>2002-2012</a:t>
              </a:r>
            </a:p>
          </p:txBody>
        </p:sp>
        <p:sp>
          <p:nvSpPr>
            <p:cNvPr id="28782" name="Rectangle 564"/>
            <p:cNvSpPr>
              <a:spLocks noChangeArrowheads="1"/>
            </p:cNvSpPr>
            <p:nvPr/>
          </p:nvSpPr>
          <p:spPr bwMode="auto">
            <a:xfrm>
              <a:off x="2702" y="2792"/>
              <a:ext cx="167" cy="17"/>
            </a:xfrm>
            <a:prstGeom prst="rect">
              <a:avLst/>
            </a:prstGeom>
            <a:solidFill>
              <a:schemeClr val="bg2"/>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83" name="Rectangle 565"/>
            <p:cNvSpPr>
              <a:spLocks noChangeArrowheads="1"/>
            </p:cNvSpPr>
            <p:nvPr/>
          </p:nvSpPr>
          <p:spPr bwMode="auto">
            <a:xfrm>
              <a:off x="2702" y="2759"/>
              <a:ext cx="167" cy="33"/>
            </a:xfrm>
            <a:prstGeom prst="rect">
              <a:avLst/>
            </a:prstGeom>
            <a:solidFill>
              <a:schemeClr val="accent2"/>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84" name="Rectangle 566"/>
            <p:cNvSpPr>
              <a:spLocks noChangeArrowheads="1"/>
            </p:cNvSpPr>
            <p:nvPr/>
          </p:nvSpPr>
          <p:spPr bwMode="auto">
            <a:xfrm>
              <a:off x="2919" y="2210"/>
              <a:ext cx="166" cy="16"/>
            </a:xfrm>
            <a:prstGeom prst="rect">
              <a:avLst/>
            </a:prstGeom>
            <a:solidFill>
              <a:srgbClr val="FF9900"/>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85" name="Rectangle 567"/>
            <p:cNvSpPr>
              <a:spLocks noChangeArrowheads="1"/>
            </p:cNvSpPr>
            <p:nvPr/>
          </p:nvSpPr>
          <p:spPr bwMode="auto">
            <a:xfrm>
              <a:off x="2919" y="2193"/>
              <a:ext cx="166" cy="17"/>
            </a:xfrm>
            <a:prstGeom prst="rect">
              <a:avLst/>
            </a:prstGeom>
            <a:solidFill>
              <a:srgbClr val="33CC33"/>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86" name="Rectangle 568"/>
            <p:cNvSpPr>
              <a:spLocks noChangeArrowheads="1"/>
            </p:cNvSpPr>
            <p:nvPr/>
          </p:nvSpPr>
          <p:spPr bwMode="auto">
            <a:xfrm>
              <a:off x="2486" y="2774"/>
              <a:ext cx="166" cy="17"/>
            </a:xfrm>
            <a:prstGeom prst="rect">
              <a:avLst/>
            </a:prstGeom>
            <a:solidFill>
              <a:schemeClr val="accent1"/>
            </a:solidFill>
            <a:ln w="3175">
              <a:solidFill>
                <a:schemeClr val="tx1"/>
              </a:solidFill>
              <a:miter lim="800000"/>
              <a:headEnd/>
              <a:tailEnd type="none" w="lg" len="lg"/>
            </a:ln>
          </p:spPr>
          <p:txBody>
            <a:bodyPr wrap="none"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87" name="Rectangle 569"/>
            <p:cNvSpPr>
              <a:spLocks noChangeArrowheads="1"/>
            </p:cNvSpPr>
            <p:nvPr/>
          </p:nvSpPr>
          <p:spPr bwMode="auto">
            <a:xfrm>
              <a:off x="2918" y="2427"/>
              <a:ext cx="169" cy="50"/>
            </a:xfrm>
            <a:prstGeom prst="rect">
              <a:avLst/>
            </a:prstGeom>
            <a:solidFill>
              <a:srgbClr val="CCFF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88" name="Rectangle 570"/>
            <p:cNvSpPr>
              <a:spLocks noChangeArrowheads="1"/>
            </p:cNvSpPr>
            <p:nvPr/>
          </p:nvSpPr>
          <p:spPr bwMode="auto">
            <a:xfrm>
              <a:off x="2918" y="2410"/>
              <a:ext cx="169" cy="17"/>
            </a:xfrm>
            <a:prstGeom prst="rect">
              <a:avLst/>
            </a:prstGeom>
            <a:solidFill>
              <a:srgbClr val="CC9900"/>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89" name="Rectangle 571"/>
            <p:cNvSpPr>
              <a:spLocks noChangeArrowheads="1"/>
            </p:cNvSpPr>
            <p:nvPr/>
          </p:nvSpPr>
          <p:spPr bwMode="auto">
            <a:xfrm>
              <a:off x="2702" y="2426"/>
              <a:ext cx="167" cy="16"/>
            </a:xfrm>
            <a:prstGeom prst="rect">
              <a:avLst/>
            </a:prstGeom>
            <a:solidFill>
              <a:srgbClr val="CC00CC"/>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90" name="Rectangle 572"/>
            <p:cNvSpPr>
              <a:spLocks noChangeArrowheads="1"/>
            </p:cNvSpPr>
            <p:nvPr/>
          </p:nvSpPr>
          <p:spPr bwMode="auto">
            <a:xfrm>
              <a:off x="2702" y="2392"/>
              <a:ext cx="167" cy="33"/>
            </a:xfrm>
            <a:prstGeom prst="rect">
              <a:avLst/>
            </a:prstGeom>
            <a:solidFill>
              <a:srgbClr val="CC0066"/>
            </a:solidFill>
            <a:ln w="3175">
              <a:solidFill>
                <a:schemeClr val="tx1"/>
              </a:solidFill>
              <a:miter lim="800000"/>
              <a:headEnd/>
              <a:tailEnd type="none" w="lg" len="lg"/>
            </a:ln>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91" name="AutoShape 573"/>
            <p:cNvSpPr>
              <a:spLocks noChangeArrowheads="1"/>
            </p:cNvSpPr>
            <p:nvPr/>
          </p:nvSpPr>
          <p:spPr bwMode="auto">
            <a:xfrm>
              <a:off x="1554" y="2155"/>
              <a:ext cx="802" cy="898"/>
            </a:xfrm>
            <a:prstGeom prst="rightArrow">
              <a:avLst>
                <a:gd name="adj1" fmla="val 50000"/>
                <a:gd name="adj2" fmla="val 25000"/>
              </a:avLst>
            </a:prstGeom>
            <a:gradFill rotWithShape="1">
              <a:gsLst>
                <a:gs pos="0">
                  <a:schemeClr val="bg1"/>
                </a:gs>
                <a:gs pos="100000">
                  <a:srgbClr val="FF9B9B"/>
                </a:gs>
              </a:gsLst>
              <a:lin ang="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endParaRPr lang="zh-TW" altLang="en-US" sz="1800">
                <a:latin typeface="Arial" pitchFamily="34" charset="0"/>
              </a:endParaRPr>
            </a:p>
          </p:txBody>
        </p:sp>
        <p:sp>
          <p:nvSpPr>
            <p:cNvPr id="28792" name="Rectangle 574"/>
            <p:cNvSpPr>
              <a:spLocks noChangeArrowheads="1"/>
            </p:cNvSpPr>
            <p:nvPr/>
          </p:nvSpPr>
          <p:spPr bwMode="auto">
            <a:xfrm>
              <a:off x="1636" y="3067"/>
              <a:ext cx="79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2713" indent="-112713" defTabSz="519113"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defTabSz="519113"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defTabSz="519113"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defTabSz="519113"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defTabSz="519113"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defTabSz="519113"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nSpc>
                  <a:spcPct val="90000"/>
                </a:lnSpc>
                <a:spcBef>
                  <a:spcPct val="0"/>
                </a:spcBef>
                <a:spcAft>
                  <a:spcPct val="20000"/>
                </a:spcAft>
                <a:buClr>
                  <a:srgbClr val="0000CC"/>
                </a:buClr>
                <a:buSzTx/>
                <a:buFont typeface="Times" pitchFamily="18" charset="0"/>
                <a:buChar char="•"/>
              </a:pPr>
              <a:r>
                <a:rPr kumimoji="0" lang="en-US" altLang="zh-TW" sz="1600">
                  <a:solidFill>
                    <a:schemeClr val="bg2"/>
                  </a:solidFill>
                  <a:latin typeface="Arial" pitchFamily="34" charset="0"/>
                </a:rPr>
                <a:t>Hardware costs down, flexibility up</a:t>
              </a:r>
            </a:p>
          </p:txBody>
        </p:sp>
        <p:sp>
          <p:nvSpPr>
            <p:cNvPr id="28793" name="Text Box 575"/>
            <p:cNvSpPr txBox="1">
              <a:spLocks noChangeArrowheads="1"/>
            </p:cNvSpPr>
            <p:nvPr/>
          </p:nvSpPr>
          <p:spPr bwMode="auto">
            <a:xfrm>
              <a:off x="2138" y="1075"/>
              <a:ext cx="1310"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algn="ctr">
                <a:spcBef>
                  <a:spcPct val="0"/>
                </a:spcBef>
                <a:buClrTx/>
                <a:buSzTx/>
                <a:buFontTx/>
                <a:buNone/>
              </a:pPr>
              <a:r>
                <a:rPr kumimoji="0" lang="en-US" altLang="zh-TW" sz="3200" i="1">
                  <a:solidFill>
                    <a:srgbClr val="CC0000"/>
                  </a:solidFill>
                  <a:latin typeface="Arial" pitchFamily="34" charset="0"/>
                </a:rPr>
                <a:t>Virtualized</a:t>
              </a:r>
            </a:p>
            <a:p>
              <a:pPr algn="ctr">
                <a:spcBef>
                  <a:spcPct val="0"/>
                </a:spcBef>
                <a:buClrTx/>
                <a:buSzTx/>
                <a:buFontTx/>
                <a:buNone/>
              </a:pPr>
              <a:r>
                <a:rPr kumimoji="0" lang="en-US" altLang="zh-TW" sz="1800" i="1">
                  <a:solidFill>
                    <a:srgbClr val="CC0000"/>
                  </a:solidFill>
                  <a:latin typeface="Arial" pitchFamily="34" charset="0"/>
                </a:rPr>
                <a:t>Layer Orientation</a:t>
              </a:r>
            </a:p>
          </p:txBody>
        </p:sp>
      </p:grpSp>
      <p:grpSp>
        <p:nvGrpSpPr>
          <p:cNvPr id="28699" name="Group 576"/>
          <p:cNvGrpSpPr>
            <a:grpSpLocks noChangeAspect="1"/>
          </p:cNvGrpSpPr>
          <p:nvPr/>
        </p:nvGrpSpPr>
        <p:grpSpPr bwMode="auto">
          <a:xfrm>
            <a:off x="7620000" y="6369050"/>
            <a:ext cx="1143000" cy="257175"/>
            <a:chOff x="3020" y="3469"/>
            <a:chExt cx="1440" cy="326"/>
          </a:xfrm>
        </p:grpSpPr>
        <p:sp>
          <p:nvSpPr>
            <p:cNvPr id="28701" name="Freeform 577"/>
            <p:cNvSpPr>
              <a:spLocks noChangeAspect="1"/>
            </p:cNvSpPr>
            <p:nvPr/>
          </p:nvSpPr>
          <p:spPr bwMode="gray">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8702" name="Freeform 578"/>
            <p:cNvSpPr>
              <a:spLocks noChangeAspect="1"/>
            </p:cNvSpPr>
            <p:nvPr/>
          </p:nvSpPr>
          <p:spPr bwMode="gray">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8703" name="Freeform 579"/>
            <p:cNvSpPr>
              <a:spLocks noChangeAspect="1"/>
            </p:cNvSpPr>
            <p:nvPr/>
          </p:nvSpPr>
          <p:spPr bwMode="gray">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8704" name="Freeform 580"/>
            <p:cNvSpPr>
              <a:spLocks noChangeAspect="1"/>
            </p:cNvSpPr>
            <p:nvPr/>
          </p:nvSpPr>
          <p:spPr bwMode="gray">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8705" name="Freeform 581"/>
            <p:cNvSpPr>
              <a:spLocks noChangeAspect="1"/>
            </p:cNvSpPr>
            <p:nvPr/>
          </p:nvSpPr>
          <p:spPr bwMode="gray">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8706" name="Freeform 582"/>
            <p:cNvSpPr>
              <a:spLocks noChangeAspect="1" noEditPoints="1"/>
            </p:cNvSpPr>
            <p:nvPr/>
          </p:nvSpPr>
          <p:spPr bwMode="gray">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8707" name="Freeform 583"/>
            <p:cNvSpPr>
              <a:spLocks noChangeAspect="1" noEditPoints="1"/>
            </p:cNvSpPr>
            <p:nvPr/>
          </p:nvSpPr>
          <p:spPr bwMode="gray">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8708" name="Freeform 584"/>
            <p:cNvSpPr>
              <a:spLocks noChangeAspect="1" noEditPoints="1"/>
            </p:cNvSpPr>
            <p:nvPr/>
          </p:nvSpPr>
          <p:spPr bwMode="gray">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28700" name="Text Box 585"/>
          <p:cNvSpPr txBox="1">
            <a:spLocks noChangeArrowheads="1"/>
          </p:cNvSpPr>
          <p:nvPr/>
        </p:nvSpPr>
        <p:spPr bwMode="auto">
          <a:xfrm>
            <a:off x="7696200" y="6491288"/>
            <a:ext cx="128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800">
                <a:latin typeface="Arial" pitchFamily="34" charset="0"/>
              </a:rPr>
              <a:t>By Gartner</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TW" dirty="0" smtClean="0">
                <a:ea typeface="新細明體" pitchFamily="18" charset="-120"/>
              </a:rPr>
              <a:t>Cloud Operating Systems</a:t>
            </a:r>
          </a:p>
        </p:txBody>
      </p:sp>
      <p:sp>
        <p:nvSpPr>
          <p:cNvPr id="29699" name="Rectangle 3"/>
          <p:cNvSpPr>
            <a:spLocks noGrp="1" noChangeArrowheads="1"/>
          </p:cNvSpPr>
          <p:nvPr>
            <p:ph type="body" idx="1"/>
          </p:nvPr>
        </p:nvSpPr>
        <p:spPr>
          <a:xfrm>
            <a:off x="457200" y="1219200"/>
            <a:ext cx="8229600" cy="4937125"/>
          </a:xfrm>
        </p:spPr>
        <p:txBody>
          <a:bodyPr/>
          <a:lstStyle/>
          <a:p>
            <a:pPr eaLnBrk="1" hangingPunct="1">
              <a:lnSpc>
                <a:spcPct val="90000"/>
              </a:lnSpc>
            </a:pPr>
            <a:r>
              <a:rPr lang="en-US" altLang="zh-TW" smtClean="0"/>
              <a:t>VM instances management</a:t>
            </a:r>
          </a:p>
          <a:p>
            <a:pPr eaLnBrk="1" hangingPunct="1">
              <a:lnSpc>
                <a:spcPct val="90000"/>
              </a:lnSpc>
            </a:pPr>
            <a:r>
              <a:rPr lang="en-US" altLang="zh-TW" smtClean="0"/>
              <a:t>Providing Local Storage</a:t>
            </a:r>
          </a:p>
          <a:p>
            <a:pPr eaLnBrk="1" hangingPunct="1">
              <a:lnSpc>
                <a:spcPct val="90000"/>
              </a:lnSpc>
            </a:pPr>
            <a:r>
              <a:rPr lang="en-US" altLang="zh-TW" smtClean="0"/>
              <a:t>Fault Tolerance</a:t>
            </a:r>
          </a:p>
          <a:p>
            <a:pPr eaLnBrk="1" hangingPunct="1">
              <a:lnSpc>
                <a:spcPct val="90000"/>
              </a:lnSpc>
            </a:pPr>
            <a:r>
              <a:rPr lang="en-US" altLang="zh-TW" smtClean="0"/>
              <a:t>Power Management</a:t>
            </a:r>
          </a:p>
          <a:p>
            <a:pPr eaLnBrk="1" hangingPunct="1">
              <a:lnSpc>
                <a:spcPct val="90000"/>
              </a:lnSpc>
            </a:pPr>
            <a:r>
              <a:rPr lang="en-US" altLang="zh-TW" smtClean="0"/>
              <a:t>Automatic Computing</a:t>
            </a:r>
          </a:p>
          <a:p>
            <a:pPr eaLnBrk="1" hangingPunct="1">
              <a:lnSpc>
                <a:spcPct val="90000"/>
              </a:lnSpc>
            </a:pPr>
            <a:r>
              <a:rPr lang="en-US" altLang="zh-TW" smtClean="0"/>
              <a:t>Self-Provisioning</a:t>
            </a:r>
          </a:p>
          <a:p>
            <a:pPr eaLnBrk="1" hangingPunct="1">
              <a:lnSpc>
                <a:spcPct val="90000"/>
              </a:lnSpc>
            </a:pPr>
            <a:r>
              <a:rPr lang="en-US" altLang="zh-TW" smtClean="0"/>
              <a:t>… </a:t>
            </a:r>
          </a:p>
          <a:p>
            <a:pPr eaLnBrk="1" hangingPunct="1">
              <a:lnSpc>
                <a:spcPct val="90000"/>
              </a:lnSpc>
            </a:pPr>
            <a:endParaRPr lang="zh-TW"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zh-TW" sz="4000" b="1" dirty="0" smtClean="0">
                <a:solidFill>
                  <a:srgbClr val="FF0000"/>
                </a:solidFill>
              </a:rPr>
              <a:t>A Berkeley View  </a:t>
            </a:r>
            <a:r>
              <a:rPr lang="en-US" altLang="zh-TW" sz="4000" dirty="0" smtClean="0"/>
              <a:t>-</a:t>
            </a:r>
            <a:br>
              <a:rPr lang="en-US" altLang="zh-TW" sz="4000" dirty="0" smtClean="0"/>
            </a:br>
            <a:r>
              <a:rPr lang="en-US" altLang="zh-TW" sz="4000" dirty="0" smtClean="0"/>
              <a:t>New Application Opportunities</a:t>
            </a:r>
          </a:p>
        </p:txBody>
      </p:sp>
      <p:sp>
        <p:nvSpPr>
          <p:cNvPr id="29699" name="Rectangle 3"/>
          <p:cNvSpPr>
            <a:spLocks noGrp="1" noChangeArrowheads="1"/>
          </p:cNvSpPr>
          <p:nvPr>
            <p:ph sz="quarter" idx="1"/>
          </p:nvPr>
        </p:nvSpPr>
        <p:spPr>
          <a:xfrm>
            <a:off x="457200" y="1219200"/>
            <a:ext cx="8229600" cy="4937125"/>
          </a:xfrm>
        </p:spPr>
        <p:txBody>
          <a:bodyPr/>
          <a:lstStyle/>
          <a:p>
            <a:pPr eaLnBrk="1" hangingPunct="1"/>
            <a:r>
              <a:rPr lang="en-US" altLang="zh-TW" smtClean="0"/>
              <a:t>Mobile interactive applications</a:t>
            </a:r>
          </a:p>
          <a:p>
            <a:pPr eaLnBrk="1" hangingPunct="1"/>
            <a:r>
              <a:rPr lang="en-US" altLang="zh-TW" smtClean="0"/>
              <a:t>Parallel batch processing</a:t>
            </a:r>
          </a:p>
          <a:p>
            <a:pPr eaLnBrk="1" hangingPunct="1"/>
            <a:r>
              <a:rPr lang="en-US" altLang="zh-TW" smtClean="0"/>
              <a:t>The rise of analytics</a:t>
            </a:r>
          </a:p>
          <a:p>
            <a:pPr eaLnBrk="1" hangingPunct="1"/>
            <a:r>
              <a:rPr lang="en-US" altLang="zh-TW" smtClean="0"/>
              <a:t>Extension of compute-intensive desktop applications</a:t>
            </a:r>
          </a:p>
          <a:p>
            <a:pPr eaLnBrk="1" hangingPunct="1"/>
            <a:r>
              <a:rPr lang="en-US" altLang="zh-TW" smtClean="0"/>
              <a:t>“Earthbound” applications</a:t>
            </a:r>
          </a:p>
        </p:txBody>
      </p:sp>
      <p:sp>
        <p:nvSpPr>
          <p:cNvPr id="29700" name="矩形 1"/>
          <p:cNvSpPr>
            <a:spLocks noChangeArrowheads="1"/>
          </p:cNvSpPr>
          <p:nvPr/>
        </p:nvSpPr>
        <p:spPr bwMode="auto">
          <a:xfrm>
            <a:off x="2667000" y="6477000"/>
            <a:ext cx="632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eaLnBrk="1" hangingPunct="1">
              <a:spcBef>
                <a:spcPct val="0"/>
              </a:spcBef>
              <a:buClrTx/>
              <a:buSzTx/>
              <a:buFontTx/>
              <a:buNone/>
            </a:pPr>
            <a:r>
              <a:rPr lang="en-US" altLang="zh-TW" sz="1200" b="1" i="1">
                <a:latin typeface="Arial" charset="0"/>
              </a:rPr>
              <a:t>Above the Clouds: A Berkeley View of Cloud Computing </a:t>
            </a:r>
            <a:r>
              <a:rPr lang="en-US" altLang="zh-TW" sz="1200" i="1">
                <a:latin typeface="Arial" charset="0"/>
              </a:rPr>
              <a:t>by Michael Armbrust et al.</a:t>
            </a:r>
            <a:endParaRPr lang="zh-TW" altLang="en-US" sz="1200" i="1">
              <a:latin typeface="Arial" charset="0"/>
            </a:endParaRPr>
          </a:p>
        </p:txBody>
      </p:sp>
    </p:spTree>
    <p:extLst>
      <p:ext uri="{BB962C8B-B14F-4D97-AF65-F5344CB8AC3E}">
        <p14:creationId xmlns:p14="http://schemas.microsoft.com/office/powerpoint/2010/main" val="16841349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pPr eaLnBrk="1" hangingPunct="1"/>
            <a:r>
              <a:rPr lang="en-US" altLang="zh-TW" smtClean="0"/>
              <a:t>Virtual Private Cloud</a:t>
            </a:r>
            <a:endParaRPr lang="zh-TW" altLang="en-US" smtClean="0"/>
          </a:p>
        </p:txBody>
      </p:sp>
      <p:pic>
        <p:nvPicPr>
          <p:cNvPr id="33795"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6858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圓角矩形 3"/>
          <p:cNvSpPr/>
          <p:nvPr/>
        </p:nvSpPr>
        <p:spPr>
          <a:xfrm>
            <a:off x="3352800" y="3276600"/>
            <a:ext cx="19812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dirty="0"/>
              <a:t>Interface</a:t>
            </a:r>
            <a:endParaRPr lang="zh-TW" altLang="en-US" dirty="0"/>
          </a:p>
        </p:txBody>
      </p:sp>
      <p:sp>
        <p:nvSpPr>
          <p:cNvPr id="5" name="圓角矩形 4"/>
          <p:cNvSpPr/>
          <p:nvPr/>
        </p:nvSpPr>
        <p:spPr>
          <a:xfrm>
            <a:off x="6096000" y="1981200"/>
            <a:ext cx="1447800" cy="3048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TW" dirty="0"/>
              <a:t>Organization</a:t>
            </a:r>
            <a:endParaRPr lang="zh-TW" altLang="en-US" dirty="0"/>
          </a:p>
        </p:txBody>
      </p:sp>
    </p:spTree>
    <p:extLst>
      <p:ext uri="{BB962C8B-B14F-4D97-AF65-F5344CB8AC3E}">
        <p14:creationId xmlns:p14="http://schemas.microsoft.com/office/powerpoint/2010/main" val="9500298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Getting Started: Lay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550" y="1870075"/>
            <a:ext cx="34163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標題 1"/>
          <p:cNvSpPr>
            <a:spLocks noGrp="1"/>
          </p:cNvSpPr>
          <p:nvPr>
            <p:ph type="title"/>
          </p:nvPr>
        </p:nvSpPr>
        <p:spPr/>
        <p:txBody>
          <a:bodyPr/>
          <a:lstStyle/>
          <a:p>
            <a:pPr eaLnBrk="1" hangingPunct="1"/>
            <a:r>
              <a:rPr lang="en-US" altLang="zh-TW" dirty="0" smtClean="0"/>
              <a:t>Customized Hybrid Clouds</a:t>
            </a:r>
            <a:endParaRPr lang="zh-TW" altLang="en-US" dirty="0" smtClean="0"/>
          </a:p>
        </p:txBody>
      </p:sp>
      <p:sp>
        <p:nvSpPr>
          <p:cNvPr id="3072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DE82540F-BFAE-4FAD-998A-AFB08D695432}" type="slidenum">
              <a:rPr lang="en-US" altLang="zh-TW" sz="1400" smtClean="0">
                <a:solidFill>
                  <a:schemeClr val="tx2"/>
                </a:solidFill>
                <a:latin typeface="Arial" pitchFamily="34" charset="0"/>
              </a:rPr>
              <a:pPr eaLnBrk="1" hangingPunct="1">
                <a:spcBef>
                  <a:spcPct val="0"/>
                </a:spcBef>
                <a:buClrTx/>
                <a:buSzTx/>
                <a:buFontTx/>
                <a:buNone/>
              </a:pPr>
              <a:t>51</a:t>
            </a:fld>
            <a:endParaRPr lang="en-US" altLang="zh-TW" sz="1400" smtClean="0">
              <a:solidFill>
                <a:schemeClr val="tx2"/>
              </a:solidFill>
              <a:latin typeface="Arial" pitchFamily="34" charset="0"/>
            </a:endParaRPr>
          </a:p>
        </p:txBody>
      </p:sp>
      <p:sp>
        <p:nvSpPr>
          <p:cNvPr id="30725" name="內容版面配置區 3"/>
          <p:cNvSpPr>
            <a:spLocks noGrp="1"/>
          </p:cNvSpPr>
          <p:nvPr>
            <p:ph sz="quarter" idx="1"/>
          </p:nvPr>
        </p:nvSpPr>
        <p:spPr>
          <a:xfrm>
            <a:off x="457200" y="1219200"/>
            <a:ext cx="8229600" cy="4937125"/>
          </a:xfrm>
        </p:spPr>
        <p:txBody>
          <a:bodyPr/>
          <a:lstStyle/>
          <a:p>
            <a:pPr eaLnBrk="1" hangingPunct="1"/>
            <a:r>
              <a:rPr lang="en-US" altLang="zh-TW" smtClean="0"/>
              <a:t>Example: Amazon Virtual Private Cloud</a:t>
            </a:r>
          </a:p>
          <a:p>
            <a:pPr eaLnBrk="1" hangingPunct="1"/>
            <a:endParaRPr lang="zh-TW" altLang="en-US" smtClean="0"/>
          </a:p>
        </p:txBody>
      </p:sp>
      <p:pic>
        <p:nvPicPr>
          <p:cNvPr id="30726" name="Picture 2" descr="VPC: Overall Flow of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90800"/>
            <a:ext cx="47529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en-US" altLang="zh-TW" smtClean="0"/>
              <a:t>Example: Domino’s Pizza</a:t>
            </a:r>
            <a:endParaRPr lang="zh-TW" altLang="en-US" smtClean="0"/>
          </a:p>
        </p:txBody>
      </p:sp>
      <p:sp>
        <p:nvSpPr>
          <p:cNvPr id="31747" name="內容版面配置區 2"/>
          <p:cNvSpPr>
            <a:spLocks noGrp="1"/>
          </p:cNvSpPr>
          <p:nvPr>
            <p:ph sz="quarter" idx="1"/>
          </p:nvPr>
        </p:nvSpPr>
        <p:spPr>
          <a:xfrm>
            <a:off x="457200" y="1219200"/>
            <a:ext cx="8229600" cy="4937125"/>
          </a:xfrm>
        </p:spPr>
        <p:txBody>
          <a:bodyPr/>
          <a:lstStyle/>
          <a:p>
            <a:endParaRPr lang="zh-TW" altLang="en-US" smtClean="0"/>
          </a:p>
        </p:txBody>
      </p:sp>
      <p:sp>
        <p:nvSpPr>
          <p:cNvPr id="3174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D2067658-0099-441C-A144-B424AEC4406C}" type="slidenum">
              <a:rPr lang="en-US" altLang="zh-TW" sz="1400" smtClean="0">
                <a:solidFill>
                  <a:schemeClr val="tx2"/>
                </a:solidFill>
                <a:latin typeface="Arial" pitchFamily="34" charset="0"/>
              </a:rPr>
              <a:pPr eaLnBrk="1" hangingPunct="1">
                <a:spcBef>
                  <a:spcPct val="0"/>
                </a:spcBef>
                <a:buClrTx/>
                <a:buSzTx/>
                <a:buFontTx/>
                <a:buNone/>
              </a:pPr>
              <a:t>52</a:t>
            </a:fld>
            <a:endParaRPr lang="en-US" altLang="zh-TW" sz="1400" smtClean="0">
              <a:solidFill>
                <a:schemeClr val="tx2"/>
              </a:solidFill>
              <a:latin typeface="Arial" pitchFamily="34" charset="0"/>
            </a:endParaRPr>
          </a:p>
        </p:txBody>
      </p:sp>
      <p:pic>
        <p:nvPicPr>
          <p:cNvPr id="71682" name="Picture 2"/>
          <p:cNvPicPr>
            <a:picLocks noChangeAspect="1" noChangeArrowheads="1"/>
          </p:cNvPicPr>
          <p:nvPr/>
        </p:nvPicPr>
        <p:blipFill>
          <a:blip r:embed="rId2"/>
          <a:srcRect/>
          <a:stretch>
            <a:fillRect/>
          </a:stretch>
        </p:blipFill>
        <p:spPr bwMode="auto">
          <a:xfrm>
            <a:off x="1457325" y="1733550"/>
            <a:ext cx="6229350" cy="33909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
        <p:nvSpPr>
          <p:cNvPr id="31750" name="文字方塊 5"/>
          <p:cNvSpPr txBox="1">
            <a:spLocks noChangeArrowheads="1"/>
          </p:cNvSpPr>
          <p:nvPr/>
        </p:nvSpPr>
        <p:spPr bwMode="auto">
          <a:xfrm>
            <a:off x="6934200" y="6392863"/>
            <a:ext cx="1063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100">
                <a:latin typeface="Arial" pitchFamily="34" charset="0"/>
              </a:rPr>
              <a:t>Source: Alexa</a:t>
            </a:r>
            <a:endParaRPr lang="zh-TW" altLang="en-US" sz="1100">
              <a:latin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en-US" altLang="zh-TW" smtClean="0"/>
              <a:t>A Hybrid Cloud Model: Domino’s Pizza</a:t>
            </a:r>
            <a:endParaRPr lang="zh-TW" altLang="en-US" smtClean="0"/>
          </a:p>
        </p:txBody>
      </p:sp>
      <p:sp>
        <p:nvSpPr>
          <p:cNvPr id="3277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CADC1D12-2081-4A8B-912C-9A4E95D27A2D}" type="slidenum">
              <a:rPr lang="en-US" altLang="zh-TW" sz="1400" smtClean="0">
                <a:solidFill>
                  <a:schemeClr val="tx2"/>
                </a:solidFill>
                <a:latin typeface="Arial" pitchFamily="34" charset="0"/>
              </a:rPr>
              <a:pPr eaLnBrk="1" hangingPunct="1">
                <a:spcBef>
                  <a:spcPct val="0"/>
                </a:spcBef>
                <a:buClrTx/>
                <a:buSzTx/>
                <a:buFontTx/>
                <a:buNone/>
              </a:pPr>
              <a:t>53</a:t>
            </a:fld>
            <a:endParaRPr lang="en-US" altLang="zh-TW" sz="1400" smtClean="0">
              <a:solidFill>
                <a:schemeClr val="tx2"/>
              </a:solidFill>
              <a:latin typeface="Arial" pitchFamily="34" charset="0"/>
            </a:endParaRPr>
          </a:p>
        </p:txBody>
      </p:sp>
      <p:sp>
        <p:nvSpPr>
          <p:cNvPr id="5" name="圓角矩形 4"/>
          <p:cNvSpPr/>
          <p:nvPr/>
        </p:nvSpPr>
        <p:spPr>
          <a:xfrm>
            <a:off x="1905000" y="1676400"/>
            <a:ext cx="5334000" cy="15240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TW" dirty="0"/>
              <a:t>Web site of the Domino’s Pizza</a:t>
            </a:r>
          </a:p>
          <a:p>
            <a:pPr algn="ctr">
              <a:defRPr/>
            </a:pPr>
            <a:r>
              <a:rPr lang="en-US" altLang="zh-TW" dirty="0"/>
              <a:t>On Windows Azure</a:t>
            </a:r>
            <a:endParaRPr lang="zh-TW" altLang="en-US" dirty="0"/>
          </a:p>
        </p:txBody>
      </p:sp>
      <p:sp>
        <p:nvSpPr>
          <p:cNvPr id="6" name="圓角矩形 5"/>
          <p:cNvSpPr/>
          <p:nvPr/>
        </p:nvSpPr>
        <p:spPr>
          <a:xfrm>
            <a:off x="2133600" y="4191000"/>
            <a:ext cx="5257800" cy="1524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ltLang="zh-TW" dirty="0"/>
              <a:t>Web site of the Domino’s Pizza</a:t>
            </a:r>
            <a:endParaRPr lang="zh-TW" altLang="en-US" dirty="0"/>
          </a:p>
        </p:txBody>
      </p:sp>
      <p:cxnSp>
        <p:nvCxnSpPr>
          <p:cNvPr id="8" name="直線單箭頭接點 7"/>
          <p:cNvCxnSpPr/>
          <p:nvPr/>
        </p:nvCxnSpPr>
        <p:spPr>
          <a:xfrm>
            <a:off x="914400" y="4953000"/>
            <a:ext cx="1143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直線單箭頭接點 9"/>
          <p:cNvCxnSpPr/>
          <p:nvPr/>
        </p:nvCxnSpPr>
        <p:spPr>
          <a:xfrm flipV="1">
            <a:off x="2514600" y="3276600"/>
            <a:ext cx="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776" name="文字方塊 10"/>
          <p:cNvSpPr txBox="1">
            <a:spLocks noChangeArrowheads="1"/>
          </p:cNvSpPr>
          <p:nvPr/>
        </p:nvSpPr>
        <p:spPr bwMode="auto">
          <a:xfrm>
            <a:off x="906463" y="5073650"/>
            <a:ext cx="115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800">
                <a:latin typeface="Arial" pitchFamily="34" charset="0"/>
              </a:rPr>
              <a:t>Requests</a:t>
            </a:r>
            <a:endParaRPr lang="zh-TW" altLang="en-US" sz="1800">
              <a:latin typeface="Arial" pitchFamily="34" charset="0"/>
            </a:endParaRPr>
          </a:p>
        </p:txBody>
      </p:sp>
      <p:sp>
        <p:nvSpPr>
          <p:cNvPr id="32777" name="文字方塊 13"/>
          <p:cNvSpPr txBox="1">
            <a:spLocks noChangeArrowheads="1"/>
          </p:cNvSpPr>
          <p:nvPr/>
        </p:nvSpPr>
        <p:spPr bwMode="auto">
          <a:xfrm>
            <a:off x="2501900" y="3717925"/>
            <a:ext cx="233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r>
              <a:rPr lang="en-US" altLang="zh-TW" sz="1800">
                <a:latin typeface="Arial" pitchFamily="34" charset="0"/>
              </a:rPr>
              <a:t>Redirected Requests</a:t>
            </a:r>
            <a:endParaRPr lang="zh-TW" altLang="en-US" sz="1800">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258763"/>
            <a:ext cx="8915400" cy="884237"/>
          </a:xfrm>
        </p:spPr>
        <p:txBody>
          <a:bodyPr>
            <a:normAutofit fontScale="90000"/>
          </a:bodyPr>
          <a:lstStyle/>
          <a:p>
            <a:pPr eaLnBrk="1" fontAlgn="auto" hangingPunct="1">
              <a:spcAft>
                <a:spcPts val="0"/>
              </a:spcAft>
              <a:defRPr/>
            </a:pPr>
            <a:r>
              <a:rPr lang="en-US" altLang="zh-TW" sz="4000" b="1" dirty="0" smtClean="0">
                <a:solidFill>
                  <a:srgbClr val="FF0000"/>
                </a:solidFill>
              </a:rPr>
              <a:t>A Berkeley View  </a:t>
            </a:r>
            <a:r>
              <a:rPr lang="en-US" altLang="zh-TW" sz="4000" dirty="0" smtClean="0"/>
              <a:t>- </a:t>
            </a:r>
            <a:br>
              <a:rPr lang="en-US" altLang="zh-TW" sz="4000" dirty="0" smtClean="0"/>
            </a:br>
            <a:r>
              <a:rPr lang="en-US" altLang="zh-TW" sz="4000" dirty="0" smtClean="0"/>
              <a:t>Top 10 Obstacles and Opportunities</a:t>
            </a:r>
          </a:p>
        </p:txBody>
      </p:sp>
      <p:pic>
        <p:nvPicPr>
          <p:cNvPr id="307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382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286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lum bright="-38000" contrast="54000"/>
            <a:extLst>
              <a:ext uri="{28A0092B-C50C-407E-A947-70E740481C1C}">
                <a14:useLocalDpi xmlns:a14="http://schemas.microsoft.com/office/drawing/2010/main" val="0"/>
              </a:ext>
            </a:extLst>
          </a:blip>
          <a:srcRect/>
          <a:stretch>
            <a:fillRect/>
          </a:stretch>
        </p:blipFill>
        <p:spPr bwMode="auto">
          <a:xfrm>
            <a:off x="762000" y="31750"/>
            <a:ext cx="76200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955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TW" b="1" smtClean="0">
                <a:solidFill>
                  <a:srgbClr val="FF0000"/>
                </a:solidFill>
              </a:rPr>
              <a:t>Ian Foster et al.</a:t>
            </a:r>
            <a:r>
              <a:rPr lang="en-US" altLang="zh-TW" smtClean="0"/>
              <a:t>: Seven risks a Cloud user should raise with vendors</a:t>
            </a:r>
          </a:p>
        </p:txBody>
      </p:sp>
      <p:sp>
        <p:nvSpPr>
          <p:cNvPr id="32771" name="Rectangle 3"/>
          <p:cNvSpPr>
            <a:spLocks noGrp="1" noChangeArrowheads="1"/>
          </p:cNvSpPr>
          <p:nvPr>
            <p:ph sz="quarter" idx="1"/>
          </p:nvPr>
        </p:nvSpPr>
        <p:spPr>
          <a:xfrm>
            <a:off x="457200" y="1219200"/>
            <a:ext cx="8229600" cy="4937125"/>
          </a:xfrm>
        </p:spPr>
        <p:txBody>
          <a:bodyPr/>
          <a:lstStyle/>
          <a:p>
            <a:pPr marL="609600" indent="-609600" eaLnBrk="1" hangingPunct="1">
              <a:buFontTx/>
              <a:buAutoNum type="arabicPeriod"/>
            </a:pPr>
            <a:r>
              <a:rPr lang="en-US" altLang="zh-TW" smtClean="0"/>
              <a:t>Privileged user access</a:t>
            </a:r>
          </a:p>
          <a:p>
            <a:pPr marL="609600" indent="-609600" eaLnBrk="1" hangingPunct="1">
              <a:buFontTx/>
              <a:buAutoNum type="arabicPeriod"/>
            </a:pPr>
            <a:r>
              <a:rPr lang="en-US" altLang="zh-TW" smtClean="0"/>
              <a:t>Regulatory compliance</a:t>
            </a:r>
          </a:p>
          <a:p>
            <a:pPr marL="609600" indent="-609600" eaLnBrk="1" hangingPunct="1">
              <a:buFontTx/>
              <a:buAutoNum type="arabicPeriod"/>
            </a:pPr>
            <a:r>
              <a:rPr lang="en-US" altLang="zh-TW" smtClean="0"/>
              <a:t>Data location</a:t>
            </a:r>
          </a:p>
          <a:p>
            <a:pPr marL="609600" indent="-609600" eaLnBrk="1" hangingPunct="1">
              <a:buFontTx/>
              <a:buAutoNum type="arabicPeriod"/>
            </a:pPr>
            <a:r>
              <a:rPr lang="en-US" altLang="zh-TW" smtClean="0"/>
              <a:t>Data segregation</a:t>
            </a:r>
          </a:p>
          <a:p>
            <a:pPr marL="609600" indent="-609600" eaLnBrk="1" hangingPunct="1">
              <a:buFontTx/>
              <a:buAutoNum type="arabicPeriod"/>
            </a:pPr>
            <a:r>
              <a:rPr lang="en-US" altLang="zh-TW" smtClean="0"/>
              <a:t>Recovery</a:t>
            </a:r>
          </a:p>
          <a:p>
            <a:pPr marL="609600" indent="-609600" eaLnBrk="1" hangingPunct="1">
              <a:buFontTx/>
              <a:buAutoNum type="arabicPeriod"/>
            </a:pPr>
            <a:r>
              <a:rPr lang="en-US" altLang="zh-TW" smtClean="0"/>
              <a:t>Investigative support</a:t>
            </a:r>
          </a:p>
          <a:p>
            <a:pPr marL="609600" indent="-609600" eaLnBrk="1" hangingPunct="1">
              <a:buFontTx/>
              <a:buAutoNum type="arabicPeriod"/>
            </a:pPr>
            <a:r>
              <a:rPr lang="en-US" altLang="zh-TW" smtClean="0"/>
              <a:t>Long-term viability</a:t>
            </a:r>
          </a:p>
        </p:txBody>
      </p:sp>
      <p:sp>
        <p:nvSpPr>
          <p:cNvPr id="32772" name="Text Box 5"/>
          <p:cNvSpPr txBox="1">
            <a:spLocks noChangeArrowheads="1"/>
          </p:cNvSpPr>
          <p:nvPr/>
        </p:nvSpPr>
        <p:spPr bwMode="auto">
          <a:xfrm>
            <a:off x="7315200" y="6553200"/>
            <a:ext cx="1671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eaLnBrk="1" hangingPunct="1">
              <a:spcBef>
                <a:spcPct val="0"/>
              </a:spcBef>
              <a:buClrTx/>
              <a:buSzTx/>
              <a:buFontTx/>
              <a:buNone/>
            </a:pPr>
            <a:r>
              <a:rPr lang="en-US" altLang="zh-TW" sz="1400">
                <a:latin typeface="Arial" charset="0"/>
              </a:rPr>
              <a:t>By Ian Foster et al.</a:t>
            </a:r>
          </a:p>
        </p:txBody>
      </p:sp>
    </p:spTree>
    <p:extLst>
      <p:ext uri="{BB962C8B-B14F-4D97-AF65-F5344CB8AC3E}">
        <p14:creationId xmlns:p14="http://schemas.microsoft.com/office/powerpoint/2010/main" val="430236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en-US" altLang="zh-TW" b="1" smtClean="0">
                <a:solidFill>
                  <a:srgbClr val="FF0000"/>
                </a:solidFill>
              </a:rPr>
              <a:t>A Microsoft View</a:t>
            </a:r>
            <a:r>
              <a:rPr lang="en-US" altLang="zh-TW" smtClean="0"/>
              <a:t>: Cloud Computing Futures</a:t>
            </a:r>
            <a:endParaRPr lang="zh-TW" altLang="en-US" smtClean="0"/>
          </a:p>
        </p:txBody>
      </p:sp>
      <p:sp>
        <p:nvSpPr>
          <p:cNvPr id="33795" name="內容版面配置區 2"/>
          <p:cNvSpPr>
            <a:spLocks noGrp="1"/>
          </p:cNvSpPr>
          <p:nvPr>
            <p:ph sz="quarter" idx="1"/>
          </p:nvPr>
        </p:nvSpPr>
        <p:spPr>
          <a:xfrm>
            <a:off x="457200" y="1219200"/>
            <a:ext cx="8229600" cy="4937125"/>
          </a:xfrm>
        </p:spPr>
        <p:txBody>
          <a:bodyPr/>
          <a:lstStyle/>
          <a:p>
            <a:r>
              <a:rPr lang="en-US" altLang="zh-TW" smtClean="0"/>
              <a:t>The organization will strive to lower hardware costs, power consumption, and the environmental impact of such facilities</a:t>
            </a:r>
          </a:p>
          <a:p>
            <a:r>
              <a:rPr lang="en-US" altLang="zh-TW" smtClean="0"/>
              <a:t>An intelligent closed-loop control system can determine when to put a processor to sleep and when to awaken it to serve the workload</a:t>
            </a:r>
            <a:endParaRPr lang="zh-TW" altLang="en-US" smtClean="0"/>
          </a:p>
          <a:p>
            <a:pPr marL="273050" lvl="1">
              <a:spcBef>
                <a:spcPts val="600"/>
              </a:spcBef>
              <a:buClr>
                <a:schemeClr val="accent1"/>
              </a:buClr>
            </a:pPr>
            <a:r>
              <a:rPr lang="en-US" altLang="zh-TW" sz="2600" smtClean="0">
                <a:solidFill>
                  <a:schemeClr val="tx1"/>
                </a:solidFill>
              </a:rPr>
              <a:t>It works by taking regular measurements of the system, such as CPU utilization, response time, and energy consumption; combining these data with the estimated future workload; then adjusting the number of servers in each power state</a:t>
            </a:r>
            <a:endParaRPr lang="zh-TW" altLang="en-US" sz="2600" smtClean="0">
              <a:solidFill>
                <a:schemeClr val="tx1"/>
              </a:solidFill>
            </a:endParaRPr>
          </a:p>
          <a:p>
            <a:endParaRPr lang="zh-TW" altLang="en-US" smtClean="0"/>
          </a:p>
        </p:txBody>
      </p:sp>
      <p:sp>
        <p:nvSpPr>
          <p:cNvPr id="3379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eaLnBrk="1" hangingPunct="1">
              <a:spcBef>
                <a:spcPct val="0"/>
              </a:spcBef>
              <a:buClrTx/>
              <a:buSzTx/>
              <a:buFontTx/>
              <a:buNone/>
            </a:pPr>
            <a:fld id="{413DF13E-5081-4554-AD86-65A58905338D}" type="slidenum">
              <a:rPr lang="en-US" altLang="zh-TW" sz="1400" smtClean="0">
                <a:solidFill>
                  <a:schemeClr val="tx2"/>
                </a:solidFill>
                <a:latin typeface="Arial" charset="0"/>
              </a:rPr>
              <a:pPr eaLnBrk="1" hangingPunct="1">
                <a:spcBef>
                  <a:spcPct val="0"/>
                </a:spcBef>
                <a:buClrTx/>
                <a:buSzTx/>
                <a:buFontTx/>
                <a:buNone/>
              </a:pPr>
              <a:t>9</a:t>
            </a:fld>
            <a:endParaRPr lang="en-US" altLang="zh-TW" sz="1400" smtClean="0">
              <a:solidFill>
                <a:schemeClr val="tx2"/>
              </a:solidFill>
              <a:latin typeface="Arial" charset="0"/>
            </a:endParaRPr>
          </a:p>
        </p:txBody>
      </p:sp>
    </p:spTree>
    <p:extLst>
      <p:ext uri="{BB962C8B-B14F-4D97-AF65-F5344CB8AC3E}">
        <p14:creationId xmlns:p14="http://schemas.microsoft.com/office/powerpoint/2010/main" val="23636884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13196</TotalTime>
  <Words>2160</Words>
  <Application>Microsoft Office PowerPoint</Application>
  <PresentationFormat>如螢幕大小 (4:3)</PresentationFormat>
  <Paragraphs>349</Paragraphs>
  <Slides>53</Slides>
  <Notes>16</Notes>
  <HiddenSlides>0</HiddenSlides>
  <MMClips>0</MMClips>
  <ScaleCrop>false</ScaleCrop>
  <HeadingPairs>
    <vt:vector size="4" baseType="variant">
      <vt:variant>
        <vt:lpstr>佈景主題</vt:lpstr>
      </vt:variant>
      <vt:variant>
        <vt:i4>1</vt:i4>
      </vt:variant>
      <vt:variant>
        <vt:lpstr>投影片標題</vt:lpstr>
      </vt:variant>
      <vt:variant>
        <vt:i4>53</vt:i4>
      </vt:variant>
    </vt:vector>
  </HeadingPairs>
  <TitlesOfParts>
    <vt:vector size="54" baseType="lpstr">
      <vt:lpstr>原創</vt:lpstr>
      <vt:lpstr>Cloud Computing: Datacenter and Virtualization</vt:lpstr>
      <vt:lpstr>Outline</vt:lpstr>
      <vt:lpstr>Impact of Cloud Computing</vt:lpstr>
      <vt:lpstr>A Berkeley View</vt:lpstr>
      <vt:lpstr>A Berkeley View  - New Application Opportunities</vt:lpstr>
      <vt:lpstr>A Berkeley View  -  Top 10 Obstacles and Opportunities</vt:lpstr>
      <vt:lpstr>PowerPoint 簡報</vt:lpstr>
      <vt:lpstr>Ian Foster et al.: Seven risks a Cloud user should raise with vendors</vt:lpstr>
      <vt:lpstr>A Microsoft View: Cloud Computing Futures</vt:lpstr>
      <vt:lpstr>A VMWare View – Your Cloud, Own It</vt:lpstr>
      <vt:lpstr>A VMWare View: Intelligent Virtual Infrastructure for Private Cloud</vt:lpstr>
      <vt:lpstr>Datacenter</vt:lpstr>
      <vt:lpstr>Cloud Eco-System</vt:lpstr>
      <vt:lpstr>PowerPoint 簡報</vt:lpstr>
      <vt:lpstr>PowerPoint 簡報</vt:lpstr>
      <vt:lpstr>Cloud Hardware: The Datacenter</vt:lpstr>
      <vt:lpstr>Big Data: The Motivation of Using Datacenters</vt:lpstr>
      <vt:lpstr>Large Data Centers</vt:lpstr>
      <vt:lpstr>The Datacenter Industry</vt:lpstr>
      <vt:lpstr>Larger Datacenter Growth</vt:lpstr>
      <vt:lpstr>Computer Racks and Cabinets</vt:lpstr>
      <vt:lpstr>Container Computers</vt:lpstr>
      <vt:lpstr>PowerPoint 簡報</vt:lpstr>
      <vt:lpstr>Google “Warehouse Style Computer” Data Center</vt:lpstr>
      <vt:lpstr>PowerPoint 簡報</vt:lpstr>
      <vt:lpstr>PowerPoint 簡報</vt:lpstr>
      <vt:lpstr>PowerPoint 簡報</vt:lpstr>
      <vt:lpstr>PowerPoint 簡報</vt:lpstr>
      <vt:lpstr>PowerPoint 簡報</vt:lpstr>
      <vt:lpstr>PowerPoint 簡報</vt:lpstr>
      <vt:lpstr>Measuring Efficiency of a WSC</vt:lpstr>
      <vt:lpstr>Power and Cooling Requirements</vt:lpstr>
      <vt:lpstr>Architecture of WSC</vt:lpstr>
      <vt:lpstr>PowerPoint 簡報</vt:lpstr>
      <vt:lpstr>Storage and Array Switch</vt:lpstr>
      <vt:lpstr>WSC Memory Hierarchy</vt:lpstr>
      <vt:lpstr>PowerPoint 簡報</vt:lpstr>
      <vt:lpstr>Benefits of WSC</vt:lpstr>
      <vt:lpstr>Virtualization Technologies in Datacenters</vt:lpstr>
      <vt:lpstr>Advantages of Virtualization i</vt:lpstr>
      <vt:lpstr>PowerPoint 簡報</vt:lpstr>
      <vt:lpstr>Key Technology: Virtualization</vt:lpstr>
      <vt:lpstr>Example of Resource Management Architecture: Intel Open Network Platform</vt:lpstr>
      <vt:lpstr>PowerPoint 簡報</vt:lpstr>
      <vt:lpstr>Example: Microsoft Bing</vt:lpstr>
      <vt:lpstr>Other Challenge in Virtualization</vt:lpstr>
      <vt:lpstr>Inefficient IT Investment</vt:lpstr>
      <vt:lpstr>Trend: Virtualizing the Data Center:  From Silos to Clouds</vt:lpstr>
      <vt:lpstr>Cloud Operating Systems</vt:lpstr>
      <vt:lpstr>Virtual Private Cloud</vt:lpstr>
      <vt:lpstr>Customized Hybrid Clouds</vt:lpstr>
      <vt:lpstr>Example: Domino’s Pizza</vt:lpstr>
      <vt:lpstr>A Hybrid Cloud Model: Domino’s Pizza</vt:lpstr>
    </vt:vector>
  </TitlesOfParts>
  <Company>MSTC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ee</dc:creator>
  <cp:lastModifiedBy>laconia_rqw</cp:lastModifiedBy>
  <cp:revision>440</cp:revision>
  <dcterms:created xsi:type="dcterms:W3CDTF">2005-05-04T06:12:14Z</dcterms:created>
  <dcterms:modified xsi:type="dcterms:W3CDTF">2017-02-15T05:05:47Z</dcterms:modified>
</cp:coreProperties>
</file>