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487" r:id="rId3"/>
    <p:sldId id="498" r:id="rId4"/>
    <p:sldId id="497" r:id="rId5"/>
    <p:sldId id="488" r:id="rId6"/>
    <p:sldId id="535" r:id="rId7"/>
    <p:sldId id="536" r:id="rId8"/>
    <p:sldId id="445" r:id="rId9"/>
    <p:sldId id="342" r:id="rId10"/>
    <p:sldId id="344" r:id="rId11"/>
    <p:sldId id="444" r:id="rId12"/>
    <p:sldId id="343" r:id="rId13"/>
    <p:sldId id="345" r:id="rId14"/>
    <p:sldId id="346" r:id="rId15"/>
    <p:sldId id="446" r:id="rId16"/>
    <p:sldId id="332" r:id="rId17"/>
    <p:sldId id="333" r:id="rId18"/>
    <p:sldId id="334" r:id="rId19"/>
    <p:sldId id="335" r:id="rId20"/>
    <p:sldId id="339" r:id="rId21"/>
    <p:sldId id="447" r:id="rId22"/>
    <p:sldId id="537" r:id="rId23"/>
    <p:sldId id="341" r:id="rId24"/>
    <p:sldId id="347" r:id="rId25"/>
    <p:sldId id="348" r:id="rId26"/>
    <p:sldId id="349" r:id="rId27"/>
    <p:sldId id="350" r:id="rId28"/>
    <p:sldId id="351" r:id="rId29"/>
    <p:sldId id="448" r:id="rId30"/>
    <p:sldId id="352" r:id="rId31"/>
    <p:sldId id="355" r:id="rId32"/>
    <p:sldId id="356" r:id="rId33"/>
    <p:sldId id="353" r:id="rId34"/>
    <p:sldId id="354" r:id="rId35"/>
    <p:sldId id="325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7" r:id="rId47"/>
    <p:sldId id="528" r:id="rId48"/>
    <p:sldId id="529" r:id="rId49"/>
    <p:sldId id="530" r:id="rId50"/>
    <p:sldId id="531" r:id="rId51"/>
    <p:sldId id="532" r:id="rId52"/>
    <p:sldId id="533" r:id="rId53"/>
    <p:sldId id="534" r:id="rId54"/>
    <p:sldId id="538" r:id="rId55"/>
    <p:sldId id="449" r:id="rId56"/>
    <p:sldId id="259" r:id="rId57"/>
    <p:sldId id="431" r:id="rId58"/>
    <p:sldId id="432" r:id="rId59"/>
    <p:sldId id="433" r:id="rId60"/>
    <p:sldId id="261" r:id="rId61"/>
    <p:sldId id="262" r:id="rId62"/>
    <p:sldId id="286" r:id="rId63"/>
    <p:sldId id="266" r:id="rId64"/>
    <p:sldId id="450" r:id="rId65"/>
    <p:sldId id="451" r:id="rId66"/>
    <p:sldId id="452" r:id="rId67"/>
    <p:sldId id="453" r:id="rId68"/>
    <p:sldId id="455" r:id="rId69"/>
    <p:sldId id="456" r:id="rId70"/>
    <p:sldId id="457" r:id="rId71"/>
    <p:sldId id="458" r:id="rId72"/>
    <p:sldId id="459" r:id="rId73"/>
    <p:sldId id="460" r:id="rId74"/>
    <p:sldId id="462" r:id="rId75"/>
    <p:sldId id="463" r:id="rId76"/>
    <p:sldId id="464" r:id="rId77"/>
    <p:sldId id="465" r:id="rId78"/>
    <p:sldId id="466" r:id="rId79"/>
    <p:sldId id="467" r:id="rId80"/>
    <p:sldId id="469" r:id="rId81"/>
    <p:sldId id="471" r:id="rId82"/>
    <p:sldId id="472" r:id="rId83"/>
    <p:sldId id="473" r:id="rId84"/>
    <p:sldId id="486" r:id="rId85"/>
    <p:sldId id="480" r:id="rId86"/>
    <p:sldId id="481" r:id="rId87"/>
    <p:sldId id="482" r:id="rId88"/>
    <p:sldId id="483" r:id="rId89"/>
    <p:sldId id="484" r:id="rId90"/>
    <p:sldId id="485" r:id="rId91"/>
    <p:sldId id="506" r:id="rId92"/>
    <p:sldId id="501" r:id="rId93"/>
    <p:sldId id="503" r:id="rId94"/>
    <p:sldId id="507" r:id="rId95"/>
    <p:sldId id="508" r:id="rId96"/>
    <p:sldId id="509" r:id="rId97"/>
    <p:sldId id="510" r:id="rId98"/>
    <p:sldId id="511" r:id="rId99"/>
    <p:sldId id="512" r:id="rId10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5682" autoAdjust="0"/>
  </p:normalViewPr>
  <p:slideViewPr>
    <p:cSldViewPr>
      <p:cViewPr varScale="1">
        <p:scale>
          <a:sx n="65" d="100"/>
          <a:sy n="6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EBD1-19C7-4566-A6CD-5C8B15D87E07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B0C6-91A9-4D67-B803-C57630A9C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02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B1AA67-1224-4ED9-B09C-7823B9CAB5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5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CC0D4-B397-4FCF-A1DC-7BA96A3F5639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Notice that these jobs have dependencies (e.g. 1 must run before 3).</a:t>
            </a:r>
          </a:p>
          <a:p>
            <a:r>
              <a:rPr lang="en-US" altLang="zh-TW" dirty="0"/>
              <a:t>Explain why they have dependencies (3 reads input from the output of 1, therefore can’t run until one is finished).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1. resource pooling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2. provide services rapidly and elasticity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3. on-demand and self service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4. broad network access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5. measured service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Service model: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SaaS: provide software on the cloud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PaaS: provide platform on the cloud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Iaas: provide infrastructure on the cloud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Deployment Models:</a:t>
            </a:r>
            <a:endParaRPr lang="en-US" altLang="zh-TW" smtClean="0">
              <a:solidFill>
                <a:srgbClr val="000000"/>
              </a:solidFill>
              <a:latin typeface="Arial" charset="0"/>
              <a:ea typeface="新細明體" charset="-12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713"/>
              </a:spcBef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Scope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CD0AD-7192-451E-AB56-5FE2CAA48481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B2585-DC59-43E8-99DC-E9287E14CB9C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035B8-DDD8-4292-9188-4BE475EE6B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8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744D9-AE38-43FC-97EB-3B93E3828D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358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F022A-8288-45BE-ADC5-5EB94127DC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361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E52D45-AD47-4A4C-AFC3-11E958CFE3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413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833A84-EF4B-413B-ACE9-04E122B968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369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7687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10475-2F83-443C-AAE7-E3B75433BF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2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D9D6-3427-40B9-870D-EDD752077D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762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07299-6B50-4264-B6C7-875398F348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42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0A8A-CB1A-4AA3-96FD-975ACCF2FD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8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D142-7069-4CA0-A146-E28799D3F5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19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6AC6-3AA4-4B72-8C99-5A980B3356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496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6D25-9793-494E-ACB8-BB92F1EAFD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08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CA44-2846-4A41-B82D-005B578B7F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198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C48112F0-77E2-4662-8B69-F501A4DF80B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nightkite.com/PlanetPovray/planets-5-larg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alability" TargetMode="External"/><Relationship Id="rId2" Type="http://schemas.openxmlformats.org/officeDocument/2006/relationships/hyperlink" Target="http://en.wikipedia.org/wiki/Inter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Virtualization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rc.nist.gov/groups/SNS/cloud-computing/index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File:Cloud_computing.sv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File:Cloud_computing.svg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hyperlink" Target="http://bb.ncu.edu.tw/@@/89A5E24D10B77F84FFF4BE074499A80D/courses/1/NCU0982CE6002_/content/_100471_1/Wikitude%20AR%20Travel%20Guide%20(Part%202).mp4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boinc.berkeley.edu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/>
              <a:t>Introduction to</a:t>
            </a:r>
            <a:br>
              <a:rPr lang="en-US" altLang="zh-TW" sz="4000"/>
            </a:br>
            <a:r>
              <a:rPr lang="en-US" altLang="zh-TW" sz="4000"/>
              <a:t>Cloud Computing</a:t>
            </a:r>
            <a:br>
              <a:rPr lang="en-US" altLang="zh-TW" sz="4000"/>
            </a:br>
            <a:r>
              <a:rPr lang="en-US" altLang="zh-TW" sz="4000"/>
              <a:t>Lecture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Wei-Jen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Flynn's Taxonomy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en-US" altLang="zh-TW" dirty="0" smtClean="0"/>
              <a:t>Programs and computers are classified by </a:t>
            </a:r>
          </a:p>
          <a:p>
            <a:pPr lvl="1"/>
            <a:r>
              <a:rPr lang="en-US" altLang="zh-TW" dirty="0" smtClean="0"/>
              <a:t>whether they were operating using a single set or multiple sets of instructions</a:t>
            </a:r>
          </a:p>
          <a:p>
            <a:pPr lvl="1"/>
            <a:r>
              <a:rPr lang="en-US" altLang="zh-TW" dirty="0" smtClean="0"/>
              <a:t>whether or not those instructions were using a single or multiple sets of data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69234"/>
              </p:ext>
            </p:extLst>
          </p:nvPr>
        </p:nvGraphicFramePr>
        <p:xfrm>
          <a:off x="1679848" y="4029040"/>
          <a:ext cx="5784304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413"/>
                <a:gridCol w="2299790"/>
                <a:gridCol w="19281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 b="1" kern="1200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Single</a:t>
                      </a:r>
                      <a:br>
                        <a:rPr lang="en-US" altLang="zh-TW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</a:br>
                      <a:r>
                        <a:rPr lang="en-US" altLang="zh-TW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Instruction</a:t>
                      </a:r>
                      <a:endParaRPr lang="zh-TW" alt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Multiple Instructions</a:t>
                      </a:r>
                      <a:endParaRPr lang="zh-TW" alt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Single</a:t>
                      </a:r>
                      <a:br>
                        <a:rPr lang="en-US" altLang="zh-TW" sz="2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</a:br>
                      <a:r>
                        <a:rPr lang="en-US" altLang="zh-TW" sz="2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Data</a:t>
                      </a:r>
                      <a:endParaRPr lang="zh-TW" altLang="en-US" sz="2400" b="1" kern="1200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</a:rPr>
                        <a:t>SISD</a:t>
                      </a:r>
                      <a:endParaRPr lang="zh-TW" altLang="en-US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</a:rPr>
                        <a:t>MISD</a:t>
                      </a:r>
                      <a:endParaRPr lang="zh-TW" altLang="en-US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Multiple</a:t>
                      </a:r>
                      <a:br>
                        <a:rPr lang="en-US" altLang="zh-TW" sz="2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</a:br>
                      <a:r>
                        <a:rPr lang="en-US" altLang="zh-TW" sz="2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Data</a:t>
                      </a:r>
                      <a:endParaRPr lang="zh-TW" altLang="en-US" sz="2400" b="1" kern="1200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</a:rPr>
                        <a:t>SIMD</a:t>
                      </a:r>
                      <a:endParaRPr lang="zh-TW" altLang="en-US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</a:rPr>
                        <a:t>MIMD</a:t>
                      </a:r>
                      <a:endParaRPr lang="zh-TW" altLang="en-US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92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Degrees of Parallelism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02163"/>
          </a:xfrm>
        </p:spPr>
        <p:txBody>
          <a:bodyPr/>
          <a:lstStyle/>
          <a:p>
            <a:r>
              <a:rPr lang="en-US" altLang="zh-TW" dirty="0" smtClean="0"/>
              <a:t>Bit-level parallelism (BLP) vs. bit-serial processing</a:t>
            </a:r>
          </a:p>
          <a:p>
            <a:pPr lvl="1"/>
            <a:r>
              <a:rPr lang="en-US" altLang="zh-TW" dirty="0" smtClean="0"/>
              <a:t>4-bit , 8-bit, …, 64-bit CPU</a:t>
            </a:r>
          </a:p>
          <a:p>
            <a:r>
              <a:rPr lang="en-US" altLang="zh-TW" dirty="0" smtClean="0"/>
              <a:t>Instruction-level parallelism (ILP) vs. one instruction at a time</a:t>
            </a:r>
          </a:p>
          <a:p>
            <a:pPr lvl="1"/>
            <a:r>
              <a:rPr lang="en-US" altLang="zh-TW" dirty="0" smtClean="0"/>
              <a:t>Pipelining, super-scalar computing, VLIW, …</a:t>
            </a:r>
          </a:p>
          <a:p>
            <a:r>
              <a:rPr lang="en-US" altLang="zh-TW" dirty="0" smtClean="0"/>
              <a:t>Data-level parallelism (DLP): SIMD</a:t>
            </a:r>
          </a:p>
          <a:p>
            <a:r>
              <a:rPr lang="en-US" altLang="zh-TW" dirty="0" smtClean="0"/>
              <a:t>Task-level parallelism (TLP): MISD or MIMD</a:t>
            </a:r>
          </a:p>
          <a:p>
            <a:r>
              <a:rPr lang="en-US" altLang="zh-TW" dirty="0" smtClean="0"/>
              <a:t>Job-level parallelism (JLP): group of tasks</a:t>
            </a: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18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Parallel Programming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Parallel programming model </a:t>
            </a:r>
          </a:p>
          <a:p>
            <a:pPr lvl="1"/>
            <a:r>
              <a:rPr lang="en-US" altLang="zh-TW" dirty="0" smtClean="0"/>
              <a:t>A set of software technologies to express parallel algorithms and match applications with the underlying parallel systems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Shared-memory or Distributed-memory model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7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Shared memory model</a:t>
            </a:r>
          </a:p>
          <a:p>
            <a:pPr lvl="1"/>
            <a:r>
              <a:rPr lang="en-US" sz="2000" dirty="0" smtClean="0"/>
              <a:t>Memory can be simultaneously accessed by multiple process with an intent to provide communication among them or avoid redundant copies</a:t>
            </a:r>
            <a:endParaRPr lang="en-US" sz="20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27" y="3619467"/>
            <a:ext cx="8093973" cy="224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3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Basic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Distributed memory model</a:t>
            </a:r>
          </a:p>
          <a:p>
            <a:pPr lvl="1"/>
            <a:r>
              <a:rPr lang="en-US" dirty="0" smtClean="0"/>
              <a:t>A multiple-processor computer system in which each processor has its own private memory</a:t>
            </a:r>
          </a:p>
          <a:p>
            <a:pPr lvl="1"/>
            <a:r>
              <a:rPr lang="en-US" dirty="0" smtClean="0"/>
              <a:t>Computational tasks can only operate on local data, and if remote data is required, the computational task must communicate with one or more remote processors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804" y="3510544"/>
            <a:ext cx="7338392" cy="32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4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Distributed </a:t>
            </a:r>
            <a:r>
              <a:rPr lang="en-US" altLang="zh-TW" dirty="0"/>
              <a:t>Computing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86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Distributed Computing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computer system in which several </a:t>
            </a:r>
            <a:r>
              <a:rPr lang="en-US" altLang="zh-TW" i="1" dirty="0" smtClean="0">
                <a:solidFill>
                  <a:srgbClr val="00B0F0"/>
                </a:solidFill>
              </a:rPr>
              <a:t>interconnected computers </a:t>
            </a:r>
            <a:r>
              <a:rPr lang="en-US" altLang="zh-TW" dirty="0" smtClean="0"/>
              <a:t>share the computing tasks assigned to the system</a:t>
            </a:r>
          </a:p>
          <a:p>
            <a:pPr lvl="2"/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Paradigms</a:t>
            </a:r>
          </a:p>
          <a:p>
            <a:pPr lvl="1"/>
            <a:r>
              <a:rPr lang="en-US" altLang="zh-TW" dirty="0" smtClean="0"/>
              <a:t>Cluster computing</a:t>
            </a:r>
          </a:p>
          <a:p>
            <a:pPr lvl="1"/>
            <a:r>
              <a:rPr lang="en-US" altLang="zh-TW" dirty="0" smtClean="0"/>
              <a:t>Grid computing</a:t>
            </a:r>
          </a:p>
          <a:p>
            <a:pPr lvl="1"/>
            <a:r>
              <a:rPr lang="en-US" altLang="zh-TW" dirty="0" smtClean="0"/>
              <a:t>Cloud computing</a:t>
            </a:r>
          </a:p>
        </p:txBody>
      </p:sp>
      <p:pic>
        <p:nvPicPr>
          <p:cNvPr id="3073" name="Picture 1" descr="C:\Documents and Settings\5G\Local Settings\Temporary Internet Files\Content.IE5\05I38XQJ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448272" cy="2475572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2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Run Applications Faster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There are 3 ways to improve performance:</a:t>
            </a:r>
          </a:p>
          <a:p>
            <a:pPr lvl="1"/>
            <a:r>
              <a:rPr lang="en-US" altLang="zh-TW" dirty="0" smtClean="0"/>
              <a:t>Work Harder</a:t>
            </a:r>
          </a:p>
          <a:p>
            <a:pPr lvl="1"/>
            <a:r>
              <a:rPr lang="en-US" altLang="zh-TW" dirty="0" smtClean="0"/>
              <a:t>Work Smarter</a:t>
            </a:r>
          </a:p>
          <a:p>
            <a:pPr lvl="1"/>
            <a:r>
              <a:rPr lang="en-US" altLang="zh-TW" dirty="0" smtClean="0"/>
              <a:t>Get Help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Computer analogy</a:t>
            </a:r>
          </a:p>
          <a:p>
            <a:pPr lvl="1"/>
            <a:r>
              <a:rPr lang="en-US" altLang="zh-TW" dirty="0" smtClean="0"/>
              <a:t>Using faster hardware</a:t>
            </a:r>
          </a:p>
          <a:p>
            <a:pPr lvl="1"/>
            <a:r>
              <a:rPr lang="en-US" altLang="zh-TW" dirty="0" smtClean="0"/>
              <a:t>Using optimized algorithms and techniques to solve computational tasks</a:t>
            </a:r>
          </a:p>
          <a:p>
            <a:pPr lvl="1"/>
            <a:r>
              <a:rPr lang="en-US" altLang="zh-TW" dirty="0" smtClean="0"/>
              <a:t>Using multiple computers to solve a particular task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History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the 1980s</a:t>
            </a:r>
          </a:p>
          <a:p>
            <a:pPr lvl="1"/>
            <a:r>
              <a:rPr lang="en-US" altLang="zh-TW" dirty="0" smtClean="0"/>
              <a:t>Computer performance was best improved by creating faster and more efficient processors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 the early 1990s</a:t>
            </a:r>
          </a:p>
          <a:p>
            <a:pPr lvl="1"/>
            <a:r>
              <a:rPr lang="en-US" altLang="zh-TW" dirty="0" smtClean="0"/>
              <a:t>An increasing trend to move away from expensive and specialized proprietary parallel supercomputers towards networks of workstations</a:t>
            </a:r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33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Towards Commodity Computing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Trend of computing</a:t>
            </a:r>
          </a:p>
          <a:p>
            <a:pPr lvl="1"/>
            <a:r>
              <a:rPr lang="en-US" altLang="zh-TW" dirty="0" smtClean="0"/>
              <a:t>From specialized traditional supercomputing platforms </a:t>
            </a:r>
          </a:p>
          <a:p>
            <a:pPr lvl="1"/>
            <a:r>
              <a:rPr lang="en-US" altLang="zh-TW" dirty="0" smtClean="0"/>
              <a:t>To </a:t>
            </a:r>
            <a:r>
              <a:rPr lang="en-US" altLang="zh-TW" dirty="0" smtClean="0">
                <a:ea typeface="新細明體" charset="-120"/>
              </a:rPr>
              <a:t>inexpensive</a:t>
            </a:r>
            <a:r>
              <a:rPr lang="en-US" altLang="zh-TW" dirty="0" smtClean="0"/>
              <a:t>, general purpose systems consisting of loosely coupled components built up from single or multiprocessor PCs or workstations</a:t>
            </a:r>
          </a:p>
          <a:p>
            <a:r>
              <a:rPr lang="en-US" altLang="zh-TW" dirty="0" smtClean="0"/>
              <a:t>Low-cost commodity supercomputing</a:t>
            </a:r>
          </a:p>
          <a:p>
            <a:pPr lvl="1"/>
            <a:r>
              <a:rPr lang="en-US" altLang="zh-TW" dirty="0" smtClean="0"/>
              <a:t>Linking together two or more computers to jointly solve some computational problem</a:t>
            </a:r>
          </a:p>
          <a:p>
            <a:pPr lvl="1"/>
            <a:r>
              <a:rPr lang="en-US" altLang="zh-TW" dirty="0" smtClean="0"/>
              <a:t>Providing high performance computational facilities for large-scale and grand-challenge applications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7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TW" sz="2800" dirty="0" smtClean="0"/>
              <a:t>Concept of cloud computing</a:t>
            </a:r>
          </a:p>
          <a:p>
            <a:r>
              <a:rPr lang="en-US" altLang="zh-TW" sz="2800" dirty="0" smtClean="0"/>
              <a:t>Parallel computing</a:t>
            </a:r>
          </a:p>
          <a:p>
            <a:r>
              <a:rPr lang="en-US" altLang="zh-TW" sz="2800" dirty="0" smtClean="0"/>
              <a:t>Distributed computing</a:t>
            </a:r>
          </a:p>
          <a:p>
            <a:r>
              <a:rPr lang="en-US" altLang="zh-TW" sz="2800" dirty="0" smtClean="0"/>
              <a:t>Cluster computing</a:t>
            </a:r>
          </a:p>
          <a:p>
            <a:r>
              <a:rPr lang="en-US" altLang="zh-TW" sz="2800" dirty="0" smtClean="0"/>
              <a:t>Grid computing</a:t>
            </a:r>
          </a:p>
          <a:p>
            <a:r>
              <a:rPr lang="en-US" altLang="zh-TW" sz="2800" dirty="0" smtClean="0"/>
              <a:t>Cloud computing</a:t>
            </a:r>
          </a:p>
          <a:p>
            <a:r>
              <a:rPr lang="en-US" altLang="zh-TW" sz="2800" dirty="0" smtClean="0"/>
              <a:t>Cloud vs. grid</a:t>
            </a:r>
          </a:p>
          <a:p>
            <a:r>
              <a:rPr lang="en-US" altLang="zh-TW" sz="2800" dirty="0" smtClean="0"/>
              <a:t>P2P computing</a:t>
            </a:r>
          </a:p>
          <a:p>
            <a:r>
              <a:rPr lang="en-US" altLang="zh-TW" sz="2800" dirty="0" smtClean="0"/>
              <a:t>Volunteer computing</a:t>
            </a:r>
          </a:p>
          <a:p>
            <a:r>
              <a:rPr lang="en-US" altLang="zh-TW" sz="2800" dirty="0" err="1" smtClean="0"/>
              <a:t>IoT</a:t>
            </a:r>
            <a:r>
              <a:rPr lang="en-US" altLang="zh-TW" sz="2800" dirty="0" smtClean="0"/>
              <a:t> and fog computing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98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Rise &amp; Fall of Computing Technologies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66555" y="2193504"/>
            <a:ext cx="131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Mainframes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83243" y="2193504"/>
            <a:ext cx="170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Mini-Computers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78987" y="4562217"/>
            <a:ext cx="170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Mini-Computers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11235" y="4562217"/>
            <a:ext cx="121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Personal</a:t>
            </a:r>
          </a:p>
          <a:p>
            <a:r>
              <a:rPr lang="en-US" altLang="zh-TW" dirty="0" smtClean="0"/>
              <a:t>Computers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87499" y="2184212"/>
            <a:ext cx="206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Personal Computers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721024" y="4562217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Network</a:t>
            </a:r>
          </a:p>
          <a:p>
            <a:r>
              <a:rPr lang="en-US" altLang="zh-TW" dirty="0" smtClean="0"/>
              <a:t>Computing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803723" y="3264332"/>
            <a:ext cx="123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Distributed</a:t>
            </a:r>
          </a:p>
          <a:p>
            <a:r>
              <a:rPr lang="en-US" altLang="zh-TW" dirty="0" smtClean="0"/>
              <a:t>Computing</a:t>
            </a:r>
            <a:endParaRPr lang="zh-TW" altLang="en-US" dirty="0"/>
          </a:p>
        </p:txBody>
      </p:sp>
      <p:grpSp>
        <p:nvGrpSpPr>
          <p:cNvPr id="2" name="群組 52"/>
          <p:cNvGrpSpPr/>
          <p:nvPr/>
        </p:nvGrpSpPr>
        <p:grpSpPr>
          <a:xfrm>
            <a:off x="1278379" y="2601328"/>
            <a:ext cx="2094137" cy="1879600"/>
            <a:chOff x="1143000" y="2693988"/>
            <a:chExt cx="2094137" cy="1879600"/>
          </a:xfrm>
        </p:grpSpPr>
        <p:sp>
          <p:nvSpPr>
            <p:cNvPr id="36" name="Arc 4"/>
            <p:cNvSpPr>
              <a:spLocks/>
            </p:cNvSpPr>
            <p:nvPr/>
          </p:nvSpPr>
          <p:spPr bwMode="auto">
            <a:xfrm>
              <a:off x="1143000" y="2693988"/>
              <a:ext cx="1041400" cy="965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Arc 5"/>
            <p:cNvSpPr>
              <a:spLocks/>
            </p:cNvSpPr>
            <p:nvPr/>
          </p:nvSpPr>
          <p:spPr bwMode="auto">
            <a:xfrm rot="10800000">
              <a:off x="2195737" y="3608388"/>
              <a:ext cx="1041400" cy="965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accent3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群組 54"/>
          <p:cNvGrpSpPr/>
          <p:nvPr/>
        </p:nvGrpSpPr>
        <p:grpSpPr>
          <a:xfrm>
            <a:off x="1305367" y="2616260"/>
            <a:ext cx="2081680" cy="1872208"/>
            <a:chOff x="1169988" y="2708920"/>
            <a:chExt cx="2081680" cy="1872208"/>
          </a:xfrm>
        </p:grpSpPr>
        <p:sp>
          <p:nvSpPr>
            <p:cNvPr id="45" name="Arc 13"/>
            <p:cNvSpPr>
              <a:spLocks/>
            </p:cNvSpPr>
            <p:nvPr/>
          </p:nvSpPr>
          <p:spPr bwMode="auto">
            <a:xfrm rot="10800000">
              <a:off x="1169988" y="3615928"/>
              <a:ext cx="1041400" cy="965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79001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Arc 14"/>
            <p:cNvSpPr>
              <a:spLocks/>
            </p:cNvSpPr>
            <p:nvPr/>
          </p:nvSpPr>
          <p:spPr bwMode="auto">
            <a:xfrm>
              <a:off x="2210268" y="2708920"/>
              <a:ext cx="1041400" cy="965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790015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群組 55"/>
          <p:cNvGrpSpPr/>
          <p:nvPr/>
        </p:nvGrpSpPr>
        <p:grpSpPr>
          <a:xfrm>
            <a:off x="3534815" y="2601328"/>
            <a:ext cx="2094137" cy="1879600"/>
            <a:chOff x="1143000" y="2693988"/>
            <a:chExt cx="2094137" cy="1879600"/>
          </a:xfrm>
        </p:grpSpPr>
        <p:sp>
          <p:nvSpPr>
            <p:cNvPr id="57" name="Arc 4"/>
            <p:cNvSpPr>
              <a:spLocks/>
            </p:cNvSpPr>
            <p:nvPr/>
          </p:nvSpPr>
          <p:spPr bwMode="auto">
            <a:xfrm>
              <a:off x="1143000" y="2693988"/>
              <a:ext cx="1041400" cy="965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" name="Arc 5"/>
            <p:cNvSpPr>
              <a:spLocks/>
            </p:cNvSpPr>
            <p:nvPr/>
          </p:nvSpPr>
          <p:spPr bwMode="auto">
            <a:xfrm rot="10800000">
              <a:off x="2195737" y="3608388"/>
              <a:ext cx="1041400" cy="965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群組 58"/>
          <p:cNvGrpSpPr/>
          <p:nvPr/>
        </p:nvGrpSpPr>
        <p:grpSpPr>
          <a:xfrm>
            <a:off x="3561803" y="2616260"/>
            <a:ext cx="2081680" cy="1872208"/>
            <a:chOff x="1169988" y="2708920"/>
            <a:chExt cx="2081680" cy="1872208"/>
          </a:xfrm>
        </p:grpSpPr>
        <p:sp>
          <p:nvSpPr>
            <p:cNvPr id="60" name="Arc 13"/>
            <p:cNvSpPr>
              <a:spLocks/>
            </p:cNvSpPr>
            <p:nvPr/>
          </p:nvSpPr>
          <p:spPr bwMode="auto">
            <a:xfrm rot="10800000">
              <a:off x="1169988" y="3615928"/>
              <a:ext cx="1041400" cy="965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Arc 14"/>
            <p:cNvSpPr>
              <a:spLocks/>
            </p:cNvSpPr>
            <p:nvPr/>
          </p:nvSpPr>
          <p:spPr bwMode="auto">
            <a:xfrm>
              <a:off x="2210268" y="2708920"/>
              <a:ext cx="1041400" cy="965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" name="群組 61"/>
          <p:cNvGrpSpPr/>
          <p:nvPr/>
        </p:nvGrpSpPr>
        <p:grpSpPr>
          <a:xfrm>
            <a:off x="5760511" y="2601328"/>
            <a:ext cx="2094137" cy="1879600"/>
            <a:chOff x="1143000" y="2693988"/>
            <a:chExt cx="2094137" cy="1879600"/>
          </a:xfrm>
        </p:grpSpPr>
        <p:sp>
          <p:nvSpPr>
            <p:cNvPr id="63" name="Arc 4"/>
            <p:cNvSpPr>
              <a:spLocks/>
            </p:cNvSpPr>
            <p:nvPr/>
          </p:nvSpPr>
          <p:spPr bwMode="auto">
            <a:xfrm>
              <a:off x="1143000" y="2693988"/>
              <a:ext cx="1041400" cy="965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" name="Arc 5"/>
            <p:cNvSpPr>
              <a:spLocks/>
            </p:cNvSpPr>
            <p:nvPr/>
          </p:nvSpPr>
          <p:spPr bwMode="auto">
            <a:xfrm rot="10800000">
              <a:off x="2195737" y="3608388"/>
              <a:ext cx="1041400" cy="965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5" name="群組 64"/>
          <p:cNvGrpSpPr/>
          <p:nvPr/>
        </p:nvGrpSpPr>
        <p:grpSpPr>
          <a:xfrm>
            <a:off x="5787499" y="2616260"/>
            <a:ext cx="2081680" cy="1872208"/>
            <a:chOff x="1169988" y="2708920"/>
            <a:chExt cx="2081680" cy="1872208"/>
          </a:xfrm>
        </p:grpSpPr>
        <p:sp>
          <p:nvSpPr>
            <p:cNvPr id="66" name="Arc 13"/>
            <p:cNvSpPr>
              <a:spLocks/>
            </p:cNvSpPr>
            <p:nvPr/>
          </p:nvSpPr>
          <p:spPr bwMode="auto">
            <a:xfrm rot="10800000">
              <a:off x="1169988" y="3615928"/>
              <a:ext cx="1041400" cy="965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7" name="Arc 14"/>
            <p:cNvSpPr>
              <a:spLocks/>
            </p:cNvSpPr>
            <p:nvPr/>
          </p:nvSpPr>
          <p:spPr bwMode="auto">
            <a:xfrm>
              <a:off x="2210268" y="2708920"/>
              <a:ext cx="1041400" cy="9652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2987824" y="5589240"/>
            <a:ext cx="91563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800" dirty="0" smtClean="0"/>
              <a:t>1980</a:t>
            </a:r>
            <a:endParaRPr lang="en-US" altLang="zh-TW" sz="2800" dirty="0"/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5223520" y="5589240"/>
            <a:ext cx="91563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800" dirty="0" smtClean="0"/>
              <a:t>1995</a:t>
            </a:r>
            <a:endParaRPr lang="en-US" altLang="zh-TW" sz="2800" dirty="0"/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1076901" y="5590728"/>
            <a:ext cx="91563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800" dirty="0" smtClean="0"/>
              <a:t>1970</a:t>
            </a:r>
            <a:endParaRPr lang="en-US" altLang="zh-TW" sz="2800" dirty="0"/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7524328" y="5589240"/>
            <a:ext cx="1095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800" dirty="0"/>
              <a:t>2000+</a:t>
            </a:r>
          </a:p>
        </p:txBody>
      </p:sp>
      <p:grpSp>
        <p:nvGrpSpPr>
          <p:cNvPr id="16" name="群組 33"/>
          <p:cNvGrpSpPr/>
          <p:nvPr/>
        </p:nvGrpSpPr>
        <p:grpSpPr>
          <a:xfrm>
            <a:off x="827584" y="1896180"/>
            <a:ext cx="8136904" cy="3600400"/>
            <a:chOff x="827584" y="1700808"/>
            <a:chExt cx="8136904" cy="3600400"/>
          </a:xfrm>
        </p:grpSpPr>
        <p:cxnSp>
          <p:nvCxnSpPr>
            <p:cNvPr id="74" name="直線接點 73"/>
            <p:cNvCxnSpPr/>
            <p:nvPr/>
          </p:nvCxnSpPr>
          <p:spPr>
            <a:xfrm rot="5400000">
              <a:off x="-972616" y="3501008"/>
              <a:ext cx="3600400" cy="0"/>
            </a:xfrm>
            <a:prstGeom prst="line">
              <a:avLst/>
            </a:prstGeom>
            <a:ln w="76200"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rot="10800000">
              <a:off x="827584" y="5301208"/>
              <a:ext cx="8136904" cy="0"/>
            </a:xfrm>
            <a:prstGeom prst="line">
              <a:avLst/>
            </a:prstGeom>
            <a:ln w="76200"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D142-7069-4CA0-A146-E28799D3F560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96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Cluster </a:t>
            </a:r>
            <a:r>
              <a:rPr lang="en-US" altLang="zh-TW" dirty="0"/>
              <a:t>Computing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86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 Computing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1"/>
            <a:ext cx="5935730" cy="4343400"/>
          </a:xfrm>
        </p:spPr>
        <p:txBody>
          <a:bodyPr/>
          <a:lstStyle/>
          <a:p>
            <a:r>
              <a:rPr lang="en-US" altLang="zh-TW" dirty="0"/>
              <a:t>A cluster is a type of parallel and distributed system, </a:t>
            </a:r>
          </a:p>
          <a:p>
            <a:pPr lvl="1"/>
            <a:r>
              <a:rPr lang="en-US" altLang="zh-TW" dirty="0"/>
              <a:t>It consists of a collection of </a:t>
            </a:r>
            <a:r>
              <a:rPr lang="en-US" altLang="zh-TW" i="1" dirty="0">
                <a:solidFill>
                  <a:srgbClr val="FF0000"/>
                </a:solidFill>
              </a:rPr>
              <a:t>inter-connected stand-alone</a:t>
            </a:r>
            <a:r>
              <a:rPr lang="en-US" altLang="zh-TW" dirty="0"/>
              <a:t> computers </a:t>
            </a:r>
          </a:p>
          <a:p>
            <a:pPr lvl="1"/>
            <a:r>
              <a:rPr lang="en-US" altLang="zh-TW" dirty="0"/>
              <a:t>The Computers work together as a </a:t>
            </a:r>
            <a:r>
              <a:rPr lang="en-US" altLang="zh-TW" i="1" dirty="0">
                <a:solidFill>
                  <a:srgbClr val="FF0000"/>
                </a:solidFill>
              </a:rPr>
              <a:t>single integrated computing resource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7" name="Picture 2" descr="D:\Data\edu_NTHU\_myResearchNotes\cloud computing\_Course\slides\tmp\clus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930" y="2590800"/>
            <a:ext cx="2257136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49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Cluster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 Node</a:t>
            </a:r>
          </a:p>
          <a:p>
            <a:pPr lvl="1"/>
            <a:r>
              <a:rPr lang="en-US" altLang="zh-TW" dirty="0" smtClean="0"/>
              <a:t>A single or multiprocessor system with memory, I/O facilities, &amp; OS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Cluster:</a:t>
            </a:r>
          </a:p>
          <a:p>
            <a:pPr lvl="1"/>
            <a:r>
              <a:rPr lang="en-US" altLang="zh-TW" dirty="0" smtClean="0"/>
              <a:t>Generally two or more computers (nodes) connected together</a:t>
            </a:r>
          </a:p>
          <a:p>
            <a:pPr lvl="1"/>
            <a:r>
              <a:rPr lang="en-US" altLang="zh-TW" dirty="0" smtClean="0"/>
              <a:t>In a single cabinet, or physically separated &amp; connected via a LAN</a:t>
            </a:r>
          </a:p>
          <a:p>
            <a:pPr lvl="1"/>
            <a:r>
              <a:rPr lang="en-US" altLang="zh-TW" dirty="0" smtClean="0"/>
              <a:t>Appear as a single system to users and applications </a:t>
            </a:r>
          </a:p>
          <a:p>
            <a:pPr lvl="1"/>
            <a:r>
              <a:rPr lang="en-US" altLang="zh-TW" dirty="0" smtClean="0"/>
              <a:t>Provide a cost-effective way to gain features and benefits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9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Computer Collaboration in Cluster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800" dirty="0" smtClean="0"/>
              <a:t>How machines co-work in cluster?</a:t>
            </a:r>
          </a:p>
          <a:p>
            <a:pPr lvl="1"/>
            <a:r>
              <a:rPr lang="en-US" altLang="zh-TW" sz="2400" dirty="0" smtClean="0"/>
              <a:t>Using </a:t>
            </a:r>
            <a:r>
              <a:rPr lang="en-US" altLang="zh-TW" sz="2400" dirty="0" smtClean="0"/>
              <a:t>a “Programming Framework” </a:t>
            </a:r>
            <a:r>
              <a:rPr lang="en-US" altLang="zh-TW" sz="2400" dirty="0" smtClean="0"/>
              <a:t>to </a:t>
            </a:r>
            <a:r>
              <a:rPr lang="en-US" altLang="zh-TW" sz="2400" dirty="0" smtClean="0"/>
              <a:t> coordinate the stand-alone </a:t>
            </a:r>
            <a:r>
              <a:rPr lang="en-US" altLang="zh-TW" sz="2400" dirty="0" smtClean="0"/>
              <a:t>computers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Typical programming frameworks for clusters:</a:t>
            </a:r>
          </a:p>
          <a:p>
            <a:pPr lvl="1"/>
            <a:r>
              <a:rPr lang="en-US" altLang="zh-TW" sz="2400" dirty="0" smtClean="0"/>
              <a:t>Message Passing Interface (MPI)</a:t>
            </a:r>
          </a:p>
          <a:p>
            <a:pPr lvl="1"/>
            <a:r>
              <a:rPr lang="en-US" altLang="zh-TW" sz="2400" dirty="0" smtClean="0"/>
              <a:t>Hadoop MapReduce</a:t>
            </a:r>
          </a:p>
          <a:p>
            <a:pPr lvl="1"/>
            <a:r>
              <a:rPr lang="en-US" altLang="zh-TW" sz="2400" dirty="0" smtClean="0"/>
              <a:t>Apache Spark</a:t>
            </a:r>
          </a:p>
          <a:p>
            <a:pPr marL="457200" lvl="1" indent="0">
              <a:buNone/>
            </a:pPr>
            <a:endParaRPr lang="en-US" altLang="zh-TW" sz="2400" dirty="0" smtClean="0"/>
          </a:p>
          <a:p>
            <a:r>
              <a:rPr lang="en-US" altLang="zh-TW" sz="2800" dirty="0"/>
              <a:t>This course will not </a:t>
            </a:r>
            <a:r>
              <a:rPr lang="en-US" altLang="zh-TW" sz="2800" dirty="0" smtClean="0"/>
              <a:t>cover </a:t>
            </a:r>
            <a:r>
              <a:rPr lang="en-US" altLang="zh-TW" sz="2800" dirty="0"/>
              <a:t>MPI programming. </a:t>
            </a:r>
            <a:r>
              <a:rPr lang="en-US" altLang="zh-TW" sz="2800" dirty="0"/>
              <a:t>So we will go through MPI quickly in the following slides</a:t>
            </a:r>
            <a:r>
              <a:rPr lang="en-US" altLang="zh-TW" sz="2400" dirty="0" smtClean="0">
                <a:ea typeface="新細明體" pitchFamily="18" charset="-120"/>
              </a:rPr>
              <a:t/>
            </a:r>
            <a:br>
              <a:rPr lang="en-US" altLang="zh-TW" sz="2400" dirty="0" smtClean="0">
                <a:ea typeface="新細明體" pitchFamily="18" charset="-120"/>
              </a:rPr>
            </a:br>
            <a:endParaRPr lang="en-US" altLang="zh-TW" sz="2400" dirty="0" smtClean="0"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4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Massage Passing Interface </a:t>
            </a:r>
            <a:r>
              <a:rPr lang="en-US" altLang="zh-TW" dirty="0" smtClean="0"/>
              <a:t>(</a:t>
            </a:r>
            <a:r>
              <a:rPr lang="en-US" dirty="0" smtClean="0"/>
              <a:t>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Distributed memory programming model</a:t>
            </a:r>
          </a:p>
          <a:p>
            <a:r>
              <a:rPr lang="en-US" sz="2800" dirty="0" smtClean="0"/>
              <a:t>Complete computers connected through an interconnection network</a:t>
            </a:r>
            <a:endParaRPr 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1544" t="18507" r="12409" b="12839"/>
          <a:stretch>
            <a:fillRect/>
          </a:stretch>
        </p:blipFill>
        <p:spPr bwMode="auto">
          <a:xfrm>
            <a:off x="2231740" y="3265512"/>
            <a:ext cx="4680520" cy="32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28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Massage Passing Interface </a:t>
            </a:r>
            <a:r>
              <a:rPr lang="en-US" altLang="zh-TW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Single program with multiple data (SPMD)</a:t>
            </a:r>
          </a:p>
          <a:p>
            <a:pPr lvl="1"/>
            <a:r>
              <a:rPr lang="en-US" sz="2400" dirty="0" smtClean="0"/>
              <a:t>Similar to SIMD (single instruction multiple data)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16288"/>
            <a:ext cx="72009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81400" y="2794556"/>
            <a:ext cx="1955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i="1" dirty="0">
                <a:solidFill>
                  <a:srgbClr val="CC0000"/>
                </a:solidFill>
              </a:rPr>
              <a:t>the same program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2851150" y="3097213"/>
            <a:ext cx="6492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586412" y="3097213"/>
            <a:ext cx="5762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49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/>
          <p:cNvCxnSpPr>
            <a:endCxn id="56" idx="3"/>
          </p:cNvCxnSpPr>
          <p:nvPr/>
        </p:nvCxnSpPr>
        <p:spPr>
          <a:xfrm rot="10800000" flipV="1">
            <a:off x="2997644" y="3962398"/>
            <a:ext cx="1421959" cy="733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Massage Passing Interface </a:t>
            </a:r>
            <a:r>
              <a:rPr lang="en-US" altLang="zh-TW" dirty="0" smtClean="0"/>
              <a:t>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29" y="1327667"/>
            <a:ext cx="8229600" cy="533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Typical parallel execution flow 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25558" y="1676400"/>
            <a:ext cx="6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2416884"/>
            <a:ext cx="1447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Initialization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2035884"/>
            <a:ext cx="381000" cy="304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" y="3102684"/>
            <a:ext cx="12954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Process 1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0" y="3102684"/>
            <a:ext cx="12954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Process 2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3102684"/>
            <a:ext cx="12954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Process 3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0" y="3102684"/>
            <a:ext cx="12954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Process N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6" idx="2"/>
            <a:endCxn id="8" idx="7"/>
          </p:cNvCxnSpPr>
          <p:nvPr/>
        </p:nvCxnSpPr>
        <p:spPr>
          <a:xfrm rot="5400000">
            <a:off x="2976820" y="1688758"/>
            <a:ext cx="371755" cy="2590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9" idx="7"/>
          </p:cNvCxnSpPr>
          <p:nvPr/>
        </p:nvCxnSpPr>
        <p:spPr>
          <a:xfrm rot="5400000">
            <a:off x="3738820" y="2450758"/>
            <a:ext cx="371755" cy="1066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0" idx="0"/>
          </p:cNvCxnSpPr>
          <p:nvPr/>
        </p:nvCxnSpPr>
        <p:spPr>
          <a:xfrm rot="5400000">
            <a:off x="4305300" y="295028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2" idx="1"/>
          </p:cNvCxnSpPr>
          <p:nvPr/>
        </p:nvCxnSpPr>
        <p:spPr>
          <a:xfrm rot="16200000" flipH="1">
            <a:off x="5566826" y="1688757"/>
            <a:ext cx="371755" cy="2590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</p:cNvCxnSpPr>
          <p:nvPr/>
        </p:nvCxnSpPr>
        <p:spPr>
          <a:xfrm rot="16200000" flipH="1">
            <a:off x="4857750" y="2397834"/>
            <a:ext cx="381000" cy="1181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7800" y="317888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▪  ▪  ▪  ▪  ▪  ▪  ▪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8" idx="4"/>
          </p:cNvCxnSpPr>
          <p:nvPr/>
        </p:nvCxnSpPr>
        <p:spPr>
          <a:xfrm rot="5400000">
            <a:off x="462353" y="4496025"/>
            <a:ext cx="1883488" cy="1120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4"/>
          </p:cNvCxnSpPr>
          <p:nvPr/>
        </p:nvCxnSpPr>
        <p:spPr>
          <a:xfrm rot="5400000">
            <a:off x="1967529" y="4498713"/>
            <a:ext cx="1905000" cy="2734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4"/>
          </p:cNvCxnSpPr>
          <p:nvPr/>
        </p:nvCxnSpPr>
        <p:spPr>
          <a:xfrm rot="5400000">
            <a:off x="3486150" y="4493334"/>
            <a:ext cx="1905000" cy="381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</p:cNvCxnSpPr>
          <p:nvPr/>
        </p:nvCxnSpPr>
        <p:spPr>
          <a:xfrm rot="5400000">
            <a:off x="6534150" y="4493334"/>
            <a:ext cx="1905000" cy="381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62000" y="5464884"/>
            <a:ext cx="7391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Finalization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4267200" y="5943600"/>
            <a:ext cx="381000" cy="304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339326" y="4648200"/>
            <a:ext cx="1524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07716" y="6248400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39326" y="3657600"/>
            <a:ext cx="1524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73217" y="3645672"/>
            <a:ext cx="155712" cy="11966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434001" y="3646998"/>
            <a:ext cx="1524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434001" y="4187687"/>
            <a:ext cx="1524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endCxn id="53" idx="0"/>
          </p:cNvCxnSpPr>
          <p:nvPr/>
        </p:nvCxnSpPr>
        <p:spPr>
          <a:xfrm rot="10800000" flipV="1">
            <a:off x="1415526" y="4419600"/>
            <a:ext cx="1480074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854519" y="4190999"/>
            <a:ext cx="143124" cy="10091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52" idx="3"/>
            <a:endCxn id="56" idx="0"/>
          </p:cNvCxnSpPr>
          <p:nvPr/>
        </p:nvCxnSpPr>
        <p:spPr>
          <a:xfrm>
            <a:off x="1491726" y="3886200"/>
            <a:ext cx="1434355" cy="304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8" idx="1"/>
          </p:cNvCxnSpPr>
          <p:nvPr/>
        </p:nvCxnSpPr>
        <p:spPr>
          <a:xfrm rot="10800000" flipV="1">
            <a:off x="6705601" y="3875598"/>
            <a:ext cx="728401" cy="163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9" idx="1"/>
          </p:cNvCxnSpPr>
          <p:nvPr/>
        </p:nvCxnSpPr>
        <p:spPr>
          <a:xfrm>
            <a:off x="6705600" y="4267200"/>
            <a:ext cx="728401" cy="14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461143" y="4035623"/>
            <a:ext cx="13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</a:rPr>
              <a:t>Communication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85143" y="4343400"/>
            <a:ext cx="13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</a:rPr>
              <a:t>Communication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62600" y="3994674"/>
            <a:ext cx="13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</a:rPr>
              <a:t>Communication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8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Cluster 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Cluster had become the mainstream computing system</a:t>
            </a:r>
            <a:endParaRPr lang="zh-TW" alt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Apply parallel program to</a:t>
            </a:r>
          </a:p>
          <a:p>
            <a:pPr lvl="1"/>
            <a:r>
              <a:rPr lang="en-US" altLang="zh-TW" dirty="0" smtClean="0"/>
              <a:t>Computing intensive</a:t>
            </a:r>
          </a:p>
          <a:p>
            <a:pPr lvl="1"/>
            <a:r>
              <a:rPr lang="en-US" altLang="zh-TW" dirty="0" smtClean="0"/>
              <a:t>Data intensive </a:t>
            </a:r>
          </a:p>
          <a:p>
            <a:pPr lvl="1"/>
            <a:r>
              <a:rPr lang="en-US" altLang="zh-TW" dirty="0" smtClean="0"/>
              <a:t>Timing critical system</a:t>
            </a:r>
          </a:p>
          <a:p>
            <a:pPr lvl="1"/>
            <a:r>
              <a:rPr lang="en-US" altLang="zh-TW" dirty="0" smtClean="0"/>
              <a:t>… any time you are pleased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04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Grid </a:t>
            </a:r>
            <a:r>
              <a:rPr lang="en-US" altLang="zh-TW" dirty="0"/>
              <a:t>Computing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86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of Cloud Computing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8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Demand for More Computing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large-scale, computational-/data-intensive scientific applications require more resources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Scientific application</a:t>
            </a:r>
          </a:p>
          <a:p>
            <a:pPr lvl="1"/>
            <a:r>
              <a:rPr lang="en-US" dirty="0" smtClean="0"/>
              <a:t>Computer animation</a:t>
            </a:r>
          </a:p>
          <a:p>
            <a:pPr lvl="1"/>
            <a:r>
              <a:rPr lang="en-US" dirty="0" smtClean="0"/>
              <a:t>Computer games</a:t>
            </a:r>
          </a:p>
          <a:p>
            <a:pPr lvl="1"/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… etc</a:t>
            </a:r>
          </a:p>
        </p:txBody>
      </p:sp>
      <p:pic>
        <p:nvPicPr>
          <p:cNvPr id="23554" name="Picture 2" descr="http://www.uniclust.it/images/stories/fluid-dynamic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796" y="3068960"/>
            <a:ext cx="1490803" cy="149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http://www.midnightkite.com/PlanetPovray/planets-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157192"/>
            <a:ext cx="2496912" cy="1529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6" descr="http://www.ucar.edu/communications/newsreleases/2004/wr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7536" y="4093524"/>
            <a:ext cx="1927763" cy="1927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7299-6B50-4264-B6C7-875398F34858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1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Grid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Grid</a:t>
            </a:r>
          </a:p>
          <a:p>
            <a:pPr lvl="1"/>
            <a:r>
              <a:rPr lang="en-US" altLang="zh-TW" dirty="0" smtClean="0"/>
              <a:t>An analogy with the electric power grid around 1910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In the mid-1990s, this term is coined to denote a proposed </a:t>
            </a:r>
            <a:r>
              <a:rPr lang="en-US" altLang="zh-TW" i="1" dirty="0" smtClean="0">
                <a:solidFill>
                  <a:srgbClr val="00B0F0"/>
                </a:solidFill>
              </a:rPr>
              <a:t>distributed computing infrastructure </a:t>
            </a:r>
            <a:r>
              <a:rPr lang="en-US" altLang="zh-TW" dirty="0" smtClean="0"/>
              <a:t>for advanced science and engineering</a:t>
            </a:r>
          </a:p>
          <a:p>
            <a:pPr lvl="1"/>
            <a:endParaRPr lang="en-US" altLang="zh-TW" dirty="0" smtClean="0"/>
          </a:p>
        </p:txBody>
      </p:sp>
      <p:pic>
        <p:nvPicPr>
          <p:cNvPr id="9" name="Picture 2" descr="D:\Data\edu_NTHU\_myResearchNotes\cloud computing\_Course\slides\500px-Electricity_Grid_Schematic_English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45292" y="1600200"/>
            <a:ext cx="3947188" cy="5186605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7299-6B50-4264-B6C7-875398F34858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2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Collaboration in Grids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Virtual Organization (VO)</a:t>
            </a:r>
          </a:p>
          <a:p>
            <a:pPr lvl="1"/>
            <a:r>
              <a:rPr lang="en-US" altLang="zh-TW" dirty="0" smtClean="0"/>
              <a:t>A set of individuals and/or institutions defined by such sharing rules form</a:t>
            </a:r>
          </a:p>
          <a:p>
            <a:pPr lvl="2"/>
            <a:r>
              <a:rPr lang="en-US" altLang="zh-TW" dirty="0" smtClean="0"/>
              <a:t>what is shared</a:t>
            </a:r>
          </a:p>
          <a:p>
            <a:pPr lvl="2"/>
            <a:r>
              <a:rPr lang="en-US" altLang="zh-TW" dirty="0" smtClean="0"/>
              <a:t>who is allowed to share</a:t>
            </a:r>
          </a:p>
          <a:p>
            <a:pPr lvl="2"/>
            <a:r>
              <a:rPr lang="en-US" altLang="zh-TW" dirty="0" smtClean="0"/>
              <a:t>the conditions under which sharing occurs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An actual organization can participate in one or more VOs by sharing some or all of its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resources</a:t>
            </a:r>
            <a:endParaRPr lang="zh-TW" altLang="en-US" dirty="0" smtClean="0"/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VOs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168478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Three actual organizations (the ovals) &amp; Two VOs (P, Q)</a:t>
            </a:r>
          </a:p>
          <a:p>
            <a:pPr lvl="1"/>
            <a:r>
              <a:rPr lang="en-US" altLang="zh-TW" dirty="0" smtClean="0"/>
              <a:t>P: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links participants in an</a:t>
            </a:r>
            <a:r>
              <a:rPr lang="zh-TW" altLang="en-US" dirty="0" smtClean="0"/>
              <a:t> </a:t>
            </a:r>
            <a:r>
              <a:rPr lang="en-US" altLang="zh-TW" dirty="0" smtClean="0"/>
              <a:t>aerospace design consortium</a:t>
            </a:r>
          </a:p>
          <a:p>
            <a:pPr lvl="1"/>
            <a:r>
              <a:rPr lang="en-US" altLang="zh-TW" dirty="0" smtClean="0"/>
              <a:t>Q: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links colleagues who have agreed to share spare computing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run ray tracing computations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24" y="3212976"/>
            <a:ext cx="8249353" cy="350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9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Grid Environments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Resources are heterogeneous </a:t>
            </a:r>
          </a:p>
          <a:p>
            <a:pPr lvl="1"/>
            <a:r>
              <a:rPr lang="en-US" altLang="zh-TW" dirty="0" smtClean="0"/>
              <a:t>supercomputers, storage systems, data sources, and specialized devices owned by different administrative domains</a:t>
            </a:r>
          </a:p>
          <a:p>
            <a:r>
              <a:rPr lang="en-US" altLang="zh-TW" dirty="0" smtClean="0"/>
              <a:t>Enables the sharing, selection, and aggregation of a wide variety of geographically distributed resources </a:t>
            </a:r>
          </a:p>
          <a:p>
            <a:r>
              <a:rPr lang="en-US" altLang="zh-TW" dirty="0" smtClean="0"/>
              <a:t>To solve large scale resource-intensive problems in science, engineering, and commerce</a:t>
            </a:r>
          </a:p>
          <a:p>
            <a:r>
              <a:rPr lang="en-US" altLang="zh-TW" dirty="0" smtClean="0"/>
              <a:t>Hailed as the next revolution after the Internet and the World Wide Web</a:t>
            </a:r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08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loud"/>
          <p:cNvSpPr>
            <a:spLocks noChangeAspect="1" noEditPoints="1" noChangeArrowheads="1"/>
          </p:cNvSpPr>
          <p:nvPr/>
        </p:nvSpPr>
        <p:spPr bwMode="auto">
          <a:xfrm>
            <a:off x="2286000" y="2590800"/>
            <a:ext cx="4267200" cy="2860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endParaRPr kumimoji="0" lang="zh-TW" altLang="zh-TW">
              <a:latin typeface="Arial Black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505200" y="3657600"/>
            <a:ext cx="1971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3200">
                <a:solidFill>
                  <a:srgbClr val="CC3300"/>
                </a:solidFill>
                <a:latin typeface="Arial Black" pitchFamily="34" charset="0"/>
              </a:rPr>
              <a:t>Internet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zh-TW"/>
              <a:t>Batch Computing in Grid</a:t>
            </a:r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4191000" y="5638800"/>
            <a:ext cx="1143000" cy="989013"/>
          </a:xfrm>
          <a:prstGeom prst="hexagon">
            <a:avLst>
              <a:gd name="adj" fmla="val 2889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eaLnBrk="0" hangingPunct="0"/>
            <a:r>
              <a:rPr kumimoji="0" lang="en-US" altLang="zh-TW">
                <a:solidFill>
                  <a:schemeClr val="bg1"/>
                </a:solidFill>
                <a:latin typeface="Times New Roman" pitchFamily="18" charset="0"/>
              </a:rPr>
              <a:t>Scheduler</a:t>
            </a:r>
            <a:endParaRPr kumimoji="0" lang="en-US" altLang="zh-TW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05478" name="Group 6"/>
          <p:cNvGrpSpPr>
            <a:grpSpLocks/>
          </p:cNvGrpSpPr>
          <p:nvPr/>
        </p:nvGrpSpPr>
        <p:grpSpPr bwMode="auto">
          <a:xfrm>
            <a:off x="1066800" y="1600200"/>
            <a:ext cx="1676400" cy="2133600"/>
            <a:chOff x="288" y="1008"/>
            <a:chExt cx="1056" cy="1344"/>
          </a:xfrm>
        </p:grpSpPr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288" y="1008"/>
              <a:ext cx="1056" cy="134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 sz="2000">
                  <a:latin typeface="Times New Roman" pitchFamily="18" charset="0"/>
                </a:rPr>
                <a:t>Compute node</a:t>
              </a:r>
              <a:endParaRPr kumimoji="0" lang="en-US" altLang="zh-TW" sz="2400">
                <a:latin typeface="Times New Roman" pitchFamily="18" charset="0"/>
              </a:endParaRPr>
            </a:p>
          </p:txBody>
        </p:sp>
        <p:sp>
          <p:nvSpPr>
            <p:cNvPr id="105480" name="Oval 8"/>
            <p:cNvSpPr>
              <a:spLocks noChangeArrowheads="1"/>
            </p:cNvSpPr>
            <p:nvPr/>
          </p:nvSpPr>
          <p:spPr bwMode="auto">
            <a:xfrm>
              <a:off x="72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CPU</a:t>
              </a:r>
            </a:p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Manager</a:t>
              </a:r>
              <a:endParaRPr kumimoji="0" lang="en-US" altLang="zh-TW" sz="24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5481" name="Group 9"/>
          <p:cNvGrpSpPr>
            <a:grpSpLocks/>
          </p:cNvGrpSpPr>
          <p:nvPr/>
        </p:nvGrpSpPr>
        <p:grpSpPr bwMode="auto">
          <a:xfrm>
            <a:off x="2971800" y="1600200"/>
            <a:ext cx="1676400" cy="2133600"/>
            <a:chOff x="288" y="1008"/>
            <a:chExt cx="1056" cy="1344"/>
          </a:xfrm>
        </p:grpSpPr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288" y="1008"/>
              <a:ext cx="1056" cy="134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 sz="2000">
                  <a:latin typeface="Times New Roman" pitchFamily="18" charset="0"/>
                </a:rPr>
                <a:t>Compute node</a:t>
              </a:r>
              <a:endParaRPr kumimoji="0" lang="en-US" altLang="zh-TW" sz="2400">
                <a:latin typeface="Times New Roman" pitchFamily="18" charset="0"/>
              </a:endParaRPr>
            </a:p>
          </p:txBody>
        </p:sp>
        <p:sp>
          <p:nvSpPr>
            <p:cNvPr id="105483" name="Oval 11"/>
            <p:cNvSpPr>
              <a:spLocks noChangeArrowheads="1"/>
            </p:cNvSpPr>
            <p:nvPr/>
          </p:nvSpPr>
          <p:spPr bwMode="auto">
            <a:xfrm>
              <a:off x="72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CPU</a:t>
              </a:r>
            </a:p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Manager</a:t>
              </a:r>
              <a:endParaRPr kumimoji="0" lang="en-US" altLang="zh-TW" sz="24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5484" name="Group 12"/>
          <p:cNvGrpSpPr>
            <a:grpSpLocks/>
          </p:cNvGrpSpPr>
          <p:nvPr/>
        </p:nvGrpSpPr>
        <p:grpSpPr bwMode="auto">
          <a:xfrm>
            <a:off x="4876800" y="1600200"/>
            <a:ext cx="1676400" cy="2133600"/>
            <a:chOff x="288" y="1008"/>
            <a:chExt cx="1056" cy="1344"/>
          </a:xfrm>
        </p:grpSpPr>
        <p:sp>
          <p:nvSpPr>
            <p:cNvPr id="105485" name="Rectangle 13"/>
            <p:cNvSpPr>
              <a:spLocks noChangeArrowheads="1"/>
            </p:cNvSpPr>
            <p:nvPr/>
          </p:nvSpPr>
          <p:spPr bwMode="auto">
            <a:xfrm>
              <a:off x="288" y="1008"/>
              <a:ext cx="1056" cy="134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 sz="2000">
                  <a:latin typeface="Times New Roman" pitchFamily="18" charset="0"/>
                </a:rPr>
                <a:t>Compute node</a:t>
              </a:r>
              <a:endParaRPr kumimoji="0" lang="en-US" altLang="zh-TW" sz="2400">
                <a:latin typeface="Times New Roman" pitchFamily="18" charset="0"/>
              </a:endParaRPr>
            </a:p>
          </p:txBody>
        </p:sp>
        <p:sp>
          <p:nvSpPr>
            <p:cNvPr id="105486" name="Oval 14"/>
            <p:cNvSpPr>
              <a:spLocks noChangeArrowheads="1"/>
            </p:cNvSpPr>
            <p:nvPr/>
          </p:nvSpPr>
          <p:spPr bwMode="auto">
            <a:xfrm>
              <a:off x="72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CPU</a:t>
              </a:r>
            </a:p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Manager</a:t>
              </a:r>
              <a:endParaRPr kumimoji="0" lang="en-US" altLang="zh-TW" sz="24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5487" name="Group 15"/>
          <p:cNvGrpSpPr>
            <a:grpSpLocks/>
          </p:cNvGrpSpPr>
          <p:nvPr/>
        </p:nvGrpSpPr>
        <p:grpSpPr bwMode="auto">
          <a:xfrm>
            <a:off x="6781800" y="1600200"/>
            <a:ext cx="1676400" cy="2133600"/>
            <a:chOff x="288" y="1008"/>
            <a:chExt cx="1056" cy="1344"/>
          </a:xfrm>
        </p:grpSpPr>
        <p:sp>
          <p:nvSpPr>
            <p:cNvPr id="105488" name="Rectangle 16"/>
            <p:cNvSpPr>
              <a:spLocks noChangeArrowheads="1"/>
            </p:cNvSpPr>
            <p:nvPr/>
          </p:nvSpPr>
          <p:spPr bwMode="auto">
            <a:xfrm>
              <a:off x="288" y="1008"/>
              <a:ext cx="1056" cy="134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 sz="2000">
                  <a:latin typeface="Times New Roman" pitchFamily="18" charset="0"/>
                </a:rPr>
                <a:t>Compute node</a:t>
              </a:r>
              <a:endParaRPr kumimoji="0" lang="en-US" altLang="zh-TW" sz="2400">
                <a:latin typeface="Times New Roman" pitchFamily="18" charset="0"/>
              </a:endParaRPr>
            </a:p>
          </p:txBody>
        </p:sp>
        <p:sp>
          <p:nvSpPr>
            <p:cNvPr id="105489" name="Oval 17"/>
            <p:cNvSpPr>
              <a:spLocks noChangeArrowheads="1"/>
            </p:cNvSpPr>
            <p:nvPr/>
          </p:nvSpPr>
          <p:spPr bwMode="auto">
            <a:xfrm>
              <a:off x="72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CPU</a:t>
              </a:r>
            </a:p>
            <a:p>
              <a:pPr algn="ctr" eaLnBrk="0" hangingPunct="0"/>
              <a:r>
                <a:rPr kumimoji="0" lang="en-US" altLang="zh-TW">
                  <a:solidFill>
                    <a:srgbClr val="CC3300"/>
                  </a:solidFill>
                  <a:latin typeface="Times New Roman" pitchFamily="18" charset="0"/>
                </a:rPr>
                <a:t>Manager</a:t>
              </a:r>
              <a:endParaRPr kumimoji="0" lang="en-US" altLang="zh-TW" sz="24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5490" name="Group 18"/>
          <p:cNvGrpSpPr>
            <a:grpSpLocks/>
          </p:cNvGrpSpPr>
          <p:nvPr/>
        </p:nvGrpSpPr>
        <p:grpSpPr bwMode="auto">
          <a:xfrm>
            <a:off x="1662113" y="5638800"/>
            <a:ext cx="2452687" cy="1219200"/>
            <a:chOff x="1047" y="3552"/>
            <a:chExt cx="1545" cy="768"/>
          </a:xfrm>
        </p:grpSpPr>
        <p:grpSp>
          <p:nvGrpSpPr>
            <p:cNvPr id="105491" name="Group 19"/>
            <p:cNvGrpSpPr>
              <a:grpSpLocks/>
            </p:cNvGrpSpPr>
            <p:nvPr/>
          </p:nvGrpSpPr>
          <p:grpSpPr bwMode="auto">
            <a:xfrm>
              <a:off x="1047" y="3552"/>
              <a:ext cx="1545" cy="768"/>
              <a:chOff x="1047" y="3552"/>
              <a:chExt cx="1545" cy="768"/>
            </a:xfrm>
          </p:grpSpPr>
          <p:sp>
            <p:nvSpPr>
              <p:cNvPr id="105492" name="Line 20"/>
              <p:cNvSpPr>
                <a:spLocks noChangeShapeType="1"/>
              </p:cNvSpPr>
              <p:nvPr/>
            </p:nvSpPr>
            <p:spPr bwMode="auto">
              <a:xfrm>
                <a:off x="2352" y="388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493" name="Rectangle 21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720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0" anchor="b"/>
              <a:lstStyle/>
              <a:p>
                <a:pPr algn="ctr" eaLnBrk="0" hangingPunct="0"/>
                <a:endParaRPr kumimoji="0" lang="en-US" altLang="zh-TW" sz="200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kumimoji="0" lang="en-US" altLang="zh-TW" sz="2000">
                    <a:solidFill>
                      <a:srgbClr val="CC3300"/>
                    </a:solidFill>
                    <a:latin typeface="Times New Roman" pitchFamily="18" charset="0"/>
                  </a:rPr>
                  <a:t>Job</a:t>
                </a:r>
                <a:r>
                  <a:rPr kumimoji="0" lang="en-US" altLang="zh-TW" sz="200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kumimoji="0" lang="en-US" altLang="zh-TW" sz="2000">
                    <a:solidFill>
                      <a:srgbClr val="CC3300"/>
                    </a:solidFill>
                    <a:latin typeface="Times New Roman" pitchFamily="18" charset="0"/>
                  </a:rPr>
                  <a:t>queue</a:t>
                </a:r>
                <a:endParaRPr kumimoji="0" lang="en-US" altLang="zh-TW" sz="2400">
                  <a:solidFill>
                    <a:srgbClr val="CC33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105494" name="AutoShape 22"/>
              <p:cNvCxnSpPr>
                <a:cxnSpLocks noChangeShapeType="1"/>
                <a:stCxn id="105502" idx="0"/>
                <a:endCxn id="105493" idx="1"/>
              </p:cNvCxnSpPr>
              <p:nvPr/>
            </p:nvCxnSpPr>
            <p:spPr bwMode="auto">
              <a:xfrm rot="5400000" flipV="1">
                <a:off x="1196" y="3547"/>
                <a:ext cx="240" cy="537"/>
              </a:xfrm>
              <a:prstGeom prst="bentConnector4">
                <a:avLst>
                  <a:gd name="adj1" fmla="val -60000"/>
                  <a:gd name="adj2" fmla="val 7597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1776" y="3664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0" lang="en-US" altLang="zh-TW">
                  <a:latin typeface="Arial Black" pitchFamily="34" charset="0"/>
                </a:rPr>
                <a:t>1</a:t>
              </a:r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1968" y="3664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0" lang="en-US" altLang="zh-TW">
                  <a:latin typeface="Arial Black" pitchFamily="34" charset="0"/>
                </a:rPr>
                <a:t>2</a:t>
              </a:r>
            </a:p>
          </p:txBody>
        </p:sp>
        <p:sp>
          <p:nvSpPr>
            <p:cNvPr id="105497" name="Line 25"/>
            <p:cNvSpPr>
              <a:spLocks noChangeShapeType="1"/>
            </p:cNvSpPr>
            <p:nvPr/>
          </p:nvSpPr>
          <p:spPr bwMode="auto">
            <a:xfrm>
              <a:off x="204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498" name="Line 26"/>
            <p:cNvSpPr>
              <a:spLocks noChangeShapeType="1"/>
            </p:cNvSpPr>
            <p:nvPr/>
          </p:nvSpPr>
          <p:spPr bwMode="auto">
            <a:xfrm>
              <a:off x="184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499" name="Oval 27"/>
            <p:cNvSpPr>
              <a:spLocks noChangeArrowheads="1"/>
            </p:cNvSpPr>
            <p:nvPr/>
          </p:nvSpPr>
          <p:spPr bwMode="auto">
            <a:xfrm>
              <a:off x="1776" y="3936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0" lang="en-US" altLang="zh-TW">
                  <a:latin typeface="Arial Black" pitchFamily="34" charset="0"/>
                </a:rPr>
                <a:t>3</a:t>
              </a:r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1968" y="3936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0" lang="en-US" altLang="zh-TW"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105501" name="AutoShape 29"/>
          <p:cNvSpPr>
            <a:spLocks noChangeArrowheads="1"/>
          </p:cNvSpPr>
          <p:nvPr/>
        </p:nvSpPr>
        <p:spPr bwMode="auto">
          <a:xfrm>
            <a:off x="152400" y="5562600"/>
            <a:ext cx="838200" cy="1143000"/>
          </a:xfrm>
          <a:prstGeom prst="can">
            <a:avLst>
              <a:gd name="adj" fmla="val 340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TW">
                <a:solidFill>
                  <a:srgbClr val="CC3300"/>
                </a:solidFill>
              </a:rPr>
              <a:t>Home </a:t>
            </a:r>
          </a:p>
          <a:p>
            <a:pPr algn="ctr"/>
            <a:r>
              <a:rPr kumimoji="0" lang="en-US" altLang="zh-TW">
                <a:solidFill>
                  <a:srgbClr val="CC3300"/>
                </a:solidFill>
              </a:rPr>
              <a:t>storage</a:t>
            </a:r>
          </a:p>
        </p:txBody>
      </p:sp>
      <p:pic>
        <p:nvPicPr>
          <p:cNvPr id="105502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885825" cy="790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4267200" y="5715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>
                <a:latin typeface="Arial Black" pitchFamily="34" charset="0"/>
              </a:rPr>
              <a:t>1</a:t>
            </a:r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4648200" y="5715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>
                <a:latin typeface="Arial Black" pitchFamily="34" charset="0"/>
              </a:rPr>
              <a:t>2</a:t>
            </a:r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4267200" y="6096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>
                <a:latin typeface="Arial Black" pitchFamily="34" charset="0"/>
              </a:rPr>
              <a:t>3</a:t>
            </a:r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4648200" y="6096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>
                <a:latin typeface="Arial Black" pitchFamily="34" charset="0"/>
              </a:rPr>
              <a:t>4</a:t>
            </a:r>
          </a:p>
        </p:txBody>
      </p:sp>
      <p:grpSp>
        <p:nvGrpSpPr>
          <p:cNvPr id="105507" name="Group 35"/>
          <p:cNvGrpSpPr>
            <a:grpSpLocks/>
          </p:cNvGrpSpPr>
          <p:nvPr/>
        </p:nvGrpSpPr>
        <p:grpSpPr bwMode="auto">
          <a:xfrm>
            <a:off x="3886200" y="1524000"/>
            <a:ext cx="2209800" cy="1524000"/>
            <a:chOff x="432" y="1344"/>
            <a:chExt cx="1392" cy="960"/>
          </a:xfrm>
        </p:grpSpPr>
        <p:sp>
          <p:nvSpPr>
            <p:cNvPr id="105508" name="AutoShape 36"/>
            <p:cNvSpPr>
              <a:spLocks noChangeArrowheads="1"/>
            </p:cNvSpPr>
            <p:nvPr/>
          </p:nvSpPr>
          <p:spPr bwMode="auto">
            <a:xfrm>
              <a:off x="432" y="1344"/>
              <a:ext cx="1392" cy="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509" name="tower"/>
            <p:cNvSpPr>
              <a:spLocks noEditPoints="1" noChangeArrowheads="1"/>
            </p:cNvSpPr>
            <p:nvPr/>
          </p:nvSpPr>
          <p:spPr bwMode="auto">
            <a:xfrm>
              <a:off x="624" y="1392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0" name="tower"/>
            <p:cNvSpPr>
              <a:spLocks noEditPoints="1" noChangeArrowheads="1"/>
            </p:cNvSpPr>
            <p:nvPr/>
          </p:nvSpPr>
          <p:spPr bwMode="auto">
            <a:xfrm>
              <a:off x="624" y="1920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1" name="tower"/>
            <p:cNvSpPr>
              <a:spLocks noEditPoints="1" noChangeArrowheads="1"/>
            </p:cNvSpPr>
            <p:nvPr/>
          </p:nvSpPr>
          <p:spPr bwMode="auto">
            <a:xfrm>
              <a:off x="915" y="1920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2" name="tower"/>
            <p:cNvSpPr>
              <a:spLocks noEditPoints="1" noChangeArrowheads="1"/>
            </p:cNvSpPr>
            <p:nvPr/>
          </p:nvSpPr>
          <p:spPr bwMode="auto">
            <a:xfrm>
              <a:off x="912" y="1392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3" name="tower"/>
            <p:cNvSpPr>
              <a:spLocks noEditPoints="1" noChangeArrowheads="1"/>
            </p:cNvSpPr>
            <p:nvPr/>
          </p:nvSpPr>
          <p:spPr bwMode="auto">
            <a:xfrm>
              <a:off x="1203" y="1392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4" name="tower"/>
            <p:cNvSpPr>
              <a:spLocks noEditPoints="1" noChangeArrowheads="1"/>
            </p:cNvSpPr>
            <p:nvPr/>
          </p:nvSpPr>
          <p:spPr bwMode="auto">
            <a:xfrm>
              <a:off x="1200" y="1920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5" name="tower"/>
            <p:cNvSpPr>
              <a:spLocks noEditPoints="1" noChangeArrowheads="1"/>
            </p:cNvSpPr>
            <p:nvPr/>
          </p:nvSpPr>
          <p:spPr bwMode="auto">
            <a:xfrm>
              <a:off x="1491" y="1920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6" name="tower"/>
            <p:cNvSpPr>
              <a:spLocks noEditPoints="1" noChangeArrowheads="1"/>
            </p:cNvSpPr>
            <p:nvPr/>
          </p:nvSpPr>
          <p:spPr bwMode="auto">
            <a:xfrm>
              <a:off x="1488" y="1392"/>
              <a:ext cx="189" cy="336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7" name="Line 45"/>
            <p:cNvSpPr>
              <a:spLocks noChangeShapeType="1"/>
            </p:cNvSpPr>
            <p:nvPr/>
          </p:nvSpPr>
          <p:spPr bwMode="auto">
            <a:xfrm>
              <a:off x="480" y="1824"/>
              <a:ext cx="129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8" name="Line 46"/>
            <p:cNvSpPr>
              <a:spLocks noChangeShapeType="1"/>
            </p:cNvSpPr>
            <p:nvPr/>
          </p:nvSpPr>
          <p:spPr bwMode="auto">
            <a:xfrm>
              <a:off x="702" y="1728"/>
              <a:ext cx="0" cy="192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19" name="Line 47"/>
            <p:cNvSpPr>
              <a:spLocks noChangeShapeType="1"/>
            </p:cNvSpPr>
            <p:nvPr/>
          </p:nvSpPr>
          <p:spPr bwMode="auto">
            <a:xfrm>
              <a:off x="1008" y="1728"/>
              <a:ext cx="0" cy="192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20" name="Line 48"/>
            <p:cNvSpPr>
              <a:spLocks noChangeShapeType="1"/>
            </p:cNvSpPr>
            <p:nvPr/>
          </p:nvSpPr>
          <p:spPr bwMode="auto">
            <a:xfrm>
              <a:off x="1296" y="1728"/>
              <a:ext cx="0" cy="192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21" name="Line 49"/>
            <p:cNvSpPr>
              <a:spLocks noChangeShapeType="1"/>
            </p:cNvSpPr>
            <p:nvPr/>
          </p:nvSpPr>
          <p:spPr bwMode="auto">
            <a:xfrm>
              <a:off x="1572" y="1728"/>
              <a:ext cx="0" cy="192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custDataLst>
      <p:tags r:id="rId1"/>
    </p:custDataLst>
  </p:cSld>
  <p:clrMapOvr>
    <a:masterClrMapping/>
  </p:clrMapOvr>
  <p:transition advTm="81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4698E-6 L -0.3375 -0.383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918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64698E-6 L -0.17083 -0.39472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9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1564E-6 L -0.3375 -0.4391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21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5 -0.44475 " pathEditMode="relative" ptsTypes="AA">
                                      <p:cBhvr>
                                        <p:cTn id="68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503" grpId="0" animBg="1"/>
      <p:bldP spid="105503" grpId="1" animBg="1"/>
      <p:bldP spid="105503" grpId="2" animBg="1"/>
      <p:bldP spid="105504" grpId="0" animBg="1"/>
      <p:bldP spid="105504" grpId="1" animBg="1"/>
      <p:bldP spid="105504" grpId="2" animBg="1"/>
      <p:bldP spid="105505" grpId="0" animBg="1"/>
      <p:bldP spid="105505" grpId="1" animBg="1"/>
      <p:bldP spid="105506" grpId="0" animBg="1"/>
      <p:bldP spid="10550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Cloud Computing</a:t>
            </a:r>
            <a:endParaRPr lang="zh-TW" altLang="zh-TW" dirty="0" smtClean="0"/>
          </a:p>
        </p:txBody>
      </p:sp>
      <p:pic>
        <p:nvPicPr>
          <p:cNvPr id="40964" name="Picture 2" descr="C:\Documents and Settings\laconia_rqw.WWC-4DE0653AFB2\Local Settings\Temporary Internet Files\Content.IE5\DHI4P5UQ\MP9001489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36638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Computing Paradigm Shifting I</a:t>
            </a:r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6175"/>
            <a:ext cx="8305800" cy="5194300"/>
          </a:xfrm>
          <a:noFill/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81000" y="6400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By Jeffrey Voas, </a:t>
            </a:r>
            <a:r>
              <a:rPr lang="en-US" altLang="zh-TW" sz="1200" i="1"/>
              <a:t>Science Applications International Corporation</a:t>
            </a:r>
          </a:p>
          <a:p>
            <a:pPr eaLnBrk="1" hangingPunct="1"/>
            <a:r>
              <a:rPr lang="en-US" altLang="zh-TW" sz="1200"/>
              <a:t>Jia Zhang, </a:t>
            </a:r>
            <a:r>
              <a:rPr lang="en-US" altLang="zh-TW" sz="1200" i="1"/>
              <a:t>Northern Illinois University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6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Paradigm Shifting </a:t>
            </a:r>
            <a:r>
              <a:rPr lang="en-US" altLang="zh-TW" dirty="0" smtClean="0"/>
              <a:t>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Cloud computing is a new computing paradigm</a:t>
            </a:r>
          </a:p>
          <a:p>
            <a:r>
              <a:rPr lang="en-US" altLang="zh-TW" dirty="0" smtClean="0"/>
              <a:t>Cloud computing is comprised of many parallel/distributed computing concepts and technologies</a:t>
            </a:r>
          </a:p>
          <a:p>
            <a:r>
              <a:rPr lang="en-US" altLang="zh-TW" dirty="0" smtClean="0"/>
              <a:t>Therefore, we will introduce related issues and technologies of cloud computing in the following slides.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Internet and Cloud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422775" cy="49371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 Internet can be defined as a worldwide interconnection of computers and computer networks that facilitate the sharing or exchange of information among users</a:t>
            </a:r>
          </a:p>
          <a:p>
            <a:pPr eaLnBrk="1" hangingPunct="1"/>
            <a:r>
              <a:rPr lang="en-US" altLang="zh-TW" dirty="0" smtClean="0"/>
              <a:t>The term "cloud" is used as a metaphor for the Internet.</a:t>
            </a:r>
            <a:endParaRPr lang="zh-TW" altLang="en-US" dirty="0" smtClean="0"/>
          </a:p>
        </p:txBody>
      </p:sp>
      <p:pic>
        <p:nvPicPr>
          <p:cNvPr id="15364" name="Picture 2" descr="D:\Data\edu_NTHU\_myResearchNotes\cloud computing\_Course\slides\600px-Internet_map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371600"/>
            <a:ext cx="4038600" cy="4038600"/>
          </a:xfrm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81000" y="6400800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>
                <a:latin typeface="Arial" charset="0"/>
              </a:rPr>
              <a:t>From Wikipedia</a:t>
            </a:r>
            <a:endParaRPr lang="en-US" altLang="zh-TW" sz="1200" i="1" dirty="0">
              <a:latin typeface="Arial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7299-6B50-4264-B6C7-875398F34858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8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dirty="0" smtClean="0"/>
              <a:t>Cloud Computing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Clouds: Resources or services over internet</a:t>
            </a:r>
          </a:p>
          <a:p>
            <a:r>
              <a:rPr lang="en-US" altLang="zh-TW" sz="2400" dirty="0" smtClean="0"/>
              <a:t>Cloud computing: </a:t>
            </a:r>
            <a:r>
              <a:rPr lang="en-US" altLang="zh-TW" sz="2400" b="0" dirty="0" smtClean="0"/>
              <a:t>Internet-based computing, whereby shared resources, software and information are provided to computers and other devices on-demand, like electricity</a:t>
            </a:r>
            <a:endParaRPr lang="en-US" altLang="zh-TW" sz="2400" b="0" dirty="0" smtClean="0">
              <a:latin typeface="+mj-lt"/>
            </a:endParaRPr>
          </a:p>
          <a:p>
            <a:r>
              <a:rPr lang="en-US" altLang="zh-TW" sz="2400" dirty="0" smtClean="0"/>
              <a:t>Cloud computing characteristics: involves over-the-</a:t>
            </a:r>
            <a:r>
              <a:rPr lang="en-US" altLang="zh-TW" sz="2400" dirty="0" smtClean="0">
                <a:hlinkClick r:id="rId2" action="ppaction://hlinkfile" tooltip="Internet"/>
              </a:rPr>
              <a:t>Internet</a:t>
            </a:r>
            <a:r>
              <a:rPr lang="en-US" altLang="zh-TW" sz="2400" dirty="0" smtClean="0"/>
              <a:t> provision of dynamically, </a:t>
            </a:r>
            <a:r>
              <a:rPr lang="en-US" altLang="zh-TW" sz="2400" dirty="0" smtClean="0">
                <a:hlinkClick r:id="rId3" action="ppaction://hlinkfile" tooltip="Scalability"/>
              </a:rPr>
              <a:t>scalable</a:t>
            </a:r>
            <a:r>
              <a:rPr lang="en-US" altLang="zh-TW" sz="2400" dirty="0" smtClean="0"/>
              <a:t> and often </a:t>
            </a:r>
            <a:r>
              <a:rPr lang="en-US" altLang="zh-TW" sz="2400" dirty="0" smtClean="0">
                <a:hlinkClick r:id="rId4" action="ppaction://hlinkfile" tooltip="Virtualization"/>
              </a:rPr>
              <a:t>virtualized</a:t>
            </a:r>
            <a:r>
              <a:rPr lang="en-US" altLang="zh-TW" sz="2400" dirty="0" smtClean="0"/>
              <a:t> </a:t>
            </a:r>
            <a:r>
              <a:rPr lang="en-US" altLang="zh-TW" sz="2400" i="1" u="sng" dirty="0" smtClean="0">
                <a:solidFill>
                  <a:srgbClr val="FF0000"/>
                </a:solidFill>
              </a:rPr>
              <a:t>on demand </a:t>
            </a:r>
            <a:r>
              <a:rPr lang="en-US" altLang="zh-TW" sz="2400" dirty="0" smtClean="0"/>
              <a:t>resources                  </a:t>
            </a:r>
            <a:r>
              <a:rPr lang="en-US" altLang="zh-TW" sz="2400" b="0" dirty="0" smtClean="0">
                <a:latin typeface="+mj-lt"/>
              </a:rPr>
              <a:t/>
            </a:r>
            <a:br>
              <a:rPr lang="en-US" altLang="zh-TW" sz="2400" b="0" dirty="0" smtClean="0">
                <a:latin typeface="+mj-lt"/>
              </a:rPr>
            </a:br>
            <a:endParaRPr lang="zh-TW" altLang="en-US" sz="2400" dirty="0">
              <a:latin typeface="+mj-l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76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Related Terms in Cloud Computing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Utility computing (on-demand Computing)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Automatic computing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Web 2.0 and web services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Cloud platform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Virtualization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Big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Cloud security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Green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…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dirty="0" smtClean="0"/>
          </a:p>
        </p:txBody>
      </p:sp>
      <p:sp>
        <p:nvSpPr>
          <p:cNvPr id="2" name="雲朵形圖說文字 1"/>
          <p:cNvSpPr/>
          <p:nvPr/>
        </p:nvSpPr>
        <p:spPr>
          <a:xfrm>
            <a:off x="3581400" y="2895600"/>
            <a:ext cx="4343400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/>
              <a:t>Then, what is cloud?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4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 NIST Definition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dirty="0" smtClean="0"/>
              <a:t>Types of Cloud Services</a:t>
            </a:r>
            <a:endParaRPr lang="zh-TW" altLang="en-US" dirty="0" smtClean="0"/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609600" y="2209800"/>
            <a:ext cx="7467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zh-TW" sz="3200" i="1">
                <a:latin typeface="Arial" charset="0"/>
              </a:rPr>
              <a:t>Cloud Software as a Service (SaaS).</a:t>
            </a:r>
            <a:r>
              <a:rPr lang="en-US" altLang="zh-TW" sz="3200">
                <a:latin typeface="Arial" charset="0"/>
              </a:rPr>
              <a:t> </a:t>
            </a:r>
            <a:endParaRPr lang="zh-TW" altLang="zh-TW" sz="32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zh-TW" sz="3200" i="1">
                <a:latin typeface="Arial" charset="0"/>
              </a:rPr>
              <a:t>Cloud Platform as a Service (PaaS)</a:t>
            </a:r>
            <a:r>
              <a:rPr lang="en-US" altLang="zh-TW" sz="320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zh-TW" sz="3200" i="1">
                <a:latin typeface="Arial" charset="0"/>
              </a:rPr>
              <a:t>Cloud Infrastructure as a Service (IaaS). </a:t>
            </a:r>
            <a:endParaRPr lang="zh-TW" altLang="zh-TW" sz="3200">
              <a:latin typeface="Arial" charset="0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2667000" y="64770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i="1">
                <a:latin typeface="Arial" charset="0"/>
              </a:rPr>
              <a:t>By Nist.gov.</a:t>
            </a:r>
            <a:endParaRPr lang="zh-TW" altLang="en-US" sz="1200" i="1">
              <a:latin typeface="Arial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D142-7069-4CA0-A146-E28799D3F560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25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zh-TW" sz="3600" smtClean="0"/>
              <a:t>Example: Component Stack of </a:t>
            </a:r>
            <a:br>
              <a:rPr lang="en-US" altLang="zh-TW" sz="3600" smtClean="0"/>
            </a:br>
            <a:r>
              <a:rPr lang="en-US" altLang="zh-TW" sz="3600" smtClean="0"/>
              <a:t>Cloud Services</a:t>
            </a:r>
          </a:p>
        </p:txBody>
      </p:sp>
      <p:pic>
        <p:nvPicPr>
          <p:cNvPr id="2048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705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6"/>
          <p:cNvSpPr txBox="1">
            <a:spLocks noChangeArrowheads="1"/>
          </p:cNvSpPr>
          <p:nvPr/>
        </p:nvSpPr>
        <p:spPr bwMode="auto">
          <a:xfrm>
            <a:off x="7162800" y="5562600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Infrastructure as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 Service (IaaS)</a:t>
            </a:r>
          </a:p>
        </p:txBody>
      </p:sp>
      <p:sp>
        <p:nvSpPr>
          <p:cNvPr id="20485" name="Text Box 47"/>
          <p:cNvSpPr txBox="1">
            <a:spLocks noChangeArrowheads="1"/>
          </p:cNvSpPr>
          <p:nvPr/>
        </p:nvSpPr>
        <p:spPr bwMode="auto">
          <a:xfrm>
            <a:off x="7162800" y="4114800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Platform as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Service (PaaS)</a:t>
            </a:r>
          </a:p>
        </p:txBody>
      </p:sp>
      <p:sp>
        <p:nvSpPr>
          <p:cNvPr id="20486" name="Text Box 48"/>
          <p:cNvSpPr txBox="1">
            <a:spLocks noChangeArrowheads="1"/>
          </p:cNvSpPr>
          <p:nvPr/>
        </p:nvSpPr>
        <p:spPr bwMode="auto">
          <a:xfrm>
            <a:off x="7086600" y="2895600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Softwareas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Service (SaaS)</a:t>
            </a:r>
          </a:p>
        </p:txBody>
      </p:sp>
      <p:sp>
        <p:nvSpPr>
          <p:cNvPr id="20487" name="AutoShape 49"/>
          <p:cNvSpPr>
            <a:spLocks/>
          </p:cNvSpPr>
          <p:nvPr/>
        </p:nvSpPr>
        <p:spPr bwMode="auto">
          <a:xfrm>
            <a:off x="7010400" y="53340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0488" name="AutoShape 50"/>
          <p:cNvSpPr>
            <a:spLocks/>
          </p:cNvSpPr>
          <p:nvPr/>
        </p:nvSpPr>
        <p:spPr bwMode="auto">
          <a:xfrm>
            <a:off x="7010400" y="3810000"/>
            <a:ext cx="7620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0489" name="AutoShape 51"/>
          <p:cNvSpPr>
            <a:spLocks/>
          </p:cNvSpPr>
          <p:nvPr/>
        </p:nvSpPr>
        <p:spPr bwMode="auto">
          <a:xfrm>
            <a:off x="7010400" y="274320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3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A NIST Definition: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Cloud Deployment Models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Public Cloud</a:t>
            </a:r>
          </a:p>
          <a:p>
            <a:pPr lvl="1" eaLnBrk="1" hangingPunct="1"/>
            <a:r>
              <a:rPr lang="en-US" altLang="zh-TW" sz="2400" dirty="0" smtClean="0"/>
              <a:t>Utility computing</a:t>
            </a:r>
          </a:p>
          <a:p>
            <a:pPr lvl="1" eaLnBrk="1" hangingPunct="1"/>
            <a:r>
              <a:rPr lang="en-US" altLang="zh-TW" sz="2400" dirty="0" smtClean="0"/>
              <a:t>Web services</a:t>
            </a:r>
          </a:p>
          <a:p>
            <a:pPr eaLnBrk="1" hangingPunct="1"/>
            <a:r>
              <a:rPr lang="en-US" altLang="zh-TW" sz="2800" dirty="0" smtClean="0"/>
              <a:t>Private Cloud</a:t>
            </a:r>
          </a:p>
          <a:p>
            <a:pPr lvl="1" eaLnBrk="1" hangingPunct="1"/>
            <a:r>
              <a:rPr lang="en-US" altLang="zh-TW" sz="2400" dirty="0" smtClean="0"/>
              <a:t>Interval services</a:t>
            </a:r>
          </a:p>
          <a:p>
            <a:pPr lvl="1" eaLnBrk="1" hangingPunct="1"/>
            <a:r>
              <a:rPr lang="en-US" altLang="zh-TW" sz="2400" dirty="0" smtClean="0"/>
              <a:t>Centralized management in a private network environment</a:t>
            </a:r>
          </a:p>
          <a:p>
            <a:pPr lvl="1" eaLnBrk="1" hangingPunct="1"/>
            <a:r>
              <a:rPr lang="en-US" altLang="zh-TW" sz="2400" dirty="0" smtClean="0"/>
              <a:t>Applying cloud management technologies in a private network environment</a:t>
            </a:r>
          </a:p>
          <a:p>
            <a:pPr eaLnBrk="1" hangingPunct="1"/>
            <a:r>
              <a:rPr lang="en-US" altLang="zh-TW" sz="2800" dirty="0" smtClean="0"/>
              <a:t>Hybrid Cloud</a:t>
            </a:r>
          </a:p>
          <a:p>
            <a:pPr eaLnBrk="1" hangingPunct="1"/>
            <a:r>
              <a:rPr lang="en-US" altLang="zh-TW" sz="2800" dirty="0" smtClean="0"/>
              <a:t>Community Cloud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6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7"/>
          <p:cNvSpPr>
            <a:spLocks/>
          </p:cNvSpPr>
          <p:nvPr/>
        </p:nvSpPr>
        <p:spPr bwMode="auto">
          <a:xfrm>
            <a:off x="296863" y="379413"/>
            <a:ext cx="8153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Cloud Definition from NIST</a:t>
            </a:r>
          </a:p>
        </p:txBody>
      </p:sp>
      <p:grpSp>
        <p:nvGrpSpPr>
          <p:cNvPr id="22531" name="Group 28"/>
          <p:cNvGrpSpPr>
            <a:grpSpLocks/>
          </p:cNvGrpSpPr>
          <p:nvPr/>
        </p:nvGrpSpPr>
        <p:grpSpPr bwMode="auto">
          <a:xfrm>
            <a:off x="338138" y="4791075"/>
            <a:ext cx="8464550" cy="1533525"/>
            <a:chOff x="0" y="0"/>
            <a:chExt cx="5331" cy="966"/>
          </a:xfrm>
        </p:grpSpPr>
        <p:sp>
          <p:nvSpPr>
            <p:cNvPr id="22565" name="AutoShape 29"/>
            <p:cNvSpPr>
              <a:spLocks/>
            </p:cNvSpPr>
            <p:nvPr/>
          </p:nvSpPr>
          <p:spPr bwMode="auto">
            <a:xfrm>
              <a:off x="1262" y="0"/>
              <a:ext cx="4069" cy="966"/>
            </a:xfrm>
            <a:prstGeom prst="roundRect">
              <a:avLst>
                <a:gd name="adj" fmla="val 10454"/>
              </a:avLst>
            </a:prstGeom>
            <a:gradFill rotWithShape="0">
              <a:gsLst>
                <a:gs pos="0">
                  <a:srgbClr val="0183B7"/>
                </a:gs>
                <a:gs pos="100000">
                  <a:srgbClr val="015F8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grpSp>
          <p:nvGrpSpPr>
            <p:cNvPr id="22566" name="Group 30"/>
            <p:cNvGrpSpPr>
              <a:grpSpLocks/>
            </p:cNvGrpSpPr>
            <p:nvPr/>
          </p:nvGrpSpPr>
          <p:grpSpPr bwMode="auto">
            <a:xfrm>
              <a:off x="1314" y="209"/>
              <a:ext cx="1005" cy="561"/>
              <a:chOff x="0" y="0"/>
              <a:chExt cx="1005" cy="561"/>
            </a:xfrm>
          </p:grpSpPr>
          <p:pic>
            <p:nvPicPr>
              <p:cNvPr id="22577" name="Picture 3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" t="2660" r="2016" b="26595"/>
              <a:stretch>
                <a:fillRect/>
              </a:stretch>
            </p:blipFill>
            <p:spPr bwMode="auto">
              <a:xfrm>
                <a:off x="0" y="0"/>
                <a:ext cx="1005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8" name="Rectangle 32"/>
              <p:cNvSpPr>
                <a:spLocks/>
              </p:cNvSpPr>
              <p:nvPr/>
            </p:nvSpPr>
            <p:spPr bwMode="auto">
              <a:xfrm>
                <a:off x="219" y="204"/>
                <a:ext cx="4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>
                    <a:latin typeface="Arial Bold" pitchFamily="34" charset="0"/>
                    <a:cs typeface="Arial Bold" pitchFamily="34" charset="0"/>
                    <a:sym typeface="Arial Bold" pitchFamily="34" charset="0"/>
                  </a:rPr>
                  <a:t>Public</a:t>
                </a:r>
              </a:p>
            </p:txBody>
          </p:sp>
        </p:grpSp>
        <p:grpSp>
          <p:nvGrpSpPr>
            <p:cNvPr id="22567" name="Group 33"/>
            <p:cNvGrpSpPr>
              <a:grpSpLocks/>
            </p:cNvGrpSpPr>
            <p:nvPr/>
          </p:nvGrpSpPr>
          <p:grpSpPr bwMode="auto">
            <a:xfrm>
              <a:off x="2304" y="209"/>
              <a:ext cx="1005" cy="561"/>
              <a:chOff x="0" y="0"/>
              <a:chExt cx="1005" cy="561"/>
            </a:xfrm>
          </p:grpSpPr>
          <p:pic>
            <p:nvPicPr>
              <p:cNvPr id="22575" name="Picture 3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" t="2660" r="2016" b="26595"/>
              <a:stretch>
                <a:fillRect/>
              </a:stretch>
            </p:blipFill>
            <p:spPr bwMode="auto">
              <a:xfrm>
                <a:off x="0" y="0"/>
                <a:ext cx="1005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6" name="Rectangle 35"/>
              <p:cNvSpPr>
                <a:spLocks/>
              </p:cNvSpPr>
              <p:nvPr/>
            </p:nvSpPr>
            <p:spPr bwMode="auto">
              <a:xfrm>
                <a:off x="219" y="204"/>
                <a:ext cx="48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>
                    <a:latin typeface="Arial Bold" pitchFamily="34" charset="0"/>
                    <a:cs typeface="Arial Bold" pitchFamily="34" charset="0"/>
                    <a:sym typeface="Arial Bold" pitchFamily="34" charset="0"/>
                  </a:rPr>
                  <a:t>Private</a:t>
                </a:r>
              </a:p>
            </p:txBody>
          </p:sp>
        </p:grpSp>
        <p:grpSp>
          <p:nvGrpSpPr>
            <p:cNvPr id="22568" name="Group 36"/>
            <p:cNvGrpSpPr>
              <a:grpSpLocks/>
            </p:cNvGrpSpPr>
            <p:nvPr/>
          </p:nvGrpSpPr>
          <p:grpSpPr bwMode="auto">
            <a:xfrm>
              <a:off x="3294" y="209"/>
              <a:ext cx="1005" cy="561"/>
              <a:chOff x="0" y="0"/>
              <a:chExt cx="1005" cy="561"/>
            </a:xfrm>
          </p:grpSpPr>
          <p:pic>
            <p:nvPicPr>
              <p:cNvPr id="22573" name="Picture 3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" t="2660" r="2016" b="26595"/>
              <a:stretch>
                <a:fillRect/>
              </a:stretch>
            </p:blipFill>
            <p:spPr bwMode="auto">
              <a:xfrm>
                <a:off x="0" y="0"/>
                <a:ext cx="1005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4" name="Rectangle 38"/>
              <p:cNvSpPr>
                <a:spLocks/>
              </p:cNvSpPr>
              <p:nvPr/>
            </p:nvSpPr>
            <p:spPr bwMode="auto">
              <a:xfrm>
                <a:off x="219" y="204"/>
                <a:ext cx="46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>
                    <a:latin typeface="Arial Bold" pitchFamily="34" charset="0"/>
                    <a:cs typeface="Arial Bold" pitchFamily="34" charset="0"/>
                    <a:sym typeface="Arial Bold" pitchFamily="34" charset="0"/>
                  </a:rPr>
                  <a:t>Hybrid</a:t>
                </a:r>
              </a:p>
            </p:txBody>
          </p:sp>
        </p:grpSp>
        <p:grpSp>
          <p:nvGrpSpPr>
            <p:cNvPr id="22569" name="Group 39"/>
            <p:cNvGrpSpPr>
              <a:grpSpLocks/>
            </p:cNvGrpSpPr>
            <p:nvPr/>
          </p:nvGrpSpPr>
          <p:grpSpPr bwMode="auto">
            <a:xfrm>
              <a:off x="4284" y="209"/>
              <a:ext cx="1005" cy="561"/>
              <a:chOff x="0" y="0"/>
              <a:chExt cx="1005" cy="561"/>
            </a:xfrm>
          </p:grpSpPr>
          <p:pic>
            <p:nvPicPr>
              <p:cNvPr id="22571" name="Picture 4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" t="2660" r="2016" b="26595"/>
              <a:stretch>
                <a:fillRect/>
              </a:stretch>
            </p:blipFill>
            <p:spPr bwMode="auto">
              <a:xfrm>
                <a:off x="0" y="0"/>
                <a:ext cx="1005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2" name="Rectangle 41"/>
              <p:cNvSpPr>
                <a:spLocks/>
              </p:cNvSpPr>
              <p:nvPr/>
            </p:nvSpPr>
            <p:spPr bwMode="auto">
              <a:xfrm>
                <a:off x="124" y="204"/>
                <a:ext cx="76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>
                    <a:latin typeface="Arial Bold" pitchFamily="34" charset="0"/>
                    <a:cs typeface="Arial Bold" pitchFamily="34" charset="0"/>
                    <a:sym typeface="Arial Bold" pitchFamily="34" charset="0"/>
                  </a:rPr>
                  <a:t>Community</a:t>
                </a:r>
              </a:p>
            </p:txBody>
          </p:sp>
        </p:grpSp>
        <p:sp>
          <p:nvSpPr>
            <p:cNvPr id="22570" name="Rectangle 42"/>
            <p:cNvSpPr>
              <a:spLocks/>
            </p:cNvSpPr>
            <p:nvPr/>
          </p:nvSpPr>
          <p:spPr bwMode="auto">
            <a:xfrm>
              <a:off x="0" y="246"/>
              <a:ext cx="11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FFFFFF"/>
                  </a:solidFill>
                  <a:latin typeface="Arial Bold" pitchFamily="34" charset="0"/>
                  <a:cs typeface="Arial Bold" pitchFamily="34" charset="0"/>
                  <a:sym typeface="Arial Bold" pitchFamily="34" charset="0"/>
                </a:rPr>
                <a:t>Deployment</a:t>
              </a:r>
              <a:endParaRPr lang="en-US" altLang="zh-TW" sz="2400">
                <a:latin typeface="Arial" charset="0"/>
                <a:sym typeface="Arial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FFFFFF"/>
                  </a:solidFill>
                  <a:latin typeface="Arial Bold" pitchFamily="34" charset="0"/>
                  <a:cs typeface="Arial Bold" pitchFamily="34" charset="0"/>
                  <a:sym typeface="Arial Bold" pitchFamily="34" charset="0"/>
                </a:rPr>
                <a:t>Models</a:t>
              </a:r>
            </a:p>
          </p:txBody>
        </p:sp>
      </p:grpSp>
      <p:grpSp>
        <p:nvGrpSpPr>
          <p:cNvPr id="22532" name="Group 43"/>
          <p:cNvGrpSpPr>
            <a:grpSpLocks/>
          </p:cNvGrpSpPr>
          <p:nvPr/>
        </p:nvGrpSpPr>
        <p:grpSpPr bwMode="auto">
          <a:xfrm>
            <a:off x="338138" y="3076575"/>
            <a:ext cx="8464550" cy="1533525"/>
            <a:chOff x="0" y="0"/>
            <a:chExt cx="5332" cy="966"/>
          </a:xfrm>
        </p:grpSpPr>
        <p:sp>
          <p:nvSpPr>
            <p:cNvPr id="22554" name="AutoShape 44"/>
            <p:cNvSpPr>
              <a:spLocks/>
            </p:cNvSpPr>
            <p:nvPr/>
          </p:nvSpPr>
          <p:spPr bwMode="auto">
            <a:xfrm>
              <a:off x="1263" y="0"/>
              <a:ext cx="4069" cy="966"/>
            </a:xfrm>
            <a:prstGeom prst="roundRect">
              <a:avLst>
                <a:gd name="adj" fmla="val 10454"/>
              </a:avLst>
            </a:prstGeom>
            <a:gradFill rotWithShape="0">
              <a:gsLst>
                <a:gs pos="0">
                  <a:srgbClr val="7030A0"/>
                </a:gs>
                <a:gs pos="100000">
                  <a:srgbClr val="401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22555" name="Rectangle 45"/>
            <p:cNvSpPr>
              <a:spLocks/>
            </p:cNvSpPr>
            <p:nvPr/>
          </p:nvSpPr>
          <p:spPr bwMode="auto">
            <a:xfrm>
              <a:off x="0" y="252"/>
              <a:ext cx="11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FFFFFF"/>
                  </a:solidFill>
                  <a:latin typeface="Arial Bold" pitchFamily="34" charset="0"/>
                  <a:cs typeface="Arial Bold" pitchFamily="34" charset="0"/>
                  <a:sym typeface="Arial Bold" pitchFamily="34" charset="0"/>
                </a:rPr>
                <a:t>Service</a:t>
              </a:r>
              <a:endParaRPr lang="en-US" altLang="zh-TW" sz="2400">
                <a:latin typeface="Arial" charset="0"/>
                <a:sym typeface="Arial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FFFFFF"/>
                  </a:solidFill>
                  <a:latin typeface="Arial Bold" pitchFamily="34" charset="0"/>
                  <a:cs typeface="Arial Bold" pitchFamily="34" charset="0"/>
                  <a:sym typeface="Arial Bold" pitchFamily="34" charset="0"/>
                </a:rPr>
                <a:t>Models</a:t>
              </a:r>
            </a:p>
          </p:txBody>
        </p:sp>
        <p:grpSp>
          <p:nvGrpSpPr>
            <p:cNvPr id="22556" name="Group 46"/>
            <p:cNvGrpSpPr>
              <a:grpSpLocks/>
            </p:cNvGrpSpPr>
            <p:nvPr/>
          </p:nvGrpSpPr>
          <p:grpSpPr bwMode="auto">
            <a:xfrm>
              <a:off x="1340" y="216"/>
              <a:ext cx="1248" cy="534"/>
              <a:chOff x="0" y="0"/>
              <a:chExt cx="1248" cy="534"/>
            </a:xfrm>
          </p:grpSpPr>
          <p:sp>
            <p:nvSpPr>
              <p:cNvPr id="22563" name="AutoShape 47"/>
              <p:cNvSpPr>
                <a:spLocks/>
              </p:cNvSpPr>
              <p:nvPr/>
            </p:nvSpPr>
            <p:spPr bwMode="auto">
              <a:xfrm>
                <a:off x="0" y="0"/>
                <a:ext cx="1248" cy="534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7030A0"/>
                  </a:gs>
                  <a:gs pos="100000">
                    <a:srgbClr val="401B5B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22564" name="Rectangle 48"/>
              <p:cNvSpPr>
                <a:spLocks/>
              </p:cNvSpPr>
              <p:nvPr/>
            </p:nvSpPr>
            <p:spPr bwMode="auto">
              <a:xfrm>
                <a:off x="16" y="103"/>
                <a:ext cx="121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>
                    <a:solidFill>
                      <a:srgbClr val="FFFFFF"/>
                    </a:solidFill>
                    <a:latin typeface="Arial Bold" pitchFamily="34" charset="0"/>
                    <a:cs typeface="Arial Bold" pitchFamily="34" charset="0"/>
                    <a:sym typeface="Arial Bold" pitchFamily="34" charset="0"/>
                  </a:rPr>
                  <a:t>Software as a Service (SaaS)</a:t>
                </a:r>
              </a:p>
            </p:txBody>
          </p:sp>
        </p:grpSp>
        <p:grpSp>
          <p:nvGrpSpPr>
            <p:cNvPr id="22557" name="Group 49"/>
            <p:cNvGrpSpPr>
              <a:grpSpLocks/>
            </p:cNvGrpSpPr>
            <p:nvPr/>
          </p:nvGrpSpPr>
          <p:grpSpPr bwMode="auto">
            <a:xfrm>
              <a:off x="2664" y="216"/>
              <a:ext cx="1248" cy="534"/>
              <a:chOff x="0" y="0"/>
              <a:chExt cx="1248" cy="534"/>
            </a:xfrm>
          </p:grpSpPr>
          <p:sp>
            <p:nvSpPr>
              <p:cNvPr id="22561" name="AutoShape 50"/>
              <p:cNvSpPr>
                <a:spLocks/>
              </p:cNvSpPr>
              <p:nvPr/>
            </p:nvSpPr>
            <p:spPr bwMode="auto">
              <a:xfrm>
                <a:off x="0" y="0"/>
                <a:ext cx="1248" cy="534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7030A0"/>
                  </a:gs>
                  <a:gs pos="100000">
                    <a:srgbClr val="401B5B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22562" name="Rectangle 51"/>
              <p:cNvSpPr>
                <a:spLocks/>
              </p:cNvSpPr>
              <p:nvPr/>
            </p:nvSpPr>
            <p:spPr bwMode="auto">
              <a:xfrm>
                <a:off x="15" y="103"/>
                <a:ext cx="121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>
                    <a:solidFill>
                      <a:srgbClr val="FFFFFF"/>
                    </a:solidFill>
                    <a:latin typeface="Arial Bold" pitchFamily="34" charset="0"/>
                    <a:cs typeface="Arial Bold" pitchFamily="34" charset="0"/>
                    <a:sym typeface="Arial Bold" pitchFamily="34" charset="0"/>
                  </a:rPr>
                  <a:t>Platform as a Service (PaaS)</a:t>
                </a:r>
              </a:p>
            </p:txBody>
          </p:sp>
        </p:grpSp>
        <p:grpSp>
          <p:nvGrpSpPr>
            <p:cNvPr id="22558" name="Group 52"/>
            <p:cNvGrpSpPr>
              <a:grpSpLocks/>
            </p:cNvGrpSpPr>
            <p:nvPr/>
          </p:nvGrpSpPr>
          <p:grpSpPr bwMode="auto">
            <a:xfrm>
              <a:off x="3987" y="216"/>
              <a:ext cx="1248" cy="534"/>
              <a:chOff x="0" y="0"/>
              <a:chExt cx="1248" cy="534"/>
            </a:xfrm>
          </p:grpSpPr>
          <p:sp>
            <p:nvSpPr>
              <p:cNvPr id="22559" name="AutoShape 53"/>
              <p:cNvSpPr>
                <a:spLocks/>
              </p:cNvSpPr>
              <p:nvPr/>
            </p:nvSpPr>
            <p:spPr bwMode="auto">
              <a:xfrm>
                <a:off x="0" y="0"/>
                <a:ext cx="1248" cy="534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7030A0"/>
                  </a:gs>
                  <a:gs pos="100000">
                    <a:srgbClr val="401B5B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22560" name="Rectangle 54"/>
              <p:cNvSpPr>
                <a:spLocks/>
              </p:cNvSpPr>
              <p:nvPr/>
            </p:nvSpPr>
            <p:spPr bwMode="auto">
              <a:xfrm>
                <a:off x="16" y="103"/>
                <a:ext cx="1216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>
                    <a:solidFill>
                      <a:srgbClr val="FFFFFF"/>
                    </a:solidFill>
                    <a:latin typeface="Arial Bold" pitchFamily="34" charset="0"/>
                    <a:cs typeface="Arial Bold" pitchFamily="34" charset="0"/>
                    <a:sym typeface="Arial Bold" pitchFamily="34" charset="0"/>
                  </a:rPr>
                  <a:t>Infrastucture as a Service (IaaS)</a:t>
                </a:r>
              </a:p>
            </p:txBody>
          </p:sp>
        </p:grpSp>
      </p:grpSp>
      <p:grpSp>
        <p:nvGrpSpPr>
          <p:cNvPr id="22533" name="Group 55"/>
          <p:cNvGrpSpPr>
            <a:grpSpLocks/>
          </p:cNvGrpSpPr>
          <p:nvPr/>
        </p:nvGrpSpPr>
        <p:grpSpPr bwMode="auto">
          <a:xfrm>
            <a:off x="211138" y="1362075"/>
            <a:ext cx="8591550" cy="1533525"/>
            <a:chOff x="0" y="0"/>
            <a:chExt cx="5411" cy="966"/>
          </a:xfrm>
        </p:grpSpPr>
        <p:sp>
          <p:nvSpPr>
            <p:cNvPr id="22537" name="AutoShape 56"/>
            <p:cNvSpPr>
              <a:spLocks/>
            </p:cNvSpPr>
            <p:nvPr/>
          </p:nvSpPr>
          <p:spPr bwMode="auto">
            <a:xfrm>
              <a:off x="1342" y="0"/>
              <a:ext cx="4069" cy="966"/>
            </a:xfrm>
            <a:prstGeom prst="roundRect">
              <a:avLst>
                <a:gd name="adj" fmla="val 10454"/>
              </a:avLst>
            </a:prstGeom>
            <a:gradFill rotWithShape="0">
              <a:gsLst>
                <a:gs pos="0">
                  <a:srgbClr val="D28700"/>
                </a:gs>
                <a:gs pos="100000">
                  <a:srgbClr val="B54F0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charset="0"/>
                <a:ea typeface="微軟正黑體" pitchFamily="34" charset="-120"/>
                <a:cs typeface="Arial" charset="0"/>
              </a:endParaRPr>
            </a:p>
          </p:txBody>
        </p:sp>
        <p:sp>
          <p:nvSpPr>
            <p:cNvPr id="22538" name="Rectangle 57"/>
            <p:cNvSpPr>
              <a:spLocks/>
            </p:cNvSpPr>
            <p:nvPr/>
          </p:nvSpPr>
          <p:spPr bwMode="auto">
            <a:xfrm>
              <a:off x="0" y="210"/>
              <a:ext cx="121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新細明體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FFFF"/>
                  </a:solidFill>
                  <a:latin typeface="Arial" charset="0"/>
                  <a:ea typeface="微軟正黑體" pitchFamily="34" charset="-120"/>
                  <a:cs typeface="Arial" charset="0"/>
                  <a:sym typeface="Arial Bold" pitchFamily="34" charset="0"/>
                </a:rPr>
                <a:t>Essential</a:t>
              </a:r>
              <a:endParaRPr lang="en-US" altLang="zh-TW" sz="2000" b="1">
                <a:latin typeface="Arial" charset="0"/>
                <a:ea typeface="微軟正黑體" pitchFamily="34" charset="-120"/>
                <a:cs typeface="Arial" charset="0"/>
                <a:sym typeface="Arial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FFFF"/>
                  </a:solidFill>
                  <a:latin typeface="Arial" charset="0"/>
                  <a:ea typeface="微軟正黑體" pitchFamily="34" charset="-120"/>
                  <a:cs typeface="Arial" charset="0"/>
                  <a:sym typeface="Arial Bold" pitchFamily="34" charset="0"/>
                </a:rPr>
                <a:t>Characteristics</a:t>
              </a:r>
            </a:p>
          </p:txBody>
        </p:sp>
        <p:grpSp>
          <p:nvGrpSpPr>
            <p:cNvPr id="22539" name="Group 58"/>
            <p:cNvGrpSpPr>
              <a:grpSpLocks/>
            </p:cNvGrpSpPr>
            <p:nvPr/>
          </p:nvGrpSpPr>
          <p:grpSpPr bwMode="auto">
            <a:xfrm>
              <a:off x="1413" y="530"/>
              <a:ext cx="1267" cy="366"/>
              <a:chOff x="0" y="0"/>
              <a:chExt cx="1266" cy="366"/>
            </a:xfrm>
          </p:grpSpPr>
          <p:sp>
            <p:nvSpPr>
              <p:cNvPr id="22552" name="AutoShape 59"/>
              <p:cNvSpPr>
                <a:spLocks/>
              </p:cNvSpPr>
              <p:nvPr/>
            </p:nvSpPr>
            <p:spPr bwMode="auto">
              <a:xfrm>
                <a:off x="0" y="0"/>
                <a:ext cx="1266" cy="366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D28700"/>
                  </a:gs>
                  <a:gs pos="100000">
                    <a:srgbClr val="B54F03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553" name="Rectangle 60"/>
              <p:cNvSpPr>
                <a:spLocks/>
              </p:cNvSpPr>
              <p:nvPr/>
            </p:nvSpPr>
            <p:spPr bwMode="auto">
              <a:xfrm>
                <a:off x="9" y="47"/>
                <a:ext cx="124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  <a:t>On-Demand </a:t>
                </a:r>
                <a:endParaRPr lang="en-US" altLang="zh-TW" sz="1600" b="1">
                  <a:solidFill>
                    <a:srgbClr val="FFFFFF"/>
                  </a:solidFill>
                  <a:latin typeface="Arial" charset="0"/>
                  <a:ea typeface="微軟正黑體" pitchFamily="34" charset="-120"/>
                  <a:cs typeface="Arial" charset="0"/>
                  <a:sym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  <a:t>Self Service</a:t>
                </a:r>
              </a:p>
            </p:txBody>
          </p:sp>
        </p:grpSp>
        <p:grpSp>
          <p:nvGrpSpPr>
            <p:cNvPr id="22540" name="Group 61"/>
            <p:cNvGrpSpPr>
              <a:grpSpLocks/>
            </p:cNvGrpSpPr>
            <p:nvPr/>
          </p:nvGrpSpPr>
          <p:grpSpPr bwMode="auto">
            <a:xfrm>
              <a:off x="2745" y="530"/>
              <a:ext cx="1267" cy="366"/>
              <a:chOff x="0" y="0"/>
              <a:chExt cx="1266" cy="366"/>
            </a:xfrm>
          </p:grpSpPr>
          <p:sp>
            <p:nvSpPr>
              <p:cNvPr id="22550" name="AutoShape 62"/>
              <p:cNvSpPr>
                <a:spLocks/>
              </p:cNvSpPr>
              <p:nvPr/>
            </p:nvSpPr>
            <p:spPr bwMode="auto">
              <a:xfrm>
                <a:off x="0" y="0"/>
                <a:ext cx="1266" cy="366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D28700"/>
                  </a:gs>
                  <a:gs pos="100000">
                    <a:srgbClr val="B54F03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551" name="Rectangle 63"/>
              <p:cNvSpPr>
                <a:spLocks/>
              </p:cNvSpPr>
              <p:nvPr/>
            </p:nvSpPr>
            <p:spPr bwMode="auto">
              <a:xfrm>
                <a:off x="9" y="47"/>
                <a:ext cx="124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  <a:t>Broad Network </a:t>
                </a:r>
                <a:b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</a:br>
                <a: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  <a:t>Access</a:t>
                </a:r>
              </a:p>
            </p:txBody>
          </p:sp>
        </p:grpSp>
        <p:grpSp>
          <p:nvGrpSpPr>
            <p:cNvPr id="22541" name="Group 64"/>
            <p:cNvGrpSpPr>
              <a:grpSpLocks/>
            </p:cNvGrpSpPr>
            <p:nvPr/>
          </p:nvGrpSpPr>
          <p:grpSpPr bwMode="auto">
            <a:xfrm>
              <a:off x="4072" y="530"/>
              <a:ext cx="1267" cy="366"/>
              <a:chOff x="0" y="0"/>
              <a:chExt cx="1267" cy="366"/>
            </a:xfrm>
          </p:grpSpPr>
          <p:sp>
            <p:nvSpPr>
              <p:cNvPr id="22548" name="AutoShape 65"/>
              <p:cNvSpPr>
                <a:spLocks/>
              </p:cNvSpPr>
              <p:nvPr/>
            </p:nvSpPr>
            <p:spPr bwMode="auto">
              <a:xfrm>
                <a:off x="0" y="0"/>
                <a:ext cx="1267" cy="366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D28700"/>
                  </a:gs>
                  <a:gs pos="100000">
                    <a:srgbClr val="B54F03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549" name="Rectangle 66"/>
              <p:cNvSpPr>
                <a:spLocks/>
              </p:cNvSpPr>
              <p:nvPr/>
            </p:nvSpPr>
            <p:spPr bwMode="auto">
              <a:xfrm>
                <a:off x="9" y="103"/>
                <a:ext cx="124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  <a:t>Resource Pooling</a:t>
                </a:r>
              </a:p>
            </p:txBody>
          </p:sp>
        </p:grpSp>
        <p:grpSp>
          <p:nvGrpSpPr>
            <p:cNvPr id="22542" name="Group 67"/>
            <p:cNvGrpSpPr>
              <a:grpSpLocks/>
            </p:cNvGrpSpPr>
            <p:nvPr/>
          </p:nvGrpSpPr>
          <p:grpSpPr bwMode="auto">
            <a:xfrm>
              <a:off x="3421" y="77"/>
              <a:ext cx="1273" cy="366"/>
              <a:chOff x="9" y="-11"/>
              <a:chExt cx="1273" cy="366"/>
            </a:xfrm>
          </p:grpSpPr>
          <p:sp>
            <p:nvSpPr>
              <p:cNvPr id="22546" name="AutoShape 68"/>
              <p:cNvSpPr>
                <a:spLocks/>
              </p:cNvSpPr>
              <p:nvPr/>
            </p:nvSpPr>
            <p:spPr bwMode="auto">
              <a:xfrm>
                <a:off x="15" y="-11"/>
                <a:ext cx="1267" cy="366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D28700"/>
                  </a:gs>
                  <a:gs pos="100000">
                    <a:srgbClr val="B54F03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547" name="Rectangle 69"/>
              <p:cNvSpPr>
                <a:spLocks/>
              </p:cNvSpPr>
              <p:nvPr/>
            </p:nvSpPr>
            <p:spPr bwMode="auto">
              <a:xfrm>
                <a:off x="9" y="103"/>
                <a:ext cx="124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  <a:t>Rapid Elasticity</a:t>
                </a:r>
              </a:p>
            </p:txBody>
          </p:sp>
        </p:grpSp>
        <p:grpSp>
          <p:nvGrpSpPr>
            <p:cNvPr id="22543" name="Group 70"/>
            <p:cNvGrpSpPr>
              <a:grpSpLocks/>
            </p:cNvGrpSpPr>
            <p:nvPr/>
          </p:nvGrpSpPr>
          <p:grpSpPr bwMode="auto">
            <a:xfrm>
              <a:off x="2084" y="81"/>
              <a:ext cx="1267" cy="366"/>
              <a:chOff x="0" y="0"/>
              <a:chExt cx="1267" cy="366"/>
            </a:xfrm>
          </p:grpSpPr>
          <p:sp>
            <p:nvSpPr>
              <p:cNvPr id="22544" name="AutoShape 71"/>
              <p:cNvSpPr>
                <a:spLocks/>
              </p:cNvSpPr>
              <p:nvPr/>
            </p:nvSpPr>
            <p:spPr bwMode="auto">
              <a:xfrm>
                <a:off x="0" y="0"/>
                <a:ext cx="1267" cy="366"/>
              </a:xfrm>
              <a:prstGeom prst="roundRect">
                <a:avLst>
                  <a:gd name="adj" fmla="val 10454"/>
                </a:avLst>
              </a:prstGeom>
              <a:gradFill rotWithShape="0">
                <a:gsLst>
                  <a:gs pos="0">
                    <a:srgbClr val="D28700"/>
                  </a:gs>
                  <a:gs pos="100000">
                    <a:srgbClr val="B54F03"/>
                  </a:gs>
                </a:gsLst>
                <a:lin ang="5400000" scaled="1"/>
              </a:gradFill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545" name="Rectangle 72"/>
              <p:cNvSpPr>
                <a:spLocks/>
              </p:cNvSpPr>
              <p:nvPr/>
            </p:nvSpPr>
            <p:spPr bwMode="auto">
              <a:xfrm>
                <a:off x="9" y="102"/>
                <a:ext cx="124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>
                    <a:solidFill>
                      <a:srgbClr val="FFFFFF"/>
                    </a:solidFill>
                    <a:latin typeface="Arial" charset="0"/>
                    <a:ea typeface="微軟正黑體" pitchFamily="34" charset="-120"/>
                    <a:cs typeface="Arial" charset="0"/>
                    <a:sym typeface="Arial Bold" pitchFamily="34" charset="0"/>
                  </a:rPr>
                  <a:t>Measured Service</a:t>
                </a:r>
              </a:p>
            </p:txBody>
          </p:sp>
        </p:grpSp>
      </p:grpSp>
      <p:sp>
        <p:nvSpPr>
          <p:cNvPr id="22534" name="Rectangle 73"/>
          <p:cNvSpPr>
            <a:spLocks/>
          </p:cNvSpPr>
          <p:nvPr/>
        </p:nvSpPr>
        <p:spPr bwMode="auto">
          <a:xfrm>
            <a:off x="2266950" y="871538"/>
            <a:ext cx="6556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>
                <a:solidFill>
                  <a:srgbClr val="0000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Visual Model of NIST’s Working Definition of Cloud Computing</a:t>
            </a:r>
          </a:p>
        </p:txBody>
      </p:sp>
      <p:sp>
        <p:nvSpPr>
          <p:cNvPr id="22535" name="Rectangle 74">
            <a:hlinkClick r:id="rId4"/>
          </p:cNvPr>
          <p:cNvSpPr>
            <a:spLocks/>
          </p:cNvSpPr>
          <p:nvPr/>
        </p:nvSpPr>
        <p:spPr bwMode="auto">
          <a:xfrm>
            <a:off x="1451769" y="6348413"/>
            <a:ext cx="59388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>
                <a:solidFill>
                  <a:srgbClr val="7F7F7F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http://www.csrc.nist.gov/groups/SNS/cloud-computing/index.html</a:t>
            </a:r>
            <a:r>
              <a:rPr lang="en-US" altLang="zh-TW" sz="1600" dirty="0">
                <a:solidFill>
                  <a:srgbClr val="7F7F7F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906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NIST: Essential Characteristics of Cloud </a:t>
            </a:r>
            <a:r>
              <a:rPr lang="en-US" altLang="zh-TW" dirty="0" smtClean="0"/>
              <a:t>Computing</a:t>
            </a:r>
            <a:endParaRPr lang="zh-TW" altLang="en-US" dirty="0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125"/>
          </a:xfrm>
        </p:spPr>
        <p:txBody>
          <a:bodyPr/>
          <a:lstStyle/>
          <a:p>
            <a:r>
              <a:rPr lang="en-US" altLang="zh-TW" sz="2800" dirty="0" smtClean="0"/>
              <a:t>On-demand </a:t>
            </a:r>
            <a:r>
              <a:rPr lang="en-US" altLang="zh-TW" sz="2800" dirty="0" smtClean="0"/>
              <a:t>self-service</a:t>
            </a:r>
            <a:endParaRPr lang="zh-TW" altLang="zh-TW" sz="2800" dirty="0" smtClean="0"/>
          </a:p>
          <a:p>
            <a:r>
              <a:rPr lang="en-US" altLang="zh-TW" sz="2800" dirty="0" smtClean="0"/>
              <a:t>Broad network </a:t>
            </a:r>
            <a:r>
              <a:rPr lang="en-US" altLang="zh-TW" sz="2800" dirty="0" smtClean="0"/>
              <a:t>access</a:t>
            </a:r>
          </a:p>
          <a:p>
            <a:r>
              <a:rPr lang="en-US" altLang="zh-TW" sz="2800" dirty="0"/>
              <a:t>Resource pooling</a:t>
            </a:r>
          </a:p>
          <a:p>
            <a:r>
              <a:rPr lang="en-US" altLang="zh-TW" sz="2800" dirty="0" smtClean="0"/>
              <a:t>Rapid elasticity</a:t>
            </a:r>
          </a:p>
          <a:p>
            <a:r>
              <a:rPr lang="en-US" altLang="zh-TW" sz="2800" dirty="0"/>
              <a:t>Measured Service</a:t>
            </a:r>
            <a:endParaRPr lang="zh-TW" altLang="en-US" sz="2800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7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Benefits from Cloud Computing</a:t>
            </a:r>
            <a:endParaRPr lang="zh-TW" altLang="en-US" smtClean="0"/>
          </a:p>
        </p:txBody>
      </p:sp>
      <p:grpSp>
        <p:nvGrpSpPr>
          <p:cNvPr id="45059" name="群組 74"/>
          <p:cNvGrpSpPr>
            <a:grpSpLocks/>
          </p:cNvGrpSpPr>
          <p:nvPr/>
        </p:nvGrpSpPr>
        <p:grpSpPr bwMode="auto">
          <a:xfrm>
            <a:off x="-468313" y="1268413"/>
            <a:ext cx="9612313" cy="5545137"/>
            <a:chOff x="-324544" y="1412776"/>
            <a:chExt cx="9468544" cy="5400600"/>
          </a:xfrm>
        </p:grpSpPr>
        <p:sp>
          <p:nvSpPr>
            <p:cNvPr id="291" name="Rectangle 3"/>
            <p:cNvSpPr>
              <a:spLocks noChangeArrowheads="1"/>
            </p:cNvSpPr>
            <p:nvPr/>
          </p:nvSpPr>
          <p:spPr bwMode="auto">
            <a:xfrm>
              <a:off x="-324544" y="1412776"/>
              <a:ext cx="9468544" cy="669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i="1" kern="0" dirty="0">
                  <a:solidFill>
                    <a:srgbClr val="013064"/>
                  </a:solidFill>
                  <a:latin typeface="Arial" pitchFamily="34" charset="0"/>
                </a:rPr>
                <a:t>Q: Rate the </a:t>
              </a:r>
              <a:r>
                <a:rPr kumimoji="0" lang="en-US" altLang="zh-TW" sz="2400" i="1" kern="0" dirty="0">
                  <a:solidFill>
                    <a:srgbClr val="006600"/>
                  </a:solidFill>
                  <a:latin typeface="Arial" pitchFamily="34" charset="0"/>
                </a:rPr>
                <a:t>benefits</a:t>
              </a:r>
              <a:r>
                <a:rPr kumimoji="0" lang="en-US" altLang="zh-TW" sz="2000" i="1" kern="0" dirty="0">
                  <a:solidFill>
                    <a:srgbClr val="013064"/>
                  </a:solidFill>
                  <a:latin typeface="Arial" pitchFamily="34" charset="0"/>
                </a:rPr>
                <a:t> commonly ascribed to the 'cloud'/on-demand model </a:t>
              </a:r>
              <a:br>
                <a:rPr kumimoji="0" lang="en-US" altLang="zh-TW" sz="2000" i="1" kern="0" dirty="0">
                  <a:solidFill>
                    <a:srgbClr val="013064"/>
                  </a:solidFill>
                  <a:latin typeface="Arial" pitchFamily="34" charset="0"/>
                </a:rPr>
              </a:br>
              <a:endParaRPr kumimoji="0" lang="en-US" altLang="zh-TW" sz="1400" i="1" kern="0" dirty="0">
                <a:solidFill>
                  <a:srgbClr val="013064"/>
                </a:solidFill>
                <a:latin typeface="Arial" pitchFamily="34" charset="0"/>
              </a:endParaRPr>
            </a:p>
          </p:txBody>
        </p:sp>
        <p:sp>
          <p:nvSpPr>
            <p:cNvPr id="292" name="Text Box 4"/>
            <p:cNvSpPr txBox="1">
              <a:spLocks noChangeArrowheads="1"/>
            </p:cNvSpPr>
            <p:nvPr/>
          </p:nvSpPr>
          <p:spPr bwMode="auto">
            <a:xfrm>
              <a:off x="136765" y="6538166"/>
              <a:ext cx="4597443" cy="275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kern="0" dirty="0">
                  <a:solidFill>
                    <a:srgbClr val="013064"/>
                  </a:solidFill>
                  <a:latin typeface="Arial" pitchFamily="34" charset="0"/>
                </a:rPr>
                <a:t>Source: IDC Enterprise Panel, 3Q09, n = 263, September 2009</a:t>
              </a:r>
            </a:p>
          </p:txBody>
        </p:sp>
        <p:grpSp>
          <p:nvGrpSpPr>
            <p:cNvPr id="45062" name="Group 340"/>
            <p:cNvGrpSpPr>
              <a:grpSpLocks/>
            </p:cNvGrpSpPr>
            <p:nvPr/>
          </p:nvGrpSpPr>
          <p:grpSpPr bwMode="auto">
            <a:xfrm>
              <a:off x="-290023" y="1877913"/>
              <a:ext cx="9434023" cy="4143375"/>
              <a:chOff x="-3" y="1161"/>
              <a:chExt cx="5817" cy="2610"/>
            </a:xfrm>
          </p:grpSpPr>
          <p:sp>
            <p:nvSpPr>
              <p:cNvPr id="295" name="AutoShape 271"/>
              <p:cNvSpPr>
                <a:spLocks noChangeAspect="1" noChangeArrowheads="1" noTextEdit="1"/>
              </p:cNvSpPr>
              <p:nvPr/>
            </p:nvSpPr>
            <p:spPr bwMode="auto">
              <a:xfrm>
                <a:off x="54" y="1161"/>
                <a:ext cx="5760" cy="2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96" name="Rectangle 274"/>
              <p:cNvSpPr>
                <a:spLocks noChangeArrowheads="1"/>
              </p:cNvSpPr>
              <p:nvPr/>
            </p:nvSpPr>
            <p:spPr bwMode="auto">
              <a:xfrm>
                <a:off x="2254" y="1303"/>
                <a:ext cx="3295" cy="203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97" name="Line 275"/>
              <p:cNvSpPr>
                <a:spLocks noChangeShapeType="1"/>
              </p:cNvSpPr>
              <p:nvPr/>
            </p:nvSpPr>
            <p:spPr bwMode="auto">
              <a:xfrm>
                <a:off x="2616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98" name="Line 276"/>
              <p:cNvSpPr>
                <a:spLocks noChangeShapeType="1"/>
              </p:cNvSpPr>
              <p:nvPr/>
            </p:nvSpPr>
            <p:spPr bwMode="auto">
              <a:xfrm>
                <a:off x="2987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99" name="Line 277"/>
              <p:cNvSpPr>
                <a:spLocks noChangeShapeType="1"/>
              </p:cNvSpPr>
              <p:nvPr/>
            </p:nvSpPr>
            <p:spPr bwMode="auto">
              <a:xfrm>
                <a:off x="3349" y="1303"/>
                <a:ext cx="13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0" name="Line 278"/>
              <p:cNvSpPr>
                <a:spLocks noChangeShapeType="1"/>
              </p:cNvSpPr>
              <p:nvPr/>
            </p:nvSpPr>
            <p:spPr bwMode="auto">
              <a:xfrm>
                <a:off x="3720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1" name="Line 279"/>
              <p:cNvSpPr>
                <a:spLocks noChangeShapeType="1"/>
              </p:cNvSpPr>
              <p:nvPr/>
            </p:nvSpPr>
            <p:spPr bwMode="auto">
              <a:xfrm>
                <a:off x="4082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2" name="Line 280"/>
              <p:cNvSpPr>
                <a:spLocks noChangeShapeType="1"/>
              </p:cNvSpPr>
              <p:nvPr/>
            </p:nvSpPr>
            <p:spPr bwMode="auto">
              <a:xfrm>
                <a:off x="4454" y="1303"/>
                <a:ext cx="13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3" name="Line 281"/>
              <p:cNvSpPr>
                <a:spLocks noChangeShapeType="1"/>
              </p:cNvSpPr>
              <p:nvPr/>
            </p:nvSpPr>
            <p:spPr bwMode="auto">
              <a:xfrm>
                <a:off x="4816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4" name="Line 282"/>
              <p:cNvSpPr>
                <a:spLocks noChangeShapeType="1"/>
              </p:cNvSpPr>
              <p:nvPr/>
            </p:nvSpPr>
            <p:spPr bwMode="auto">
              <a:xfrm>
                <a:off x="5187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5" name="Line 283"/>
              <p:cNvSpPr>
                <a:spLocks noChangeShapeType="1"/>
              </p:cNvSpPr>
              <p:nvPr/>
            </p:nvSpPr>
            <p:spPr bwMode="auto">
              <a:xfrm>
                <a:off x="5549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6" name="Rectangle 284"/>
              <p:cNvSpPr>
                <a:spLocks noChangeArrowheads="1"/>
              </p:cNvSpPr>
              <p:nvPr/>
            </p:nvSpPr>
            <p:spPr bwMode="auto">
              <a:xfrm>
                <a:off x="2254" y="1303"/>
                <a:ext cx="3295" cy="2031"/>
              </a:xfrm>
              <a:prstGeom prst="rect">
                <a:avLst/>
              </a:prstGeom>
              <a:noFill/>
              <a:ln w="142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7" name="Rectangle 285"/>
              <p:cNvSpPr>
                <a:spLocks noChangeArrowheads="1"/>
              </p:cNvSpPr>
              <p:nvPr/>
            </p:nvSpPr>
            <p:spPr bwMode="auto">
              <a:xfrm>
                <a:off x="2254" y="3154"/>
                <a:ext cx="1979" cy="104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8" name="Rectangle 286"/>
              <p:cNvSpPr>
                <a:spLocks noChangeArrowheads="1"/>
              </p:cNvSpPr>
              <p:nvPr/>
            </p:nvSpPr>
            <p:spPr bwMode="auto">
              <a:xfrm>
                <a:off x="2254" y="2904"/>
                <a:ext cx="2341" cy="93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09" name="Rectangle 287"/>
              <p:cNvSpPr>
                <a:spLocks noChangeArrowheads="1"/>
              </p:cNvSpPr>
              <p:nvPr/>
            </p:nvSpPr>
            <p:spPr bwMode="auto">
              <a:xfrm>
                <a:off x="2254" y="2651"/>
                <a:ext cx="2367" cy="95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0" name="Rectangle 288"/>
              <p:cNvSpPr>
                <a:spLocks noChangeArrowheads="1"/>
              </p:cNvSpPr>
              <p:nvPr/>
            </p:nvSpPr>
            <p:spPr bwMode="auto">
              <a:xfrm>
                <a:off x="2254" y="2395"/>
                <a:ext cx="2456" cy="104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1" name="Rectangle 289"/>
              <p:cNvSpPr>
                <a:spLocks noChangeArrowheads="1"/>
              </p:cNvSpPr>
              <p:nvPr/>
            </p:nvSpPr>
            <p:spPr bwMode="auto">
              <a:xfrm>
                <a:off x="2254" y="2139"/>
                <a:ext cx="2509" cy="104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2" name="Rectangle 290"/>
              <p:cNvSpPr>
                <a:spLocks noChangeArrowheads="1"/>
              </p:cNvSpPr>
              <p:nvPr/>
            </p:nvSpPr>
            <p:spPr bwMode="auto">
              <a:xfrm>
                <a:off x="2254" y="1882"/>
                <a:ext cx="2756" cy="105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3" name="Rectangle 291"/>
              <p:cNvSpPr>
                <a:spLocks noChangeArrowheads="1"/>
              </p:cNvSpPr>
              <p:nvPr/>
            </p:nvSpPr>
            <p:spPr bwMode="auto">
              <a:xfrm>
                <a:off x="2254" y="1636"/>
                <a:ext cx="2842" cy="93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4" name="Rectangle 292"/>
              <p:cNvSpPr>
                <a:spLocks noChangeArrowheads="1"/>
              </p:cNvSpPr>
              <p:nvPr/>
            </p:nvSpPr>
            <p:spPr bwMode="auto">
              <a:xfrm>
                <a:off x="2254" y="1379"/>
                <a:ext cx="2853" cy="105"/>
              </a:xfrm>
              <a:prstGeom prst="rect">
                <a:avLst/>
              </a:prstGeom>
              <a:solidFill>
                <a:srgbClr val="006600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5" name="Line 293"/>
              <p:cNvSpPr>
                <a:spLocks noChangeShapeType="1"/>
              </p:cNvSpPr>
              <p:nvPr/>
            </p:nvSpPr>
            <p:spPr bwMode="auto">
              <a:xfrm>
                <a:off x="2254" y="3334"/>
                <a:ext cx="32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6" name="Line 294"/>
              <p:cNvSpPr>
                <a:spLocks noChangeShapeType="1"/>
              </p:cNvSpPr>
              <p:nvPr/>
            </p:nvSpPr>
            <p:spPr bwMode="auto">
              <a:xfrm flipV="1">
                <a:off x="2254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7" name="Line 295"/>
              <p:cNvSpPr>
                <a:spLocks noChangeShapeType="1"/>
              </p:cNvSpPr>
              <p:nvPr/>
            </p:nvSpPr>
            <p:spPr bwMode="auto">
              <a:xfrm flipV="1">
                <a:off x="2616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8" name="Line 296"/>
              <p:cNvSpPr>
                <a:spLocks noChangeShapeType="1"/>
              </p:cNvSpPr>
              <p:nvPr/>
            </p:nvSpPr>
            <p:spPr bwMode="auto">
              <a:xfrm flipV="1">
                <a:off x="2987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19" name="Line 297"/>
              <p:cNvSpPr>
                <a:spLocks noChangeShapeType="1"/>
              </p:cNvSpPr>
              <p:nvPr/>
            </p:nvSpPr>
            <p:spPr bwMode="auto">
              <a:xfrm flipV="1">
                <a:off x="3349" y="3334"/>
                <a:ext cx="13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0" name="Line 298"/>
              <p:cNvSpPr>
                <a:spLocks noChangeShapeType="1"/>
              </p:cNvSpPr>
              <p:nvPr/>
            </p:nvSpPr>
            <p:spPr bwMode="auto">
              <a:xfrm flipV="1">
                <a:off x="3720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1" name="Line 299"/>
              <p:cNvSpPr>
                <a:spLocks noChangeShapeType="1"/>
              </p:cNvSpPr>
              <p:nvPr/>
            </p:nvSpPr>
            <p:spPr bwMode="auto">
              <a:xfrm flipV="1">
                <a:off x="4082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2" name="Line 300"/>
              <p:cNvSpPr>
                <a:spLocks noChangeShapeType="1"/>
              </p:cNvSpPr>
              <p:nvPr/>
            </p:nvSpPr>
            <p:spPr bwMode="auto">
              <a:xfrm flipV="1">
                <a:off x="4454" y="3334"/>
                <a:ext cx="13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3" name="Line 301"/>
              <p:cNvSpPr>
                <a:spLocks noChangeShapeType="1"/>
              </p:cNvSpPr>
              <p:nvPr/>
            </p:nvSpPr>
            <p:spPr bwMode="auto">
              <a:xfrm flipV="1">
                <a:off x="4816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4" name="Line 302"/>
              <p:cNvSpPr>
                <a:spLocks noChangeShapeType="1"/>
              </p:cNvSpPr>
              <p:nvPr/>
            </p:nvSpPr>
            <p:spPr bwMode="auto">
              <a:xfrm flipV="1">
                <a:off x="5187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5" name="Line 303"/>
              <p:cNvSpPr>
                <a:spLocks noChangeShapeType="1"/>
              </p:cNvSpPr>
              <p:nvPr/>
            </p:nvSpPr>
            <p:spPr bwMode="auto">
              <a:xfrm flipV="1">
                <a:off x="5549" y="3334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6" name="Line 304"/>
              <p:cNvSpPr>
                <a:spLocks noChangeShapeType="1"/>
              </p:cNvSpPr>
              <p:nvPr/>
            </p:nvSpPr>
            <p:spPr bwMode="auto">
              <a:xfrm>
                <a:off x="2254" y="1303"/>
                <a:ext cx="1" cy="20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7" name="Line 305"/>
              <p:cNvSpPr>
                <a:spLocks noChangeShapeType="1"/>
              </p:cNvSpPr>
              <p:nvPr/>
            </p:nvSpPr>
            <p:spPr bwMode="auto">
              <a:xfrm>
                <a:off x="2218" y="3334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8" name="Line 306"/>
              <p:cNvSpPr>
                <a:spLocks noChangeShapeType="1"/>
              </p:cNvSpPr>
              <p:nvPr/>
            </p:nvSpPr>
            <p:spPr bwMode="auto">
              <a:xfrm>
                <a:off x="2218" y="3078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29" name="Line 307"/>
              <p:cNvSpPr>
                <a:spLocks noChangeShapeType="1"/>
              </p:cNvSpPr>
              <p:nvPr/>
            </p:nvSpPr>
            <p:spPr bwMode="auto">
              <a:xfrm>
                <a:off x="2218" y="2830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30" name="Line 308"/>
              <p:cNvSpPr>
                <a:spLocks noChangeShapeType="1"/>
              </p:cNvSpPr>
              <p:nvPr/>
            </p:nvSpPr>
            <p:spPr bwMode="auto">
              <a:xfrm>
                <a:off x="2218" y="2575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31" name="Line 309"/>
              <p:cNvSpPr>
                <a:spLocks noChangeShapeType="1"/>
              </p:cNvSpPr>
              <p:nvPr/>
            </p:nvSpPr>
            <p:spPr bwMode="auto">
              <a:xfrm>
                <a:off x="2218" y="2319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32" name="Line 310"/>
              <p:cNvSpPr>
                <a:spLocks noChangeShapeType="1"/>
              </p:cNvSpPr>
              <p:nvPr/>
            </p:nvSpPr>
            <p:spPr bwMode="auto">
              <a:xfrm>
                <a:off x="2218" y="206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33" name="Line 311"/>
              <p:cNvSpPr>
                <a:spLocks noChangeShapeType="1"/>
              </p:cNvSpPr>
              <p:nvPr/>
            </p:nvSpPr>
            <p:spPr bwMode="auto">
              <a:xfrm>
                <a:off x="2218" y="1806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34" name="Line 312"/>
              <p:cNvSpPr>
                <a:spLocks noChangeShapeType="1"/>
              </p:cNvSpPr>
              <p:nvPr/>
            </p:nvSpPr>
            <p:spPr bwMode="auto">
              <a:xfrm>
                <a:off x="2218" y="1560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35" name="Line 313"/>
              <p:cNvSpPr>
                <a:spLocks noChangeShapeType="1"/>
              </p:cNvSpPr>
              <p:nvPr/>
            </p:nvSpPr>
            <p:spPr bwMode="auto">
              <a:xfrm>
                <a:off x="2218" y="130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36" name="Rectangle 314"/>
              <p:cNvSpPr>
                <a:spLocks noChangeArrowheads="1"/>
              </p:cNvSpPr>
              <p:nvPr/>
            </p:nvSpPr>
            <p:spPr bwMode="auto">
              <a:xfrm>
                <a:off x="4268" y="3129"/>
                <a:ext cx="33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54.0%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37" name="Rectangle 315"/>
              <p:cNvSpPr>
                <a:spLocks noChangeArrowheads="1"/>
              </p:cNvSpPr>
              <p:nvPr/>
            </p:nvSpPr>
            <p:spPr bwMode="auto">
              <a:xfrm>
                <a:off x="4630" y="2869"/>
                <a:ext cx="34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63.9%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38" name="Rectangle 316"/>
              <p:cNvSpPr>
                <a:spLocks noChangeArrowheads="1"/>
              </p:cNvSpPr>
              <p:nvPr/>
            </p:nvSpPr>
            <p:spPr bwMode="auto">
              <a:xfrm>
                <a:off x="4657" y="2623"/>
                <a:ext cx="34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64.6%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39" name="Rectangle 317"/>
              <p:cNvSpPr>
                <a:spLocks noChangeArrowheads="1"/>
              </p:cNvSpPr>
              <p:nvPr/>
            </p:nvSpPr>
            <p:spPr bwMode="auto">
              <a:xfrm>
                <a:off x="4745" y="2366"/>
                <a:ext cx="34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67.0%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0" name="Rectangle 318"/>
              <p:cNvSpPr>
                <a:spLocks noChangeArrowheads="1"/>
              </p:cNvSpPr>
              <p:nvPr/>
            </p:nvSpPr>
            <p:spPr bwMode="auto">
              <a:xfrm>
                <a:off x="4798" y="2110"/>
                <a:ext cx="34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68.5%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1" name="Rectangle 319"/>
              <p:cNvSpPr>
                <a:spLocks noChangeArrowheads="1"/>
              </p:cNvSpPr>
              <p:nvPr/>
            </p:nvSpPr>
            <p:spPr bwMode="auto">
              <a:xfrm>
                <a:off x="5045" y="1858"/>
                <a:ext cx="34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75.3%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2" name="Rectangle 320"/>
              <p:cNvSpPr>
                <a:spLocks noChangeArrowheads="1"/>
              </p:cNvSpPr>
              <p:nvPr/>
            </p:nvSpPr>
            <p:spPr bwMode="auto">
              <a:xfrm>
                <a:off x="5134" y="1607"/>
                <a:ext cx="34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77.7%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3" name="Rectangle 321"/>
              <p:cNvSpPr>
                <a:spLocks noChangeArrowheads="1"/>
              </p:cNvSpPr>
              <p:nvPr/>
            </p:nvSpPr>
            <p:spPr bwMode="auto">
              <a:xfrm>
                <a:off x="5143" y="1351"/>
                <a:ext cx="34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77.9%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4" name="Rectangle 322"/>
              <p:cNvSpPr>
                <a:spLocks noChangeArrowheads="1"/>
              </p:cNvSpPr>
              <p:nvPr/>
            </p:nvSpPr>
            <p:spPr bwMode="auto">
              <a:xfrm>
                <a:off x="2174" y="3439"/>
                <a:ext cx="17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5" name="Rectangle 323"/>
              <p:cNvSpPr>
                <a:spLocks noChangeArrowheads="1"/>
              </p:cNvSpPr>
              <p:nvPr/>
            </p:nvSpPr>
            <p:spPr bwMode="auto">
              <a:xfrm>
                <a:off x="2501" y="3439"/>
                <a:ext cx="2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10%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6" name="Rectangle 324"/>
              <p:cNvSpPr>
                <a:spLocks noChangeArrowheads="1"/>
              </p:cNvSpPr>
              <p:nvPr/>
            </p:nvSpPr>
            <p:spPr bwMode="auto">
              <a:xfrm>
                <a:off x="2872" y="3439"/>
                <a:ext cx="2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20%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7" name="Rectangle 325"/>
              <p:cNvSpPr>
                <a:spLocks noChangeArrowheads="1"/>
              </p:cNvSpPr>
              <p:nvPr/>
            </p:nvSpPr>
            <p:spPr bwMode="auto">
              <a:xfrm>
                <a:off x="3234" y="3439"/>
                <a:ext cx="24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30%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8" name="Rectangle 326"/>
              <p:cNvSpPr>
                <a:spLocks noChangeArrowheads="1"/>
              </p:cNvSpPr>
              <p:nvPr/>
            </p:nvSpPr>
            <p:spPr bwMode="auto">
              <a:xfrm>
                <a:off x="3605" y="3439"/>
                <a:ext cx="24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40%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49" name="Rectangle 327"/>
              <p:cNvSpPr>
                <a:spLocks noChangeArrowheads="1"/>
              </p:cNvSpPr>
              <p:nvPr/>
            </p:nvSpPr>
            <p:spPr bwMode="auto">
              <a:xfrm>
                <a:off x="3968" y="3439"/>
                <a:ext cx="2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50%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0" name="Rectangle 328"/>
              <p:cNvSpPr>
                <a:spLocks noChangeArrowheads="1"/>
              </p:cNvSpPr>
              <p:nvPr/>
            </p:nvSpPr>
            <p:spPr bwMode="auto">
              <a:xfrm>
                <a:off x="4339" y="3439"/>
                <a:ext cx="24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60%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1" name="Rectangle 329"/>
              <p:cNvSpPr>
                <a:spLocks noChangeArrowheads="1"/>
              </p:cNvSpPr>
              <p:nvPr/>
            </p:nvSpPr>
            <p:spPr bwMode="auto">
              <a:xfrm>
                <a:off x="4701" y="3439"/>
                <a:ext cx="2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70%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2" name="Rectangle 330"/>
              <p:cNvSpPr>
                <a:spLocks noChangeArrowheads="1"/>
              </p:cNvSpPr>
              <p:nvPr/>
            </p:nvSpPr>
            <p:spPr bwMode="auto">
              <a:xfrm>
                <a:off x="5072" y="3439"/>
                <a:ext cx="2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80%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3" name="Rectangle 331"/>
              <p:cNvSpPr>
                <a:spLocks noChangeArrowheads="1"/>
              </p:cNvSpPr>
              <p:nvPr/>
            </p:nvSpPr>
            <p:spPr bwMode="auto">
              <a:xfrm>
                <a:off x="5434" y="3439"/>
                <a:ext cx="2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90%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4" name="Rectangle 332"/>
              <p:cNvSpPr>
                <a:spLocks noChangeArrowheads="1"/>
              </p:cNvSpPr>
              <p:nvPr/>
            </p:nvSpPr>
            <p:spPr bwMode="auto">
              <a:xfrm>
                <a:off x="379" y="3135"/>
                <a:ext cx="185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 dirty="0">
                    <a:solidFill>
                      <a:srgbClr val="000000"/>
                    </a:solidFill>
                    <a:latin typeface="Arial" pitchFamily="34" charset="0"/>
                  </a:rPr>
                  <a:t>Seems like the way of the future</a:t>
                </a:r>
                <a:endParaRPr kumimoji="0" lang="en-US" altLang="zh-TW" sz="2400" kern="0" dirty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5" name="Rectangle 333"/>
              <p:cNvSpPr>
                <a:spLocks noChangeArrowheads="1"/>
              </p:cNvSpPr>
              <p:nvPr/>
            </p:nvSpPr>
            <p:spPr bwMode="auto">
              <a:xfrm>
                <a:off x="-3" y="2879"/>
                <a:ext cx="223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Sharing systems with partners simpler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6" name="Rectangle 334"/>
              <p:cNvSpPr>
                <a:spLocks noChangeArrowheads="1"/>
              </p:cNvSpPr>
              <p:nvPr/>
            </p:nvSpPr>
            <p:spPr bwMode="auto">
              <a:xfrm>
                <a:off x="325" y="2623"/>
                <a:ext cx="189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Always offers latest functionality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7" name="Rectangle 335"/>
              <p:cNvSpPr>
                <a:spLocks noChangeArrowheads="1"/>
              </p:cNvSpPr>
              <p:nvPr/>
            </p:nvSpPr>
            <p:spPr bwMode="auto">
              <a:xfrm>
                <a:off x="95" y="2366"/>
                <a:ext cx="214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Requires less in-house IT staff, costs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8" name="Rectangle 336"/>
              <p:cNvSpPr>
                <a:spLocks noChangeArrowheads="1"/>
              </p:cNvSpPr>
              <p:nvPr/>
            </p:nvSpPr>
            <p:spPr bwMode="auto">
              <a:xfrm>
                <a:off x="452" y="2120"/>
                <a:ext cx="176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 dirty="0">
                    <a:solidFill>
                      <a:srgbClr val="000000"/>
                    </a:solidFill>
                    <a:latin typeface="Arial" pitchFamily="34" charset="0"/>
                  </a:rPr>
                  <a:t>Encourages standard systems</a:t>
                </a:r>
                <a:endParaRPr kumimoji="0" lang="en-US" altLang="zh-TW" sz="2400" kern="0" dirty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59" name="Rectangle 337"/>
              <p:cNvSpPr>
                <a:spLocks noChangeArrowheads="1"/>
              </p:cNvSpPr>
              <p:nvPr/>
            </p:nvSpPr>
            <p:spPr bwMode="auto">
              <a:xfrm>
                <a:off x="1128" y="1863"/>
                <a:ext cx="10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</a:rPr>
                  <a:t>Monthly payments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60" name="Rectangle 338"/>
              <p:cNvSpPr>
                <a:spLocks noChangeArrowheads="1"/>
              </p:cNvSpPr>
              <p:nvPr/>
            </p:nvSpPr>
            <p:spPr bwMode="auto">
              <a:xfrm>
                <a:off x="348" y="1607"/>
                <a:ext cx="187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 dirty="0">
                    <a:solidFill>
                      <a:srgbClr val="000000"/>
                    </a:solidFill>
                    <a:latin typeface="Arial" pitchFamily="34" charset="0"/>
                  </a:rPr>
                  <a:t>Easy/fast to deploy to end-users</a:t>
                </a:r>
                <a:endParaRPr kumimoji="0" lang="en-US" altLang="zh-TW" sz="2400" kern="0" dirty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  <p:sp>
            <p:nvSpPr>
              <p:cNvPr id="361" name="Rectangle 339"/>
              <p:cNvSpPr>
                <a:spLocks noChangeArrowheads="1"/>
              </p:cNvSpPr>
              <p:nvPr/>
            </p:nvSpPr>
            <p:spPr bwMode="auto">
              <a:xfrm>
                <a:off x="1000" y="1351"/>
                <a:ext cx="123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 dirty="0">
                    <a:solidFill>
                      <a:srgbClr val="000000"/>
                    </a:solidFill>
                    <a:latin typeface="Arial" pitchFamily="34" charset="0"/>
                  </a:rPr>
                  <a:t>Pay only for what you use</a:t>
                </a:r>
                <a:endParaRPr kumimoji="0" lang="en-US" altLang="zh-TW" sz="2400" kern="0" dirty="0">
                  <a:solidFill>
                    <a:srgbClr val="013064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Adoption of Cloud Computing</a:t>
            </a:r>
            <a:endParaRPr lang="zh-TW" altLang="en-US" smtClean="0"/>
          </a:p>
        </p:txBody>
      </p:sp>
      <p:grpSp>
        <p:nvGrpSpPr>
          <p:cNvPr id="46083" name="群組 398"/>
          <p:cNvGrpSpPr>
            <a:grpSpLocks/>
          </p:cNvGrpSpPr>
          <p:nvPr/>
        </p:nvGrpSpPr>
        <p:grpSpPr bwMode="auto">
          <a:xfrm>
            <a:off x="0" y="1268413"/>
            <a:ext cx="9251950" cy="5522912"/>
            <a:chOff x="0" y="1103313"/>
            <a:chExt cx="9252520" cy="5522912"/>
          </a:xfrm>
        </p:grpSpPr>
        <p:sp>
          <p:nvSpPr>
            <p:cNvPr id="40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0" y="1731963"/>
              <a:ext cx="9144563" cy="48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02" name="Rectangle 7"/>
            <p:cNvSpPr>
              <a:spLocks noChangeArrowheads="1"/>
            </p:cNvSpPr>
            <p:nvPr/>
          </p:nvSpPr>
          <p:spPr bwMode="auto">
            <a:xfrm>
              <a:off x="442940" y="1103313"/>
              <a:ext cx="88095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i="1" kern="0" dirty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rPr>
                <a:t>Q: Rate your </a:t>
              </a:r>
              <a:r>
                <a:rPr kumimoji="0" lang="en-US" altLang="zh-TW" sz="2400" i="1" kern="0" dirty="0">
                  <a:solidFill>
                    <a:srgbClr val="333399"/>
                  </a:solidFill>
                  <a:latin typeface="Arial" pitchFamily="34" charset="0"/>
                  <a:ea typeface="新細明體" pitchFamily="18" charset="-120"/>
                </a:rPr>
                <a:t>likelihood to pursue </a:t>
              </a:r>
              <a:r>
                <a:rPr kumimoji="0" lang="en-US" altLang="zh-TW" sz="2000" i="1" kern="0" dirty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rPr>
                <a:t>the cloud model for the following </a:t>
              </a:r>
            </a:p>
          </p:txBody>
        </p:sp>
        <p:sp>
          <p:nvSpPr>
            <p:cNvPr id="403" name="Text Box 8"/>
            <p:cNvSpPr txBox="1">
              <a:spLocks noChangeArrowheads="1"/>
            </p:cNvSpPr>
            <p:nvPr/>
          </p:nvSpPr>
          <p:spPr bwMode="auto">
            <a:xfrm>
              <a:off x="0" y="6351588"/>
              <a:ext cx="44405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kern="0" dirty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rPr>
                <a:t>Source: IDC Enterprise Panel, 3Q09, n = 263, September 2009</a:t>
              </a:r>
            </a:p>
          </p:txBody>
        </p:sp>
        <p:grpSp>
          <p:nvGrpSpPr>
            <p:cNvPr id="46087" name="Group 95"/>
            <p:cNvGrpSpPr>
              <a:grpSpLocks/>
            </p:cNvGrpSpPr>
            <p:nvPr/>
          </p:nvGrpSpPr>
          <p:grpSpPr bwMode="auto">
            <a:xfrm>
              <a:off x="90484" y="1633538"/>
              <a:ext cx="8996373" cy="4311655"/>
              <a:chOff x="57" y="1029"/>
              <a:chExt cx="5667" cy="2716"/>
            </a:xfrm>
          </p:grpSpPr>
          <p:sp>
            <p:nvSpPr>
              <p:cNvPr id="405" name="Rectangle 13"/>
              <p:cNvSpPr>
                <a:spLocks noChangeArrowheads="1"/>
              </p:cNvSpPr>
              <p:nvPr/>
            </p:nvSpPr>
            <p:spPr bwMode="auto">
              <a:xfrm>
                <a:off x="1975" y="1029"/>
                <a:ext cx="3707" cy="249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06" name="Line 14"/>
              <p:cNvSpPr>
                <a:spLocks noChangeShapeType="1"/>
              </p:cNvSpPr>
              <p:nvPr/>
            </p:nvSpPr>
            <p:spPr bwMode="auto">
              <a:xfrm>
                <a:off x="2436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07" name="Line 15"/>
              <p:cNvSpPr>
                <a:spLocks noChangeShapeType="1"/>
              </p:cNvSpPr>
              <p:nvPr/>
            </p:nvSpPr>
            <p:spPr bwMode="auto">
              <a:xfrm>
                <a:off x="2906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08" name="Line 16"/>
              <p:cNvSpPr>
                <a:spLocks noChangeShapeType="1"/>
              </p:cNvSpPr>
              <p:nvPr/>
            </p:nvSpPr>
            <p:spPr bwMode="auto">
              <a:xfrm>
                <a:off x="3367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09" name="Line 17"/>
              <p:cNvSpPr>
                <a:spLocks noChangeShapeType="1"/>
              </p:cNvSpPr>
              <p:nvPr/>
            </p:nvSpPr>
            <p:spPr bwMode="auto">
              <a:xfrm>
                <a:off x="3829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0" name="Line 18"/>
              <p:cNvSpPr>
                <a:spLocks noChangeShapeType="1"/>
              </p:cNvSpPr>
              <p:nvPr/>
            </p:nvSpPr>
            <p:spPr bwMode="auto">
              <a:xfrm>
                <a:off x="4290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1" name="Line 19"/>
              <p:cNvSpPr>
                <a:spLocks noChangeShapeType="1"/>
              </p:cNvSpPr>
              <p:nvPr/>
            </p:nvSpPr>
            <p:spPr bwMode="auto">
              <a:xfrm>
                <a:off x="4759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2" name="Line 20"/>
              <p:cNvSpPr>
                <a:spLocks noChangeShapeType="1"/>
              </p:cNvSpPr>
              <p:nvPr/>
            </p:nvSpPr>
            <p:spPr bwMode="auto">
              <a:xfrm>
                <a:off x="5221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3" name="Line 21"/>
              <p:cNvSpPr>
                <a:spLocks noChangeShapeType="1"/>
              </p:cNvSpPr>
              <p:nvPr/>
            </p:nvSpPr>
            <p:spPr bwMode="auto">
              <a:xfrm>
                <a:off x="5682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4" name="Rectangle 22"/>
              <p:cNvSpPr>
                <a:spLocks noChangeArrowheads="1"/>
              </p:cNvSpPr>
              <p:nvPr/>
            </p:nvSpPr>
            <p:spPr bwMode="auto">
              <a:xfrm>
                <a:off x="1975" y="1029"/>
                <a:ext cx="3707" cy="2493"/>
              </a:xfrm>
              <a:prstGeom prst="rect">
                <a:avLst/>
              </a:prstGeom>
              <a:noFill/>
              <a:ln w="142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5" name="Rectangle 23"/>
              <p:cNvSpPr>
                <a:spLocks noChangeArrowheads="1"/>
              </p:cNvSpPr>
              <p:nvPr/>
            </p:nvSpPr>
            <p:spPr bwMode="auto">
              <a:xfrm>
                <a:off x="1975" y="3380"/>
                <a:ext cx="2255" cy="80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6" name="Rectangle 24"/>
              <p:cNvSpPr>
                <a:spLocks noChangeArrowheads="1"/>
              </p:cNvSpPr>
              <p:nvPr/>
            </p:nvSpPr>
            <p:spPr bwMode="auto">
              <a:xfrm>
                <a:off x="1975" y="3166"/>
                <a:ext cx="2272" cy="89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7" name="Rectangle 25"/>
              <p:cNvSpPr>
                <a:spLocks noChangeArrowheads="1"/>
              </p:cNvSpPr>
              <p:nvPr/>
            </p:nvSpPr>
            <p:spPr bwMode="auto">
              <a:xfrm>
                <a:off x="1975" y="2962"/>
                <a:ext cx="2306" cy="80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8" name="Rectangle 26"/>
              <p:cNvSpPr>
                <a:spLocks noChangeArrowheads="1"/>
              </p:cNvSpPr>
              <p:nvPr/>
            </p:nvSpPr>
            <p:spPr bwMode="auto">
              <a:xfrm>
                <a:off x="1975" y="2757"/>
                <a:ext cx="2349" cy="80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19" name="Rectangle 27"/>
              <p:cNvSpPr>
                <a:spLocks noChangeArrowheads="1"/>
              </p:cNvSpPr>
              <p:nvPr/>
            </p:nvSpPr>
            <p:spPr bwMode="auto">
              <a:xfrm>
                <a:off x="1975" y="2543"/>
                <a:ext cx="2375" cy="89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0" name="Rectangle 28"/>
              <p:cNvSpPr>
                <a:spLocks noChangeArrowheads="1"/>
              </p:cNvSpPr>
              <p:nvPr/>
            </p:nvSpPr>
            <p:spPr bwMode="auto">
              <a:xfrm>
                <a:off x="1975" y="2338"/>
                <a:ext cx="2451" cy="80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1" name="Rectangle 29"/>
              <p:cNvSpPr>
                <a:spLocks noChangeArrowheads="1"/>
              </p:cNvSpPr>
              <p:nvPr/>
            </p:nvSpPr>
            <p:spPr bwMode="auto">
              <a:xfrm>
                <a:off x="1975" y="2133"/>
                <a:ext cx="2537" cy="81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2" name="Rectangle 30"/>
              <p:cNvSpPr>
                <a:spLocks noChangeArrowheads="1"/>
              </p:cNvSpPr>
              <p:nvPr/>
            </p:nvSpPr>
            <p:spPr bwMode="auto">
              <a:xfrm>
                <a:off x="1975" y="1920"/>
                <a:ext cx="2554" cy="89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3" name="Rectangle 31"/>
              <p:cNvSpPr>
                <a:spLocks noChangeArrowheads="1"/>
              </p:cNvSpPr>
              <p:nvPr/>
            </p:nvSpPr>
            <p:spPr bwMode="auto">
              <a:xfrm>
                <a:off x="1975" y="1715"/>
                <a:ext cx="2579" cy="80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4" name="Rectangle 32"/>
              <p:cNvSpPr>
                <a:spLocks noChangeArrowheads="1"/>
              </p:cNvSpPr>
              <p:nvPr/>
            </p:nvSpPr>
            <p:spPr bwMode="auto">
              <a:xfrm>
                <a:off x="1975" y="1510"/>
                <a:ext cx="2750" cy="80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5" name="Rectangle 33"/>
              <p:cNvSpPr>
                <a:spLocks noChangeArrowheads="1"/>
              </p:cNvSpPr>
              <p:nvPr/>
            </p:nvSpPr>
            <p:spPr bwMode="auto">
              <a:xfrm>
                <a:off x="1975" y="1297"/>
                <a:ext cx="3100" cy="89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6" name="Rectangle 34"/>
              <p:cNvSpPr>
                <a:spLocks noChangeArrowheads="1"/>
              </p:cNvSpPr>
              <p:nvPr/>
            </p:nvSpPr>
            <p:spPr bwMode="auto">
              <a:xfrm>
                <a:off x="1975" y="1092"/>
                <a:ext cx="3118" cy="80"/>
              </a:xfrm>
              <a:prstGeom prst="rect">
                <a:avLst/>
              </a:prstGeom>
              <a:solidFill>
                <a:srgbClr val="333399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s-E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7" name="Line 35"/>
              <p:cNvSpPr>
                <a:spLocks noChangeShapeType="1"/>
              </p:cNvSpPr>
              <p:nvPr/>
            </p:nvSpPr>
            <p:spPr bwMode="auto">
              <a:xfrm>
                <a:off x="1975" y="3522"/>
                <a:ext cx="37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8" name="Line 36"/>
              <p:cNvSpPr>
                <a:spLocks noChangeShapeType="1"/>
              </p:cNvSpPr>
              <p:nvPr/>
            </p:nvSpPr>
            <p:spPr bwMode="auto">
              <a:xfrm flipV="1">
                <a:off x="1975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9" name="Line 37"/>
              <p:cNvSpPr>
                <a:spLocks noChangeShapeType="1"/>
              </p:cNvSpPr>
              <p:nvPr/>
            </p:nvSpPr>
            <p:spPr bwMode="auto">
              <a:xfrm flipV="1">
                <a:off x="2436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0" name="Line 38"/>
              <p:cNvSpPr>
                <a:spLocks noChangeShapeType="1"/>
              </p:cNvSpPr>
              <p:nvPr/>
            </p:nvSpPr>
            <p:spPr bwMode="auto">
              <a:xfrm flipV="1">
                <a:off x="2906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1" name="Line 39"/>
              <p:cNvSpPr>
                <a:spLocks noChangeShapeType="1"/>
              </p:cNvSpPr>
              <p:nvPr/>
            </p:nvSpPr>
            <p:spPr bwMode="auto">
              <a:xfrm flipV="1">
                <a:off x="3367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2" name="Line 40"/>
              <p:cNvSpPr>
                <a:spLocks noChangeShapeType="1"/>
              </p:cNvSpPr>
              <p:nvPr/>
            </p:nvSpPr>
            <p:spPr bwMode="auto">
              <a:xfrm flipV="1">
                <a:off x="3829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3" name="Line 41"/>
              <p:cNvSpPr>
                <a:spLocks noChangeShapeType="1"/>
              </p:cNvSpPr>
              <p:nvPr/>
            </p:nvSpPr>
            <p:spPr bwMode="auto">
              <a:xfrm flipV="1">
                <a:off x="4290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4" name="Line 42"/>
              <p:cNvSpPr>
                <a:spLocks noChangeShapeType="1"/>
              </p:cNvSpPr>
              <p:nvPr/>
            </p:nvSpPr>
            <p:spPr bwMode="auto">
              <a:xfrm flipV="1">
                <a:off x="4759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5" name="Line 43"/>
              <p:cNvSpPr>
                <a:spLocks noChangeShapeType="1"/>
              </p:cNvSpPr>
              <p:nvPr/>
            </p:nvSpPr>
            <p:spPr bwMode="auto">
              <a:xfrm flipV="1">
                <a:off x="5221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6" name="Line 44"/>
              <p:cNvSpPr>
                <a:spLocks noChangeShapeType="1"/>
              </p:cNvSpPr>
              <p:nvPr/>
            </p:nvSpPr>
            <p:spPr bwMode="auto">
              <a:xfrm flipV="1">
                <a:off x="5682" y="35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7" name="Line 45"/>
              <p:cNvSpPr>
                <a:spLocks noChangeShapeType="1"/>
              </p:cNvSpPr>
              <p:nvPr/>
            </p:nvSpPr>
            <p:spPr bwMode="auto">
              <a:xfrm>
                <a:off x="1975" y="1029"/>
                <a:ext cx="1" cy="24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8" name="Line 46"/>
              <p:cNvSpPr>
                <a:spLocks noChangeShapeType="1"/>
              </p:cNvSpPr>
              <p:nvPr/>
            </p:nvSpPr>
            <p:spPr bwMode="auto">
              <a:xfrm>
                <a:off x="1941" y="3522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9" name="Line 47"/>
              <p:cNvSpPr>
                <a:spLocks noChangeShapeType="1"/>
              </p:cNvSpPr>
              <p:nvPr/>
            </p:nvSpPr>
            <p:spPr bwMode="auto">
              <a:xfrm>
                <a:off x="1941" y="331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0" name="Line 48"/>
              <p:cNvSpPr>
                <a:spLocks noChangeShapeType="1"/>
              </p:cNvSpPr>
              <p:nvPr/>
            </p:nvSpPr>
            <p:spPr bwMode="auto">
              <a:xfrm>
                <a:off x="1941" y="3104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1" name="Line 49"/>
              <p:cNvSpPr>
                <a:spLocks noChangeShapeType="1"/>
              </p:cNvSpPr>
              <p:nvPr/>
            </p:nvSpPr>
            <p:spPr bwMode="auto">
              <a:xfrm>
                <a:off x="1941" y="289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2" name="Line 50"/>
              <p:cNvSpPr>
                <a:spLocks noChangeShapeType="1"/>
              </p:cNvSpPr>
              <p:nvPr/>
            </p:nvSpPr>
            <p:spPr bwMode="auto">
              <a:xfrm>
                <a:off x="1941" y="2694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3" name="Line 51"/>
              <p:cNvSpPr>
                <a:spLocks noChangeShapeType="1"/>
              </p:cNvSpPr>
              <p:nvPr/>
            </p:nvSpPr>
            <p:spPr bwMode="auto">
              <a:xfrm>
                <a:off x="1941" y="2481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4" name="Line 52"/>
              <p:cNvSpPr>
                <a:spLocks noChangeShapeType="1"/>
              </p:cNvSpPr>
              <p:nvPr/>
            </p:nvSpPr>
            <p:spPr bwMode="auto">
              <a:xfrm>
                <a:off x="1941" y="2276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5" name="Line 53"/>
              <p:cNvSpPr>
                <a:spLocks noChangeShapeType="1"/>
              </p:cNvSpPr>
              <p:nvPr/>
            </p:nvSpPr>
            <p:spPr bwMode="auto">
              <a:xfrm>
                <a:off x="1941" y="2071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6" name="Line 54"/>
              <p:cNvSpPr>
                <a:spLocks noChangeShapeType="1"/>
              </p:cNvSpPr>
              <p:nvPr/>
            </p:nvSpPr>
            <p:spPr bwMode="auto">
              <a:xfrm>
                <a:off x="1941" y="1857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7" name="Line 55"/>
              <p:cNvSpPr>
                <a:spLocks noChangeShapeType="1"/>
              </p:cNvSpPr>
              <p:nvPr/>
            </p:nvSpPr>
            <p:spPr bwMode="auto">
              <a:xfrm>
                <a:off x="1941" y="1653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8" name="Line 56"/>
              <p:cNvSpPr>
                <a:spLocks noChangeShapeType="1"/>
              </p:cNvSpPr>
              <p:nvPr/>
            </p:nvSpPr>
            <p:spPr bwMode="auto">
              <a:xfrm>
                <a:off x="1941" y="144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49" name="Line 57"/>
              <p:cNvSpPr>
                <a:spLocks noChangeShapeType="1"/>
              </p:cNvSpPr>
              <p:nvPr/>
            </p:nvSpPr>
            <p:spPr bwMode="auto">
              <a:xfrm>
                <a:off x="1941" y="1234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0" name="Line 58"/>
              <p:cNvSpPr>
                <a:spLocks noChangeShapeType="1"/>
              </p:cNvSpPr>
              <p:nvPr/>
            </p:nvSpPr>
            <p:spPr bwMode="auto">
              <a:xfrm>
                <a:off x="1941" y="102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1" name="Rectangle 59"/>
              <p:cNvSpPr>
                <a:spLocks noChangeArrowheads="1"/>
              </p:cNvSpPr>
              <p:nvPr/>
            </p:nvSpPr>
            <p:spPr bwMode="auto">
              <a:xfrm>
                <a:off x="4264" y="3344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48.6%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2" name="Rectangle 60"/>
              <p:cNvSpPr>
                <a:spLocks noChangeArrowheads="1"/>
              </p:cNvSpPr>
              <p:nvPr/>
            </p:nvSpPr>
            <p:spPr bwMode="auto">
              <a:xfrm>
                <a:off x="4281" y="3140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49.1%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3" name="Rectangle 61"/>
              <p:cNvSpPr>
                <a:spLocks noChangeArrowheads="1"/>
              </p:cNvSpPr>
              <p:nvPr/>
            </p:nvSpPr>
            <p:spPr bwMode="auto">
              <a:xfrm>
                <a:off x="4315" y="2926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49.8%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4" name="Rectangle 62"/>
              <p:cNvSpPr>
                <a:spLocks noChangeArrowheads="1"/>
              </p:cNvSpPr>
              <p:nvPr/>
            </p:nvSpPr>
            <p:spPr bwMode="auto">
              <a:xfrm>
                <a:off x="4358" y="2721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50.6%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5" name="Rectangle 63"/>
              <p:cNvSpPr>
                <a:spLocks noChangeArrowheads="1"/>
              </p:cNvSpPr>
              <p:nvPr/>
            </p:nvSpPr>
            <p:spPr bwMode="auto">
              <a:xfrm>
                <a:off x="4384" y="2516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51.3%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6" name="Rectangle 64"/>
              <p:cNvSpPr>
                <a:spLocks noChangeArrowheads="1"/>
              </p:cNvSpPr>
              <p:nvPr/>
            </p:nvSpPr>
            <p:spPr bwMode="auto">
              <a:xfrm>
                <a:off x="4461" y="2303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52.9%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7" name="Rectangle 65"/>
              <p:cNvSpPr>
                <a:spLocks noChangeArrowheads="1"/>
              </p:cNvSpPr>
              <p:nvPr/>
            </p:nvSpPr>
            <p:spPr bwMode="auto">
              <a:xfrm>
                <a:off x="4546" y="2098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54.8%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8" name="Rectangle 66"/>
              <p:cNvSpPr>
                <a:spLocks noChangeArrowheads="1"/>
              </p:cNvSpPr>
              <p:nvPr/>
            </p:nvSpPr>
            <p:spPr bwMode="auto">
              <a:xfrm>
                <a:off x="4563" y="1893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55.1%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59" name="Rectangle 67"/>
              <p:cNvSpPr>
                <a:spLocks noChangeArrowheads="1"/>
              </p:cNvSpPr>
              <p:nvPr/>
            </p:nvSpPr>
            <p:spPr bwMode="auto">
              <a:xfrm>
                <a:off x="4589" y="1679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55.6%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0" name="Rectangle 68"/>
              <p:cNvSpPr>
                <a:spLocks noChangeArrowheads="1"/>
              </p:cNvSpPr>
              <p:nvPr/>
            </p:nvSpPr>
            <p:spPr bwMode="auto">
              <a:xfrm>
                <a:off x="4759" y="1475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59.4%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1" name="Rectangle 69"/>
              <p:cNvSpPr>
                <a:spLocks noChangeArrowheads="1"/>
              </p:cNvSpPr>
              <p:nvPr/>
            </p:nvSpPr>
            <p:spPr bwMode="auto">
              <a:xfrm>
                <a:off x="5110" y="1270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66.9%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2" name="Rectangle 70"/>
              <p:cNvSpPr>
                <a:spLocks noChangeArrowheads="1"/>
              </p:cNvSpPr>
              <p:nvPr/>
            </p:nvSpPr>
            <p:spPr bwMode="auto">
              <a:xfrm>
                <a:off x="5127" y="1056"/>
                <a:ext cx="29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67.3%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3" name="Rectangle 71"/>
              <p:cNvSpPr>
                <a:spLocks noChangeArrowheads="1"/>
              </p:cNvSpPr>
              <p:nvPr/>
            </p:nvSpPr>
            <p:spPr bwMode="auto">
              <a:xfrm>
                <a:off x="1898" y="3620"/>
                <a:ext cx="15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4" name="Rectangle 72"/>
              <p:cNvSpPr>
                <a:spLocks noChangeArrowheads="1"/>
              </p:cNvSpPr>
              <p:nvPr/>
            </p:nvSpPr>
            <p:spPr bwMode="auto">
              <a:xfrm>
                <a:off x="2334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10%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5" name="Rectangle 73"/>
              <p:cNvSpPr>
                <a:spLocks noChangeArrowheads="1"/>
              </p:cNvSpPr>
              <p:nvPr/>
            </p:nvSpPr>
            <p:spPr bwMode="auto">
              <a:xfrm>
                <a:off x="2804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20%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6" name="Rectangle 74"/>
              <p:cNvSpPr>
                <a:spLocks noChangeArrowheads="1"/>
              </p:cNvSpPr>
              <p:nvPr/>
            </p:nvSpPr>
            <p:spPr bwMode="auto">
              <a:xfrm>
                <a:off x="3265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30%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7" name="Rectangle 75"/>
              <p:cNvSpPr>
                <a:spLocks noChangeArrowheads="1"/>
              </p:cNvSpPr>
              <p:nvPr/>
            </p:nvSpPr>
            <p:spPr bwMode="auto">
              <a:xfrm>
                <a:off x="3726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40%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8" name="Rectangle 76"/>
              <p:cNvSpPr>
                <a:spLocks noChangeArrowheads="1"/>
              </p:cNvSpPr>
              <p:nvPr/>
            </p:nvSpPr>
            <p:spPr bwMode="auto">
              <a:xfrm>
                <a:off x="4187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50%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69" name="Rectangle 77"/>
              <p:cNvSpPr>
                <a:spLocks noChangeArrowheads="1"/>
              </p:cNvSpPr>
              <p:nvPr/>
            </p:nvSpPr>
            <p:spPr bwMode="auto">
              <a:xfrm>
                <a:off x="4657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60%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0" name="Rectangle 78"/>
              <p:cNvSpPr>
                <a:spLocks noChangeArrowheads="1"/>
              </p:cNvSpPr>
              <p:nvPr/>
            </p:nvSpPr>
            <p:spPr bwMode="auto">
              <a:xfrm>
                <a:off x="5118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70%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1" name="Rectangle 79"/>
              <p:cNvSpPr>
                <a:spLocks noChangeArrowheads="1"/>
              </p:cNvSpPr>
              <p:nvPr/>
            </p:nvSpPr>
            <p:spPr bwMode="auto">
              <a:xfrm>
                <a:off x="5516" y="3620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3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80%</a:t>
                </a:r>
                <a:endParaRPr kumimoji="0" lang="en-US" altLang="zh-TW" sz="24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2" name="Rectangle 80"/>
              <p:cNvSpPr>
                <a:spLocks noChangeArrowheads="1"/>
              </p:cNvSpPr>
              <p:nvPr/>
            </p:nvSpPr>
            <p:spPr bwMode="auto">
              <a:xfrm>
                <a:off x="759" y="3344"/>
                <a:ext cx="1147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IT/Information Security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3" name="Rectangle 81"/>
              <p:cNvSpPr>
                <a:spLocks noChangeArrowheads="1"/>
              </p:cNvSpPr>
              <p:nvPr/>
            </p:nvSpPr>
            <p:spPr bwMode="auto">
              <a:xfrm>
                <a:off x="57" y="3140"/>
                <a:ext cx="183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Application dev/test/deploy platform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4" name="Rectangle 82"/>
              <p:cNvSpPr>
                <a:spLocks noChangeArrowheads="1"/>
              </p:cNvSpPr>
              <p:nvPr/>
            </p:nvSpPr>
            <p:spPr bwMode="auto">
              <a:xfrm>
                <a:off x="349" y="2935"/>
                <a:ext cx="1512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Business Intelligence/Analytics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5" name="Rectangle 83"/>
              <p:cNvSpPr>
                <a:spLocks noChangeArrowheads="1"/>
              </p:cNvSpPr>
              <p:nvPr/>
            </p:nvSpPr>
            <p:spPr bwMode="auto">
              <a:xfrm>
                <a:off x="559" y="2721"/>
                <a:ext cx="1336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Server capacity on demand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6" name="Rectangle 84"/>
              <p:cNvSpPr>
                <a:spLocks noChangeArrowheads="1"/>
              </p:cNvSpPr>
              <p:nvPr/>
            </p:nvSpPr>
            <p:spPr bwMode="auto">
              <a:xfrm>
                <a:off x="650" y="2516"/>
                <a:ext cx="1241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IT Management software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7" name="Rectangle 85"/>
              <p:cNvSpPr>
                <a:spLocks noChangeArrowheads="1"/>
              </p:cNvSpPr>
              <p:nvPr/>
            </p:nvSpPr>
            <p:spPr bwMode="auto">
              <a:xfrm>
                <a:off x="488" y="2312"/>
                <a:ext cx="1397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Storage capacity on demand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8" name="Rectangle 86"/>
              <p:cNvSpPr>
                <a:spLocks noChangeArrowheads="1"/>
              </p:cNvSpPr>
              <p:nvPr/>
            </p:nvSpPr>
            <p:spPr bwMode="auto">
              <a:xfrm>
                <a:off x="163" y="2098"/>
                <a:ext cx="170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Data/Content Distribution services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79" name="Rectangle 87"/>
              <p:cNvSpPr>
                <a:spLocks noChangeArrowheads="1"/>
              </p:cNvSpPr>
              <p:nvPr/>
            </p:nvSpPr>
            <p:spPr bwMode="auto">
              <a:xfrm>
                <a:off x="574" y="1893"/>
                <a:ext cx="130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Personal productivity apps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80" name="Rectangle 88"/>
              <p:cNvSpPr>
                <a:spLocks noChangeArrowheads="1"/>
              </p:cNvSpPr>
              <p:nvPr/>
            </p:nvSpPr>
            <p:spPr bwMode="auto">
              <a:xfrm>
                <a:off x="399" y="1688"/>
                <a:ext cx="1462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Business apps (CRM, HR, ERP)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81" name="Rectangle 89"/>
              <p:cNvSpPr>
                <a:spLocks noChangeArrowheads="1"/>
              </p:cNvSpPr>
              <p:nvPr/>
            </p:nvSpPr>
            <p:spPr bwMode="auto">
              <a:xfrm>
                <a:off x="297" y="1475"/>
                <a:ext cx="1604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Data Back-up or Archive services</a:t>
                </a:r>
                <a:endParaRPr kumimoji="0" lang="en-US" altLang="zh-TW" sz="1500" kern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82" name="Rectangle 90"/>
              <p:cNvSpPr>
                <a:spLocks noChangeArrowheads="1"/>
              </p:cNvSpPr>
              <p:nvPr/>
            </p:nvSpPr>
            <p:spPr bwMode="auto">
              <a:xfrm>
                <a:off x="360" y="1270"/>
                <a:ext cx="1513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 dirty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Web applications/Web serving</a:t>
                </a:r>
                <a:endParaRPr kumimoji="0" lang="en-US" altLang="zh-TW" sz="1500" kern="0" dirty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83" name="Rectangle 91"/>
              <p:cNvSpPr>
                <a:spLocks noChangeArrowheads="1"/>
              </p:cNvSpPr>
              <p:nvPr/>
            </p:nvSpPr>
            <p:spPr bwMode="auto">
              <a:xfrm>
                <a:off x="567" y="1065"/>
                <a:ext cx="1286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500" kern="0" dirty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rPr>
                  <a:t>Collaboration applications</a:t>
                </a:r>
                <a:endParaRPr kumimoji="0" lang="en-US" altLang="zh-TW" sz="1500" kern="0" dirty="0">
                  <a:solidFill>
                    <a:srgbClr val="013064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97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mtClean="0">
                <a:ea typeface="標楷體" pitchFamily="65" charset="-120"/>
              </a:rPr>
              <a:t>Pay for what is used</a:t>
            </a:r>
            <a:endParaRPr lang="zh-TW" altLang="en-US" smtClean="0"/>
          </a:p>
        </p:txBody>
      </p:sp>
      <p:sp>
        <p:nvSpPr>
          <p:cNvPr id="47107" name="內容版面配置區 6"/>
          <p:cNvSpPr>
            <a:spLocks noGrp="1"/>
          </p:cNvSpPr>
          <p:nvPr>
            <p:ph idx="1"/>
          </p:nvPr>
        </p:nvSpPr>
        <p:spPr>
          <a:xfrm>
            <a:off x="457200" y="1700213"/>
            <a:ext cx="4191000" cy="3457575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Cloud pricing models based on paying for what is used</a:t>
            </a:r>
          </a:p>
          <a:p>
            <a:pPr lvl="1" eaLnBrk="1" hangingPunct="1"/>
            <a:endParaRPr lang="en-US" altLang="zh-TW" sz="2000" dirty="0" smtClean="0"/>
          </a:p>
          <a:p>
            <a:pPr eaLnBrk="1" hangingPunct="1"/>
            <a:r>
              <a:rPr lang="en-US" altLang="zh-TW" sz="2000" dirty="0" smtClean="0"/>
              <a:t>Avoid the upfront cost for infrastructure and the financial risk</a:t>
            </a:r>
          </a:p>
          <a:p>
            <a:pPr lvl="1" eaLnBrk="1" hangingPunct="1"/>
            <a:r>
              <a:rPr lang="en-US" altLang="zh-TW" sz="2000" dirty="0" smtClean="0"/>
              <a:t>Cloud pricing models allow pay for what is used</a:t>
            </a:r>
          </a:p>
          <a:p>
            <a:pPr lvl="1" eaLnBrk="1" hangingPunct="1"/>
            <a:r>
              <a:rPr lang="en-US" altLang="zh-TW" sz="2000" dirty="0" smtClean="0"/>
              <a:t>Scare capital needed to invest in infrastructure is replaced with an operating expense</a:t>
            </a:r>
          </a:p>
        </p:txBody>
      </p:sp>
      <p:grpSp>
        <p:nvGrpSpPr>
          <p:cNvPr id="47108" name="群組 7"/>
          <p:cNvGrpSpPr>
            <a:grpSpLocks/>
          </p:cNvGrpSpPr>
          <p:nvPr/>
        </p:nvGrpSpPr>
        <p:grpSpPr bwMode="auto">
          <a:xfrm>
            <a:off x="6019800" y="2362200"/>
            <a:ext cx="1706563" cy="942975"/>
            <a:chOff x="1063532" y="2219318"/>
            <a:chExt cx="1742821" cy="1526298"/>
          </a:xfrm>
        </p:grpSpPr>
        <p:sp>
          <p:nvSpPr>
            <p:cNvPr id="11" name="橢圓 10"/>
            <p:cNvSpPr/>
            <p:nvPr/>
          </p:nvSpPr>
          <p:spPr>
            <a:xfrm>
              <a:off x="1063532" y="2219318"/>
              <a:ext cx="1742821" cy="15262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橢圓 10"/>
            <p:cNvSpPr/>
            <p:nvPr/>
          </p:nvSpPr>
          <p:spPr>
            <a:xfrm>
              <a:off x="1318065" y="2442868"/>
              <a:ext cx="1233754" cy="1079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dirty="0"/>
                <a:t>Pay for what is used</a:t>
              </a:r>
              <a:endParaRPr lang="zh-TW" altLang="en-US" dirty="0"/>
            </a:p>
          </p:txBody>
        </p:sp>
      </p:grpSp>
      <p:sp>
        <p:nvSpPr>
          <p:cNvPr id="9" name="內容版面配置區 2"/>
          <p:cNvSpPr txBox="1">
            <a:spLocks/>
          </p:cNvSpPr>
          <p:nvPr/>
        </p:nvSpPr>
        <p:spPr>
          <a:xfrm>
            <a:off x="5105400" y="3733800"/>
            <a:ext cx="3743325" cy="1684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kumimoji="0" lang="en-US" altLang="zh-TW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</a:rPr>
              <a:t>Typical IT budget models :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US" altLang="zh-TW" sz="20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n-ea"/>
              </a:rPr>
              <a:t>Applications: 35%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Cambria" pitchFamily="18" charset="0"/>
                <a:ea typeface="+mn-ea"/>
              </a:rPr>
              <a:t>Infrastructure: 60%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US" altLang="zh-TW" sz="20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n-ea"/>
              </a:rPr>
              <a:t>Other: 5%</a:t>
            </a:r>
            <a:endParaRPr kumimoji="0" lang="zh-TW" altLang="en-US" sz="2000" dirty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92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Service Delivery</a:t>
            </a:r>
            <a:endParaRPr lang="zh-TW" altLang="en-US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zh-TW" smtClean="0"/>
              <a:t>Cloud computing sample architecture for Service Delivery</a:t>
            </a:r>
          </a:p>
          <a:p>
            <a:pPr lvl="1"/>
            <a:r>
              <a:rPr lang="en-US" altLang="zh-TW" smtClean="0"/>
              <a:t>Users/Brokers</a:t>
            </a:r>
          </a:p>
          <a:p>
            <a:pPr lvl="1"/>
            <a:r>
              <a:rPr lang="en-US" altLang="zh-TW" smtClean="0"/>
              <a:t>SLA Resource Allocator (Service Request Examiner and Admission Control): VM Monitor, Dispatcher, Service Request Monitor, Accounting and Pricing </a:t>
            </a:r>
          </a:p>
          <a:p>
            <a:pPr lvl="1"/>
            <a:r>
              <a:rPr lang="en-US" altLang="zh-TW" smtClean="0"/>
              <a:t>Virtual Machines (VMs)</a:t>
            </a:r>
          </a:p>
          <a:p>
            <a:pPr lvl="1"/>
            <a:r>
              <a:rPr lang="en-US" altLang="zh-TW" smtClean="0"/>
              <a:t>Physical Machines</a:t>
            </a:r>
          </a:p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77CB11-927E-483A-8F1F-5267114854A1}" type="slidenum">
              <a:rPr lang="en-US" altLang="zh-TW" sz="1400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zh-TW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4800600" y="1828800"/>
            <a:ext cx="3581400" cy="3962400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1204823" y="1905000"/>
            <a:ext cx="3581400" cy="3962400"/>
          </a:xfrm>
          <a:prstGeom prst="round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Cloud Computing</a:t>
            </a:r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1500996" y="2743200"/>
            <a:ext cx="23622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Public Data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38800" y="4419600"/>
            <a:ext cx="2362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Client Devices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00996" y="4396596"/>
            <a:ext cx="2362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Cloud Computing</a:t>
            </a:r>
          </a:p>
          <a:p>
            <a:pPr algn="ctr"/>
            <a:r>
              <a:rPr lang="en-US" altLang="zh-TW" dirty="0" smtClean="0"/>
              <a:t>Resources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14800" y="2743200"/>
            <a:ext cx="23622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Personal Data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6477000" y="3200400"/>
            <a:ext cx="1028700" cy="1196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957124" y="337204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Produce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295900" y="3581400"/>
            <a:ext cx="1485900" cy="815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7" idx="0"/>
          </p:cNvCxnSpPr>
          <p:nvPr/>
        </p:nvCxnSpPr>
        <p:spPr>
          <a:xfrm>
            <a:off x="2933700" y="3581400"/>
            <a:ext cx="38862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114800" y="392604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Consume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endCxn id="8" idx="0"/>
          </p:cNvCxnSpPr>
          <p:nvPr/>
        </p:nvCxnSpPr>
        <p:spPr>
          <a:xfrm flipH="1">
            <a:off x="2682096" y="3581400"/>
            <a:ext cx="251604" cy="815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2" idx="2"/>
          </p:cNvCxnSpPr>
          <p:nvPr/>
        </p:nvCxnSpPr>
        <p:spPr>
          <a:xfrm flipH="1">
            <a:off x="2682096" y="3581400"/>
            <a:ext cx="2613804" cy="815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7" idx="1"/>
          </p:cNvCxnSpPr>
          <p:nvPr/>
        </p:nvCxnSpPr>
        <p:spPr>
          <a:xfrm flipH="1" flipV="1">
            <a:off x="3873260" y="4739496"/>
            <a:ext cx="1765540" cy="230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008613" y="47360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Communicate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324600" y="592571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Client Side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338933" y="592571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Cloud Side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7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Cloud Ecosystem</a:t>
            </a:r>
            <a:endParaRPr lang="zh-TW" altLang="en-US" dirty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61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Players can act as Users or Providers in the Cloud Ecosystem</a:t>
            </a:r>
            <a:endParaRPr lang="zh-TW" altLang="en-US" dirty="0" smtClean="0"/>
          </a:p>
        </p:txBody>
      </p:sp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782888"/>
            <a:ext cx="55118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Cloud Computing Economy</a:t>
            </a:r>
            <a:endParaRPr lang="zh-TW" altLang="en-US" smtClean="0"/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zh-TW" smtClean="0"/>
              <a:t>Enable SaaS providers that do not own IT infrastructure</a:t>
            </a:r>
            <a:endParaRPr lang="zh-TW" altLang="en-US" smtClean="0"/>
          </a:p>
        </p:txBody>
      </p:sp>
      <p:grpSp>
        <p:nvGrpSpPr>
          <p:cNvPr id="51204" name="群組 48"/>
          <p:cNvGrpSpPr>
            <a:grpSpLocks/>
          </p:cNvGrpSpPr>
          <p:nvPr/>
        </p:nvGrpSpPr>
        <p:grpSpPr bwMode="auto">
          <a:xfrm>
            <a:off x="739775" y="2817813"/>
            <a:ext cx="7664450" cy="3275012"/>
            <a:chOff x="939800" y="2780928"/>
            <a:chExt cx="7664648" cy="3275137"/>
          </a:xfrm>
        </p:grpSpPr>
        <p:grpSp>
          <p:nvGrpSpPr>
            <p:cNvPr id="51205" name="Group 23"/>
            <p:cNvGrpSpPr>
              <a:grpSpLocks/>
            </p:cNvGrpSpPr>
            <p:nvPr/>
          </p:nvGrpSpPr>
          <p:grpSpPr bwMode="auto">
            <a:xfrm>
              <a:off x="939800" y="2780928"/>
              <a:ext cx="7664648" cy="3275137"/>
              <a:chOff x="592" y="2039"/>
              <a:chExt cx="4466" cy="1927"/>
            </a:xfrm>
          </p:grpSpPr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1248" y="2642"/>
                <a:ext cx="927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Foundries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(TSMC, UMC)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3459" y="2632"/>
                <a:ext cx="79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Cloud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Computing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1249" y="3414"/>
                <a:ext cx="971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Fabless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Chip Design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(e.g. nVidia…)</a:t>
                </a:r>
              </a:p>
            </p:txBody>
          </p:sp>
          <p:sp>
            <p:nvSpPr>
              <p:cNvPr id="34" name="AutoShape 11"/>
              <p:cNvSpPr>
                <a:spLocks noChangeArrowheads="1"/>
              </p:cNvSpPr>
              <p:nvPr/>
            </p:nvSpPr>
            <p:spPr bwMode="auto">
              <a:xfrm>
                <a:off x="2436" y="2332"/>
                <a:ext cx="774" cy="1445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kern="0">
                    <a:solidFill>
                      <a:sysClr val="windowText" lastClr="000000"/>
                    </a:solidFill>
                    <a:latin typeface="Arial" pitchFamily="34" charset="0"/>
                    <a:ea typeface="新細明體" pitchFamily="18" charset="-120"/>
                  </a:rPr>
                  <a:t>Analogy</a:t>
                </a:r>
              </a:p>
            </p:txBody>
          </p:sp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3360" y="3419"/>
                <a:ext cx="106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Datacenter-less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SaaS provider</a:t>
                </a:r>
              </a:p>
            </p:txBody>
          </p:sp>
          <p:sp>
            <p:nvSpPr>
              <p:cNvPr id="36" name="AutoShape 13"/>
              <p:cNvSpPr>
                <a:spLocks noChangeArrowheads="1"/>
              </p:cNvSpPr>
              <p:nvPr/>
            </p:nvSpPr>
            <p:spPr bwMode="auto">
              <a:xfrm>
                <a:off x="1585" y="3022"/>
                <a:ext cx="315" cy="355"/>
              </a:xfrm>
              <a:prstGeom prst="upArrow">
                <a:avLst>
                  <a:gd name="adj1" fmla="val 50000"/>
                  <a:gd name="adj2" fmla="val 28446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7" name="AutoShape 14"/>
              <p:cNvSpPr>
                <a:spLocks noChangeArrowheads="1"/>
              </p:cNvSpPr>
              <p:nvPr/>
            </p:nvSpPr>
            <p:spPr bwMode="auto">
              <a:xfrm>
                <a:off x="916" y="2824"/>
                <a:ext cx="217" cy="928"/>
              </a:xfrm>
              <a:prstGeom prst="curvedRightArrow">
                <a:avLst>
                  <a:gd name="adj1" fmla="val 85530"/>
                  <a:gd name="adj2" fmla="val 171060"/>
                  <a:gd name="adj3" fmla="val 33333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8" name="AutoShape 15"/>
              <p:cNvSpPr>
                <a:spLocks noChangeArrowheads="1"/>
              </p:cNvSpPr>
              <p:nvPr/>
            </p:nvSpPr>
            <p:spPr bwMode="auto">
              <a:xfrm>
                <a:off x="4497" y="2801"/>
                <a:ext cx="204" cy="935"/>
              </a:xfrm>
              <a:prstGeom prst="curvedLeftArrow">
                <a:avLst>
                  <a:gd name="adj1" fmla="val 89904"/>
                  <a:gd name="adj2" fmla="val 179808"/>
                  <a:gd name="adj3" fmla="val 33333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490" y="3192"/>
                <a:ext cx="53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Enable</a:t>
                </a:r>
              </a:p>
            </p:txBody>
          </p:sp>
          <p:sp>
            <p:nvSpPr>
              <p:cNvPr id="40" name="Text Box 18"/>
              <p:cNvSpPr txBox="1">
                <a:spLocks noChangeArrowheads="1"/>
              </p:cNvSpPr>
              <p:nvPr/>
            </p:nvSpPr>
            <p:spPr bwMode="auto">
              <a:xfrm rot="5400000">
                <a:off x="4617" y="3146"/>
                <a:ext cx="53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>
                    <a:solidFill>
                      <a:sysClr val="windowText" lastClr="000000"/>
                    </a:solidFill>
                    <a:latin typeface="Arial" pitchFamily="34" charset="0"/>
                    <a:cs typeface="Arial" charset="0"/>
                  </a:rPr>
                  <a:t>Enable</a:t>
                </a:r>
              </a:p>
            </p:txBody>
          </p:sp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592" y="2039"/>
                <a:ext cx="1789" cy="19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2" name="Rectangle 20"/>
              <p:cNvSpPr>
                <a:spLocks noChangeArrowheads="1"/>
              </p:cNvSpPr>
              <p:nvPr/>
            </p:nvSpPr>
            <p:spPr bwMode="auto">
              <a:xfrm>
                <a:off x="3256" y="2044"/>
                <a:ext cx="1802" cy="19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43" name="AutoShape 21"/>
              <p:cNvSpPr>
                <a:spLocks noChangeArrowheads="1"/>
              </p:cNvSpPr>
              <p:nvPr/>
            </p:nvSpPr>
            <p:spPr bwMode="auto">
              <a:xfrm>
                <a:off x="3711" y="3028"/>
                <a:ext cx="312" cy="329"/>
              </a:xfrm>
              <a:prstGeom prst="upArrow">
                <a:avLst>
                  <a:gd name="adj1" fmla="val 50000"/>
                  <a:gd name="adj2" fmla="val 26362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547829" y="2925396"/>
              <a:ext cx="1871710" cy="6985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kern="0" dirty="0">
                  <a:solidFill>
                    <a:sysClr val="windowText" lastClr="000000"/>
                  </a:solidFill>
                  <a:cs typeface="Arial" charset="0"/>
                </a:rPr>
                <a:t>Semiconductor</a:t>
              </a:r>
            </a:p>
            <a:p>
              <a:pPr algn="ctr">
                <a:defRPr/>
              </a:pPr>
              <a:r>
                <a:rPr lang="en-US" altLang="zh-TW" b="1" kern="0" dirty="0">
                  <a:solidFill>
                    <a:sysClr val="windowText" lastClr="000000"/>
                  </a:solidFill>
                  <a:cs typeface="Arial" charset="0"/>
                </a:rPr>
                <a:t>Industry</a:t>
              </a:r>
              <a:endParaRPr lang="zh-TW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6156460" y="2925396"/>
              <a:ext cx="1871711" cy="6985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kern="0" dirty="0">
                  <a:solidFill>
                    <a:sysClr val="windowText" lastClr="000000"/>
                  </a:solidFill>
                  <a:cs typeface="Arial" charset="0"/>
                </a:rPr>
                <a:t>Software</a:t>
              </a:r>
            </a:p>
            <a:p>
              <a:pPr algn="ctr">
                <a:defRPr/>
              </a:pPr>
              <a:r>
                <a:rPr lang="en-US" altLang="zh-TW" b="1" kern="0" dirty="0">
                  <a:solidFill>
                    <a:sysClr val="windowText" lastClr="000000"/>
                  </a:solidFill>
                  <a:cs typeface="Arial" charset="0"/>
                </a:rPr>
                <a:t>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2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/>
              <a:t>A Berkeley View  - </a:t>
            </a:r>
            <a:br>
              <a:rPr lang="en-US" altLang="zh-TW" sz="4000"/>
            </a:br>
            <a:r>
              <a:rPr lang="en-US" altLang="zh-TW" sz="4000"/>
              <a:t>Elasticity: Shifting the Risk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zh-TW" smtClean="0"/>
              <a:t>“pay as you go” more directly captures the economic benefit to the buyer.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8588"/>
            <a:ext cx="59166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/>
              <a:t>Public Cloud or </a:t>
            </a:r>
            <a:br>
              <a:rPr lang="en-US" altLang="zh-TW" sz="4000"/>
            </a:br>
            <a:r>
              <a:rPr lang="en-US" altLang="zh-TW" sz="4000"/>
              <a:t>Private Data Center?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Pricing Model</a:t>
            </a:r>
          </a:p>
          <a:p>
            <a:pPr eaLnBrk="1" hangingPunct="1"/>
            <a:r>
              <a:rPr lang="en-US" altLang="zh-TW" dirty="0" smtClean="0"/>
              <a:t>Transferring Risks</a:t>
            </a:r>
          </a:p>
          <a:p>
            <a:pPr eaLnBrk="1" hangingPunct="1"/>
            <a:r>
              <a:rPr lang="en-US" altLang="zh-TW" dirty="0" smtClean="0"/>
              <a:t>Security Issues</a:t>
            </a:r>
          </a:p>
          <a:p>
            <a:pPr eaLnBrk="1" hangingPunct="1"/>
            <a:r>
              <a:rPr lang="en-US" altLang="zh-TW" dirty="0" smtClean="0"/>
              <a:t>Regulatory Issues and Constraints</a:t>
            </a:r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586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Cloud Federation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419599"/>
          </a:xfrm>
        </p:spPr>
        <p:txBody>
          <a:bodyPr/>
          <a:lstStyle/>
          <a:p>
            <a:r>
              <a:rPr lang="en-US" altLang="zh-TW" dirty="0" smtClean="0"/>
              <a:t>Cloud Federation:</a:t>
            </a:r>
          </a:p>
          <a:p>
            <a:pPr lvl="1"/>
            <a:r>
              <a:rPr lang="en-US" altLang="zh-TW" dirty="0" smtClean="0"/>
              <a:t>consists of several similar cloud services (Ex. IaaS, PaaS, …)</a:t>
            </a:r>
          </a:p>
          <a:p>
            <a:pPr lvl="1"/>
            <a:r>
              <a:rPr lang="en-US" altLang="zh-TW" dirty="0" smtClean="0"/>
              <a:t>Users can choose any service of the cloud federation by paying different cost</a:t>
            </a:r>
          </a:p>
          <a:p>
            <a:pPr lvl="1"/>
            <a:r>
              <a:rPr lang="en-US" altLang="zh-TW" dirty="0" smtClean="0"/>
              <a:t>No centralized control </a:t>
            </a:r>
            <a:r>
              <a:rPr lang="en-US" altLang="zh-TW" dirty="0"/>
              <a:t>o</a:t>
            </a:r>
            <a:r>
              <a:rPr lang="en-US" altLang="zh-TW" dirty="0" smtClean="0"/>
              <a:t>ver the cloud services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5" name="Picture 6" descr="300px-Cloud_compu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657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vs. Grid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86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Cloud Computing Definition</a:t>
            </a:r>
            <a:br>
              <a:rPr lang="en-US" altLang="zh-TW" sz="4000"/>
            </a:br>
            <a:r>
              <a:rPr lang="en-US" altLang="zh-TW" sz="4000"/>
              <a:t>- WikiPedia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1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/>
              <a:t>Wiki: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Cloud computing is Internet-based computing, whereby shared resources, software, and information are provided to computers and other devices on demand, like the electricity grid.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zh-TW" sz="2400"/>
          </a:p>
          <a:p>
            <a:pPr>
              <a:lnSpc>
                <a:spcPct val="90000"/>
              </a:lnSpc>
            </a:pPr>
            <a:r>
              <a:rPr lang="en-US" altLang="zh-TW" sz="2800">
                <a:solidFill>
                  <a:srgbClr val="CC3300"/>
                </a:solidFill>
              </a:rPr>
              <a:t>Question: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Why not just name it “grid computing”?</a:t>
            </a:r>
          </a:p>
        </p:txBody>
      </p:sp>
      <p:pic>
        <p:nvPicPr>
          <p:cNvPr id="8198" name="Picture 6" descr="300px-Cloud_compu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0638"/>
            <a:ext cx="42672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2D45-AD47-4A4C-AFC3-11E958CFE304}" type="slidenum">
              <a:rPr lang="en-US" altLang="zh-TW" smtClean="0"/>
              <a:pPr/>
              <a:t>56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or Non-Cloud?</a:t>
            </a:r>
            <a:br>
              <a:rPr lang="en-US" altLang="zh-TW" dirty="0" smtClean="0"/>
            </a:br>
            <a:r>
              <a:rPr lang="en-US" altLang="zh-TW" dirty="0" smtClean="0"/>
              <a:t>Example 1: Mobile Apps</a:t>
            </a:r>
            <a:endParaRPr lang="zh-TW" altLang="en-US" dirty="0"/>
          </a:p>
        </p:txBody>
      </p:sp>
      <p:pic>
        <p:nvPicPr>
          <p:cNvPr id="135170" name="Picture 2" descr="憤怒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599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https://lh3.ggpht.com/-ZrQ8Zaa1khb092UWarJftNz4SJsLs_WJHUTP9wMKGcIwmzNf9UutX9S93Ue0U9mtg=h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21844" y="1158240"/>
            <a:ext cx="2045969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ikitude-500x396-real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22312"/>
            <a:ext cx="3297238" cy="234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2D45-AD47-4A4C-AFC3-11E958CFE304}" type="slidenum">
              <a:rPr lang="en-US" altLang="zh-TW" smtClean="0"/>
              <a:pPr/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8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Cloud or Non-Cloud?</a:t>
            </a:r>
            <a:br>
              <a:rPr lang="en-US" altLang="zh-TW" dirty="0"/>
            </a:br>
            <a:r>
              <a:rPr lang="en-US" altLang="zh-TW" dirty="0" smtClean="0"/>
              <a:t>Example 2: Web Services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Google search engine</a:t>
            </a:r>
          </a:p>
          <a:p>
            <a:r>
              <a:rPr lang="en-US" altLang="zh-TW" dirty="0" smtClean="0"/>
              <a:t>Yahoo e-Business</a:t>
            </a:r>
          </a:p>
          <a:p>
            <a:r>
              <a:rPr lang="en-US" altLang="zh-TW" dirty="0" smtClean="0"/>
              <a:t>Facebook.com</a:t>
            </a:r>
          </a:p>
          <a:p>
            <a:r>
              <a:rPr lang="en-US" altLang="zh-TW" dirty="0" smtClean="0"/>
              <a:t>Amazon.com</a:t>
            </a:r>
          </a:p>
          <a:p>
            <a:r>
              <a:rPr lang="en-US" altLang="zh-TW" dirty="0" smtClean="0"/>
              <a:t>…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2D45-AD47-4A4C-AFC3-11E958CFE304}" type="slidenum">
              <a:rPr lang="en-US" altLang="zh-TW" smtClean="0"/>
              <a:pPr/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97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Cloud or Non-Cloud?</a:t>
            </a:r>
            <a:br>
              <a:rPr lang="en-US" altLang="zh-TW" dirty="0"/>
            </a:br>
            <a:r>
              <a:rPr lang="en-US" altLang="zh-TW" dirty="0" smtClean="0"/>
              <a:t>Example 3: Data Centers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zh-TW" dirty="0"/>
          </a:p>
        </p:txBody>
      </p:sp>
      <p:pic>
        <p:nvPicPr>
          <p:cNvPr id="4" name="Picture 5" descr="Chicago-Inside-Container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671888"/>
            <a:ext cx="424815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2725"/>
            <a:ext cx="65532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2D45-AD47-4A4C-AFC3-11E958CFE304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1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Computing Paradigm Shifting</a:t>
            </a:r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6175"/>
            <a:ext cx="8305800" cy="5194300"/>
          </a:xfrm>
          <a:noFill/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81000" y="6400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By Jeffrey Voas, </a:t>
            </a:r>
            <a:r>
              <a:rPr lang="en-US" altLang="zh-TW" sz="1200" i="1"/>
              <a:t>Science Applications International Corporation</a:t>
            </a:r>
          </a:p>
          <a:p>
            <a:pPr eaLnBrk="1" hangingPunct="1"/>
            <a:r>
              <a:rPr lang="en-US" altLang="zh-TW" sz="1200"/>
              <a:t>Jia Zhang, </a:t>
            </a:r>
            <a:r>
              <a:rPr lang="en-US" altLang="zh-TW" sz="1200" i="1"/>
              <a:t>Northern Illinois University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2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Definition:</a:t>
            </a:r>
            <a:br>
              <a:rPr lang="en-US" altLang="zh-TW" sz="4000"/>
            </a:br>
            <a:r>
              <a:rPr lang="en-US" altLang="zh-TW" sz="4000"/>
              <a:t>Grid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For many decades, it usually refers to electricity infrastructure</a:t>
            </a:r>
          </a:p>
          <a:p>
            <a:r>
              <a:rPr lang="en-US" altLang="zh-TW" dirty="0"/>
              <a:t>Now it also refers to </a:t>
            </a:r>
            <a:r>
              <a:rPr lang="en-US" altLang="zh-TW" b="1" i="1" dirty="0"/>
              <a:t>Computational Grid</a:t>
            </a:r>
          </a:p>
          <a:p>
            <a:pPr lvl="1"/>
            <a:r>
              <a:rPr lang="en-US" altLang="zh-TW" dirty="0"/>
              <a:t>Powerful processors</a:t>
            </a:r>
          </a:p>
          <a:p>
            <a:pPr lvl="1"/>
            <a:r>
              <a:rPr lang="en-US" altLang="zh-TW" dirty="0"/>
              <a:t>Broadband network</a:t>
            </a:r>
          </a:p>
          <a:p>
            <a:pPr lvl="1"/>
            <a:r>
              <a:rPr lang="en-US" altLang="zh-TW" dirty="0"/>
              <a:t>Software/middleware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Definition:</a:t>
            </a:r>
            <a:br>
              <a:rPr lang="en-US" altLang="zh-TW" sz="4000"/>
            </a:br>
            <a:r>
              <a:rPr lang="en-US" altLang="zh-TW" sz="4000"/>
              <a:t>Computational Grid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/>
              <a:t>A computational grid is a hardware and software infrastructure that provides dependable, consistent, pervasive, and inexpensive access to high-end computational capabilities (1996)</a:t>
            </a:r>
          </a:p>
          <a:p>
            <a:r>
              <a:rPr lang="en-US" altLang="zh-TW" sz="2800"/>
              <a:t>A Grid is a system that is able to (2002)</a:t>
            </a:r>
          </a:p>
          <a:p>
            <a:pPr lvl="1"/>
            <a:r>
              <a:rPr lang="en-US" altLang="zh-TW" sz="2400" i="1"/>
              <a:t>coordinate </a:t>
            </a:r>
            <a:r>
              <a:rPr lang="en-US" altLang="zh-TW" sz="2400" i="1">
                <a:latin typeface="Comic Sans MS"/>
              </a:rPr>
              <a:t>“</a:t>
            </a:r>
            <a:r>
              <a:rPr lang="en-US" altLang="zh-TW" sz="2400" i="1"/>
              <a:t>resources that are not subject to centralized control</a:t>
            </a:r>
            <a:r>
              <a:rPr lang="en-US" altLang="zh-TW" sz="2400" i="1">
                <a:latin typeface="Comic Sans MS"/>
              </a:rPr>
              <a:t>”</a:t>
            </a:r>
            <a:endParaRPr lang="en-US" altLang="zh-TW" sz="2400"/>
          </a:p>
          <a:p>
            <a:pPr lvl="1"/>
            <a:r>
              <a:rPr lang="en-US" altLang="zh-TW" sz="2400" i="1"/>
              <a:t>Use </a:t>
            </a:r>
            <a:r>
              <a:rPr lang="en-US" altLang="zh-TW" sz="2400" i="1">
                <a:latin typeface="Comic Sans MS"/>
              </a:rPr>
              <a:t>“</a:t>
            </a:r>
            <a:r>
              <a:rPr lang="en-US" altLang="zh-TW" sz="2400" i="1"/>
              <a:t>standard, open, general-purpose protocols and interfaces</a:t>
            </a:r>
            <a:r>
              <a:rPr lang="en-US" altLang="zh-TW" sz="2400" i="1">
                <a:latin typeface="Comic Sans MS"/>
              </a:rPr>
              <a:t>”</a:t>
            </a:r>
            <a:endParaRPr lang="en-US" altLang="zh-TW" sz="2400" i="1"/>
          </a:p>
          <a:p>
            <a:pPr lvl="1"/>
            <a:r>
              <a:rPr lang="en-US" altLang="zh-TW" sz="2400" i="1">
                <a:latin typeface="Comic Sans MS"/>
              </a:rPr>
              <a:t>“</a:t>
            </a:r>
            <a:r>
              <a:rPr lang="en-US" altLang="zh-TW" sz="2400" i="1"/>
              <a:t>to deliver nontrivial qualities of service</a:t>
            </a:r>
            <a:r>
              <a:rPr lang="en-US" altLang="zh-TW" sz="2400"/>
              <a:t>.</a:t>
            </a:r>
            <a:r>
              <a:rPr lang="en-US" altLang="zh-TW" sz="2400">
                <a:latin typeface="Comic Sans MS"/>
              </a:rPr>
              <a:t>”</a:t>
            </a:r>
            <a:endParaRPr lang="en-US" altLang="zh-TW" sz="240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Grid Architecture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52450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781800" y="6491288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By Ian Foster et al.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Grid vs. Cloud</a:t>
            </a:r>
          </a:p>
        </p:txBody>
      </p:sp>
      <p:pic>
        <p:nvPicPr>
          <p:cNvPr id="2048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09800"/>
            <a:ext cx="8763000" cy="3173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362200" y="5715000"/>
            <a:ext cx="5465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/>
              <a:t>By Christof Weinhardt, Arun Anandasivam, Benjamin Blau, and Jochen Stößer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P2P </a:t>
            </a:r>
            <a:r>
              <a:rPr lang="en-US" altLang="zh-TW" dirty="0"/>
              <a:t>Computing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86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P2P introduction: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P2P systems: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Peer-to-Peer systems are Internet applications that harness the resources of a large number of autonomous participants.</a:t>
            </a:r>
            <a:endParaRPr lang="en-US" altLang="zh-TW" dirty="0"/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Peer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a computing resource </a:t>
            </a:r>
            <a:r>
              <a:rPr lang="en-US" altLang="zh-TW" dirty="0"/>
              <a:t>that has both Client and Server </a:t>
            </a:r>
            <a:r>
              <a:rPr lang="en-US" altLang="zh-TW" dirty="0" smtClean="0"/>
              <a:t>roles.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Collaboration in P2P systems: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Nonexistent trust relationships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Poor administration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Operated with no prior agreement between peers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Composed of nodes that act in their own interests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64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P2P features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All peers in P2P network are theoretically the </a:t>
            </a:r>
            <a:r>
              <a:rPr lang="en-US" altLang="zh-TW" b="1" i="1" smtClean="0"/>
              <a:t>same</a:t>
            </a:r>
            <a:r>
              <a:rPr lang="en-US" altLang="zh-TW" smtClean="0"/>
              <a:t>. </a:t>
            </a:r>
          </a:p>
          <a:p>
            <a:r>
              <a:rPr lang="en-US" altLang="zh-TW" smtClean="0"/>
              <a:t>Data and computation is </a:t>
            </a:r>
            <a:r>
              <a:rPr lang="en-US" altLang="zh-TW" b="1" i="1" smtClean="0"/>
              <a:t>decentralized</a:t>
            </a:r>
            <a:r>
              <a:rPr lang="en-US" altLang="zh-TW" smtClean="0"/>
              <a:t>.</a:t>
            </a:r>
          </a:p>
          <a:p>
            <a:r>
              <a:rPr lang="en-US" altLang="zh-TW" smtClean="0"/>
              <a:t>Peers and their connections are </a:t>
            </a:r>
            <a:r>
              <a:rPr lang="en-US" altLang="zh-TW" b="1" i="1" smtClean="0"/>
              <a:t>volatile.</a:t>
            </a:r>
            <a:endParaRPr lang="en-US" altLang="zh-TW" smtClean="0"/>
          </a:p>
          <a:p>
            <a:r>
              <a:rPr lang="en-US" altLang="zh-TW" smtClean="0"/>
              <a:t>Search for information in P2P networks is more relevant compared to </a:t>
            </a:r>
            <a:r>
              <a:rPr lang="en-US" altLang="zh-TW" i="1" smtClean="0"/>
              <a:t>static </a:t>
            </a:r>
            <a:r>
              <a:rPr lang="en-US" altLang="zh-TW" smtClean="0"/>
              <a:t>searches (such as Google or Yahoo).</a:t>
            </a:r>
          </a:p>
          <a:p>
            <a:endParaRPr lang="en-US" altLang="zh-TW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38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Types of P2P System (Apps)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>
                <a:latin typeface="Verdana" pitchFamily="34" charset="0"/>
              </a:rPr>
              <a:t>E-commerce systems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Verdana" pitchFamily="34" charset="0"/>
              </a:rPr>
              <a:t>   – eBay…</a:t>
            </a:r>
          </a:p>
          <a:p>
            <a:pPr>
              <a:lnSpc>
                <a:spcPct val="90000"/>
              </a:lnSpc>
            </a:pPr>
            <a:r>
              <a:rPr lang="en-US" altLang="zh-TW" sz="2800" smtClean="0">
                <a:latin typeface="Verdana" pitchFamily="34" charset="0"/>
              </a:rPr>
              <a:t>File sharing systems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Verdana" pitchFamily="34" charset="0"/>
              </a:rPr>
              <a:t>   – Napster, Gnutella, Freenet, …</a:t>
            </a:r>
          </a:p>
          <a:p>
            <a:pPr>
              <a:lnSpc>
                <a:spcPct val="90000"/>
              </a:lnSpc>
            </a:pPr>
            <a:r>
              <a:rPr lang="en-US" altLang="zh-TW" sz="2800" smtClean="0">
                <a:latin typeface="Verdana" pitchFamily="34" charset="0"/>
              </a:rPr>
              <a:t>Distributed Databases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Verdana" pitchFamily="34" charset="0"/>
              </a:rPr>
              <a:t>   – Mariposa …</a:t>
            </a:r>
          </a:p>
          <a:p>
            <a:pPr>
              <a:lnSpc>
                <a:spcPct val="90000"/>
              </a:lnSpc>
            </a:pPr>
            <a:r>
              <a:rPr lang="en-US" altLang="zh-TW" sz="2800" smtClean="0">
                <a:latin typeface="Verdana" pitchFamily="34" charset="0"/>
              </a:rPr>
              <a:t>Networks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Verdana" pitchFamily="34" charset="0"/>
              </a:rPr>
              <a:t>   – Wireless ad-hoc networks</a:t>
            </a:r>
          </a:p>
          <a:p>
            <a:pPr>
              <a:lnSpc>
                <a:spcPct val="90000"/>
              </a:lnSpc>
            </a:pPr>
            <a:endParaRPr lang="en-US" altLang="zh-TW" sz="280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P2P System models (1)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Centralized model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  – global index held by a central authority (single point of failure)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  – direct contact between requestors and providers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  – Example: Napster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1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P2P System models (2)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Decentralized model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/>
              <a:t>   – Examples: Freenet, Gnutella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/>
              <a:t>   – no global index, no central coordination, global behavior emerges from local interactions, etc.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/>
              <a:t>   – direct contact between requestors and providers (Gnutella) or mediated by a chain of intermediaries (Freenet)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2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Computing in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Cloud computing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b="1" dirty="0" smtClean="0"/>
              <a:t>parallel/distributed</a:t>
            </a:r>
            <a:r>
              <a:rPr lang="en-US" altLang="zh-TW" dirty="0" smtClean="0"/>
              <a:t> computing paradigm</a:t>
            </a:r>
          </a:p>
          <a:p>
            <a:pPr lvl="1"/>
            <a:r>
              <a:rPr lang="en-US" altLang="zh-TW" dirty="0" smtClean="0"/>
              <a:t>Its scale is usually larger than the scale of cluster computing</a:t>
            </a:r>
          </a:p>
          <a:p>
            <a:pPr lvl="1"/>
            <a:r>
              <a:rPr lang="en-US" altLang="zh-TW" dirty="0" smtClean="0"/>
              <a:t> It was considered the same as </a:t>
            </a:r>
            <a:r>
              <a:rPr lang="en-US" altLang="zh-TW" b="1" dirty="0" smtClean="0"/>
              <a:t>grid computing </a:t>
            </a:r>
            <a:r>
              <a:rPr lang="en-US" altLang="zh-TW" dirty="0" smtClean="0"/>
              <a:t>(But not for now and future)</a:t>
            </a:r>
          </a:p>
          <a:p>
            <a:pPr lvl="1"/>
            <a:r>
              <a:rPr lang="en-US" altLang="zh-TW" dirty="0" smtClean="0"/>
              <a:t>It is very different from </a:t>
            </a:r>
            <a:r>
              <a:rPr lang="en-US" altLang="zh-TW" b="1" dirty="0" smtClean="0"/>
              <a:t>P2P computing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volunteer computing</a:t>
            </a:r>
          </a:p>
          <a:p>
            <a:pPr lvl="1"/>
            <a:r>
              <a:rPr lang="en-US" altLang="zh-TW" dirty="0" smtClean="0"/>
              <a:t>It is an important part in the </a:t>
            </a:r>
            <a:r>
              <a:rPr lang="en-US" altLang="zh-TW" b="1" dirty="0" err="1" smtClean="0"/>
              <a:t>IoT</a:t>
            </a:r>
            <a:r>
              <a:rPr lang="en-US" altLang="zh-TW" b="1" dirty="0" smtClean="0"/>
              <a:t> architecture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Fog computing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89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P2P System models (3)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Hierarchical model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  – introduction of “super-nodes” (super-peers)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  – mix of centralized and decentralized model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  – Example: FastTrack</a:t>
            </a:r>
          </a:p>
          <a:p>
            <a:endParaRPr lang="en-US" altLang="zh-TW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0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Napster: Overview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Central (virtual) database which holds an index of offered MP3/WMA files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Client peers connect to this metadata server, identify themselves (account) and send a list of MP3/WMA files they are sharing (C/S)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Other client peers can search the index and learn from which ones they can retrieve the file (P2P)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Combination of client/server and P2P approaches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First time users must register an account</a:t>
            </a:r>
          </a:p>
          <a:p>
            <a:pPr>
              <a:lnSpc>
                <a:spcPct val="90000"/>
              </a:lnSpc>
            </a:pPr>
            <a:endParaRPr lang="en-US" altLang="zh-TW" sz="280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7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Napster: </a:t>
            </a:r>
            <a:r>
              <a:rPr lang="en-US" altLang="zh-TW" dirty="0" smtClean="0"/>
              <a:t>Communication Model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471487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42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Gnutella: Overview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320087" cy="4900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smtClean="0"/>
              <a:t>No central server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/>
              <a:t>   – cannot be sued (Napster)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Constrained broadcast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/>
              <a:t>   – Every peer sends packets it receives to all of its peers (typically 4)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/>
              <a:t>   – Life-time of packets limited by time -to-live (typically set to 7)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/>
              <a:t>   – Packets have unique ids to detect loops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Hooking up to the Gnutella systems requires that a new peer knows at least one Gnutella host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/>
              <a:t>   – gnutellahosts.com:6346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/>
              <a:t>   – Outside the Gnutella protocol specification</a:t>
            </a:r>
            <a:endParaRPr lang="en-US" altLang="zh-TW" sz="280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30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Gnutella: </a:t>
            </a:r>
            <a:r>
              <a:rPr lang="en-US" altLang="zh-TW" dirty="0" smtClean="0"/>
              <a:t>Communication model</a:t>
            </a:r>
          </a:p>
        </p:txBody>
      </p:sp>
      <p:pic>
        <p:nvPicPr>
          <p:cNvPr id="14339" name="Picture 4" descr="D:\adhoc\p2p\gnutHowitwor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724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4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Gnutella: </a:t>
            </a:r>
            <a:r>
              <a:rPr lang="en-US" altLang="zh-TW" dirty="0" smtClean="0"/>
              <a:t>Communication Model,</a:t>
            </a:r>
            <a:br>
              <a:rPr lang="en-US" altLang="zh-TW" dirty="0" smtClean="0"/>
            </a:br>
            <a:r>
              <a:rPr lang="en-US" altLang="zh-TW" dirty="0" smtClean="0"/>
              <a:t>Another View</a:t>
            </a:r>
            <a:endParaRPr lang="zh-TW" alt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1571625"/>
            <a:ext cx="4052888" cy="46434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Gnutella: </a:t>
            </a:r>
            <a:r>
              <a:rPr lang="en-US" altLang="zh-TW" dirty="0" smtClean="0"/>
              <a:t>Topology of Gnutella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Small-world properties verified (“find everything close by”)</a:t>
            </a:r>
          </a:p>
          <a:p>
            <a:r>
              <a:rPr lang="en-US" altLang="zh-TW" smtClean="0"/>
              <a:t>Backbone + outskirts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3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2676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659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C6-3AA4-4B72-8C99-5A980B3356AB}" type="slidenum">
              <a:rPr lang="en-US" altLang="zh-TW" smtClean="0"/>
              <a:pPr/>
              <a:t>77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7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14313"/>
            <a:ext cx="37988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5113"/>
            <a:ext cx="29860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46463"/>
            <a:ext cx="34290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5"/>
          <p:cNvSpPr txBox="1">
            <a:spLocks noChangeArrowheads="1"/>
          </p:cNvSpPr>
          <p:nvPr/>
        </p:nvSpPr>
        <p:spPr bwMode="auto">
          <a:xfrm>
            <a:off x="857250" y="3000375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/>
              <a:t>1771 peers in 2001, Gnutella</a:t>
            </a:r>
            <a:endParaRPr kumimoji="0" lang="zh-TW" altLang="en-US"/>
          </a:p>
        </p:txBody>
      </p:sp>
      <p:sp>
        <p:nvSpPr>
          <p:cNvPr id="18438" name="文字方塊 6"/>
          <p:cNvSpPr txBox="1">
            <a:spLocks noChangeArrowheads="1"/>
          </p:cNvSpPr>
          <p:nvPr/>
        </p:nvSpPr>
        <p:spPr bwMode="auto">
          <a:xfrm>
            <a:off x="5500688" y="2928938"/>
            <a:ext cx="309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/>
              <a:t>Randomly removed 30% nodes</a:t>
            </a:r>
            <a:endParaRPr kumimoji="0" lang="zh-TW" altLang="en-US"/>
          </a:p>
        </p:txBody>
      </p:sp>
      <p:sp>
        <p:nvSpPr>
          <p:cNvPr id="18439" name="文字方塊 7"/>
          <p:cNvSpPr txBox="1">
            <a:spLocks noChangeArrowheads="1"/>
          </p:cNvSpPr>
          <p:nvPr/>
        </p:nvSpPr>
        <p:spPr bwMode="auto">
          <a:xfrm>
            <a:off x="2714625" y="6143625"/>
            <a:ext cx="348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/>
              <a:t>Removed 4% highest-degree nodes</a:t>
            </a:r>
            <a:endParaRPr kumimoji="0"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C6-3AA4-4B72-8C99-5A980B3356AB}" type="slidenum">
              <a:rPr lang="en-US" altLang="zh-TW" smtClean="0"/>
              <a:pPr/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01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Gnutella: </a:t>
            </a:r>
            <a:r>
              <a:rPr lang="en-US" altLang="zh-TW" dirty="0" smtClean="0"/>
              <a:t>Super nodes (peers)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Super nodes index the files shared by peers connected to them, and proxy search requests on behalf of these peers.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All queries are therefore initially directed to super nodes.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The latest Gnutella has introduced the idea of super nodes: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dirty="0" smtClean="0"/>
              <a:t>Use some strategies to assign super nodes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zh-TW" dirty="0" smtClean="0"/>
              <a:t>Peer elections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zh-TW" dirty="0" smtClean="0"/>
              <a:t>Processing power and network bandwidth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73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Parallel Computing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9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Gnutella: </a:t>
            </a:r>
            <a:r>
              <a:rPr lang="en-US" altLang="zh-TW" dirty="0" smtClean="0"/>
              <a:t>Network Traffic Problem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smtClean="0"/>
              <a:t>Reputation of peers is not addressed</a:t>
            </a:r>
          </a:p>
          <a:p>
            <a:r>
              <a:rPr lang="en-US" altLang="zh-TW" sz="2400" smtClean="0"/>
              <a:t>Simple, robust, and scalable (at the moment)</a:t>
            </a:r>
          </a:p>
          <a:p>
            <a:r>
              <a:rPr lang="en-US" altLang="zh-TW" sz="2400" smtClean="0"/>
              <a:t>Protocol causes high network traffic (e.g., 3.5Mbps). For example:</a:t>
            </a:r>
          </a:p>
          <a:p>
            <a:pPr>
              <a:buFont typeface="Wingdings" pitchFamily="2" charset="2"/>
              <a:buNone/>
            </a:pPr>
            <a:r>
              <a:rPr lang="en-US" altLang="zh-TW" sz="2400" smtClean="0"/>
              <a:t>   – 4 connections C / peer, TTL = 7</a:t>
            </a:r>
          </a:p>
          <a:p>
            <a:pPr>
              <a:buFont typeface="Wingdings" pitchFamily="2" charset="2"/>
              <a:buNone/>
            </a:pPr>
            <a:r>
              <a:rPr lang="en-US" altLang="zh-TW" sz="2400" smtClean="0"/>
              <a:t>   – 1 ping packet can cause packets</a:t>
            </a:r>
            <a:r>
              <a:rPr lang="en-US" altLang="zh-TW" sz="2800" smtClean="0"/>
              <a:t> 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876800"/>
            <a:ext cx="45894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69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Freenet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Freenet is a typical, purely decentralized loosely-structured content distribution system.</a:t>
            </a:r>
          </a:p>
          <a:p>
            <a:r>
              <a:rPr lang="en-US" altLang="zh-TW" smtClean="0"/>
              <a:t>It uses </a:t>
            </a:r>
            <a:r>
              <a:rPr lang="en-US" altLang="zh-TW" b="1" i="1" smtClean="0"/>
              <a:t>file and node identifier similarity </a:t>
            </a:r>
            <a:r>
              <a:rPr lang="en-US" altLang="zh-TW" smtClean="0"/>
              <a:t>to produce </a:t>
            </a:r>
            <a:r>
              <a:rPr lang="en-US" altLang="zh-TW" b="1" i="1" smtClean="0"/>
              <a:t>an estimate </a:t>
            </a:r>
            <a:r>
              <a:rPr lang="en-US" altLang="zh-TW" smtClean="0"/>
              <a:t>of where a file may be located</a:t>
            </a:r>
          </a:p>
          <a:p>
            <a:r>
              <a:rPr lang="en-US" altLang="zh-TW" smtClean="0"/>
              <a:t>a </a:t>
            </a:r>
            <a:r>
              <a:rPr lang="en-US" altLang="zh-TW" b="1" i="1" smtClean="0"/>
              <a:t>chain mode propagation </a:t>
            </a:r>
            <a:r>
              <a:rPr lang="en-US" altLang="zh-TW" smtClean="0"/>
              <a:t>approach to forward queries from node-to-node.</a:t>
            </a:r>
            <a:endParaRPr lang="zh-TW" altLang="en-US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26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Freenet properties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Adaptive P2P system which supports publication, replication, and retrieval of data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Anonymity &amp; File Content Security!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Requests are routed to the most likely physical location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/>
              <a:t>   – no central server as in Napster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/>
              <a:t>   – no constrained broadcast as in Gnutella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9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err="1" smtClean="0"/>
              <a:t>Freenet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Data manipulation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Files in Freenet are identified by unique binary keys.</a:t>
            </a:r>
          </a:p>
          <a:p>
            <a:r>
              <a:rPr lang="en-US" altLang="zh-TW" smtClean="0"/>
              <a:t>Each Freenet node maintains its own local data store</a:t>
            </a:r>
          </a:p>
          <a:p>
            <a:r>
              <a:rPr lang="en-US" altLang="zh-TW" smtClean="0"/>
              <a:t>To search for a file, the user sends a request message specifying </a:t>
            </a:r>
            <a:r>
              <a:rPr lang="en-US" altLang="zh-TW" b="1" i="1" smtClean="0"/>
              <a:t>the key and a timeout value</a:t>
            </a:r>
            <a:r>
              <a:rPr lang="en-US" altLang="zh-TW" smtClean="0"/>
              <a:t>.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55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Volunteer computing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84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59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>Volunteer computing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34821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b="1" smtClean="0"/>
              <a:t>Volunteer computing</a:t>
            </a:r>
            <a:r>
              <a:rPr lang="en-US" altLang="zh-TW" smtClean="0"/>
              <a:t> </a:t>
            </a:r>
          </a:p>
          <a:p>
            <a:pPr lvl="1"/>
            <a:r>
              <a:rPr lang="en-US" altLang="zh-TW" smtClean="0"/>
              <a:t>is an arrangement in which people (</a:t>
            </a:r>
            <a:r>
              <a:rPr lang="en-US" altLang="zh-TW" b="1" smtClean="0"/>
              <a:t>volunteers</a:t>
            </a:r>
            <a:r>
              <a:rPr lang="en-US" altLang="zh-TW" smtClean="0"/>
              <a:t>) provide computing resources to </a:t>
            </a:r>
            <a:r>
              <a:rPr lang="en-US" altLang="zh-TW" b="1" smtClean="0"/>
              <a:t>projects</a:t>
            </a:r>
            <a:r>
              <a:rPr lang="en-US" altLang="zh-TW" smtClean="0"/>
              <a:t> </a:t>
            </a:r>
          </a:p>
          <a:p>
            <a:pPr lvl="1"/>
            <a:r>
              <a:rPr lang="en-US" altLang="zh-TW" smtClean="0"/>
              <a:t>Volunteers are typically members of the general public who own Internet-connected PCs </a:t>
            </a:r>
          </a:p>
          <a:p>
            <a:pPr lvl="1"/>
            <a:r>
              <a:rPr lang="en-US" altLang="zh-TW" smtClean="0"/>
              <a:t>Projects are typically academic (university-based) and do scientific research </a:t>
            </a:r>
          </a:p>
          <a:p>
            <a:pPr lvl="2"/>
            <a:r>
              <a:rPr lang="en-US" altLang="zh-TW" smtClean="0"/>
              <a:t>SETI, …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0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/>
              <a:t>Why is Volunteer Computing Important </a:t>
            </a:r>
            <a:endParaRPr lang="zh-TW" altLang="en-US" sz="4000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Because of the huge number (&gt; 1 billion) of PCs in the world </a:t>
            </a:r>
          </a:p>
          <a:p>
            <a:r>
              <a:rPr lang="en-US" altLang="zh-TW" smtClean="0"/>
              <a:t>Volunteer computing power can't be bought; it must be earned. A research project that has limited funding but large public appeal can get huge computing power. </a:t>
            </a:r>
          </a:p>
          <a:p>
            <a:r>
              <a:rPr lang="en-US" altLang="zh-TW" smtClean="0"/>
              <a:t>Volunteer computing encourages public interest in science </a:t>
            </a:r>
            <a:endParaRPr lang="zh-TW" altLang="en-US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31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Desktop Grid Computing</a:t>
            </a:r>
            <a:endParaRPr lang="zh-TW" altLang="en-US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'Desktop grid' computing – </a:t>
            </a:r>
          </a:p>
          <a:p>
            <a:pPr lvl="1"/>
            <a:r>
              <a:rPr lang="en-US" altLang="zh-TW" smtClean="0"/>
              <a:t>which uses desktop PCs within an organization</a:t>
            </a:r>
          </a:p>
          <a:p>
            <a:pPr lvl="1"/>
            <a:r>
              <a:rPr lang="en-US" altLang="zh-TW" smtClean="0"/>
              <a:t> superficially similar to volunteer computing, but  has accountability and lacks anonymity </a:t>
            </a:r>
            <a:endParaRPr lang="zh-TW" altLang="en-US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0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Comparison to Grid Computing </a:t>
            </a:r>
            <a:endParaRPr lang="zh-TW" altLang="en-US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Grid computing: The term </a:t>
            </a:r>
            <a:r>
              <a:rPr lang="en-US" altLang="zh-TW" smtClean="0">
                <a:solidFill>
                  <a:srgbClr val="FF0000"/>
                </a:solidFill>
              </a:rPr>
              <a:t>generally refers</a:t>
            </a:r>
            <a:r>
              <a:rPr lang="en-US" altLang="zh-TW" smtClean="0"/>
              <a:t> to the sharing of computing resources within and between </a:t>
            </a:r>
            <a:r>
              <a:rPr lang="en-US" altLang="zh-TW" smtClean="0">
                <a:solidFill>
                  <a:srgbClr val="FF0000"/>
                </a:solidFill>
              </a:rPr>
              <a:t>organizations</a:t>
            </a:r>
          </a:p>
          <a:p>
            <a:pPr lvl="1"/>
            <a:r>
              <a:rPr lang="en-US" altLang="zh-TW" smtClean="0"/>
              <a:t> Each organization can act as either producer or consumer of resources</a:t>
            </a:r>
          </a:p>
          <a:p>
            <a:pPr lvl="1"/>
            <a:r>
              <a:rPr lang="en-US" altLang="zh-TW" smtClean="0"/>
              <a:t>The organizations are mutually accountable </a:t>
            </a:r>
          </a:p>
          <a:p>
            <a:pPr>
              <a:buFont typeface="Arial" pitchFamily="34" charset="0"/>
              <a:buNone/>
            </a:pPr>
            <a:endParaRPr lang="zh-TW" altLang="en-US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5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Comparison to P2P Computing </a:t>
            </a:r>
            <a:endParaRPr lang="zh-TW" altLang="en-US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Volunteer computing uses central servers. There is typically no peer-to-peer communication. </a:t>
            </a:r>
          </a:p>
          <a:p>
            <a:r>
              <a:rPr lang="en-US" altLang="zh-TW" smtClean="0"/>
              <a:t>P2P networks benefit the participants (i.e. the people sharing files). </a:t>
            </a:r>
          </a:p>
          <a:p>
            <a:endParaRPr lang="zh-TW" altLang="en-US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89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Parallel Computing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Parallel Computing </a:t>
            </a:r>
          </a:p>
          <a:p>
            <a:pPr lvl="1"/>
            <a:r>
              <a:rPr lang="en-US" altLang="zh-TW" dirty="0" smtClean="0"/>
              <a:t>A form of computation in which many </a:t>
            </a:r>
            <a:r>
              <a:rPr lang="en-US" altLang="zh-TW" i="1" dirty="0" smtClean="0">
                <a:solidFill>
                  <a:srgbClr val="00B0F0"/>
                </a:solidFill>
              </a:rPr>
              <a:t>calculations are carried out simultaneously</a:t>
            </a:r>
          </a:p>
          <a:p>
            <a:pPr lvl="1"/>
            <a:r>
              <a:rPr lang="en-US" altLang="zh-TW" dirty="0" smtClean="0"/>
              <a:t>Large problems can often be divided into smaller ones, which are then solved concurrently ("</a:t>
            </a:r>
            <a:r>
              <a:rPr lang="en-US" altLang="zh-TW" i="1" dirty="0" smtClean="0">
                <a:solidFill>
                  <a:srgbClr val="00B0F0"/>
                </a:solidFill>
              </a:rPr>
              <a:t>in parallel</a:t>
            </a:r>
            <a:r>
              <a:rPr lang="en-US" altLang="zh-TW" dirty="0" smtClean="0"/>
              <a:t>")</a:t>
            </a:r>
          </a:p>
          <a:p>
            <a:r>
              <a:rPr lang="en-US" altLang="zh-TW" dirty="0" smtClean="0"/>
              <a:t>Advantages</a:t>
            </a:r>
          </a:p>
          <a:p>
            <a:pPr lvl="1"/>
            <a:r>
              <a:rPr lang="en-US" altLang="zh-TW" dirty="0" smtClean="0"/>
              <a:t>Cost efficient</a:t>
            </a:r>
          </a:p>
          <a:p>
            <a:pPr lvl="1"/>
            <a:r>
              <a:rPr lang="en-US" altLang="zh-TW" dirty="0" smtClean="0"/>
              <a:t>High performance</a:t>
            </a:r>
          </a:p>
          <a:p>
            <a:pPr lvl="1"/>
            <a:r>
              <a:rPr lang="en-US" altLang="zh-TW" dirty="0" smtClean="0"/>
              <a:t>Improve Utilization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00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BOINC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http://boinc.berkeley.edu/</a:t>
            </a:r>
            <a:endParaRPr lang="en-US" altLang="zh-TW" dirty="0" smtClean="0"/>
          </a:p>
          <a:p>
            <a:r>
              <a:rPr lang="en-US" altLang="zh-TW" dirty="0" smtClean="0"/>
              <a:t>BOINC is a software platform for </a:t>
            </a:r>
          </a:p>
          <a:p>
            <a:pPr lvl="1"/>
            <a:r>
              <a:rPr lang="en-US" altLang="zh-TW" b="1" dirty="0" smtClean="0"/>
              <a:t>volunteer computing</a:t>
            </a:r>
            <a:endParaRPr lang="en-US" altLang="zh-TW" dirty="0" smtClean="0"/>
          </a:p>
          <a:p>
            <a:pPr lvl="1"/>
            <a:r>
              <a:rPr lang="en-US" altLang="zh-TW" b="1" dirty="0" smtClean="0"/>
              <a:t>desktop Grid computing</a:t>
            </a:r>
          </a:p>
          <a:p>
            <a:r>
              <a:rPr lang="en-US" altLang="zh-TW" dirty="0" smtClean="0"/>
              <a:t>Which applications are suitable for BOINC? </a:t>
            </a:r>
          </a:p>
          <a:p>
            <a:pPr lvl="1"/>
            <a:r>
              <a:rPr lang="en-US" altLang="zh-TW" b="1" dirty="0" smtClean="0"/>
              <a:t>Public appeal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b="1" dirty="0" smtClean="0"/>
              <a:t>Low data/compute ratio</a:t>
            </a:r>
            <a:r>
              <a:rPr lang="en-US" altLang="zh-TW" dirty="0" smtClean="0"/>
              <a:t>  </a:t>
            </a:r>
            <a:endParaRPr lang="zh-TW" altLang="en-US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90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1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Internet of Things &amp;</a:t>
            </a:r>
            <a:br>
              <a:rPr lang="en-US" altLang="zh-TW" dirty="0" smtClean="0"/>
            </a:br>
            <a:r>
              <a:rPr lang="en-US" altLang="zh-TW" dirty="0" smtClean="0"/>
              <a:t>Fog Computing 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D9D6-3427-40B9-870D-EDD752077DA2}" type="slidenum">
              <a:rPr lang="en-US" altLang="zh-TW" smtClean="0"/>
              <a:pPr/>
              <a:t>91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2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9875"/>
            <a:ext cx="8001000" cy="1133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IoT Telemedicine Applications:</a:t>
            </a:r>
            <a:br>
              <a:rPr lang="en-US" altLang="zh-CN" sz="3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</a:br>
            <a:r>
              <a:rPr lang="en-US" altLang="zh-CN" sz="24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20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Patient Data Transferred Using  a Wireless Sensor Network.</a:t>
            </a:r>
            <a:r>
              <a:rPr lang="en-US" altLang="zh-CN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</a:t>
            </a:r>
            <a:endParaRPr lang="en-US" altLang="zh-TW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17638"/>
            <a:ext cx="7908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199063" y="5878513"/>
            <a:ext cx="2276475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/>
              <a:t>(Courtesy of Inftech, 2007) </a:t>
            </a:r>
          </a:p>
        </p:txBody>
      </p:sp>
    </p:spTree>
    <p:extLst>
      <p:ext uri="{BB962C8B-B14F-4D97-AF65-F5344CB8AC3E}">
        <p14:creationId xmlns:p14="http://schemas.microsoft.com/office/powerpoint/2010/main" val="2105583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 b="0">
              <a:latin typeface="Times New Roman" pitchFamily="18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914400" y="457200"/>
            <a:ext cx="731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latin typeface="Times New Roman" pitchFamily="18" charset="0"/>
            </a:endParaRPr>
          </a:p>
        </p:txBody>
      </p:sp>
      <p:pic>
        <p:nvPicPr>
          <p:cNvPr id="185348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0960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914400" y="541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Retail and logistics :  How RFID Works in Business Sales ?</a:t>
            </a:r>
          </a:p>
        </p:txBody>
      </p:sp>
    </p:spTree>
    <p:extLst>
      <p:ext uri="{BB962C8B-B14F-4D97-AF65-F5344CB8AC3E}">
        <p14:creationId xmlns:p14="http://schemas.microsoft.com/office/powerpoint/2010/main" val="23753973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" y="609600"/>
            <a:ext cx="909808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D142-7069-4CA0-A146-E28799D3F560}" type="slidenum">
              <a:rPr lang="en-US" altLang="zh-TW" smtClean="0"/>
              <a:pPr/>
              <a:t>94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59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Cloud Computing Limitations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Connectivity</a:t>
            </a:r>
            <a:r>
              <a:rPr lang="en-US" altLang="zh-TW" dirty="0"/>
              <a:t> to the Cloud is a pre-requisite of cloud </a:t>
            </a:r>
            <a:r>
              <a:rPr lang="en-US" altLang="zh-TW" dirty="0" smtClean="0"/>
              <a:t>computing</a:t>
            </a:r>
          </a:p>
          <a:p>
            <a:r>
              <a:rPr lang="en-US" altLang="zh-TW" dirty="0"/>
              <a:t>Cloud computing assumes that there is </a:t>
            </a:r>
            <a:r>
              <a:rPr lang="en-US" altLang="zh-TW" dirty="0">
                <a:solidFill>
                  <a:srgbClr val="FF0000"/>
                </a:solidFill>
              </a:rPr>
              <a:t>enough bandwidth </a:t>
            </a:r>
            <a:r>
              <a:rPr lang="en-US" altLang="zh-TW" dirty="0"/>
              <a:t>to collect the </a:t>
            </a:r>
            <a:r>
              <a:rPr lang="en-US" altLang="zh-TW" dirty="0" smtClean="0"/>
              <a:t>data</a:t>
            </a:r>
          </a:p>
          <a:p>
            <a:r>
              <a:rPr lang="en-US" altLang="zh-TW" dirty="0"/>
              <a:t>Cloud computing </a:t>
            </a:r>
            <a:r>
              <a:rPr lang="en-US" altLang="zh-TW" dirty="0" smtClean="0"/>
              <a:t>centralizes </a:t>
            </a:r>
            <a:r>
              <a:rPr lang="en-US" altLang="zh-TW" dirty="0"/>
              <a:t>the analytics thus </a:t>
            </a:r>
            <a:r>
              <a:rPr lang="en-US" altLang="zh-TW" dirty="0">
                <a:solidFill>
                  <a:srgbClr val="FF0000"/>
                </a:solidFill>
              </a:rPr>
              <a:t>defining the lower bound reaction time</a:t>
            </a:r>
            <a:r>
              <a:rPr lang="en-US" altLang="zh-TW" dirty="0"/>
              <a:t> of the system 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95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3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Connectivity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zh-TW" dirty="0"/>
              <a:t>Driver assistance applications can’t rely on a connection to the cloud to be always available </a:t>
            </a:r>
            <a:endParaRPr lang="en-US" altLang="zh-TW" dirty="0" smtClean="0"/>
          </a:p>
          <a:p>
            <a:r>
              <a:rPr lang="en-US" altLang="zh-TW" dirty="0" smtClean="0"/>
              <a:t>Decisions </a:t>
            </a:r>
            <a:r>
              <a:rPr lang="en-US" altLang="zh-TW" dirty="0"/>
              <a:t>that require short reaction </a:t>
            </a:r>
            <a:r>
              <a:rPr lang="en-US" altLang="zh-TW" dirty="0" smtClean="0"/>
              <a:t>time, or that have to be taken on a decentralized fashion can’t </a:t>
            </a:r>
            <a:r>
              <a:rPr lang="en-US" altLang="zh-TW" dirty="0"/>
              <a:t>rely on the cloud</a:t>
            </a:r>
            <a:endParaRPr lang="zh-TW" altLang="en-US" dirty="0"/>
          </a:p>
        </p:txBody>
      </p:sp>
      <p:pic>
        <p:nvPicPr>
          <p:cNvPr id="137220" name="Picture 4" descr="C:\Users\laconia_rqw\AppData\Local\Microsoft\Windows\Temporary Internet Files\Content.IE5\HHGUPX93\Green-Bike-Lane-at-Intersec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398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0475-2F83-443C-AAE7-E3B75433BFAB}" type="slidenum">
              <a:rPr lang="en-US" altLang="zh-TW" smtClean="0"/>
              <a:pPr/>
              <a:t>96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03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Bandwidth and Reaction-Time Problem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altLang="zh-TW" dirty="0"/>
              <a:t>For some Industrial Internet of Things applications it is just not realistic to stream all data to a cloud</a:t>
            </a:r>
            <a:endParaRPr lang="zh-TW" altLang="en-US" dirty="0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038600" cy="32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7299-6B50-4264-B6C7-875398F34858}" type="slidenum">
              <a:rPr lang="en-US" altLang="zh-TW" smtClean="0"/>
              <a:pPr/>
              <a:t>97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3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Fog Computing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Fog computing is about </a:t>
            </a:r>
            <a:r>
              <a:rPr lang="en-US" altLang="zh-TW" dirty="0">
                <a:solidFill>
                  <a:srgbClr val="FF0000"/>
                </a:solidFill>
              </a:rPr>
              <a:t>computing on the </a:t>
            </a:r>
            <a:r>
              <a:rPr lang="en-US" altLang="zh-TW" dirty="0" smtClean="0">
                <a:solidFill>
                  <a:srgbClr val="FF0000"/>
                </a:solidFill>
              </a:rPr>
              <a:t>edge</a:t>
            </a:r>
          </a:p>
          <a:p>
            <a:r>
              <a:rPr lang="en-US" altLang="zh-TW" dirty="0"/>
              <a:t>In Fog computing </a:t>
            </a:r>
            <a:r>
              <a:rPr lang="en-US" altLang="zh-TW" dirty="0">
                <a:solidFill>
                  <a:srgbClr val="FF0000"/>
                </a:solidFill>
              </a:rPr>
              <a:t>devices communicate peer-to-peer </a:t>
            </a:r>
            <a:r>
              <a:rPr lang="en-US" altLang="zh-TW" dirty="0"/>
              <a:t>to efficiently share/store data and take local decisions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9269" name="Picture 5" descr="C:\Users\laconia_rqw\AppData\Local\Microsoft\Windows\Temporary Internet Files\Content.IE5\US9VRDRE\fog_on_the_roads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7299-6B50-4264-B6C7-875398F34858}" type="slidenum">
              <a:rPr lang="en-US" altLang="zh-TW" smtClean="0"/>
              <a:pPr/>
              <a:t>98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525182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Fog and Cloud Computing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Fog and Cloud computing are synergistic, not </a:t>
            </a:r>
            <a:r>
              <a:rPr lang="en-US" altLang="zh-TW" dirty="0" smtClean="0"/>
              <a:t>exclusive</a:t>
            </a:r>
          </a:p>
          <a:p>
            <a:r>
              <a:rPr lang="en-US" altLang="zh-TW" dirty="0" err="1"/>
              <a:t>IoT</a:t>
            </a:r>
            <a:r>
              <a:rPr lang="en-US" altLang="zh-TW" dirty="0"/>
              <a:t> systems require both!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7299-6B50-4264-B6C7-875398F34858}" type="slidenum">
              <a:rPr lang="en-US" altLang="zh-TW" smtClean="0"/>
              <a:pPr/>
              <a:t>99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97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2.2|20.|19.2|6.9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3368</Words>
  <Application>Microsoft Office PowerPoint</Application>
  <PresentationFormat>如螢幕大小 (4:3)</PresentationFormat>
  <Paragraphs>707</Paragraphs>
  <Slides>99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00" baseType="lpstr">
      <vt:lpstr>預設簡報設計</vt:lpstr>
      <vt:lpstr>Introduction to Cloud Computing Lecture 1</vt:lpstr>
      <vt:lpstr>Outline</vt:lpstr>
      <vt:lpstr>Concept of Cloud Computing </vt:lpstr>
      <vt:lpstr>Cloud Computing Definition</vt:lpstr>
      <vt:lpstr>Concept of Cloud Computing</vt:lpstr>
      <vt:lpstr>Computing Paradigm Shifting</vt:lpstr>
      <vt:lpstr>Cloud Computing in Summary</vt:lpstr>
      <vt:lpstr>Parallel Computing </vt:lpstr>
      <vt:lpstr>Parallel Computing</vt:lpstr>
      <vt:lpstr>Flynn's Taxonomy</vt:lpstr>
      <vt:lpstr>Degrees of Parallelism</vt:lpstr>
      <vt:lpstr>Parallel Programming Models</vt:lpstr>
      <vt:lpstr>Two Basic Models</vt:lpstr>
      <vt:lpstr>Two Basic Models</vt:lpstr>
      <vt:lpstr>Distributed Computing </vt:lpstr>
      <vt:lpstr>Distributed Computing</vt:lpstr>
      <vt:lpstr>How to Run Applications Faster</vt:lpstr>
      <vt:lpstr>History</vt:lpstr>
      <vt:lpstr>Towards Commodity Computing</vt:lpstr>
      <vt:lpstr>Rise &amp; Fall of Computing Technologies</vt:lpstr>
      <vt:lpstr>Cluster Computing </vt:lpstr>
      <vt:lpstr>Cluster Computing</vt:lpstr>
      <vt:lpstr>The Cluster</vt:lpstr>
      <vt:lpstr>Computer Collaboration in Cluster</vt:lpstr>
      <vt:lpstr>Massage Passing Interface (i)</vt:lpstr>
      <vt:lpstr>Massage Passing Interface (ii)</vt:lpstr>
      <vt:lpstr>Massage Passing Interface (iii)</vt:lpstr>
      <vt:lpstr>Cluster Applications</vt:lpstr>
      <vt:lpstr>Grid Computing </vt:lpstr>
      <vt:lpstr>Demand for More Computing Power</vt:lpstr>
      <vt:lpstr>The Grid</vt:lpstr>
      <vt:lpstr>Resource Collaboration in Grids</vt:lpstr>
      <vt:lpstr>Example of VOs</vt:lpstr>
      <vt:lpstr>Grid Environments</vt:lpstr>
      <vt:lpstr>Batch Computing in Grid</vt:lpstr>
      <vt:lpstr>PowerPoint 簡報</vt:lpstr>
      <vt:lpstr>Computing Paradigm Shifting I</vt:lpstr>
      <vt:lpstr>Computing Paradigm Shifting II</vt:lpstr>
      <vt:lpstr>The Internet and Cloud</vt:lpstr>
      <vt:lpstr>Related Terms in Cloud Computing</vt:lpstr>
      <vt:lpstr>A NIST Definition: Types of Cloud Services</vt:lpstr>
      <vt:lpstr>Example: Component Stack of  Cloud Services</vt:lpstr>
      <vt:lpstr>A NIST Definition: Cloud Deployment Models </vt:lpstr>
      <vt:lpstr>PowerPoint 簡報</vt:lpstr>
      <vt:lpstr>NIST: Essential Characteristics of Cloud Computing</vt:lpstr>
      <vt:lpstr>Benefits from Cloud Computing</vt:lpstr>
      <vt:lpstr>Adoption of Cloud Computing</vt:lpstr>
      <vt:lpstr>Pay for what is used</vt:lpstr>
      <vt:lpstr>Service Delivery</vt:lpstr>
      <vt:lpstr>Cloud Ecosystem</vt:lpstr>
      <vt:lpstr>Cloud Computing Economy</vt:lpstr>
      <vt:lpstr>A Berkeley View  -  Elasticity: Shifting the Risk</vt:lpstr>
      <vt:lpstr>Public Cloud or  Private Data Center?</vt:lpstr>
      <vt:lpstr>Cloud Federation</vt:lpstr>
      <vt:lpstr>Cloud vs. Grid </vt:lpstr>
      <vt:lpstr>Cloud Computing Definition - WikiPedia</vt:lpstr>
      <vt:lpstr>Cloud or Non-Cloud? Example 1: Mobile Apps</vt:lpstr>
      <vt:lpstr>Cloud or Non-Cloud? Example 2: Web Services</vt:lpstr>
      <vt:lpstr>Cloud or Non-Cloud? Example 3: Data Centers</vt:lpstr>
      <vt:lpstr>Definition: Grid</vt:lpstr>
      <vt:lpstr>Definition: Computational Grid</vt:lpstr>
      <vt:lpstr>Grid Architecture</vt:lpstr>
      <vt:lpstr>Grid vs. Cloud</vt:lpstr>
      <vt:lpstr>P2P Computing </vt:lpstr>
      <vt:lpstr>P2P introduction:</vt:lpstr>
      <vt:lpstr>P2P features</vt:lpstr>
      <vt:lpstr>Types of P2P System (Apps)</vt:lpstr>
      <vt:lpstr>P2P System models (1)</vt:lpstr>
      <vt:lpstr>P2P System models (2)</vt:lpstr>
      <vt:lpstr>P2P System models (3)</vt:lpstr>
      <vt:lpstr>Napster: Overview</vt:lpstr>
      <vt:lpstr>Napster: Communication Model</vt:lpstr>
      <vt:lpstr>Gnutella: Overview</vt:lpstr>
      <vt:lpstr>Gnutella: Communication model</vt:lpstr>
      <vt:lpstr>Gnutella: Communication Model, Another View</vt:lpstr>
      <vt:lpstr>Gnutella: Topology of Gnutella</vt:lpstr>
      <vt:lpstr>PowerPoint 簡報</vt:lpstr>
      <vt:lpstr>PowerPoint 簡報</vt:lpstr>
      <vt:lpstr>Gnutella: Super nodes (peers)</vt:lpstr>
      <vt:lpstr>Gnutella: Network Traffic Problem</vt:lpstr>
      <vt:lpstr>Freenet</vt:lpstr>
      <vt:lpstr>Freenet properties</vt:lpstr>
      <vt:lpstr>Freenet Data manipulation</vt:lpstr>
      <vt:lpstr>Volunteer computing </vt:lpstr>
      <vt:lpstr>Volunteer computing </vt:lpstr>
      <vt:lpstr>Why is Volunteer Computing Important </vt:lpstr>
      <vt:lpstr>Desktop Grid Computing</vt:lpstr>
      <vt:lpstr>Comparison to Grid Computing </vt:lpstr>
      <vt:lpstr>Comparison to P2P Computing </vt:lpstr>
      <vt:lpstr>BOINC</vt:lpstr>
      <vt:lpstr>Internet of Things &amp; Fog Computing  </vt:lpstr>
      <vt:lpstr>IoT Telemedicine Applications:  Patient Data Transferred Using  a Wireless Sensor Network. </vt:lpstr>
      <vt:lpstr>PowerPoint 簡報</vt:lpstr>
      <vt:lpstr>PowerPoint 簡報</vt:lpstr>
      <vt:lpstr>Cloud Computing Limitations</vt:lpstr>
      <vt:lpstr>Connectivity Problem</vt:lpstr>
      <vt:lpstr>Bandwidth and Reaction-Time Problem</vt:lpstr>
      <vt:lpstr>What is Fog Computing</vt:lpstr>
      <vt:lpstr>Fog and Cloud Computing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laconia_rqw</dc:creator>
  <cp:lastModifiedBy>laconia_rqw</cp:lastModifiedBy>
  <cp:revision>89</cp:revision>
  <cp:lastPrinted>1601-01-01T00:00:00Z</cp:lastPrinted>
  <dcterms:created xsi:type="dcterms:W3CDTF">1601-01-01T00:00:00Z</dcterms:created>
  <dcterms:modified xsi:type="dcterms:W3CDTF">2017-02-13T10:48:41Z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