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9"/>
  </p:notesMasterIdLst>
  <p:sldIdLst>
    <p:sldId id="256" r:id="rId2"/>
    <p:sldId id="372" r:id="rId3"/>
    <p:sldId id="366" r:id="rId4"/>
    <p:sldId id="584" r:id="rId5"/>
    <p:sldId id="385" r:id="rId6"/>
    <p:sldId id="490" r:id="rId7"/>
    <p:sldId id="588" r:id="rId8"/>
    <p:sldId id="504" r:id="rId9"/>
    <p:sldId id="463" r:id="rId10"/>
    <p:sldId id="466" r:id="rId11"/>
    <p:sldId id="308" r:id="rId12"/>
    <p:sldId id="467" r:id="rId13"/>
    <p:sldId id="465" r:id="rId14"/>
    <p:sldId id="499" r:id="rId15"/>
    <p:sldId id="403" r:id="rId16"/>
    <p:sldId id="418" r:id="rId17"/>
    <p:sldId id="472" r:id="rId18"/>
    <p:sldId id="491" r:id="rId19"/>
    <p:sldId id="489" r:id="rId20"/>
    <p:sldId id="539" r:id="rId21"/>
    <p:sldId id="540" r:id="rId22"/>
    <p:sldId id="505" r:id="rId23"/>
    <p:sldId id="581" r:id="rId24"/>
    <p:sldId id="452" r:id="rId25"/>
    <p:sldId id="551" r:id="rId26"/>
    <p:sldId id="553" r:id="rId27"/>
    <p:sldId id="554" r:id="rId28"/>
    <p:sldId id="271" r:id="rId29"/>
    <p:sldId id="555" r:id="rId30"/>
    <p:sldId id="495" r:id="rId31"/>
    <p:sldId id="496" r:id="rId32"/>
    <p:sldId id="492" r:id="rId33"/>
    <p:sldId id="413" r:id="rId34"/>
    <p:sldId id="383" r:id="rId35"/>
    <p:sldId id="562" r:id="rId36"/>
    <p:sldId id="563" r:id="rId37"/>
    <p:sldId id="458" r:id="rId38"/>
  </p:sldIdLst>
  <p:sldSz cx="9144000" cy="5143500" type="screen16x9"/>
  <p:notesSz cx="6799263" cy="9929813"/>
  <p:embeddedFontLst>
    <p:embeddedFont>
      <p:font typeface="Noto Sans Symbols" panose="02020500000000000000" charset="-120"/>
      <p:regular r:id="rId40"/>
      <p:bold r:id="rId41"/>
    </p:embeddedFont>
    <p:embeddedFont>
      <p:font typeface="Arial Narrow" panose="020B0606020202030204" pitchFamily="34" charset="0"/>
      <p:regular r:id="rId42"/>
      <p:bold r:id="rId43"/>
      <p:italic r:id="rId44"/>
      <p:boldItalic r:id="rId45"/>
    </p:embeddedFont>
    <p:embeddedFont>
      <p:font typeface="Georgia Pro Black" panose="02040A02050405020203" pitchFamily="18" charset="0"/>
      <p:bold r:id="rId46"/>
      <p:boldItalic r:id="rId47"/>
    </p:embeddedFont>
    <p:embeddedFont>
      <p:font typeface="SimSun" panose="02010600030101010101" pitchFamily="2" charset="-122"/>
      <p:regular r:id="rId48"/>
    </p:embeddedFont>
    <p:embeddedFont>
      <p:font typeface="Times" panose="02020603050405020304" pitchFamily="18" charset="0"/>
      <p:regular r:id="rId49"/>
      <p:bold r:id="rId50"/>
      <p:italic r:id="rId51"/>
      <p:boldItalic r:id="rId52"/>
    </p:embeddedFont>
    <p:embeddedFont>
      <p:font typeface="微軟正黑體" panose="020B0604030504040204" pitchFamily="34" charset="-120"/>
      <p:regular r:id="rId53"/>
      <p:bold r:id="rId54"/>
    </p:embeddedFont>
    <p:embeddedFont>
      <p:font typeface="標楷體" panose="03000509000000000000" pitchFamily="65" charset="-12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5" roundtripDataSignature="AMtx7mipJ845UBb/dHZ8mrwbmaeRitU/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F48E6E-D8EE-483B-AC2C-A8D49A92FC24}">
  <a:tblStyle styleId="{D9F48E6E-D8EE-483B-AC2C-A8D49A92FC2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ECEE86F-C701-482D-989B-510028EB8866}"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888BBD2-8146-4601-B17F-C20E77424696}"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EFFF"/>
          </a:solidFill>
        </a:fill>
      </a:tcStyle>
    </a:wholeTbl>
    <a:band1H>
      <a:tcTxStyle b="off" i="off"/>
      <a:tcStyle>
        <a:tcBdr/>
        <a:fill>
          <a:solidFill>
            <a:srgbClr val="DDDDFF"/>
          </a:solidFill>
        </a:fill>
      </a:tcStyle>
    </a:band1H>
    <a:band2H>
      <a:tcTxStyle b="off" i="off"/>
      <a:tcStyle>
        <a:tcBdr/>
      </a:tcStyle>
    </a:band2H>
    <a:band1V>
      <a:tcTxStyle b="off" i="off"/>
      <a:tcStyle>
        <a:tcBdr/>
        <a:fill>
          <a:solidFill>
            <a:srgbClr val="DDDDFF"/>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1471" autoAdjust="0"/>
  </p:normalViewPr>
  <p:slideViewPr>
    <p:cSldViewPr snapToGrid="0">
      <p:cViewPr varScale="1">
        <p:scale>
          <a:sx n="82" d="100"/>
          <a:sy n="82" d="100"/>
        </p:scale>
        <p:origin x="96" y="4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159"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157"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12.fntdata"/><Relationship Id="rId155"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15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D-Wave_Systems?utm_source=chatgpt.com"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dictionary.cambridge.org/zht/help/codes.html" TargetMode="External"/><Relationship Id="rId4" Type="http://schemas.openxmlformats.org/officeDocument/2006/relationships/hyperlink" Target="https://www.barrons.com/articles/d-wave-quantum-computer-sale-d1f5e2ae?utm_source=chatgpt.com"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137483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7b29bd6734_1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g17b29bd6734_10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sz="1100" dirty="0"/>
              <a:t>目前網際網路的資訊安全，受到量子電腦計算能力的威脅。而現今網際網路大量的使用光纖來建立通信通道來傳 送位元資料。因為光子可以用來表示量子位元，因此我們恰好可以藉由光纖連線來建立量子通道</a:t>
            </a:r>
            <a:r>
              <a:rPr lang="en-US" altLang="zh-TW" sz="1100" dirty="0"/>
              <a:t>(quantum channel)</a:t>
            </a:r>
            <a:r>
              <a:rPr lang="zh-TW" altLang="en-US" sz="1100" dirty="0"/>
              <a:t>以傳送量子位元疊加態，並進一步建構量子網際網路</a:t>
            </a:r>
            <a:r>
              <a:rPr lang="en-US" altLang="zh-TW" sz="1100" dirty="0"/>
              <a:t>(quantum Internet or quantum internet)</a:t>
            </a:r>
            <a:r>
              <a:rPr lang="zh-TW" altLang="en-US" sz="1100" dirty="0"/>
              <a:t>，解除這個威脅。</a:t>
            </a:r>
            <a:endParaRPr lang="zh-TW" altLang="en-US" dirty="0"/>
          </a:p>
          <a:p>
            <a:pPr marL="0" marR="0" lvl="0" indent="0" algn="l" rtl="0">
              <a:lnSpc>
                <a:spcPct val="100000"/>
              </a:lnSpc>
              <a:spcBef>
                <a:spcPts val="0"/>
              </a:spcBef>
              <a:spcAft>
                <a:spcPts val="0"/>
              </a:spcAft>
              <a:buSzPts val="1100"/>
              <a:buNone/>
            </a:pPr>
            <a:endParaRPr sz="1100" b="0" i="0" strike="noStrike" cap="none" dirty="0">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0b70956f60_16_3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0b70956f60_16_37: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extLst>
      <p:ext uri="{BB962C8B-B14F-4D97-AF65-F5344CB8AC3E}">
        <p14:creationId xmlns:p14="http://schemas.microsoft.com/office/powerpoint/2010/main" val="2966902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56715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649232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86675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indent="0">
              <a:buNone/>
            </a:pPr>
            <a:r>
              <a:rPr lang="en-US" altLang="zh-TW" dirty="0" err="1"/>
              <a:t>ChatGPT</a:t>
            </a:r>
            <a:r>
              <a:rPr lang="en-US" altLang="zh-TW" dirty="0"/>
              <a:t>:</a:t>
            </a:r>
          </a:p>
          <a:p>
            <a:pPr marL="158750" indent="0">
              <a:buNone/>
            </a:pPr>
            <a:r>
              <a:rPr lang="en-US" altLang="zh-TW" dirty="0"/>
              <a:t>NIST </a:t>
            </a:r>
            <a:r>
              <a:rPr lang="zh-TW" altLang="en-US" dirty="0"/>
              <a:t>的 **後量子密碼學標準（</a:t>
            </a:r>
            <a:r>
              <a:rPr lang="en-US" altLang="zh-TW" dirty="0"/>
              <a:t>Post-Quantum Cryptography, PQC</a:t>
            </a:r>
            <a:r>
              <a:rPr lang="zh-TW" altLang="en-US" dirty="0"/>
              <a:t>）** 旨在制定能夠抵抗 **量子計算（</a:t>
            </a:r>
            <a:r>
              <a:rPr lang="en-US" altLang="zh-TW" dirty="0"/>
              <a:t>Quantum Computing</a:t>
            </a:r>
            <a:r>
              <a:rPr lang="zh-TW" altLang="en-US" dirty="0"/>
              <a:t>）** 攻擊的加密演算法，以確保數據安全性。由於傳統的 **公鑰密碼（</a:t>
            </a:r>
            <a:r>
              <a:rPr lang="en-US" altLang="zh-TW" dirty="0"/>
              <a:t>Public-Key Cryptography</a:t>
            </a:r>
            <a:r>
              <a:rPr lang="zh-TW" altLang="en-US" dirty="0"/>
              <a:t>）**（如 </a:t>
            </a:r>
            <a:r>
              <a:rPr lang="en-US" altLang="zh-TW" dirty="0"/>
              <a:t>RSA</a:t>
            </a:r>
            <a:r>
              <a:rPr lang="zh-TW" altLang="en-US" dirty="0"/>
              <a:t>、</a:t>
            </a:r>
            <a:r>
              <a:rPr lang="en-US" altLang="zh-TW" dirty="0"/>
              <a:t>ECC</a:t>
            </a:r>
            <a:r>
              <a:rPr lang="zh-TW" altLang="en-US" dirty="0"/>
              <a:t>）容易被 **</a:t>
            </a:r>
            <a:r>
              <a:rPr lang="en-US" altLang="zh-TW" dirty="0"/>
              <a:t>Shor </a:t>
            </a:r>
            <a:r>
              <a:rPr lang="zh-TW" altLang="en-US" dirty="0"/>
              <a:t>演算法（</a:t>
            </a:r>
            <a:r>
              <a:rPr lang="en-US" altLang="zh-TW" dirty="0"/>
              <a:t>Shor’s Algorithm</a:t>
            </a:r>
            <a:r>
              <a:rPr lang="zh-TW" altLang="en-US" dirty="0"/>
              <a:t>）** 在 **量子電腦（</a:t>
            </a:r>
            <a:r>
              <a:rPr lang="en-US" altLang="zh-TW" dirty="0"/>
              <a:t>Quantum Computer</a:t>
            </a:r>
            <a:r>
              <a:rPr lang="zh-TW" altLang="en-US" dirty="0"/>
              <a:t>）** 上高效破解，</a:t>
            </a:r>
            <a:r>
              <a:rPr lang="en-US" altLang="zh-TW" dirty="0"/>
              <a:t>NIST </a:t>
            </a:r>
            <a:r>
              <a:rPr lang="zh-TW" altLang="en-US" dirty="0"/>
              <a:t>自 </a:t>
            </a:r>
            <a:r>
              <a:rPr lang="en-US" altLang="zh-TW" dirty="0"/>
              <a:t>2016 </a:t>
            </a:r>
            <a:r>
              <a:rPr lang="zh-TW" altLang="en-US" dirty="0"/>
              <a:t>年開始推動 **</a:t>
            </a:r>
            <a:r>
              <a:rPr lang="en-US" altLang="zh-TW" dirty="0"/>
              <a:t>PQC </a:t>
            </a:r>
            <a:r>
              <a:rPr lang="zh-TW" altLang="en-US" dirty="0"/>
              <a:t>標準化（</a:t>
            </a:r>
            <a:r>
              <a:rPr lang="en-US" altLang="zh-TW" dirty="0"/>
              <a:t>PQC Standardization</a:t>
            </a:r>
            <a:r>
              <a:rPr lang="zh-TW" altLang="en-US" dirty="0"/>
              <a:t>）**，以確保未來的密碼系統能抵禦量子威脅。  </a:t>
            </a:r>
          </a:p>
          <a:p>
            <a:pPr marL="158750" indent="0">
              <a:buNone/>
            </a:pPr>
            <a:endParaRPr lang="zh-TW" altLang="en-US" dirty="0"/>
          </a:p>
          <a:p>
            <a:pPr marL="158750" indent="0">
              <a:buNone/>
            </a:pPr>
            <a:r>
              <a:rPr lang="en-US" altLang="zh-TW" dirty="0"/>
              <a:t>### NIST PQC </a:t>
            </a:r>
            <a:r>
              <a:rPr lang="zh-TW" altLang="en-US" dirty="0"/>
              <a:t>標準的四個主要階段：  </a:t>
            </a:r>
          </a:p>
          <a:p>
            <a:pPr marL="158750" indent="0">
              <a:buNone/>
            </a:pPr>
            <a:r>
              <a:rPr lang="en-US" altLang="zh-TW" dirty="0"/>
              <a:t>1. **</a:t>
            </a:r>
            <a:r>
              <a:rPr lang="zh-TW" altLang="en-US" dirty="0"/>
              <a:t>候選演算法徵集（</a:t>
            </a:r>
            <a:r>
              <a:rPr lang="en-US" altLang="zh-TW" dirty="0"/>
              <a:t>Call for Proposals</a:t>
            </a:r>
            <a:r>
              <a:rPr lang="zh-TW" altLang="en-US" dirty="0"/>
              <a:t>）**（</a:t>
            </a:r>
            <a:r>
              <a:rPr lang="en-US" altLang="zh-TW" dirty="0"/>
              <a:t>2016</a:t>
            </a:r>
            <a:r>
              <a:rPr lang="zh-TW" altLang="en-US" dirty="0"/>
              <a:t>）  </a:t>
            </a:r>
          </a:p>
          <a:p>
            <a:pPr marL="158750" indent="0">
              <a:buNone/>
            </a:pPr>
            <a:r>
              <a:rPr lang="zh-TW" altLang="en-US" dirty="0"/>
              <a:t>   </a:t>
            </a:r>
            <a:r>
              <a:rPr lang="en-US" altLang="zh-TW" dirty="0"/>
              <a:t>- NIST </a:t>
            </a:r>
            <a:r>
              <a:rPr lang="zh-TW" altLang="en-US" dirty="0"/>
              <a:t>在 </a:t>
            </a:r>
            <a:r>
              <a:rPr lang="en-US" altLang="zh-TW" dirty="0"/>
              <a:t>2016 </a:t>
            </a:r>
            <a:r>
              <a:rPr lang="zh-TW" altLang="en-US" dirty="0"/>
              <a:t>年公開徵求抗量子加密演算法，吸引來自世界各地的密碼學專家提交方案。  </a:t>
            </a:r>
          </a:p>
          <a:p>
            <a:pPr marL="158750" indent="0">
              <a:buNone/>
            </a:pPr>
            <a:endParaRPr lang="zh-TW" altLang="en-US" dirty="0"/>
          </a:p>
          <a:p>
            <a:pPr marL="158750" indent="0">
              <a:buNone/>
            </a:pPr>
            <a:r>
              <a:rPr lang="en-US" altLang="zh-TW" dirty="0"/>
              <a:t>2. **</a:t>
            </a:r>
            <a:r>
              <a:rPr lang="zh-TW" altLang="en-US" dirty="0"/>
              <a:t>第一輪候選演算法（</a:t>
            </a:r>
            <a:r>
              <a:rPr lang="en-US" altLang="zh-TW" dirty="0"/>
              <a:t>Round 1 Candidates</a:t>
            </a:r>
            <a:r>
              <a:rPr lang="zh-TW" altLang="en-US" dirty="0"/>
              <a:t>）**（</a:t>
            </a:r>
            <a:r>
              <a:rPr lang="en-US" altLang="zh-TW" dirty="0"/>
              <a:t>2017-2019</a:t>
            </a:r>
            <a:r>
              <a:rPr lang="zh-TW" altLang="en-US" dirty="0"/>
              <a:t>）  </a:t>
            </a:r>
          </a:p>
          <a:p>
            <a:pPr marL="158750" indent="0">
              <a:buNone/>
            </a:pPr>
            <a:r>
              <a:rPr lang="zh-TW" altLang="en-US" dirty="0"/>
              <a:t>   </a:t>
            </a:r>
            <a:r>
              <a:rPr lang="en-US" altLang="zh-TW" dirty="0"/>
              <a:t>- </a:t>
            </a:r>
            <a:r>
              <a:rPr lang="zh-TW" altLang="en-US" dirty="0"/>
              <a:t>共有 **</a:t>
            </a:r>
            <a:r>
              <a:rPr lang="en-US" altLang="zh-TW" dirty="0"/>
              <a:t>69 </a:t>
            </a:r>
            <a:r>
              <a:rPr lang="zh-TW" altLang="en-US" dirty="0"/>
              <a:t>種演算法** 進入第一輪，涵蓋 **密碼系統（</a:t>
            </a:r>
            <a:r>
              <a:rPr lang="en-US" altLang="zh-TW" dirty="0"/>
              <a:t>Cryptosystem</a:t>
            </a:r>
            <a:r>
              <a:rPr lang="zh-TW" altLang="en-US" dirty="0"/>
              <a:t>）** 的三大類：  </a:t>
            </a:r>
          </a:p>
          <a:p>
            <a:pPr marL="158750" indent="0">
              <a:buNone/>
            </a:pPr>
            <a:r>
              <a:rPr lang="zh-TW" altLang="en-US" dirty="0"/>
              <a:t>     </a:t>
            </a:r>
            <a:r>
              <a:rPr lang="en-US" altLang="zh-TW" dirty="0"/>
              <a:t>- **</a:t>
            </a:r>
            <a:r>
              <a:rPr lang="zh-TW" altLang="en-US" dirty="0"/>
              <a:t>公鑰加密（</a:t>
            </a:r>
            <a:r>
              <a:rPr lang="en-US" altLang="zh-TW" dirty="0"/>
              <a:t>Public-Key Encryption</a:t>
            </a:r>
            <a:r>
              <a:rPr lang="zh-TW" altLang="en-US" dirty="0"/>
              <a:t>）** 和 **密鑰交換（</a:t>
            </a:r>
            <a:r>
              <a:rPr lang="en-US" altLang="zh-TW" dirty="0"/>
              <a:t>Key Exchange</a:t>
            </a:r>
            <a:r>
              <a:rPr lang="zh-TW" altLang="en-US" dirty="0"/>
              <a:t>）**  </a:t>
            </a:r>
          </a:p>
          <a:p>
            <a:pPr marL="158750" indent="0">
              <a:buNone/>
            </a:pPr>
            <a:r>
              <a:rPr lang="zh-TW" altLang="en-US" dirty="0"/>
              <a:t>     </a:t>
            </a:r>
            <a:r>
              <a:rPr lang="en-US" altLang="zh-TW" dirty="0"/>
              <a:t>- **</a:t>
            </a:r>
            <a:r>
              <a:rPr lang="zh-TW" altLang="en-US" dirty="0"/>
              <a:t>數位簽章（</a:t>
            </a:r>
            <a:r>
              <a:rPr lang="en-US" altLang="zh-TW" dirty="0"/>
              <a:t>Digital Signature</a:t>
            </a:r>
            <a:r>
              <a:rPr lang="zh-TW" altLang="en-US" dirty="0"/>
              <a:t>）**  </a:t>
            </a:r>
          </a:p>
          <a:p>
            <a:pPr marL="158750" indent="0">
              <a:buNone/>
            </a:pPr>
            <a:endParaRPr lang="zh-TW" altLang="en-US" dirty="0"/>
          </a:p>
          <a:p>
            <a:pPr marL="158750" indent="0">
              <a:buNone/>
            </a:pPr>
            <a:r>
              <a:rPr lang="en-US" altLang="zh-TW" dirty="0"/>
              <a:t>3. **</a:t>
            </a:r>
            <a:r>
              <a:rPr lang="zh-TW" altLang="en-US" dirty="0"/>
              <a:t>第二輪候選演算法（</a:t>
            </a:r>
            <a:r>
              <a:rPr lang="en-US" altLang="zh-TW" dirty="0"/>
              <a:t>Round 2 Candidates</a:t>
            </a:r>
            <a:r>
              <a:rPr lang="zh-TW" altLang="en-US" dirty="0"/>
              <a:t>）**（</a:t>
            </a:r>
            <a:r>
              <a:rPr lang="en-US" altLang="zh-TW" dirty="0"/>
              <a:t>2019-2020</a:t>
            </a:r>
            <a:r>
              <a:rPr lang="zh-TW" altLang="en-US" dirty="0"/>
              <a:t>）  </a:t>
            </a:r>
          </a:p>
          <a:p>
            <a:pPr marL="158750" indent="0">
              <a:buNone/>
            </a:pPr>
            <a:r>
              <a:rPr lang="zh-TW" altLang="en-US" dirty="0"/>
              <a:t>   </a:t>
            </a:r>
            <a:r>
              <a:rPr lang="en-US" altLang="zh-TW" dirty="0"/>
              <a:t>- </a:t>
            </a:r>
            <a:r>
              <a:rPr lang="zh-TW" altLang="en-US" dirty="0"/>
              <a:t>篩選後剩下 **</a:t>
            </a:r>
            <a:r>
              <a:rPr lang="en-US" altLang="zh-TW" dirty="0"/>
              <a:t>26 </a:t>
            </a:r>
            <a:r>
              <a:rPr lang="zh-TW" altLang="en-US" dirty="0"/>
              <a:t>種演算法** 進入第二輪，</a:t>
            </a:r>
            <a:r>
              <a:rPr lang="en-US" altLang="zh-TW" dirty="0"/>
              <a:t>NIST </a:t>
            </a:r>
            <a:r>
              <a:rPr lang="zh-TW" altLang="en-US" dirty="0"/>
              <a:t>根據安全性、效能和實作成本進行評估。  </a:t>
            </a:r>
          </a:p>
          <a:p>
            <a:pPr marL="158750" indent="0">
              <a:buNone/>
            </a:pPr>
            <a:endParaRPr lang="zh-TW" altLang="en-US" dirty="0"/>
          </a:p>
          <a:p>
            <a:pPr marL="158750" indent="0">
              <a:buNone/>
            </a:pPr>
            <a:r>
              <a:rPr lang="en-US" altLang="zh-TW" dirty="0"/>
              <a:t>4. **</a:t>
            </a:r>
            <a:r>
              <a:rPr lang="zh-TW" altLang="en-US" dirty="0"/>
              <a:t>第三輪候選演算法（</a:t>
            </a:r>
            <a:r>
              <a:rPr lang="en-US" altLang="zh-TW" dirty="0"/>
              <a:t>Round 3 Finalists</a:t>
            </a:r>
            <a:r>
              <a:rPr lang="zh-TW" altLang="en-US" dirty="0"/>
              <a:t>）**（</a:t>
            </a:r>
            <a:r>
              <a:rPr lang="en-US" altLang="zh-TW" dirty="0"/>
              <a:t>2020-2022</a:t>
            </a:r>
            <a:r>
              <a:rPr lang="zh-TW" altLang="en-US" dirty="0"/>
              <a:t>）  </a:t>
            </a:r>
          </a:p>
          <a:p>
            <a:pPr marL="158750" indent="0">
              <a:buNone/>
            </a:pPr>
            <a:r>
              <a:rPr lang="zh-TW" altLang="en-US" dirty="0"/>
              <a:t>   </a:t>
            </a:r>
            <a:r>
              <a:rPr lang="en-US" altLang="zh-TW" dirty="0"/>
              <a:t>- NIST </a:t>
            </a:r>
            <a:r>
              <a:rPr lang="zh-TW" altLang="en-US" dirty="0"/>
              <a:t>於 </a:t>
            </a:r>
            <a:r>
              <a:rPr lang="en-US" altLang="zh-TW" dirty="0"/>
              <a:t>2022 </a:t>
            </a:r>
            <a:r>
              <a:rPr lang="zh-TW" altLang="en-US" dirty="0"/>
              <a:t>年 </a:t>
            </a:r>
            <a:r>
              <a:rPr lang="en-US" altLang="zh-TW" dirty="0"/>
              <a:t>7 </a:t>
            </a:r>
            <a:r>
              <a:rPr lang="zh-TW" altLang="en-US" dirty="0"/>
              <a:t>月公布了最終選定的 **四種標準化演算法（</a:t>
            </a:r>
            <a:r>
              <a:rPr lang="en-US" altLang="zh-TW" dirty="0"/>
              <a:t>Standardized Algorithms</a:t>
            </a:r>
            <a:r>
              <a:rPr lang="zh-TW" altLang="en-US" dirty="0"/>
              <a:t>）**，包括：  </a:t>
            </a:r>
          </a:p>
          <a:p>
            <a:pPr marL="158750" indent="0">
              <a:buNone/>
            </a:pPr>
            <a:r>
              <a:rPr lang="zh-TW" altLang="en-US" dirty="0"/>
              <a:t>     </a:t>
            </a:r>
            <a:r>
              <a:rPr lang="en-US" altLang="zh-TW" dirty="0"/>
              <a:t>- **</a:t>
            </a:r>
            <a:r>
              <a:rPr lang="en-US" altLang="zh-TW" dirty="0" err="1"/>
              <a:t>Kyber</a:t>
            </a:r>
            <a:r>
              <a:rPr lang="en-US" altLang="zh-TW" dirty="0"/>
              <a:t>**</a:t>
            </a:r>
            <a:r>
              <a:rPr lang="zh-TW" altLang="en-US" dirty="0"/>
              <a:t>（公鑰加密與密鑰交換）  </a:t>
            </a:r>
          </a:p>
          <a:p>
            <a:pPr marL="158750" indent="0">
              <a:buNone/>
            </a:pPr>
            <a:r>
              <a:rPr lang="zh-TW" altLang="en-US" dirty="0"/>
              <a:t>     </a:t>
            </a:r>
            <a:r>
              <a:rPr lang="en-US" altLang="zh-TW" dirty="0"/>
              <a:t>- **</a:t>
            </a:r>
            <a:r>
              <a:rPr lang="en-US" altLang="zh-TW" dirty="0" err="1"/>
              <a:t>Dilithium</a:t>
            </a:r>
            <a:r>
              <a:rPr lang="en-US" altLang="zh-TW" dirty="0"/>
              <a:t>**</a:t>
            </a:r>
            <a:r>
              <a:rPr lang="zh-TW" altLang="en-US" dirty="0"/>
              <a:t>（數位簽章）  </a:t>
            </a:r>
          </a:p>
          <a:p>
            <a:pPr marL="158750" indent="0">
              <a:buNone/>
            </a:pPr>
            <a:r>
              <a:rPr lang="zh-TW" altLang="en-US" dirty="0"/>
              <a:t>     </a:t>
            </a:r>
            <a:r>
              <a:rPr lang="en-US" altLang="zh-TW" dirty="0"/>
              <a:t>- **Falcon**</a:t>
            </a:r>
            <a:r>
              <a:rPr lang="zh-TW" altLang="en-US" dirty="0"/>
              <a:t>（數位簽章）  </a:t>
            </a:r>
          </a:p>
          <a:p>
            <a:pPr marL="158750" indent="0">
              <a:buNone/>
            </a:pPr>
            <a:r>
              <a:rPr lang="zh-TW" altLang="en-US" dirty="0"/>
              <a:t>     </a:t>
            </a:r>
            <a:r>
              <a:rPr lang="en-US" altLang="zh-TW" dirty="0"/>
              <a:t>- **SPHINCS+**</a:t>
            </a:r>
            <a:r>
              <a:rPr lang="zh-TW" altLang="en-US" dirty="0"/>
              <a:t>（數位簽章）  </a:t>
            </a:r>
          </a:p>
          <a:p>
            <a:pPr marL="158750" indent="0">
              <a:buNone/>
            </a:pPr>
            <a:r>
              <a:rPr lang="zh-TW" altLang="en-US" dirty="0"/>
              <a:t>   </a:t>
            </a:r>
            <a:r>
              <a:rPr lang="en-US" altLang="zh-TW" dirty="0"/>
              <a:t>- </a:t>
            </a:r>
            <a:r>
              <a:rPr lang="zh-TW" altLang="en-US" dirty="0"/>
              <a:t>另外 **</a:t>
            </a:r>
            <a:r>
              <a:rPr lang="en-US" altLang="zh-TW" dirty="0"/>
              <a:t>4 </a:t>
            </a:r>
            <a:r>
              <a:rPr lang="zh-TW" altLang="en-US" dirty="0"/>
              <a:t>種額外候選演算法（</a:t>
            </a:r>
            <a:r>
              <a:rPr lang="en-US" altLang="zh-TW" dirty="0"/>
              <a:t>Alternative Candidates</a:t>
            </a:r>
            <a:r>
              <a:rPr lang="zh-TW" altLang="en-US" dirty="0"/>
              <a:t>）** 仍在評估中，以備未來發展之需。  </a:t>
            </a:r>
          </a:p>
          <a:p>
            <a:pPr marL="158750" indent="0">
              <a:buNone/>
            </a:pPr>
            <a:endParaRPr lang="zh-TW" altLang="en-US" dirty="0"/>
          </a:p>
          <a:p>
            <a:pPr marL="158750" indent="0">
              <a:buNone/>
            </a:pPr>
            <a:r>
              <a:rPr lang="en-US" altLang="zh-TW" dirty="0"/>
              <a:t>### </a:t>
            </a:r>
            <a:r>
              <a:rPr lang="zh-TW" altLang="en-US" dirty="0"/>
              <a:t>影響與應用：  </a:t>
            </a:r>
          </a:p>
          <a:p>
            <a:pPr marL="158750" indent="0">
              <a:buNone/>
            </a:pPr>
            <a:r>
              <a:rPr lang="en-US" altLang="zh-TW" dirty="0"/>
              <a:t>- **</a:t>
            </a:r>
            <a:r>
              <a:rPr lang="zh-TW" altLang="en-US" dirty="0"/>
              <a:t>政府與企業** 需更新其 **公鑰基礎設施（</a:t>
            </a:r>
            <a:r>
              <a:rPr lang="en-US" altLang="zh-TW" dirty="0"/>
              <a:t>Public Key Infrastructure, PKI</a:t>
            </a:r>
            <a:r>
              <a:rPr lang="zh-TW" altLang="en-US" dirty="0"/>
              <a:t>）**，以適應新的 </a:t>
            </a:r>
            <a:r>
              <a:rPr lang="en-US" altLang="zh-TW" dirty="0"/>
              <a:t>PQC </a:t>
            </a:r>
            <a:r>
              <a:rPr lang="zh-TW" altLang="en-US" dirty="0"/>
              <a:t>標準。  </a:t>
            </a:r>
          </a:p>
          <a:p>
            <a:pPr marL="158750" indent="0">
              <a:buNone/>
            </a:pPr>
            <a:r>
              <a:rPr lang="en-US" altLang="zh-TW" dirty="0"/>
              <a:t>- **TLS/SSL </a:t>
            </a:r>
            <a:r>
              <a:rPr lang="zh-TW" altLang="en-US" dirty="0"/>
              <a:t>安全協議（</a:t>
            </a:r>
            <a:r>
              <a:rPr lang="en-US" altLang="zh-TW" dirty="0"/>
              <a:t>TLS/SSL Security Protocols</a:t>
            </a:r>
            <a:r>
              <a:rPr lang="zh-TW" altLang="en-US" dirty="0"/>
              <a:t>）**、**</a:t>
            </a:r>
            <a:r>
              <a:rPr lang="en-US" altLang="zh-TW" dirty="0"/>
              <a:t>VPN</a:t>
            </a:r>
            <a:r>
              <a:rPr lang="zh-TW" altLang="en-US" dirty="0"/>
              <a:t>（</a:t>
            </a:r>
            <a:r>
              <a:rPr lang="en-US" altLang="zh-TW" dirty="0"/>
              <a:t>Virtual Private Network</a:t>
            </a:r>
            <a:r>
              <a:rPr lang="zh-TW" altLang="en-US" dirty="0"/>
              <a:t>）**、**區塊鏈（</a:t>
            </a:r>
            <a:r>
              <a:rPr lang="en-US" altLang="zh-TW" dirty="0"/>
              <a:t>Blockchain</a:t>
            </a:r>
            <a:r>
              <a:rPr lang="zh-TW" altLang="en-US" dirty="0"/>
              <a:t>）** 和 **身份驗證（</a:t>
            </a:r>
            <a:r>
              <a:rPr lang="en-US" altLang="zh-TW" dirty="0"/>
              <a:t>Authentication</a:t>
            </a:r>
            <a:r>
              <a:rPr lang="zh-TW" altLang="en-US" dirty="0"/>
              <a:t>）** 等系統將逐步採用 </a:t>
            </a:r>
            <a:r>
              <a:rPr lang="en-US" altLang="zh-TW" dirty="0"/>
              <a:t>PQC</a:t>
            </a:r>
            <a:r>
              <a:rPr lang="zh-TW" altLang="en-US" dirty="0"/>
              <a:t>。  </a:t>
            </a:r>
          </a:p>
          <a:p>
            <a:pPr marL="158750" indent="0">
              <a:buNone/>
            </a:pPr>
            <a:r>
              <a:rPr lang="en-US" altLang="zh-TW" dirty="0"/>
              <a:t>- **</a:t>
            </a:r>
            <a:r>
              <a:rPr lang="zh-TW" altLang="en-US" dirty="0"/>
              <a:t>美國聯邦機構** 須遵守 **</a:t>
            </a:r>
            <a:r>
              <a:rPr lang="en-US" altLang="zh-TW" dirty="0"/>
              <a:t>NIST SP 800-208 </a:t>
            </a:r>
            <a:r>
              <a:rPr lang="zh-TW" altLang="en-US" dirty="0"/>
              <a:t>指南**，逐步轉向量子安全密碼。  </a:t>
            </a:r>
          </a:p>
          <a:p>
            <a:pPr marL="158750" indent="0">
              <a:buNone/>
            </a:pPr>
            <a:endParaRPr lang="zh-TW" altLang="en-US" dirty="0"/>
          </a:p>
          <a:p>
            <a:pPr marL="158750" indent="0">
              <a:buNone/>
            </a:pPr>
            <a:r>
              <a:rPr lang="zh-TW" altLang="en-US" dirty="0"/>
              <a:t>隨著量子技術的發展，</a:t>
            </a:r>
            <a:r>
              <a:rPr lang="en-US" altLang="zh-TW" dirty="0"/>
              <a:t>NIST PQC </a:t>
            </a:r>
            <a:r>
              <a:rPr lang="zh-TW" altLang="en-US" dirty="0"/>
              <a:t>標準將成為未來數據保護的重要基礎，確保資訊安全能夠持續應對量子計算的挑戰。</a:t>
            </a:r>
            <a:endParaRPr lang="en-US" altLang="zh-TW" dirty="0"/>
          </a:p>
          <a:p>
            <a:pPr marL="158750" indent="0">
              <a:buNone/>
            </a:pPr>
            <a:endParaRPr lang="en-US" altLang="zh-TW" dirty="0"/>
          </a:p>
          <a:p>
            <a:r>
              <a:rPr lang="en-US" altLang="zh-TW" b="1" dirty="0"/>
              <a:t>NIST PQC </a:t>
            </a:r>
            <a:r>
              <a:rPr lang="zh-TW" altLang="en-US" b="1" dirty="0"/>
              <a:t>標準演算法介紹</a:t>
            </a:r>
          </a:p>
          <a:p>
            <a:r>
              <a:rPr lang="en-US" altLang="zh-TW" dirty="0"/>
              <a:t>NIST </a:t>
            </a:r>
            <a:r>
              <a:rPr lang="zh-TW" altLang="en-US" dirty="0"/>
              <a:t>在 </a:t>
            </a:r>
            <a:r>
              <a:rPr lang="en-US" altLang="zh-TW" dirty="0"/>
              <a:t>2022 </a:t>
            </a:r>
            <a:r>
              <a:rPr lang="zh-TW" altLang="en-US" dirty="0"/>
              <a:t>年 </a:t>
            </a:r>
            <a:r>
              <a:rPr lang="en-US" altLang="zh-TW" dirty="0"/>
              <a:t>7 </a:t>
            </a:r>
            <a:r>
              <a:rPr lang="zh-TW" altLang="en-US" dirty="0"/>
              <a:t>月宣布了四種標準化的 </a:t>
            </a:r>
            <a:r>
              <a:rPr lang="zh-TW" altLang="en-US" b="1" dirty="0"/>
              <a:t>後量子密碼學（</a:t>
            </a:r>
            <a:r>
              <a:rPr lang="en-US" altLang="zh-TW" b="1" dirty="0"/>
              <a:t>Post-Quantum Cryptography, PQC</a:t>
            </a:r>
            <a:r>
              <a:rPr lang="zh-TW" altLang="en-US" b="1" dirty="0"/>
              <a:t>）</a:t>
            </a:r>
            <a:r>
              <a:rPr lang="zh-TW" altLang="en-US" dirty="0"/>
              <a:t> 演算法，這些演算法能夠在 </a:t>
            </a:r>
            <a:r>
              <a:rPr lang="zh-TW" altLang="en-US" b="1" dirty="0"/>
              <a:t>量子計算機（</a:t>
            </a:r>
            <a:r>
              <a:rPr lang="en-US" altLang="zh-TW" b="1" dirty="0"/>
              <a:t>Quantum Computer</a:t>
            </a:r>
            <a:r>
              <a:rPr lang="zh-TW" altLang="en-US" b="1" dirty="0"/>
              <a:t>）</a:t>
            </a:r>
            <a:r>
              <a:rPr lang="zh-TW" altLang="en-US" dirty="0"/>
              <a:t> 的攻擊下提供安全性，確保未來的 </a:t>
            </a:r>
            <a:r>
              <a:rPr lang="zh-TW" altLang="en-US" b="1" dirty="0"/>
              <a:t>公鑰加密（</a:t>
            </a:r>
            <a:r>
              <a:rPr lang="en-US" altLang="zh-TW" b="1" dirty="0"/>
              <a:t>Public-Key Encryption</a:t>
            </a:r>
            <a:r>
              <a:rPr lang="zh-TW" altLang="en-US" b="1" dirty="0"/>
              <a:t>）</a:t>
            </a:r>
            <a:r>
              <a:rPr lang="zh-TW" altLang="en-US" dirty="0"/>
              <a:t> 和 </a:t>
            </a:r>
            <a:r>
              <a:rPr lang="zh-TW" altLang="en-US" b="1" dirty="0"/>
              <a:t>數位簽章（</a:t>
            </a:r>
            <a:r>
              <a:rPr lang="en-US" altLang="zh-TW" b="1" dirty="0"/>
              <a:t>Digital Signature</a:t>
            </a:r>
            <a:r>
              <a:rPr lang="zh-TW" altLang="en-US" b="1" dirty="0"/>
              <a:t>）</a:t>
            </a:r>
            <a:r>
              <a:rPr lang="zh-TW" altLang="en-US" dirty="0"/>
              <a:t> 系統的安全性。</a:t>
            </a:r>
          </a:p>
          <a:p>
            <a:r>
              <a:rPr lang="en-US" altLang="zh-TW" b="1" dirty="0"/>
              <a:t>1. </a:t>
            </a:r>
            <a:r>
              <a:rPr lang="en-US" altLang="zh-TW" b="1" dirty="0" err="1"/>
              <a:t>Kyber</a:t>
            </a:r>
            <a:r>
              <a:rPr lang="zh-TW" altLang="en-US" b="1" dirty="0"/>
              <a:t>（公鑰加密與密鑰交換）</a:t>
            </a:r>
          </a:p>
          <a:p>
            <a:r>
              <a:rPr lang="zh-TW" altLang="en-US" b="1" dirty="0"/>
              <a:t>概述</a:t>
            </a:r>
          </a:p>
          <a:p>
            <a:r>
              <a:rPr lang="en-US" altLang="zh-TW" dirty="0" err="1"/>
              <a:t>Kyber</a:t>
            </a:r>
            <a:r>
              <a:rPr lang="en-US" altLang="zh-TW" dirty="0"/>
              <a:t> </a:t>
            </a:r>
            <a:r>
              <a:rPr lang="zh-TW" altLang="en-US" dirty="0"/>
              <a:t>是一種基於 </a:t>
            </a:r>
            <a:r>
              <a:rPr lang="zh-TW" altLang="en-US" b="1" dirty="0"/>
              <a:t>格理論（</a:t>
            </a:r>
            <a:r>
              <a:rPr lang="en-US" altLang="zh-TW" b="1" dirty="0"/>
              <a:t>Lattice-Based Cryptography</a:t>
            </a:r>
            <a:r>
              <a:rPr lang="zh-TW" altLang="en-US" b="1" dirty="0"/>
              <a:t>）</a:t>
            </a:r>
            <a:r>
              <a:rPr lang="zh-TW" altLang="en-US" dirty="0"/>
              <a:t> 的 </a:t>
            </a:r>
            <a:r>
              <a:rPr lang="zh-TW" altLang="en-US" b="1" dirty="0"/>
              <a:t>公鑰加密與密鑰交換（</a:t>
            </a:r>
            <a:r>
              <a:rPr lang="en-US" altLang="zh-TW" b="1" dirty="0"/>
              <a:t>Key Encapsulation Mechanism, KEM</a:t>
            </a:r>
            <a:r>
              <a:rPr lang="zh-TW" altLang="en-US" b="1" dirty="0"/>
              <a:t>）</a:t>
            </a:r>
            <a:r>
              <a:rPr lang="zh-TW" altLang="en-US" dirty="0"/>
              <a:t> 演算法，適用於加密機密資料及安全密鑰交換。</a:t>
            </a:r>
          </a:p>
          <a:p>
            <a:r>
              <a:rPr lang="zh-TW" altLang="en-US" b="1" dirty="0"/>
              <a:t>特點</a:t>
            </a:r>
          </a:p>
          <a:p>
            <a:r>
              <a:rPr lang="zh-TW" altLang="en-US" b="1" dirty="0"/>
              <a:t>安全性來源</a:t>
            </a:r>
            <a:r>
              <a:rPr lang="zh-TW" altLang="en-US" dirty="0"/>
              <a:t>：基於 </a:t>
            </a:r>
            <a:r>
              <a:rPr lang="zh-TW" altLang="en-US" b="1" dirty="0"/>
              <a:t>模格問題（</a:t>
            </a:r>
            <a:r>
              <a:rPr lang="en-US" altLang="zh-TW" b="1" dirty="0"/>
              <a:t>Module Learning with Errors, Module-LWE</a:t>
            </a:r>
            <a:r>
              <a:rPr lang="zh-TW" altLang="en-US" b="1" dirty="0"/>
              <a:t>）</a:t>
            </a:r>
            <a:r>
              <a:rPr lang="zh-TW" altLang="en-US" dirty="0"/>
              <a:t>，此問題在經典電腦和量子電腦上都難以求解。</a:t>
            </a:r>
          </a:p>
          <a:p>
            <a:r>
              <a:rPr lang="zh-TW" altLang="en-US" b="1" dirty="0"/>
              <a:t>高效能</a:t>
            </a:r>
            <a:r>
              <a:rPr lang="zh-TW" altLang="en-US" dirty="0"/>
              <a:t>：密鑰生成、加密和解密速度快，且計算資源需求低，適用於嵌入式裝置與 </a:t>
            </a:r>
            <a:r>
              <a:rPr lang="en-US" altLang="zh-TW" dirty="0"/>
              <a:t>IoT</a:t>
            </a:r>
            <a:r>
              <a:rPr lang="zh-TW" altLang="en-US" dirty="0"/>
              <a:t>。</a:t>
            </a:r>
          </a:p>
          <a:p>
            <a:r>
              <a:rPr lang="zh-TW" altLang="en-US" b="1" dirty="0"/>
              <a:t>短密鑰長度</a:t>
            </a:r>
            <a:r>
              <a:rPr lang="zh-TW" altLang="en-US" dirty="0"/>
              <a:t>：相較於傳統的 </a:t>
            </a:r>
            <a:r>
              <a:rPr lang="en-US" altLang="zh-TW" dirty="0"/>
              <a:t>RSA </a:t>
            </a:r>
            <a:r>
              <a:rPr lang="zh-TW" altLang="en-US" dirty="0"/>
              <a:t>和 </a:t>
            </a:r>
            <a:r>
              <a:rPr lang="en-US" altLang="zh-TW" dirty="0"/>
              <a:t>ECC</a:t>
            </a:r>
            <a:r>
              <a:rPr lang="zh-TW" altLang="en-US" dirty="0"/>
              <a:t>，</a:t>
            </a:r>
            <a:r>
              <a:rPr lang="en-US" altLang="zh-TW" dirty="0" err="1"/>
              <a:t>Kyber</a:t>
            </a:r>
            <a:r>
              <a:rPr lang="en-US" altLang="zh-TW" dirty="0"/>
              <a:t> </a:t>
            </a:r>
            <a:r>
              <a:rPr lang="zh-TW" altLang="en-US" dirty="0"/>
              <a:t>在提供相同安全性的情況下，公鑰和密文的大小較小。</a:t>
            </a:r>
          </a:p>
          <a:p>
            <a:r>
              <a:rPr lang="zh-TW" altLang="en-US" b="1" dirty="0"/>
              <a:t>應用場景</a:t>
            </a:r>
          </a:p>
          <a:p>
            <a:r>
              <a:rPr lang="en-US" altLang="zh-TW" b="1" dirty="0"/>
              <a:t>TLS/SSL</a:t>
            </a:r>
            <a:r>
              <a:rPr lang="zh-TW" altLang="en-US" dirty="0"/>
              <a:t> 安全協議中的密鑰交換（用於 </a:t>
            </a:r>
            <a:r>
              <a:rPr lang="en-US" altLang="zh-TW" dirty="0"/>
              <a:t>HTTPS </a:t>
            </a:r>
            <a:r>
              <a:rPr lang="zh-TW" altLang="en-US" dirty="0"/>
              <a:t>加密流量）</a:t>
            </a:r>
          </a:p>
          <a:p>
            <a:r>
              <a:rPr lang="en-US" altLang="zh-TW" b="1" dirty="0"/>
              <a:t>VPN</a:t>
            </a:r>
            <a:r>
              <a:rPr lang="zh-TW" altLang="en-US" b="1" dirty="0"/>
              <a:t>（</a:t>
            </a:r>
            <a:r>
              <a:rPr lang="en-US" altLang="zh-TW" b="1" dirty="0"/>
              <a:t>Virtual Private Network</a:t>
            </a:r>
            <a:r>
              <a:rPr lang="zh-TW" altLang="en-US" b="1" dirty="0"/>
              <a:t>）</a:t>
            </a:r>
            <a:endParaRPr lang="zh-TW" altLang="en-US" dirty="0"/>
          </a:p>
          <a:p>
            <a:r>
              <a:rPr lang="zh-TW" altLang="en-US" b="1" dirty="0"/>
              <a:t>端對端加密通訊（如電子郵件加密、即時訊息加密）</a:t>
            </a:r>
            <a:endParaRPr lang="zh-TW" altLang="en-US" dirty="0"/>
          </a:p>
          <a:p>
            <a:r>
              <a:rPr lang="en-US" altLang="zh-TW" b="1" dirty="0"/>
              <a:t>2. </a:t>
            </a:r>
            <a:r>
              <a:rPr lang="en-US" altLang="zh-TW" b="1" dirty="0" err="1"/>
              <a:t>Dilithium</a:t>
            </a:r>
            <a:r>
              <a:rPr lang="zh-TW" altLang="en-US" b="1" dirty="0"/>
              <a:t>（數位簽章）</a:t>
            </a:r>
          </a:p>
          <a:p>
            <a:r>
              <a:rPr lang="zh-TW" altLang="en-US" b="1" dirty="0"/>
              <a:t>概述</a:t>
            </a:r>
          </a:p>
          <a:p>
            <a:r>
              <a:rPr lang="en-US" altLang="zh-TW" dirty="0" err="1"/>
              <a:t>Dilithium</a:t>
            </a:r>
            <a:r>
              <a:rPr lang="en-US" altLang="zh-TW" dirty="0"/>
              <a:t> </a:t>
            </a:r>
            <a:r>
              <a:rPr lang="zh-TW" altLang="en-US" dirty="0"/>
              <a:t>是一種基於 </a:t>
            </a:r>
            <a:r>
              <a:rPr lang="zh-TW" altLang="en-US" b="1" dirty="0"/>
              <a:t>格理論（</a:t>
            </a:r>
            <a:r>
              <a:rPr lang="en-US" altLang="zh-TW" b="1" dirty="0"/>
              <a:t>Lattice-Based Cryptography</a:t>
            </a:r>
            <a:r>
              <a:rPr lang="zh-TW" altLang="en-US" b="1" dirty="0"/>
              <a:t>）</a:t>
            </a:r>
            <a:r>
              <a:rPr lang="zh-TW" altLang="en-US" dirty="0"/>
              <a:t> 的數位簽章演算法，提供高度安全性和高效能的簽章與驗證。</a:t>
            </a:r>
          </a:p>
          <a:p>
            <a:r>
              <a:rPr lang="zh-TW" altLang="en-US" b="1" dirty="0"/>
              <a:t>特點</a:t>
            </a:r>
          </a:p>
          <a:p>
            <a:r>
              <a:rPr lang="zh-TW" altLang="en-US" b="1" dirty="0"/>
              <a:t>安全性來源</a:t>
            </a:r>
            <a:r>
              <a:rPr lang="zh-TW" altLang="en-US" dirty="0"/>
              <a:t>：基於 </a:t>
            </a:r>
            <a:r>
              <a:rPr lang="zh-TW" altLang="en-US" b="1" dirty="0"/>
              <a:t>模格問題（</a:t>
            </a:r>
            <a:r>
              <a:rPr lang="en-US" altLang="zh-TW" b="1" dirty="0"/>
              <a:t>Module-LWE </a:t>
            </a:r>
            <a:r>
              <a:rPr lang="zh-TW" altLang="en-US" b="1" dirty="0"/>
              <a:t>和 </a:t>
            </a:r>
            <a:r>
              <a:rPr lang="en-US" altLang="zh-TW" b="1" dirty="0"/>
              <a:t>Module-SIS</a:t>
            </a:r>
            <a:r>
              <a:rPr lang="zh-TW" altLang="en-US" b="1" dirty="0"/>
              <a:t>）</a:t>
            </a:r>
            <a:r>
              <a:rPr lang="zh-TW" altLang="en-US" dirty="0"/>
              <a:t>，這些問題難以被量子電腦破解。</a:t>
            </a:r>
          </a:p>
          <a:p>
            <a:r>
              <a:rPr lang="zh-TW" altLang="en-US" b="1" dirty="0"/>
              <a:t>簽章速度快</a:t>
            </a:r>
            <a:r>
              <a:rPr lang="zh-TW" altLang="en-US" dirty="0"/>
              <a:t>：</a:t>
            </a:r>
            <a:r>
              <a:rPr lang="en-US" altLang="zh-TW" dirty="0" err="1"/>
              <a:t>Dilithium</a:t>
            </a:r>
            <a:r>
              <a:rPr lang="en-US" altLang="zh-TW" dirty="0"/>
              <a:t> </a:t>
            </a:r>
            <a:r>
              <a:rPr lang="zh-TW" altLang="en-US" dirty="0"/>
              <a:t>的簽章與驗證速度優於許多傳統數位簽章演算法，如 </a:t>
            </a:r>
            <a:r>
              <a:rPr lang="en-US" altLang="zh-TW" dirty="0"/>
              <a:t>RSA </a:t>
            </a:r>
            <a:r>
              <a:rPr lang="zh-TW" altLang="en-US" dirty="0"/>
              <a:t>和 </a:t>
            </a:r>
            <a:r>
              <a:rPr lang="en-US" altLang="zh-TW" dirty="0"/>
              <a:t>ECDSA</a:t>
            </a:r>
            <a:r>
              <a:rPr lang="zh-TW" altLang="en-US" dirty="0"/>
              <a:t>。</a:t>
            </a:r>
          </a:p>
          <a:p>
            <a:r>
              <a:rPr lang="zh-TW" altLang="en-US" b="1" dirty="0"/>
              <a:t>密鑰大小適中</a:t>
            </a:r>
            <a:r>
              <a:rPr lang="zh-TW" altLang="en-US" dirty="0"/>
              <a:t>：簽章比傳統 </a:t>
            </a:r>
            <a:r>
              <a:rPr lang="en-US" altLang="zh-TW" dirty="0"/>
              <a:t>RSA </a:t>
            </a:r>
            <a:r>
              <a:rPr lang="zh-TW" altLang="en-US" dirty="0"/>
              <a:t>短，驗證速度比 </a:t>
            </a:r>
            <a:r>
              <a:rPr lang="en-US" altLang="zh-TW" dirty="0"/>
              <a:t>Falcon </a:t>
            </a:r>
            <a:r>
              <a:rPr lang="zh-TW" altLang="en-US" dirty="0"/>
              <a:t>快，適合多數應用場景。</a:t>
            </a:r>
          </a:p>
          <a:p>
            <a:r>
              <a:rPr lang="zh-TW" altLang="en-US" b="1" dirty="0"/>
              <a:t>抗量子攻擊</a:t>
            </a:r>
            <a:r>
              <a:rPr lang="zh-TW" altLang="en-US" dirty="0"/>
              <a:t>：在 </a:t>
            </a:r>
            <a:r>
              <a:rPr lang="en-US" altLang="zh-TW" dirty="0"/>
              <a:t>NIST PQC </a:t>
            </a:r>
            <a:r>
              <a:rPr lang="zh-TW" altLang="en-US" dirty="0"/>
              <a:t>標準化競賽中表現穩定，具有極高的安全性。</a:t>
            </a:r>
          </a:p>
          <a:p>
            <a:r>
              <a:rPr lang="zh-TW" altLang="en-US" b="1" dirty="0"/>
              <a:t>應用場景</a:t>
            </a:r>
          </a:p>
          <a:p>
            <a:r>
              <a:rPr lang="zh-TW" altLang="en-US" b="1" dirty="0"/>
              <a:t>軟體與韌體簽章（確保軟體未被篡改）</a:t>
            </a:r>
            <a:endParaRPr lang="zh-TW" altLang="en-US" dirty="0"/>
          </a:p>
          <a:p>
            <a:r>
              <a:rPr lang="zh-TW" altLang="en-US" b="1" dirty="0"/>
              <a:t>數位憑證（如 </a:t>
            </a:r>
            <a:r>
              <a:rPr lang="en-US" altLang="zh-TW" b="1" dirty="0"/>
              <a:t>SSL/TLS</a:t>
            </a:r>
            <a:r>
              <a:rPr lang="zh-TW" altLang="en-US" b="1" dirty="0"/>
              <a:t>、電子護照）</a:t>
            </a:r>
            <a:endParaRPr lang="zh-TW" altLang="en-US" dirty="0"/>
          </a:p>
          <a:p>
            <a:r>
              <a:rPr lang="zh-TW" altLang="en-US" b="1" dirty="0"/>
              <a:t>區塊鏈技術（提供抗量子簽章保護）</a:t>
            </a:r>
            <a:endParaRPr lang="zh-TW" altLang="en-US" dirty="0"/>
          </a:p>
          <a:p>
            <a:r>
              <a:rPr lang="en-US" altLang="zh-TW" b="1" dirty="0"/>
              <a:t>3. Falcon</a:t>
            </a:r>
            <a:r>
              <a:rPr lang="zh-TW" altLang="en-US" b="1" dirty="0"/>
              <a:t>（數位簽章）</a:t>
            </a:r>
          </a:p>
          <a:p>
            <a:r>
              <a:rPr lang="zh-TW" altLang="en-US" b="1" dirty="0"/>
              <a:t>概述</a:t>
            </a:r>
          </a:p>
          <a:p>
            <a:r>
              <a:rPr lang="en-US" altLang="zh-TW" dirty="0"/>
              <a:t>Falcon </a:t>
            </a:r>
            <a:r>
              <a:rPr lang="zh-TW" altLang="en-US" dirty="0"/>
              <a:t>是另一種基於 </a:t>
            </a:r>
            <a:r>
              <a:rPr lang="zh-TW" altLang="en-US" b="1" dirty="0"/>
              <a:t>格理論（</a:t>
            </a:r>
            <a:r>
              <a:rPr lang="en-US" altLang="zh-TW" b="1" dirty="0"/>
              <a:t>Lattice-Based Cryptography</a:t>
            </a:r>
            <a:r>
              <a:rPr lang="zh-TW" altLang="en-US" b="1" dirty="0"/>
              <a:t>）</a:t>
            </a:r>
            <a:r>
              <a:rPr lang="zh-TW" altLang="en-US" dirty="0"/>
              <a:t> 的數位簽章演算法，特別適用於需要短簽章大小和高效驗證的應用。</a:t>
            </a:r>
          </a:p>
          <a:p>
            <a:r>
              <a:rPr lang="zh-TW" altLang="en-US" b="1" dirty="0"/>
              <a:t>特點</a:t>
            </a:r>
          </a:p>
          <a:p>
            <a:r>
              <a:rPr lang="zh-TW" altLang="en-US" b="1" dirty="0"/>
              <a:t>安全性來源</a:t>
            </a:r>
            <a:r>
              <a:rPr lang="zh-TW" altLang="en-US" dirty="0"/>
              <a:t>：基於 </a:t>
            </a:r>
            <a:r>
              <a:rPr lang="zh-TW" altLang="en-US" b="1" dirty="0"/>
              <a:t>短向量問題（</a:t>
            </a:r>
            <a:r>
              <a:rPr lang="en-US" altLang="zh-TW" b="1" dirty="0"/>
              <a:t>Short Integer Solution, SIS</a:t>
            </a:r>
            <a:r>
              <a:rPr lang="zh-TW" altLang="en-US" b="1" dirty="0"/>
              <a:t>）</a:t>
            </a:r>
            <a:r>
              <a:rPr lang="zh-TW" altLang="en-US" dirty="0"/>
              <a:t>，難以破解。</a:t>
            </a:r>
          </a:p>
          <a:p>
            <a:r>
              <a:rPr lang="zh-TW" altLang="en-US" b="1" dirty="0"/>
              <a:t>極短的簽章大小</a:t>
            </a:r>
            <a:r>
              <a:rPr lang="zh-TW" altLang="en-US" dirty="0"/>
              <a:t>：比 </a:t>
            </a:r>
            <a:r>
              <a:rPr lang="en-US" altLang="zh-TW" dirty="0" err="1"/>
              <a:t>Dilithium</a:t>
            </a:r>
            <a:r>
              <a:rPr lang="en-US" altLang="zh-TW" dirty="0"/>
              <a:t> </a:t>
            </a:r>
            <a:r>
              <a:rPr lang="zh-TW" altLang="en-US" dirty="0"/>
              <a:t>更小，適合資源受限的應用。</a:t>
            </a:r>
          </a:p>
          <a:p>
            <a:r>
              <a:rPr lang="zh-TW" altLang="en-US" b="1" dirty="0"/>
              <a:t>驗證速度快</a:t>
            </a:r>
            <a:r>
              <a:rPr lang="zh-TW" altLang="en-US" dirty="0"/>
              <a:t>：</a:t>
            </a:r>
            <a:r>
              <a:rPr lang="en-US" altLang="zh-TW" dirty="0"/>
              <a:t>Falcon </a:t>
            </a:r>
            <a:r>
              <a:rPr lang="zh-TW" altLang="en-US" dirty="0"/>
              <a:t>的驗證速度優於 </a:t>
            </a:r>
            <a:r>
              <a:rPr lang="en-US" altLang="zh-TW" dirty="0" err="1"/>
              <a:t>Dilithium</a:t>
            </a:r>
            <a:r>
              <a:rPr lang="zh-TW" altLang="en-US" dirty="0"/>
              <a:t>，但簽署速度較慢。</a:t>
            </a:r>
          </a:p>
          <a:p>
            <a:r>
              <a:rPr lang="zh-TW" altLang="en-US" b="1" dirty="0"/>
              <a:t>數學基礎強</a:t>
            </a:r>
            <a:r>
              <a:rPr lang="zh-TW" altLang="en-US" dirty="0"/>
              <a:t>：使用傅立葉變換（</a:t>
            </a:r>
            <a:r>
              <a:rPr lang="en-US" altLang="zh-TW" dirty="0"/>
              <a:t>FFT</a:t>
            </a:r>
            <a:r>
              <a:rPr lang="zh-TW" altLang="en-US" dirty="0"/>
              <a:t>）來優化簽章計算，使其更加高效。</a:t>
            </a:r>
          </a:p>
          <a:p>
            <a:r>
              <a:rPr lang="zh-TW" altLang="en-US" b="1" dirty="0"/>
              <a:t>應用場景</a:t>
            </a:r>
          </a:p>
          <a:p>
            <a:r>
              <a:rPr lang="zh-TW" altLang="en-US" b="1" dirty="0"/>
              <a:t>嵌入式系統（</a:t>
            </a:r>
            <a:r>
              <a:rPr lang="en-US" altLang="zh-TW" b="1" dirty="0"/>
              <a:t>IoT </a:t>
            </a:r>
            <a:r>
              <a:rPr lang="zh-TW" altLang="en-US" b="1" dirty="0"/>
              <a:t>裝置、智能卡）</a:t>
            </a:r>
            <a:endParaRPr lang="zh-TW" altLang="en-US" dirty="0"/>
          </a:p>
          <a:p>
            <a:r>
              <a:rPr lang="zh-TW" altLang="en-US" b="1" dirty="0"/>
              <a:t>區塊鏈與智慧合約（降低存儲與計算成本）</a:t>
            </a:r>
            <a:endParaRPr lang="zh-TW" altLang="en-US" dirty="0"/>
          </a:p>
          <a:p>
            <a:r>
              <a:rPr lang="zh-TW" altLang="en-US" b="1" dirty="0"/>
              <a:t>電子簽章（文件認證、電子交易）</a:t>
            </a:r>
            <a:endParaRPr lang="zh-TW" altLang="en-US" dirty="0"/>
          </a:p>
          <a:p>
            <a:r>
              <a:rPr lang="en-US" altLang="zh-TW" b="1" dirty="0"/>
              <a:t>4. SPHINCS+</a:t>
            </a:r>
            <a:r>
              <a:rPr lang="zh-TW" altLang="en-US" b="1" dirty="0"/>
              <a:t>（數位簽章）</a:t>
            </a:r>
          </a:p>
          <a:p>
            <a:r>
              <a:rPr lang="zh-TW" altLang="en-US" b="1" dirty="0"/>
              <a:t>概述</a:t>
            </a:r>
          </a:p>
          <a:p>
            <a:r>
              <a:rPr lang="en-US" altLang="zh-TW" dirty="0"/>
              <a:t>SPHINCS+ </a:t>
            </a:r>
            <a:r>
              <a:rPr lang="zh-TW" altLang="en-US" dirty="0"/>
              <a:t>是基於 </a:t>
            </a:r>
            <a:r>
              <a:rPr lang="zh-TW" altLang="en-US" b="1" dirty="0"/>
              <a:t>雜湊函數（</a:t>
            </a:r>
            <a:r>
              <a:rPr lang="en-US" altLang="zh-TW" b="1" dirty="0"/>
              <a:t>Hash-Based Cryptography</a:t>
            </a:r>
            <a:r>
              <a:rPr lang="zh-TW" altLang="en-US" b="1" dirty="0"/>
              <a:t>）</a:t>
            </a:r>
            <a:r>
              <a:rPr lang="zh-TW" altLang="en-US" dirty="0"/>
              <a:t> 的數位簽章演算法，與基於格的 </a:t>
            </a:r>
            <a:r>
              <a:rPr lang="en-US" altLang="zh-TW" dirty="0" err="1"/>
              <a:t>Dilithium</a:t>
            </a:r>
            <a:r>
              <a:rPr lang="en-US" altLang="zh-TW" dirty="0"/>
              <a:t> </a:t>
            </a:r>
            <a:r>
              <a:rPr lang="zh-TW" altLang="en-US" dirty="0"/>
              <a:t>和 </a:t>
            </a:r>
            <a:r>
              <a:rPr lang="en-US" altLang="zh-TW" dirty="0"/>
              <a:t>Falcon </a:t>
            </a:r>
            <a:r>
              <a:rPr lang="zh-TW" altLang="en-US" dirty="0"/>
              <a:t>不同，提供了額外的安全性保證。</a:t>
            </a:r>
          </a:p>
          <a:p>
            <a:r>
              <a:rPr lang="zh-TW" altLang="en-US" b="1" dirty="0"/>
              <a:t>特點</a:t>
            </a:r>
          </a:p>
          <a:p>
            <a:r>
              <a:rPr lang="zh-TW" altLang="en-US" b="1" dirty="0"/>
              <a:t>安全性來源</a:t>
            </a:r>
            <a:r>
              <a:rPr lang="zh-TW" altLang="en-US" dirty="0"/>
              <a:t>：基於 </a:t>
            </a:r>
            <a:r>
              <a:rPr lang="zh-TW" altLang="en-US" b="1" dirty="0"/>
              <a:t>哈希樹（</a:t>
            </a:r>
            <a:r>
              <a:rPr lang="en-US" altLang="zh-TW" b="1" dirty="0"/>
              <a:t>Merkle Tree</a:t>
            </a:r>
            <a:r>
              <a:rPr lang="zh-TW" altLang="en-US" b="1" dirty="0"/>
              <a:t>）</a:t>
            </a:r>
            <a:r>
              <a:rPr lang="zh-TW" altLang="en-US" dirty="0"/>
              <a:t> 和 </a:t>
            </a:r>
            <a:r>
              <a:rPr lang="zh-TW" altLang="en-US" b="1" dirty="0"/>
              <a:t>樹狀簽章技術（</a:t>
            </a:r>
            <a:r>
              <a:rPr lang="en-US" altLang="zh-TW" b="1" dirty="0"/>
              <a:t>Few-Time Signature, FTS &amp; One-Time Signature, OTS</a:t>
            </a:r>
            <a:r>
              <a:rPr lang="zh-TW" altLang="en-US" b="1" dirty="0"/>
              <a:t>）</a:t>
            </a:r>
            <a:r>
              <a:rPr lang="zh-TW" altLang="en-US" dirty="0"/>
              <a:t>，不依賴於難解的數學問題。</a:t>
            </a:r>
          </a:p>
          <a:p>
            <a:r>
              <a:rPr lang="zh-TW" altLang="en-US" b="1" dirty="0"/>
              <a:t>抗所有已知攻擊</a:t>
            </a:r>
            <a:r>
              <a:rPr lang="zh-TW" altLang="en-US" dirty="0"/>
              <a:t>：即使未來格理論演算法遭破解，</a:t>
            </a:r>
            <a:r>
              <a:rPr lang="en-US" altLang="zh-TW" dirty="0"/>
              <a:t>SPHINCS+ </a:t>
            </a:r>
            <a:r>
              <a:rPr lang="zh-TW" altLang="en-US" dirty="0"/>
              <a:t>仍然安全。</a:t>
            </a:r>
          </a:p>
          <a:p>
            <a:r>
              <a:rPr lang="zh-TW" altLang="en-US" b="1" dirty="0"/>
              <a:t>較大的簽章大小</a:t>
            </a:r>
            <a:r>
              <a:rPr lang="zh-TW" altLang="en-US" dirty="0"/>
              <a:t>：相較於 </a:t>
            </a:r>
            <a:r>
              <a:rPr lang="en-US" altLang="zh-TW" dirty="0"/>
              <a:t>Falcon </a:t>
            </a:r>
            <a:r>
              <a:rPr lang="zh-TW" altLang="en-US" dirty="0"/>
              <a:t>和 </a:t>
            </a:r>
            <a:r>
              <a:rPr lang="en-US" altLang="zh-TW" dirty="0" err="1"/>
              <a:t>Dilithium</a:t>
            </a:r>
            <a:r>
              <a:rPr lang="zh-TW" altLang="en-US" dirty="0"/>
              <a:t>，</a:t>
            </a:r>
            <a:r>
              <a:rPr lang="en-US" altLang="zh-TW" dirty="0"/>
              <a:t>SPHINCS+ </a:t>
            </a:r>
            <a:r>
              <a:rPr lang="zh-TW" altLang="en-US" dirty="0"/>
              <a:t>簽章較長，但計算速度穩定。</a:t>
            </a:r>
          </a:p>
          <a:p>
            <a:r>
              <a:rPr lang="zh-TW" altLang="en-US" b="1" dirty="0"/>
              <a:t>應用場景</a:t>
            </a:r>
          </a:p>
          <a:p>
            <a:r>
              <a:rPr lang="zh-TW" altLang="en-US" b="1" dirty="0"/>
              <a:t>高安全性場景（如政府、軍事、長期存檔）</a:t>
            </a:r>
            <a:endParaRPr lang="zh-TW" altLang="en-US" dirty="0"/>
          </a:p>
          <a:p>
            <a:r>
              <a:rPr lang="zh-TW" altLang="en-US" b="1" dirty="0"/>
              <a:t>關鍵基礎設施（</a:t>
            </a:r>
            <a:r>
              <a:rPr lang="en-US" altLang="zh-TW" b="1" dirty="0"/>
              <a:t>Critical Infrastructure</a:t>
            </a:r>
            <a:r>
              <a:rPr lang="zh-TW" altLang="en-US" b="1" dirty="0"/>
              <a:t>）</a:t>
            </a:r>
            <a:endParaRPr lang="zh-TW" altLang="en-US" dirty="0"/>
          </a:p>
          <a:p>
            <a:r>
              <a:rPr lang="zh-TW" altLang="en-US" b="1" dirty="0"/>
              <a:t>量子抗性最高的應用（即使格理論演算法失效，</a:t>
            </a:r>
            <a:r>
              <a:rPr lang="en-US" altLang="zh-TW" b="1" dirty="0"/>
              <a:t>SPHINCS+ </a:t>
            </a:r>
            <a:r>
              <a:rPr lang="zh-TW" altLang="en-US" b="1" dirty="0"/>
              <a:t>仍安全）</a:t>
            </a:r>
            <a:endParaRPr lang="zh-TW" altLang="en-US" dirty="0"/>
          </a:p>
          <a:p>
            <a:pPr marL="158750" indent="0">
              <a:buNone/>
            </a:pPr>
            <a:endParaRPr lang="en-US" altLang="zh-TW" dirty="0"/>
          </a:p>
          <a:p>
            <a:endParaRPr lang="en-US" altLang="zh-TW" dirty="0"/>
          </a:p>
          <a:p>
            <a:r>
              <a:rPr lang="en-US" altLang="zh-TW" dirty="0"/>
              <a:t>U.S. Department of Homeland Security (DHS) </a:t>
            </a:r>
            <a:r>
              <a:rPr lang="zh-TW" altLang="en-US" dirty="0"/>
              <a:t>國土安全部</a:t>
            </a:r>
            <a:endParaRPr lang="en-US" altLang="zh-TW"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100" dirty="0"/>
              <a:t>Source: https://</a:t>
            </a:r>
            <a:r>
              <a:rPr lang="en-US" altLang="zh-TW" sz="1100" dirty="0" err="1"/>
              <a:t>www.dhs.gov</a:t>
            </a:r>
            <a:r>
              <a:rPr lang="en-US" altLang="zh-TW" sz="1100" dirty="0"/>
              <a:t>/publication/preparing-post-quantum-cryptography-infographic</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100" b="0" i="0" u="none" strike="noStrike" cap="none" dirty="0">
                <a:solidFill>
                  <a:srgbClr val="000000"/>
                </a:solidFill>
                <a:effectLst/>
                <a:latin typeface="Arial"/>
                <a:ea typeface="Arial"/>
                <a:cs typeface="Arial"/>
                <a:sym typeface="Arial"/>
              </a:rPr>
              <a:t>PREPARING FOR</a:t>
            </a:r>
            <a:r>
              <a:rPr lang="zh-TW" altLang="en-US" sz="1100" b="0" i="0" u="none" strike="noStrike" cap="none" dirty="0">
                <a:solidFill>
                  <a:srgbClr val="000000"/>
                </a:solidFill>
                <a:effectLst/>
                <a:latin typeface="Arial"/>
                <a:ea typeface="Arial"/>
                <a:cs typeface="Arial"/>
                <a:sym typeface="Arial"/>
              </a:rPr>
              <a:t> </a:t>
            </a:r>
            <a:r>
              <a:rPr lang="en-US" altLang="zh-TW" sz="1100" b="0" i="0" u="none" strike="noStrike" cap="none" dirty="0">
                <a:solidFill>
                  <a:srgbClr val="000000"/>
                </a:solidFill>
                <a:effectLst/>
                <a:latin typeface="Arial"/>
                <a:ea typeface="Arial"/>
                <a:cs typeface="Arial"/>
                <a:sym typeface="Arial"/>
              </a:rPr>
              <a:t>POST-QUANTUM</a:t>
            </a:r>
            <a:r>
              <a:rPr lang="zh-TW" altLang="en-US" sz="1100" b="0" i="0" u="none" strike="noStrike" cap="none" dirty="0">
                <a:solidFill>
                  <a:srgbClr val="000000"/>
                </a:solidFill>
                <a:effectLst/>
                <a:latin typeface="Arial"/>
                <a:ea typeface="Arial"/>
                <a:cs typeface="Arial"/>
                <a:sym typeface="Arial"/>
              </a:rPr>
              <a:t> </a:t>
            </a:r>
            <a:r>
              <a:rPr lang="en-US" altLang="zh-TW" sz="1100" b="0" i="0" u="none" strike="noStrike" cap="none" dirty="0">
                <a:solidFill>
                  <a:srgbClr val="000000"/>
                </a:solidFill>
                <a:effectLst/>
                <a:latin typeface="Arial"/>
                <a:ea typeface="Arial"/>
                <a:cs typeface="Arial"/>
                <a:sym typeface="Arial"/>
              </a:rPr>
              <a:t>CRYPTOGRAPHY</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Through our partnership with NIST, DHS created a</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roadmap for those organizations who should be taking</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action now to prepare for a transition to post-quantum</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cryptography. This guide will help organizations create</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effective plans to ensure the continued security of their</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essential data against the post-quantum threat and</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prepare for the transition to the new post-quantum</a:t>
            </a:r>
            <a:br>
              <a:rPr lang="en-US" altLang="zh-TW" sz="1100" b="0" i="0" u="none" strike="noStrike" cap="none" dirty="0">
                <a:solidFill>
                  <a:srgbClr val="000000"/>
                </a:solidFill>
                <a:effectLst/>
                <a:latin typeface="Arial"/>
                <a:ea typeface="Arial"/>
                <a:cs typeface="Arial"/>
                <a:sym typeface="Arial"/>
              </a:rPr>
            </a:br>
            <a:r>
              <a:rPr lang="en-US" altLang="zh-TW" sz="1100" b="0" i="0" u="none" strike="noStrike" cap="none" dirty="0">
                <a:solidFill>
                  <a:srgbClr val="000000"/>
                </a:solidFill>
                <a:effectLst/>
                <a:latin typeface="Arial"/>
                <a:ea typeface="Arial"/>
                <a:cs typeface="Arial"/>
                <a:sym typeface="Arial"/>
              </a:rPr>
              <a:t>cryptography standard when published by NIST.</a:t>
            </a:r>
            <a:endParaRPr lang="en-US" altLang="zh-TW" sz="1100" dirty="0"/>
          </a:p>
          <a:p>
            <a:endParaRPr lang="en-US" altLang="zh-TW" dirty="0"/>
          </a:p>
          <a:p>
            <a:endParaRPr lang="zh-TW" altLang="en-US" dirty="0"/>
          </a:p>
        </p:txBody>
      </p:sp>
    </p:spTree>
    <p:extLst>
      <p:ext uri="{BB962C8B-B14F-4D97-AF65-F5344CB8AC3E}">
        <p14:creationId xmlns:p14="http://schemas.microsoft.com/office/powerpoint/2010/main" val="2969440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1ae507eafb_0_52:notes"/>
          <p:cNvSpPr>
            <a:spLocks noGrp="1" noRot="1" noChangeAspect="1"/>
          </p:cNvSpPr>
          <p:nvPr>
            <p:ph type="sldImg" idx="2"/>
          </p:nvPr>
        </p:nvSpPr>
        <p:spPr>
          <a:xfrm>
            <a:off x="141288" y="768350"/>
            <a:ext cx="6821487"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 name="Google Shape;271;g11ae507eafb_0_52:notes"/>
          <p:cNvSpPr txBox="1">
            <a:spLocks noGrp="1"/>
          </p:cNvSpPr>
          <p:nvPr>
            <p:ph type="body" idx="1"/>
          </p:nvPr>
        </p:nvSpPr>
        <p:spPr>
          <a:xfrm>
            <a:off x="710407" y="4861442"/>
            <a:ext cx="5683250" cy="4605576"/>
          </a:xfrm>
          <a:prstGeom prst="rect">
            <a:avLst/>
          </a:prstGeom>
          <a:noFill/>
          <a:ln>
            <a:noFill/>
          </a:ln>
        </p:spPr>
        <p:txBody>
          <a:bodyPr spcFirstLastPara="1" wrap="square" lIns="99021" tIns="99021" rIns="99021" bIns="99021" anchor="t" anchorCtr="0">
            <a:noAutofit/>
          </a:bodyPr>
          <a:lstStyle/>
          <a:p>
            <a:pPr defTabSz="990376">
              <a:buClr>
                <a:srgbClr val="000000"/>
              </a:buClr>
              <a:buSzPts val="1100"/>
              <a:defRPr/>
            </a:pPr>
            <a:r>
              <a:rPr lang="en-US" altLang="zh-TW" i="1" dirty="0">
                <a:solidFill>
                  <a:srgbClr val="000000"/>
                </a:solidFill>
                <a:latin typeface="Arial"/>
                <a:ea typeface="Arial"/>
                <a:cs typeface="Arial"/>
                <a:sym typeface="Arial"/>
              </a:rPr>
              <a:t>Greek Mythology</a:t>
            </a:r>
            <a:r>
              <a:rPr lang="en-US" altLang="zh-TW" dirty="0">
                <a:solidFill>
                  <a:srgbClr val="000000"/>
                </a:solidFill>
                <a:latin typeface="Arial"/>
                <a:ea typeface="Arial"/>
                <a:cs typeface="Arial"/>
                <a:sym typeface="Arial"/>
              </a:rPr>
              <a:t> A fire-breathing she-monster usually represented as a composite of a lion, goat, and serpent. </a:t>
            </a:r>
            <a:r>
              <a:rPr lang="en-US" altLang="zh-TW" i="1" dirty="0">
                <a:solidFill>
                  <a:srgbClr val="000000"/>
                </a:solidFill>
                <a:latin typeface="Arial"/>
                <a:ea typeface="Arial"/>
                <a:cs typeface="Arial"/>
                <a:sym typeface="Arial"/>
              </a:rPr>
              <a:t>【</a:t>
            </a:r>
            <a:r>
              <a:rPr lang="zh-TW" altLang="en-US" i="1" dirty="0">
                <a:solidFill>
                  <a:srgbClr val="000000"/>
                </a:solidFill>
                <a:latin typeface="Arial"/>
                <a:ea typeface="Arial"/>
                <a:cs typeface="Arial"/>
                <a:sym typeface="Arial"/>
              </a:rPr>
              <a:t>希臘神話</a:t>
            </a:r>
            <a:r>
              <a:rPr lang="en-US" altLang="zh-TW" i="1" dirty="0">
                <a:solidFill>
                  <a:srgbClr val="000000"/>
                </a:solidFill>
                <a:latin typeface="Arial"/>
                <a:ea typeface="Arial"/>
                <a:cs typeface="Arial"/>
                <a:sym typeface="Arial"/>
              </a:rPr>
              <a:t>】</a:t>
            </a:r>
            <a:r>
              <a:rPr lang="zh-TW" altLang="en-US" dirty="0">
                <a:solidFill>
                  <a:srgbClr val="000000"/>
                </a:solidFill>
                <a:latin typeface="Arial"/>
                <a:ea typeface="Arial"/>
                <a:cs typeface="Arial"/>
                <a:sym typeface="Arial"/>
              </a:rPr>
              <a:t> 客邁拉：一種通常被描繪成獅子、山羊和蛇的組合體吐火的雌性怪物</a:t>
            </a:r>
          </a:p>
          <a:p>
            <a:pPr>
              <a:buSzPts val="1100"/>
            </a:pPr>
            <a:endParaRPr lang="en-US" altLang="zh-TW" dirty="0"/>
          </a:p>
          <a:p>
            <a:pPr defTabSz="990376">
              <a:buClr>
                <a:srgbClr val="000000"/>
              </a:buClr>
              <a:buSzPts val="1100"/>
              <a:defRPr/>
            </a:pPr>
            <a:r>
              <a:rPr lang="en-US" altLang="zh-TW" i="1" dirty="0">
                <a:solidFill>
                  <a:srgbClr val="000000"/>
                </a:solidFill>
                <a:latin typeface="Arial"/>
                <a:ea typeface="Arial"/>
                <a:cs typeface="Arial"/>
                <a:sym typeface="Arial"/>
              </a:rPr>
              <a:t>Greek Mythology</a:t>
            </a:r>
            <a:r>
              <a:rPr lang="en-US" altLang="zh-TW" dirty="0">
                <a:solidFill>
                  <a:srgbClr val="000000"/>
                </a:solidFill>
                <a:latin typeface="Arial"/>
                <a:ea typeface="Arial"/>
                <a:cs typeface="Arial"/>
                <a:sym typeface="Arial"/>
              </a:rPr>
              <a:t> A winged horse that with a stroke of his hoof caused the fountain </a:t>
            </a:r>
            <a:r>
              <a:rPr lang="en-US" altLang="zh-TW" dirty="0" err="1">
                <a:solidFill>
                  <a:srgbClr val="000000"/>
                </a:solidFill>
                <a:latin typeface="Arial"/>
                <a:ea typeface="Arial"/>
                <a:cs typeface="Arial"/>
                <a:sym typeface="Arial"/>
              </a:rPr>
              <a:t>Hippocrene</a:t>
            </a:r>
            <a:r>
              <a:rPr lang="en-US" altLang="zh-TW" dirty="0">
                <a:solidFill>
                  <a:srgbClr val="000000"/>
                </a:solidFill>
                <a:latin typeface="Arial"/>
                <a:ea typeface="Arial"/>
                <a:cs typeface="Arial"/>
                <a:sym typeface="Arial"/>
              </a:rPr>
              <a:t> to spring forth from Mount Helicon. </a:t>
            </a:r>
            <a:r>
              <a:rPr lang="en-US" altLang="zh-TW" i="1" dirty="0">
                <a:solidFill>
                  <a:srgbClr val="000000"/>
                </a:solidFill>
                <a:latin typeface="Arial"/>
                <a:ea typeface="Arial"/>
                <a:cs typeface="Arial"/>
                <a:sym typeface="Arial"/>
              </a:rPr>
              <a:t>【</a:t>
            </a:r>
            <a:r>
              <a:rPr lang="zh-TW" altLang="en-US" i="1" dirty="0">
                <a:solidFill>
                  <a:srgbClr val="000000"/>
                </a:solidFill>
                <a:latin typeface="Arial"/>
                <a:ea typeface="Arial"/>
                <a:cs typeface="Arial"/>
                <a:sym typeface="Arial"/>
              </a:rPr>
              <a:t>希臘神話</a:t>
            </a:r>
            <a:r>
              <a:rPr lang="en-US" altLang="zh-TW" i="1" dirty="0">
                <a:solidFill>
                  <a:srgbClr val="000000"/>
                </a:solidFill>
                <a:latin typeface="Arial"/>
                <a:ea typeface="Arial"/>
                <a:cs typeface="Arial"/>
                <a:sym typeface="Arial"/>
              </a:rPr>
              <a:t>】</a:t>
            </a:r>
            <a:r>
              <a:rPr lang="zh-TW" altLang="en-US" dirty="0">
                <a:solidFill>
                  <a:srgbClr val="000000"/>
                </a:solidFill>
                <a:latin typeface="Arial"/>
                <a:ea typeface="Arial"/>
                <a:cs typeface="Arial"/>
                <a:sym typeface="Arial"/>
              </a:rPr>
              <a:t> 佩加索斯：其蹄在赫利孔山上踏出希波克裏尼靈感泉的生有翼的飛馬</a:t>
            </a:r>
          </a:p>
          <a:p>
            <a:r>
              <a:rPr lang="en-US" altLang="zh-TW" dirty="0"/>
              <a:t>D-Wave Systems </a:t>
            </a:r>
            <a:r>
              <a:rPr lang="zh-TW" altLang="en-US" dirty="0"/>
              <a:t>是量子計算領域的先驅，專注於量子退火技術的開發。他們的最新架構是 </a:t>
            </a:r>
            <a:r>
              <a:rPr lang="en-US" altLang="zh-TW" b="1" dirty="0"/>
              <a:t>Advantage</a:t>
            </a:r>
            <a:r>
              <a:rPr lang="zh-TW" altLang="en-US" dirty="0"/>
              <a:t> 系統，擁有超過 </a:t>
            </a:r>
            <a:r>
              <a:rPr lang="en-US" altLang="zh-TW" dirty="0"/>
              <a:t>5,000 </a:t>
            </a:r>
            <a:r>
              <a:rPr lang="zh-TW" altLang="en-US" dirty="0"/>
              <a:t>個量子位元（</a:t>
            </a:r>
            <a:r>
              <a:rPr lang="en-US" altLang="zh-TW" dirty="0"/>
              <a:t>qubits</a:t>
            </a:r>
            <a:r>
              <a:rPr lang="zh-TW" altLang="en-US" dirty="0"/>
              <a:t>），並採用 </a:t>
            </a:r>
            <a:r>
              <a:rPr lang="en-US" altLang="zh-TW" dirty="0"/>
              <a:t>Pegasus </a:t>
            </a:r>
            <a:r>
              <a:rPr lang="zh-TW" altLang="en-US" dirty="0"/>
              <a:t>圖拓撲結構，每個量子位元具有 </a:t>
            </a:r>
            <a:r>
              <a:rPr lang="en-US" altLang="zh-TW" dirty="0"/>
              <a:t>15 </a:t>
            </a:r>
            <a:r>
              <a:rPr lang="zh-TW" altLang="en-US" dirty="0"/>
              <a:t>個連接。 </a:t>
            </a:r>
            <a:r>
              <a:rPr lang="en-US" altLang="zh-TW" dirty="0">
                <a:hlinkClick r:id="rId3"/>
              </a:rPr>
              <a:t>en.wikipedia.org</a:t>
            </a:r>
            <a:endParaRPr lang="zh-TW" altLang="en-US" dirty="0"/>
          </a:p>
          <a:p>
            <a:r>
              <a:rPr lang="zh-TW" altLang="en-US" dirty="0"/>
              <a:t>在 </a:t>
            </a:r>
            <a:r>
              <a:rPr lang="en-US" altLang="zh-TW" dirty="0"/>
              <a:t>2021 </a:t>
            </a:r>
            <a:r>
              <a:rPr lang="zh-TW" altLang="en-US" dirty="0"/>
              <a:t>年，</a:t>
            </a:r>
            <a:r>
              <a:rPr lang="en-US" altLang="zh-TW" dirty="0"/>
              <a:t>D-Wave </a:t>
            </a:r>
            <a:r>
              <a:rPr lang="zh-TW" altLang="en-US" dirty="0"/>
              <a:t>宣布了下一代系統 </a:t>
            </a:r>
            <a:r>
              <a:rPr lang="en-US" altLang="zh-TW" b="1" dirty="0"/>
              <a:t>Advantage 2</a:t>
            </a:r>
            <a:r>
              <a:rPr lang="zh-TW" altLang="en-US" dirty="0"/>
              <a:t>，預計在 </a:t>
            </a:r>
            <a:r>
              <a:rPr lang="en-US" altLang="zh-TW" dirty="0"/>
              <a:t>2024 </a:t>
            </a:r>
            <a:r>
              <a:rPr lang="zh-TW" altLang="en-US" dirty="0"/>
              <a:t>年底或 </a:t>
            </a:r>
            <a:r>
              <a:rPr lang="en-US" altLang="zh-TW" dirty="0"/>
              <a:t>2025 </a:t>
            </a:r>
            <a:r>
              <a:rPr lang="zh-TW" altLang="en-US" dirty="0"/>
              <a:t>年初交付。</a:t>
            </a:r>
            <a:r>
              <a:rPr lang="en-US" altLang="zh-TW" dirty="0"/>
              <a:t>Advantage 2 </a:t>
            </a:r>
            <a:r>
              <a:rPr lang="zh-TW" altLang="en-US" dirty="0"/>
              <a:t>將量子位元數量提升至超過 </a:t>
            </a:r>
            <a:r>
              <a:rPr lang="en-US" altLang="zh-TW" dirty="0"/>
              <a:t>7,000 </a:t>
            </a:r>
            <a:r>
              <a:rPr lang="zh-TW" altLang="en-US" dirty="0"/>
              <a:t>個，並轉換為 </a:t>
            </a:r>
            <a:r>
              <a:rPr lang="en-US" altLang="zh-TW" dirty="0"/>
              <a:t>Zephyr </a:t>
            </a:r>
            <a:r>
              <a:rPr lang="zh-TW" altLang="en-US" dirty="0"/>
              <a:t>圖拓撲結構，每個量子位元的連接數增加到 </a:t>
            </a:r>
            <a:r>
              <a:rPr lang="en-US" altLang="zh-TW" dirty="0"/>
              <a:t>20</a:t>
            </a:r>
            <a:r>
              <a:rPr lang="zh-TW" altLang="en-US" dirty="0"/>
              <a:t>。 </a:t>
            </a:r>
            <a:r>
              <a:rPr lang="en-US" altLang="zh-TW" dirty="0">
                <a:hlinkClick r:id="rId3"/>
              </a:rPr>
              <a:t>en.wikipedia.org</a:t>
            </a:r>
            <a:endParaRPr lang="zh-TW" altLang="en-US" dirty="0"/>
          </a:p>
          <a:p>
            <a:r>
              <a:rPr lang="zh-TW" altLang="en-US" dirty="0"/>
              <a:t>值得注意的是，</a:t>
            </a:r>
            <a:r>
              <a:rPr lang="en-US" altLang="zh-TW" dirty="0"/>
              <a:t>D-Wave </a:t>
            </a:r>
            <a:r>
              <a:rPr lang="zh-TW" altLang="en-US" dirty="0"/>
              <a:t>與德國的尤利希超級計算中心（</a:t>
            </a:r>
            <a:r>
              <a:rPr lang="en-US" altLang="zh-TW" dirty="0" err="1"/>
              <a:t>Jülich</a:t>
            </a:r>
            <a:r>
              <a:rPr lang="en-US" altLang="zh-TW" dirty="0"/>
              <a:t> Supercomputing Centre, JSC</a:t>
            </a:r>
            <a:r>
              <a:rPr lang="zh-TW" altLang="en-US" dirty="0"/>
              <a:t>）合作，將 </a:t>
            </a:r>
            <a:r>
              <a:rPr lang="en-US" altLang="zh-TW" dirty="0"/>
              <a:t>Advantage </a:t>
            </a:r>
            <a:r>
              <a:rPr lang="zh-TW" altLang="en-US" dirty="0"/>
              <a:t>系統整合到正在開發的 </a:t>
            </a:r>
            <a:r>
              <a:rPr lang="en-US" altLang="zh-TW" dirty="0" err="1"/>
              <a:t>exascale</a:t>
            </a:r>
            <a:r>
              <a:rPr lang="en-US" altLang="zh-TW" dirty="0"/>
              <a:t> </a:t>
            </a:r>
            <a:r>
              <a:rPr lang="zh-TW" altLang="en-US" dirty="0"/>
              <a:t>超級計算機 </a:t>
            </a:r>
            <a:r>
              <a:rPr lang="en-US" altLang="zh-TW" dirty="0"/>
              <a:t>Jupiter </a:t>
            </a:r>
            <a:r>
              <a:rPr lang="zh-TW" altLang="en-US" dirty="0"/>
              <a:t>中，這是全球首個將量子退火計算機與 </a:t>
            </a:r>
            <a:r>
              <a:rPr lang="en-US" altLang="zh-TW" dirty="0" err="1"/>
              <a:t>exascale</a:t>
            </a:r>
            <a:r>
              <a:rPr lang="en-US" altLang="zh-TW" dirty="0"/>
              <a:t> </a:t>
            </a:r>
            <a:r>
              <a:rPr lang="zh-TW" altLang="en-US" dirty="0"/>
              <a:t>計算相結合的案例。 </a:t>
            </a:r>
            <a:r>
              <a:rPr lang="zh-TW" altLang="en-US" dirty="0">
                <a:hlinkClick r:id="rId4"/>
              </a:rPr>
              <a:t>巴倫斯</a:t>
            </a:r>
            <a:endParaRPr lang="zh-TW" altLang="en-US" dirty="0"/>
          </a:p>
          <a:p>
            <a:r>
              <a:rPr lang="en-US" altLang="zh-TW" dirty="0"/>
              <a:t>D-Wave </a:t>
            </a:r>
            <a:r>
              <a:rPr lang="zh-TW" altLang="en-US" dirty="0"/>
              <a:t>的這些最新架構旨在提升量子計算的性能和應用範圍，特別是在解決複雜的優化問題和推動人工智慧領域的創新。</a:t>
            </a:r>
            <a:endParaRPr lang="en-US" altLang="zh-TW" dirty="0"/>
          </a:p>
          <a:p>
            <a:r>
              <a:rPr lang="en-US" altLang="zh-TW" sz="1100" b="0" i="0" u="none" strike="noStrike" cap="none" dirty="0">
                <a:solidFill>
                  <a:srgbClr val="000000"/>
                </a:solidFill>
                <a:effectLst/>
                <a:latin typeface="Arial"/>
                <a:ea typeface="Arial"/>
                <a:cs typeface="Arial"/>
                <a:sym typeface="Arial"/>
              </a:rPr>
              <a:t>zephyr</a:t>
            </a:r>
          </a:p>
          <a:p>
            <a:r>
              <a:rPr lang="en-US" altLang="zh-TW" sz="1100" b="1" i="1" u="none" strike="noStrike" cap="none" dirty="0">
                <a:solidFill>
                  <a:srgbClr val="000000"/>
                </a:solidFill>
                <a:effectLst/>
                <a:latin typeface="Arial"/>
                <a:ea typeface="Arial"/>
                <a:cs typeface="Arial"/>
                <a:sym typeface="Arial"/>
              </a:rPr>
              <a:t>noun</a:t>
            </a:r>
            <a:r>
              <a:rPr lang="en-US" altLang="zh-TW" sz="1100" b="0" i="0" u="none" strike="noStrike" cap="none" dirty="0">
                <a:solidFill>
                  <a:srgbClr val="000000"/>
                </a:solidFill>
                <a:effectLst/>
                <a:latin typeface="Arial"/>
                <a:ea typeface="Arial"/>
                <a:cs typeface="Arial"/>
                <a:sym typeface="Arial"/>
              </a:rPr>
              <a:t> </a:t>
            </a:r>
            <a:r>
              <a:rPr lang="en-US" altLang="zh-TW" sz="1100" b="0" i="0" u="none" strike="noStrike" cap="none" dirty="0">
                <a:solidFill>
                  <a:srgbClr val="000000"/>
                </a:solidFill>
                <a:effectLst/>
                <a:latin typeface="Arial"/>
                <a:ea typeface="Arial"/>
                <a:cs typeface="Arial"/>
                <a:sym typeface="Arial"/>
                <a:hlinkClick r:id="rId5"/>
              </a:rPr>
              <a:t>[ C ]</a:t>
            </a:r>
            <a:endParaRPr lang="en-US" altLang="zh-TW" sz="1100" b="0" i="0" u="none" strike="noStrike" cap="none" dirty="0">
              <a:solidFill>
                <a:srgbClr val="000000"/>
              </a:solidFill>
              <a:effectLst/>
              <a:latin typeface="Arial"/>
              <a:ea typeface="Arial"/>
              <a:cs typeface="Arial"/>
              <a:sym typeface="Arial"/>
            </a:endParaRPr>
          </a:p>
          <a:p>
            <a:r>
              <a:rPr lang="en-US" altLang="zh-TW" sz="1100" b="0" i="0" u="none" strike="noStrike" cap="none" dirty="0">
                <a:solidFill>
                  <a:srgbClr val="000000"/>
                </a:solidFill>
                <a:effectLst/>
                <a:latin typeface="Arial"/>
                <a:ea typeface="Arial"/>
                <a:cs typeface="Arial"/>
                <a:sym typeface="Arial"/>
              </a:rPr>
              <a:t>   literary</a:t>
            </a:r>
          </a:p>
          <a:p>
            <a:pPr fontAlgn="auto"/>
            <a:r>
              <a:rPr lang="en-US" altLang="zh-TW" sz="1100" b="1" i="0" u="none" strike="noStrike" cap="all" dirty="0" err="1">
                <a:solidFill>
                  <a:srgbClr val="000000"/>
                </a:solidFill>
                <a:effectLst/>
                <a:latin typeface="Arial"/>
                <a:ea typeface="Arial"/>
                <a:cs typeface="Arial"/>
                <a:sym typeface="Arial"/>
              </a:rPr>
              <a:t>uk</a:t>
            </a:r>
            <a:r>
              <a:rPr lang="en-US" altLang="zh-TW" sz="1100" b="0" i="0" u="none" strike="noStrike" cap="none" dirty="0">
                <a:solidFill>
                  <a:srgbClr val="000000"/>
                </a:solidFill>
                <a:effectLst/>
                <a:latin typeface="Arial"/>
                <a:ea typeface="Arial"/>
                <a:cs typeface="Arial"/>
                <a:sym typeface="Arial"/>
              </a:rPr>
              <a:t> </a:t>
            </a:r>
            <a:endParaRPr lang="en-US" altLang="zh-TW" sz="1100" b="0" i="0" u="none" strike="noStrike" cap="all" dirty="0">
              <a:solidFill>
                <a:srgbClr val="000000"/>
              </a:solidFill>
              <a:effectLst/>
              <a:latin typeface="Arial"/>
              <a:ea typeface="Arial"/>
              <a:cs typeface="Arial"/>
              <a:sym typeface="Arial"/>
            </a:endParaRPr>
          </a:p>
          <a:p>
            <a:pPr fontAlgn="auto"/>
            <a:r>
              <a:rPr lang="en-US" altLang="zh-TW" sz="1100" b="0" i="0" u="none" strike="noStrike" cap="none" dirty="0">
                <a:solidFill>
                  <a:srgbClr val="000000"/>
                </a:solidFill>
                <a:effectLst/>
                <a:latin typeface="Arial"/>
                <a:ea typeface="Arial"/>
                <a:cs typeface="Arial"/>
                <a:sym typeface="Arial"/>
              </a:rPr>
              <a:t> /ˈ</a:t>
            </a:r>
            <a:r>
              <a:rPr lang="en-US" altLang="zh-TW" sz="1100" b="0" i="0" u="none" strike="noStrike" cap="none" dirty="0" err="1">
                <a:solidFill>
                  <a:srgbClr val="000000"/>
                </a:solidFill>
                <a:effectLst/>
                <a:latin typeface="Arial"/>
                <a:ea typeface="Arial"/>
                <a:cs typeface="Arial"/>
                <a:sym typeface="Arial"/>
              </a:rPr>
              <a:t>zef.ər</a:t>
            </a:r>
            <a:r>
              <a:rPr lang="en-US" altLang="zh-TW" sz="1100" b="0" i="0" u="none" strike="noStrike" cap="none" dirty="0">
                <a:solidFill>
                  <a:srgbClr val="000000"/>
                </a:solidFill>
                <a:effectLst/>
                <a:latin typeface="Arial"/>
                <a:ea typeface="Arial"/>
                <a:cs typeface="Arial"/>
                <a:sym typeface="Arial"/>
              </a:rPr>
              <a:t>/ </a:t>
            </a:r>
            <a:r>
              <a:rPr lang="en-US" altLang="zh-TW" sz="1100" b="1" i="0" u="none" strike="noStrike" cap="all" dirty="0">
                <a:solidFill>
                  <a:srgbClr val="000000"/>
                </a:solidFill>
                <a:effectLst/>
                <a:latin typeface="Arial"/>
                <a:ea typeface="Arial"/>
                <a:cs typeface="Arial"/>
                <a:sym typeface="Arial"/>
              </a:rPr>
              <a:t>us</a:t>
            </a:r>
            <a:r>
              <a:rPr lang="en-US" altLang="zh-TW" sz="1100" b="0" i="0" u="none" strike="noStrike" cap="none" dirty="0">
                <a:solidFill>
                  <a:srgbClr val="000000"/>
                </a:solidFill>
                <a:effectLst/>
                <a:latin typeface="Arial"/>
                <a:ea typeface="Arial"/>
                <a:cs typeface="Arial"/>
                <a:sym typeface="Arial"/>
              </a:rPr>
              <a:t> </a:t>
            </a:r>
            <a:endParaRPr lang="en-US" altLang="zh-TW" sz="1100" b="0" i="0" u="none" strike="noStrike" cap="all" dirty="0">
              <a:solidFill>
                <a:srgbClr val="000000"/>
              </a:solidFill>
              <a:effectLst/>
              <a:latin typeface="Arial"/>
              <a:ea typeface="Arial"/>
              <a:cs typeface="Arial"/>
              <a:sym typeface="Arial"/>
            </a:endParaRPr>
          </a:p>
          <a:p>
            <a:r>
              <a:rPr lang="en-US" altLang="zh-TW" sz="1100" b="0" i="0" u="none" strike="noStrike" cap="none" dirty="0">
                <a:solidFill>
                  <a:srgbClr val="000000"/>
                </a:solidFill>
                <a:effectLst/>
                <a:latin typeface="Arial"/>
                <a:ea typeface="Arial"/>
                <a:cs typeface="Arial"/>
                <a:sym typeface="Arial"/>
              </a:rPr>
              <a:t> /ˈ</a:t>
            </a:r>
            <a:r>
              <a:rPr lang="en-US" altLang="zh-TW" sz="1100" b="0" i="0" u="none" strike="noStrike" cap="none" dirty="0" err="1">
                <a:solidFill>
                  <a:srgbClr val="000000"/>
                </a:solidFill>
                <a:effectLst/>
                <a:latin typeface="Arial"/>
                <a:ea typeface="Arial"/>
                <a:cs typeface="Arial"/>
                <a:sym typeface="Arial"/>
              </a:rPr>
              <a:t>zef.ɚ</a:t>
            </a:r>
            <a:r>
              <a:rPr lang="en-US" altLang="zh-TW" sz="1100" b="0" i="0" u="none" strike="noStrike" cap="none" dirty="0">
                <a:solidFill>
                  <a:srgbClr val="000000"/>
                </a:solidFill>
                <a:effectLst/>
                <a:latin typeface="Arial"/>
                <a:ea typeface="Arial"/>
                <a:cs typeface="Arial"/>
                <a:sym typeface="Arial"/>
              </a:rPr>
              <a:t>/</a:t>
            </a:r>
          </a:p>
          <a:p>
            <a:r>
              <a:rPr lang="en-US" altLang="zh-TW" sz="1100" b="1" i="0" u="none" strike="noStrike" cap="none" dirty="0">
                <a:solidFill>
                  <a:srgbClr val="000000"/>
                </a:solidFill>
                <a:effectLst/>
                <a:latin typeface="Arial"/>
                <a:ea typeface="Arial"/>
                <a:cs typeface="Arial"/>
                <a:sym typeface="Arial"/>
              </a:rPr>
              <a:t>a light wind(</a:t>
            </a:r>
            <a:r>
              <a:rPr lang="zh-TW" altLang="en-US" sz="1100" b="1" i="0" u="none" strike="noStrike" cap="none" dirty="0">
                <a:solidFill>
                  <a:srgbClr val="000000"/>
                </a:solidFill>
                <a:effectLst/>
                <a:latin typeface="Arial"/>
                <a:ea typeface="Arial"/>
                <a:cs typeface="Arial"/>
                <a:sym typeface="Arial"/>
              </a:rPr>
              <a:t>和風，微風</a:t>
            </a:r>
            <a:r>
              <a:rPr lang="en-US" altLang="zh-TW" sz="1100" b="1" i="0" u="none" strike="noStrike" cap="none" dirty="0">
                <a:solidFill>
                  <a:srgbClr val="000000"/>
                </a:solidFill>
                <a:effectLst/>
                <a:latin typeface="Arial"/>
                <a:ea typeface="Arial"/>
                <a:cs typeface="Arial"/>
                <a:sym typeface="Arial"/>
              </a:rPr>
              <a:t>)</a:t>
            </a:r>
            <a:endParaRPr lang="zh-TW" altLang="en-US" dirty="0"/>
          </a:p>
          <a:p>
            <a:pPr>
              <a:buSzPts val="1100"/>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Digital Annealer (DA) is a new technology inspired by quantum computing which is a hardware implementation (CMOS-based ASIC), operates at room temperature and utilizes digital circuitry for the various simulated annealing (SA) algorithm to perform complex optimization. It has superior ability to solve large and complex combinatorial optimization problems in quadratic unconstrained binary optimization (QUBO) formulation. </a:t>
            </a:r>
            <a:r>
              <a:rPr lang="en-US" altLang="zh-TW" sz="1900" dirty="0">
                <a:latin typeface="Times New Roman" panose="02020603050405020304" pitchFamily="18" charset="0"/>
                <a:ea typeface="SimSun" panose="02010600030101010101" pitchFamily="2" charset="-122"/>
              </a:rPr>
              <a:t>The third-generation DA introduces a hybrid software-hardware system capable of addressing large problems, up to 100,000 bits and fully connectivity. It </a:t>
            </a:r>
            <a:r>
              <a:rPr lang="en-US" altLang="zh-TW" sz="1900" dirty="0">
                <a:latin typeface="Times New Roman" panose="02020603050405020304" pitchFamily="18" charset="0"/>
                <a:ea typeface="新細明體" panose="02020500000000000000" pitchFamily="18" charset="-120"/>
              </a:rPr>
              <a:t>also </a:t>
            </a:r>
            <a:r>
              <a:rPr lang="en-US" altLang="zh-TW" sz="1900" dirty="0">
                <a:latin typeface="Times New Roman" panose="02020603050405020304" pitchFamily="18" charset="0"/>
                <a:ea typeface="SimSun" panose="02010600030101010101" pitchFamily="2" charset="-122"/>
              </a:rPr>
              <a:t>separates cost and penalty terms and introduces functionalities for handling one-way/two-way one-hot constraints and linear inequality constraints directly.</a:t>
            </a:r>
          </a:p>
          <a:p>
            <a:endParaRPr lang="en-US" altLang="zh-TW" sz="1900" dirty="0">
              <a:latin typeface="Times New Roman" panose="02020603050405020304" pitchFamily="18" charset="0"/>
              <a:ea typeface="SimSun" panose="02010600030101010101" pitchFamily="2" charset="-122"/>
            </a:endParaRPr>
          </a:p>
          <a:p>
            <a:endParaRPr lang="zh-TW" altLang="en-US" dirty="0"/>
          </a:p>
        </p:txBody>
      </p:sp>
      <p:sp>
        <p:nvSpPr>
          <p:cNvPr id="4" name="投影片編號版面配置區 3"/>
          <p:cNvSpPr>
            <a:spLocks noGrp="1"/>
          </p:cNvSpPr>
          <p:nvPr>
            <p:ph type="sldNum" sz="quarter" idx="5"/>
          </p:nvPr>
        </p:nvSpPr>
        <p:spPr/>
        <p:txBody>
          <a:bodyPr/>
          <a:lstStyle/>
          <a:p>
            <a:fld id="{B3C6894B-F246-4040-97C5-31882EABDF5A}" type="slidenum">
              <a:rPr lang="zh-TW" altLang="en-US" smtClean="0"/>
              <a:t>26</a:t>
            </a:fld>
            <a:endParaRPr lang="zh-TW" altLang="en-US"/>
          </a:p>
        </p:txBody>
      </p:sp>
    </p:spTree>
    <p:extLst>
      <p:ext uri="{BB962C8B-B14F-4D97-AF65-F5344CB8AC3E}">
        <p14:creationId xmlns:p14="http://schemas.microsoft.com/office/powerpoint/2010/main" val="12597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Source: M. </a:t>
            </a:r>
            <a:r>
              <a:rPr lang="en-US" altLang="zh-TW" dirty="0" err="1"/>
              <a:t>Krelina</a:t>
            </a:r>
            <a:r>
              <a:rPr lang="en-US" altLang="zh-TW" dirty="0"/>
              <a:t>, “Quantum warfare: definitions, overview and challenges,” arXiv:2103.12548 (2021).</a:t>
            </a:r>
          </a:p>
          <a:p>
            <a:r>
              <a:rPr lang="en-US" altLang="zh-TW" sz="1100" b="0" i="0" u="none" strike="noStrike" cap="none" dirty="0">
                <a:solidFill>
                  <a:srgbClr val="000000"/>
                </a:solidFill>
                <a:effectLst/>
                <a:latin typeface="Arial"/>
                <a:ea typeface="Arial"/>
                <a:cs typeface="Arial"/>
                <a:sym typeface="Arial"/>
              </a:rPr>
              <a:t>Warfare refers to the general act and art of waging war. It does not refer to a particular war. We use the term "biological warfare" to refer to the use of biological toxins as a weapon of war. War is sometimes used in the same way of "warfare", but is more often used to refer to a particular armed conflict. You would refer to the "Second World War" or the "Great Patriotic War", but never the "Second World Warfare".</a:t>
            </a:r>
          </a:p>
          <a:p>
            <a:r>
              <a:rPr lang="en-US" altLang="zh-TW" sz="1100" b="0" i="0" u="none" strike="noStrike" cap="none" dirty="0">
                <a:solidFill>
                  <a:srgbClr val="000000"/>
                </a:solidFill>
                <a:effectLst/>
                <a:latin typeface="Arial"/>
                <a:cs typeface="Arial"/>
                <a:sym typeface="Arial"/>
              </a:rPr>
              <a:t>Quantum warfare: the use of quantum technologies as a weapon of war.</a:t>
            </a:r>
            <a:endParaRPr lang="zh-TW" altLang="en-US" dirty="0"/>
          </a:p>
        </p:txBody>
      </p:sp>
    </p:spTree>
    <p:extLst>
      <p:ext uri="{BB962C8B-B14F-4D97-AF65-F5344CB8AC3E}">
        <p14:creationId xmlns:p14="http://schemas.microsoft.com/office/powerpoint/2010/main" val="3117509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900" dirty="0">
                <a:latin typeface="Times New Roman" panose="02020603050405020304" pitchFamily="18" charset="0"/>
                <a:ea typeface="新細明體" panose="02020500000000000000" pitchFamily="18" charset="-120"/>
              </a:rPr>
              <a:t> The following figure shows the technology which DA use to find the optimal value by 1-bit inversion. By</a:t>
            </a:r>
            <a:r>
              <a:rPr lang="zh-TW" altLang="en-US" sz="1900" dirty="0">
                <a:latin typeface="Times New Roman" panose="02020603050405020304" pitchFamily="18" charset="0"/>
                <a:ea typeface="新細明體" panose="02020500000000000000" pitchFamily="18" charset="-120"/>
              </a:rPr>
              <a:t> </a:t>
            </a:r>
            <a:r>
              <a:rPr lang="en-US" altLang="zh-TW" sz="1900" dirty="0">
                <a:latin typeface="Times New Roman" panose="02020603050405020304" pitchFamily="18" charset="0"/>
                <a:ea typeface="新細明體" panose="02020500000000000000" pitchFamily="18" charset="-120"/>
              </a:rPr>
              <a:t>parallel</a:t>
            </a:r>
            <a:r>
              <a:rPr lang="zh-TW" altLang="en-US" sz="1900" dirty="0">
                <a:latin typeface="Times New Roman" panose="02020603050405020304" pitchFamily="18" charset="0"/>
                <a:ea typeface="新細明體" panose="02020500000000000000" pitchFamily="18" charset="-120"/>
              </a:rPr>
              <a:t> </a:t>
            </a:r>
            <a:r>
              <a:rPr lang="en-US" altLang="zh-TW" sz="1900" dirty="0">
                <a:latin typeface="Times New Roman" panose="02020603050405020304" pitchFamily="18" charset="0"/>
                <a:ea typeface="新細明體" panose="02020500000000000000" pitchFamily="18" charset="-120"/>
              </a:rPr>
              <a:t>computing</a:t>
            </a:r>
            <a:r>
              <a:rPr lang="zh-TW" altLang="en-US" sz="1900" dirty="0">
                <a:latin typeface="Times New Roman" panose="02020603050405020304" pitchFamily="18" charset="0"/>
                <a:ea typeface="新細明體" panose="02020500000000000000" pitchFamily="18" charset="-120"/>
              </a:rPr>
              <a:t> </a:t>
            </a:r>
            <a:r>
              <a:rPr lang="en-US" altLang="zh-TW" sz="1900" dirty="0">
                <a:latin typeface="Times New Roman" panose="02020603050405020304" pitchFamily="18" charset="0"/>
                <a:ea typeface="新細明體" panose="02020500000000000000" pitchFamily="18" charset="-120"/>
              </a:rPr>
              <a:t>in</a:t>
            </a:r>
            <a:r>
              <a:rPr lang="zh-TW" altLang="en-US" sz="1900" dirty="0">
                <a:latin typeface="Times New Roman" panose="02020603050405020304" pitchFamily="18" charset="0"/>
                <a:ea typeface="新細明體" panose="02020500000000000000" pitchFamily="18" charset="-120"/>
              </a:rPr>
              <a:t> </a:t>
            </a:r>
            <a:r>
              <a:rPr lang="en-US" altLang="zh-TW" sz="1900" dirty="0">
                <a:latin typeface="Times New Roman" panose="02020603050405020304" pitchFamily="18" charset="0"/>
                <a:ea typeface="新細明體" panose="02020500000000000000" pitchFamily="18" charset="-120"/>
              </a:rPr>
              <a:t>digital</a:t>
            </a:r>
            <a:r>
              <a:rPr lang="zh-TW" altLang="en-US" sz="1900" dirty="0">
                <a:latin typeface="Times New Roman" panose="02020603050405020304" pitchFamily="18" charset="0"/>
                <a:ea typeface="新細明體" panose="02020500000000000000" pitchFamily="18" charset="-120"/>
              </a:rPr>
              <a:t> </a:t>
            </a:r>
            <a:r>
              <a:rPr lang="en-US" altLang="zh-TW" sz="1900" dirty="0">
                <a:latin typeface="Times New Roman" panose="02020603050405020304" pitchFamily="18" charset="0"/>
                <a:ea typeface="新細明體" panose="02020500000000000000" pitchFamily="18" charset="-120"/>
              </a:rPr>
              <a:t>circuit, the optimal value and corresponding configuration can be found rapidly. It is also the technology for using the constraint one-way/two-way one-hot, that is, all zeros at the purple nodes and 1 on yellow node. </a:t>
            </a:r>
            <a:endParaRPr lang="zh-TW" altLang="en-US" dirty="0"/>
          </a:p>
        </p:txBody>
      </p:sp>
      <p:sp>
        <p:nvSpPr>
          <p:cNvPr id="4" name="投影片編號版面配置區 3"/>
          <p:cNvSpPr>
            <a:spLocks noGrp="1"/>
          </p:cNvSpPr>
          <p:nvPr>
            <p:ph type="sldNum" sz="quarter" idx="5"/>
          </p:nvPr>
        </p:nvSpPr>
        <p:spPr/>
        <p:txBody>
          <a:bodyPr/>
          <a:lstStyle/>
          <a:p>
            <a:fld id="{B3C6894B-F246-4040-97C5-31882EABDF5A}" type="slidenum">
              <a:rPr lang="zh-TW" altLang="en-US" smtClean="0"/>
              <a:t>27</a:t>
            </a:fld>
            <a:endParaRPr lang="zh-TW" altLang="en-US"/>
          </a:p>
        </p:txBody>
      </p:sp>
    </p:spTree>
    <p:extLst>
      <p:ext uri="{BB962C8B-B14F-4D97-AF65-F5344CB8AC3E}">
        <p14:creationId xmlns:p14="http://schemas.microsoft.com/office/powerpoint/2010/main" val="3688703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12915A03-90A6-A847-A24A-E657F63F5169}" type="slidenum">
              <a:rPr kumimoji="1" lang="zh-TW" altLang="en-US" smtClean="0"/>
              <a:t>28</a:t>
            </a:fld>
            <a:endParaRPr kumimoji="1" lang="zh-TW" altLang="en-US"/>
          </a:p>
        </p:txBody>
      </p:sp>
    </p:spTree>
    <p:extLst>
      <p:ext uri="{BB962C8B-B14F-4D97-AF65-F5344CB8AC3E}">
        <p14:creationId xmlns:p14="http://schemas.microsoft.com/office/powerpoint/2010/main" val="3181595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33" indent="-171433" defTabSz="990376">
              <a:buFont typeface="Arial" panose="020B0604020202020204" pitchFamily="34" charset="0"/>
              <a:buChar char="•"/>
              <a:defRPr/>
            </a:pPr>
            <a:r>
              <a:rPr lang="en-US" altLang="zh-TW" dirty="0"/>
              <a:t>The Compal company built a quantum-inspired annealer</a:t>
            </a:r>
            <a:r>
              <a:rPr lang="zh-TW" altLang="en-US" dirty="0"/>
              <a:t> </a:t>
            </a:r>
            <a:r>
              <a:rPr lang="en-US" altLang="zh-TW" dirty="0"/>
              <a:t>called Quantix. It is a GPU annealer (GPUA) which harnesses the computation power of graphics processing units</a:t>
            </a:r>
            <a:r>
              <a:rPr lang="zh-TW" altLang="en-US" dirty="0"/>
              <a:t> </a:t>
            </a:r>
            <a:r>
              <a:rPr lang="en-US" altLang="zh-TW" dirty="0"/>
              <a:t>(GPUs) to conduct the diverse adaptive bulk search (DABS)</a:t>
            </a:r>
            <a:r>
              <a:rPr lang="zh-TW" altLang="en-US" dirty="0"/>
              <a:t> </a:t>
            </a:r>
            <a:r>
              <a:rPr lang="en-US" altLang="zh-TW" dirty="0"/>
              <a:t>solver for finding the optimal COP solution. Quantix is built</a:t>
            </a:r>
            <a:r>
              <a:rPr lang="zh-TW" altLang="en-US" dirty="0"/>
              <a:t> </a:t>
            </a:r>
            <a:r>
              <a:rPr lang="en-US" altLang="zh-TW" dirty="0"/>
              <a:t>with 20 Intel Xeon CPUs and 4 NVIDIA GV100 GPUs, each</a:t>
            </a:r>
            <a:r>
              <a:rPr lang="zh-TW" altLang="en-US" dirty="0"/>
              <a:t> </a:t>
            </a:r>
            <a:r>
              <a:rPr lang="en-US" altLang="zh-TW" dirty="0"/>
              <a:t>of which has 5120 Compute Unified Device Architecture</a:t>
            </a:r>
            <a:r>
              <a:rPr lang="zh-TW" altLang="en-US" dirty="0"/>
              <a:t> </a:t>
            </a:r>
            <a:r>
              <a:rPr lang="en-US" altLang="zh-TW" dirty="0"/>
              <a:t>(CUDA) cores.</a:t>
            </a:r>
            <a:r>
              <a:rPr lang="zh-TW" altLang="en-US" dirty="0"/>
              <a:t> </a:t>
            </a:r>
            <a:endParaRPr lang="en-US" altLang="zh-TW" dirty="0"/>
          </a:p>
          <a:p>
            <a:pPr marL="171433" indent="-171433" defTabSz="990376">
              <a:buFont typeface="Arial" panose="020B0604020202020204" pitchFamily="34" charset="0"/>
              <a:buChar char="•"/>
              <a:defRPr/>
            </a:pPr>
            <a:r>
              <a:rPr lang="en-US" altLang="zh-TW" dirty="0"/>
              <a:t>The DABS concept is proposed in [7], of which framework</a:t>
            </a:r>
            <a:r>
              <a:rPr lang="zh-TW" altLang="en-US" dirty="0"/>
              <a:t> </a:t>
            </a:r>
            <a:r>
              <a:rPr lang="en-US" altLang="zh-TW" dirty="0"/>
              <a:t>is depicted in Figure 5. As shown in Figure 5, the DABS</a:t>
            </a:r>
            <a:r>
              <a:rPr lang="zh-TW" altLang="en-US" dirty="0"/>
              <a:t> </a:t>
            </a:r>
            <a:r>
              <a:rPr lang="en-US" altLang="zh-TW" dirty="0"/>
              <a:t>framework is based on CPUs and GPUs. It has multiple</a:t>
            </a:r>
            <a:r>
              <a:rPr lang="zh-TW" altLang="en-US" dirty="0"/>
              <a:t> </a:t>
            </a:r>
            <a:r>
              <a:rPr lang="en-US" altLang="zh-TW" dirty="0"/>
              <a:t>solution pools maintained by a host run on CPUs. Each</a:t>
            </a:r>
            <a:r>
              <a:rPr lang="zh-TW" altLang="en-US" dirty="0"/>
              <a:t> </a:t>
            </a:r>
            <a:r>
              <a:rPr lang="en-US" altLang="zh-TW" dirty="0"/>
              <a:t>solution pool is associated with a GPU and contains entries to</a:t>
            </a:r>
            <a:r>
              <a:rPr lang="zh-TW" altLang="en-US" dirty="0"/>
              <a:t> </a:t>
            </a:r>
            <a:r>
              <a:rPr lang="en-US" altLang="zh-TW" dirty="0"/>
              <a:t>keep information of good solutions returned by the GPU. An</a:t>
            </a:r>
            <a:r>
              <a:rPr lang="zh-TW" altLang="en-US" dirty="0"/>
              <a:t> </a:t>
            </a:r>
            <a:r>
              <a:rPr lang="en-US" altLang="zh-TW" dirty="0"/>
              <a:t>entry in the solution pool contains the solution (or solution vector), energy,</a:t>
            </a:r>
            <a:r>
              <a:rPr lang="zh-TW" altLang="en-US" dirty="0"/>
              <a:t> </a:t>
            </a:r>
            <a:r>
              <a:rPr lang="en-US" altLang="zh-TW" dirty="0"/>
              <a:t>search algorithm, and genetic operation.</a:t>
            </a:r>
          </a:p>
          <a:p>
            <a:pPr marL="171433" indent="-171433" defTabSz="990376">
              <a:buFont typeface="Arial" panose="020B0604020202020204" pitchFamily="34" charset="0"/>
              <a:buChar char="•"/>
              <a:defRPr/>
            </a:pPr>
            <a:r>
              <a:rPr lang="en-US" altLang="zh-TW" dirty="0"/>
              <a:t>Based on Open Multi-Processing (OpenMP) threads, the host CPUs perform genetic algorithm operations (GAOs) on selected solutions from a solution pool or multiple solution pools to generate so-called target solutions to be sent to GPUs. Based on the received target solutions, local search algorithms (LSAs) are executed by GPUs, each with multiple CUDA blocks of numerous CUDA threads that operate concurrently.</a:t>
            </a:r>
          </a:p>
          <a:p>
            <a:pPr marL="171433" indent="-171433" defTabSz="990376">
              <a:buFont typeface="Arial" panose="020B0604020202020204" pitchFamily="34" charset="0"/>
              <a:buChar char="•"/>
              <a:defRPr/>
            </a:pPr>
            <a:r>
              <a:rPr lang="en-US" altLang="zh-TW" dirty="0"/>
              <a:t>The DABS aims to increase the diversity of GAOs and LSAs. It offers five distinct LSAs, namely </a:t>
            </a:r>
            <a:r>
              <a:rPr lang="en-US" altLang="zh-TW" dirty="0" err="1"/>
              <a:t>MaxMin</a:t>
            </a:r>
            <a:r>
              <a:rPr lang="en-US" altLang="zh-TW" dirty="0"/>
              <a:t>, </a:t>
            </a:r>
            <a:r>
              <a:rPr lang="en-US" altLang="zh-TW" dirty="0" err="1"/>
              <a:t>CyclicMin</a:t>
            </a:r>
            <a:r>
              <a:rPr lang="en-US" altLang="zh-TW" dirty="0"/>
              <a:t>, </a:t>
            </a:r>
            <a:r>
              <a:rPr lang="en-US" altLang="zh-TW" dirty="0" err="1"/>
              <a:t>RandomMin</a:t>
            </a:r>
            <a:r>
              <a:rPr lang="en-US" altLang="zh-TW" dirty="0"/>
              <a:t>, </a:t>
            </a:r>
            <a:r>
              <a:rPr lang="en-US" altLang="zh-TW" dirty="0" err="1"/>
              <a:t>PositiveMin</a:t>
            </a:r>
            <a:r>
              <a:rPr lang="en-US" altLang="zh-TW" dirty="0"/>
              <a:t>, and </a:t>
            </a:r>
            <a:r>
              <a:rPr lang="en-US" altLang="zh-TW" dirty="0" err="1"/>
              <a:t>TwoNeighbor</a:t>
            </a:r>
            <a:r>
              <a:rPr lang="en-US" altLang="zh-TW" dirty="0"/>
              <a:t>.</a:t>
            </a:r>
          </a:p>
          <a:p>
            <a:pPr marL="171433" indent="-171433" defTabSz="990376">
              <a:buFont typeface="Arial" panose="020B0604020202020204" pitchFamily="34" charset="0"/>
              <a:buChar char="•"/>
              <a:defRPr/>
            </a:pPr>
            <a:r>
              <a:rPr lang="en-US" altLang="zh-TW" dirty="0"/>
              <a:t>Each LSA iteratively flips bits in a solution to explore the</a:t>
            </a:r>
            <a:r>
              <a:rPr lang="zh-TW" altLang="en-US" dirty="0"/>
              <a:t> </a:t>
            </a:r>
            <a:r>
              <a:rPr lang="en-US" altLang="zh-TW" dirty="0"/>
              <a:t>solution space for improving solutions. During the execution</a:t>
            </a:r>
            <a:r>
              <a:rPr lang="zh-TW" altLang="en-US" dirty="0"/>
              <a:t> </a:t>
            </a:r>
            <a:r>
              <a:rPr lang="en-US" altLang="zh-TW" dirty="0"/>
              <a:t>of DABS, LSAs that yield better solutions are prioritized</a:t>
            </a:r>
            <a:r>
              <a:rPr lang="zh-TW" altLang="en-US" dirty="0"/>
              <a:t> </a:t>
            </a:r>
            <a:r>
              <a:rPr lang="en-US" altLang="zh-TW" dirty="0"/>
              <a:t>for more frequent execution. The DABS also offers eight</a:t>
            </a:r>
            <a:r>
              <a:rPr lang="zh-TW" altLang="en-US" dirty="0"/>
              <a:t> </a:t>
            </a:r>
            <a:r>
              <a:rPr lang="en-US" altLang="zh-TW" dirty="0"/>
              <a:t>different GAOs, including Mutation, Crossover, </a:t>
            </a:r>
            <a:r>
              <a:rPr lang="en-US" altLang="zh-TW" dirty="0" err="1"/>
              <a:t>Xrossover</a:t>
            </a:r>
            <a:r>
              <a:rPr lang="en-US" altLang="zh-TW" dirty="0"/>
              <a:t>,</a:t>
            </a:r>
            <a:r>
              <a:rPr lang="zh-TW" altLang="en-US" dirty="0"/>
              <a:t> </a:t>
            </a:r>
            <a:r>
              <a:rPr lang="en-US" altLang="zh-TW" dirty="0"/>
              <a:t>Zero, One, </a:t>
            </a:r>
            <a:r>
              <a:rPr lang="en-US" altLang="zh-TW" dirty="0" err="1"/>
              <a:t>IntervalZero</a:t>
            </a:r>
            <a:r>
              <a:rPr lang="en-US" altLang="zh-TW" dirty="0"/>
              <a:t>, Best, and Random. Similar to LSAs,</a:t>
            </a:r>
            <a:r>
              <a:rPr lang="zh-TW" altLang="en-US" dirty="0"/>
              <a:t> </a:t>
            </a:r>
            <a:r>
              <a:rPr lang="en-US" altLang="zh-TW" dirty="0"/>
              <a:t>the GAOs leading to better solutions are executed more</a:t>
            </a:r>
            <a:r>
              <a:rPr lang="zh-TW" altLang="en-US" dirty="0"/>
              <a:t> </a:t>
            </a:r>
            <a:r>
              <a:rPr lang="en-US" altLang="zh-TW" dirty="0"/>
              <a:t>frequently than others. </a:t>
            </a:r>
            <a:br>
              <a:rPr lang="en-US" altLang="zh-TW" dirty="0"/>
            </a:br>
            <a:br>
              <a:rPr lang="en-US" altLang="zh-TW" dirty="0"/>
            </a:br>
            <a:endParaRPr kumimoji="1" lang="en-US" altLang="zh-TW" dirty="0"/>
          </a:p>
        </p:txBody>
      </p:sp>
      <p:sp>
        <p:nvSpPr>
          <p:cNvPr id="4" name="投影片編號版面配置區 3"/>
          <p:cNvSpPr>
            <a:spLocks noGrp="1"/>
          </p:cNvSpPr>
          <p:nvPr>
            <p:ph type="sldNum" sz="quarter" idx="5"/>
          </p:nvPr>
        </p:nvSpPr>
        <p:spPr/>
        <p:txBody>
          <a:bodyPr/>
          <a:lstStyle/>
          <a:p>
            <a:fld id="{12915A03-90A6-A847-A24A-E657F63F5169}" type="slidenum">
              <a:rPr kumimoji="1" lang="zh-TW" altLang="en-US" smtClean="0"/>
              <a:t>29</a:t>
            </a:fld>
            <a:endParaRPr kumimoji="1" lang="zh-TW" altLang="en-US"/>
          </a:p>
        </p:txBody>
      </p:sp>
    </p:spTree>
    <p:extLst>
      <p:ext uri="{BB962C8B-B14F-4D97-AF65-F5344CB8AC3E}">
        <p14:creationId xmlns:p14="http://schemas.microsoft.com/office/powerpoint/2010/main" val="2219376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因為是模擬的事實上也許沒有 </a:t>
            </a:r>
            <a:r>
              <a:rPr kumimoji="1" lang="en-US" altLang="zh-TW" dirty="0"/>
              <a:t>Connectivity </a:t>
            </a:r>
            <a:r>
              <a:rPr kumimoji="1" lang="zh-TW" altLang="en-US" dirty="0"/>
              <a:t>的問題</a:t>
            </a:r>
          </a:p>
        </p:txBody>
      </p:sp>
      <p:sp>
        <p:nvSpPr>
          <p:cNvPr id="4" name="投影片編號版面配置區 3"/>
          <p:cNvSpPr>
            <a:spLocks noGrp="1"/>
          </p:cNvSpPr>
          <p:nvPr>
            <p:ph type="sldNum" sz="quarter" idx="5"/>
          </p:nvPr>
        </p:nvSpPr>
        <p:spPr/>
        <p:txBody>
          <a:bodyPr/>
          <a:lstStyle/>
          <a:p>
            <a:fld id="{12915A03-90A6-A847-A24A-E657F63F5169}" type="slidenum">
              <a:rPr kumimoji="1" lang="zh-TW" altLang="en-US" smtClean="0"/>
              <a:t>31</a:t>
            </a:fld>
            <a:endParaRPr kumimoji="1" lang="zh-TW" altLang="en-US"/>
          </a:p>
        </p:txBody>
      </p:sp>
    </p:spTree>
    <p:extLst>
      <p:ext uri="{BB962C8B-B14F-4D97-AF65-F5344CB8AC3E}">
        <p14:creationId xmlns:p14="http://schemas.microsoft.com/office/powerpoint/2010/main" val="16732675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0b70956f60_16_3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0b70956f60_16_37: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extLst>
      <p:ext uri="{BB962C8B-B14F-4D97-AF65-F5344CB8AC3E}">
        <p14:creationId xmlns:p14="http://schemas.microsoft.com/office/powerpoint/2010/main" val="5767069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173" indent="-298432" defTabSz="914345">
              <a:defRPr/>
            </a:pPr>
            <a:r>
              <a:rPr lang="pl-PL" altLang="zh-TW" dirty="0"/>
              <a:t>Przemek Chojecki</a:t>
            </a:r>
            <a:r>
              <a:rPr lang="en-US" altLang="zh-TW" dirty="0"/>
              <a:t>, </a:t>
            </a:r>
            <a:r>
              <a:rPr lang="en-US" altLang="zh-TW" b="1" dirty="0"/>
              <a:t>Quantum advantage, or a practical demonstration that quantum computers work, </a:t>
            </a:r>
            <a:r>
              <a:rPr lang="pl-PL" altLang="zh-TW" dirty="0"/>
              <a:t>Nov 9, 2018</a:t>
            </a:r>
            <a:r>
              <a:rPr lang="en-US" altLang="zh-TW" dirty="0"/>
              <a:t>.</a:t>
            </a:r>
            <a:endParaRPr lang="pl-PL" altLang="zh-TW" dirty="0"/>
          </a:p>
          <a:p>
            <a:endParaRPr lang="pl-PL" altLang="zh-TW" dirty="0"/>
          </a:p>
          <a:p>
            <a:endParaRPr lang="zh-TW" altLang="en-US" dirty="0"/>
          </a:p>
        </p:txBody>
      </p:sp>
    </p:spTree>
    <p:extLst>
      <p:ext uri="{BB962C8B-B14F-4D97-AF65-F5344CB8AC3E}">
        <p14:creationId xmlns:p14="http://schemas.microsoft.com/office/powerpoint/2010/main" val="2101601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10b70956f60_16_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1" name="Google Shape;1191;g10b70956f60_16_7:notes"/>
          <p:cNvSpPr txBox="1">
            <a:spLocks noGrp="1"/>
          </p:cNvSpPr>
          <p:nvPr>
            <p:ph type="body" idx="1"/>
          </p:nvPr>
        </p:nvSpPr>
        <p:spPr>
          <a:xfrm>
            <a:off x="679927" y="4716661"/>
            <a:ext cx="5439410" cy="4468416"/>
          </a:xfrm>
          <a:prstGeom prst="rect">
            <a:avLst/>
          </a:prstGeom>
        </p:spPr>
        <p:txBody>
          <a:bodyPr spcFirstLastPara="1" wrap="square" lIns="91419" tIns="91419" rIns="91419" bIns="91419" anchor="t" anchorCtr="0">
            <a:noAutofit/>
          </a:bodyPr>
          <a:lstStyle/>
          <a:p>
            <a:pPr marL="0" indent="0">
              <a:buNone/>
            </a:pPr>
            <a:endParaRPr/>
          </a:p>
        </p:txBody>
      </p:sp>
    </p:spTree>
    <p:extLst>
      <p:ext uri="{BB962C8B-B14F-4D97-AF65-F5344CB8AC3E}">
        <p14:creationId xmlns:p14="http://schemas.microsoft.com/office/powerpoint/2010/main" val="2102172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0b70956f60_16_3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0b70956f60_16_37: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extLst>
      <p:ext uri="{BB962C8B-B14F-4D97-AF65-F5344CB8AC3E}">
        <p14:creationId xmlns:p14="http://schemas.microsoft.com/office/powerpoint/2010/main" val="3985334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0b70956f60_16_3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0b70956f60_16_37: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extLst>
      <p:ext uri="{BB962C8B-B14F-4D97-AF65-F5344CB8AC3E}">
        <p14:creationId xmlns:p14="http://schemas.microsoft.com/office/powerpoint/2010/main" val="121237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0b70956f60_16_3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0b70956f60_16_37:notes"/>
          <p:cNvSpPr txBox="1">
            <a:spLocks noGrp="1"/>
          </p:cNvSpPr>
          <p:nvPr>
            <p:ph type="body" idx="1"/>
          </p:nvPr>
        </p:nvSpPr>
        <p:spPr>
          <a:xfrm>
            <a:off x="679927" y="4716661"/>
            <a:ext cx="5439410" cy="4468416"/>
          </a:xfrm>
          <a:prstGeom prst="rect">
            <a:avLst/>
          </a:prstGeom>
          <a:noFill/>
          <a:ln>
            <a:noFill/>
          </a:ln>
        </p:spPr>
        <p:txBody>
          <a:bodyPr spcFirstLastPara="1" wrap="square" lIns="91419" tIns="91419" rIns="91419" bIns="91419" anchor="t" anchorCtr="0">
            <a:noAutofit/>
          </a:bodyPr>
          <a:lstStyle/>
          <a:p>
            <a:pPr marL="0" indent="0">
              <a:buNone/>
            </a:pPr>
            <a:endParaRPr dirty="0"/>
          </a:p>
        </p:txBody>
      </p:sp>
    </p:spTree>
    <p:extLst>
      <p:ext uri="{BB962C8B-B14F-4D97-AF65-F5344CB8AC3E}">
        <p14:creationId xmlns:p14="http://schemas.microsoft.com/office/powerpoint/2010/main" val="526542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a8481dc845_2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a8481dc845_2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宏觀世界 </a:t>
            </a:r>
            <a:r>
              <a:rPr lang="en-US" altLang="zh-TW" dirty="0"/>
              <a:t>VS </a:t>
            </a:r>
            <a:r>
              <a:rPr lang="zh-TW" altLang="en-US" dirty="0"/>
              <a:t>微觀世界</a:t>
            </a:r>
            <a:endParaRPr lang="en-US" altLang="zh-TW"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err="1"/>
              <a:t>ChatGPT</a:t>
            </a:r>
            <a:r>
              <a:rPr lang="en-US" dirty="0"/>
              <a:t>:</a:t>
            </a:r>
            <a:r>
              <a:rPr lang="zh-TW" altLang="en-US" dirty="0"/>
              <a:t>愛因斯坦與波爾的「世紀爭辯」是 </a:t>
            </a:r>
            <a:r>
              <a:rPr lang="en-US" altLang="zh-TW" dirty="0"/>
              <a:t>20 </a:t>
            </a:r>
            <a:r>
              <a:rPr lang="zh-TW" altLang="en-US" dirty="0"/>
              <a:t>世紀物理學中最著名的科學論戰之一，圍繞的是量子力學的基礎問題，特別是關於「不確定性原理」和量子力學詮釋的爭論。這場爭辯不僅涉及科學方法，也牽涉到對現實世界本質的哲學理解。</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 </a:t>
            </a:r>
            <a:r>
              <a:rPr lang="zh-TW" altLang="en-US" dirty="0"/>
              <a:t>背景：</a:t>
            </a:r>
          </a:p>
          <a:p>
            <a:pPr marL="0" lvl="0" indent="0" algn="l" rtl="0">
              <a:spcBef>
                <a:spcPts val="0"/>
              </a:spcBef>
              <a:spcAft>
                <a:spcPts val="0"/>
              </a:spcAft>
              <a:buNone/>
            </a:pPr>
            <a:r>
              <a:rPr lang="zh-TW" altLang="en-US" dirty="0"/>
              <a:t>量子力學在 </a:t>
            </a:r>
            <a:r>
              <a:rPr lang="en-US" altLang="zh-TW" dirty="0"/>
              <a:t>1920 </a:t>
            </a:r>
            <a:r>
              <a:rPr lang="zh-TW" altLang="en-US" dirty="0"/>
              <a:t>年代發展起來，帶來了一套全新而革命性的物理理論，該理論描述了微觀世界中的原子和亞原子粒子的行為。尼爾斯</a:t>
            </a:r>
            <a:r>
              <a:rPr lang="en-US" altLang="zh-TW" dirty="0"/>
              <a:t>·</a:t>
            </a:r>
            <a:r>
              <a:rPr lang="zh-TW" altLang="en-US" dirty="0"/>
              <a:t>波爾（</a:t>
            </a:r>
            <a:r>
              <a:rPr lang="en-US" altLang="zh-TW" dirty="0"/>
              <a:t>Niels Bohr</a:t>
            </a:r>
            <a:r>
              <a:rPr lang="zh-TW" altLang="en-US" dirty="0"/>
              <a:t>）和其他物理學家主張「哥本哈根詮釋」，認為量子現象的結果是「概率性的」，即粒子的狀態在觀測之前是「不確定的」。波爾依據海森堡的不確定性原理，認為我們無法同時精確測量粒子的「位置」和「動量」，世界在某種程度上是不確定且隨機的。</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 </a:t>
            </a:r>
            <a:r>
              <a:rPr lang="zh-TW" altLang="en-US" dirty="0"/>
              <a:t>愛因斯坦的反對：</a:t>
            </a:r>
          </a:p>
          <a:p>
            <a:pPr marL="0" lvl="0" indent="0" algn="l" rtl="0">
              <a:spcBef>
                <a:spcPts val="0"/>
              </a:spcBef>
              <a:spcAft>
                <a:spcPts val="0"/>
              </a:spcAft>
              <a:buNone/>
            </a:pPr>
            <a:r>
              <a:rPr lang="zh-TW" altLang="en-US" dirty="0"/>
              <a:t>愛因斯坦對量子力學的隨機性和不確定性持懷疑態度。他認為物理世界應該是確定的，所有現象都應該有一個明確的因果關係。他最著名的反對是那句話：「上帝不擲骰子」（</a:t>
            </a:r>
            <a:r>
              <a:rPr lang="en-US" altLang="zh-TW" dirty="0"/>
              <a:t>God does not play dice</a:t>
            </a:r>
            <a:r>
              <a:rPr lang="zh-TW" altLang="en-US" dirty="0"/>
              <a:t>），表達了他對量子力學隨機性的強烈異議。</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 </a:t>
            </a:r>
            <a:r>
              <a:rPr lang="zh-TW" altLang="en-US" dirty="0"/>
              <a:t>爭辯的焦點：</a:t>
            </a:r>
          </a:p>
          <a:p>
            <a:pPr marL="0" lvl="0" indent="0" algn="l" rtl="0">
              <a:spcBef>
                <a:spcPts val="0"/>
              </a:spcBef>
              <a:spcAft>
                <a:spcPts val="0"/>
              </a:spcAft>
              <a:buNone/>
            </a:pPr>
            <a:r>
              <a:rPr lang="en-US" altLang="zh-TW" dirty="0"/>
              <a:t>1. **</a:t>
            </a:r>
            <a:r>
              <a:rPr lang="zh-TW" altLang="en-US" dirty="0"/>
              <a:t>不確定性原理**：波爾認為這是物理現實的本質特徵，而愛因斯坦則認為不確定性只是我們對物理系統了解不足的反映，背後應該存在著「隱變量」（</a:t>
            </a:r>
            <a:r>
              <a:rPr lang="en-US" altLang="zh-TW" dirty="0"/>
              <a:t>hidden variables</a:t>
            </a:r>
            <a:r>
              <a:rPr lang="zh-TW" altLang="en-US" dirty="0"/>
              <a:t>），即尚未發現的決定論理論來解釋這些現象。</a:t>
            </a:r>
          </a:p>
          <a:p>
            <a:pPr marL="0" lvl="0" indent="0" algn="l" rtl="0">
              <a:spcBef>
                <a:spcPts val="0"/>
              </a:spcBef>
              <a:spcAft>
                <a:spcPts val="0"/>
              </a:spcAft>
              <a:buNone/>
            </a:pPr>
            <a:r>
              <a:rPr lang="zh-TW" altLang="en-US" dirty="0"/>
              <a:t>   </a:t>
            </a:r>
          </a:p>
          <a:p>
            <a:pPr marL="0" lvl="0" indent="0" algn="l" rtl="0">
              <a:spcBef>
                <a:spcPts val="0"/>
              </a:spcBef>
              <a:spcAft>
                <a:spcPts val="0"/>
              </a:spcAft>
              <a:buNone/>
            </a:pPr>
            <a:r>
              <a:rPr lang="en-US" altLang="zh-TW" dirty="0"/>
              <a:t>2. **EPR</a:t>
            </a:r>
            <a:r>
              <a:rPr lang="zh-TW" altLang="en-US" dirty="0"/>
              <a:t>悖論**：愛因斯坦和他的同事於 </a:t>
            </a:r>
            <a:r>
              <a:rPr lang="en-US" altLang="zh-TW" dirty="0"/>
              <a:t>1935 </a:t>
            </a:r>
            <a:r>
              <a:rPr lang="zh-TW" altLang="en-US" dirty="0"/>
              <a:t>年提出了「</a:t>
            </a:r>
            <a:r>
              <a:rPr lang="en-US" altLang="zh-TW" dirty="0"/>
              <a:t>EPR</a:t>
            </a:r>
            <a:r>
              <a:rPr lang="zh-TW" altLang="en-US" dirty="0"/>
              <a:t>悖論」（愛因斯坦</a:t>
            </a:r>
            <a:r>
              <a:rPr lang="en-US" altLang="zh-TW" dirty="0"/>
              <a:t>-</a:t>
            </a:r>
            <a:r>
              <a:rPr lang="zh-TW" altLang="en-US" dirty="0"/>
              <a:t>波多爾斯基</a:t>
            </a:r>
            <a:r>
              <a:rPr lang="en-US" altLang="zh-TW" dirty="0"/>
              <a:t>-</a:t>
            </a:r>
            <a:r>
              <a:rPr lang="zh-TW" altLang="en-US" dirty="0"/>
              <a:t>羅森悖論），試圖證明量子力學是不完整的。他們認為量子糾纏現象，即兩個相距甚遠的粒子仍然能夠瞬時影響對方的狀態，是違反了相對論中關於訊息不能超光速傳播的原則。因此，量子力學應該只是部分描述了物理現實，並需要更完善的理論。</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3. **</a:t>
            </a:r>
            <a:r>
              <a:rPr lang="zh-TW" altLang="en-US" dirty="0"/>
              <a:t>波爾的回應**：波爾反駁說，愛因斯坦所指的「隱變量」並不存在，並強調量子系統在測量之前並沒有確定的物理狀態，而是處於「疊加態」。波爾認為，</a:t>
            </a:r>
            <a:r>
              <a:rPr lang="en-US" altLang="zh-TW" dirty="0"/>
              <a:t>EPR</a:t>
            </a:r>
            <a:r>
              <a:rPr lang="zh-TW" altLang="en-US" dirty="0"/>
              <a:t>悖論並沒有違反量子力學的預測，而是揭示了量子力學與傳統物理學對現實的不同理解。</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 </a:t>
            </a:r>
            <a:r>
              <a:rPr lang="zh-TW" altLang="en-US" dirty="0"/>
              <a:t>爭辯的歷程：</a:t>
            </a:r>
          </a:p>
          <a:p>
            <a:pPr marL="0" lvl="0" indent="0" algn="l" rtl="0">
              <a:spcBef>
                <a:spcPts val="0"/>
              </a:spcBef>
              <a:spcAft>
                <a:spcPts val="0"/>
              </a:spcAft>
              <a:buNone/>
            </a:pPr>
            <a:r>
              <a:rPr lang="zh-TW" altLang="en-US" dirty="0"/>
              <a:t>這場爭辯在 </a:t>
            </a:r>
            <a:r>
              <a:rPr lang="en-US" altLang="zh-TW" dirty="0"/>
              <a:t>1927 </a:t>
            </a:r>
            <a:r>
              <a:rPr lang="zh-TW" altLang="en-US" dirty="0"/>
              <a:t>年和 </a:t>
            </a:r>
            <a:r>
              <a:rPr lang="en-US" altLang="zh-TW" dirty="0"/>
              <a:t>1930 </a:t>
            </a:r>
            <a:r>
              <a:rPr lang="zh-TW" altLang="en-US" dirty="0"/>
              <a:t>年的索爾維會議（</a:t>
            </a:r>
            <a:r>
              <a:rPr lang="en-US" altLang="zh-TW" dirty="0"/>
              <a:t>Solvay Conferences</a:t>
            </a:r>
            <a:r>
              <a:rPr lang="zh-TW" altLang="en-US" dirty="0"/>
              <a:t>）中達到高潮。在會議上，愛因斯坦設計了許多思想實驗來挑戰波爾的觀點，而波爾則逐一反駁，展現了深厚的理論功底。儘管爭辯激烈，兩位物理學家依然互相尊重。</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en-US" altLang="zh-TW" dirty="0"/>
              <a:t>### </a:t>
            </a:r>
            <a:r>
              <a:rPr lang="zh-TW" altLang="en-US" dirty="0"/>
              <a:t>最終結果：</a:t>
            </a:r>
          </a:p>
          <a:p>
            <a:pPr marL="0" lvl="0" indent="0" algn="l" rtl="0">
              <a:spcBef>
                <a:spcPts val="0"/>
              </a:spcBef>
              <a:spcAft>
                <a:spcPts val="0"/>
              </a:spcAft>
              <a:buNone/>
            </a:pPr>
            <a:r>
              <a:rPr lang="zh-TW" altLang="en-US" dirty="0"/>
              <a:t>雖然愛因斯坦在量子力學的基礎詮釋上沒能說服波爾和大多數物理學家，但他的懷疑促進了後來對量子理論的深入研究。</a:t>
            </a:r>
            <a:r>
              <a:rPr lang="en-US" altLang="zh-TW" dirty="0"/>
              <a:t>1960 </a:t>
            </a:r>
            <a:r>
              <a:rPr lang="zh-TW" altLang="en-US" dirty="0"/>
              <a:t>年代，貝爾不等式（</a:t>
            </a:r>
            <a:r>
              <a:rPr lang="en-US" altLang="zh-TW" dirty="0"/>
              <a:t>Bell's theorem</a:t>
            </a:r>
            <a:r>
              <a:rPr lang="zh-TW" altLang="en-US" dirty="0"/>
              <a:t>）和實驗檢驗證實了量子糾纏現象的真實性，進一步支持了波爾的哥本哈根詮釋。</a:t>
            </a:r>
          </a:p>
          <a:p>
            <a:pPr marL="0" lvl="0" indent="0" algn="l" rtl="0">
              <a:spcBef>
                <a:spcPts val="0"/>
              </a:spcBef>
              <a:spcAft>
                <a:spcPts val="0"/>
              </a:spcAft>
              <a:buNone/>
            </a:pPr>
            <a:endParaRPr lang="zh-TW" altLang="en-US" dirty="0"/>
          </a:p>
          <a:p>
            <a:pPr marL="0" lvl="0" indent="0" algn="l" rtl="0">
              <a:spcBef>
                <a:spcPts val="0"/>
              </a:spcBef>
              <a:spcAft>
                <a:spcPts val="0"/>
              </a:spcAft>
              <a:buNone/>
            </a:pPr>
            <a:r>
              <a:rPr lang="zh-TW" altLang="en-US" dirty="0"/>
              <a:t>總的來說，愛因斯坦與波爾的世紀爭辯並非簡單的對錯之爭，而是反映了物理學家對自然界本質的深刻思考與探索，並且對量子物理學的發展起到了重要的推動作用。</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en-US" dirty="0"/>
              <a:t>The "century debate" between Albert Einstein and Niels Bohr is one of the most famous scientific debates in 20th-century physics. It centered around the fundamental interpretation of quantum mechanics, especially concerning the **uncertainty principle** and the nature of reality at the quantum level. This debate highlighted not only scientific but also deep philosophical differences about the nature of the universe.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Background:</a:t>
            </a:r>
          </a:p>
          <a:p>
            <a:pPr marL="0" lvl="0" indent="0" algn="l" rtl="0">
              <a:spcBef>
                <a:spcPts val="0"/>
              </a:spcBef>
              <a:spcAft>
                <a:spcPts val="0"/>
              </a:spcAft>
              <a:buNone/>
            </a:pPr>
            <a:r>
              <a:rPr lang="en-US" dirty="0"/>
              <a:t>Quantum mechanics emerged in the 1920s, introducing a revolutionary framework for understanding the behavior of atoms and subatomic particles. Niels Bohr, along with other physicists, advocated for the **Copenhagen interpretation**, which posited that quantum phenomena are inherently probabilistic. According to Bohr, quantum particles exist in a state of superposition until they are observed, at which point their state becomes definite. He based this on **Heisenberg's uncertainty principle**, which states that it is impossible to simultaneously know both the precise position and momentum of a particle.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Einstein’s Opposition:</a:t>
            </a:r>
          </a:p>
          <a:p>
            <a:pPr marL="0" lvl="0" indent="0" algn="l" rtl="0">
              <a:spcBef>
                <a:spcPts val="0"/>
              </a:spcBef>
              <a:spcAft>
                <a:spcPts val="0"/>
              </a:spcAft>
              <a:buNone/>
            </a:pPr>
            <a:r>
              <a:rPr lang="en-US" dirty="0"/>
              <a:t>Einstein was deeply skeptical of the randomness and indeterminacy implied by quantum mechanics. He believed that physical reality should be governed by deterministic laws, where every effect has a clear cause. His famous quote, **"God does not play dice"**, reflected his discomfort with the idea that chance could play a fundamental role in the universe.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Key Points of the Debate:</a:t>
            </a:r>
          </a:p>
          <a:p>
            <a:pPr marL="0" lvl="0" indent="0" algn="l" rtl="0">
              <a:spcBef>
                <a:spcPts val="0"/>
              </a:spcBef>
              <a:spcAft>
                <a:spcPts val="0"/>
              </a:spcAft>
              <a:buNone/>
            </a:pPr>
            <a:r>
              <a:rPr lang="en-US" dirty="0"/>
              <a:t>1. **Uncertainty Principle**: Bohr argued that uncertainty is an intrinsic feature of nature. Einstein, on the other hand, saw it as a sign of our incomplete understanding, believing there must be "hidden variables" that could account for the apparent randomness in quantum systems.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2. **EPR Paradox**: In 1935, Einstein, along with Boris </a:t>
            </a:r>
            <a:r>
              <a:rPr lang="en-US" dirty="0" err="1"/>
              <a:t>Podolsky</a:t>
            </a:r>
            <a:r>
              <a:rPr lang="en-US" dirty="0"/>
              <a:t> and Nathan Rosen, introduced the **EPR paradox** (Einstein-</a:t>
            </a:r>
            <a:r>
              <a:rPr lang="en-US" dirty="0" err="1"/>
              <a:t>Podolsky</a:t>
            </a:r>
            <a:r>
              <a:rPr lang="en-US" dirty="0"/>
              <a:t>-Rosen paradox), which sought to demonstrate that quantum mechanics was incomplete. They described a situation involving **quantum entanglement**, where two particles remain connected such that the state of one immediately affects the other, regardless of the distance between them. Einstein argued that this "spooky action at a distance" violated the principle of locality, suggesting that there must be a more complete theory than quantum mechanics.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3. **Bohr’s Response**: Bohr strongly defended quantum mechanics, countering that Einstein's criticisms misunderstood the nature of quantum phenomena. He argued that the quantum world cannot be described using classical physics concepts like causality or locality. According to Bohr, entangled particles do not violate any laws because quantum mechanics fundamentally redefines our understanding of reality.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The Course of the Debate:</a:t>
            </a:r>
          </a:p>
          <a:p>
            <a:pPr marL="0" lvl="0" indent="0" algn="l" rtl="0">
              <a:spcBef>
                <a:spcPts val="0"/>
              </a:spcBef>
              <a:spcAft>
                <a:spcPts val="0"/>
              </a:spcAft>
              <a:buNone/>
            </a:pPr>
            <a:r>
              <a:rPr lang="en-US" dirty="0"/>
              <a:t>The debate reached its peak at the **Solvay Conferences** in 1927 and 1930, where Einstein presented various thought experiments to challenge Bohr’s views, and Bohr skillfully rebutted each of them. The debates were intense but respectful, with both scientists maintaining a high regard for each other.</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Outcome:</a:t>
            </a:r>
          </a:p>
          <a:p>
            <a:pPr marL="0" lvl="0" indent="0" algn="l" rtl="0">
              <a:spcBef>
                <a:spcPts val="0"/>
              </a:spcBef>
              <a:spcAft>
                <a:spcPts val="0"/>
              </a:spcAft>
              <a:buNone/>
            </a:pPr>
            <a:r>
              <a:rPr lang="en-US" dirty="0"/>
              <a:t>While Einstein was unable to convince Bohr or the majority of the physics community, his critiques spurred deeper investigations into the foundations of quantum mechanics. In the 1960s, **Bell’s theorem** and subsequent experiments confirmed the reality of quantum entanglement, supporting the Copenhagen interpretation and showing that no local hidden variable theory could explain quantum phenomena.</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Conclusion:</a:t>
            </a:r>
          </a:p>
          <a:p>
            <a:pPr marL="0" lvl="0" indent="0" algn="l" rtl="0">
              <a:spcBef>
                <a:spcPts val="0"/>
              </a:spcBef>
              <a:spcAft>
                <a:spcPts val="0"/>
              </a:spcAft>
              <a:buNone/>
            </a:pPr>
            <a:r>
              <a:rPr lang="en-US" dirty="0"/>
              <a:t>The Einstein-Bohr debate wasn’t about one being definitively right or wrong; rather, it was a profound exploration of the nature of reality. The dialogue between these two great physicists helped shape the development of quantum mechanics, pushing the boundaries of our understanding of the universe.</a:t>
            </a:r>
            <a:endParaRPr dirty="0"/>
          </a:p>
        </p:txBody>
      </p:sp>
    </p:spTree>
    <p:extLst>
      <p:ext uri="{BB962C8B-B14F-4D97-AF65-F5344CB8AC3E}">
        <p14:creationId xmlns:p14="http://schemas.microsoft.com/office/powerpoint/2010/main" val="4054101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246324325f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3" name="Google Shape;1073;g246324325f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zh-TW" altLang="en-US" dirty="0"/>
              <a:t>現 有 的 量 子 位 元 製 作 技 術 包 括 超 導 體（</a:t>
            </a:r>
            <a:r>
              <a:rPr lang="en-US" altLang="zh-TW" dirty="0"/>
              <a:t>superconductor</a:t>
            </a:r>
            <a:r>
              <a:rPr lang="zh-TW" altLang="en-US" dirty="0"/>
              <a:t>）、離子阱（</a:t>
            </a:r>
            <a:r>
              <a:rPr lang="en-US" altLang="zh-TW" dirty="0"/>
              <a:t>trapped ion</a:t>
            </a:r>
            <a:r>
              <a:rPr lang="zh-TW" altLang="en-US" dirty="0"/>
              <a:t>）、拓樸量子位元（</a:t>
            </a:r>
            <a:r>
              <a:rPr lang="en-US" altLang="zh-TW" dirty="0"/>
              <a:t>topological bit</a:t>
            </a:r>
            <a:r>
              <a:rPr lang="zh-TW" altLang="en-US" dirty="0"/>
              <a:t>）、光子（</a:t>
            </a:r>
            <a:r>
              <a:rPr lang="en-US" altLang="zh-TW" dirty="0"/>
              <a:t>photon</a:t>
            </a:r>
            <a:r>
              <a:rPr lang="zh-TW" altLang="en-US" dirty="0"/>
              <a:t>）、量子點（</a:t>
            </a:r>
            <a:r>
              <a:rPr lang="en-US" altLang="zh-TW" dirty="0"/>
              <a:t>quantum dot</a:t>
            </a:r>
            <a:r>
              <a:rPr lang="zh-TW" altLang="en-US" dirty="0"/>
              <a:t>）、奈米鑽石氮空缺（</a:t>
            </a:r>
            <a:r>
              <a:rPr lang="en-US" altLang="zh-TW" dirty="0" err="1"/>
              <a:t>nano</a:t>
            </a:r>
            <a:r>
              <a:rPr lang="en-US" altLang="zh-TW" dirty="0"/>
              <a:t>-diamond nitrogen vacancy</a:t>
            </a:r>
            <a:r>
              <a:rPr lang="zh-TW" altLang="en-US" dirty="0"/>
              <a:t>）以及核磁共振（</a:t>
            </a:r>
            <a:r>
              <a:rPr lang="en-US" altLang="zh-TW" dirty="0"/>
              <a:t>NMR</a:t>
            </a:r>
            <a:r>
              <a:rPr lang="zh-TW" altLang="en-US" dirty="0"/>
              <a:t>）等技術。其中超導體及離子阱技術目前發展較為領先，拓樸量子位元及光子技術則緊追在後。</a:t>
            </a:r>
            <a:r>
              <a:rPr lang="en-US" altLang="zh-TW" dirty="0"/>
              <a:t>IBM </a:t>
            </a:r>
            <a:r>
              <a:rPr lang="zh-TW" altLang="en-US" dirty="0"/>
              <a:t>及 </a:t>
            </a:r>
            <a:r>
              <a:rPr lang="en-US" altLang="zh-TW" dirty="0"/>
              <a:t>Google </a:t>
            </a:r>
            <a:r>
              <a:rPr lang="zh-TW" altLang="en-US" dirty="0"/>
              <a:t>公司採用超導體技術；</a:t>
            </a:r>
            <a:r>
              <a:rPr lang="en-US" altLang="zh-TW" dirty="0" err="1"/>
              <a:t>IonQ</a:t>
            </a:r>
            <a:r>
              <a:rPr lang="zh-TW" altLang="en-US" dirty="0"/>
              <a:t>、</a:t>
            </a:r>
            <a:r>
              <a:rPr lang="en-US" altLang="zh-TW" dirty="0" err="1"/>
              <a:t>Quantinuum</a:t>
            </a:r>
            <a:r>
              <a:rPr lang="zh-TW" altLang="en-US" dirty="0"/>
              <a:t>（之前為 </a:t>
            </a:r>
            <a:r>
              <a:rPr lang="en-US" altLang="zh-TW" dirty="0"/>
              <a:t>Honeywell</a:t>
            </a:r>
            <a:r>
              <a:rPr lang="zh-TW" altLang="en-US" dirty="0"/>
              <a:t>）及鴻海（</a:t>
            </a:r>
            <a:r>
              <a:rPr lang="en-US" altLang="zh-TW" dirty="0"/>
              <a:t>Foxconn</a:t>
            </a:r>
            <a:r>
              <a:rPr lang="zh-TW" altLang="en-US" dirty="0"/>
              <a:t>）公司採用離子阱技術；</a:t>
            </a:r>
            <a:r>
              <a:rPr lang="en-US" altLang="zh-TW" dirty="0"/>
              <a:t>Microsoft </a:t>
            </a:r>
            <a:r>
              <a:rPr lang="zh-TW" altLang="en-US" dirty="0"/>
              <a:t>公司採用拓樸量子位元技術；國立中央大學（</a:t>
            </a:r>
            <a:r>
              <a:rPr lang="en-US" altLang="zh-TW" dirty="0"/>
              <a:t>NCU</a:t>
            </a:r>
            <a:r>
              <a:rPr lang="zh-TW" altLang="en-US" dirty="0"/>
              <a:t>）團隊則採用光子技術。</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err="1"/>
              <a:t>量子位元</a:t>
            </a:r>
            <a:r>
              <a:rPr lang="en-US" dirty="0"/>
              <a:t>(qubit)</a:t>
            </a:r>
            <a:r>
              <a:rPr lang="en-US" dirty="0" err="1"/>
              <a:t>是量子計算中扮演表達量子性質</a:t>
            </a:r>
            <a:r>
              <a:rPr lang="en-US" dirty="0"/>
              <a:t>(quantum properties)</a:t>
            </a:r>
            <a:r>
              <a:rPr lang="en-US" dirty="0" err="1"/>
              <a:t>的單一物件</a:t>
            </a:r>
            <a:r>
              <a:rPr lang="en-US" dirty="0"/>
              <a:t>(singular object)，</a:t>
            </a:r>
            <a:r>
              <a:rPr lang="en-US" dirty="0" err="1"/>
              <a:t>量子位元有很多種不同的表現方式而現階段比較著名的有例如</a:t>
            </a:r>
            <a:r>
              <a:rPr lang="en-US" dirty="0"/>
              <a:t> : </a:t>
            </a:r>
            <a:r>
              <a:rPr lang="en-US" dirty="0" err="1"/>
              <a:t>超導體</a:t>
            </a:r>
            <a:r>
              <a:rPr lang="en-US" dirty="0"/>
              <a:t>(Superconducting)、</a:t>
            </a:r>
            <a:r>
              <a:rPr lang="en-US" dirty="0" err="1"/>
              <a:t>離子阱</a:t>
            </a:r>
            <a:r>
              <a:rPr lang="en-US" dirty="0"/>
              <a:t>(Trapped Ions)、</a:t>
            </a:r>
            <a:r>
              <a:rPr lang="en-US" dirty="0" err="1"/>
              <a:t>光子</a:t>
            </a:r>
            <a:r>
              <a:rPr lang="en-US" dirty="0"/>
              <a:t>(photons)、</a:t>
            </a:r>
            <a:r>
              <a:rPr lang="en-US" dirty="0" err="1"/>
              <a:t>半導體量子點</a:t>
            </a:r>
            <a:r>
              <a:rPr lang="en-US" dirty="0"/>
              <a:t>(Silicon quantum dot)、</a:t>
            </a:r>
            <a:r>
              <a:rPr lang="en-US" dirty="0" err="1"/>
              <a:t>拓樸</a:t>
            </a:r>
            <a:r>
              <a:rPr lang="en-US" dirty="0"/>
              <a:t>(Topologic)</a:t>
            </a:r>
            <a:r>
              <a:rPr lang="en-US" dirty="0" err="1"/>
              <a:t>這些量子位元，如圖</a:t>
            </a:r>
            <a:r>
              <a:rPr lang="en-US" dirty="0"/>
              <a:t> 7 所示，本論文所選擇實驗的量子位元是超導體量子位元，超導體量子位元也是目前NISQ時代量子位元技術的領跑者，因此諸多科技巨頭如IBM, Google, Intel </a:t>
            </a:r>
            <a:r>
              <a:rPr lang="en-US" dirty="0" err="1"/>
              <a:t>所打造的量子電腦都是以超導體量子位元進行計算</a:t>
            </a:r>
            <a:r>
              <a:rPr lang="en-US" dirty="0"/>
              <a:t>。</a:t>
            </a:r>
          </a:p>
          <a:p>
            <a:r>
              <a:rPr lang="zh-TW" altLang="en-US" dirty="0"/>
              <a:t>一種製作量子電腦的技術並舉產品會研發成品實例</a:t>
            </a:r>
            <a:r>
              <a:rPr lang="en-US" altLang="zh-TW" dirty="0"/>
              <a:t>: cold atoms</a:t>
            </a:r>
            <a:r>
              <a:rPr lang="zh-TW" altLang="en-US" dirty="0"/>
              <a:t>、</a:t>
            </a:r>
            <a:r>
              <a:rPr lang="en-US" altLang="zh-TW" dirty="0"/>
              <a:t>trapped ions</a:t>
            </a:r>
            <a:r>
              <a:rPr lang="zh-TW" altLang="en-US" dirty="0"/>
              <a:t>、</a:t>
            </a:r>
            <a:r>
              <a:rPr lang="en-US" altLang="zh-TW" dirty="0"/>
              <a:t>superconducting</a:t>
            </a:r>
            <a:r>
              <a:rPr lang="zh-TW" altLang="en-US" dirty="0"/>
              <a:t>、</a:t>
            </a:r>
            <a:r>
              <a:rPr lang="en-US" altLang="zh-TW" dirty="0"/>
              <a:t>silicon</a:t>
            </a:r>
            <a:r>
              <a:rPr lang="zh-TW" altLang="en-US" dirty="0"/>
              <a:t>、</a:t>
            </a:r>
            <a:r>
              <a:rPr lang="en-US" altLang="zh-TW" dirty="0"/>
              <a:t>NV center</a:t>
            </a:r>
            <a:r>
              <a:rPr lang="zh-TW" altLang="en-US" dirty="0"/>
              <a:t>、</a:t>
            </a:r>
            <a:r>
              <a:rPr lang="en-US" altLang="zh-TW" dirty="0" err="1"/>
              <a:t>Majorans</a:t>
            </a:r>
            <a:r>
              <a:rPr lang="en-US" altLang="zh-TW" dirty="0"/>
              <a:t> fermions, photons</a:t>
            </a:r>
          </a:p>
          <a:p>
            <a:pPr marL="158750" indent="0">
              <a:buNone/>
            </a:pPr>
            <a:r>
              <a:rPr lang="en-US" altLang="zh-TW" b="1" dirty="0" err="1"/>
              <a:t>ChatGPT</a:t>
            </a:r>
            <a:r>
              <a:rPr lang="en-US" altLang="zh-TW" b="1" dirty="0"/>
              <a:t> </a:t>
            </a:r>
            <a:r>
              <a:rPr lang="zh-TW" altLang="en-US" b="1" dirty="0"/>
              <a:t>說：</a:t>
            </a:r>
          </a:p>
          <a:p>
            <a:r>
              <a:rPr lang="zh-TW" altLang="en-US" dirty="0"/>
              <a:t>量子電腦的發展涉及多種不同的硬體技術，每種技術都利用了不同的物理系統來實現</a:t>
            </a:r>
            <a:r>
              <a:rPr lang="zh-TW" altLang="en-US" b="1" dirty="0"/>
              <a:t>量子位元（</a:t>
            </a:r>
            <a:r>
              <a:rPr lang="en-US" altLang="zh-TW" b="1" dirty="0"/>
              <a:t>qubits</a:t>
            </a:r>
            <a:r>
              <a:rPr lang="zh-TW" altLang="en-US" b="1" dirty="0"/>
              <a:t>）</a:t>
            </a:r>
            <a:r>
              <a:rPr lang="zh-TW" altLang="en-US" dirty="0"/>
              <a:t>。目前最主要的量子計算技術包括：</a:t>
            </a:r>
          </a:p>
          <a:p>
            <a:r>
              <a:rPr lang="zh-TW" altLang="en-US" b="1" dirty="0"/>
              <a:t>冷原子（</a:t>
            </a:r>
            <a:r>
              <a:rPr lang="en-US" altLang="zh-TW" b="1" dirty="0"/>
              <a:t>Cold Atoms</a:t>
            </a:r>
            <a:r>
              <a:rPr lang="zh-TW" altLang="en-US" b="1" dirty="0"/>
              <a:t>）</a:t>
            </a:r>
            <a:endParaRPr lang="en-US" altLang="zh-TW" dirty="0"/>
          </a:p>
          <a:p>
            <a:r>
              <a:rPr lang="zh-TW" altLang="en-US" b="1" dirty="0"/>
              <a:t>囚禁離子（</a:t>
            </a:r>
            <a:r>
              <a:rPr lang="en-US" altLang="zh-TW" b="1" dirty="0"/>
              <a:t>Trapped Ions</a:t>
            </a:r>
            <a:r>
              <a:rPr lang="zh-TW" altLang="en-US" b="1" dirty="0"/>
              <a:t>）</a:t>
            </a:r>
            <a:endParaRPr lang="en-US" altLang="zh-TW" dirty="0"/>
          </a:p>
          <a:p>
            <a:r>
              <a:rPr lang="zh-TW" altLang="en-US" b="1" dirty="0"/>
              <a:t>超導（</a:t>
            </a:r>
            <a:r>
              <a:rPr lang="en-US" altLang="zh-TW" b="1" dirty="0"/>
              <a:t>Superconducting</a:t>
            </a:r>
            <a:r>
              <a:rPr lang="zh-TW" altLang="en-US" b="1" dirty="0"/>
              <a:t>）</a:t>
            </a:r>
            <a:endParaRPr lang="en-US" altLang="zh-TW" dirty="0"/>
          </a:p>
          <a:p>
            <a:r>
              <a:rPr lang="zh-TW" altLang="en-US" b="1" dirty="0"/>
              <a:t>矽量子位元（</a:t>
            </a:r>
            <a:r>
              <a:rPr lang="en-US" altLang="zh-TW" b="1" dirty="0"/>
              <a:t>Silicon-based Qubits</a:t>
            </a:r>
            <a:r>
              <a:rPr lang="zh-TW" altLang="en-US" b="1" dirty="0"/>
              <a:t>）</a:t>
            </a:r>
            <a:endParaRPr lang="en-US" altLang="zh-TW" dirty="0"/>
          </a:p>
          <a:p>
            <a:r>
              <a:rPr lang="zh-TW" altLang="en-US" b="1" dirty="0"/>
              <a:t>氮</a:t>
            </a:r>
            <a:r>
              <a:rPr lang="en-US" altLang="zh-TW" b="1" dirty="0"/>
              <a:t>-</a:t>
            </a:r>
            <a:r>
              <a:rPr lang="zh-TW" altLang="en-US" b="1" dirty="0"/>
              <a:t>空缺中心（</a:t>
            </a:r>
            <a:r>
              <a:rPr lang="en-US" altLang="zh-TW" b="1" dirty="0"/>
              <a:t>NV Center in Diamond</a:t>
            </a:r>
            <a:r>
              <a:rPr lang="zh-TW" altLang="en-US" b="1" dirty="0"/>
              <a:t>）</a:t>
            </a:r>
            <a:endParaRPr lang="en-US" altLang="zh-TW" dirty="0"/>
          </a:p>
          <a:p>
            <a:r>
              <a:rPr lang="zh-TW" altLang="en-US" b="1" dirty="0"/>
              <a:t>馬約拉納費米子（</a:t>
            </a:r>
            <a:r>
              <a:rPr lang="en-US" altLang="zh-TW" b="1" dirty="0"/>
              <a:t>Majorana Fermions</a:t>
            </a:r>
            <a:r>
              <a:rPr lang="zh-TW" altLang="en-US" b="1" dirty="0"/>
              <a:t>）</a:t>
            </a:r>
            <a:endParaRPr lang="en-US" altLang="zh-TW" dirty="0"/>
          </a:p>
          <a:p>
            <a:r>
              <a:rPr lang="zh-TW" altLang="en-US" b="1" dirty="0"/>
              <a:t>光子量子計算（</a:t>
            </a:r>
            <a:r>
              <a:rPr lang="en-US" altLang="zh-TW" b="1" dirty="0"/>
              <a:t>Photonic Quantum Computing</a:t>
            </a:r>
            <a:r>
              <a:rPr lang="zh-TW" altLang="en-US" b="1" dirty="0"/>
              <a:t>）</a:t>
            </a:r>
            <a:endParaRPr lang="en-US" altLang="zh-TW" dirty="0"/>
          </a:p>
          <a:p>
            <a:r>
              <a:rPr lang="zh-TW" altLang="en-US" dirty="0"/>
              <a:t>每種技術都有不同的</a:t>
            </a:r>
            <a:r>
              <a:rPr lang="zh-TW" altLang="en-US" b="1" dirty="0"/>
              <a:t>優勢與挑戰</a:t>
            </a:r>
            <a:r>
              <a:rPr lang="zh-TW" altLang="en-US" dirty="0"/>
              <a:t>，並且有不同的公司或研究機構正在開發基於這些技術的量子電腦。</a:t>
            </a:r>
          </a:p>
          <a:p>
            <a:r>
              <a:rPr lang="en-US" altLang="zh-TW" b="1" dirty="0"/>
              <a:t>1. </a:t>
            </a:r>
            <a:r>
              <a:rPr lang="zh-TW" altLang="en-US" b="1" dirty="0"/>
              <a:t>冷原子量子電腦（</a:t>
            </a:r>
            <a:r>
              <a:rPr lang="en-US" altLang="zh-TW" b="1" dirty="0"/>
              <a:t>Cold Atoms Quantum Computing</a:t>
            </a:r>
            <a:r>
              <a:rPr lang="zh-TW" altLang="en-US" b="1" dirty="0"/>
              <a:t>）</a:t>
            </a:r>
          </a:p>
          <a:p>
            <a:r>
              <a:rPr lang="zh-TW" altLang="en-US" b="1" dirty="0"/>
              <a:t>技術原理</a:t>
            </a:r>
          </a:p>
          <a:p>
            <a:r>
              <a:rPr lang="zh-TW" altLang="en-US" dirty="0"/>
              <a:t>冷原子技術利用</a:t>
            </a:r>
            <a:r>
              <a:rPr lang="zh-TW" altLang="en-US" b="1" dirty="0"/>
              <a:t>激光冷卻</a:t>
            </a:r>
            <a:r>
              <a:rPr lang="zh-TW" altLang="en-US" dirty="0"/>
              <a:t>來將原子降溫到接近</a:t>
            </a:r>
            <a:r>
              <a:rPr lang="zh-TW" altLang="en-US" b="1" dirty="0"/>
              <a:t>絕對零度</a:t>
            </a:r>
            <a:r>
              <a:rPr lang="zh-TW" altLang="en-US" dirty="0"/>
              <a:t>（</a:t>
            </a:r>
            <a:r>
              <a:rPr lang="en-US" altLang="zh-TW" dirty="0"/>
              <a:t>~</a:t>
            </a:r>
            <a:r>
              <a:rPr lang="zh-TW" altLang="en-US" dirty="0"/>
              <a:t>微開爾文），然後透過</a:t>
            </a:r>
            <a:r>
              <a:rPr lang="zh-TW" altLang="en-US" b="1" dirty="0"/>
              <a:t>光學鑷子（</a:t>
            </a:r>
            <a:r>
              <a:rPr lang="en-US" altLang="zh-TW" b="1" dirty="0"/>
              <a:t>Optical Tweezer</a:t>
            </a:r>
            <a:r>
              <a:rPr lang="zh-TW" altLang="en-US" b="1" dirty="0"/>
              <a:t>）或磁光阱（</a:t>
            </a:r>
            <a:r>
              <a:rPr lang="en-US" altLang="zh-TW" b="1" dirty="0"/>
              <a:t>Magneto-Optical Trap, MOT</a:t>
            </a:r>
            <a:r>
              <a:rPr lang="zh-TW" altLang="en-US" b="1" dirty="0"/>
              <a:t>）來排列原子，並利用里德伯（</a:t>
            </a:r>
            <a:r>
              <a:rPr lang="en-US" altLang="zh-TW" b="1" dirty="0"/>
              <a:t>Rydberg</a:t>
            </a:r>
            <a:r>
              <a:rPr lang="zh-TW" altLang="en-US" b="1" dirty="0"/>
              <a:t>）作用力</a:t>
            </a:r>
            <a:r>
              <a:rPr lang="zh-TW" altLang="en-US" dirty="0"/>
              <a:t>進行量子計算。</a:t>
            </a:r>
          </a:p>
          <a:p>
            <a:r>
              <a:rPr lang="zh-TW" altLang="en-US" b="1" dirty="0"/>
              <a:t>優勢</a:t>
            </a:r>
          </a:p>
          <a:p>
            <a:r>
              <a:rPr lang="zh-TW" altLang="en-US" dirty="0"/>
              <a:t>✅ 長相干時間（</a:t>
            </a:r>
            <a:r>
              <a:rPr lang="en-US" altLang="zh-TW" dirty="0"/>
              <a:t>coherence time</a:t>
            </a:r>
            <a:r>
              <a:rPr lang="zh-TW" altLang="en-US" dirty="0"/>
              <a:t>，可持續幾秒）</a:t>
            </a:r>
            <a:br>
              <a:rPr lang="zh-TW" altLang="en-US" dirty="0"/>
            </a:br>
            <a:r>
              <a:rPr lang="zh-TW" altLang="en-US" dirty="0"/>
              <a:t>✅ 具有良好的</a:t>
            </a:r>
            <a:r>
              <a:rPr lang="zh-TW" altLang="en-US" b="1" dirty="0"/>
              <a:t>可擴展性</a:t>
            </a:r>
            <a:r>
              <a:rPr lang="zh-TW" altLang="en-US" dirty="0"/>
              <a:t>（數百顆原子以上）</a:t>
            </a:r>
            <a:br>
              <a:rPr lang="zh-TW" altLang="en-US" dirty="0"/>
            </a:br>
            <a:r>
              <a:rPr lang="zh-TW" altLang="en-US" dirty="0"/>
              <a:t>✅ 低環境噪音影響</a:t>
            </a:r>
          </a:p>
          <a:p>
            <a:r>
              <a:rPr lang="zh-TW" altLang="en-US" b="1" dirty="0"/>
              <a:t>挑戰</a:t>
            </a:r>
          </a:p>
          <a:p>
            <a:r>
              <a:rPr lang="zh-TW" altLang="en-US" dirty="0"/>
              <a:t>❌ 操作速度較慢（門操作時間在微秒級）</a:t>
            </a:r>
            <a:br>
              <a:rPr lang="zh-TW" altLang="en-US" dirty="0"/>
            </a:br>
            <a:r>
              <a:rPr lang="zh-TW" altLang="en-US" dirty="0"/>
              <a:t>❌ 需要高精度激光與光學控制</a:t>
            </a:r>
          </a:p>
          <a:p>
            <a:r>
              <a:rPr lang="zh-TW" altLang="en-US" b="1" dirty="0"/>
              <a:t>主要公司與研究機構</a:t>
            </a:r>
          </a:p>
          <a:p>
            <a:r>
              <a:rPr lang="en-US" altLang="zh-TW" b="1" dirty="0" err="1"/>
              <a:t>QuEra</a:t>
            </a:r>
            <a:r>
              <a:rPr lang="en-US" altLang="zh-TW" b="1" dirty="0"/>
              <a:t> Computing</a:t>
            </a:r>
            <a:r>
              <a:rPr lang="zh-TW" altLang="en-US" b="1" dirty="0"/>
              <a:t>（美國）</a:t>
            </a:r>
            <a:r>
              <a:rPr lang="zh-TW" altLang="en-US" dirty="0"/>
              <a:t> → </a:t>
            </a:r>
            <a:r>
              <a:rPr lang="en-US" altLang="zh-TW" b="1" dirty="0"/>
              <a:t>Aquila</a:t>
            </a:r>
            <a:r>
              <a:rPr lang="zh-TW" altLang="en-US" dirty="0"/>
              <a:t>（</a:t>
            </a:r>
            <a:r>
              <a:rPr lang="en-US" altLang="zh-TW" dirty="0"/>
              <a:t>2022</a:t>
            </a:r>
            <a:r>
              <a:rPr lang="zh-TW" altLang="en-US" dirty="0"/>
              <a:t>）</a:t>
            </a:r>
          </a:p>
          <a:p>
            <a:r>
              <a:rPr lang="en-US" altLang="zh-TW" b="1" dirty="0" err="1"/>
              <a:t>Pasqal</a:t>
            </a:r>
            <a:r>
              <a:rPr lang="zh-TW" altLang="en-US" b="1" dirty="0"/>
              <a:t>（法國）</a:t>
            </a:r>
            <a:r>
              <a:rPr lang="zh-TW" altLang="en-US" dirty="0"/>
              <a:t> → </a:t>
            </a:r>
            <a:r>
              <a:rPr lang="zh-TW" altLang="en-US" b="1" dirty="0"/>
              <a:t>開發 </a:t>
            </a:r>
            <a:r>
              <a:rPr lang="en-US" altLang="zh-TW" b="1" dirty="0"/>
              <a:t>100+ qubits </a:t>
            </a:r>
            <a:r>
              <a:rPr lang="zh-TW" altLang="en-US" b="1" dirty="0"/>
              <a:t>冷原子量子處理器</a:t>
            </a:r>
            <a:endParaRPr lang="zh-TW" altLang="en-US" dirty="0"/>
          </a:p>
          <a:p>
            <a:r>
              <a:rPr lang="en-US" altLang="zh-TW" b="1" dirty="0"/>
              <a:t>Harvard</a:t>
            </a:r>
            <a:r>
              <a:rPr lang="zh-TW" altLang="en-US" b="1" dirty="0"/>
              <a:t>、</a:t>
            </a:r>
            <a:r>
              <a:rPr lang="en-US" altLang="zh-TW" b="1" dirty="0"/>
              <a:t>MIT</a:t>
            </a:r>
            <a:r>
              <a:rPr lang="zh-TW" altLang="en-US" b="1" dirty="0"/>
              <a:t>、</a:t>
            </a:r>
            <a:r>
              <a:rPr lang="en-US" altLang="zh-TW" b="1" dirty="0"/>
              <a:t>Caltech</a:t>
            </a:r>
            <a:r>
              <a:rPr lang="zh-TW" altLang="en-US" dirty="0"/>
              <a:t> 等研究機構</a:t>
            </a:r>
          </a:p>
          <a:p>
            <a:r>
              <a:rPr lang="en-US" altLang="zh-TW" b="1" dirty="0"/>
              <a:t>2. </a:t>
            </a:r>
            <a:r>
              <a:rPr lang="zh-TW" altLang="en-US" b="1" dirty="0"/>
              <a:t>囚禁離子量子電腦（</a:t>
            </a:r>
            <a:r>
              <a:rPr lang="en-US" altLang="zh-TW" b="1" dirty="0"/>
              <a:t>Trapped Ion Quantum Computing</a:t>
            </a:r>
            <a:r>
              <a:rPr lang="zh-TW" altLang="en-US" b="1" dirty="0"/>
              <a:t>）</a:t>
            </a:r>
          </a:p>
          <a:p>
            <a:r>
              <a:rPr lang="zh-TW" altLang="en-US" b="1" dirty="0"/>
              <a:t>技術原理</a:t>
            </a:r>
          </a:p>
          <a:p>
            <a:r>
              <a:rPr lang="zh-TW" altLang="en-US" dirty="0"/>
              <a:t>囚禁離子技術使用</a:t>
            </a:r>
            <a:r>
              <a:rPr lang="zh-TW" altLang="en-US" b="1" dirty="0"/>
              <a:t>電磁場（</a:t>
            </a:r>
            <a:r>
              <a:rPr lang="en-US" altLang="zh-TW" b="1" dirty="0"/>
              <a:t>Paul Trap or Penning Trap</a:t>
            </a:r>
            <a:r>
              <a:rPr lang="zh-TW" altLang="en-US" b="1" dirty="0"/>
              <a:t>）來捕捉離子，並利用激光脈衝</a:t>
            </a:r>
            <a:r>
              <a:rPr lang="zh-TW" altLang="en-US" dirty="0"/>
              <a:t>來操控它們的</a:t>
            </a:r>
            <a:r>
              <a:rPr lang="zh-TW" altLang="en-US" b="1" dirty="0"/>
              <a:t>內部能階</a:t>
            </a:r>
            <a:r>
              <a:rPr lang="zh-TW" altLang="en-US" dirty="0"/>
              <a:t>，從而實現量子計算。</a:t>
            </a:r>
          </a:p>
          <a:p>
            <a:r>
              <a:rPr lang="zh-TW" altLang="en-US" b="1" dirty="0"/>
              <a:t>優勢</a:t>
            </a:r>
          </a:p>
          <a:p>
            <a:r>
              <a:rPr lang="zh-TW" altLang="en-US" dirty="0"/>
              <a:t>✅ </a:t>
            </a:r>
            <a:r>
              <a:rPr lang="zh-TW" altLang="en-US" b="1" dirty="0"/>
              <a:t>極長的相干時間</a:t>
            </a:r>
            <a:r>
              <a:rPr lang="zh-TW" altLang="en-US" dirty="0"/>
              <a:t>（可達分鐘級別）</a:t>
            </a:r>
            <a:br>
              <a:rPr lang="zh-TW" altLang="en-US" dirty="0"/>
            </a:br>
            <a:r>
              <a:rPr lang="zh-TW" altLang="en-US" dirty="0"/>
              <a:t>✅ 高精度量子閘（錯誤率低）</a:t>
            </a:r>
          </a:p>
          <a:p>
            <a:r>
              <a:rPr lang="zh-TW" altLang="en-US" b="1" dirty="0"/>
              <a:t>挑戰</a:t>
            </a:r>
          </a:p>
          <a:p>
            <a:r>
              <a:rPr lang="zh-TW" altLang="en-US" dirty="0"/>
              <a:t>❌ 操作速度較慢（</a:t>
            </a:r>
            <a:r>
              <a:rPr lang="en-US" altLang="zh-TW" dirty="0" err="1"/>
              <a:t>ms</a:t>
            </a:r>
            <a:r>
              <a:rPr lang="en-US" altLang="zh-TW" dirty="0"/>
              <a:t> </a:t>
            </a:r>
            <a:r>
              <a:rPr lang="zh-TW" altLang="en-US" dirty="0"/>
              <a:t>級）</a:t>
            </a:r>
            <a:br>
              <a:rPr lang="zh-TW" altLang="en-US" dirty="0"/>
            </a:br>
            <a:r>
              <a:rPr lang="zh-TW" altLang="en-US" dirty="0"/>
              <a:t>❌ 受限於</a:t>
            </a:r>
            <a:r>
              <a:rPr lang="zh-TW" altLang="en-US" b="1" dirty="0"/>
              <a:t>離子間的庫倫排斥力</a:t>
            </a:r>
            <a:r>
              <a:rPr lang="zh-TW" altLang="en-US" dirty="0"/>
              <a:t>，難以擴展到大規模</a:t>
            </a:r>
          </a:p>
          <a:p>
            <a:r>
              <a:rPr lang="zh-TW" altLang="en-US" b="1" dirty="0"/>
              <a:t>主要公司與研究機構</a:t>
            </a:r>
          </a:p>
          <a:p>
            <a:r>
              <a:rPr lang="en-US" altLang="zh-TW" b="1" dirty="0" err="1"/>
              <a:t>IonQ</a:t>
            </a:r>
            <a:r>
              <a:rPr lang="zh-TW" altLang="en-US" b="1" dirty="0"/>
              <a:t>（美國）</a:t>
            </a:r>
            <a:r>
              <a:rPr lang="zh-TW" altLang="en-US" dirty="0"/>
              <a:t> → </a:t>
            </a:r>
            <a:r>
              <a:rPr lang="en-US" altLang="zh-TW" b="1" dirty="0" err="1"/>
              <a:t>IonQ</a:t>
            </a:r>
            <a:r>
              <a:rPr lang="en-US" altLang="zh-TW" b="1" dirty="0"/>
              <a:t> Forte, </a:t>
            </a:r>
            <a:r>
              <a:rPr lang="en-US" altLang="zh-TW" b="1" dirty="0" err="1"/>
              <a:t>IonQ</a:t>
            </a:r>
            <a:r>
              <a:rPr lang="en-US" altLang="zh-TW" b="1" dirty="0"/>
              <a:t> Harmony</a:t>
            </a:r>
            <a:r>
              <a:rPr lang="zh-TW" altLang="en-US" dirty="0"/>
              <a:t>（</a:t>
            </a:r>
            <a:r>
              <a:rPr lang="en-US" altLang="zh-TW" dirty="0"/>
              <a:t>2021–2023</a:t>
            </a:r>
            <a:r>
              <a:rPr lang="zh-TW" altLang="en-US" dirty="0"/>
              <a:t>）</a:t>
            </a:r>
          </a:p>
          <a:p>
            <a:r>
              <a:rPr lang="en-US" altLang="zh-TW" b="1" dirty="0" err="1"/>
              <a:t>Quantinuum</a:t>
            </a:r>
            <a:r>
              <a:rPr lang="zh-TW" altLang="en-US" b="1" dirty="0"/>
              <a:t>（美國，前 </a:t>
            </a:r>
            <a:r>
              <a:rPr lang="en-US" altLang="zh-TW" b="1" dirty="0"/>
              <a:t>Honeywell</a:t>
            </a:r>
            <a:r>
              <a:rPr lang="zh-TW" altLang="en-US" b="1" dirty="0"/>
              <a:t>）</a:t>
            </a:r>
            <a:r>
              <a:rPr lang="zh-TW" altLang="en-US" dirty="0"/>
              <a:t> → </a:t>
            </a:r>
            <a:r>
              <a:rPr lang="en-US" altLang="zh-TW" b="1" dirty="0"/>
              <a:t>H1</a:t>
            </a:r>
            <a:r>
              <a:rPr lang="zh-TW" altLang="en-US" b="1" dirty="0"/>
              <a:t>、</a:t>
            </a:r>
            <a:r>
              <a:rPr lang="en-US" altLang="zh-TW" b="1" dirty="0"/>
              <a:t>H2 </a:t>
            </a:r>
            <a:r>
              <a:rPr lang="zh-TW" altLang="en-US" b="1" dirty="0"/>
              <a:t>量子處理器</a:t>
            </a:r>
            <a:endParaRPr lang="zh-TW" altLang="en-US" dirty="0"/>
          </a:p>
          <a:p>
            <a:r>
              <a:rPr lang="en-US" altLang="zh-TW" b="1" dirty="0"/>
              <a:t>Alpine Quantum Technologies</a:t>
            </a:r>
            <a:r>
              <a:rPr lang="zh-TW" altLang="en-US" b="1" dirty="0"/>
              <a:t>（奧地利）</a:t>
            </a:r>
            <a:endParaRPr lang="zh-TW" altLang="en-US" dirty="0"/>
          </a:p>
          <a:p>
            <a:r>
              <a:rPr lang="en-US" altLang="zh-TW" b="1" dirty="0"/>
              <a:t>3. </a:t>
            </a:r>
            <a:r>
              <a:rPr lang="zh-TW" altLang="en-US" b="1" dirty="0"/>
              <a:t>超導量子電腦（</a:t>
            </a:r>
            <a:r>
              <a:rPr lang="en-US" altLang="zh-TW" b="1" dirty="0"/>
              <a:t>Superconducting Quantum Computing</a:t>
            </a:r>
            <a:r>
              <a:rPr lang="zh-TW" altLang="en-US" b="1" dirty="0"/>
              <a:t>）</a:t>
            </a:r>
          </a:p>
          <a:p>
            <a:r>
              <a:rPr lang="zh-TW" altLang="en-US" b="1" dirty="0"/>
              <a:t>技術原理</a:t>
            </a:r>
          </a:p>
          <a:p>
            <a:r>
              <a:rPr lang="zh-TW" altLang="en-US" dirty="0"/>
              <a:t>超導量子位元（如</a:t>
            </a:r>
            <a:r>
              <a:rPr lang="en-US" altLang="zh-TW" b="1" dirty="0" err="1"/>
              <a:t>Transmon</a:t>
            </a:r>
            <a:r>
              <a:rPr lang="en-US" altLang="zh-TW" b="1" dirty="0"/>
              <a:t> qubits</a:t>
            </a:r>
            <a:r>
              <a:rPr lang="zh-TW" altLang="en-US" dirty="0"/>
              <a:t>）利用</a:t>
            </a:r>
            <a:r>
              <a:rPr lang="zh-TW" altLang="en-US" b="1" dirty="0"/>
              <a:t>約瑟夫森接面（</a:t>
            </a:r>
            <a:r>
              <a:rPr lang="en-US" altLang="zh-TW" b="1" dirty="0"/>
              <a:t>Josephson Junction</a:t>
            </a:r>
            <a:r>
              <a:rPr lang="zh-TW" altLang="en-US" b="1" dirty="0"/>
              <a:t>）來形成量子態</a:t>
            </a:r>
            <a:r>
              <a:rPr lang="zh-TW" altLang="en-US" dirty="0"/>
              <a:t>，並透過微波脈衝來操控 </a:t>
            </a:r>
            <a:r>
              <a:rPr lang="en-US" altLang="zh-TW" dirty="0"/>
              <a:t>qubits</a:t>
            </a:r>
            <a:r>
              <a:rPr lang="zh-TW" altLang="en-US" dirty="0"/>
              <a:t>。</a:t>
            </a:r>
          </a:p>
          <a:p>
            <a:r>
              <a:rPr lang="zh-TW" altLang="en-US" b="1" dirty="0"/>
              <a:t>優勢</a:t>
            </a:r>
          </a:p>
          <a:p>
            <a:r>
              <a:rPr lang="zh-TW" altLang="en-US" dirty="0"/>
              <a:t>✅ 操作速度快（</a:t>
            </a:r>
            <a:r>
              <a:rPr lang="en-US" altLang="zh-TW" dirty="0"/>
              <a:t>ns </a:t>
            </a:r>
            <a:r>
              <a:rPr lang="zh-TW" altLang="en-US" dirty="0"/>
              <a:t>級）</a:t>
            </a:r>
            <a:br>
              <a:rPr lang="zh-TW" altLang="en-US" dirty="0"/>
            </a:br>
            <a:r>
              <a:rPr lang="zh-TW" altLang="en-US" dirty="0"/>
              <a:t>✅ 目前最成熟的技術之一</a:t>
            </a:r>
          </a:p>
          <a:p>
            <a:r>
              <a:rPr lang="zh-TW" altLang="en-US" b="1" dirty="0"/>
              <a:t>挑戰</a:t>
            </a:r>
          </a:p>
          <a:p>
            <a:r>
              <a:rPr lang="zh-TW" altLang="en-US" dirty="0"/>
              <a:t>❌ 需要 </a:t>
            </a:r>
            <a:r>
              <a:rPr lang="zh-TW" altLang="en-US" b="1" dirty="0"/>
              <a:t>超低溫（</a:t>
            </a:r>
            <a:r>
              <a:rPr lang="en-US" altLang="zh-TW" b="1" dirty="0"/>
              <a:t>~15mK</a:t>
            </a:r>
            <a:r>
              <a:rPr lang="zh-TW" altLang="en-US" b="1" dirty="0"/>
              <a:t>）</a:t>
            </a:r>
            <a:r>
              <a:rPr lang="zh-TW" altLang="en-US" dirty="0"/>
              <a:t> 維持超導狀態</a:t>
            </a:r>
            <a:br>
              <a:rPr lang="zh-TW" altLang="en-US" dirty="0"/>
            </a:br>
            <a:r>
              <a:rPr lang="zh-TW" altLang="en-US" dirty="0"/>
              <a:t>❌ 量子誤差率仍需改進</a:t>
            </a:r>
          </a:p>
          <a:p>
            <a:r>
              <a:rPr lang="zh-TW" altLang="en-US" b="1" dirty="0"/>
              <a:t>主要公司與研究機構</a:t>
            </a:r>
          </a:p>
          <a:p>
            <a:r>
              <a:rPr lang="en-US" altLang="zh-TW" b="1" dirty="0"/>
              <a:t>IBM</a:t>
            </a:r>
            <a:r>
              <a:rPr lang="zh-TW" altLang="en-US" dirty="0"/>
              <a:t> → </a:t>
            </a:r>
            <a:r>
              <a:rPr lang="en-US" altLang="zh-TW" b="1" dirty="0"/>
              <a:t>IBM Quantum System Two</a:t>
            </a:r>
            <a:r>
              <a:rPr lang="zh-TW" altLang="en-US" b="1" dirty="0"/>
              <a:t>（</a:t>
            </a:r>
            <a:r>
              <a:rPr lang="en-US" altLang="zh-TW" b="1" dirty="0"/>
              <a:t>127 qubits</a:t>
            </a:r>
            <a:r>
              <a:rPr lang="zh-TW" altLang="en-US" b="1" dirty="0"/>
              <a:t>）</a:t>
            </a:r>
            <a:endParaRPr lang="zh-TW" altLang="en-US" dirty="0"/>
          </a:p>
          <a:p>
            <a:r>
              <a:rPr lang="en-US" altLang="zh-TW" b="1" dirty="0"/>
              <a:t>Google</a:t>
            </a:r>
            <a:r>
              <a:rPr lang="zh-TW" altLang="en-US" dirty="0"/>
              <a:t> → </a:t>
            </a:r>
            <a:r>
              <a:rPr lang="en-US" altLang="zh-TW" b="1" dirty="0"/>
              <a:t>Sycamore</a:t>
            </a:r>
            <a:r>
              <a:rPr lang="zh-TW" altLang="en-US" b="1" dirty="0"/>
              <a:t>（</a:t>
            </a:r>
            <a:r>
              <a:rPr lang="en-US" altLang="zh-TW" b="1" dirty="0"/>
              <a:t>53 qubits</a:t>
            </a:r>
            <a:r>
              <a:rPr lang="zh-TW" altLang="en-US" b="1" dirty="0"/>
              <a:t>，</a:t>
            </a:r>
            <a:r>
              <a:rPr lang="en-US" altLang="zh-TW" b="1" dirty="0"/>
              <a:t>2019 </a:t>
            </a:r>
            <a:r>
              <a:rPr lang="zh-TW" altLang="en-US" b="1" dirty="0"/>
              <a:t>量子霸權實驗）</a:t>
            </a:r>
            <a:endParaRPr lang="zh-TW" altLang="en-US" dirty="0"/>
          </a:p>
          <a:p>
            <a:r>
              <a:rPr lang="en-US" altLang="zh-TW" b="1" dirty="0" err="1"/>
              <a:t>Rigetti</a:t>
            </a:r>
            <a:r>
              <a:rPr lang="en-US" altLang="zh-TW" b="1" dirty="0"/>
              <a:t> Computing</a:t>
            </a:r>
            <a:r>
              <a:rPr lang="zh-TW" altLang="en-US" dirty="0"/>
              <a:t> → </a:t>
            </a:r>
            <a:r>
              <a:rPr lang="en-US" altLang="zh-TW" b="1" dirty="0"/>
              <a:t>Aspen </a:t>
            </a:r>
            <a:r>
              <a:rPr lang="zh-TW" altLang="en-US" b="1" dirty="0"/>
              <a:t>系列量子處理器</a:t>
            </a:r>
            <a:endParaRPr lang="zh-TW" altLang="en-US" dirty="0"/>
          </a:p>
          <a:p>
            <a:r>
              <a:rPr lang="en-US" altLang="zh-TW" b="1" dirty="0"/>
              <a:t>Alibaba</a:t>
            </a:r>
            <a:r>
              <a:rPr lang="zh-TW" altLang="en-US" b="1" dirty="0"/>
              <a:t>（阿里巴巴）、百度、騰訊</a:t>
            </a:r>
            <a:r>
              <a:rPr lang="zh-TW" altLang="en-US" dirty="0"/>
              <a:t> 也有投入超導量子計算</a:t>
            </a:r>
          </a:p>
          <a:p>
            <a:r>
              <a:rPr lang="en-US" altLang="zh-TW" b="1" dirty="0"/>
              <a:t>4. </a:t>
            </a:r>
            <a:r>
              <a:rPr lang="zh-TW" altLang="en-US" b="1" dirty="0"/>
              <a:t>矽基量子電腦（</a:t>
            </a:r>
            <a:r>
              <a:rPr lang="en-US" altLang="zh-TW" b="1" dirty="0"/>
              <a:t>Silicon Quantum Computing</a:t>
            </a:r>
            <a:r>
              <a:rPr lang="zh-TW" altLang="en-US" b="1" dirty="0"/>
              <a:t>）</a:t>
            </a:r>
          </a:p>
          <a:p>
            <a:r>
              <a:rPr lang="zh-TW" altLang="en-US" b="1" dirty="0"/>
              <a:t>技術原理</a:t>
            </a:r>
          </a:p>
          <a:p>
            <a:r>
              <a:rPr lang="zh-TW" altLang="en-US" dirty="0"/>
              <a:t>矽基量子位元透過</a:t>
            </a:r>
            <a:r>
              <a:rPr lang="zh-TW" altLang="en-US" b="1" dirty="0"/>
              <a:t>電子自旋</a:t>
            </a:r>
            <a:r>
              <a:rPr lang="zh-TW" altLang="en-US" dirty="0"/>
              <a:t>或**矽量子點（</a:t>
            </a:r>
            <a:r>
              <a:rPr lang="en-US" altLang="zh-TW" dirty="0"/>
              <a:t>Quantum Dots</a:t>
            </a:r>
            <a:r>
              <a:rPr lang="zh-TW" altLang="en-US" dirty="0"/>
              <a:t>）**來實現量子計算，與現有的 </a:t>
            </a:r>
            <a:r>
              <a:rPr lang="en-US" altLang="zh-TW" dirty="0"/>
              <a:t>CMOS </a:t>
            </a:r>
            <a:r>
              <a:rPr lang="zh-TW" altLang="en-US" dirty="0"/>
              <a:t>半導體技術兼容。</a:t>
            </a:r>
          </a:p>
          <a:p>
            <a:r>
              <a:rPr lang="zh-TW" altLang="en-US" b="1" dirty="0"/>
              <a:t>優勢</a:t>
            </a:r>
          </a:p>
          <a:p>
            <a:r>
              <a:rPr lang="zh-TW" altLang="en-US" dirty="0"/>
              <a:t>✅ 與傳統</a:t>
            </a:r>
            <a:r>
              <a:rPr lang="zh-TW" altLang="en-US" b="1" dirty="0"/>
              <a:t>矽晶片技術相容</a:t>
            </a:r>
            <a:r>
              <a:rPr lang="zh-TW" altLang="en-US" dirty="0"/>
              <a:t>，易於整合</a:t>
            </a:r>
            <a:br>
              <a:rPr lang="zh-TW" altLang="en-US" dirty="0"/>
            </a:br>
            <a:r>
              <a:rPr lang="zh-TW" altLang="en-US" dirty="0"/>
              <a:t>✅ 低功耗</a:t>
            </a:r>
          </a:p>
          <a:p>
            <a:r>
              <a:rPr lang="zh-TW" altLang="en-US" b="1" dirty="0"/>
              <a:t>挑戰</a:t>
            </a:r>
          </a:p>
          <a:p>
            <a:r>
              <a:rPr lang="zh-TW" altLang="en-US" dirty="0"/>
              <a:t>❌ 量子糾纏和閘門操作仍在開發階段</a:t>
            </a:r>
            <a:br>
              <a:rPr lang="zh-TW" altLang="en-US" dirty="0"/>
            </a:br>
            <a:r>
              <a:rPr lang="zh-TW" altLang="en-US" dirty="0"/>
              <a:t>❌ 目前量子糾錯仍未成熟</a:t>
            </a:r>
          </a:p>
          <a:p>
            <a:r>
              <a:rPr lang="zh-TW" altLang="en-US" b="1" dirty="0"/>
              <a:t>主要公司與研究機構</a:t>
            </a:r>
          </a:p>
          <a:p>
            <a:r>
              <a:rPr lang="en-US" altLang="zh-TW" b="1" dirty="0"/>
              <a:t>Intel</a:t>
            </a:r>
            <a:r>
              <a:rPr lang="zh-TW" altLang="en-US" dirty="0"/>
              <a:t> → </a:t>
            </a:r>
            <a:r>
              <a:rPr lang="en-US" altLang="zh-TW" b="1" dirty="0"/>
              <a:t>Tunnel Falls</a:t>
            </a:r>
            <a:r>
              <a:rPr lang="zh-TW" altLang="en-US" b="1" dirty="0"/>
              <a:t>（</a:t>
            </a:r>
            <a:r>
              <a:rPr lang="en-US" altLang="zh-TW" b="1" dirty="0"/>
              <a:t>2023</a:t>
            </a:r>
            <a:r>
              <a:rPr lang="zh-TW" altLang="en-US" b="1" dirty="0"/>
              <a:t>）</a:t>
            </a:r>
            <a:endParaRPr lang="zh-TW" altLang="en-US" dirty="0"/>
          </a:p>
          <a:p>
            <a:r>
              <a:rPr lang="en-US" altLang="zh-TW" b="1" dirty="0"/>
              <a:t>Silicon Quantum Computing</a:t>
            </a:r>
            <a:r>
              <a:rPr lang="zh-TW" altLang="en-US" b="1" dirty="0"/>
              <a:t>（澳洲）</a:t>
            </a:r>
            <a:endParaRPr lang="zh-TW" altLang="en-US" dirty="0"/>
          </a:p>
          <a:p>
            <a:r>
              <a:rPr lang="en-US" altLang="zh-TW" b="1" dirty="0" err="1"/>
              <a:t>QuTech</a:t>
            </a:r>
            <a:r>
              <a:rPr lang="zh-TW" altLang="en-US" b="1" dirty="0"/>
              <a:t>（荷蘭）</a:t>
            </a:r>
            <a:endParaRPr lang="zh-TW" altLang="en-US" dirty="0"/>
          </a:p>
          <a:p>
            <a:r>
              <a:rPr lang="en-US" altLang="zh-TW" b="1" dirty="0"/>
              <a:t>5. </a:t>
            </a:r>
            <a:r>
              <a:rPr lang="zh-TW" altLang="en-US" b="1" dirty="0"/>
              <a:t>氮</a:t>
            </a:r>
            <a:r>
              <a:rPr lang="en-US" altLang="zh-TW" b="1" dirty="0"/>
              <a:t>-</a:t>
            </a:r>
            <a:r>
              <a:rPr lang="zh-TW" altLang="en-US" b="1" dirty="0"/>
              <a:t>空缺中心（</a:t>
            </a:r>
            <a:r>
              <a:rPr lang="en-US" altLang="zh-TW" b="1" dirty="0"/>
              <a:t>NV Center in Diamond Quantum Computing</a:t>
            </a:r>
            <a:r>
              <a:rPr lang="zh-TW" altLang="en-US" b="1" dirty="0"/>
              <a:t>）</a:t>
            </a:r>
          </a:p>
          <a:p>
            <a:r>
              <a:rPr lang="zh-TW" altLang="en-US" b="1" dirty="0"/>
              <a:t>技術原理</a:t>
            </a:r>
          </a:p>
          <a:p>
            <a:r>
              <a:rPr lang="zh-TW" altLang="en-US" dirty="0"/>
              <a:t>利用</a:t>
            </a:r>
            <a:r>
              <a:rPr lang="zh-TW" altLang="en-US" b="1" dirty="0"/>
              <a:t>金剛石中的氮</a:t>
            </a:r>
            <a:r>
              <a:rPr lang="en-US" altLang="zh-TW" b="1" dirty="0"/>
              <a:t>-</a:t>
            </a:r>
            <a:r>
              <a:rPr lang="zh-TW" altLang="en-US" b="1" dirty="0"/>
              <a:t>空缺（</a:t>
            </a:r>
            <a:r>
              <a:rPr lang="en-US" altLang="zh-TW" b="1" dirty="0"/>
              <a:t>Nitrogen-Vacancy, NV</a:t>
            </a:r>
            <a:r>
              <a:rPr lang="zh-TW" altLang="en-US" b="1" dirty="0"/>
              <a:t>）</a:t>
            </a:r>
            <a:r>
              <a:rPr lang="zh-TW" altLang="en-US" dirty="0"/>
              <a:t> 缺陷作為量子位元，透過</a:t>
            </a:r>
            <a:r>
              <a:rPr lang="zh-TW" altLang="en-US" b="1" dirty="0"/>
              <a:t>電子自旋態</a:t>
            </a:r>
            <a:r>
              <a:rPr lang="zh-TW" altLang="en-US" dirty="0"/>
              <a:t>來存儲和操作量子資訊。</a:t>
            </a:r>
          </a:p>
          <a:p>
            <a:r>
              <a:rPr lang="zh-TW" altLang="en-US" b="1" dirty="0"/>
              <a:t>優勢</a:t>
            </a:r>
          </a:p>
          <a:p>
            <a:r>
              <a:rPr lang="zh-TW" altLang="en-US" dirty="0"/>
              <a:t>✅ </a:t>
            </a:r>
            <a:r>
              <a:rPr lang="zh-TW" altLang="en-US" b="1" dirty="0"/>
              <a:t>在室溫下運作</a:t>
            </a:r>
            <a:r>
              <a:rPr lang="zh-TW" altLang="en-US" dirty="0"/>
              <a:t>（不需要極低溫）</a:t>
            </a:r>
            <a:br>
              <a:rPr lang="zh-TW" altLang="en-US" dirty="0"/>
            </a:br>
            <a:r>
              <a:rPr lang="zh-TW" altLang="en-US" dirty="0"/>
              <a:t>✅ </a:t>
            </a:r>
            <a:r>
              <a:rPr lang="zh-TW" altLang="en-US" b="1" dirty="0"/>
              <a:t>極長相干時間</a:t>
            </a:r>
            <a:r>
              <a:rPr lang="zh-TW" altLang="en-US" dirty="0"/>
              <a:t>（可達秒級）</a:t>
            </a:r>
          </a:p>
          <a:p>
            <a:r>
              <a:rPr lang="zh-TW" altLang="en-US" b="1" dirty="0"/>
              <a:t>挑戰</a:t>
            </a:r>
          </a:p>
          <a:p>
            <a:r>
              <a:rPr lang="zh-TW" altLang="en-US" dirty="0"/>
              <a:t>❌ 量子閘操控仍需改進</a:t>
            </a:r>
            <a:br>
              <a:rPr lang="zh-TW" altLang="en-US" dirty="0"/>
            </a:br>
            <a:r>
              <a:rPr lang="zh-TW" altLang="en-US" dirty="0"/>
              <a:t>❌ 目前的可擴展性較低</a:t>
            </a:r>
          </a:p>
          <a:p>
            <a:r>
              <a:rPr lang="zh-TW" altLang="en-US" b="1" dirty="0"/>
              <a:t>主要公司與研究機構</a:t>
            </a:r>
          </a:p>
          <a:p>
            <a:r>
              <a:rPr lang="en-US" altLang="zh-TW" b="1" dirty="0"/>
              <a:t>Quantum Brilliance</a:t>
            </a:r>
            <a:r>
              <a:rPr lang="zh-TW" altLang="en-US" b="1" dirty="0"/>
              <a:t>（澳洲）</a:t>
            </a:r>
            <a:endParaRPr lang="zh-TW" altLang="en-US" dirty="0"/>
          </a:p>
          <a:p>
            <a:r>
              <a:rPr lang="en-US" altLang="zh-TW" b="1" dirty="0"/>
              <a:t>Element Six</a:t>
            </a:r>
            <a:r>
              <a:rPr lang="zh-TW" altLang="en-US" b="1" dirty="0"/>
              <a:t>（英國）</a:t>
            </a:r>
            <a:endParaRPr lang="zh-TW" altLang="en-US" dirty="0"/>
          </a:p>
          <a:p>
            <a:r>
              <a:rPr lang="en-US" altLang="zh-TW" b="1" dirty="0"/>
              <a:t>6. </a:t>
            </a:r>
            <a:r>
              <a:rPr lang="zh-TW" altLang="en-US" b="1" dirty="0"/>
              <a:t>馬約拉納費米子（</a:t>
            </a:r>
            <a:r>
              <a:rPr lang="en-US" altLang="zh-TW" b="1" dirty="0"/>
              <a:t>Majorana Fermions Quantum Computing</a:t>
            </a:r>
            <a:r>
              <a:rPr lang="zh-TW" altLang="en-US" b="1" dirty="0"/>
              <a:t>）</a:t>
            </a:r>
          </a:p>
          <a:p>
            <a:r>
              <a:rPr lang="zh-TW" altLang="en-US" b="1" dirty="0"/>
              <a:t>技術原理</a:t>
            </a:r>
          </a:p>
          <a:p>
            <a:r>
              <a:rPr lang="zh-TW" altLang="en-US" dirty="0"/>
              <a:t>馬約拉納費米子是</a:t>
            </a:r>
            <a:r>
              <a:rPr lang="zh-TW" altLang="en-US" b="1" dirty="0"/>
              <a:t>拓撲量子計算</a:t>
            </a:r>
            <a:r>
              <a:rPr lang="zh-TW" altLang="en-US" dirty="0"/>
              <a:t>的基礎，透過</a:t>
            </a:r>
            <a:r>
              <a:rPr lang="zh-TW" altLang="en-US" b="1" dirty="0"/>
              <a:t>拓撲保護</a:t>
            </a:r>
            <a:r>
              <a:rPr lang="zh-TW" altLang="en-US" dirty="0"/>
              <a:t>來實現</a:t>
            </a:r>
            <a:r>
              <a:rPr lang="zh-TW" altLang="en-US" b="1" dirty="0"/>
              <a:t>抗噪量子位元</a:t>
            </a:r>
            <a:r>
              <a:rPr lang="zh-TW" altLang="en-US" dirty="0"/>
              <a:t>。</a:t>
            </a:r>
          </a:p>
          <a:p>
            <a:r>
              <a:rPr lang="zh-TW" altLang="en-US" b="1" dirty="0"/>
              <a:t>優勢</a:t>
            </a:r>
          </a:p>
          <a:p>
            <a:r>
              <a:rPr lang="zh-TW" altLang="en-US" dirty="0"/>
              <a:t>✅ 高容錯能力（有望提升量子糾錯能力）</a:t>
            </a:r>
          </a:p>
          <a:p>
            <a:r>
              <a:rPr lang="zh-TW" altLang="en-US" b="1" dirty="0"/>
              <a:t>挑戰</a:t>
            </a:r>
          </a:p>
          <a:p>
            <a:r>
              <a:rPr lang="zh-TW" altLang="en-US" dirty="0"/>
              <a:t>❌ 目前仍在基礎研究階段</a:t>
            </a:r>
            <a:br>
              <a:rPr lang="zh-TW" altLang="en-US" dirty="0"/>
            </a:br>
            <a:r>
              <a:rPr lang="zh-TW" altLang="en-US" dirty="0"/>
              <a:t>❌ 需要在</a:t>
            </a:r>
            <a:r>
              <a:rPr lang="zh-TW" altLang="en-US" b="1" dirty="0"/>
              <a:t>超低溫</a:t>
            </a:r>
            <a:r>
              <a:rPr lang="zh-TW" altLang="en-US" dirty="0"/>
              <a:t>下運行</a:t>
            </a:r>
          </a:p>
          <a:p>
            <a:r>
              <a:rPr lang="zh-TW" altLang="en-US" b="1" dirty="0"/>
              <a:t>主要公司與研究機構</a:t>
            </a:r>
          </a:p>
          <a:p>
            <a:r>
              <a:rPr lang="en-US" altLang="zh-TW" b="1" dirty="0"/>
              <a:t>Microsoft</a:t>
            </a:r>
            <a:r>
              <a:rPr lang="zh-TW" altLang="en-US" dirty="0"/>
              <a:t> → </a:t>
            </a:r>
            <a:r>
              <a:rPr lang="zh-TW" altLang="en-US" b="1" dirty="0"/>
              <a:t>拓撲量子計算計畫</a:t>
            </a:r>
            <a:endParaRPr lang="zh-TW" altLang="en-US" dirty="0"/>
          </a:p>
          <a:p>
            <a:r>
              <a:rPr lang="en-US" altLang="zh-TW" b="1" dirty="0" err="1"/>
              <a:t>QuTech</a:t>
            </a:r>
            <a:r>
              <a:rPr lang="zh-TW" altLang="en-US" b="1" dirty="0"/>
              <a:t>（荷蘭）</a:t>
            </a:r>
            <a:endParaRPr lang="zh-TW" altLang="en-US" dirty="0"/>
          </a:p>
          <a:p>
            <a:r>
              <a:rPr lang="en-US" altLang="zh-TW" b="1" dirty="0"/>
              <a:t>7. </a:t>
            </a:r>
            <a:r>
              <a:rPr lang="zh-TW" altLang="en-US" b="1" dirty="0"/>
              <a:t>光子量子電腦（</a:t>
            </a:r>
            <a:r>
              <a:rPr lang="en-US" altLang="zh-TW" b="1" dirty="0"/>
              <a:t>Photonic Quantum Computing</a:t>
            </a:r>
            <a:r>
              <a:rPr lang="zh-TW" altLang="en-US" b="1" dirty="0"/>
              <a:t>）</a:t>
            </a:r>
          </a:p>
          <a:p>
            <a:r>
              <a:rPr lang="zh-TW" altLang="en-US" b="1" dirty="0"/>
              <a:t>技術原理</a:t>
            </a:r>
          </a:p>
          <a:p>
            <a:r>
              <a:rPr lang="zh-TW" altLang="en-US" dirty="0"/>
              <a:t>使用</a:t>
            </a:r>
            <a:r>
              <a:rPr lang="zh-TW" altLang="en-US" b="1" dirty="0"/>
              <a:t>單光子（</a:t>
            </a:r>
            <a:r>
              <a:rPr lang="en-US" altLang="zh-TW" b="1" dirty="0"/>
              <a:t>single photons</a:t>
            </a:r>
            <a:r>
              <a:rPr lang="zh-TW" altLang="en-US" b="1" dirty="0"/>
              <a:t>）</a:t>
            </a:r>
            <a:r>
              <a:rPr lang="zh-TW" altLang="en-US" dirty="0"/>
              <a:t> 作為量子資訊載體，透過</a:t>
            </a:r>
            <a:r>
              <a:rPr lang="zh-TW" altLang="en-US" b="1" dirty="0"/>
              <a:t>線性光學元件（如分束器、波片）</a:t>
            </a:r>
            <a:r>
              <a:rPr lang="zh-TW" altLang="en-US" dirty="0"/>
              <a:t> 進行計算。</a:t>
            </a:r>
          </a:p>
          <a:p>
            <a:r>
              <a:rPr lang="zh-TW" altLang="en-US" b="1" dirty="0"/>
              <a:t>優勢</a:t>
            </a:r>
          </a:p>
          <a:p>
            <a:r>
              <a:rPr lang="zh-TW" altLang="en-US" dirty="0"/>
              <a:t>✅ </a:t>
            </a:r>
            <a:r>
              <a:rPr lang="zh-TW" altLang="en-US" b="1" dirty="0"/>
              <a:t>室溫運作</a:t>
            </a:r>
            <a:r>
              <a:rPr lang="zh-TW" altLang="en-US" dirty="0"/>
              <a:t>，無需冷卻</a:t>
            </a:r>
            <a:br>
              <a:rPr lang="zh-TW" altLang="en-US" dirty="0"/>
            </a:br>
            <a:r>
              <a:rPr lang="zh-TW" altLang="en-US" dirty="0"/>
              <a:t>✅ 高速信息傳輸</a:t>
            </a:r>
          </a:p>
          <a:p>
            <a:r>
              <a:rPr lang="zh-TW" altLang="en-US" b="1" dirty="0"/>
              <a:t>挑戰</a:t>
            </a:r>
          </a:p>
          <a:p>
            <a:r>
              <a:rPr lang="zh-TW" altLang="en-US" dirty="0"/>
              <a:t>❌ </a:t>
            </a:r>
            <a:r>
              <a:rPr lang="zh-TW" altLang="en-US" b="1" dirty="0"/>
              <a:t>單光子檢測難度高</a:t>
            </a:r>
            <a:br>
              <a:rPr lang="zh-TW" altLang="en-US" dirty="0"/>
            </a:br>
            <a:r>
              <a:rPr lang="zh-TW" altLang="en-US" dirty="0"/>
              <a:t>❌ </a:t>
            </a:r>
            <a:r>
              <a:rPr lang="zh-TW" altLang="en-US" b="1" dirty="0"/>
              <a:t>非決定性量子閘設計困難</a:t>
            </a:r>
            <a:endParaRPr lang="zh-TW" altLang="en-US" dirty="0"/>
          </a:p>
          <a:p>
            <a:r>
              <a:rPr lang="zh-TW" altLang="en-US" b="1" dirty="0"/>
              <a:t>主要公司與研究機構</a:t>
            </a:r>
          </a:p>
          <a:p>
            <a:r>
              <a:rPr lang="en-US" altLang="zh-TW" b="1" dirty="0"/>
              <a:t>Xanadu</a:t>
            </a:r>
            <a:r>
              <a:rPr lang="zh-TW" altLang="en-US" b="1" dirty="0"/>
              <a:t>（加拿大）</a:t>
            </a:r>
            <a:r>
              <a:rPr lang="zh-TW" altLang="en-US" dirty="0"/>
              <a:t> → </a:t>
            </a:r>
            <a:r>
              <a:rPr lang="en-US" altLang="zh-TW" b="1" dirty="0"/>
              <a:t>Borealis</a:t>
            </a:r>
            <a:r>
              <a:rPr lang="zh-TW" altLang="en-US" b="1" dirty="0"/>
              <a:t>（</a:t>
            </a:r>
            <a:r>
              <a:rPr lang="en-US" altLang="zh-TW" b="1" dirty="0"/>
              <a:t>2022</a:t>
            </a:r>
            <a:r>
              <a:rPr lang="zh-TW" altLang="en-US" b="1" dirty="0"/>
              <a:t>）</a:t>
            </a:r>
            <a:endParaRPr lang="zh-TW" altLang="en-US" dirty="0"/>
          </a:p>
          <a:p>
            <a:r>
              <a:rPr lang="en-US" altLang="zh-TW" b="1" dirty="0" err="1"/>
              <a:t>PsiQuantum</a:t>
            </a:r>
            <a:r>
              <a:rPr lang="zh-TW" altLang="en-US" b="1" dirty="0"/>
              <a:t>（美國）</a:t>
            </a:r>
            <a:r>
              <a:rPr lang="zh-TW" altLang="en-US" dirty="0"/>
              <a:t> → </a:t>
            </a:r>
            <a:r>
              <a:rPr lang="en-US" altLang="zh-TW" b="1" dirty="0"/>
              <a:t>100 </a:t>
            </a:r>
            <a:r>
              <a:rPr lang="zh-TW" altLang="en-US" b="1" dirty="0"/>
              <a:t>萬 </a:t>
            </a:r>
            <a:r>
              <a:rPr lang="en-US" altLang="zh-TW" b="1" dirty="0"/>
              <a:t>qubits </a:t>
            </a:r>
            <a:r>
              <a:rPr lang="zh-TW" altLang="en-US" b="1" dirty="0"/>
              <a:t>計畫</a:t>
            </a:r>
            <a:endParaRPr lang="zh-TW" altLang="en-US" dirty="0"/>
          </a:p>
          <a:p>
            <a:r>
              <a:rPr lang="zh-TW" altLang="en-US" b="1" dirty="0"/>
              <a:t>中國科學技術大學（</a:t>
            </a:r>
            <a:r>
              <a:rPr lang="en-US" altLang="zh-TW" b="1" dirty="0"/>
              <a:t>USTC</a:t>
            </a:r>
            <a:r>
              <a:rPr lang="zh-TW" altLang="en-US" b="1" dirty="0"/>
              <a:t>）</a:t>
            </a:r>
            <a:r>
              <a:rPr lang="zh-TW" altLang="en-US" dirty="0"/>
              <a:t> → </a:t>
            </a:r>
            <a:r>
              <a:rPr lang="zh-TW" altLang="en-US" b="1" dirty="0"/>
              <a:t>九章（</a:t>
            </a:r>
            <a:r>
              <a:rPr lang="en-US" altLang="zh-TW" b="1" dirty="0" err="1"/>
              <a:t>Jiuzhang</a:t>
            </a:r>
            <a:r>
              <a:rPr lang="zh-TW" altLang="en-US" b="1" dirty="0"/>
              <a:t>）量子計算機</a:t>
            </a:r>
            <a:endParaRPr lang="zh-TW" altLang="en-US" dirty="0"/>
          </a:p>
          <a:p>
            <a:r>
              <a:rPr lang="zh-TW" altLang="en-US" b="1" dirty="0"/>
              <a:t>結論</a:t>
            </a:r>
          </a:p>
          <a:p>
            <a:r>
              <a:rPr lang="zh-TW" altLang="en-US" dirty="0"/>
              <a:t>不同技術各有優缺點，目前最成熟的量子計算技術是 </a:t>
            </a:r>
            <a:r>
              <a:rPr lang="zh-TW" altLang="en-US" b="1" dirty="0"/>
              <a:t>超導量子位元</a:t>
            </a:r>
            <a:r>
              <a:rPr lang="zh-TW" altLang="en-US" dirty="0"/>
              <a:t> 和 </a:t>
            </a:r>
            <a:r>
              <a:rPr lang="zh-TW" altLang="en-US" b="1" dirty="0"/>
              <a:t>囚禁離子技術</a:t>
            </a:r>
            <a:r>
              <a:rPr lang="zh-TW" altLang="en-US" dirty="0"/>
              <a:t>，但冷原子、矽基量子點、</a:t>
            </a:r>
            <a:r>
              <a:rPr lang="en-US" altLang="zh-TW" dirty="0"/>
              <a:t>NV </a:t>
            </a:r>
            <a:r>
              <a:rPr lang="zh-TW" altLang="en-US" dirty="0"/>
              <a:t>中心等技術也正在快速發展。未來可能會有多種技術並存，根據應用需求選擇不同架構的量子電腦。</a:t>
            </a:r>
          </a:p>
          <a:p>
            <a:pPr marL="171450" lvl="0" indent="-171450" algn="l" rtl="0">
              <a:spcBef>
                <a:spcPts val="0"/>
              </a:spcBef>
              <a:spcAft>
                <a:spcPts val="0"/>
              </a:spcAft>
            </a:pPr>
            <a:endParaRPr dirty="0"/>
          </a:p>
        </p:txBody>
      </p:sp>
    </p:spTree>
    <p:extLst>
      <p:ext uri="{BB962C8B-B14F-4D97-AF65-F5344CB8AC3E}">
        <p14:creationId xmlns:p14="http://schemas.microsoft.com/office/powerpoint/2010/main" val="1407402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OQC Oxford Quantum Circuit</a:t>
            </a:r>
          </a:p>
        </p:txBody>
      </p:sp>
    </p:spTree>
    <p:extLst>
      <p:ext uri="{BB962C8B-B14F-4D97-AF65-F5344CB8AC3E}">
        <p14:creationId xmlns:p14="http://schemas.microsoft.com/office/powerpoint/2010/main" val="2573607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120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20"/>
        <p:cNvGrpSpPr/>
        <p:nvPr/>
      </p:nvGrpSpPr>
      <p:grpSpPr>
        <a:xfrm>
          <a:off x="0" y="0"/>
          <a:ext cx="0" cy="0"/>
          <a:chOff x="0" y="0"/>
          <a:chExt cx="0" cy="0"/>
        </a:xfrm>
      </p:grpSpPr>
      <p:grpSp>
        <p:nvGrpSpPr>
          <p:cNvPr id="21" name="Google Shape;21;g100e299d3cb_5_16"/>
          <p:cNvGrpSpPr/>
          <p:nvPr/>
        </p:nvGrpSpPr>
        <p:grpSpPr>
          <a:xfrm>
            <a:off x="0" y="0"/>
            <a:ext cx="9336088" cy="5000625"/>
            <a:chOff x="0" y="0"/>
            <a:chExt cx="5881" cy="4200"/>
          </a:xfrm>
        </p:grpSpPr>
        <p:sp>
          <p:nvSpPr>
            <p:cNvPr id="22" name="Google Shape;22;g100e299d3cb_5_16"/>
            <p:cNvSpPr/>
            <p:nvPr/>
          </p:nvSpPr>
          <p:spPr>
            <a:xfrm>
              <a:off x="0" y="0"/>
              <a:ext cx="2100" cy="4200"/>
            </a:xfrm>
            <a:prstGeom prst="rect">
              <a:avLst/>
            </a:prstGeom>
            <a:gradFill>
              <a:gsLst>
                <a:gs pos="0">
                  <a:schemeClr val="folHlink"/>
                </a:gs>
                <a:gs pos="100000">
                  <a:schemeClr val="lt1"/>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23" name="Google Shape;23;g100e299d3cb_5_16"/>
            <p:cNvSpPr/>
            <p:nvPr/>
          </p:nvSpPr>
          <p:spPr>
            <a:xfrm>
              <a:off x="1081" y="1065"/>
              <a:ext cx="4800" cy="1500"/>
            </a:xfrm>
            <a:prstGeom prst="rect">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grpSp>
          <p:nvGrpSpPr>
            <p:cNvPr id="24" name="Google Shape;24;g100e299d3cb_5_16"/>
            <p:cNvGrpSpPr/>
            <p:nvPr/>
          </p:nvGrpSpPr>
          <p:grpSpPr>
            <a:xfrm>
              <a:off x="0" y="672"/>
              <a:ext cx="1737" cy="1885"/>
              <a:chOff x="0" y="672"/>
              <a:chExt cx="1737" cy="1885"/>
            </a:xfrm>
          </p:grpSpPr>
          <p:sp>
            <p:nvSpPr>
              <p:cNvPr id="25" name="Google Shape;25;g100e299d3cb_5_16"/>
              <p:cNvSpPr/>
              <p:nvPr/>
            </p:nvSpPr>
            <p:spPr>
              <a:xfrm>
                <a:off x="361" y="2257"/>
                <a:ext cx="300" cy="3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26" name="Google Shape;26;g100e299d3cb_5_16"/>
              <p:cNvSpPr/>
              <p:nvPr/>
            </p:nvSpPr>
            <p:spPr>
              <a:xfrm>
                <a:off x="1081" y="1065"/>
                <a:ext cx="300" cy="3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27" name="Google Shape;27;g100e299d3cb_5_16"/>
              <p:cNvSpPr/>
              <p:nvPr/>
            </p:nvSpPr>
            <p:spPr>
              <a:xfrm>
                <a:off x="1437" y="672"/>
                <a:ext cx="300" cy="3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28" name="Google Shape;28;g100e299d3cb_5_16"/>
              <p:cNvSpPr/>
              <p:nvPr/>
            </p:nvSpPr>
            <p:spPr>
              <a:xfrm>
                <a:off x="719" y="2257"/>
                <a:ext cx="300" cy="300"/>
              </a:xfrm>
              <a:prstGeom prst="rect">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29" name="Google Shape;29;g100e299d3cb_5_16"/>
              <p:cNvSpPr/>
              <p:nvPr/>
            </p:nvSpPr>
            <p:spPr>
              <a:xfrm>
                <a:off x="1437" y="1065"/>
                <a:ext cx="300" cy="3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30" name="Google Shape;30;g100e299d3cb_5_16"/>
              <p:cNvSpPr/>
              <p:nvPr/>
            </p:nvSpPr>
            <p:spPr>
              <a:xfrm>
                <a:off x="719" y="1464"/>
                <a:ext cx="300" cy="3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31" name="Google Shape;31;g100e299d3cb_5_16"/>
              <p:cNvSpPr/>
              <p:nvPr/>
            </p:nvSpPr>
            <p:spPr>
              <a:xfrm>
                <a:off x="0" y="1464"/>
                <a:ext cx="300" cy="300"/>
              </a:xfrm>
              <a:prstGeom prst="rect">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32" name="Google Shape;32;g100e299d3cb_5_16"/>
              <p:cNvSpPr/>
              <p:nvPr/>
            </p:nvSpPr>
            <p:spPr>
              <a:xfrm>
                <a:off x="1081" y="1464"/>
                <a:ext cx="300" cy="3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33" name="Google Shape;33;g100e299d3cb_5_16"/>
              <p:cNvSpPr/>
              <p:nvPr/>
            </p:nvSpPr>
            <p:spPr>
              <a:xfrm>
                <a:off x="361" y="1857"/>
                <a:ext cx="300" cy="3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34" name="Google Shape;34;g100e299d3cb_5_16"/>
              <p:cNvSpPr/>
              <p:nvPr/>
            </p:nvSpPr>
            <p:spPr>
              <a:xfrm>
                <a:off x="719" y="1857"/>
                <a:ext cx="300" cy="3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grpSp>
      </p:grpSp>
      <p:sp>
        <p:nvSpPr>
          <p:cNvPr id="35" name="Google Shape;35;g100e299d3cb_5_16"/>
          <p:cNvSpPr txBox="1">
            <a:spLocks noGrp="1"/>
          </p:cNvSpPr>
          <p:nvPr>
            <p:ph type="dt" idx="10"/>
          </p:nvPr>
        </p:nvSpPr>
        <p:spPr>
          <a:xfrm>
            <a:off x="457200" y="4686300"/>
            <a:ext cx="2133600" cy="3429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36" name="Google Shape;36;g100e299d3cb_5_16"/>
          <p:cNvSpPr txBox="1">
            <a:spLocks noGrp="1"/>
          </p:cNvSpPr>
          <p:nvPr>
            <p:ph type="ftr" idx="11"/>
          </p:nvPr>
        </p:nvSpPr>
        <p:spPr>
          <a:xfrm>
            <a:off x="3124200" y="4686300"/>
            <a:ext cx="2895600" cy="342900"/>
          </a:xfrm>
          <a:prstGeom prst="rect">
            <a:avLst/>
          </a:prstGeom>
          <a:noFill/>
          <a:ln>
            <a:noFill/>
          </a:ln>
        </p:spPr>
        <p:txBody>
          <a:bodyPr spcFirstLastPara="1" wrap="square" lIns="68575" tIns="34275" rIns="68575" bIns="34275" anchor="b" anchorCtr="0">
            <a:noAutofit/>
          </a:bodyPr>
          <a:lstStyle>
            <a:lvl1pPr lvl="0" algn="ctr">
              <a:lnSpc>
                <a:spcPct val="100000"/>
              </a:lnSpc>
              <a:spcBef>
                <a:spcPts val="0"/>
              </a:spcBef>
              <a:spcAft>
                <a:spcPts val="0"/>
              </a:spcAft>
              <a:buClr>
                <a:schemeClr val="dk1"/>
              </a:buClr>
              <a:buSzPts val="1100"/>
              <a:buFont typeface="Arial"/>
              <a:buNone/>
              <a:defRPr b="0" i="0">
                <a:solidFill>
                  <a:schemeClr val="dk1"/>
                </a:solidFill>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37" name="Google Shape;37;g100e299d3cb_5_16"/>
          <p:cNvSpPr txBox="1">
            <a:spLocks noGrp="1"/>
          </p:cNvSpPr>
          <p:nvPr>
            <p:ph type="sldNum" idx="12"/>
          </p:nvPr>
        </p:nvSpPr>
        <p:spPr>
          <a:xfrm>
            <a:off x="7010400" y="4686300"/>
            <a:ext cx="2133600" cy="342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38" name="Google Shape;38;g100e299d3cb_5_16"/>
          <p:cNvSpPr txBox="1">
            <a:spLocks noGrp="1"/>
          </p:cNvSpPr>
          <p:nvPr>
            <p:ph type="ctrTitle"/>
          </p:nvPr>
        </p:nvSpPr>
        <p:spPr>
          <a:xfrm>
            <a:off x="2971800" y="1371600"/>
            <a:ext cx="6019800" cy="1657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3800">
                <a:solidFill>
                  <a:srgbClr val="FFFFFF"/>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g100e299d3cb_5_16"/>
          <p:cNvSpPr txBox="1">
            <a:spLocks noGrp="1"/>
          </p:cNvSpPr>
          <p:nvPr>
            <p:ph type="subTitle" idx="1"/>
          </p:nvPr>
        </p:nvSpPr>
        <p:spPr>
          <a:xfrm>
            <a:off x="2971800" y="3200400"/>
            <a:ext cx="6019800" cy="1314600"/>
          </a:xfrm>
          <a:prstGeom prst="rect">
            <a:avLst/>
          </a:prstGeom>
          <a:noFill/>
          <a:ln>
            <a:noFill/>
          </a:ln>
        </p:spPr>
        <p:txBody>
          <a:bodyPr spcFirstLastPara="1" wrap="square" lIns="68575" tIns="34275" rIns="68575" bIns="34275" anchor="t" anchorCtr="0">
            <a:noAutofit/>
          </a:bodyPr>
          <a:lstStyle>
            <a:lvl1pPr lvl="0" algn="l">
              <a:lnSpc>
                <a:spcPct val="100000"/>
              </a:lnSpc>
              <a:spcBef>
                <a:spcPts val="500"/>
              </a:spcBef>
              <a:spcAft>
                <a:spcPts val="0"/>
              </a:spcAft>
              <a:buSzPts val="1900"/>
              <a:buFont typeface="Noto Sans Symbols"/>
              <a:buNone/>
              <a:defRPr sz="2600"/>
            </a:lvl1pPr>
            <a:lvl2pPr lvl="1" algn="l">
              <a:lnSpc>
                <a:spcPct val="100000"/>
              </a:lnSpc>
              <a:spcBef>
                <a:spcPts val="300"/>
              </a:spcBef>
              <a:spcAft>
                <a:spcPts val="0"/>
              </a:spcAft>
              <a:buSzPts val="1100"/>
              <a:buChar char="◻"/>
              <a:defRPr/>
            </a:lvl2pPr>
            <a:lvl3pPr lvl="2" algn="l">
              <a:lnSpc>
                <a:spcPct val="100000"/>
              </a:lnSpc>
              <a:spcBef>
                <a:spcPts val="300"/>
              </a:spcBef>
              <a:spcAft>
                <a:spcPts val="0"/>
              </a:spcAft>
              <a:buSzPts val="900"/>
              <a:buChar char="■"/>
              <a:defRPr/>
            </a:lvl3pPr>
            <a:lvl4pPr lvl="3" algn="l">
              <a:lnSpc>
                <a:spcPct val="100000"/>
              </a:lnSpc>
              <a:spcBef>
                <a:spcPts val="300"/>
              </a:spcBef>
              <a:spcAft>
                <a:spcPts val="0"/>
              </a:spcAft>
              <a:buSzPts val="900"/>
              <a:buChar char="◻"/>
              <a:defRPr/>
            </a:lvl4pPr>
            <a:lvl5pPr lvl="4" algn="l">
              <a:lnSpc>
                <a:spcPct val="100000"/>
              </a:lnSpc>
              <a:spcBef>
                <a:spcPts val="300"/>
              </a:spcBef>
              <a:spcAft>
                <a:spcPts val="0"/>
              </a:spcAft>
              <a:buSzPts val="1400"/>
              <a:buChar char="▪"/>
              <a:defRPr/>
            </a:lvl5pPr>
            <a:lvl6pPr lvl="5" algn="l">
              <a:lnSpc>
                <a:spcPct val="100000"/>
              </a:lnSpc>
              <a:spcBef>
                <a:spcPts val="300"/>
              </a:spcBef>
              <a:spcAft>
                <a:spcPts val="0"/>
              </a:spcAft>
              <a:buSzPts val="1400"/>
              <a:buChar char="▪"/>
              <a:defRPr/>
            </a:lvl6pPr>
            <a:lvl7pPr lvl="6" algn="l">
              <a:lnSpc>
                <a:spcPct val="100000"/>
              </a:lnSpc>
              <a:spcBef>
                <a:spcPts val="300"/>
              </a:spcBef>
              <a:spcAft>
                <a:spcPts val="0"/>
              </a:spcAft>
              <a:buSzPts val="1400"/>
              <a:buChar char="▪"/>
              <a:defRPr/>
            </a:lvl7pPr>
            <a:lvl8pPr lvl="7" algn="l">
              <a:lnSpc>
                <a:spcPct val="100000"/>
              </a:lnSpc>
              <a:spcBef>
                <a:spcPts val="300"/>
              </a:spcBef>
              <a:spcAft>
                <a:spcPts val="0"/>
              </a:spcAft>
              <a:buSzPts val="1400"/>
              <a:buChar char="▪"/>
              <a:defRPr/>
            </a:lvl8pPr>
            <a:lvl9pPr lvl="8" algn="l">
              <a:lnSpc>
                <a:spcPct val="100000"/>
              </a:lnSpc>
              <a:spcBef>
                <a:spcPts val="300"/>
              </a:spcBef>
              <a:spcAft>
                <a:spcPts val="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40"/>
        <p:cNvGrpSpPr/>
        <p:nvPr/>
      </p:nvGrpSpPr>
      <p:grpSpPr>
        <a:xfrm>
          <a:off x="0" y="0"/>
          <a:ext cx="0" cy="0"/>
          <a:chOff x="0" y="0"/>
          <a:chExt cx="0" cy="0"/>
        </a:xfrm>
      </p:grpSpPr>
      <p:sp>
        <p:nvSpPr>
          <p:cNvPr id="41" name="Google Shape;41;g100e299d3cb_5_62"/>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g100e299d3cb_5_62"/>
          <p:cNvSpPr txBox="1">
            <a:spLocks noGrp="1"/>
          </p:cNvSpPr>
          <p:nvPr>
            <p:ph type="ftr" idx="11"/>
          </p:nvPr>
        </p:nvSpPr>
        <p:spPr>
          <a:xfrm>
            <a:off x="2555882" y="4839891"/>
            <a:ext cx="49830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43" name="Google Shape;43;g100e299d3cb_5_62"/>
          <p:cNvSpPr txBox="1">
            <a:spLocks noGrp="1"/>
          </p:cNvSpPr>
          <p:nvPr>
            <p:ph type="sldNum" idx="12"/>
          </p:nvPr>
        </p:nvSpPr>
        <p:spPr>
          <a:xfrm>
            <a:off x="7010400" y="4856560"/>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44" name="Google Shape;44;g100e299d3cb_5_62"/>
          <p:cNvSpPr txBox="1">
            <a:spLocks noGrp="1"/>
          </p:cNvSpPr>
          <p:nvPr>
            <p:ph type="dt" idx="10"/>
          </p:nvPr>
        </p:nvSpPr>
        <p:spPr>
          <a:xfrm>
            <a:off x="468313" y="4677966"/>
            <a:ext cx="2133600" cy="3570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2"/>
        <p:cNvGrpSpPr/>
        <p:nvPr/>
      </p:nvGrpSpPr>
      <p:grpSpPr>
        <a:xfrm>
          <a:off x="0" y="0"/>
          <a:ext cx="0" cy="0"/>
          <a:chOff x="0" y="0"/>
          <a:chExt cx="0" cy="0"/>
        </a:xfrm>
      </p:grpSpPr>
      <p:sp>
        <p:nvSpPr>
          <p:cNvPr id="63" name="Google Shape;63;g100e299d3cb_5_36"/>
          <p:cNvSpPr txBox="1">
            <a:spLocks noGrp="1"/>
          </p:cNvSpPr>
          <p:nvPr>
            <p:ph type="title"/>
          </p:nvPr>
        </p:nvSpPr>
        <p:spPr>
          <a:xfrm>
            <a:off x="457202" y="204788"/>
            <a:ext cx="3008400" cy="8715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SzPts val="1100"/>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g100e299d3cb_5_36"/>
          <p:cNvSpPr txBox="1">
            <a:spLocks noGrp="1"/>
          </p:cNvSpPr>
          <p:nvPr>
            <p:ph type="body" idx="1"/>
          </p:nvPr>
        </p:nvSpPr>
        <p:spPr>
          <a:xfrm>
            <a:off x="3575050" y="204797"/>
            <a:ext cx="5111700" cy="43899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500"/>
              </a:spcBef>
              <a:spcAft>
                <a:spcPts val="0"/>
              </a:spcAft>
              <a:buSzPts val="1800"/>
              <a:buChar char="■"/>
              <a:defRPr sz="2400"/>
            </a:lvl1pPr>
            <a:lvl2pPr marL="914400" lvl="1" indent="-336550" algn="l">
              <a:lnSpc>
                <a:spcPct val="100000"/>
              </a:lnSpc>
              <a:spcBef>
                <a:spcPts val="400"/>
              </a:spcBef>
              <a:spcAft>
                <a:spcPts val="0"/>
              </a:spcAft>
              <a:buSzPts val="1700"/>
              <a:buChar char="◻"/>
              <a:defRPr sz="2100"/>
            </a:lvl2pPr>
            <a:lvl3pPr marL="1371600" lvl="2" indent="-304800" algn="l">
              <a:lnSpc>
                <a:spcPct val="100000"/>
              </a:lnSpc>
              <a:spcBef>
                <a:spcPts val="400"/>
              </a:spcBef>
              <a:spcAft>
                <a:spcPts val="0"/>
              </a:spcAft>
              <a:buSzPts val="1200"/>
              <a:buChar char="■"/>
              <a:defRPr sz="1800"/>
            </a:lvl3pPr>
            <a:lvl4pPr marL="1828800" lvl="3" indent="-298450" algn="l">
              <a:lnSpc>
                <a:spcPct val="100000"/>
              </a:lnSpc>
              <a:spcBef>
                <a:spcPts val="300"/>
              </a:spcBef>
              <a:spcAft>
                <a:spcPts val="0"/>
              </a:spcAft>
              <a:buSzPts val="1100"/>
              <a:buChar char="◻"/>
              <a:defRPr sz="1500"/>
            </a:lvl4pPr>
            <a:lvl5pPr marL="2286000" lvl="4" indent="-323850" algn="l">
              <a:lnSpc>
                <a:spcPct val="100000"/>
              </a:lnSpc>
              <a:spcBef>
                <a:spcPts val="300"/>
              </a:spcBef>
              <a:spcAft>
                <a:spcPts val="0"/>
              </a:spcAft>
              <a:buSzPts val="1500"/>
              <a:buChar char="▪"/>
              <a:defRPr sz="1500"/>
            </a:lvl5pPr>
            <a:lvl6pPr marL="2743200" lvl="5" indent="-323850" algn="l">
              <a:lnSpc>
                <a:spcPct val="100000"/>
              </a:lnSpc>
              <a:spcBef>
                <a:spcPts val="300"/>
              </a:spcBef>
              <a:spcAft>
                <a:spcPts val="0"/>
              </a:spcAft>
              <a:buSzPts val="1500"/>
              <a:buChar char="▪"/>
              <a:defRPr sz="1500"/>
            </a:lvl6pPr>
            <a:lvl7pPr marL="3200400" lvl="6" indent="-323850" algn="l">
              <a:lnSpc>
                <a:spcPct val="100000"/>
              </a:lnSpc>
              <a:spcBef>
                <a:spcPts val="300"/>
              </a:spcBef>
              <a:spcAft>
                <a:spcPts val="0"/>
              </a:spcAft>
              <a:buSzPts val="1500"/>
              <a:buChar char="▪"/>
              <a:defRPr sz="1500"/>
            </a:lvl7pPr>
            <a:lvl8pPr marL="3657600" lvl="7" indent="-323850" algn="l">
              <a:lnSpc>
                <a:spcPct val="100000"/>
              </a:lnSpc>
              <a:spcBef>
                <a:spcPts val="300"/>
              </a:spcBef>
              <a:spcAft>
                <a:spcPts val="0"/>
              </a:spcAft>
              <a:buSzPts val="1500"/>
              <a:buChar char="▪"/>
              <a:defRPr sz="1500"/>
            </a:lvl8pPr>
            <a:lvl9pPr marL="4114800" lvl="8" indent="-323850" algn="l">
              <a:lnSpc>
                <a:spcPct val="100000"/>
              </a:lnSpc>
              <a:spcBef>
                <a:spcPts val="300"/>
              </a:spcBef>
              <a:spcAft>
                <a:spcPts val="0"/>
              </a:spcAft>
              <a:buSzPts val="1500"/>
              <a:buChar char="▪"/>
              <a:defRPr sz="1500"/>
            </a:lvl9pPr>
          </a:lstStyle>
          <a:p>
            <a:endParaRPr/>
          </a:p>
        </p:txBody>
      </p:sp>
      <p:sp>
        <p:nvSpPr>
          <p:cNvPr id="65" name="Google Shape;65;g100e299d3cb_5_36"/>
          <p:cNvSpPr txBox="1">
            <a:spLocks noGrp="1"/>
          </p:cNvSpPr>
          <p:nvPr>
            <p:ph type="body" idx="2"/>
          </p:nvPr>
        </p:nvSpPr>
        <p:spPr>
          <a:xfrm>
            <a:off x="457202" y="1076327"/>
            <a:ext cx="3008400" cy="35184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200"/>
              </a:spcBef>
              <a:spcAft>
                <a:spcPts val="0"/>
              </a:spcAft>
              <a:buSzPts val="800"/>
              <a:buNone/>
              <a:defRPr sz="1100"/>
            </a:lvl1pPr>
            <a:lvl2pPr marL="914400" lvl="1" indent="-228600" algn="l">
              <a:lnSpc>
                <a:spcPct val="100000"/>
              </a:lnSpc>
              <a:spcBef>
                <a:spcPts val="200"/>
              </a:spcBef>
              <a:spcAft>
                <a:spcPts val="0"/>
              </a:spcAft>
              <a:buSzPts val="700"/>
              <a:buNone/>
              <a:defRPr sz="900"/>
            </a:lvl2pPr>
            <a:lvl3pPr marL="1371600" lvl="2" indent="-228600" algn="l">
              <a:lnSpc>
                <a:spcPct val="100000"/>
              </a:lnSpc>
              <a:spcBef>
                <a:spcPts val="200"/>
              </a:spcBef>
              <a:spcAft>
                <a:spcPts val="0"/>
              </a:spcAft>
              <a:buSzPts val="500"/>
              <a:buNone/>
              <a:defRPr sz="800"/>
            </a:lvl3pPr>
            <a:lvl4pPr marL="1828800" lvl="3" indent="-228600" algn="l">
              <a:lnSpc>
                <a:spcPct val="100000"/>
              </a:lnSpc>
              <a:spcBef>
                <a:spcPts val="100"/>
              </a:spcBef>
              <a:spcAft>
                <a:spcPts val="0"/>
              </a:spcAft>
              <a:buSzPts val="500"/>
              <a:buNone/>
              <a:defRPr sz="700"/>
            </a:lvl4pPr>
            <a:lvl5pPr marL="2286000" lvl="4" indent="-228600" algn="l">
              <a:lnSpc>
                <a:spcPct val="100000"/>
              </a:lnSpc>
              <a:spcBef>
                <a:spcPts val="100"/>
              </a:spcBef>
              <a:spcAft>
                <a:spcPts val="0"/>
              </a:spcAft>
              <a:buSzPts val="700"/>
              <a:buNone/>
              <a:defRPr sz="700"/>
            </a:lvl5pPr>
            <a:lvl6pPr marL="2743200" lvl="5" indent="-228600" algn="l">
              <a:lnSpc>
                <a:spcPct val="100000"/>
              </a:lnSpc>
              <a:spcBef>
                <a:spcPts val="100"/>
              </a:spcBef>
              <a:spcAft>
                <a:spcPts val="0"/>
              </a:spcAft>
              <a:buSzPts val="700"/>
              <a:buNone/>
              <a:defRPr sz="700"/>
            </a:lvl6pPr>
            <a:lvl7pPr marL="3200400" lvl="6" indent="-228600" algn="l">
              <a:lnSpc>
                <a:spcPct val="100000"/>
              </a:lnSpc>
              <a:spcBef>
                <a:spcPts val="100"/>
              </a:spcBef>
              <a:spcAft>
                <a:spcPts val="0"/>
              </a:spcAft>
              <a:buSzPts val="700"/>
              <a:buNone/>
              <a:defRPr sz="700"/>
            </a:lvl7pPr>
            <a:lvl8pPr marL="3657600" lvl="7" indent="-228600" algn="l">
              <a:lnSpc>
                <a:spcPct val="100000"/>
              </a:lnSpc>
              <a:spcBef>
                <a:spcPts val="100"/>
              </a:spcBef>
              <a:spcAft>
                <a:spcPts val="0"/>
              </a:spcAft>
              <a:buSzPts val="700"/>
              <a:buNone/>
              <a:defRPr sz="700"/>
            </a:lvl8pPr>
            <a:lvl9pPr marL="4114800" lvl="8" indent="-228600" algn="l">
              <a:lnSpc>
                <a:spcPct val="100000"/>
              </a:lnSpc>
              <a:spcBef>
                <a:spcPts val="100"/>
              </a:spcBef>
              <a:spcAft>
                <a:spcPts val="0"/>
              </a:spcAft>
              <a:buSzPts val="700"/>
              <a:buNone/>
              <a:defRPr sz="700"/>
            </a:lvl9pPr>
          </a:lstStyle>
          <a:p>
            <a:endParaRPr/>
          </a:p>
        </p:txBody>
      </p:sp>
      <p:sp>
        <p:nvSpPr>
          <p:cNvPr id="66" name="Google Shape;66;g100e299d3cb_5_36"/>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67" name="Google Shape;67;g100e299d3cb_5_36"/>
          <p:cNvSpPr txBox="1">
            <a:spLocks noGrp="1"/>
          </p:cNvSpPr>
          <p:nvPr>
            <p:ph type="sldNum" idx="12"/>
          </p:nvPr>
        </p:nvSpPr>
        <p:spPr>
          <a:xfrm>
            <a:off x="7010400" y="4873789"/>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68" name="Google Shape;68;g100e299d3cb_5_36"/>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69"/>
        <p:cNvGrpSpPr/>
        <p:nvPr/>
      </p:nvGrpSpPr>
      <p:grpSpPr>
        <a:xfrm>
          <a:off x="0" y="0"/>
          <a:ext cx="0" cy="0"/>
          <a:chOff x="0" y="0"/>
          <a:chExt cx="0" cy="0"/>
        </a:xfrm>
      </p:grpSpPr>
      <p:sp>
        <p:nvSpPr>
          <p:cNvPr id="70" name="Google Shape;70;g100e299d3cb_5_43"/>
          <p:cNvSpPr txBox="1">
            <a:spLocks noGrp="1"/>
          </p:cNvSpPr>
          <p:nvPr>
            <p:ph type="title"/>
          </p:nvPr>
        </p:nvSpPr>
        <p:spPr>
          <a:xfrm>
            <a:off x="1792288" y="3600450"/>
            <a:ext cx="5486400" cy="4251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SzPts val="1100"/>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g100e299d3cb_5_43"/>
          <p:cNvSpPr>
            <a:spLocks noGrp="1"/>
          </p:cNvSpPr>
          <p:nvPr>
            <p:ph type="pic" idx="2"/>
          </p:nvPr>
        </p:nvSpPr>
        <p:spPr>
          <a:xfrm>
            <a:off x="1792288" y="459581"/>
            <a:ext cx="5486400" cy="3086100"/>
          </a:xfrm>
          <a:prstGeom prst="rect">
            <a:avLst/>
          </a:prstGeom>
          <a:noFill/>
          <a:ln>
            <a:noFill/>
          </a:ln>
        </p:spPr>
      </p:sp>
      <p:sp>
        <p:nvSpPr>
          <p:cNvPr id="72" name="Google Shape;72;g100e299d3cb_5_43"/>
          <p:cNvSpPr txBox="1">
            <a:spLocks noGrp="1"/>
          </p:cNvSpPr>
          <p:nvPr>
            <p:ph type="body" idx="1"/>
          </p:nvPr>
        </p:nvSpPr>
        <p:spPr>
          <a:xfrm>
            <a:off x="1792288" y="4025503"/>
            <a:ext cx="5486400" cy="6036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200"/>
              </a:spcBef>
              <a:spcAft>
                <a:spcPts val="0"/>
              </a:spcAft>
              <a:buSzPts val="800"/>
              <a:buNone/>
              <a:defRPr sz="1100"/>
            </a:lvl1pPr>
            <a:lvl2pPr marL="914400" lvl="1" indent="-228600" algn="l">
              <a:lnSpc>
                <a:spcPct val="100000"/>
              </a:lnSpc>
              <a:spcBef>
                <a:spcPts val="200"/>
              </a:spcBef>
              <a:spcAft>
                <a:spcPts val="0"/>
              </a:spcAft>
              <a:buSzPts val="700"/>
              <a:buNone/>
              <a:defRPr sz="900"/>
            </a:lvl2pPr>
            <a:lvl3pPr marL="1371600" lvl="2" indent="-228600" algn="l">
              <a:lnSpc>
                <a:spcPct val="100000"/>
              </a:lnSpc>
              <a:spcBef>
                <a:spcPts val="200"/>
              </a:spcBef>
              <a:spcAft>
                <a:spcPts val="0"/>
              </a:spcAft>
              <a:buSzPts val="500"/>
              <a:buNone/>
              <a:defRPr sz="800"/>
            </a:lvl3pPr>
            <a:lvl4pPr marL="1828800" lvl="3" indent="-228600" algn="l">
              <a:lnSpc>
                <a:spcPct val="100000"/>
              </a:lnSpc>
              <a:spcBef>
                <a:spcPts val="100"/>
              </a:spcBef>
              <a:spcAft>
                <a:spcPts val="0"/>
              </a:spcAft>
              <a:buSzPts val="500"/>
              <a:buNone/>
              <a:defRPr sz="700"/>
            </a:lvl4pPr>
            <a:lvl5pPr marL="2286000" lvl="4" indent="-228600" algn="l">
              <a:lnSpc>
                <a:spcPct val="100000"/>
              </a:lnSpc>
              <a:spcBef>
                <a:spcPts val="100"/>
              </a:spcBef>
              <a:spcAft>
                <a:spcPts val="0"/>
              </a:spcAft>
              <a:buSzPts val="700"/>
              <a:buNone/>
              <a:defRPr sz="700"/>
            </a:lvl5pPr>
            <a:lvl6pPr marL="2743200" lvl="5" indent="-228600" algn="l">
              <a:lnSpc>
                <a:spcPct val="100000"/>
              </a:lnSpc>
              <a:spcBef>
                <a:spcPts val="100"/>
              </a:spcBef>
              <a:spcAft>
                <a:spcPts val="0"/>
              </a:spcAft>
              <a:buSzPts val="700"/>
              <a:buNone/>
              <a:defRPr sz="700"/>
            </a:lvl6pPr>
            <a:lvl7pPr marL="3200400" lvl="6" indent="-228600" algn="l">
              <a:lnSpc>
                <a:spcPct val="100000"/>
              </a:lnSpc>
              <a:spcBef>
                <a:spcPts val="100"/>
              </a:spcBef>
              <a:spcAft>
                <a:spcPts val="0"/>
              </a:spcAft>
              <a:buSzPts val="700"/>
              <a:buNone/>
              <a:defRPr sz="700"/>
            </a:lvl7pPr>
            <a:lvl8pPr marL="3657600" lvl="7" indent="-228600" algn="l">
              <a:lnSpc>
                <a:spcPct val="100000"/>
              </a:lnSpc>
              <a:spcBef>
                <a:spcPts val="100"/>
              </a:spcBef>
              <a:spcAft>
                <a:spcPts val="0"/>
              </a:spcAft>
              <a:buSzPts val="700"/>
              <a:buNone/>
              <a:defRPr sz="700"/>
            </a:lvl8pPr>
            <a:lvl9pPr marL="4114800" lvl="8" indent="-228600" algn="l">
              <a:lnSpc>
                <a:spcPct val="100000"/>
              </a:lnSpc>
              <a:spcBef>
                <a:spcPts val="100"/>
              </a:spcBef>
              <a:spcAft>
                <a:spcPts val="0"/>
              </a:spcAft>
              <a:buSzPts val="700"/>
              <a:buNone/>
              <a:defRPr sz="700"/>
            </a:lvl9pPr>
          </a:lstStyle>
          <a:p>
            <a:endParaRPr/>
          </a:p>
        </p:txBody>
      </p:sp>
      <p:sp>
        <p:nvSpPr>
          <p:cNvPr id="73" name="Google Shape;73;g100e299d3cb_5_43"/>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74" name="Google Shape;74;g100e299d3cb_5_43"/>
          <p:cNvSpPr txBox="1">
            <a:spLocks noGrp="1"/>
          </p:cNvSpPr>
          <p:nvPr>
            <p:ph type="sldNum" idx="12"/>
          </p:nvPr>
        </p:nvSpPr>
        <p:spPr>
          <a:xfrm>
            <a:off x="7010400" y="4860342"/>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75" name="Google Shape;75;g100e299d3cb_5_43"/>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6"/>
        <p:cNvGrpSpPr/>
        <p:nvPr/>
      </p:nvGrpSpPr>
      <p:grpSpPr>
        <a:xfrm>
          <a:off x="0" y="0"/>
          <a:ext cx="0" cy="0"/>
          <a:chOff x="0" y="0"/>
          <a:chExt cx="0" cy="0"/>
        </a:xfrm>
      </p:grpSpPr>
      <p:sp>
        <p:nvSpPr>
          <p:cNvPr id="77" name="Google Shape;77;g100e299d3cb_5_50"/>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g100e299d3cb_5_50"/>
          <p:cNvSpPr txBox="1">
            <a:spLocks noGrp="1"/>
          </p:cNvSpPr>
          <p:nvPr>
            <p:ph type="body" idx="1"/>
          </p:nvPr>
        </p:nvSpPr>
        <p:spPr>
          <a:xfrm rot="5400000">
            <a:off x="3043664" y="-1191838"/>
            <a:ext cx="3078900" cy="8229600"/>
          </a:xfrm>
          <a:prstGeom prst="rect">
            <a:avLst/>
          </a:prstGeom>
          <a:noFill/>
          <a:ln>
            <a:noFill/>
          </a:ln>
        </p:spPr>
        <p:txBody>
          <a:bodyPr spcFirstLastPara="1" wrap="square" lIns="68575" tIns="34275" rIns="68575" bIns="34275" anchor="t" anchorCtr="0">
            <a:noAutofit/>
          </a:bodyPr>
          <a:lstStyle>
            <a:lvl1pPr marL="457200" lvl="0" indent="-292100" algn="l">
              <a:lnSpc>
                <a:spcPct val="100000"/>
              </a:lnSpc>
              <a:spcBef>
                <a:spcPts val="300"/>
              </a:spcBef>
              <a:spcAft>
                <a:spcPts val="0"/>
              </a:spcAft>
              <a:buSzPts val="1000"/>
              <a:buChar char="■"/>
              <a:defRPr/>
            </a:lvl1pPr>
            <a:lvl2pPr marL="914400" lvl="1" indent="-298450" algn="l">
              <a:lnSpc>
                <a:spcPct val="100000"/>
              </a:lnSpc>
              <a:spcBef>
                <a:spcPts val="300"/>
              </a:spcBef>
              <a:spcAft>
                <a:spcPts val="0"/>
              </a:spcAft>
              <a:buSzPts val="1100"/>
              <a:buChar char="◻"/>
              <a:defRPr/>
            </a:lvl2pPr>
            <a:lvl3pPr marL="1371600" lvl="2" indent="-285750" algn="l">
              <a:lnSpc>
                <a:spcPct val="100000"/>
              </a:lnSpc>
              <a:spcBef>
                <a:spcPts val="300"/>
              </a:spcBef>
              <a:spcAft>
                <a:spcPts val="0"/>
              </a:spcAft>
              <a:buSzPts val="900"/>
              <a:buChar char="■"/>
              <a:defRPr/>
            </a:lvl3pPr>
            <a:lvl4pPr marL="1828800" lvl="3" indent="-285750" algn="l">
              <a:lnSpc>
                <a:spcPct val="100000"/>
              </a:lnSpc>
              <a:spcBef>
                <a:spcPts val="300"/>
              </a:spcBef>
              <a:spcAft>
                <a:spcPts val="0"/>
              </a:spcAft>
              <a:buSzPts val="900"/>
              <a:buChar char="◻"/>
              <a:defRPr/>
            </a:lvl4pPr>
            <a:lvl5pPr marL="2286000" lvl="4" indent="-317500" algn="l">
              <a:lnSpc>
                <a:spcPct val="100000"/>
              </a:lnSpc>
              <a:spcBef>
                <a:spcPts val="300"/>
              </a:spcBef>
              <a:spcAft>
                <a:spcPts val="0"/>
              </a:spcAft>
              <a:buSzPts val="1400"/>
              <a:buChar char="▪"/>
              <a:defRPr/>
            </a:lvl5pPr>
            <a:lvl6pPr marL="2743200" lvl="5" indent="-317500" algn="l">
              <a:lnSpc>
                <a:spcPct val="100000"/>
              </a:lnSpc>
              <a:spcBef>
                <a:spcPts val="300"/>
              </a:spcBef>
              <a:spcAft>
                <a:spcPts val="0"/>
              </a:spcAft>
              <a:buSzPts val="1400"/>
              <a:buChar char="▪"/>
              <a:defRPr/>
            </a:lvl6pPr>
            <a:lvl7pPr marL="3200400" lvl="6" indent="-317500" algn="l">
              <a:lnSpc>
                <a:spcPct val="100000"/>
              </a:lnSpc>
              <a:spcBef>
                <a:spcPts val="300"/>
              </a:spcBef>
              <a:spcAft>
                <a:spcPts val="0"/>
              </a:spcAft>
              <a:buSzPts val="1400"/>
              <a:buChar char="▪"/>
              <a:defRPr/>
            </a:lvl7pPr>
            <a:lvl8pPr marL="3657600" lvl="7" indent="-317500" algn="l">
              <a:lnSpc>
                <a:spcPct val="100000"/>
              </a:lnSpc>
              <a:spcBef>
                <a:spcPts val="300"/>
              </a:spcBef>
              <a:spcAft>
                <a:spcPts val="0"/>
              </a:spcAft>
              <a:buSzPts val="1400"/>
              <a:buChar char="▪"/>
              <a:defRPr/>
            </a:lvl8pPr>
            <a:lvl9pPr marL="4114800" lvl="8" indent="-317500" algn="l">
              <a:lnSpc>
                <a:spcPct val="100000"/>
              </a:lnSpc>
              <a:spcBef>
                <a:spcPts val="300"/>
              </a:spcBef>
              <a:spcAft>
                <a:spcPts val="0"/>
              </a:spcAft>
              <a:buSzPts val="1400"/>
              <a:buChar char="▪"/>
              <a:defRPr/>
            </a:lvl9pPr>
          </a:lstStyle>
          <a:p>
            <a:endParaRPr/>
          </a:p>
        </p:txBody>
      </p:sp>
      <p:sp>
        <p:nvSpPr>
          <p:cNvPr id="79" name="Google Shape;79;g100e299d3cb_5_50"/>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80" name="Google Shape;80;g100e299d3cb_5_50"/>
          <p:cNvSpPr txBox="1">
            <a:spLocks noGrp="1"/>
          </p:cNvSpPr>
          <p:nvPr>
            <p:ph type="sldNum" idx="12"/>
          </p:nvPr>
        </p:nvSpPr>
        <p:spPr>
          <a:xfrm>
            <a:off x="7010400" y="4856560"/>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81" name="Google Shape;81;g100e299d3cb_5_50"/>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2"/>
        <p:cNvGrpSpPr/>
        <p:nvPr/>
      </p:nvGrpSpPr>
      <p:grpSpPr>
        <a:xfrm>
          <a:off x="0" y="0"/>
          <a:ext cx="0" cy="0"/>
          <a:chOff x="0" y="0"/>
          <a:chExt cx="0" cy="0"/>
        </a:xfrm>
      </p:grpSpPr>
      <p:sp>
        <p:nvSpPr>
          <p:cNvPr id="83" name="Google Shape;83;g100e299d3cb_5_56"/>
          <p:cNvSpPr txBox="1">
            <a:spLocks noGrp="1"/>
          </p:cNvSpPr>
          <p:nvPr>
            <p:ph type="title"/>
          </p:nvPr>
        </p:nvSpPr>
        <p:spPr>
          <a:xfrm rot="5400000">
            <a:off x="5608663" y="1373250"/>
            <a:ext cx="4119600" cy="2058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g100e299d3cb_5_56"/>
          <p:cNvSpPr txBox="1">
            <a:spLocks noGrp="1"/>
          </p:cNvSpPr>
          <p:nvPr>
            <p:ph type="body" idx="1"/>
          </p:nvPr>
        </p:nvSpPr>
        <p:spPr>
          <a:xfrm rot="5400000">
            <a:off x="1412027" y="-611999"/>
            <a:ext cx="4119600" cy="6029400"/>
          </a:xfrm>
          <a:prstGeom prst="rect">
            <a:avLst/>
          </a:prstGeom>
          <a:noFill/>
          <a:ln>
            <a:noFill/>
          </a:ln>
        </p:spPr>
        <p:txBody>
          <a:bodyPr spcFirstLastPara="1" wrap="square" lIns="68575" tIns="34275" rIns="68575" bIns="34275" anchor="t" anchorCtr="0">
            <a:noAutofit/>
          </a:bodyPr>
          <a:lstStyle>
            <a:lvl1pPr marL="457200" lvl="0" indent="-292100" algn="l">
              <a:lnSpc>
                <a:spcPct val="100000"/>
              </a:lnSpc>
              <a:spcBef>
                <a:spcPts val="300"/>
              </a:spcBef>
              <a:spcAft>
                <a:spcPts val="0"/>
              </a:spcAft>
              <a:buSzPts val="1000"/>
              <a:buChar char="■"/>
              <a:defRPr/>
            </a:lvl1pPr>
            <a:lvl2pPr marL="914400" lvl="1" indent="-298450" algn="l">
              <a:lnSpc>
                <a:spcPct val="100000"/>
              </a:lnSpc>
              <a:spcBef>
                <a:spcPts val="300"/>
              </a:spcBef>
              <a:spcAft>
                <a:spcPts val="0"/>
              </a:spcAft>
              <a:buSzPts val="1100"/>
              <a:buChar char="◻"/>
              <a:defRPr/>
            </a:lvl2pPr>
            <a:lvl3pPr marL="1371600" lvl="2" indent="-285750" algn="l">
              <a:lnSpc>
                <a:spcPct val="100000"/>
              </a:lnSpc>
              <a:spcBef>
                <a:spcPts val="300"/>
              </a:spcBef>
              <a:spcAft>
                <a:spcPts val="0"/>
              </a:spcAft>
              <a:buSzPts val="900"/>
              <a:buChar char="■"/>
              <a:defRPr/>
            </a:lvl3pPr>
            <a:lvl4pPr marL="1828800" lvl="3" indent="-285750" algn="l">
              <a:lnSpc>
                <a:spcPct val="100000"/>
              </a:lnSpc>
              <a:spcBef>
                <a:spcPts val="300"/>
              </a:spcBef>
              <a:spcAft>
                <a:spcPts val="0"/>
              </a:spcAft>
              <a:buSzPts val="900"/>
              <a:buChar char="◻"/>
              <a:defRPr/>
            </a:lvl4pPr>
            <a:lvl5pPr marL="2286000" lvl="4" indent="-317500" algn="l">
              <a:lnSpc>
                <a:spcPct val="100000"/>
              </a:lnSpc>
              <a:spcBef>
                <a:spcPts val="300"/>
              </a:spcBef>
              <a:spcAft>
                <a:spcPts val="0"/>
              </a:spcAft>
              <a:buSzPts val="1400"/>
              <a:buChar char="▪"/>
              <a:defRPr/>
            </a:lvl5pPr>
            <a:lvl6pPr marL="2743200" lvl="5" indent="-317500" algn="l">
              <a:lnSpc>
                <a:spcPct val="100000"/>
              </a:lnSpc>
              <a:spcBef>
                <a:spcPts val="300"/>
              </a:spcBef>
              <a:spcAft>
                <a:spcPts val="0"/>
              </a:spcAft>
              <a:buSzPts val="1400"/>
              <a:buChar char="▪"/>
              <a:defRPr/>
            </a:lvl6pPr>
            <a:lvl7pPr marL="3200400" lvl="6" indent="-317500" algn="l">
              <a:lnSpc>
                <a:spcPct val="100000"/>
              </a:lnSpc>
              <a:spcBef>
                <a:spcPts val="300"/>
              </a:spcBef>
              <a:spcAft>
                <a:spcPts val="0"/>
              </a:spcAft>
              <a:buSzPts val="1400"/>
              <a:buChar char="▪"/>
              <a:defRPr/>
            </a:lvl7pPr>
            <a:lvl8pPr marL="3657600" lvl="7" indent="-317500" algn="l">
              <a:lnSpc>
                <a:spcPct val="100000"/>
              </a:lnSpc>
              <a:spcBef>
                <a:spcPts val="300"/>
              </a:spcBef>
              <a:spcAft>
                <a:spcPts val="0"/>
              </a:spcAft>
              <a:buSzPts val="1400"/>
              <a:buChar char="▪"/>
              <a:defRPr/>
            </a:lvl8pPr>
            <a:lvl9pPr marL="4114800" lvl="8" indent="-317500" algn="l">
              <a:lnSpc>
                <a:spcPct val="100000"/>
              </a:lnSpc>
              <a:spcBef>
                <a:spcPts val="300"/>
              </a:spcBef>
              <a:spcAft>
                <a:spcPts val="0"/>
              </a:spcAft>
              <a:buSzPts val="1400"/>
              <a:buChar char="▪"/>
              <a:defRPr/>
            </a:lvl9pPr>
          </a:lstStyle>
          <a:p>
            <a:endParaRPr/>
          </a:p>
        </p:txBody>
      </p:sp>
      <p:sp>
        <p:nvSpPr>
          <p:cNvPr id="85" name="Google Shape;85;g100e299d3cb_5_56"/>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86" name="Google Shape;86;g100e299d3cb_5_56"/>
          <p:cNvSpPr txBox="1">
            <a:spLocks noGrp="1"/>
          </p:cNvSpPr>
          <p:nvPr>
            <p:ph type="sldNum" idx="12"/>
          </p:nvPr>
        </p:nvSpPr>
        <p:spPr>
          <a:xfrm>
            <a:off x="7010400" y="4860342"/>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87" name="Google Shape;87;g100e299d3cb_5_56"/>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g223f3afaad8_4_17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accent1"/>
                </a:solidFill>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40" name="Google Shape;40;g223f3afaad8_4_1716"/>
          <p:cNvSpPr txBox="1">
            <a:spLocks noGrp="1"/>
          </p:cNvSpPr>
          <p:nvPr>
            <p:ph type="body" idx="1"/>
          </p:nvPr>
        </p:nvSpPr>
        <p:spPr>
          <a:xfrm>
            <a:off x="720000" y="1074425"/>
            <a:ext cx="7704000" cy="335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2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dirty="0"/>
          </a:p>
        </p:txBody>
      </p:sp>
      <p:sp>
        <p:nvSpPr>
          <p:cNvPr id="41" name="Google Shape;41;g223f3afaad8_4_1716">
            <a:hlinkClick r:id="" action="ppaction://hlinkshowjump?jump=previousslide"/>
          </p:cNvPr>
          <p:cNvSpPr/>
          <p:nvPr/>
        </p:nvSpPr>
        <p:spPr>
          <a:xfrm>
            <a:off x="7500253" y="4753999"/>
            <a:ext cx="303892" cy="274851"/>
          </a:xfrm>
          <a:custGeom>
            <a:avLst/>
            <a:gdLst/>
            <a:ahLst/>
            <a:cxnLst/>
            <a:rect l="l" t="t" r="r" b="b"/>
            <a:pathLst>
              <a:path w="22382" h="22382" extrusionOk="0">
                <a:moveTo>
                  <a:pt x="0" y="1"/>
                </a:moveTo>
                <a:lnTo>
                  <a:pt x="0" y="22382"/>
                </a:lnTo>
                <a:lnTo>
                  <a:pt x="22381" y="22382"/>
                </a:lnTo>
                <a:lnTo>
                  <a:pt x="223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g223f3afaad8_4_1716">
            <a:hlinkClick r:id="" action="ppaction://hlinkshowjump?jump=previousslide"/>
          </p:cNvPr>
          <p:cNvSpPr/>
          <p:nvPr/>
        </p:nvSpPr>
        <p:spPr>
          <a:xfrm>
            <a:off x="7595344" y="4831514"/>
            <a:ext cx="104696" cy="119669"/>
          </a:xfrm>
          <a:custGeom>
            <a:avLst/>
            <a:gdLst/>
            <a:ahLst/>
            <a:cxnLst/>
            <a:rect l="l" t="t" r="r" b="b"/>
            <a:pathLst>
              <a:path w="7711" h="9745" fill="none" extrusionOk="0">
                <a:moveTo>
                  <a:pt x="7710" y="9744"/>
                </a:moveTo>
                <a:lnTo>
                  <a:pt x="1" y="4872"/>
                </a:lnTo>
                <a:lnTo>
                  <a:pt x="7710" y="0"/>
                </a:lnTo>
              </a:path>
            </a:pathLst>
          </a:custGeom>
          <a:noFill/>
          <a:ln w="19025" cap="flat" cmpd="sng">
            <a:solidFill>
              <a:schemeClr val="accent2"/>
            </a:solidFill>
            <a:prstDash val="solid"/>
            <a:miter lim="138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g223f3afaad8_4_1716">
            <a:hlinkClick r:id="" action="ppaction://hlinkshowjump?jump=nextslide"/>
          </p:cNvPr>
          <p:cNvSpPr/>
          <p:nvPr/>
        </p:nvSpPr>
        <p:spPr>
          <a:xfrm>
            <a:off x="7972611" y="4753999"/>
            <a:ext cx="303892" cy="274851"/>
          </a:xfrm>
          <a:custGeom>
            <a:avLst/>
            <a:gdLst/>
            <a:ahLst/>
            <a:cxnLst/>
            <a:rect l="l" t="t" r="r" b="b"/>
            <a:pathLst>
              <a:path w="22382" h="22382" extrusionOk="0">
                <a:moveTo>
                  <a:pt x="1" y="1"/>
                </a:moveTo>
                <a:lnTo>
                  <a:pt x="1" y="22382"/>
                </a:lnTo>
                <a:lnTo>
                  <a:pt x="22382" y="22382"/>
                </a:lnTo>
                <a:lnTo>
                  <a:pt x="223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g223f3afaad8_4_1716">
            <a:hlinkClick r:id="" action="ppaction://hlinkshowjump?jump=nextslide"/>
          </p:cNvPr>
          <p:cNvSpPr/>
          <p:nvPr/>
        </p:nvSpPr>
        <p:spPr>
          <a:xfrm>
            <a:off x="8076732" y="4831514"/>
            <a:ext cx="104696" cy="119669"/>
          </a:xfrm>
          <a:custGeom>
            <a:avLst/>
            <a:gdLst/>
            <a:ahLst/>
            <a:cxnLst/>
            <a:rect l="l" t="t" r="r" b="b"/>
            <a:pathLst>
              <a:path w="7711" h="9745" fill="none" extrusionOk="0">
                <a:moveTo>
                  <a:pt x="1" y="0"/>
                </a:moveTo>
                <a:lnTo>
                  <a:pt x="7710" y="4872"/>
                </a:lnTo>
                <a:lnTo>
                  <a:pt x="1" y="9744"/>
                </a:lnTo>
              </a:path>
            </a:pathLst>
          </a:custGeom>
          <a:noFill/>
          <a:ln w="19025" cap="flat" cmpd="sng">
            <a:solidFill>
              <a:schemeClr val="accent2"/>
            </a:solidFill>
            <a:prstDash val="solid"/>
            <a:miter lim="138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 name="Google Shape;45;g223f3afaad8_4_1716"/>
          <p:cNvCxnSpPr/>
          <p:nvPr/>
        </p:nvCxnSpPr>
        <p:spPr>
          <a:xfrm>
            <a:off x="3875" y="4891425"/>
            <a:ext cx="7421400" cy="0"/>
          </a:xfrm>
          <a:prstGeom prst="straightConnector1">
            <a:avLst/>
          </a:prstGeom>
          <a:noFill/>
          <a:ln w="9525" cap="flat" cmpd="sng">
            <a:solidFill>
              <a:schemeClr val="accent1"/>
            </a:solidFill>
            <a:prstDash val="solid"/>
            <a:round/>
            <a:headEnd type="none" w="med" len="med"/>
            <a:tailEnd type="none" w="med" len="med"/>
          </a:ln>
        </p:spPr>
      </p:cxnSp>
      <p:cxnSp>
        <p:nvCxnSpPr>
          <p:cNvPr id="46" name="Google Shape;46;g223f3afaad8_4_1716"/>
          <p:cNvCxnSpPr/>
          <p:nvPr/>
        </p:nvCxnSpPr>
        <p:spPr>
          <a:xfrm>
            <a:off x="8351500" y="4891425"/>
            <a:ext cx="816900" cy="0"/>
          </a:xfrm>
          <a:prstGeom prst="straightConnector1">
            <a:avLst/>
          </a:prstGeom>
          <a:noFill/>
          <a:ln w="9525" cap="flat" cmpd="sng">
            <a:solidFill>
              <a:schemeClr val="accent1"/>
            </a:solidFill>
            <a:prstDash val="solid"/>
            <a:round/>
            <a:headEnd type="none" w="med" len="med"/>
            <a:tailEnd type="none" w="med" len="med"/>
          </a:ln>
        </p:spPr>
      </p:cxnSp>
      <p:sp>
        <p:nvSpPr>
          <p:cNvPr id="47" name="Google Shape;47;g223f3afaad8_4_1716"/>
          <p:cNvSpPr txBox="1">
            <a:spLocks noGrp="1"/>
          </p:cNvSpPr>
          <p:nvPr>
            <p:ph type="sldNum" idx="12"/>
          </p:nvPr>
        </p:nvSpPr>
        <p:spPr>
          <a:xfrm>
            <a:off x="8681000" y="4815225"/>
            <a:ext cx="371100" cy="274800"/>
          </a:xfrm>
          <a:prstGeom prst="rect">
            <a:avLst/>
          </a:prstGeom>
        </p:spPr>
        <p:txBody>
          <a:bodyPr spcFirstLastPara="1" wrap="square" lIns="91425" tIns="91425" rIns="91425" bIns="91425" anchor="t"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34329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342900"/>
            <a:ext cx="8229600" cy="581645"/>
          </a:xfrm>
        </p:spPr>
        <p:txBody>
          <a:body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a:xfrm>
            <a:off x="7010400" y="4921379"/>
            <a:ext cx="2133600" cy="180900"/>
          </a:xfrm>
        </p:spPr>
        <p:txBody>
          <a:bodyPr/>
          <a:lstStyle>
            <a:lvl1pPr>
              <a:defRPr/>
            </a:lvl1pPr>
          </a:lstStyle>
          <a:p>
            <a:fld id="{7A97B5DE-3CB1-4C6F-ACB5-6BC122C5FF78}" type="slidenum">
              <a:rPr lang="en-US" altLang="zh-TW"/>
              <a:pPr/>
              <a:t>‹#›</a:t>
            </a:fld>
            <a:endParaRPr lang="en-US" altLang="zh-TW"/>
          </a:p>
        </p:txBody>
      </p:sp>
    </p:spTree>
    <p:extLst>
      <p:ext uri="{BB962C8B-B14F-4D97-AF65-F5344CB8AC3E}">
        <p14:creationId xmlns:p14="http://schemas.microsoft.com/office/powerpoint/2010/main" val="2961970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只有標題" userDrawn="1">
  <p:cSld name="1_只有標題">
    <p:spTree>
      <p:nvGrpSpPr>
        <p:cNvPr id="1" name="Shape 41"/>
        <p:cNvGrpSpPr/>
        <p:nvPr/>
      </p:nvGrpSpPr>
      <p:grpSpPr>
        <a:xfrm>
          <a:off x="0" y="0"/>
          <a:ext cx="0" cy="0"/>
          <a:chOff x="0" y="0"/>
          <a:chExt cx="0" cy="0"/>
        </a:xfrm>
      </p:grpSpPr>
      <p:sp>
        <p:nvSpPr>
          <p:cNvPr id="42" name="Google Shape;42;p12"/>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 name="Google Shape;43;p12"/>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lvl="0" algn="r">
              <a:lnSpc>
                <a:spcPct val="100000"/>
              </a:lnSpc>
              <a:spcBef>
                <a:spcPts val="0"/>
              </a:spcBef>
              <a:spcAft>
                <a:spcPts val="0"/>
              </a:spcAft>
              <a:buClr>
                <a:srgbClr val="A5002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44" name="Google Shape;44;p12"/>
          <p:cNvSpPr txBox="1">
            <a:spLocks noGrp="1"/>
          </p:cNvSpPr>
          <p:nvPr>
            <p:ph type="sldNum" idx="12"/>
          </p:nvPr>
        </p:nvSpPr>
        <p:spPr>
          <a:xfrm>
            <a:off x="7010400" y="4856560"/>
            <a:ext cx="2133600" cy="180900"/>
          </a:xfrm>
          <a:prstGeom prst="rect">
            <a:avLst/>
          </a:prstGeom>
          <a:noFill/>
          <a:ln>
            <a:noFill/>
          </a:ln>
        </p:spPr>
        <p:txBody>
          <a:bodyPr spcFirstLastPara="1" wrap="square" lIns="68575" tIns="34275" rIns="68575" bIns="34275" anchor="b"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12"/>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lvl="0" algn="l">
              <a:lnSpc>
                <a:spcPct val="100000"/>
              </a:lnSpc>
              <a:spcBef>
                <a:spcPts val="0"/>
              </a:spcBef>
              <a:spcAft>
                <a:spcPts val="0"/>
              </a:spcAft>
              <a:buClr>
                <a:schemeClr val="dk1"/>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a:endParaRPr/>
          </a:p>
        </p:txBody>
      </p:sp>
      <p:sp>
        <p:nvSpPr>
          <p:cNvPr id="6" name="矩形 5">
            <a:extLst>
              <a:ext uri="{FF2B5EF4-FFF2-40B4-BE49-F238E27FC236}">
                <a16:creationId xmlns:a16="http://schemas.microsoft.com/office/drawing/2014/main" id="{87B94116-0026-481B-85BD-671CDEF5B34A}"/>
              </a:ext>
            </a:extLst>
          </p:cNvPr>
          <p:cNvSpPr/>
          <p:nvPr userDrawn="1"/>
        </p:nvSpPr>
        <p:spPr>
          <a:xfrm>
            <a:off x="7769955" y="4537769"/>
            <a:ext cx="1149111" cy="5163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noFill/>
              </a:ln>
            </a:endParaRPr>
          </a:p>
        </p:txBody>
      </p:sp>
      <p:sp>
        <p:nvSpPr>
          <p:cNvPr id="8" name="Google Shape;48;p37">
            <a:extLst>
              <a:ext uri="{FF2B5EF4-FFF2-40B4-BE49-F238E27FC236}">
                <a16:creationId xmlns:a16="http://schemas.microsoft.com/office/drawing/2014/main" id="{D339B59C-F375-4FAF-A9A9-BF772E9C9045}"/>
              </a:ext>
            </a:extLst>
          </p:cNvPr>
          <p:cNvSpPr txBox="1">
            <a:spLocks noGrp="1"/>
          </p:cNvSpPr>
          <p:nvPr>
            <p:ph type="body" idx="1" hasCustomPrompt="1"/>
          </p:nvPr>
        </p:nvSpPr>
        <p:spPr>
          <a:xfrm>
            <a:off x="468313" y="1383512"/>
            <a:ext cx="8229600" cy="30789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500"/>
              </a:spcBef>
              <a:spcAft>
                <a:spcPts val="0"/>
              </a:spcAft>
              <a:buSzPts val="1800"/>
              <a:buChar char="■"/>
              <a:defRPr/>
            </a:lvl1pPr>
            <a:lvl2pPr marL="719138" lvl="1" indent="-336550" algn="l">
              <a:lnSpc>
                <a:spcPct val="100000"/>
              </a:lnSpc>
              <a:spcBef>
                <a:spcPts val="400"/>
              </a:spcBef>
              <a:spcAft>
                <a:spcPts val="0"/>
              </a:spcAft>
              <a:buSzPts val="1700"/>
              <a:buChar char="◻"/>
              <a:defRPr/>
            </a:lvl2pPr>
            <a:lvl3pPr marL="1371600" lvl="2" indent="-304800" algn="l">
              <a:lnSpc>
                <a:spcPct val="100000"/>
              </a:lnSpc>
              <a:spcBef>
                <a:spcPts val="400"/>
              </a:spcBef>
              <a:spcAft>
                <a:spcPts val="0"/>
              </a:spcAft>
              <a:buSzPts val="1200"/>
              <a:buChar char="■"/>
              <a:defRPr/>
            </a:lvl3pPr>
            <a:lvl4pPr marL="1828800" lvl="3" indent="-298450" algn="l">
              <a:lnSpc>
                <a:spcPct val="100000"/>
              </a:lnSpc>
              <a:spcBef>
                <a:spcPts val="300"/>
              </a:spcBef>
              <a:spcAft>
                <a:spcPts val="0"/>
              </a:spcAft>
              <a:buSzPts val="1100"/>
              <a:buChar char="◻"/>
              <a:defRPr/>
            </a:lvl4pPr>
            <a:lvl5pPr marL="2286000" lvl="4" indent="-323850" algn="l">
              <a:lnSpc>
                <a:spcPct val="100000"/>
              </a:lnSpc>
              <a:spcBef>
                <a:spcPts val="300"/>
              </a:spcBef>
              <a:spcAft>
                <a:spcPts val="0"/>
              </a:spcAft>
              <a:buSzPts val="1500"/>
              <a:buChar char="▪"/>
              <a:defRPr/>
            </a:lvl5pPr>
            <a:lvl6pPr marL="2743200" lvl="5" indent="-323850" algn="l">
              <a:lnSpc>
                <a:spcPct val="100000"/>
              </a:lnSpc>
              <a:spcBef>
                <a:spcPts val="300"/>
              </a:spcBef>
              <a:spcAft>
                <a:spcPts val="0"/>
              </a:spcAft>
              <a:buSzPts val="1500"/>
              <a:buChar char="▪"/>
              <a:defRPr/>
            </a:lvl6pPr>
            <a:lvl7pPr marL="3200400" lvl="6" indent="-323850" algn="l">
              <a:lnSpc>
                <a:spcPct val="100000"/>
              </a:lnSpc>
              <a:spcBef>
                <a:spcPts val="300"/>
              </a:spcBef>
              <a:spcAft>
                <a:spcPts val="0"/>
              </a:spcAft>
              <a:buSzPts val="1500"/>
              <a:buChar char="▪"/>
              <a:defRPr/>
            </a:lvl7pPr>
            <a:lvl8pPr marL="3657600" lvl="7" indent="-323850" algn="l">
              <a:lnSpc>
                <a:spcPct val="100000"/>
              </a:lnSpc>
              <a:spcBef>
                <a:spcPts val="300"/>
              </a:spcBef>
              <a:spcAft>
                <a:spcPts val="0"/>
              </a:spcAft>
              <a:buSzPts val="1500"/>
              <a:buChar char="▪"/>
              <a:defRPr/>
            </a:lvl8pPr>
            <a:lvl9pPr marL="4114800" lvl="8" indent="-323850" algn="l">
              <a:lnSpc>
                <a:spcPct val="100000"/>
              </a:lnSpc>
              <a:spcBef>
                <a:spcPts val="300"/>
              </a:spcBef>
              <a:spcAft>
                <a:spcPts val="0"/>
              </a:spcAft>
              <a:buSzPts val="1500"/>
              <a:buChar char="▪"/>
              <a:defRPr/>
            </a:lvl9pPr>
          </a:lstStyle>
          <a:p>
            <a:r>
              <a:rPr lang="en-US" altLang="zh-TW" dirty="0"/>
              <a:t> </a:t>
            </a:r>
          </a:p>
          <a:p>
            <a:pPr lvl="1"/>
            <a:r>
              <a:rPr lang="en-US" altLang="zh-TW" dirty="0"/>
              <a:t> </a:t>
            </a:r>
            <a:endParaRPr dirty="0"/>
          </a:p>
        </p:txBody>
      </p:sp>
    </p:spTree>
    <p:extLst>
      <p:ext uri="{BB962C8B-B14F-4D97-AF65-F5344CB8AC3E}">
        <p14:creationId xmlns:p14="http://schemas.microsoft.com/office/powerpoint/2010/main" val="1790007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100e299d3cb_5_0"/>
          <p:cNvSpPr txBox="1">
            <a:spLocks noGrp="1"/>
          </p:cNvSpPr>
          <p:nvPr>
            <p:ph type="ftr" idx="11"/>
          </p:nvPr>
        </p:nvSpPr>
        <p:spPr>
          <a:xfrm>
            <a:off x="2555882" y="4839891"/>
            <a:ext cx="4983300" cy="180900"/>
          </a:xfrm>
          <a:prstGeom prst="rect">
            <a:avLst/>
          </a:prstGeom>
          <a:noFill/>
          <a:ln>
            <a:noFill/>
          </a:ln>
        </p:spPr>
        <p:txBody>
          <a:bodyPr spcFirstLastPara="1" wrap="square" lIns="68575" tIns="34275" rIns="68575" bIns="34275" anchor="b" anchorCtr="0">
            <a:noAutofit/>
          </a:bodyPr>
          <a:lstStyle>
            <a:lvl1pPr marR="0" lvl="0" algn="r" rtl="0">
              <a:lnSpc>
                <a:spcPct val="100000"/>
              </a:lnSpc>
              <a:spcBef>
                <a:spcPts val="0"/>
              </a:spcBef>
              <a:spcAft>
                <a:spcPts val="0"/>
              </a:spcAft>
              <a:buClr>
                <a:srgbClr val="A50021"/>
              </a:buClr>
              <a:buSzPts val="1100"/>
              <a:buFont typeface="Arial"/>
              <a:buNone/>
              <a:defRPr sz="900" b="1" i="1" u="none" strike="noStrike" cap="none">
                <a:solidFill>
                  <a:srgbClr val="A5002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7" name="Google Shape;7;g100e299d3cb_5_0"/>
          <p:cNvSpPr txBox="1">
            <a:spLocks noGrp="1"/>
          </p:cNvSpPr>
          <p:nvPr>
            <p:ph type="sldNum" idx="12"/>
          </p:nvPr>
        </p:nvSpPr>
        <p:spPr>
          <a:xfrm>
            <a:off x="5292725" y="4569619"/>
            <a:ext cx="2133600" cy="180900"/>
          </a:xfrm>
          <a:prstGeom prst="rect">
            <a:avLst/>
          </a:prstGeom>
          <a:noFill/>
          <a:ln>
            <a:noFill/>
          </a:ln>
        </p:spPr>
        <p:txBody>
          <a:bodyPr spcFirstLastPara="1" wrap="square" lIns="68575" tIns="34275" rIns="68575" bIns="34275" anchor="b"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8" name="Google Shape;8;g100e299d3cb_5_0"/>
          <p:cNvSpPr/>
          <p:nvPr/>
        </p:nvSpPr>
        <p:spPr>
          <a:xfrm>
            <a:off x="0" y="0"/>
            <a:ext cx="285900" cy="399900"/>
          </a:xfrm>
          <a:prstGeom prst="rect">
            <a:avLst/>
          </a:prstGeom>
          <a:gradFill>
            <a:gsLst>
              <a:gs pos="0">
                <a:schemeClr val="folHlink"/>
              </a:gs>
              <a:gs pos="100000">
                <a:schemeClr val="lt1"/>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9" name="Google Shape;9;g100e299d3cb_5_0"/>
          <p:cNvSpPr/>
          <p:nvPr/>
        </p:nvSpPr>
        <p:spPr>
          <a:xfrm>
            <a:off x="412750" y="101213"/>
            <a:ext cx="8731200" cy="206100"/>
          </a:xfrm>
          <a:prstGeom prst="rect">
            <a:avLst/>
          </a:prstGeom>
          <a:gradFill>
            <a:gsLst>
              <a:gs pos="0">
                <a:schemeClr val="lt2"/>
              </a:gs>
              <a:gs pos="100000">
                <a:schemeClr val="lt1"/>
              </a:gs>
            </a:gsLst>
            <a:lin ang="0" scaled="0"/>
          </a:gra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10" name="Google Shape;10;g100e299d3cb_5_0"/>
          <p:cNvSpPr/>
          <p:nvPr/>
        </p:nvSpPr>
        <p:spPr>
          <a:xfrm>
            <a:off x="409582" y="101213"/>
            <a:ext cx="138000" cy="1059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666699"/>
              </a:solidFill>
              <a:latin typeface="Arial"/>
              <a:ea typeface="Arial"/>
              <a:cs typeface="Arial"/>
              <a:sym typeface="Arial"/>
            </a:endParaRPr>
          </a:p>
        </p:txBody>
      </p:sp>
      <p:sp>
        <p:nvSpPr>
          <p:cNvPr id="11" name="Google Shape;11;g100e299d3cb_5_0"/>
          <p:cNvSpPr/>
          <p:nvPr/>
        </p:nvSpPr>
        <p:spPr>
          <a:xfrm>
            <a:off x="547690" y="10"/>
            <a:ext cx="139800" cy="1035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666699"/>
              </a:solidFill>
              <a:latin typeface="Arial"/>
              <a:ea typeface="Arial"/>
              <a:cs typeface="Arial"/>
              <a:sym typeface="Arial"/>
            </a:endParaRPr>
          </a:p>
        </p:txBody>
      </p:sp>
      <p:sp>
        <p:nvSpPr>
          <p:cNvPr id="12" name="Google Shape;12;g100e299d3cb_5_0"/>
          <p:cNvSpPr/>
          <p:nvPr/>
        </p:nvSpPr>
        <p:spPr>
          <a:xfrm>
            <a:off x="547690" y="101213"/>
            <a:ext cx="139800" cy="1059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9999CC"/>
              </a:solidFill>
              <a:latin typeface="Arial"/>
              <a:ea typeface="Arial"/>
              <a:cs typeface="Arial"/>
              <a:sym typeface="Arial"/>
            </a:endParaRPr>
          </a:p>
        </p:txBody>
      </p:sp>
      <p:sp>
        <p:nvSpPr>
          <p:cNvPr id="13" name="Google Shape;13;g100e299d3cb_5_0"/>
          <p:cNvSpPr/>
          <p:nvPr/>
        </p:nvSpPr>
        <p:spPr>
          <a:xfrm>
            <a:off x="274645" y="205978"/>
            <a:ext cx="136500" cy="103500"/>
          </a:xfrm>
          <a:prstGeom prst="rect">
            <a:avLst/>
          </a:prstGeom>
          <a:solidFill>
            <a:schemeClr val="folHlink"/>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666699"/>
              </a:solidFill>
              <a:latin typeface="Arial"/>
              <a:ea typeface="Arial"/>
              <a:cs typeface="Arial"/>
              <a:sym typeface="Arial"/>
            </a:endParaRPr>
          </a:p>
        </p:txBody>
      </p:sp>
      <p:sp>
        <p:nvSpPr>
          <p:cNvPr id="14" name="Google Shape;14;g100e299d3cb_5_0"/>
          <p:cNvSpPr/>
          <p:nvPr/>
        </p:nvSpPr>
        <p:spPr>
          <a:xfrm>
            <a:off x="131770" y="102404"/>
            <a:ext cx="141300" cy="103500"/>
          </a:xfrm>
          <a:prstGeom prst="rect">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Times New Roman"/>
              <a:ea typeface="Times New Roman"/>
              <a:cs typeface="Times New Roman"/>
              <a:sym typeface="Times New Roman"/>
            </a:endParaRPr>
          </a:p>
        </p:txBody>
      </p:sp>
      <p:sp>
        <p:nvSpPr>
          <p:cNvPr id="15" name="Google Shape;15;g100e299d3cb_5_0"/>
          <p:cNvSpPr/>
          <p:nvPr/>
        </p:nvSpPr>
        <p:spPr>
          <a:xfrm>
            <a:off x="409582" y="203597"/>
            <a:ext cx="138000" cy="1035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9999CC"/>
              </a:solidFill>
              <a:latin typeface="Arial"/>
              <a:ea typeface="Arial"/>
              <a:cs typeface="Arial"/>
              <a:sym typeface="Arial"/>
            </a:endParaRPr>
          </a:p>
        </p:txBody>
      </p:sp>
      <p:sp>
        <p:nvSpPr>
          <p:cNvPr id="16" name="Google Shape;16;g100e299d3cb_5_0"/>
          <p:cNvSpPr/>
          <p:nvPr/>
        </p:nvSpPr>
        <p:spPr>
          <a:xfrm>
            <a:off x="274645" y="307184"/>
            <a:ext cx="136500" cy="1023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9999CC"/>
              </a:solidFill>
              <a:latin typeface="Arial"/>
              <a:ea typeface="Arial"/>
              <a:cs typeface="Arial"/>
              <a:sym typeface="Arial"/>
            </a:endParaRPr>
          </a:p>
        </p:txBody>
      </p:sp>
      <p:sp>
        <p:nvSpPr>
          <p:cNvPr id="17" name="Google Shape;17;g100e299d3cb_5_0"/>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endParaRPr/>
          </a:p>
        </p:txBody>
      </p:sp>
      <p:sp>
        <p:nvSpPr>
          <p:cNvPr id="18" name="Google Shape;18;g100e299d3cb_5_0"/>
          <p:cNvSpPr txBox="1">
            <a:spLocks noGrp="1"/>
          </p:cNvSpPr>
          <p:nvPr>
            <p:ph type="body" idx="1"/>
          </p:nvPr>
        </p:nvSpPr>
        <p:spPr>
          <a:xfrm>
            <a:off x="468313" y="1383512"/>
            <a:ext cx="8229600" cy="3078900"/>
          </a:xfrm>
          <a:prstGeom prst="rect">
            <a:avLst/>
          </a:prstGeom>
          <a:noFill/>
          <a:ln>
            <a:noFill/>
          </a:ln>
        </p:spPr>
        <p:txBody>
          <a:bodyPr spcFirstLastPara="1" wrap="square" lIns="68575" tIns="34275" rIns="68575" bIns="34275" anchor="t" anchorCtr="0">
            <a:noAutofit/>
          </a:bodyPr>
          <a:lstStyle>
            <a:lvl1pPr marL="457200" marR="0" lvl="0" indent="-342900" algn="l" rtl="0">
              <a:lnSpc>
                <a:spcPct val="100000"/>
              </a:lnSpc>
              <a:spcBef>
                <a:spcPts val="500"/>
              </a:spcBef>
              <a:spcAft>
                <a:spcPts val="0"/>
              </a:spcAft>
              <a:buClr>
                <a:schemeClr val="lt2"/>
              </a:buClr>
              <a:buSzPts val="1800"/>
              <a:buFont typeface="Noto Sans Symbols"/>
              <a:buChar char="■"/>
              <a:defRPr sz="2400" b="0" i="0" u="none" strike="noStrike" cap="none">
                <a:solidFill>
                  <a:schemeClr val="dk1"/>
                </a:solidFill>
                <a:latin typeface="Arial"/>
                <a:ea typeface="Arial"/>
                <a:cs typeface="Arial"/>
                <a:sym typeface="Arial"/>
              </a:defRPr>
            </a:lvl1pPr>
            <a:lvl2pPr marL="914400" marR="0" lvl="1" indent="-336550" algn="l" rtl="0">
              <a:lnSpc>
                <a:spcPct val="100000"/>
              </a:lnSpc>
              <a:spcBef>
                <a:spcPts val="400"/>
              </a:spcBef>
              <a:spcAft>
                <a:spcPts val="0"/>
              </a:spcAft>
              <a:buClr>
                <a:schemeClr val="accent2"/>
              </a:buClr>
              <a:buSzPts val="1700"/>
              <a:buFont typeface="Noto Sans Symbols"/>
              <a:buChar char="◻"/>
              <a:defRPr sz="21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lt2"/>
              </a:buClr>
              <a:buSzPts val="1200"/>
              <a:buFont typeface="Noto Sans Symbols"/>
              <a:buChar char="■"/>
              <a:defRPr sz="1800"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accent2"/>
              </a:buClr>
              <a:buSzPts val="1100"/>
              <a:buFont typeface="Noto Sans Symbols"/>
              <a:buChar char="◻"/>
              <a:defRPr sz="1500" b="0" i="0" u="none" strike="noStrike" cap="none">
                <a:solidFill>
                  <a:schemeClr val="dk1"/>
                </a:solidFill>
                <a:latin typeface="Arial"/>
                <a:ea typeface="Arial"/>
                <a:cs typeface="Arial"/>
                <a:sym typeface="Arial"/>
              </a:defRPr>
            </a:lvl4pPr>
            <a:lvl5pPr marL="2286000" marR="0" lvl="4" indent="-323850" algn="l" rtl="0">
              <a:lnSpc>
                <a:spcPct val="100000"/>
              </a:lnSpc>
              <a:spcBef>
                <a:spcPts val="300"/>
              </a:spcBef>
              <a:spcAft>
                <a:spcPts val="0"/>
              </a:spcAft>
              <a:buClr>
                <a:schemeClr val="lt2"/>
              </a:buClr>
              <a:buSzPts val="1500"/>
              <a:buFont typeface="Noto Sans Symbols"/>
              <a:buChar char="▪"/>
              <a:defRPr sz="1500" b="0" i="0" u="none" strike="noStrike" cap="none">
                <a:solidFill>
                  <a:schemeClr val="dk1"/>
                </a:solidFill>
                <a:latin typeface="Arial"/>
                <a:ea typeface="Arial"/>
                <a:cs typeface="Arial"/>
                <a:sym typeface="Arial"/>
              </a:defRPr>
            </a:lvl5pPr>
            <a:lvl6pPr marL="2743200" marR="0" lvl="5" indent="-323850" algn="l" rtl="0">
              <a:lnSpc>
                <a:spcPct val="100000"/>
              </a:lnSpc>
              <a:spcBef>
                <a:spcPts val="300"/>
              </a:spcBef>
              <a:spcAft>
                <a:spcPts val="0"/>
              </a:spcAft>
              <a:buClr>
                <a:schemeClr val="lt2"/>
              </a:buClr>
              <a:buSzPts val="1500"/>
              <a:buFont typeface="Noto Sans Symbols"/>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lt2"/>
              </a:buClr>
              <a:buSzPts val="1500"/>
              <a:buFont typeface="Noto Sans Symbols"/>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lt2"/>
              </a:buClr>
              <a:buSzPts val="1500"/>
              <a:buFont typeface="Noto Sans Symbols"/>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lt2"/>
              </a:buClr>
              <a:buSzPts val="1500"/>
              <a:buFont typeface="Noto Sans Symbols"/>
              <a:buChar char="▪"/>
              <a:defRPr sz="1500" b="0" i="0" u="none" strike="noStrike" cap="none">
                <a:solidFill>
                  <a:schemeClr val="dk1"/>
                </a:solidFill>
                <a:latin typeface="Arial"/>
                <a:ea typeface="Arial"/>
                <a:cs typeface="Arial"/>
                <a:sym typeface="Arial"/>
              </a:defRPr>
            </a:lvl9pPr>
          </a:lstStyle>
          <a:p>
            <a:endParaRPr/>
          </a:p>
        </p:txBody>
      </p:sp>
      <p:sp>
        <p:nvSpPr>
          <p:cNvPr id="19" name="Google Shape;19;g100e299d3cb_5_0"/>
          <p:cNvSpPr txBox="1">
            <a:spLocks noGrp="1"/>
          </p:cNvSpPr>
          <p:nvPr>
            <p:ph type="dt" idx="10"/>
          </p:nvPr>
        </p:nvSpPr>
        <p:spPr>
          <a:xfrm>
            <a:off x="468313" y="4677966"/>
            <a:ext cx="2133600" cy="357300"/>
          </a:xfrm>
          <a:prstGeom prst="rect">
            <a:avLst/>
          </a:prstGeom>
          <a:noFill/>
          <a:ln>
            <a:noFill/>
          </a:ln>
        </p:spPr>
        <p:txBody>
          <a:bodyPr spcFirstLastPara="1" wrap="square" lIns="68575" tIns="34275" rIns="68575" bIns="34275" anchor="b" anchorCtr="0">
            <a:noAutofit/>
          </a:bodyPr>
          <a:lstStyle>
            <a:lvl1pPr marR="0" lvl="0" algn="l" rtl="0">
              <a:lnSpc>
                <a:spcPct val="100000"/>
              </a:lnSpc>
              <a:spcBef>
                <a:spcPts val="0"/>
              </a:spcBef>
              <a:spcAft>
                <a:spcPts val="0"/>
              </a:spcAft>
              <a:buClr>
                <a:schemeClr val="dk1"/>
              </a:buClr>
              <a:buSzPts val="1100"/>
              <a:buFont typeface="Arial"/>
              <a:buNone/>
              <a:defRPr sz="9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 id="2147483659" r:id="rId8"/>
    <p:sldLayoutId id="2147483660"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9.png"/><Relationship Id="rId17" Type="http://schemas.openxmlformats.org/officeDocument/2006/relationships/image" Target="../media/image34.jpeg"/><Relationship Id="rId2" Type="http://schemas.openxmlformats.org/officeDocument/2006/relationships/notesSlide" Target="../notesSlides/notesSlide8.xml"/><Relationship Id="rId16" Type="http://schemas.openxmlformats.org/officeDocument/2006/relationships/image" Target="../media/image33.png"/><Relationship Id="rId20"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5" Type="http://schemas.openxmlformats.org/officeDocument/2006/relationships/image" Target="../media/image32.jpeg"/><Relationship Id="rId10" Type="http://schemas.openxmlformats.org/officeDocument/2006/relationships/image" Target="../media/image27.jpeg"/><Relationship Id="rId19" Type="http://schemas.openxmlformats.org/officeDocument/2006/relationships/image" Target="../media/image36.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14.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gif"/><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hyperlink" Target="https://www.books.com.tw/products/0010933217?sloc=main&amp;fbclid=IwAR3SdQy-BX1SCdvGQUX-_MVK-WI8DURF3Xm8RtwwLTo1dk-qe_T1v5WaMc4"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2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26" Type="http://schemas.openxmlformats.org/officeDocument/2006/relationships/tags" Target="../tags/tag27.xml"/><Relationship Id="rId21" Type="http://schemas.openxmlformats.org/officeDocument/2006/relationships/tags" Target="../tags/tag22.xml"/><Relationship Id="rId42" Type="http://schemas.openxmlformats.org/officeDocument/2006/relationships/tags" Target="../tags/tag43.xml"/><Relationship Id="rId47" Type="http://schemas.openxmlformats.org/officeDocument/2006/relationships/tags" Target="../tags/tag48.xml"/><Relationship Id="rId63" Type="http://schemas.openxmlformats.org/officeDocument/2006/relationships/tags" Target="../tags/tag64.xml"/><Relationship Id="rId68" Type="http://schemas.openxmlformats.org/officeDocument/2006/relationships/tags" Target="../tags/tag69.xml"/><Relationship Id="rId84" Type="http://schemas.openxmlformats.org/officeDocument/2006/relationships/tags" Target="../tags/tag85.xml"/><Relationship Id="rId89" Type="http://schemas.openxmlformats.org/officeDocument/2006/relationships/tags" Target="../tags/tag90.xml"/><Relationship Id="rId112" Type="http://schemas.openxmlformats.org/officeDocument/2006/relationships/tags" Target="../tags/tag113.xml"/><Relationship Id="rId16" Type="http://schemas.openxmlformats.org/officeDocument/2006/relationships/tags" Target="../tags/tag17.xml"/><Relationship Id="rId107" Type="http://schemas.openxmlformats.org/officeDocument/2006/relationships/tags" Target="../tags/tag108.xml"/><Relationship Id="rId11" Type="http://schemas.openxmlformats.org/officeDocument/2006/relationships/tags" Target="../tags/tag12.xml"/><Relationship Id="rId32" Type="http://schemas.openxmlformats.org/officeDocument/2006/relationships/tags" Target="../tags/tag33.xml"/><Relationship Id="rId37" Type="http://schemas.openxmlformats.org/officeDocument/2006/relationships/tags" Target="../tags/tag38.xml"/><Relationship Id="rId53" Type="http://schemas.openxmlformats.org/officeDocument/2006/relationships/tags" Target="../tags/tag54.xml"/><Relationship Id="rId58" Type="http://schemas.openxmlformats.org/officeDocument/2006/relationships/tags" Target="../tags/tag59.xml"/><Relationship Id="rId74" Type="http://schemas.openxmlformats.org/officeDocument/2006/relationships/tags" Target="../tags/tag75.xml"/><Relationship Id="rId79" Type="http://schemas.openxmlformats.org/officeDocument/2006/relationships/tags" Target="../tags/tag80.xml"/><Relationship Id="rId102" Type="http://schemas.openxmlformats.org/officeDocument/2006/relationships/tags" Target="../tags/tag103.xml"/><Relationship Id="rId5" Type="http://schemas.openxmlformats.org/officeDocument/2006/relationships/tags" Target="../tags/tag6.xml"/><Relationship Id="rId90" Type="http://schemas.openxmlformats.org/officeDocument/2006/relationships/tags" Target="../tags/tag91.xml"/><Relationship Id="rId95" Type="http://schemas.openxmlformats.org/officeDocument/2006/relationships/tags" Target="../tags/tag96.xml"/><Relationship Id="rId22" Type="http://schemas.openxmlformats.org/officeDocument/2006/relationships/tags" Target="../tags/tag23.xml"/><Relationship Id="rId27" Type="http://schemas.openxmlformats.org/officeDocument/2006/relationships/tags" Target="../tags/tag28.xml"/><Relationship Id="rId43" Type="http://schemas.openxmlformats.org/officeDocument/2006/relationships/tags" Target="../tags/tag44.xml"/><Relationship Id="rId48" Type="http://schemas.openxmlformats.org/officeDocument/2006/relationships/tags" Target="../tags/tag49.xml"/><Relationship Id="rId64" Type="http://schemas.openxmlformats.org/officeDocument/2006/relationships/tags" Target="../tags/tag65.xml"/><Relationship Id="rId69" Type="http://schemas.openxmlformats.org/officeDocument/2006/relationships/tags" Target="../tags/tag70.xml"/><Relationship Id="rId113" Type="http://schemas.openxmlformats.org/officeDocument/2006/relationships/slideLayout" Target="../slideLayouts/slideLayout8.xml"/><Relationship Id="rId80" Type="http://schemas.openxmlformats.org/officeDocument/2006/relationships/tags" Target="../tags/tag81.xml"/><Relationship Id="rId85" Type="http://schemas.openxmlformats.org/officeDocument/2006/relationships/tags" Target="../tags/tag86.xml"/><Relationship Id="rId12" Type="http://schemas.openxmlformats.org/officeDocument/2006/relationships/tags" Target="../tags/tag13.xml"/><Relationship Id="rId17" Type="http://schemas.openxmlformats.org/officeDocument/2006/relationships/tags" Target="../tags/tag18.xml"/><Relationship Id="rId33" Type="http://schemas.openxmlformats.org/officeDocument/2006/relationships/tags" Target="../tags/tag34.xml"/><Relationship Id="rId38" Type="http://schemas.openxmlformats.org/officeDocument/2006/relationships/tags" Target="../tags/tag39.xml"/><Relationship Id="rId59" Type="http://schemas.openxmlformats.org/officeDocument/2006/relationships/tags" Target="../tags/tag60.xml"/><Relationship Id="rId103" Type="http://schemas.openxmlformats.org/officeDocument/2006/relationships/tags" Target="../tags/tag104.xml"/><Relationship Id="rId108" Type="http://schemas.openxmlformats.org/officeDocument/2006/relationships/tags" Target="../tags/tag109.xml"/><Relationship Id="rId54" Type="http://schemas.openxmlformats.org/officeDocument/2006/relationships/tags" Target="../tags/tag55.xml"/><Relationship Id="rId70" Type="http://schemas.openxmlformats.org/officeDocument/2006/relationships/tags" Target="../tags/tag71.xml"/><Relationship Id="rId75" Type="http://schemas.openxmlformats.org/officeDocument/2006/relationships/tags" Target="../tags/tag76.xml"/><Relationship Id="rId91" Type="http://schemas.openxmlformats.org/officeDocument/2006/relationships/tags" Target="../tags/tag92.xml"/><Relationship Id="rId96" Type="http://schemas.openxmlformats.org/officeDocument/2006/relationships/tags" Target="../tags/tag97.xml"/><Relationship Id="rId1" Type="http://schemas.openxmlformats.org/officeDocument/2006/relationships/tags" Target="../tags/tag2.xml"/><Relationship Id="rId6" Type="http://schemas.openxmlformats.org/officeDocument/2006/relationships/tags" Target="../tags/tag7.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tags" Target="../tags/tag37.xml"/><Relationship Id="rId49" Type="http://schemas.openxmlformats.org/officeDocument/2006/relationships/tags" Target="../tags/tag50.xml"/><Relationship Id="rId57" Type="http://schemas.openxmlformats.org/officeDocument/2006/relationships/tags" Target="../tags/tag58.xml"/><Relationship Id="rId106" Type="http://schemas.openxmlformats.org/officeDocument/2006/relationships/tags" Target="../tags/tag107.xml"/><Relationship Id="rId114" Type="http://schemas.openxmlformats.org/officeDocument/2006/relationships/notesSlide" Target="../notesSlides/notesSlide20.xml"/><Relationship Id="rId10" Type="http://schemas.openxmlformats.org/officeDocument/2006/relationships/tags" Target="../tags/tag11.xml"/><Relationship Id="rId31" Type="http://schemas.openxmlformats.org/officeDocument/2006/relationships/tags" Target="../tags/tag32.xml"/><Relationship Id="rId44" Type="http://schemas.openxmlformats.org/officeDocument/2006/relationships/tags" Target="../tags/tag45.xml"/><Relationship Id="rId52" Type="http://schemas.openxmlformats.org/officeDocument/2006/relationships/tags" Target="../tags/tag53.xml"/><Relationship Id="rId60" Type="http://schemas.openxmlformats.org/officeDocument/2006/relationships/tags" Target="../tags/tag61.xml"/><Relationship Id="rId65" Type="http://schemas.openxmlformats.org/officeDocument/2006/relationships/tags" Target="../tags/tag66.xml"/><Relationship Id="rId73" Type="http://schemas.openxmlformats.org/officeDocument/2006/relationships/tags" Target="../tags/tag74.xml"/><Relationship Id="rId78" Type="http://schemas.openxmlformats.org/officeDocument/2006/relationships/tags" Target="../tags/tag79.xml"/><Relationship Id="rId81" Type="http://schemas.openxmlformats.org/officeDocument/2006/relationships/tags" Target="../tags/tag82.xml"/><Relationship Id="rId86" Type="http://schemas.openxmlformats.org/officeDocument/2006/relationships/tags" Target="../tags/tag87.xml"/><Relationship Id="rId94" Type="http://schemas.openxmlformats.org/officeDocument/2006/relationships/tags" Target="../tags/tag95.xml"/><Relationship Id="rId99" Type="http://schemas.openxmlformats.org/officeDocument/2006/relationships/tags" Target="../tags/tag100.xml"/><Relationship Id="rId101" Type="http://schemas.openxmlformats.org/officeDocument/2006/relationships/tags" Target="../tags/tag102.xml"/><Relationship Id="rId4" Type="http://schemas.openxmlformats.org/officeDocument/2006/relationships/tags" Target="../tags/tag5.xml"/><Relationship Id="rId9" Type="http://schemas.openxmlformats.org/officeDocument/2006/relationships/tags" Target="../tags/tag10.xml"/><Relationship Id="rId13" Type="http://schemas.openxmlformats.org/officeDocument/2006/relationships/tags" Target="../tags/tag14.xml"/><Relationship Id="rId18" Type="http://schemas.openxmlformats.org/officeDocument/2006/relationships/tags" Target="../tags/tag19.xml"/><Relationship Id="rId39" Type="http://schemas.openxmlformats.org/officeDocument/2006/relationships/tags" Target="../tags/tag40.xml"/><Relationship Id="rId109" Type="http://schemas.openxmlformats.org/officeDocument/2006/relationships/tags" Target="../tags/tag110.xml"/><Relationship Id="rId34" Type="http://schemas.openxmlformats.org/officeDocument/2006/relationships/tags" Target="../tags/tag35.xml"/><Relationship Id="rId50" Type="http://schemas.openxmlformats.org/officeDocument/2006/relationships/tags" Target="../tags/tag51.xml"/><Relationship Id="rId55" Type="http://schemas.openxmlformats.org/officeDocument/2006/relationships/tags" Target="../tags/tag56.xml"/><Relationship Id="rId76" Type="http://schemas.openxmlformats.org/officeDocument/2006/relationships/tags" Target="../tags/tag77.xml"/><Relationship Id="rId97" Type="http://schemas.openxmlformats.org/officeDocument/2006/relationships/tags" Target="../tags/tag98.xml"/><Relationship Id="rId104" Type="http://schemas.openxmlformats.org/officeDocument/2006/relationships/tags" Target="../tags/tag105.xml"/><Relationship Id="rId7" Type="http://schemas.openxmlformats.org/officeDocument/2006/relationships/tags" Target="../tags/tag8.xml"/><Relationship Id="rId71" Type="http://schemas.openxmlformats.org/officeDocument/2006/relationships/tags" Target="../tags/tag72.xml"/><Relationship Id="rId92" Type="http://schemas.openxmlformats.org/officeDocument/2006/relationships/tags" Target="../tags/tag93.xml"/><Relationship Id="rId2" Type="http://schemas.openxmlformats.org/officeDocument/2006/relationships/tags" Target="../tags/tag3.xml"/><Relationship Id="rId29" Type="http://schemas.openxmlformats.org/officeDocument/2006/relationships/tags" Target="../tags/tag30.xml"/><Relationship Id="rId24" Type="http://schemas.openxmlformats.org/officeDocument/2006/relationships/tags" Target="../tags/tag25.xml"/><Relationship Id="rId40" Type="http://schemas.openxmlformats.org/officeDocument/2006/relationships/tags" Target="../tags/tag41.xml"/><Relationship Id="rId45" Type="http://schemas.openxmlformats.org/officeDocument/2006/relationships/tags" Target="../tags/tag46.xml"/><Relationship Id="rId66" Type="http://schemas.openxmlformats.org/officeDocument/2006/relationships/tags" Target="../tags/tag67.xml"/><Relationship Id="rId87" Type="http://schemas.openxmlformats.org/officeDocument/2006/relationships/tags" Target="../tags/tag88.xml"/><Relationship Id="rId110" Type="http://schemas.openxmlformats.org/officeDocument/2006/relationships/tags" Target="../tags/tag111.xml"/><Relationship Id="rId61" Type="http://schemas.openxmlformats.org/officeDocument/2006/relationships/tags" Target="../tags/tag62.xml"/><Relationship Id="rId82" Type="http://schemas.openxmlformats.org/officeDocument/2006/relationships/tags" Target="../tags/tag83.xml"/><Relationship Id="rId19" Type="http://schemas.openxmlformats.org/officeDocument/2006/relationships/tags" Target="../tags/tag20.xml"/><Relationship Id="rId14" Type="http://schemas.openxmlformats.org/officeDocument/2006/relationships/tags" Target="../tags/tag15.xml"/><Relationship Id="rId30" Type="http://schemas.openxmlformats.org/officeDocument/2006/relationships/tags" Target="../tags/tag31.xml"/><Relationship Id="rId35" Type="http://schemas.openxmlformats.org/officeDocument/2006/relationships/tags" Target="../tags/tag36.xml"/><Relationship Id="rId56" Type="http://schemas.openxmlformats.org/officeDocument/2006/relationships/tags" Target="../tags/tag57.xml"/><Relationship Id="rId77" Type="http://schemas.openxmlformats.org/officeDocument/2006/relationships/tags" Target="../tags/tag78.xml"/><Relationship Id="rId100" Type="http://schemas.openxmlformats.org/officeDocument/2006/relationships/tags" Target="../tags/tag101.xml"/><Relationship Id="rId105" Type="http://schemas.openxmlformats.org/officeDocument/2006/relationships/tags" Target="../tags/tag106.xml"/><Relationship Id="rId8" Type="http://schemas.openxmlformats.org/officeDocument/2006/relationships/tags" Target="../tags/tag9.xml"/><Relationship Id="rId51" Type="http://schemas.openxmlformats.org/officeDocument/2006/relationships/tags" Target="../tags/tag52.xml"/><Relationship Id="rId72" Type="http://schemas.openxmlformats.org/officeDocument/2006/relationships/tags" Target="../tags/tag73.xml"/><Relationship Id="rId93" Type="http://schemas.openxmlformats.org/officeDocument/2006/relationships/tags" Target="../tags/tag94.xml"/><Relationship Id="rId98" Type="http://schemas.openxmlformats.org/officeDocument/2006/relationships/tags" Target="../tags/tag99.xml"/><Relationship Id="rId3" Type="http://schemas.openxmlformats.org/officeDocument/2006/relationships/tags" Target="../tags/tag4.xml"/><Relationship Id="rId25" Type="http://schemas.openxmlformats.org/officeDocument/2006/relationships/tags" Target="../tags/tag26.xml"/><Relationship Id="rId46" Type="http://schemas.openxmlformats.org/officeDocument/2006/relationships/tags" Target="../tags/tag47.xml"/><Relationship Id="rId67" Type="http://schemas.openxmlformats.org/officeDocument/2006/relationships/tags" Target="../tags/tag68.xml"/><Relationship Id="rId20" Type="http://schemas.openxmlformats.org/officeDocument/2006/relationships/tags" Target="../tags/tag21.xml"/><Relationship Id="rId41" Type="http://schemas.openxmlformats.org/officeDocument/2006/relationships/tags" Target="../tags/tag42.xml"/><Relationship Id="rId62" Type="http://schemas.openxmlformats.org/officeDocument/2006/relationships/tags" Target="../tags/tag63.xml"/><Relationship Id="rId83" Type="http://schemas.openxmlformats.org/officeDocument/2006/relationships/tags" Target="../tags/tag84.xml"/><Relationship Id="rId88" Type="http://schemas.openxmlformats.org/officeDocument/2006/relationships/tags" Target="../tags/tag89.xml"/><Relationship Id="rId111" Type="http://schemas.openxmlformats.org/officeDocument/2006/relationships/tags" Target="../tags/tag112.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hyperlink" Target="https://www.books.com.tw/products/0010933217?sloc=main"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
          <p:cNvSpPr txBox="1">
            <a:spLocks noGrp="1"/>
          </p:cNvSpPr>
          <p:nvPr>
            <p:ph type="ctrTitle"/>
          </p:nvPr>
        </p:nvSpPr>
        <p:spPr>
          <a:xfrm>
            <a:off x="1845068" y="1991039"/>
            <a:ext cx="7478233" cy="1492410"/>
          </a:xfrm>
          <a:prstGeom prst="rect">
            <a:avLst/>
          </a:prstGeom>
          <a:noFill/>
          <a:ln>
            <a:noFill/>
          </a:ln>
        </p:spPr>
        <p:txBody>
          <a:bodyPr spcFirstLastPara="1" wrap="square" lIns="68575" tIns="34275" rIns="68575" bIns="34275" anchor="b" anchorCtr="0">
            <a:noAutofit/>
          </a:bodyPr>
          <a:lstStyle/>
          <a:p>
            <a:pPr lvl="0" algn="ctr">
              <a:lnSpc>
                <a:spcPct val="90000"/>
              </a:lnSpc>
              <a:buSzPts val="891"/>
            </a:pPr>
            <a:r>
              <a:rPr lang="en-US" altLang="zh-TW" sz="3200" dirty="0">
                <a:latin typeface="標楷體" panose="03000509000000000000" pitchFamily="65" charset="-120"/>
                <a:ea typeface="標楷體" panose="03000509000000000000" pitchFamily="65" charset="-120"/>
              </a:rPr>
              <a:t>From Quantum Bits to </a:t>
            </a:r>
            <a:br>
              <a:rPr lang="en-US" altLang="zh-TW" sz="3200" dirty="0">
                <a:latin typeface="標楷體" panose="03000509000000000000" pitchFamily="65" charset="-120"/>
                <a:ea typeface="標楷體" panose="03000509000000000000" pitchFamily="65" charset="-120"/>
              </a:rPr>
            </a:br>
            <a:r>
              <a:rPr lang="en-US" altLang="zh-TW" sz="3200" dirty="0">
                <a:latin typeface="標楷體" panose="03000509000000000000" pitchFamily="65" charset="-120"/>
                <a:ea typeface="標楷體" panose="03000509000000000000" pitchFamily="65" charset="-120"/>
              </a:rPr>
              <a:t>Quantum Algorithms</a:t>
            </a:r>
            <a:br>
              <a:rPr lang="en-US" altLang="zh-TW" sz="3200" dirty="0">
                <a:latin typeface="標楷體" panose="03000509000000000000" pitchFamily="65" charset="-120"/>
                <a:ea typeface="標楷體" panose="03000509000000000000" pitchFamily="65" charset="-120"/>
              </a:rPr>
            </a:br>
            <a:r>
              <a:rPr lang="zh-TW" altLang="en-US" sz="4000" dirty="0">
                <a:latin typeface="標楷體" panose="03000509000000000000" pitchFamily="65" charset="-120"/>
                <a:ea typeface="標楷體" panose="03000509000000000000" pitchFamily="65" charset="-120"/>
              </a:rPr>
              <a:t>從量子位元到量子演算法</a:t>
            </a:r>
            <a:br>
              <a:rPr lang="en-US" altLang="zh-TW" sz="4000" dirty="0">
                <a:latin typeface="標楷體" panose="03000509000000000000" pitchFamily="65" charset="-120"/>
                <a:ea typeface="標楷體" panose="03000509000000000000" pitchFamily="65" charset="-120"/>
              </a:rPr>
            </a:br>
            <a:endParaRPr sz="4000" dirty="0">
              <a:solidFill>
                <a:schemeClr val="lt1"/>
              </a:solidFill>
              <a:latin typeface="標楷體" panose="03000509000000000000" pitchFamily="65" charset="-120"/>
              <a:ea typeface="標楷體" panose="03000509000000000000" pitchFamily="65" charset="-120"/>
            </a:endParaRPr>
          </a:p>
        </p:txBody>
      </p:sp>
      <p:sp>
        <p:nvSpPr>
          <p:cNvPr id="179" name="Google Shape;179;p1"/>
          <p:cNvSpPr txBox="1">
            <a:spLocks noGrp="1"/>
          </p:cNvSpPr>
          <p:nvPr>
            <p:ph type="subTitle" idx="1"/>
          </p:nvPr>
        </p:nvSpPr>
        <p:spPr>
          <a:xfrm>
            <a:off x="1586473" y="3447221"/>
            <a:ext cx="7146710" cy="1239379"/>
          </a:xfrm>
          <a:prstGeom prst="rect">
            <a:avLst/>
          </a:prstGeom>
          <a:noFill/>
          <a:ln>
            <a:noFill/>
          </a:ln>
        </p:spPr>
        <p:txBody>
          <a:bodyPr spcFirstLastPara="1" wrap="square" lIns="68575" tIns="34275" rIns="68575" bIns="34275" anchor="t" anchorCtr="0">
            <a:normAutofit fontScale="92500" lnSpcReduction="10000"/>
          </a:bodyPr>
          <a:lstStyle/>
          <a:p>
            <a:pPr marL="0" lvl="0" indent="0" algn="ctr">
              <a:spcBef>
                <a:spcPts val="800"/>
              </a:spcBef>
              <a:buSzPts val="2400"/>
            </a:pPr>
            <a:r>
              <a:rPr lang="en-US" altLang="zh-TW" sz="2000" dirty="0"/>
              <a:t>Department of Computer Science and Information Engineering</a:t>
            </a:r>
          </a:p>
          <a:p>
            <a:pPr marL="0" lvl="0" indent="0" algn="ctr">
              <a:spcBef>
                <a:spcPts val="800"/>
              </a:spcBef>
              <a:buSzPts val="2400"/>
            </a:pPr>
            <a:r>
              <a:rPr lang="en-US" altLang="zh-TW" sz="2000" dirty="0"/>
              <a:t>National Central University, Taiwan</a:t>
            </a:r>
          </a:p>
          <a:p>
            <a:pPr marL="0" lvl="0" indent="0" algn="ctr">
              <a:spcBef>
                <a:spcPts val="800"/>
              </a:spcBef>
              <a:buSzPts val="2400"/>
            </a:pPr>
            <a:r>
              <a:rPr lang="en-US" altLang="zh-TW" sz="2000" u="sng" dirty="0" err="1"/>
              <a:t>Jehn-Ruey</a:t>
            </a:r>
            <a:r>
              <a:rPr lang="en-US" altLang="zh-TW" sz="2000" u="sng" dirty="0"/>
              <a:t> Jiang (</a:t>
            </a:r>
            <a:r>
              <a:rPr lang="zh-TW" sz="2000" u="sng" dirty="0"/>
              <a:t>江振瑞</a:t>
            </a:r>
            <a:r>
              <a:rPr lang="en-US" altLang="zh-TW" sz="2000" u="sng" dirty="0"/>
              <a:t>)</a:t>
            </a:r>
            <a:endParaRPr sz="2000" u="sng" dirty="0"/>
          </a:p>
        </p:txBody>
      </p:sp>
      <p:pic>
        <p:nvPicPr>
          <p:cNvPr id="8" name="圖片 7">
            <a:extLst>
              <a:ext uri="{FF2B5EF4-FFF2-40B4-BE49-F238E27FC236}">
                <a16:creationId xmlns:a16="http://schemas.microsoft.com/office/drawing/2014/main" id="{282B61EE-66DC-4262-BA78-0D26CF05795B}"/>
              </a:ext>
            </a:extLst>
          </p:cNvPr>
          <p:cNvPicPr/>
          <p:nvPr/>
        </p:nvPicPr>
        <p:blipFill rotWithShape="1">
          <a:blip r:embed="rId3"/>
          <a:srcRect l="28940" t="21127" r="39070" b="5327"/>
          <a:stretch/>
        </p:blipFill>
        <p:spPr bwMode="auto">
          <a:xfrm>
            <a:off x="7358481" y="4078711"/>
            <a:ext cx="1684020" cy="1089025"/>
          </a:xfrm>
          <a:prstGeom prst="rect">
            <a:avLst/>
          </a:prstGeom>
          <a:ln>
            <a:noFill/>
          </a:ln>
          <a:extLst>
            <a:ext uri="{53640926-AAD7-44D8-BBD7-CCE9431645EC}">
              <a14:shadowObscured xmlns:a14="http://schemas.microsoft.com/office/drawing/2010/main"/>
            </a:ext>
          </a:extLst>
        </p:spPr>
      </p:pic>
      <p:pic>
        <p:nvPicPr>
          <p:cNvPr id="5" name="Picture 2" descr="江振瑞">
            <a:extLst>
              <a:ext uri="{FF2B5EF4-FFF2-40B4-BE49-F238E27FC236}">
                <a16:creationId xmlns:a16="http://schemas.microsoft.com/office/drawing/2014/main" id="{35F89E1C-E7AD-48A8-BC0D-6EBEC5D394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569" t="12255" r="12529" b="20087"/>
          <a:stretch/>
        </p:blipFill>
        <p:spPr bwMode="auto">
          <a:xfrm>
            <a:off x="119255" y="3160452"/>
            <a:ext cx="1564267" cy="18925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F9F8A2-5EAC-4D24-A75C-7C3F63818384}"/>
              </a:ext>
            </a:extLst>
          </p:cNvPr>
          <p:cNvSpPr>
            <a:spLocks noGrp="1"/>
          </p:cNvSpPr>
          <p:nvPr>
            <p:ph type="title"/>
          </p:nvPr>
        </p:nvSpPr>
        <p:spPr>
          <a:xfrm>
            <a:off x="408064" y="398860"/>
            <a:ext cx="9301992" cy="581383"/>
          </a:xfrm>
        </p:spPr>
        <p:txBody>
          <a:bodyPr/>
          <a:lstStyle/>
          <a:p>
            <a:r>
              <a:rPr lang="en-US" altLang="zh-TW" sz="2800" i="1" dirty="0">
                <a:solidFill>
                  <a:srgbClr val="FF0000"/>
                </a:solidFill>
                <a:latin typeface="Times New Roman" panose="02020603050405020304" pitchFamily="18" charset="0"/>
                <a:cs typeface="Times New Roman" panose="02020603050405020304" pitchFamily="18" charset="0"/>
              </a:rPr>
              <a:t>n </a:t>
            </a:r>
            <a:r>
              <a:rPr lang="en-US" altLang="zh-TW" sz="2800" dirty="0">
                <a:solidFill>
                  <a:srgbClr val="FF0000"/>
                </a:solidFill>
                <a:latin typeface="Times New Roman" panose="02020603050405020304" pitchFamily="18" charset="0"/>
                <a:cs typeface="Times New Roman" panose="02020603050405020304" pitchFamily="18" charset="0"/>
              </a:rPr>
              <a:t>bits</a:t>
            </a:r>
            <a:r>
              <a:rPr lang="en-US" altLang="zh-TW" sz="2800" dirty="0">
                <a:latin typeface="Times New Roman" panose="02020603050405020304" pitchFamily="18" charset="0"/>
                <a:cs typeface="Times New Roman" panose="02020603050405020304" pitchFamily="18" charset="0"/>
              </a:rPr>
              <a:t> to represent </a:t>
            </a:r>
            <a:r>
              <a:rPr lang="en-US" altLang="zh-TW" sz="2800" dirty="0">
                <a:solidFill>
                  <a:srgbClr val="FF0000"/>
                </a:solidFill>
                <a:latin typeface="Times New Roman" panose="02020603050405020304" pitchFamily="18" charset="0"/>
                <a:cs typeface="Times New Roman" panose="02020603050405020304" pitchFamily="18" charset="0"/>
              </a:rPr>
              <a:t>one of 2</a:t>
            </a:r>
            <a:r>
              <a:rPr lang="en-US" altLang="zh-TW" sz="2800" i="1" baseline="30000" dirty="0">
                <a:solidFill>
                  <a:srgbClr val="FF0000"/>
                </a:solidFill>
                <a:latin typeface="Times New Roman" panose="02020603050405020304" pitchFamily="18" charset="0"/>
                <a:cs typeface="Times New Roman" panose="02020603050405020304" pitchFamily="18" charset="0"/>
              </a:rPr>
              <a:t>n</a:t>
            </a:r>
            <a:r>
              <a:rPr lang="en-US" altLang="zh-TW" sz="2800" dirty="0">
                <a:solidFill>
                  <a:srgbClr val="FF0000"/>
                </a:solidFill>
              </a:rPr>
              <a:t> states</a:t>
            </a:r>
            <a:r>
              <a:rPr lang="en-US" altLang="zh-TW" sz="2800" dirty="0"/>
              <a:t> at a time</a:t>
            </a:r>
            <a:r>
              <a:rPr lang="zh-TW" altLang="en-US" sz="2800" dirty="0"/>
              <a:t>   </a:t>
            </a:r>
            <a:r>
              <a:rPr lang="en-US" altLang="zh-TW" sz="2800" dirty="0"/>
              <a:t>vs</a:t>
            </a:r>
            <a:br>
              <a:rPr lang="en-US" altLang="zh-TW" sz="2800" i="1" dirty="0">
                <a:latin typeface="Times New Roman" panose="02020603050405020304" pitchFamily="18" charset="0"/>
                <a:cs typeface="Times New Roman" panose="02020603050405020304" pitchFamily="18" charset="0"/>
              </a:rPr>
            </a:br>
            <a:r>
              <a:rPr lang="en-US" altLang="zh-TW" sz="2800" i="1" dirty="0">
                <a:solidFill>
                  <a:srgbClr val="00B050"/>
                </a:solidFill>
                <a:latin typeface="Times New Roman" panose="02020603050405020304" pitchFamily="18" charset="0"/>
                <a:cs typeface="Times New Roman" panose="02020603050405020304" pitchFamily="18" charset="0"/>
              </a:rPr>
              <a:t>n</a:t>
            </a:r>
            <a:r>
              <a:rPr lang="en-US" altLang="zh-TW" sz="2800" dirty="0">
                <a:solidFill>
                  <a:srgbClr val="00B050"/>
                </a:solidFill>
              </a:rPr>
              <a:t> qubits</a:t>
            </a:r>
            <a:r>
              <a:rPr lang="en-US" altLang="zh-TW" sz="2800" dirty="0"/>
              <a:t> to represent </a:t>
            </a:r>
            <a:r>
              <a:rPr lang="en-US" altLang="zh-TW" sz="2800" dirty="0">
                <a:solidFill>
                  <a:srgbClr val="00B050"/>
                </a:solidFill>
              </a:rPr>
              <a:t>all </a:t>
            </a:r>
            <a:r>
              <a:rPr lang="en-US" altLang="zh-TW" sz="2800" dirty="0">
                <a:solidFill>
                  <a:srgbClr val="00B050"/>
                </a:solidFill>
                <a:latin typeface="Times New Roman" panose="02020603050405020304" pitchFamily="18" charset="0"/>
                <a:cs typeface="Times New Roman" panose="02020603050405020304" pitchFamily="18" charset="0"/>
              </a:rPr>
              <a:t>2</a:t>
            </a:r>
            <a:r>
              <a:rPr lang="en-US" altLang="zh-TW" sz="2800" i="1" baseline="30000" dirty="0">
                <a:solidFill>
                  <a:srgbClr val="00B050"/>
                </a:solidFill>
                <a:latin typeface="Times New Roman" panose="02020603050405020304" pitchFamily="18" charset="0"/>
                <a:cs typeface="Times New Roman" panose="02020603050405020304" pitchFamily="18" charset="0"/>
              </a:rPr>
              <a:t>n</a:t>
            </a:r>
            <a:r>
              <a:rPr lang="en-US" altLang="zh-TW" sz="2800" dirty="0">
                <a:solidFill>
                  <a:srgbClr val="00B050"/>
                </a:solidFill>
              </a:rPr>
              <a:t> states</a:t>
            </a:r>
            <a:r>
              <a:rPr lang="en-US" altLang="zh-TW" sz="2800" dirty="0"/>
              <a:t> at a time</a:t>
            </a:r>
            <a:endParaRPr lang="zh-TW" altLang="en-US" sz="2800" dirty="0"/>
          </a:p>
        </p:txBody>
      </p:sp>
      <p:pic>
        <p:nvPicPr>
          <p:cNvPr id="4" name="圖片 3" descr="https://img.rolandberger.com/content_assets/content_images/captions/Think_Act_Magazine_Purpose_Quantum_leap_GT1_image_caption_w1280.jpg">
            <a:extLst>
              <a:ext uri="{FF2B5EF4-FFF2-40B4-BE49-F238E27FC236}">
                <a16:creationId xmlns:a16="http://schemas.microsoft.com/office/drawing/2014/main" id="{34FC4EED-0515-4101-8A05-99BC21BA96BD}"/>
              </a:ext>
            </a:extLst>
          </p:cNvPr>
          <p:cNvPicPr/>
          <p:nvPr/>
        </p:nvPicPr>
        <p:blipFill rotWithShape="1">
          <a:blip r:embed="rId2">
            <a:extLst>
              <a:ext uri="{28A0092B-C50C-407E-A947-70E740481C1C}">
                <a14:useLocalDpi xmlns:a14="http://schemas.microsoft.com/office/drawing/2010/main" val="0"/>
              </a:ext>
            </a:extLst>
          </a:blip>
          <a:srcRect l="28033" t="32510" r="7230" b="15139"/>
          <a:stretch/>
        </p:blipFill>
        <p:spPr bwMode="auto">
          <a:xfrm>
            <a:off x="408064" y="1148486"/>
            <a:ext cx="7736115" cy="3798524"/>
          </a:xfrm>
          <a:prstGeom prst="rect">
            <a:avLst/>
          </a:prstGeom>
          <a:noFill/>
          <a:ln>
            <a:noFill/>
          </a:ln>
          <a:extLst>
            <a:ext uri="{53640926-AAD7-44D8-BBD7-CCE9431645EC}">
              <a14:shadowObscured xmlns:a14="http://schemas.microsoft.com/office/drawing/2010/main"/>
            </a:ext>
          </a:extLst>
        </p:spPr>
      </p:pic>
      <p:sp>
        <p:nvSpPr>
          <p:cNvPr id="5" name="標題 1">
            <a:extLst>
              <a:ext uri="{FF2B5EF4-FFF2-40B4-BE49-F238E27FC236}">
                <a16:creationId xmlns:a16="http://schemas.microsoft.com/office/drawing/2014/main" id="{5BD3AD04-CDF6-4527-9D71-8F449A40FDDC}"/>
              </a:ext>
            </a:extLst>
          </p:cNvPr>
          <p:cNvSpPr txBox="1">
            <a:spLocks/>
          </p:cNvSpPr>
          <p:nvPr/>
        </p:nvSpPr>
        <p:spPr>
          <a:xfrm>
            <a:off x="408064" y="4800600"/>
            <a:ext cx="8735936" cy="437101"/>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900" dirty="0"/>
              <a:t>Source: https://www.rolandberger.com/en/Insights/Publications/Quantum-technology-is-leaping-into-our-lives.html</a:t>
            </a:r>
            <a:endParaRPr lang="zh-TW" altLang="en-US" sz="900" dirty="0"/>
          </a:p>
        </p:txBody>
      </p:sp>
      <p:sp>
        <p:nvSpPr>
          <p:cNvPr id="7" name="投影片編號版面配置區 6">
            <a:extLst>
              <a:ext uri="{FF2B5EF4-FFF2-40B4-BE49-F238E27FC236}">
                <a16:creationId xmlns:a16="http://schemas.microsoft.com/office/drawing/2014/main" id="{59002D40-A0E1-4F79-99BB-B70D4BA0D9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10</a:t>
            </a:fld>
            <a:endParaRPr lang="zh-TW" altLang="en-US"/>
          </a:p>
        </p:txBody>
      </p:sp>
    </p:spTree>
    <p:extLst>
      <p:ext uri="{BB962C8B-B14F-4D97-AF65-F5344CB8AC3E}">
        <p14:creationId xmlns:p14="http://schemas.microsoft.com/office/powerpoint/2010/main" val="2887559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6" name="Google Shape;1076;g246324325ff_2_0"/>
          <p:cNvPicPr preferRelativeResize="0"/>
          <p:nvPr/>
        </p:nvPicPr>
        <p:blipFill>
          <a:blip r:embed="rId3">
            <a:alphaModFix/>
          </a:blip>
          <a:stretch>
            <a:fillRect/>
          </a:stretch>
        </p:blipFill>
        <p:spPr>
          <a:xfrm>
            <a:off x="45950" y="53475"/>
            <a:ext cx="9052100" cy="4792849"/>
          </a:xfrm>
          <a:prstGeom prst="rect">
            <a:avLst/>
          </a:prstGeom>
          <a:noFill/>
          <a:ln>
            <a:noFill/>
          </a:ln>
        </p:spPr>
      </p:pic>
      <p:sp>
        <p:nvSpPr>
          <p:cNvPr id="1077" name="Google Shape;1077;g246324325ff_2_0"/>
          <p:cNvSpPr txBox="1"/>
          <p:nvPr/>
        </p:nvSpPr>
        <p:spPr>
          <a:xfrm>
            <a:off x="0" y="4846325"/>
            <a:ext cx="50199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900"/>
              <a:buFont typeface="Arial"/>
              <a:buNone/>
            </a:pPr>
            <a:r>
              <a:rPr lang="en-US" sz="1000" b="0" i="0" u="none" strike="noStrike" cap="none">
                <a:solidFill>
                  <a:srgbClr val="000000"/>
                </a:solidFill>
                <a:latin typeface="Arial"/>
                <a:ea typeface="Arial"/>
                <a:cs typeface="Arial"/>
                <a:sym typeface="Arial"/>
              </a:rPr>
              <a:t>Source:</a:t>
            </a:r>
            <a:r>
              <a:rPr lang="en-US" sz="1000"/>
              <a:t> Ezratty, O. (2021). Understanding Quantum Technologies. le lab quantique.</a:t>
            </a:r>
            <a:endParaRPr sz="1000" b="0" i="0" u="none" strike="noStrike" cap="none">
              <a:solidFill>
                <a:srgbClr val="000000"/>
              </a:solidFill>
              <a:latin typeface="Arial"/>
              <a:ea typeface="Arial"/>
              <a:cs typeface="Arial"/>
              <a:sym typeface="Arial"/>
            </a:endParaRPr>
          </a:p>
        </p:txBody>
      </p:sp>
      <p:sp>
        <p:nvSpPr>
          <p:cNvPr id="7" name="投影片編號版面配置區 6">
            <a:extLst>
              <a:ext uri="{FF2B5EF4-FFF2-40B4-BE49-F238E27FC236}">
                <a16:creationId xmlns:a16="http://schemas.microsoft.com/office/drawing/2014/main" id="{3E80328A-188C-4C24-9BE2-93FC88F336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Tree>
    <p:extLst>
      <p:ext uri="{BB962C8B-B14F-4D97-AF65-F5344CB8AC3E}">
        <p14:creationId xmlns:p14="http://schemas.microsoft.com/office/powerpoint/2010/main" val="1364196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hat is a Notebook Computer? | Definition from TechTarg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4070" y="3618453"/>
            <a:ext cx="1479359" cy="1138578"/>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6D1BFAE4-7EBC-4272-AD5B-34F2FBE2D026}"/>
              </a:ext>
            </a:extLst>
          </p:cNvPr>
          <p:cNvSpPr>
            <a:spLocks noGrp="1"/>
          </p:cNvSpPr>
          <p:nvPr>
            <p:ph type="title"/>
          </p:nvPr>
        </p:nvSpPr>
        <p:spPr>
          <a:xfrm>
            <a:off x="457199" y="342900"/>
            <a:ext cx="8545033" cy="539695"/>
          </a:xfrm>
        </p:spPr>
        <p:txBody>
          <a:bodyPr/>
          <a:lstStyle/>
          <a:p>
            <a:r>
              <a:rPr lang="en-US" altLang="zh-TW" dirty="0">
                <a:solidFill>
                  <a:srgbClr val="FF0000"/>
                </a:solidFill>
              </a:rPr>
              <a:t>Classical Computers</a:t>
            </a:r>
            <a:r>
              <a:rPr lang="en-US" altLang="zh-TW" dirty="0"/>
              <a:t> vs </a:t>
            </a:r>
            <a:r>
              <a:rPr lang="en-US" altLang="zh-TW" dirty="0">
                <a:solidFill>
                  <a:srgbClr val="00B050"/>
                </a:solidFill>
              </a:rPr>
              <a:t>Quantum Computers</a:t>
            </a:r>
            <a:endParaRPr lang="zh-TW" altLang="en-US" dirty="0">
              <a:solidFill>
                <a:srgbClr val="00B050"/>
              </a:solidFill>
            </a:endParaRPr>
          </a:p>
        </p:txBody>
      </p:sp>
      <p:pic>
        <p:nvPicPr>
          <p:cNvPr id="6" name="Picture 2" descr="https://upload.wikimedia.org/wikipedia/commons/thumb/b/b4/Summit_%28supercomputer%29.jpg/800px-Summit_%28supercomputer%29.jpg">
            <a:extLst>
              <a:ext uri="{FF2B5EF4-FFF2-40B4-BE49-F238E27FC236}">
                <a16:creationId xmlns:a16="http://schemas.microsoft.com/office/drawing/2014/main" id="{9C3D2113-D0E7-45D0-A817-4A3473F47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058" y="882595"/>
            <a:ext cx="2683873" cy="16891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Fugaku, a supercomputer co-developed by the Riken research institute and Fujitsu Ltd., was ranked the world's fastest by the U.S.-European TOP500 project. | KYODO">
            <a:extLst>
              <a:ext uri="{FF2B5EF4-FFF2-40B4-BE49-F238E27FC236}">
                <a16:creationId xmlns:a16="http://schemas.microsoft.com/office/drawing/2014/main" id="{76FB11DC-792E-401E-B97B-B40F12D45D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760" y="1191859"/>
            <a:ext cx="3049865" cy="18459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rontier Supercomputer: world's fastest supercomputer">
            <a:extLst>
              <a:ext uri="{FF2B5EF4-FFF2-40B4-BE49-F238E27FC236}">
                <a16:creationId xmlns:a16="http://schemas.microsoft.com/office/drawing/2014/main" id="{BF496B90-A94E-40DC-AC87-79A199354D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6000" y="1559629"/>
            <a:ext cx="3348989" cy="20242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Google CEO Sundar Pichai with quantum computer.">
            <a:extLst>
              <a:ext uri="{FF2B5EF4-FFF2-40B4-BE49-F238E27FC236}">
                <a16:creationId xmlns:a16="http://schemas.microsoft.com/office/drawing/2014/main" id="{146CB2B5-6370-44D3-9F68-9AECD90141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866089"/>
            <a:ext cx="2757010" cy="18380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mirabilisdesign.com/wp-content/uploads/2021/04/google-sycamore-ordinateur-quantique-1-min.jpg">
            <a:extLst>
              <a:ext uri="{FF2B5EF4-FFF2-40B4-BE49-F238E27FC236}">
                <a16:creationId xmlns:a16="http://schemas.microsoft.com/office/drawing/2014/main" id="{D30D7BFA-5958-4644-ADE5-66F57F1485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8157" y="1400814"/>
            <a:ext cx="1849709" cy="10401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www.somagnews.com/wp-content/uploads/2021/11/Screen-Shot-2021-11-15-at-20.37.54.jpg">
            <a:extLst>
              <a:ext uri="{FF2B5EF4-FFF2-40B4-BE49-F238E27FC236}">
                <a16:creationId xmlns:a16="http://schemas.microsoft.com/office/drawing/2014/main" id="{89BE4F82-6455-48E7-B6EC-609A5058934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4773"/>
          <a:stretch/>
        </p:blipFill>
        <p:spPr bwMode="auto">
          <a:xfrm>
            <a:off x="6024806" y="1164840"/>
            <a:ext cx="2786038" cy="16355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Twitter 上的 Jay Gambetta：&quot;Eagle has landed. Eagle is our 127-qubit quantum  processor and currently operational. To read more about it check out the  blog https://t.co/sgiHZtwIyV 1/12 https://t.co/gyU07HliNF&quot; / Twitter">
            <a:extLst>
              <a:ext uri="{FF2B5EF4-FFF2-40B4-BE49-F238E27FC236}">
                <a16:creationId xmlns:a16="http://schemas.microsoft.com/office/drawing/2014/main" id="{4C849F26-DDDB-4F78-BBB9-24226AC79E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6375" y="2155862"/>
            <a:ext cx="1316758" cy="8819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newsroom.ibm.com/image/Quantum+Summit_banner_2+%281%29.jpg">
            <a:extLst>
              <a:ext uri="{FF2B5EF4-FFF2-40B4-BE49-F238E27FC236}">
                <a16:creationId xmlns:a16="http://schemas.microsoft.com/office/drawing/2014/main" id="{ABF1E06A-C038-4C2E-8CDE-AC41C63073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05461" y="1723983"/>
            <a:ext cx="3452349" cy="1294631"/>
          </a:xfrm>
          <a:prstGeom prst="rect">
            <a:avLst/>
          </a:prstGeom>
          <a:noFill/>
          <a:extLst>
            <a:ext uri="{909E8E84-426E-40DD-AFC4-6F175D3DCCD1}">
              <a14:hiddenFill xmlns:a14="http://schemas.microsoft.com/office/drawing/2010/main">
                <a:solidFill>
                  <a:srgbClr val="FFFFFF"/>
                </a:solidFill>
              </a14:hiddenFill>
            </a:ext>
          </a:extLst>
        </p:spPr>
      </p:pic>
      <p:sp>
        <p:nvSpPr>
          <p:cNvPr id="14" name="文字方塊 13"/>
          <p:cNvSpPr txBox="1"/>
          <p:nvPr/>
        </p:nvSpPr>
        <p:spPr>
          <a:xfrm>
            <a:off x="2980931" y="871786"/>
            <a:ext cx="1160895" cy="307777"/>
          </a:xfrm>
          <a:prstGeom prst="rect">
            <a:avLst/>
          </a:prstGeom>
          <a:noFill/>
        </p:spPr>
        <p:txBody>
          <a:bodyPr wrap="none" rtlCol="0">
            <a:spAutoFit/>
          </a:bodyPr>
          <a:lstStyle/>
          <a:p>
            <a:r>
              <a:rPr lang="en-US" altLang="zh-TW" dirty="0">
                <a:solidFill>
                  <a:srgbClr val="FF0000"/>
                </a:solidFill>
              </a:rPr>
              <a:t>IBM</a:t>
            </a:r>
            <a:r>
              <a:rPr lang="zh-TW" altLang="en-US" dirty="0">
                <a:solidFill>
                  <a:srgbClr val="FF0000"/>
                </a:solidFill>
              </a:rPr>
              <a:t> </a:t>
            </a:r>
            <a:r>
              <a:rPr lang="en-US" altLang="zh-TW" dirty="0">
                <a:solidFill>
                  <a:srgbClr val="FF0000"/>
                </a:solidFill>
              </a:rPr>
              <a:t>Summit</a:t>
            </a:r>
            <a:endParaRPr lang="zh-TW" altLang="en-US" dirty="0">
              <a:solidFill>
                <a:srgbClr val="FF0000"/>
              </a:solidFill>
            </a:endParaRPr>
          </a:p>
        </p:txBody>
      </p:sp>
      <p:sp>
        <p:nvSpPr>
          <p:cNvPr id="15" name="文字方塊 14"/>
          <p:cNvSpPr txBox="1"/>
          <p:nvPr/>
        </p:nvSpPr>
        <p:spPr>
          <a:xfrm>
            <a:off x="3073697" y="1242282"/>
            <a:ext cx="1358064" cy="307777"/>
          </a:xfrm>
          <a:prstGeom prst="rect">
            <a:avLst/>
          </a:prstGeom>
          <a:noFill/>
        </p:spPr>
        <p:txBody>
          <a:bodyPr wrap="none" rtlCol="0">
            <a:spAutoFit/>
          </a:bodyPr>
          <a:lstStyle/>
          <a:p>
            <a:r>
              <a:rPr lang="en-US" altLang="zh-TW" dirty="0">
                <a:solidFill>
                  <a:srgbClr val="FF0000"/>
                </a:solidFill>
              </a:rPr>
              <a:t>Fujitsu </a:t>
            </a:r>
            <a:r>
              <a:rPr lang="en-US" altLang="zh-TW" dirty="0" err="1">
                <a:solidFill>
                  <a:srgbClr val="FF0000"/>
                </a:solidFill>
              </a:rPr>
              <a:t>Fugaku</a:t>
            </a:r>
            <a:endParaRPr lang="zh-TW" altLang="en-US" dirty="0">
              <a:solidFill>
                <a:srgbClr val="FF0000"/>
              </a:solidFill>
            </a:endParaRPr>
          </a:p>
        </p:txBody>
      </p:sp>
      <p:sp>
        <p:nvSpPr>
          <p:cNvPr id="17" name="文字方塊 16"/>
          <p:cNvSpPr txBox="1"/>
          <p:nvPr/>
        </p:nvSpPr>
        <p:spPr>
          <a:xfrm>
            <a:off x="1924471" y="3508600"/>
            <a:ext cx="1938531" cy="307777"/>
          </a:xfrm>
          <a:prstGeom prst="rect">
            <a:avLst/>
          </a:prstGeom>
          <a:noFill/>
        </p:spPr>
        <p:txBody>
          <a:bodyPr wrap="square" rtlCol="0">
            <a:spAutoFit/>
          </a:bodyPr>
          <a:lstStyle/>
          <a:p>
            <a:r>
              <a:rPr lang="en-US" altLang="zh-TW" dirty="0">
                <a:solidFill>
                  <a:srgbClr val="FF0000"/>
                </a:solidFill>
              </a:rPr>
              <a:t>USA DOE Frontier</a:t>
            </a:r>
            <a:endParaRPr lang="zh-TW" altLang="en-US" dirty="0">
              <a:solidFill>
                <a:srgbClr val="FF0000"/>
              </a:solidFill>
            </a:endParaRPr>
          </a:p>
        </p:txBody>
      </p:sp>
      <p:pic>
        <p:nvPicPr>
          <p:cNvPr id="2050" name="Picture 2" descr="What is a PC? Computer Definition and Computer Basics for Beginner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875" y="3565368"/>
            <a:ext cx="1321242" cy="1286318"/>
          </a:xfrm>
          <a:prstGeom prst="rect">
            <a:avLst/>
          </a:prstGeom>
          <a:noFill/>
          <a:extLst>
            <a:ext uri="{909E8E84-426E-40DD-AFC4-6F175D3DCCD1}">
              <a14:hiddenFill xmlns:a14="http://schemas.microsoft.com/office/drawing/2010/main">
                <a:solidFill>
                  <a:srgbClr val="FFFFFF"/>
                </a:solidFill>
              </a14:hiddenFill>
            </a:ext>
          </a:extLst>
        </p:spPr>
      </p:pic>
      <p:pic>
        <p:nvPicPr>
          <p:cNvPr id="21" name="圖片 20"/>
          <p:cNvPicPr>
            <a:picLocks noChangeAspect="1"/>
          </p:cNvPicPr>
          <p:nvPr/>
        </p:nvPicPr>
        <p:blipFill>
          <a:blip r:embed="rId13"/>
          <a:stretch>
            <a:fillRect/>
          </a:stretch>
        </p:blipFill>
        <p:spPr>
          <a:xfrm>
            <a:off x="2758348" y="3836941"/>
            <a:ext cx="630698" cy="862383"/>
          </a:xfrm>
          <a:prstGeom prst="rect">
            <a:avLst/>
          </a:prstGeom>
        </p:spPr>
      </p:pic>
      <p:pic>
        <p:nvPicPr>
          <p:cNvPr id="2064" name="Picture 16" descr="Pay Monthly Mobile Phone Contracts &amp; Plans | Sky Mobile"/>
          <p:cNvPicPr>
            <a:picLocks noChangeAspect="1" noChangeArrowheads="1"/>
          </p:cNvPicPr>
          <p:nvPr/>
        </p:nvPicPr>
        <p:blipFill>
          <a:blip r:embed="rId14" cstate="hqprint">
            <a:extLst>
              <a:ext uri="{28A0092B-C50C-407E-A947-70E740481C1C}">
                <a14:useLocalDpi xmlns:a14="http://schemas.microsoft.com/office/drawing/2010/main"/>
              </a:ext>
            </a:extLst>
          </a:blip>
          <a:srcRect/>
          <a:stretch>
            <a:fillRect/>
          </a:stretch>
        </p:blipFill>
        <p:spPr bwMode="auto">
          <a:xfrm>
            <a:off x="3489234" y="3778826"/>
            <a:ext cx="978612" cy="978612"/>
          </a:xfrm>
          <a:prstGeom prst="rect">
            <a:avLst/>
          </a:prstGeom>
          <a:noFill/>
          <a:extLst>
            <a:ext uri="{909E8E84-426E-40DD-AFC4-6F175D3DCCD1}">
              <a14:hiddenFill xmlns:a14="http://schemas.microsoft.com/office/drawing/2010/main">
                <a:solidFill>
                  <a:srgbClr val="FFFFFF"/>
                </a:solidFill>
              </a14:hiddenFill>
            </a:ext>
          </a:extLst>
        </p:spPr>
      </p:pic>
      <p:sp>
        <p:nvSpPr>
          <p:cNvPr id="22" name="文字方塊 21"/>
          <p:cNvSpPr txBox="1"/>
          <p:nvPr/>
        </p:nvSpPr>
        <p:spPr>
          <a:xfrm>
            <a:off x="4814888" y="882595"/>
            <a:ext cx="1617751" cy="307777"/>
          </a:xfrm>
          <a:prstGeom prst="rect">
            <a:avLst/>
          </a:prstGeom>
          <a:noFill/>
        </p:spPr>
        <p:txBody>
          <a:bodyPr wrap="none" rtlCol="0">
            <a:spAutoFit/>
          </a:bodyPr>
          <a:lstStyle/>
          <a:p>
            <a:r>
              <a:rPr lang="en-US" altLang="zh-TW" dirty="0">
                <a:solidFill>
                  <a:srgbClr val="00B050"/>
                </a:solidFill>
              </a:rPr>
              <a:t>Google Sycamore</a:t>
            </a:r>
            <a:endParaRPr lang="zh-TW" altLang="en-US" dirty="0">
              <a:solidFill>
                <a:srgbClr val="00B050"/>
              </a:solidFill>
            </a:endParaRPr>
          </a:p>
        </p:txBody>
      </p:sp>
      <p:sp>
        <p:nvSpPr>
          <p:cNvPr id="28" name="文字方塊 27"/>
          <p:cNvSpPr txBox="1"/>
          <p:nvPr/>
        </p:nvSpPr>
        <p:spPr>
          <a:xfrm>
            <a:off x="4873664" y="2455895"/>
            <a:ext cx="692818" cy="307777"/>
          </a:xfrm>
          <a:prstGeom prst="rect">
            <a:avLst/>
          </a:prstGeom>
          <a:noFill/>
        </p:spPr>
        <p:txBody>
          <a:bodyPr wrap="none" rtlCol="0">
            <a:spAutoFit/>
          </a:bodyPr>
          <a:lstStyle/>
          <a:p>
            <a:r>
              <a:rPr lang="en-US" altLang="zh-TW" dirty="0">
                <a:solidFill>
                  <a:srgbClr val="00B050"/>
                </a:solidFill>
              </a:rPr>
              <a:t>IBM</a:t>
            </a:r>
            <a:r>
              <a:rPr lang="zh-TW" altLang="en-US" dirty="0">
                <a:solidFill>
                  <a:srgbClr val="00B050"/>
                </a:solidFill>
              </a:rPr>
              <a:t> </a:t>
            </a:r>
            <a:r>
              <a:rPr lang="en-US" altLang="zh-TW" dirty="0">
                <a:solidFill>
                  <a:srgbClr val="00B050"/>
                </a:solidFill>
              </a:rPr>
              <a:t>Q</a:t>
            </a:r>
            <a:endParaRPr lang="zh-TW" altLang="en-US" dirty="0">
              <a:solidFill>
                <a:srgbClr val="00B050"/>
              </a:solidFill>
            </a:endParaRPr>
          </a:p>
        </p:txBody>
      </p:sp>
      <p:pic>
        <p:nvPicPr>
          <p:cNvPr id="29" name="Picture 4" descr="D-Wave Advantage">
            <a:extLst>
              <a:ext uri="{FF2B5EF4-FFF2-40B4-BE49-F238E27FC236}">
                <a16:creationId xmlns:a16="http://schemas.microsoft.com/office/drawing/2014/main" id="{19FF3934-B6A8-4A8D-8772-685A7AD57003}"/>
              </a:ext>
            </a:extLst>
          </p:cNvPr>
          <p:cNvPicPr>
            <a:picLocks noChangeAspect="1" noChangeArrowheads="1"/>
          </p:cNvPicPr>
          <p:nvPr/>
        </p:nvPicPr>
        <p:blipFill>
          <a:blip r:embed="rId15" cstate="hqprint">
            <a:extLst>
              <a:ext uri="{28A0092B-C50C-407E-A947-70E740481C1C}">
                <a14:useLocalDpi xmlns:a14="http://schemas.microsoft.com/office/drawing/2010/main"/>
              </a:ext>
            </a:extLst>
          </a:blip>
          <a:srcRect/>
          <a:stretch>
            <a:fillRect/>
          </a:stretch>
        </p:blipFill>
        <p:spPr bwMode="auto">
          <a:xfrm>
            <a:off x="6571310" y="3750314"/>
            <a:ext cx="1033605" cy="932895"/>
          </a:xfrm>
          <a:prstGeom prst="rect">
            <a:avLst/>
          </a:prstGeom>
          <a:noFill/>
          <a:extLst>
            <a:ext uri="{909E8E84-426E-40DD-AFC4-6F175D3DCCD1}">
              <a14:hiddenFill xmlns:a14="http://schemas.microsoft.com/office/drawing/2010/main">
                <a:solidFill>
                  <a:srgbClr val="FFFFFF"/>
                </a:solidFill>
              </a14:hiddenFill>
            </a:ext>
          </a:extLst>
        </p:spPr>
      </p:pic>
      <p:sp>
        <p:nvSpPr>
          <p:cNvPr id="30" name="文字方塊 29"/>
          <p:cNvSpPr txBox="1"/>
          <p:nvPr/>
        </p:nvSpPr>
        <p:spPr>
          <a:xfrm>
            <a:off x="576632" y="4629682"/>
            <a:ext cx="434734" cy="307777"/>
          </a:xfrm>
          <a:prstGeom prst="rect">
            <a:avLst/>
          </a:prstGeom>
          <a:noFill/>
        </p:spPr>
        <p:txBody>
          <a:bodyPr wrap="none" rtlCol="0">
            <a:spAutoFit/>
          </a:bodyPr>
          <a:lstStyle/>
          <a:p>
            <a:r>
              <a:rPr lang="en-US" altLang="zh-TW" dirty="0">
                <a:solidFill>
                  <a:srgbClr val="FF0000"/>
                </a:solidFill>
              </a:rPr>
              <a:t>PC</a:t>
            </a:r>
            <a:endParaRPr lang="zh-TW" altLang="en-US" dirty="0">
              <a:solidFill>
                <a:srgbClr val="FF0000"/>
              </a:solidFill>
            </a:endParaRPr>
          </a:p>
        </p:txBody>
      </p:sp>
      <p:sp>
        <p:nvSpPr>
          <p:cNvPr id="31" name="文字方塊 30"/>
          <p:cNvSpPr txBox="1"/>
          <p:nvPr/>
        </p:nvSpPr>
        <p:spPr>
          <a:xfrm>
            <a:off x="1590528" y="4639233"/>
            <a:ext cx="950901" cy="307777"/>
          </a:xfrm>
          <a:prstGeom prst="rect">
            <a:avLst/>
          </a:prstGeom>
          <a:noFill/>
        </p:spPr>
        <p:txBody>
          <a:bodyPr wrap="none" rtlCol="0">
            <a:spAutoFit/>
          </a:bodyPr>
          <a:lstStyle/>
          <a:p>
            <a:r>
              <a:rPr lang="en-US" altLang="zh-TW" dirty="0">
                <a:solidFill>
                  <a:srgbClr val="FF0000"/>
                </a:solidFill>
              </a:rPr>
              <a:t>Notebook</a:t>
            </a:r>
            <a:endParaRPr lang="zh-TW" altLang="en-US" dirty="0">
              <a:solidFill>
                <a:srgbClr val="FF0000"/>
              </a:solidFill>
            </a:endParaRPr>
          </a:p>
        </p:txBody>
      </p:sp>
      <p:sp>
        <p:nvSpPr>
          <p:cNvPr id="32" name="文字方塊 31"/>
          <p:cNvSpPr txBox="1"/>
          <p:nvPr/>
        </p:nvSpPr>
        <p:spPr>
          <a:xfrm>
            <a:off x="2814905" y="4662748"/>
            <a:ext cx="503664" cy="307777"/>
          </a:xfrm>
          <a:prstGeom prst="rect">
            <a:avLst/>
          </a:prstGeom>
          <a:noFill/>
        </p:spPr>
        <p:txBody>
          <a:bodyPr wrap="none" rtlCol="0">
            <a:spAutoFit/>
          </a:bodyPr>
          <a:lstStyle/>
          <a:p>
            <a:r>
              <a:rPr lang="en-US" altLang="zh-TW" dirty="0">
                <a:solidFill>
                  <a:srgbClr val="FF0000"/>
                </a:solidFill>
              </a:rPr>
              <a:t>Pad</a:t>
            </a:r>
            <a:endParaRPr lang="zh-TW" altLang="en-US" dirty="0">
              <a:solidFill>
                <a:srgbClr val="FF0000"/>
              </a:solidFill>
            </a:endParaRPr>
          </a:p>
        </p:txBody>
      </p:sp>
      <p:sp>
        <p:nvSpPr>
          <p:cNvPr id="33" name="文字方塊 32"/>
          <p:cNvSpPr txBox="1"/>
          <p:nvPr/>
        </p:nvSpPr>
        <p:spPr>
          <a:xfrm>
            <a:off x="3686117" y="4662748"/>
            <a:ext cx="702436" cy="307777"/>
          </a:xfrm>
          <a:prstGeom prst="rect">
            <a:avLst/>
          </a:prstGeom>
          <a:noFill/>
        </p:spPr>
        <p:txBody>
          <a:bodyPr wrap="none" rtlCol="0">
            <a:spAutoFit/>
          </a:bodyPr>
          <a:lstStyle/>
          <a:p>
            <a:r>
              <a:rPr lang="en-US" altLang="zh-TW" dirty="0">
                <a:solidFill>
                  <a:srgbClr val="FF0000"/>
                </a:solidFill>
              </a:rPr>
              <a:t>Phone</a:t>
            </a:r>
            <a:endParaRPr lang="zh-TW" altLang="en-US" dirty="0">
              <a:solidFill>
                <a:srgbClr val="FF0000"/>
              </a:solidFill>
            </a:endParaRPr>
          </a:p>
        </p:txBody>
      </p:sp>
      <p:pic>
        <p:nvPicPr>
          <p:cNvPr id="25" name="圖片 24"/>
          <p:cNvPicPr>
            <a:picLocks noChangeAspect="1"/>
          </p:cNvPicPr>
          <p:nvPr/>
        </p:nvPicPr>
        <p:blipFill>
          <a:blip r:embed="rId16"/>
          <a:stretch>
            <a:fillRect/>
          </a:stretch>
        </p:blipFill>
        <p:spPr>
          <a:xfrm>
            <a:off x="8094839" y="3227285"/>
            <a:ext cx="1062971" cy="1193185"/>
          </a:xfrm>
          <a:prstGeom prst="rect">
            <a:avLst/>
          </a:prstGeom>
        </p:spPr>
      </p:pic>
      <p:sp>
        <p:nvSpPr>
          <p:cNvPr id="38" name="文字方塊 37"/>
          <p:cNvSpPr txBox="1"/>
          <p:nvPr/>
        </p:nvSpPr>
        <p:spPr>
          <a:xfrm>
            <a:off x="7953384" y="4124340"/>
            <a:ext cx="1229824" cy="523220"/>
          </a:xfrm>
          <a:prstGeom prst="rect">
            <a:avLst/>
          </a:prstGeom>
          <a:noFill/>
        </p:spPr>
        <p:txBody>
          <a:bodyPr wrap="none" rtlCol="0">
            <a:spAutoFit/>
          </a:bodyPr>
          <a:lstStyle/>
          <a:p>
            <a:r>
              <a:rPr lang="en-US" altLang="zh-TW" dirty="0" err="1">
                <a:solidFill>
                  <a:srgbClr val="00B050"/>
                </a:solidFill>
              </a:rPr>
              <a:t>QuEra</a:t>
            </a:r>
            <a:r>
              <a:rPr lang="en-US" altLang="zh-TW" dirty="0">
                <a:solidFill>
                  <a:srgbClr val="00B050"/>
                </a:solidFill>
              </a:rPr>
              <a:t> </a:t>
            </a:r>
            <a:br>
              <a:rPr lang="en-US" altLang="zh-TW" dirty="0">
                <a:solidFill>
                  <a:srgbClr val="00B050"/>
                </a:solidFill>
              </a:rPr>
            </a:br>
            <a:r>
              <a:rPr lang="en-US" altLang="zh-TW" dirty="0">
                <a:solidFill>
                  <a:srgbClr val="00B050"/>
                </a:solidFill>
              </a:rPr>
              <a:t>Neutral Atom</a:t>
            </a:r>
            <a:endParaRPr lang="zh-TW" altLang="en-US" dirty="0">
              <a:solidFill>
                <a:srgbClr val="00B050"/>
              </a:solidFill>
            </a:endParaRPr>
          </a:p>
        </p:txBody>
      </p:sp>
      <p:pic>
        <p:nvPicPr>
          <p:cNvPr id="2070" name="Picture 22" descr="Rigetti quantum hardware"/>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l="-10458" t="-4905" r="4282" b="-1958"/>
          <a:stretch/>
        </p:blipFill>
        <p:spPr bwMode="auto">
          <a:xfrm>
            <a:off x="4843343" y="2987502"/>
            <a:ext cx="1216454" cy="1385148"/>
          </a:xfrm>
          <a:prstGeom prst="rect">
            <a:avLst/>
          </a:prstGeom>
          <a:noFill/>
          <a:extLst>
            <a:ext uri="{909E8E84-426E-40DD-AFC4-6F175D3DCCD1}">
              <a14:hiddenFill xmlns:a14="http://schemas.microsoft.com/office/drawing/2010/main">
                <a:solidFill>
                  <a:srgbClr val="FFFFFF"/>
                </a:solidFill>
              </a14:hiddenFill>
            </a:ext>
          </a:extLst>
        </p:spPr>
      </p:pic>
      <p:sp>
        <p:nvSpPr>
          <p:cNvPr id="40" name="文字方塊 39"/>
          <p:cNvSpPr txBox="1"/>
          <p:nvPr/>
        </p:nvSpPr>
        <p:spPr>
          <a:xfrm>
            <a:off x="4873664" y="4072171"/>
            <a:ext cx="1332379" cy="307777"/>
          </a:xfrm>
          <a:prstGeom prst="rect">
            <a:avLst/>
          </a:prstGeom>
          <a:noFill/>
        </p:spPr>
        <p:txBody>
          <a:bodyPr wrap="square" rtlCol="0">
            <a:spAutoFit/>
          </a:bodyPr>
          <a:lstStyle/>
          <a:p>
            <a:r>
              <a:rPr lang="en-US" altLang="zh-TW" dirty="0" err="1">
                <a:solidFill>
                  <a:srgbClr val="00B050"/>
                </a:solidFill>
              </a:rPr>
              <a:t>Rigetti</a:t>
            </a:r>
            <a:r>
              <a:rPr lang="en-US" altLang="zh-TW" dirty="0">
                <a:solidFill>
                  <a:srgbClr val="00B050"/>
                </a:solidFill>
              </a:rPr>
              <a:t> Aspen</a:t>
            </a:r>
            <a:endParaRPr lang="zh-TW" altLang="en-US" dirty="0">
              <a:solidFill>
                <a:srgbClr val="00B050"/>
              </a:solidFill>
            </a:endParaRPr>
          </a:p>
        </p:txBody>
      </p:sp>
      <p:pic>
        <p:nvPicPr>
          <p:cNvPr id="2072" name="Picture 24" descr="Figure 2. A close-up of an ion trap mounted inside an IonQ QPU"/>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76432" y="3176220"/>
            <a:ext cx="767659" cy="507578"/>
          </a:xfrm>
          <a:prstGeom prst="rect">
            <a:avLst/>
          </a:prstGeom>
          <a:noFill/>
          <a:extLst>
            <a:ext uri="{909E8E84-426E-40DD-AFC4-6F175D3DCCD1}">
              <a14:hiddenFill xmlns:a14="http://schemas.microsoft.com/office/drawing/2010/main">
                <a:solidFill>
                  <a:srgbClr val="FFFFFF"/>
                </a:solidFill>
              </a14:hiddenFill>
            </a:ext>
          </a:extLst>
        </p:spPr>
      </p:pic>
      <p:sp>
        <p:nvSpPr>
          <p:cNvPr id="42" name="文字方塊 41"/>
          <p:cNvSpPr txBox="1"/>
          <p:nvPr/>
        </p:nvSpPr>
        <p:spPr>
          <a:xfrm>
            <a:off x="7371833" y="3645026"/>
            <a:ext cx="780983" cy="523220"/>
          </a:xfrm>
          <a:prstGeom prst="rect">
            <a:avLst/>
          </a:prstGeom>
          <a:noFill/>
        </p:spPr>
        <p:txBody>
          <a:bodyPr wrap="none" rtlCol="0">
            <a:spAutoFit/>
          </a:bodyPr>
          <a:lstStyle/>
          <a:p>
            <a:r>
              <a:rPr lang="en-US" altLang="zh-TW" dirty="0" err="1">
                <a:solidFill>
                  <a:srgbClr val="00B050"/>
                </a:solidFill>
              </a:rPr>
              <a:t>IonQ</a:t>
            </a:r>
            <a:r>
              <a:rPr lang="en-US" altLang="zh-TW" dirty="0">
                <a:solidFill>
                  <a:srgbClr val="00B050"/>
                </a:solidFill>
              </a:rPr>
              <a:t> </a:t>
            </a:r>
            <a:br>
              <a:rPr lang="en-US" altLang="zh-TW" dirty="0">
                <a:solidFill>
                  <a:srgbClr val="00B050"/>
                </a:solidFill>
              </a:rPr>
            </a:br>
            <a:r>
              <a:rPr lang="en-US" altLang="zh-TW" dirty="0">
                <a:solidFill>
                  <a:srgbClr val="00B050"/>
                </a:solidFill>
              </a:rPr>
              <a:t>ion trap</a:t>
            </a:r>
            <a:endParaRPr lang="zh-TW" altLang="en-US" dirty="0">
              <a:solidFill>
                <a:srgbClr val="00B050"/>
              </a:solidFill>
            </a:endParaRPr>
          </a:p>
        </p:txBody>
      </p:sp>
      <p:sp>
        <p:nvSpPr>
          <p:cNvPr id="34" name="文字方塊 33"/>
          <p:cNvSpPr txBox="1"/>
          <p:nvPr/>
        </p:nvSpPr>
        <p:spPr>
          <a:xfrm>
            <a:off x="7088112" y="4606072"/>
            <a:ext cx="1686680" cy="523220"/>
          </a:xfrm>
          <a:prstGeom prst="rect">
            <a:avLst/>
          </a:prstGeom>
          <a:noFill/>
        </p:spPr>
        <p:txBody>
          <a:bodyPr wrap="none" rtlCol="0">
            <a:spAutoFit/>
          </a:bodyPr>
          <a:lstStyle/>
          <a:p>
            <a:r>
              <a:rPr lang="en-US" altLang="zh-TW" dirty="0">
                <a:solidFill>
                  <a:srgbClr val="00B050"/>
                </a:solidFill>
              </a:rPr>
              <a:t>D-Wave </a:t>
            </a:r>
            <a:br>
              <a:rPr lang="en-US" altLang="zh-TW" dirty="0">
                <a:solidFill>
                  <a:srgbClr val="00B050"/>
                </a:solidFill>
              </a:rPr>
            </a:br>
            <a:r>
              <a:rPr lang="en-US" altLang="zh-TW" dirty="0">
                <a:solidFill>
                  <a:srgbClr val="00B050"/>
                </a:solidFill>
              </a:rPr>
              <a:t>Quantum </a:t>
            </a:r>
            <a:r>
              <a:rPr lang="en-US" altLang="zh-TW" dirty="0" err="1">
                <a:solidFill>
                  <a:srgbClr val="00B050"/>
                </a:solidFill>
              </a:rPr>
              <a:t>Annealer</a:t>
            </a:r>
            <a:endParaRPr lang="zh-TW" altLang="en-US" dirty="0">
              <a:solidFill>
                <a:srgbClr val="00B050"/>
              </a:solidFill>
            </a:endParaRPr>
          </a:p>
        </p:txBody>
      </p:sp>
      <p:pic>
        <p:nvPicPr>
          <p:cNvPr id="2074" name="Picture 26" descr="https://www.insidequantumtechnology.com/wp-content/uploads/2021/12/oqc-lucy-qpu.jpg"/>
          <p:cNvPicPr>
            <a:picLocks noChangeAspect="1" noChangeArrowheads="1"/>
          </p:cNvPicPr>
          <p:nvPr/>
        </p:nvPicPr>
        <p:blipFill rotWithShape="1">
          <a:blip r:embed="rId19">
            <a:extLst>
              <a:ext uri="{28A0092B-C50C-407E-A947-70E740481C1C}">
                <a14:useLocalDpi xmlns:a14="http://schemas.microsoft.com/office/drawing/2010/main"/>
              </a:ext>
            </a:extLst>
          </a:blip>
          <a:srcRect l="2420" r="32754"/>
          <a:stretch/>
        </p:blipFill>
        <p:spPr bwMode="auto">
          <a:xfrm>
            <a:off x="6138468" y="2673028"/>
            <a:ext cx="1077554" cy="980713"/>
          </a:xfrm>
          <a:prstGeom prst="rect">
            <a:avLst/>
          </a:prstGeom>
          <a:noFill/>
          <a:extLst>
            <a:ext uri="{909E8E84-426E-40DD-AFC4-6F175D3DCCD1}">
              <a14:hiddenFill xmlns:a14="http://schemas.microsoft.com/office/drawing/2010/main">
                <a:solidFill>
                  <a:srgbClr val="FFFFFF"/>
                </a:solidFill>
              </a14:hiddenFill>
            </a:ext>
          </a:extLst>
        </p:spPr>
      </p:pic>
      <p:sp>
        <p:nvSpPr>
          <p:cNvPr id="45" name="文字方塊 44"/>
          <p:cNvSpPr txBox="1"/>
          <p:nvPr/>
        </p:nvSpPr>
        <p:spPr>
          <a:xfrm>
            <a:off x="6291676" y="3648112"/>
            <a:ext cx="1332379" cy="307777"/>
          </a:xfrm>
          <a:prstGeom prst="rect">
            <a:avLst/>
          </a:prstGeom>
          <a:noFill/>
        </p:spPr>
        <p:txBody>
          <a:bodyPr wrap="square" rtlCol="0">
            <a:spAutoFit/>
          </a:bodyPr>
          <a:lstStyle/>
          <a:p>
            <a:r>
              <a:rPr lang="en-US" altLang="zh-TW" dirty="0">
                <a:solidFill>
                  <a:srgbClr val="00B050"/>
                </a:solidFill>
              </a:rPr>
              <a:t>OQC </a:t>
            </a:r>
            <a:endParaRPr lang="zh-TW" altLang="en-US" dirty="0">
              <a:solidFill>
                <a:srgbClr val="00B050"/>
              </a:solidFill>
            </a:endParaRPr>
          </a:p>
        </p:txBody>
      </p:sp>
      <p:pic>
        <p:nvPicPr>
          <p:cNvPr id="2076" name="Picture 28" descr="https://www.xanadu.ai/static/existing_comp_infra-2284ef7cbc2595dc57b6db1071597126.jpg"/>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4807955" y="4331684"/>
            <a:ext cx="1218485" cy="811816"/>
          </a:xfrm>
          <a:prstGeom prst="rect">
            <a:avLst/>
          </a:prstGeom>
          <a:noFill/>
          <a:extLst>
            <a:ext uri="{909E8E84-426E-40DD-AFC4-6F175D3DCCD1}">
              <a14:hiddenFill xmlns:a14="http://schemas.microsoft.com/office/drawing/2010/main">
                <a:solidFill>
                  <a:srgbClr val="FFFFFF"/>
                </a:solidFill>
              </a14:hiddenFill>
            </a:ext>
          </a:extLst>
        </p:spPr>
      </p:pic>
      <p:sp>
        <p:nvSpPr>
          <p:cNvPr id="47" name="文字方塊 46"/>
          <p:cNvSpPr txBox="1"/>
          <p:nvPr/>
        </p:nvSpPr>
        <p:spPr>
          <a:xfrm>
            <a:off x="5957232" y="4606072"/>
            <a:ext cx="1332379" cy="523220"/>
          </a:xfrm>
          <a:prstGeom prst="rect">
            <a:avLst/>
          </a:prstGeom>
          <a:noFill/>
        </p:spPr>
        <p:txBody>
          <a:bodyPr wrap="square" rtlCol="0">
            <a:spAutoFit/>
          </a:bodyPr>
          <a:lstStyle/>
          <a:p>
            <a:r>
              <a:rPr lang="en-US" altLang="zh-TW" dirty="0">
                <a:solidFill>
                  <a:srgbClr val="00B050"/>
                </a:solidFill>
              </a:rPr>
              <a:t>Xanadu Photonics</a:t>
            </a:r>
            <a:endParaRPr lang="zh-TW" altLang="en-US" dirty="0">
              <a:solidFill>
                <a:srgbClr val="00B050"/>
              </a:solidFill>
            </a:endParaRPr>
          </a:p>
        </p:txBody>
      </p:sp>
      <p:sp>
        <p:nvSpPr>
          <p:cNvPr id="5" name="投影片編號版面配置區 4">
            <a:extLst>
              <a:ext uri="{FF2B5EF4-FFF2-40B4-BE49-F238E27FC236}">
                <a16:creationId xmlns:a16="http://schemas.microsoft.com/office/drawing/2014/main" id="{1BC57228-D222-4737-80B5-7A138AE45A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12</a:t>
            </a:fld>
            <a:endParaRPr lang="zh-TW" altLang="en-US"/>
          </a:p>
        </p:txBody>
      </p:sp>
    </p:spTree>
    <p:extLst>
      <p:ext uri="{BB962C8B-B14F-4D97-AF65-F5344CB8AC3E}">
        <p14:creationId xmlns:p14="http://schemas.microsoft.com/office/powerpoint/2010/main" val="30447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 presetClass="entr" presetSubtype="4"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064"/>
                                        </p:tgtEl>
                                        <p:attrNameLst>
                                          <p:attrName>style.visibility</p:attrName>
                                        </p:attrNameLst>
                                      </p:cBhvr>
                                      <p:to>
                                        <p:strVal val="visible"/>
                                      </p:to>
                                    </p:set>
                                    <p:anim calcmode="lin" valueType="num">
                                      <p:cBhvr additive="base">
                                        <p:cTn id="39" dur="500" fill="hold"/>
                                        <p:tgtEl>
                                          <p:spTgt spid="2064"/>
                                        </p:tgtEl>
                                        <p:attrNameLst>
                                          <p:attrName>ppt_x</p:attrName>
                                        </p:attrNameLst>
                                      </p:cBhvr>
                                      <p:tavLst>
                                        <p:tav tm="0">
                                          <p:val>
                                            <p:strVal val="#ppt_x"/>
                                          </p:val>
                                        </p:tav>
                                        <p:tav tm="100000">
                                          <p:val>
                                            <p:strVal val="#ppt_x"/>
                                          </p:val>
                                        </p:tav>
                                      </p:tavLst>
                                    </p:anim>
                                    <p:anim calcmode="lin" valueType="num">
                                      <p:cBhvr additive="base">
                                        <p:cTn id="40" dur="500" fill="hold"/>
                                        <p:tgtEl>
                                          <p:spTgt spid="206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050"/>
                                        </p:tgtEl>
                                        <p:attrNameLst>
                                          <p:attrName>style.visibility</p:attrName>
                                        </p:attrNameLst>
                                      </p:cBhvr>
                                      <p:to>
                                        <p:strVal val="visible"/>
                                      </p:to>
                                    </p:set>
                                    <p:anim calcmode="lin" valueType="num">
                                      <p:cBhvr additive="base">
                                        <p:cTn id="43" dur="500" fill="hold"/>
                                        <p:tgtEl>
                                          <p:spTgt spid="2050"/>
                                        </p:tgtEl>
                                        <p:attrNameLst>
                                          <p:attrName>ppt_x</p:attrName>
                                        </p:attrNameLst>
                                      </p:cBhvr>
                                      <p:tavLst>
                                        <p:tav tm="0">
                                          <p:val>
                                            <p:strVal val="#ppt_x"/>
                                          </p:val>
                                        </p:tav>
                                        <p:tav tm="100000">
                                          <p:val>
                                            <p:strVal val="#ppt_x"/>
                                          </p:val>
                                        </p:tav>
                                      </p:tavLst>
                                    </p:anim>
                                    <p:anim calcmode="lin" valueType="num">
                                      <p:cBhvr additive="base">
                                        <p:cTn id="44" dur="500" fill="hold"/>
                                        <p:tgtEl>
                                          <p:spTgt spid="205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52"/>
                                        </p:tgtEl>
                                        <p:attrNameLst>
                                          <p:attrName>style.visibility</p:attrName>
                                        </p:attrNameLst>
                                      </p:cBhvr>
                                      <p:to>
                                        <p:strVal val="visible"/>
                                      </p:to>
                                    </p:set>
                                    <p:anim calcmode="lin" valueType="num">
                                      <p:cBhvr additive="base">
                                        <p:cTn id="47" dur="500" fill="hold"/>
                                        <p:tgtEl>
                                          <p:spTgt spid="2052"/>
                                        </p:tgtEl>
                                        <p:attrNameLst>
                                          <p:attrName>ppt_x</p:attrName>
                                        </p:attrNameLst>
                                      </p:cBhvr>
                                      <p:tavLst>
                                        <p:tav tm="0">
                                          <p:val>
                                            <p:strVal val="#ppt_x"/>
                                          </p:val>
                                        </p:tav>
                                        <p:tav tm="100000">
                                          <p:val>
                                            <p:strVal val="#ppt_x"/>
                                          </p:val>
                                        </p:tav>
                                      </p:tavLst>
                                    </p:anim>
                                    <p:anim calcmode="lin" valueType="num">
                                      <p:cBhvr additive="base">
                                        <p:cTn id="48" dur="500" fill="hold"/>
                                        <p:tgtEl>
                                          <p:spTgt spid="2052"/>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ppt_x"/>
                                          </p:val>
                                        </p:tav>
                                        <p:tav tm="100000">
                                          <p:val>
                                            <p:strVal val="#ppt_x"/>
                                          </p:val>
                                        </p:tav>
                                      </p:tavLst>
                                    </p:anim>
                                    <p:anim calcmode="lin" valueType="num">
                                      <p:cBhvr additive="base">
                                        <p:cTn id="56" dur="500" fill="hold"/>
                                        <p:tgtEl>
                                          <p:spTgt spid="3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additive="base">
                                        <p:cTn id="59" dur="500" fill="hold"/>
                                        <p:tgtEl>
                                          <p:spTgt spid="31"/>
                                        </p:tgtEl>
                                        <p:attrNameLst>
                                          <p:attrName>ppt_x</p:attrName>
                                        </p:attrNameLst>
                                      </p:cBhvr>
                                      <p:tavLst>
                                        <p:tav tm="0">
                                          <p:val>
                                            <p:strVal val="#ppt_x"/>
                                          </p:val>
                                        </p:tav>
                                        <p:tav tm="100000">
                                          <p:val>
                                            <p:strVal val="#ppt_x"/>
                                          </p:val>
                                        </p:tav>
                                      </p:tavLst>
                                    </p:anim>
                                    <p:anim calcmode="lin" valueType="num">
                                      <p:cBhvr additive="base">
                                        <p:cTn id="60" dur="500" fill="hold"/>
                                        <p:tgtEl>
                                          <p:spTgt spid="3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ppt_x"/>
                                          </p:val>
                                        </p:tav>
                                        <p:tav tm="100000">
                                          <p:val>
                                            <p:strVal val="#ppt_x"/>
                                          </p:val>
                                        </p:tav>
                                      </p:tavLst>
                                    </p:anim>
                                    <p:anim calcmode="lin" valueType="num">
                                      <p:cBhvr additive="base">
                                        <p:cTn id="64" dur="500" fill="hold"/>
                                        <p:tgtEl>
                                          <p:spTgt spid="32"/>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500" fill="hold"/>
                                        <p:tgtEl>
                                          <p:spTgt spid="33"/>
                                        </p:tgtEl>
                                        <p:attrNameLst>
                                          <p:attrName>ppt_x</p:attrName>
                                        </p:attrNameLst>
                                      </p:cBhvr>
                                      <p:tavLst>
                                        <p:tav tm="0">
                                          <p:val>
                                            <p:strVal val="#ppt_x"/>
                                          </p:val>
                                        </p:tav>
                                        <p:tav tm="100000">
                                          <p:val>
                                            <p:strVal val="#ppt_x"/>
                                          </p:val>
                                        </p:tav>
                                      </p:tavLst>
                                    </p:anim>
                                    <p:anim calcmode="lin" valueType="num">
                                      <p:cBhvr additive="base">
                                        <p:cTn id="6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additive="base">
                                        <p:cTn id="73" dur="500" fill="hold"/>
                                        <p:tgtEl>
                                          <p:spTgt spid="10"/>
                                        </p:tgtEl>
                                        <p:attrNameLst>
                                          <p:attrName>ppt_x</p:attrName>
                                        </p:attrNameLst>
                                      </p:cBhvr>
                                      <p:tavLst>
                                        <p:tav tm="0">
                                          <p:val>
                                            <p:strVal val="#ppt_x"/>
                                          </p:val>
                                        </p:tav>
                                        <p:tav tm="100000">
                                          <p:val>
                                            <p:strVal val="#ppt_x"/>
                                          </p:val>
                                        </p:tav>
                                      </p:tavLst>
                                    </p:anim>
                                    <p:anim calcmode="lin" valueType="num">
                                      <p:cBhvr additive="base">
                                        <p:cTn id="74" dur="500" fill="hold"/>
                                        <p:tgtEl>
                                          <p:spTgt spid="10"/>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9"/>
                                        </p:tgtEl>
                                        <p:attrNameLst>
                                          <p:attrName>style.visibility</p:attrName>
                                        </p:attrNameLst>
                                      </p:cBhvr>
                                      <p:to>
                                        <p:strVal val="visible"/>
                                      </p:to>
                                    </p:set>
                                    <p:anim calcmode="lin" valueType="num">
                                      <p:cBhvr additive="base">
                                        <p:cTn id="77" dur="500" fill="hold"/>
                                        <p:tgtEl>
                                          <p:spTgt spid="9"/>
                                        </p:tgtEl>
                                        <p:attrNameLst>
                                          <p:attrName>ppt_x</p:attrName>
                                        </p:attrNameLst>
                                      </p:cBhvr>
                                      <p:tavLst>
                                        <p:tav tm="0">
                                          <p:val>
                                            <p:strVal val="#ppt_x"/>
                                          </p:val>
                                        </p:tav>
                                        <p:tav tm="100000">
                                          <p:val>
                                            <p:strVal val="#ppt_x"/>
                                          </p:val>
                                        </p:tav>
                                      </p:tavLst>
                                    </p:anim>
                                    <p:anim calcmode="lin" valueType="num">
                                      <p:cBhvr additive="base">
                                        <p:cTn id="78" dur="500" fill="hold"/>
                                        <p:tgtEl>
                                          <p:spTgt spid="9"/>
                                        </p:tgtEl>
                                        <p:attrNameLst>
                                          <p:attrName>ppt_y</p:attrName>
                                        </p:attrNameLst>
                                      </p:cBhvr>
                                      <p:tavLst>
                                        <p:tav tm="0">
                                          <p:val>
                                            <p:strVal val="1+#ppt_h/2"/>
                                          </p:val>
                                        </p:tav>
                                        <p:tav tm="100000">
                                          <p:val>
                                            <p:strVal val="#ppt_y"/>
                                          </p:val>
                                        </p:tav>
                                      </p:tavLst>
                                    </p:anim>
                                  </p:childTnLst>
                                </p:cTn>
                              </p:par>
                            </p:childTnLst>
                          </p:cTn>
                        </p:par>
                        <p:par>
                          <p:cTn id="79" fill="hold">
                            <p:stCondLst>
                              <p:cond delay="500"/>
                            </p:stCondLst>
                            <p:childTnLst>
                              <p:par>
                                <p:cTn id="80" presetID="2" presetClass="entr" presetSubtype="4" fill="hold" grpId="0"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500" fill="hold"/>
                                        <p:tgtEl>
                                          <p:spTgt spid="22"/>
                                        </p:tgtEl>
                                        <p:attrNameLst>
                                          <p:attrName>ppt_x</p:attrName>
                                        </p:attrNameLst>
                                      </p:cBhvr>
                                      <p:tavLst>
                                        <p:tav tm="0">
                                          <p:val>
                                            <p:strVal val="#ppt_x"/>
                                          </p:val>
                                        </p:tav>
                                        <p:tav tm="100000">
                                          <p:val>
                                            <p:strVal val="#ppt_x"/>
                                          </p:val>
                                        </p:tav>
                                      </p:tavLst>
                                    </p:anim>
                                    <p:anim calcmode="lin" valueType="num">
                                      <p:cBhvr additive="base">
                                        <p:cTn id="8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11"/>
                                        </p:tgtEl>
                                        <p:attrNameLst>
                                          <p:attrName>style.visibility</p:attrName>
                                        </p:attrNameLst>
                                      </p:cBhvr>
                                      <p:to>
                                        <p:strVal val="visible"/>
                                      </p:to>
                                    </p:set>
                                    <p:anim calcmode="lin" valueType="num">
                                      <p:cBhvr additive="base">
                                        <p:cTn id="88" dur="500" fill="hold"/>
                                        <p:tgtEl>
                                          <p:spTgt spid="11"/>
                                        </p:tgtEl>
                                        <p:attrNameLst>
                                          <p:attrName>ppt_x</p:attrName>
                                        </p:attrNameLst>
                                      </p:cBhvr>
                                      <p:tavLst>
                                        <p:tav tm="0">
                                          <p:val>
                                            <p:strVal val="#ppt_x"/>
                                          </p:val>
                                        </p:tav>
                                        <p:tav tm="100000">
                                          <p:val>
                                            <p:strVal val="#ppt_x"/>
                                          </p:val>
                                        </p:tav>
                                      </p:tavLst>
                                    </p:anim>
                                    <p:anim calcmode="lin" valueType="num">
                                      <p:cBhvr additive="base">
                                        <p:cTn id="89" dur="500" fill="hold"/>
                                        <p:tgtEl>
                                          <p:spTgt spid="11"/>
                                        </p:tgtEl>
                                        <p:attrNameLst>
                                          <p:attrName>ppt_y</p:attrName>
                                        </p:attrNameLst>
                                      </p:cBhvr>
                                      <p:tavLst>
                                        <p:tav tm="0">
                                          <p:val>
                                            <p:strVal val="1+#ppt_h/2"/>
                                          </p:val>
                                        </p:tav>
                                        <p:tav tm="100000">
                                          <p:val>
                                            <p:strVal val="#ppt_y"/>
                                          </p:val>
                                        </p:tav>
                                      </p:tavLst>
                                    </p:anim>
                                  </p:childTnLst>
                                </p:cTn>
                              </p:par>
                            </p:childTnLst>
                          </p:cTn>
                        </p:par>
                        <p:par>
                          <p:cTn id="90" fill="hold">
                            <p:stCondLst>
                              <p:cond delay="500"/>
                            </p:stCondLst>
                            <p:childTnLst>
                              <p:par>
                                <p:cTn id="91" presetID="2" presetClass="entr" presetSubtype="4" fill="hold" nodeType="afterEffect">
                                  <p:stCondLst>
                                    <p:cond delay="0"/>
                                  </p:stCondLst>
                                  <p:childTnLst>
                                    <p:set>
                                      <p:cBhvr>
                                        <p:cTn id="92" dur="1" fill="hold">
                                          <p:stCondLst>
                                            <p:cond delay="0"/>
                                          </p:stCondLst>
                                        </p:cTn>
                                        <p:tgtEl>
                                          <p:spTgt spid="12"/>
                                        </p:tgtEl>
                                        <p:attrNameLst>
                                          <p:attrName>style.visibility</p:attrName>
                                        </p:attrNameLst>
                                      </p:cBhvr>
                                      <p:to>
                                        <p:strVal val="visible"/>
                                      </p:to>
                                    </p:set>
                                    <p:anim calcmode="lin" valueType="num">
                                      <p:cBhvr additive="base">
                                        <p:cTn id="93" dur="500" fill="hold"/>
                                        <p:tgtEl>
                                          <p:spTgt spid="12"/>
                                        </p:tgtEl>
                                        <p:attrNameLst>
                                          <p:attrName>ppt_x</p:attrName>
                                        </p:attrNameLst>
                                      </p:cBhvr>
                                      <p:tavLst>
                                        <p:tav tm="0">
                                          <p:val>
                                            <p:strVal val="#ppt_x"/>
                                          </p:val>
                                        </p:tav>
                                        <p:tav tm="100000">
                                          <p:val>
                                            <p:strVal val="#ppt_x"/>
                                          </p:val>
                                        </p:tav>
                                      </p:tavLst>
                                    </p:anim>
                                    <p:anim calcmode="lin" valueType="num">
                                      <p:cBhvr additive="base">
                                        <p:cTn id="9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13"/>
                                        </p:tgtEl>
                                        <p:attrNameLst>
                                          <p:attrName>style.visibility</p:attrName>
                                        </p:attrNameLst>
                                      </p:cBhvr>
                                      <p:to>
                                        <p:strVal val="visible"/>
                                      </p:to>
                                    </p:set>
                                    <p:anim calcmode="lin" valueType="num">
                                      <p:cBhvr additive="base">
                                        <p:cTn id="99" dur="500" fill="hold"/>
                                        <p:tgtEl>
                                          <p:spTgt spid="13"/>
                                        </p:tgtEl>
                                        <p:attrNameLst>
                                          <p:attrName>ppt_x</p:attrName>
                                        </p:attrNameLst>
                                      </p:cBhvr>
                                      <p:tavLst>
                                        <p:tav tm="0">
                                          <p:val>
                                            <p:strVal val="#ppt_x"/>
                                          </p:val>
                                        </p:tav>
                                        <p:tav tm="100000">
                                          <p:val>
                                            <p:strVal val="#ppt_x"/>
                                          </p:val>
                                        </p:tav>
                                      </p:tavLst>
                                    </p:anim>
                                    <p:anim calcmode="lin" valueType="num">
                                      <p:cBhvr additive="base">
                                        <p:cTn id="100" dur="500" fill="hold"/>
                                        <p:tgtEl>
                                          <p:spTgt spid="13"/>
                                        </p:tgtEl>
                                        <p:attrNameLst>
                                          <p:attrName>ppt_y</p:attrName>
                                        </p:attrNameLst>
                                      </p:cBhvr>
                                      <p:tavLst>
                                        <p:tav tm="0">
                                          <p:val>
                                            <p:strVal val="1+#ppt_h/2"/>
                                          </p:val>
                                        </p:tav>
                                        <p:tav tm="100000">
                                          <p:val>
                                            <p:strVal val="#ppt_y"/>
                                          </p:val>
                                        </p:tav>
                                      </p:tavLst>
                                    </p:anim>
                                  </p:childTnLst>
                                </p:cTn>
                              </p:par>
                            </p:childTnLst>
                          </p:cTn>
                        </p:par>
                        <p:par>
                          <p:cTn id="101" fill="hold">
                            <p:stCondLst>
                              <p:cond delay="500"/>
                            </p:stCondLst>
                            <p:childTnLst>
                              <p:par>
                                <p:cTn id="102" presetID="2" presetClass="entr" presetSubtype="4" fill="hold" grpId="0" nodeType="afterEffect">
                                  <p:stCondLst>
                                    <p:cond delay="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500" fill="hold"/>
                                        <p:tgtEl>
                                          <p:spTgt spid="28"/>
                                        </p:tgtEl>
                                        <p:attrNameLst>
                                          <p:attrName>ppt_x</p:attrName>
                                        </p:attrNameLst>
                                      </p:cBhvr>
                                      <p:tavLst>
                                        <p:tav tm="0">
                                          <p:val>
                                            <p:strVal val="#ppt_x"/>
                                          </p:val>
                                        </p:tav>
                                        <p:tav tm="100000">
                                          <p:val>
                                            <p:strVal val="#ppt_x"/>
                                          </p:val>
                                        </p:tav>
                                      </p:tavLst>
                                    </p:anim>
                                    <p:anim calcmode="lin" valueType="num">
                                      <p:cBhvr additive="base">
                                        <p:cTn id="10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nodeType="clickEffect">
                                  <p:stCondLst>
                                    <p:cond delay="0"/>
                                  </p:stCondLst>
                                  <p:childTnLst>
                                    <p:set>
                                      <p:cBhvr>
                                        <p:cTn id="109" dur="1" fill="hold">
                                          <p:stCondLst>
                                            <p:cond delay="0"/>
                                          </p:stCondLst>
                                        </p:cTn>
                                        <p:tgtEl>
                                          <p:spTgt spid="29"/>
                                        </p:tgtEl>
                                        <p:attrNameLst>
                                          <p:attrName>style.visibility</p:attrName>
                                        </p:attrNameLst>
                                      </p:cBhvr>
                                      <p:to>
                                        <p:strVal val="visible"/>
                                      </p:to>
                                    </p:set>
                                    <p:anim calcmode="lin" valueType="num">
                                      <p:cBhvr additive="base">
                                        <p:cTn id="110" dur="500" fill="hold"/>
                                        <p:tgtEl>
                                          <p:spTgt spid="29"/>
                                        </p:tgtEl>
                                        <p:attrNameLst>
                                          <p:attrName>ppt_x</p:attrName>
                                        </p:attrNameLst>
                                      </p:cBhvr>
                                      <p:tavLst>
                                        <p:tav tm="0">
                                          <p:val>
                                            <p:strVal val="#ppt_x"/>
                                          </p:val>
                                        </p:tav>
                                        <p:tav tm="100000">
                                          <p:val>
                                            <p:strVal val="#ppt_x"/>
                                          </p:val>
                                        </p:tav>
                                      </p:tavLst>
                                    </p:anim>
                                    <p:anim calcmode="lin" valueType="num">
                                      <p:cBhvr additive="base">
                                        <p:cTn id="111" dur="500" fill="hold"/>
                                        <p:tgtEl>
                                          <p:spTgt spid="29"/>
                                        </p:tgtEl>
                                        <p:attrNameLst>
                                          <p:attrName>ppt_y</p:attrName>
                                        </p:attrNameLst>
                                      </p:cBhvr>
                                      <p:tavLst>
                                        <p:tav tm="0">
                                          <p:val>
                                            <p:strVal val="1+#ppt_h/2"/>
                                          </p:val>
                                        </p:tav>
                                        <p:tav tm="100000">
                                          <p:val>
                                            <p:strVal val="#ppt_y"/>
                                          </p:val>
                                        </p:tav>
                                      </p:tavLst>
                                    </p:anim>
                                  </p:childTnLst>
                                </p:cTn>
                              </p:par>
                            </p:childTnLst>
                          </p:cTn>
                        </p:par>
                        <p:par>
                          <p:cTn id="112" fill="hold">
                            <p:stCondLst>
                              <p:cond delay="500"/>
                            </p:stCondLst>
                            <p:childTnLst>
                              <p:par>
                                <p:cTn id="113" presetID="2" presetClass="entr" presetSubtype="4" fill="hold" grpId="0" nodeType="afterEffect">
                                  <p:stCondLst>
                                    <p:cond delay="0"/>
                                  </p:stCondLst>
                                  <p:childTnLst>
                                    <p:set>
                                      <p:cBhvr>
                                        <p:cTn id="114" dur="1" fill="hold">
                                          <p:stCondLst>
                                            <p:cond delay="0"/>
                                          </p:stCondLst>
                                        </p:cTn>
                                        <p:tgtEl>
                                          <p:spTgt spid="34"/>
                                        </p:tgtEl>
                                        <p:attrNameLst>
                                          <p:attrName>style.visibility</p:attrName>
                                        </p:attrNameLst>
                                      </p:cBhvr>
                                      <p:to>
                                        <p:strVal val="visible"/>
                                      </p:to>
                                    </p:set>
                                    <p:anim calcmode="lin" valueType="num">
                                      <p:cBhvr additive="base">
                                        <p:cTn id="115" dur="500" fill="hold"/>
                                        <p:tgtEl>
                                          <p:spTgt spid="34"/>
                                        </p:tgtEl>
                                        <p:attrNameLst>
                                          <p:attrName>ppt_x</p:attrName>
                                        </p:attrNameLst>
                                      </p:cBhvr>
                                      <p:tavLst>
                                        <p:tav tm="0">
                                          <p:val>
                                            <p:strVal val="#ppt_x"/>
                                          </p:val>
                                        </p:tav>
                                        <p:tav tm="100000">
                                          <p:val>
                                            <p:strVal val="#ppt_x"/>
                                          </p:val>
                                        </p:tav>
                                      </p:tavLst>
                                    </p:anim>
                                    <p:anim calcmode="lin" valueType="num">
                                      <p:cBhvr additive="base">
                                        <p:cTn id="116" dur="500" fill="hold"/>
                                        <p:tgtEl>
                                          <p:spTgt spid="34"/>
                                        </p:tgtEl>
                                        <p:attrNameLst>
                                          <p:attrName>ppt_y</p:attrName>
                                        </p:attrNameLst>
                                      </p:cBhvr>
                                      <p:tavLst>
                                        <p:tav tm="0">
                                          <p:val>
                                            <p:strVal val="1+#ppt_h/2"/>
                                          </p:val>
                                        </p:tav>
                                        <p:tav tm="100000">
                                          <p:val>
                                            <p:strVal val="#ppt_y"/>
                                          </p:val>
                                        </p:tav>
                                      </p:tavLst>
                                    </p:anim>
                                  </p:childTnLst>
                                </p:cTn>
                              </p:par>
                            </p:childTnLst>
                          </p:cTn>
                        </p:par>
                        <p:par>
                          <p:cTn id="117" fill="hold">
                            <p:stCondLst>
                              <p:cond delay="1000"/>
                            </p:stCondLst>
                            <p:childTnLst>
                              <p:par>
                                <p:cTn id="118" presetID="2" presetClass="entr" presetSubtype="4" fill="hold" grpId="0" nodeType="afterEffect">
                                  <p:stCondLst>
                                    <p:cond delay="0"/>
                                  </p:stCondLst>
                                  <p:childTnLst>
                                    <p:set>
                                      <p:cBhvr>
                                        <p:cTn id="119" dur="1" fill="hold">
                                          <p:stCondLst>
                                            <p:cond delay="0"/>
                                          </p:stCondLst>
                                        </p:cTn>
                                        <p:tgtEl>
                                          <p:spTgt spid="38"/>
                                        </p:tgtEl>
                                        <p:attrNameLst>
                                          <p:attrName>style.visibility</p:attrName>
                                        </p:attrNameLst>
                                      </p:cBhvr>
                                      <p:to>
                                        <p:strVal val="visible"/>
                                      </p:to>
                                    </p:set>
                                    <p:anim calcmode="lin" valueType="num">
                                      <p:cBhvr additive="base">
                                        <p:cTn id="120" dur="500" fill="hold"/>
                                        <p:tgtEl>
                                          <p:spTgt spid="38"/>
                                        </p:tgtEl>
                                        <p:attrNameLst>
                                          <p:attrName>ppt_x</p:attrName>
                                        </p:attrNameLst>
                                      </p:cBhvr>
                                      <p:tavLst>
                                        <p:tav tm="0">
                                          <p:val>
                                            <p:strVal val="#ppt_x"/>
                                          </p:val>
                                        </p:tav>
                                        <p:tav tm="100000">
                                          <p:val>
                                            <p:strVal val="#ppt_x"/>
                                          </p:val>
                                        </p:tav>
                                      </p:tavLst>
                                    </p:anim>
                                    <p:anim calcmode="lin" valueType="num">
                                      <p:cBhvr additive="base">
                                        <p:cTn id="121"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40"/>
                                        </p:tgtEl>
                                        <p:attrNameLst>
                                          <p:attrName>style.visibility</p:attrName>
                                        </p:attrNameLst>
                                      </p:cBhvr>
                                      <p:to>
                                        <p:strVal val="visible"/>
                                      </p:to>
                                    </p:set>
                                    <p:anim calcmode="lin" valueType="num">
                                      <p:cBhvr additive="base">
                                        <p:cTn id="126" dur="500" fill="hold"/>
                                        <p:tgtEl>
                                          <p:spTgt spid="40"/>
                                        </p:tgtEl>
                                        <p:attrNameLst>
                                          <p:attrName>ppt_x</p:attrName>
                                        </p:attrNameLst>
                                      </p:cBhvr>
                                      <p:tavLst>
                                        <p:tav tm="0">
                                          <p:val>
                                            <p:strVal val="#ppt_x"/>
                                          </p:val>
                                        </p:tav>
                                        <p:tav tm="100000">
                                          <p:val>
                                            <p:strVal val="#ppt_x"/>
                                          </p:val>
                                        </p:tav>
                                      </p:tavLst>
                                    </p:anim>
                                    <p:anim calcmode="lin" valueType="num">
                                      <p:cBhvr additive="base">
                                        <p:cTn id="127" dur="500" fill="hold"/>
                                        <p:tgtEl>
                                          <p:spTgt spid="40"/>
                                        </p:tgtEl>
                                        <p:attrNameLst>
                                          <p:attrName>ppt_y</p:attrName>
                                        </p:attrNameLst>
                                      </p:cBhvr>
                                      <p:tavLst>
                                        <p:tav tm="0">
                                          <p:val>
                                            <p:strVal val="1+#ppt_h/2"/>
                                          </p:val>
                                        </p:tav>
                                        <p:tav tm="100000">
                                          <p:val>
                                            <p:strVal val="#ppt_y"/>
                                          </p:val>
                                        </p:tav>
                                      </p:tavLst>
                                    </p:anim>
                                  </p:childTnLst>
                                </p:cTn>
                              </p:par>
                              <p:par>
                                <p:cTn id="128" presetID="2" presetClass="entr" presetSubtype="4" fill="hold" grpId="0" nodeType="withEffect">
                                  <p:stCondLst>
                                    <p:cond delay="0"/>
                                  </p:stCondLst>
                                  <p:childTnLst>
                                    <p:set>
                                      <p:cBhvr>
                                        <p:cTn id="129" dur="1" fill="hold">
                                          <p:stCondLst>
                                            <p:cond delay="0"/>
                                          </p:stCondLst>
                                        </p:cTn>
                                        <p:tgtEl>
                                          <p:spTgt spid="42"/>
                                        </p:tgtEl>
                                        <p:attrNameLst>
                                          <p:attrName>style.visibility</p:attrName>
                                        </p:attrNameLst>
                                      </p:cBhvr>
                                      <p:to>
                                        <p:strVal val="visible"/>
                                      </p:to>
                                    </p:set>
                                    <p:anim calcmode="lin" valueType="num">
                                      <p:cBhvr additive="base">
                                        <p:cTn id="130" dur="500" fill="hold"/>
                                        <p:tgtEl>
                                          <p:spTgt spid="42"/>
                                        </p:tgtEl>
                                        <p:attrNameLst>
                                          <p:attrName>ppt_x</p:attrName>
                                        </p:attrNameLst>
                                      </p:cBhvr>
                                      <p:tavLst>
                                        <p:tav tm="0">
                                          <p:val>
                                            <p:strVal val="#ppt_x"/>
                                          </p:val>
                                        </p:tav>
                                        <p:tav tm="100000">
                                          <p:val>
                                            <p:strVal val="#ppt_x"/>
                                          </p:val>
                                        </p:tav>
                                      </p:tavLst>
                                    </p:anim>
                                    <p:anim calcmode="lin" valueType="num">
                                      <p:cBhvr additive="base">
                                        <p:cTn id="131" dur="500" fill="hold"/>
                                        <p:tgtEl>
                                          <p:spTgt spid="42"/>
                                        </p:tgtEl>
                                        <p:attrNameLst>
                                          <p:attrName>ppt_y</p:attrName>
                                        </p:attrNameLst>
                                      </p:cBhvr>
                                      <p:tavLst>
                                        <p:tav tm="0">
                                          <p:val>
                                            <p:strVal val="1+#ppt_h/2"/>
                                          </p:val>
                                        </p:tav>
                                        <p:tav tm="100000">
                                          <p:val>
                                            <p:strVal val="#ppt_y"/>
                                          </p:val>
                                        </p:tav>
                                      </p:tavLst>
                                    </p:anim>
                                  </p:childTnLst>
                                </p:cTn>
                              </p:par>
                              <p:par>
                                <p:cTn id="132" presetID="2" presetClass="entr" presetSubtype="4" fill="hold" grpId="0" nodeType="withEffect">
                                  <p:stCondLst>
                                    <p:cond delay="0"/>
                                  </p:stCondLst>
                                  <p:childTnLst>
                                    <p:set>
                                      <p:cBhvr>
                                        <p:cTn id="133" dur="1" fill="hold">
                                          <p:stCondLst>
                                            <p:cond delay="0"/>
                                          </p:stCondLst>
                                        </p:cTn>
                                        <p:tgtEl>
                                          <p:spTgt spid="45"/>
                                        </p:tgtEl>
                                        <p:attrNameLst>
                                          <p:attrName>style.visibility</p:attrName>
                                        </p:attrNameLst>
                                      </p:cBhvr>
                                      <p:to>
                                        <p:strVal val="visible"/>
                                      </p:to>
                                    </p:set>
                                    <p:anim calcmode="lin" valueType="num">
                                      <p:cBhvr additive="base">
                                        <p:cTn id="134" dur="500" fill="hold"/>
                                        <p:tgtEl>
                                          <p:spTgt spid="45"/>
                                        </p:tgtEl>
                                        <p:attrNameLst>
                                          <p:attrName>ppt_x</p:attrName>
                                        </p:attrNameLst>
                                      </p:cBhvr>
                                      <p:tavLst>
                                        <p:tav tm="0">
                                          <p:val>
                                            <p:strVal val="#ppt_x"/>
                                          </p:val>
                                        </p:tav>
                                        <p:tav tm="100000">
                                          <p:val>
                                            <p:strVal val="#ppt_x"/>
                                          </p:val>
                                        </p:tav>
                                      </p:tavLst>
                                    </p:anim>
                                    <p:anim calcmode="lin" valueType="num">
                                      <p:cBhvr additive="base">
                                        <p:cTn id="135" dur="500" fill="hold"/>
                                        <p:tgtEl>
                                          <p:spTgt spid="45"/>
                                        </p:tgtEl>
                                        <p:attrNameLst>
                                          <p:attrName>ppt_y</p:attrName>
                                        </p:attrNameLst>
                                      </p:cBhvr>
                                      <p:tavLst>
                                        <p:tav tm="0">
                                          <p:val>
                                            <p:strVal val="1+#ppt_h/2"/>
                                          </p:val>
                                        </p:tav>
                                        <p:tav tm="100000">
                                          <p:val>
                                            <p:strVal val="#ppt_y"/>
                                          </p:val>
                                        </p:tav>
                                      </p:tavLst>
                                    </p:anim>
                                  </p:childTnLst>
                                </p:cTn>
                              </p:par>
                            </p:childTnLst>
                          </p:cTn>
                        </p:par>
                        <p:par>
                          <p:cTn id="136" fill="hold">
                            <p:stCondLst>
                              <p:cond delay="500"/>
                            </p:stCondLst>
                            <p:childTnLst>
                              <p:par>
                                <p:cTn id="137" presetID="2" presetClass="entr" presetSubtype="4" fill="hold" grpId="0" nodeType="afterEffect">
                                  <p:stCondLst>
                                    <p:cond delay="0"/>
                                  </p:stCondLst>
                                  <p:childTnLst>
                                    <p:set>
                                      <p:cBhvr>
                                        <p:cTn id="138" dur="1" fill="hold">
                                          <p:stCondLst>
                                            <p:cond delay="0"/>
                                          </p:stCondLst>
                                        </p:cTn>
                                        <p:tgtEl>
                                          <p:spTgt spid="47"/>
                                        </p:tgtEl>
                                        <p:attrNameLst>
                                          <p:attrName>style.visibility</p:attrName>
                                        </p:attrNameLst>
                                      </p:cBhvr>
                                      <p:to>
                                        <p:strVal val="visible"/>
                                      </p:to>
                                    </p:set>
                                    <p:anim calcmode="lin" valueType="num">
                                      <p:cBhvr additive="base">
                                        <p:cTn id="139" dur="500" fill="hold"/>
                                        <p:tgtEl>
                                          <p:spTgt spid="47"/>
                                        </p:tgtEl>
                                        <p:attrNameLst>
                                          <p:attrName>ppt_x</p:attrName>
                                        </p:attrNameLst>
                                      </p:cBhvr>
                                      <p:tavLst>
                                        <p:tav tm="0">
                                          <p:val>
                                            <p:strVal val="#ppt_x"/>
                                          </p:val>
                                        </p:tav>
                                        <p:tav tm="100000">
                                          <p:val>
                                            <p:strVal val="#ppt_x"/>
                                          </p:val>
                                        </p:tav>
                                      </p:tavLst>
                                    </p:anim>
                                    <p:anim calcmode="lin" valueType="num">
                                      <p:cBhvr additive="base">
                                        <p:cTn id="140" dur="500" fill="hold"/>
                                        <p:tgtEl>
                                          <p:spTgt spid="47"/>
                                        </p:tgtEl>
                                        <p:attrNameLst>
                                          <p:attrName>ppt_y</p:attrName>
                                        </p:attrNameLst>
                                      </p:cBhvr>
                                      <p:tavLst>
                                        <p:tav tm="0">
                                          <p:val>
                                            <p:strVal val="1+#ppt_h/2"/>
                                          </p:val>
                                        </p:tav>
                                        <p:tav tm="100000">
                                          <p:val>
                                            <p:strVal val="#ppt_y"/>
                                          </p:val>
                                        </p:tav>
                                      </p:tavLst>
                                    </p:anim>
                                  </p:childTnLst>
                                </p:cTn>
                              </p:par>
                              <p:par>
                                <p:cTn id="141" presetID="2" presetClass="entr" presetSubtype="4" fill="hold" nodeType="withEffect">
                                  <p:stCondLst>
                                    <p:cond delay="0"/>
                                  </p:stCondLst>
                                  <p:childTnLst>
                                    <p:set>
                                      <p:cBhvr>
                                        <p:cTn id="142" dur="1" fill="hold">
                                          <p:stCondLst>
                                            <p:cond delay="0"/>
                                          </p:stCondLst>
                                        </p:cTn>
                                        <p:tgtEl>
                                          <p:spTgt spid="2070"/>
                                        </p:tgtEl>
                                        <p:attrNameLst>
                                          <p:attrName>style.visibility</p:attrName>
                                        </p:attrNameLst>
                                      </p:cBhvr>
                                      <p:to>
                                        <p:strVal val="visible"/>
                                      </p:to>
                                    </p:set>
                                    <p:anim calcmode="lin" valueType="num">
                                      <p:cBhvr additive="base">
                                        <p:cTn id="143" dur="500" fill="hold"/>
                                        <p:tgtEl>
                                          <p:spTgt spid="2070"/>
                                        </p:tgtEl>
                                        <p:attrNameLst>
                                          <p:attrName>ppt_x</p:attrName>
                                        </p:attrNameLst>
                                      </p:cBhvr>
                                      <p:tavLst>
                                        <p:tav tm="0">
                                          <p:val>
                                            <p:strVal val="#ppt_x"/>
                                          </p:val>
                                        </p:tav>
                                        <p:tav tm="100000">
                                          <p:val>
                                            <p:strVal val="#ppt_x"/>
                                          </p:val>
                                        </p:tav>
                                      </p:tavLst>
                                    </p:anim>
                                    <p:anim calcmode="lin" valueType="num">
                                      <p:cBhvr additive="base">
                                        <p:cTn id="144" dur="500" fill="hold"/>
                                        <p:tgtEl>
                                          <p:spTgt spid="2070"/>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2074"/>
                                        </p:tgtEl>
                                        <p:attrNameLst>
                                          <p:attrName>style.visibility</p:attrName>
                                        </p:attrNameLst>
                                      </p:cBhvr>
                                      <p:to>
                                        <p:strVal val="visible"/>
                                      </p:to>
                                    </p:set>
                                    <p:anim calcmode="lin" valueType="num">
                                      <p:cBhvr additive="base">
                                        <p:cTn id="147" dur="500" fill="hold"/>
                                        <p:tgtEl>
                                          <p:spTgt spid="2074"/>
                                        </p:tgtEl>
                                        <p:attrNameLst>
                                          <p:attrName>ppt_x</p:attrName>
                                        </p:attrNameLst>
                                      </p:cBhvr>
                                      <p:tavLst>
                                        <p:tav tm="0">
                                          <p:val>
                                            <p:strVal val="#ppt_x"/>
                                          </p:val>
                                        </p:tav>
                                        <p:tav tm="100000">
                                          <p:val>
                                            <p:strVal val="#ppt_x"/>
                                          </p:val>
                                        </p:tav>
                                      </p:tavLst>
                                    </p:anim>
                                    <p:anim calcmode="lin" valueType="num">
                                      <p:cBhvr additive="base">
                                        <p:cTn id="148" dur="500" fill="hold"/>
                                        <p:tgtEl>
                                          <p:spTgt spid="2074"/>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0"/>
                                  </p:stCondLst>
                                  <p:childTnLst>
                                    <p:set>
                                      <p:cBhvr>
                                        <p:cTn id="150" dur="1" fill="hold">
                                          <p:stCondLst>
                                            <p:cond delay="0"/>
                                          </p:stCondLst>
                                        </p:cTn>
                                        <p:tgtEl>
                                          <p:spTgt spid="2072"/>
                                        </p:tgtEl>
                                        <p:attrNameLst>
                                          <p:attrName>style.visibility</p:attrName>
                                        </p:attrNameLst>
                                      </p:cBhvr>
                                      <p:to>
                                        <p:strVal val="visible"/>
                                      </p:to>
                                    </p:set>
                                    <p:anim calcmode="lin" valueType="num">
                                      <p:cBhvr additive="base">
                                        <p:cTn id="151" dur="500" fill="hold"/>
                                        <p:tgtEl>
                                          <p:spTgt spid="2072"/>
                                        </p:tgtEl>
                                        <p:attrNameLst>
                                          <p:attrName>ppt_x</p:attrName>
                                        </p:attrNameLst>
                                      </p:cBhvr>
                                      <p:tavLst>
                                        <p:tav tm="0">
                                          <p:val>
                                            <p:strVal val="#ppt_x"/>
                                          </p:val>
                                        </p:tav>
                                        <p:tav tm="100000">
                                          <p:val>
                                            <p:strVal val="#ppt_x"/>
                                          </p:val>
                                        </p:tav>
                                      </p:tavLst>
                                    </p:anim>
                                    <p:anim calcmode="lin" valueType="num">
                                      <p:cBhvr additive="base">
                                        <p:cTn id="152" dur="500" fill="hold"/>
                                        <p:tgtEl>
                                          <p:spTgt spid="2072"/>
                                        </p:tgtEl>
                                        <p:attrNameLst>
                                          <p:attrName>ppt_y</p:attrName>
                                        </p:attrNameLst>
                                      </p:cBhvr>
                                      <p:tavLst>
                                        <p:tav tm="0">
                                          <p:val>
                                            <p:strVal val="1+#ppt_h/2"/>
                                          </p:val>
                                        </p:tav>
                                        <p:tav tm="100000">
                                          <p:val>
                                            <p:strVal val="#ppt_y"/>
                                          </p:val>
                                        </p:tav>
                                      </p:tavLst>
                                    </p:anim>
                                  </p:childTnLst>
                                </p:cTn>
                              </p:par>
                              <p:par>
                                <p:cTn id="153" presetID="2" presetClass="entr" presetSubtype="4" fill="hold" nodeType="withEffect">
                                  <p:stCondLst>
                                    <p:cond delay="0"/>
                                  </p:stCondLst>
                                  <p:childTnLst>
                                    <p:set>
                                      <p:cBhvr>
                                        <p:cTn id="154" dur="1" fill="hold">
                                          <p:stCondLst>
                                            <p:cond delay="0"/>
                                          </p:stCondLst>
                                        </p:cTn>
                                        <p:tgtEl>
                                          <p:spTgt spid="2076"/>
                                        </p:tgtEl>
                                        <p:attrNameLst>
                                          <p:attrName>style.visibility</p:attrName>
                                        </p:attrNameLst>
                                      </p:cBhvr>
                                      <p:to>
                                        <p:strVal val="visible"/>
                                      </p:to>
                                    </p:set>
                                    <p:anim calcmode="lin" valueType="num">
                                      <p:cBhvr additive="base">
                                        <p:cTn id="155" dur="500" fill="hold"/>
                                        <p:tgtEl>
                                          <p:spTgt spid="2076"/>
                                        </p:tgtEl>
                                        <p:attrNameLst>
                                          <p:attrName>ppt_x</p:attrName>
                                        </p:attrNameLst>
                                      </p:cBhvr>
                                      <p:tavLst>
                                        <p:tav tm="0">
                                          <p:val>
                                            <p:strVal val="#ppt_x"/>
                                          </p:val>
                                        </p:tav>
                                        <p:tav tm="100000">
                                          <p:val>
                                            <p:strVal val="#ppt_x"/>
                                          </p:val>
                                        </p:tav>
                                      </p:tavLst>
                                    </p:anim>
                                    <p:anim calcmode="lin" valueType="num">
                                      <p:cBhvr additive="base">
                                        <p:cTn id="156" dur="500" fill="hold"/>
                                        <p:tgtEl>
                                          <p:spTgt spid="2076"/>
                                        </p:tgtEl>
                                        <p:attrNameLst>
                                          <p:attrName>ppt_y</p:attrName>
                                        </p:attrNameLst>
                                      </p:cBhvr>
                                      <p:tavLst>
                                        <p:tav tm="0">
                                          <p:val>
                                            <p:strVal val="1+#ppt_h/2"/>
                                          </p:val>
                                        </p:tav>
                                        <p:tav tm="100000">
                                          <p:val>
                                            <p:strVal val="#ppt_y"/>
                                          </p:val>
                                        </p:tav>
                                      </p:tavLst>
                                    </p:anim>
                                  </p:childTnLst>
                                </p:cTn>
                              </p:par>
                              <p:par>
                                <p:cTn id="157" presetID="2" presetClass="entr" presetSubtype="4" fill="hold" nodeType="withEffect">
                                  <p:stCondLst>
                                    <p:cond delay="0"/>
                                  </p:stCondLst>
                                  <p:childTnLst>
                                    <p:set>
                                      <p:cBhvr>
                                        <p:cTn id="158" dur="1" fill="hold">
                                          <p:stCondLst>
                                            <p:cond delay="0"/>
                                          </p:stCondLst>
                                        </p:cTn>
                                        <p:tgtEl>
                                          <p:spTgt spid="25"/>
                                        </p:tgtEl>
                                        <p:attrNameLst>
                                          <p:attrName>style.visibility</p:attrName>
                                        </p:attrNameLst>
                                      </p:cBhvr>
                                      <p:to>
                                        <p:strVal val="visible"/>
                                      </p:to>
                                    </p:set>
                                    <p:anim calcmode="lin" valueType="num">
                                      <p:cBhvr additive="base">
                                        <p:cTn id="159" dur="500" fill="hold"/>
                                        <p:tgtEl>
                                          <p:spTgt spid="25"/>
                                        </p:tgtEl>
                                        <p:attrNameLst>
                                          <p:attrName>ppt_x</p:attrName>
                                        </p:attrNameLst>
                                      </p:cBhvr>
                                      <p:tavLst>
                                        <p:tav tm="0">
                                          <p:val>
                                            <p:strVal val="#ppt_x"/>
                                          </p:val>
                                        </p:tav>
                                        <p:tav tm="100000">
                                          <p:val>
                                            <p:strVal val="#ppt_x"/>
                                          </p:val>
                                        </p:tav>
                                      </p:tavLst>
                                    </p:anim>
                                    <p:anim calcmode="lin" valueType="num">
                                      <p:cBhvr additive="base">
                                        <p:cTn id="16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22" grpId="0"/>
      <p:bldP spid="28" grpId="0"/>
      <p:bldP spid="30" grpId="0"/>
      <p:bldP spid="31" grpId="0"/>
      <p:bldP spid="32" grpId="0"/>
      <p:bldP spid="33" grpId="0"/>
      <p:bldP spid="38" grpId="0"/>
      <p:bldP spid="40" grpId="0"/>
      <p:bldP spid="42" grpId="0"/>
      <p:bldP spid="34" grpId="0"/>
      <p:bldP spid="45"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8651922-9B81-4B8C-83DE-4F043E730E9C}"/>
              </a:ext>
            </a:extLst>
          </p:cNvPr>
          <p:cNvPicPr>
            <a:picLocks noChangeAspect="1"/>
          </p:cNvPicPr>
          <p:nvPr/>
        </p:nvPicPr>
        <p:blipFill>
          <a:blip r:embed="rId3"/>
          <a:stretch>
            <a:fillRect/>
          </a:stretch>
        </p:blipFill>
        <p:spPr>
          <a:xfrm>
            <a:off x="4140795" y="367692"/>
            <a:ext cx="4738365" cy="4408115"/>
          </a:xfrm>
          <a:prstGeom prst="rect">
            <a:avLst/>
          </a:prstGeom>
        </p:spPr>
      </p:pic>
      <p:sp>
        <p:nvSpPr>
          <p:cNvPr id="6" name="標題 1">
            <a:extLst>
              <a:ext uri="{FF2B5EF4-FFF2-40B4-BE49-F238E27FC236}">
                <a16:creationId xmlns:a16="http://schemas.microsoft.com/office/drawing/2014/main" id="{C75BED6C-981A-48AB-8FD0-14F186D9F019}"/>
              </a:ext>
            </a:extLst>
          </p:cNvPr>
          <p:cNvSpPr txBox="1">
            <a:spLocks/>
          </p:cNvSpPr>
          <p:nvPr/>
        </p:nvSpPr>
        <p:spPr>
          <a:xfrm>
            <a:off x="2868649" y="4712834"/>
            <a:ext cx="6186142" cy="510065"/>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700" dirty="0"/>
              <a:t>Source: (Left) https://giphy.com/gifs/CrazyDetectors-choose-decide-kopf-oder-zahl-C4omPTb1RZBuMtKx4N</a:t>
            </a:r>
            <a:br>
              <a:rPr lang="en-US" altLang="zh-TW" sz="700" dirty="0"/>
            </a:br>
            <a:r>
              <a:rPr lang="en-US" altLang="zh-TW" sz="700" dirty="0"/>
              <a:t>(Right) https://www.researchgate.net/figure/The-Bloch-sphere-provides-a-useful-means-of-visualizing-the-state-of-a-single-qubit-and_fig1_335028508</a:t>
            </a:r>
            <a:endParaRPr lang="zh-TW" altLang="en-US" sz="700" dirty="0"/>
          </a:p>
        </p:txBody>
      </p:sp>
      <p:pic>
        <p:nvPicPr>
          <p:cNvPr id="10" name="Picture 4" descr="Choose Heads Or Tails GIF by Crazy Detectors">
            <a:extLst>
              <a:ext uri="{FF2B5EF4-FFF2-40B4-BE49-F238E27FC236}">
                <a16:creationId xmlns:a16="http://schemas.microsoft.com/office/drawing/2014/main" id="{C5107BCE-F8AF-4702-A45D-E9551D9647E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54049" y="1544444"/>
            <a:ext cx="251460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6082B7AA-29F2-46C0-962B-089F66DF4E96}"/>
              </a:ext>
            </a:extLst>
          </p:cNvPr>
          <p:cNvSpPr>
            <a:spLocks noGrp="1"/>
          </p:cNvSpPr>
          <p:nvPr>
            <p:ph type="title"/>
          </p:nvPr>
        </p:nvSpPr>
        <p:spPr>
          <a:xfrm>
            <a:off x="264840" y="175632"/>
            <a:ext cx="5653669" cy="1368812"/>
          </a:xfrm>
        </p:spPr>
        <p:txBody>
          <a:bodyPr/>
          <a:lstStyle/>
          <a:p>
            <a:r>
              <a:rPr lang="en-US" altLang="zh-TW" dirty="0"/>
              <a:t>Spin Coin vs Bloch Sphere</a:t>
            </a:r>
            <a:endParaRPr lang="zh-TW" altLang="en-US" dirty="0"/>
          </a:p>
        </p:txBody>
      </p:sp>
      <p:sp>
        <p:nvSpPr>
          <p:cNvPr id="4" name="投影片編號版面配置區 3">
            <a:extLst>
              <a:ext uri="{FF2B5EF4-FFF2-40B4-BE49-F238E27FC236}">
                <a16:creationId xmlns:a16="http://schemas.microsoft.com/office/drawing/2014/main" id="{EAA411BC-A430-4128-8F8A-AB65CD799D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13</a:t>
            </a:fld>
            <a:endParaRPr lang="zh-TW" altLang="en-US"/>
          </a:p>
        </p:txBody>
      </p:sp>
    </p:spTree>
    <p:extLst>
      <p:ext uri="{BB962C8B-B14F-4D97-AF65-F5344CB8AC3E}">
        <p14:creationId xmlns:p14="http://schemas.microsoft.com/office/powerpoint/2010/main" val="3716297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Visualization of quantum gates</a:t>
            </a:r>
            <a:endParaRPr lang="zh-TW" altLang="en-US" dirty="0"/>
          </a:p>
        </p:txBody>
      </p:sp>
      <p:pic>
        <p:nvPicPr>
          <p:cNvPr id="3074" name="Picture 2" descr="GitHub - cduck/bloch_sphere: Visualization tools for the ..."/>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30262" y="1863540"/>
            <a:ext cx="3683476" cy="22077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ingle Qubit Gates - Learning Quantu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7054" y="1522810"/>
            <a:ext cx="28575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ingle Qubit Gates - Learning Quantum"/>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923330" y="1522810"/>
            <a:ext cx="2857500" cy="3333750"/>
          </a:xfrm>
          <a:prstGeom prst="rect">
            <a:avLst/>
          </a:prstGeom>
          <a:noFill/>
          <a:extLst>
            <a:ext uri="{909E8E84-426E-40DD-AFC4-6F175D3DCCD1}">
              <a14:hiddenFill xmlns:a14="http://schemas.microsoft.com/office/drawing/2010/main">
                <a:solidFill>
                  <a:srgbClr val="FFFFFF"/>
                </a:solidFill>
              </a14:hiddenFill>
            </a:ext>
          </a:extLst>
        </p:spPr>
      </p:pic>
      <p:sp>
        <p:nvSpPr>
          <p:cNvPr id="5" name="投影片編號版面配置區 4">
            <a:extLst>
              <a:ext uri="{FF2B5EF4-FFF2-40B4-BE49-F238E27FC236}">
                <a16:creationId xmlns:a16="http://schemas.microsoft.com/office/drawing/2014/main" id="{366756DA-ED3B-401A-A618-B2BF7FFB25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14</a:t>
            </a:fld>
            <a:endParaRPr lang="zh-TW" altLang="en-US"/>
          </a:p>
        </p:txBody>
      </p:sp>
    </p:spTree>
    <p:extLst>
      <p:ext uri="{BB962C8B-B14F-4D97-AF65-F5344CB8AC3E}">
        <p14:creationId xmlns:p14="http://schemas.microsoft.com/office/powerpoint/2010/main" val="2749050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9FFE0C8-3795-48B3-8EC7-8F9569F7D601}"/>
              </a:ext>
            </a:extLst>
          </p:cNvPr>
          <p:cNvSpPr>
            <a:spLocks noGrp="1"/>
          </p:cNvSpPr>
          <p:nvPr>
            <p:ph type="title"/>
          </p:nvPr>
        </p:nvSpPr>
        <p:spPr>
          <a:xfrm>
            <a:off x="457200" y="342900"/>
            <a:ext cx="8229600" cy="601980"/>
          </a:xfrm>
        </p:spPr>
        <p:txBody>
          <a:bodyPr/>
          <a:lstStyle/>
          <a:p>
            <a:r>
              <a:rPr lang="en-US" altLang="zh-TW" dirty="0"/>
              <a:t>Quantum Gate and Unitary Matrix</a:t>
            </a:r>
            <a:endParaRPr lang="zh-TW" altLang="en-US" dirty="0"/>
          </a:p>
        </p:txBody>
      </p:sp>
      <p:pic>
        <p:nvPicPr>
          <p:cNvPr id="5" name="Picture 2" descr="https://upload.wikimedia.org/wikipedia/commons/thumb/e/e0/Quantum_Logic_Gates.png/500px-Quantum_Logic_Gates.png">
            <a:extLst>
              <a:ext uri="{FF2B5EF4-FFF2-40B4-BE49-F238E27FC236}">
                <a16:creationId xmlns:a16="http://schemas.microsoft.com/office/drawing/2014/main" id="{061D0380-1E7B-4BFB-A4C6-43418B3452C5}"/>
              </a:ext>
            </a:extLst>
          </p:cNvPr>
          <p:cNvPicPr/>
          <p:nvPr/>
        </p:nvPicPr>
        <p:blipFill rotWithShape="1">
          <a:blip r:embed="rId2">
            <a:extLst>
              <a:ext uri="{28A0092B-C50C-407E-A947-70E740481C1C}">
                <a14:useLocalDpi xmlns:a14="http://schemas.microsoft.com/office/drawing/2010/main" val="0"/>
              </a:ext>
            </a:extLst>
          </a:blip>
          <a:srcRect b="52296"/>
          <a:stretch/>
        </p:blipFill>
        <p:spPr bwMode="auto">
          <a:xfrm>
            <a:off x="89452" y="944880"/>
            <a:ext cx="4569102" cy="3855720"/>
          </a:xfrm>
          <a:prstGeom prst="rect">
            <a:avLst/>
          </a:prstGeom>
          <a:noFill/>
          <a:ln>
            <a:noFill/>
          </a:ln>
          <a:extLst>
            <a:ext uri="{53640926-AAD7-44D8-BBD7-CCE9431645EC}">
              <a14:shadowObscured xmlns:a14="http://schemas.microsoft.com/office/drawing/2010/main"/>
            </a:ext>
          </a:extLst>
        </p:spPr>
      </p:pic>
      <p:pic>
        <p:nvPicPr>
          <p:cNvPr id="7" name="Picture 2" descr="https://upload.wikimedia.org/wikipedia/commons/thumb/e/e0/Quantum_Logic_Gates.png/500px-Quantum_Logic_Gates.png">
            <a:extLst>
              <a:ext uri="{FF2B5EF4-FFF2-40B4-BE49-F238E27FC236}">
                <a16:creationId xmlns:a16="http://schemas.microsoft.com/office/drawing/2014/main" id="{061D0380-1E7B-4BFB-A4C6-43418B3452C5}"/>
              </a:ext>
            </a:extLst>
          </p:cNvPr>
          <p:cNvPicPr/>
          <p:nvPr/>
        </p:nvPicPr>
        <p:blipFill rotWithShape="1">
          <a:blip r:embed="rId2">
            <a:extLst>
              <a:ext uri="{28A0092B-C50C-407E-A947-70E740481C1C}">
                <a14:useLocalDpi xmlns:a14="http://schemas.microsoft.com/office/drawing/2010/main" val="0"/>
              </a:ext>
            </a:extLst>
          </a:blip>
          <a:srcRect t="49037" b="3407"/>
          <a:stretch/>
        </p:blipFill>
        <p:spPr bwMode="auto">
          <a:xfrm>
            <a:off x="4658554" y="1341782"/>
            <a:ext cx="4181475" cy="3458818"/>
          </a:xfrm>
          <a:prstGeom prst="rect">
            <a:avLst/>
          </a:prstGeom>
          <a:noFill/>
          <a:ln>
            <a:noFill/>
          </a:ln>
          <a:extLst>
            <a:ext uri="{53640926-AAD7-44D8-BBD7-CCE9431645EC}">
              <a14:shadowObscured xmlns:a14="http://schemas.microsoft.com/office/drawing/2010/main"/>
            </a:ext>
          </a:extLst>
        </p:spPr>
      </p:pic>
      <p:pic>
        <p:nvPicPr>
          <p:cNvPr id="8" name="Picture 2" descr="https://upload.wikimedia.org/wikipedia/commons/thumb/e/e0/Quantum_Logic_Gates.png/500px-Quantum_Logic_Gates.png">
            <a:extLst>
              <a:ext uri="{FF2B5EF4-FFF2-40B4-BE49-F238E27FC236}">
                <a16:creationId xmlns:a16="http://schemas.microsoft.com/office/drawing/2014/main" id="{061D0380-1E7B-4BFB-A4C6-43418B3452C5}"/>
              </a:ext>
            </a:extLst>
          </p:cNvPr>
          <p:cNvPicPr/>
          <p:nvPr/>
        </p:nvPicPr>
        <p:blipFill rotWithShape="1">
          <a:blip r:embed="rId2">
            <a:extLst>
              <a:ext uri="{28A0092B-C50C-407E-A947-70E740481C1C}">
                <a14:useLocalDpi xmlns:a14="http://schemas.microsoft.com/office/drawing/2010/main" val="0"/>
              </a:ext>
            </a:extLst>
          </a:blip>
          <a:srcRect b="94815"/>
          <a:stretch/>
        </p:blipFill>
        <p:spPr bwMode="auto">
          <a:xfrm>
            <a:off x="4620246" y="944879"/>
            <a:ext cx="4434301" cy="416781"/>
          </a:xfrm>
          <a:prstGeom prst="rect">
            <a:avLst/>
          </a:prstGeom>
          <a:noFill/>
          <a:ln>
            <a:noFill/>
          </a:ln>
          <a:extLst>
            <a:ext uri="{53640926-AAD7-44D8-BBD7-CCE9431645EC}">
              <a14:shadowObscured xmlns:a14="http://schemas.microsoft.com/office/drawing/2010/main"/>
            </a:ext>
          </a:extLst>
        </p:spPr>
      </p:pic>
      <p:sp>
        <p:nvSpPr>
          <p:cNvPr id="9" name="標題 1">
            <a:extLst>
              <a:ext uri="{FF2B5EF4-FFF2-40B4-BE49-F238E27FC236}">
                <a16:creationId xmlns:a16="http://schemas.microsoft.com/office/drawing/2014/main" id="{D131FA27-392D-4008-8092-4085777F1C20}"/>
              </a:ext>
            </a:extLst>
          </p:cNvPr>
          <p:cNvSpPr txBox="1">
            <a:spLocks/>
          </p:cNvSpPr>
          <p:nvPr/>
        </p:nvSpPr>
        <p:spPr>
          <a:xfrm>
            <a:off x="147918" y="4787857"/>
            <a:ext cx="8888506" cy="416781"/>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100" dirty="0"/>
              <a:t>Source: https://en.wikipedia.org/wiki/Quantum_logic_gate#/media/File:Quantum_Logic_Gates.png, by </a:t>
            </a:r>
            <a:r>
              <a:rPr lang="en-US" altLang="zh-TW" sz="1100" dirty="0" err="1"/>
              <a:t>Rxtreme</a:t>
            </a:r>
            <a:r>
              <a:rPr lang="en-US" altLang="zh-TW" sz="1100" dirty="0"/>
              <a:t>, Dec. 2019, CC BY-SA 4.0.</a:t>
            </a:r>
            <a:endParaRPr lang="zh-TW" altLang="en-US" sz="1100" dirty="0"/>
          </a:p>
        </p:txBody>
      </p:sp>
      <p:sp>
        <p:nvSpPr>
          <p:cNvPr id="6" name="投影片編號版面配置區 5">
            <a:extLst>
              <a:ext uri="{FF2B5EF4-FFF2-40B4-BE49-F238E27FC236}">
                <a16:creationId xmlns:a16="http://schemas.microsoft.com/office/drawing/2014/main" id="{5ED639B7-B5CD-414D-A8D2-8F7F609597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15</a:t>
            </a:fld>
            <a:endParaRPr lang="zh-TW" altLang="en-US"/>
          </a:p>
        </p:txBody>
      </p:sp>
    </p:spTree>
    <p:extLst>
      <p:ext uri="{BB962C8B-B14F-4D97-AF65-F5344CB8AC3E}">
        <p14:creationId xmlns:p14="http://schemas.microsoft.com/office/powerpoint/2010/main" val="2849204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F63B23D-D15D-430C-B626-A599545B6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1215" y="738783"/>
            <a:ext cx="2203087" cy="1666968"/>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0FF9971E-AFA5-456C-BA8C-6C6A957ABB17}"/>
              </a:ext>
            </a:extLst>
          </p:cNvPr>
          <p:cNvSpPr>
            <a:spLocks noGrp="1"/>
          </p:cNvSpPr>
          <p:nvPr>
            <p:ph type="title"/>
          </p:nvPr>
        </p:nvSpPr>
        <p:spPr>
          <a:xfrm>
            <a:off x="247650" y="342900"/>
            <a:ext cx="8439150" cy="791548"/>
          </a:xfrm>
        </p:spPr>
        <p:txBody>
          <a:bodyPr/>
          <a:lstStyle/>
          <a:p>
            <a:r>
              <a:rPr lang="en-US" altLang="zh-TW" dirty="0"/>
              <a:t>The code of Bell-state (entanglement state)</a:t>
            </a:r>
            <a:endParaRPr lang="zh-TW" altLang="en-US" dirty="0"/>
          </a:p>
        </p:txBody>
      </p:sp>
      <p:pic>
        <p:nvPicPr>
          <p:cNvPr id="4" name="圖片 3">
            <a:extLst>
              <a:ext uri="{FF2B5EF4-FFF2-40B4-BE49-F238E27FC236}">
                <a16:creationId xmlns:a16="http://schemas.microsoft.com/office/drawing/2014/main" id="{BF72055E-B142-4C2D-819F-3ACF14D4C852}"/>
              </a:ext>
            </a:extLst>
          </p:cNvPr>
          <p:cNvPicPr>
            <a:picLocks noChangeAspect="1"/>
          </p:cNvPicPr>
          <p:nvPr/>
        </p:nvPicPr>
        <p:blipFill>
          <a:blip r:embed="rId4"/>
          <a:stretch>
            <a:fillRect/>
          </a:stretch>
        </p:blipFill>
        <p:spPr>
          <a:xfrm>
            <a:off x="247650" y="1043823"/>
            <a:ext cx="5198409" cy="1683185"/>
          </a:xfrm>
          <a:prstGeom prst="rect">
            <a:avLst/>
          </a:prstGeom>
        </p:spPr>
      </p:pic>
      <p:pic>
        <p:nvPicPr>
          <p:cNvPr id="6" name="圖片 5">
            <a:extLst>
              <a:ext uri="{FF2B5EF4-FFF2-40B4-BE49-F238E27FC236}">
                <a16:creationId xmlns:a16="http://schemas.microsoft.com/office/drawing/2014/main" id="{3A606C10-B288-4B0D-9AE0-7985F3CA7DCD}"/>
              </a:ext>
            </a:extLst>
          </p:cNvPr>
          <p:cNvPicPr>
            <a:picLocks noChangeAspect="1"/>
          </p:cNvPicPr>
          <p:nvPr/>
        </p:nvPicPr>
        <p:blipFill>
          <a:blip r:embed="rId5"/>
          <a:stretch>
            <a:fillRect/>
          </a:stretch>
        </p:blipFill>
        <p:spPr>
          <a:xfrm>
            <a:off x="247650" y="2864212"/>
            <a:ext cx="5224318" cy="2205324"/>
          </a:xfrm>
          <a:prstGeom prst="rect">
            <a:avLst/>
          </a:prstGeom>
        </p:spPr>
      </p:pic>
      <p:pic>
        <p:nvPicPr>
          <p:cNvPr id="7" name="Picture 4">
            <a:extLst>
              <a:ext uri="{FF2B5EF4-FFF2-40B4-BE49-F238E27FC236}">
                <a16:creationId xmlns:a16="http://schemas.microsoft.com/office/drawing/2014/main" id="{D1535CDC-D53C-4A08-85BF-23414E072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6151" y="2176097"/>
            <a:ext cx="2760759" cy="1880430"/>
          </a:xfrm>
          <a:prstGeom prst="rect">
            <a:avLst/>
          </a:prstGeom>
          <a:noFill/>
          <a:extLst>
            <a:ext uri="{909E8E84-426E-40DD-AFC4-6F175D3DCCD1}">
              <a14:hiddenFill xmlns:a14="http://schemas.microsoft.com/office/drawing/2010/main">
                <a:solidFill>
                  <a:srgbClr val="FFFFFF"/>
                </a:solidFill>
              </a14:hiddenFill>
            </a:ext>
          </a:extLst>
        </p:spPr>
      </p:pic>
      <p:sp>
        <p:nvSpPr>
          <p:cNvPr id="9" name="投影片編號版面配置區 8">
            <a:extLst>
              <a:ext uri="{FF2B5EF4-FFF2-40B4-BE49-F238E27FC236}">
                <a16:creationId xmlns:a16="http://schemas.microsoft.com/office/drawing/2014/main" id="{26036D87-20E3-45B8-8E1E-4DE96AB9B68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16</a:t>
            </a:fld>
            <a:endParaRPr lang="zh-TW" altLang="en-US"/>
          </a:p>
        </p:txBody>
      </p:sp>
      <p:pic>
        <p:nvPicPr>
          <p:cNvPr id="4098" name="Picture 2" descr="Quantum Entanglement | Brilliant Math &amp; Science Wiki">
            <a:extLst>
              <a:ext uri="{FF2B5EF4-FFF2-40B4-BE49-F238E27FC236}">
                <a16:creationId xmlns:a16="http://schemas.microsoft.com/office/drawing/2014/main" id="{3EC298F0-C7A3-4C08-93F4-078BA8C74E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7939" y="4031470"/>
            <a:ext cx="3450292" cy="1005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1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g17b29bd6734_10_67"/>
          <p:cNvPicPr preferRelativeResize="0"/>
          <p:nvPr/>
        </p:nvPicPr>
        <p:blipFill rotWithShape="1">
          <a:blip r:embed="rId3">
            <a:alphaModFix/>
          </a:blip>
          <a:srcRect/>
          <a:stretch/>
        </p:blipFill>
        <p:spPr>
          <a:xfrm>
            <a:off x="874247" y="876822"/>
            <a:ext cx="5344926" cy="4175239"/>
          </a:xfrm>
          <a:prstGeom prst="rect">
            <a:avLst/>
          </a:prstGeom>
          <a:noFill/>
          <a:ln>
            <a:noFill/>
          </a:ln>
        </p:spPr>
      </p:pic>
      <p:sp>
        <p:nvSpPr>
          <p:cNvPr id="130" name="Google Shape;130;g17b29bd6734_10_67"/>
          <p:cNvSpPr txBox="1">
            <a:spLocks noGrp="1"/>
          </p:cNvSpPr>
          <p:nvPr>
            <p:ph type="title"/>
          </p:nvPr>
        </p:nvSpPr>
        <p:spPr>
          <a:xfrm>
            <a:off x="335137" y="91439"/>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sz="3000" dirty="0">
                <a:latin typeface="Arial" panose="020B0604020202020204" pitchFamily="34" charset="0"/>
                <a:ea typeface="Times"/>
                <a:cs typeface="Arial" panose="020B0604020202020204" pitchFamily="34" charset="0"/>
                <a:sym typeface="Times"/>
              </a:rPr>
              <a:t>Quantum internet (Quantum Internet)</a:t>
            </a:r>
            <a:endParaRPr dirty="0">
              <a:latin typeface="Arial" panose="020B0604020202020204" pitchFamily="34" charset="0"/>
              <a:cs typeface="Arial" panose="020B0604020202020204" pitchFamily="34" charset="0"/>
            </a:endParaRPr>
          </a:p>
        </p:txBody>
      </p:sp>
      <p:sp>
        <p:nvSpPr>
          <p:cNvPr id="132" name="Google Shape;132;g17b29bd6734_10_67"/>
          <p:cNvSpPr txBox="1">
            <a:spLocks noGrp="1"/>
          </p:cNvSpPr>
          <p:nvPr>
            <p:ph type="sldNum" idx="12"/>
          </p:nvPr>
        </p:nvSpPr>
        <p:spPr>
          <a:xfrm>
            <a:off x="7589520" y="4846320"/>
            <a:ext cx="1554600" cy="217200"/>
          </a:xfrm>
          <a:prstGeom prst="rect">
            <a:avLst/>
          </a:prstGeom>
          <a:noFill/>
          <a:ln>
            <a:noFill/>
          </a:ln>
        </p:spPr>
        <p:txBody>
          <a:bodyPr spcFirstLastPara="1" wrap="square" lIns="68575" tIns="34275" rIns="68575" bIns="34275" anchor="b" anchorCtr="0">
            <a:noAutofit/>
          </a:bodyPr>
          <a:lstStyle/>
          <a:p>
            <a:pPr marL="0" lvl="0" indent="0" algn="r" rtl="0">
              <a:lnSpc>
                <a:spcPct val="100000"/>
              </a:lnSpc>
              <a:spcBef>
                <a:spcPts val="0"/>
              </a:spcBef>
              <a:spcAft>
                <a:spcPts val="0"/>
              </a:spcAft>
              <a:buSzPts val="900"/>
              <a:buNone/>
            </a:pPr>
            <a:fld id="{00000000-1234-1234-1234-123412341234}" type="slidenum">
              <a:rPr lang="en-US"/>
              <a:t>17</a:t>
            </a:fld>
            <a:endParaRPr/>
          </a:p>
        </p:txBody>
      </p:sp>
      <p:sp>
        <p:nvSpPr>
          <p:cNvPr id="133" name="Google Shape;133;g17b29bd6734_10_67"/>
          <p:cNvSpPr txBox="1"/>
          <p:nvPr/>
        </p:nvSpPr>
        <p:spPr>
          <a:xfrm>
            <a:off x="5524343" y="4256392"/>
            <a:ext cx="3350348" cy="964849"/>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400"/>
              </a:spcBef>
              <a:spcAft>
                <a:spcPts val="1200"/>
              </a:spcAft>
              <a:buNone/>
            </a:pPr>
            <a:r>
              <a:rPr lang="en-US" sz="600" b="0" i="0" u="none" strike="noStrike" cap="none" dirty="0" err="1">
                <a:solidFill>
                  <a:schemeClr val="dk1"/>
                </a:solidFill>
                <a:latin typeface="Arial"/>
                <a:ea typeface="Arial"/>
                <a:cs typeface="Arial"/>
                <a:sym typeface="Arial"/>
              </a:rPr>
              <a:t>Source:A</a:t>
            </a:r>
            <a:r>
              <a:rPr lang="en-US" sz="600" b="0" i="0" u="none" strike="noStrike" cap="none" dirty="0">
                <a:solidFill>
                  <a:schemeClr val="dk1"/>
                </a:solidFill>
                <a:latin typeface="Arial"/>
                <a:ea typeface="Arial"/>
                <a:cs typeface="Arial"/>
                <a:sym typeface="Arial"/>
              </a:rPr>
              <a:t>. Singh, K. Dev, H. </a:t>
            </a:r>
            <a:r>
              <a:rPr lang="en-US" sz="600" b="0" i="0" u="none" strike="noStrike" cap="none" dirty="0" err="1">
                <a:solidFill>
                  <a:schemeClr val="dk1"/>
                </a:solidFill>
                <a:latin typeface="Arial"/>
                <a:ea typeface="Arial"/>
                <a:cs typeface="Arial"/>
                <a:sym typeface="Arial"/>
              </a:rPr>
              <a:t>Siljak</a:t>
            </a:r>
            <a:r>
              <a:rPr lang="en-US" sz="600" b="0" i="0" u="none" strike="noStrike" cap="none" dirty="0">
                <a:solidFill>
                  <a:schemeClr val="dk1"/>
                </a:solidFill>
                <a:latin typeface="Arial"/>
                <a:ea typeface="Arial"/>
                <a:cs typeface="Arial"/>
                <a:sym typeface="Arial"/>
              </a:rPr>
              <a:t>, H. D. Joshi, and M. </a:t>
            </a:r>
            <a:r>
              <a:rPr lang="en-US" sz="600" b="0" i="0" u="none" strike="noStrike" cap="none" dirty="0" err="1">
                <a:solidFill>
                  <a:schemeClr val="dk1"/>
                </a:solidFill>
                <a:latin typeface="Arial"/>
                <a:ea typeface="Arial"/>
                <a:cs typeface="Arial"/>
                <a:sym typeface="Arial"/>
              </a:rPr>
              <a:t>Magarini</a:t>
            </a:r>
            <a:r>
              <a:rPr lang="en-US" sz="600" b="0" i="0" u="none" strike="noStrike" cap="none" dirty="0">
                <a:solidFill>
                  <a:schemeClr val="dk1"/>
                </a:solidFill>
                <a:latin typeface="Arial"/>
                <a:ea typeface="Arial"/>
                <a:cs typeface="Arial"/>
                <a:sym typeface="Arial"/>
              </a:rPr>
              <a:t>, “Quantum internet—applications, functionalities, enabling technologies, challenges, and research directions,” IEEE Communications Surveys &amp; Tutorials, 23(4), pp. 2218-2247, 2021.</a:t>
            </a:r>
            <a:endParaRPr sz="600" b="0" i="0" u="none" strike="noStrike" cap="none" dirty="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0b70956f60_16_37"/>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Outline</a:t>
            </a:r>
            <a:endParaRPr dirty="0"/>
          </a:p>
        </p:txBody>
      </p:sp>
      <p:sp>
        <p:nvSpPr>
          <p:cNvPr id="194" name="Google Shape;194;g10b70956f60_16_37"/>
          <p:cNvSpPr txBox="1"/>
          <p:nvPr/>
        </p:nvSpPr>
        <p:spPr>
          <a:xfrm>
            <a:off x="373424" y="1266625"/>
            <a:ext cx="7809900" cy="2292925"/>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2800" dirty="0"/>
              <a:t>Classical Computers vs Quantum Computers</a:t>
            </a:r>
          </a:p>
          <a:p>
            <a:pPr marL="342900" lvl="0" indent="-292100">
              <a:buSzPts val="2000"/>
              <a:buChar char="●"/>
            </a:pPr>
            <a:r>
              <a:rPr lang="en-US" altLang="zh-TW" sz="2800" u="sng" dirty="0">
                <a:solidFill>
                  <a:srgbClr val="3333FF"/>
                </a:solidFill>
              </a:rPr>
              <a:t>Quantum Algorithms</a:t>
            </a:r>
          </a:p>
          <a:p>
            <a:pPr marL="342900" lvl="0" indent="-292100">
              <a:buSzPts val="2000"/>
              <a:buChar char="●"/>
            </a:pPr>
            <a:r>
              <a:rPr lang="en-US" altLang="zh-TW" sz="2800" dirty="0">
                <a:solidFill>
                  <a:schemeClr val="tx1"/>
                </a:solidFill>
              </a:rPr>
              <a:t>Concluding Remarks</a:t>
            </a: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800" b="0" i="0" u="none" strike="noStrike" cap="none" dirty="0">
              <a:solidFill>
                <a:srgbClr val="000000"/>
              </a:solidFill>
              <a:latin typeface="Arial"/>
              <a:ea typeface="Arial"/>
              <a:cs typeface="Arial"/>
              <a:sym typeface="Arial"/>
            </a:endParaRPr>
          </a:p>
        </p:txBody>
      </p:sp>
      <p:sp>
        <p:nvSpPr>
          <p:cNvPr id="4" name="投影片編號版面配置區 3">
            <a:extLst>
              <a:ext uri="{FF2B5EF4-FFF2-40B4-BE49-F238E27FC236}">
                <a16:creationId xmlns:a16="http://schemas.microsoft.com/office/drawing/2014/main" id="{6571A8E4-54F0-4DA9-A8ED-0369968C6A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18</a:t>
            </a:fld>
            <a:endParaRPr lang="zh-TW" altLang="en-US"/>
          </a:p>
        </p:txBody>
      </p:sp>
    </p:spTree>
    <p:extLst>
      <p:ext uri="{BB962C8B-B14F-4D97-AF65-F5344CB8AC3E}">
        <p14:creationId xmlns:p14="http://schemas.microsoft.com/office/powerpoint/2010/main" val="2364685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BC3845-FE9C-4BBD-9795-724AF9233437}"/>
              </a:ext>
            </a:extLst>
          </p:cNvPr>
          <p:cNvSpPr>
            <a:spLocks noGrp="1"/>
          </p:cNvSpPr>
          <p:nvPr>
            <p:ph type="title"/>
          </p:nvPr>
        </p:nvSpPr>
        <p:spPr>
          <a:xfrm>
            <a:off x="457200" y="342900"/>
            <a:ext cx="8229600" cy="674050"/>
          </a:xfrm>
        </p:spPr>
        <p:txBody>
          <a:bodyPr/>
          <a:lstStyle/>
          <a:p>
            <a:r>
              <a:rPr lang="en-US" altLang="zh-TW" sz="3600" dirty="0">
                <a:solidFill>
                  <a:srgbClr val="FF0000"/>
                </a:solidFill>
              </a:rPr>
              <a:t>MIT </a:t>
            </a:r>
            <a:r>
              <a:rPr lang="en-US" altLang="zh-TW" sz="3600" dirty="0">
                <a:solidFill>
                  <a:schemeClr val="tx1"/>
                </a:solidFill>
              </a:rPr>
              <a:t>vs </a:t>
            </a:r>
            <a:r>
              <a:rPr lang="en-US" altLang="zh-TW" sz="3600" dirty="0">
                <a:solidFill>
                  <a:srgbClr val="00B050"/>
                </a:solidFill>
              </a:rPr>
              <a:t>MIT</a:t>
            </a:r>
            <a:endParaRPr lang="zh-TW" altLang="en-US" sz="3200" dirty="0">
              <a:solidFill>
                <a:srgbClr val="00B050"/>
              </a:solidFill>
            </a:endParaRPr>
          </a:p>
        </p:txBody>
      </p:sp>
      <p:sp>
        <p:nvSpPr>
          <p:cNvPr id="4" name="Google Shape;194;g10b70956f60_16_37">
            <a:extLst>
              <a:ext uri="{FF2B5EF4-FFF2-40B4-BE49-F238E27FC236}">
                <a16:creationId xmlns:a16="http://schemas.microsoft.com/office/drawing/2014/main" id="{A21FE337-BCC2-4566-9EDB-854CD94DDA6A}"/>
              </a:ext>
            </a:extLst>
          </p:cNvPr>
          <p:cNvSpPr txBox="1"/>
          <p:nvPr/>
        </p:nvSpPr>
        <p:spPr>
          <a:xfrm>
            <a:off x="105770" y="957904"/>
            <a:ext cx="8932459" cy="3772818"/>
          </a:xfrm>
          <a:prstGeom prst="rect">
            <a:avLst/>
          </a:prstGeom>
          <a:noFill/>
          <a:ln>
            <a:noFill/>
          </a:ln>
        </p:spPr>
        <p:txBody>
          <a:bodyPr spcFirstLastPara="1" wrap="square" lIns="68575" tIns="68575" rIns="68575" bIns="68575" anchor="t" anchorCtr="0">
            <a:spAutoFit/>
          </a:bodyPr>
          <a:lstStyle/>
          <a:p>
            <a:pPr marL="342900" lvl="0" indent="-292100" algn="just">
              <a:buSzPts val="2000"/>
              <a:buChar char="●"/>
            </a:pPr>
            <a:r>
              <a:rPr lang="en-US" altLang="zh-TW" sz="2000" dirty="0"/>
              <a:t>From</a:t>
            </a:r>
            <a:r>
              <a:rPr lang="zh-TW" altLang="en-US" sz="2000" dirty="0"/>
              <a:t> </a:t>
            </a:r>
            <a:r>
              <a:rPr lang="en-US" altLang="zh-TW" sz="2000" dirty="0" err="1">
                <a:solidFill>
                  <a:srgbClr val="FF0000"/>
                </a:solidFill>
              </a:rPr>
              <a:t>Rivest</a:t>
            </a:r>
            <a:r>
              <a:rPr lang="en-US" altLang="zh-TW" sz="2000" dirty="0">
                <a:solidFill>
                  <a:srgbClr val="FF0000"/>
                </a:solidFill>
              </a:rPr>
              <a:t>, Shamir, and </a:t>
            </a:r>
            <a:r>
              <a:rPr lang="en-US" altLang="zh-TW" sz="2000" dirty="0" err="1">
                <a:solidFill>
                  <a:srgbClr val="FF0000"/>
                </a:solidFill>
              </a:rPr>
              <a:t>Adleman</a:t>
            </a:r>
            <a:r>
              <a:rPr lang="en-US" altLang="zh-TW" sz="2000" dirty="0">
                <a:solidFill>
                  <a:schemeClr val="tx1"/>
                </a:solidFill>
              </a:rPr>
              <a:t>,</a:t>
            </a:r>
            <a:r>
              <a:rPr lang="en-US" altLang="zh-TW" sz="2000" dirty="0">
                <a:solidFill>
                  <a:srgbClr val="FF0000"/>
                </a:solidFill>
              </a:rPr>
              <a:t> </a:t>
            </a:r>
            <a:r>
              <a:rPr lang="en-US" altLang="zh-TW" sz="2000" dirty="0"/>
              <a:t>three </a:t>
            </a:r>
            <a:r>
              <a:rPr lang="en-US" altLang="zh-TW" sz="2000" dirty="0">
                <a:solidFill>
                  <a:srgbClr val="FF0000"/>
                </a:solidFill>
              </a:rPr>
              <a:t>MIT</a:t>
            </a:r>
            <a:r>
              <a:rPr lang="en-US" altLang="zh-TW" sz="2000" dirty="0"/>
              <a:t> professors, </a:t>
            </a:r>
            <a:r>
              <a:rPr lang="en-US" altLang="zh-TW" sz="2000" dirty="0">
                <a:solidFill>
                  <a:schemeClr val="tx1"/>
                </a:solidFill>
              </a:rPr>
              <a:t>to </a:t>
            </a:r>
            <a:r>
              <a:rPr lang="en-US" altLang="zh-TW" sz="2000" dirty="0">
                <a:solidFill>
                  <a:srgbClr val="00B050"/>
                </a:solidFill>
              </a:rPr>
              <a:t>Shor</a:t>
            </a:r>
            <a:r>
              <a:rPr lang="en-US" altLang="zh-TW" sz="2000" dirty="0">
                <a:solidFill>
                  <a:schemeClr val="tx1"/>
                </a:solidFill>
              </a:rPr>
              <a:t>, an </a:t>
            </a:r>
            <a:r>
              <a:rPr lang="en-US" altLang="zh-TW" sz="2000" dirty="0">
                <a:solidFill>
                  <a:srgbClr val="00B050"/>
                </a:solidFill>
              </a:rPr>
              <a:t>MIT</a:t>
            </a:r>
            <a:r>
              <a:rPr lang="en-US" altLang="zh-TW" sz="2000" dirty="0">
                <a:solidFill>
                  <a:schemeClr val="tx1"/>
                </a:solidFill>
              </a:rPr>
              <a:t> professor</a:t>
            </a:r>
            <a:endParaRPr lang="en-US" altLang="zh-TW" sz="2000" dirty="0">
              <a:solidFill>
                <a:srgbClr val="00B050"/>
              </a:solidFill>
            </a:endParaRPr>
          </a:p>
          <a:p>
            <a:pPr marL="342900" lvl="0" indent="-292100" algn="just">
              <a:buSzPts val="2000"/>
              <a:buChar char="●"/>
            </a:pPr>
            <a:r>
              <a:rPr lang="en-US" altLang="zh-TW" sz="2000" dirty="0"/>
              <a:t>From </a:t>
            </a:r>
            <a:r>
              <a:rPr lang="en-US" altLang="zh-TW" sz="2000" dirty="0">
                <a:solidFill>
                  <a:srgbClr val="FF0000"/>
                </a:solidFill>
              </a:rPr>
              <a:t>RSA cryptography</a:t>
            </a:r>
            <a:r>
              <a:rPr lang="en-US" altLang="zh-TW" sz="2000" dirty="0"/>
              <a:t> to </a:t>
            </a:r>
            <a:r>
              <a:rPr lang="en-US" altLang="zh-TW" sz="2000" dirty="0">
                <a:solidFill>
                  <a:srgbClr val="00B050"/>
                </a:solidFill>
              </a:rPr>
              <a:t>Shor’s algorithm</a:t>
            </a:r>
          </a:p>
          <a:p>
            <a:pPr marL="342900" lvl="0" indent="-292100" algn="just">
              <a:buSzPts val="2000"/>
              <a:buChar char="●"/>
            </a:pPr>
            <a:r>
              <a:rPr lang="en-US" altLang="zh-TW" sz="2000" dirty="0"/>
              <a:t>From </a:t>
            </a:r>
            <a:r>
              <a:rPr lang="en-US" altLang="zh-TW" sz="2000" dirty="0">
                <a:solidFill>
                  <a:srgbClr val="FF0000"/>
                </a:solidFill>
              </a:rPr>
              <a:t>classical cryptography</a:t>
            </a:r>
            <a:r>
              <a:rPr lang="en-US" altLang="zh-TW" sz="2000" dirty="0"/>
              <a:t> to </a:t>
            </a:r>
            <a:r>
              <a:rPr lang="en-US" altLang="zh-TW" sz="2000" dirty="0">
                <a:solidFill>
                  <a:srgbClr val="00B050"/>
                </a:solidFill>
              </a:rPr>
              <a:t>post quantum cryptography (PQC)</a:t>
            </a:r>
          </a:p>
          <a:p>
            <a:pPr marL="342900" lvl="0" indent="-292100" algn="just">
              <a:buSzPts val="2000"/>
              <a:buChar char="●"/>
            </a:pPr>
            <a:r>
              <a:rPr lang="en-US" altLang="zh-TW" sz="2000" dirty="0"/>
              <a:t>From </a:t>
            </a:r>
            <a:r>
              <a:rPr lang="en-US" altLang="zh-TW" sz="2000" dirty="0" err="1">
                <a:solidFill>
                  <a:srgbClr val="FF0000"/>
                </a:solidFill>
              </a:rPr>
              <a:t>blockchain</a:t>
            </a:r>
            <a:r>
              <a:rPr lang="en-US" altLang="zh-TW" sz="2000" dirty="0"/>
              <a:t> to </a:t>
            </a:r>
            <a:r>
              <a:rPr lang="en-US" altLang="zh-TW" sz="2000" dirty="0">
                <a:solidFill>
                  <a:srgbClr val="00B050"/>
                </a:solidFill>
              </a:rPr>
              <a:t>quantum-safe </a:t>
            </a:r>
            <a:r>
              <a:rPr lang="en-US" altLang="zh-TW" sz="2000" dirty="0" err="1">
                <a:solidFill>
                  <a:srgbClr val="00B050"/>
                </a:solidFill>
              </a:rPr>
              <a:t>blockchain</a:t>
            </a:r>
            <a:endParaRPr lang="en-US" altLang="zh-TW" sz="2000" dirty="0">
              <a:solidFill>
                <a:srgbClr val="00B050"/>
              </a:solidFill>
            </a:endParaRPr>
          </a:p>
          <a:p>
            <a:pPr marL="342900" lvl="0" indent="-292100" algn="just">
              <a:buSzPts val="2000"/>
              <a:buChar char="●"/>
            </a:pPr>
            <a:endParaRPr lang="en-US" altLang="zh-TW" sz="2000" dirty="0">
              <a:solidFill>
                <a:srgbClr val="00B050"/>
              </a:solidFill>
            </a:endParaRPr>
          </a:p>
          <a:p>
            <a:pPr marL="342900" lvl="0" indent="-292100" algn="just">
              <a:buSzPts val="2000"/>
              <a:buChar char="●"/>
            </a:pPr>
            <a:endParaRPr lang="en-US" altLang="zh-TW" sz="2000" dirty="0"/>
          </a:p>
          <a:p>
            <a:pPr marL="342900" lvl="0" indent="-292100" algn="just">
              <a:buSzPts val="2000"/>
              <a:buChar char="●"/>
            </a:pPr>
            <a:endParaRPr lang="en-US" altLang="zh-TW" sz="2000" dirty="0"/>
          </a:p>
          <a:p>
            <a:pPr marL="342900" lvl="0" indent="-292100">
              <a:spcBef>
                <a:spcPts val="500"/>
              </a:spcBef>
              <a:buSzPts val="2000"/>
              <a:buChar char="●"/>
            </a:pPr>
            <a:endParaRPr lang="en-US" altLang="zh-TW" sz="2000" dirty="0"/>
          </a:p>
          <a:p>
            <a:pPr marL="360363" lvl="0">
              <a:buSzPts val="2000"/>
            </a:pPr>
            <a:endParaRPr lang="en-US" altLang="zh-TW" sz="2000" dirty="0"/>
          </a:p>
          <a:p>
            <a:pPr marL="342900" lvl="0" indent="-292100" algn="just">
              <a:buSzPts val="2000"/>
              <a:buChar char="●"/>
            </a:pPr>
            <a:endParaRPr lang="en-US" altLang="zh-TW" sz="3200" dirty="0"/>
          </a:p>
        </p:txBody>
      </p:sp>
      <p:sp>
        <p:nvSpPr>
          <p:cNvPr id="11" name="標題 1">
            <a:extLst>
              <a:ext uri="{FF2B5EF4-FFF2-40B4-BE49-F238E27FC236}">
                <a16:creationId xmlns:a16="http://schemas.microsoft.com/office/drawing/2014/main" id="{43965490-CA77-4A78-A285-9A6E46E516D3}"/>
              </a:ext>
            </a:extLst>
          </p:cNvPr>
          <p:cNvSpPr txBox="1">
            <a:spLocks/>
          </p:cNvSpPr>
          <p:nvPr/>
        </p:nvSpPr>
        <p:spPr>
          <a:xfrm>
            <a:off x="458284" y="4886894"/>
            <a:ext cx="1153884" cy="321132"/>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100" dirty="0">
                <a:latin typeface="Arial Narrow" panose="020B0606020202030204" pitchFamily="34" charset="0"/>
              </a:rPr>
              <a:t>Source: Wikipedia</a:t>
            </a:r>
            <a:endParaRPr lang="zh-TW" altLang="en-US" sz="1100" dirty="0">
              <a:latin typeface="Arial Narrow" panose="020B0606020202030204" pitchFamily="34" charset="0"/>
            </a:endParaRPr>
          </a:p>
        </p:txBody>
      </p:sp>
      <p:sp>
        <p:nvSpPr>
          <p:cNvPr id="12" name="標題 1">
            <a:extLst>
              <a:ext uri="{FF2B5EF4-FFF2-40B4-BE49-F238E27FC236}">
                <a16:creationId xmlns:a16="http://schemas.microsoft.com/office/drawing/2014/main" id="{6256BD9F-2C77-4E56-A8EF-186AE2E06DA5}"/>
              </a:ext>
            </a:extLst>
          </p:cNvPr>
          <p:cNvSpPr txBox="1">
            <a:spLocks/>
          </p:cNvSpPr>
          <p:nvPr/>
        </p:nvSpPr>
        <p:spPr>
          <a:xfrm>
            <a:off x="4572000" y="4886894"/>
            <a:ext cx="1153884" cy="321132"/>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100" dirty="0">
                <a:latin typeface="Arial Narrow" panose="020B0606020202030204" pitchFamily="34" charset="0"/>
              </a:rPr>
              <a:t>Source: Wikipedia</a:t>
            </a:r>
            <a:endParaRPr lang="zh-TW" altLang="en-US" sz="1100" dirty="0">
              <a:latin typeface="Arial Narrow" panose="020B0606020202030204" pitchFamily="34" charset="0"/>
            </a:endParaRPr>
          </a:p>
        </p:txBody>
      </p:sp>
      <p:pic>
        <p:nvPicPr>
          <p:cNvPr id="3" name="圖片 2"/>
          <p:cNvPicPr>
            <a:picLocks noChangeAspect="1"/>
          </p:cNvPicPr>
          <p:nvPr/>
        </p:nvPicPr>
        <p:blipFill>
          <a:blip r:embed="rId3"/>
          <a:stretch>
            <a:fillRect/>
          </a:stretch>
        </p:blipFill>
        <p:spPr>
          <a:xfrm>
            <a:off x="528620" y="2596002"/>
            <a:ext cx="2697740" cy="2376638"/>
          </a:xfrm>
          <a:prstGeom prst="rect">
            <a:avLst/>
          </a:prstGeom>
        </p:spPr>
      </p:pic>
      <p:pic>
        <p:nvPicPr>
          <p:cNvPr id="14" name="Picture 2" descr="Peter Shor 2017 Dirac Medal Award Ceremony.png">
            <a:extLst>
              <a:ext uri="{FF2B5EF4-FFF2-40B4-BE49-F238E27FC236}">
                <a16:creationId xmlns:a16="http://schemas.microsoft.com/office/drawing/2014/main" id="{AC122046-EEED-4E40-89C7-3CBE494D0A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9281" y="2571749"/>
            <a:ext cx="1799757" cy="2409683"/>
          </a:xfrm>
          <a:prstGeom prst="rect">
            <a:avLst/>
          </a:prstGeom>
          <a:noFill/>
          <a:extLst>
            <a:ext uri="{909E8E84-426E-40DD-AFC4-6F175D3DCCD1}">
              <a14:hiddenFill xmlns:a14="http://schemas.microsoft.com/office/drawing/2010/main">
                <a:solidFill>
                  <a:srgbClr val="FFFFFF"/>
                </a:solidFill>
              </a14:hiddenFill>
            </a:ext>
          </a:extLst>
        </p:spPr>
      </p:pic>
      <p:sp>
        <p:nvSpPr>
          <p:cNvPr id="7" name="投影片編號版面配置區 6">
            <a:extLst>
              <a:ext uri="{FF2B5EF4-FFF2-40B4-BE49-F238E27FC236}">
                <a16:creationId xmlns:a16="http://schemas.microsoft.com/office/drawing/2014/main" id="{FB28C834-12C4-4023-A46A-CEC48F7D0A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19</a:t>
            </a:fld>
            <a:endParaRPr lang="zh-TW" altLang="en-US"/>
          </a:p>
        </p:txBody>
      </p:sp>
    </p:spTree>
    <p:extLst>
      <p:ext uri="{BB962C8B-B14F-4D97-AF65-F5344CB8AC3E}">
        <p14:creationId xmlns:p14="http://schemas.microsoft.com/office/powerpoint/2010/main" val="3600993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
            <a:extLst>
              <a:ext uri="{FF2B5EF4-FFF2-40B4-BE49-F238E27FC236}">
                <a16:creationId xmlns:a16="http://schemas.microsoft.com/office/drawing/2014/main" id="{1CB436DA-AA29-4D37-B2F9-2BD21619E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954" y="208080"/>
            <a:ext cx="3688596" cy="5136639"/>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194;g10b70956f60_16_37">
            <a:extLst>
              <a:ext uri="{FF2B5EF4-FFF2-40B4-BE49-F238E27FC236}">
                <a16:creationId xmlns:a16="http://schemas.microsoft.com/office/drawing/2014/main" id="{EC7AF9A5-3A3B-489F-89C0-64ED2A281B4C}"/>
              </a:ext>
            </a:extLst>
          </p:cNvPr>
          <p:cNvSpPr txBox="1"/>
          <p:nvPr/>
        </p:nvSpPr>
        <p:spPr>
          <a:xfrm>
            <a:off x="4073229" y="545029"/>
            <a:ext cx="5070771" cy="2231370"/>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1800" dirty="0"/>
              <a:t>Easy to Learn Quantum Programming --</a:t>
            </a:r>
            <a:br>
              <a:rPr lang="en-US" altLang="zh-TW" sz="1800" dirty="0"/>
            </a:br>
            <a:r>
              <a:rPr lang="en-US" altLang="zh-TW" sz="1600" i="1" dirty="0"/>
              <a:t>From Quantum Bits to Quantum Algorithms</a:t>
            </a:r>
          </a:p>
          <a:p>
            <a:pPr marL="342900" lvl="0" indent="-292100" algn="just">
              <a:buSzPts val="2000"/>
              <a:buChar char="●"/>
            </a:pPr>
            <a:r>
              <a:rPr lang="en-US" altLang="zh-TW" sz="1600" dirty="0"/>
              <a:t>My book was published in Chinese in August 2022.</a:t>
            </a:r>
          </a:p>
          <a:p>
            <a:pPr marL="342900" lvl="0" indent="-292100" algn="just">
              <a:buSzPts val="2000"/>
              <a:buChar char="●"/>
            </a:pPr>
            <a:r>
              <a:rPr lang="en-US" altLang="zh-TW" sz="1600" dirty="0"/>
              <a:t>ISBN: 9786263242715</a:t>
            </a:r>
          </a:p>
          <a:p>
            <a:pPr marL="342900" lvl="0" indent="-292100" algn="just">
              <a:buSzPts val="2000"/>
              <a:buChar char="●"/>
            </a:pPr>
            <a:r>
              <a:rPr lang="en-US" altLang="zh-TW" sz="1600" dirty="0"/>
              <a:t>You can buy the book via:</a:t>
            </a:r>
          </a:p>
          <a:p>
            <a:pPr marL="50800" lvl="1" algn="just">
              <a:buSzPts val="2000"/>
            </a:pPr>
            <a:r>
              <a:rPr lang="en-US" altLang="zh-TW" dirty="0">
                <a:hlinkClick r:id="rId3"/>
              </a:rPr>
              <a:t>https://www.books.com.tw/products/0010933217?sloc=main</a:t>
            </a:r>
            <a:endParaRPr lang="en-US" altLang="zh-TW" sz="1600" dirty="0"/>
          </a:p>
          <a:p>
            <a:pPr marL="342900" lvl="0" indent="-292100" algn="just">
              <a:buSzPts val="2000"/>
              <a:buChar char="●"/>
            </a:pPr>
            <a:endParaRPr lang="en-US" altLang="zh-TW" sz="2000" dirty="0"/>
          </a:p>
          <a:p>
            <a:pPr marL="342900" lvl="0" indent="-292100" algn="just">
              <a:buSzPts val="2000"/>
              <a:buChar char="●"/>
            </a:pPr>
            <a:endParaRPr lang="en-US" altLang="zh-TW" sz="2000" dirty="0"/>
          </a:p>
        </p:txBody>
      </p:sp>
      <p:pic>
        <p:nvPicPr>
          <p:cNvPr id="6" name="圖片 5">
            <a:extLst>
              <a:ext uri="{FF2B5EF4-FFF2-40B4-BE49-F238E27FC236}">
                <a16:creationId xmlns:a16="http://schemas.microsoft.com/office/drawing/2014/main" id="{7E545819-E51A-48FE-828F-BDCEE25E89C2}"/>
              </a:ext>
            </a:extLst>
          </p:cNvPr>
          <p:cNvPicPr>
            <a:picLocks noChangeAspect="1"/>
          </p:cNvPicPr>
          <p:nvPr/>
        </p:nvPicPr>
        <p:blipFill>
          <a:blip r:embed="rId4"/>
          <a:stretch>
            <a:fillRect/>
          </a:stretch>
        </p:blipFill>
        <p:spPr>
          <a:xfrm>
            <a:off x="5512776" y="2503708"/>
            <a:ext cx="2564423" cy="2443302"/>
          </a:xfrm>
          <a:prstGeom prst="rect">
            <a:avLst/>
          </a:prstGeom>
        </p:spPr>
      </p:pic>
      <p:sp>
        <p:nvSpPr>
          <p:cNvPr id="4" name="投影片編號版面配置區 3">
            <a:extLst>
              <a:ext uri="{FF2B5EF4-FFF2-40B4-BE49-F238E27FC236}">
                <a16:creationId xmlns:a16="http://schemas.microsoft.com/office/drawing/2014/main" id="{A8C4A86F-880F-4517-A8F3-BD66BC4E863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2</a:t>
            </a:fld>
            <a:endParaRPr lang="zh-TW" altLang="en-US"/>
          </a:p>
        </p:txBody>
      </p:sp>
    </p:spTree>
    <p:extLst>
      <p:ext uri="{BB962C8B-B14F-4D97-AF65-F5344CB8AC3E}">
        <p14:creationId xmlns:p14="http://schemas.microsoft.com/office/powerpoint/2010/main" val="342270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5245E5-02A3-4134-8A69-58A794B66AB7}"/>
              </a:ext>
            </a:extLst>
          </p:cNvPr>
          <p:cNvSpPr>
            <a:spLocks noGrp="1"/>
          </p:cNvSpPr>
          <p:nvPr>
            <p:ph type="title"/>
          </p:nvPr>
        </p:nvSpPr>
        <p:spPr/>
        <p:txBody>
          <a:bodyPr/>
          <a:lstStyle/>
          <a:p>
            <a:endParaRPr lang="zh-TW" altLang="en-US" dirty="0"/>
          </a:p>
        </p:txBody>
      </p:sp>
      <p:pic>
        <p:nvPicPr>
          <p:cNvPr id="7" name="圖片 6">
            <a:extLst>
              <a:ext uri="{FF2B5EF4-FFF2-40B4-BE49-F238E27FC236}">
                <a16:creationId xmlns:a16="http://schemas.microsoft.com/office/drawing/2014/main" id="{90217CBD-F9B9-42A2-9BAD-38D28FAD879E}"/>
              </a:ext>
            </a:extLst>
          </p:cNvPr>
          <p:cNvPicPr>
            <a:picLocks noChangeAspect="1"/>
          </p:cNvPicPr>
          <p:nvPr/>
        </p:nvPicPr>
        <p:blipFill>
          <a:blip r:embed="rId3"/>
          <a:stretch>
            <a:fillRect/>
          </a:stretch>
        </p:blipFill>
        <p:spPr>
          <a:xfrm>
            <a:off x="4590288" y="0"/>
            <a:ext cx="4590288" cy="4590288"/>
          </a:xfrm>
          <a:prstGeom prst="rect">
            <a:avLst/>
          </a:prstGeom>
        </p:spPr>
      </p:pic>
      <p:pic>
        <p:nvPicPr>
          <p:cNvPr id="6" name="圖片 5">
            <a:extLst>
              <a:ext uri="{FF2B5EF4-FFF2-40B4-BE49-F238E27FC236}">
                <a16:creationId xmlns:a16="http://schemas.microsoft.com/office/drawing/2014/main" id="{D0CA4329-7A6C-4052-BCF3-BCFE74C823F8}"/>
              </a:ext>
            </a:extLst>
          </p:cNvPr>
          <p:cNvPicPr>
            <a:picLocks noChangeAspect="1"/>
          </p:cNvPicPr>
          <p:nvPr/>
        </p:nvPicPr>
        <p:blipFill>
          <a:blip r:embed="rId4"/>
          <a:stretch>
            <a:fillRect/>
          </a:stretch>
        </p:blipFill>
        <p:spPr>
          <a:xfrm>
            <a:off x="0" y="0"/>
            <a:ext cx="4617720" cy="4617720"/>
          </a:xfrm>
          <a:prstGeom prst="rect">
            <a:avLst/>
          </a:prstGeom>
        </p:spPr>
      </p:pic>
      <p:sp>
        <p:nvSpPr>
          <p:cNvPr id="4" name="文字方塊 3">
            <a:extLst>
              <a:ext uri="{FF2B5EF4-FFF2-40B4-BE49-F238E27FC236}">
                <a16:creationId xmlns:a16="http://schemas.microsoft.com/office/drawing/2014/main" id="{603B7366-D09F-44DD-AB5C-1D14C03645E2}"/>
              </a:ext>
            </a:extLst>
          </p:cNvPr>
          <p:cNvSpPr txBox="1"/>
          <p:nvPr/>
        </p:nvSpPr>
        <p:spPr>
          <a:xfrm>
            <a:off x="0" y="4702671"/>
            <a:ext cx="9180576" cy="292388"/>
          </a:xfrm>
          <a:prstGeom prst="rect">
            <a:avLst/>
          </a:prstGeom>
          <a:noFill/>
        </p:spPr>
        <p:txBody>
          <a:bodyPr wrap="square" rtlCol="0">
            <a:spAutoFit/>
          </a:bodyPr>
          <a:lstStyle/>
          <a:p>
            <a:r>
              <a:rPr lang="en-US" altLang="zh-TW" sz="1300" dirty="0"/>
              <a:t>Synthesize an image showing a serious man with a sign “Q-Day is Coming!” in a large crowd, looking serious and horrified.</a:t>
            </a:r>
            <a:endParaRPr lang="zh-TW" altLang="en-US" sz="1300" dirty="0"/>
          </a:p>
        </p:txBody>
      </p:sp>
      <p:sp>
        <p:nvSpPr>
          <p:cNvPr id="8" name="投影片編號版面配置區 7">
            <a:extLst>
              <a:ext uri="{FF2B5EF4-FFF2-40B4-BE49-F238E27FC236}">
                <a16:creationId xmlns:a16="http://schemas.microsoft.com/office/drawing/2014/main" id="{5E8103D6-3DD1-4B81-82A4-BB23F4D40D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20</a:t>
            </a:fld>
            <a:endParaRPr lang="zh-TW" altLang="en-US"/>
          </a:p>
        </p:txBody>
      </p:sp>
    </p:spTree>
    <p:extLst>
      <p:ext uri="{BB962C8B-B14F-4D97-AF65-F5344CB8AC3E}">
        <p14:creationId xmlns:p14="http://schemas.microsoft.com/office/powerpoint/2010/main" val="1230174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2201AB-49A0-4DE3-882B-7F0E833659EE}"/>
              </a:ext>
            </a:extLst>
          </p:cNvPr>
          <p:cNvSpPr>
            <a:spLocks noGrp="1"/>
          </p:cNvSpPr>
          <p:nvPr>
            <p:ph type="title"/>
          </p:nvPr>
        </p:nvSpPr>
        <p:spPr/>
        <p:txBody>
          <a:bodyPr/>
          <a:lstStyle/>
          <a:p>
            <a:endParaRPr lang="zh-TW" altLang="en-US"/>
          </a:p>
        </p:txBody>
      </p:sp>
      <p:pic>
        <p:nvPicPr>
          <p:cNvPr id="6" name="圖片 5">
            <a:extLst>
              <a:ext uri="{FF2B5EF4-FFF2-40B4-BE49-F238E27FC236}">
                <a16:creationId xmlns:a16="http://schemas.microsoft.com/office/drawing/2014/main" id="{090B9AEE-CA32-4299-9EDC-48E3860AB136}"/>
              </a:ext>
            </a:extLst>
          </p:cNvPr>
          <p:cNvPicPr>
            <a:picLocks noChangeAspect="1"/>
          </p:cNvPicPr>
          <p:nvPr/>
        </p:nvPicPr>
        <p:blipFill>
          <a:blip r:embed="rId3"/>
          <a:stretch>
            <a:fillRect/>
          </a:stretch>
        </p:blipFill>
        <p:spPr>
          <a:xfrm>
            <a:off x="0" y="0"/>
            <a:ext cx="4599432" cy="4599432"/>
          </a:xfrm>
          <a:prstGeom prst="rect">
            <a:avLst/>
          </a:prstGeom>
        </p:spPr>
      </p:pic>
      <p:pic>
        <p:nvPicPr>
          <p:cNvPr id="8" name="圖片 7">
            <a:extLst>
              <a:ext uri="{FF2B5EF4-FFF2-40B4-BE49-F238E27FC236}">
                <a16:creationId xmlns:a16="http://schemas.microsoft.com/office/drawing/2014/main" id="{FBBFCDD0-27D7-4810-A886-7FBD33806CE8}"/>
              </a:ext>
            </a:extLst>
          </p:cNvPr>
          <p:cNvPicPr>
            <a:picLocks noChangeAspect="1"/>
          </p:cNvPicPr>
          <p:nvPr/>
        </p:nvPicPr>
        <p:blipFill>
          <a:blip r:embed="rId4"/>
          <a:stretch>
            <a:fillRect/>
          </a:stretch>
        </p:blipFill>
        <p:spPr>
          <a:xfrm>
            <a:off x="4599432" y="0"/>
            <a:ext cx="4599432" cy="4599432"/>
          </a:xfrm>
          <a:prstGeom prst="rect">
            <a:avLst/>
          </a:prstGeom>
        </p:spPr>
      </p:pic>
      <p:sp>
        <p:nvSpPr>
          <p:cNvPr id="7" name="文字方塊 6">
            <a:extLst>
              <a:ext uri="{FF2B5EF4-FFF2-40B4-BE49-F238E27FC236}">
                <a16:creationId xmlns:a16="http://schemas.microsoft.com/office/drawing/2014/main" id="{075B3758-6217-44EE-A598-2910C6FEB529}"/>
              </a:ext>
            </a:extLst>
          </p:cNvPr>
          <p:cNvSpPr txBox="1"/>
          <p:nvPr/>
        </p:nvSpPr>
        <p:spPr>
          <a:xfrm>
            <a:off x="0" y="4702671"/>
            <a:ext cx="9180576" cy="292388"/>
          </a:xfrm>
          <a:prstGeom prst="rect">
            <a:avLst/>
          </a:prstGeom>
          <a:noFill/>
        </p:spPr>
        <p:txBody>
          <a:bodyPr wrap="square" rtlCol="0">
            <a:spAutoFit/>
          </a:bodyPr>
          <a:lstStyle/>
          <a:p>
            <a:r>
              <a:rPr lang="en-US" altLang="zh-TW" sz="1300" dirty="0"/>
              <a:t>Synthesize an image showing a serious man with a sign “</a:t>
            </a:r>
            <a:r>
              <a:rPr lang="en-US" altLang="zh-TW" sz="1300" dirty="0" err="1"/>
              <a:t>Y2Q</a:t>
            </a:r>
            <a:r>
              <a:rPr lang="en-US" altLang="zh-TW" sz="1300" dirty="0"/>
              <a:t> is Coming!” in a large crowd, looking serious and horrified.</a:t>
            </a:r>
            <a:endParaRPr lang="zh-TW" altLang="en-US" sz="1300" dirty="0"/>
          </a:p>
        </p:txBody>
      </p:sp>
      <p:sp>
        <p:nvSpPr>
          <p:cNvPr id="5" name="投影片編號版面配置區 4">
            <a:extLst>
              <a:ext uri="{FF2B5EF4-FFF2-40B4-BE49-F238E27FC236}">
                <a16:creationId xmlns:a16="http://schemas.microsoft.com/office/drawing/2014/main" id="{F80D1F70-1CFD-453D-A1BB-310238639C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21</a:t>
            </a:fld>
            <a:endParaRPr lang="zh-TW" altLang="en-US"/>
          </a:p>
        </p:txBody>
      </p:sp>
    </p:spTree>
    <p:extLst>
      <p:ext uri="{BB962C8B-B14F-4D97-AF65-F5344CB8AC3E}">
        <p14:creationId xmlns:p14="http://schemas.microsoft.com/office/powerpoint/2010/main" val="4287973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E0568B-1DF9-4D21-B07B-BD01D4B10221}"/>
              </a:ext>
            </a:extLst>
          </p:cNvPr>
          <p:cNvSpPr>
            <a:spLocks noGrp="1"/>
          </p:cNvSpPr>
          <p:nvPr>
            <p:ph type="title"/>
          </p:nvPr>
        </p:nvSpPr>
        <p:spPr/>
        <p:txBody>
          <a:bodyPr/>
          <a:lstStyle/>
          <a:p>
            <a:r>
              <a:rPr lang="en-US" altLang="zh-TW" dirty="0">
                <a:solidFill>
                  <a:schemeClr val="tx1"/>
                </a:solidFill>
              </a:rPr>
              <a:t>Roadmap for a transition to PQC</a:t>
            </a:r>
            <a:endParaRPr lang="zh-TW" altLang="en-US" dirty="0">
              <a:solidFill>
                <a:schemeClr val="tx1"/>
              </a:solidFill>
            </a:endParaRPr>
          </a:p>
        </p:txBody>
      </p:sp>
      <p:pic>
        <p:nvPicPr>
          <p:cNvPr id="5" name="圖片 4">
            <a:extLst>
              <a:ext uri="{FF2B5EF4-FFF2-40B4-BE49-F238E27FC236}">
                <a16:creationId xmlns:a16="http://schemas.microsoft.com/office/drawing/2014/main" id="{BCB2B325-5709-4C3A-B88A-02FC53870119}"/>
              </a:ext>
            </a:extLst>
          </p:cNvPr>
          <p:cNvPicPr>
            <a:picLocks noChangeAspect="1"/>
          </p:cNvPicPr>
          <p:nvPr/>
        </p:nvPicPr>
        <p:blipFill>
          <a:blip r:embed="rId3"/>
          <a:stretch>
            <a:fillRect/>
          </a:stretch>
        </p:blipFill>
        <p:spPr>
          <a:xfrm>
            <a:off x="0" y="2192222"/>
            <a:ext cx="9144000" cy="2359256"/>
          </a:xfrm>
          <a:prstGeom prst="rect">
            <a:avLst/>
          </a:prstGeom>
        </p:spPr>
      </p:pic>
      <p:pic>
        <p:nvPicPr>
          <p:cNvPr id="6" name="圖片 5">
            <a:extLst>
              <a:ext uri="{FF2B5EF4-FFF2-40B4-BE49-F238E27FC236}">
                <a16:creationId xmlns:a16="http://schemas.microsoft.com/office/drawing/2014/main" id="{DF274027-7C6A-45D3-BE1E-C301DC8B397F}"/>
              </a:ext>
            </a:extLst>
          </p:cNvPr>
          <p:cNvPicPr>
            <a:picLocks noChangeAspect="1"/>
          </p:cNvPicPr>
          <p:nvPr/>
        </p:nvPicPr>
        <p:blipFill rotWithShape="1">
          <a:blip r:embed="rId4"/>
          <a:srcRect r="52931"/>
          <a:stretch/>
        </p:blipFill>
        <p:spPr>
          <a:xfrm>
            <a:off x="7908870" y="533901"/>
            <a:ext cx="1187916" cy="1231395"/>
          </a:xfrm>
          <a:prstGeom prst="rect">
            <a:avLst/>
          </a:prstGeom>
        </p:spPr>
      </p:pic>
      <p:sp>
        <p:nvSpPr>
          <p:cNvPr id="7" name="文字方塊 6">
            <a:extLst>
              <a:ext uri="{FF2B5EF4-FFF2-40B4-BE49-F238E27FC236}">
                <a16:creationId xmlns:a16="http://schemas.microsoft.com/office/drawing/2014/main" id="{3D7F2C95-7FBB-4632-B969-B35C2C2502D9}"/>
              </a:ext>
            </a:extLst>
          </p:cNvPr>
          <p:cNvSpPr txBox="1"/>
          <p:nvPr/>
        </p:nvSpPr>
        <p:spPr>
          <a:xfrm>
            <a:off x="4458199" y="4897017"/>
            <a:ext cx="4293430" cy="221856"/>
          </a:xfrm>
          <a:prstGeom prst="rect">
            <a:avLst/>
          </a:prstGeom>
          <a:noFill/>
        </p:spPr>
        <p:txBody>
          <a:bodyPr wrap="square" rtlCol="0">
            <a:spAutoFit/>
          </a:bodyPr>
          <a:lstStyle/>
          <a:p>
            <a:pPr lvl="0">
              <a:lnSpc>
                <a:spcPct val="115000"/>
              </a:lnSpc>
              <a:buSzPts val="900"/>
            </a:pPr>
            <a:r>
              <a:rPr lang="en-US" altLang="zh-TW" sz="800" dirty="0"/>
              <a:t>Source: https://www.dhs.gov/publication/preparing-post-quantum-cryptography-infographic</a:t>
            </a:r>
          </a:p>
        </p:txBody>
      </p:sp>
      <p:sp>
        <p:nvSpPr>
          <p:cNvPr id="8" name="投影片編號版面配置區 7">
            <a:extLst>
              <a:ext uri="{FF2B5EF4-FFF2-40B4-BE49-F238E27FC236}">
                <a16:creationId xmlns:a16="http://schemas.microsoft.com/office/drawing/2014/main" id="{C15871B3-AC98-4747-BEB1-CD96445797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Tree>
    <p:extLst>
      <p:ext uri="{BB962C8B-B14F-4D97-AF65-F5344CB8AC3E}">
        <p14:creationId xmlns:p14="http://schemas.microsoft.com/office/powerpoint/2010/main" val="3007875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E5216F-F45C-4AD3-B0A6-DBF5667CA260}"/>
              </a:ext>
            </a:extLst>
          </p:cNvPr>
          <p:cNvSpPr>
            <a:spLocks noGrp="1"/>
          </p:cNvSpPr>
          <p:nvPr>
            <p:ph type="title"/>
          </p:nvPr>
        </p:nvSpPr>
        <p:spPr>
          <a:xfrm>
            <a:off x="457200" y="572383"/>
            <a:ext cx="8229600" cy="581645"/>
          </a:xfrm>
        </p:spPr>
        <p:txBody>
          <a:bodyPr/>
          <a:lstStyle/>
          <a:p>
            <a:r>
              <a:rPr lang="en-US" altLang="zh-TW" dirty="0"/>
              <a:t>Algorithms for Quantum Annealers and Quantum-inspired Annealers</a:t>
            </a:r>
            <a:endParaRPr lang="zh-TW" altLang="en-US" dirty="0"/>
          </a:p>
        </p:txBody>
      </p:sp>
      <p:sp>
        <p:nvSpPr>
          <p:cNvPr id="3" name="內容版面配置區 2">
            <a:extLst>
              <a:ext uri="{FF2B5EF4-FFF2-40B4-BE49-F238E27FC236}">
                <a16:creationId xmlns:a16="http://schemas.microsoft.com/office/drawing/2014/main" id="{31117774-EBBA-46D3-9115-C01066D9A08A}"/>
              </a:ext>
            </a:extLst>
          </p:cNvPr>
          <p:cNvSpPr>
            <a:spLocks noGrp="1"/>
          </p:cNvSpPr>
          <p:nvPr>
            <p:ph idx="1"/>
          </p:nvPr>
        </p:nvSpPr>
        <p:spPr/>
        <p:txBody>
          <a:bodyPr/>
          <a:lstStyle/>
          <a:p>
            <a:r>
              <a:rPr lang="en-US" altLang="zh-TW" dirty="0"/>
              <a:t>What is annealing?</a:t>
            </a:r>
          </a:p>
          <a:p>
            <a:r>
              <a:rPr lang="en-US" altLang="zh-TW" dirty="0"/>
              <a:t>From Hill Climbing to Simulated Annealing</a:t>
            </a:r>
          </a:p>
          <a:p>
            <a:r>
              <a:rPr lang="en-US" altLang="zh-TW" dirty="0"/>
              <a:t>Quantum Annealers and Quantum-inspired Annealers</a:t>
            </a:r>
          </a:p>
          <a:p>
            <a:pPr lvl="1"/>
            <a:r>
              <a:rPr lang="en-US" altLang="zh-TW" dirty="0"/>
              <a:t>D-Wave Quantum Annealer (QA)</a:t>
            </a:r>
          </a:p>
          <a:p>
            <a:pPr lvl="1"/>
            <a:r>
              <a:rPr lang="en-US" altLang="zh-TW" dirty="0"/>
              <a:t>Fujitsu Digital Annealer (DA)</a:t>
            </a:r>
          </a:p>
          <a:p>
            <a:pPr lvl="1"/>
            <a:r>
              <a:rPr lang="en-US" altLang="zh-TW" dirty="0"/>
              <a:t>Compal GPU Annealer (GPUA)</a:t>
            </a:r>
          </a:p>
          <a:p>
            <a:r>
              <a:rPr lang="en-US" altLang="zh-TW" dirty="0"/>
              <a:t>QUBO formula and </a:t>
            </a:r>
            <a:r>
              <a:rPr lang="en-US" altLang="zh-TW" dirty="0" err="1"/>
              <a:t>Ising</a:t>
            </a:r>
            <a:r>
              <a:rPr lang="en-US" altLang="zh-TW" dirty="0"/>
              <a:t> model</a:t>
            </a:r>
          </a:p>
        </p:txBody>
      </p:sp>
      <p:sp>
        <p:nvSpPr>
          <p:cNvPr id="4" name="投影片編號版面配置區 3">
            <a:extLst>
              <a:ext uri="{FF2B5EF4-FFF2-40B4-BE49-F238E27FC236}">
                <a16:creationId xmlns:a16="http://schemas.microsoft.com/office/drawing/2014/main" id="{0346CF41-46BF-4B54-BB0C-5D2DB97839FF}"/>
              </a:ext>
            </a:extLst>
          </p:cNvPr>
          <p:cNvSpPr>
            <a:spLocks noGrp="1"/>
          </p:cNvSpPr>
          <p:nvPr>
            <p:ph type="sldNum" sz="quarter" idx="10"/>
          </p:nvPr>
        </p:nvSpPr>
        <p:spPr/>
        <p:txBody>
          <a:bodyPr/>
          <a:lstStyle/>
          <a:p>
            <a:fld id="{7A97B5DE-3CB1-4C6F-ACB5-6BC122C5FF78}" type="slidenum">
              <a:rPr lang="en-US" altLang="zh-TW" smtClean="0"/>
              <a:pPr/>
              <a:t>23</a:t>
            </a:fld>
            <a:endParaRPr lang="en-US" altLang="zh-TW"/>
          </a:p>
        </p:txBody>
      </p:sp>
    </p:spTree>
    <p:extLst>
      <p:ext uri="{BB962C8B-B14F-4D97-AF65-F5344CB8AC3E}">
        <p14:creationId xmlns:p14="http://schemas.microsoft.com/office/powerpoint/2010/main" val="2706679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1"/>
          <p:cNvSpPr txBox="1">
            <a:spLocks noGrp="1"/>
          </p:cNvSpPr>
          <p:nvPr>
            <p:ph type="title"/>
          </p:nvPr>
        </p:nvSpPr>
        <p:spPr>
          <a:xfrm>
            <a:off x="457200" y="263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Quantum Algorithms for</a:t>
            </a:r>
            <a:br>
              <a:rPr lang="en-US" altLang="zh-TW" dirty="0"/>
            </a:br>
            <a:r>
              <a:rPr lang="en-US" dirty="0"/>
              <a:t>D-Wave Quantum Annealers (QAs)</a:t>
            </a:r>
            <a:endParaRPr dirty="0"/>
          </a:p>
        </p:txBody>
      </p:sp>
      <p:sp>
        <p:nvSpPr>
          <p:cNvPr id="265" name="Google Shape;265;p31"/>
          <p:cNvSpPr txBox="1">
            <a:spLocks noGrp="1"/>
          </p:cNvSpPr>
          <p:nvPr>
            <p:ph type="body" idx="1"/>
          </p:nvPr>
        </p:nvSpPr>
        <p:spPr>
          <a:xfrm>
            <a:off x="73773" y="1163000"/>
            <a:ext cx="6035115" cy="1539600"/>
          </a:xfrm>
          <a:prstGeom prst="rect">
            <a:avLst/>
          </a:prstGeom>
          <a:noFill/>
          <a:ln>
            <a:noFill/>
          </a:ln>
        </p:spPr>
        <p:txBody>
          <a:bodyPr spcFirstLastPara="1" wrap="square" lIns="68575" tIns="34275" rIns="68575" bIns="34275" anchor="t" anchorCtr="0">
            <a:noAutofit/>
          </a:bodyPr>
          <a:lstStyle/>
          <a:p>
            <a:pPr marL="400050" lvl="0" indent="-400050" algn="l" rtl="0">
              <a:lnSpc>
                <a:spcPct val="90000"/>
              </a:lnSpc>
              <a:spcBef>
                <a:spcPts val="500"/>
              </a:spcBef>
              <a:spcAft>
                <a:spcPts val="0"/>
              </a:spcAft>
              <a:buSzPts val="1800"/>
              <a:buFont typeface="Arial"/>
              <a:buChar char="■"/>
            </a:pPr>
            <a:r>
              <a:rPr lang="en-US" sz="1600" dirty="0"/>
              <a:t>D-Wave Systems Inc. is a Canadian company founded in 1999. </a:t>
            </a:r>
            <a:endParaRPr dirty="0"/>
          </a:p>
          <a:p>
            <a:pPr marL="400050" lvl="0" indent="-400050" algn="l" rtl="0">
              <a:lnSpc>
                <a:spcPct val="90000"/>
              </a:lnSpc>
              <a:spcBef>
                <a:spcPts val="500"/>
              </a:spcBef>
              <a:spcAft>
                <a:spcPts val="0"/>
              </a:spcAft>
              <a:buSzPts val="1800"/>
              <a:buFont typeface="Arial"/>
              <a:buChar char="■"/>
            </a:pPr>
            <a:r>
              <a:rPr lang="en-US" sz="1600" dirty="0"/>
              <a:t>D-Wave produced </a:t>
            </a:r>
            <a:r>
              <a:rPr lang="en-US" sz="1600" dirty="0">
                <a:solidFill>
                  <a:srgbClr val="FF0000"/>
                </a:solidFill>
              </a:rPr>
              <a:t>quantum annealers </a:t>
            </a:r>
            <a:r>
              <a:rPr lang="en-US" sz="1600" dirty="0"/>
              <a:t>or </a:t>
            </a:r>
            <a:r>
              <a:rPr lang="en-US" sz="1600" dirty="0">
                <a:solidFill>
                  <a:srgbClr val="FF0000"/>
                </a:solidFill>
              </a:rPr>
              <a:t>quantum samplers </a:t>
            </a:r>
            <a:r>
              <a:rPr lang="en-US" sz="1600" dirty="0"/>
              <a:t>for solving optimization problems using the concept of </a:t>
            </a:r>
            <a:r>
              <a:rPr lang="en-US" sz="1600" dirty="0">
                <a:solidFill>
                  <a:srgbClr val="FF0000"/>
                </a:solidFill>
              </a:rPr>
              <a:t>quantum annealing</a:t>
            </a:r>
            <a:r>
              <a:rPr lang="en-US" sz="1600" dirty="0"/>
              <a:t>.</a:t>
            </a:r>
            <a:endParaRPr dirty="0"/>
          </a:p>
          <a:p>
            <a:pPr marL="400050" lvl="0" indent="-400050" algn="l" rtl="0">
              <a:lnSpc>
                <a:spcPct val="90000"/>
              </a:lnSpc>
              <a:spcBef>
                <a:spcPts val="500"/>
              </a:spcBef>
              <a:spcAft>
                <a:spcPts val="0"/>
              </a:spcAft>
              <a:buSzPts val="1800"/>
              <a:buFont typeface="Arial"/>
              <a:buChar char="■"/>
            </a:pPr>
            <a:r>
              <a:rPr lang="en-US" sz="1600" dirty="0"/>
              <a:t>The company designed their first qubit by using d-wave superconductors.</a:t>
            </a:r>
            <a:endParaRPr dirty="0"/>
          </a:p>
          <a:p>
            <a:pPr marL="400050" lvl="0" indent="-400050" algn="l" rtl="0">
              <a:lnSpc>
                <a:spcPct val="90000"/>
              </a:lnSpc>
              <a:spcBef>
                <a:spcPts val="500"/>
              </a:spcBef>
              <a:spcAft>
                <a:spcPts val="0"/>
              </a:spcAft>
              <a:buSzPts val="1800"/>
              <a:buFont typeface="Arial"/>
              <a:buChar char="■"/>
            </a:pPr>
            <a:r>
              <a:rPr lang="en-US" sz="1600" dirty="0"/>
              <a:t>D-Wave quantum annealer history:</a:t>
            </a:r>
            <a:endParaRPr dirty="0"/>
          </a:p>
          <a:p>
            <a:pPr marL="717550" lvl="1" indent="-360363" algn="l" rtl="0">
              <a:lnSpc>
                <a:spcPct val="90000"/>
              </a:lnSpc>
              <a:spcBef>
                <a:spcPts val="400"/>
              </a:spcBef>
              <a:spcAft>
                <a:spcPts val="0"/>
              </a:spcAft>
              <a:buSzPts val="1700"/>
              <a:buChar char="◻"/>
            </a:pPr>
            <a:r>
              <a:rPr lang="en-US" sz="1400" dirty="0"/>
              <a:t>2007: Orion Prototype</a:t>
            </a:r>
            <a:endParaRPr dirty="0"/>
          </a:p>
          <a:p>
            <a:pPr marL="717550" lvl="1" indent="-360363" algn="l" rtl="0">
              <a:lnSpc>
                <a:spcPct val="90000"/>
              </a:lnSpc>
              <a:spcBef>
                <a:spcPts val="400"/>
              </a:spcBef>
              <a:spcAft>
                <a:spcPts val="0"/>
              </a:spcAft>
              <a:buSzPts val="1700"/>
              <a:buChar char="◻"/>
            </a:pPr>
            <a:r>
              <a:rPr lang="en-US" sz="1400" dirty="0"/>
              <a:t>2011: D-Wave One (127 qubits; 352 couplers)</a:t>
            </a:r>
            <a:endParaRPr dirty="0"/>
          </a:p>
          <a:p>
            <a:pPr marL="717550" lvl="1" indent="-360363" algn="l" rtl="0">
              <a:lnSpc>
                <a:spcPct val="90000"/>
              </a:lnSpc>
              <a:spcBef>
                <a:spcPts val="400"/>
              </a:spcBef>
              <a:spcAft>
                <a:spcPts val="0"/>
              </a:spcAft>
              <a:buSzPts val="1700"/>
              <a:buChar char="◻"/>
            </a:pPr>
            <a:r>
              <a:rPr lang="en-US" sz="1400" dirty="0"/>
              <a:t>2013: D-Wave Two (512 qubits; 1472 couplers)</a:t>
            </a:r>
            <a:endParaRPr dirty="0"/>
          </a:p>
          <a:p>
            <a:pPr marL="717550" lvl="1" indent="-360363" algn="l" rtl="0">
              <a:lnSpc>
                <a:spcPct val="90000"/>
              </a:lnSpc>
              <a:spcBef>
                <a:spcPts val="400"/>
              </a:spcBef>
              <a:spcAft>
                <a:spcPts val="0"/>
              </a:spcAft>
              <a:buSzPts val="1700"/>
              <a:buChar char="◻"/>
            </a:pPr>
            <a:r>
              <a:rPr lang="en-US" sz="1400" dirty="0"/>
              <a:t>2015: D-Wave 2X (1152 qubits; 3360 couplers)</a:t>
            </a:r>
            <a:endParaRPr dirty="0"/>
          </a:p>
          <a:p>
            <a:pPr marL="717550" lvl="1" indent="-360363" algn="l" rtl="0">
              <a:lnSpc>
                <a:spcPct val="90000"/>
              </a:lnSpc>
              <a:spcBef>
                <a:spcPts val="400"/>
              </a:spcBef>
              <a:spcAft>
                <a:spcPts val="0"/>
              </a:spcAft>
              <a:buSzPts val="1700"/>
              <a:buChar char="◻"/>
            </a:pPr>
            <a:r>
              <a:rPr lang="en-US" sz="1400" dirty="0"/>
              <a:t>2017: D-Wave 2000Q (2048 qubits; 6016 couplers; </a:t>
            </a:r>
            <a:r>
              <a:rPr lang="en-US" sz="1400" dirty="0">
                <a:solidFill>
                  <a:srgbClr val="FF0000"/>
                </a:solidFill>
              </a:rPr>
              <a:t>Chimera </a:t>
            </a:r>
            <a:r>
              <a:rPr lang="en-US" sz="1400" dirty="0"/>
              <a:t>topology)</a:t>
            </a:r>
            <a:endParaRPr dirty="0"/>
          </a:p>
          <a:p>
            <a:pPr marL="717550" lvl="1" indent="-360363" algn="l" rtl="0">
              <a:lnSpc>
                <a:spcPct val="90000"/>
              </a:lnSpc>
              <a:spcBef>
                <a:spcPts val="400"/>
              </a:spcBef>
              <a:spcAft>
                <a:spcPts val="0"/>
              </a:spcAft>
              <a:buSzPts val="1700"/>
              <a:buChar char="◻"/>
            </a:pPr>
            <a:r>
              <a:rPr lang="en-US" sz="1400" dirty="0"/>
              <a:t>2020: D-Wave Advantage (5640 qubits; 40484 couplers; </a:t>
            </a:r>
            <a:r>
              <a:rPr lang="en-US" sz="1400" dirty="0">
                <a:solidFill>
                  <a:srgbClr val="FF0000"/>
                </a:solidFill>
              </a:rPr>
              <a:t>Pegasus</a:t>
            </a:r>
            <a:r>
              <a:rPr lang="en-US" sz="1400" dirty="0"/>
              <a:t> topology)</a:t>
            </a:r>
            <a:endParaRPr dirty="0"/>
          </a:p>
        </p:txBody>
      </p:sp>
      <p:pic>
        <p:nvPicPr>
          <p:cNvPr id="267" name="Google Shape;267;p31" descr="Dwave Advantage System Transparent (1)"/>
          <p:cNvPicPr preferRelativeResize="0"/>
          <p:nvPr/>
        </p:nvPicPr>
        <p:blipFill rotWithShape="1">
          <a:blip r:embed="rId3">
            <a:alphaModFix/>
          </a:blip>
          <a:srcRect/>
          <a:stretch/>
        </p:blipFill>
        <p:spPr>
          <a:xfrm>
            <a:off x="6108888" y="1252338"/>
            <a:ext cx="3087325" cy="3481361"/>
          </a:xfrm>
          <a:prstGeom prst="rect">
            <a:avLst/>
          </a:prstGeom>
          <a:noFill/>
          <a:ln>
            <a:noFill/>
          </a:ln>
        </p:spPr>
      </p:pic>
      <p:sp>
        <p:nvSpPr>
          <p:cNvPr id="268" name="Google Shape;268;p31"/>
          <p:cNvSpPr txBox="1"/>
          <p:nvPr/>
        </p:nvSpPr>
        <p:spPr>
          <a:xfrm>
            <a:off x="6108888" y="4348949"/>
            <a:ext cx="3087300" cy="769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1100" b="0" i="0" u="none" strike="noStrike" cap="none" dirty="0">
                <a:solidFill>
                  <a:srgbClr val="000000"/>
                </a:solidFill>
                <a:latin typeface="Arial"/>
                <a:ea typeface="Arial"/>
                <a:cs typeface="Arial"/>
                <a:sym typeface="Arial"/>
              </a:rPr>
              <a:t>D-Wave Advantage</a:t>
            </a:r>
            <a:endParaRPr dirty="0"/>
          </a:p>
          <a:p>
            <a:pPr marL="0" marR="0" lvl="0" indent="0" algn="l" rtl="0">
              <a:lnSpc>
                <a:spcPct val="100000"/>
              </a:lnSpc>
              <a:spcBef>
                <a:spcPts val="0"/>
              </a:spcBef>
              <a:spcAft>
                <a:spcPts val="0"/>
              </a:spcAft>
              <a:buNone/>
            </a:pPr>
            <a:r>
              <a:rPr lang="en-US" sz="900" b="0" i="0" u="none" strike="noStrike" cap="none" dirty="0">
                <a:solidFill>
                  <a:srgbClr val="000000"/>
                </a:solidFill>
                <a:latin typeface="Arial"/>
                <a:ea typeface="Arial"/>
                <a:cs typeface="Arial"/>
                <a:sym typeface="Arial"/>
              </a:rPr>
              <a:t>(source: https://www.dwavesys.com/solutions-and-products/systems/) </a:t>
            </a:r>
            <a:endParaRPr sz="900" b="0" i="0" u="none" strike="noStrike" cap="none" dirty="0">
              <a:solidFill>
                <a:srgbClr val="000000"/>
              </a:solidFill>
              <a:latin typeface="Arial"/>
              <a:ea typeface="Arial"/>
              <a:cs typeface="Arial"/>
              <a:sym typeface="Arial"/>
            </a:endParaRPr>
          </a:p>
        </p:txBody>
      </p:sp>
      <p:sp>
        <p:nvSpPr>
          <p:cNvPr id="3" name="投影片編號版面配置區 2">
            <a:extLst>
              <a:ext uri="{FF2B5EF4-FFF2-40B4-BE49-F238E27FC236}">
                <a16:creationId xmlns:a16="http://schemas.microsoft.com/office/drawing/2014/main" id="{75D220D5-64CB-4099-A97B-50F39001D2E3}"/>
              </a:ext>
            </a:extLst>
          </p:cNvPr>
          <p:cNvSpPr>
            <a:spLocks noGrp="1"/>
          </p:cNvSpPr>
          <p:nvPr>
            <p:ph type="sldNum" sz="quarter" idx="10"/>
          </p:nvPr>
        </p:nvSpPr>
        <p:spPr/>
        <p:txBody>
          <a:bodyPr/>
          <a:lstStyle/>
          <a:p>
            <a:fld id="{7A97B5DE-3CB1-4C6F-ACB5-6BC122C5FF78}" type="slidenum">
              <a:rPr lang="en-US" altLang="zh-TW" smtClean="0"/>
              <a:pPr/>
              <a:t>24</a:t>
            </a:fld>
            <a:endParaRPr lang="en-US" altLang="zh-TW"/>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4102" name="Picture 6" descr="Unit cell in the Zephyr topology.">
            <a:extLst>
              <a:ext uri="{FF2B5EF4-FFF2-40B4-BE49-F238E27FC236}">
                <a16:creationId xmlns:a16="http://schemas.microsoft.com/office/drawing/2014/main" id="{9A3EF589-44A6-4F64-A122-A1A594539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3818" y="1407137"/>
            <a:ext cx="1717964" cy="1717964"/>
          </a:xfrm>
          <a:prstGeom prst="rect">
            <a:avLst/>
          </a:prstGeom>
          <a:noFill/>
          <a:extLst>
            <a:ext uri="{909E8E84-426E-40DD-AFC4-6F175D3DCCD1}">
              <a14:hiddenFill xmlns:a14="http://schemas.microsoft.com/office/drawing/2010/main">
                <a:solidFill>
                  <a:srgbClr val="FFFFFF"/>
                </a:solidFill>
              </a14:hiddenFill>
            </a:ext>
          </a:extLst>
        </p:spPr>
      </p:pic>
      <p:sp>
        <p:nvSpPr>
          <p:cNvPr id="273" name="Google Shape;273;g11ae507eafb_0_52"/>
          <p:cNvSpPr txBox="1">
            <a:spLocks noGrp="1"/>
          </p:cNvSpPr>
          <p:nvPr>
            <p:ph type="title"/>
          </p:nvPr>
        </p:nvSpPr>
        <p:spPr>
          <a:xfrm>
            <a:off x="334462" y="160178"/>
            <a:ext cx="8229600" cy="1028700"/>
          </a:xfrm>
          <a:prstGeom prst="rect">
            <a:avLst/>
          </a:prstGeom>
          <a:noFill/>
          <a:ln>
            <a:noFill/>
          </a:ln>
        </p:spPr>
        <p:txBody>
          <a:bodyPr spcFirstLastPara="1" wrap="square" lIns="68575" tIns="34275" rIns="68575" bIns="34275" anchor="ctr" anchorCtr="0">
            <a:noAutofit/>
          </a:bodyPr>
          <a:lstStyle/>
          <a:p>
            <a:r>
              <a:rPr lang="en-US"/>
              <a:t>D-Wave QPU and Topology</a:t>
            </a:r>
            <a:endParaRPr/>
          </a:p>
        </p:txBody>
      </p:sp>
      <p:sp>
        <p:nvSpPr>
          <p:cNvPr id="274" name="Google Shape;274;g11ae507eafb_0_52"/>
          <p:cNvSpPr/>
          <p:nvPr/>
        </p:nvSpPr>
        <p:spPr>
          <a:xfrm>
            <a:off x="334462" y="923267"/>
            <a:ext cx="8780360" cy="584735"/>
          </a:xfrm>
          <a:prstGeom prst="rect">
            <a:avLst/>
          </a:prstGeom>
          <a:noFill/>
          <a:ln>
            <a:noFill/>
          </a:ln>
        </p:spPr>
        <p:txBody>
          <a:bodyPr spcFirstLastPara="1" wrap="square" lIns="91425" tIns="45700" rIns="91425" bIns="45700" anchor="t" anchorCtr="0">
            <a:spAutoFit/>
          </a:bodyPr>
          <a:lstStyle/>
          <a:p>
            <a:pPr>
              <a:buSzPts val="1600"/>
            </a:pPr>
            <a:r>
              <a:rPr lang="en-US" sz="1600" dirty="0"/>
              <a:t>The D-Wave </a:t>
            </a:r>
            <a:r>
              <a:rPr lang="en-US" sz="1600" dirty="0">
                <a:solidFill>
                  <a:srgbClr val="FF0000"/>
                </a:solidFill>
              </a:rPr>
              <a:t>quantum processing unit (QPU)</a:t>
            </a:r>
            <a:r>
              <a:rPr lang="en-US" sz="1600" dirty="0"/>
              <a:t> is a lattice of interconnected qubits. Since a qubit connects to several other qubits via couplers, the D-Wave QPU is not fully connected. </a:t>
            </a:r>
            <a:endParaRPr sz="1600" dirty="0"/>
          </a:p>
        </p:txBody>
      </p:sp>
      <p:pic>
        <p:nvPicPr>
          <p:cNvPr id="276" name="Google Shape;276;g11ae507eafb_0_52"/>
          <p:cNvPicPr preferRelativeResize="0"/>
          <p:nvPr/>
        </p:nvPicPr>
        <p:blipFill rotWithShape="1">
          <a:blip r:embed="rId4">
            <a:alphaModFix/>
          </a:blip>
          <a:srcRect/>
          <a:stretch/>
        </p:blipFill>
        <p:spPr>
          <a:xfrm>
            <a:off x="235251" y="1461340"/>
            <a:ext cx="3376168" cy="1619278"/>
          </a:xfrm>
          <a:prstGeom prst="rect">
            <a:avLst/>
          </a:prstGeom>
          <a:noFill/>
          <a:ln>
            <a:noFill/>
          </a:ln>
        </p:spPr>
      </p:pic>
      <p:sp>
        <p:nvSpPr>
          <p:cNvPr id="277" name="Google Shape;277;g11ae507eafb_0_52"/>
          <p:cNvSpPr/>
          <p:nvPr/>
        </p:nvSpPr>
        <p:spPr>
          <a:xfrm>
            <a:off x="154775" y="2996910"/>
            <a:ext cx="6641112" cy="338514"/>
          </a:xfrm>
          <a:prstGeom prst="rect">
            <a:avLst/>
          </a:prstGeom>
          <a:noFill/>
          <a:ln>
            <a:noFill/>
          </a:ln>
        </p:spPr>
        <p:txBody>
          <a:bodyPr spcFirstLastPara="1" wrap="square" lIns="91425" tIns="45700" rIns="91425" bIns="45700" anchor="t" anchorCtr="0">
            <a:spAutoFit/>
          </a:bodyPr>
          <a:lstStyle/>
          <a:p>
            <a:pPr>
              <a:buSzPts val="1600"/>
            </a:pPr>
            <a:r>
              <a:rPr lang="en-US" sz="1200" dirty="0"/>
              <a:t>(a) </a:t>
            </a:r>
            <a:r>
              <a:rPr lang="en-US" sz="1200" dirty="0">
                <a:solidFill>
                  <a:srgbClr val="FF0000"/>
                </a:solidFill>
              </a:rPr>
              <a:t>Chimera</a:t>
            </a:r>
            <a:r>
              <a:rPr lang="en-US" sz="1200" dirty="0"/>
              <a:t> of 2000Q       (b) </a:t>
            </a:r>
            <a:r>
              <a:rPr lang="en-US" sz="1200" dirty="0">
                <a:solidFill>
                  <a:srgbClr val="FF0000"/>
                </a:solidFill>
              </a:rPr>
              <a:t>Pegasus</a:t>
            </a:r>
            <a:r>
              <a:rPr lang="en-US" sz="1200" dirty="0"/>
              <a:t> of Advantage (c) </a:t>
            </a:r>
            <a:r>
              <a:rPr lang="en-US" sz="1200" dirty="0">
                <a:solidFill>
                  <a:srgbClr val="FF0000"/>
                </a:solidFill>
              </a:rPr>
              <a:t>Z</a:t>
            </a:r>
            <a:r>
              <a:rPr lang="en-US" altLang="zh-TW" sz="1200" dirty="0">
                <a:solidFill>
                  <a:srgbClr val="FF0000"/>
                </a:solidFill>
              </a:rPr>
              <a:t>ephyr</a:t>
            </a:r>
            <a:r>
              <a:rPr lang="en-US" altLang="zh-TW" sz="1200" dirty="0"/>
              <a:t> of Advantage2</a:t>
            </a:r>
            <a:r>
              <a:rPr lang="en-US" altLang="zh-TW" sz="1600" dirty="0"/>
              <a:t> </a:t>
            </a:r>
            <a:r>
              <a:rPr lang="en-US" sz="1600" dirty="0"/>
              <a:t> </a:t>
            </a:r>
            <a:endParaRPr sz="1600" dirty="0"/>
          </a:p>
        </p:txBody>
      </p:sp>
      <p:sp>
        <p:nvSpPr>
          <p:cNvPr id="278" name="Google Shape;278;g11ae507eafb_0_52"/>
          <p:cNvSpPr txBox="1"/>
          <p:nvPr/>
        </p:nvSpPr>
        <p:spPr>
          <a:xfrm>
            <a:off x="5626355" y="4404877"/>
            <a:ext cx="3263646" cy="738623"/>
          </a:xfrm>
          <a:prstGeom prst="rect">
            <a:avLst/>
          </a:prstGeom>
          <a:noFill/>
          <a:ln>
            <a:noFill/>
          </a:ln>
        </p:spPr>
        <p:txBody>
          <a:bodyPr spcFirstLastPara="1" wrap="square" lIns="91425" tIns="45700" rIns="91425" bIns="45700" anchor="t" anchorCtr="0">
            <a:spAutoFit/>
          </a:bodyPr>
          <a:lstStyle/>
          <a:p>
            <a:r>
              <a:rPr lang="en-US" sz="700" dirty="0"/>
              <a:t>Source: Gonzalez </a:t>
            </a:r>
            <a:r>
              <a:rPr lang="en-US" sz="700" dirty="0" err="1"/>
              <a:t>Calaza</a:t>
            </a:r>
            <a:r>
              <a:rPr lang="en-US" sz="700" dirty="0"/>
              <a:t>, C. D., </a:t>
            </a:r>
            <a:r>
              <a:rPr lang="en-US" sz="700" dirty="0" err="1"/>
              <a:t>Willsch</a:t>
            </a:r>
            <a:r>
              <a:rPr lang="en-US" sz="700" dirty="0"/>
              <a:t>, D., &amp; </a:t>
            </a:r>
            <a:r>
              <a:rPr lang="en-US" sz="700" dirty="0" err="1"/>
              <a:t>Michielsen</a:t>
            </a:r>
            <a:r>
              <a:rPr lang="en-US" sz="700" dirty="0"/>
              <a:t>, K. (2021). Garden optimization problems for benchmarking quantum annealers. Quantum Information Processing, 20(9), 1-22.</a:t>
            </a:r>
          </a:p>
          <a:p>
            <a:r>
              <a:rPr lang="en-US" altLang="zh-TW" sz="700" dirty="0"/>
              <a:t>Source: https://docs.dwavesys.com/docs/latest/c_gs_4.html</a:t>
            </a:r>
            <a:br>
              <a:rPr lang="en-US" sz="700" dirty="0"/>
            </a:br>
            <a:r>
              <a:rPr lang="en-US" sz="700" dirty="0"/>
              <a:t>Source: https://www.hpcwire.com/2022/06/16/d-wave-debuts-advantage2-prototype-seeks-user-exploration-and-feedback/</a:t>
            </a:r>
            <a:endParaRPr sz="1050" dirty="0"/>
          </a:p>
        </p:txBody>
      </p:sp>
      <p:sp>
        <p:nvSpPr>
          <p:cNvPr id="3" name="投影片編號版面配置區 2">
            <a:extLst>
              <a:ext uri="{FF2B5EF4-FFF2-40B4-BE49-F238E27FC236}">
                <a16:creationId xmlns:a16="http://schemas.microsoft.com/office/drawing/2014/main" id="{BA48B963-1936-47CB-A1DE-BE90E7766D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25</a:t>
            </a:fld>
            <a:endParaRPr lang="zh-TW" altLang="en-US"/>
          </a:p>
        </p:txBody>
      </p:sp>
      <p:pic>
        <p:nvPicPr>
          <p:cNvPr id="4104" name="Picture 8" descr="https://www.hpcwire.com/wp-content/uploads/2022/06/DWAVE_QPU-Comparison.png">
            <a:extLst>
              <a:ext uri="{FF2B5EF4-FFF2-40B4-BE49-F238E27FC236}">
                <a16:creationId xmlns:a16="http://schemas.microsoft.com/office/drawing/2014/main" id="{75D5B621-6AE2-4877-8375-0C39CA9D67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27" y="3256362"/>
            <a:ext cx="5472545" cy="192774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D-Wave quantum computer unit with intricate wiring and components.">
            <a:extLst>
              <a:ext uri="{FF2B5EF4-FFF2-40B4-BE49-F238E27FC236}">
                <a16:creationId xmlns:a16="http://schemas.microsoft.com/office/drawing/2014/main" id="{224196D7-4365-4411-9A4C-D4E62C1AC5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0368" y="1639289"/>
            <a:ext cx="3263647" cy="24477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7FD407-BB05-7BB1-5B34-1F0C7EAB78F7}"/>
              </a:ext>
            </a:extLst>
          </p:cNvPr>
          <p:cNvSpPr>
            <a:spLocks noGrp="1"/>
          </p:cNvSpPr>
          <p:nvPr>
            <p:ph type="title"/>
          </p:nvPr>
        </p:nvSpPr>
        <p:spPr>
          <a:xfrm>
            <a:off x="429370" y="178905"/>
            <a:ext cx="8263890" cy="1075811"/>
          </a:xfrm>
        </p:spPr>
        <p:txBody>
          <a:bodyPr anchor="b">
            <a:normAutofit/>
          </a:bodyPr>
          <a:lstStyle/>
          <a:p>
            <a:r>
              <a:rPr lang="en-US" altLang="zh-TW" sz="3450" dirty="0"/>
              <a:t>Fujitsu Digital Annealer (DA)</a:t>
            </a:r>
            <a:endParaRPr lang="zh-TW" altLang="en-US" sz="3450" dirty="0"/>
          </a:p>
        </p:txBody>
      </p:sp>
      <p:sp>
        <p:nvSpPr>
          <p:cNvPr id="3" name="內容版面配置區 2">
            <a:extLst>
              <a:ext uri="{FF2B5EF4-FFF2-40B4-BE49-F238E27FC236}">
                <a16:creationId xmlns:a16="http://schemas.microsoft.com/office/drawing/2014/main" id="{90F4576C-251C-1357-DD45-8E6D562FC576}"/>
              </a:ext>
            </a:extLst>
          </p:cNvPr>
          <p:cNvSpPr>
            <a:spLocks noGrp="1"/>
          </p:cNvSpPr>
          <p:nvPr>
            <p:ph idx="1"/>
          </p:nvPr>
        </p:nvSpPr>
        <p:spPr>
          <a:xfrm>
            <a:off x="429370" y="1553487"/>
            <a:ext cx="5407905" cy="3089379"/>
          </a:xfrm>
        </p:spPr>
        <p:txBody>
          <a:bodyPr anchor="t">
            <a:normAutofit fontScale="85000" lnSpcReduction="10000"/>
          </a:bodyPr>
          <a:lstStyle/>
          <a:p>
            <a:r>
              <a:rPr lang="en-US" altLang="zh-TW" sz="1650" dirty="0"/>
              <a:t>Quantum-</a:t>
            </a:r>
            <a:r>
              <a:rPr lang="en-GB" altLang="zh-TW" sz="1650" dirty="0"/>
              <a:t>inspired (CMOS-based ASIC) architecture</a:t>
            </a:r>
          </a:p>
          <a:p>
            <a:endParaRPr lang="en-GB" altLang="zh-TW" sz="1650" dirty="0"/>
          </a:p>
          <a:p>
            <a:r>
              <a:rPr lang="en-GB" altLang="zh-TW" sz="1650" dirty="0"/>
              <a:t>Third Generation Digital Annealing Unit (DAU) technology </a:t>
            </a:r>
          </a:p>
          <a:p>
            <a:endParaRPr lang="en-US" altLang="zh-TW" sz="1650" dirty="0"/>
          </a:p>
          <a:p>
            <a:r>
              <a:rPr lang="en-US" altLang="zh-TW" sz="1650" dirty="0"/>
              <a:t>Features:</a:t>
            </a:r>
          </a:p>
          <a:p>
            <a:pPr lvl="1"/>
            <a:r>
              <a:rPr lang="en-US" altLang="zh-TW" sz="1650" dirty="0"/>
              <a:t>Up to 100,000 bits</a:t>
            </a:r>
          </a:p>
          <a:p>
            <a:pPr lvl="1"/>
            <a:r>
              <a:rPr lang="en-US" altLang="zh-TW" sz="1650" dirty="0"/>
              <a:t>Fully connectivity</a:t>
            </a:r>
          </a:p>
          <a:p>
            <a:pPr lvl="1"/>
            <a:r>
              <a:rPr lang="en-US" altLang="zh-TW" sz="1650" dirty="0"/>
              <a:t>Search: </a:t>
            </a:r>
            <a:r>
              <a:rPr lang="en-US" altLang="zh-TW" sz="1650" dirty="0">
                <a:solidFill>
                  <a:srgbClr val="FF0000"/>
                </a:solidFill>
              </a:rPr>
              <a:t>Markov Chain Monte Carlo (MCMC)</a:t>
            </a:r>
          </a:p>
          <a:p>
            <a:pPr lvl="1"/>
            <a:r>
              <a:rPr lang="en-US" altLang="zh-TW" sz="1650" dirty="0"/>
              <a:t>Special Functionalities:</a:t>
            </a:r>
          </a:p>
          <a:p>
            <a:pPr lvl="2"/>
            <a:r>
              <a:rPr lang="en-US" altLang="zh-TW" dirty="0"/>
              <a:t>Separated penalty terms</a:t>
            </a:r>
          </a:p>
          <a:p>
            <a:pPr lvl="2"/>
            <a:r>
              <a:rPr lang="en-US" altLang="zh-TW" dirty="0"/>
              <a:t>Direct one-way/two-way one-hot constraints</a:t>
            </a:r>
          </a:p>
          <a:p>
            <a:pPr lvl="2"/>
            <a:r>
              <a:rPr lang="en-US" altLang="zh-TW" dirty="0"/>
              <a:t>Direct linear inequality constraints</a:t>
            </a:r>
            <a:endParaRPr lang="zh-TW" altLang="en-US" dirty="0"/>
          </a:p>
        </p:txBody>
      </p:sp>
      <p:pic>
        <p:nvPicPr>
          <p:cNvPr id="5" name="圖片 4" descr="一張含有 文字 的圖片&#10;&#10;自動產生的描述">
            <a:extLst>
              <a:ext uri="{FF2B5EF4-FFF2-40B4-BE49-F238E27FC236}">
                <a16:creationId xmlns:a16="http://schemas.microsoft.com/office/drawing/2014/main" id="{2CB06DD7-6F35-F820-EE63-634E554A0EC6}"/>
              </a:ext>
            </a:extLst>
          </p:cNvPr>
          <p:cNvPicPr>
            <a:picLocks noChangeAspect="1"/>
          </p:cNvPicPr>
          <p:nvPr/>
        </p:nvPicPr>
        <p:blipFill rotWithShape="1">
          <a:blip r:embed="rId4"/>
          <a:srcRect l="15164" r="18453" b="-3"/>
          <a:stretch/>
        </p:blipFill>
        <p:spPr>
          <a:xfrm>
            <a:off x="5812567" y="1570482"/>
            <a:ext cx="2955798" cy="3072384"/>
          </a:xfrm>
          <a:prstGeom prst="rect">
            <a:avLst/>
          </a:prstGeom>
        </p:spPr>
      </p:pic>
      <p:sp>
        <p:nvSpPr>
          <p:cNvPr id="7" name="投影片編號版面配置區 6">
            <a:extLst>
              <a:ext uri="{FF2B5EF4-FFF2-40B4-BE49-F238E27FC236}">
                <a16:creationId xmlns:a16="http://schemas.microsoft.com/office/drawing/2014/main" id="{148BD8EB-7A86-4B86-AB95-85B1350B9051}"/>
              </a:ext>
            </a:extLst>
          </p:cNvPr>
          <p:cNvSpPr>
            <a:spLocks noGrp="1"/>
          </p:cNvSpPr>
          <p:nvPr>
            <p:ph type="sldNum" sz="quarter" idx="10"/>
          </p:nvPr>
        </p:nvSpPr>
        <p:spPr/>
        <p:txBody>
          <a:bodyPr/>
          <a:lstStyle/>
          <a:p>
            <a:fld id="{7A97B5DE-3CB1-4C6F-ACB5-6BC122C5FF78}" type="slidenum">
              <a:rPr lang="en-US" altLang="zh-TW" smtClean="0"/>
              <a:pPr/>
              <a:t>26</a:t>
            </a:fld>
            <a:endParaRPr lang="en-US" altLang="zh-TW"/>
          </a:p>
        </p:txBody>
      </p:sp>
    </p:spTree>
    <p:custDataLst>
      <p:tags r:id="rId1"/>
    </p:custDataLst>
    <p:extLst>
      <p:ext uri="{BB962C8B-B14F-4D97-AF65-F5344CB8AC3E}">
        <p14:creationId xmlns:p14="http://schemas.microsoft.com/office/powerpoint/2010/main" val="668152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DD24AF-6A0E-B962-1B93-48143266A8FE}"/>
              </a:ext>
            </a:extLst>
          </p:cNvPr>
          <p:cNvSpPr>
            <a:spLocks noGrp="1"/>
          </p:cNvSpPr>
          <p:nvPr>
            <p:ph type="title"/>
          </p:nvPr>
        </p:nvSpPr>
        <p:spPr/>
        <p:txBody>
          <a:bodyPr/>
          <a:lstStyle/>
          <a:p>
            <a:r>
              <a:rPr lang="en-US" altLang="zh-TW" sz="2800" dirty="0"/>
              <a:t>DA</a:t>
            </a:r>
            <a:r>
              <a:rPr lang="zh-TW" altLang="en-US" sz="2800" dirty="0"/>
              <a:t> </a:t>
            </a:r>
            <a:r>
              <a:rPr lang="en-US" altLang="zh-TW" sz="2800" dirty="0"/>
              <a:t>example:</a:t>
            </a:r>
            <a:br>
              <a:rPr lang="en-US" altLang="zh-TW" sz="2800" dirty="0"/>
            </a:br>
            <a:r>
              <a:rPr lang="en-US" altLang="zh-TW" sz="2800" dirty="0"/>
              <a:t>parallel one-bit inversion to find optimum rapidly</a:t>
            </a:r>
            <a:endParaRPr lang="zh-TW" altLang="en-US" sz="2800" dirty="0"/>
          </a:p>
        </p:txBody>
      </p:sp>
      <p:grpSp>
        <p:nvGrpSpPr>
          <p:cNvPr id="4" name="群組 3">
            <a:extLst>
              <a:ext uri="{FF2B5EF4-FFF2-40B4-BE49-F238E27FC236}">
                <a16:creationId xmlns:a16="http://schemas.microsoft.com/office/drawing/2014/main" id="{27A1FB73-4E92-8ECF-7747-73323E869541}"/>
              </a:ext>
            </a:extLst>
          </p:cNvPr>
          <p:cNvGrpSpPr/>
          <p:nvPr/>
        </p:nvGrpSpPr>
        <p:grpSpPr>
          <a:xfrm>
            <a:off x="1165861" y="1402280"/>
            <a:ext cx="6332219" cy="3439821"/>
            <a:chOff x="577108" y="533400"/>
            <a:chExt cx="10907376" cy="5118694"/>
          </a:xfrm>
        </p:grpSpPr>
        <p:grpSp>
          <p:nvGrpSpPr>
            <p:cNvPr id="5" name="群組 4">
              <a:extLst>
                <a:ext uri="{FF2B5EF4-FFF2-40B4-BE49-F238E27FC236}">
                  <a16:creationId xmlns:a16="http://schemas.microsoft.com/office/drawing/2014/main" id="{243A0249-B564-E57C-A034-D69326E43B39}"/>
                </a:ext>
              </a:extLst>
            </p:cNvPr>
            <p:cNvGrpSpPr/>
            <p:nvPr/>
          </p:nvGrpSpPr>
          <p:grpSpPr>
            <a:xfrm>
              <a:off x="577108" y="951181"/>
              <a:ext cx="2982576" cy="2982576"/>
              <a:chOff x="627908" y="1268681"/>
              <a:chExt cx="2982576" cy="2982576"/>
            </a:xfrm>
          </p:grpSpPr>
          <p:grpSp>
            <p:nvGrpSpPr>
              <p:cNvPr id="99" name="群組 98">
                <a:extLst>
                  <a:ext uri="{FF2B5EF4-FFF2-40B4-BE49-F238E27FC236}">
                    <a16:creationId xmlns:a16="http://schemas.microsoft.com/office/drawing/2014/main" id="{5909BD2B-063F-F2AC-A20B-17FF8310DB44}"/>
                  </a:ext>
                </a:extLst>
              </p:cNvPr>
              <p:cNvGrpSpPr/>
              <p:nvPr/>
            </p:nvGrpSpPr>
            <p:grpSpPr>
              <a:xfrm>
                <a:off x="691408" y="1332181"/>
                <a:ext cx="2802576" cy="2802576"/>
                <a:chOff x="2113808" y="2030681"/>
                <a:chExt cx="2802576" cy="2802576"/>
              </a:xfrm>
            </p:grpSpPr>
            <p:cxnSp>
              <p:nvCxnSpPr>
                <p:cNvPr id="108" name="直線接點 107">
                  <a:extLst>
                    <a:ext uri="{FF2B5EF4-FFF2-40B4-BE49-F238E27FC236}">
                      <a16:creationId xmlns:a16="http://schemas.microsoft.com/office/drawing/2014/main" id="{73794099-7215-F86C-D2A4-BDEDD43FB4E5}"/>
                    </a:ext>
                  </a:extLst>
                </p:cNvPr>
                <p:cNvCxnSpPr/>
                <p:nvPr>
                  <p:custDataLst>
                    <p:tags r:id="rId85"/>
                  </p:custDataLst>
                </p:nvPr>
              </p:nvCxnSpPr>
              <p:spPr>
                <a:xfrm flipH="1" flipV="1">
                  <a:off x="4505956"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9" name="直線接點 108">
                  <a:extLst>
                    <a:ext uri="{FF2B5EF4-FFF2-40B4-BE49-F238E27FC236}">
                      <a16:creationId xmlns:a16="http://schemas.microsoft.com/office/drawing/2014/main" id="{3124F4DA-2EF4-0570-16B8-57E4832FA4F8}"/>
                    </a:ext>
                  </a:extLst>
                </p:cNvPr>
                <p:cNvCxnSpPr/>
                <p:nvPr>
                  <p:custDataLst>
                    <p:tags r:id="rId86"/>
                  </p:custDataLst>
                </p:nvPr>
              </p:nvCxnSpPr>
              <p:spPr>
                <a:xfrm flipH="1" flipV="1">
                  <a:off x="351509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0" name="直線接點 109">
                  <a:extLst>
                    <a:ext uri="{FF2B5EF4-FFF2-40B4-BE49-F238E27FC236}">
                      <a16:creationId xmlns:a16="http://schemas.microsoft.com/office/drawing/2014/main" id="{48F4AEFD-12B3-6E11-4706-1F141D9E225B}"/>
                    </a:ext>
                  </a:extLst>
                </p:cNvPr>
                <p:cNvCxnSpPr/>
                <p:nvPr>
                  <p:custDataLst>
                    <p:tags r:id="rId87"/>
                  </p:custDataLst>
                </p:nvPr>
              </p:nvCxnSpPr>
              <p:spPr>
                <a:xfrm flipH="1">
                  <a:off x="252423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1" name="直線接點 110">
                  <a:extLst>
                    <a:ext uri="{FF2B5EF4-FFF2-40B4-BE49-F238E27FC236}">
                      <a16:creationId xmlns:a16="http://schemas.microsoft.com/office/drawing/2014/main" id="{60E4A04C-C58D-78FD-A055-637320DA9624}"/>
                    </a:ext>
                  </a:extLst>
                </p:cNvPr>
                <p:cNvCxnSpPr/>
                <p:nvPr>
                  <p:custDataLst>
                    <p:tags r:id="rId88"/>
                  </p:custDataLst>
                </p:nvPr>
              </p:nvCxnSpPr>
              <p:spPr>
                <a:xfrm flipH="1">
                  <a:off x="2113808"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2" name="直線接點 111">
                  <a:extLst>
                    <a:ext uri="{FF2B5EF4-FFF2-40B4-BE49-F238E27FC236}">
                      <a16:creationId xmlns:a16="http://schemas.microsoft.com/office/drawing/2014/main" id="{EFEA6866-AEC0-FE24-555D-C32443AE229C}"/>
                    </a:ext>
                  </a:extLst>
                </p:cNvPr>
                <p:cNvCxnSpPr/>
                <p:nvPr>
                  <p:custDataLst>
                    <p:tags r:id="rId89"/>
                  </p:custDataLst>
                </p:nvPr>
              </p:nvCxnSpPr>
              <p:spPr>
                <a:xfrm>
                  <a:off x="2113808" y="3431969"/>
                  <a:ext cx="410427"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3" name="直線接點 112">
                  <a:extLst>
                    <a:ext uri="{FF2B5EF4-FFF2-40B4-BE49-F238E27FC236}">
                      <a16:creationId xmlns:a16="http://schemas.microsoft.com/office/drawing/2014/main" id="{DDC7C089-994A-D063-199B-5D632E75488E}"/>
                    </a:ext>
                  </a:extLst>
                </p:cNvPr>
                <p:cNvCxnSpPr/>
                <p:nvPr>
                  <p:custDataLst>
                    <p:tags r:id="rId90"/>
                  </p:custDataLst>
                </p:nvPr>
              </p:nvCxnSpPr>
              <p:spPr>
                <a:xfrm>
                  <a:off x="2524235" y="4422829"/>
                  <a:ext cx="990861"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4" name="直線接點 113">
                  <a:extLst>
                    <a:ext uri="{FF2B5EF4-FFF2-40B4-BE49-F238E27FC236}">
                      <a16:creationId xmlns:a16="http://schemas.microsoft.com/office/drawing/2014/main" id="{4721890D-E24F-013E-2347-D5D555C25F7E}"/>
                    </a:ext>
                  </a:extLst>
                </p:cNvPr>
                <p:cNvCxnSpPr/>
                <p:nvPr>
                  <p:custDataLst>
                    <p:tags r:id="rId91"/>
                  </p:custDataLst>
                </p:nvPr>
              </p:nvCxnSpPr>
              <p:spPr>
                <a:xfrm flipV="1">
                  <a:off x="3515096" y="4422830"/>
                  <a:ext cx="990860" cy="410427"/>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5" name="直線接點 114">
                  <a:extLst>
                    <a:ext uri="{FF2B5EF4-FFF2-40B4-BE49-F238E27FC236}">
                      <a16:creationId xmlns:a16="http://schemas.microsoft.com/office/drawing/2014/main" id="{C20F58DC-93E5-D24B-DCDB-71B6C445E219}"/>
                    </a:ext>
                  </a:extLst>
                </p:cNvPr>
                <p:cNvCxnSpPr/>
                <p:nvPr>
                  <p:custDataLst>
                    <p:tags r:id="rId92"/>
                  </p:custDataLst>
                </p:nvPr>
              </p:nvCxnSpPr>
              <p:spPr>
                <a:xfrm flipV="1">
                  <a:off x="4505956" y="3431969"/>
                  <a:ext cx="41042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6" name="直線接點 115">
                  <a:extLst>
                    <a:ext uri="{FF2B5EF4-FFF2-40B4-BE49-F238E27FC236}">
                      <a16:creationId xmlns:a16="http://schemas.microsoft.com/office/drawing/2014/main" id="{8A074680-6260-030C-4BA9-E7F4DB52E64E}"/>
                    </a:ext>
                  </a:extLst>
                </p:cNvPr>
                <p:cNvCxnSpPr/>
                <p:nvPr>
                  <p:custDataLst>
                    <p:tags r:id="rId93"/>
                  </p:custDataLst>
                </p:nvPr>
              </p:nvCxnSpPr>
              <p:spPr>
                <a:xfrm flipH="1" flipV="1">
                  <a:off x="3515096"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7" name="直線接點 116">
                  <a:extLst>
                    <a:ext uri="{FF2B5EF4-FFF2-40B4-BE49-F238E27FC236}">
                      <a16:creationId xmlns:a16="http://schemas.microsoft.com/office/drawing/2014/main" id="{E43B070F-9611-D63B-7062-1973455FFAA8}"/>
                    </a:ext>
                  </a:extLst>
                </p:cNvPr>
                <p:cNvCxnSpPr/>
                <p:nvPr>
                  <p:custDataLst>
                    <p:tags r:id="rId94"/>
                  </p:custDataLst>
                </p:nvPr>
              </p:nvCxnSpPr>
              <p:spPr>
                <a:xfrm flipH="1">
                  <a:off x="2113808"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8" name="直線接點 117">
                  <a:extLst>
                    <a:ext uri="{FF2B5EF4-FFF2-40B4-BE49-F238E27FC236}">
                      <a16:creationId xmlns:a16="http://schemas.microsoft.com/office/drawing/2014/main" id="{B66EE1FE-B388-7525-4811-881A031CC78C}"/>
                    </a:ext>
                  </a:extLst>
                </p:cNvPr>
                <p:cNvCxnSpPr/>
                <p:nvPr>
                  <p:custDataLst>
                    <p:tags r:id="rId95"/>
                  </p:custDataLst>
                </p:nvPr>
              </p:nvCxnSpPr>
              <p:spPr>
                <a:xfrm>
                  <a:off x="2113808"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9" name="直線接點 118">
                  <a:extLst>
                    <a:ext uri="{FF2B5EF4-FFF2-40B4-BE49-F238E27FC236}">
                      <a16:creationId xmlns:a16="http://schemas.microsoft.com/office/drawing/2014/main" id="{8C687401-6516-8118-0835-0319C4A95CC5}"/>
                    </a:ext>
                  </a:extLst>
                </p:cNvPr>
                <p:cNvCxnSpPr/>
                <p:nvPr>
                  <p:custDataLst>
                    <p:tags r:id="rId96"/>
                  </p:custDataLst>
                </p:nvPr>
              </p:nvCxnSpPr>
              <p:spPr>
                <a:xfrm flipV="1">
                  <a:off x="3515096"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0" name="直線接點 119">
                  <a:extLst>
                    <a:ext uri="{FF2B5EF4-FFF2-40B4-BE49-F238E27FC236}">
                      <a16:creationId xmlns:a16="http://schemas.microsoft.com/office/drawing/2014/main" id="{81A0B73A-E7FD-3988-0556-1F489DA1E3B7}"/>
                    </a:ext>
                  </a:extLst>
                </p:cNvPr>
                <p:cNvCxnSpPr/>
                <p:nvPr>
                  <p:custDataLst>
                    <p:tags r:id="rId97"/>
                  </p:custDataLst>
                </p:nvPr>
              </p:nvCxnSpPr>
              <p:spPr>
                <a:xfrm flipH="1">
                  <a:off x="2524236" y="2441109"/>
                  <a:ext cx="1981720"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1" name="直線接點 120">
                  <a:extLst>
                    <a:ext uri="{FF2B5EF4-FFF2-40B4-BE49-F238E27FC236}">
                      <a16:creationId xmlns:a16="http://schemas.microsoft.com/office/drawing/2014/main" id="{4118B11B-3BD0-7EE5-5F4F-46ABECF5EE7C}"/>
                    </a:ext>
                  </a:extLst>
                </p:cNvPr>
                <p:cNvCxnSpPr/>
                <p:nvPr>
                  <p:custDataLst>
                    <p:tags r:id="rId98"/>
                  </p:custDataLst>
                </p:nvPr>
              </p:nvCxnSpPr>
              <p:spPr>
                <a:xfrm flipH="1">
                  <a:off x="2524235" y="2441109"/>
                  <a:ext cx="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2" name="直線接點 121">
                  <a:extLst>
                    <a:ext uri="{FF2B5EF4-FFF2-40B4-BE49-F238E27FC236}">
                      <a16:creationId xmlns:a16="http://schemas.microsoft.com/office/drawing/2014/main" id="{41F6F404-F263-68BA-A233-BE65208741B2}"/>
                    </a:ext>
                  </a:extLst>
                </p:cNvPr>
                <p:cNvCxnSpPr/>
                <p:nvPr>
                  <p:custDataLst>
                    <p:tags r:id="rId99"/>
                  </p:custDataLst>
                </p:nvPr>
              </p:nvCxnSpPr>
              <p:spPr>
                <a:xfrm>
                  <a:off x="2524235" y="4422829"/>
                  <a:ext cx="1981721" cy="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3" name="直線接點 122">
                  <a:extLst>
                    <a:ext uri="{FF2B5EF4-FFF2-40B4-BE49-F238E27FC236}">
                      <a16:creationId xmlns:a16="http://schemas.microsoft.com/office/drawing/2014/main" id="{13CAC25E-51BF-357A-DFCC-45ED8794E263}"/>
                    </a:ext>
                  </a:extLst>
                </p:cNvPr>
                <p:cNvCxnSpPr/>
                <p:nvPr>
                  <p:custDataLst>
                    <p:tags r:id="rId100"/>
                  </p:custDataLst>
                </p:nvPr>
              </p:nvCxnSpPr>
              <p:spPr>
                <a:xfrm flipV="1">
                  <a:off x="4505956" y="2441109"/>
                  <a:ext cx="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直線接點 123">
                  <a:extLst>
                    <a:ext uri="{FF2B5EF4-FFF2-40B4-BE49-F238E27FC236}">
                      <a16:creationId xmlns:a16="http://schemas.microsoft.com/office/drawing/2014/main" id="{E8A6AE25-EC94-A18B-0792-9B65037C3317}"/>
                    </a:ext>
                  </a:extLst>
                </p:cNvPr>
                <p:cNvCxnSpPr/>
                <p:nvPr>
                  <p:custDataLst>
                    <p:tags r:id="rId101"/>
                  </p:custDataLst>
                </p:nvPr>
              </p:nvCxnSpPr>
              <p:spPr>
                <a:xfrm flipH="1" flipV="1">
                  <a:off x="2524236"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5" name="直線接點 124">
                  <a:extLst>
                    <a:ext uri="{FF2B5EF4-FFF2-40B4-BE49-F238E27FC236}">
                      <a16:creationId xmlns:a16="http://schemas.microsoft.com/office/drawing/2014/main" id="{B35A9B5B-7CCE-0312-0B80-30334BDB8C1B}"/>
                    </a:ext>
                  </a:extLst>
                </p:cNvPr>
                <p:cNvCxnSpPr/>
                <p:nvPr>
                  <p:custDataLst>
                    <p:tags r:id="rId102"/>
                  </p:custDataLst>
                </p:nvPr>
              </p:nvCxnSpPr>
              <p:spPr>
                <a:xfrm>
                  <a:off x="252423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6" name="直線接點 125">
                  <a:extLst>
                    <a:ext uri="{FF2B5EF4-FFF2-40B4-BE49-F238E27FC236}">
                      <a16:creationId xmlns:a16="http://schemas.microsoft.com/office/drawing/2014/main" id="{BA0AEAC7-B18E-3D35-850C-B86A57BC3C5D}"/>
                    </a:ext>
                  </a:extLst>
                </p:cNvPr>
                <p:cNvCxnSpPr/>
                <p:nvPr>
                  <p:custDataLst>
                    <p:tags r:id="rId103"/>
                  </p:custDataLst>
                </p:nvPr>
              </p:nvCxnSpPr>
              <p:spPr>
                <a:xfrm flipV="1">
                  <a:off x="351509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7" name="直線接點 126">
                  <a:extLst>
                    <a:ext uri="{FF2B5EF4-FFF2-40B4-BE49-F238E27FC236}">
                      <a16:creationId xmlns:a16="http://schemas.microsoft.com/office/drawing/2014/main" id="{17C72DDC-BE0B-06DC-F314-B7923DCFEE36}"/>
                    </a:ext>
                  </a:extLst>
                </p:cNvPr>
                <p:cNvCxnSpPr/>
                <p:nvPr>
                  <p:custDataLst>
                    <p:tags r:id="rId104"/>
                  </p:custDataLst>
                </p:nvPr>
              </p:nvCxnSpPr>
              <p:spPr>
                <a:xfrm flipH="1">
                  <a:off x="2113808"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8" name="直線接點 127">
                  <a:extLst>
                    <a:ext uri="{FF2B5EF4-FFF2-40B4-BE49-F238E27FC236}">
                      <a16:creationId xmlns:a16="http://schemas.microsoft.com/office/drawing/2014/main" id="{3F0B75E1-1094-95D2-0E26-87D1A0F1E5AA}"/>
                    </a:ext>
                  </a:extLst>
                </p:cNvPr>
                <p:cNvCxnSpPr/>
                <p:nvPr>
                  <p:custDataLst>
                    <p:tags r:id="rId105"/>
                  </p:custDataLst>
                </p:nvPr>
              </p:nvCxnSpPr>
              <p:spPr>
                <a:xfrm>
                  <a:off x="2113808" y="3431969"/>
                  <a:ext cx="239214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9" name="直線接點 128">
                  <a:extLst>
                    <a:ext uri="{FF2B5EF4-FFF2-40B4-BE49-F238E27FC236}">
                      <a16:creationId xmlns:a16="http://schemas.microsoft.com/office/drawing/2014/main" id="{45EB7314-93FA-AC9F-6936-65D958F382C5}"/>
                    </a:ext>
                  </a:extLst>
                </p:cNvPr>
                <p:cNvCxnSpPr/>
                <p:nvPr>
                  <p:custDataLst>
                    <p:tags r:id="rId106"/>
                  </p:custDataLst>
                </p:nvPr>
              </p:nvCxnSpPr>
              <p:spPr>
                <a:xfrm flipH="1" flipV="1">
                  <a:off x="3515096" y="2030681"/>
                  <a:ext cx="990860" cy="2392149"/>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0" name="直線接點 129">
                  <a:extLst>
                    <a:ext uri="{FF2B5EF4-FFF2-40B4-BE49-F238E27FC236}">
                      <a16:creationId xmlns:a16="http://schemas.microsoft.com/office/drawing/2014/main" id="{972FC15D-3E6C-835D-59C8-CF83E73EDD1B}"/>
                    </a:ext>
                  </a:extLst>
                </p:cNvPr>
                <p:cNvCxnSpPr/>
                <p:nvPr>
                  <p:custDataLst>
                    <p:tags r:id="rId107"/>
                  </p:custDataLst>
                </p:nvPr>
              </p:nvCxnSpPr>
              <p:spPr>
                <a:xfrm flipH="1">
                  <a:off x="2524235" y="2030681"/>
                  <a:ext cx="990861"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1" name="直線接點 130">
                  <a:extLst>
                    <a:ext uri="{FF2B5EF4-FFF2-40B4-BE49-F238E27FC236}">
                      <a16:creationId xmlns:a16="http://schemas.microsoft.com/office/drawing/2014/main" id="{3E70188F-CB14-43DB-CC1D-79E22FDABBF0}"/>
                    </a:ext>
                  </a:extLst>
                </p:cNvPr>
                <p:cNvCxnSpPr/>
                <p:nvPr>
                  <p:custDataLst>
                    <p:tags r:id="rId108"/>
                  </p:custDataLst>
                </p:nvPr>
              </p:nvCxnSpPr>
              <p:spPr>
                <a:xfrm flipV="1">
                  <a:off x="2524235" y="3431969"/>
                  <a:ext cx="2392149"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2" name="直線接點 131">
                  <a:extLst>
                    <a:ext uri="{FF2B5EF4-FFF2-40B4-BE49-F238E27FC236}">
                      <a16:creationId xmlns:a16="http://schemas.microsoft.com/office/drawing/2014/main" id="{EDA7E7E0-6B29-40E7-A752-2B29268DD6A4}"/>
                    </a:ext>
                  </a:extLst>
                </p:cNvPr>
                <p:cNvCxnSpPr/>
                <p:nvPr>
                  <p:custDataLst>
                    <p:tags r:id="rId109"/>
                  </p:custDataLst>
                </p:nvPr>
              </p:nvCxnSpPr>
              <p:spPr>
                <a:xfrm flipH="1">
                  <a:off x="2113808" y="3431969"/>
                  <a:ext cx="2802576"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3" name="直線接點 132">
                  <a:extLst>
                    <a:ext uri="{FF2B5EF4-FFF2-40B4-BE49-F238E27FC236}">
                      <a16:creationId xmlns:a16="http://schemas.microsoft.com/office/drawing/2014/main" id="{50FBD147-1084-BFF3-16C4-B94C310ABD62}"/>
                    </a:ext>
                  </a:extLst>
                </p:cNvPr>
                <p:cNvCxnSpPr/>
                <p:nvPr>
                  <p:custDataLst>
                    <p:tags r:id="rId110"/>
                  </p:custDataLst>
                </p:nvPr>
              </p:nvCxnSpPr>
              <p:spPr>
                <a:xfrm flipH="1">
                  <a:off x="2524235" y="2441109"/>
                  <a:ext cx="198172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4" name="直線接點 133">
                  <a:extLst>
                    <a:ext uri="{FF2B5EF4-FFF2-40B4-BE49-F238E27FC236}">
                      <a16:creationId xmlns:a16="http://schemas.microsoft.com/office/drawing/2014/main" id="{5869B855-007A-9AEF-2D03-B7D2F0B40E57}"/>
                    </a:ext>
                  </a:extLst>
                </p:cNvPr>
                <p:cNvCxnSpPr/>
                <p:nvPr>
                  <p:custDataLst>
                    <p:tags r:id="rId111"/>
                  </p:custDataLst>
                </p:nvPr>
              </p:nvCxnSpPr>
              <p:spPr>
                <a:xfrm>
                  <a:off x="3515096" y="2030681"/>
                  <a:ext cx="0" cy="2802576"/>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5" name="直線接點 134">
                  <a:extLst>
                    <a:ext uri="{FF2B5EF4-FFF2-40B4-BE49-F238E27FC236}">
                      <a16:creationId xmlns:a16="http://schemas.microsoft.com/office/drawing/2014/main" id="{1133F126-8A4A-B787-5D39-BC473C5FBFFF}"/>
                    </a:ext>
                  </a:extLst>
                </p:cNvPr>
                <p:cNvCxnSpPr/>
                <p:nvPr>
                  <p:custDataLst>
                    <p:tags r:id="rId112"/>
                  </p:custDataLst>
                </p:nvPr>
              </p:nvCxnSpPr>
              <p:spPr>
                <a:xfrm>
                  <a:off x="2524236" y="2441109"/>
                  <a:ext cx="198172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grpSp>
          <p:sp>
            <p:nvSpPr>
              <p:cNvPr id="100" name="橢圓 99">
                <a:extLst>
                  <a:ext uri="{FF2B5EF4-FFF2-40B4-BE49-F238E27FC236}">
                    <a16:creationId xmlns:a16="http://schemas.microsoft.com/office/drawing/2014/main" id="{8F7C496E-9CC1-AC90-D6C6-DB50AF8DF216}"/>
                  </a:ext>
                </a:extLst>
              </p:cNvPr>
              <p:cNvSpPr/>
              <p:nvPr>
                <p:custDataLst>
                  <p:tags r:id="rId77"/>
                </p:custDataLst>
              </p:nvPr>
            </p:nvSpPr>
            <p:spPr>
              <a:xfrm>
                <a:off x="3430484" y="26699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1" name="橢圓 100">
                <a:extLst>
                  <a:ext uri="{FF2B5EF4-FFF2-40B4-BE49-F238E27FC236}">
                    <a16:creationId xmlns:a16="http://schemas.microsoft.com/office/drawing/2014/main" id="{3CBD1147-2108-40C8-FE6D-8EA7112EDDB5}"/>
                  </a:ext>
                </a:extLst>
              </p:cNvPr>
              <p:cNvSpPr/>
              <p:nvPr>
                <p:custDataLst>
                  <p:tags r:id="rId78"/>
                </p:custDataLst>
              </p:nvPr>
            </p:nvSpPr>
            <p:spPr>
              <a:xfrm>
                <a:off x="3020056" y="167910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2" name="橢圓 101">
                <a:extLst>
                  <a:ext uri="{FF2B5EF4-FFF2-40B4-BE49-F238E27FC236}">
                    <a16:creationId xmlns:a16="http://schemas.microsoft.com/office/drawing/2014/main" id="{85DE4ADB-4ED5-BC72-B57E-D6B996D9F93A}"/>
                  </a:ext>
                </a:extLst>
              </p:cNvPr>
              <p:cNvSpPr/>
              <p:nvPr>
                <p:custDataLst>
                  <p:tags r:id="rId79"/>
                </p:custDataLst>
              </p:nvPr>
            </p:nvSpPr>
            <p:spPr>
              <a:xfrm>
                <a:off x="2029196" y="1268681"/>
                <a:ext cx="180000" cy="18000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3" name="橢圓 102">
                <a:extLst>
                  <a:ext uri="{FF2B5EF4-FFF2-40B4-BE49-F238E27FC236}">
                    <a16:creationId xmlns:a16="http://schemas.microsoft.com/office/drawing/2014/main" id="{A30EA600-75B3-2469-C9C7-2DEFF0E4AA29}"/>
                  </a:ext>
                </a:extLst>
              </p:cNvPr>
              <p:cNvSpPr/>
              <p:nvPr>
                <p:custDataLst>
                  <p:tags r:id="rId80"/>
                </p:custDataLst>
              </p:nvPr>
            </p:nvSpPr>
            <p:spPr>
              <a:xfrm>
                <a:off x="1038336" y="167910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4" name="橢圓 103">
                <a:extLst>
                  <a:ext uri="{FF2B5EF4-FFF2-40B4-BE49-F238E27FC236}">
                    <a16:creationId xmlns:a16="http://schemas.microsoft.com/office/drawing/2014/main" id="{7E1797DD-708F-0816-ED41-C0066E7CC8CA}"/>
                  </a:ext>
                </a:extLst>
              </p:cNvPr>
              <p:cNvSpPr/>
              <p:nvPr>
                <p:custDataLst>
                  <p:tags r:id="rId81"/>
                </p:custDataLst>
              </p:nvPr>
            </p:nvSpPr>
            <p:spPr>
              <a:xfrm>
                <a:off x="627908" y="26699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5" name="橢圓 104">
                <a:extLst>
                  <a:ext uri="{FF2B5EF4-FFF2-40B4-BE49-F238E27FC236}">
                    <a16:creationId xmlns:a16="http://schemas.microsoft.com/office/drawing/2014/main" id="{1B8A6351-FB27-3DF9-69D7-57D6DD4F6719}"/>
                  </a:ext>
                </a:extLst>
              </p:cNvPr>
              <p:cNvSpPr/>
              <p:nvPr>
                <p:custDataLst>
                  <p:tags r:id="rId82"/>
                </p:custDataLst>
              </p:nvPr>
            </p:nvSpPr>
            <p:spPr>
              <a:xfrm>
                <a:off x="1038335" y="366082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6" name="橢圓 105">
                <a:extLst>
                  <a:ext uri="{FF2B5EF4-FFF2-40B4-BE49-F238E27FC236}">
                    <a16:creationId xmlns:a16="http://schemas.microsoft.com/office/drawing/2014/main" id="{73779D12-16A1-DC23-C427-50A2F34AA8D1}"/>
                  </a:ext>
                </a:extLst>
              </p:cNvPr>
              <p:cNvSpPr/>
              <p:nvPr>
                <p:custDataLst>
                  <p:tags r:id="rId83"/>
                </p:custDataLst>
              </p:nvPr>
            </p:nvSpPr>
            <p:spPr>
              <a:xfrm>
                <a:off x="2029196" y="4071257"/>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7" name="橢圓 106">
                <a:extLst>
                  <a:ext uri="{FF2B5EF4-FFF2-40B4-BE49-F238E27FC236}">
                    <a16:creationId xmlns:a16="http://schemas.microsoft.com/office/drawing/2014/main" id="{350A50FF-A822-FC7F-27FF-4B6E840818BF}"/>
                  </a:ext>
                </a:extLst>
              </p:cNvPr>
              <p:cNvSpPr/>
              <p:nvPr>
                <p:custDataLst>
                  <p:tags r:id="rId84"/>
                </p:custDataLst>
              </p:nvPr>
            </p:nvSpPr>
            <p:spPr>
              <a:xfrm>
                <a:off x="3020056" y="3660830"/>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grpSp>
        <p:grpSp>
          <p:nvGrpSpPr>
            <p:cNvPr id="6" name="群組 5">
              <a:extLst>
                <a:ext uri="{FF2B5EF4-FFF2-40B4-BE49-F238E27FC236}">
                  <a16:creationId xmlns:a16="http://schemas.microsoft.com/office/drawing/2014/main" id="{4AAECDDB-CF21-BBBF-CC77-676F087281B5}"/>
                </a:ext>
              </a:extLst>
            </p:cNvPr>
            <p:cNvGrpSpPr/>
            <p:nvPr/>
          </p:nvGrpSpPr>
          <p:grpSpPr>
            <a:xfrm>
              <a:off x="3828308" y="951181"/>
              <a:ext cx="2982576" cy="2982576"/>
              <a:chOff x="3879108" y="1294081"/>
              <a:chExt cx="2982576" cy="2982576"/>
            </a:xfrm>
          </p:grpSpPr>
          <p:grpSp>
            <p:nvGrpSpPr>
              <p:cNvPr id="62" name="群組 61">
                <a:extLst>
                  <a:ext uri="{FF2B5EF4-FFF2-40B4-BE49-F238E27FC236}">
                    <a16:creationId xmlns:a16="http://schemas.microsoft.com/office/drawing/2014/main" id="{DD4DA93C-1B4A-3C44-3D22-8A172A9EB4B3}"/>
                  </a:ext>
                </a:extLst>
              </p:cNvPr>
              <p:cNvGrpSpPr/>
              <p:nvPr/>
            </p:nvGrpSpPr>
            <p:grpSpPr>
              <a:xfrm>
                <a:off x="3942608" y="1357581"/>
                <a:ext cx="2802576" cy="2802576"/>
                <a:chOff x="2113808" y="2030681"/>
                <a:chExt cx="2802576" cy="2802576"/>
              </a:xfrm>
            </p:grpSpPr>
            <p:cxnSp>
              <p:nvCxnSpPr>
                <p:cNvPr id="71" name="直線接點 70">
                  <a:extLst>
                    <a:ext uri="{FF2B5EF4-FFF2-40B4-BE49-F238E27FC236}">
                      <a16:creationId xmlns:a16="http://schemas.microsoft.com/office/drawing/2014/main" id="{7D53FBD4-EE39-5160-1113-DA3078B01AAA}"/>
                    </a:ext>
                  </a:extLst>
                </p:cNvPr>
                <p:cNvCxnSpPr/>
                <p:nvPr>
                  <p:custDataLst>
                    <p:tags r:id="rId49"/>
                  </p:custDataLst>
                </p:nvPr>
              </p:nvCxnSpPr>
              <p:spPr>
                <a:xfrm flipH="1" flipV="1">
                  <a:off x="4505956"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直線接點 71">
                  <a:extLst>
                    <a:ext uri="{FF2B5EF4-FFF2-40B4-BE49-F238E27FC236}">
                      <a16:creationId xmlns:a16="http://schemas.microsoft.com/office/drawing/2014/main" id="{E31241BC-0DD9-5997-3CBF-BA643C496968}"/>
                    </a:ext>
                  </a:extLst>
                </p:cNvPr>
                <p:cNvCxnSpPr/>
                <p:nvPr>
                  <p:custDataLst>
                    <p:tags r:id="rId50"/>
                  </p:custDataLst>
                </p:nvPr>
              </p:nvCxnSpPr>
              <p:spPr>
                <a:xfrm flipH="1" flipV="1">
                  <a:off x="351509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直線接點 72">
                  <a:extLst>
                    <a:ext uri="{FF2B5EF4-FFF2-40B4-BE49-F238E27FC236}">
                      <a16:creationId xmlns:a16="http://schemas.microsoft.com/office/drawing/2014/main" id="{D63EDE06-73AF-0AEF-4D4D-E5025DA80887}"/>
                    </a:ext>
                  </a:extLst>
                </p:cNvPr>
                <p:cNvCxnSpPr/>
                <p:nvPr>
                  <p:custDataLst>
                    <p:tags r:id="rId51"/>
                  </p:custDataLst>
                </p:nvPr>
              </p:nvCxnSpPr>
              <p:spPr>
                <a:xfrm flipH="1">
                  <a:off x="252423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4" name="直線接點 73">
                  <a:extLst>
                    <a:ext uri="{FF2B5EF4-FFF2-40B4-BE49-F238E27FC236}">
                      <a16:creationId xmlns:a16="http://schemas.microsoft.com/office/drawing/2014/main" id="{1BFD2F94-E377-48B3-F01B-A17ED59815C4}"/>
                    </a:ext>
                  </a:extLst>
                </p:cNvPr>
                <p:cNvCxnSpPr/>
                <p:nvPr>
                  <p:custDataLst>
                    <p:tags r:id="rId52"/>
                  </p:custDataLst>
                </p:nvPr>
              </p:nvCxnSpPr>
              <p:spPr>
                <a:xfrm flipH="1">
                  <a:off x="2113808"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5" name="直線接點 74">
                  <a:extLst>
                    <a:ext uri="{FF2B5EF4-FFF2-40B4-BE49-F238E27FC236}">
                      <a16:creationId xmlns:a16="http://schemas.microsoft.com/office/drawing/2014/main" id="{7069E70A-2C5F-BC12-79C5-3C98DA34CEE3}"/>
                    </a:ext>
                  </a:extLst>
                </p:cNvPr>
                <p:cNvCxnSpPr/>
                <p:nvPr>
                  <p:custDataLst>
                    <p:tags r:id="rId53"/>
                  </p:custDataLst>
                </p:nvPr>
              </p:nvCxnSpPr>
              <p:spPr>
                <a:xfrm>
                  <a:off x="2113808" y="3431969"/>
                  <a:ext cx="410427"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6" name="直線接點 75">
                  <a:extLst>
                    <a:ext uri="{FF2B5EF4-FFF2-40B4-BE49-F238E27FC236}">
                      <a16:creationId xmlns:a16="http://schemas.microsoft.com/office/drawing/2014/main" id="{0E211E0F-32BA-2C63-B179-81D32DB7E1BD}"/>
                    </a:ext>
                  </a:extLst>
                </p:cNvPr>
                <p:cNvCxnSpPr/>
                <p:nvPr>
                  <p:custDataLst>
                    <p:tags r:id="rId54"/>
                  </p:custDataLst>
                </p:nvPr>
              </p:nvCxnSpPr>
              <p:spPr>
                <a:xfrm>
                  <a:off x="2524235" y="4422829"/>
                  <a:ext cx="990861"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7" name="直線接點 76">
                  <a:extLst>
                    <a:ext uri="{FF2B5EF4-FFF2-40B4-BE49-F238E27FC236}">
                      <a16:creationId xmlns:a16="http://schemas.microsoft.com/office/drawing/2014/main" id="{957F0270-711E-C44B-6EA1-7D3B5257C82C}"/>
                    </a:ext>
                  </a:extLst>
                </p:cNvPr>
                <p:cNvCxnSpPr/>
                <p:nvPr>
                  <p:custDataLst>
                    <p:tags r:id="rId55"/>
                  </p:custDataLst>
                </p:nvPr>
              </p:nvCxnSpPr>
              <p:spPr>
                <a:xfrm flipV="1">
                  <a:off x="3515096" y="4422830"/>
                  <a:ext cx="990860" cy="410427"/>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直線接點 77">
                  <a:extLst>
                    <a:ext uri="{FF2B5EF4-FFF2-40B4-BE49-F238E27FC236}">
                      <a16:creationId xmlns:a16="http://schemas.microsoft.com/office/drawing/2014/main" id="{AF597310-BB57-9D1A-7CA1-62E9E6B73526}"/>
                    </a:ext>
                  </a:extLst>
                </p:cNvPr>
                <p:cNvCxnSpPr/>
                <p:nvPr>
                  <p:custDataLst>
                    <p:tags r:id="rId56"/>
                  </p:custDataLst>
                </p:nvPr>
              </p:nvCxnSpPr>
              <p:spPr>
                <a:xfrm flipV="1">
                  <a:off x="4505956" y="3431969"/>
                  <a:ext cx="41042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9" name="直線接點 78">
                  <a:extLst>
                    <a:ext uri="{FF2B5EF4-FFF2-40B4-BE49-F238E27FC236}">
                      <a16:creationId xmlns:a16="http://schemas.microsoft.com/office/drawing/2014/main" id="{D5BAB2A5-CC6D-98CE-72B3-24496FC792F5}"/>
                    </a:ext>
                  </a:extLst>
                </p:cNvPr>
                <p:cNvCxnSpPr/>
                <p:nvPr>
                  <p:custDataLst>
                    <p:tags r:id="rId57"/>
                  </p:custDataLst>
                </p:nvPr>
              </p:nvCxnSpPr>
              <p:spPr>
                <a:xfrm flipH="1" flipV="1">
                  <a:off x="3515096"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0" name="直線接點 79">
                  <a:extLst>
                    <a:ext uri="{FF2B5EF4-FFF2-40B4-BE49-F238E27FC236}">
                      <a16:creationId xmlns:a16="http://schemas.microsoft.com/office/drawing/2014/main" id="{814BEE92-AB47-EE5F-3290-CF7FC34F8D1A}"/>
                    </a:ext>
                  </a:extLst>
                </p:cNvPr>
                <p:cNvCxnSpPr/>
                <p:nvPr>
                  <p:custDataLst>
                    <p:tags r:id="rId58"/>
                  </p:custDataLst>
                </p:nvPr>
              </p:nvCxnSpPr>
              <p:spPr>
                <a:xfrm flipH="1">
                  <a:off x="2113808"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1" name="直線接點 80">
                  <a:extLst>
                    <a:ext uri="{FF2B5EF4-FFF2-40B4-BE49-F238E27FC236}">
                      <a16:creationId xmlns:a16="http://schemas.microsoft.com/office/drawing/2014/main" id="{513CC3F0-BCBE-3B47-0BF3-D1624740291B}"/>
                    </a:ext>
                  </a:extLst>
                </p:cNvPr>
                <p:cNvCxnSpPr/>
                <p:nvPr>
                  <p:custDataLst>
                    <p:tags r:id="rId59"/>
                  </p:custDataLst>
                </p:nvPr>
              </p:nvCxnSpPr>
              <p:spPr>
                <a:xfrm>
                  <a:off x="2113808"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2" name="直線接點 81">
                  <a:extLst>
                    <a:ext uri="{FF2B5EF4-FFF2-40B4-BE49-F238E27FC236}">
                      <a16:creationId xmlns:a16="http://schemas.microsoft.com/office/drawing/2014/main" id="{6F2FCC13-03F5-FF16-C4C5-2066BDCA777F}"/>
                    </a:ext>
                  </a:extLst>
                </p:cNvPr>
                <p:cNvCxnSpPr/>
                <p:nvPr>
                  <p:custDataLst>
                    <p:tags r:id="rId60"/>
                  </p:custDataLst>
                </p:nvPr>
              </p:nvCxnSpPr>
              <p:spPr>
                <a:xfrm flipV="1">
                  <a:off x="3515096"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3" name="直線接點 82">
                  <a:extLst>
                    <a:ext uri="{FF2B5EF4-FFF2-40B4-BE49-F238E27FC236}">
                      <a16:creationId xmlns:a16="http://schemas.microsoft.com/office/drawing/2014/main" id="{8BF63E49-5F32-9F92-E189-D5DFE28ACC01}"/>
                    </a:ext>
                  </a:extLst>
                </p:cNvPr>
                <p:cNvCxnSpPr/>
                <p:nvPr>
                  <p:custDataLst>
                    <p:tags r:id="rId61"/>
                  </p:custDataLst>
                </p:nvPr>
              </p:nvCxnSpPr>
              <p:spPr>
                <a:xfrm flipH="1">
                  <a:off x="2524236" y="2441109"/>
                  <a:ext cx="1981720"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4" name="直線接點 83">
                  <a:extLst>
                    <a:ext uri="{FF2B5EF4-FFF2-40B4-BE49-F238E27FC236}">
                      <a16:creationId xmlns:a16="http://schemas.microsoft.com/office/drawing/2014/main" id="{0DF0B4D9-937E-60C9-9501-0C32BC44C7A4}"/>
                    </a:ext>
                  </a:extLst>
                </p:cNvPr>
                <p:cNvCxnSpPr/>
                <p:nvPr>
                  <p:custDataLst>
                    <p:tags r:id="rId62"/>
                  </p:custDataLst>
                </p:nvPr>
              </p:nvCxnSpPr>
              <p:spPr>
                <a:xfrm flipH="1">
                  <a:off x="2524235" y="2441109"/>
                  <a:ext cx="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5" name="直線接點 84">
                  <a:extLst>
                    <a:ext uri="{FF2B5EF4-FFF2-40B4-BE49-F238E27FC236}">
                      <a16:creationId xmlns:a16="http://schemas.microsoft.com/office/drawing/2014/main" id="{084F2835-E575-0517-28FE-A3D2EE4C5678}"/>
                    </a:ext>
                  </a:extLst>
                </p:cNvPr>
                <p:cNvCxnSpPr/>
                <p:nvPr>
                  <p:custDataLst>
                    <p:tags r:id="rId63"/>
                  </p:custDataLst>
                </p:nvPr>
              </p:nvCxnSpPr>
              <p:spPr>
                <a:xfrm>
                  <a:off x="2524235" y="4422829"/>
                  <a:ext cx="1981721" cy="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6" name="直線接點 85">
                  <a:extLst>
                    <a:ext uri="{FF2B5EF4-FFF2-40B4-BE49-F238E27FC236}">
                      <a16:creationId xmlns:a16="http://schemas.microsoft.com/office/drawing/2014/main" id="{8175600D-61AB-833B-5ED3-518099191F00}"/>
                    </a:ext>
                  </a:extLst>
                </p:cNvPr>
                <p:cNvCxnSpPr/>
                <p:nvPr>
                  <p:custDataLst>
                    <p:tags r:id="rId64"/>
                  </p:custDataLst>
                </p:nvPr>
              </p:nvCxnSpPr>
              <p:spPr>
                <a:xfrm flipV="1">
                  <a:off x="4505956" y="2441109"/>
                  <a:ext cx="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7" name="直線接點 86">
                  <a:extLst>
                    <a:ext uri="{FF2B5EF4-FFF2-40B4-BE49-F238E27FC236}">
                      <a16:creationId xmlns:a16="http://schemas.microsoft.com/office/drawing/2014/main" id="{F5210485-EAD7-2037-C317-30D863FBC37F}"/>
                    </a:ext>
                  </a:extLst>
                </p:cNvPr>
                <p:cNvCxnSpPr/>
                <p:nvPr>
                  <p:custDataLst>
                    <p:tags r:id="rId65"/>
                  </p:custDataLst>
                </p:nvPr>
              </p:nvCxnSpPr>
              <p:spPr>
                <a:xfrm flipH="1" flipV="1">
                  <a:off x="2524236"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8" name="直線接點 87">
                  <a:extLst>
                    <a:ext uri="{FF2B5EF4-FFF2-40B4-BE49-F238E27FC236}">
                      <a16:creationId xmlns:a16="http://schemas.microsoft.com/office/drawing/2014/main" id="{2C23E615-45AF-794A-1249-9822564719EC}"/>
                    </a:ext>
                  </a:extLst>
                </p:cNvPr>
                <p:cNvCxnSpPr/>
                <p:nvPr>
                  <p:custDataLst>
                    <p:tags r:id="rId66"/>
                  </p:custDataLst>
                </p:nvPr>
              </p:nvCxnSpPr>
              <p:spPr>
                <a:xfrm>
                  <a:off x="252423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9" name="直線接點 88">
                  <a:extLst>
                    <a:ext uri="{FF2B5EF4-FFF2-40B4-BE49-F238E27FC236}">
                      <a16:creationId xmlns:a16="http://schemas.microsoft.com/office/drawing/2014/main" id="{A46F42DE-6154-9AD6-CDE7-068013022456}"/>
                    </a:ext>
                  </a:extLst>
                </p:cNvPr>
                <p:cNvCxnSpPr/>
                <p:nvPr>
                  <p:custDataLst>
                    <p:tags r:id="rId67"/>
                  </p:custDataLst>
                </p:nvPr>
              </p:nvCxnSpPr>
              <p:spPr>
                <a:xfrm flipV="1">
                  <a:off x="351509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0" name="直線接點 89">
                  <a:extLst>
                    <a:ext uri="{FF2B5EF4-FFF2-40B4-BE49-F238E27FC236}">
                      <a16:creationId xmlns:a16="http://schemas.microsoft.com/office/drawing/2014/main" id="{48CD7403-F421-4ADD-5D18-83C5CB487394}"/>
                    </a:ext>
                  </a:extLst>
                </p:cNvPr>
                <p:cNvCxnSpPr/>
                <p:nvPr>
                  <p:custDataLst>
                    <p:tags r:id="rId68"/>
                  </p:custDataLst>
                </p:nvPr>
              </p:nvCxnSpPr>
              <p:spPr>
                <a:xfrm flipH="1">
                  <a:off x="2113808"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1" name="直線接點 90">
                  <a:extLst>
                    <a:ext uri="{FF2B5EF4-FFF2-40B4-BE49-F238E27FC236}">
                      <a16:creationId xmlns:a16="http://schemas.microsoft.com/office/drawing/2014/main" id="{93BBC1EA-DD45-0A99-DE8B-31C55F8D822D}"/>
                    </a:ext>
                  </a:extLst>
                </p:cNvPr>
                <p:cNvCxnSpPr/>
                <p:nvPr>
                  <p:custDataLst>
                    <p:tags r:id="rId69"/>
                  </p:custDataLst>
                </p:nvPr>
              </p:nvCxnSpPr>
              <p:spPr>
                <a:xfrm>
                  <a:off x="2113808" y="3431969"/>
                  <a:ext cx="239214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2" name="直線接點 91">
                  <a:extLst>
                    <a:ext uri="{FF2B5EF4-FFF2-40B4-BE49-F238E27FC236}">
                      <a16:creationId xmlns:a16="http://schemas.microsoft.com/office/drawing/2014/main" id="{80A2ABE2-05BC-853D-2345-DD086FCC0AE4}"/>
                    </a:ext>
                  </a:extLst>
                </p:cNvPr>
                <p:cNvCxnSpPr/>
                <p:nvPr>
                  <p:custDataLst>
                    <p:tags r:id="rId70"/>
                  </p:custDataLst>
                </p:nvPr>
              </p:nvCxnSpPr>
              <p:spPr>
                <a:xfrm flipH="1" flipV="1">
                  <a:off x="3515096" y="2030681"/>
                  <a:ext cx="990860" cy="2392149"/>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3" name="直線接點 92">
                  <a:extLst>
                    <a:ext uri="{FF2B5EF4-FFF2-40B4-BE49-F238E27FC236}">
                      <a16:creationId xmlns:a16="http://schemas.microsoft.com/office/drawing/2014/main" id="{11038470-1782-8489-C69B-368359FCB96F}"/>
                    </a:ext>
                  </a:extLst>
                </p:cNvPr>
                <p:cNvCxnSpPr/>
                <p:nvPr>
                  <p:custDataLst>
                    <p:tags r:id="rId71"/>
                  </p:custDataLst>
                </p:nvPr>
              </p:nvCxnSpPr>
              <p:spPr>
                <a:xfrm flipH="1">
                  <a:off x="2524235" y="2030681"/>
                  <a:ext cx="990861"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4" name="直線接點 93">
                  <a:extLst>
                    <a:ext uri="{FF2B5EF4-FFF2-40B4-BE49-F238E27FC236}">
                      <a16:creationId xmlns:a16="http://schemas.microsoft.com/office/drawing/2014/main" id="{AC7B87E1-EEF4-2F3A-6EFA-8B5115CB1E13}"/>
                    </a:ext>
                  </a:extLst>
                </p:cNvPr>
                <p:cNvCxnSpPr/>
                <p:nvPr>
                  <p:custDataLst>
                    <p:tags r:id="rId72"/>
                  </p:custDataLst>
                </p:nvPr>
              </p:nvCxnSpPr>
              <p:spPr>
                <a:xfrm flipV="1">
                  <a:off x="2524235" y="3431969"/>
                  <a:ext cx="2392149"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5" name="直線接點 94">
                  <a:extLst>
                    <a:ext uri="{FF2B5EF4-FFF2-40B4-BE49-F238E27FC236}">
                      <a16:creationId xmlns:a16="http://schemas.microsoft.com/office/drawing/2014/main" id="{376D925D-99A8-CFEC-25AC-B669DF03F9AE}"/>
                    </a:ext>
                  </a:extLst>
                </p:cNvPr>
                <p:cNvCxnSpPr/>
                <p:nvPr>
                  <p:custDataLst>
                    <p:tags r:id="rId73"/>
                  </p:custDataLst>
                </p:nvPr>
              </p:nvCxnSpPr>
              <p:spPr>
                <a:xfrm flipH="1">
                  <a:off x="2113808" y="3431969"/>
                  <a:ext cx="2802576"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6" name="直線接點 95">
                  <a:extLst>
                    <a:ext uri="{FF2B5EF4-FFF2-40B4-BE49-F238E27FC236}">
                      <a16:creationId xmlns:a16="http://schemas.microsoft.com/office/drawing/2014/main" id="{056F456F-AD8D-0DB6-82DB-6AF05F9C503F}"/>
                    </a:ext>
                  </a:extLst>
                </p:cNvPr>
                <p:cNvCxnSpPr/>
                <p:nvPr>
                  <p:custDataLst>
                    <p:tags r:id="rId74"/>
                  </p:custDataLst>
                </p:nvPr>
              </p:nvCxnSpPr>
              <p:spPr>
                <a:xfrm flipH="1">
                  <a:off x="2524235" y="2441109"/>
                  <a:ext cx="198172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7" name="直線接點 96">
                  <a:extLst>
                    <a:ext uri="{FF2B5EF4-FFF2-40B4-BE49-F238E27FC236}">
                      <a16:creationId xmlns:a16="http://schemas.microsoft.com/office/drawing/2014/main" id="{670EC766-8BD9-3A95-02A9-39CADE07EE21}"/>
                    </a:ext>
                  </a:extLst>
                </p:cNvPr>
                <p:cNvCxnSpPr/>
                <p:nvPr>
                  <p:custDataLst>
                    <p:tags r:id="rId75"/>
                  </p:custDataLst>
                </p:nvPr>
              </p:nvCxnSpPr>
              <p:spPr>
                <a:xfrm>
                  <a:off x="3515096" y="2030681"/>
                  <a:ext cx="0" cy="2802576"/>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直線接點 97">
                  <a:extLst>
                    <a:ext uri="{FF2B5EF4-FFF2-40B4-BE49-F238E27FC236}">
                      <a16:creationId xmlns:a16="http://schemas.microsoft.com/office/drawing/2014/main" id="{D25A56BA-F344-B789-5FFF-5FEBC9F2B3E0}"/>
                    </a:ext>
                  </a:extLst>
                </p:cNvPr>
                <p:cNvCxnSpPr/>
                <p:nvPr>
                  <p:custDataLst>
                    <p:tags r:id="rId76"/>
                  </p:custDataLst>
                </p:nvPr>
              </p:nvCxnSpPr>
              <p:spPr>
                <a:xfrm>
                  <a:off x="2524236" y="2441109"/>
                  <a:ext cx="198172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grpSp>
          <p:sp>
            <p:nvSpPr>
              <p:cNvPr id="63" name="橢圓 62">
                <a:extLst>
                  <a:ext uri="{FF2B5EF4-FFF2-40B4-BE49-F238E27FC236}">
                    <a16:creationId xmlns:a16="http://schemas.microsoft.com/office/drawing/2014/main" id="{522DFD43-2F94-3A9E-0F42-7397040B01F6}"/>
                  </a:ext>
                </a:extLst>
              </p:cNvPr>
              <p:cNvSpPr/>
              <p:nvPr>
                <p:custDataLst>
                  <p:tags r:id="rId41"/>
                </p:custDataLst>
              </p:nvPr>
            </p:nvSpPr>
            <p:spPr>
              <a:xfrm>
                <a:off x="6681684" y="26953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4" name="橢圓 63">
                <a:extLst>
                  <a:ext uri="{FF2B5EF4-FFF2-40B4-BE49-F238E27FC236}">
                    <a16:creationId xmlns:a16="http://schemas.microsoft.com/office/drawing/2014/main" id="{91685FAC-11DB-0136-47BE-8C48356BC3CF}"/>
                  </a:ext>
                </a:extLst>
              </p:cNvPr>
              <p:cNvSpPr/>
              <p:nvPr>
                <p:custDataLst>
                  <p:tags r:id="rId42"/>
                </p:custDataLst>
              </p:nvPr>
            </p:nvSpPr>
            <p:spPr>
              <a:xfrm>
                <a:off x="6271256" y="1704509"/>
                <a:ext cx="180000" cy="18000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5" name="橢圓 64">
                <a:extLst>
                  <a:ext uri="{FF2B5EF4-FFF2-40B4-BE49-F238E27FC236}">
                    <a16:creationId xmlns:a16="http://schemas.microsoft.com/office/drawing/2014/main" id="{25C7DED6-018D-C73B-AFD0-92347254B3F5}"/>
                  </a:ext>
                </a:extLst>
              </p:cNvPr>
              <p:cNvSpPr/>
              <p:nvPr>
                <p:custDataLst>
                  <p:tags r:id="rId43"/>
                </p:custDataLst>
              </p:nvPr>
            </p:nvSpPr>
            <p:spPr>
              <a:xfrm>
                <a:off x="5280396" y="1294081"/>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6" name="橢圓 65">
                <a:extLst>
                  <a:ext uri="{FF2B5EF4-FFF2-40B4-BE49-F238E27FC236}">
                    <a16:creationId xmlns:a16="http://schemas.microsoft.com/office/drawing/2014/main" id="{68134BC2-E469-4E18-6B87-ADA66FBA8257}"/>
                  </a:ext>
                </a:extLst>
              </p:cNvPr>
              <p:cNvSpPr/>
              <p:nvPr>
                <p:custDataLst>
                  <p:tags r:id="rId44"/>
                </p:custDataLst>
              </p:nvPr>
            </p:nvSpPr>
            <p:spPr>
              <a:xfrm>
                <a:off x="4289536" y="170450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7" name="橢圓 66">
                <a:extLst>
                  <a:ext uri="{FF2B5EF4-FFF2-40B4-BE49-F238E27FC236}">
                    <a16:creationId xmlns:a16="http://schemas.microsoft.com/office/drawing/2014/main" id="{BDC00111-2F2B-65D9-07BE-F4A242BE1642}"/>
                  </a:ext>
                </a:extLst>
              </p:cNvPr>
              <p:cNvSpPr/>
              <p:nvPr>
                <p:custDataLst>
                  <p:tags r:id="rId45"/>
                </p:custDataLst>
              </p:nvPr>
            </p:nvSpPr>
            <p:spPr>
              <a:xfrm>
                <a:off x="3879108" y="26953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8" name="橢圓 67">
                <a:extLst>
                  <a:ext uri="{FF2B5EF4-FFF2-40B4-BE49-F238E27FC236}">
                    <a16:creationId xmlns:a16="http://schemas.microsoft.com/office/drawing/2014/main" id="{22CADF40-3030-FAB3-2199-B77547709F2E}"/>
                  </a:ext>
                </a:extLst>
              </p:cNvPr>
              <p:cNvSpPr/>
              <p:nvPr>
                <p:custDataLst>
                  <p:tags r:id="rId46"/>
                </p:custDataLst>
              </p:nvPr>
            </p:nvSpPr>
            <p:spPr>
              <a:xfrm>
                <a:off x="4289535" y="368622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69" name="橢圓 68">
                <a:extLst>
                  <a:ext uri="{FF2B5EF4-FFF2-40B4-BE49-F238E27FC236}">
                    <a16:creationId xmlns:a16="http://schemas.microsoft.com/office/drawing/2014/main" id="{6CE15346-585E-ED7C-32FD-8F214A255E05}"/>
                  </a:ext>
                </a:extLst>
              </p:cNvPr>
              <p:cNvSpPr/>
              <p:nvPr>
                <p:custDataLst>
                  <p:tags r:id="rId47"/>
                </p:custDataLst>
              </p:nvPr>
            </p:nvSpPr>
            <p:spPr>
              <a:xfrm>
                <a:off x="5280396" y="4096657"/>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70" name="橢圓 69">
                <a:extLst>
                  <a:ext uri="{FF2B5EF4-FFF2-40B4-BE49-F238E27FC236}">
                    <a16:creationId xmlns:a16="http://schemas.microsoft.com/office/drawing/2014/main" id="{0AA724C7-FFC3-E5F8-99DA-D11D0E69ACA6}"/>
                  </a:ext>
                </a:extLst>
              </p:cNvPr>
              <p:cNvSpPr/>
              <p:nvPr>
                <p:custDataLst>
                  <p:tags r:id="rId48"/>
                </p:custDataLst>
              </p:nvPr>
            </p:nvSpPr>
            <p:spPr>
              <a:xfrm>
                <a:off x="6271256" y="3686230"/>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grpSp>
        <p:grpSp>
          <p:nvGrpSpPr>
            <p:cNvPr id="7" name="群組 6">
              <a:extLst>
                <a:ext uri="{FF2B5EF4-FFF2-40B4-BE49-F238E27FC236}">
                  <a16:creationId xmlns:a16="http://schemas.microsoft.com/office/drawing/2014/main" id="{992C03C6-5CC8-C7C7-30E0-23AA1A6AE6F1}"/>
                </a:ext>
              </a:extLst>
            </p:cNvPr>
            <p:cNvGrpSpPr/>
            <p:nvPr/>
          </p:nvGrpSpPr>
          <p:grpSpPr>
            <a:xfrm>
              <a:off x="8501908" y="951181"/>
              <a:ext cx="2982576" cy="2982576"/>
              <a:chOff x="3879108" y="1294081"/>
              <a:chExt cx="2982576" cy="2982576"/>
            </a:xfrm>
          </p:grpSpPr>
          <p:grpSp>
            <p:nvGrpSpPr>
              <p:cNvPr id="25" name="群組 24">
                <a:extLst>
                  <a:ext uri="{FF2B5EF4-FFF2-40B4-BE49-F238E27FC236}">
                    <a16:creationId xmlns:a16="http://schemas.microsoft.com/office/drawing/2014/main" id="{D3A37D59-17FC-0383-0849-98E710486459}"/>
                  </a:ext>
                </a:extLst>
              </p:cNvPr>
              <p:cNvGrpSpPr/>
              <p:nvPr/>
            </p:nvGrpSpPr>
            <p:grpSpPr>
              <a:xfrm>
                <a:off x="3942608" y="1357581"/>
                <a:ext cx="2802576" cy="2802576"/>
                <a:chOff x="2113808" y="2030681"/>
                <a:chExt cx="2802576" cy="2802576"/>
              </a:xfrm>
            </p:grpSpPr>
            <p:cxnSp>
              <p:nvCxnSpPr>
                <p:cNvPr id="34" name="直線接點 33">
                  <a:extLst>
                    <a:ext uri="{FF2B5EF4-FFF2-40B4-BE49-F238E27FC236}">
                      <a16:creationId xmlns:a16="http://schemas.microsoft.com/office/drawing/2014/main" id="{DDB9D412-E85A-57D3-4697-C4DB61076B06}"/>
                    </a:ext>
                  </a:extLst>
                </p:cNvPr>
                <p:cNvCxnSpPr/>
                <p:nvPr>
                  <p:custDataLst>
                    <p:tags r:id="rId13"/>
                  </p:custDataLst>
                </p:nvPr>
              </p:nvCxnSpPr>
              <p:spPr>
                <a:xfrm flipH="1" flipV="1">
                  <a:off x="4505956"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直線接點 34">
                  <a:extLst>
                    <a:ext uri="{FF2B5EF4-FFF2-40B4-BE49-F238E27FC236}">
                      <a16:creationId xmlns:a16="http://schemas.microsoft.com/office/drawing/2014/main" id="{274E9C7C-64BA-55DB-0726-3091080DFBB7}"/>
                    </a:ext>
                  </a:extLst>
                </p:cNvPr>
                <p:cNvCxnSpPr/>
                <p:nvPr>
                  <p:custDataLst>
                    <p:tags r:id="rId14"/>
                  </p:custDataLst>
                </p:nvPr>
              </p:nvCxnSpPr>
              <p:spPr>
                <a:xfrm flipH="1" flipV="1">
                  <a:off x="351509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6" name="直線接點 35">
                  <a:extLst>
                    <a:ext uri="{FF2B5EF4-FFF2-40B4-BE49-F238E27FC236}">
                      <a16:creationId xmlns:a16="http://schemas.microsoft.com/office/drawing/2014/main" id="{5DF01283-3A0F-EB9B-BE50-5E7AE661CC23}"/>
                    </a:ext>
                  </a:extLst>
                </p:cNvPr>
                <p:cNvCxnSpPr/>
                <p:nvPr>
                  <p:custDataLst>
                    <p:tags r:id="rId15"/>
                  </p:custDataLst>
                </p:nvPr>
              </p:nvCxnSpPr>
              <p:spPr>
                <a:xfrm flipH="1">
                  <a:off x="2524236" y="2030681"/>
                  <a:ext cx="990860"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7" name="直線接點 36">
                  <a:extLst>
                    <a:ext uri="{FF2B5EF4-FFF2-40B4-BE49-F238E27FC236}">
                      <a16:creationId xmlns:a16="http://schemas.microsoft.com/office/drawing/2014/main" id="{2FE5E66E-1E9C-C7F6-41A1-160EE734337B}"/>
                    </a:ext>
                  </a:extLst>
                </p:cNvPr>
                <p:cNvCxnSpPr/>
                <p:nvPr>
                  <p:custDataLst>
                    <p:tags r:id="rId16"/>
                  </p:custDataLst>
                </p:nvPr>
              </p:nvCxnSpPr>
              <p:spPr>
                <a:xfrm flipH="1">
                  <a:off x="2113808" y="2441109"/>
                  <a:ext cx="41042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8" name="直線接點 37">
                  <a:extLst>
                    <a:ext uri="{FF2B5EF4-FFF2-40B4-BE49-F238E27FC236}">
                      <a16:creationId xmlns:a16="http://schemas.microsoft.com/office/drawing/2014/main" id="{F931FD1C-A364-E5AB-1229-EBD5E61A9F75}"/>
                    </a:ext>
                  </a:extLst>
                </p:cNvPr>
                <p:cNvCxnSpPr/>
                <p:nvPr>
                  <p:custDataLst>
                    <p:tags r:id="rId17"/>
                  </p:custDataLst>
                </p:nvPr>
              </p:nvCxnSpPr>
              <p:spPr>
                <a:xfrm>
                  <a:off x="2113808" y="3431969"/>
                  <a:ext cx="410427"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直線接點 38">
                  <a:extLst>
                    <a:ext uri="{FF2B5EF4-FFF2-40B4-BE49-F238E27FC236}">
                      <a16:creationId xmlns:a16="http://schemas.microsoft.com/office/drawing/2014/main" id="{EE0400D4-6685-22B3-9AB5-2BC4387079C2}"/>
                    </a:ext>
                  </a:extLst>
                </p:cNvPr>
                <p:cNvCxnSpPr/>
                <p:nvPr>
                  <p:custDataLst>
                    <p:tags r:id="rId18"/>
                  </p:custDataLst>
                </p:nvPr>
              </p:nvCxnSpPr>
              <p:spPr>
                <a:xfrm>
                  <a:off x="2524235" y="4422829"/>
                  <a:ext cx="990861" cy="41042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直線接點 39">
                  <a:extLst>
                    <a:ext uri="{FF2B5EF4-FFF2-40B4-BE49-F238E27FC236}">
                      <a16:creationId xmlns:a16="http://schemas.microsoft.com/office/drawing/2014/main" id="{90CEA4F7-EBF1-1007-BE24-DD5AC38F570F}"/>
                    </a:ext>
                  </a:extLst>
                </p:cNvPr>
                <p:cNvCxnSpPr/>
                <p:nvPr>
                  <p:custDataLst>
                    <p:tags r:id="rId19"/>
                  </p:custDataLst>
                </p:nvPr>
              </p:nvCxnSpPr>
              <p:spPr>
                <a:xfrm flipV="1">
                  <a:off x="3515096" y="4422830"/>
                  <a:ext cx="990860" cy="410427"/>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 name="直線接點 40">
                  <a:extLst>
                    <a:ext uri="{FF2B5EF4-FFF2-40B4-BE49-F238E27FC236}">
                      <a16:creationId xmlns:a16="http://schemas.microsoft.com/office/drawing/2014/main" id="{755D01F9-39AE-9AF3-BF29-83CEDA1A6168}"/>
                    </a:ext>
                  </a:extLst>
                </p:cNvPr>
                <p:cNvCxnSpPr/>
                <p:nvPr>
                  <p:custDataLst>
                    <p:tags r:id="rId20"/>
                  </p:custDataLst>
                </p:nvPr>
              </p:nvCxnSpPr>
              <p:spPr>
                <a:xfrm flipV="1">
                  <a:off x="4505956" y="3431969"/>
                  <a:ext cx="41042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直線接點 41">
                  <a:extLst>
                    <a:ext uri="{FF2B5EF4-FFF2-40B4-BE49-F238E27FC236}">
                      <a16:creationId xmlns:a16="http://schemas.microsoft.com/office/drawing/2014/main" id="{DE24C196-E401-BADD-9427-3C9C45809175}"/>
                    </a:ext>
                  </a:extLst>
                </p:cNvPr>
                <p:cNvCxnSpPr/>
                <p:nvPr>
                  <p:custDataLst>
                    <p:tags r:id="rId21"/>
                  </p:custDataLst>
                </p:nvPr>
              </p:nvCxnSpPr>
              <p:spPr>
                <a:xfrm flipH="1" flipV="1">
                  <a:off x="3515096"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3" name="直線接點 42">
                  <a:extLst>
                    <a:ext uri="{FF2B5EF4-FFF2-40B4-BE49-F238E27FC236}">
                      <a16:creationId xmlns:a16="http://schemas.microsoft.com/office/drawing/2014/main" id="{E69EB63E-0EFF-4308-656E-EF466F0AD60E}"/>
                    </a:ext>
                  </a:extLst>
                </p:cNvPr>
                <p:cNvCxnSpPr/>
                <p:nvPr>
                  <p:custDataLst>
                    <p:tags r:id="rId22"/>
                  </p:custDataLst>
                </p:nvPr>
              </p:nvCxnSpPr>
              <p:spPr>
                <a:xfrm flipH="1">
                  <a:off x="2113808" y="2030681"/>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4" name="直線接點 43">
                  <a:extLst>
                    <a:ext uri="{FF2B5EF4-FFF2-40B4-BE49-F238E27FC236}">
                      <a16:creationId xmlns:a16="http://schemas.microsoft.com/office/drawing/2014/main" id="{0B11A7CF-C02B-AEAF-D04B-76F804399520}"/>
                    </a:ext>
                  </a:extLst>
                </p:cNvPr>
                <p:cNvCxnSpPr/>
                <p:nvPr>
                  <p:custDataLst>
                    <p:tags r:id="rId23"/>
                  </p:custDataLst>
                </p:nvPr>
              </p:nvCxnSpPr>
              <p:spPr>
                <a:xfrm>
                  <a:off x="2113808"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直線接點 44">
                  <a:extLst>
                    <a:ext uri="{FF2B5EF4-FFF2-40B4-BE49-F238E27FC236}">
                      <a16:creationId xmlns:a16="http://schemas.microsoft.com/office/drawing/2014/main" id="{0A8B8879-464B-1D4A-AE8D-7550EE995BC3}"/>
                    </a:ext>
                  </a:extLst>
                </p:cNvPr>
                <p:cNvCxnSpPr/>
                <p:nvPr>
                  <p:custDataLst>
                    <p:tags r:id="rId24"/>
                  </p:custDataLst>
                </p:nvPr>
              </p:nvCxnSpPr>
              <p:spPr>
                <a:xfrm flipV="1">
                  <a:off x="3515096" y="3431969"/>
                  <a:ext cx="1401288" cy="140128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直線接點 45">
                  <a:extLst>
                    <a:ext uri="{FF2B5EF4-FFF2-40B4-BE49-F238E27FC236}">
                      <a16:creationId xmlns:a16="http://schemas.microsoft.com/office/drawing/2014/main" id="{53BDA0CF-910F-0F8F-EBBF-E0806FD2F463}"/>
                    </a:ext>
                  </a:extLst>
                </p:cNvPr>
                <p:cNvCxnSpPr/>
                <p:nvPr>
                  <p:custDataLst>
                    <p:tags r:id="rId25"/>
                  </p:custDataLst>
                </p:nvPr>
              </p:nvCxnSpPr>
              <p:spPr>
                <a:xfrm flipH="1">
                  <a:off x="2524236" y="2441109"/>
                  <a:ext cx="1981720"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7" name="直線接點 46">
                  <a:extLst>
                    <a:ext uri="{FF2B5EF4-FFF2-40B4-BE49-F238E27FC236}">
                      <a16:creationId xmlns:a16="http://schemas.microsoft.com/office/drawing/2014/main" id="{18F78D85-24F8-DE35-B33C-E766D370E0A2}"/>
                    </a:ext>
                  </a:extLst>
                </p:cNvPr>
                <p:cNvCxnSpPr/>
                <p:nvPr>
                  <p:custDataLst>
                    <p:tags r:id="rId26"/>
                  </p:custDataLst>
                </p:nvPr>
              </p:nvCxnSpPr>
              <p:spPr>
                <a:xfrm flipH="1">
                  <a:off x="2524235" y="2441109"/>
                  <a:ext cx="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8" name="直線接點 47">
                  <a:extLst>
                    <a:ext uri="{FF2B5EF4-FFF2-40B4-BE49-F238E27FC236}">
                      <a16:creationId xmlns:a16="http://schemas.microsoft.com/office/drawing/2014/main" id="{363F0528-54BD-3464-3D75-59F01CADE072}"/>
                    </a:ext>
                  </a:extLst>
                </p:cNvPr>
                <p:cNvCxnSpPr/>
                <p:nvPr>
                  <p:custDataLst>
                    <p:tags r:id="rId27"/>
                  </p:custDataLst>
                </p:nvPr>
              </p:nvCxnSpPr>
              <p:spPr>
                <a:xfrm>
                  <a:off x="2524235" y="4422829"/>
                  <a:ext cx="1981721" cy="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49" name="直線接點 48">
                  <a:extLst>
                    <a:ext uri="{FF2B5EF4-FFF2-40B4-BE49-F238E27FC236}">
                      <a16:creationId xmlns:a16="http://schemas.microsoft.com/office/drawing/2014/main" id="{D3C757FD-5B62-A648-7414-98083C66632E}"/>
                    </a:ext>
                  </a:extLst>
                </p:cNvPr>
                <p:cNvCxnSpPr/>
                <p:nvPr>
                  <p:custDataLst>
                    <p:tags r:id="rId28"/>
                  </p:custDataLst>
                </p:nvPr>
              </p:nvCxnSpPr>
              <p:spPr>
                <a:xfrm flipV="1">
                  <a:off x="4505956" y="2441109"/>
                  <a:ext cx="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0" name="直線接點 49">
                  <a:extLst>
                    <a:ext uri="{FF2B5EF4-FFF2-40B4-BE49-F238E27FC236}">
                      <a16:creationId xmlns:a16="http://schemas.microsoft.com/office/drawing/2014/main" id="{B9207311-137D-4A52-7766-BFAFDEBB569C}"/>
                    </a:ext>
                  </a:extLst>
                </p:cNvPr>
                <p:cNvCxnSpPr/>
                <p:nvPr>
                  <p:custDataLst>
                    <p:tags r:id="rId29"/>
                  </p:custDataLst>
                </p:nvPr>
              </p:nvCxnSpPr>
              <p:spPr>
                <a:xfrm flipH="1" flipV="1">
                  <a:off x="2524236"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 name="直線接點 50">
                  <a:extLst>
                    <a:ext uri="{FF2B5EF4-FFF2-40B4-BE49-F238E27FC236}">
                      <a16:creationId xmlns:a16="http://schemas.microsoft.com/office/drawing/2014/main" id="{7004E594-9FEA-C746-E755-6638D7D19D78}"/>
                    </a:ext>
                  </a:extLst>
                </p:cNvPr>
                <p:cNvCxnSpPr/>
                <p:nvPr>
                  <p:custDataLst>
                    <p:tags r:id="rId30"/>
                  </p:custDataLst>
                </p:nvPr>
              </p:nvCxnSpPr>
              <p:spPr>
                <a:xfrm>
                  <a:off x="252423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直線接點 51">
                  <a:extLst>
                    <a:ext uri="{FF2B5EF4-FFF2-40B4-BE49-F238E27FC236}">
                      <a16:creationId xmlns:a16="http://schemas.microsoft.com/office/drawing/2014/main" id="{A2CA47A2-1E6E-E5F3-DB78-AA12285F4CC4}"/>
                    </a:ext>
                  </a:extLst>
                </p:cNvPr>
                <p:cNvCxnSpPr/>
                <p:nvPr>
                  <p:custDataLst>
                    <p:tags r:id="rId31"/>
                  </p:custDataLst>
                </p:nvPr>
              </p:nvCxnSpPr>
              <p:spPr>
                <a:xfrm flipV="1">
                  <a:off x="3515096" y="2441109"/>
                  <a:ext cx="990860"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3" name="直線接點 52">
                  <a:extLst>
                    <a:ext uri="{FF2B5EF4-FFF2-40B4-BE49-F238E27FC236}">
                      <a16:creationId xmlns:a16="http://schemas.microsoft.com/office/drawing/2014/main" id="{19670A59-5506-0BD0-C272-6D7F254164EC}"/>
                    </a:ext>
                  </a:extLst>
                </p:cNvPr>
                <p:cNvCxnSpPr/>
                <p:nvPr>
                  <p:custDataLst>
                    <p:tags r:id="rId32"/>
                  </p:custDataLst>
                </p:nvPr>
              </p:nvCxnSpPr>
              <p:spPr>
                <a:xfrm flipH="1">
                  <a:off x="2113808" y="2441109"/>
                  <a:ext cx="2392148"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4" name="直線接點 53">
                  <a:extLst>
                    <a:ext uri="{FF2B5EF4-FFF2-40B4-BE49-F238E27FC236}">
                      <a16:creationId xmlns:a16="http://schemas.microsoft.com/office/drawing/2014/main" id="{5528584E-18A1-FC78-95FD-087D055349DE}"/>
                    </a:ext>
                  </a:extLst>
                </p:cNvPr>
                <p:cNvCxnSpPr/>
                <p:nvPr>
                  <p:custDataLst>
                    <p:tags r:id="rId33"/>
                  </p:custDataLst>
                </p:nvPr>
              </p:nvCxnSpPr>
              <p:spPr>
                <a:xfrm>
                  <a:off x="2113808" y="3431969"/>
                  <a:ext cx="2392148" cy="99086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5" name="直線接點 54">
                  <a:extLst>
                    <a:ext uri="{FF2B5EF4-FFF2-40B4-BE49-F238E27FC236}">
                      <a16:creationId xmlns:a16="http://schemas.microsoft.com/office/drawing/2014/main" id="{D50F3517-B04F-AE81-D79D-9EF9E016808A}"/>
                    </a:ext>
                  </a:extLst>
                </p:cNvPr>
                <p:cNvCxnSpPr/>
                <p:nvPr>
                  <p:custDataLst>
                    <p:tags r:id="rId34"/>
                  </p:custDataLst>
                </p:nvPr>
              </p:nvCxnSpPr>
              <p:spPr>
                <a:xfrm flipH="1" flipV="1">
                  <a:off x="3515096" y="2030681"/>
                  <a:ext cx="990860" cy="2392149"/>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直線接點 55">
                  <a:extLst>
                    <a:ext uri="{FF2B5EF4-FFF2-40B4-BE49-F238E27FC236}">
                      <a16:creationId xmlns:a16="http://schemas.microsoft.com/office/drawing/2014/main" id="{B5E4C5E3-0583-A914-8B06-1B8CD8605DBC}"/>
                    </a:ext>
                  </a:extLst>
                </p:cNvPr>
                <p:cNvCxnSpPr/>
                <p:nvPr>
                  <p:custDataLst>
                    <p:tags r:id="rId35"/>
                  </p:custDataLst>
                </p:nvPr>
              </p:nvCxnSpPr>
              <p:spPr>
                <a:xfrm flipH="1">
                  <a:off x="2524235" y="2030681"/>
                  <a:ext cx="990861" cy="2392148"/>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7" name="直線接點 56">
                  <a:extLst>
                    <a:ext uri="{FF2B5EF4-FFF2-40B4-BE49-F238E27FC236}">
                      <a16:creationId xmlns:a16="http://schemas.microsoft.com/office/drawing/2014/main" id="{5DAF086B-B525-58BB-A7FC-3BC8FBD86DC3}"/>
                    </a:ext>
                  </a:extLst>
                </p:cNvPr>
                <p:cNvCxnSpPr/>
                <p:nvPr>
                  <p:custDataLst>
                    <p:tags r:id="rId36"/>
                  </p:custDataLst>
                </p:nvPr>
              </p:nvCxnSpPr>
              <p:spPr>
                <a:xfrm flipV="1">
                  <a:off x="2524235" y="3431969"/>
                  <a:ext cx="2392149" cy="99086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直線接點 57">
                  <a:extLst>
                    <a:ext uri="{FF2B5EF4-FFF2-40B4-BE49-F238E27FC236}">
                      <a16:creationId xmlns:a16="http://schemas.microsoft.com/office/drawing/2014/main" id="{ACA5FE2F-95D0-B87B-6385-60095EAABC4B}"/>
                    </a:ext>
                  </a:extLst>
                </p:cNvPr>
                <p:cNvCxnSpPr/>
                <p:nvPr>
                  <p:custDataLst>
                    <p:tags r:id="rId37"/>
                  </p:custDataLst>
                </p:nvPr>
              </p:nvCxnSpPr>
              <p:spPr>
                <a:xfrm flipH="1">
                  <a:off x="2113808" y="3431969"/>
                  <a:ext cx="2802576" cy="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直線接點 58">
                  <a:extLst>
                    <a:ext uri="{FF2B5EF4-FFF2-40B4-BE49-F238E27FC236}">
                      <a16:creationId xmlns:a16="http://schemas.microsoft.com/office/drawing/2014/main" id="{6B729626-5947-650A-01B0-E8D96098DEE6}"/>
                    </a:ext>
                  </a:extLst>
                </p:cNvPr>
                <p:cNvCxnSpPr/>
                <p:nvPr>
                  <p:custDataLst>
                    <p:tags r:id="rId38"/>
                  </p:custDataLst>
                </p:nvPr>
              </p:nvCxnSpPr>
              <p:spPr>
                <a:xfrm flipH="1">
                  <a:off x="2524235" y="2441109"/>
                  <a:ext cx="1981721" cy="1981720"/>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直線接點 59">
                  <a:extLst>
                    <a:ext uri="{FF2B5EF4-FFF2-40B4-BE49-F238E27FC236}">
                      <a16:creationId xmlns:a16="http://schemas.microsoft.com/office/drawing/2014/main" id="{355DAAF8-7C42-E4FB-D51D-52A8CF40720C}"/>
                    </a:ext>
                  </a:extLst>
                </p:cNvPr>
                <p:cNvCxnSpPr/>
                <p:nvPr>
                  <p:custDataLst>
                    <p:tags r:id="rId39"/>
                  </p:custDataLst>
                </p:nvPr>
              </p:nvCxnSpPr>
              <p:spPr>
                <a:xfrm>
                  <a:off x="3515096" y="2030681"/>
                  <a:ext cx="0" cy="2802576"/>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 name="直線接點 60">
                  <a:extLst>
                    <a:ext uri="{FF2B5EF4-FFF2-40B4-BE49-F238E27FC236}">
                      <a16:creationId xmlns:a16="http://schemas.microsoft.com/office/drawing/2014/main" id="{F10C3E8E-90D2-431C-A496-19CD8273A951}"/>
                    </a:ext>
                  </a:extLst>
                </p:cNvPr>
                <p:cNvCxnSpPr/>
                <p:nvPr>
                  <p:custDataLst>
                    <p:tags r:id="rId40"/>
                  </p:custDataLst>
                </p:nvPr>
              </p:nvCxnSpPr>
              <p:spPr>
                <a:xfrm>
                  <a:off x="2524236" y="2441109"/>
                  <a:ext cx="1981720" cy="1981721"/>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grpSp>
          <p:sp>
            <p:nvSpPr>
              <p:cNvPr id="26" name="橢圓 25">
                <a:extLst>
                  <a:ext uri="{FF2B5EF4-FFF2-40B4-BE49-F238E27FC236}">
                    <a16:creationId xmlns:a16="http://schemas.microsoft.com/office/drawing/2014/main" id="{336103A2-F581-B39C-C0B5-FBF5B146A3BA}"/>
                  </a:ext>
                </a:extLst>
              </p:cNvPr>
              <p:cNvSpPr/>
              <p:nvPr>
                <p:custDataLst>
                  <p:tags r:id="rId5"/>
                </p:custDataLst>
              </p:nvPr>
            </p:nvSpPr>
            <p:spPr>
              <a:xfrm>
                <a:off x="6681684" y="26953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27" name="橢圓 26">
                <a:extLst>
                  <a:ext uri="{FF2B5EF4-FFF2-40B4-BE49-F238E27FC236}">
                    <a16:creationId xmlns:a16="http://schemas.microsoft.com/office/drawing/2014/main" id="{231C9AEB-B0E6-1D98-A5F4-0E7F81791F32}"/>
                  </a:ext>
                </a:extLst>
              </p:cNvPr>
              <p:cNvSpPr/>
              <p:nvPr>
                <p:custDataLst>
                  <p:tags r:id="rId6"/>
                </p:custDataLst>
              </p:nvPr>
            </p:nvSpPr>
            <p:spPr>
              <a:xfrm>
                <a:off x="6271256" y="170450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28" name="橢圓 27">
                <a:extLst>
                  <a:ext uri="{FF2B5EF4-FFF2-40B4-BE49-F238E27FC236}">
                    <a16:creationId xmlns:a16="http://schemas.microsoft.com/office/drawing/2014/main" id="{7C96AA6E-73EF-3641-6F27-61E43389E9D7}"/>
                  </a:ext>
                </a:extLst>
              </p:cNvPr>
              <p:cNvSpPr/>
              <p:nvPr>
                <p:custDataLst>
                  <p:tags r:id="rId7"/>
                </p:custDataLst>
              </p:nvPr>
            </p:nvSpPr>
            <p:spPr>
              <a:xfrm>
                <a:off x="5280396" y="1294081"/>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29" name="橢圓 28">
                <a:extLst>
                  <a:ext uri="{FF2B5EF4-FFF2-40B4-BE49-F238E27FC236}">
                    <a16:creationId xmlns:a16="http://schemas.microsoft.com/office/drawing/2014/main" id="{B9B6426D-2C36-D174-8813-4C800C5921A0}"/>
                  </a:ext>
                </a:extLst>
              </p:cNvPr>
              <p:cNvSpPr/>
              <p:nvPr>
                <p:custDataLst>
                  <p:tags r:id="rId8"/>
                </p:custDataLst>
              </p:nvPr>
            </p:nvSpPr>
            <p:spPr>
              <a:xfrm>
                <a:off x="4289536" y="1704509"/>
                <a:ext cx="180000" cy="18000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30" name="橢圓 29">
                <a:extLst>
                  <a:ext uri="{FF2B5EF4-FFF2-40B4-BE49-F238E27FC236}">
                    <a16:creationId xmlns:a16="http://schemas.microsoft.com/office/drawing/2014/main" id="{1FA870B7-F4F9-2381-B04C-E7AE26B87654}"/>
                  </a:ext>
                </a:extLst>
              </p:cNvPr>
              <p:cNvSpPr/>
              <p:nvPr>
                <p:custDataLst>
                  <p:tags r:id="rId9"/>
                </p:custDataLst>
              </p:nvPr>
            </p:nvSpPr>
            <p:spPr>
              <a:xfrm>
                <a:off x="3879108" y="269536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31" name="橢圓 30">
                <a:extLst>
                  <a:ext uri="{FF2B5EF4-FFF2-40B4-BE49-F238E27FC236}">
                    <a16:creationId xmlns:a16="http://schemas.microsoft.com/office/drawing/2014/main" id="{C61A0B53-5611-7F8B-CB9D-18AEBF955418}"/>
                  </a:ext>
                </a:extLst>
              </p:cNvPr>
              <p:cNvSpPr/>
              <p:nvPr>
                <p:custDataLst>
                  <p:tags r:id="rId10"/>
                </p:custDataLst>
              </p:nvPr>
            </p:nvSpPr>
            <p:spPr>
              <a:xfrm>
                <a:off x="4289535" y="3686229"/>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32" name="橢圓 31">
                <a:extLst>
                  <a:ext uri="{FF2B5EF4-FFF2-40B4-BE49-F238E27FC236}">
                    <a16:creationId xmlns:a16="http://schemas.microsoft.com/office/drawing/2014/main" id="{31A133C4-EB29-9402-9C8A-898DBBE381ED}"/>
                  </a:ext>
                </a:extLst>
              </p:cNvPr>
              <p:cNvSpPr/>
              <p:nvPr>
                <p:custDataLst>
                  <p:tags r:id="rId11"/>
                </p:custDataLst>
              </p:nvPr>
            </p:nvSpPr>
            <p:spPr>
              <a:xfrm>
                <a:off x="5280396" y="4096657"/>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33" name="橢圓 32">
                <a:extLst>
                  <a:ext uri="{FF2B5EF4-FFF2-40B4-BE49-F238E27FC236}">
                    <a16:creationId xmlns:a16="http://schemas.microsoft.com/office/drawing/2014/main" id="{9BCD7AFD-122E-5B1B-EB27-300927C43F6A}"/>
                  </a:ext>
                </a:extLst>
              </p:cNvPr>
              <p:cNvSpPr/>
              <p:nvPr>
                <p:custDataLst>
                  <p:tags r:id="rId12"/>
                </p:custDataLst>
              </p:nvPr>
            </p:nvSpPr>
            <p:spPr>
              <a:xfrm>
                <a:off x="6271256" y="3686230"/>
                <a:ext cx="180000" cy="180000"/>
              </a:xfrm>
              <a:prstGeom prst="ellipse">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grpSp>
        <p:sp>
          <p:nvSpPr>
            <p:cNvPr id="8" name="橢圓 7">
              <a:extLst>
                <a:ext uri="{FF2B5EF4-FFF2-40B4-BE49-F238E27FC236}">
                  <a16:creationId xmlns:a16="http://schemas.microsoft.com/office/drawing/2014/main" id="{19D34A83-3121-1456-F2A4-DE642DED38B6}"/>
                </a:ext>
              </a:extLst>
            </p:cNvPr>
            <p:cNvSpPr/>
            <p:nvPr>
              <p:custDataLst>
                <p:tags r:id="rId2"/>
              </p:custDataLst>
            </p:nvPr>
          </p:nvSpPr>
          <p:spPr>
            <a:xfrm>
              <a:off x="7234696" y="2352469"/>
              <a:ext cx="180000" cy="180000"/>
            </a:xfrm>
            <a:prstGeom prst="ellipse">
              <a:avLst/>
            </a:prstGeom>
            <a:solidFill>
              <a:schemeClr val="accent6">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9" name="橢圓 8">
              <a:extLst>
                <a:ext uri="{FF2B5EF4-FFF2-40B4-BE49-F238E27FC236}">
                  <a16:creationId xmlns:a16="http://schemas.microsoft.com/office/drawing/2014/main" id="{9E15DB05-6B87-3A26-FB3D-6613F5545EDB}"/>
                </a:ext>
              </a:extLst>
            </p:cNvPr>
            <p:cNvSpPr/>
            <p:nvPr>
              <p:custDataLst>
                <p:tags r:id="rId3"/>
              </p:custDataLst>
            </p:nvPr>
          </p:nvSpPr>
          <p:spPr>
            <a:xfrm>
              <a:off x="7549142" y="2352469"/>
              <a:ext cx="180000" cy="180000"/>
            </a:xfrm>
            <a:prstGeom prst="ellipse">
              <a:avLst/>
            </a:prstGeom>
            <a:solidFill>
              <a:schemeClr val="accent6">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0" name="橢圓 9">
              <a:extLst>
                <a:ext uri="{FF2B5EF4-FFF2-40B4-BE49-F238E27FC236}">
                  <a16:creationId xmlns:a16="http://schemas.microsoft.com/office/drawing/2014/main" id="{2B932B7F-31EB-941B-8E69-4D2B6F8C7118}"/>
                </a:ext>
              </a:extLst>
            </p:cNvPr>
            <p:cNvSpPr/>
            <p:nvPr>
              <p:custDataLst>
                <p:tags r:id="rId4"/>
              </p:custDataLst>
            </p:nvPr>
          </p:nvSpPr>
          <p:spPr>
            <a:xfrm>
              <a:off x="7855870" y="2352469"/>
              <a:ext cx="180000" cy="180000"/>
            </a:xfrm>
            <a:prstGeom prst="ellipse">
              <a:avLst/>
            </a:prstGeom>
            <a:solidFill>
              <a:schemeClr val="accent6">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900" u="sng"/>
            </a:p>
          </p:txBody>
        </p:sp>
        <p:sp>
          <p:nvSpPr>
            <p:cNvPr id="11" name="文字方塊 10">
              <a:extLst>
                <a:ext uri="{FF2B5EF4-FFF2-40B4-BE49-F238E27FC236}">
                  <a16:creationId xmlns:a16="http://schemas.microsoft.com/office/drawing/2014/main" id="{0B6C9EE8-16E3-CCC6-0BBB-250517FACDDF}"/>
                </a:ext>
              </a:extLst>
            </p:cNvPr>
            <p:cNvSpPr txBox="1"/>
            <p:nvPr/>
          </p:nvSpPr>
          <p:spPr>
            <a:xfrm>
              <a:off x="1243052" y="2095500"/>
              <a:ext cx="1576347" cy="549592"/>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Bit 1 </a:t>
              </a:r>
            </a:p>
            <a:p>
              <a:pPr algn="ctr"/>
              <a:r>
                <a:rPr lang="en-US" altLang="zh-TW" sz="900" dirty="0">
                  <a:latin typeface="Georgia Pro Black" panose="020F0502020204030204" pitchFamily="18" charset="0"/>
                </a:rPr>
                <a:t>Inversion</a:t>
              </a:r>
              <a:endParaRPr lang="zh-TW" altLang="en-US" sz="900" dirty="0">
                <a:latin typeface="Georgia Pro Black" panose="020F0502020204030204" pitchFamily="18" charset="0"/>
              </a:endParaRPr>
            </a:p>
          </p:txBody>
        </p:sp>
        <p:sp>
          <p:nvSpPr>
            <p:cNvPr id="12" name="文字方塊 11">
              <a:extLst>
                <a:ext uri="{FF2B5EF4-FFF2-40B4-BE49-F238E27FC236}">
                  <a16:creationId xmlns:a16="http://schemas.microsoft.com/office/drawing/2014/main" id="{D7C12924-1896-45AC-7219-A79C56C1932D}"/>
                </a:ext>
              </a:extLst>
            </p:cNvPr>
            <p:cNvSpPr txBox="1"/>
            <p:nvPr/>
          </p:nvSpPr>
          <p:spPr>
            <a:xfrm>
              <a:off x="4494252" y="2070100"/>
              <a:ext cx="1576347" cy="549592"/>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Bit 2 </a:t>
              </a:r>
            </a:p>
            <a:p>
              <a:pPr algn="ctr"/>
              <a:r>
                <a:rPr lang="en-US" altLang="zh-TW" sz="900" dirty="0">
                  <a:latin typeface="Georgia Pro Black" panose="020F0502020204030204" pitchFamily="18" charset="0"/>
                </a:rPr>
                <a:t>Inversion</a:t>
              </a:r>
              <a:endParaRPr lang="zh-TW" altLang="en-US" sz="900" dirty="0">
                <a:latin typeface="Georgia Pro Black" panose="020F0502020204030204" pitchFamily="18" charset="0"/>
              </a:endParaRPr>
            </a:p>
          </p:txBody>
        </p:sp>
        <p:sp>
          <p:nvSpPr>
            <p:cNvPr id="13" name="文字方塊 12">
              <a:extLst>
                <a:ext uri="{FF2B5EF4-FFF2-40B4-BE49-F238E27FC236}">
                  <a16:creationId xmlns:a16="http://schemas.microsoft.com/office/drawing/2014/main" id="{443A0A1F-69EB-DE62-B174-5BFEC663FF01}"/>
                </a:ext>
              </a:extLst>
            </p:cNvPr>
            <p:cNvSpPr txBox="1"/>
            <p:nvPr/>
          </p:nvSpPr>
          <p:spPr>
            <a:xfrm>
              <a:off x="9205951" y="2095500"/>
              <a:ext cx="1576347" cy="549592"/>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Bit N </a:t>
              </a:r>
            </a:p>
            <a:p>
              <a:pPr algn="ctr"/>
              <a:r>
                <a:rPr lang="en-US" altLang="zh-TW" sz="900" dirty="0">
                  <a:latin typeface="Georgia Pro Black" panose="020F0502020204030204" pitchFamily="18" charset="0"/>
                </a:rPr>
                <a:t>Inversion</a:t>
              </a:r>
              <a:endParaRPr lang="zh-TW" altLang="en-US" sz="900" dirty="0">
                <a:latin typeface="Georgia Pro Black" panose="020F0502020204030204" pitchFamily="18" charset="0"/>
              </a:endParaRPr>
            </a:p>
          </p:txBody>
        </p:sp>
        <p:sp>
          <p:nvSpPr>
            <p:cNvPr id="14" name="文字方塊 13">
              <a:extLst>
                <a:ext uri="{FF2B5EF4-FFF2-40B4-BE49-F238E27FC236}">
                  <a16:creationId xmlns:a16="http://schemas.microsoft.com/office/drawing/2014/main" id="{C46F6DA2-5D7F-1035-5309-64CC1929CB7C}"/>
                </a:ext>
              </a:extLst>
            </p:cNvPr>
            <p:cNvSpPr txBox="1"/>
            <p:nvPr/>
          </p:nvSpPr>
          <p:spPr>
            <a:xfrm>
              <a:off x="1293852" y="533400"/>
              <a:ext cx="1576347"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Trial 1 </a:t>
              </a:r>
            </a:p>
          </p:txBody>
        </p:sp>
        <p:sp>
          <p:nvSpPr>
            <p:cNvPr id="15" name="文字方塊 14">
              <a:extLst>
                <a:ext uri="{FF2B5EF4-FFF2-40B4-BE49-F238E27FC236}">
                  <a16:creationId xmlns:a16="http://schemas.microsoft.com/office/drawing/2014/main" id="{D811683A-4A17-95CC-F53B-E4A04DB9F0E9}"/>
                </a:ext>
              </a:extLst>
            </p:cNvPr>
            <p:cNvSpPr txBox="1"/>
            <p:nvPr/>
          </p:nvSpPr>
          <p:spPr>
            <a:xfrm>
              <a:off x="4545052" y="546101"/>
              <a:ext cx="1576347"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Trial 2 </a:t>
              </a:r>
            </a:p>
          </p:txBody>
        </p:sp>
        <p:sp>
          <p:nvSpPr>
            <p:cNvPr id="16" name="文字方塊 15">
              <a:extLst>
                <a:ext uri="{FF2B5EF4-FFF2-40B4-BE49-F238E27FC236}">
                  <a16:creationId xmlns:a16="http://schemas.microsoft.com/office/drawing/2014/main" id="{240EEAC4-03D1-C747-CCD9-0BDBE07F3B4D}"/>
                </a:ext>
              </a:extLst>
            </p:cNvPr>
            <p:cNvSpPr txBox="1"/>
            <p:nvPr/>
          </p:nvSpPr>
          <p:spPr>
            <a:xfrm>
              <a:off x="9231353" y="571501"/>
              <a:ext cx="1576347"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Trial N </a:t>
              </a:r>
            </a:p>
          </p:txBody>
        </p:sp>
        <p:cxnSp>
          <p:nvCxnSpPr>
            <p:cNvPr id="17" name="直線單箭頭接點 16">
              <a:extLst>
                <a:ext uri="{FF2B5EF4-FFF2-40B4-BE49-F238E27FC236}">
                  <a16:creationId xmlns:a16="http://schemas.microsoft.com/office/drawing/2014/main" id="{545E533C-348D-CD9A-74B0-7893BE76A4B0}"/>
                </a:ext>
              </a:extLst>
            </p:cNvPr>
            <p:cNvCxnSpPr/>
            <p:nvPr/>
          </p:nvCxnSpPr>
          <p:spPr>
            <a:xfrm>
              <a:off x="2057400" y="4127500"/>
              <a:ext cx="0" cy="44450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8" name="文字方塊 17">
              <a:extLst>
                <a:ext uri="{FF2B5EF4-FFF2-40B4-BE49-F238E27FC236}">
                  <a16:creationId xmlns:a16="http://schemas.microsoft.com/office/drawing/2014/main" id="{594DAEFD-7C63-B9EF-0CBB-D55990797C6C}"/>
                </a:ext>
              </a:extLst>
            </p:cNvPr>
            <p:cNvSpPr txBox="1"/>
            <p:nvPr/>
          </p:nvSpPr>
          <p:spPr>
            <a:xfrm>
              <a:off x="1433552" y="4597400"/>
              <a:ext cx="1309649"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Value 1 </a:t>
              </a:r>
            </a:p>
          </p:txBody>
        </p:sp>
        <p:cxnSp>
          <p:nvCxnSpPr>
            <p:cNvPr id="19" name="直線單箭頭接點 18">
              <a:extLst>
                <a:ext uri="{FF2B5EF4-FFF2-40B4-BE49-F238E27FC236}">
                  <a16:creationId xmlns:a16="http://schemas.microsoft.com/office/drawing/2014/main" id="{A97AAD91-94BE-70DE-8D5C-BAD9FA1EE5F9}"/>
                </a:ext>
              </a:extLst>
            </p:cNvPr>
            <p:cNvCxnSpPr/>
            <p:nvPr/>
          </p:nvCxnSpPr>
          <p:spPr>
            <a:xfrm>
              <a:off x="5321300" y="4114800"/>
              <a:ext cx="0" cy="44450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20" name="文字方塊 19">
              <a:extLst>
                <a:ext uri="{FF2B5EF4-FFF2-40B4-BE49-F238E27FC236}">
                  <a16:creationId xmlns:a16="http://schemas.microsoft.com/office/drawing/2014/main" id="{1F22F13C-FC43-79AD-BFBC-C1D80878C218}"/>
                </a:ext>
              </a:extLst>
            </p:cNvPr>
            <p:cNvSpPr txBox="1"/>
            <p:nvPr/>
          </p:nvSpPr>
          <p:spPr>
            <a:xfrm>
              <a:off x="4697452" y="4584700"/>
              <a:ext cx="1309649"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Value 2 </a:t>
              </a:r>
            </a:p>
          </p:txBody>
        </p:sp>
        <p:cxnSp>
          <p:nvCxnSpPr>
            <p:cNvPr id="21" name="直線單箭頭接點 20">
              <a:extLst>
                <a:ext uri="{FF2B5EF4-FFF2-40B4-BE49-F238E27FC236}">
                  <a16:creationId xmlns:a16="http://schemas.microsoft.com/office/drawing/2014/main" id="{D8F3945C-68A1-279E-D1F7-2F4FF95E810A}"/>
                </a:ext>
              </a:extLst>
            </p:cNvPr>
            <p:cNvCxnSpPr/>
            <p:nvPr/>
          </p:nvCxnSpPr>
          <p:spPr>
            <a:xfrm>
              <a:off x="9994900" y="4076700"/>
              <a:ext cx="0" cy="44450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22" name="文字方塊 21">
              <a:extLst>
                <a:ext uri="{FF2B5EF4-FFF2-40B4-BE49-F238E27FC236}">
                  <a16:creationId xmlns:a16="http://schemas.microsoft.com/office/drawing/2014/main" id="{E606ED76-5A50-46B2-1462-1D03CC8E95BB}"/>
                </a:ext>
              </a:extLst>
            </p:cNvPr>
            <p:cNvSpPr txBox="1"/>
            <p:nvPr/>
          </p:nvSpPr>
          <p:spPr>
            <a:xfrm>
              <a:off x="9371051" y="4546600"/>
              <a:ext cx="1309649"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Value N </a:t>
              </a:r>
            </a:p>
          </p:txBody>
        </p:sp>
        <p:sp>
          <p:nvSpPr>
            <p:cNvPr id="23" name="右大括弧 22">
              <a:extLst>
                <a:ext uri="{FF2B5EF4-FFF2-40B4-BE49-F238E27FC236}">
                  <a16:creationId xmlns:a16="http://schemas.microsoft.com/office/drawing/2014/main" id="{5CC71E9F-E103-1B44-B308-1A519176BDAD}"/>
                </a:ext>
              </a:extLst>
            </p:cNvPr>
            <p:cNvSpPr/>
            <p:nvPr/>
          </p:nvSpPr>
          <p:spPr>
            <a:xfrm rot="5400000">
              <a:off x="5982462" y="572262"/>
              <a:ext cx="215900" cy="910437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TW" altLang="en-US" sz="900"/>
            </a:p>
          </p:txBody>
        </p:sp>
        <p:sp>
          <p:nvSpPr>
            <p:cNvPr id="24" name="文字方塊 23">
              <a:extLst>
                <a:ext uri="{FF2B5EF4-FFF2-40B4-BE49-F238E27FC236}">
                  <a16:creationId xmlns:a16="http://schemas.microsoft.com/office/drawing/2014/main" id="{0F2CDCC0-06B6-4D23-C495-BBE7C1539AFB}"/>
                </a:ext>
              </a:extLst>
            </p:cNvPr>
            <p:cNvSpPr txBox="1"/>
            <p:nvPr/>
          </p:nvSpPr>
          <p:spPr>
            <a:xfrm>
              <a:off x="3821151" y="5308600"/>
              <a:ext cx="4700548" cy="343494"/>
            </a:xfrm>
            <a:prstGeom prst="rect">
              <a:avLst/>
            </a:prstGeom>
            <a:solidFill>
              <a:schemeClr val="bg1"/>
            </a:solidFill>
          </p:spPr>
          <p:txBody>
            <a:bodyPr wrap="square" rtlCol="0">
              <a:spAutoFit/>
            </a:bodyPr>
            <a:lstStyle/>
            <a:p>
              <a:pPr algn="ctr"/>
              <a:r>
                <a:rPr lang="en-US" altLang="zh-TW" sz="900" dirty="0">
                  <a:latin typeface="Georgia Pro Black" panose="020F0502020204030204" pitchFamily="18" charset="0"/>
                </a:rPr>
                <a:t>Optimal Value &amp; Configuration </a:t>
              </a:r>
            </a:p>
          </p:txBody>
        </p:sp>
      </p:grpSp>
      <p:sp>
        <p:nvSpPr>
          <p:cNvPr id="137" name="投影片編號版面配置區 136">
            <a:extLst>
              <a:ext uri="{FF2B5EF4-FFF2-40B4-BE49-F238E27FC236}">
                <a16:creationId xmlns:a16="http://schemas.microsoft.com/office/drawing/2014/main" id="{6F06C13F-6749-4685-9AE5-301F5222F53C}"/>
              </a:ext>
            </a:extLst>
          </p:cNvPr>
          <p:cNvSpPr>
            <a:spLocks noGrp="1"/>
          </p:cNvSpPr>
          <p:nvPr>
            <p:ph type="sldNum" sz="quarter" idx="10"/>
          </p:nvPr>
        </p:nvSpPr>
        <p:spPr/>
        <p:txBody>
          <a:bodyPr/>
          <a:lstStyle/>
          <a:p>
            <a:fld id="{7A97B5DE-3CB1-4C6F-ACB5-6BC122C5FF78}" type="slidenum">
              <a:rPr lang="en-US" altLang="zh-TW" smtClean="0"/>
              <a:pPr/>
              <a:t>27</a:t>
            </a:fld>
            <a:endParaRPr lang="en-US" altLang="zh-TW"/>
          </a:p>
        </p:txBody>
      </p:sp>
    </p:spTree>
    <p:custDataLst>
      <p:tags r:id="rId1"/>
    </p:custDataLst>
    <p:extLst>
      <p:ext uri="{BB962C8B-B14F-4D97-AF65-F5344CB8AC3E}">
        <p14:creationId xmlns:p14="http://schemas.microsoft.com/office/powerpoint/2010/main" val="3961647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EFB3C91-36D6-BFFE-F419-AB883A5689DE}"/>
              </a:ext>
            </a:extLst>
          </p:cNvPr>
          <p:cNvSpPr>
            <a:spLocks noGrp="1"/>
          </p:cNvSpPr>
          <p:nvPr>
            <p:ph type="title"/>
          </p:nvPr>
        </p:nvSpPr>
        <p:spPr/>
        <p:txBody>
          <a:bodyPr/>
          <a:lstStyle/>
          <a:p>
            <a:r>
              <a:rPr kumimoji="1" lang="en-US" altLang="zh-TW" dirty="0"/>
              <a:t>Compal GPU-based Annealer (GPUA) Framework</a:t>
            </a:r>
            <a:endParaRPr kumimoji="1" lang="zh-TW" altLang="en-US" dirty="0"/>
          </a:p>
        </p:txBody>
      </p:sp>
      <p:grpSp>
        <p:nvGrpSpPr>
          <p:cNvPr id="24" name="群組 23">
            <a:extLst>
              <a:ext uri="{FF2B5EF4-FFF2-40B4-BE49-F238E27FC236}">
                <a16:creationId xmlns:a16="http://schemas.microsoft.com/office/drawing/2014/main" id="{B7C84247-DB2F-ADCD-E5C3-E652D997F004}"/>
              </a:ext>
            </a:extLst>
          </p:cNvPr>
          <p:cNvGrpSpPr/>
          <p:nvPr/>
        </p:nvGrpSpPr>
        <p:grpSpPr>
          <a:xfrm>
            <a:off x="587539" y="932364"/>
            <a:ext cx="7927811" cy="4092737"/>
            <a:chOff x="783385" y="1243151"/>
            <a:chExt cx="10570415" cy="5456983"/>
          </a:xfrm>
        </p:grpSpPr>
        <p:sp>
          <p:nvSpPr>
            <p:cNvPr id="4" name="文字方塊 3">
              <a:extLst>
                <a:ext uri="{FF2B5EF4-FFF2-40B4-BE49-F238E27FC236}">
                  <a16:creationId xmlns:a16="http://schemas.microsoft.com/office/drawing/2014/main" id="{57DC5201-7B3E-0EC4-70F0-D2663AEB287B}"/>
                </a:ext>
              </a:extLst>
            </p:cNvPr>
            <p:cNvSpPr txBox="1"/>
            <p:nvPr/>
          </p:nvSpPr>
          <p:spPr>
            <a:xfrm>
              <a:off x="4682537" y="4124689"/>
              <a:ext cx="2007948" cy="492443"/>
            </a:xfrm>
            <a:prstGeom prst="rect">
              <a:avLst/>
            </a:prstGeom>
            <a:noFill/>
          </p:spPr>
          <p:txBody>
            <a:bodyPr wrap="square">
              <a:spAutoFit/>
            </a:bodyPr>
            <a:lstStyle/>
            <a:p>
              <a:pPr algn="ctr" defTabSz="685800">
                <a:buClrTx/>
                <a:defRPr/>
              </a:pPr>
              <a:r>
                <a:rPr lang="zh-TW" altLang="en-US" sz="1800" b="1" dirty="0">
                  <a:solidFill>
                    <a:schemeClr val="bg1"/>
                  </a:solidFill>
                  <a:latin typeface="微軟正黑體" panose="020B0604030504040204" pitchFamily="34" charset="-120"/>
                  <a:ea typeface="微軟正黑體" panose="020B0604030504040204" pitchFamily="34" charset="-120"/>
                </a:rPr>
                <a:t>容易使用</a:t>
              </a:r>
            </a:p>
          </p:txBody>
        </p:sp>
        <p:sp>
          <p:nvSpPr>
            <p:cNvPr id="5" name="文字方塊 4">
              <a:extLst>
                <a:ext uri="{FF2B5EF4-FFF2-40B4-BE49-F238E27FC236}">
                  <a16:creationId xmlns:a16="http://schemas.microsoft.com/office/drawing/2014/main" id="{21A37BCF-E999-DE7B-A80B-704A76207B84}"/>
                </a:ext>
              </a:extLst>
            </p:cNvPr>
            <p:cNvSpPr txBox="1"/>
            <p:nvPr/>
          </p:nvSpPr>
          <p:spPr>
            <a:xfrm>
              <a:off x="8022237" y="4124689"/>
              <a:ext cx="2007948" cy="492443"/>
            </a:xfrm>
            <a:prstGeom prst="rect">
              <a:avLst/>
            </a:prstGeom>
            <a:noFill/>
          </p:spPr>
          <p:txBody>
            <a:bodyPr wrap="square">
              <a:spAutoFit/>
            </a:bodyPr>
            <a:lstStyle/>
            <a:p>
              <a:pPr algn="ctr" defTabSz="685800">
                <a:buClrTx/>
                <a:defRPr/>
              </a:pPr>
              <a:r>
                <a:rPr lang="zh-TW" altLang="en-US" sz="1800" b="1" dirty="0">
                  <a:solidFill>
                    <a:schemeClr val="bg1"/>
                  </a:solidFill>
                  <a:latin typeface="微軟正黑體" panose="020B0604030504040204" pitchFamily="34" charset="-120"/>
                  <a:ea typeface="微軟正黑體" panose="020B0604030504040204" pitchFamily="34" charset="-120"/>
                </a:rPr>
                <a:t>可擴充升級</a:t>
              </a:r>
            </a:p>
          </p:txBody>
        </p:sp>
        <p:cxnSp>
          <p:nvCxnSpPr>
            <p:cNvPr id="6" name="直線接點 5">
              <a:extLst>
                <a:ext uri="{FF2B5EF4-FFF2-40B4-BE49-F238E27FC236}">
                  <a16:creationId xmlns:a16="http://schemas.microsoft.com/office/drawing/2014/main" id="{E1075F37-5842-5F6B-6B51-EC1CC7529B81}"/>
                </a:ext>
              </a:extLst>
            </p:cNvPr>
            <p:cNvCxnSpPr>
              <a:cxnSpLocks/>
            </p:cNvCxnSpPr>
            <p:nvPr/>
          </p:nvCxnSpPr>
          <p:spPr>
            <a:xfrm>
              <a:off x="783385" y="1243187"/>
              <a:ext cx="6002953" cy="33174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5DC3EBE8-FD93-F1A2-EFDA-5C92DAB07C6C}"/>
                </a:ext>
              </a:extLst>
            </p:cNvPr>
            <p:cNvCxnSpPr>
              <a:cxnSpLocks/>
            </p:cNvCxnSpPr>
            <p:nvPr/>
          </p:nvCxnSpPr>
          <p:spPr>
            <a:xfrm>
              <a:off x="891845" y="1243151"/>
              <a:ext cx="9234193" cy="33163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C2E6D905-A47A-EF1A-298E-8BDECCF6BA7A}"/>
                </a:ext>
              </a:extLst>
            </p:cNvPr>
            <p:cNvSpPr txBox="1"/>
            <p:nvPr/>
          </p:nvSpPr>
          <p:spPr>
            <a:xfrm>
              <a:off x="1256829" y="4823339"/>
              <a:ext cx="2177249" cy="1846660"/>
            </a:xfrm>
            <a:prstGeom prst="rect">
              <a:avLst/>
            </a:prstGeom>
            <a:noFill/>
          </p:spPr>
          <p:txBody>
            <a:bodyPr wrap="square">
              <a:spAutoFit/>
            </a:bodyPr>
            <a:lstStyle/>
            <a:p>
              <a:pPr defTabSz="685800">
                <a:buClrTx/>
                <a:defRPr/>
              </a:pPr>
              <a:r>
                <a:rPr lang="zh-TW" altLang="en-US" sz="1200" dirty="0">
                  <a:solidFill>
                    <a:schemeClr val="bg1"/>
                  </a:solidFill>
                  <a:latin typeface="微軟正黑體" panose="020B0604030504040204" pitchFamily="34" charset="-120"/>
                  <a:ea typeface="微軟正黑體" panose="020B0604030504040204" pitchFamily="34" charset="-120"/>
                </a:rPr>
                <a:t>架構於現有</a:t>
              </a:r>
              <a:r>
                <a:rPr lang="en-US" altLang="zh-TW" sz="1200" dirty="0">
                  <a:solidFill>
                    <a:schemeClr val="bg1"/>
                  </a:solidFill>
                  <a:latin typeface="微軟正黑體" panose="020B0604030504040204" pitchFamily="34" charset="-120"/>
                  <a:ea typeface="微軟正黑體" panose="020B0604030504040204" pitchFamily="34" charset="-120"/>
                </a:rPr>
                <a:t>CPU</a:t>
              </a:r>
              <a:r>
                <a:rPr lang="zh-TW" altLang="en-US" sz="1200" dirty="0">
                  <a:solidFill>
                    <a:schemeClr val="bg1"/>
                  </a:solidFill>
                  <a:latin typeface="微軟正黑體" panose="020B0604030504040204" pitchFamily="34" charset="-120"/>
                  <a:ea typeface="微軟正黑體" panose="020B0604030504040204" pitchFamily="34" charset="-120"/>
                </a:rPr>
                <a:t>與</a:t>
              </a:r>
              <a:r>
                <a:rPr lang="en-US" altLang="zh-TW" sz="1200" dirty="0">
                  <a:solidFill>
                    <a:schemeClr val="bg1"/>
                  </a:solidFill>
                  <a:latin typeface="微軟正黑體" panose="020B0604030504040204" pitchFamily="34" charset="-120"/>
                  <a:ea typeface="微軟正黑體" panose="020B0604030504040204" pitchFamily="34" charset="-120"/>
                </a:rPr>
                <a:t>GPU</a:t>
              </a:r>
              <a:r>
                <a:rPr lang="zh-TW" altLang="en-US" sz="1200" dirty="0">
                  <a:solidFill>
                    <a:schemeClr val="bg1"/>
                  </a:solidFill>
                  <a:latin typeface="微軟正黑體" panose="020B0604030504040204" pitchFamily="34" charset="-120"/>
                  <a:ea typeface="微軟正黑體" panose="020B0604030504040204" pitchFamily="34" charset="-120"/>
                </a:rPr>
                <a:t>硬體上，可彈性部署於雲端或地端應用</a:t>
              </a:r>
              <a:endParaRPr lang="en-US" altLang="zh-TW" sz="1200" dirty="0">
                <a:solidFill>
                  <a:schemeClr val="bg1"/>
                </a:solidFill>
                <a:latin typeface="微軟正黑體" panose="020B0604030504040204" pitchFamily="34" charset="-120"/>
                <a:ea typeface="微軟正黑體" panose="020B0604030504040204" pitchFamily="34" charset="-120"/>
              </a:endParaRPr>
            </a:p>
            <a:p>
              <a:pPr defTabSz="685800">
                <a:buClrTx/>
                <a:defRPr/>
              </a:pPr>
              <a:endParaRPr lang="en-US" altLang="zh-TW" sz="1200" dirty="0">
                <a:solidFill>
                  <a:schemeClr val="bg1"/>
                </a:solidFill>
                <a:latin typeface="微軟正黑體" panose="020B0604030504040204" pitchFamily="34" charset="-120"/>
                <a:ea typeface="微軟正黑體" panose="020B0604030504040204" pitchFamily="34" charset="-120"/>
              </a:endParaRPr>
            </a:p>
            <a:p>
              <a:pPr defTabSz="685800">
                <a:buClrTx/>
                <a:defRPr/>
              </a:pPr>
              <a:endParaRPr lang="en-US" altLang="zh-TW" sz="1200" dirty="0">
                <a:solidFill>
                  <a:schemeClr val="bg1"/>
                </a:solidFill>
                <a:latin typeface="微軟正黑體" panose="020B0604030504040204" pitchFamily="34" charset="-120"/>
                <a:ea typeface="微軟正黑體" panose="020B0604030504040204" pitchFamily="34" charset="-120"/>
              </a:endParaRPr>
            </a:p>
            <a:p>
              <a:pPr defTabSz="685800">
                <a:buClrTx/>
                <a:defRPr/>
              </a:pPr>
              <a:endParaRPr lang="zh-TW" altLang="en-US" sz="1200" dirty="0">
                <a:solidFill>
                  <a:schemeClr val="bg1"/>
                </a:solidFill>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1D7DBFAA-1AD7-6857-86AE-FFC0DA30AD62}"/>
                </a:ext>
              </a:extLst>
            </p:cNvPr>
            <p:cNvSpPr txBox="1"/>
            <p:nvPr/>
          </p:nvSpPr>
          <p:spPr>
            <a:xfrm>
              <a:off x="8022237" y="4778042"/>
              <a:ext cx="2007948" cy="861775"/>
            </a:xfrm>
            <a:prstGeom prst="rect">
              <a:avLst/>
            </a:prstGeom>
            <a:noFill/>
          </p:spPr>
          <p:txBody>
            <a:bodyPr wrap="square">
              <a:spAutoFit/>
            </a:bodyPr>
            <a:lstStyle/>
            <a:p>
              <a:pPr defTabSz="685800">
                <a:buClrTx/>
                <a:defRPr/>
              </a:pPr>
              <a:r>
                <a:rPr lang="zh-TW" altLang="en-US" sz="1200" dirty="0">
                  <a:solidFill>
                    <a:schemeClr val="bg1"/>
                  </a:solidFill>
                  <a:latin typeface="微軟正黑體" panose="020B0604030504040204" pitchFamily="34" charset="-120"/>
                  <a:ea typeface="微軟正黑體" panose="020B0604030504040204" pitchFamily="34" charset="-120"/>
                </a:rPr>
                <a:t>使用</a:t>
              </a:r>
              <a:r>
                <a:rPr lang="en-US" altLang="zh-TW" sz="1200" dirty="0">
                  <a:solidFill>
                    <a:schemeClr val="bg1"/>
                  </a:solidFill>
                  <a:latin typeface="微軟正黑體" panose="020B0604030504040204" pitchFamily="34" charset="-120"/>
                  <a:ea typeface="微軟正黑體" panose="020B0604030504040204" pitchFamily="34" charset="-120"/>
                </a:rPr>
                <a:t>CUDA</a:t>
              </a:r>
              <a:r>
                <a:rPr lang="zh-TW" altLang="en-US" sz="1200" dirty="0">
                  <a:solidFill>
                    <a:schemeClr val="bg1"/>
                  </a:solidFill>
                  <a:latin typeface="微軟正黑體" panose="020B0604030504040204" pitchFamily="34" charset="-120"/>
                  <a:ea typeface="微軟正黑體" panose="020B0604030504040204" pitchFamily="34" charset="-120"/>
                </a:rPr>
                <a:t>平行運算，效能可以隨</a:t>
              </a:r>
              <a:r>
                <a:rPr lang="en-US" altLang="zh-TW" sz="1200" dirty="0">
                  <a:solidFill>
                    <a:schemeClr val="bg1"/>
                  </a:solidFill>
                  <a:latin typeface="微軟正黑體" panose="020B0604030504040204" pitchFamily="34" charset="-120"/>
                  <a:ea typeface="微軟正黑體" panose="020B0604030504040204" pitchFamily="34" charset="-120"/>
                </a:rPr>
                <a:t>GPU</a:t>
              </a:r>
              <a:r>
                <a:rPr lang="zh-TW" altLang="en-US" sz="1200" dirty="0">
                  <a:solidFill>
                    <a:schemeClr val="bg1"/>
                  </a:solidFill>
                  <a:latin typeface="微軟正黑體" panose="020B0604030504040204" pitchFamily="34" charset="-120"/>
                  <a:ea typeface="微軟正黑體" panose="020B0604030504040204" pitchFamily="34" charset="-120"/>
                </a:rPr>
                <a:t>擴充升級</a:t>
              </a:r>
              <a:endParaRPr lang="en-US" altLang="zh-TW" sz="1200" dirty="0">
                <a:solidFill>
                  <a:schemeClr val="bg1"/>
                </a:solidFill>
                <a:latin typeface="微軟正黑體" panose="020B0604030504040204" pitchFamily="34" charset="-120"/>
                <a:ea typeface="微軟正黑體" panose="020B0604030504040204" pitchFamily="34" charset="-120"/>
              </a:endParaRPr>
            </a:p>
          </p:txBody>
        </p:sp>
        <p:pic>
          <p:nvPicPr>
            <p:cNvPr id="10" name="圖片 9">
              <a:extLst>
                <a:ext uri="{FF2B5EF4-FFF2-40B4-BE49-F238E27FC236}">
                  <a16:creationId xmlns:a16="http://schemas.microsoft.com/office/drawing/2014/main" id="{310053D6-1FC2-0BB0-D8A5-F958EC24F6D5}"/>
                </a:ext>
              </a:extLst>
            </p:cNvPr>
            <p:cNvPicPr>
              <a:picLocks noChangeAspect="1"/>
            </p:cNvPicPr>
            <p:nvPr/>
          </p:nvPicPr>
          <p:blipFill>
            <a:blip r:embed="rId3"/>
            <a:stretch>
              <a:fillRect/>
            </a:stretch>
          </p:blipFill>
          <p:spPr>
            <a:xfrm>
              <a:off x="866639" y="2505270"/>
              <a:ext cx="10487161" cy="4194864"/>
            </a:xfrm>
            <a:prstGeom prst="rect">
              <a:avLst/>
            </a:prstGeom>
          </p:spPr>
        </p:pic>
        <p:sp>
          <p:nvSpPr>
            <p:cNvPr id="11" name="文字方塊 10">
              <a:extLst>
                <a:ext uri="{FF2B5EF4-FFF2-40B4-BE49-F238E27FC236}">
                  <a16:creationId xmlns:a16="http://schemas.microsoft.com/office/drawing/2014/main" id="{F363D6BD-657D-7836-3054-B3C069638809}"/>
                </a:ext>
              </a:extLst>
            </p:cNvPr>
            <p:cNvSpPr txBox="1"/>
            <p:nvPr/>
          </p:nvSpPr>
          <p:spPr>
            <a:xfrm>
              <a:off x="4531217" y="2592107"/>
              <a:ext cx="2558759" cy="338555"/>
            </a:xfrm>
            <a:prstGeom prst="rect">
              <a:avLst/>
            </a:prstGeom>
            <a:solidFill>
              <a:srgbClr val="ED7D31"/>
            </a:solidFill>
          </p:spPr>
          <p:txBody>
            <a:bodyPr wrap="square" rtlCol="0">
              <a:spAutoFit/>
            </a:bodyPr>
            <a:lstStyle/>
            <a:p>
              <a:endParaRPr kumimoji="1" lang="zh-TW" altLang="en-US" sz="1050" dirty="0"/>
            </a:p>
          </p:txBody>
        </p:sp>
        <p:sp>
          <p:nvSpPr>
            <p:cNvPr id="12" name="文字方塊 11">
              <a:extLst>
                <a:ext uri="{FF2B5EF4-FFF2-40B4-BE49-F238E27FC236}">
                  <a16:creationId xmlns:a16="http://schemas.microsoft.com/office/drawing/2014/main" id="{E41F5323-10EC-CB84-0F71-3B20B8EA17EF}"/>
                </a:ext>
              </a:extLst>
            </p:cNvPr>
            <p:cNvSpPr txBox="1"/>
            <p:nvPr/>
          </p:nvSpPr>
          <p:spPr>
            <a:xfrm>
              <a:off x="891845" y="1363542"/>
              <a:ext cx="10422082" cy="338555"/>
            </a:xfrm>
            <a:prstGeom prst="rect">
              <a:avLst/>
            </a:prstGeom>
            <a:solidFill>
              <a:schemeClr val="accent5"/>
            </a:solidFill>
          </p:spPr>
          <p:txBody>
            <a:bodyPr wrap="square" rtlCol="0">
              <a:spAutoFit/>
            </a:bodyPr>
            <a:lstStyle/>
            <a:p>
              <a:endParaRPr kumimoji="1" lang="zh-TW" altLang="en-US" sz="1050" dirty="0"/>
            </a:p>
          </p:txBody>
        </p:sp>
        <p:sp>
          <p:nvSpPr>
            <p:cNvPr id="13" name="文字方塊 12">
              <a:extLst>
                <a:ext uri="{FF2B5EF4-FFF2-40B4-BE49-F238E27FC236}">
                  <a16:creationId xmlns:a16="http://schemas.microsoft.com/office/drawing/2014/main" id="{C3F005EC-CBCB-DE5B-7293-A6F545690963}"/>
                </a:ext>
              </a:extLst>
            </p:cNvPr>
            <p:cNvSpPr txBox="1"/>
            <p:nvPr/>
          </p:nvSpPr>
          <p:spPr>
            <a:xfrm>
              <a:off x="1022886" y="1731615"/>
              <a:ext cx="1505293" cy="338555"/>
            </a:xfrm>
            <a:prstGeom prst="rect">
              <a:avLst/>
            </a:prstGeom>
            <a:noFill/>
          </p:spPr>
          <p:txBody>
            <a:bodyPr wrap="square" rtlCol="0">
              <a:spAutoFit/>
            </a:bodyPr>
            <a:lstStyle/>
            <a:p>
              <a:r>
                <a:rPr kumimoji="1" lang="en-US" altLang="zh-TW" sz="1050" dirty="0">
                  <a:solidFill>
                    <a:schemeClr val="bg1"/>
                  </a:solidFill>
                </a:rPr>
                <a:t>Formulation</a:t>
              </a:r>
              <a:endParaRPr kumimoji="1" lang="zh-TW" altLang="en-US" sz="1050" dirty="0">
                <a:solidFill>
                  <a:schemeClr val="bg1"/>
                </a:solidFill>
              </a:endParaRPr>
            </a:p>
          </p:txBody>
        </p:sp>
        <p:grpSp>
          <p:nvGrpSpPr>
            <p:cNvPr id="14" name="群組 13">
              <a:extLst>
                <a:ext uri="{FF2B5EF4-FFF2-40B4-BE49-F238E27FC236}">
                  <a16:creationId xmlns:a16="http://schemas.microsoft.com/office/drawing/2014/main" id="{224C794D-2244-45ED-2A48-A7BFE4D0E085}"/>
                </a:ext>
              </a:extLst>
            </p:cNvPr>
            <p:cNvGrpSpPr/>
            <p:nvPr/>
          </p:nvGrpSpPr>
          <p:grpSpPr>
            <a:xfrm>
              <a:off x="3011433" y="1601510"/>
              <a:ext cx="2367974" cy="567988"/>
              <a:chOff x="4863525" y="1052089"/>
              <a:chExt cx="2505694" cy="601022"/>
            </a:xfrm>
          </p:grpSpPr>
          <p:sp>
            <p:nvSpPr>
              <p:cNvPr id="15" name="文字方塊 14">
                <a:extLst>
                  <a:ext uri="{FF2B5EF4-FFF2-40B4-BE49-F238E27FC236}">
                    <a16:creationId xmlns:a16="http://schemas.microsoft.com/office/drawing/2014/main" id="{4B7A63AC-1AB7-4A60-E27E-5DEEA0BBF7DF}"/>
                  </a:ext>
                </a:extLst>
              </p:cNvPr>
              <p:cNvSpPr txBox="1"/>
              <p:nvPr/>
            </p:nvSpPr>
            <p:spPr>
              <a:xfrm>
                <a:off x="4863525" y="1167933"/>
                <a:ext cx="2505694" cy="358245"/>
              </a:xfrm>
              <a:prstGeom prst="rect">
                <a:avLst/>
              </a:prstGeom>
              <a:noFill/>
              <a:ln>
                <a:noFill/>
              </a:ln>
            </p:spPr>
            <p:txBody>
              <a:bodyPr wrap="square" rtlCol="0">
                <a:spAutoFit/>
              </a:bodyPr>
              <a:lstStyle/>
              <a:p>
                <a:r>
                  <a:rPr kumimoji="1" lang="en-US" altLang="zh-TW" sz="1050" dirty="0"/>
                  <a:t>TSP, Max-cut, QAP, etc. </a:t>
                </a:r>
                <a:endParaRPr kumimoji="1" lang="zh-TW" altLang="en-US" sz="1050" dirty="0"/>
              </a:p>
            </p:txBody>
          </p:sp>
          <p:sp>
            <p:nvSpPr>
              <p:cNvPr id="16" name="圓角矩形 15">
                <a:extLst>
                  <a:ext uri="{FF2B5EF4-FFF2-40B4-BE49-F238E27FC236}">
                    <a16:creationId xmlns:a16="http://schemas.microsoft.com/office/drawing/2014/main" id="{1B09286A-74AC-EAD7-7376-FF798D13F488}"/>
                  </a:ext>
                </a:extLst>
              </p:cNvPr>
              <p:cNvSpPr/>
              <p:nvPr/>
            </p:nvSpPr>
            <p:spPr>
              <a:xfrm>
                <a:off x="4869463" y="1052089"/>
                <a:ext cx="2493819" cy="6010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
          <p:nvSpPr>
            <p:cNvPr id="17" name="圓角矩形 16">
              <a:extLst>
                <a:ext uri="{FF2B5EF4-FFF2-40B4-BE49-F238E27FC236}">
                  <a16:creationId xmlns:a16="http://schemas.microsoft.com/office/drawing/2014/main" id="{1A41E0AC-C6E5-68AE-21F6-39BD823E2754}"/>
                </a:ext>
              </a:extLst>
            </p:cNvPr>
            <p:cNvSpPr/>
            <p:nvPr/>
          </p:nvSpPr>
          <p:spPr>
            <a:xfrm>
              <a:off x="6529281" y="1620387"/>
              <a:ext cx="2557435" cy="5491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050" dirty="0">
                  <a:ln w="0"/>
                  <a:solidFill>
                    <a:schemeClr val="tx1"/>
                  </a:solidFill>
                  <a:effectLst>
                    <a:outerShdw blurRad="38100" dist="19050" dir="2700000" algn="tl" rotWithShape="0">
                      <a:schemeClr val="dk1">
                        <a:alpha val="40000"/>
                      </a:schemeClr>
                    </a:outerShdw>
                  </a:effectLst>
                </a:rPr>
                <a:t>Reduction methods</a:t>
              </a:r>
              <a:endParaRPr kumimoji="1" lang="zh-TW" altLang="en-US" sz="1050" dirty="0">
                <a:ln w="0"/>
                <a:solidFill>
                  <a:schemeClr val="tx1"/>
                </a:solidFill>
                <a:effectLst>
                  <a:outerShdw blurRad="38100" dist="19050" dir="2700000" algn="tl" rotWithShape="0">
                    <a:schemeClr val="dk1">
                      <a:alpha val="40000"/>
                    </a:schemeClr>
                  </a:outerShdw>
                </a:effectLst>
              </a:endParaRPr>
            </a:p>
          </p:txBody>
        </p:sp>
        <p:sp>
          <p:nvSpPr>
            <p:cNvPr id="18" name="十字形 17">
              <a:extLst>
                <a:ext uri="{FF2B5EF4-FFF2-40B4-BE49-F238E27FC236}">
                  <a16:creationId xmlns:a16="http://schemas.microsoft.com/office/drawing/2014/main" id="{5B304C4C-8C12-B86A-7464-ACFA78795743}"/>
                </a:ext>
              </a:extLst>
            </p:cNvPr>
            <p:cNvSpPr/>
            <p:nvPr/>
          </p:nvSpPr>
          <p:spPr>
            <a:xfrm>
              <a:off x="5732011" y="1666148"/>
              <a:ext cx="428437" cy="404916"/>
            </a:xfrm>
            <a:prstGeom prst="plus">
              <a:avLst>
                <a:gd name="adj" fmla="val 4318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dirty="0"/>
            </a:p>
          </p:txBody>
        </p:sp>
        <p:sp>
          <p:nvSpPr>
            <p:cNvPr id="19" name="圓角矩形 18">
              <a:extLst>
                <a:ext uri="{FF2B5EF4-FFF2-40B4-BE49-F238E27FC236}">
                  <a16:creationId xmlns:a16="http://schemas.microsoft.com/office/drawing/2014/main" id="{275D9107-CEEC-569B-9728-FC0CBCF43798}"/>
                </a:ext>
              </a:extLst>
            </p:cNvPr>
            <p:cNvSpPr/>
            <p:nvPr/>
          </p:nvSpPr>
          <p:spPr>
            <a:xfrm>
              <a:off x="5036236" y="2720677"/>
              <a:ext cx="2053740" cy="56759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050" dirty="0">
                  <a:ln w="0"/>
                  <a:solidFill>
                    <a:schemeClr val="tx1"/>
                  </a:solidFill>
                  <a:effectLst>
                    <a:outerShdw blurRad="38100" dist="19050" dir="2700000" algn="tl" rotWithShape="0">
                      <a:schemeClr val="dk1">
                        <a:alpha val="40000"/>
                      </a:schemeClr>
                    </a:outerShdw>
                  </a:effectLst>
                </a:rPr>
                <a:t>Compile</a:t>
              </a:r>
              <a:endParaRPr kumimoji="1" lang="zh-TW" altLang="en-US" sz="1050" dirty="0"/>
            </a:p>
          </p:txBody>
        </p:sp>
      </p:grpSp>
      <p:sp>
        <p:nvSpPr>
          <p:cNvPr id="21" name="投影片編號版面配置區 20">
            <a:extLst>
              <a:ext uri="{FF2B5EF4-FFF2-40B4-BE49-F238E27FC236}">
                <a16:creationId xmlns:a16="http://schemas.microsoft.com/office/drawing/2014/main" id="{DEADFD9A-5665-4050-8D87-3EE140FEB763}"/>
              </a:ext>
            </a:extLst>
          </p:cNvPr>
          <p:cNvSpPr>
            <a:spLocks noGrp="1"/>
          </p:cNvSpPr>
          <p:nvPr>
            <p:ph type="sldNum" sz="quarter" idx="10"/>
          </p:nvPr>
        </p:nvSpPr>
        <p:spPr/>
        <p:txBody>
          <a:bodyPr/>
          <a:lstStyle/>
          <a:p>
            <a:fld id="{7A97B5DE-3CB1-4C6F-ACB5-6BC122C5FF78}" type="slidenum">
              <a:rPr lang="en-US" altLang="zh-TW" smtClean="0"/>
              <a:pPr/>
              <a:t>28</a:t>
            </a:fld>
            <a:endParaRPr lang="en-US" altLang="zh-TW"/>
          </a:p>
        </p:txBody>
      </p:sp>
    </p:spTree>
    <p:extLst>
      <p:ext uri="{BB962C8B-B14F-4D97-AF65-F5344CB8AC3E}">
        <p14:creationId xmlns:p14="http://schemas.microsoft.com/office/powerpoint/2010/main" val="1433650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7E4ED71-B108-5B76-C167-9140E2C7F5E5}"/>
              </a:ext>
            </a:extLst>
          </p:cNvPr>
          <p:cNvSpPr>
            <a:spLocks noGrp="1"/>
          </p:cNvSpPr>
          <p:nvPr>
            <p:ph type="title"/>
          </p:nvPr>
        </p:nvSpPr>
        <p:spPr>
          <a:xfrm>
            <a:off x="0" y="376549"/>
            <a:ext cx="4539662" cy="1862390"/>
          </a:xfrm>
        </p:spPr>
        <p:txBody>
          <a:bodyPr>
            <a:noAutofit/>
          </a:bodyPr>
          <a:lstStyle/>
          <a:p>
            <a:pPr defTabSz="742859">
              <a:defRPr/>
            </a:pPr>
            <a:r>
              <a:rPr kumimoji="1" lang="en-US" altLang="zh-TW" sz="2400" b="1" dirty="0"/>
              <a:t>Diverse Adaptive Bulk Search (DABS)</a:t>
            </a:r>
            <a:br>
              <a:rPr kumimoji="1" lang="en-US" altLang="zh-TW" sz="2400" b="1" dirty="0"/>
            </a:br>
            <a:br>
              <a:rPr kumimoji="1" lang="en-US" altLang="zh-TW" sz="2400" b="1" dirty="0"/>
            </a:br>
            <a:br>
              <a:rPr kumimoji="1" lang="en-US" altLang="zh-TW" sz="900" dirty="0"/>
            </a:br>
            <a:br>
              <a:rPr kumimoji="1" lang="en-US" altLang="zh-TW" sz="900" dirty="0"/>
            </a:br>
            <a:br>
              <a:rPr kumimoji="1" lang="en-US" altLang="zh-TW" sz="900" dirty="0"/>
            </a:br>
            <a:endParaRPr kumimoji="1" lang="zh-TW" altLang="en-US" sz="900" dirty="0"/>
          </a:p>
        </p:txBody>
      </p:sp>
      <p:pic>
        <p:nvPicPr>
          <p:cNvPr id="4" name="圖片 3">
            <a:extLst>
              <a:ext uri="{FF2B5EF4-FFF2-40B4-BE49-F238E27FC236}">
                <a16:creationId xmlns:a16="http://schemas.microsoft.com/office/drawing/2014/main" id="{8EA1AA3B-4823-E73B-431E-D8364F3D1448}"/>
              </a:ext>
            </a:extLst>
          </p:cNvPr>
          <p:cNvPicPr>
            <a:picLocks noChangeAspect="1"/>
          </p:cNvPicPr>
          <p:nvPr/>
        </p:nvPicPr>
        <p:blipFill rotWithShape="1">
          <a:blip r:embed="rId3"/>
          <a:srcRect b="12606"/>
          <a:stretch/>
        </p:blipFill>
        <p:spPr>
          <a:xfrm>
            <a:off x="4508985" y="326725"/>
            <a:ext cx="4539662" cy="4255745"/>
          </a:xfrm>
          <a:prstGeom prst="rect">
            <a:avLst/>
          </a:prstGeom>
        </p:spPr>
      </p:pic>
      <p:sp>
        <p:nvSpPr>
          <p:cNvPr id="6" name="文字方塊 5">
            <a:extLst>
              <a:ext uri="{FF2B5EF4-FFF2-40B4-BE49-F238E27FC236}">
                <a16:creationId xmlns:a16="http://schemas.microsoft.com/office/drawing/2014/main" id="{2AD921FF-127A-7942-C2A9-ED052A3048DE}"/>
              </a:ext>
            </a:extLst>
          </p:cNvPr>
          <p:cNvSpPr txBox="1"/>
          <p:nvPr/>
        </p:nvSpPr>
        <p:spPr>
          <a:xfrm>
            <a:off x="4539662" y="4504167"/>
            <a:ext cx="4413632" cy="473206"/>
          </a:xfrm>
          <a:prstGeom prst="rect">
            <a:avLst/>
          </a:prstGeom>
          <a:noFill/>
        </p:spPr>
        <p:txBody>
          <a:bodyPr wrap="square" rtlCol="0">
            <a:spAutoFit/>
          </a:bodyPr>
          <a:lstStyle/>
          <a:p>
            <a:r>
              <a:rPr kumimoji="1" lang="en-US" altLang="zh-TW" sz="825" dirty="0"/>
              <a:t>Source: Nakano, K., </a:t>
            </a:r>
            <a:r>
              <a:rPr kumimoji="1" lang="en-US" altLang="zh-TW" sz="825" dirty="0" err="1"/>
              <a:t>Takafuji</a:t>
            </a:r>
            <a:r>
              <a:rPr kumimoji="1" lang="en-US" altLang="zh-TW" sz="825" dirty="0"/>
              <a:t>, D., Ito, Y., </a:t>
            </a:r>
            <a:r>
              <a:rPr kumimoji="1" lang="en-US" altLang="zh-TW" sz="825" dirty="0" err="1"/>
              <a:t>Yazane</a:t>
            </a:r>
            <a:r>
              <a:rPr kumimoji="1" lang="en-US" altLang="zh-TW" sz="825" dirty="0"/>
              <a:t>, T., Yano, J., Ozaki, S., ... &amp; Mori, R. (2023, May). Diverse Adaptive Bulk Search: a Framework for Solving QUBO Problems on Multiple GPUs. In Proc. of IPDPSW, pp. 314-325, 2023.</a:t>
            </a:r>
            <a:endParaRPr kumimoji="1" lang="zh-TW" altLang="en-US" sz="825" dirty="0"/>
          </a:p>
        </p:txBody>
      </p:sp>
      <p:sp>
        <p:nvSpPr>
          <p:cNvPr id="5" name="標題 1">
            <a:extLst>
              <a:ext uri="{FF2B5EF4-FFF2-40B4-BE49-F238E27FC236}">
                <a16:creationId xmlns:a16="http://schemas.microsoft.com/office/drawing/2014/main" id="{80142231-7EAA-461A-84BC-A0DA4034AB0F}"/>
              </a:ext>
            </a:extLst>
          </p:cNvPr>
          <p:cNvSpPr txBox="1">
            <a:spLocks/>
          </p:cNvSpPr>
          <p:nvPr/>
        </p:nvSpPr>
        <p:spPr>
          <a:xfrm>
            <a:off x="-30677" y="2062444"/>
            <a:ext cx="4539662" cy="3005417"/>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1800"/>
              <a:buFont typeface="Arial"/>
              <a:buNone/>
              <a:defRPr sz="3400" b="0" i="0" u="none" strike="noStrike" cap="none">
                <a:solidFill>
                  <a:schemeClr val="dk1"/>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100"/>
              <a:buFont typeface="Arial"/>
              <a:buNone/>
              <a:defRPr sz="3400" b="0" i="0" u="none" strike="noStrike" cap="none">
                <a:solidFill>
                  <a:schemeClr val="dk1"/>
                </a:solidFill>
                <a:latin typeface="Arial"/>
                <a:ea typeface="Arial"/>
                <a:cs typeface="Arial"/>
                <a:sym typeface="Arial"/>
              </a:defRPr>
            </a:lvl9pPr>
          </a:lstStyle>
          <a:p>
            <a:pPr marL="214313" indent="-214313" defTabSz="742859">
              <a:buFont typeface="Wingdings" panose="05000000000000000000" pitchFamily="2" charset="2"/>
              <a:buChar char="n"/>
              <a:defRPr/>
            </a:pPr>
            <a:r>
              <a:rPr lang="en-US" altLang="zh-TW" sz="1500" kern="1200" dirty="0">
                <a:solidFill>
                  <a:schemeClr val="tx1"/>
                </a:solidFill>
              </a:rPr>
              <a:t>The DABS aims to increase the </a:t>
            </a:r>
            <a:r>
              <a:rPr lang="en-US" altLang="zh-TW" sz="1500" kern="1200" dirty="0">
                <a:solidFill>
                  <a:srgbClr val="B531A2"/>
                </a:solidFill>
              </a:rPr>
              <a:t>diversity</a:t>
            </a:r>
            <a:r>
              <a:rPr lang="en-US" altLang="zh-TW" sz="1500" kern="1200" dirty="0">
                <a:solidFill>
                  <a:schemeClr val="tx1"/>
                </a:solidFill>
              </a:rPr>
              <a:t> of </a:t>
            </a:r>
            <a:r>
              <a:rPr lang="en-US" altLang="zh-TW" sz="1500" kern="1200" dirty="0">
                <a:solidFill>
                  <a:srgbClr val="FF0000"/>
                </a:solidFill>
              </a:rPr>
              <a:t>genetic algorithm operations (GAOs)</a:t>
            </a:r>
            <a:r>
              <a:rPr lang="en-US" altLang="zh-TW" sz="1500" kern="1200" dirty="0">
                <a:solidFill>
                  <a:schemeClr val="tx1"/>
                </a:solidFill>
              </a:rPr>
              <a:t> run by the host on </a:t>
            </a:r>
            <a:r>
              <a:rPr lang="en-US" altLang="zh-TW" sz="1500" kern="1200" dirty="0">
                <a:solidFill>
                  <a:srgbClr val="FF0000"/>
                </a:solidFill>
              </a:rPr>
              <a:t>CPUs</a:t>
            </a:r>
            <a:r>
              <a:rPr lang="en-US" altLang="zh-TW" sz="1500" kern="1200" dirty="0">
                <a:solidFill>
                  <a:schemeClr val="tx1"/>
                </a:solidFill>
              </a:rPr>
              <a:t> and </a:t>
            </a:r>
            <a:r>
              <a:rPr lang="en-US" altLang="zh-TW" sz="1500" kern="1200" dirty="0">
                <a:solidFill>
                  <a:srgbClr val="00B050"/>
                </a:solidFill>
              </a:rPr>
              <a:t>local search algorithms (LSAs) </a:t>
            </a:r>
            <a:r>
              <a:rPr lang="en-US" altLang="zh-TW" sz="1500" kern="1200" dirty="0">
                <a:solidFill>
                  <a:schemeClr val="tx1"/>
                </a:solidFill>
              </a:rPr>
              <a:t>run on </a:t>
            </a:r>
            <a:r>
              <a:rPr lang="en-US" altLang="zh-TW" sz="1500" kern="1200" dirty="0">
                <a:solidFill>
                  <a:srgbClr val="00B050"/>
                </a:solidFill>
              </a:rPr>
              <a:t>GPUs</a:t>
            </a:r>
            <a:r>
              <a:rPr lang="en-US" altLang="zh-TW" sz="1500" kern="1200" dirty="0">
                <a:solidFill>
                  <a:schemeClr val="tx1"/>
                </a:solidFill>
              </a:rPr>
              <a:t>. </a:t>
            </a:r>
          </a:p>
          <a:p>
            <a:pPr marL="214313" indent="-214313" defTabSz="742859">
              <a:buFont typeface="Wingdings" panose="05000000000000000000" pitchFamily="2" charset="2"/>
              <a:buChar char="n"/>
              <a:defRPr/>
            </a:pPr>
            <a:r>
              <a:rPr lang="en-US" altLang="zh-TW" sz="1500" kern="1200" dirty="0">
                <a:solidFill>
                  <a:schemeClr val="tx1"/>
                </a:solidFill>
              </a:rPr>
              <a:t>It offers </a:t>
            </a:r>
            <a:r>
              <a:rPr lang="en-US" altLang="zh-TW" sz="1500" kern="1200" dirty="0">
                <a:solidFill>
                  <a:srgbClr val="00B050"/>
                </a:solidFill>
              </a:rPr>
              <a:t>five </a:t>
            </a:r>
            <a:r>
              <a:rPr lang="en-US" altLang="zh-TW" sz="1500" kern="1200" dirty="0">
                <a:solidFill>
                  <a:schemeClr val="tx1"/>
                </a:solidFill>
              </a:rPr>
              <a:t>distinct </a:t>
            </a:r>
            <a:r>
              <a:rPr lang="en-US" altLang="zh-TW" sz="1500" kern="1200" dirty="0">
                <a:solidFill>
                  <a:srgbClr val="00B050"/>
                </a:solidFill>
              </a:rPr>
              <a:t>LSAs</a:t>
            </a:r>
            <a:r>
              <a:rPr lang="en-US" altLang="zh-TW" sz="1500" kern="1200" dirty="0">
                <a:solidFill>
                  <a:schemeClr val="tx1"/>
                </a:solidFill>
              </a:rPr>
              <a:t>, namely </a:t>
            </a:r>
            <a:r>
              <a:rPr lang="en-US" altLang="zh-TW" sz="1500" kern="1200" dirty="0" err="1">
                <a:solidFill>
                  <a:srgbClr val="00B050"/>
                </a:solidFill>
              </a:rPr>
              <a:t>MaxMin</a:t>
            </a:r>
            <a:r>
              <a:rPr lang="en-US" altLang="zh-TW" sz="1500" kern="1200" dirty="0">
                <a:solidFill>
                  <a:srgbClr val="00B050"/>
                </a:solidFill>
              </a:rPr>
              <a:t>, </a:t>
            </a:r>
            <a:r>
              <a:rPr lang="en-US" altLang="zh-TW" sz="1500" kern="1200" dirty="0" err="1">
                <a:solidFill>
                  <a:srgbClr val="00B050"/>
                </a:solidFill>
              </a:rPr>
              <a:t>CyclicMin</a:t>
            </a:r>
            <a:r>
              <a:rPr lang="en-US" altLang="zh-TW" sz="1500" kern="1200" dirty="0">
                <a:solidFill>
                  <a:srgbClr val="00B050"/>
                </a:solidFill>
              </a:rPr>
              <a:t>, </a:t>
            </a:r>
            <a:r>
              <a:rPr lang="en-US" altLang="zh-TW" sz="1500" kern="1200" dirty="0" err="1">
                <a:solidFill>
                  <a:srgbClr val="00B050"/>
                </a:solidFill>
              </a:rPr>
              <a:t>RandomMin</a:t>
            </a:r>
            <a:r>
              <a:rPr lang="en-US" altLang="zh-TW" sz="1500" kern="1200" dirty="0">
                <a:solidFill>
                  <a:srgbClr val="00B050"/>
                </a:solidFill>
              </a:rPr>
              <a:t>, </a:t>
            </a:r>
            <a:r>
              <a:rPr lang="en-US" altLang="zh-TW" sz="1500" kern="1200" dirty="0" err="1">
                <a:solidFill>
                  <a:srgbClr val="00B050"/>
                </a:solidFill>
              </a:rPr>
              <a:t>PositiveMin</a:t>
            </a:r>
            <a:r>
              <a:rPr lang="en-US" altLang="zh-TW" sz="1500" kern="1200" dirty="0">
                <a:solidFill>
                  <a:srgbClr val="00B050"/>
                </a:solidFill>
              </a:rPr>
              <a:t>, and </a:t>
            </a:r>
            <a:r>
              <a:rPr lang="en-US" altLang="zh-TW" sz="1500" kern="1200" dirty="0" err="1">
                <a:solidFill>
                  <a:srgbClr val="00B050"/>
                </a:solidFill>
              </a:rPr>
              <a:t>TwoNeighbor</a:t>
            </a:r>
            <a:r>
              <a:rPr lang="en-US" altLang="zh-TW" sz="1500" kern="1200" dirty="0">
                <a:solidFill>
                  <a:schemeClr val="tx1"/>
                </a:solidFill>
              </a:rPr>
              <a:t>.</a:t>
            </a:r>
          </a:p>
          <a:p>
            <a:pPr marL="214313" indent="-214313" defTabSz="742859">
              <a:buFont typeface="Wingdings" panose="05000000000000000000" pitchFamily="2" charset="2"/>
              <a:buChar char="n"/>
              <a:defRPr/>
            </a:pPr>
            <a:r>
              <a:rPr lang="en-US" altLang="zh-TW" sz="1500" kern="1200" dirty="0">
                <a:solidFill>
                  <a:schemeClr val="tx1"/>
                </a:solidFill>
              </a:rPr>
              <a:t>Each LSA iteratively flips bits in a solution to explore the</a:t>
            </a:r>
            <a:r>
              <a:rPr lang="zh-TW" altLang="en-US" sz="1500" kern="1200" dirty="0">
                <a:solidFill>
                  <a:schemeClr val="tx1"/>
                </a:solidFill>
              </a:rPr>
              <a:t> </a:t>
            </a:r>
            <a:r>
              <a:rPr lang="en-US" altLang="zh-TW" sz="1500" kern="1200" dirty="0">
                <a:solidFill>
                  <a:schemeClr val="tx1"/>
                </a:solidFill>
              </a:rPr>
              <a:t>solution space for improving solutions. </a:t>
            </a:r>
          </a:p>
          <a:p>
            <a:pPr marL="214313" indent="-214313" defTabSz="742859">
              <a:buFont typeface="Wingdings" panose="05000000000000000000" pitchFamily="2" charset="2"/>
              <a:buChar char="n"/>
              <a:defRPr/>
            </a:pPr>
            <a:r>
              <a:rPr lang="en-US" altLang="zh-TW" sz="1500" kern="1200" dirty="0">
                <a:solidFill>
                  <a:schemeClr val="tx1"/>
                </a:solidFill>
              </a:rPr>
              <a:t>During the execution</a:t>
            </a:r>
            <a:r>
              <a:rPr lang="zh-TW" altLang="en-US" sz="1500" kern="1200" dirty="0">
                <a:solidFill>
                  <a:schemeClr val="tx1"/>
                </a:solidFill>
              </a:rPr>
              <a:t> </a:t>
            </a:r>
            <a:r>
              <a:rPr lang="en-US" altLang="zh-TW" sz="1500" kern="1200" dirty="0">
                <a:solidFill>
                  <a:schemeClr val="tx1"/>
                </a:solidFill>
              </a:rPr>
              <a:t>of DABS, LSAs that yield better solutions are prioritized</a:t>
            </a:r>
            <a:r>
              <a:rPr lang="zh-TW" altLang="en-US" sz="1500" kern="1200" dirty="0">
                <a:solidFill>
                  <a:schemeClr val="tx1"/>
                </a:solidFill>
              </a:rPr>
              <a:t> </a:t>
            </a:r>
            <a:r>
              <a:rPr lang="en-US" altLang="zh-TW" sz="1500" kern="1200" dirty="0">
                <a:solidFill>
                  <a:schemeClr val="tx1"/>
                </a:solidFill>
              </a:rPr>
              <a:t>for more frequent execution. </a:t>
            </a:r>
          </a:p>
          <a:p>
            <a:pPr marL="214313" indent="-214313" defTabSz="742859">
              <a:buFont typeface="Wingdings" panose="05000000000000000000" pitchFamily="2" charset="2"/>
              <a:buChar char="n"/>
              <a:defRPr/>
            </a:pPr>
            <a:r>
              <a:rPr lang="en-US" altLang="zh-TW" sz="1500" kern="1200" dirty="0">
                <a:solidFill>
                  <a:schemeClr val="tx1"/>
                </a:solidFill>
              </a:rPr>
              <a:t>The DABS also offers </a:t>
            </a:r>
            <a:r>
              <a:rPr lang="en-US" altLang="zh-TW" sz="1500" kern="1200" dirty="0">
                <a:solidFill>
                  <a:srgbClr val="FF0000"/>
                </a:solidFill>
              </a:rPr>
              <a:t>eight</a:t>
            </a:r>
            <a:r>
              <a:rPr lang="zh-TW" altLang="en-US" sz="1500" kern="1200" dirty="0">
                <a:solidFill>
                  <a:srgbClr val="FF0000"/>
                </a:solidFill>
              </a:rPr>
              <a:t> </a:t>
            </a:r>
            <a:r>
              <a:rPr lang="en-US" altLang="zh-TW" sz="1500" kern="1200" dirty="0">
                <a:solidFill>
                  <a:schemeClr val="tx1"/>
                </a:solidFill>
              </a:rPr>
              <a:t>different </a:t>
            </a:r>
            <a:r>
              <a:rPr lang="en-US" altLang="zh-TW" sz="1500" kern="1200" dirty="0">
                <a:solidFill>
                  <a:srgbClr val="FF0000"/>
                </a:solidFill>
              </a:rPr>
              <a:t>GAOs</a:t>
            </a:r>
            <a:r>
              <a:rPr lang="en-US" altLang="zh-TW" sz="1500" kern="1200" dirty="0">
                <a:solidFill>
                  <a:schemeClr val="tx1"/>
                </a:solidFill>
              </a:rPr>
              <a:t>, including </a:t>
            </a:r>
            <a:r>
              <a:rPr lang="en-US" altLang="zh-TW" sz="1500" kern="1200" dirty="0">
                <a:solidFill>
                  <a:srgbClr val="FF0000"/>
                </a:solidFill>
              </a:rPr>
              <a:t>Mutation, Crossover, </a:t>
            </a:r>
            <a:r>
              <a:rPr lang="en-US" altLang="zh-TW" sz="1500" kern="1200" dirty="0" err="1">
                <a:solidFill>
                  <a:srgbClr val="FF0000"/>
                </a:solidFill>
              </a:rPr>
              <a:t>Xrossover</a:t>
            </a:r>
            <a:r>
              <a:rPr lang="en-US" altLang="zh-TW" sz="1500" kern="1200" dirty="0">
                <a:solidFill>
                  <a:srgbClr val="FF0000"/>
                </a:solidFill>
              </a:rPr>
              <a:t>,</a:t>
            </a:r>
            <a:r>
              <a:rPr lang="zh-TW" altLang="en-US" sz="1500" kern="1200" dirty="0">
                <a:solidFill>
                  <a:srgbClr val="FF0000"/>
                </a:solidFill>
              </a:rPr>
              <a:t> </a:t>
            </a:r>
            <a:r>
              <a:rPr lang="en-US" altLang="zh-TW" sz="1500" kern="1200" dirty="0">
                <a:solidFill>
                  <a:srgbClr val="FF0000"/>
                </a:solidFill>
              </a:rPr>
              <a:t>Zero, One, </a:t>
            </a:r>
            <a:r>
              <a:rPr lang="en-US" altLang="zh-TW" sz="1500" kern="1200" dirty="0" err="1">
                <a:solidFill>
                  <a:srgbClr val="FF0000"/>
                </a:solidFill>
              </a:rPr>
              <a:t>IntervalZero</a:t>
            </a:r>
            <a:r>
              <a:rPr lang="en-US" altLang="zh-TW" sz="1500" kern="1200" dirty="0">
                <a:solidFill>
                  <a:srgbClr val="FF0000"/>
                </a:solidFill>
              </a:rPr>
              <a:t>, Best, and Random</a:t>
            </a:r>
            <a:r>
              <a:rPr lang="en-US" altLang="zh-TW" sz="1500" kern="1200" dirty="0">
                <a:solidFill>
                  <a:schemeClr val="tx1"/>
                </a:solidFill>
              </a:rPr>
              <a:t>. </a:t>
            </a:r>
          </a:p>
          <a:p>
            <a:pPr marL="214313" indent="-214313" defTabSz="742859">
              <a:buFont typeface="Wingdings" panose="05000000000000000000" pitchFamily="2" charset="2"/>
              <a:buChar char="n"/>
              <a:defRPr/>
            </a:pPr>
            <a:r>
              <a:rPr lang="en-US" altLang="zh-TW" sz="1500" kern="1200" dirty="0">
                <a:solidFill>
                  <a:schemeClr val="tx1"/>
                </a:solidFill>
              </a:rPr>
              <a:t>Similar to LSAs,</a:t>
            </a:r>
            <a:r>
              <a:rPr lang="zh-TW" altLang="en-US" sz="1500" kern="1200" dirty="0">
                <a:solidFill>
                  <a:schemeClr val="tx1"/>
                </a:solidFill>
              </a:rPr>
              <a:t> </a:t>
            </a:r>
            <a:r>
              <a:rPr lang="en-US" altLang="zh-TW" sz="1500" kern="1200" dirty="0">
                <a:solidFill>
                  <a:schemeClr val="tx1"/>
                </a:solidFill>
              </a:rPr>
              <a:t>the GAOs leading to better solutions are executed more</a:t>
            </a:r>
            <a:r>
              <a:rPr lang="zh-TW" altLang="en-US" sz="1500" kern="1200" dirty="0">
                <a:solidFill>
                  <a:schemeClr val="tx1"/>
                </a:solidFill>
              </a:rPr>
              <a:t> </a:t>
            </a:r>
            <a:r>
              <a:rPr lang="en-US" altLang="zh-TW" sz="1500" kern="1200" dirty="0">
                <a:solidFill>
                  <a:schemeClr val="tx1"/>
                </a:solidFill>
              </a:rPr>
              <a:t>frequently than others.</a:t>
            </a:r>
            <a:r>
              <a:rPr lang="en-US" altLang="zh-TW" sz="1500" dirty="0"/>
              <a:t> </a:t>
            </a:r>
            <a:br>
              <a:rPr lang="en-US" altLang="zh-TW" sz="1500" dirty="0"/>
            </a:br>
            <a:br>
              <a:rPr kumimoji="1" lang="en-US" altLang="zh-TW" sz="1500" dirty="0"/>
            </a:br>
            <a:br>
              <a:rPr kumimoji="1" lang="en-US" altLang="zh-TW" sz="1500" b="1" dirty="0"/>
            </a:br>
            <a:br>
              <a:rPr kumimoji="1" lang="en-US" altLang="zh-TW" sz="750" dirty="0"/>
            </a:br>
            <a:br>
              <a:rPr kumimoji="1" lang="en-US" altLang="zh-TW" sz="750" dirty="0"/>
            </a:br>
            <a:br>
              <a:rPr kumimoji="1" lang="en-US" altLang="zh-TW" sz="750" dirty="0"/>
            </a:br>
            <a:endParaRPr kumimoji="1" lang="zh-TW" altLang="en-US" sz="750" dirty="0"/>
          </a:p>
        </p:txBody>
      </p:sp>
      <p:sp>
        <p:nvSpPr>
          <p:cNvPr id="8" name="投影片編號版面配置區 7">
            <a:extLst>
              <a:ext uri="{FF2B5EF4-FFF2-40B4-BE49-F238E27FC236}">
                <a16:creationId xmlns:a16="http://schemas.microsoft.com/office/drawing/2014/main" id="{32753A8B-6AA4-40DE-BB88-9D25BC53A537}"/>
              </a:ext>
            </a:extLst>
          </p:cNvPr>
          <p:cNvSpPr>
            <a:spLocks noGrp="1"/>
          </p:cNvSpPr>
          <p:nvPr>
            <p:ph type="sldNum" sz="quarter" idx="10"/>
          </p:nvPr>
        </p:nvSpPr>
        <p:spPr/>
        <p:txBody>
          <a:bodyPr/>
          <a:lstStyle/>
          <a:p>
            <a:fld id="{7A97B5DE-3CB1-4C6F-ACB5-6BC122C5FF78}" type="slidenum">
              <a:rPr lang="en-US" altLang="zh-TW" smtClean="0"/>
              <a:pPr/>
              <a:t>29</a:t>
            </a:fld>
            <a:endParaRPr lang="en-US" altLang="zh-TW"/>
          </a:p>
        </p:txBody>
      </p:sp>
    </p:spTree>
    <p:extLst>
      <p:ext uri="{BB962C8B-B14F-4D97-AF65-F5344CB8AC3E}">
        <p14:creationId xmlns:p14="http://schemas.microsoft.com/office/powerpoint/2010/main" val="2287638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61CF073-355E-4F53-BA29-104B0D1C1EB5}"/>
              </a:ext>
            </a:extLst>
          </p:cNvPr>
          <p:cNvPicPr>
            <a:picLocks noChangeAspect="1"/>
          </p:cNvPicPr>
          <p:nvPr/>
        </p:nvPicPr>
        <p:blipFill rotWithShape="1">
          <a:blip r:embed="rId3"/>
          <a:srcRect l="2441" t="2094" r="2441" b="10132"/>
          <a:stretch/>
        </p:blipFill>
        <p:spPr>
          <a:xfrm>
            <a:off x="-17421" y="-17417"/>
            <a:ext cx="9161417" cy="4873978"/>
          </a:xfrm>
          <a:prstGeom prst="rect">
            <a:avLst/>
          </a:prstGeom>
        </p:spPr>
      </p:pic>
      <p:sp>
        <p:nvSpPr>
          <p:cNvPr id="4" name="投影片編號版面配置區 3">
            <a:extLst>
              <a:ext uri="{FF2B5EF4-FFF2-40B4-BE49-F238E27FC236}">
                <a16:creationId xmlns:a16="http://schemas.microsoft.com/office/drawing/2014/main" id="{49C35463-8A81-4419-91EC-3C8D564F09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a:t>
            </a:fld>
            <a:endParaRPr lang="zh-TW" altLang="en-US"/>
          </a:p>
        </p:txBody>
      </p:sp>
      <p:sp>
        <p:nvSpPr>
          <p:cNvPr id="2" name="標題 1">
            <a:extLst>
              <a:ext uri="{FF2B5EF4-FFF2-40B4-BE49-F238E27FC236}">
                <a16:creationId xmlns:a16="http://schemas.microsoft.com/office/drawing/2014/main" id="{EFF43720-38B8-4B35-8341-49B0FE9D530E}"/>
              </a:ext>
            </a:extLst>
          </p:cNvPr>
          <p:cNvSpPr>
            <a:spLocks noGrp="1"/>
          </p:cNvSpPr>
          <p:nvPr>
            <p:ph type="title"/>
          </p:nvPr>
        </p:nvSpPr>
        <p:spPr>
          <a:xfrm>
            <a:off x="0" y="4947010"/>
            <a:ext cx="8229600" cy="249283"/>
          </a:xfrm>
        </p:spPr>
        <p:txBody>
          <a:bodyPr/>
          <a:lstStyle/>
          <a:p>
            <a:r>
              <a:rPr lang="en-US" altLang="zh-TW" sz="1400" dirty="0"/>
              <a:t>Source: M. </a:t>
            </a:r>
            <a:r>
              <a:rPr lang="en-US" altLang="zh-TW" sz="1400" dirty="0" err="1"/>
              <a:t>Krelina</a:t>
            </a:r>
            <a:r>
              <a:rPr lang="en-US" altLang="zh-TW" sz="1400" dirty="0"/>
              <a:t>, “Quantum warfare: definitions, overview and challenges,” arXiv:2103.12548 (2021).</a:t>
            </a:r>
            <a:br>
              <a:rPr lang="zh-TW" altLang="en-US" sz="1400" dirty="0"/>
            </a:br>
            <a:endParaRPr lang="zh-TW" altLang="en-US" sz="1400" dirty="0"/>
          </a:p>
        </p:txBody>
      </p:sp>
    </p:spTree>
    <p:extLst>
      <p:ext uri="{BB962C8B-B14F-4D97-AF65-F5344CB8AC3E}">
        <p14:creationId xmlns:p14="http://schemas.microsoft.com/office/powerpoint/2010/main" val="998339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039E89-1403-AE84-71F6-8F049A299D13}"/>
              </a:ext>
            </a:extLst>
          </p:cNvPr>
          <p:cNvSpPr>
            <a:spLocks noGrp="1"/>
          </p:cNvSpPr>
          <p:nvPr>
            <p:ph type="title"/>
          </p:nvPr>
        </p:nvSpPr>
        <p:spPr/>
        <p:txBody>
          <a:bodyPr/>
          <a:lstStyle/>
          <a:p>
            <a:r>
              <a:rPr kumimoji="1" lang="en-US" altLang="zh-TW" dirty="0"/>
              <a:t>Overall Ranking Distribution</a:t>
            </a:r>
            <a:endParaRPr kumimoji="1" lang="zh-TW" altLang="en-US" dirty="0"/>
          </a:p>
        </p:txBody>
      </p:sp>
      <p:pic>
        <p:nvPicPr>
          <p:cNvPr id="3" name="圖片 2">
            <a:extLst>
              <a:ext uri="{FF2B5EF4-FFF2-40B4-BE49-F238E27FC236}">
                <a16:creationId xmlns:a16="http://schemas.microsoft.com/office/drawing/2014/main" id="{BB5FEC91-A9F5-4A1B-98EC-44D4A7294578}"/>
              </a:ext>
            </a:extLst>
          </p:cNvPr>
          <p:cNvPicPr>
            <a:picLocks noChangeAspect="1"/>
          </p:cNvPicPr>
          <p:nvPr/>
        </p:nvPicPr>
        <p:blipFill>
          <a:blip r:embed="rId2"/>
          <a:stretch>
            <a:fillRect/>
          </a:stretch>
        </p:blipFill>
        <p:spPr>
          <a:xfrm>
            <a:off x="738964" y="1039830"/>
            <a:ext cx="6976892" cy="4213319"/>
          </a:xfrm>
          <a:prstGeom prst="rect">
            <a:avLst/>
          </a:prstGeom>
        </p:spPr>
      </p:pic>
      <p:pic>
        <p:nvPicPr>
          <p:cNvPr id="5" name="圖片 4">
            <a:extLst>
              <a:ext uri="{FF2B5EF4-FFF2-40B4-BE49-F238E27FC236}">
                <a16:creationId xmlns:a16="http://schemas.microsoft.com/office/drawing/2014/main" id="{A769AF9A-A500-4410-A709-3CF55D88D3B7}"/>
              </a:ext>
            </a:extLst>
          </p:cNvPr>
          <p:cNvPicPr>
            <a:picLocks noChangeAspect="1"/>
          </p:cNvPicPr>
          <p:nvPr/>
        </p:nvPicPr>
        <p:blipFill>
          <a:blip r:embed="rId3"/>
          <a:stretch>
            <a:fillRect/>
          </a:stretch>
        </p:blipFill>
        <p:spPr>
          <a:xfrm>
            <a:off x="3576445" y="1606267"/>
            <a:ext cx="4322072" cy="1468184"/>
          </a:xfrm>
          <a:prstGeom prst="rect">
            <a:avLst/>
          </a:prstGeom>
        </p:spPr>
      </p:pic>
      <p:sp>
        <p:nvSpPr>
          <p:cNvPr id="7" name="投影片編號版面配置區 6">
            <a:extLst>
              <a:ext uri="{FF2B5EF4-FFF2-40B4-BE49-F238E27FC236}">
                <a16:creationId xmlns:a16="http://schemas.microsoft.com/office/drawing/2014/main" id="{4618DD9A-F3E8-491F-90C8-ECCEDF442744}"/>
              </a:ext>
            </a:extLst>
          </p:cNvPr>
          <p:cNvSpPr>
            <a:spLocks noGrp="1"/>
          </p:cNvSpPr>
          <p:nvPr>
            <p:ph type="sldNum" sz="quarter" idx="10"/>
          </p:nvPr>
        </p:nvSpPr>
        <p:spPr/>
        <p:txBody>
          <a:bodyPr/>
          <a:lstStyle/>
          <a:p>
            <a:fld id="{7A97B5DE-3CB1-4C6F-ACB5-6BC122C5FF78}" type="slidenum">
              <a:rPr lang="en-US" altLang="zh-TW" smtClean="0"/>
              <a:pPr/>
              <a:t>30</a:t>
            </a:fld>
            <a:endParaRPr lang="en-US" altLang="zh-TW"/>
          </a:p>
        </p:txBody>
      </p:sp>
    </p:spTree>
    <p:extLst>
      <p:ext uri="{BB962C8B-B14F-4D97-AF65-F5344CB8AC3E}">
        <p14:creationId xmlns:p14="http://schemas.microsoft.com/office/powerpoint/2010/main" val="979805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80CB668-61BE-DD2A-75DE-969AB3AC5D93}"/>
              </a:ext>
            </a:extLst>
          </p:cNvPr>
          <p:cNvSpPr>
            <a:spLocks noGrp="1"/>
          </p:cNvSpPr>
          <p:nvPr>
            <p:ph type="title"/>
          </p:nvPr>
        </p:nvSpPr>
        <p:spPr/>
        <p:txBody>
          <a:bodyPr/>
          <a:lstStyle/>
          <a:p>
            <a:r>
              <a:rPr kumimoji="1" lang="en-US" altLang="zh-TW" dirty="0"/>
              <a:t>Annealer Overall Comparisons</a:t>
            </a:r>
            <a:endParaRPr kumimoji="1" lang="zh-TW" altLang="en-US" dirty="0"/>
          </a:p>
        </p:txBody>
      </p:sp>
      <p:sp>
        <p:nvSpPr>
          <p:cNvPr id="3" name="文字版面配置區 2">
            <a:extLst>
              <a:ext uri="{FF2B5EF4-FFF2-40B4-BE49-F238E27FC236}">
                <a16:creationId xmlns:a16="http://schemas.microsoft.com/office/drawing/2014/main" id="{3666D1CF-CB07-436D-33A1-DD350C061953}"/>
              </a:ext>
            </a:extLst>
          </p:cNvPr>
          <p:cNvSpPr>
            <a:spLocks noGrp="1"/>
          </p:cNvSpPr>
          <p:nvPr>
            <p:ph type="body" idx="1"/>
          </p:nvPr>
        </p:nvSpPr>
        <p:spPr/>
        <p:txBody>
          <a:bodyPr/>
          <a:lstStyle/>
          <a:p>
            <a:endParaRPr kumimoji="1" lang="zh-TW" altLang="en-US" dirty="0"/>
          </a:p>
        </p:txBody>
      </p:sp>
      <p:graphicFrame>
        <p:nvGraphicFramePr>
          <p:cNvPr id="4" name="表格 3">
            <a:extLst>
              <a:ext uri="{FF2B5EF4-FFF2-40B4-BE49-F238E27FC236}">
                <a16:creationId xmlns:a16="http://schemas.microsoft.com/office/drawing/2014/main" id="{5F10B0CD-D532-E636-84FE-A092F298374D}"/>
              </a:ext>
            </a:extLst>
          </p:cNvPr>
          <p:cNvGraphicFramePr>
            <a:graphicFrameLocks noGrp="1"/>
          </p:cNvGraphicFramePr>
          <p:nvPr/>
        </p:nvGraphicFramePr>
        <p:xfrm>
          <a:off x="393913" y="986827"/>
          <a:ext cx="8196309" cy="3500436"/>
        </p:xfrm>
        <a:graphic>
          <a:graphicData uri="http://schemas.openxmlformats.org/drawingml/2006/table">
            <a:tbl>
              <a:tblPr firstRow="1" bandRow="1">
                <a:tableStyleId>{5C22544A-7EE6-4342-B048-85BDC9FD1C3A}</a:tableStyleId>
              </a:tblPr>
              <a:tblGrid>
                <a:gridCol w="2059888">
                  <a:extLst>
                    <a:ext uri="{9D8B030D-6E8A-4147-A177-3AD203B41FA5}">
                      <a16:colId xmlns:a16="http://schemas.microsoft.com/office/drawing/2014/main" val="2691679837"/>
                    </a:ext>
                  </a:extLst>
                </a:gridCol>
                <a:gridCol w="2080523">
                  <a:extLst>
                    <a:ext uri="{9D8B030D-6E8A-4147-A177-3AD203B41FA5}">
                      <a16:colId xmlns:a16="http://schemas.microsoft.com/office/drawing/2014/main" val="1359154351"/>
                    </a:ext>
                  </a:extLst>
                </a:gridCol>
                <a:gridCol w="2072812">
                  <a:extLst>
                    <a:ext uri="{9D8B030D-6E8A-4147-A177-3AD203B41FA5}">
                      <a16:colId xmlns:a16="http://schemas.microsoft.com/office/drawing/2014/main" val="2259592279"/>
                    </a:ext>
                  </a:extLst>
                </a:gridCol>
                <a:gridCol w="1983086">
                  <a:extLst>
                    <a:ext uri="{9D8B030D-6E8A-4147-A177-3AD203B41FA5}">
                      <a16:colId xmlns:a16="http://schemas.microsoft.com/office/drawing/2014/main" val="1552979448"/>
                    </a:ext>
                  </a:extLst>
                </a:gridCol>
              </a:tblGrid>
              <a:tr h="485165">
                <a:tc>
                  <a:txBody>
                    <a:bodyPr/>
                    <a:lstStyle/>
                    <a:p>
                      <a:pPr algn="ctr"/>
                      <a:r>
                        <a:rPr lang="en-US" altLang="zh-TW" sz="1100" dirty="0">
                          <a:latin typeface="Heiti SC Medium" pitchFamily="2" charset="-128"/>
                          <a:ea typeface="Heiti SC Medium" pitchFamily="2" charset="-128"/>
                        </a:rPr>
                        <a:t>Annealers</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QA</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DA</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GPUA</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484047041"/>
                  </a:ext>
                </a:extLst>
              </a:tr>
              <a:tr h="485165">
                <a:tc>
                  <a:txBody>
                    <a:bodyPr/>
                    <a:lstStyle/>
                    <a:p>
                      <a:pPr algn="ctr"/>
                      <a:r>
                        <a:rPr lang="en-US" altLang="zh-TW" sz="1100" b="1" dirty="0">
                          <a:latin typeface="Heiti SC Medium" pitchFamily="2" charset="-128"/>
                          <a:ea typeface="Heiti SC Medium" pitchFamily="2" charset="-128"/>
                        </a:rPr>
                        <a:t>Device</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D-Wave Advantage</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Fujitsu DAU</a:t>
                      </a:r>
                      <a:r>
                        <a:rPr lang="zh-TW" altLang="en-US" sz="1100" dirty="0">
                          <a:latin typeface="Heiti SC Medium" pitchFamily="2" charset="-128"/>
                          <a:ea typeface="Heiti SC Medium" pitchFamily="2" charset="-128"/>
                        </a:rPr>
                        <a:t> </a:t>
                      </a:r>
                      <a:r>
                        <a:rPr lang="en-US" altLang="zh-TW" sz="1100" dirty="0">
                          <a:latin typeface="Heiti SC Medium" pitchFamily="2" charset="-128"/>
                          <a:ea typeface="Heiti SC Medium" pitchFamily="2" charset="-128"/>
                        </a:rPr>
                        <a:t>3</a:t>
                      </a:r>
                    </a:p>
                  </a:txBody>
                  <a:tcPr marL="68580" marR="68580" marT="34290" marB="34290" anchor="ctr"/>
                </a:tc>
                <a:tc>
                  <a:txBody>
                    <a:bodyPr/>
                    <a:lstStyle/>
                    <a:p>
                      <a:pPr algn="ctr"/>
                      <a:r>
                        <a:rPr lang="en-US" altLang="zh-TW" sz="1100" dirty="0">
                          <a:latin typeface="Heiti SC Medium" pitchFamily="2" charset="-128"/>
                          <a:ea typeface="Heiti SC Medium" pitchFamily="2" charset="-128"/>
                        </a:rPr>
                        <a:t>Compal Quantix</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1726631839"/>
                  </a:ext>
                </a:extLst>
              </a:tr>
              <a:tr h="485165">
                <a:tc>
                  <a:txBody>
                    <a:bodyPr/>
                    <a:lstStyle/>
                    <a:p>
                      <a:pPr algn="ctr"/>
                      <a:r>
                        <a:rPr lang="en-US" altLang="zh-TW" sz="1100" b="1" dirty="0">
                          <a:latin typeface="Heiti SC Medium" pitchFamily="2" charset="-128"/>
                          <a:ea typeface="Heiti SC Medium" pitchFamily="2" charset="-128"/>
                        </a:rPr>
                        <a:t>Release Year</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2020 </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2021</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2023</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3450531580"/>
                  </a:ext>
                </a:extLst>
              </a:tr>
              <a:tr h="485165">
                <a:tc>
                  <a:txBody>
                    <a:bodyPr/>
                    <a:lstStyle/>
                    <a:p>
                      <a:pPr algn="ctr"/>
                      <a:r>
                        <a:rPr lang="en-US" altLang="zh-TW" sz="1100" b="1" dirty="0">
                          <a:latin typeface="Heiti SC Medium" pitchFamily="2" charset="-128"/>
                          <a:ea typeface="Heiti SC Medium" pitchFamily="2" charset="-128"/>
                        </a:rPr>
                        <a:t>Technology</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Quantum Annealing </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ASIC  Digital Annealing</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GPU-based Annealing</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4056736559"/>
                  </a:ext>
                </a:extLst>
              </a:tr>
              <a:tr h="485165">
                <a:tc>
                  <a:txBody>
                    <a:bodyPr/>
                    <a:lstStyle/>
                    <a:p>
                      <a:pPr algn="ctr"/>
                      <a:r>
                        <a:rPr lang="en-US" altLang="zh-TW" sz="1100" b="1" dirty="0">
                          <a:latin typeface="Heiti SC Medium" pitchFamily="2" charset="-128"/>
                          <a:ea typeface="Heiti SC Medium" pitchFamily="2" charset="-128"/>
                        </a:rPr>
                        <a:t>No. of Qubits</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5,640</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100,000</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~60,000</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450605330"/>
                  </a:ext>
                </a:extLst>
              </a:tr>
              <a:tr h="589446">
                <a:tc>
                  <a:txBody>
                    <a:bodyPr/>
                    <a:lstStyle/>
                    <a:p>
                      <a:pPr algn="ctr"/>
                      <a:r>
                        <a:rPr lang="en-US" altLang="zh-TW" sz="1100" b="1" dirty="0">
                          <a:latin typeface="Heiti SC Medium" pitchFamily="2" charset="-128"/>
                          <a:ea typeface="Heiti SC Medium" pitchFamily="2" charset="-128"/>
                        </a:rPr>
                        <a:t>Connectivity</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At most 15 ways</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Fully-connected</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Fully-connected</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2862541713"/>
                  </a:ext>
                </a:extLst>
              </a:tr>
              <a:tr h="485165">
                <a:tc>
                  <a:txBody>
                    <a:bodyPr/>
                    <a:lstStyle/>
                    <a:p>
                      <a:pPr algn="ctr"/>
                      <a:r>
                        <a:rPr lang="en-US" altLang="zh-TW" sz="1100" b="1" dirty="0">
                          <a:latin typeface="Heiti SC Medium" pitchFamily="2" charset="-128"/>
                          <a:ea typeface="Heiti SC Medium" pitchFamily="2" charset="-128"/>
                        </a:rPr>
                        <a:t>Performance</a:t>
                      </a:r>
                    </a:p>
                    <a:p>
                      <a:pPr algn="ctr"/>
                      <a:r>
                        <a:rPr lang="en-US" altLang="zh-TW" sz="1100" b="1" dirty="0">
                          <a:latin typeface="Heiti SC Medium" pitchFamily="2" charset="-128"/>
                          <a:ea typeface="Heiti SC Medium" pitchFamily="2" charset="-128"/>
                        </a:rPr>
                        <a:t>(First Place Ranking)</a:t>
                      </a:r>
                      <a:endParaRPr lang="zh-TW" altLang="en-US" sz="1100" b="1"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3</a:t>
                      </a:r>
                    </a:p>
                  </a:txBody>
                  <a:tcPr marL="68580" marR="68580" marT="34290" marB="34290" anchor="ctr"/>
                </a:tc>
                <a:tc>
                  <a:txBody>
                    <a:bodyPr/>
                    <a:lstStyle/>
                    <a:p>
                      <a:pPr algn="ctr"/>
                      <a:r>
                        <a:rPr lang="en-US" altLang="zh-TW" sz="1100" dirty="0">
                          <a:latin typeface="Heiti SC Medium" pitchFamily="2" charset="-128"/>
                          <a:ea typeface="Heiti SC Medium" pitchFamily="2" charset="-128"/>
                        </a:rPr>
                        <a:t>1</a:t>
                      </a:r>
                      <a:endParaRPr lang="zh-TW" altLang="en-US" sz="1100" dirty="0">
                        <a:latin typeface="Heiti SC Medium" pitchFamily="2" charset="-128"/>
                        <a:ea typeface="Heiti SC Medium" pitchFamily="2" charset="-128"/>
                      </a:endParaRPr>
                    </a:p>
                  </a:txBody>
                  <a:tcPr marL="68580" marR="68580" marT="34290" marB="34290" anchor="ctr"/>
                </a:tc>
                <a:tc>
                  <a:txBody>
                    <a:bodyPr/>
                    <a:lstStyle/>
                    <a:p>
                      <a:pPr algn="ctr"/>
                      <a:r>
                        <a:rPr lang="en-US" altLang="zh-TW" sz="1100" dirty="0">
                          <a:latin typeface="Heiti SC Medium" pitchFamily="2" charset="-128"/>
                          <a:ea typeface="Heiti SC Medium" pitchFamily="2" charset="-128"/>
                        </a:rPr>
                        <a:t>2</a:t>
                      </a:r>
                      <a:endParaRPr lang="zh-TW" altLang="en-US" sz="1100" dirty="0">
                        <a:latin typeface="Heiti SC Medium" pitchFamily="2" charset="-128"/>
                        <a:ea typeface="Heiti SC Medium" pitchFamily="2" charset="-128"/>
                      </a:endParaRPr>
                    </a:p>
                  </a:txBody>
                  <a:tcPr marL="68580" marR="68580" marT="34290" marB="34290" anchor="ctr"/>
                </a:tc>
                <a:extLst>
                  <a:ext uri="{0D108BD9-81ED-4DB2-BD59-A6C34878D82A}">
                    <a16:rowId xmlns:a16="http://schemas.microsoft.com/office/drawing/2014/main" val="983940587"/>
                  </a:ext>
                </a:extLst>
              </a:tr>
            </a:tbl>
          </a:graphicData>
        </a:graphic>
      </p:graphicFrame>
      <p:sp>
        <p:nvSpPr>
          <p:cNvPr id="5" name="文字方塊 4">
            <a:extLst>
              <a:ext uri="{FF2B5EF4-FFF2-40B4-BE49-F238E27FC236}">
                <a16:creationId xmlns:a16="http://schemas.microsoft.com/office/drawing/2014/main" id="{3AD0DBE1-5C85-444E-9221-8731F5FA09AE}"/>
              </a:ext>
            </a:extLst>
          </p:cNvPr>
          <p:cNvSpPr txBox="1"/>
          <p:nvPr/>
        </p:nvSpPr>
        <p:spPr>
          <a:xfrm>
            <a:off x="326570" y="4507725"/>
            <a:ext cx="8686993" cy="346249"/>
          </a:xfrm>
          <a:prstGeom prst="rect">
            <a:avLst/>
          </a:prstGeom>
          <a:noFill/>
        </p:spPr>
        <p:txBody>
          <a:bodyPr wrap="none" rtlCol="0">
            <a:spAutoFit/>
          </a:bodyPr>
          <a:lstStyle/>
          <a:p>
            <a:r>
              <a:rPr lang="en-US" altLang="zh-TW" sz="1650" b="1" dirty="0">
                <a:solidFill>
                  <a:srgbClr val="FF0000"/>
                </a:solidFill>
              </a:rPr>
              <a:t>We are trying to find possible performance improvement methods for each annealer.</a:t>
            </a:r>
            <a:endParaRPr lang="zh-TW" altLang="en-US" sz="1650" b="1" dirty="0">
              <a:solidFill>
                <a:srgbClr val="FF0000"/>
              </a:solidFill>
            </a:endParaRPr>
          </a:p>
        </p:txBody>
      </p:sp>
      <p:sp>
        <p:nvSpPr>
          <p:cNvPr id="8" name="投影片編號版面配置區 7">
            <a:extLst>
              <a:ext uri="{FF2B5EF4-FFF2-40B4-BE49-F238E27FC236}">
                <a16:creationId xmlns:a16="http://schemas.microsoft.com/office/drawing/2014/main" id="{E4A5EEF5-FB79-4A04-A269-50886B04D844}"/>
              </a:ext>
            </a:extLst>
          </p:cNvPr>
          <p:cNvSpPr>
            <a:spLocks noGrp="1"/>
          </p:cNvSpPr>
          <p:nvPr>
            <p:ph type="sldNum" sz="quarter" idx="10"/>
          </p:nvPr>
        </p:nvSpPr>
        <p:spPr/>
        <p:txBody>
          <a:bodyPr/>
          <a:lstStyle/>
          <a:p>
            <a:fld id="{7A97B5DE-3CB1-4C6F-ACB5-6BC122C5FF78}" type="slidenum">
              <a:rPr lang="en-US" altLang="zh-TW" smtClean="0"/>
              <a:pPr/>
              <a:t>31</a:t>
            </a:fld>
            <a:endParaRPr lang="en-US" altLang="zh-TW"/>
          </a:p>
        </p:txBody>
      </p:sp>
    </p:spTree>
    <p:extLst>
      <p:ext uri="{BB962C8B-B14F-4D97-AF65-F5344CB8AC3E}">
        <p14:creationId xmlns:p14="http://schemas.microsoft.com/office/powerpoint/2010/main" val="30562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0b70956f60_16_37"/>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Outline</a:t>
            </a:r>
            <a:endParaRPr dirty="0"/>
          </a:p>
        </p:txBody>
      </p:sp>
      <p:sp>
        <p:nvSpPr>
          <p:cNvPr id="194" name="Google Shape;194;g10b70956f60_16_37"/>
          <p:cNvSpPr txBox="1"/>
          <p:nvPr/>
        </p:nvSpPr>
        <p:spPr>
          <a:xfrm>
            <a:off x="373424" y="1266625"/>
            <a:ext cx="7809900" cy="2292925"/>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2800" dirty="0"/>
              <a:t>Classical Computers vs Quantum Computers</a:t>
            </a:r>
          </a:p>
          <a:p>
            <a:pPr marL="342900" lvl="0" indent="-292100">
              <a:buSzPts val="2000"/>
              <a:buChar char="●"/>
            </a:pPr>
            <a:r>
              <a:rPr lang="en-US" altLang="zh-TW" sz="2800" dirty="0">
                <a:solidFill>
                  <a:schemeClr val="tx1"/>
                </a:solidFill>
              </a:rPr>
              <a:t>Quantum Algorithms</a:t>
            </a:r>
          </a:p>
          <a:p>
            <a:pPr marL="342900" lvl="0" indent="-292100">
              <a:buSzPts val="2000"/>
              <a:buChar char="●"/>
            </a:pPr>
            <a:r>
              <a:rPr lang="en-US" altLang="zh-TW" sz="2800" u="sng" dirty="0">
                <a:solidFill>
                  <a:srgbClr val="3333FF"/>
                </a:solidFill>
              </a:rPr>
              <a:t>Concluding Remarks</a:t>
            </a: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800" b="0" i="0" u="none" strike="noStrike" cap="none" dirty="0">
              <a:solidFill>
                <a:srgbClr val="000000"/>
              </a:solidFill>
              <a:latin typeface="Arial"/>
              <a:ea typeface="Arial"/>
              <a:cs typeface="Arial"/>
              <a:sym typeface="Arial"/>
            </a:endParaRPr>
          </a:p>
        </p:txBody>
      </p:sp>
      <p:sp>
        <p:nvSpPr>
          <p:cNvPr id="4" name="投影片編號版面配置區 3">
            <a:extLst>
              <a:ext uri="{FF2B5EF4-FFF2-40B4-BE49-F238E27FC236}">
                <a16:creationId xmlns:a16="http://schemas.microsoft.com/office/drawing/2014/main" id="{2E9400E3-A721-4C4F-ACA6-CF585C0AA6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32</a:t>
            </a:fld>
            <a:endParaRPr lang="zh-TW" altLang="en-US"/>
          </a:p>
        </p:txBody>
      </p:sp>
    </p:spTree>
    <p:extLst>
      <p:ext uri="{BB962C8B-B14F-4D97-AF65-F5344CB8AC3E}">
        <p14:creationId xmlns:p14="http://schemas.microsoft.com/office/powerpoint/2010/main" val="1056944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2DA56E0-BB43-49B0-B510-5C55DA279502}"/>
              </a:ext>
            </a:extLst>
          </p:cNvPr>
          <p:cNvSpPr>
            <a:spLocks noGrp="1"/>
          </p:cNvSpPr>
          <p:nvPr>
            <p:ph type="title"/>
          </p:nvPr>
        </p:nvSpPr>
        <p:spPr>
          <a:xfrm>
            <a:off x="457200" y="342900"/>
            <a:ext cx="8229600" cy="586792"/>
          </a:xfrm>
          <a:ln w="57150">
            <a:solidFill>
              <a:srgbClr val="FF0000"/>
            </a:solidFill>
          </a:ln>
        </p:spPr>
        <p:txBody>
          <a:bodyPr/>
          <a:lstStyle/>
          <a:p>
            <a:r>
              <a:rPr lang="en-US" altLang="zh-TW" dirty="0">
                <a:solidFill>
                  <a:srgbClr val="FF0000"/>
                </a:solidFill>
              </a:rPr>
              <a:t>The quantum computation era is coming.</a:t>
            </a:r>
            <a:endParaRPr lang="zh-TW" altLang="en-US" dirty="0">
              <a:solidFill>
                <a:srgbClr val="FF0000"/>
              </a:solidFill>
            </a:endParaRPr>
          </a:p>
        </p:txBody>
      </p:sp>
      <p:pic>
        <p:nvPicPr>
          <p:cNvPr id="4" name="圖片 3">
            <a:extLst>
              <a:ext uri="{FF2B5EF4-FFF2-40B4-BE49-F238E27FC236}">
                <a16:creationId xmlns:a16="http://schemas.microsoft.com/office/drawing/2014/main" id="{E537E64D-EBCB-40F4-8910-CCCA4A24E66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34201" y="1012334"/>
            <a:ext cx="7723235" cy="3761584"/>
          </a:xfrm>
          <a:prstGeom prst="rect">
            <a:avLst/>
          </a:prstGeom>
        </p:spPr>
      </p:pic>
      <p:sp>
        <p:nvSpPr>
          <p:cNvPr id="5" name="標題 1">
            <a:extLst>
              <a:ext uri="{FF2B5EF4-FFF2-40B4-BE49-F238E27FC236}">
                <a16:creationId xmlns:a16="http://schemas.microsoft.com/office/drawing/2014/main" id="{314D3DCA-B8D7-45B8-ACAE-6560429A56B0}"/>
              </a:ext>
            </a:extLst>
          </p:cNvPr>
          <p:cNvSpPr txBox="1">
            <a:spLocks/>
          </p:cNvSpPr>
          <p:nvPr/>
        </p:nvSpPr>
        <p:spPr>
          <a:xfrm>
            <a:off x="325676" y="4773918"/>
            <a:ext cx="8754256" cy="321132"/>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000" dirty="0"/>
              <a:t>Source: </a:t>
            </a:r>
            <a:r>
              <a:rPr lang="en-US" altLang="zh-TW" sz="1000" dirty="0" err="1"/>
              <a:t>Preskill</a:t>
            </a:r>
            <a:r>
              <a:rPr lang="en-US" altLang="zh-TW" sz="1000" dirty="0"/>
              <a:t>, John. "Quantum computing in the NISQ era and beyond." Quantum 2 (2018): 79. </a:t>
            </a:r>
            <a:br>
              <a:rPr lang="en-US" altLang="zh-TW" sz="1000" dirty="0"/>
            </a:br>
            <a:r>
              <a:rPr lang="en-US" altLang="zh-TW" sz="1000" dirty="0"/>
              <a:t>Also from: https://towardsdatascience.com/quantum-advantage-b3458646bd9</a:t>
            </a:r>
            <a:r>
              <a:rPr lang="zh-TW" altLang="en-US" sz="1000" dirty="0"/>
              <a:t> </a:t>
            </a:r>
          </a:p>
        </p:txBody>
      </p:sp>
      <p:sp>
        <p:nvSpPr>
          <p:cNvPr id="7" name="投影片編號版面配置區 6">
            <a:extLst>
              <a:ext uri="{FF2B5EF4-FFF2-40B4-BE49-F238E27FC236}">
                <a16:creationId xmlns:a16="http://schemas.microsoft.com/office/drawing/2014/main" id="{08C9D29D-5D2A-44E6-ABAD-DA5DEFBA48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33</a:t>
            </a:fld>
            <a:endParaRPr lang="zh-TW" altLang="en-US"/>
          </a:p>
        </p:txBody>
      </p:sp>
    </p:spTree>
    <p:extLst>
      <p:ext uri="{BB962C8B-B14F-4D97-AF65-F5344CB8AC3E}">
        <p14:creationId xmlns:p14="http://schemas.microsoft.com/office/powerpoint/2010/main" val="225200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BE4C10-61D4-4808-A415-7506CFF4738D}"/>
              </a:ext>
            </a:extLst>
          </p:cNvPr>
          <p:cNvSpPr>
            <a:spLocks noGrp="1"/>
          </p:cNvSpPr>
          <p:nvPr>
            <p:ph type="title"/>
          </p:nvPr>
        </p:nvSpPr>
        <p:spPr/>
        <p:txBody>
          <a:bodyPr/>
          <a:lstStyle/>
          <a:p>
            <a:endParaRPr lang="zh-TW" altLang="en-US" dirty="0"/>
          </a:p>
        </p:txBody>
      </p:sp>
      <p:pic>
        <p:nvPicPr>
          <p:cNvPr id="4" name="圖片 3">
            <a:extLst>
              <a:ext uri="{FF2B5EF4-FFF2-40B4-BE49-F238E27FC236}">
                <a16:creationId xmlns:a16="http://schemas.microsoft.com/office/drawing/2014/main" id="{6D390E3C-317F-4C5F-A380-36F634C71811}"/>
              </a:ext>
            </a:extLst>
          </p:cNvPr>
          <p:cNvPicPr>
            <a:picLocks noChangeAspect="1"/>
          </p:cNvPicPr>
          <p:nvPr/>
        </p:nvPicPr>
        <p:blipFill>
          <a:blip r:embed="rId2"/>
          <a:stretch>
            <a:fillRect/>
          </a:stretch>
        </p:blipFill>
        <p:spPr>
          <a:xfrm>
            <a:off x="-1" y="21421"/>
            <a:ext cx="8921019" cy="5122079"/>
          </a:xfrm>
          <a:prstGeom prst="rect">
            <a:avLst/>
          </a:prstGeom>
        </p:spPr>
      </p:pic>
      <p:sp>
        <p:nvSpPr>
          <p:cNvPr id="5" name="矩形: 圓角 4">
            <a:extLst>
              <a:ext uri="{FF2B5EF4-FFF2-40B4-BE49-F238E27FC236}">
                <a16:creationId xmlns:a16="http://schemas.microsoft.com/office/drawing/2014/main" id="{C7A99C2C-5A69-4D50-B4AD-114CA92BF9D3}"/>
              </a:ext>
            </a:extLst>
          </p:cNvPr>
          <p:cNvSpPr/>
          <p:nvPr/>
        </p:nvSpPr>
        <p:spPr>
          <a:xfrm>
            <a:off x="515151" y="817808"/>
            <a:ext cx="3953814" cy="87527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標題 1">
            <a:extLst>
              <a:ext uri="{FF2B5EF4-FFF2-40B4-BE49-F238E27FC236}">
                <a16:creationId xmlns:a16="http://schemas.microsoft.com/office/drawing/2014/main" id="{BD2DA572-0DCB-464E-911B-0A264A2FCEE3}"/>
              </a:ext>
            </a:extLst>
          </p:cNvPr>
          <p:cNvSpPr txBox="1">
            <a:spLocks/>
          </p:cNvSpPr>
          <p:nvPr/>
        </p:nvSpPr>
        <p:spPr>
          <a:xfrm>
            <a:off x="325676" y="4773918"/>
            <a:ext cx="8754256" cy="321132"/>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000" dirty="0"/>
              <a:t>Web page: https://quantum-computing.ibm.com/</a:t>
            </a:r>
            <a:endParaRPr lang="zh-TW" altLang="en-US" sz="1000" dirty="0"/>
          </a:p>
        </p:txBody>
      </p:sp>
      <p:sp>
        <p:nvSpPr>
          <p:cNvPr id="8" name="投影片編號版面配置區 7">
            <a:extLst>
              <a:ext uri="{FF2B5EF4-FFF2-40B4-BE49-F238E27FC236}">
                <a16:creationId xmlns:a16="http://schemas.microsoft.com/office/drawing/2014/main" id="{31B9C290-69F0-4BF3-884C-B27FCE9DB6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34</a:t>
            </a:fld>
            <a:endParaRPr lang="zh-TW" altLang="en-US"/>
          </a:p>
        </p:txBody>
      </p:sp>
    </p:spTree>
    <p:extLst>
      <p:ext uri="{BB962C8B-B14F-4D97-AF65-F5344CB8AC3E}">
        <p14:creationId xmlns:p14="http://schemas.microsoft.com/office/powerpoint/2010/main" val="302088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4B4A3A-79B3-4930-BA17-04764512E57F}"/>
              </a:ext>
            </a:extLst>
          </p:cNvPr>
          <p:cNvSpPr>
            <a:spLocks noGrp="1"/>
          </p:cNvSpPr>
          <p:nvPr>
            <p:ph type="title"/>
          </p:nvPr>
        </p:nvSpPr>
        <p:spPr/>
        <p:txBody>
          <a:bodyPr/>
          <a:lstStyle/>
          <a:p>
            <a:endParaRPr lang="zh-TW" altLang="en-US"/>
          </a:p>
        </p:txBody>
      </p:sp>
      <p:sp>
        <p:nvSpPr>
          <p:cNvPr id="3" name="投影片編號版面配置區 2">
            <a:extLst>
              <a:ext uri="{FF2B5EF4-FFF2-40B4-BE49-F238E27FC236}">
                <a16:creationId xmlns:a16="http://schemas.microsoft.com/office/drawing/2014/main" id="{43F23946-05F4-4D0A-A19C-CD125AE42C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35</a:t>
            </a:fld>
            <a:endParaRPr lang="zh-TW" altLang="en-US"/>
          </a:p>
        </p:txBody>
      </p:sp>
      <p:sp>
        <p:nvSpPr>
          <p:cNvPr id="5" name="文字方塊 4">
            <a:extLst>
              <a:ext uri="{FF2B5EF4-FFF2-40B4-BE49-F238E27FC236}">
                <a16:creationId xmlns:a16="http://schemas.microsoft.com/office/drawing/2014/main" id="{B8A1A1F3-6A21-497D-94F4-4075EF9C056E}"/>
              </a:ext>
            </a:extLst>
          </p:cNvPr>
          <p:cNvSpPr txBox="1"/>
          <p:nvPr/>
        </p:nvSpPr>
        <p:spPr>
          <a:xfrm>
            <a:off x="-10160" y="-20320"/>
            <a:ext cx="9143999" cy="584775"/>
          </a:xfrm>
          <a:prstGeom prst="rect">
            <a:avLst/>
          </a:prstGeom>
          <a:solidFill>
            <a:schemeClr val="bg1"/>
          </a:solidFill>
        </p:spPr>
        <p:txBody>
          <a:bodyPr wrap="square" rtlCol="0">
            <a:spAutoFit/>
          </a:bodyPr>
          <a:lstStyle/>
          <a:p>
            <a:pPr algn="just"/>
            <a:r>
              <a:rPr lang="en-US" altLang="zh-TW" sz="1600" b="1" u="sng" dirty="0">
                <a:solidFill>
                  <a:srgbClr val="FF0000"/>
                </a:solidFill>
              </a:rPr>
              <a:t>The form of quantum computers keeps changing, but the form of quantum algorithms remains the same. Thus, it is good to focus on studying and developing quantum algorithms.</a:t>
            </a:r>
            <a:endParaRPr lang="zh-TW" altLang="en-US" sz="1600" b="1" u="sng" dirty="0">
              <a:solidFill>
                <a:srgbClr val="FF0000"/>
              </a:solidFill>
            </a:endParaRPr>
          </a:p>
        </p:txBody>
      </p:sp>
      <p:pic>
        <p:nvPicPr>
          <p:cNvPr id="7" name="圖片 6">
            <a:extLst>
              <a:ext uri="{FF2B5EF4-FFF2-40B4-BE49-F238E27FC236}">
                <a16:creationId xmlns:a16="http://schemas.microsoft.com/office/drawing/2014/main" id="{01CF5FF6-C83B-4556-97A8-B016B7AE3494}"/>
              </a:ext>
            </a:extLst>
          </p:cNvPr>
          <p:cNvPicPr>
            <a:picLocks noChangeAspect="1"/>
          </p:cNvPicPr>
          <p:nvPr/>
        </p:nvPicPr>
        <p:blipFill>
          <a:blip r:embed="rId2"/>
          <a:stretch>
            <a:fillRect/>
          </a:stretch>
        </p:blipFill>
        <p:spPr>
          <a:xfrm>
            <a:off x="0" y="564455"/>
            <a:ext cx="8869680" cy="4545599"/>
          </a:xfrm>
          <a:prstGeom prst="rect">
            <a:avLst/>
          </a:prstGeom>
        </p:spPr>
      </p:pic>
    </p:spTree>
    <p:extLst>
      <p:ext uri="{BB962C8B-B14F-4D97-AF65-F5344CB8AC3E}">
        <p14:creationId xmlns:p14="http://schemas.microsoft.com/office/powerpoint/2010/main" val="2236217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4B4A3A-79B3-4930-BA17-04764512E57F}"/>
              </a:ext>
            </a:extLst>
          </p:cNvPr>
          <p:cNvSpPr>
            <a:spLocks noGrp="1"/>
          </p:cNvSpPr>
          <p:nvPr>
            <p:ph type="title"/>
          </p:nvPr>
        </p:nvSpPr>
        <p:spPr/>
        <p:txBody>
          <a:bodyPr/>
          <a:lstStyle/>
          <a:p>
            <a:endParaRPr lang="zh-TW" altLang="en-US"/>
          </a:p>
        </p:txBody>
      </p:sp>
      <p:sp>
        <p:nvSpPr>
          <p:cNvPr id="3" name="投影片編號版面配置區 2">
            <a:extLst>
              <a:ext uri="{FF2B5EF4-FFF2-40B4-BE49-F238E27FC236}">
                <a16:creationId xmlns:a16="http://schemas.microsoft.com/office/drawing/2014/main" id="{43F23946-05F4-4D0A-A19C-CD125AE42C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36</a:t>
            </a:fld>
            <a:endParaRPr lang="zh-TW" altLang="en-US"/>
          </a:p>
        </p:txBody>
      </p:sp>
      <p:sp>
        <p:nvSpPr>
          <p:cNvPr id="5" name="文字方塊 4">
            <a:extLst>
              <a:ext uri="{FF2B5EF4-FFF2-40B4-BE49-F238E27FC236}">
                <a16:creationId xmlns:a16="http://schemas.microsoft.com/office/drawing/2014/main" id="{B8A1A1F3-6A21-497D-94F4-4075EF9C056E}"/>
              </a:ext>
            </a:extLst>
          </p:cNvPr>
          <p:cNvSpPr txBox="1"/>
          <p:nvPr/>
        </p:nvSpPr>
        <p:spPr>
          <a:xfrm>
            <a:off x="-10160" y="-20320"/>
            <a:ext cx="9143999" cy="584775"/>
          </a:xfrm>
          <a:prstGeom prst="rect">
            <a:avLst/>
          </a:prstGeom>
          <a:solidFill>
            <a:schemeClr val="bg1"/>
          </a:solidFill>
        </p:spPr>
        <p:txBody>
          <a:bodyPr wrap="square" rtlCol="0">
            <a:spAutoFit/>
          </a:bodyPr>
          <a:lstStyle/>
          <a:p>
            <a:pPr algn="just"/>
            <a:r>
              <a:rPr lang="en-US" altLang="zh-TW" sz="1600" b="1" u="sng" dirty="0">
                <a:solidFill>
                  <a:srgbClr val="FF0000"/>
                </a:solidFill>
              </a:rPr>
              <a:t>The form of quantum computers keeps changing, but the form of quantum algorithms remains the same. Thus, it is good to focus on studying and developing quantum algorithms.</a:t>
            </a:r>
            <a:endParaRPr lang="zh-TW" altLang="en-US" sz="1600" b="1" u="sng" dirty="0">
              <a:solidFill>
                <a:srgbClr val="FF0000"/>
              </a:solidFill>
            </a:endParaRPr>
          </a:p>
        </p:txBody>
      </p:sp>
      <p:pic>
        <p:nvPicPr>
          <p:cNvPr id="4" name="圖片 3">
            <a:extLst>
              <a:ext uri="{FF2B5EF4-FFF2-40B4-BE49-F238E27FC236}">
                <a16:creationId xmlns:a16="http://schemas.microsoft.com/office/drawing/2014/main" id="{9F5B2669-C631-4B4D-B075-6CBB98746B85}"/>
              </a:ext>
            </a:extLst>
          </p:cNvPr>
          <p:cNvPicPr>
            <a:picLocks noChangeAspect="1"/>
          </p:cNvPicPr>
          <p:nvPr/>
        </p:nvPicPr>
        <p:blipFill rotWithShape="1">
          <a:blip r:embed="rId2"/>
          <a:srcRect l="1617"/>
          <a:stretch/>
        </p:blipFill>
        <p:spPr>
          <a:xfrm>
            <a:off x="106471" y="638606"/>
            <a:ext cx="8814009" cy="4398854"/>
          </a:xfrm>
          <a:prstGeom prst="rect">
            <a:avLst/>
          </a:prstGeom>
        </p:spPr>
      </p:pic>
    </p:spTree>
    <p:extLst>
      <p:ext uri="{BB962C8B-B14F-4D97-AF65-F5344CB8AC3E}">
        <p14:creationId xmlns:p14="http://schemas.microsoft.com/office/powerpoint/2010/main" val="326103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g10b70956f60_16_7"/>
          <p:cNvSpPr txBox="1">
            <a:spLocks noGrp="1"/>
          </p:cNvSpPr>
          <p:nvPr>
            <p:ph type="title"/>
          </p:nvPr>
        </p:nvSpPr>
        <p:spPr>
          <a:xfrm>
            <a:off x="4352545" y="536062"/>
            <a:ext cx="3599784" cy="2533040"/>
          </a:xfrm>
          <a:prstGeom prst="rect">
            <a:avLst/>
          </a:prstGeom>
        </p:spPr>
        <p:txBody>
          <a:bodyPr spcFirstLastPara="1" wrap="square" lIns="68575" tIns="34275" rIns="68575" bIns="34275" anchor="ctr" anchorCtr="0">
            <a:noAutofit/>
          </a:bodyPr>
          <a:lstStyle/>
          <a:p>
            <a:pPr algn="ctr"/>
            <a:r>
              <a:rPr lang="en-US" altLang="zh-TW" sz="10000" dirty="0"/>
              <a:t>Q&amp;A</a:t>
            </a:r>
            <a:br>
              <a:rPr lang="en-US" altLang="zh-TW" sz="10000" dirty="0"/>
            </a:br>
            <a:endParaRPr sz="10000" dirty="0"/>
          </a:p>
        </p:txBody>
      </p:sp>
      <p:pic>
        <p:nvPicPr>
          <p:cNvPr id="1026" name="Picture 2" descr="My Photo">
            <a:extLst>
              <a:ext uri="{FF2B5EF4-FFF2-40B4-BE49-F238E27FC236}">
                <a16:creationId xmlns:a16="http://schemas.microsoft.com/office/drawing/2014/main" id="{3B5FDCA5-8176-4285-B813-228E3DAD5F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8" y="546784"/>
            <a:ext cx="3878959" cy="3483323"/>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1193;g10b70956f60_16_7">
            <a:extLst>
              <a:ext uri="{FF2B5EF4-FFF2-40B4-BE49-F238E27FC236}">
                <a16:creationId xmlns:a16="http://schemas.microsoft.com/office/drawing/2014/main" id="{7A8FCB28-0E22-43A5-9DA4-CEA6F37B8869}"/>
              </a:ext>
            </a:extLst>
          </p:cNvPr>
          <p:cNvSpPr txBox="1">
            <a:spLocks/>
          </p:cNvSpPr>
          <p:nvPr/>
        </p:nvSpPr>
        <p:spPr>
          <a:xfrm>
            <a:off x="53514" y="3838271"/>
            <a:ext cx="8143303" cy="1443157"/>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2000" b="1" dirty="0"/>
              <a:t>Jehn-Ruey Jiang (</a:t>
            </a:r>
            <a:r>
              <a:rPr lang="zh-TW" altLang="en-US" sz="2000" b="1" dirty="0"/>
              <a:t>江振瑞） </a:t>
            </a:r>
            <a:endParaRPr lang="en-US" altLang="zh-TW" sz="2000" b="1" dirty="0"/>
          </a:p>
          <a:p>
            <a:r>
              <a:rPr lang="en-US" altLang="zh-TW" sz="2000" b="1" dirty="0"/>
              <a:t>Email: jrjiang@g.ncu.edu.tw</a:t>
            </a:r>
          </a:p>
          <a:p>
            <a:r>
              <a:rPr lang="en-US" sz="2000" b="1" dirty="0"/>
              <a:t>Web:   https://staff.csie.ncu.edu.tw/jrjiang/</a:t>
            </a:r>
            <a:endParaRPr lang="en-US" sz="1600" dirty="0"/>
          </a:p>
        </p:txBody>
      </p:sp>
      <p:pic>
        <p:nvPicPr>
          <p:cNvPr id="6" name="Picture 2" descr="Cover">
            <a:extLst>
              <a:ext uri="{FF2B5EF4-FFF2-40B4-BE49-F238E27FC236}">
                <a16:creationId xmlns:a16="http://schemas.microsoft.com/office/drawing/2014/main" id="{6032145B-4C01-4A85-AD82-8B122B51B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5112" y="1511559"/>
            <a:ext cx="2017539" cy="2809571"/>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94;g10b70956f60_16_37">
            <a:extLst>
              <a:ext uri="{FF2B5EF4-FFF2-40B4-BE49-F238E27FC236}">
                <a16:creationId xmlns:a16="http://schemas.microsoft.com/office/drawing/2014/main" id="{AFF53252-27A1-4138-AEE0-5DB30A4E329B}"/>
              </a:ext>
            </a:extLst>
          </p:cNvPr>
          <p:cNvSpPr txBox="1"/>
          <p:nvPr/>
        </p:nvSpPr>
        <p:spPr>
          <a:xfrm>
            <a:off x="5272069" y="1586070"/>
            <a:ext cx="3871931" cy="1211862"/>
          </a:xfrm>
          <a:prstGeom prst="rect">
            <a:avLst/>
          </a:prstGeom>
          <a:noFill/>
          <a:ln>
            <a:noFill/>
          </a:ln>
        </p:spPr>
        <p:txBody>
          <a:bodyPr spcFirstLastPara="1" wrap="square" lIns="51431" tIns="51431" rIns="51431" bIns="51431" anchor="t" anchorCtr="0">
            <a:spAutoFit/>
          </a:bodyPr>
          <a:lstStyle/>
          <a:p>
            <a:pPr marL="257175" indent="-219075">
              <a:buSzPts val="2000"/>
              <a:buChar char="●"/>
            </a:pPr>
            <a:r>
              <a:rPr lang="en-US" altLang="zh-TW" sz="1350" dirty="0"/>
              <a:t>Easy to Learn Quantum Programming --</a:t>
            </a:r>
            <a:br>
              <a:rPr lang="en-US" altLang="zh-TW" sz="1350" dirty="0"/>
            </a:br>
            <a:r>
              <a:rPr lang="en-US" altLang="zh-TW" sz="1200" i="1" dirty="0"/>
              <a:t>From Quantum Bit to Quantum Algorithm</a:t>
            </a:r>
          </a:p>
          <a:p>
            <a:pPr marL="257175" indent="-219075" algn="just">
              <a:buSzPts val="2000"/>
              <a:buChar char="●"/>
            </a:pPr>
            <a:r>
              <a:rPr lang="en-US" altLang="zh-TW" sz="1200" dirty="0"/>
              <a:t>Published in August 2022.</a:t>
            </a:r>
          </a:p>
          <a:p>
            <a:pPr marL="257175" indent="-219075" algn="just">
              <a:buSzPts val="2000"/>
              <a:buChar char="●"/>
            </a:pPr>
            <a:r>
              <a:rPr lang="en-US" altLang="zh-TW" sz="1200" dirty="0"/>
              <a:t>ISBN: 9786263242715</a:t>
            </a:r>
          </a:p>
          <a:p>
            <a:pPr marL="257175" indent="-219075" algn="just">
              <a:buSzPts val="2000"/>
              <a:buChar char="●"/>
            </a:pPr>
            <a:r>
              <a:rPr lang="en-US" altLang="zh-TW" sz="1200" dirty="0"/>
              <a:t>You can buy the book via:</a:t>
            </a:r>
          </a:p>
          <a:p>
            <a:pPr marL="38100" lvl="1" algn="just">
              <a:buSzPts val="2000"/>
            </a:pPr>
            <a:r>
              <a:rPr lang="en-US" altLang="zh-TW" sz="1050" dirty="0">
                <a:hlinkClick r:id="rId5"/>
              </a:rPr>
              <a:t>https://www.books.com.tw/products/0010933217?sloc=main</a:t>
            </a:r>
            <a:endParaRPr lang="en-US" altLang="zh-TW" sz="1500" dirty="0"/>
          </a:p>
        </p:txBody>
      </p:sp>
      <p:pic>
        <p:nvPicPr>
          <p:cNvPr id="3" name="圖片 2">
            <a:extLst>
              <a:ext uri="{FF2B5EF4-FFF2-40B4-BE49-F238E27FC236}">
                <a16:creationId xmlns:a16="http://schemas.microsoft.com/office/drawing/2014/main" id="{71E1C7D9-9F5A-4E8A-9CFF-65436071C4F9}"/>
              </a:ext>
            </a:extLst>
          </p:cNvPr>
          <p:cNvPicPr>
            <a:picLocks noChangeAspect="1"/>
          </p:cNvPicPr>
          <p:nvPr/>
        </p:nvPicPr>
        <p:blipFill>
          <a:blip r:embed="rId6"/>
          <a:stretch>
            <a:fillRect/>
          </a:stretch>
        </p:blipFill>
        <p:spPr>
          <a:xfrm>
            <a:off x="5591399" y="2914135"/>
            <a:ext cx="2167467" cy="2109348"/>
          </a:xfrm>
          <a:prstGeom prst="rect">
            <a:avLst/>
          </a:prstGeom>
        </p:spPr>
      </p:pic>
      <p:sp>
        <p:nvSpPr>
          <p:cNvPr id="4" name="投影片編號版面配置區 3">
            <a:extLst>
              <a:ext uri="{FF2B5EF4-FFF2-40B4-BE49-F238E27FC236}">
                <a16:creationId xmlns:a16="http://schemas.microsoft.com/office/drawing/2014/main" id="{28E273ED-ED68-44D0-92CF-0B0BE5B686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37</a:t>
            </a:fld>
            <a:endParaRPr lang="zh-TW" altLang="en-US"/>
          </a:p>
        </p:txBody>
      </p:sp>
    </p:spTree>
    <p:extLst>
      <p:ext uri="{BB962C8B-B14F-4D97-AF65-F5344CB8AC3E}">
        <p14:creationId xmlns:p14="http://schemas.microsoft.com/office/powerpoint/2010/main" val="397153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51DD7D-99DB-41FB-8EA7-FD8BD87CD1A9}"/>
              </a:ext>
            </a:extLst>
          </p:cNvPr>
          <p:cNvSpPr>
            <a:spLocks noGrp="1"/>
          </p:cNvSpPr>
          <p:nvPr>
            <p:ph type="title"/>
          </p:nvPr>
        </p:nvSpPr>
        <p:spPr>
          <a:xfrm>
            <a:off x="0" y="-52700"/>
            <a:ext cx="10226040" cy="571500"/>
          </a:xfrm>
          <a:solidFill>
            <a:schemeClr val="bg1"/>
          </a:solidFill>
        </p:spPr>
        <p:txBody>
          <a:bodyPr/>
          <a:lstStyle/>
          <a:p>
            <a:r>
              <a:rPr lang="en-US" altLang="zh-TW" sz="2400" dirty="0"/>
              <a:t>        Quantum Technologies</a:t>
            </a:r>
            <a:endParaRPr lang="zh-TW" altLang="en-US" sz="2400" dirty="0"/>
          </a:p>
        </p:txBody>
      </p:sp>
      <p:sp>
        <p:nvSpPr>
          <p:cNvPr id="3" name="投影片編號版面配置區 2">
            <a:extLst>
              <a:ext uri="{FF2B5EF4-FFF2-40B4-BE49-F238E27FC236}">
                <a16:creationId xmlns:a16="http://schemas.microsoft.com/office/drawing/2014/main" id="{4DDA55B5-7300-4480-925C-784AAA23B1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4</a:t>
            </a:fld>
            <a:endParaRPr lang="zh-TW" altLang="en-US"/>
          </a:p>
        </p:txBody>
      </p:sp>
      <p:pic>
        <p:nvPicPr>
          <p:cNvPr id="4" name="Picture 2">
            <a:extLst>
              <a:ext uri="{FF2B5EF4-FFF2-40B4-BE49-F238E27FC236}">
                <a16:creationId xmlns:a16="http://schemas.microsoft.com/office/drawing/2014/main" id="{CBCD43EA-24F4-4B5C-BB66-D5DFE871DA7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2000"/>
                    </a14:imgEffect>
                    <a14:imgEffect>
                      <a14:saturation sat="145000"/>
                    </a14:imgEffect>
                    <a14:imgEffect>
                      <a14:brightnessContrast bright="7000" contrast="43000"/>
                    </a14:imgEffect>
                  </a14:imgLayer>
                </a14:imgProps>
              </a:ext>
              <a:ext uri="{28A0092B-C50C-407E-A947-70E740481C1C}">
                <a14:useLocalDpi xmlns:a14="http://schemas.microsoft.com/office/drawing/2010/main" val="0"/>
              </a:ext>
            </a:extLst>
          </a:blip>
          <a:srcRect t="6859"/>
          <a:stretch/>
        </p:blipFill>
        <p:spPr bwMode="auto">
          <a:xfrm>
            <a:off x="-121920" y="518799"/>
            <a:ext cx="8527085" cy="470425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489AB44A-9C61-4AD8-9394-05E8C0BDCA2F}"/>
              </a:ext>
            </a:extLst>
          </p:cNvPr>
          <p:cNvSpPr/>
          <p:nvPr/>
        </p:nvSpPr>
        <p:spPr>
          <a:xfrm>
            <a:off x="441702" y="518799"/>
            <a:ext cx="2572718" cy="43377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F9FE7C1A-685C-4EF6-8FEE-026619F17820}"/>
              </a:ext>
            </a:extLst>
          </p:cNvPr>
          <p:cNvSpPr/>
          <p:nvPr/>
        </p:nvSpPr>
        <p:spPr>
          <a:xfrm>
            <a:off x="3058088" y="525468"/>
            <a:ext cx="2572718" cy="43377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AE49FEF2-D549-4537-91DC-C895C7B19C8C}"/>
              </a:ext>
            </a:extLst>
          </p:cNvPr>
          <p:cNvSpPr/>
          <p:nvPr/>
        </p:nvSpPr>
        <p:spPr>
          <a:xfrm>
            <a:off x="5677323" y="525472"/>
            <a:ext cx="2572718" cy="43377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7175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0b70956f60_16_37"/>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Outline</a:t>
            </a:r>
            <a:endParaRPr dirty="0"/>
          </a:p>
        </p:txBody>
      </p:sp>
      <p:sp>
        <p:nvSpPr>
          <p:cNvPr id="194" name="Google Shape;194;g10b70956f60_16_37"/>
          <p:cNvSpPr txBox="1"/>
          <p:nvPr/>
        </p:nvSpPr>
        <p:spPr>
          <a:xfrm>
            <a:off x="373424" y="1266625"/>
            <a:ext cx="7809900" cy="2292925"/>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2800" dirty="0"/>
              <a:t>Classical Computers vs Quantum Computers</a:t>
            </a:r>
          </a:p>
          <a:p>
            <a:pPr marL="342900" lvl="0" indent="-292100">
              <a:buSzPts val="2000"/>
              <a:buChar char="●"/>
            </a:pPr>
            <a:r>
              <a:rPr lang="en-US" altLang="zh-TW" sz="2800" dirty="0">
                <a:solidFill>
                  <a:schemeClr val="tx1"/>
                </a:solidFill>
              </a:rPr>
              <a:t>Quantum Algorithms</a:t>
            </a:r>
          </a:p>
          <a:p>
            <a:pPr marL="342900" lvl="0" indent="-292100">
              <a:buSzPts val="2000"/>
              <a:buChar char="●"/>
            </a:pPr>
            <a:r>
              <a:rPr lang="en-US" altLang="zh-TW" sz="2800" dirty="0">
                <a:solidFill>
                  <a:schemeClr val="tx1"/>
                </a:solidFill>
              </a:rPr>
              <a:t>Concluding Remarks</a:t>
            </a: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800" b="0" i="0" u="none" strike="noStrike" cap="none" dirty="0">
              <a:solidFill>
                <a:srgbClr val="000000"/>
              </a:solidFill>
              <a:latin typeface="Arial"/>
              <a:ea typeface="Arial"/>
              <a:cs typeface="Arial"/>
              <a:sym typeface="Arial"/>
            </a:endParaRPr>
          </a:p>
        </p:txBody>
      </p:sp>
      <p:sp>
        <p:nvSpPr>
          <p:cNvPr id="4" name="投影片編號版面配置區 3">
            <a:extLst>
              <a:ext uri="{FF2B5EF4-FFF2-40B4-BE49-F238E27FC236}">
                <a16:creationId xmlns:a16="http://schemas.microsoft.com/office/drawing/2014/main" id="{DB64C00D-D8C3-440D-A64F-4F3FF79A48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5</a:t>
            </a:fld>
            <a:endParaRPr lang="zh-TW" altLang="en-US"/>
          </a:p>
        </p:txBody>
      </p:sp>
    </p:spTree>
    <p:extLst>
      <p:ext uri="{BB962C8B-B14F-4D97-AF65-F5344CB8AC3E}">
        <p14:creationId xmlns:p14="http://schemas.microsoft.com/office/powerpoint/2010/main" val="369063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0b70956f60_16_37"/>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Outline</a:t>
            </a:r>
            <a:endParaRPr dirty="0"/>
          </a:p>
        </p:txBody>
      </p:sp>
      <p:sp>
        <p:nvSpPr>
          <p:cNvPr id="194" name="Google Shape;194;g10b70956f60_16_37"/>
          <p:cNvSpPr txBox="1"/>
          <p:nvPr/>
        </p:nvSpPr>
        <p:spPr>
          <a:xfrm>
            <a:off x="373424" y="1266625"/>
            <a:ext cx="7809900" cy="2292925"/>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2800" u="sng" dirty="0">
                <a:solidFill>
                  <a:srgbClr val="3333FF"/>
                </a:solidFill>
              </a:rPr>
              <a:t>Classical Computers vs Quantum Computers</a:t>
            </a:r>
          </a:p>
          <a:p>
            <a:pPr marL="342900" lvl="0" indent="-292100">
              <a:buSzPts val="2000"/>
              <a:buChar char="●"/>
            </a:pPr>
            <a:r>
              <a:rPr lang="en-US" altLang="zh-TW" sz="2800" dirty="0">
                <a:solidFill>
                  <a:schemeClr val="tx1"/>
                </a:solidFill>
              </a:rPr>
              <a:t>Quantum Algorithms</a:t>
            </a:r>
          </a:p>
          <a:p>
            <a:pPr marL="342900" lvl="0" indent="-292100">
              <a:buSzPts val="2000"/>
              <a:buChar char="●"/>
            </a:pPr>
            <a:r>
              <a:rPr lang="en-US" altLang="zh-TW" sz="2800" dirty="0">
                <a:solidFill>
                  <a:schemeClr val="tx1"/>
                </a:solidFill>
              </a:rPr>
              <a:t>Concluding Remarks</a:t>
            </a:r>
          </a:p>
          <a:p>
            <a:pPr marL="0" marR="0" lvl="0" indent="0" algn="l" rtl="0">
              <a:lnSpc>
                <a:spcPct val="100000"/>
              </a:lnSpc>
              <a:spcBef>
                <a:spcPts val="0"/>
              </a:spcBef>
              <a:spcAft>
                <a:spcPts val="0"/>
              </a:spcAft>
              <a:buClr>
                <a:srgbClr val="000000"/>
              </a:buClr>
              <a:buSzPts val="1800"/>
              <a:buFont typeface="Arial"/>
              <a:buNone/>
            </a:pPr>
            <a:endParaRPr lang="en-US"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800" b="0" i="0" u="none" strike="noStrike" cap="none" dirty="0">
              <a:solidFill>
                <a:srgbClr val="000000"/>
              </a:solidFill>
              <a:latin typeface="Arial"/>
              <a:ea typeface="Arial"/>
              <a:cs typeface="Arial"/>
              <a:sym typeface="Arial"/>
            </a:endParaRPr>
          </a:p>
        </p:txBody>
      </p:sp>
      <p:sp>
        <p:nvSpPr>
          <p:cNvPr id="4" name="投影片編號版面配置區 3">
            <a:extLst>
              <a:ext uri="{FF2B5EF4-FFF2-40B4-BE49-F238E27FC236}">
                <a16:creationId xmlns:a16="http://schemas.microsoft.com/office/drawing/2014/main" id="{8585E7A1-F2FC-4479-9F84-3D2D16B7F3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6</a:t>
            </a:fld>
            <a:endParaRPr lang="zh-TW" altLang="en-US"/>
          </a:p>
        </p:txBody>
      </p:sp>
    </p:spTree>
    <p:extLst>
      <p:ext uri="{BB962C8B-B14F-4D97-AF65-F5344CB8AC3E}">
        <p14:creationId xmlns:p14="http://schemas.microsoft.com/office/powerpoint/2010/main" val="3690095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1" name="矩形 10">
            <a:extLst>
              <a:ext uri="{FF2B5EF4-FFF2-40B4-BE49-F238E27FC236}">
                <a16:creationId xmlns:a16="http://schemas.microsoft.com/office/drawing/2014/main" id="{8EE91476-20F6-4596-9CC8-ADDF09CB1353}"/>
              </a:ext>
            </a:extLst>
          </p:cNvPr>
          <p:cNvSpPr/>
          <p:nvPr/>
        </p:nvSpPr>
        <p:spPr>
          <a:xfrm>
            <a:off x="-346474" y="-22865"/>
            <a:ext cx="9836947" cy="884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Google Shape;193;g10b70956f60_16_37"/>
          <p:cNvSpPr txBox="1">
            <a:spLocks noGrp="1"/>
          </p:cNvSpPr>
          <p:nvPr>
            <p:ph type="title"/>
          </p:nvPr>
        </p:nvSpPr>
        <p:spPr>
          <a:xfrm>
            <a:off x="457200" y="342900"/>
            <a:ext cx="8229600" cy="102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US" altLang="zh-TW" dirty="0"/>
              <a:t>What is </a:t>
            </a:r>
            <a:r>
              <a:rPr lang="en-US" altLang="zh-TW" b="1" dirty="0"/>
              <a:t>“Quantum”</a:t>
            </a:r>
            <a:r>
              <a:rPr lang="en-US" altLang="zh-TW" dirty="0"/>
              <a:t>?</a:t>
            </a:r>
            <a:endParaRPr dirty="0"/>
          </a:p>
        </p:txBody>
      </p:sp>
      <p:sp>
        <p:nvSpPr>
          <p:cNvPr id="194" name="Google Shape;194;g10b70956f60_16_37"/>
          <p:cNvSpPr txBox="1"/>
          <p:nvPr/>
        </p:nvSpPr>
        <p:spPr>
          <a:xfrm>
            <a:off x="373425" y="1266625"/>
            <a:ext cx="6564848" cy="3708697"/>
          </a:xfrm>
          <a:prstGeom prst="rect">
            <a:avLst/>
          </a:prstGeom>
          <a:noFill/>
          <a:ln>
            <a:noFill/>
          </a:ln>
        </p:spPr>
        <p:txBody>
          <a:bodyPr spcFirstLastPara="1" wrap="square" lIns="68575" tIns="68575" rIns="68575" bIns="68575" anchor="t" anchorCtr="0">
            <a:spAutoFit/>
          </a:bodyPr>
          <a:lstStyle/>
          <a:p>
            <a:pPr marL="342900" lvl="0" indent="-292100">
              <a:buSzPts val="2000"/>
              <a:buChar char="●"/>
            </a:pPr>
            <a:r>
              <a:rPr lang="en-US" altLang="zh-TW" sz="1800" dirty="0"/>
              <a:t>Quantum:</a:t>
            </a:r>
            <a:r>
              <a:rPr lang="zh-TW" altLang="en-US" sz="1800" dirty="0"/>
              <a:t> </a:t>
            </a:r>
            <a:r>
              <a:rPr lang="en-US" altLang="zh-TW" sz="1800" dirty="0"/>
              <a:t>the </a:t>
            </a:r>
            <a:r>
              <a:rPr lang="en-US" altLang="zh-TW" sz="1800" dirty="0">
                <a:solidFill>
                  <a:srgbClr val="FF0000"/>
                </a:solidFill>
              </a:rPr>
              <a:t>smallest indivisible unit of energy</a:t>
            </a:r>
            <a:r>
              <a:rPr lang="en-US" altLang="zh-TW" sz="1800" dirty="0"/>
              <a:t>, and in physics, it describes the behavior of matter and energy at </a:t>
            </a:r>
            <a:r>
              <a:rPr lang="en-US" altLang="zh-TW" sz="1800" dirty="0">
                <a:solidFill>
                  <a:srgbClr val="FF0000"/>
                </a:solidFill>
              </a:rPr>
              <a:t>atomic and subatomic scales</a:t>
            </a:r>
            <a:r>
              <a:rPr lang="en-US" altLang="zh-TW" sz="1800" dirty="0"/>
              <a:t> governed by the principles of quantum mechanics. </a:t>
            </a:r>
          </a:p>
          <a:p>
            <a:pPr marL="342900" lvl="0" indent="-292100">
              <a:buSzPts val="2000"/>
              <a:buChar char="●"/>
            </a:pPr>
            <a:r>
              <a:rPr lang="en-US" altLang="zh-TW" sz="1800" dirty="0"/>
              <a:t>Key phenomena:</a:t>
            </a:r>
          </a:p>
          <a:p>
            <a:pPr marL="628650" lvl="2" indent="-292100">
              <a:buSzPct val="90000"/>
              <a:buFont typeface="Wingdings" panose="05000000000000000000" pitchFamily="2" charset="2"/>
              <a:buChar char="p"/>
            </a:pPr>
            <a:r>
              <a:rPr lang="en-US" altLang="zh-TW" sz="1600" dirty="0">
                <a:solidFill>
                  <a:srgbClr val="FF0000"/>
                </a:solidFill>
              </a:rPr>
              <a:t>Superposition:</a:t>
            </a:r>
            <a:r>
              <a:rPr lang="en-US" altLang="zh-TW" sz="1600" dirty="0"/>
              <a:t> A particle can exist in multiple states at once, and its state becomes definite only upon measurement.</a:t>
            </a:r>
          </a:p>
          <a:p>
            <a:pPr marL="628650" lvl="2" indent="-292100">
              <a:buSzPct val="90000"/>
              <a:buFont typeface="Wingdings" panose="05000000000000000000" pitchFamily="2" charset="2"/>
              <a:buChar char="p"/>
            </a:pPr>
            <a:r>
              <a:rPr lang="en-US" altLang="zh-TW" sz="1600" dirty="0">
                <a:solidFill>
                  <a:srgbClr val="FF0000"/>
                </a:solidFill>
              </a:rPr>
              <a:t>Entanglement:</a:t>
            </a:r>
            <a:r>
              <a:rPr lang="en-US" altLang="zh-TW" sz="1600" dirty="0"/>
              <a:t> Particles can be linked, instantly affecting each other regardless of distance.</a:t>
            </a:r>
          </a:p>
          <a:p>
            <a:pPr marL="628650" lvl="2" indent="-292100">
              <a:buSzPct val="90000"/>
              <a:buFont typeface="Wingdings" panose="05000000000000000000" pitchFamily="2" charset="2"/>
              <a:buChar char="p"/>
            </a:pPr>
            <a:r>
              <a:rPr lang="en-US" altLang="zh-TW" sz="1600" dirty="0">
                <a:solidFill>
                  <a:srgbClr val="FF0000"/>
                </a:solidFill>
              </a:rPr>
              <a:t>Interference:</a:t>
            </a:r>
            <a:r>
              <a:rPr lang="en-US" altLang="zh-TW" sz="1600" dirty="0"/>
              <a:t> Probability amplitudes of states can reinforce or cancel each other due to the wave-like behavior of particles.</a:t>
            </a:r>
          </a:p>
          <a:p>
            <a:pPr marL="628650" lvl="2" indent="-292100">
              <a:buSzPct val="90000"/>
              <a:buFont typeface="Wingdings" panose="05000000000000000000" pitchFamily="2" charset="2"/>
              <a:buChar char="p"/>
            </a:pPr>
            <a:r>
              <a:rPr lang="en-US" altLang="zh-TW" sz="1600" dirty="0">
                <a:solidFill>
                  <a:srgbClr val="FF0000"/>
                </a:solidFill>
              </a:rPr>
              <a:t>Tunneling:</a:t>
            </a:r>
            <a:r>
              <a:rPr lang="en-US" altLang="zh-TW" sz="1600" dirty="0"/>
              <a:t> A particle can cross barriers that seem classically impossible.</a:t>
            </a:r>
          </a:p>
          <a:p>
            <a:pPr marL="628650" lvl="2" indent="-292100">
              <a:buSzPct val="90000"/>
              <a:buFont typeface="Wingdings" panose="05000000000000000000" pitchFamily="2" charset="2"/>
              <a:buChar char="p"/>
            </a:pPr>
            <a:endParaRPr sz="1600" b="0" i="0" u="none" strike="noStrike" cap="none" dirty="0">
              <a:solidFill>
                <a:srgbClr val="000000"/>
              </a:solidFill>
              <a:sym typeface="Arial"/>
            </a:endParaRPr>
          </a:p>
        </p:txBody>
      </p:sp>
      <p:sp>
        <p:nvSpPr>
          <p:cNvPr id="4" name="投影片編號版面配置區 3">
            <a:extLst>
              <a:ext uri="{FF2B5EF4-FFF2-40B4-BE49-F238E27FC236}">
                <a16:creationId xmlns:a16="http://schemas.microsoft.com/office/drawing/2014/main" id="{DB64C00D-D8C3-440D-A64F-4F3FF79A48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7</a:t>
            </a:fld>
            <a:endParaRPr lang="zh-TW" altLang="en-US"/>
          </a:p>
        </p:txBody>
      </p:sp>
      <p:pic>
        <p:nvPicPr>
          <p:cNvPr id="5" name="Picture 2" descr="https://en.openprof.com/ge/images/88/AS_640.png">
            <a:extLst>
              <a:ext uri="{FF2B5EF4-FFF2-40B4-BE49-F238E27FC236}">
                <a16:creationId xmlns:a16="http://schemas.microsoft.com/office/drawing/2014/main" id="{6AE9DF8E-CACA-4E09-B987-0C9404A30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542" y="112107"/>
            <a:ext cx="2179376" cy="13435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Quantum Entanglement | Brilliant Math &amp; Science Wiki">
            <a:extLst>
              <a:ext uri="{FF2B5EF4-FFF2-40B4-BE49-F238E27FC236}">
                <a16:creationId xmlns:a16="http://schemas.microsoft.com/office/drawing/2014/main" id="{3DACC7B5-524E-4160-8293-237039F6A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2230" y="2804079"/>
            <a:ext cx="2390848" cy="6970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templeton.org/wp-content/uploads/2017/07/Double-slit_experiment_with_electrons-300x226.png">
            <a:extLst>
              <a:ext uri="{FF2B5EF4-FFF2-40B4-BE49-F238E27FC236}">
                <a16:creationId xmlns:a16="http://schemas.microsoft.com/office/drawing/2014/main" id="{C3241B31-8080-4071-A8A7-B86CCED86D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5542" y="3583197"/>
            <a:ext cx="2487536" cy="10396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miro.medium.com/max/1400/1*w9516UckuSEBQdiUOoiHbQ.png">
            <a:extLst>
              <a:ext uri="{FF2B5EF4-FFF2-40B4-BE49-F238E27FC236}">
                <a16:creationId xmlns:a16="http://schemas.microsoft.com/office/drawing/2014/main" id="{2644362C-D332-4235-8AC2-92170210C46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2586" t="20032"/>
          <a:stretch/>
        </p:blipFill>
        <p:spPr bwMode="auto">
          <a:xfrm>
            <a:off x="8122571" y="1174347"/>
            <a:ext cx="1224178" cy="15733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File:E14-V20-B1.gif">
            <a:extLst>
              <a:ext uri="{FF2B5EF4-FFF2-40B4-BE49-F238E27FC236}">
                <a16:creationId xmlns:a16="http://schemas.microsoft.com/office/drawing/2014/main" id="{A80DB929-8E8F-41E4-B8A2-C0B9EA1CC38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519707" y="4407099"/>
            <a:ext cx="4089772" cy="8989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x Planck (1858-1947).jpg">
            <a:extLst>
              <a:ext uri="{FF2B5EF4-FFF2-40B4-BE49-F238E27FC236}">
                <a16:creationId xmlns:a16="http://schemas.microsoft.com/office/drawing/2014/main" id="{D1967A72-AFEB-423D-B520-944FF614FD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9104" y="6981"/>
            <a:ext cx="1037924" cy="1339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6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additive="base">
                                        <p:cTn id="31" dur="500" fill="hold"/>
                                        <p:tgtEl>
                                          <p:spTgt spid="1026"/>
                                        </p:tgtEl>
                                        <p:attrNameLst>
                                          <p:attrName>ppt_x</p:attrName>
                                        </p:attrNameLst>
                                      </p:cBhvr>
                                      <p:tavLst>
                                        <p:tav tm="0">
                                          <p:val>
                                            <p:strVal val="#ppt_x"/>
                                          </p:val>
                                        </p:tav>
                                        <p:tav tm="100000">
                                          <p:val>
                                            <p:strVal val="#ppt_x"/>
                                          </p:val>
                                        </p:tav>
                                      </p:tavLst>
                                    </p:anim>
                                    <p:anim calcmode="lin" valueType="num">
                                      <p:cBhvr additive="base">
                                        <p:cTn id="3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1a8481dc845_2_52"/>
          <p:cNvSpPr txBox="1">
            <a:spLocks noGrp="1"/>
          </p:cNvSpPr>
          <p:nvPr>
            <p:ph type="title"/>
          </p:nvPr>
        </p:nvSpPr>
        <p:spPr>
          <a:xfrm>
            <a:off x="108193" y="95908"/>
            <a:ext cx="8229600" cy="913062"/>
          </a:xfrm>
          <a:prstGeom prst="rect">
            <a:avLst/>
          </a:prstGeom>
        </p:spPr>
        <p:txBody>
          <a:bodyPr spcFirstLastPara="1" wrap="square" lIns="68575" tIns="34275" rIns="68575" bIns="34275" anchor="ctr" anchorCtr="0">
            <a:noAutofit/>
          </a:bodyPr>
          <a:lstStyle/>
          <a:p>
            <a:pPr lvl="0"/>
            <a:r>
              <a:rPr lang="en-US" altLang="zh-TW" sz="2800" dirty="0">
                <a:solidFill>
                  <a:srgbClr val="00B050"/>
                </a:solidFill>
              </a:rPr>
              <a:t>Macroscopic World</a:t>
            </a:r>
            <a:r>
              <a:rPr lang="en-US" altLang="zh-TW" sz="2800" dirty="0"/>
              <a:t> vs. </a:t>
            </a:r>
            <a:r>
              <a:rPr lang="en-US" altLang="zh-TW" sz="2800" dirty="0">
                <a:solidFill>
                  <a:srgbClr val="FF0000"/>
                </a:solidFill>
              </a:rPr>
              <a:t>Microscopic World</a:t>
            </a:r>
            <a:endParaRPr sz="4000" dirty="0">
              <a:solidFill>
                <a:srgbClr val="FF0000"/>
              </a:solidFill>
            </a:endParaRPr>
          </a:p>
        </p:txBody>
      </p:sp>
      <p:sp>
        <p:nvSpPr>
          <p:cNvPr id="111" name="Google Shape;111;g1a8481dc845_2_52"/>
          <p:cNvSpPr txBox="1"/>
          <p:nvPr/>
        </p:nvSpPr>
        <p:spPr>
          <a:xfrm>
            <a:off x="-62058" y="643070"/>
            <a:ext cx="6861490" cy="4644318"/>
          </a:xfrm>
          <a:prstGeom prst="rect">
            <a:avLst/>
          </a:prstGeom>
          <a:noFill/>
          <a:ln>
            <a:noFill/>
          </a:ln>
        </p:spPr>
        <p:txBody>
          <a:bodyPr spcFirstLastPara="1" wrap="square" lIns="91425" tIns="91425" rIns="91425" bIns="91425" anchor="t" anchorCtr="0">
            <a:spAutoFit/>
          </a:bodyPr>
          <a:lstStyle/>
          <a:p>
            <a:pPr marL="412750" lvl="0" indent="-285750" algn="l" rtl="0">
              <a:lnSpc>
                <a:spcPct val="115000"/>
              </a:lnSpc>
              <a:spcBef>
                <a:spcPts val="0"/>
              </a:spcBef>
              <a:spcAft>
                <a:spcPts val="0"/>
              </a:spcAft>
              <a:buClr>
                <a:srgbClr val="00007D"/>
              </a:buClr>
              <a:buSzPts val="1600"/>
              <a:buFont typeface="Wingdings" panose="05000000000000000000" pitchFamily="2" charset="2"/>
              <a:buChar char="l"/>
            </a:pPr>
            <a:r>
              <a:rPr lang="en-US" sz="1800" dirty="0">
                <a:solidFill>
                  <a:srgbClr val="00B050"/>
                </a:solidFill>
              </a:rPr>
              <a:t>Macroscopic World</a:t>
            </a:r>
            <a:r>
              <a:rPr lang="en-US" altLang="zh-TW" sz="1800" dirty="0">
                <a:solidFill>
                  <a:srgbClr val="00B050"/>
                </a:solidFill>
              </a:rPr>
              <a:t>:</a:t>
            </a:r>
            <a:r>
              <a:rPr lang="zh-TW" altLang="en-US" sz="1800" dirty="0">
                <a:solidFill>
                  <a:srgbClr val="00B050"/>
                </a:solidFill>
              </a:rPr>
              <a:t> </a:t>
            </a:r>
            <a:endParaRPr lang="en-US" altLang="zh-TW" sz="1800" dirty="0">
              <a:solidFill>
                <a:srgbClr val="00B050"/>
              </a:solidFill>
            </a:endParaRPr>
          </a:p>
          <a:p>
            <a:pPr marL="719138" lvl="3" indent="-273050">
              <a:lnSpc>
                <a:spcPct val="115000"/>
              </a:lnSpc>
              <a:buClr>
                <a:srgbClr val="00007D"/>
              </a:buClr>
              <a:buSzPts val="1600"/>
              <a:buFont typeface="Wingdings" panose="05000000000000000000" pitchFamily="2" charset="2"/>
              <a:buChar char="p"/>
            </a:pPr>
            <a:r>
              <a:rPr lang="en-US" sz="1800" dirty="0">
                <a:solidFill>
                  <a:srgbClr val="00B050"/>
                </a:solidFill>
              </a:rPr>
              <a:t>Classical physics governs everyday objects.</a:t>
            </a:r>
          </a:p>
          <a:p>
            <a:pPr marL="719138" lvl="3" indent="-273050">
              <a:lnSpc>
                <a:spcPct val="115000"/>
              </a:lnSpc>
              <a:buClr>
                <a:srgbClr val="00007D"/>
              </a:buClr>
              <a:buSzPts val="1600"/>
              <a:buFont typeface="Wingdings" panose="05000000000000000000" pitchFamily="2" charset="2"/>
              <a:buChar char="p"/>
            </a:pPr>
            <a:r>
              <a:rPr lang="en-US" sz="1800" dirty="0">
                <a:solidFill>
                  <a:srgbClr val="00B050"/>
                </a:solidFill>
              </a:rPr>
              <a:t>Objects are </a:t>
            </a:r>
            <a:r>
              <a:rPr lang="en-US" altLang="zh-TW" sz="1800" dirty="0">
                <a:solidFill>
                  <a:srgbClr val="00B050"/>
                </a:solidFill>
              </a:rPr>
              <a:t>1 µm (10</a:t>
            </a:r>
            <a:r>
              <a:rPr lang="en-US" altLang="zh-TW" sz="1800" baseline="30000" dirty="0">
                <a:solidFill>
                  <a:srgbClr val="00B050"/>
                </a:solidFill>
              </a:rPr>
              <a:t>-6</a:t>
            </a:r>
            <a:r>
              <a:rPr lang="en-US" altLang="zh-TW" sz="1800" dirty="0">
                <a:solidFill>
                  <a:srgbClr val="00B050"/>
                </a:solidFill>
              </a:rPr>
              <a:t> m) or larger and can be </a:t>
            </a:r>
            <a:br>
              <a:rPr lang="en-US" altLang="zh-TW" sz="1800" dirty="0">
                <a:solidFill>
                  <a:srgbClr val="00B050"/>
                </a:solidFill>
              </a:rPr>
            </a:br>
            <a:r>
              <a:rPr lang="en-US" altLang="zh-TW" sz="1800" dirty="0">
                <a:solidFill>
                  <a:srgbClr val="00B050"/>
                </a:solidFill>
              </a:rPr>
              <a:t>observed directly.</a:t>
            </a:r>
            <a:endParaRPr lang="en-US" sz="1800" dirty="0">
              <a:solidFill>
                <a:srgbClr val="00B050"/>
              </a:solidFill>
            </a:endParaRPr>
          </a:p>
          <a:p>
            <a:pPr marL="719138" lvl="3" indent="-273050">
              <a:lnSpc>
                <a:spcPct val="115000"/>
              </a:lnSpc>
              <a:buClr>
                <a:srgbClr val="00007D"/>
              </a:buClr>
              <a:buSzPts val="1600"/>
              <a:buFont typeface="Wingdings" panose="05000000000000000000" pitchFamily="2" charset="2"/>
              <a:buChar char="p"/>
            </a:pPr>
            <a:r>
              <a:rPr lang="en-US" sz="1800" dirty="0">
                <a:solidFill>
                  <a:srgbClr val="00B050"/>
                </a:solidFill>
              </a:rPr>
              <a:t>Deterministic behavior and predictable outcomes.</a:t>
            </a:r>
          </a:p>
          <a:p>
            <a:pPr marL="719138" lvl="3" indent="-273050">
              <a:lnSpc>
                <a:spcPct val="115000"/>
              </a:lnSpc>
              <a:buClr>
                <a:srgbClr val="00007D"/>
              </a:buClr>
              <a:buSzPts val="1600"/>
              <a:buFont typeface="Wingdings" panose="05000000000000000000" pitchFamily="2" charset="2"/>
              <a:buChar char="p"/>
            </a:pPr>
            <a:r>
              <a:rPr lang="en-US" sz="1800" dirty="0">
                <a:solidFill>
                  <a:srgbClr val="00B050"/>
                </a:solidFill>
              </a:rPr>
              <a:t>Example: A car obeying Newton’s laws of motion.</a:t>
            </a:r>
          </a:p>
          <a:p>
            <a:pPr marL="412750" lvl="0" indent="-285750" algn="l" rtl="0">
              <a:lnSpc>
                <a:spcPct val="115000"/>
              </a:lnSpc>
              <a:spcBef>
                <a:spcPts val="0"/>
              </a:spcBef>
              <a:spcAft>
                <a:spcPts val="0"/>
              </a:spcAft>
              <a:buClr>
                <a:srgbClr val="00007D"/>
              </a:buClr>
              <a:buSzPts val="1600"/>
              <a:buFont typeface="Wingdings" panose="05000000000000000000" pitchFamily="2" charset="2"/>
              <a:buChar char="l"/>
            </a:pPr>
            <a:r>
              <a:rPr lang="en-US" altLang="zh-TW" sz="1800" dirty="0">
                <a:solidFill>
                  <a:srgbClr val="FF0000"/>
                </a:solidFill>
              </a:rPr>
              <a:t>Microscopic World:</a:t>
            </a:r>
          </a:p>
          <a:p>
            <a:pPr marL="719138" lvl="3" indent="-285750">
              <a:lnSpc>
                <a:spcPct val="115000"/>
              </a:lnSpc>
              <a:buClr>
                <a:srgbClr val="00007D"/>
              </a:buClr>
              <a:buSzPts val="1600"/>
              <a:buFont typeface="Wingdings" panose="05000000000000000000" pitchFamily="2" charset="2"/>
              <a:buChar char="p"/>
            </a:pPr>
            <a:r>
              <a:rPr lang="en-US" altLang="zh-TW" sz="1800" dirty="0">
                <a:solidFill>
                  <a:srgbClr val="FF0000"/>
                </a:solidFill>
              </a:rPr>
              <a:t>Quantum mechanics governs atoms and subatomic particles with wave-particle duality.</a:t>
            </a:r>
          </a:p>
          <a:p>
            <a:pPr marL="719138" lvl="3" indent="-285750">
              <a:lnSpc>
                <a:spcPct val="115000"/>
              </a:lnSpc>
              <a:buClr>
                <a:srgbClr val="00007D"/>
              </a:buClr>
              <a:buSzPts val="1600"/>
              <a:buFont typeface="Wingdings" panose="05000000000000000000" pitchFamily="2" charset="2"/>
              <a:buChar char="p"/>
            </a:pPr>
            <a:r>
              <a:rPr lang="en-US" altLang="zh-TW" sz="1800" dirty="0">
                <a:solidFill>
                  <a:srgbClr val="FF0000"/>
                </a:solidFill>
              </a:rPr>
              <a:t>Particles are smaller than 1 µm and require indirect measurement.</a:t>
            </a:r>
          </a:p>
          <a:p>
            <a:pPr marL="719138" lvl="3" indent="-285750">
              <a:lnSpc>
                <a:spcPct val="115000"/>
              </a:lnSpc>
              <a:buClr>
                <a:srgbClr val="00007D"/>
              </a:buClr>
              <a:buSzPts val="1600"/>
              <a:buFont typeface="Wingdings" panose="05000000000000000000" pitchFamily="2" charset="2"/>
              <a:buChar char="p"/>
            </a:pPr>
            <a:r>
              <a:rPr lang="en-US" altLang="zh-TW" sz="1800" dirty="0">
                <a:solidFill>
                  <a:srgbClr val="FF0000"/>
                </a:solidFill>
              </a:rPr>
              <a:t>Probabilistic nature with superposition, entanglement,</a:t>
            </a:r>
            <a:br>
              <a:rPr lang="en-US" altLang="zh-TW" sz="1800" dirty="0">
                <a:solidFill>
                  <a:srgbClr val="FF0000"/>
                </a:solidFill>
              </a:rPr>
            </a:br>
            <a:r>
              <a:rPr lang="en-US" altLang="zh-TW" sz="1800" dirty="0">
                <a:solidFill>
                  <a:srgbClr val="FF0000"/>
                </a:solidFill>
              </a:rPr>
              <a:t>tunneling and interference of quantum states.</a:t>
            </a:r>
          </a:p>
          <a:p>
            <a:pPr marL="719138" lvl="3" indent="-285750">
              <a:lnSpc>
                <a:spcPct val="115000"/>
              </a:lnSpc>
              <a:buClr>
                <a:srgbClr val="00007D"/>
              </a:buClr>
              <a:buSzPts val="1600"/>
              <a:buFont typeface="Wingdings" panose="05000000000000000000" pitchFamily="2" charset="2"/>
              <a:buChar char="p"/>
            </a:pPr>
            <a:r>
              <a:rPr lang="en-US" altLang="zh-TW" sz="1800" dirty="0">
                <a:solidFill>
                  <a:srgbClr val="FF0000"/>
                </a:solidFill>
              </a:rPr>
              <a:t>Example: An electron obeying Schrödinger equation.</a:t>
            </a:r>
          </a:p>
        </p:txBody>
      </p:sp>
      <p:pic>
        <p:nvPicPr>
          <p:cNvPr id="112" name="Google Shape;112;g1a8481dc845_2_52"/>
          <p:cNvPicPr preferRelativeResize="0"/>
          <p:nvPr/>
        </p:nvPicPr>
        <p:blipFill>
          <a:blip r:embed="rId3">
            <a:alphaModFix/>
          </a:blip>
          <a:stretch>
            <a:fillRect/>
          </a:stretch>
        </p:blipFill>
        <p:spPr>
          <a:xfrm>
            <a:off x="7464274" y="3938859"/>
            <a:ext cx="1461889" cy="803735"/>
          </a:xfrm>
          <a:prstGeom prst="rect">
            <a:avLst/>
          </a:prstGeom>
          <a:noFill/>
          <a:ln>
            <a:noFill/>
          </a:ln>
        </p:spPr>
      </p:pic>
      <p:pic>
        <p:nvPicPr>
          <p:cNvPr id="9" name="Picture 2" descr="https://upload.wikimedia.org/wikipedia/commons/thumb/d/d5/Niels_Bohr_Albert_Einstein_by_Ehrenfest.jpg/220px-Niels_Bohr_Albert_Einstein_by_Ehrenfest.jpg">
            <a:extLst>
              <a:ext uri="{FF2B5EF4-FFF2-40B4-BE49-F238E27FC236}">
                <a16:creationId xmlns:a16="http://schemas.microsoft.com/office/drawing/2014/main" id="{8D2F91FD-E4B5-4C0A-8B7C-7F38DD697C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0041" y="95908"/>
            <a:ext cx="1351658" cy="21277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rwin Schrödinger (1933).jpg">
            <a:extLst>
              <a:ext uri="{FF2B5EF4-FFF2-40B4-BE49-F238E27FC236}">
                <a16:creationId xmlns:a16="http://schemas.microsoft.com/office/drawing/2014/main" id="{FFD562E6-BD5E-46A7-9B51-AA1CB69F4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428" y="2286558"/>
            <a:ext cx="1008667" cy="14258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ortrait of Sir Isaac Newton, 1689.jpg">
            <a:extLst>
              <a:ext uri="{FF2B5EF4-FFF2-40B4-BE49-F238E27FC236}">
                <a16:creationId xmlns:a16="http://schemas.microsoft.com/office/drawing/2014/main" id="{560E6A27-63FF-44C7-8C1C-CD5E5AB6DCB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1962" r="24554" b="49495"/>
          <a:stretch/>
        </p:blipFill>
        <p:spPr bwMode="auto">
          <a:xfrm>
            <a:off x="6260406" y="817655"/>
            <a:ext cx="1008667" cy="14099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Max Planck (1858-1947).jpg">
            <a:extLst>
              <a:ext uri="{FF2B5EF4-FFF2-40B4-BE49-F238E27FC236}">
                <a16:creationId xmlns:a16="http://schemas.microsoft.com/office/drawing/2014/main" id="{C3B346D0-7F99-4808-BBB0-02F1B5234F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8270" y="2301042"/>
            <a:ext cx="1008667" cy="14121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到底「薛丁格的貓」是什麼貓？ 了解背後的「意義」原來這麼複雜？ 網：又長知識了！ - 新奇- 薛丁格的貓">
            <a:extLst>
              <a:ext uri="{FF2B5EF4-FFF2-40B4-BE49-F238E27FC236}">
                <a16:creationId xmlns:a16="http://schemas.microsoft.com/office/drawing/2014/main" id="{3884AAC0-B7C6-41BE-8846-0E98BE99AE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5688" y="3839859"/>
            <a:ext cx="1150684" cy="1256998"/>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a:extLst>
              <a:ext uri="{FF2B5EF4-FFF2-40B4-BE49-F238E27FC236}">
                <a16:creationId xmlns:a16="http://schemas.microsoft.com/office/drawing/2014/main" id="{48EB18A1-D05F-4A32-85D2-BC7C6BCE32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52795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ppt_x"/>
                                          </p:val>
                                        </p:tav>
                                        <p:tav tm="100000">
                                          <p:val>
                                            <p:strVal val="#ppt_x"/>
                                          </p:val>
                                        </p:tav>
                                      </p:tavLst>
                                    </p:anim>
                                    <p:anim calcmode="lin" valueType="num">
                                      <p:cBhvr additive="base">
                                        <p:cTn id="32"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miro.medium.com/max/1400/1*w9516UckuSEBQdiUOoiHbQ.png">
            <a:extLst>
              <a:ext uri="{FF2B5EF4-FFF2-40B4-BE49-F238E27FC236}">
                <a16:creationId xmlns:a16="http://schemas.microsoft.com/office/drawing/2014/main" id="{88E70FCC-7276-4CB9-9136-570593C8E9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489" y="824295"/>
            <a:ext cx="5529129" cy="4213165"/>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1">
            <a:extLst>
              <a:ext uri="{FF2B5EF4-FFF2-40B4-BE49-F238E27FC236}">
                <a16:creationId xmlns:a16="http://schemas.microsoft.com/office/drawing/2014/main" id="{67B64BD1-DDB9-40BE-95A7-E84EA3B35065}"/>
              </a:ext>
            </a:extLst>
          </p:cNvPr>
          <p:cNvSpPr txBox="1">
            <a:spLocks/>
          </p:cNvSpPr>
          <p:nvPr/>
        </p:nvSpPr>
        <p:spPr>
          <a:xfrm>
            <a:off x="0" y="4822368"/>
            <a:ext cx="8229600" cy="249283"/>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sz="1100" dirty="0"/>
              <a:t>Source: https://medium.com/@kareldumon/the-computational-power-of-quantum-computers-an-intuitive-guide-9f788d1492b6</a:t>
            </a:r>
            <a:endParaRPr lang="zh-TW" altLang="en-US" sz="1100" dirty="0"/>
          </a:p>
        </p:txBody>
      </p:sp>
      <p:sp>
        <p:nvSpPr>
          <p:cNvPr id="6" name="Google Shape;194;g10b70956f60_16_37">
            <a:extLst>
              <a:ext uri="{FF2B5EF4-FFF2-40B4-BE49-F238E27FC236}">
                <a16:creationId xmlns:a16="http://schemas.microsoft.com/office/drawing/2014/main" id="{EEE03069-30C1-4968-812C-74BE0EA3E789}"/>
              </a:ext>
            </a:extLst>
          </p:cNvPr>
          <p:cNvSpPr txBox="1"/>
          <p:nvPr/>
        </p:nvSpPr>
        <p:spPr>
          <a:xfrm>
            <a:off x="4734370" y="342900"/>
            <a:ext cx="4287141" cy="5001359"/>
          </a:xfrm>
          <a:prstGeom prst="rect">
            <a:avLst/>
          </a:prstGeom>
          <a:noFill/>
          <a:ln>
            <a:noFill/>
          </a:ln>
        </p:spPr>
        <p:txBody>
          <a:bodyPr spcFirstLastPara="1" wrap="square" lIns="68575" tIns="68575" rIns="68575" bIns="68575" anchor="t" anchorCtr="0">
            <a:spAutoFit/>
          </a:bodyPr>
          <a:lstStyle/>
          <a:p>
            <a:pPr marL="342900" lvl="0" indent="-292100" algn="just">
              <a:buSzPts val="2000"/>
              <a:buChar char="●"/>
            </a:pPr>
            <a:r>
              <a:rPr lang="en-US" altLang="zh-TW" sz="1800" dirty="0"/>
              <a:t>A classical bit is </a:t>
            </a:r>
            <a:r>
              <a:rPr lang="en-US" altLang="zh-TW" sz="1800" dirty="0">
                <a:solidFill>
                  <a:srgbClr val="FF0000"/>
                </a:solidFill>
              </a:rPr>
              <a:t>either zero or one</a:t>
            </a:r>
            <a:r>
              <a:rPr lang="en-US" altLang="zh-TW" sz="1800" dirty="0"/>
              <a:t>: only two possible states, represented as </a:t>
            </a:r>
            <a:r>
              <a:rPr lang="en-US" altLang="zh-TW" sz="1800" dirty="0">
                <a:solidFill>
                  <a:srgbClr val="3333FF"/>
                </a:solidFill>
              </a:rPr>
              <a:t>a point</a:t>
            </a:r>
            <a:r>
              <a:rPr lang="en-US" altLang="zh-TW" sz="1800" dirty="0"/>
              <a:t>, and realized by a </a:t>
            </a:r>
            <a:r>
              <a:rPr lang="en-US" altLang="zh-TW" sz="1800" dirty="0">
                <a:solidFill>
                  <a:srgbClr val="FF0000"/>
                </a:solidFill>
              </a:rPr>
              <a:t>transistor</a:t>
            </a:r>
            <a:r>
              <a:rPr lang="en-US" altLang="zh-TW" sz="1800" dirty="0">
                <a:solidFill>
                  <a:srgbClr val="00B050"/>
                </a:solidFill>
              </a:rPr>
              <a:t> </a:t>
            </a:r>
            <a:r>
              <a:rPr lang="en-US" altLang="zh-TW" sz="1800" dirty="0"/>
              <a:t>to switch on or witch off the electric current (a flow of enormous number of electrons; 1</a:t>
            </a:r>
            <a:r>
              <a:rPr lang="en-US" altLang="zh-TW" sz="1800" dirty="0">
                <a:sym typeface="Symbol" panose="05050102010706020507" pitchFamily="18" charset="2"/>
              </a:rPr>
              <a:t></a:t>
            </a:r>
            <a:r>
              <a:rPr lang="en-US" altLang="zh-TW" sz="1800" dirty="0"/>
              <a:t>A = 6.241509074×10</a:t>
            </a:r>
            <a:r>
              <a:rPr lang="en-US" altLang="zh-TW" sz="1800" baseline="30000" dirty="0"/>
              <a:t>12</a:t>
            </a:r>
            <a:r>
              <a:rPr lang="en-US" altLang="zh-TW" sz="1800" dirty="0"/>
              <a:t> electrons/second)</a:t>
            </a:r>
          </a:p>
          <a:p>
            <a:pPr marL="342900" lvl="0" indent="-292100" algn="just">
              <a:buSzPts val="2000"/>
              <a:buChar char="●"/>
            </a:pPr>
            <a:r>
              <a:rPr lang="en-US" altLang="zh-TW" sz="1800" dirty="0"/>
              <a:t>A quantum bit or qubit is </a:t>
            </a:r>
            <a:r>
              <a:rPr lang="en-US" altLang="zh-TW" sz="1800" dirty="0">
                <a:solidFill>
                  <a:srgbClr val="00B050"/>
                </a:solidFill>
              </a:rPr>
              <a:t>a mixture (superposition) of zero and one</a:t>
            </a:r>
            <a:r>
              <a:rPr lang="en-US" altLang="zh-TW" sz="1800" dirty="0"/>
              <a:t>: a continuum of possible states, represented as </a:t>
            </a:r>
            <a:r>
              <a:rPr lang="en-US" altLang="zh-TW" sz="1800" dirty="0">
                <a:solidFill>
                  <a:srgbClr val="3333FF"/>
                </a:solidFill>
              </a:rPr>
              <a:t>the surface of a sphere </a:t>
            </a:r>
            <a:r>
              <a:rPr lang="en-US" altLang="zh-TW" sz="1800" dirty="0"/>
              <a:t>(the </a:t>
            </a:r>
            <a:r>
              <a:rPr lang="en-US" altLang="zh-TW" sz="1800" dirty="0">
                <a:solidFill>
                  <a:srgbClr val="00B050"/>
                </a:solidFill>
              </a:rPr>
              <a:t>Bloch sphere</a:t>
            </a:r>
            <a:r>
              <a:rPr lang="en-US" altLang="zh-TW" sz="1800" dirty="0"/>
              <a:t>), realized by a </a:t>
            </a:r>
            <a:r>
              <a:rPr lang="en-US" altLang="zh-TW" sz="1800" dirty="0">
                <a:solidFill>
                  <a:srgbClr val="00B050"/>
                </a:solidFill>
              </a:rPr>
              <a:t>quantum system </a:t>
            </a:r>
            <a:r>
              <a:rPr lang="en-US" altLang="zh-TW" sz="1800" dirty="0"/>
              <a:t>like the system with spin-up and spin-down </a:t>
            </a:r>
            <a:r>
              <a:rPr lang="en-US" altLang="zh-TW" sz="1800" dirty="0">
                <a:solidFill>
                  <a:srgbClr val="00B050"/>
                </a:solidFill>
              </a:rPr>
              <a:t>electrons</a:t>
            </a:r>
            <a:r>
              <a:rPr lang="en-US" altLang="zh-TW" sz="1800" dirty="0"/>
              <a:t> or the system with vertically-polarized and horizontally-polarized </a:t>
            </a:r>
            <a:r>
              <a:rPr lang="en-US" altLang="zh-TW" sz="1800" dirty="0">
                <a:solidFill>
                  <a:srgbClr val="00B050"/>
                </a:solidFill>
              </a:rPr>
              <a:t>photons</a:t>
            </a:r>
            <a:r>
              <a:rPr lang="en-US" altLang="zh-TW" sz="1800" dirty="0"/>
              <a:t>.</a:t>
            </a:r>
          </a:p>
          <a:p>
            <a:pPr marL="342900" lvl="0" indent="-292100" algn="just">
              <a:buSzPts val="2000"/>
              <a:buChar char="●"/>
            </a:pPr>
            <a:endParaRPr lang="en-US" altLang="zh-TW" sz="2800" dirty="0"/>
          </a:p>
        </p:txBody>
      </p:sp>
      <p:sp>
        <p:nvSpPr>
          <p:cNvPr id="7" name="標題 1">
            <a:extLst>
              <a:ext uri="{FF2B5EF4-FFF2-40B4-BE49-F238E27FC236}">
                <a16:creationId xmlns:a16="http://schemas.microsoft.com/office/drawing/2014/main" id="{01BC3845-FE9C-4BBD-9795-724AF9233437}"/>
              </a:ext>
            </a:extLst>
          </p:cNvPr>
          <p:cNvSpPr txBox="1">
            <a:spLocks/>
          </p:cNvSpPr>
          <p:nvPr/>
        </p:nvSpPr>
        <p:spPr>
          <a:xfrm>
            <a:off x="156673" y="130299"/>
            <a:ext cx="8229600" cy="10287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300" b="0" i="0" u="none" strike="noStrike" cap="none">
                <a:solidFill>
                  <a:schemeClr val="dk1"/>
                </a:solidFill>
                <a:latin typeface="Arial"/>
                <a:ea typeface="Arial"/>
                <a:cs typeface="Arial"/>
                <a:sym typeface="Arial"/>
              </a:defRPr>
            </a:lvl9pPr>
          </a:lstStyle>
          <a:p>
            <a:r>
              <a:rPr lang="en-US" altLang="zh-TW" dirty="0">
                <a:solidFill>
                  <a:srgbClr val="FF0000"/>
                </a:solidFill>
              </a:rPr>
              <a:t>Bit</a:t>
            </a:r>
            <a:r>
              <a:rPr lang="en-US" altLang="zh-TW" dirty="0"/>
              <a:t> vs </a:t>
            </a:r>
            <a:r>
              <a:rPr lang="en-US" altLang="zh-TW" dirty="0">
                <a:solidFill>
                  <a:srgbClr val="00B050"/>
                </a:solidFill>
              </a:rPr>
              <a:t>Qubit</a:t>
            </a:r>
            <a:endParaRPr lang="zh-TW" altLang="en-US" dirty="0">
              <a:solidFill>
                <a:srgbClr val="00B050"/>
              </a:solidFill>
            </a:endParaRPr>
          </a:p>
        </p:txBody>
      </p:sp>
      <p:sp>
        <p:nvSpPr>
          <p:cNvPr id="4" name="投影片編號版面配置區 3">
            <a:extLst>
              <a:ext uri="{FF2B5EF4-FFF2-40B4-BE49-F238E27FC236}">
                <a16:creationId xmlns:a16="http://schemas.microsoft.com/office/drawing/2014/main" id="{103A8C21-5D1D-4B78-8511-F4F9D5A7CE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9</a:t>
            </a:fld>
            <a:endParaRPr lang="zh-TW" altLang="en-US"/>
          </a:p>
        </p:txBody>
      </p:sp>
    </p:spTree>
    <p:extLst>
      <p:ext uri="{BB962C8B-B14F-4D97-AF65-F5344CB8AC3E}">
        <p14:creationId xmlns:p14="http://schemas.microsoft.com/office/powerpoint/2010/main" val="9286594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MA" val="3.0"/>
</p:tagLst>
</file>

<file path=ppt/tags/tag10.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10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0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1.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11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1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1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1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2.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13.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1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1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xml><?xml version="1.0" encoding="utf-8"?>
<p:tagLst xmlns:a="http://schemas.openxmlformats.org/drawingml/2006/main" xmlns:r="http://schemas.openxmlformats.org/officeDocument/2006/relationships" xmlns:p="http://schemas.openxmlformats.org/presentationml/2006/main">
  <p:tag name="AMA" val="3.0"/>
</p:tagLst>
</file>

<file path=ppt/tags/tag2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2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3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3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4.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4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42.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3.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4.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5.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6.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7.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8.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49.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5.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5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5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6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6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7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78.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79.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0.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1.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2.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3.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4.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5.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8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8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8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8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xml><?xml version="1.0" encoding="utf-8"?>
<p:tagLst xmlns:a="http://schemas.openxmlformats.org/drawingml/2006/main" xmlns:r="http://schemas.openxmlformats.org/officeDocument/2006/relationships" xmlns:p="http://schemas.openxmlformats.org/presentationml/2006/main">
  <p:tag name="SHAPE" val="CIRCLE"/>
  <p:tag name="SELECTED" val="N"/>
</p:tagLst>
</file>

<file path=ppt/tags/tag90.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1.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2.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3.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4.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5.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6.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7.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8.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ags/tag99.xml><?xml version="1.0" encoding="utf-8"?>
<p:tagLst xmlns:a="http://schemas.openxmlformats.org/drawingml/2006/main" xmlns:r="http://schemas.openxmlformats.org/officeDocument/2006/relationships" xmlns:p="http://schemas.openxmlformats.org/presentationml/2006/main">
  <p:tag name="SHAPE" val="LINE"/>
  <p:tag name="SELECTED" val="Y"/>
</p:tagLst>
</file>

<file path=ppt/theme/theme1.xml><?xml version="1.0" encoding="utf-8"?>
<a:theme xmlns:a="http://schemas.openxmlformats.org/drawingml/2006/main" name="acanlab">
  <a:themeElements>
    <a:clrScheme name="ACN Lab.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12070</TotalTime>
  <Words>6783</Words>
  <Application>Microsoft Office PowerPoint</Application>
  <PresentationFormat>如螢幕大小 (16:9)</PresentationFormat>
  <Paragraphs>501</Paragraphs>
  <Slides>37</Slides>
  <Notes>26</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37</vt:i4>
      </vt:variant>
    </vt:vector>
  </HeadingPairs>
  <TitlesOfParts>
    <vt:vector size="51" baseType="lpstr">
      <vt:lpstr>新細明體</vt:lpstr>
      <vt:lpstr>Georgia Pro Black</vt:lpstr>
      <vt:lpstr>Noto Sans Symbols</vt:lpstr>
      <vt:lpstr>Arial</vt:lpstr>
      <vt:lpstr>標楷體</vt:lpstr>
      <vt:lpstr>Heiti SC Medium</vt:lpstr>
      <vt:lpstr>Times New Roman</vt:lpstr>
      <vt:lpstr>Arial Narrow</vt:lpstr>
      <vt:lpstr>Times</vt:lpstr>
      <vt:lpstr>微軟正黑體</vt:lpstr>
      <vt:lpstr>SimSun</vt:lpstr>
      <vt:lpstr>Wingdings</vt:lpstr>
      <vt:lpstr>Symbol</vt:lpstr>
      <vt:lpstr>acanlab</vt:lpstr>
      <vt:lpstr>From Quantum Bits to  Quantum Algorithms 從量子位元到量子演算法 </vt:lpstr>
      <vt:lpstr>PowerPoint 簡報</vt:lpstr>
      <vt:lpstr>Source: M. Krelina, “Quantum warfare: definitions, overview and challenges,” arXiv:2103.12548 (2021). </vt:lpstr>
      <vt:lpstr>        Quantum Technologies</vt:lpstr>
      <vt:lpstr>Outline</vt:lpstr>
      <vt:lpstr>Outline</vt:lpstr>
      <vt:lpstr>What is “Quantum”?</vt:lpstr>
      <vt:lpstr>Macroscopic World vs. Microscopic World</vt:lpstr>
      <vt:lpstr>PowerPoint 簡報</vt:lpstr>
      <vt:lpstr>n bits to represent one of 2n states at a time   vs n qubits to represent all 2n states at a time</vt:lpstr>
      <vt:lpstr>PowerPoint 簡報</vt:lpstr>
      <vt:lpstr>Classical Computers vs Quantum Computers</vt:lpstr>
      <vt:lpstr>Spin Coin vs Bloch Sphere</vt:lpstr>
      <vt:lpstr>Visualization of quantum gates</vt:lpstr>
      <vt:lpstr>Quantum Gate and Unitary Matrix</vt:lpstr>
      <vt:lpstr>The code of Bell-state (entanglement state)</vt:lpstr>
      <vt:lpstr>Quantum internet (Quantum Internet)</vt:lpstr>
      <vt:lpstr>Outline</vt:lpstr>
      <vt:lpstr>MIT vs MIT</vt:lpstr>
      <vt:lpstr>PowerPoint 簡報</vt:lpstr>
      <vt:lpstr>PowerPoint 簡報</vt:lpstr>
      <vt:lpstr>Roadmap for a transition to PQC</vt:lpstr>
      <vt:lpstr>Algorithms for Quantum Annealers and Quantum-inspired Annealers</vt:lpstr>
      <vt:lpstr>Quantum Algorithms for D-Wave Quantum Annealers (QAs)</vt:lpstr>
      <vt:lpstr>D-Wave QPU and Topology</vt:lpstr>
      <vt:lpstr>Fujitsu Digital Annealer (DA)</vt:lpstr>
      <vt:lpstr>DA example: parallel one-bit inversion to find optimum rapidly</vt:lpstr>
      <vt:lpstr>Compal GPU-based Annealer (GPUA) Framework</vt:lpstr>
      <vt:lpstr>Diverse Adaptive Bulk Search (DABS)     </vt:lpstr>
      <vt:lpstr>Overall Ranking Distribution</vt:lpstr>
      <vt:lpstr>Annealer Overall Comparisons</vt:lpstr>
      <vt:lpstr>Outline</vt:lpstr>
      <vt:lpstr>The quantum computation era is coming.</vt:lpstr>
      <vt:lpstr>PowerPoint 簡報</vt:lpstr>
      <vt:lpstr>PowerPoint 簡報</vt:lpstr>
      <vt:lpstr>PowerPoint 簡報</vt:lpstr>
      <vt:lpstr>Q&amp;A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工業控制系統資訊安全</dc:title>
  <dc:creator>Ray</dc:creator>
  <cp:lastModifiedBy>user</cp:lastModifiedBy>
  <cp:revision>418</cp:revision>
  <cp:lastPrinted>2022-10-04T01:12:08Z</cp:lastPrinted>
  <dcterms:modified xsi:type="dcterms:W3CDTF">2026-09-07T14:50:18Z</dcterms:modified>
</cp:coreProperties>
</file>