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52.xml" ContentType="application/vnd.openxmlformats-officedocument.presentationml.notesSlide+xml"/>
  <Override PartName="/ppt/tags/tag11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97"/>
  </p:notesMasterIdLst>
  <p:sldIdLst>
    <p:sldId id="256" r:id="rId2"/>
    <p:sldId id="372" r:id="rId3"/>
    <p:sldId id="366" r:id="rId4"/>
    <p:sldId id="584" r:id="rId5"/>
    <p:sldId id="385" r:id="rId6"/>
    <p:sldId id="490" r:id="rId7"/>
    <p:sldId id="588" r:id="rId8"/>
    <p:sldId id="589" r:id="rId9"/>
    <p:sldId id="504" r:id="rId10"/>
    <p:sldId id="378" r:id="rId11"/>
    <p:sldId id="374" r:id="rId12"/>
    <p:sldId id="585" r:id="rId13"/>
    <p:sldId id="586" r:id="rId14"/>
    <p:sldId id="463" r:id="rId15"/>
    <p:sldId id="466" r:id="rId16"/>
    <p:sldId id="308" r:id="rId17"/>
    <p:sldId id="467" r:id="rId18"/>
    <p:sldId id="566" r:id="rId19"/>
    <p:sldId id="567" r:id="rId20"/>
    <p:sldId id="465" r:id="rId21"/>
    <p:sldId id="499" r:id="rId22"/>
    <p:sldId id="403" r:id="rId23"/>
    <p:sldId id="418" r:id="rId24"/>
    <p:sldId id="558" r:id="rId25"/>
    <p:sldId id="570" r:id="rId26"/>
    <p:sldId id="571" r:id="rId27"/>
    <p:sldId id="572" r:id="rId28"/>
    <p:sldId id="573" r:id="rId29"/>
    <p:sldId id="412" r:id="rId30"/>
    <p:sldId id="574" r:id="rId31"/>
    <p:sldId id="472" r:id="rId32"/>
    <p:sldId id="471" r:id="rId33"/>
    <p:sldId id="491" r:id="rId34"/>
    <p:sldId id="434" r:id="rId35"/>
    <p:sldId id="487" r:id="rId36"/>
    <p:sldId id="564" r:id="rId37"/>
    <p:sldId id="502" r:id="rId38"/>
    <p:sldId id="503" r:id="rId39"/>
    <p:sldId id="405" r:id="rId40"/>
    <p:sldId id="501" r:id="rId41"/>
    <p:sldId id="406" r:id="rId42"/>
    <p:sldId id="407" r:id="rId43"/>
    <p:sldId id="489" r:id="rId44"/>
    <p:sldId id="527" r:id="rId45"/>
    <p:sldId id="539" r:id="rId46"/>
    <p:sldId id="540" r:id="rId47"/>
    <p:sldId id="505" r:id="rId48"/>
    <p:sldId id="559" r:id="rId49"/>
    <p:sldId id="560" r:id="rId50"/>
    <p:sldId id="565" r:id="rId51"/>
    <p:sldId id="581" r:id="rId52"/>
    <p:sldId id="582" r:id="rId53"/>
    <p:sldId id="577" r:id="rId54"/>
    <p:sldId id="575" r:id="rId55"/>
    <p:sldId id="547" r:id="rId56"/>
    <p:sldId id="546" r:id="rId57"/>
    <p:sldId id="548" r:id="rId58"/>
    <p:sldId id="549" r:id="rId59"/>
    <p:sldId id="266" r:id="rId60"/>
    <p:sldId id="267" r:id="rId61"/>
    <p:sldId id="452" r:id="rId62"/>
    <p:sldId id="583" r:id="rId63"/>
    <p:sldId id="551" r:id="rId64"/>
    <p:sldId id="488" r:id="rId65"/>
    <p:sldId id="552" r:id="rId66"/>
    <p:sldId id="498" r:id="rId67"/>
    <p:sldId id="553" r:id="rId68"/>
    <p:sldId id="554" r:id="rId69"/>
    <p:sldId id="468" r:id="rId70"/>
    <p:sldId id="271" r:id="rId71"/>
    <p:sldId id="555" r:id="rId72"/>
    <p:sldId id="301" r:id="rId73"/>
    <p:sldId id="469" r:id="rId74"/>
    <p:sldId id="513" r:id="rId75"/>
    <p:sldId id="514" r:id="rId76"/>
    <p:sldId id="515" r:id="rId77"/>
    <p:sldId id="516" r:id="rId78"/>
    <p:sldId id="270" r:id="rId79"/>
    <p:sldId id="257" r:id="rId80"/>
    <p:sldId id="556" r:id="rId81"/>
    <p:sldId id="263" r:id="rId82"/>
    <p:sldId id="261" r:id="rId83"/>
    <p:sldId id="262" r:id="rId84"/>
    <p:sldId id="259" r:id="rId85"/>
    <p:sldId id="557" r:id="rId86"/>
    <p:sldId id="260" r:id="rId87"/>
    <p:sldId id="495" r:id="rId88"/>
    <p:sldId id="496" r:id="rId89"/>
    <p:sldId id="492" r:id="rId90"/>
    <p:sldId id="413" r:id="rId91"/>
    <p:sldId id="383" r:id="rId92"/>
    <p:sldId id="450" r:id="rId93"/>
    <p:sldId id="562" r:id="rId94"/>
    <p:sldId id="563" r:id="rId95"/>
    <p:sldId id="458" r:id="rId96"/>
  </p:sldIdLst>
  <p:sldSz cx="9144000" cy="5143500" type="screen16x9"/>
  <p:notesSz cx="6799263" cy="9929813"/>
  <p:embeddedFontLst>
    <p:embeddedFont>
      <p:font typeface="Noto Sans Symbols" panose="02020500000000000000" charset="-120"/>
      <p:regular r:id="rId98"/>
      <p:bold r:id="rId99"/>
    </p:embeddedFont>
    <p:embeddedFont>
      <p:font typeface="Arial Narrow" panose="020B0606020202030204" pitchFamily="34" charset="0"/>
      <p:regular r:id="rId100"/>
      <p:bold r:id="rId101"/>
      <p:italic r:id="rId102"/>
      <p:boldItalic r:id="rId103"/>
    </p:embeddedFont>
    <p:embeddedFont>
      <p:font typeface="Cambria Math" panose="02040503050406030204" pitchFamily="18" charset="0"/>
      <p:regular r:id="rId104"/>
    </p:embeddedFont>
    <p:embeddedFont>
      <p:font typeface="Georgia Pro Black" panose="02040A02050405020203" pitchFamily="18" charset="0"/>
      <p:bold r:id="rId105"/>
      <p:boldItalic r:id="rId106"/>
    </p:embeddedFont>
    <p:embeddedFont>
      <p:font typeface="SimSun" panose="02010600030101010101" pitchFamily="2" charset="-122"/>
      <p:regular r:id="rId107"/>
    </p:embeddedFont>
    <p:embeddedFont>
      <p:font typeface="Times" panose="02020603050405020304" pitchFamily="18" charset="0"/>
      <p:regular r:id="rId108"/>
      <p:bold r:id="rId109"/>
      <p:italic r:id="rId110"/>
      <p:boldItalic r:id="rId111"/>
    </p:embeddedFont>
    <p:embeddedFont>
      <p:font typeface="微軟正黑體" panose="020B0604030504040204" pitchFamily="34" charset="-120"/>
      <p:regular r:id="rId112"/>
      <p:bold r:id="rId113"/>
    </p:embeddedFont>
    <p:embeddedFont>
      <p:font typeface="標楷體" panose="03000509000000000000" pitchFamily="65" charset="-120"/>
      <p:regular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5" roundtripDataSignature="AMtx7mipJ845UBb/dHZ8mrwbmaeRitU/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F48E6E-D8EE-483B-AC2C-A8D49A92FC24}">
  <a:tblStyle styleId="{D9F48E6E-D8EE-483B-AC2C-A8D49A92FC2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ECEE86F-C701-482D-989B-510028EB886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888BBD2-8146-4601-B17F-C20E77424696}"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FFF"/>
          </a:solidFill>
        </a:fill>
      </a:tcStyle>
    </a:wholeTbl>
    <a:band1H>
      <a:tcTxStyle b="off" i="off"/>
      <a:tcStyle>
        <a:tcBdr/>
        <a:fill>
          <a:solidFill>
            <a:srgbClr val="DDDDFF"/>
          </a:solidFill>
        </a:fill>
      </a:tcStyle>
    </a:band1H>
    <a:band2H>
      <a:tcTxStyle b="off" i="off"/>
      <a:tcStyle>
        <a:tcBdr/>
      </a:tcStyle>
    </a:band2H>
    <a:band1V>
      <a:tcTxStyle b="off" i="off"/>
      <a:tcStyle>
        <a:tcBdr/>
        <a:fill>
          <a:solidFill>
            <a:srgbClr val="DDDDF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1471" autoAdjust="0"/>
  </p:normalViewPr>
  <p:slideViewPr>
    <p:cSldViewPr snapToGrid="0">
      <p:cViewPr varScale="1">
        <p:scale>
          <a:sx n="61" d="100"/>
          <a:sy n="61" d="100"/>
        </p:scale>
        <p:origin x="2325" y="2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5.fntdata"/><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1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6.fntdata"/><Relationship Id="rId80" Type="http://schemas.openxmlformats.org/officeDocument/2006/relationships/slide" Target="slides/slide79.xml"/><Relationship Id="rId85" Type="http://schemas.openxmlformats.org/officeDocument/2006/relationships/slide" Target="slides/slide84.xml"/><Relationship Id="rId155" Type="http://customschemas.google.com/relationships/presentationmetadata" Target="meta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3.fntdata"/><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plainconcepts.com/majorana-1-microsoft/?utm_source=chatgpt.com" TargetMode="External"/><Relationship Id="rId3" Type="http://schemas.openxmlformats.org/officeDocument/2006/relationships/hyperlink" Target="https://en.wikipedia.org/wiki/Willow_processor?utm_source=chatgpt.com" TargetMode="External"/><Relationship Id="rId7" Type="http://schemas.openxmlformats.org/officeDocument/2006/relationships/hyperlink" Target="https://azure.microsoft.com/en-us/blog/quantum/2025/02/19/microsoft-unveils-majorana-1-the-worlds-first-quantum-processor-powered-by-topological-qubits/?utm_source=chatgpt.com"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nypost.com/2025/02/20/business/microsoft-it-created-revolutionary-majorana-1-chip-that-uses-new-state-of-matter/?utm_source=chatgpt.com" TargetMode="External"/><Relationship Id="rId11" Type="http://schemas.openxmlformats.org/officeDocument/2006/relationships/hyperlink" Target="https://www.reuters.com/technology/microsoft-creates-chip-it-says-shows-quantum-computers-are-years-not-decades-2025-02-19/?utm_source=chatgpt.com" TargetMode="External"/><Relationship Id="rId5" Type="http://schemas.openxmlformats.org/officeDocument/2006/relationships/hyperlink" Target="https://www.businessinsider.com/google-unveiled-quantum-computer-chip-willow-2024-12?utm_source=chatgpt.com" TargetMode="External"/><Relationship Id="rId10" Type="http://schemas.openxmlformats.org/officeDocument/2006/relationships/hyperlink" Target="https://medium.com/%40cognidownunder/the-quantum-long-game-microsofts-majorana-1-chip-is-unlike-anything-we-ve-seen-856c69e42dcd?utm_source=chatgpt.com" TargetMode="External"/><Relationship Id="rId4" Type="http://schemas.openxmlformats.org/officeDocument/2006/relationships/hyperlink" Target="https://blog.google/technology/research/google-willow-quantum-chip/?utm_source=chatgpt.com" TargetMode="External"/><Relationship Id="rId9" Type="http://schemas.openxmlformats.org/officeDocument/2006/relationships/hyperlink" Target="https://news.microsoft.com/source/features/innovation/microsofts-majorana-1-chip-carves-new-path-for-quantum-computing/?utm_source=chatgpt.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en.wikipedia.org/wiki/Quantum_annealing#cite_note-Kadowaki98-4" TargetMode="External"/><Relationship Id="rId13" Type="http://schemas.openxmlformats.org/officeDocument/2006/relationships/hyperlink" Target="https://en.wikipedia.org/wiki/Stochastic_Processes_and_Their_Applications" TargetMode="External"/><Relationship Id="rId18" Type="http://schemas.openxmlformats.org/officeDocument/2006/relationships/hyperlink" Target="https://en.wikipedia.org/wiki/Phys._Rev._E" TargetMode="External"/><Relationship Id="rId26" Type="http://schemas.openxmlformats.org/officeDocument/2006/relationships/hyperlink" Target="http://pre.aps.org/abstract/PRE/v58/i5/p5355_1" TargetMode="External"/><Relationship Id="rId3" Type="http://schemas.openxmlformats.org/officeDocument/2006/relationships/hyperlink" Target="https://en.wikipedia.org/wiki/Simulated_annealing#cite_note-:2-6" TargetMode="External"/><Relationship Id="rId21" Type="http://schemas.openxmlformats.org/officeDocument/2006/relationships/hyperlink" Target="https://en.wikipedia.org/wiki/Bibcode_(identifier)" TargetMode="External"/><Relationship Id="rId7" Type="http://schemas.openxmlformats.org/officeDocument/2006/relationships/hyperlink" Target="https://ja.wikipedia.org/wiki/%E8%A5%BF%E6%A3%AE%E7%A7%80%E7%A8%94" TargetMode="External"/><Relationship Id="rId12" Type="http://schemas.openxmlformats.org/officeDocument/2006/relationships/hyperlink" Target="https://doi.org/10.1016%2F0304-4149%2889%2990040-9" TargetMode="External"/><Relationship Id="rId17" Type="http://schemas.openxmlformats.org/officeDocument/2006/relationships/hyperlink" Target="https://archive.today/20130811142150/http:/pre.aps.org/abstract/PRE/v58/i5/p5355_1" TargetMode="External"/><Relationship Id="rId25" Type="http://schemas.openxmlformats.org/officeDocument/2006/relationships/hyperlink" Target="https://api.semanticscholar.org/CorpusID:36114913" TargetMode="External"/><Relationship Id="rId2" Type="http://schemas.openxmlformats.org/officeDocument/2006/relationships/slide" Target="../slides/slide54.xml"/><Relationship Id="rId16" Type="http://schemas.openxmlformats.org/officeDocument/2006/relationships/hyperlink" Target="https://en.wikipedia.org/wiki/Quantum_annealing#cite_ref-Kadowaki98_4-1" TargetMode="External"/><Relationship Id="rId20" Type="http://schemas.openxmlformats.org/officeDocument/2006/relationships/hyperlink" Target="https://arxiv.org/abs/cond-mat/9804280" TargetMode="External"/><Relationship Id="rId1" Type="http://schemas.openxmlformats.org/officeDocument/2006/relationships/notesMaster" Target="../notesMasters/notesMaster1.xml"/><Relationship Id="rId6" Type="http://schemas.openxmlformats.org/officeDocument/2006/relationships/hyperlink" Target="https://en.wikipedia.org/wiki/Quantum_annealing#cite_note-3" TargetMode="External"/><Relationship Id="rId11" Type="http://schemas.openxmlformats.org/officeDocument/2006/relationships/hyperlink" Target="https://en.wikipedia.org/wiki/Quantum_annealing#cite_ref-3" TargetMode="External"/><Relationship Id="rId24" Type="http://schemas.openxmlformats.org/officeDocument/2006/relationships/hyperlink" Target="https://en.wikipedia.org/wiki/S2CID_(identifier)" TargetMode="External"/><Relationship Id="rId5" Type="http://schemas.openxmlformats.org/officeDocument/2006/relationships/hyperlink" Target="https://en.wikipedia.org/wiki/Quantum_annealing#cite_note-2" TargetMode="External"/><Relationship Id="rId15" Type="http://schemas.openxmlformats.org/officeDocument/2006/relationships/hyperlink" Target="https://en.wikipedia.org/wiki/Quantum_annealing#cite_ref-Kadowaki98_4-0" TargetMode="External"/><Relationship Id="rId23" Type="http://schemas.openxmlformats.org/officeDocument/2006/relationships/hyperlink" Target="https://doi.org/10.1103%2FPhysRevE.58.5355" TargetMode="External"/><Relationship Id="rId10" Type="http://schemas.openxmlformats.org/officeDocument/2006/relationships/hyperlink" Target="https://www.researchgate.net/publication/250309136" TargetMode="External"/><Relationship Id="rId19" Type="http://schemas.openxmlformats.org/officeDocument/2006/relationships/hyperlink" Target="https://en.wikipedia.org/wiki/ArXiv_(identifier)" TargetMode="External"/><Relationship Id="rId4" Type="http://schemas.openxmlformats.org/officeDocument/2006/relationships/hyperlink" Target="https://en.wikipedia.org/wiki/Traveling_salesman_problem" TargetMode="External"/><Relationship Id="rId9" Type="http://schemas.openxmlformats.org/officeDocument/2006/relationships/hyperlink" Target="https://en.wikipedia.org/wiki/Quantum_annealing#cite_note-Finilla94-5" TargetMode="External"/><Relationship Id="rId14" Type="http://schemas.openxmlformats.org/officeDocument/2006/relationships/hyperlink" Target="https://en.wikipedia.org/wiki/Doi_(identifier)" TargetMode="External"/><Relationship Id="rId22" Type="http://schemas.openxmlformats.org/officeDocument/2006/relationships/hyperlink" Target="https://ui.adsabs.harvard.edu/abs/1998PhRvE..58.5355K"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ieeexplore.ieee.org/abstract/document/#deqn8"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zh.wikipedia.org/wiki/%E7%A3%81%E7%9F%A9"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zh.wikipedia.org/wiki/%E7%A3%81%E7%9F%A9"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linkedin.com/in/davidborish/"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www.linkedin.com/in/davidfritschejr" TargetMode="External"/><Relationship Id="rId5" Type="http://schemas.openxmlformats.org/officeDocument/2006/relationships/hyperlink" Target="https://www.linkedin.com/in/ACoAAACzRboBjiewaBopfxfsGxKovMErmb5h864" TargetMode="External"/><Relationship Id="rId4" Type="http://schemas.openxmlformats.org/officeDocument/2006/relationships/hyperlink" Target="https://www.science.org/doi/10.1126/science.ado6285"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n.wikipedia.org/wiki/D-Wave_Systems?utm_source=chatgpt.com"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dictionary.cambridge.org/zht/help/codes.html" TargetMode="External"/><Relationship Id="rId4" Type="http://schemas.openxmlformats.org/officeDocument/2006/relationships/hyperlink" Target="https://www.barrons.com/articles/d-wave-quantum-computer-sale-d1f5e2ae?utm_source=chatgpt.com"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notes"/>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OQC Oxford Quantum Circuit</a:t>
            </a:r>
          </a:p>
        </p:txBody>
      </p:sp>
    </p:spTree>
    <p:extLst>
      <p:ext uri="{BB962C8B-B14F-4D97-AF65-F5344CB8AC3E}">
        <p14:creationId xmlns:p14="http://schemas.microsoft.com/office/powerpoint/2010/main" val="2573607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Google Willow </a:t>
            </a:r>
            <a:r>
              <a:rPr lang="zh-TW" altLang="en-US" b="1" dirty="0"/>
              <a:t>晶片介紹</a:t>
            </a:r>
            <a:endParaRPr lang="zh-TW" altLang="en-US" dirty="0"/>
          </a:p>
          <a:p>
            <a:r>
              <a:rPr lang="en-US" altLang="zh-TW" dirty="0"/>
              <a:t>Google </a:t>
            </a:r>
            <a:r>
              <a:rPr lang="zh-TW" altLang="en-US" dirty="0"/>
              <a:t>於 </a:t>
            </a:r>
            <a:r>
              <a:rPr lang="en-US" altLang="zh-TW" b="1" dirty="0"/>
              <a:t>2024 </a:t>
            </a:r>
            <a:r>
              <a:rPr lang="zh-TW" altLang="en-US" b="1" dirty="0"/>
              <a:t>年 </a:t>
            </a:r>
            <a:r>
              <a:rPr lang="en-US" altLang="zh-TW" b="1" dirty="0"/>
              <a:t>12 </a:t>
            </a:r>
            <a:r>
              <a:rPr lang="zh-TW" altLang="en-US" b="1" dirty="0"/>
              <a:t>月 </a:t>
            </a:r>
            <a:r>
              <a:rPr lang="en-US" altLang="zh-TW" b="1" dirty="0"/>
              <a:t>9 </a:t>
            </a:r>
            <a:r>
              <a:rPr lang="zh-TW" altLang="en-US" b="1" dirty="0"/>
              <a:t>日</a:t>
            </a:r>
            <a:r>
              <a:rPr lang="zh-TW" altLang="en-US" dirty="0"/>
              <a:t> 透過 </a:t>
            </a:r>
            <a:r>
              <a:rPr lang="en-US" altLang="zh-TW" dirty="0"/>
              <a:t>Quantum AI </a:t>
            </a:r>
            <a:r>
              <a:rPr lang="zh-TW" altLang="en-US" dirty="0"/>
              <a:t>部門發表了 </a:t>
            </a:r>
            <a:r>
              <a:rPr lang="en-US" altLang="zh-TW" b="1" dirty="0"/>
              <a:t>Willow</a:t>
            </a:r>
            <a:r>
              <a:rPr lang="en-US" altLang="zh-TW" dirty="0"/>
              <a:t> </a:t>
            </a:r>
            <a:r>
              <a:rPr lang="zh-TW" altLang="en-US" dirty="0"/>
              <a:t>量子計算晶片。這款處理器代表了量子計算領域的一大突破，特別是在 </a:t>
            </a:r>
            <a:r>
              <a:rPr lang="zh-TW" altLang="en-US" b="1" dirty="0"/>
              <a:t>錯誤修正（</a:t>
            </a:r>
            <a:r>
              <a:rPr lang="en-US" altLang="zh-TW" b="1" dirty="0"/>
              <a:t>error correction</a:t>
            </a:r>
            <a:r>
              <a:rPr lang="zh-TW" altLang="en-US" b="1" dirty="0"/>
              <a:t>）</a:t>
            </a:r>
            <a:r>
              <a:rPr lang="en-US" altLang="zh-TW" dirty="0"/>
              <a:t> </a:t>
            </a:r>
            <a:r>
              <a:rPr lang="zh-TW" altLang="en-US" dirty="0"/>
              <a:t>和 </a:t>
            </a:r>
            <a:r>
              <a:rPr lang="zh-TW" altLang="en-US" b="1" dirty="0"/>
              <a:t>計算可擴展性（</a:t>
            </a:r>
            <a:r>
              <a:rPr lang="en-US" altLang="zh-TW" b="1" dirty="0"/>
              <a:t>computational scalability</a:t>
            </a:r>
            <a:r>
              <a:rPr lang="zh-TW" altLang="en-US" b="1" dirty="0"/>
              <a:t>）</a:t>
            </a:r>
            <a:r>
              <a:rPr lang="en-US" altLang="zh-TW" dirty="0"/>
              <a:t> </a:t>
            </a:r>
            <a:r>
              <a:rPr lang="zh-TW" altLang="en-US" dirty="0"/>
              <a:t>方面取得了重大進展。</a:t>
            </a:r>
          </a:p>
          <a:p>
            <a:r>
              <a:rPr lang="zh-TW" altLang="en-US" b="1" dirty="0"/>
              <a:t>核心特性與成就（</a:t>
            </a:r>
            <a:r>
              <a:rPr lang="en-US" altLang="zh-TW" b="1" dirty="0"/>
              <a:t>Key Features and Achievements</a:t>
            </a:r>
            <a:r>
              <a:rPr lang="zh-TW" altLang="en-US" b="1" dirty="0"/>
              <a:t>）</a:t>
            </a:r>
          </a:p>
          <a:p>
            <a:r>
              <a:rPr lang="zh-TW" altLang="en-US" b="1" dirty="0"/>
              <a:t>量子位元架構（</a:t>
            </a:r>
            <a:r>
              <a:rPr lang="en-US" altLang="zh-TW" b="1" dirty="0"/>
              <a:t>Qubit Architecture</a:t>
            </a:r>
            <a:r>
              <a:rPr lang="zh-TW" altLang="en-US" b="1" dirty="0"/>
              <a:t>）</a:t>
            </a:r>
            <a:br>
              <a:rPr lang="en-US" altLang="zh-TW" dirty="0"/>
            </a:br>
            <a:r>
              <a:rPr lang="en-US" altLang="zh-TW" b="1" dirty="0"/>
              <a:t>Willow</a:t>
            </a:r>
            <a:r>
              <a:rPr lang="en-US" altLang="zh-TW" dirty="0"/>
              <a:t> </a:t>
            </a:r>
            <a:r>
              <a:rPr lang="zh-TW" altLang="en-US" dirty="0"/>
              <a:t>採用了 </a:t>
            </a:r>
            <a:r>
              <a:rPr lang="en-US" altLang="zh-TW" b="1" dirty="0"/>
              <a:t>105 </a:t>
            </a:r>
            <a:r>
              <a:rPr lang="zh-TW" altLang="en-US" b="1" dirty="0"/>
              <a:t>個超導 </a:t>
            </a:r>
            <a:r>
              <a:rPr lang="en-US" altLang="zh-TW" b="1" dirty="0" err="1"/>
              <a:t>transmon</a:t>
            </a:r>
            <a:r>
              <a:rPr lang="en-US" altLang="zh-TW" b="1" dirty="0"/>
              <a:t> </a:t>
            </a:r>
            <a:r>
              <a:rPr lang="zh-TW" altLang="en-US" b="1" dirty="0"/>
              <a:t>量子位元（</a:t>
            </a:r>
            <a:r>
              <a:rPr lang="en-US" altLang="zh-TW" b="1" dirty="0"/>
              <a:t>superconducting </a:t>
            </a:r>
            <a:r>
              <a:rPr lang="en-US" altLang="zh-TW" b="1" dirty="0" err="1"/>
              <a:t>transmon</a:t>
            </a:r>
            <a:r>
              <a:rPr lang="en-US" altLang="zh-TW" b="1" dirty="0"/>
              <a:t> qubits</a:t>
            </a:r>
            <a:r>
              <a:rPr lang="zh-TW" altLang="en-US" b="1" dirty="0"/>
              <a:t>）</a:t>
            </a:r>
            <a:r>
              <a:rPr lang="zh-TW" altLang="en-US" dirty="0"/>
              <a:t>，並以 </a:t>
            </a:r>
            <a:r>
              <a:rPr lang="zh-TW" altLang="en-US" b="1" dirty="0"/>
              <a:t>正方形網格（</a:t>
            </a:r>
            <a:r>
              <a:rPr lang="en-US" altLang="zh-TW" b="1" dirty="0"/>
              <a:t>square grid</a:t>
            </a:r>
            <a:r>
              <a:rPr lang="zh-TW" altLang="en-US" b="1" dirty="0"/>
              <a:t>）</a:t>
            </a:r>
            <a:r>
              <a:rPr lang="en-US" altLang="zh-TW" dirty="0"/>
              <a:t> </a:t>
            </a:r>
            <a:r>
              <a:rPr lang="zh-TW" altLang="en-US" dirty="0"/>
              <a:t>形式排列。這種設計能夠隨著量子位元數量增加 </a:t>
            </a:r>
            <a:r>
              <a:rPr lang="zh-TW" altLang="en-US" b="1" dirty="0"/>
              <a:t>指數級增強計算能力（</a:t>
            </a:r>
            <a:r>
              <a:rPr lang="en-US" altLang="zh-TW" b="1" dirty="0"/>
              <a:t>enhances computational power exponentially</a:t>
            </a:r>
            <a:r>
              <a:rPr lang="zh-TW" altLang="en-US" b="1" dirty="0"/>
              <a:t>）</a:t>
            </a:r>
            <a:r>
              <a:rPr lang="zh-TW" altLang="en-US" dirty="0"/>
              <a:t>。與其前代 </a:t>
            </a:r>
            <a:r>
              <a:rPr lang="en-US" altLang="zh-TW" b="1" dirty="0"/>
              <a:t>Sycamore</a:t>
            </a:r>
            <a:r>
              <a:rPr lang="zh-TW" altLang="en-US" b="1" dirty="0"/>
              <a:t>（</a:t>
            </a:r>
            <a:r>
              <a:rPr lang="en-US" altLang="zh-TW" b="1" dirty="0"/>
              <a:t>53 qubits</a:t>
            </a:r>
            <a:r>
              <a:rPr lang="zh-TW" altLang="en-US" b="1" dirty="0"/>
              <a:t>）</a:t>
            </a:r>
            <a:r>
              <a:rPr lang="en-US" altLang="zh-TW" dirty="0"/>
              <a:t> </a:t>
            </a:r>
            <a:r>
              <a:rPr lang="zh-TW" altLang="en-US" dirty="0"/>
              <a:t>相比，</a:t>
            </a:r>
            <a:r>
              <a:rPr lang="en-US" altLang="zh-TW" dirty="0"/>
              <a:t>Willow </a:t>
            </a:r>
            <a:r>
              <a:rPr lang="zh-TW" altLang="en-US" dirty="0"/>
              <a:t>的計算能力大幅提升。</a:t>
            </a:r>
          </a:p>
          <a:p>
            <a:r>
              <a:rPr lang="zh-TW" altLang="en-US" dirty="0"/>
              <a:t>來源：</a:t>
            </a:r>
            <a:r>
              <a:rPr lang="en-US" altLang="zh-TW" dirty="0" err="1">
                <a:hlinkClick r:id="rId3"/>
              </a:rPr>
              <a:t>en.wikipedia.org</a:t>
            </a:r>
            <a:endParaRPr lang="en-US" altLang="zh-TW" dirty="0"/>
          </a:p>
          <a:p>
            <a:r>
              <a:rPr lang="zh-TW" altLang="en-US" b="1" dirty="0"/>
              <a:t>量子錯誤修正（</a:t>
            </a:r>
            <a:r>
              <a:rPr lang="en-US" altLang="zh-TW" b="1" dirty="0"/>
              <a:t>Quantum Error Correction</a:t>
            </a:r>
            <a:r>
              <a:rPr lang="zh-TW" altLang="en-US" b="1" dirty="0"/>
              <a:t>）</a:t>
            </a:r>
            <a:br>
              <a:rPr lang="en-US" altLang="zh-TW" dirty="0"/>
            </a:br>
            <a:r>
              <a:rPr lang="en-US" altLang="zh-TW" dirty="0"/>
              <a:t>Willow </a:t>
            </a:r>
            <a:r>
              <a:rPr lang="zh-TW" altLang="en-US" dirty="0"/>
              <a:t>的一項重大突破是實現了 </a:t>
            </a:r>
            <a:r>
              <a:rPr lang="zh-TW" altLang="en-US" b="1" dirty="0"/>
              <a:t>低於閾值的量子錯誤修正（</a:t>
            </a:r>
            <a:r>
              <a:rPr lang="en-US" altLang="zh-TW" b="1" dirty="0"/>
              <a:t>below-threshold quantum error correction</a:t>
            </a:r>
            <a:r>
              <a:rPr lang="zh-TW" altLang="en-US" b="1" dirty="0"/>
              <a:t>）</a:t>
            </a:r>
            <a:r>
              <a:rPr lang="zh-TW" altLang="en-US" dirty="0"/>
              <a:t>，這意味著錯誤率會隨著量子位元的增加而 </a:t>
            </a:r>
            <a:r>
              <a:rPr lang="zh-TW" altLang="en-US" b="1" dirty="0"/>
              <a:t>指數級下降（</a:t>
            </a:r>
            <a:r>
              <a:rPr lang="en-US" altLang="zh-TW" b="1" dirty="0"/>
              <a:t>reduces errors exponentially</a:t>
            </a:r>
            <a:r>
              <a:rPr lang="zh-TW" altLang="en-US" b="1" dirty="0"/>
              <a:t>）</a:t>
            </a:r>
            <a:r>
              <a:rPr lang="zh-TW" altLang="en-US" dirty="0"/>
              <a:t>。這解決了過去 </a:t>
            </a:r>
            <a:r>
              <a:rPr lang="zh-TW" altLang="en-US" b="1" dirty="0"/>
              <a:t>近 </a:t>
            </a:r>
            <a:r>
              <a:rPr lang="en-US" altLang="zh-TW" b="1" dirty="0"/>
              <a:t>30 </a:t>
            </a:r>
            <a:r>
              <a:rPr lang="zh-TW" altLang="en-US" b="1" dirty="0"/>
              <a:t>年來（</a:t>
            </a:r>
            <a:r>
              <a:rPr lang="en-US" altLang="zh-TW" b="1" dirty="0"/>
              <a:t>for nearly three decades</a:t>
            </a:r>
            <a:r>
              <a:rPr lang="zh-TW" altLang="en-US" b="1" dirty="0"/>
              <a:t>）</a:t>
            </a:r>
            <a:r>
              <a:rPr lang="en-US" altLang="zh-TW" dirty="0"/>
              <a:t> </a:t>
            </a:r>
            <a:r>
              <a:rPr lang="zh-TW" altLang="en-US" dirty="0"/>
              <a:t>量子計算領域的一大難題。</a:t>
            </a:r>
          </a:p>
          <a:p>
            <a:r>
              <a:rPr lang="zh-TW" altLang="en-US" dirty="0"/>
              <a:t>來源：</a:t>
            </a:r>
            <a:r>
              <a:rPr lang="en-US" altLang="zh-TW" dirty="0" err="1">
                <a:hlinkClick r:id="rId4"/>
              </a:rPr>
              <a:t>blog.google</a:t>
            </a:r>
            <a:endParaRPr lang="en-US" altLang="zh-TW" dirty="0"/>
          </a:p>
          <a:p>
            <a:r>
              <a:rPr lang="zh-TW" altLang="en-US" b="1" dirty="0"/>
              <a:t>計算性能（</a:t>
            </a:r>
            <a:r>
              <a:rPr lang="en-US" altLang="zh-TW" b="1" dirty="0"/>
              <a:t>Computational Performance</a:t>
            </a:r>
            <a:r>
              <a:rPr lang="zh-TW" altLang="en-US" b="1" dirty="0"/>
              <a:t>）</a:t>
            </a:r>
            <a:br>
              <a:rPr lang="en-US" altLang="zh-TW" dirty="0"/>
            </a:br>
            <a:r>
              <a:rPr lang="en-US" altLang="zh-TW" dirty="0"/>
              <a:t>Willow </a:t>
            </a:r>
            <a:r>
              <a:rPr lang="zh-TW" altLang="en-US" dirty="0"/>
              <a:t>在基準測試中完成了一項計算，僅耗時 </a:t>
            </a:r>
            <a:r>
              <a:rPr lang="zh-TW" altLang="en-US" b="1" dirty="0"/>
              <a:t>不到五分鐘（</a:t>
            </a:r>
            <a:r>
              <a:rPr lang="en-US" altLang="zh-TW" b="1" dirty="0"/>
              <a:t>under five minutes</a:t>
            </a:r>
            <a:r>
              <a:rPr lang="zh-TW" altLang="en-US" b="1" dirty="0"/>
              <a:t>）</a:t>
            </a:r>
            <a:r>
              <a:rPr lang="zh-TW" altLang="en-US" dirty="0"/>
              <a:t>，而目前最快的超級電腦需要 </a:t>
            </a:r>
            <a:r>
              <a:rPr lang="en-US" altLang="zh-TW" b="1" dirty="0"/>
              <a:t>10^25 </a:t>
            </a:r>
            <a:r>
              <a:rPr lang="zh-TW" altLang="en-US" b="1" dirty="0"/>
              <a:t>年（</a:t>
            </a:r>
            <a:r>
              <a:rPr lang="en-US" altLang="zh-TW" b="1" dirty="0"/>
              <a:t>10 septillion years</a:t>
            </a:r>
            <a:r>
              <a:rPr lang="zh-TW" altLang="en-US" b="1" dirty="0"/>
              <a:t>）</a:t>
            </a:r>
            <a:r>
              <a:rPr lang="en-US" altLang="zh-TW" dirty="0"/>
              <a:t> </a:t>
            </a:r>
            <a:r>
              <a:rPr lang="zh-TW" altLang="en-US" dirty="0"/>
              <a:t>才能完成這項運算，這遠超 </a:t>
            </a:r>
            <a:r>
              <a:rPr lang="zh-TW" altLang="en-US" b="1" dirty="0"/>
              <a:t>宇宙的年齡（</a:t>
            </a:r>
            <a:r>
              <a:rPr lang="en-US" altLang="zh-TW" b="1" dirty="0"/>
              <a:t>age of the Universe</a:t>
            </a:r>
            <a:r>
              <a:rPr lang="zh-TW" altLang="en-US" b="1" dirty="0"/>
              <a:t>）</a:t>
            </a:r>
            <a:r>
              <a:rPr lang="zh-TW" altLang="en-US" dirty="0"/>
              <a:t>。</a:t>
            </a:r>
          </a:p>
          <a:p>
            <a:r>
              <a:rPr lang="zh-TW" altLang="en-US" dirty="0"/>
              <a:t>來源：</a:t>
            </a:r>
            <a:r>
              <a:rPr lang="en-US" altLang="zh-TW" dirty="0" err="1">
                <a:hlinkClick r:id="rId4"/>
              </a:rPr>
              <a:t>blog.google</a:t>
            </a:r>
            <a:endParaRPr lang="en-US" altLang="zh-TW" dirty="0"/>
          </a:p>
          <a:p>
            <a:r>
              <a:rPr lang="zh-TW" altLang="en-US" b="1" dirty="0"/>
              <a:t>影響與應用（</a:t>
            </a:r>
            <a:r>
              <a:rPr lang="en-US" altLang="zh-TW" b="1" dirty="0"/>
              <a:t>Implications for Various Sectors</a:t>
            </a:r>
            <a:r>
              <a:rPr lang="zh-TW" altLang="en-US" b="1" dirty="0"/>
              <a:t>）</a:t>
            </a:r>
          </a:p>
          <a:p>
            <a:r>
              <a:rPr lang="en-US" altLang="zh-TW" dirty="0"/>
              <a:t>Willow </a:t>
            </a:r>
            <a:r>
              <a:rPr lang="zh-TW" altLang="en-US" dirty="0"/>
              <a:t>晶片的技術突破將對多個領域帶來深遠影響，包括：</a:t>
            </a:r>
          </a:p>
          <a:p>
            <a:r>
              <a:rPr lang="zh-TW" altLang="en-US" b="1" dirty="0"/>
              <a:t>密碼學（</a:t>
            </a:r>
            <a:r>
              <a:rPr lang="en-US" altLang="zh-TW" b="1" dirty="0"/>
              <a:t>Cryptography</a:t>
            </a:r>
            <a:r>
              <a:rPr lang="zh-TW" altLang="en-US" b="1" dirty="0"/>
              <a:t>）</a:t>
            </a:r>
            <a:br>
              <a:rPr lang="en-US" altLang="zh-TW" dirty="0"/>
            </a:br>
            <a:r>
              <a:rPr lang="en-US" altLang="zh-TW" dirty="0"/>
              <a:t>Willow </a:t>
            </a:r>
            <a:r>
              <a:rPr lang="zh-TW" altLang="en-US" dirty="0"/>
              <a:t>的強大運算能力使學術界和產業界開始討論 </a:t>
            </a:r>
            <a:r>
              <a:rPr lang="zh-TW" altLang="en-US" b="1" dirty="0"/>
              <a:t>當前加密系統的未來（</a:t>
            </a:r>
            <a:r>
              <a:rPr lang="en-US" altLang="zh-TW" b="1" dirty="0"/>
              <a:t>potential impact on current cryptographic systems</a:t>
            </a:r>
            <a:r>
              <a:rPr lang="zh-TW" altLang="en-US" b="1" dirty="0"/>
              <a:t>）</a:t>
            </a:r>
            <a:r>
              <a:rPr lang="zh-TW" altLang="en-US" dirty="0"/>
              <a:t>。然而，</a:t>
            </a:r>
            <a:r>
              <a:rPr lang="en-US" altLang="zh-TW" dirty="0"/>
              <a:t>Google </a:t>
            </a:r>
            <a:r>
              <a:rPr lang="zh-TW" altLang="en-US" dirty="0"/>
              <a:t>估計，</a:t>
            </a:r>
            <a:r>
              <a:rPr lang="zh-TW" altLang="en-US" b="1" dirty="0"/>
              <a:t>破解常見加密演算法（如 </a:t>
            </a:r>
            <a:r>
              <a:rPr lang="en-US" altLang="zh-TW" b="1" dirty="0"/>
              <a:t>RSA</a:t>
            </a:r>
            <a:r>
              <a:rPr lang="zh-TW" altLang="en-US" b="1" dirty="0"/>
              <a:t>）仍需至少 </a:t>
            </a:r>
            <a:r>
              <a:rPr lang="en-US" altLang="zh-TW" b="1" dirty="0"/>
              <a:t>10 </a:t>
            </a:r>
            <a:r>
              <a:rPr lang="zh-TW" altLang="en-US" b="1" dirty="0"/>
              <a:t>年時間（</a:t>
            </a:r>
            <a:r>
              <a:rPr lang="en-US" altLang="zh-TW" b="1" dirty="0"/>
              <a:t>breaking widely used encryption methods is still at least a decade away</a:t>
            </a:r>
            <a:r>
              <a:rPr lang="zh-TW" altLang="en-US" b="1" dirty="0"/>
              <a:t>）</a:t>
            </a:r>
            <a:r>
              <a:rPr lang="zh-TW" altLang="en-US" dirty="0"/>
              <a:t>。</a:t>
            </a:r>
          </a:p>
          <a:p>
            <a:r>
              <a:rPr lang="zh-TW" altLang="en-US" dirty="0"/>
              <a:t>來源：</a:t>
            </a:r>
            <a:r>
              <a:rPr lang="en-US" altLang="zh-TW" dirty="0" err="1">
                <a:hlinkClick r:id="rId3"/>
              </a:rPr>
              <a:t>en.wikipedia.org</a:t>
            </a:r>
            <a:endParaRPr lang="en-US" altLang="zh-TW" dirty="0"/>
          </a:p>
          <a:p>
            <a:r>
              <a:rPr lang="zh-TW" altLang="en-US" b="1" dirty="0"/>
              <a:t>人工智慧（</a:t>
            </a:r>
            <a:r>
              <a:rPr lang="en-US" altLang="zh-TW" b="1" dirty="0"/>
              <a:t>Artificial Intelligence</a:t>
            </a:r>
            <a:r>
              <a:rPr lang="zh-TW" altLang="en-US" b="1" dirty="0"/>
              <a:t>）</a:t>
            </a:r>
            <a:br>
              <a:rPr lang="en-US" altLang="zh-TW" dirty="0"/>
            </a:br>
            <a:r>
              <a:rPr lang="zh-TW" altLang="en-US" dirty="0"/>
              <a:t>量子計算與 </a:t>
            </a:r>
            <a:r>
              <a:rPr lang="en-US" altLang="zh-TW" dirty="0"/>
              <a:t>AI </a:t>
            </a:r>
            <a:r>
              <a:rPr lang="zh-TW" altLang="en-US" dirty="0"/>
              <a:t>結合後，可能會帶來 </a:t>
            </a:r>
            <a:r>
              <a:rPr lang="zh-TW" altLang="en-US" b="1" dirty="0"/>
              <a:t>更強大的演算法與模型（</a:t>
            </a:r>
            <a:r>
              <a:rPr lang="en-US" altLang="zh-TW" b="1" dirty="0"/>
              <a:t>more sophisticated algorithms and models</a:t>
            </a:r>
            <a:r>
              <a:rPr lang="zh-TW" altLang="en-US" b="1" dirty="0"/>
              <a:t>）</a:t>
            </a:r>
            <a:r>
              <a:rPr lang="zh-TW" altLang="en-US" dirty="0"/>
              <a:t>，進一步提升機器學習和數據分析的能力。</a:t>
            </a:r>
          </a:p>
          <a:p>
            <a:r>
              <a:rPr lang="zh-TW" altLang="en-US" dirty="0"/>
              <a:t>來源：</a:t>
            </a:r>
            <a:r>
              <a:rPr lang="en-US" altLang="zh-TW" dirty="0" err="1">
                <a:hlinkClick r:id="rId4"/>
              </a:rPr>
              <a:t>blog.google</a:t>
            </a:r>
            <a:endParaRPr lang="en-US" altLang="zh-TW" dirty="0"/>
          </a:p>
          <a:p>
            <a:r>
              <a:rPr lang="zh-TW" altLang="en-US" b="1" dirty="0"/>
              <a:t>總結（</a:t>
            </a:r>
            <a:r>
              <a:rPr lang="en-US" altLang="zh-TW" b="1" dirty="0"/>
              <a:t>Conclusion</a:t>
            </a:r>
            <a:r>
              <a:rPr lang="zh-TW" altLang="en-US" b="1" dirty="0"/>
              <a:t>）</a:t>
            </a:r>
          </a:p>
          <a:p>
            <a:r>
              <a:rPr lang="en-US" altLang="zh-TW" dirty="0"/>
              <a:t>Google </a:t>
            </a:r>
            <a:r>
              <a:rPr lang="zh-TW" altLang="en-US" dirty="0"/>
              <a:t>的 </a:t>
            </a:r>
            <a:r>
              <a:rPr lang="en-US" altLang="zh-TW" b="1" dirty="0"/>
              <a:t>Willow</a:t>
            </a:r>
            <a:r>
              <a:rPr lang="en-US" altLang="zh-TW" dirty="0"/>
              <a:t> </a:t>
            </a:r>
            <a:r>
              <a:rPr lang="zh-TW" altLang="en-US" dirty="0"/>
              <a:t>晶片標誌著 </a:t>
            </a:r>
            <a:r>
              <a:rPr lang="zh-TW" altLang="en-US" b="1" dirty="0"/>
              <a:t>邁向實用量子計算（</a:t>
            </a:r>
            <a:r>
              <a:rPr lang="en-US" altLang="zh-TW" b="1" dirty="0"/>
              <a:t>practical, large-scale quantum computing</a:t>
            </a:r>
            <a:r>
              <a:rPr lang="zh-TW" altLang="en-US" b="1" dirty="0"/>
              <a:t>）</a:t>
            </a:r>
            <a:r>
              <a:rPr lang="en-US" altLang="zh-TW" dirty="0"/>
              <a:t> </a:t>
            </a:r>
            <a:r>
              <a:rPr lang="zh-TW" altLang="en-US" dirty="0"/>
              <a:t>的重要一步。隨著量子錯誤修正技術的突破，量子計算將更接近解決目前 </a:t>
            </a:r>
            <a:r>
              <a:rPr lang="zh-TW" altLang="en-US" b="1" dirty="0"/>
              <a:t>傳統計算機無法處理的複雜問題（</a:t>
            </a:r>
            <a:r>
              <a:rPr lang="en-US" altLang="zh-TW" b="1" dirty="0"/>
              <a:t>solving complex problems beyond classical computers</a:t>
            </a:r>
            <a:r>
              <a:rPr lang="zh-TW" altLang="en-US" b="1" dirty="0"/>
              <a:t>）</a:t>
            </a:r>
            <a:r>
              <a:rPr lang="zh-TW" altLang="en-US" dirty="0"/>
              <a:t>，並可能 </a:t>
            </a:r>
            <a:r>
              <a:rPr lang="zh-TW" altLang="en-US" b="1" dirty="0"/>
              <a:t>徹底改變（</a:t>
            </a:r>
            <a:r>
              <a:rPr lang="en-US" altLang="zh-TW" b="1" dirty="0"/>
              <a:t>revolutionize</a:t>
            </a:r>
            <a:r>
              <a:rPr lang="zh-TW" altLang="en-US" b="1" dirty="0"/>
              <a:t>）</a:t>
            </a:r>
            <a:r>
              <a:rPr lang="en-US" altLang="zh-TW" dirty="0"/>
              <a:t> </a:t>
            </a:r>
            <a:r>
              <a:rPr lang="zh-TW" altLang="en-US" dirty="0"/>
              <a:t>密碼學、人工智慧、材料科學等領域。</a:t>
            </a:r>
          </a:p>
          <a:p>
            <a:r>
              <a:rPr lang="zh-TW" altLang="en-US" dirty="0"/>
              <a:t>相關資訊：</a:t>
            </a:r>
            <a:r>
              <a:rPr lang="en-US" altLang="zh-TW" dirty="0">
                <a:hlinkClick r:id="rId5"/>
              </a:rPr>
              <a:t>Google </a:t>
            </a:r>
            <a:r>
              <a:rPr lang="zh-TW" altLang="en-US" dirty="0">
                <a:hlinkClick r:id="rId5"/>
              </a:rPr>
              <a:t>發表新量子電腦晶片，突破 </a:t>
            </a:r>
            <a:r>
              <a:rPr lang="en-US" altLang="zh-TW" dirty="0">
                <a:hlinkClick r:id="rId5"/>
              </a:rPr>
              <a:t>30 </a:t>
            </a:r>
            <a:r>
              <a:rPr lang="zh-TW" altLang="en-US" dirty="0">
                <a:hlinkClick r:id="rId5"/>
              </a:rPr>
              <a:t>年來的量子錯誤修正挑戰</a:t>
            </a:r>
            <a:endParaRPr lang="zh-TW" altLang="en-US" dirty="0"/>
          </a:p>
          <a:p>
            <a:endParaRPr lang="en-US" altLang="zh-TW" b="1" dirty="0"/>
          </a:p>
          <a:p>
            <a:endParaRPr lang="en-US" altLang="zh-TW" b="1" dirty="0"/>
          </a:p>
          <a:p>
            <a:r>
              <a:rPr lang="en-US" altLang="zh-TW" b="1" dirty="0"/>
              <a:t>Microsoft Majorana 1 </a:t>
            </a:r>
            <a:r>
              <a:rPr lang="zh-TW" altLang="en-US" b="1" dirty="0"/>
              <a:t>晶片：歷史與規格</a:t>
            </a:r>
            <a:endParaRPr lang="zh-TW" altLang="en-US" dirty="0"/>
          </a:p>
          <a:p>
            <a:r>
              <a:rPr lang="zh-TW" altLang="en-US" b="1" dirty="0"/>
              <a:t>歷史發展（</a:t>
            </a:r>
            <a:r>
              <a:rPr lang="en-US" altLang="zh-TW" b="1" dirty="0"/>
              <a:t>Historical Development</a:t>
            </a:r>
            <a:r>
              <a:rPr lang="zh-TW" altLang="en-US" b="1" dirty="0"/>
              <a:t>）</a:t>
            </a:r>
          </a:p>
          <a:p>
            <a:r>
              <a:rPr lang="en-US" altLang="zh-TW" dirty="0"/>
              <a:t>Microsoft </a:t>
            </a:r>
            <a:r>
              <a:rPr lang="zh-TW" altLang="en-US" dirty="0"/>
              <a:t>的 </a:t>
            </a:r>
            <a:r>
              <a:rPr lang="en-US" altLang="zh-TW" b="1" dirty="0"/>
              <a:t>Majorana 1</a:t>
            </a:r>
            <a:r>
              <a:rPr lang="en-US" altLang="zh-TW" dirty="0"/>
              <a:t> </a:t>
            </a:r>
            <a:r>
              <a:rPr lang="zh-TW" altLang="en-US" dirty="0"/>
              <a:t>晶片代表量子計算領域的重要突破，旨在解決長期以來量子位元（</a:t>
            </a:r>
            <a:r>
              <a:rPr lang="en-US" altLang="zh-TW" dirty="0"/>
              <a:t>qubit</a:t>
            </a:r>
            <a:r>
              <a:rPr lang="zh-TW" altLang="en-US" dirty="0"/>
              <a:t>）穩定性和可擴展性的挑戰。</a:t>
            </a:r>
          </a:p>
          <a:p>
            <a:r>
              <a:rPr lang="zh-TW" altLang="en-US" b="1" dirty="0"/>
              <a:t>馬約拉納費米子（</a:t>
            </a:r>
            <a:r>
              <a:rPr lang="en-US" altLang="zh-TW" b="1" dirty="0"/>
              <a:t>Majorana Fermions</a:t>
            </a:r>
            <a:r>
              <a:rPr lang="zh-TW" altLang="en-US" b="1" dirty="0"/>
              <a:t>）</a:t>
            </a:r>
            <a:r>
              <a:rPr lang="en-US" altLang="zh-TW" dirty="0"/>
              <a:t> </a:t>
            </a:r>
            <a:r>
              <a:rPr lang="zh-TW" altLang="en-US" dirty="0"/>
              <a:t>的研究起源於 </a:t>
            </a:r>
            <a:r>
              <a:rPr lang="en-US" altLang="zh-TW" dirty="0"/>
              <a:t>1930 </a:t>
            </a:r>
            <a:r>
              <a:rPr lang="zh-TW" altLang="en-US" dirty="0"/>
              <a:t>年代，由義大利物理學家 </a:t>
            </a:r>
            <a:r>
              <a:rPr lang="en-US" altLang="zh-TW" dirty="0"/>
              <a:t>Ettore Majorana </a:t>
            </a:r>
            <a:r>
              <a:rPr lang="zh-TW" altLang="en-US" dirty="0"/>
              <a:t>提出。這些粒子最獨特的特性在於 </a:t>
            </a:r>
            <a:r>
              <a:rPr lang="zh-TW" altLang="en-US" b="1" dirty="0"/>
              <a:t>「它們同時是自己的反粒子（</a:t>
            </a:r>
            <a:r>
              <a:rPr lang="en-US" altLang="zh-TW" b="1" dirty="0"/>
              <a:t>they are their own antiparticles</a:t>
            </a:r>
            <a:r>
              <a:rPr lang="zh-TW" altLang="en-US" b="1" dirty="0"/>
              <a:t>）」</a:t>
            </a:r>
            <a:r>
              <a:rPr lang="zh-TW" altLang="en-US" dirty="0"/>
              <a:t>，這使得它們在量子計算中的應用特別有吸引力。相較於傳統量子位元，基於馬約拉納費米子的量子位元能夠 </a:t>
            </a:r>
            <a:r>
              <a:rPr lang="zh-TW" altLang="en-US" b="1" dirty="0"/>
              <a:t>降低環境噪聲影響（</a:t>
            </a:r>
            <a:r>
              <a:rPr lang="en-US" altLang="zh-TW" b="1" dirty="0"/>
              <a:t>less susceptible to environmental disturbances</a:t>
            </a:r>
            <a:r>
              <a:rPr lang="zh-TW" altLang="en-US" b="1" dirty="0"/>
              <a:t>）</a:t>
            </a:r>
            <a:r>
              <a:rPr lang="zh-TW" altLang="en-US" dirty="0"/>
              <a:t>，從而大幅減少計算錯誤率。</a:t>
            </a:r>
          </a:p>
          <a:p>
            <a:r>
              <a:rPr lang="zh-TW" altLang="en-US" dirty="0"/>
              <a:t>過去數十年來，</a:t>
            </a:r>
            <a:r>
              <a:rPr lang="en-US" altLang="zh-TW" dirty="0"/>
              <a:t>Microsoft </a:t>
            </a:r>
            <a:r>
              <a:rPr lang="zh-TW" altLang="en-US" dirty="0"/>
              <a:t>持續投入研究，開發出適合支持這些奇異粒子的材料與架構，最終在 </a:t>
            </a:r>
            <a:r>
              <a:rPr lang="en-US" altLang="zh-TW" dirty="0"/>
              <a:t>2025 </a:t>
            </a:r>
            <a:r>
              <a:rPr lang="zh-TW" altLang="en-US" dirty="0"/>
              <a:t>年發表 </a:t>
            </a:r>
            <a:r>
              <a:rPr lang="en-US" altLang="zh-TW" b="1" dirty="0"/>
              <a:t>Majorana 1 </a:t>
            </a:r>
            <a:r>
              <a:rPr lang="zh-TW" altLang="en-US" b="1" dirty="0"/>
              <a:t>晶片</a:t>
            </a:r>
            <a:r>
              <a:rPr lang="zh-TW" altLang="en-US" dirty="0"/>
              <a:t>。</a:t>
            </a:r>
          </a:p>
          <a:p>
            <a:r>
              <a:rPr lang="zh-TW" altLang="en-US" dirty="0"/>
              <a:t>來源：</a:t>
            </a:r>
            <a:r>
              <a:rPr lang="en-US" altLang="zh-TW" dirty="0" err="1">
                <a:hlinkClick r:id="rId6"/>
              </a:rPr>
              <a:t>nypost.com</a:t>
            </a:r>
            <a:endParaRPr lang="en-US" altLang="zh-TW" dirty="0"/>
          </a:p>
          <a:p>
            <a:r>
              <a:rPr lang="zh-TW" altLang="en-US" b="1" dirty="0"/>
              <a:t>技術規格（</a:t>
            </a:r>
            <a:r>
              <a:rPr lang="en-US" altLang="zh-TW" b="1" dirty="0"/>
              <a:t>Technical Specifications</a:t>
            </a:r>
            <a:r>
              <a:rPr lang="zh-TW" altLang="en-US" b="1" dirty="0"/>
              <a:t>）</a:t>
            </a:r>
          </a:p>
          <a:p>
            <a:r>
              <a:rPr lang="zh-TW" altLang="en-US" b="1" dirty="0"/>
              <a:t>拓撲核心架構（</a:t>
            </a:r>
            <a:r>
              <a:rPr lang="en-US" altLang="zh-TW" b="1" dirty="0"/>
              <a:t>Topological Core Architecture</a:t>
            </a:r>
            <a:r>
              <a:rPr lang="zh-TW" altLang="en-US" b="1" dirty="0"/>
              <a:t>）</a:t>
            </a:r>
            <a:br>
              <a:rPr lang="en-US" altLang="zh-TW" dirty="0"/>
            </a:br>
            <a:r>
              <a:rPr lang="en-US" altLang="zh-TW" dirty="0"/>
              <a:t>Majorana 1 </a:t>
            </a:r>
            <a:r>
              <a:rPr lang="zh-TW" altLang="en-US" dirty="0"/>
              <a:t>採用了 </a:t>
            </a:r>
            <a:r>
              <a:rPr lang="zh-TW" altLang="en-US" b="1" dirty="0"/>
              <a:t>拓撲量子位元（</a:t>
            </a:r>
            <a:r>
              <a:rPr lang="en-US" altLang="zh-TW" b="1" dirty="0"/>
              <a:t>topological qubits</a:t>
            </a:r>
            <a:r>
              <a:rPr lang="zh-TW" altLang="en-US" b="1" dirty="0"/>
              <a:t>）</a:t>
            </a:r>
            <a:r>
              <a:rPr lang="zh-TW" altLang="en-US" dirty="0"/>
              <a:t>，這些量子位元 </a:t>
            </a:r>
            <a:r>
              <a:rPr lang="zh-TW" altLang="en-US" b="1" dirty="0"/>
              <a:t>比傳統量子位元更加穩定，且錯誤率更低（</a:t>
            </a:r>
            <a:r>
              <a:rPr lang="en-US" altLang="zh-TW" b="1" dirty="0"/>
              <a:t>inherently more stable and less prone to errors</a:t>
            </a:r>
            <a:r>
              <a:rPr lang="zh-TW" altLang="en-US" b="1" dirty="0"/>
              <a:t>）</a:t>
            </a:r>
            <a:r>
              <a:rPr lang="zh-TW" altLang="en-US" dirty="0"/>
              <a:t>。這種架構為量子計算提供了可擴展性，</a:t>
            </a:r>
            <a:r>
              <a:rPr lang="zh-TW" altLang="en-US" b="1" dirty="0"/>
              <a:t>未來可能在單一晶片上整合多達 </a:t>
            </a:r>
            <a:r>
              <a:rPr lang="en-US" altLang="zh-TW" b="1" dirty="0"/>
              <a:t>100 </a:t>
            </a:r>
            <a:r>
              <a:rPr lang="zh-TW" altLang="en-US" b="1" dirty="0"/>
              <a:t>萬個量子位元（</a:t>
            </a:r>
            <a:r>
              <a:rPr lang="en-US" altLang="zh-TW" b="1" dirty="0"/>
              <a:t>potential to integrate up to one million qubits on a single chip</a:t>
            </a:r>
            <a:r>
              <a:rPr lang="zh-TW" altLang="en-US" b="1" dirty="0"/>
              <a:t>）</a:t>
            </a:r>
            <a:r>
              <a:rPr lang="zh-TW" altLang="en-US" dirty="0"/>
              <a:t>。</a:t>
            </a:r>
          </a:p>
          <a:p>
            <a:r>
              <a:rPr lang="zh-TW" altLang="en-US" dirty="0"/>
              <a:t>來源：</a:t>
            </a:r>
            <a:r>
              <a:rPr lang="en-US" altLang="zh-TW" dirty="0" err="1">
                <a:hlinkClick r:id="rId7"/>
              </a:rPr>
              <a:t>azure.microsoft.com</a:t>
            </a:r>
            <a:endParaRPr lang="en-US" altLang="zh-TW" dirty="0"/>
          </a:p>
          <a:p>
            <a:r>
              <a:rPr lang="zh-TW" altLang="en-US" b="1" dirty="0"/>
              <a:t>材料組成（</a:t>
            </a:r>
            <a:r>
              <a:rPr lang="en-US" altLang="zh-TW" b="1" dirty="0"/>
              <a:t>Material Composition</a:t>
            </a:r>
            <a:r>
              <a:rPr lang="zh-TW" altLang="en-US" b="1" dirty="0"/>
              <a:t>）</a:t>
            </a:r>
            <a:br>
              <a:rPr lang="en-US" altLang="zh-TW" dirty="0"/>
            </a:br>
            <a:r>
              <a:rPr lang="en-US" altLang="zh-TW" dirty="0"/>
              <a:t>Majorana 1 </a:t>
            </a:r>
            <a:r>
              <a:rPr lang="zh-TW" altLang="en-US" dirty="0"/>
              <a:t>採用了 </a:t>
            </a:r>
            <a:r>
              <a:rPr lang="en-US" altLang="zh-TW" dirty="0"/>
              <a:t>Microsoft </a:t>
            </a:r>
            <a:r>
              <a:rPr lang="zh-TW" altLang="en-US" dirty="0"/>
              <a:t>研發的新型材料 </a:t>
            </a:r>
            <a:r>
              <a:rPr lang="zh-TW" altLang="en-US" b="1" dirty="0"/>
              <a:t>拓撲導體（</a:t>
            </a:r>
            <a:r>
              <a:rPr lang="en-US" altLang="zh-TW" b="1" dirty="0" err="1"/>
              <a:t>topoconductor</a:t>
            </a:r>
            <a:r>
              <a:rPr lang="zh-TW" altLang="en-US" b="1" dirty="0"/>
              <a:t>）</a:t>
            </a:r>
            <a:r>
              <a:rPr lang="zh-TW" altLang="en-US" dirty="0"/>
              <a:t>，這種材料結合了超導體（</a:t>
            </a:r>
            <a:r>
              <a:rPr lang="en-US" altLang="zh-TW" dirty="0"/>
              <a:t>superconductor</a:t>
            </a:r>
            <a:r>
              <a:rPr lang="zh-TW" altLang="en-US" dirty="0"/>
              <a:t>）和拓撲絕緣體（</a:t>
            </a:r>
            <a:r>
              <a:rPr lang="en-US" altLang="zh-TW" dirty="0"/>
              <a:t>topological insulator</a:t>
            </a:r>
            <a:r>
              <a:rPr lang="zh-TW" altLang="en-US" dirty="0"/>
              <a:t>）的特性，使其能夠觀察並控制馬約拉納粒子，從而提升量子位元的可靠性與可擴展性。</a:t>
            </a:r>
          </a:p>
          <a:p>
            <a:r>
              <a:rPr lang="zh-TW" altLang="en-US" dirty="0"/>
              <a:t>來源：</a:t>
            </a:r>
            <a:r>
              <a:rPr lang="en-US" altLang="zh-TW" dirty="0" err="1">
                <a:hlinkClick r:id="rId8"/>
              </a:rPr>
              <a:t>plainconcepts.com</a:t>
            </a:r>
            <a:endParaRPr lang="en-US" altLang="zh-TW" dirty="0"/>
          </a:p>
          <a:p>
            <a:r>
              <a:rPr lang="zh-TW" altLang="en-US" b="1" dirty="0"/>
              <a:t>奈米線結構（</a:t>
            </a:r>
            <a:r>
              <a:rPr lang="en-US" altLang="zh-TW" b="1" dirty="0"/>
              <a:t>Nanowire Structure</a:t>
            </a:r>
            <a:r>
              <a:rPr lang="zh-TW" altLang="en-US" b="1" dirty="0"/>
              <a:t>）</a:t>
            </a:r>
            <a:br>
              <a:rPr lang="en-US" altLang="zh-TW" dirty="0"/>
            </a:br>
            <a:r>
              <a:rPr lang="en-US" altLang="zh-TW" dirty="0"/>
              <a:t>Majorana 1 </a:t>
            </a:r>
            <a:r>
              <a:rPr lang="zh-TW" altLang="en-US" dirty="0"/>
              <a:t>晶片的架構設計基於 </a:t>
            </a:r>
            <a:r>
              <a:rPr lang="zh-TW" altLang="en-US" b="1" dirty="0"/>
              <a:t>鋁奈米線（</a:t>
            </a:r>
            <a:r>
              <a:rPr lang="en-US" altLang="zh-TW" b="1" dirty="0"/>
              <a:t>aluminum nanowires</a:t>
            </a:r>
            <a:r>
              <a:rPr lang="zh-TW" altLang="en-US" b="1" dirty="0"/>
              <a:t>）</a:t>
            </a:r>
            <a:r>
              <a:rPr lang="zh-TW" altLang="en-US" dirty="0"/>
              <a:t>，這些奈米線被排列成 </a:t>
            </a:r>
            <a:r>
              <a:rPr lang="zh-TW" altLang="en-US" b="1" dirty="0"/>
              <a:t>「</a:t>
            </a:r>
            <a:r>
              <a:rPr lang="en-US" altLang="zh-TW" b="1" dirty="0"/>
              <a:t>H </a:t>
            </a:r>
            <a:r>
              <a:rPr lang="zh-TW" altLang="en-US" b="1" dirty="0"/>
              <a:t>形結構（</a:t>
            </a:r>
            <a:r>
              <a:rPr lang="en-US" altLang="zh-TW" b="1" dirty="0"/>
              <a:t>H-shaped structure</a:t>
            </a:r>
            <a:r>
              <a:rPr lang="zh-TW" altLang="en-US" b="1" dirty="0"/>
              <a:t>）」</a:t>
            </a:r>
            <a:r>
              <a:rPr lang="zh-TW" altLang="en-US" dirty="0"/>
              <a:t>。每個 </a:t>
            </a:r>
            <a:r>
              <a:rPr lang="en-US" altLang="zh-TW" dirty="0"/>
              <a:t>H </a:t>
            </a:r>
            <a:r>
              <a:rPr lang="zh-TW" altLang="en-US" dirty="0"/>
              <a:t>形結構中包含 </a:t>
            </a:r>
            <a:r>
              <a:rPr lang="zh-TW" altLang="en-US" b="1" dirty="0"/>
              <a:t>四個可控制的馬約拉納模式（</a:t>
            </a:r>
            <a:r>
              <a:rPr lang="en-US" altLang="zh-TW" b="1" dirty="0"/>
              <a:t>four controllable Majorana modes</a:t>
            </a:r>
            <a:r>
              <a:rPr lang="zh-TW" altLang="en-US" b="1" dirty="0"/>
              <a:t>）</a:t>
            </a:r>
            <a:r>
              <a:rPr lang="zh-TW" altLang="en-US" dirty="0"/>
              <a:t>，共同形成一個量子位元（</a:t>
            </a:r>
            <a:r>
              <a:rPr lang="en-US" altLang="zh-TW" dirty="0"/>
              <a:t>qubit</a:t>
            </a:r>
            <a:r>
              <a:rPr lang="zh-TW" altLang="en-US" dirty="0"/>
              <a:t>）。這種模組化設計可提高量子位元的可擴展性和整合能力。</a:t>
            </a:r>
          </a:p>
          <a:p>
            <a:r>
              <a:rPr lang="zh-TW" altLang="en-US" dirty="0"/>
              <a:t>來源：</a:t>
            </a:r>
            <a:r>
              <a:rPr lang="en-US" altLang="zh-TW" dirty="0" err="1">
                <a:hlinkClick r:id="rId9"/>
              </a:rPr>
              <a:t>news.microsoft.com</a:t>
            </a:r>
            <a:endParaRPr lang="en-US" altLang="zh-TW" dirty="0"/>
          </a:p>
          <a:p>
            <a:r>
              <a:rPr lang="zh-TW" altLang="en-US" b="1" dirty="0"/>
              <a:t>數位控制機制（</a:t>
            </a:r>
            <a:r>
              <a:rPr lang="en-US" altLang="zh-TW" b="1" dirty="0"/>
              <a:t>Digital Control Mechanism</a:t>
            </a:r>
            <a:r>
              <a:rPr lang="zh-TW" altLang="en-US" b="1" dirty="0"/>
              <a:t>）</a:t>
            </a:r>
            <a:br>
              <a:rPr lang="en-US" altLang="zh-TW" dirty="0"/>
            </a:br>
            <a:r>
              <a:rPr lang="zh-TW" altLang="en-US" dirty="0"/>
              <a:t>與許多依賴類比信號的量子系統不同，</a:t>
            </a:r>
            <a:r>
              <a:rPr lang="en-US" altLang="zh-TW" dirty="0"/>
              <a:t>Majorana 1 </a:t>
            </a:r>
            <a:r>
              <a:rPr lang="zh-TW" altLang="en-US" dirty="0"/>
              <a:t>採用了 </a:t>
            </a:r>
            <a:r>
              <a:rPr lang="zh-TW" altLang="en-US" b="1" dirty="0"/>
              <a:t>數位電壓脈衝（</a:t>
            </a:r>
            <a:r>
              <a:rPr lang="en-US" altLang="zh-TW" b="1" dirty="0"/>
              <a:t>digital voltage pulses</a:t>
            </a:r>
            <a:r>
              <a:rPr lang="zh-TW" altLang="en-US" b="1" dirty="0"/>
              <a:t>）</a:t>
            </a:r>
            <a:r>
              <a:rPr lang="en-US" altLang="zh-TW" dirty="0"/>
              <a:t> </a:t>
            </a:r>
            <a:r>
              <a:rPr lang="zh-TW" altLang="en-US" dirty="0"/>
              <a:t>來操控量子位元。這種方法類似於經典計算領域從類比轉向數位的過程，</a:t>
            </a:r>
            <a:r>
              <a:rPr lang="zh-TW" altLang="en-US" b="1" dirty="0"/>
              <a:t>能夠提高量子運算的精確度與控制能力（</a:t>
            </a:r>
            <a:r>
              <a:rPr lang="en-US" altLang="zh-TW" b="1" dirty="0"/>
              <a:t>offering improved precision and control in quantum operations</a:t>
            </a:r>
            <a:r>
              <a:rPr lang="zh-TW" altLang="en-US" b="1" dirty="0"/>
              <a:t>）</a:t>
            </a:r>
            <a:r>
              <a:rPr lang="zh-TW" altLang="en-US" dirty="0"/>
              <a:t>。</a:t>
            </a:r>
          </a:p>
          <a:p>
            <a:r>
              <a:rPr lang="zh-TW" altLang="en-US" dirty="0"/>
              <a:t>來源：</a:t>
            </a:r>
            <a:r>
              <a:rPr lang="en-US" altLang="zh-TW" dirty="0" err="1">
                <a:hlinkClick r:id="rId10"/>
              </a:rPr>
              <a:t>medium.com</a:t>
            </a:r>
            <a:endParaRPr lang="en-US" altLang="zh-TW" dirty="0"/>
          </a:p>
          <a:p>
            <a:r>
              <a:rPr lang="zh-TW" altLang="en-US" b="1" dirty="0"/>
              <a:t>對量子計算的影響（</a:t>
            </a:r>
            <a:r>
              <a:rPr lang="en-US" altLang="zh-TW" b="1" dirty="0"/>
              <a:t>Implications for Quantum Computing</a:t>
            </a:r>
            <a:r>
              <a:rPr lang="zh-TW" altLang="en-US" b="1" dirty="0"/>
              <a:t>）</a:t>
            </a:r>
          </a:p>
          <a:p>
            <a:r>
              <a:rPr lang="en-US" altLang="zh-TW" dirty="0"/>
              <a:t>Majorana 1 </a:t>
            </a:r>
            <a:r>
              <a:rPr lang="zh-TW" altLang="en-US" dirty="0"/>
              <a:t>晶片的推出，象徵著量子計算邁向 </a:t>
            </a:r>
            <a:r>
              <a:rPr lang="zh-TW" altLang="en-US" b="1" dirty="0"/>
              <a:t>實用化與可擴展性（</a:t>
            </a:r>
            <a:r>
              <a:rPr lang="en-US" altLang="zh-TW" b="1" dirty="0"/>
              <a:t>practical and scalable quantum systems</a:t>
            </a:r>
            <a:r>
              <a:rPr lang="zh-TW" altLang="en-US" b="1" dirty="0"/>
              <a:t>）</a:t>
            </a:r>
            <a:r>
              <a:rPr lang="en-US" altLang="zh-TW" dirty="0"/>
              <a:t> </a:t>
            </a:r>
            <a:r>
              <a:rPr lang="zh-TW" altLang="en-US" dirty="0"/>
              <a:t>的重要一步。透過 </a:t>
            </a:r>
            <a:r>
              <a:rPr lang="zh-TW" altLang="en-US" b="1" dirty="0"/>
              <a:t>拓撲量子位元（</a:t>
            </a:r>
            <a:r>
              <a:rPr lang="en-US" altLang="zh-TW" b="1" dirty="0"/>
              <a:t>topological qubits</a:t>
            </a:r>
            <a:r>
              <a:rPr lang="zh-TW" altLang="en-US" b="1" dirty="0"/>
              <a:t>）</a:t>
            </a:r>
            <a:r>
              <a:rPr lang="en-US" altLang="zh-TW" dirty="0"/>
              <a:t> </a:t>
            </a:r>
            <a:r>
              <a:rPr lang="zh-TW" altLang="en-US" dirty="0"/>
              <a:t>和 </a:t>
            </a:r>
            <a:r>
              <a:rPr lang="zh-TW" altLang="en-US" b="1" dirty="0"/>
              <a:t>創新材料（</a:t>
            </a:r>
            <a:r>
              <a:rPr lang="en-US" altLang="zh-TW" b="1" dirty="0"/>
              <a:t>novel materials</a:t>
            </a:r>
            <a:r>
              <a:rPr lang="zh-TW" altLang="en-US" b="1" dirty="0"/>
              <a:t>）</a:t>
            </a:r>
            <a:r>
              <a:rPr lang="zh-TW" altLang="en-US" dirty="0"/>
              <a:t>，</a:t>
            </a:r>
            <a:r>
              <a:rPr lang="en-US" altLang="zh-TW" dirty="0"/>
              <a:t>Microsoft </a:t>
            </a:r>
            <a:r>
              <a:rPr lang="zh-TW" altLang="en-US" dirty="0"/>
              <a:t>希望能克服目前量子計算的兩大挑戰：</a:t>
            </a:r>
          </a:p>
          <a:p>
            <a:r>
              <a:rPr lang="zh-TW" altLang="en-US" b="1" dirty="0"/>
              <a:t>量子位元相干性（</a:t>
            </a:r>
            <a:r>
              <a:rPr lang="en-US" altLang="zh-TW" b="1" dirty="0"/>
              <a:t>qubit coherence</a:t>
            </a:r>
            <a:r>
              <a:rPr lang="zh-TW" altLang="en-US" b="1" dirty="0"/>
              <a:t>）</a:t>
            </a:r>
            <a:endParaRPr lang="en-US" altLang="zh-TW" dirty="0"/>
          </a:p>
          <a:p>
            <a:r>
              <a:rPr lang="zh-TW" altLang="en-US" b="1" dirty="0"/>
              <a:t>錯誤修正（</a:t>
            </a:r>
            <a:r>
              <a:rPr lang="en-US" altLang="zh-TW" b="1" dirty="0"/>
              <a:t>error correction</a:t>
            </a:r>
            <a:r>
              <a:rPr lang="zh-TW" altLang="en-US" b="1" dirty="0"/>
              <a:t>）</a:t>
            </a:r>
            <a:endParaRPr lang="en-US" altLang="zh-TW" dirty="0"/>
          </a:p>
          <a:p>
            <a:r>
              <a:rPr lang="zh-TW" altLang="en-US" dirty="0"/>
              <a:t>此技術未來可能促進量子計算在各種領域的應用，包括：</a:t>
            </a:r>
          </a:p>
          <a:p>
            <a:r>
              <a:rPr lang="zh-TW" altLang="en-US" b="1" dirty="0"/>
              <a:t>密碼學（</a:t>
            </a:r>
            <a:r>
              <a:rPr lang="en-US" altLang="zh-TW" b="1" dirty="0"/>
              <a:t>Cryptography</a:t>
            </a:r>
            <a:r>
              <a:rPr lang="zh-TW" altLang="en-US" b="1" dirty="0"/>
              <a:t>）</a:t>
            </a:r>
            <a:endParaRPr lang="en-US" altLang="zh-TW" dirty="0"/>
          </a:p>
          <a:p>
            <a:pPr lvl="1"/>
            <a:r>
              <a:rPr lang="zh-TW" altLang="en-US" dirty="0"/>
              <a:t>透過 </a:t>
            </a:r>
            <a:r>
              <a:rPr lang="zh-TW" altLang="en-US" b="1" dirty="0"/>
              <a:t>開發抗量子攻擊的加密技術（</a:t>
            </a:r>
            <a:r>
              <a:rPr lang="en-US" altLang="zh-TW" b="1" dirty="0"/>
              <a:t>quantum-resistant encryption methods</a:t>
            </a:r>
            <a:r>
              <a:rPr lang="zh-TW" altLang="en-US" b="1" dirty="0"/>
              <a:t>）</a:t>
            </a:r>
            <a:r>
              <a:rPr lang="zh-TW" altLang="en-US" dirty="0"/>
              <a:t>，提升資訊安全。</a:t>
            </a:r>
          </a:p>
          <a:p>
            <a:r>
              <a:rPr lang="zh-TW" altLang="en-US" b="1" dirty="0"/>
              <a:t>藥物研發（</a:t>
            </a:r>
            <a:r>
              <a:rPr lang="en-US" altLang="zh-TW" b="1" dirty="0"/>
              <a:t>Drug Discovery</a:t>
            </a:r>
            <a:r>
              <a:rPr lang="zh-TW" altLang="en-US" b="1" dirty="0"/>
              <a:t>）</a:t>
            </a:r>
            <a:endParaRPr lang="en-US" altLang="zh-TW" dirty="0"/>
          </a:p>
          <a:p>
            <a:pPr lvl="1"/>
            <a:r>
              <a:rPr lang="zh-TW" altLang="en-US" dirty="0"/>
              <a:t>利用量子計算來 </a:t>
            </a:r>
            <a:r>
              <a:rPr lang="zh-TW" altLang="en-US" b="1" dirty="0"/>
              <a:t>模擬分子互動（</a:t>
            </a:r>
            <a:r>
              <a:rPr lang="en-US" altLang="zh-TW" b="1" dirty="0"/>
              <a:t>simulating molecular interactions</a:t>
            </a:r>
            <a:r>
              <a:rPr lang="zh-TW" altLang="en-US" b="1" dirty="0"/>
              <a:t>）</a:t>
            </a:r>
            <a:r>
              <a:rPr lang="zh-TW" altLang="en-US" dirty="0"/>
              <a:t>，加速新藥的發現與開發。</a:t>
            </a:r>
          </a:p>
          <a:p>
            <a:r>
              <a:rPr lang="zh-TW" altLang="en-US" b="1" dirty="0"/>
              <a:t>材料科學（</a:t>
            </a:r>
            <a:r>
              <a:rPr lang="en-US" altLang="zh-TW" b="1" dirty="0"/>
              <a:t>Material Science</a:t>
            </a:r>
            <a:r>
              <a:rPr lang="zh-TW" altLang="en-US" b="1" dirty="0"/>
              <a:t>）</a:t>
            </a:r>
            <a:endParaRPr lang="en-US" altLang="zh-TW" dirty="0"/>
          </a:p>
          <a:p>
            <a:pPr lvl="1"/>
            <a:r>
              <a:rPr lang="zh-TW" altLang="en-US" dirty="0"/>
              <a:t>幫助發現 </a:t>
            </a:r>
            <a:r>
              <a:rPr lang="zh-TW" altLang="en-US" b="1" dirty="0"/>
              <a:t>具有特殊物理性質的新材料（</a:t>
            </a:r>
            <a:r>
              <a:rPr lang="en-US" altLang="zh-TW" b="1" dirty="0"/>
              <a:t>discovering new materials with tailored properties</a:t>
            </a:r>
            <a:r>
              <a:rPr lang="zh-TW" altLang="en-US" b="1" dirty="0"/>
              <a:t>）</a:t>
            </a:r>
            <a:r>
              <a:rPr lang="zh-TW" altLang="en-US" dirty="0"/>
              <a:t>，應用於工業和科技發展。</a:t>
            </a:r>
          </a:p>
          <a:p>
            <a:r>
              <a:rPr lang="zh-TW" altLang="en-US" dirty="0"/>
              <a:t>來源：</a:t>
            </a:r>
            <a:r>
              <a:rPr lang="en-US" altLang="zh-TW" dirty="0" err="1">
                <a:hlinkClick r:id="rId11"/>
              </a:rPr>
              <a:t>reuters.com</a:t>
            </a:r>
            <a:endParaRPr lang="en-US" altLang="zh-TW" dirty="0"/>
          </a:p>
          <a:p>
            <a:r>
              <a:rPr lang="zh-TW" altLang="en-US" b="1" dirty="0"/>
              <a:t>總結（</a:t>
            </a:r>
            <a:r>
              <a:rPr lang="en-US" altLang="zh-TW" b="1" dirty="0"/>
              <a:t>Conclusion</a:t>
            </a:r>
            <a:r>
              <a:rPr lang="zh-TW" altLang="en-US" b="1" dirty="0"/>
              <a:t>）</a:t>
            </a:r>
          </a:p>
          <a:p>
            <a:r>
              <a:rPr lang="en-US" altLang="zh-TW" dirty="0"/>
              <a:t>Microsoft </a:t>
            </a:r>
            <a:r>
              <a:rPr lang="zh-TW" altLang="en-US" dirty="0"/>
              <a:t>的 </a:t>
            </a:r>
            <a:r>
              <a:rPr lang="en-US" altLang="zh-TW" dirty="0"/>
              <a:t>Majorana 1 </a:t>
            </a:r>
            <a:r>
              <a:rPr lang="zh-TW" altLang="en-US" dirty="0"/>
              <a:t>晶片不僅是一項技術突破，也象徵著量子計算的未來方向。其 </a:t>
            </a:r>
            <a:r>
              <a:rPr lang="zh-TW" altLang="en-US" b="1" dirty="0"/>
              <a:t>基於拓撲量子位元的創新架構（</a:t>
            </a:r>
            <a:r>
              <a:rPr lang="en-US" altLang="zh-TW" b="1" dirty="0"/>
              <a:t>innovative architecture based on topological qubits</a:t>
            </a:r>
            <a:r>
              <a:rPr lang="zh-TW" altLang="en-US" b="1" dirty="0"/>
              <a:t>）</a:t>
            </a:r>
            <a:r>
              <a:rPr lang="zh-TW" altLang="en-US" dirty="0"/>
              <a:t>，可能大幅降低量子錯誤率，並開啟大規模量子計算機的可行性。隨著這項技術的進一步發展，量子計算將在未來數年內，從研究階段邁向 </a:t>
            </a:r>
            <a:r>
              <a:rPr lang="zh-TW" altLang="en-US" b="1" dirty="0"/>
              <a:t>真正的商業化應用（</a:t>
            </a:r>
            <a:r>
              <a:rPr lang="en-US" altLang="zh-TW" b="1" dirty="0"/>
              <a:t>commercial applications in the near future</a:t>
            </a:r>
            <a:r>
              <a:rPr lang="zh-TW" altLang="en-US" b="1" dirty="0"/>
              <a:t>）</a:t>
            </a:r>
            <a:r>
              <a:rPr lang="zh-TW" altLang="en-US" dirty="0"/>
              <a:t>。</a:t>
            </a:r>
          </a:p>
          <a:p>
            <a:endParaRPr lang="zh-TW" altLang="en-US" dirty="0"/>
          </a:p>
        </p:txBody>
      </p:sp>
    </p:spTree>
    <p:extLst>
      <p:ext uri="{BB962C8B-B14F-4D97-AF65-F5344CB8AC3E}">
        <p14:creationId xmlns:p14="http://schemas.microsoft.com/office/powerpoint/2010/main" val="3662374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err="1"/>
              <a:t>Quera</a:t>
            </a:r>
            <a:r>
              <a:rPr lang="en-US" altLang="zh-TW" b="1" dirty="0"/>
              <a:t> Computing</a:t>
            </a:r>
            <a:r>
              <a:rPr lang="en-US" altLang="zh-TW" dirty="0"/>
              <a:t> </a:t>
            </a:r>
            <a:r>
              <a:rPr lang="zh-TW" altLang="en-US" dirty="0"/>
              <a:t>是一間美國量子科技公司，由哈佛大學與 </a:t>
            </a:r>
            <a:r>
              <a:rPr lang="en-US" altLang="zh-TW" dirty="0"/>
              <a:t>MIT </a:t>
            </a:r>
            <a:r>
              <a:rPr lang="zh-TW" altLang="en-US" dirty="0"/>
              <a:t>的研究人員創立。</a:t>
            </a:r>
          </a:p>
          <a:p>
            <a:r>
              <a:rPr lang="zh-TW" altLang="en-US" dirty="0"/>
              <a:t>與 </a:t>
            </a:r>
            <a:r>
              <a:rPr lang="zh-TW" altLang="en-US" b="1" dirty="0"/>
              <a:t>哈佛的 </a:t>
            </a:r>
            <a:r>
              <a:rPr lang="en-US" altLang="zh-TW" b="1" dirty="0"/>
              <a:t>Mikhail </a:t>
            </a:r>
            <a:r>
              <a:rPr lang="en-US" altLang="zh-TW" b="1" dirty="0" err="1"/>
              <a:t>Lukin</a:t>
            </a:r>
            <a:r>
              <a:rPr lang="en-US" altLang="zh-TW" b="1" dirty="0"/>
              <a:t> </a:t>
            </a:r>
            <a:r>
              <a:rPr lang="zh-TW" altLang="en-US" b="1" dirty="0"/>
              <a:t>團隊</a:t>
            </a:r>
            <a:r>
              <a:rPr lang="zh-TW" altLang="en-US" dirty="0"/>
              <a:t>、</a:t>
            </a:r>
            <a:r>
              <a:rPr lang="en-US" altLang="zh-TW" b="1" dirty="0"/>
              <a:t>MIT </a:t>
            </a:r>
            <a:r>
              <a:rPr lang="zh-TW" altLang="en-US" b="1" dirty="0"/>
              <a:t>的 </a:t>
            </a:r>
            <a:r>
              <a:rPr lang="en-US" altLang="zh-TW" b="1" dirty="0" err="1"/>
              <a:t>Vladan</a:t>
            </a:r>
            <a:r>
              <a:rPr lang="en-US" altLang="zh-TW" b="1" dirty="0"/>
              <a:t> </a:t>
            </a:r>
            <a:r>
              <a:rPr lang="en-US" altLang="zh-TW" b="1" dirty="0" err="1"/>
              <a:t>Vuletić</a:t>
            </a:r>
            <a:r>
              <a:rPr lang="en-US" altLang="zh-TW" b="1" dirty="0"/>
              <a:t> </a:t>
            </a:r>
            <a:r>
              <a:rPr lang="zh-TW" altLang="en-US" b="1" dirty="0"/>
              <a:t>團隊</a:t>
            </a:r>
            <a:r>
              <a:rPr lang="zh-TW" altLang="en-US" dirty="0"/>
              <a:t> 有深厚的技術背景。</a:t>
            </a:r>
            <a:endParaRPr lang="en-US" altLang="zh-TW" dirty="0"/>
          </a:p>
          <a:p>
            <a:r>
              <a:rPr lang="en-US" altLang="zh-TW" b="1" dirty="0" err="1"/>
              <a:t>Jiuzhang</a:t>
            </a:r>
            <a:r>
              <a:rPr lang="en-US" altLang="zh-TW" b="1" dirty="0"/>
              <a:t> 1</a:t>
            </a:r>
            <a:r>
              <a:rPr lang="zh-TW" altLang="en-US" dirty="0"/>
              <a:t> 在 </a:t>
            </a:r>
            <a:r>
              <a:rPr lang="en-US" altLang="zh-TW" dirty="0"/>
              <a:t>2020 </a:t>
            </a:r>
            <a:r>
              <a:rPr lang="zh-TW" altLang="en-US" dirty="0"/>
              <a:t>年發表，為全球繼 </a:t>
            </a:r>
            <a:r>
              <a:rPr lang="en-US" altLang="zh-TW" dirty="0"/>
              <a:t>Google Sycamore </a:t>
            </a:r>
            <a:r>
              <a:rPr lang="zh-TW" altLang="en-US" dirty="0"/>
              <a:t>之後第二個聲稱實現 </a:t>
            </a:r>
            <a:r>
              <a:rPr lang="zh-TW" altLang="en-US" b="1" dirty="0"/>
              <a:t>量子優勢</a:t>
            </a:r>
            <a:r>
              <a:rPr lang="zh-TW" altLang="en-US" dirty="0"/>
              <a:t> 的平台（針對 </a:t>
            </a:r>
            <a:r>
              <a:rPr lang="en-US" altLang="zh-TW" dirty="0"/>
              <a:t>Boson Sampling</a:t>
            </a:r>
            <a:r>
              <a:rPr lang="zh-TW" altLang="en-US" dirty="0"/>
              <a:t>）。</a:t>
            </a:r>
          </a:p>
          <a:p>
            <a:r>
              <a:rPr lang="en-US" altLang="zh-TW" b="1" dirty="0" err="1"/>
              <a:t>Jiuzhang</a:t>
            </a:r>
            <a:r>
              <a:rPr lang="en-US" altLang="zh-TW" b="1" dirty="0"/>
              <a:t> 2</a:t>
            </a:r>
            <a:r>
              <a:rPr lang="zh-TW" altLang="en-US" dirty="0"/>
              <a:t> 在 </a:t>
            </a:r>
            <a:r>
              <a:rPr lang="en-US" altLang="zh-TW" dirty="0"/>
              <a:t>2021 </a:t>
            </a:r>
            <a:r>
              <a:rPr lang="zh-TW" altLang="en-US" dirty="0"/>
              <a:t>年大幅提升了光子操控的規模與穩定性，朝實用型 </a:t>
            </a:r>
            <a:r>
              <a:rPr lang="en-US" altLang="zh-TW" dirty="0"/>
              <a:t>Boson QC </a:t>
            </a:r>
            <a:r>
              <a:rPr lang="zh-TW" altLang="en-US" dirty="0"/>
              <a:t>更進一步。</a:t>
            </a:r>
          </a:p>
          <a:p>
            <a:r>
              <a:rPr lang="zh-TW" altLang="en-US" dirty="0"/>
              <a:t>系統具備</a:t>
            </a:r>
            <a:r>
              <a:rPr lang="zh-TW" altLang="en-US" b="1" dirty="0"/>
              <a:t>常溫運作、極高頻寬的光學平台優勢</a:t>
            </a:r>
            <a:r>
              <a:rPr lang="zh-TW" altLang="en-US" dirty="0"/>
              <a:t>，但仍不具備普適量子運算能力。</a:t>
            </a:r>
            <a:endParaRPr lang="en-US" altLang="zh-TW" dirty="0"/>
          </a:p>
          <a:p>
            <a:r>
              <a:rPr lang="en-US" altLang="zh-TW" b="1" dirty="0" err="1"/>
              <a:t>Jiuzhang</a:t>
            </a:r>
            <a:r>
              <a:rPr lang="en-US" altLang="zh-TW" b="1" dirty="0"/>
              <a:t> </a:t>
            </a:r>
            <a:r>
              <a:rPr lang="zh-TW" altLang="en-US" b="1" dirty="0"/>
              <a:t>系統（中國科學技術大學，潘建偉團隊）</a:t>
            </a:r>
          </a:p>
          <a:p>
            <a:r>
              <a:rPr lang="zh-TW" altLang="en-US" b="1" dirty="0"/>
              <a:t>中國科學技術大學（</a:t>
            </a:r>
            <a:r>
              <a:rPr lang="en-US" altLang="zh-TW" b="1" dirty="0" err="1"/>
              <a:t>USTC</a:t>
            </a:r>
            <a:r>
              <a:rPr lang="zh-TW" altLang="en-US" b="1" dirty="0"/>
              <a:t>）潘建偉團隊</a:t>
            </a:r>
            <a:r>
              <a:rPr lang="zh-TW" altLang="en-US" dirty="0"/>
              <a:t>是中國量子科技的領導者之一。</a:t>
            </a:r>
          </a:p>
          <a:p>
            <a:r>
              <a:rPr lang="zh-TW" altLang="en-US" dirty="0"/>
              <a:t>其 </a:t>
            </a:r>
            <a:r>
              <a:rPr lang="en-US" altLang="zh-TW" dirty="0"/>
              <a:t>Boson Sampling </a:t>
            </a:r>
            <a:r>
              <a:rPr lang="zh-TW" altLang="en-US" dirty="0"/>
              <a:t>平台命名為 </a:t>
            </a:r>
            <a:r>
              <a:rPr lang="zh-TW" altLang="en-US" b="1" dirty="0"/>
              <a:t>「九章」（</a:t>
            </a:r>
            <a:r>
              <a:rPr lang="en-US" altLang="zh-TW" b="1" dirty="0" err="1"/>
              <a:t>Jiuzhang</a:t>
            </a:r>
            <a:r>
              <a:rPr lang="zh-TW" altLang="en-US" b="1" dirty="0"/>
              <a:t>）</a:t>
            </a:r>
            <a:r>
              <a:rPr lang="zh-TW" altLang="en-US" dirty="0"/>
              <a:t>，來源自中國古代數學經典</a:t>
            </a:r>
            <a:r>
              <a:rPr lang="en-US" altLang="zh-TW" dirty="0"/>
              <a:t>《</a:t>
            </a:r>
            <a:r>
              <a:rPr lang="zh-TW" altLang="en-US" dirty="0"/>
              <a:t>九章算術</a:t>
            </a:r>
            <a:r>
              <a:rPr lang="en-US" altLang="zh-TW" dirty="0"/>
              <a:t>》</a:t>
            </a:r>
            <a:r>
              <a:rPr lang="zh-TW" altLang="en-US" dirty="0"/>
              <a:t>。</a:t>
            </a:r>
          </a:p>
          <a:p>
            <a:r>
              <a:rPr lang="zh-TW" altLang="en-US" dirty="0"/>
              <a:t>系統基於</a:t>
            </a:r>
            <a:r>
              <a:rPr lang="zh-TW" altLang="en-US" b="1" dirty="0"/>
              <a:t>多光子干涉</a:t>
            </a:r>
            <a:r>
              <a:rPr lang="zh-TW" altLang="en-US" dirty="0"/>
              <a:t>的光學平台，用來展示</a:t>
            </a:r>
            <a:r>
              <a:rPr lang="zh-TW" altLang="en-US" b="1" dirty="0"/>
              <a:t>量子優勢（</a:t>
            </a:r>
            <a:r>
              <a:rPr lang="en-US" altLang="zh-TW" b="1" dirty="0"/>
              <a:t>Quantum Supremacy</a:t>
            </a:r>
            <a:r>
              <a:rPr lang="zh-TW" altLang="en-US" b="1" dirty="0"/>
              <a:t>）</a:t>
            </a:r>
            <a:r>
              <a:rPr lang="zh-TW" altLang="en-US" dirty="0"/>
              <a:t>。</a:t>
            </a:r>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3303548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84120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3748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a8481dc845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a8481dc845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ChatGPT</a:t>
            </a:r>
            <a:r>
              <a:rPr lang="en-US" dirty="0"/>
              <a:t>:</a:t>
            </a:r>
            <a:r>
              <a:rPr lang="zh-TW" altLang="en-US" dirty="0"/>
              <a:t>愛因斯坦與波爾的「世紀爭辯」是 </a:t>
            </a:r>
            <a:r>
              <a:rPr lang="en-US" altLang="zh-TW" dirty="0"/>
              <a:t>20 </a:t>
            </a:r>
            <a:r>
              <a:rPr lang="zh-TW" altLang="en-US" dirty="0"/>
              <a:t>世紀物理學中最著名的科學論戰之一，圍繞的是量子力學的基礎問題，特別是關於「不確定性原理」和量子力學詮釋的爭論。這場爭辯不僅涉及科學方法，也牽涉到對現實世界本質的哲學理解。</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背景：</a:t>
            </a:r>
          </a:p>
          <a:p>
            <a:pPr marL="0" lvl="0" indent="0" algn="l" rtl="0">
              <a:spcBef>
                <a:spcPts val="0"/>
              </a:spcBef>
              <a:spcAft>
                <a:spcPts val="0"/>
              </a:spcAft>
              <a:buNone/>
            </a:pPr>
            <a:r>
              <a:rPr lang="zh-TW" altLang="en-US" dirty="0"/>
              <a:t>量子力學在 </a:t>
            </a:r>
            <a:r>
              <a:rPr lang="en-US" altLang="zh-TW" dirty="0"/>
              <a:t>1920 </a:t>
            </a:r>
            <a:r>
              <a:rPr lang="zh-TW" altLang="en-US" dirty="0"/>
              <a:t>年代發展起來，帶來了一套全新而革命性的物理理論，該理論描述了微觀世界中的原子和亞原子粒子的行為。尼爾斯</a:t>
            </a:r>
            <a:r>
              <a:rPr lang="en-US" altLang="zh-TW" dirty="0"/>
              <a:t>·</a:t>
            </a:r>
            <a:r>
              <a:rPr lang="zh-TW" altLang="en-US" dirty="0"/>
              <a:t>波爾（</a:t>
            </a:r>
            <a:r>
              <a:rPr lang="en-US" altLang="zh-TW" dirty="0"/>
              <a:t>Niels Bohr</a:t>
            </a:r>
            <a:r>
              <a:rPr lang="zh-TW" altLang="en-US" dirty="0"/>
              <a:t>）和其他物理學家主張「哥本哈根詮釋」，認為量子現象的結果是「概率性的」，即粒子的狀態在觀測之前是「不確定的」。波爾依據海森堡的不確定性原理，認為我們無法同時精確測量粒子的「位置」和「動量」，世界在某種程度上是不確定且隨機的。</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愛因斯坦的反對：</a:t>
            </a:r>
          </a:p>
          <a:p>
            <a:pPr marL="0" lvl="0" indent="0" algn="l" rtl="0">
              <a:spcBef>
                <a:spcPts val="0"/>
              </a:spcBef>
              <a:spcAft>
                <a:spcPts val="0"/>
              </a:spcAft>
              <a:buNone/>
            </a:pPr>
            <a:r>
              <a:rPr lang="zh-TW" altLang="en-US" dirty="0"/>
              <a:t>愛因斯坦對量子力學的隨機性和不確定性持懷疑態度。他認為物理世界應該是確定的，所有現象都應該有一個明確的因果關係。他最著名的反對是那句話：「上帝不擲骰子」（</a:t>
            </a:r>
            <a:r>
              <a:rPr lang="en-US" altLang="zh-TW" dirty="0"/>
              <a:t>God does not play dice</a:t>
            </a:r>
            <a:r>
              <a:rPr lang="zh-TW" altLang="en-US" dirty="0"/>
              <a:t>），表達了他對量子力學隨機性的強烈異議。</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爭辯的焦點：</a:t>
            </a:r>
          </a:p>
          <a:p>
            <a:pPr marL="0" lvl="0" indent="0" algn="l" rtl="0">
              <a:spcBef>
                <a:spcPts val="0"/>
              </a:spcBef>
              <a:spcAft>
                <a:spcPts val="0"/>
              </a:spcAft>
              <a:buNone/>
            </a:pPr>
            <a:r>
              <a:rPr lang="en-US" altLang="zh-TW" dirty="0"/>
              <a:t>1. **</a:t>
            </a:r>
            <a:r>
              <a:rPr lang="zh-TW" altLang="en-US" dirty="0"/>
              <a:t>不確定性原理**：波爾認為這是物理現實的本質特徵，而愛因斯坦則認為不確定性只是我們對物理系統了解不足的反映，背後應該存在著「隱變量」（</a:t>
            </a:r>
            <a:r>
              <a:rPr lang="en-US" altLang="zh-TW" dirty="0"/>
              <a:t>hidden variables</a:t>
            </a:r>
            <a:r>
              <a:rPr lang="zh-TW" altLang="en-US" dirty="0"/>
              <a:t>），即尚未發現的決定論理論來解釋這些現象。</a:t>
            </a:r>
          </a:p>
          <a:p>
            <a:pPr marL="0" lvl="0" indent="0" algn="l" rtl="0">
              <a:spcBef>
                <a:spcPts val="0"/>
              </a:spcBef>
              <a:spcAft>
                <a:spcPts val="0"/>
              </a:spcAft>
              <a:buNone/>
            </a:pPr>
            <a:r>
              <a:rPr lang="zh-TW" altLang="en-US" dirty="0"/>
              <a:t>   </a:t>
            </a:r>
          </a:p>
          <a:p>
            <a:pPr marL="0" lvl="0" indent="0" algn="l" rtl="0">
              <a:spcBef>
                <a:spcPts val="0"/>
              </a:spcBef>
              <a:spcAft>
                <a:spcPts val="0"/>
              </a:spcAft>
              <a:buNone/>
            </a:pPr>
            <a:r>
              <a:rPr lang="en-US" altLang="zh-TW" dirty="0"/>
              <a:t>2. **EPR</a:t>
            </a:r>
            <a:r>
              <a:rPr lang="zh-TW" altLang="en-US" dirty="0"/>
              <a:t>悖論**：愛因斯坦和他的同事於 </a:t>
            </a:r>
            <a:r>
              <a:rPr lang="en-US" altLang="zh-TW" dirty="0"/>
              <a:t>1935 </a:t>
            </a:r>
            <a:r>
              <a:rPr lang="zh-TW" altLang="en-US" dirty="0"/>
              <a:t>年提出了「</a:t>
            </a:r>
            <a:r>
              <a:rPr lang="en-US" altLang="zh-TW" dirty="0"/>
              <a:t>EPR</a:t>
            </a:r>
            <a:r>
              <a:rPr lang="zh-TW" altLang="en-US" dirty="0"/>
              <a:t>悖論」（愛因斯坦</a:t>
            </a:r>
            <a:r>
              <a:rPr lang="en-US" altLang="zh-TW" dirty="0"/>
              <a:t>-</a:t>
            </a:r>
            <a:r>
              <a:rPr lang="zh-TW" altLang="en-US" dirty="0"/>
              <a:t>波多爾斯基</a:t>
            </a:r>
            <a:r>
              <a:rPr lang="en-US" altLang="zh-TW" dirty="0"/>
              <a:t>-</a:t>
            </a:r>
            <a:r>
              <a:rPr lang="zh-TW" altLang="en-US" dirty="0"/>
              <a:t>羅森悖論），試圖證明量子力學是不完整的。他們認為量子糾纏現象，即兩個相距甚遠的粒子仍然能夠瞬時影響對方的狀態，是違反了相對論中關於訊息不能超光速傳播的原則。因此，量子力學應該只是部分描述了物理現實，並需要更完善的理論。</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3. **</a:t>
            </a:r>
            <a:r>
              <a:rPr lang="zh-TW" altLang="en-US" dirty="0"/>
              <a:t>波爾的回應**：波爾反駁說，愛因斯坦所指的「隱變量」並不存在，並強調量子系統在測量之前並沒有確定的物理狀態，而是處於「疊加態」。波爾認為，</a:t>
            </a:r>
            <a:r>
              <a:rPr lang="en-US" altLang="zh-TW" dirty="0"/>
              <a:t>EPR</a:t>
            </a:r>
            <a:r>
              <a:rPr lang="zh-TW" altLang="en-US" dirty="0"/>
              <a:t>悖論並沒有違反量子力學的預測，而是揭示了量子力學與傳統物理學對現實的不同理解。</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爭辯的歷程：</a:t>
            </a:r>
          </a:p>
          <a:p>
            <a:pPr marL="0" lvl="0" indent="0" algn="l" rtl="0">
              <a:spcBef>
                <a:spcPts val="0"/>
              </a:spcBef>
              <a:spcAft>
                <a:spcPts val="0"/>
              </a:spcAft>
              <a:buNone/>
            </a:pPr>
            <a:r>
              <a:rPr lang="zh-TW" altLang="en-US" dirty="0"/>
              <a:t>這場爭辯在 </a:t>
            </a:r>
            <a:r>
              <a:rPr lang="en-US" altLang="zh-TW" dirty="0"/>
              <a:t>1927 </a:t>
            </a:r>
            <a:r>
              <a:rPr lang="zh-TW" altLang="en-US" dirty="0"/>
              <a:t>年和 </a:t>
            </a:r>
            <a:r>
              <a:rPr lang="en-US" altLang="zh-TW" dirty="0"/>
              <a:t>1930 </a:t>
            </a:r>
            <a:r>
              <a:rPr lang="zh-TW" altLang="en-US" dirty="0"/>
              <a:t>年的索爾維會議（</a:t>
            </a:r>
            <a:r>
              <a:rPr lang="en-US" altLang="zh-TW" dirty="0"/>
              <a:t>Solvay Conferences</a:t>
            </a:r>
            <a:r>
              <a:rPr lang="zh-TW" altLang="en-US" dirty="0"/>
              <a:t>）中達到高潮。在會議上，愛因斯坦設計了許多思想實驗來挑戰波爾的觀點，而波爾則逐一反駁，展現了深厚的理論功底。儘管爭辯激烈，兩位物理學家依然互相尊重。</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最終結果：</a:t>
            </a:r>
          </a:p>
          <a:p>
            <a:pPr marL="0" lvl="0" indent="0" algn="l" rtl="0">
              <a:spcBef>
                <a:spcPts val="0"/>
              </a:spcBef>
              <a:spcAft>
                <a:spcPts val="0"/>
              </a:spcAft>
              <a:buNone/>
            </a:pPr>
            <a:r>
              <a:rPr lang="zh-TW" altLang="en-US" dirty="0"/>
              <a:t>雖然愛因斯坦在量子力學的基礎詮釋上沒能說服波爾和大多數物理學家，但他的懷疑促進了後來對量子理論的深入研究。</a:t>
            </a:r>
            <a:r>
              <a:rPr lang="en-US" altLang="zh-TW" dirty="0"/>
              <a:t>1960 </a:t>
            </a:r>
            <a:r>
              <a:rPr lang="zh-TW" altLang="en-US" dirty="0"/>
              <a:t>年代，貝爾不等式（</a:t>
            </a:r>
            <a:r>
              <a:rPr lang="en-US" altLang="zh-TW" dirty="0"/>
              <a:t>Bell's theorem</a:t>
            </a:r>
            <a:r>
              <a:rPr lang="zh-TW" altLang="en-US" dirty="0"/>
              <a:t>）和實驗檢驗證實了量子糾纏現象的真實性，進一步支持了波爾的哥本哈根詮釋。</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zh-TW" altLang="en-US" dirty="0"/>
              <a:t>總的來說，愛因斯坦與波爾的世紀爭辯並非簡單的對錯之爭，而是反映了物理學家對自然界本質的深刻思考與探索，並且對量子物理學的發展起到了重要的推動作用。</a:t>
            </a:r>
            <a:endParaRPr lang="en-US" altLang="zh-TW" dirty="0"/>
          </a:p>
          <a:p>
            <a:pPr marL="0" lvl="0" indent="0" algn="l" rtl="0">
              <a:spcBef>
                <a:spcPts val="0"/>
              </a:spcBef>
              <a:spcAft>
                <a:spcPts val="0"/>
              </a:spcAft>
              <a:buNone/>
            </a:pPr>
            <a:endParaRPr lang="en-US" altLang="zh-TW" dirty="0"/>
          </a:p>
          <a:p>
            <a:pPr marL="0" lvl="0" indent="0" algn="l" rtl="0">
              <a:spcBef>
                <a:spcPts val="0"/>
              </a:spcBef>
              <a:spcAft>
                <a:spcPts val="0"/>
              </a:spcAft>
              <a:buNone/>
            </a:pPr>
            <a:r>
              <a:rPr lang="en-US" dirty="0"/>
              <a:t>The "century debate" between Albert Einstein and Niels Bohr is one of the most famous scientific debates in 20th-century physics. It centered around the fundamental interpretation of quantum mechanics, especially concerning the **uncertainty principle** and the nature of reality at the quantum level. This debate highlighted not only scientific but also deep philosophical differences about the nature of the universe.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Background:</a:t>
            </a:r>
          </a:p>
          <a:p>
            <a:pPr marL="0" lvl="0" indent="0" algn="l" rtl="0">
              <a:spcBef>
                <a:spcPts val="0"/>
              </a:spcBef>
              <a:spcAft>
                <a:spcPts val="0"/>
              </a:spcAft>
              <a:buNone/>
            </a:pPr>
            <a:r>
              <a:rPr lang="en-US" dirty="0"/>
              <a:t>Quantum mechanics emerged in the 1920s, introducing a revolutionary framework for understanding the behavior of atoms and subatomic particles. Niels Bohr, along with other physicists, advocated for the **Copenhagen interpretation**, which posited that quantum phenomena are inherently probabilistic. According to Bohr, quantum particles exist in a state of superposition until they are observed, at which point their state becomes definite. He based this on **Heisenberg's uncertainty principle**, which states that it is impossible to simultaneously know both the precise position and momentum of a particle.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Einstein’s Opposition:</a:t>
            </a:r>
          </a:p>
          <a:p>
            <a:pPr marL="0" lvl="0" indent="0" algn="l" rtl="0">
              <a:spcBef>
                <a:spcPts val="0"/>
              </a:spcBef>
              <a:spcAft>
                <a:spcPts val="0"/>
              </a:spcAft>
              <a:buNone/>
            </a:pPr>
            <a:r>
              <a:rPr lang="en-US" dirty="0"/>
              <a:t>Einstein was deeply skeptical of the randomness and indeterminacy implied by quantum mechanics. He believed that physical reality should be governed by deterministic laws, where every effect has a clear cause. His famous quote, **"God does not play dice"**, reflected his discomfort with the idea that chance could play a fundamental role in the universe.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Key Points of the Debate:</a:t>
            </a:r>
          </a:p>
          <a:p>
            <a:pPr marL="0" lvl="0" indent="0" algn="l" rtl="0">
              <a:spcBef>
                <a:spcPts val="0"/>
              </a:spcBef>
              <a:spcAft>
                <a:spcPts val="0"/>
              </a:spcAft>
              <a:buNone/>
            </a:pPr>
            <a:r>
              <a:rPr lang="en-US" dirty="0"/>
              <a:t>1. **Uncertainty Principle**: Bohr argued that uncertainty is an intrinsic feature of nature. Einstein, on the other hand, saw it as a sign of our incomplete understanding, believing there must be "hidden variables" that could account for the apparent randomness in quantum systems.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**EPR Paradox**: In 1935, Einstein, along with Boris </a:t>
            </a:r>
            <a:r>
              <a:rPr lang="en-US" dirty="0" err="1"/>
              <a:t>Podolsky</a:t>
            </a:r>
            <a:r>
              <a:rPr lang="en-US" dirty="0"/>
              <a:t> and Nathan Rosen, introduced the **EPR paradox** (Einstein-</a:t>
            </a:r>
            <a:r>
              <a:rPr lang="en-US" dirty="0" err="1"/>
              <a:t>Podolsky</a:t>
            </a:r>
            <a:r>
              <a:rPr lang="en-US" dirty="0"/>
              <a:t>-Rosen paradox), which sought to demonstrate that quantum mechanics was incomplete. They described a situation involving **quantum entanglement**, where two particles remain connected such that the state of one immediately affects the other, regardless of the distance between them. Einstein argued that this "spooky action at a distance" violated the principle of locality, suggesting that there must be a more complete theory than quantum mechanics.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 **Bohr’s Response**: Bohr strongly defended quantum mechanics, countering that Einstein's criticisms misunderstood the nature of quantum phenomena. He argued that the quantum world cannot be described using classical physics concepts like causality or locality. According to Bohr, entangled particles do not violate any laws because quantum mechanics fundamentally redefines our understanding of reality.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The Course of the Debate:</a:t>
            </a:r>
          </a:p>
          <a:p>
            <a:pPr marL="0" lvl="0" indent="0" algn="l" rtl="0">
              <a:spcBef>
                <a:spcPts val="0"/>
              </a:spcBef>
              <a:spcAft>
                <a:spcPts val="0"/>
              </a:spcAft>
              <a:buNone/>
            </a:pPr>
            <a:r>
              <a:rPr lang="en-US" dirty="0"/>
              <a:t>The debate reached its peak at the **Solvay Conferences** in 1927 and 1930, where Einstein presented various thought experiments to challenge Bohr’s views, and Bohr skillfully rebutted each of them. The debates were intense but respectful, with both scientists maintaining a high regard for each other.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Outcome:</a:t>
            </a:r>
          </a:p>
          <a:p>
            <a:pPr marL="0" lvl="0" indent="0" algn="l" rtl="0">
              <a:spcBef>
                <a:spcPts val="0"/>
              </a:spcBef>
              <a:spcAft>
                <a:spcPts val="0"/>
              </a:spcAft>
              <a:buNone/>
            </a:pPr>
            <a:r>
              <a:rPr lang="en-US" dirty="0"/>
              <a:t>While Einstein was unable to convince Bohr or the majority of the physics community, his critiques spurred deeper investigations into the foundations of quantum mechanics. In the 1960s, **Bell’s theorem** and subsequent experiments confirmed the reality of quantum entanglement, supporting the Copenhagen interpretation and showing that no local hidden variable theory could explain quantum phenomena.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Conclusion:</a:t>
            </a:r>
          </a:p>
          <a:p>
            <a:pPr marL="0" lvl="0" indent="0" algn="l" rtl="0">
              <a:spcBef>
                <a:spcPts val="0"/>
              </a:spcBef>
              <a:spcAft>
                <a:spcPts val="0"/>
              </a:spcAft>
              <a:buNone/>
            </a:pPr>
            <a:r>
              <a:rPr lang="en-US" dirty="0"/>
              <a:t>The Einstein-Bohr debate wasn’t about one being definitively right or wrong; rather, it was a profound exploration of the nature of reality. The dialogue between these two great physicists helped shape the development of quantum mechanics, pushing the boundaries of our understanding of the universe.</a:t>
            </a:r>
            <a:endParaRPr dirty="0"/>
          </a:p>
        </p:txBody>
      </p:sp>
    </p:spTree>
    <p:extLst>
      <p:ext uri="{BB962C8B-B14F-4D97-AF65-F5344CB8AC3E}">
        <p14:creationId xmlns:p14="http://schemas.microsoft.com/office/powerpoint/2010/main" val="405410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8481dc845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8481dc845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dirty="0">
                <a:solidFill>
                  <a:schemeClr val="dk1"/>
                </a:solidFill>
              </a:rPr>
              <a:t>「在有關量子糾纏的實驗，確立貝爾不等式的違背驗證以及開拓量子資訊科學」</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719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a8481dc845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a8481dc845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919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8481dc845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8481dc845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altLang="zh-TW" sz="1100" b="0" i="0" u="none" strike="noStrike" cap="none" dirty="0">
                <a:solidFill>
                  <a:srgbClr val="000000"/>
                </a:solidFill>
                <a:effectLst/>
                <a:latin typeface="Arial"/>
                <a:ea typeface="Arial"/>
                <a:cs typeface="Arial"/>
                <a:sym typeface="Arial"/>
              </a:rPr>
              <a:t>[1] Cabello, </a:t>
            </a:r>
            <a:r>
              <a:rPr lang="en-US" altLang="zh-TW" sz="1100" b="0" i="0" u="none" strike="noStrike" cap="none" dirty="0" err="1">
                <a:solidFill>
                  <a:srgbClr val="000000"/>
                </a:solidFill>
                <a:effectLst/>
                <a:latin typeface="Arial"/>
                <a:ea typeface="Arial"/>
                <a:cs typeface="Arial"/>
                <a:sym typeface="Arial"/>
              </a:rPr>
              <a:t>Adán</a:t>
            </a:r>
            <a:r>
              <a:rPr lang="en-US" altLang="zh-TW" sz="1100" b="0" i="0" u="none" strike="noStrike" cap="none" dirty="0">
                <a:solidFill>
                  <a:srgbClr val="000000"/>
                </a:solidFill>
                <a:effectLst/>
                <a:latin typeface="Arial"/>
                <a:ea typeface="Arial"/>
                <a:cs typeface="Arial"/>
                <a:sym typeface="Arial"/>
              </a:rPr>
              <a:t> (February 5, 2002). "Bell's theorem with and without inequalities for the three-qubit Greenberger-Horne-</a:t>
            </a:r>
            <a:r>
              <a:rPr lang="en-US" altLang="zh-TW" sz="1100" b="0" i="0" u="none" strike="noStrike" cap="none" dirty="0" err="1">
                <a:solidFill>
                  <a:srgbClr val="000000"/>
                </a:solidFill>
                <a:effectLst/>
                <a:latin typeface="Arial"/>
                <a:ea typeface="Arial"/>
                <a:cs typeface="Arial"/>
                <a:sym typeface="Arial"/>
              </a:rPr>
              <a:t>Zeilinger</a:t>
            </a:r>
            <a:r>
              <a:rPr lang="en-US" altLang="zh-TW" sz="1100" b="0" i="0" u="none" strike="noStrike" cap="none" dirty="0">
                <a:solidFill>
                  <a:srgbClr val="000000"/>
                </a:solidFill>
                <a:effectLst/>
                <a:latin typeface="Arial"/>
                <a:ea typeface="Arial"/>
                <a:cs typeface="Arial"/>
                <a:sym typeface="Arial"/>
              </a:rPr>
              <a:t> and W states". Physical Review A. 65 (3): 032108. </a:t>
            </a:r>
            <a:r>
              <a:rPr lang="en-US" altLang="zh-TW" sz="1100" b="0" i="0" u="none" strike="noStrike" cap="none" dirty="0" err="1">
                <a:solidFill>
                  <a:srgbClr val="000000"/>
                </a:solidFill>
                <a:effectLst/>
                <a:latin typeface="Arial"/>
                <a:ea typeface="Arial"/>
                <a:cs typeface="Arial"/>
                <a:sym typeface="Arial"/>
              </a:rPr>
              <a:t>arXiv:quant-ph</a:t>
            </a:r>
            <a:r>
              <a:rPr lang="en-US" altLang="zh-TW" sz="1100" b="0" i="0" u="none" strike="noStrike" cap="none" dirty="0">
                <a:solidFill>
                  <a:srgbClr val="000000"/>
                </a:solidFill>
                <a:effectLst/>
                <a:latin typeface="Arial"/>
                <a:ea typeface="Arial"/>
                <a:cs typeface="Arial"/>
                <a:sym typeface="Arial"/>
              </a:rPr>
              <a:t>/0107146. doi:10.1103/PhysRevA.65.032108. ISSN 1050-2947.</a:t>
            </a:r>
            <a:endParaRPr lang="en-US" altLang="zh-TW" b="0" dirty="0">
              <a:effectLst/>
            </a:endParaRPr>
          </a:p>
          <a:p>
            <a:pPr rtl="0"/>
            <a:br>
              <a:rPr lang="en-US" altLang="zh-TW" b="0" dirty="0">
                <a:effectLst/>
              </a:rPr>
            </a:br>
            <a:r>
              <a:rPr lang="en-US" altLang="zh-TW" sz="1100" b="0" i="0" u="none" strike="noStrike" cap="none" dirty="0">
                <a:solidFill>
                  <a:srgbClr val="000000"/>
                </a:solidFill>
                <a:effectLst/>
                <a:latin typeface="Arial"/>
                <a:ea typeface="Arial"/>
                <a:cs typeface="Arial"/>
                <a:sym typeface="Arial"/>
              </a:rPr>
              <a:t>[2] W. </a:t>
            </a:r>
            <a:r>
              <a:rPr lang="en-US" altLang="zh-TW" sz="1100" b="0" i="0" u="none" strike="noStrike" cap="none" dirty="0" err="1">
                <a:solidFill>
                  <a:srgbClr val="000000"/>
                </a:solidFill>
                <a:effectLst/>
                <a:latin typeface="Arial"/>
                <a:ea typeface="Arial"/>
                <a:cs typeface="Arial"/>
                <a:sym typeface="Arial"/>
              </a:rPr>
              <a:t>Dür</a:t>
            </a:r>
            <a:r>
              <a:rPr lang="en-US" altLang="zh-TW" sz="1100" b="0" i="0" u="none" strike="noStrike" cap="none" dirty="0">
                <a:solidFill>
                  <a:srgbClr val="000000"/>
                </a:solidFill>
                <a:effectLst/>
                <a:latin typeface="Arial"/>
                <a:ea typeface="Arial"/>
                <a:cs typeface="Arial"/>
                <a:sym typeface="Arial"/>
              </a:rPr>
              <a:t>; G. Vidal &amp; J. I. </a:t>
            </a:r>
            <a:r>
              <a:rPr lang="en-US" altLang="zh-TW" sz="1100" b="0" i="0" u="none" strike="noStrike" cap="none" dirty="0" err="1">
                <a:solidFill>
                  <a:srgbClr val="000000"/>
                </a:solidFill>
                <a:effectLst/>
                <a:latin typeface="Arial"/>
                <a:ea typeface="Arial"/>
                <a:cs typeface="Arial"/>
                <a:sym typeface="Arial"/>
              </a:rPr>
              <a:t>Cirac</a:t>
            </a:r>
            <a:r>
              <a:rPr lang="en-US" altLang="zh-TW" sz="1100" b="0" i="0" u="none" strike="noStrike" cap="none" dirty="0">
                <a:solidFill>
                  <a:srgbClr val="000000"/>
                </a:solidFill>
                <a:effectLst/>
                <a:latin typeface="Arial"/>
                <a:ea typeface="Arial"/>
                <a:cs typeface="Arial"/>
                <a:sym typeface="Arial"/>
              </a:rPr>
              <a:t> (2000). "Three qubits can be entangled in two inequivalent ways". Phys. Rev. A. 62 (6): 062314. </a:t>
            </a:r>
            <a:r>
              <a:rPr lang="en-US" altLang="zh-TW" sz="1100" b="0" i="0" u="none" strike="noStrike" cap="none" dirty="0" err="1">
                <a:solidFill>
                  <a:srgbClr val="000000"/>
                </a:solidFill>
                <a:effectLst/>
                <a:latin typeface="Arial"/>
                <a:ea typeface="Arial"/>
                <a:cs typeface="Arial"/>
                <a:sym typeface="Arial"/>
              </a:rPr>
              <a:t>arXiv:quant-ph</a:t>
            </a:r>
            <a:r>
              <a:rPr lang="en-US" altLang="zh-TW" sz="1100" b="0" i="0" u="none" strike="noStrike" cap="none" dirty="0">
                <a:solidFill>
                  <a:srgbClr val="000000"/>
                </a:solidFill>
                <a:effectLst/>
                <a:latin typeface="Arial"/>
                <a:ea typeface="Arial"/>
                <a:cs typeface="Arial"/>
                <a:sym typeface="Arial"/>
              </a:rPr>
              <a:t>/0005115. Bibcode:2000PhRvA..62f2314D. doi:10.1103/PhysRevA.62.062314. S2CID 16636159.</a:t>
            </a:r>
            <a:endParaRPr lang="en-US" altLang="zh-TW" b="0" dirty="0">
              <a:effectLst/>
            </a:endParaRPr>
          </a:p>
          <a:p>
            <a:br>
              <a:rPr lang="en-US" altLang="zh-TW" dirty="0"/>
            </a:br>
            <a:endParaRPr dirty="0"/>
          </a:p>
        </p:txBody>
      </p:sp>
    </p:spTree>
    <p:extLst>
      <p:ext uri="{BB962C8B-B14F-4D97-AF65-F5344CB8AC3E}">
        <p14:creationId xmlns:p14="http://schemas.microsoft.com/office/powerpoint/2010/main" val="290532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a8481dc845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a8481dc845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dirty="0">
                <a:latin typeface="Arial" panose="020B0604020202020204" pitchFamily="34" charset="0"/>
              </a:rPr>
              <a:t>1] Cabello, </a:t>
            </a:r>
            <a:r>
              <a:rPr lang="en-US" altLang="zh-TW" dirty="0" err="1">
                <a:latin typeface="Arial" panose="020B0604020202020204" pitchFamily="34" charset="0"/>
              </a:rPr>
              <a:t>Adán</a:t>
            </a:r>
            <a:r>
              <a:rPr lang="en-US" altLang="zh-TW" dirty="0">
                <a:latin typeface="Arial" panose="020B0604020202020204" pitchFamily="34" charset="0"/>
              </a:rPr>
              <a:t> (February 5, 2002). "Bell's theorem with and without inequalities for the three-qubit Greenberger-Horne-</a:t>
            </a:r>
            <a:r>
              <a:rPr lang="en-US" altLang="zh-TW" dirty="0" err="1">
                <a:latin typeface="Arial" panose="020B0604020202020204" pitchFamily="34" charset="0"/>
              </a:rPr>
              <a:t>Zeilinger</a:t>
            </a:r>
            <a:r>
              <a:rPr lang="en-US" altLang="zh-TW" dirty="0">
                <a:latin typeface="Arial" panose="020B0604020202020204" pitchFamily="34" charset="0"/>
              </a:rPr>
              <a:t> and W states". Physical Review A. 65 (3): 032108. </a:t>
            </a:r>
            <a:r>
              <a:rPr lang="en-US" altLang="zh-TW" dirty="0" err="1">
                <a:latin typeface="Arial" panose="020B0604020202020204" pitchFamily="34" charset="0"/>
              </a:rPr>
              <a:t>arXiv:quant-ph</a:t>
            </a:r>
            <a:r>
              <a:rPr lang="en-US" altLang="zh-TW" dirty="0">
                <a:latin typeface="Arial" panose="020B0604020202020204" pitchFamily="34" charset="0"/>
              </a:rPr>
              <a:t>/0107146. doi:10.1103/PhysRevA.65.032108. ISSN 1050-2947.</a:t>
            </a:r>
            <a:endParaRPr lang="en-US" altLang="zh-TW" dirty="0"/>
          </a:p>
          <a:p>
            <a:br>
              <a:rPr lang="en-US" altLang="zh-TW" dirty="0"/>
            </a:br>
            <a:r>
              <a:rPr lang="en-US" altLang="zh-TW" dirty="0">
                <a:latin typeface="Arial" panose="020B0604020202020204" pitchFamily="34" charset="0"/>
              </a:rPr>
              <a:t>[2] W. </a:t>
            </a:r>
            <a:r>
              <a:rPr lang="en-US" altLang="zh-TW" dirty="0" err="1">
                <a:latin typeface="Arial" panose="020B0604020202020204" pitchFamily="34" charset="0"/>
              </a:rPr>
              <a:t>Dür</a:t>
            </a:r>
            <a:r>
              <a:rPr lang="en-US" altLang="zh-TW" dirty="0">
                <a:latin typeface="Arial" panose="020B0604020202020204" pitchFamily="34" charset="0"/>
              </a:rPr>
              <a:t>; G. Vidal &amp; J. I. </a:t>
            </a:r>
            <a:r>
              <a:rPr lang="en-US" altLang="zh-TW" dirty="0" err="1">
                <a:latin typeface="Arial" panose="020B0604020202020204" pitchFamily="34" charset="0"/>
              </a:rPr>
              <a:t>Cirac</a:t>
            </a:r>
            <a:r>
              <a:rPr lang="en-US" altLang="zh-TW" dirty="0">
                <a:latin typeface="Arial" panose="020B0604020202020204" pitchFamily="34" charset="0"/>
              </a:rPr>
              <a:t> (2000). "Three qubits can be entangled in two inequivalent ways". Phys. Rev. A. 62 (6): 062314. </a:t>
            </a:r>
            <a:r>
              <a:rPr lang="en-US" altLang="zh-TW" dirty="0" err="1">
                <a:latin typeface="Arial" panose="020B0604020202020204" pitchFamily="34" charset="0"/>
              </a:rPr>
              <a:t>arXiv:quant-ph</a:t>
            </a:r>
            <a:r>
              <a:rPr lang="en-US" altLang="zh-TW" dirty="0">
                <a:latin typeface="Arial" panose="020B0604020202020204" pitchFamily="34" charset="0"/>
              </a:rPr>
              <a:t>/0005115. Bibcode:2000PhRvA..62f2314D. doi:10.1103/PhysRevA.62.062314. S2CID 16636159.</a:t>
            </a:r>
            <a:endParaRPr lang="en-US" altLang="zh-TW" dirty="0"/>
          </a:p>
          <a:p>
            <a:br>
              <a:rPr lang="en-US" altLang="zh-TW" dirty="0"/>
            </a:br>
            <a:endParaRPr lang="zh-TW"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5826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Source: M. </a:t>
            </a:r>
            <a:r>
              <a:rPr lang="en-US" altLang="zh-TW" dirty="0" err="1"/>
              <a:t>Krelina</a:t>
            </a:r>
            <a:r>
              <a:rPr lang="en-US" altLang="zh-TW" dirty="0"/>
              <a:t>, “Quantum warfare: definitions, overview and challenges,” arXiv:2103.12548 (2021).</a:t>
            </a:r>
          </a:p>
          <a:p>
            <a:r>
              <a:rPr lang="en-US" altLang="zh-TW" sz="1100" b="0" i="0" u="none" strike="noStrike" cap="none" dirty="0">
                <a:solidFill>
                  <a:srgbClr val="000000"/>
                </a:solidFill>
                <a:effectLst/>
                <a:latin typeface="Arial"/>
                <a:ea typeface="Arial"/>
                <a:cs typeface="Arial"/>
                <a:sym typeface="Arial"/>
              </a:rPr>
              <a:t>Warfare refers to the general act and art of waging war. It does not refer to a particular war. We use the term "biological warfare" to refer to the use of biological toxins as a weapon of war. War is sometimes used in the same way of "warfare", but is more often used to refer to a particular armed conflict. You would refer to the "Second World War" or the "Great Patriotic War", but never the "Second World Warfare".</a:t>
            </a:r>
          </a:p>
          <a:p>
            <a:r>
              <a:rPr lang="en-US" altLang="zh-TW" sz="1100" b="0" i="0" u="none" strike="noStrike" cap="none" dirty="0">
                <a:solidFill>
                  <a:srgbClr val="000000"/>
                </a:solidFill>
                <a:effectLst/>
                <a:latin typeface="Arial"/>
                <a:cs typeface="Arial"/>
                <a:sym typeface="Arial"/>
              </a:rPr>
              <a:t>Quantum warfare: the use of quantum technologies as a weapon of war.</a:t>
            </a:r>
            <a:endParaRPr lang="zh-TW" altLang="en-US" dirty="0"/>
          </a:p>
        </p:txBody>
      </p:sp>
    </p:spTree>
    <p:extLst>
      <p:ext uri="{BB962C8B-B14F-4D97-AF65-F5344CB8AC3E}">
        <p14:creationId xmlns:p14="http://schemas.microsoft.com/office/powerpoint/2010/main" val="3117509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7b29bd6734_1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17b29bd6734_1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dirty="0"/>
              <a:t>目前網際網路的資訊安全，受到量子電腦計算能力的威脅。而現今網際網路大量的使用光纖來建立通信通道來傳 送位元資料。因為光子可以用來表示量子位元，因此我們恰好可以藉由光纖連線來建立量子通道</a:t>
            </a:r>
            <a:r>
              <a:rPr lang="en-US" altLang="zh-TW" sz="1100" dirty="0"/>
              <a:t>(quantum channel)</a:t>
            </a:r>
            <a:r>
              <a:rPr lang="zh-TW" altLang="en-US" sz="1100" dirty="0"/>
              <a:t>以傳送量子位元疊加態，並進一步建構量子網際網路</a:t>
            </a:r>
            <a:r>
              <a:rPr lang="en-US" altLang="zh-TW" sz="1100" dirty="0"/>
              <a:t>(quantum Internet or quantum internet)</a:t>
            </a:r>
            <a:r>
              <a:rPr lang="zh-TW" altLang="en-US" sz="1100" dirty="0"/>
              <a:t>，解除這個威脅。</a:t>
            </a:r>
            <a:endParaRPr lang="zh-TW" altLang="en-US" dirty="0"/>
          </a:p>
          <a:p>
            <a:pPr marL="0" marR="0" lvl="0" indent="0" algn="l" rtl="0">
              <a:lnSpc>
                <a:spcPct val="100000"/>
              </a:lnSpc>
              <a:spcBef>
                <a:spcPts val="0"/>
              </a:spcBef>
              <a:spcAft>
                <a:spcPts val="0"/>
              </a:spcAft>
              <a:buSzPts val="1100"/>
              <a:buNone/>
            </a:pPr>
            <a:endParaRPr sz="1100" b="0" i="0" strike="noStrike" cap="none" dirty="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a8481dc845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a8481dc845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212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p>
            <a:pPr marL="0" indent="0">
              <a:buNone/>
            </a:pPr>
            <a:endParaRPr dirty="0"/>
          </a:p>
        </p:txBody>
      </p:sp>
    </p:spTree>
    <p:extLst>
      <p:ext uri="{BB962C8B-B14F-4D97-AF65-F5344CB8AC3E}">
        <p14:creationId xmlns:p14="http://schemas.microsoft.com/office/powerpoint/2010/main" val="2966902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41" indent="0">
              <a:buNone/>
            </a:pPr>
            <a:r>
              <a:rPr lang="en-US" altLang="zh-TW" dirty="0" err="1"/>
              <a:t>ChatGPT</a:t>
            </a:r>
            <a:r>
              <a:rPr lang="en-US" altLang="zh-TW" dirty="0"/>
              <a:t>:</a:t>
            </a:r>
            <a:br>
              <a:rPr lang="en-US" altLang="zh-TW" dirty="0"/>
            </a:br>
            <a:endParaRPr lang="en-US" altLang="zh-TW" dirty="0"/>
          </a:p>
          <a:p>
            <a:r>
              <a:rPr lang="en-US" altLang="zh-TW" b="1" dirty="0"/>
              <a:t>Google 2019 </a:t>
            </a:r>
            <a:r>
              <a:rPr lang="zh-TW" altLang="en-US" b="1" dirty="0"/>
              <a:t>量子霸權實驗</a:t>
            </a:r>
          </a:p>
          <a:p>
            <a:r>
              <a:rPr lang="zh-TW" altLang="en-US" b="1" dirty="0"/>
              <a:t>目標：</a:t>
            </a:r>
            <a:br>
              <a:rPr lang="zh-TW" altLang="en-US" dirty="0"/>
            </a:br>
            <a:r>
              <a:rPr lang="en-US" altLang="zh-TW" dirty="0"/>
              <a:t>Google </a:t>
            </a:r>
            <a:r>
              <a:rPr lang="zh-TW" altLang="en-US" dirty="0"/>
              <a:t>設計了一個特定的問題，要求計算「量子電路」對於不同 </a:t>
            </a:r>
            <a:r>
              <a:rPr lang="zh-TW" altLang="en-US" b="1" dirty="0"/>
              <a:t>位元串（</a:t>
            </a:r>
            <a:r>
              <a:rPr lang="en-US" altLang="zh-TW" b="1" dirty="0" err="1"/>
              <a:t>bitstrings</a:t>
            </a:r>
            <a:r>
              <a:rPr lang="zh-TW" altLang="en-US" b="1" dirty="0"/>
              <a:t>）</a:t>
            </a:r>
            <a:r>
              <a:rPr lang="zh-TW" altLang="en-US" dirty="0"/>
              <a:t> 的隨機輸出機率分布。由於量子干涉（</a:t>
            </a:r>
            <a:r>
              <a:rPr lang="en-US" altLang="zh-TW" dirty="0"/>
              <a:t>Quantum Interference</a:t>
            </a:r>
            <a:r>
              <a:rPr lang="zh-TW" altLang="en-US" dirty="0"/>
              <a:t>），某些位元串的機率較高，透過大量取樣可以驗證量子計算的正確性。</a:t>
            </a:r>
          </a:p>
          <a:p>
            <a:r>
              <a:rPr lang="en-US" altLang="zh-TW" b="1" dirty="0"/>
              <a:t>1. </a:t>
            </a:r>
            <a:r>
              <a:rPr lang="zh-TW" altLang="en-US" b="1" dirty="0"/>
              <a:t>背景與動機</a:t>
            </a:r>
          </a:p>
          <a:p>
            <a:r>
              <a:rPr lang="zh-TW" altLang="en-US" dirty="0"/>
              <a:t>傳統電腦依靠確定性的計算步驟，但量子計算機利用量子力學的特性（如</a:t>
            </a:r>
            <a:r>
              <a:rPr lang="zh-TW" altLang="en-US" b="1" dirty="0"/>
              <a:t>疊加態</a:t>
            </a:r>
            <a:r>
              <a:rPr lang="zh-TW" altLang="en-US" dirty="0"/>
              <a:t>與</a:t>
            </a:r>
            <a:r>
              <a:rPr lang="zh-TW" altLang="en-US" b="1" dirty="0"/>
              <a:t>量子糾纏</a:t>
            </a:r>
            <a:r>
              <a:rPr lang="zh-TW" altLang="en-US" dirty="0"/>
              <a:t>），可在某些問題上實現指數級加速。</a:t>
            </a:r>
          </a:p>
          <a:p>
            <a:r>
              <a:rPr lang="zh-TW" altLang="en-US" b="1" dirty="0"/>
              <a:t>量子霸權的概念</a:t>
            </a:r>
            <a:r>
              <a:rPr lang="zh-TW" altLang="en-US" dirty="0"/>
              <a:t>：指量子電腦可以在「某些特定問題」上超越最強大的傳統超級電腦。</a:t>
            </a:r>
          </a:p>
          <a:p>
            <a:r>
              <a:rPr lang="en-US" altLang="zh-TW" dirty="0"/>
              <a:t>Google </a:t>
            </a:r>
            <a:r>
              <a:rPr lang="zh-TW" altLang="en-US" dirty="0"/>
              <a:t>設計的這個問題「量子電路採樣（</a:t>
            </a:r>
            <a:r>
              <a:rPr lang="en-US" altLang="zh-TW" dirty="0"/>
              <a:t>Quantum Circuit Sampling</a:t>
            </a:r>
            <a:r>
              <a:rPr lang="zh-TW" altLang="en-US" dirty="0"/>
              <a:t>）」就是一個難以模擬的問題。</a:t>
            </a:r>
          </a:p>
          <a:p>
            <a:r>
              <a:rPr lang="en-US" altLang="zh-TW" b="1" dirty="0"/>
              <a:t>2. </a:t>
            </a:r>
            <a:r>
              <a:rPr lang="zh-TW" altLang="en-US" b="1" dirty="0"/>
              <a:t>實驗方法</a:t>
            </a:r>
          </a:p>
          <a:p>
            <a:r>
              <a:rPr lang="en-US" altLang="zh-TW" dirty="0"/>
              <a:t>Google </a:t>
            </a:r>
            <a:r>
              <a:rPr lang="zh-TW" altLang="en-US" dirty="0"/>
              <a:t>透過以下步驟進行實驗：</a:t>
            </a:r>
          </a:p>
          <a:p>
            <a:r>
              <a:rPr lang="en-US" altLang="zh-TW" b="1" dirty="0"/>
              <a:t>(1) </a:t>
            </a:r>
            <a:r>
              <a:rPr lang="zh-TW" altLang="en-US" b="1" dirty="0"/>
              <a:t>建立「量子電路」</a:t>
            </a:r>
          </a:p>
          <a:p>
            <a:r>
              <a:rPr lang="zh-TW" altLang="en-US" dirty="0"/>
              <a:t>使用 </a:t>
            </a:r>
            <a:r>
              <a:rPr lang="en-US" altLang="zh-TW" b="1" dirty="0"/>
              <a:t>53 </a:t>
            </a:r>
            <a:r>
              <a:rPr lang="zh-TW" altLang="en-US" b="1" dirty="0"/>
              <a:t>量子位元（</a:t>
            </a:r>
            <a:r>
              <a:rPr lang="en-US" altLang="zh-TW" b="1" dirty="0"/>
              <a:t>Qubits</a:t>
            </a:r>
            <a:r>
              <a:rPr lang="zh-TW" altLang="en-US" b="1" dirty="0"/>
              <a:t>）</a:t>
            </a:r>
            <a:r>
              <a:rPr lang="zh-TW" altLang="en-US" dirty="0"/>
              <a:t> 的 </a:t>
            </a:r>
            <a:r>
              <a:rPr lang="en-US" altLang="zh-TW" b="1" dirty="0"/>
              <a:t>Sycamore </a:t>
            </a:r>
            <a:r>
              <a:rPr lang="zh-TW" altLang="en-US" b="1" dirty="0"/>
              <a:t>量子處理器</a:t>
            </a:r>
            <a:r>
              <a:rPr lang="zh-TW" altLang="en-US" dirty="0"/>
              <a:t>。</a:t>
            </a:r>
          </a:p>
          <a:p>
            <a:r>
              <a:rPr lang="zh-TW" altLang="en-US" dirty="0"/>
              <a:t>構造一個深度為 </a:t>
            </a:r>
            <a:r>
              <a:rPr lang="en-US" altLang="zh-TW" dirty="0"/>
              <a:t>20 </a:t>
            </a:r>
            <a:r>
              <a:rPr lang="zh-TW" altLang="en-US" dirty="0"/>
              <a:t>的隨機量子電路，每個量子位元應用多個量子邏輯閘（</a:t>
            </a:r>
            <a:r>
              <a:rPr lang="en-US" altLang="zh-TW" dirty="0"/>
              <a:t>Quantum Gates</a:t>
            </a:r>
            <a:r>
              <a:rPr lang="zh-TW" altLang="en-US" dirty="0"/>
              <a:t>）。</a:t>
            </a:r>
          </a:p>
          <a:p>
            <a:r>
              <a:rPr lang="zh-TW" altLang="en-US" dirty="0"/>
              <a:t>這樣的量子電路可產生</a:t>
            </a:r>
            <a:r>
              <a:rPr lang="zh-TW" altLang="en-US" b="1" dirty="0"/>
              <a:t>複雜的量子疊加態</a:t>
            </a:r>
            <a:r>
              <a:rPr lang="zh-TW" altLang="en-US" dirty="0"/>
              <a:t>，使得某些位元串出現的機率較高。</a:t>
            </a:r>
          </a:p>
          <a:p>
            <a:r>
              <a:rPr lang="en-US" altLang="zh-TW" b="1" dirty="0"/>
              <a:t>(2) </a:t>
            </a:r>
            <a:r>
              <a:rPr lang="zh-TW" altLang="en-US" b="1" dirty="0"/>
              <a:t>執行量子計算</a:t>
            </a:r>
          </a:p>
          <a:p>
            <a:r>
              <a:rPr lang="zh-TW" altLang="en-US" dirty="0"/>
              <a:t>讓 </a:t>
            </a:r>
            <a:r>
              <a:rPr lang="en-US" altLang="zh-TW" dirty="0"/>
              <a:t>Sycamore </a:t>
            </a:r>
            <a:r>
              <a:rPr lang="zh-TW" altLang="en-US" dirty="0"/>
              <a:t>量子處理器</a:t>
            </a:r>
            <a:r>
              <a:rPr lang="zh-TW" altLang="en-US" b="1" dirty="0"/>
              <a:t>運行這個量子電路一百萬次</a:t>
            </a:r>
            <a:r>
              <a:rPr lang="zh-TW" altLang="en-US" dirty="0"/>
              <a:t>，生成 </a:t>
            </a:r>
            <a:r>
              <a:rPr lang="en-US" altLang="zh-TW" dirty="0"/>
              <a:t>100 </a:t>
            </a:r>
            <a:r>
              <a:rPr lang="zh-TW" altLang="en-US" dirty="0"/>
              <a:t>萬個隨機位元串（例如 </a:t>
            </a:r>
            <a:r>
              <a:rPr lang="en-US" altLang="zh-TW" dirty="0"/>
              <a:t>000101...</a:t>
            </a:r>
            <a:r>
              <a:rPr lang="zh-TW" altLang="en-US" dirty="0"/>
              <a:t>）。</a:t>
            </a:r>
          </a:p>
          <a:p>
            <a:r>
              <a:rPr lang="zh-TW" altLang="en-US" dirty="0"/>
              <a:t>由於量子干涉，某些特定位元串的發生機率較高，而不是均勻分布。</a:t>
            </a:r>
          </a:p>
          <a:p>
            <a:r>
              <a:rPr lang="en-US" altLang="zh-TW" b="1" dirty="0"/>
              <a:t>(3) </a:t>
            </a:r>
            <a:r>
              <a:rPr lang="zh-TW" altLang="en-US" b="1" dirty="0"/>
              <a:t>驗證結果</a:t>
            </a:r>
          </a:p>
          <a:p>
            <a:r>
              <a:rPr lang="en-US" altLang="zh-TW" dirty="0"/>
              <a:t>Google </a:t>
            </a:r>
            <a:r>
              <a:rPr lang="zh-TW" altLang="en-US" dirty="0"/>
              <a:t>使用 </a:t>
            </a:r>
            <a:r>
              <a:rPr lang="zh-TW" altLang="en-US" b="1" dirty="0"/>
              <a:t>經典超級電腦</a:t>
            </a:r>
            <a:r>
              <a:rPr lang="zh-TW" altLang="en-US" dirty="0"/>
              <a:t> 來計算這些位元串的機率分布，並比較與 </a:t>
            </a:r>
            <a:r>
              <a:rPr lang="en-US" altLang="zh-TW" dirty="0"/>
              <a:t>Sycamore </a:t>
            </a:r>
            <a:r>
              <a:rPr lang="zh-TW" altLang="en-US" dirty="0"/>
              <a:t>產生的結果。</a:t>
            </a:r>
          </a:p>
          <a:p>
            <a:r>
              <a:rPr lang="zh-TW" altLang="en-US" dirty="0"/>
              <a:t>由於傳統計算機需要處理 </a:t>
            </a:r>
            <a:r>
              <a:rPr lang="en-US" altLang="zh-TW" b="1" dirty="0"/>
              <a:t>2^53 ≈ 9 × 10^15</a:t>
            </a:r>
            <a:r>
              <a:rPr lang="zh-TW" altLang="en-US" dirty="0"/>
              <a:t> 種可能性，這個模擬變得極其困難。</a:t>
            </a:r>
          </a:p>
          <a:p>
            <a:r>
              <a:rPr lang="zh-TW" altLang="en-US" dirty="0"/>
              <a:t>但 </a:t>
            </a:r>
            <a:r>
              <a:rPr lang="en-US" altLang="zh-TW" dirty="0"/>
              <a:t>Google </a:t>
            </a:r>
            <a:r>
              <a:rPr lang="zh-TW" altLang="en-US" dirty="0"/>
              <a:t>找到了一種近似驗證的方法，證實了 </a:t>
            </a:r>
            <a:r>
              <a:rPr lang="en-US" altLang="zh-TW" dirty="0"/>
              <a:t>Sycamore </a:t>
            </a:r>
            <a:r>
              <a:rPr lang="zh-TW" altLang="en-US" dirty="0"/>
              <a:t>生成的結果與量子理論預測一致，確保系統</a:t>
            </a:r>
            <a:r>
              <a:rPr lang="zh-TW" altLang="en-US" b="1" dirty="0"/>
              <a:t>高保真度（</a:t>
            </a:r>
            <a:r>
              <a:rPr lang="en-US" altLang="zh-TW" b="1" dirty="0"/>
              <a:t>High Fidelity</a:t>
            </a:r>
            <a:r>
              <a:rPr lang="zh-TW" altLang="en-US" b="1" dirty="0"/>
              <a:t>）</a:t>
            </a:r>
            <a:r>
              <a:rPr lang="zh-TW" altLang="en-US" dirty="0"/>
              <a:t>。</a:t>
            </a:r>
          </a:p>
          <a:p>
            <a:r>
              <a:rPr lang="en-US" altLang="zh-TW" b="1" dirty="0"/>
              <a:t>3. </a:t>
            </a:r>
            <a:r>
              <a:rPr lang="zh-TW" altLang="en-US" b="1" dirty="0"/>
              <a:t>主要結果</a:t>
            </a:r>
          </a:p>
          <a:p>
            <a:r>
              <a:rPr lang="zh-TW" altLang="en-US" b="1" dirty="0"/>
              <a:t>量子優勢的突破</a:t>
            </a:r>
            <a:r>
              <a:rPr lang="zh-TW" altLang="en-US" dirty="0"/>
              <a:t>：</a:t>
            </a:r>
          </a:p>
          <a:p>
            <a:pPr lvl="1"/>
            <a:r>
              <a:rPr lang="en-US" altLang="zh-TW" dirty="0"/>
              <a:t>Google </a:t>
            </a:r>
            <a:r>
              <a:rPr lang="zh-TW" altLang="en-US" dirty="0"/>
              <a:t>的 </a:t>
            </a:r>
            <a:r>
              <a:rPr lang="en-US" altLang="zh-TW" dirty="0"/>
              <a:t>Sycamore </a:t>
            </a:r>
            <a:r>
              <a:rPr lang="zh-TW" altLang="en-US" dirty="0"/>
              <a:t>量子處理器 </a:t>
            </a:r>
            <a:r>
              <a:rPr lang="zh-TW" altLang="en-US" b="1" dirty="0"/>
              <a:t>僅用 </a:t>
            </a:r>
            <a:r>
              <a:rPr lang="en-US" altLang="zh-TW" b="1" dirty="0"/>
              <a:t>200 </a:t>
            </a:r>
            <a:r>
              <a:rPr lang="zh-TW" altLang="en-US" b="1" dirty="0"/>
              <a:t>秒</a:t>
            </a:r>
            <a:r>
              <a:rPr lang="zh-TW" altLang="en-US" dirty="0"/>
              <a:t> 完成計算！</a:t>
            </a:r>
          </a:p>
          <a:p>
            <a:pPr lvl="1"/>
            <a:r>
              <a:rPr lang="zh-TW" altLang="en-US" dirty="0"/>
              <a:t>傳統超級電腦（如 </a:t>
            </a:r>
            <a:r>
              <a:rPr lang="en-US" altLang="zh-TW" dirty="0"/>
              <a:t>IBM Summit</a:t>
            </a:r>
            <a:r>
              <a:rPr lang="zh-TW" altLang="en-US" dirty="0"/>
              <a:t>）則需要 </a:t>
            </a:r>
            <a:r>
              <a:rPr lang="zh-TW" altLang="en-US" b="1" dirty="0"/>
              <a:t>約 </a:t>
            </a:r>
            <a:r>
              <a:rPr lang="en-US" altLang="zh-TW" b="1" dirty="0"/>
              <a:t>1 </a:t>
            </a:r>
            <a:r>
              <a:rPr lang="zh-TW" altLang="en-US" b="1" dirty="0"/>
              <a:t>萬年</a:t>
            </a:r>
            <a:r>
              <a:rPr lang="zh-TW" altLang="en-US" dirty="0"/>
              <a:t> 才能完成相同計算。</a:t>
            </a:r>
          </a:p>
          <a:p>
            <a:pPr lvl="1"/>
            <a:r>
              <a:rPr lang="zh-TW" altLang="en-US" dirty="0"/>
              <a:t>這證明在某些問題上，</a:t>
            </a:r>
            <a:r>
              <a:rPr lang="zh-TW" altLang="en-US" b="1" dirty="0"/>
              <a:t>量子計算可以超越傳統計算機</a:t>
            </a:r>
            <a:r>
              <a:rPr lang="zh-TW" altLang="en-US" dirty="0"/>
              <a:t>。</a:t>
            </a:r>
          </a:p>
          <a:p>
            <a:r>
              <a:rPr lang="zh-TW" altLang="en-US" b="1" dirty="0"/>
              <a:t>驗證量子干涉的影響</a:t>
            </a:r>
            <a:r>
              <a:rPr lang="zh-TW" altLang="en-US" dirty="0"/>
              <a:t>：</a:t>
            </a:r>
          </a:p>
          <a:p>
            <a:pPr lvl="1"/>
            <a:r>
              <a:rPr lang="zh-TW" altLang="en-US" dirty="0"/>
              <a:t>若沒有量子干涉，每個位元串應該均勻分布。</a:t>
            </a:r>
          </a:p>
          <a:p>
            <a:pPr lvl="1"/>
            <a:r>
              <a:rPr lang="zh-TW" altLang="en-US" dirty="0"/>
              <a:t>但 </a:t>
            </a:r>
            <a:r>
              <a:rPr lang="en-US" altLang="zh-TW" dirty="0"/>
              <a:t>Sycamore </a:t>
            </a:r>
            <a:r>
              <a:rPr lang="zh-TW" altLang="en-US" dirty="0"/>
              <a:t>生成的結果顯示，</a:t>
            </a:r>
            <a:r>
              <a:rPr lang="zh-TW" altLang="en-US" b="1" dirty="0"/>
              <a:t>某些位元串明顯更常出現</a:t>
            </a:r>
            <a:r>
              <a:rPr lang="zh-TW" altLang="en-US" dirty="0"/>
              <a:t>，符合理論預測。</a:t>
            </a:r>
          </a:p>
          <a:p>
            <a:r>
              <a:rPr lang="en-US" altLang="zh-TW" b="1" dirty="0"/>
              <a:t>4. </a:t>
            </a:r>
            <a:r>
              <a:rPr lang="zh-TW" altLang="en-US" b="1" dirty="0"/>
              <a:t>意義與影響</a:t>
            </a:r>
          </a:p>
          <a:p>
            <a:r>
              <a:rPr lang="zh-TW" altLang="en-US" b="1" dirty="0"/>
              <a:t>首個量子霸權的證明</a:t>
            </a:r>
            <a:r>
              <a:rPr lang="zh-TW" altLang="en-US" dirty="0"/>
              <a:t>：這是第一次有明確證據顯示量子計算機在某些特定問題上超越了傳統計算機。</a:t>
            </a:r>
          </a:p>
          <a:p>
            <a:r>
              <a:rPr lang="zh-TW" altLang="en-US" b="1" dirty="0"/>
              <a:t>推動量子計算發展</a:t>
            </a:r>
            <a:r>
              <a:rPr lang="zh-TW" altLang="en-US" dirty="0"/>
              <a:t>：雖然目前的應用仍受限，但這項實驗證明量子計算的可行性，促進量子硬體與演算法的研究。</a:t>
            </a:r>
          </a:p>
          <a:p>
            <a:r>
              <a:rPr lang="en-US" altLang="zh-TW" b="1" dirty="0"/>
              <a:t>IBM </a:t>
            </a:r>
            <a:r>
              <a:rPr lang="zh-TW" altLang="en-US" b="1" dirty="0"/>
              <a:t>的反駁</a:t>
            </a:r>
            <a:r>
              <a:rPr lang="zh-TW" altLang="en-US" dirty="0"/>
              <a:t>：</a:t>
            </a:r>
            <a:r>
              <a:rPr lang="en-US" altLang="zh-TW" dirty="0"/>
              <a:t>IBM </a:t>
            </a:r>
            <a:r>
              <a:rPr lang="zh-TW" altLang="en-US" dirty="0"/>
              <a:t>認為，若使用最佳化的經典演算法與超級計算機，這個問題可以在幾天內解決，但仍無法匹敵量子計算機的速度。</a:t>
            </a:r>
          </a:p>
          <a:p>
            <a:pPr marL="158741" indent="0">
              <a:buNone/>
            </a:pPr>
            <a:endParaRPr lang="en-US" altLang="zh-TW" dirty="0"/>
          </a:p>
          <a:p>
            <a:pPr marL="158741" indent="0">
              <a:buNone/>
            </a:pPr>
            <a:r>
              <a:rPr lang="en-US" altLang="zh-TW" dirty="0"/>
              <a:t>https://www.bnext.com.tw/article/57302/google-quantum-supremacy</a:t>
            </a:r>
          </a:p>
          <a:p>
            <a:r>
              <a:rPr lang="en-US" altLang="zh-TW" dirty="0"/>
              <a:t>2019</a:t>
            </a:r>
            <a:r>
              <a:rPr lang="zh-TW" altLang="en-US" dirty="0"/>
              <a:t>年</a:t>
            </a:r>
            <a:r>
              <a:rPr lang="en-US" altLang="zh-TW" dirty="0"/>
              <a:t>9</a:t>
            </a:r>
            <a:r>
              <a:rPr lang="zh-TW" altLang="en-US" dirty="0"/>
              <a:t>月</a:t>
            </a:r>
            <a:r>
              <a:rPr lang="en-US" altLang="zh-TW" dirty="0"/>
              <a:t>20</a:t>
            </a:r>
            <a:r>
              <a:rPr lang="zh-TW" altLang="en-US" dirty="0"/>
              <a:t>日，美國</a:t>
            </a:r>
            <a:r>
              <a:rPr lang="en-US" altLang="zh-TW" dirty="0"/>
              <a:t>NASA</a:t>
            </a:r>
            <a:r>
              <a:rPr lang="zh-TW" altLang="en-US" dirty="0"/>
              <a:t>意外刊出了</a:t>
            </a:r>
            <a:r>
              <a:rPr lang="en-US" altLang="zh-TW" dirty="0"/>
              <a:t>Google</a:t>
            </a:r>
            <a:r>
              <a:rPr lang="zh-TW" altLang="en-US" dirty="0"/>
              <a:t>量子運算的研究論文，其中提及</a:t>
            </a:r>
            <a:r>
              <a:rPr lang="en-US" altLang="zh-TW" dirty="0"/>
              <a:t>Google</a:t>
            </a:r>
            <a:r>
              <a:rPr lang="zh-TW" altLang="en-US" dirty="0"/>
              <a:t>所研發的</a:t>
            </a:r>
            <a:r>
              <a:rPr lang="en-US" altLang="zh-TW" dirty="0"/>
              <a:t>Sycamore</a:t>
            </a:r>
            <a:r>
              <a:rPr lang="zh-TW" altLang="en-US" dirty="0"/>
              <a:t>（梧桐樹）量子電腦，竟僅花</a:t>
            </a:r>
            <a:r>
              <a:rPr lang="en-US" altLang="zh-TW" dirty="0"/>
              <a:t>200</a:t>
            </a:r>
            <a:r>
              <a:rPr lang="zh-TW" altLang="en-US" dirty="0"/>
              <a:t>秒就可完成全球最強超級電腦所需耗時</a:t>
            </a:r>
            <a:r>
              <a:rPr lang="en-US" altLang="zh-TW" dirty="0"/>
              <a:t>1</a:t>
            </a:r>
            <a:r>
              <a:rPr lang="zh-TW" altLang="en-US" dirty="0"/>
              <a:t>萬年的複雜運算任務，引起科學界一片譁然。眾說紛紜之際，該論文卻又緊急下架，直至</a:t>
            </a:r>
            <a:r>
              <a:rPr lang="en-US" altLang="zh-TW" dirty="0"/>
              <a:t>10</a:t>
            </a:r>
            <a:r>
              <a:rPr lang="zh-TW" altLang="en-US" dirty="0"/>
              <a:t>月</a:t>
            </a:r>
            <a:r>
              <a:rPr lang="en-US" altLang="zh-TW" dirty="0"/>
              <a:t>23</a:t>
            </a:r>
            <a:r>
              <a:rPr lang="zh-TW" altLang="en-US" dirty="0"/>
              <a:t>日才又正式在</a:t>
            </a:r>
            <a:r>
              <a:rPr lang="en-US" altLang="zh-TW" dirty="0"/>
              <a:t>《Nature》</a:t>
            </a:r>
            <a:r>
              <a:rPr lang="zh-TW" altLang="en-US" dirty="0"/>
              <a:t>期刊上重新發布。</a:t>
            </a:r>
          </a:p>
          <a:p>
            <a:r>
              <a:rPr lang="en-US" altLang="zh-TW" dirty="0"/>
              <a:t>Google</a:t>
            </a:r>
            <a:r>
              <a:rPr lang="zh-TW" altLang="en-US" dirty="0"/>
              <a:t>官方宣稱該項技術的突破，可媲美</a:t>
            </a:r>
            <a:r>
              <a:rPr lang="en-US" altLang="zh-TW" dirty="0"/>
              <a:t>1903</a:t>
            </a:r>
            <a:r>
              <a:rPr lang="zh-TW" altLang="en-US" dirty="0"/>
              <a:t>年萊特兄弟發明全球第一架飛行器的光榮時刻，象徵人類科技史上的「</a:t>
            </a:r>
            <a:r>
              <a:rPr lang="en-US" altLang="zh-TW" dirty="0"/>
              <a:t>Hello Quantum World !</a:t>
            </a:r>
            <a:r>
              <a:rPr lang="zh-TW" altLang="en-US" dirty="0"/>
              <a:t>」，證明「量子霸權（</a:t>
            </a:r>
            <a:r>
              <a:rPr lang="en-US" altLang="zh-TW" dirty="0"/>
              <a:t>Quantum Supremacy</a:t>
            </a:r>
            <a:r>
              <a:rPr lang="zh-TW" altLang="en-US" dirty="0"/>
              <a:t>）」不再是神話，充滿量子科技的未來世界指日可待。</a:t>
            </a:r>
          </a:p>
          <a:p>
            <a:r>
              <a:rPr lang="en-US" altLang="zh-TW" b="1" dirty="0"/>
              <a:t>Google</a:t>
            </a:r>
            <a:r>
              <a:rPr lang="zh-TW" altLang="en-US" b="1" dirty="0"/>
              <a:t>宣稱「量子世界」來到，用</a:t>
            </a:r>
            <a:r>
              <a:rPr lang="en-US" altLang="zh-TW" b="1" dirty="0"/>
              <a:t>200</a:t>
            </a:r>
            <a:r>
              <a:rPr lang="zh-TW" altLang="en-US" b="1" dirty="0"/>
              <a:t>秒完成超級電腦運算</a:t>
            </a:r>
            <a:r>
              <a:rPr lang="en-US" altLang="zh-TW" b="1" dirty="0"/>
              <a:t>1</a:t>
            </a:r>
            <a:r>
              <a:rPr lang="zh-TW" altLang="en-US" b="1" dirty="0"/>
              <a:t>萬年的任務</a:t>
            </a:r>
          </a:p>
          <a:p>
            <a:r>
              <a:rPr lang="zh-TW" altLang="en-US" dirty="0"/>
              <a:t>「量子電腦」的概念在</a:t>
            </a:r>
            <a:r>
              <a:rPr lang="en-US" altLang="zh-TW" dirty="0"/>
              <a:t>1980</a:t>
            </a:r>
            <a:r>
              <a:rPr lang="zh-TW" altLang="en-US" dirty="0"/>
              <a:t>年代初期由美國諾貝爾物理學獎得主</a:t>
            </a:r>
            <a:r>
              <a:rPr lang="en-US" altLang="zh-TW" dirty="0"/>
              <a:t>Richard Feynman</a:t>
            </a:r>
            <a:r>
              <a:rPr lang="zh-TW" altLang="en-US" dirty="0"/>
              <a:t>首度提出，運用量子力學原理所設計的「可逆計算」電腦模型，相較古典電腦具有指數級別的「超高速運算優越性」。</a:t>
            </a:r>
          </a:p>
          <a:p>
            <a:r>
              <a:rPr lang="en-US" altLang="zh-TW" dirty="0"/>
              <a:t>Google</a:t>
            </a:r>
            <a:r>
              <a:rPr lang="zh-TW" altLang="en-US" dirty="0"/>
              <a:t>身為世界投入量子電腦的先驅，埋首量子領域</a:t>
            </a:r>
            <a:r>
              <a:rPr lang="en-US" altLang="zh-TW" dirty="0"/>
              <a:t>13</a:t>
            </a:r>
            <a:r>
              <a:rPr lang="zh-TW" altLang="en-US" dirty="0"/>
              <a:t>年，其最新研發的超導體量子處理器</a:t>
            </a:r>
            <a:r>
              <a:rPr lang="en-US" altLang="zh-TW" dirty="0"/>
              <a:t>Sycamore</a:t>
            </a:r>
            <a:r>
              <a:rPr lang="zh-TW" altLang="en-US" dirty="0"/>
              <a:t>，具有</a:t>
            </a:r>
            <a:r>
              <a:rPr lang="en-US" altLang="zh-TW" dirty="0"/>
              <a:t>53</a:t>
            </a:r>
            <a:r>
              <a:rPr lang="zh-TW" altLang="en-US" dirty="0"/>
              <a:t>個量子位元（原</a:t>
            </a:r>
            <a:r>
              <a:rPr lang="en-US" altLang="zh-TW" dirty="0"/>
              <a:t>6×9</a:t>
            </a:r>
            <a:r>
              <a:rPr lang="zh-TW" altLang="en-US" dirty="0"/>
              <a:t>二維陣列、其中</a:t>
            </a:r>
            <a:r>
              <a:rPr lang="en-US" altLang="zh-TW" dirty="0"/>
              <a:t>1</a:t>
            </a:r>
            <a:r>
              <a:rPr lang="zh-TW" altLang="en-US" dirty="0"/>
              <a:t>個失效），共可儲存</a:t>
            </a:r>
            <a:r>
              <a:rPr lang="en-US" altLang="zh-TW" dirty="0"/>
              <a:t>2^53</a:t>
            </a:r>
            <a:r>
              <a:rPr lang="zh-TW" altLang="en-US" dirty="0"/>
              <a:t>（≈</a:t>
            </a:r>
            <a:r>
              <a:rPr lang="en-US" altLang="zh-TW" dirty="0"/>
              <a:t>1016=9.7</a:t>
            </a:r>
            <a:r>
              <a:rPr lang="zh-TW" altLang="en-US" dirty="0"/>
              <a:t>千萬億）的位元串數據量。</a:t>
            </a:r>
          </a:p>
          <a:p>
            <a:r>
              <a:rPr lang="zh-TW" altLang="en-US" dirty="0"/>
              <a:t>為了證明在「量子霸權」的能力，</a:t>
            </a:r>
            <a:r>
              <a:rPr lang="en-US" altLang="zh-TW" dirty="0"/>
              <a:t>Google</a:t>
            </a:r>
            <a:r>
              <a:rPr lang="zh-TW" altLang="en-US" dirty="0"/>
              <a:t>設計了一項特殊問題：求解「量子電路」隨機輸出任意位元串的亂數分布機率，例如</a:t>
            </a:r>
            <a:r>
              <a:rPr lang="en-US" altLang="zh-TW" dirty="0"/>
              <a:t>{0000101…}</a:t>
            </a:r>
            <a:r>
              <a:rPr lang="zh-TW" altLang="en-US" dirty="0"/>
              <a:t>。由於量子干涉性（</a:t>
            </a:r>
            <a:r>
              <a:rPr lang="en-US" altLang="zh-TW" dirty="0"/>
              <a:t>Quantum Interference</a:t>
            </a:r>
            <a:r>
              <a:rPr lang="zh-TW" altLang="en-US" dirty="0"/>
              <a:t>），某些位元串的發生機率會較高，可藉由</a:t>
            </a:r>
            <a:r>
              <a:rPr lang="en-US" altLang="zh-TW" dirty="0"/>
              <a:t>100</a:t>
            </a:r>
            <a:r>
              <a:rPr lang="zh-TW" altLang="en-US" dirty="0"/>
              <a:t>萬次取樣運算，確保系統高保真度。該實驗同時以美國能源部的超級電腦</a:t>
            </a:r>
            <a:r>
              <a:rPr lang="en-US" altLang="zh-TW" dirty="0"/>
              <a:t>Summit</a:t>
            </a:r>
            <a:r>
              <a:rPr lang="zh-TW" altLang="en-US" dirty="0"/>
              <a:t>模擬量子電路作為對照組，比較兩者的運算結果是否相符與各自所需執行時間。</a:t>
            </a:r>
          </a:p>
          <a:p>
            <a:r>
              <a:rPr lang="zh-TW" altLang="en-US" dirty="0"/>
              <a:t>實際上，兩者之間差距為何？在初始模擬若干量子位元時，超級電腦</a:t>
            </a:r>
            <a:r>
              <a:rPr lang="en-US" altLang="zh-TW" dirty="0"/>
              <a:t>Summit</a:t>
            </a:r>
            <a:r>
              <a:rPr lang="zh-TW" altLang="en-US" dirty="0"/>
              <a:t>的運算能力遊刃有餘，與量子電腦</a:t>
            </a:r>
            <a:r>
              <a:rPr lang="en-US" altLang="zh-TW" dirty="0"/>
              <a:t>Sycamore</a:t>
            </a:r>
            <a:r>
              <a:rPr lang="zh-TW" altLang="en-US" dirty="0"/>
              <a:t>的運算時間相差無幾。但隨著量子位元數目以及取樣次數的漸進增加，系統複雜度大幅提升，兩者的時間差距呈現指數級擴大，最終</a:t>
            </a:r>
            <a:r>
              <a:rPr lang="en-US" altLang="zh-TW" dirty="0"/>
              <a:t>Sycamore</a:t>
            </a:r>
            <a:r>
              <a:rPr lang="zh-TW" altLang="en-US" dirty="0"/>
              <a:t>量子電腦僅花</a:t>
            </a:r>
            <a:r>
              <a:rPr lang="en-US" altLang="zh-TW" dirty="0"/>
              <a:t>200</a:t>
            </a:r>
            <a:r>
              <a:rPr lang="zh-TW" altLang="en-US" dirty="0"/>
              <a:t>秒便完成</a:t>
            </a:r>
            <a:r>
              <a:rPr lang="en-US" altLang="zh-TW" dirty="0"/>
              <a:t>2^53</a:t>
            </a:r>
            <a:r>
              <a:rPr lang="zh-TW" altLang="en-US" dirty="0"/>
              <a:t>個隨機亂數的發生概率，但推估</a:t>
            </a:r>
            <a:r>
              <a:rPr lang="en-US" altLang="zh-TW" dirty="0"/>
              <a:t>Summit</a:t>
            </a:r>
            <a:r>
              <a:rPr lang="zh-TW" altLang="en-US" dirty="0"/>
              <a:t>超級電腦完成同樣工作需耗時達</a:t>
            </a:r>
            <a:r>
              <a:rPr lang="en-US" altLang="zh-TW" dirty="0"/>
              <a:t>1</a:t>
            </a:r>
            <a:r>
              <a:rPr lang="zh-TW" altLang="en-US" dirty="0"/>
              <a:t>萬年！</a:t>
            </a:r>
            <a:r>
              <a:rPr lang="en-US" altLang="zh-TW" b="1" dirty="0"/>
              <a:t>Google</a:t>
            </a:r>
            <a:r>
              <a:rPr lang="zh-TW" altLang="en-US" b="1" dirty="0"/>
              <a:t>的測試證明，使用量子電腦可實現過去古典電腦所難以企及的問題，故主張達成「量子霸權」。</a:t>
            </a:r>
            <a:endParaRPr lang="zh-TW" altLang="en-US" dirty="0"/>
          </a:p>
          <a:p>
            <a:r>
              <a:rPr lang="en-US" altLang="zh-TW" b="1" dirty="0"/>
              <a:t>IBM</a:t>
            </a:r>
            <a:r>
              <a:rPr lang="zh-TW" altLang="en-US" b="1" dirty="0"/>
              <a:t>暗諷</a:t>
            </a:r>
            <a:r>
              <a:rPr lang="en-US" altLang="zh-TW" b="1" dirty="0"/>
              <a:t>Google</a:t>
            </a:r>
            <a:r>
              <a:rPr lang="zh-TW" altLang="en-US" b="1" dirty="0"/>
              <a:t>「量子霸權」說法過於浮誇，且解決的問題不具有任何實用性</a:t>
            </a:r>
          </a:p>
          <a:p>
            <a:r>
              <a:rPr lang="en-US" altLang="zh-TW" dirty="0"/>
              <a:t>Google</a:t>
            </a:r>
            <a:r>
              <a:rPr lang="zh-TW" altLang="en-US" dirty="0"/>
              <a:t>的研究為科研界投下了一顆震撼彈，但另一量子電腦巨頭</a:t>
            </a:r>
            <a:r>
              <a:rPr lang="en-US" altLang="zh-TW" dirty="0"/>
              <a:t>IBM</a:t>
            </a:r>
            <a:r>
              <a:rPr lang="zh-TW" altLang="en-US" dirty="0"/>
              <a:t>卻反對這個說法，在去年</a:t>
            </a:r>
            <a:r>
              <a:rPr lang="en-US" altLang="zh-TW" dirty="0"/>
              <a:t>10</a:t>
            </a:r>
            <a:r>
              <a:rPr lang="zh-TW" altLang="en-US" dirty="0"/>
              <a:t>月</a:t>
            </a:r>
            <a:r>
              <a:rPr lang="en-US" altLang="zh-TW" dirty="0"/>
              <a:t>22</a:t>
            </a:r>
            <a:r>
              <a:rPr lang="zh-TW" altLang="en-US" dirty="0"/>
              <a:t>日發文嚴正駁斥</a:t>
            </a:r>
            <a:r>
              <a:rPr lang="en-US" altLang="zh-TW" dirty="0"/>
              <a:t>Google</a:t>
            </a:r>
            <a:r>
              <a:rPr lang="zh-TW" altLang="en-US" dirty="0"/>
              <a:t>「量子霸權」的真實性。</a:t>
            </a:r>
          </a:p>
          <a:p>
            <a:r>
              <a:rPr lang="en-US" altLang="zh-TW" dirty="0"/>
              <a:t>IBM</a:t>
            </a:r>
            <a:r>
              <a:rPr lang="zh-TW" altLang="en-US" dirty="0"/>
              <a:t>表示，</a:t>
            </a:r>
            <a:r>
              <a:rPr lang="en-US" altLang="zh-TW" dirty="0"/>
              <a:t>Google</a:t>
            </a:r>
            <a:r>
              <a:rPr lang="zh-TW" altLang="en-US" dirty="0"/>
              <a:t>假定的演算法並未充分發揮超級電腦的運算優勢，經過</a:t>
            </a:r>
            <a:r>
              <a:rPr lang="en-US" altLang="zh-TW" dirty="0"/>
              <a:t>IBM</a:t>
            </a:r>
            <a:r>
              <a:rPr lang="zh-TW" altLang="en-US" dirty="0"/>
              <a:t>團隊重新修正與驗證之後，預估超級電腦的運算時間將從</a:t>
            </a:r>
            <a:r>
              <a:rPr lang="en-US" altLang="zh-TW" dirty="0"/>
              <a:t>1</a:t>
            </a:r>
            <a:r>
              <a:rPr lang="zh-TW" altLang="en-US" dirty="0"/>
              <a:t>萬年大幅縮減至</a:t>
            </a:r>
            <a:r>
              <a:rPr lang="en-US" altLang="zh-TW" dirty="0"/>
              <a:t>2.5</a:t>
            </a:r>
            <a:r>
              <a:rPr lang="zh-TW" altLang="en-US" dirty="0"/>
              <a:t>天。因此，</a:t>
            </a:r>
            <a:r>
              <a:rPr lang="en-US" altLang="zh-TW" dirty="0"/>
              <a:t>IBM</a:t>
            </a:r>
            <a:r>
              <a:rPr lang="zh-TW" altLang="en-US" dirty="0"/>
              <a:t>主張用超級電腦運算此項問題並非難以企及，不應該視此為達成了「量子霸權」。同時，</a:t>
            </a:r>
            <a:r>
              <a:rPr lang="en-US" altLang="zh-TW" dirty="0"/>
              <a:t>IBM</a:t>
            </a:r>
            <a:r>
              <a:rPr lang="zh-TW" altLang="en-US" dirty="0"/>
              <a:t>認為量子電腦與超級電腦各有所長，兩者應互為協同合作關係，且發展量子電腦並非要取代古典電腦，暗諷</a:t>
            </a:r>
            <a:r>
              <a:rPr lang="en-US" altLang="zh-TW" dirty="0"/>
              <a:t>Google</a:t>
            </a:r>
            <a:r>
              <a:rPr lang="zh-TW" altLang="en-US" dirty="0"/>
              <a:t>說法過於誇大。</a:t>
            </a:r>
          </a:p>
          <a:p>
            <a:r>
              <a:rPr lang="zh-TW" altLang="en-US" dirty="0"/>
              <a:t>來源：</a:t>
            </a:r>
            <a:r>
              <a:rPr lang="en-US" altLang="zh-TW" dirty="0" err="1"/>
              <a:t>Boykov</a:t>
            </a:r>
            <a:r>
              <a:rPr lang="en-US" altLang="zh-TW" dirty="0"/>
              <a:t> via </a:t>
            </a:r>
            <a:r>
              <a:rPr lang="en-US" altLang="zh-TW" dirty="0" err="1"/>
              <a:t>shutterstock</a:t>
            </a:r>
            <a:endParaRPr lang="en-US" altLang="zh-TW" dirty="0"/>
          </a:p>
          <a:p>
            <a:r>
              <a:rPr lang="zh-TW" altLang="en-US" dirty="0"/>
              <a:t>不讓</a:t>
            </a:r>
            <a:r>
              <a:rPr lang="en-US" altLang="zh-TW" dirty="0"/>
              <a:t>Google</a:t>
            </a:r>
            <a:r>
              <a:rPr lang="zh-TW" altLang="en-US" dirty="0"/>
              <a:t>做霸權美夢，</a:t>
            </a:r>
            <a:r>
              <a:rPr lang="en-US" altLang="zh-TW" dirty="0"/>
              <a:t>IBM</a:t>
            </a:r>
            <a:r>
              <a:rPr lang="zh-TW" altLang="en-US" dirty="0"/>
              <a:t>也積極投入量子電腦的研發。</a:t>
            </a:r>
          </a:p>
          <a:p>
            <a:r>
              <a:rPr lang="zh-TW" altLang="en-US" dirty="0"/>
              <a:t>此外，另有專家主張</a:t>
            </a:r>
            <a:r>
              <a:rPr lang="en-US" altLang="zh-TW" dirty="0"/>
              <a:t>Google</a:t>
            </a:r>
            <a:r>
              <a:rPr lang="zh-TW" altLang="en-US" dirty="0"/>
              <a:t>所設計的隨機亂數問題相當偏頗，頂多證明其高速運算效能，但距離社會大眾引頸期盼量子電腦能真正解決實用問題的理想情境，如預測氣候變化、推薦藥物最佳成分組合等，仍有一大段差距。</a:t>
            </a:r>
          </a:p>
          <a:p>
            <a:r>
              <a:rPr lang="zh-TW" altLang="en-US" dirty="0"/>
              <a:t>同時，既然超級電腦仍可費時解答</a:t>
            </a:r>
            <a:r>
              <a:rPr lang="en-US" altLang="zh-TW" dirty="0"/>
              <a:t>Google</a:t>
            </a:r>
            <a:r>
              <a:rPr lang="zh-TW" altLang="en-US" dirty="0"/>
              <a:t>所設計的問題，那麼實際情況並非「量子霸權」所稱「量子電腦可以解決古典電腦永遠無法處理的問題」，而更接近「量子優勢」所稱「量子電腦明顯擁有比古典電腦更快的運算能力」，因此削弱了</a:t>
            </a:r>
            <a:r>
              <a:rPr lang="en-US" altLang="zh-TW" dirty="0"/>
              <a:t>Google</a:t>
            </a:r>
            <a:r>
              <a:rPr lang="zh-TW" altLang="en-US" dirty="0"/>
              <a:t>刻意塑造「量子霸權」的神話地位。</a:t>
            </a:r>
          </a:p>
          <a:p>
            <a:r>
              <a:rPr lang="zh-TW" altLang="en-US" b="1" dirty="0"/>
              <a:t>「量子時代」曙光乍現，但商業應用尚處於萌芽期</a:t>
            </a:r>
          </a:p>
          <a:p>
            <a:r>
              <a:rPr lang="zh-TW" altLang="en-US" dirty="0"/>
              <a:t>儘管</a:t>
            </a:r>
            <a:r>
              <a:rPr lang="en-US" altLang="zh-TW" dirty="0"/>
              <a:t>Google</a:t>
            </a:r>
            <a:r>
              <a:rPr lang="zh-TW" altLang="en-US" dirty="0"/>
              <a:t>是否達到「量子霸權」仍備受爭議，但無可否認的是，相關研究的確大幅縮短了運算時間，驗證了量子電腦的未來發展潛力。正如同萊特兄弟飛機首航</a:t>
            </a:r>
            <a:r>
              <a:rPr lang="en-US" altLang="zh-TW" dirty="0"/>
              <a:t>12</a:t>
            </a:r>
            <a:r>
              <a:rPr lang="zh-TW" altLang="en-US" dirty="0"/>
              <a:t>秒、蘇聯首顆人造衛星</a:t>
            </a:r>
            <a:r>
              <a:rPr lang="en-US" altLang="zh-TW" dirty="0"/>
              <a:t>Sputnik</a:t>
            </a:r>
            <a:r>
              <a:rPr lang="zh-TW" altLang="en-US" dirty="0"/>
              <a:t>升空一般，當下雖未能證明有何實際應用，卻為下一個工業時代畫下新的起點。</a:t>
            </a:r>
          </a:p>
          <a:p>
            <a:r>
              <a:rPr lang="zh-TW" altLang="en-US" dirty="0"/>
              <a:t>不過，</a:t>
            </a:r>
            <a:r>
              <a:rPr lang="en-US" altLang="zh-TW" dirty="0"/>
              <a:t>50</a:t>
            </a:r>
            <a:r>
              <a:rPr lang="zh-TW" altLang="en-US" dirty="0"/>
              <a:t>個量子位元仍不足以解決現實世界的量子問題，這僅是超級電腦可以模擬單一個苯環分子結構狀態的程度。後續尚有如何發展實用的量子演算法、提高量子位元數目、延長相干時間、容錯與降低功耗等挑戰，甚至與古典電腦混合使用的新課題，可以預見這是遙遠的未來，而商業應用研究正處在早期的起步階段而已。</a:t>
            </a:r>
          </a:p>
          <a:p>
            <a:endParaRPr lang="zh-TW" altLang="en-US" dirty="0"/>
          </a:p>
        </p:txBody>
      </p:sp>
    </p:spTree>
    <p:extLst>
      <p:ext uri="{BB962C8B-B14F-4D97-AF65-F5344CB8AC3E}">
        <p14:creationId xmlns:p14="http://schemas.microsoft.com/office/powerpoint/2010/main" val="1808039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一般數域篩選法（</a:t>
            </a:r>
            <a:r>
              <a:rPr lang="en-US" altLang="zh-TW" b="1" dirty="0"/>
              <a:t>General Number Field Sieve, GNFS</a:t>
            </a:r>
            <a:r>
              <a:rPr lang="zh-TW" altLang="en-US" b="1" dirty="0"/>
              <a:t>）</a:t>
            </a:r>
            <a:br>
              <a:rPr lang="en-US" altLang="zh-TW" dirty="0"/>
            </a:br>
            <a:r>
              <a:rPr lang="zh-TW" altLang="en-US" dirty="0"/>
              <a:t>這是目前已知最快的古典演算法，時間複雜度為：</a:t>
            </a:r>
          </a:p>
          <a:p>
            <a:r>
              <a:rPr lang="en-US" altLang="zh-TW" dirty="0"/>
              <a:t>O(exp⁡(c(</a:t>
            </a:r>
            <a:r>
              <a:rPr lang="en-US" altLang="zh-TW" dirty="0" err="1"/>
              <a:t>log⁡N</a:t>
            </a:r>
            <a:r>
              <a:rPr lang="en-US" altLang="zh-TW" dirty="0"/>
              <a:t>)1/3(</a:t>
            </a:r>
            <a:r>
              <a:rPr lang="en-US" altLang="zh-TW" dirty="0" err="1"/>
              <a:t>log⁡log⁡N</a:t>
            </a:r>
            <a:r>
              <a:rPr lang="en-US" altLang="zh-TW" dirty="0"/>
              <a:t>)2/3))O\left(\exp\left(c (\log N)^{1/3} (\log \log N)^{2/3} \right)\right)O(exp(c(</a:t>
            </a:r>
            <a:r>
              <a:rPr lang="en-US" altLang="zh-TW" dirty="0" err="1"/>
              <a:t>logN</a:t>
            </a:r>
            <a:r>
              <a:rPr lang="en-US" altLang="zh-TW" dirty="0"/>
              <a:t>)1/3(</a:t>
            </a:r>
            <a:r>
              <a:rPr lang="en-US" altLang="zh-TW" dirty="0" err="1"/>
              <a:t>loglogN</a:t>
            </a:r>
            <a:r>
              <a:rPr lang="en-US" altLang="zh-TW" dirty="0"/>
              <a:t>)2/3))</a:t>
            </a:r>
          </a:p>
          <a:p>
            <a:r>
              <a:rPr lang="en-US" altLang="zh-TW" dirty="0"/>
              <a:t>Shor’s algorithm, used for integer factorization, has a time complexity of </a:t>
            </a:r>
            <a:r>
              <a:rPr lang="en-US" altLang="zh-TW" b="1" dirty="0"/>
              <a:t>O((\log N)^3)</a:t>
            </a:r>
            <a:r>
              <a:rPr lang="en-US" altLang="zh-TW" dirty="0"/>
              <a:t>, where N is the integer to be factored. This is exponentially faster than the best-known classical algorithms.</a:t>
            </a:r>
          </a:p>
          <a:p>
            <a:r>
              <a:rPr lang="en-US" altLang="zh-TW" b="1" dirty="0"/>
              <a:t>Classical Factorization Algorithms</a:t>
            </a:r>
          </a:p>
          <a:p>
            <a:r>
              <a:rPr lang="en-US" altLang="zh-TW" dirty="0"/>
              <a:t>The best classical factorization algorithms include:</a:t>
            </a:r>
          </a:p>
          <a:p>
            <a:r>
              <a:rPr lang="en-US" altLang="zh-TW" b="1" dirty="0"/>
              <a:t>General Number Field Sieve (GNFS)</a:t>
            </a:r>
            <a:r>
              <a:rPr lang="en-US" altLang="zh-TW" dirty="0"/>
              <a:t> – The fastest known classical algorithm for large integers, with time complexity:</a:t>
            </a:r>
          </a:p>
          <a:p>
            <a:r>
              <a:rPr lang="en-US" altLang="zh-TW" dirty="0"/>
              <a:t>O(exp⁡(c(</a:t>
            </a:r>
            <a:r>
              <a:rPr lang="en-US" altLang="zh-TW" dirty="0" err="1"/>
              <a:t>log⁡N</a:t>
            </a:r>
            <a:r>
              <a:rPr lang="en-US" altLang="zh-TW" dirty="0"/>
              <a:t>)1/3(</a:t>
            </a:r>
            <a:r>
              <a:rPr lang="en-US" altLang="zh-TW" dirty="0" err="1"/>
              <a:t>log⁡log⁡N</a:t>
            </a:r>
            <a:r>
              <a:rPr lang="en-US" altLang="zh-TW" dirty="0"/>
              <a:t>)2/3))O\left(\exp\left(c (\log N)^{1/3} (\log \log N)^{2/3} \right)\right) where cc is a constant.</a:t>
            </a:r>
          </a:p>
          <a:p>
            <a:r>
              <a:rPr lang="en-US" altLang="zh-TW" b="1" dirty="0"/>
              <a:t>Quadratic Sieve (QS)</a:t>
            </a:r>
            <a:r>
              <a:rPr lang="en-US" altLang="zh-TW" dirty="0"/>
              <a:t> – A suboptimal but still efficient classical method, with complexity:</a:t>
            </a:r>
          </a:p>
          <a:p>
            <a:r>
              <a:rPr lang="en-US" altLang="zh-TW" dirty="0"/>
              <a:t>O(exp⁡(c(</a:t>
            </a:r>
            <a:r>
              <a:rPr lang="en-US" altLang="zh-TW" dirty="0" err="1"/>
              <a:t>log⁡N</a:t>
            </a:r>
            <a:r>
              <a:rPr lang="en-US" altLang="zh-TW" dirty="0"/>
              <a:t>)1/2(</a:t>
            </a:r>
            <a:r>
              <a:rPr lang="en-US" altLang="zh-TW" dirty="0" err="1"/>
              <a:t>log⁡log⁡N</a:t>
            </a:r>
            <a:r>
              <a:rPr lang="en-US" altLang="zh-TW" dirty="0"/>
              <a:t>)1/2))O\left(\exp\left(c (\log N)^{1/2} (\log \log N)^{1/2} \right)\right) which is worse than GNFS for very large numbers.</a:t>
            </a:r>
          </a:p>
          <a:p>
            <a:r>
              <a:rPr lang="en-US" altLang="zh-TW" b="1" dirty="0"/>
              <a:t>Comparison: Shor’s Algorithm vs. GNFS</a:t>
            </a:r>
          </a:p>
          <a:p>
            <a:r>
              <a:rPr lang="en-US" altLang="zh-TW" b="1" dirty="0"/>
              <a:t>Shor’s algorithm:</a:t>
            </a:r>
            <a:r>
              <a:rPr lang="en-US" altLang="zh-TW" dirty="0"/>
              <a:t> Polynomial time O((</a:t>
            </a:r>
            <a:r>
              <a:rPr lang="en-US" altLang="zh-TW" dirty="0" err="1"/>
              <a:t>log⁡N</a:t>
            </a:r>
            <a:r>
              <a:rPr lang="en-US" altLang="zh-TW" dirty="0"/>
              <a:t>)3)O((\log N)^3).</a:t>
            </a:r>
          </a:p>
          <a:p>
            <a:r>
              <a:rPr lang="en-US" altLang="zh-TW" b="1" dirty="0"/>
              <a:t>GNFS:</a:t>
            </a:r>
            <a:r>
              <a:rPr lang="en-US" altLang="zh-TW" dirty="0"/>
              <a:t> Sub-exponential time O(exp⁡((</a:t>
            </a:r>
            <a:r>
              <a:rPr lang="en-US" altLang="zh-TW" dirty="0" err="1"/>
              <a:t>log⁡N</a:t>
            </a:r>
            <a:r>
              <a:rPr lang="en-US" altLang="zh-TW" dirty="0"/>
              <a:t>)1/3))O(\exp((\log N)^{1/3})).</a:t>
            </a:r>
          </a:p>
          <a:p>
            <a:r>
              <a:rPr lang="en-US" altLang="zh-TW" dirty="0"/>
              <a:t>Since GNFS is </a:t>
            </a:r>
            <a:r>
              <a:rPr lang="en-US" altLang="zh-TW" b="1" dirty="0"/>
              <a:t>sub-exponential</a:t>
            </a:r>
            <a:r>
              <a:rPr lang="en-US" altLang="zh-TW" dirty="0"/>
              <a:t> and Shor's algorithm is </a:t>
            </a:r>
            <a:r>
              <a:rPr lang="en-US" altLang="zh-TW" b="1" dirty="0"/>
              <a:t>polynomial</a:t>
            </a:r>
            <a:r>
              <a:rPr lang="en-US" altLang="zh-TW" dirty="0"/>
              <a:t>, this represents an </a:t>
            </a:r>
            <a:r>
              <a:rPr lang="en-US" altLang="zh-TW" b="1" dirty="0"/>
              <a:t>exponential speedup</a:t>
            </a:r>
            <a:r>
              <a:rPr lang="en-US" altLang="zh-TW" dirty="0"/>
              <a:t> over the best classical methods.</a:t>
            </a:r>
          </a:p>
          <a:p>
            <a:r>
              <a:rPr lang="en-US" altLang="zh-TW" dirty="0"/>
              <a:t>This is why Shor’s algorithm poses a serious threat to RSA encryption, which relies on the hardness of integer factorization.</a:t>
            </a:r>
          </a:p>
          <a:p>
            <a:r>
              <a:rPr lang="en-US" altLang="zh-TW" dirty="0"/>
              <a:t>Shor’s algorithm, used for integer factorization, has a time complexity of </a:t>
            </a:r>
            <a:r>
              <a:rPr lang="en-US" altLang="zh-TW" b="1" dirty="0"/>
              <a:t>O((</a:t>
            </a:r>
            <a:r>
              <a:rPr lang="en-US" altLang="zh-TW" b="1" dirty="0" err="1"/>
              <a:t>log⁡N</a:t>
            </a:r>
            <a:r>
              <a:rPr lang="en-US" altLang="zh-TW" b="1" dirty="0"/>
              <a:t>)3)O((\log N)^3)O((</a:t>
            </a:r>
            <a:r>
              <a:rPr lang="en-US" altLang="zh-TW" b="1" dirty="0" err="1"/>
              <a:t>logN</a:t>
            </a:r>
            <a:r>
              <a:rPr lang="en-US" altLang="zh-TW" b="1" dirty="0"/>
              <a:t>)3)</a:t>
            </a:r>
            <a:r>
              <a:rPr lang="en-US" altLang="zh-TW" dirty="0"/>
              <a:t>, where NNN is the integer to be factored. This is exponentially faster than the best-known classical algorithms.</a:t>
            </a:r>
          </a:p>
          <a:p>
            <a:r>
              <a:rPr lang="en-US" altLang="zh-TW" b="1" dirty="0"/>
              <a:t>Classical Factorization Algorithms</a:t>
            </a:r>
          </a:p>
          <a:p>
            <a:r>
              <a:rPr lang="en-US" altLang="zh-TW" dirty="0"/>
              <a:t>The best classical factorization algorithms include:</a:t>
            </a:r>
          </a:p>
          <a:p>
            <a:r>
              <a:rPr lang="en-US" altLang="zh-TW" b="1" dirty="0"/>
              <a:t>General Number Field Sieve (GNFS)</a:t>
            </a:r>
            <a:r>
              <a:rPr lang="en-US" altLang="zh-TW" dirty="0"/>
              <a:t> – The fastest known classical algorithm for large integers, with time complexity:</a:t>
            </a:r>
          </a:p>
          <a:p>
            <a:r>
              <a:rPr lang="en-US" altLang="zh-TW" dirty="0"/>
              <a:t>O(exp⁡(c(</a:t>
            </a:r>
            <a:r>
              <a:rPr lang="en-US" altLang="zh-TW" dirty="0" err="1"/>
              <a:t>log⁡N</a:t>
            </a:r>
            <a:r>
              <a:rPr lang="en-US" altLang="zh-TW" dirty="0"/>
              <a:t>)1/3(</a:t>
            </a:r>
            <a:r>
              <a:rPr lang="en-US" altLang="zh-TW" dirty="0" err="1"/>
              <a:t>log⁡log⁡N</a:t>
            </a:r>
            <a:r>
              <a:rPr lang="en-US" altLang="zh-TW" dirty="0"/>
              <a:t>)2/3))O\left(\exp\left(c (\log N)^{1/3} (\log \log N)^{2/3} \right)\right)O(exp(c(</a:t>
            </a:r>
            <a:r>
              <a:rPr lang="en-US" altLang="zh-TW" dirty="0" err="1"/>
              <a:t>logN</a:t>
            </a:r>
            <a:r>
              <a:rPr lang="en-US" altLang="zh-TW" dirty="0"/>
              <a:t>)1/3(</a:t>
            </a:r>
            <a:r>
              <a:rPr lang="en-US" altLang="zh-TW" dirty="0" err="1"/>
              <a:t>loglogN</a:t>
            </a:r>
            <a:r>
              <a:rPr lang="en-US" altLang="zh-TW" dirty="0"/>
              <a:t>)2/3)) where ccc is a constant.</a:t>
            </a:r>
          </a:p>
          <a:p>
            <a:r>
              <a:rPr lang="en-US" altLang="zh-TW" b="1" dirty="0"/>
              <a:t>Quadratic Sieve (QS)</a:t>
            </a:r>
            <a:r>
              <a:rPr lang="en-US" altLang="zh-TW" dirty="0"/>
              <a:t> – A suboptimal but still efficient classical method, with complexity:</a:t>
            </a:r>
          </a:p>
          <a:p>
            <a:r>
              <a:rPr lang="en-US" altLang="zh-TW" dirty="0"/>
              <a:t>O(exp⁡(c(</a:t>
            </a:r>
            <a:r>
              <a:rPr lang="en-US" altLang="zh-TW" dirty="0" err="1"/>
              <a:t>log⁡N</a:t>
            </a:r>
            <a:r>
              <a:rPr lang="en-US" altLang="zh-TW" dirty="0"/>
              <a:t>)1/2(</a:t>
            </a:r>
            <a:r>
              <a:rPr lang="en-US" altLang="zh-TW" dirty="0" err="1"/>
              <a:t>log⁡log⁡N</a:t>
            </a:r>
            <a:r>
              <a:rPr lang="en-US" altLang="zh-TW" dirty="0"/>
              <a:t>)1/2))O\left(\exp\left(c (\log N)^{1/2} (\log \log N)^{1/2} \right)\right)O(exp(c(</a:t>
            </a:r>
            <a:r>
              <a:rPr lang="en-US" altLang="zh-TW" dirty="0" err="1"/>
              <a:t>logN</a:t>
            </a:r>
            <a:r>
              <a:rPr lang="en-US" altLang="zh-TW" dirty="0"/>
              <a:t>)1/2(</a:t>
            </a:r>
            <a:r>
              <a:rPr lang="en-US" altLang="zh-TW" dirty="0" err="1"/>
              <a:t>loglogN</a:t>
            </a:r>
            <a:r>
              <a:rPr lang="en-US" altLang="zh-TW" dirty="0"/>
              <a:t>)1/2)) which is worse than GNFS for very large numbers.</a:t>
            </a:r>
          </a:p>
          <a:p>
            <a:r>
              <a:rPr lang="en-US" altLang="zh-TW" b="1" dirty="0"/>
              <a:t>Comparison: Shor’s Algorithm vs. GNFS</a:t>
            </a:r>
          </a:p>
          <a:p>
            <a:r>
              <a:rPr lang="en-US" altLang="zh-TW" b="1" dirty="0"/>
              <a:t>Shor’s algorithm:</a:t>
            </a:r>
            <a:r>
              <a:rPr lang="en-US" altLang="zh-TW" dirty="0"/>
              <a:t> Polynomial time O((</a:t>
            </a:r>
            <a:r>
              <a:rPr lang="en-US" altLang="zh-TW" dirty="0" err="1"/>
              <a:t>log⁡N</a:t>
            </a:r>
            <a:r>
              <a:rPr lang="en-US" altLang="zh-TW" dirty="0"/>
              <a:t>)3)O((\log N)^3)O((</a:t>
            </a:r>
            <a:r>
              <a:rPr lang="en-US" altLang="zh-TW" dirty="0" err="1"/>
              <a:t>logN</a:t>
            </a:r>
            <a:r>
              <a:rPr lang="en-US" altLang="zh-TW" dirty="0"/>
              <a:t>)3).</a:t>
            </a:r>
          </a:p>
          <a:p>
            <a:r>
              <a:rPr lang="en-US" altLang="zh-TW" b="1" dirty="0"/>
              <a:t>GNFS:</a:t>
            </a:r>
            <a:r>
              <a:rPr lang="en-US" altLang="zh-TW" dirty="0"/>
              <a:t> Sub-exponential time O(exp⁡((</a:t>
            </a:r>
            <a:r>
              <a:rPr lang="en-US" altLang="zh-TW" dirty="0" err="1"/>
              <a:t>log⁡N</a:t>
            </a:r>
            <a:r>
              <a:rPr lang="en-US" altLang="zh-TW" dirty="0"/>
              <a:t>)1/3))O(\exp((\log N)^{1/3}))O(exp((</a:t>
            </a:r>
            <a:r>
              <a:rPr lang="en-US" altLang="zh-TW" dirty="0" err="1"/>
              <a:t>logN</a:t>
            </a:r>
            <a:r>
              <a:rPr lang="en-US" altLang="zh-TW" dirty="0"/>
              <a:t>)1/3)).</a:t>
            </a:r>
          </a:p>
          <a:p>
            <a:r>
              <a:rPr lang="en-US" altLang="zh-TW" dirty="0"/>
              <a:t>Since GNFS is </a:t>
            </a:r>
            <a:r>
              <a:rPr lang="en-US" altLang="zh-TW" b="1" dirty="0"/>
              <a:t>sub-exponential</a:t>
            </a:r>
            <a:r>
              <a:rPr lang="en-US" altLang="zh-TW" dirty="0"/>
              <a:t> and Shor's algorithm is </a:t>
            </a:r>
            <a:r>
              <a:rPr lang="en-US" altLang="zh-TW" b="1" dirty="0"/>
              <a:t>polynomial</a:t>
            </a:r>
            <a:r>
              <a:rPr lang="en-US" altLang="zh-TW" dirty="0"/>
              <a:t>, this represents an </a:t>
            </a:r>
            <a:r>
              <a:rPr lang="en-US" altLang="zh-TW" b="1" dirty="0"/>
              <a:t>exponential speedup</a:t>
            </a:r>
            <a:r>
              <a:rPr lang="en-US" altLang="zh-TW" dirty="0"/>
              <a:t> over the best classical methods.</a:t>
            </a:r>
          </a:p>
          <a:p>
            <a:r>
              <a:rPr lang="en-US" altLang="zh-TW" dirty="0"/>
              <a:t>This is why Shor’s algorithm poses a serious threat to RSA encryption, which relies on the hardness of integer factorization.</a:t>
            </a:r>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Wiki: Peter Shor (born August 14, 1959) is an American </a:t>
            </a:r>
            <a:r>
              <a:rPr lang="en-US" altLang="zh-TW" dirty="0">
                <a:solidFill>
                  <a:srgbClr val="FF0000"/>
                </a:solidFill>
                <a:latin typeface="Times New Roman" panose="02020603050405020304" pitchFamily="18" charset="0"/>
                <a:cs typeface="Times New Roman" panose="02020603050405020304" pitchFamily="18" charset="0"/>
              </a:rPr>
              <a:t>professor of applied mathematics at MIT</a:t>
            </a:r>
            <a:r>
              <a:rPr lang="en-US" altLang="zh-TW" dirty="0">
                <a:latin typeface="Times New Roman" panose="02020603050405020304" pitchFamily="18" charset="0"/>
                <a:cs typeface="Times New Roman" panose="02020603050405020304" pitchFamily="18" charset="0"/>
              </a:rPr>
              <a:t>. He is known for his work on quantum computation, in particular for devising </a:t>
            </a:r>
            <a:r>
              <a:rPr lang="en-US" altLang="zh-TW" dirty="0">
                <a:solidFill>
                  <a:srgbClr val="FF0000"/>
                </a:solidFill>
                <a:latin typeface="Times New Roman" panose="02020603050405020304" pitchFamily="18" charset="0"/>
                <a:cs typeface="Times New Roman" panose="02020603050405020304" pitchFamily="18" charset="0"/>
              </a:rPr>
              <a:t>Shor's algorithm</a:t>
            </a:r>
            <a:r>
              <a:rPr lang="en-US" altLang="zh-TW" dirty="0">
                <a:latin typeface="Times New Roman" panose="02020603050405020304" pitchFamily="18" charset="0"/>
                <a:cs typeface="Times New Roman" panose="02020603050405020304" pitchFamily="18" charset="0"/>
              </a:rPr>
              <a:t>, a quantum algorithm </a:t>
            </a:r>
            <a:r>
              <a:rPr lang="en-US" altLang="zh-TW" dirty="0">
                <a:solidFill>
                  <a:srgbClr val="FF0000"/>
                </a:solidFill>
                <a:latin typeface="Times New Roman" panose="02020603050405020304" pitchFamily="18" charset="0"/>
                <a:cs typeface="Times New Roman" panose="02020603050405020304" pitchFamily="18" charset="0"/>
              </a:rPr>
              <a:t>proposed in 1994 </a:t>
            </a:r>
            <a:r>
              <a:rPr lang="en-US" altLang="zh-TW" dirty="0">
                <a:latin typeface="Times New Roman" panose="02020603050405020304" pitchFamily="18" charset="0"/>
                <a:cs typeface="Times New Roman" panose="02020603050405020304" pitchFamily="18" charset="0"/>
              </a:rPr>
              <a:t>for factoring exponentially faster than the best currently-known algorithm running on a classical computer.</a:t>
            </a:r>
            <a:endParaRPr lang="zh-TW" altLang="en-US" dirty="0"/>
          </a:p>
        </p:txBody>
      </p:sp>
    </p:spTree>
    <p:extLst>
      <p:ext uri="{BB962C8B-B14F-4D97-AF65-F5344CB8AC3E}">
        <p14:creationId xmlns:p14="http://schemas.microsoft.com/office/powerpoint/2010/main" val="3006468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38602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834205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75671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p>
            <a:pPr marL="0" indent="0">
              <a:buNone/>
            </a:pPr>
            <a:endParaRPr dirty="0"/>
          </a:p>
        </p:txBody>
      </p:sp>
    </p:spTree>
    <p:extLst>
      <p:ext uri="{BB962C8B-B14F-4D97-AF65-F5344CB8AC3E}">
        <p14:creationId xmlns:p14="http://schemas.microsoft.com/office/powerpoint/2010/main" val="3985334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r>
              <a:rPr lang="en-US" altLang="zh-TW" b="1" dirty="0"/>
              <a:t>Picture is produced by Co-Pilot</a:t>
            </a:r>
          </a:p>
          <a:p>
            <a:pPr marL="158750" indent="0">
              <a:buNone/>
            </a:pPr>
            <a:r>
              <a:rPr lang="en-US" altLang="zh-TW" b="1" dirty="0" err="1"/>
              <a:t>ChatGPT</a:t>
            </a:r>
            <a:r>
              <a:rPr lang="en-US" altLang="zh-TW" b="1" dirty="0"/>
              <a:t>:</a:t>
            </a:r>
          </a:p>
          <a:p>
            <a:r>
              <a:rPr lang="zh-TW" altLang="en-US" b="1" dirty="0"/>
              <a:t>後量子密碼學（</a:t>
            </a:r>
            <a:r>
              <a:rPr lang="en-US" altLang="zh-TW" b="1" dirty="0"/>
              <a:t>Post-Quantum Cryptography, PQC</a:t>
            </a:r>
            <a:r>
              <a:rPr lang="zh-TW" altLang="en-US" b="1" dirty="0"/>
              <a:t>）</a:t>
            </a:r>
          </a:p>
          <a:p>
            <a:r>
              <a:rPr lang="zh-TW" altLang="en-US" dirty="0"/>
              <a:t>後量子密碼學是指能夠抵抗</a:t>
            </a:r>
            <a:r>
              <a:rPr lang="zh-TW" altLang="en-US" b="1" dirty="0"/>
              <a:t>量子電腦</a:t>
            </a:r>
            <a:r>
              <a:rPr lang="zh-TW" altLang="en-US" dirty="0"/>
              <a:t>攻擊的密碼學技術。傳統的公鑰加密演算法（如 </a:t>
            </a:r>
            <a:r>
              <a:rPr lang="en-US" altLang="zh-TW" dirty="0"/>
              <a:t>RSA</a:t>
            </a:r>
            <a:r>
              <a:rPr lang="zh-TW" altLang="en-US" dirty="0"/>
              <a:t>、</a:t>
            </a:r>
            <a:r>
              <a:rPr lang="en-US" altLang="zh-TW" dirty="0"/>
              <a:t>ECC</a:t>
            </a:r>
            <a:r>
              <a:rPr lang="zh-TW" altLang="en-US" dirty="0"/>
              <a:t>）依賴於數學難題（如大數質因數分解、橢圓曲線離散對數問題），這些問題對經典電腦來說極難破解，但量子電腦可以利用</a:t>
            </a:r>
            <a:r>
              <a:rPr lang="en-US" altLang="zh-TW" b="1" dirty="0"/>
              <a:t>Shor's </a:t>
            </a:r>
            <a:r>
              <a:rPr lang="zh-TW" altLang="en-US" b="1" dirty="0"/>
              <a:t>演算法</a:t>
            </a:r>
            <a:r>
              <a:rPr lang="zh-TW" altLang="en-US" dirty="0"/>
              <a:t>有效地解開，導致這些傳統演算法失效。</a:t>
            </a:r>
          </a:p>
          <a:p>
            <a:r>
              <a:rPr lang="zh-TW" altLang="en-US" dirty="0"/>
              <a:t>為了應對這種風險，學界與產業界正在開發新的密碼系統，這些系統仍然能在傳統電腦上運行，但即使未來有強大的量子電腦，也難以破解。</a:t>
            </a:r>
          </a:p>
          <a:p>
            <a:r>
              <a:rPr lang="zh-TW" altLang="en-US" b="1" dirty="0"/>
              <a:t>常見的後量子密碼學類別</a:t>
            </a:r>
          </a:p>
          <a:p>
            <a:r>
              <a:rPr lang="zh-TW" altLang="en-US" dirty="0"/>
              <a:t>後量子密碼學主要基於一些對量子電腦仍然難以破解的數學難題，常見類別包括：</a:t>
            </a:r>
          </a:p>
          <a:p>
            <a:r>
              <a:rPr lang="zh-TW" altLang="en-US" b="1" dirty="0"/>
              <a:t>格基（</a:t>
            </a:r>
            <a:r>
              <a:rPr lang="en-US" altLang="zh-TW" b="1" dirty="0"/>
              <a:t>Lattice-based</a:t>
            </a:r>
            <a:r>
              <a:rPr lang="zh-TW" altLang="en-US" b="1" dirty="0"/>
              <a:t>）密碼學</a:t>
            </a:r>
            <a:endParaRPr lang="zh-TW" altLang="en-US" dirty="0"/>
          </a:p>
          <a:p>
            <a:pPr lvl="1"/>
            <a:r>
              <a:rPr lang="zh-TW" altLang="en-US" dirty="0"/>
              <a:t>以「最近向量問題（</a:t>
            </a:r>
            <a:r>
              <a:rPr lang="en-US" altLang="zh-TW" dirty="0"/>
              <a:t>SVP</a:t>
            </a:r>
            <a:r>
              <a:rPr lang="zh-TW" altLang="en-US" dirty="0"/>
              <a:t>）」或「最短向量問題（</a:t>
            </a:r>
            <a:r>
              <a:rPr lang="en-US" altLang="zh-TW" dirty="0"/>
              <a:t>CVP</a:t>
            </a:r>
            <a:r>
              <a:rPr lang="zh-TW" altLang="en-US" dirty="0"/>
              <a:t>）」等困難問題為基礎。</a:t>
            </a:r>
          </a:p>
          <a:p>
            <a:pPr lvl="1"/>
            <a:r>
              <a:rPr lang="zh-TW" altLang="en-US" dirty="0"/>
              <a:t>代表演算法：</a:t>
            </a:r>
            <a:r>
              <a:rPr lang="en-US" altLang="zh-TW" dirty="0"/>
              <a:t>NTRU</a:t>
            </a:r>
            <a:r>
              <a:rPr lang="zh-TW" altLang="en-US" dirty="0"/>
              <a:t>、</a:t>
            </a:r>
            <a:r>
              <a:rPr lang="en-US" altLang="zh-TW" dirty="0" err="1"/>
              <a:t>Kyber</a:t>
            </a:r>
            <a:r>
              <a:rPr lang="zh-TW" altLang="en-US" dirty="0"/>
              <a:t>（</a:t>
            </a:r>
            <a:r>
              <a:rPr lang="en-US" altLang="zh-TW" dirty="0"/>
              <a:t>NIST PQC </a:t>
            </a:r>
            <a:r>
              <a:rPr lang="zh-TW" altLang="en-US" dirty="0"/>
              <a:t>標準化的公鑰加密演算法）、</a:t>
            </a:r>
            <a:r>
              <a:rPr lang="en-US" altLang="zh-TW" dirty="0" err="1"/>
              <a:t>Dilithium</a:t>
            </a:r>
            <a:r>
              <a:rPr lang="zh-TW" altLang="en-US" dirty="0"/>
              <a:t>（數位簽章）。</a:t>
            </a:r>
          </a:p>
          <a:p>
            <a:pPr lvl="1"/>
            <a:r>
              <a:rPr lang="zh-TW" altLang="en-US" dirty="0"/>
              <a:t>優勢：計算效率高、適用於多種場景。</a:t>
            </a:r>
          </a:p>
          <a:p>
            <a:r>
              <a:rPr lang="zh-TW" altLang="en-US" b="1" dirty="0"/>
              <a:t>碼理論（</a:t>
            </a:r>
            <a:r>
              <a:rPr lang="en-US" altLang="zh-TW" b="1" dirty="0"/>
              <a:t>Code-based</a:t>
            </a:r>
            <a:r>
              <a:rPr lang="zh-TW" altLang="en-US" b="1" dirty="0"/>
              <a:t>）密碼學</a:t>
            </a:r>
            <a:endParaRPr lang="zh-TW" altLang="en-US" dirty="0"/>
          </a:p>
          <a:p>
            <a:pPr lvl="1"/>
            <a:r>
              <a:rPr lang="zh-TW" altLang="en-US" dirty="0"/>
              <a:t>依賴於糾錯碼（如 </a:t>
            </a:r>
            <a:r>
              <a:rPr lang="en-US" altLang="zh-TW" dirty="0" err="1"/>
              <a:t>Goppa</a:t>
            </a:r>
            <a:r>
              <a:rPr lang="en-US" altLang="zh-TW" dirty="0"/>
              <a:t> code</a:t>
            </a:r>
            <a:r>
              <a:rPr lang="zh-TW" altLang="en-US" dirty="0"/>
              <a:t>）的破解困難度。</a:t>
            </a:r>
          </a:p>
          <a:p>
            <a:pPr lvl="1"/>
            <a:r>
              <a:rPr lang="zh-TW" altLang="en-US" dirty="0"/>
              <a:t>代表演算法：</a:t>
            </a:r>
            <a:r>
              <a:rPr lang="en-US" altLang="zh-TW" dirty="0" err="1"/>
              <a:t>McEliece</a:t>
            </a:r>
            <a:r>
              <a:rPr lang="zh-TW" altLang="en-US" dirty="0"/>
              <a:t>（自 </a:t>
            </a:r>
            <a:r>
              <a:rPr lang="en-US" altLang="zh-TW" dirty="0"/>
              <a:t>1978 </a:t>
            </a:r>
            <a:r>
              <a:rPr lang="zh-TW" altLang="en-US" dirty="0"/>
              <a:t>年提出以來仍未被攻破）。</a:t>
            </a:r>
          </a:p>
          <a:p>
            <a:pPr lvl="1"/>
            <a:r>
              <a:rPr lang="zh-TW" altLang="en-US" dirty="0"/>
              <a:t>優勢：高度安全，但密鑰尺寸較大。</a:t>
            </a:r>
          </a:p>
          <a:p>
            <a:r>
              <a:rPr lang="zh-TW" altLang="en-US" b="1" dirty="0"/>
              <a:t>多變數多項式（</a:t>
            </a:r>
            <a:r>
              <a:rPr lang="en-US" altLang="zh-TW" b="1" dirty="0"/>
              <a:t>Multivariate-quadratic</a:t>
            </a:r>
            <a:r>
              <a:rPr lang="zh-TW" altLang="en-US" b="1" dirty="0"/>
              <a:t>）密碼學</a:t>
            </a:r>
            <a:endParaRPr lang="zh-TW" altLang="en-US" dirty="0"/>
          </a:p>
          <a:p>
            <a:pPr lvl="1"/>
            <a:r>
              <a:rPr lang="zh-TW" altLang="en-US" dirty="0"/>
              <a:t>基於解多變數二次方程組的困難度。</a:t>
            </a:r>
          </a:p>
          <a:p>
            <a:pPr lvl="1"/>
            <a:r>
              <a:rPr lang="zh-TW" altLang="en-US" dirty="0"/>
              <a:t>代表演算法：</a:t>
            </a:r>
            <a:r>
              <a:rPr lang="en-US" altLang="zh-TW" dirty="0"/>
              <a:t>Rainbow</a:t>
            </a:r>
            <a:r>
              <a:rPr lang="zh-TW" altLang="en-US" dirty="0"/>
              <a:t>（數位簽章）。</a:t>
            </a:r>
          </a:p>
          <a:p>
            <a:pPr lvl="1"/>
            <a:r>
              <a:rPr lang="zh-TW" altLang="en-US" dirty="0"/>
              <a:t>優勢：簽名速度快，但安全性仍有爭議。</a:t>
            </a:r>
          </a:p>
          <a:p>
            <a:r>
              <a:rPr lang="zh-TW" altLang="en-US" b="1" dirty="0"/>
              <a:t>雜湊（</a:t>
            </a:r>
            <a:r>
              <a:rPr lang="en-US" altLang="zh-TW" b="1" dirty="0"/>
              <a:t>Hash-based</a:t>
            </a:r>
            <a:r>
              <a:rPr lang="zh-TW" altLang="en-US" b="1" dirty="0"/>
              <a:t>）密碼學</a:t>
            </a:r>
            <a:endParaRPr lang="zh-TW" altLang="en-US" dirty="0"/>
          </a:p>
          <a:p>
            <a:pPr lvl="1"/>
            <a:r>
              <a:rPr lang="zh-TW" altLang="en-US" dirty="0"/>
              <a:t>主要用於數位簽章，如 </a:t>
            </a:r>
            <a:r>
              <a:rPr lang="en-US" altLang="zh-TW" dirty="0" err="1"/>
              <a:t>Lamport</a:t>
            </a:r>
            <a:r>
              <a:rPr lang="en-US" altLang="zh-TW" dirty="0"/>
              <a:t> </a:t>
            </a:r>
            <a:r>
              <a:rPr lang="zh-TW" altLang="en-US" dirty="0"/>
              <a:t>簽章、</a:t>
            </a:r>
            <a:r>
              <a:rPr lang="en-US" altLang="zh-TW" dirty="0"/>
              <a:t>SPHINCS+</a:t>
            </a:r>
            <a:r>
              <a:rPr lang="zh-TW" altLang="en-US" dirty="0"/>
              <a:t>。</a:t>
            </a:r>
          </a:p>
          <a:p>
            <a:pPr lvl="1"/>
            <a:r>
              <a:rPr lang="zh-TW" altLang="en-US" dirty="0"/>
              <a:t>優勢：基於已知安全的雜湊函數，安全性強，但簽名尺寸大。</a:t>
            </a:r>
          </a:p>
          <a:p>
            <a:r>
              <a:rPr lang="zh-TW" altLang="en-US" b="1" dirty="0"/>
              <a:t>同源（</a:t>
            </a:r>
            <a:r>
              <a:rPr lang="en-US" altLang="zh-TW" b="1" dirty="0"/>
              <a:t>Isogeny-based</a:t>
            </a:r>
            <a:r>
              <a:rPr lang="zh-TW" altLang="en-US" b="1" dirty="0"/>
              <a:t>）密碼學</a:t>
            </a:r>
            <a:endParaRPr lang="zh-TW" altLang="en-US" dirty="0"/>
          </a:p>
          <a:p>
            <a:pPr lvl="1"/>
            <a:r>
              <a:rPr lang="zh-TW" altLang="en-US" dirty="0"/>
              <a:t>依賴於橢圓曲線同源映射（</a:t>
            </a:r>
            <a:r>
              <a:rPr lang="en-US" altLang="zh-TW" dirty="0"/>
              <a:t>Isogeny</a:t>
            </a:r>
            <a:r>
              <a:rPr lang="zh-TW" altLang="en-US" dirty="0"/>
              <a:t>）。</a:t>
            </a:r>
          </a:p>
          <a:p>
            <a:pPr lvl="1"/>
            <a:r>
              <a:rPr lang="zh-TW" altLang="en-US" dirty="0"/>
              <a:t>代表演算法：</a:t>
            </a:r>
            <a:r>
              <a:rPr lang="en-US" altLang="zh-TW" dirty="0"/>
              <a:t>SIKE</a:t>
            </a:r>
            <a:r>
              <a:rPr lang="zh-TW" altLang="en-US" dirty="0"/>
              <a:t>（已被攻破）。</a:t>
            </a:r>
          </a:p>
          <a:p>
            <a:pPr lvl="1"/>
            <a:r>
              <a:rPr lang="zh-TW" altLang="en-US" dirty="0"/>
              <a:t>優勢：密鑰尺寸小，但部分演算法安全性受挑戰。</a:t>
            </a:r>
          </a:p>
          <a:p>
            <a:r>
              <a:rPr lang="en-US" altLang="zh-TW" b="1" dirty="0"/>
              <a:t>NIST </a:t>
            </a:r>
            <a:r>
              <a:rPr lang="zh-TW" altLang="en-US" b="1" dirty="0"/>
              <a:t>後量子密碼學標準化</a:t>
            </a:r>
          </a:p>
          <a:p>
            <a:r>
              <a:rPr lang="zh-TW" altLang="en-US" dirty="0"/>
              <a:t>美國國家標準技術研究院（</a:t>
            </a:r>
            <a:r>
              <a:rPr lang="en-US" altLang="zh-TW" dirty="0"/>
              <a:t>NIST</a:t>
            </a:r>
            <a:r>
              <a:rPr lang="zh-TW" altLang="en-US" dirty="0"/>
              <a:t>）正在主導後量子密碼學標準化，已經選出以下主要演算法作為標準：</a:t>
            </a:r>
          </a:p>
          <a:p>
            <a:r>
              <a:rPr lang="zh-TW" altLang="en-US" b="1" dirty="0"/>
              <a:t>公鑰加密</a:t>
            </a:r>
            <a:r>
              <a:rPr lang="zh-TW" altLang="en-US" dirty="0"/>
              <a:t>：</a:t>
            </a:r>
            <a:r>
              <a:rPr lang="en-US" altLang="zh-TW" dirty="0" err="1"/>
              <a:t>Kyber</a:t>
            </a:r>
            <a:endParaRPr lang="en-US" altLang="zh-TW" dirty="0"/>
          </a:p>
          <a:p>
            <a:r>
              <a:rPr lang="zh-TW" altLang="en-US" b="1" dirty="0"/>
              <a:t>數位簽章</a:t>
            </a:r>
            <a:r>
              <a:rPr lang="zh-TW" altLang="en-US" dirty="0"/>
              <a:t>：</a:t>
            </a:r>
            <a:r>
              <a:rPr lang="en-US" altLang="zh-TW" dirty="0" err="1"/>
              <a:t>Dilithium</a:t>
            </a:r>
            <a:r>
              <a:rPr lang="zh-TW" altLang="en-US" dirty="0"/>
              <a:t>、</a:t>
            </a:r>
            <a:r>
              <a:rPr lang="en-US" altLang="zh-TW" dirty="0"/>
              <a:t>Falcon</a:t>
            </a:r>
            <a:r>
              <a:rPr lang="zh-TW" altLang="en-US" dirty="0"/>
              <a:t>、</a:t>
            </a:r>
            <a:r>
              <a:rPr lang="en-US" altLang="zh-TW" dirty="0"/>
              <a:t>SPHINCS+</a:t>
            </a:r>
          </a:p>
          <a:p>
            <a:r>
              <a:rPr lang="zh-TW" altLang="en-US" dirty="0"/>
              <a:t>這些演算法將逐步取代 </a:t>
            </a:r>
            <a:r>
              <a:rPr lang="en-US" altLang="zh-TW" dirty="0"/>
              <a:t>RSA </a:t>
            </a:r>
            <a:r>
              <a:rPr lang="zh-TW" altLang="en-US" dirty="0"/>
              <a:t>與 </a:t>
            </a:r>
            <a:r>
              <a:rPr lang="en-US" altLang="zh-TW" dirty="0"/>
              <a:t>ECC</a:t>
            </a:r>
            <a:r>
              <a:rPr lang="zh-TW" altLang="en-US" dirty="0"/>
              <a:t>，確保在量子時代仍能提供安全的加密與身份驗證機制。</a:t>
            </a:r>
          </a:p>
          <a:p>
            <a:r>
              <a:rPr lang="zh-TW" altLang="en-US" b="1" dirty="0"/>
              <a:t>後量子密碼學 </a:t>
            </a:r>
            <a:r>
              <a:rPr lang="en-US" altLang="zh-TW" b="1" dirty="0"/>
              <a:t>vs </a:t>
            </a:r>
            <a:r>
              <a:rPr lang="zh-TW" altLang="en-US" b="1" dirty="0"/>
              <a:t>量子密碼學</a:t>
            </a:r>
          </a:p>
          <a:p>
            <a:r>
              <a:rPr lang="zh-TW" altLang="en-US" b="1" dirty="0"/>
              <a:t>後量子密碼學（</a:t>
            </a:r>
            <a:r>
              <a:rPr lang="en-US" altLang="zh-TW" b="1" dirty="0"/>
              <a:t>PQC</a:t>
            </a:r>
            <a:r>
              <a:rPr lang="zh-TW" altLang="en-US" b="1" dirty="0"/>
              <a:t>）</a:t>
            </a:r>
            <a:r>
              <a:rPr lang="zh-TW" altLang="en-US" dirty="0"/>
              <a:t>：基於數學難題，在傳統與量子時代都能運行。</a:t>
            </a:r>
          </a:p>
          <a:p>
            <a:r>
              <a:rPr lang="zh-TW" altLang="en-US" b="1" dirty="0"/>
              <a:t>量子密碼學（</a:t>
            </a:r>
            <a:r>
              <a:rPr lang="en-US" altLang="zh-TW" b="1" dirty="0"/>
              <a:t>Quantum Cryptography</a:t>
            </a:r>
            <a:r>
              <a:rPr lang="zh-TW" altLang="en-US" b="1" dirty="0"/>
              <a:t>）</a:t>
            </a:r>
            <a:r>
              <a:rPr lang="zh-TW" altLang="en-US" dirty="0"/>
              <a:t>：利用量子力學原理（如量子金鑰分發 </a:t>
            </a:r>
            <a:r>
              <a:rPr lang="en-US" altLang="zh-TW" dirty="0"/>
              <a:t>QKD</a:t>
            </a:r>
            <a:r>
              <a:rPr lang="zh-TW" altLang="en-US" dirty="0"/>
              <a:t>）來保證安全。</a:t>
            </a:r>
          </a:p>
          <a:p>
            <a:r>
              <a:rPr lang="zh-TW" altLang="en-US" dirty="0"/>
              <a:t>後量子密碼學是目前更實際的解法，因為它不需要量子通訊基礎設施，可以直接應用於現有的網路與系統。</a:t>
            </a:r>
          </a:p>
          <a:p>
            <a:r>
              <a:rPr lang="zh-TW" altLang="en-US" b="1" dirty="0"/>
              <a:t>結論</a:t>
            </a:r>
          </a:p>
          <a:p>
            <a:r>
              <a:rPr lang="zh-TW" altLang="en-US" dirty="0"/>
              <a:t>隨著量子計算的進展，現行加密技術可能變得不安全，後量子密碼學的發展與標準化對於未來資訊安全至關重要。企業與政府應逐步關注並過渡到這些新技術，以確保長期的數據保密性。</a:t>
            </a:r>
          </a:p>
          <a:p>
            <a:endParaRPr lang="zh-TW" altLang="en-US" dirty="0"/>
          </a:p>
        </p:txBody>
      </p:sp>
    </p:spTree>
    <p:extLst>
      <p:ext uri="{BB962C8B-B14F-4D97-AF65-F5344CB8AC3E}">
        <p14:creationId xmlns:p14="http://schemas.microsoft.com/office/powerpoint/2010/main" val="3179098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649232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786675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r>
              <a:rPr lang="en-US" altLang="zh-TW" dirty="0" err="1"/>
              <a:t>ChatGPT</a:t>
            </a:r>
            <a:r>
              <a:rPr lang="en-US" altLang="zh-TW" dirty="0"/>
              <a:t>:</a:t>
            </a:r>
          </a:p>
          <a:p>
            <a:pPr marL="158750" indent="0">
              <a:buNone/>
            </a:pPr>
            <a:r>
              <a:rPr lang="en-US" altLang="zh-TW" dirty="0"/>
              <a:t>NIST </a:t>
            </a:r>
            <a:r>
              <a:rPr lang="zh-TW" altLang="en-US" dirty="0"/>
              <a:t>的 **後量子密碼學標準（</a:t>
            </a:r>
            <a:r>
              <a:rPr lang="en-US" altLang="zh-TW" dirty="0"/>
              <a:t>Post-Quantum Cryptography, PQC</a:t>
            </a:r>
            <a:r>
              <a:rPr lang="zh-TW" altLang="en-US" dirty="0"/>
              <a:t>）** 旨在制定能夠抵抗 **量子計算（</a:t>
            </a:r>
            <a:r>
              <a:rPr lang="en-US" altLang="zh-TW" dirty="0"/>
              <a:t>Quantum Computing</a:t>
            </a:r>
            <a:r>
              <a:rPr lang="zh-TW" altLang="en-US" dirty="0"/>
              <a:t>）** 攻擊的加密演算法，以確保數據安全性。由於傳統的 **公鑰密碼（</a:t>
            </a:r>
            <a:r>
              <a:rPr lang="en-US" altLang="zh-TW" dirty="0"/>
              <a:t>Public-Key Cryptography</a:t>
            </a:r>
            <a:r>
              <a:rPr lang="zh-TW" altLang="en-US" dirty="0"/>
              <a:t>）**（如 </a:t>
            </a:r>
            <a:r>
              <a:rPr lang="en-US" altLang="zh-TW" dirty="0"/>
              <a:t>RSA</a:t>
            </a:r>
            <a:r>
              <a:rPr lang="zh-TW" altLang="en-US" dirty="0"/>
              <a:t>、</a:t>
            </a:r>
            <a:r>
              <a:rPr lang="en-US" altLang="zh-TW" dirty="0"/>
              <a:t>ECC</a:t>
            </a:r>
            <a:r>
              <a:rPr lang="zh-TW" altLang="en-US" dirty="0"/>
              <a:t>）容易被 **</a:t>
            </a:r>
            <a:r>
              <a:rPr lang="en-US" altLang="zh-TW" dirty="0"/>
              <a:t>Shor </a:t>
            </a:r>
            <a:r>
              <a:rPr lang="zh-TW" altLang="en-US" dirty="0"/>
              <a:t>演算法（</a:t>
            </a:r>
            <a:r>
              <a:rPr lang="en-US" altLang="zh-TW" dirty="0"/>
              <a:t>Shor’s Algorithm</a:t>
            </a:r>
            <a:r>
              <a:rPr lang="zh-TW" altLang="en-US" dirty="0"/>
              <a:t>）** 在 **量子電腦（</a:t>
            </a:r>
            <a:r>
              <a:rPr lang="en-US" altLang="zh-TW" dirty="0"/>
              <a:t>Quantum Computer</a:t>
            </a:r>
            <a:r>
              <a:rPr lang="zh-TW" altLang="en-US" dirty="0"/>
              <a:t>）** 上高效破解，</a:t>
            </a:r>
            <a:r>
              <a:rPr lang="en-US" altLang="zh-TW" dirty="0"/>
              <a:t>NIST </a:t>
            </a:r>
            <a:r>
              <a:rPr lang="zh-TW" altLang="en-US" dirty="0"/>
              <a:t>自 </a:t>
            </a:r>
            <a:r>
              <a:rPr lang="en-US" altLang="zh-TW" dirty="0"/>
              <a:t>2016 </a:t>
            </a:r>
            <a:r>
              <a:rPr lang="zh-TW" altLang="en-US" dirty="0"/>
              <a:t>年開始推動 **</a:t>
            </a:r>
            <a:r>
              <a:rPr lang="en-US" altLang="zh-TW" dirty="0"/>
              <a:t>PQC </a:t>
            </a:r>
            <a:r>
              <a:rPr lang="zh-TW" altLang="en-US" dirty="0"/>
              <a:t>標準化（</a:t>
            </a:r>
            <a:r>
              <a:rPr lang="en-US" altLang="zh-TW" dirty="0"/>
              <a:t>PQC Standardization</a:t>
            </a:r>
            <a:r>
              <a:rPr lang="zh-TW" altLang="en-US" dirty="0"/>
              <a:t>）**，以確保未來的密碼系統能抵禦量子威脅。  </a:t>
            </a:r>
          </a:p>
          <a:p>
            <a:pPr marL="158750" indent="0">
              <a:buNone/>
            </a:pPr>
            <a:endParaRPr lang="zh-TW" altLang="en-US" dirty="0"/>
          </a:p>
          <a:p>
            <a:pPr marL="158750" indent="0">
              <a:buNone/>
            </a:pPr>
            <a:r>
              <a:rPr lang="en-US" altLang="zh-TW" dirty="0"/>
              <a:t>### NIST PQC </a:t>
            </a:r>
            <a:r>
              <a:rPr lang="zh-TW" altLang="en-US" dirty="0"/>
              <a:t>標準的四個主要階段：  </a:t>
            </a:r>
          </a:p>
          <a:p>
            <a:pPr marL="158750" indent="0">
              <a:buNone/>
            </a:pPr>
            <a:r>
              <a:rPr lang="en-US" altLang="zh-TW" dirty="0"/>
              <a:t>1. **</a:t>
            </a:r>
            <a:r>
              <a:rPr lang="zh-TW" altLang="en-US" dirty="0"/>
              <a:t>候選演算法徵集（</a:t>
            </a:r>
            <a:r>
              <a:rPr lang="en-US" altLang="zh-TW" dirty="0"/>
              <a:t>Call for Proposals</a:t>
            </a:r>
            <a:r>
              <a:rPr lang="zh-TW" altLang="en-US" dirty="0"/>
              <a:t>）**（</a:t>
            </a:r>
            <a:r>
              <a:rPr lang="en-US" altLang="zh-TW" dirty="0"/>
              <a:t>2016</a:t>
            </a:r>
            <a:r>
              <a:rPr lang="zh-TW" altLang="en-US" dirty="0"/>
              <a:t>）  </a:t>
            </a:r>
          </a:p>
          <a:p>
            <a:pPr marL="158750" indent="0">
              <a:buNone/>
            </a:pPr>
            <a:r>
              <a:rPr lang="zh-TW" altLang="en-US" dirty="0"/>
              <a:t>   </a:t>
            </a:r>
            <a:r>
              <a:rPr lang="en-US" altLang="zh-TW" dirty="0"/>
              <a:t>- NIST </a:t>
            </a:r>
            <a:r>
              <a:rPr lang="zh-TW" altLang="en-US" dirty="0"/>
              <a:t>在 </a:t>
            </a:r>
            <a:r>
              <a:rPr lang="en-US" altLang="zh-TW" dirty="0"/>
              <a:t>2016 </a:t>
            </a:r>
            <a:r>
              <a:rPr lang="zh-TW" altLang="en-US" dirty="0"/>
              <a:t>年公開徵求抗量子加密演算法，吸引來自世界各地的密碼學專家提交方案。  </a:t>
            </a:r>
          </a:p>
          <a:p>
            <a:pPr marL="158750" indent="0">
              <a:buNone/>
            </a:pPr>
            <a:endParaRPr lang="zh-TW" altLang="en-US" dirty="0"/>
          </a:p>
          <a:p>
            <a:pPr marL="158750" indent="0">
              <a:buNone/>
            </a:pPr>
            <a:r>
              <a:rPr lang="en-US" altLang="zh-TW" dirty="0"/>
              <a:t>2. **</a:t>
            </a:r>
            <a:r>
              <a:rPr lang="zh-TW" altLang="en-US" dirty="0"/>
              <a:t>第一輪候選演算法（</a:t>
            </a:r>
            <a:r>
              <a:rPr lang="en-US" altLang="zh-TW" dirty="0"/>
              <a:t>Round 1 Candidates</a:t>
            </a:r>
            <a:r>
              <a:rPr lang="zh-TW" altLang="en-US" dirty="0"/>
              <a:t>）**（</a:t>
            </a:r>
            <a:r>
              <a:rPr lang="en-US" altLang="zh-TW" dirty="0"/>
              <a:t>2017-2019</a:t>
            </a:r>
            <a:r>
              <a:rPr lang="zh-TW" altLang="en-US" dirty="0"/>
              <a:t>）  </a:t>
            </a:r>
          </a:p>
          <a:p>
            <a:pPr marL="158750" indent="0">
              <a:buNone/>
            </a:pPr>
            <a:r>
              <a:rPr lang="zh-TW" altLang="en-US" dirty="0"/>
              <a:t>   </a:t>
            </a:r>
            <a:r>
              <a:rPr lang="en-US" altLang="zh-TW" dirty="0"/>
              <a:t>- </a:t>
            </a:r>
            <a:r>
              <a:rPr lang="zh-TW" altLang="en-US" dirty="0"/>
              <a:t>共有 **</a:t>
            </a:r>
            <a:r>
              <a:rPr lang="en-US" altLang="zh-TW" dirty="0"/>
              <a:t>69 </a:t>
            </a:r>
            <a:r>
              <a:rPr lang="zh-TW" altLang="en-US" dirty="0"/>
              <a:t>種演算法** 進入第一輪，涵蓋 **密碼系統（</a:t>
            </a:r>
            <a:r>
              <a:rPr lang="en-US" altLang="zh-TW" dirty="0"/>
              <a:t>Cryptosystem</a:t>
            </a:r>
            <a:r>
              <a:rPr lang="zh-TW" altLang="en-US" dirty="0"/>
              <a:t>）** 的三大類：  </a:t>
            </a:r>
          </a:p>
          <a:p>
            <a:pPr marL="158750" indent="0">
              <a:buNone/>
            </a:pPr>
            <a:r>
              <a:rPr lang="zh-TW" altLang="en-US" dirty="0"/>
              <a:t>     </a:t>
            </a:r>
            <a:r>
              <a:rPr lang="en-US" altLang="zh-TW" dirty="0"/>
              <a:t>- **</a:t>
            </a:r>
            <a:r>
              <a:rPr lang="zh-TW" altLang="en-US" dirty="0"/>
              <a:t>公鑰加密（</a:t>
            </a:r>
            <a:r>
              <a:rPr lang="en-US" altLang="zh-TW" dirty="0"/>
              <a:t>Public-Key Encryption</a:t>
            </a:r>
            <a:r>
              <a:rPr lang="zh-TW" altLang="en-US" dirty="0"/>
              <a:t>）** 和 **密鑰交換（</a:t>
            </a:r>
            <a:r>
              <a:rPr lang="en-US" altLang="zh-TW" dirty="0"/>
              <a:t>Key Exchange</a:t>
            </a:r>
            <a:r>
              <a:rPr lang="zh-TW" altLang="en-US" dirty="0"/>
              <a:t>）**  </a:t>
            </a:r>
          </a:p>
          <a:p>
            <a:pPr marL="158750" indent="0">
              <a:buNone/>
            </a:pPr>
            <a:r>
              <a:rPr lang="zh-TW" altLang="en-US" dirty="0"/>
              <a:t>     </a:t>
            </a:r>
            <a:r>
              <a:rPr lang="en-US" altLang="zh-TW" dirty="0"/>
              <a:t>- **</a:t>
            </a:r>
            <a:r>
              <a:rPr lang="zh-TW" altLang="en-US" dirty="0"/>
              <a:t>數位簽章（</a:t>
            </a:r>
            <a:r>
              <a:rPr lang="en-US" altLang="zh-TW" dirty="0"/>
              <a:t>Digital Signature</a:t>
            </a:r>
            <a:r>
              <a:rPr lang="zh-TW" altLang="en-US" dirty="0"/>
              <a:t>）**  </a:t>
            </a:r>
          </a:p>
          <a:p>
            <a:pPr marL="158750" indent="0">
              <a:buNone/>
            </a:pPr>
            <a:endParaRPr lang="zh-TW" altLang="en-US" dirty="0"/>
          </a:p>
          <a:p>
            <a:pPr marL="158750" indent="0">
              <a:buNone/>
            </a:pPr>
            <a:r>
              <a:rPr lang="en-US" altLang="zh-TW" dirty="0"/>
              <a:t>3. **</a:t>
            </a:r>
            <a:r>
              <a:rPr lang="zh-TW" altLang="en-US" dirty="0"/>
              <a:t>第二輪候選演算法（</a:t>
            </a:r>
            <a:r>
              <a:rPr lang="en-US" altLang="zh-TW" dirty="0"/>
              <a:t>Round 2 Candidates</a:t>
            </a:r>
            <a:r>
              <a:rPr lang="zh-TW" altLang="en-US" dirty="0"/>
              <a:t>）**（</a:t>
            </a:r>
            <a:r>
              <a:rPr lang="en-US" altLang="zh-TW" dirty="0"/>
              <a:t>2019-2020</a:t>
            </a:r>
            <a:r>
              <a:rPr lang="zh-TW" altLang="en-US" dirty="0"/>
              <a:t>）  </a:t>
            </a:r>
          </a:p>
          <a:p>
            <a:pPr marL="158750" indent="0">
              <a:buNone/>
            </a:pPr>
            <a:r>
              <a:rPr lang="zh-TW" altLang="en-US" dirty="0"/>
              <a:t>   </a:t>
            </a:r>
            <a:r>
              <a:rPr lang="en-US" altLang="zh-TW" dirty="0"/>
              <a:t>- </a:t>
            </a:r>
            <a:r>
              <a:rPr lang="zh-TW" altLang="en-US" dirty="0"/>
              <a:t>篩選後剩下 **</a:t>
            </a:r>
            <a:r>
              <a:rPr lang="en-US" altLang="zh-TW" dirty="0"/>
              <a:t>26 </a:t>
            </a:r>
            <a:r>
              <a:rPr lang="zh-TW" altLang="en-US" dirty="0"/>
              <a:t>種演算法** 進入第二輪，</a:t>
            </a:r>
            <a:r>
              <a:rPr lang="en-US" altLang="zh-TW" dirty="0"/>
              <a:t>NIST </a:t>
            </a:r>
            <a:r>
              <a:rPr lang="zh-TW" altLang="en-US" dirty="0"/>
              <a:t>根據安全性、效能和實作成本進行評估。  </a:t>
            </a:r>
          </a:p>
          <a:p>
            <a:pPr marL="158750" indent="0">
              <a:buNone/>
            </a:pPr>
            <a:endParaRPr lang="zh-TW" altLang="en-US" dirty="0"/>
          </a:p>
          <a:p>
            <a:pPr marL="158750" indent="0">
              <a:buNone/>
            </a:pPr>
            <a:r>
              <a:rPr lang="en-US" altLang="zh-TW" dirty="0"/>
              <a:t>4. **</a:t>
            </a:r>
            <a:r>
              <a:rPr lang="zh-TW" altLang="en-US" dirty="0"/>
              <a:t>第三輪候選演算法（</a:t>
            </a:r>
            <a:r>
              <a:rPr lang="en-US" altLang="zh-TW" dirty="0"/>
              <a:t>Round 3 Finalists</a:t>
            </a:r>
            <a:r>
              <a:rPr lang="zh-TW" altLang="en-US" dirty="0"/>
              <a:t>）**（</a:t>
            </a:r>
            <a:r>
              <a:rPr lang="en-US" altLang="zh-TW" dirty="0"/>
              <a:t>2020-2022</a:t>
            </a:r>
            <a:r>
              <a:rPr lang="zh-TW" altLang="en-US" dirty="0"/>
              <a:t>）  </a:t>
            </a:r>
          </a:p>
          <a:p>
            <a:pPr marL="158750" indent="0">
              <a:buNone/>
            </a:pPr>
            <a:r>
              <a:rPr lang="zh-TW" altLang="en-US" dirty="0"/>
              <a:t>   </a:t>
            </a:r>
            <a:r>
              <a:rPr lang="en-US" altLang="zh-TW" dirty="0"/>
              <a:t>- NIST </a:t>
            </a:r>
            <a:r>
              <a:rPr lang="zh-TW" altLang="en-US" dirty="0"/>
              <a:t>於 </a:t>
            </a:r>
            <a:r>
              <a:rPr lang="en-US" altLang="zh-TW" dirty="0"/>
              <a:t>2022 </a:t>
            </a:r>
            <a:r>
              <a:rPr lang="zh-TW" altLang="en-US" dirty="0"/>
              <a:t>年 </a:t>
            </a:r>
            <a:r>
              <a:rPr lang="en-US" altLang="zh-TW" dirty="0"/>
              <a:t>7 </a:t>
            </a:r>
            <a:r>
              <a:rPr lang="zh-TW" altLang="en-US" dirty="0"/>
              <a:t>月公布了最終選定的 **四種標準化演算法（</a:t>
            </a:r>
            <a:r>
              <a:rPr lang="en-US" altLang="zh-TW" dirty="0"/>
              <a:t>Standardized Algorithms</a:t>
            </a:r>
            <a:r>
              <a:rPr lang="zh-TW" altLang="en-US" dirty="0"/>
              <a:t>）**，包括：  </a:t>
            </a:r>
          </a:p>
          <a:p>
            <a:pPr marL="158750" indent="0">
              <a:buNone/>
            </a:pPr>
            <a:r>
              <a:rPr lang="zh-TW" altLang="en-US" dirty="0"/>
              <a:t>     </a:t>
            </a:r>
            <a:r>
              <a:rPr lang="en-US" altLang="zh-TW" dirty="0"/>
              <a:t>- **</a:t>
            </a:r>
            <a:r>
              <a:rPr lang="en-US" altLang="zh-TW" dirty="0" err="1"/>
              <a:t>Kyber</a:t>
            </a:r>
            <a:r>
              <a:rPr lang="en-US" altLang="zh-TW" dirty="0"/>
              <a:t>**</a:t>
            </a:r>
            <a:r>
              <a:rPr lang="zh-TW" altLang="en-US" dirty="0"/>
              <a:t>（公鑰加密與密鑰交換）  </a:t>
            </a:r>
          </a:p>
          <a:p>
            <a:pPr marL="158750" indent="0">
              <a:buNone/>
            </a:pPr>
            <a:r>
              <a:rPr lang="zh-TW" altLang="en-US" dirty="0"/>
              <a:t>     </a:t>
            </a:r>
            <a:r>
              <a:rPr lang="en-US" altLang="zh-TW" dirty="0"/>
              <a:t>- **</a:t>
            </a:r>
            <a:r>
              <a:rPr lang="en-US" altLang="zh-TW" dirty="0" err="1"/>
              <a:t>Dilithium</a:t>
            </a:r>
            <a:r>
              <a:rPr lang="en-US" altLang="zh-TW" dirty="0"/>
              <a:t>**</a:t>
            </a:r>
            <a:r>
              <a:rPr lang="zh-TW" altLang="en-US" dirty="0"/>
              <a:t>（數位簽章）  </a:t>
            </a:r>
          </a:p>
          <a:p>
            <a:pPr marL="158750" indent="0">
              <a:buNone/>
            </a:pPr>
            <a:r>
              <a:rPr lang="zh-TW" altLang="en-US" dirty="0"/>
              <a:t>     </a:t>
            </a:r>
            <a:r>
              <a:rPr lang="en-US" altLang="zh-TW" dirty="0"/>
              <a:t>- **Falcon**</a:t>
            </a:r>
            <a:r>
              <a:rPr lang="zh-TW" altLang="en-US" dirty="0"/>
              <a:t>（數位簽章）  </a:t>
            </a:r>
          </a:p>
          <a:p>
            <a:pPr marL="158750" indent="0">
              <a:buNone/>
            </a:pPr>
            <a:r>
              <a:rPr lang="zh-TW" altLang="en-US" dirty="0"/>
              <a:t>     </a:t>
            </a:r>
            <a:r>
              <a:rPr lang="en-US" altLang="zh-TW" dirty="0"/>
              <a:t>- **SPHINCS+**</a:t>
            </a:r>
            <a:r>
              <a:rPr lang="zh-TW" altLang="en-US" dirty="0"/>
              <a:t>（數位簽章）  </a:t>
            </a:r>
          </a:p>
          <a:p>
            <a:pPr marL="158750" indent="0">
              <a:buNone/>
            </a:pPr>
            <a:r>
              <a:rPr lang="zh-TW" altLang="en-US" dirty="0"/>
              <a:t>   </a:t>
            </a:r>
            <a:r>
              <a:rPr lang="en-US" altLang="zh-TW" dirty="0"/>
              <a:t>- </a:t>
            </a:r>
            <a:r>
              <a:rPr lang="zh-TW" altLang="en-US" dirty="0"/>
              <a:t>另外 **</a:t>
            </a:r>
            <a:r>
              <a:rPr lang="en-US" altLang="zh-TW" dirty="0"/>
              <a:t>4 </a:t>
            </a:r>
            <a:r>
              <a:rPr lang="zh-TW" altLang="en-US" dirty="0"/>
              <a:t>種額外候選演算法（</a:t>
            </a:r>
            <a:r>
              <a:rPr lang="en-US" altLang="zh-TW" dirty="0"/>
              <a:t>Alternative Candidates</a:t>
            </a:r>
            <a:r>
              <a:rPr lang="zh-TW" altLang="en-US" dirty="0"/>
              <a:t>）** 仍在評估中，以備未來發展之需。  </a:t>
            </a:r>
          </a:p>
          <a:p>
            <a:pPr marL="158750" indent="0">
              <a:buNone/>
            </a:pPr>
            <a:endParaRPr lang="zh-TW" altLang="en-US" dirty="0"/>
          </a:p>
          <a:p>
            <a:pPr marL="158750" indent="0">
              <a:buNone/>
            </a:pPr>
            <a:r>
              <a:rPr lang="en-US" altLang="zh-TW" dirty="0"/>
              <a:t>### </a:t>
            </a:r>
            <a:r>
              <a:rPr lang="zh-TW" altLang="en-US" dirty="0"/>
              <a:t>影響與應用：  </a:t>
            </a:r>
          </a:p>
          <a:p>
            <a:pPr marL="158750" indent="0">
              <a:buNone/>
            </a:pPr>
            <a:r>
              <a:rPr lang="en-US" altLang="zh-TW" dirty="0"/>
              <a:t>- **</a:t>
            </a:r>
            <a:r>
              <a:rPr lang="zh-TW" altLang="en-US" dirty="0"/>
              <a:t>政府與企業** 需更新其 **公鑰基礎設施（</a:t>
            </a:r>
            <a:r>
              <a:rPr lang="en-US" altLang="zh-TW" dirty="0"/>
              <a:t>Public Key Infrastructure, PKI</a:t>
            </a:r>
            <a:r>
              <a:rPr lang="zh-TW" altLang="en-US" dirty="0"/>
              <a:t>）**，以適應新的 </a:t>
            </a:r>
            <a:r>
              <a:rPr lang="en-US" altLang="zh-TW" dirty="0"/>
              <a:t>PQC </a:t>
            </a:r>
            <a:r>
              <a:rPr lang="zh-TW" altLang="en-US" dirty="0"/>
              <a:t>標準。  </a:t>
            </a:r>
          </a:p>
          <a:p>
            <a:pPr marL="158750" indent="0">
              <a:buNone/>
            </a:pPr>
            <a:r>
              <a:rPr lang="en-US" altLang="zh-TW" dirty="0"/>
              <a:t>- **TLS/SSL </a:t>
            </a:r>
            <a:r>
              <a:rPr lang="zh-TW" altLang="en-US" dirty="0"/>
              <a:t>安全協議（</a:t>
            </a:r>
            <a:r>
              <a:rPr lang="en-US" altLang="zh-TW" dirty="0"/>
              <a:t>TLS/SSL Security Protocols</a:t>
            </a:r>
            <a:r>
              <a:rPr lang="zh-TW" altLang="en-US" dirty="0"/>
              <a:t>）**、**</a:t>
            </a:r>
            <a:r>
              <a:rPr lang="en-US" altLang="zh-TW" dirty="0"/>
              <a:t>VPN</a:t>
            </a:r>
            <a:r>
              <a:rPr lang="zh-TW" altLang="en-US" dirty="0"/>
              <a:t>（</a:t>
            </a:r>
            <a:r>
              <a:rPr lang="en-US" altLang="zh-TW" dirty="0"/>
              <a:t>Virtual Private Network</a:t>
            </a:r>
            <a:r>
              <a:rPr lang="zh-TW" altLang="en-US" dirty="0"/>
              <a:t>）**、**區塊鏈（</a:t>
            </a:r>
            <a:r>
              <a:rPr lang="en-US" altLang="zh-TW" dirty="0"/>
              <a:t>Blockchain</a:t>
            </a:r>
            <a:r>
              <a:rPr lang="zh-TW" altLang="en-US" dirty="0"/>
              <a:t>）** 和 **身份驗證（</a:t>
            </a:r>
            <a:r>
              <a:rPr lang="en-US" altLang="zh-TW" dirty="0"/>
              <a:t>Authentication</a:t>
            </a:r>
            <a:r>
              <a:rPr lang="zh-TW" altLang="en-US" dirty="0"/>
              <a:t>）** 等系統將逐步採用 </a:t>
            </a:r>
            <a:r>
              <a:rPr lang="en-US" altLang="zh-TW" dirty="0"/>
              <a:t>PQC</a:t>
            </a:r>
            <a:r>
              <a:rPr lang="zh-TW" altLang="en-US" dirty="0"/>
              <a:t>。  </a:t>
            </a:r>
          </a:p>
          <a:p>
            <a:pPr marL="158750" indent="0">
              <a:buNone/>
            </a:pPr>
            <a:r>
              <a:rPr lang="en-US" altLang="zh-TW" dirty="0"/>
              <a:t>- **</a:t>
            </a:r>
            <a:r>
              <a:rPr lang="zh-TW" altLang="en-US" dirty="0"/>
              <a:t>美國聯邦機構** 須遵守 **</a:t>
            </a:r>
            <a:r>
              <a:rPr lang="en-US" altLang="zh-TW" dirty="0"/>
              <a:t>NIST SP 800-208 </a:t>
            </a:r>
            <a:r>
              <a:rPr lang="zh-TW" altLang="en-US" dirty="0"/>
              <a:t>指南**，逐步轉向量子安全密碼。  </a:t>
            </a:r>
          </a:p>
          <a:p>
            <a:pPr marL="158750" indent="0">
              <a:buNone/>
            </a:pPr>
            <a:endParaRPr lang="zh-TW" altLang="en-US" dirty="0"/>
          </a:p>
          <a:p>
            <a:pPr marL="158750" indent="0">
              <a:buNone/>
            </a:pPr>
            <a:r>
              <a:rPr lang="zh-TW" altLang="en-US" dirty="0"/>
              <a:t>隨著量子技術的發展，</a:t>
            </a:r>
            <a:r>
              <a:rPr lang="en-US" altLang="zh-TW" dirty="0"/>
              <a:t>NIST PQC </a:t>
            </a:r>
            <a:r>
              <a:rPr lang="zh-TW" altLang="en-US" dirty="0"/>
              <a:t>標準將成為未來數據保護的重要基礎，確保資訊安全能夠持續應對量子計算的挑戰。</a:t>
            </a:r>
            <a:endParaRPr lang="en-US" altLang="zh-TW" dirty="0"/>
          </a:p>
          <a:p>
            <a:pPr marL="158750" indent="0">
              <a:buNone/>
            </a:pPr>
            <a:endParaRPr lang="en-US" altLang="zh-TW" dirty="0"/>
          </a:p>
          <a:p>
            <a:r>
              <a:rPr lang="en-US" altLang="zh-TW" b="1" dirty="0"/>
              <a:t>NIST PQC </a:t>
            </a:r>
            <a:r>
              <a:rPr lang="zh-TW" altLang="en-US" b="1" dirty="0"/>
              <a:t>標準演算法介紹</a:t>
            </a:r>
          </a:p>
          <a:p>
            <a:r>
              <a:rPr lang="en-US" altLang="zh-TW" dirty="0"/>
              <a:t>NIST </a:t>
            </a:r>
            <a:r>
              <a:rPr lang="zh-TW" altLang="en-US" dirty="0"/>
              <a:t>在 </a:t>
            </a:r>
            <a:r>
              <a:rPr lang="en-US" altLang="zh-TW" dirty="0"/>
              <a:t>2022 </a:t>
            </a:r>
            <a:r>
              <a:rPr lang="zh-TW" altLang="en-US" dirty="0"/>
              <a:t>年 </a:t>
            </a:r>
            <a:r>
              <a:rPr lang="en-US" altLang="zh-TW" dirty="0"/>
              <a:t>7 </a:t>
            </a:r>
            <a:r>
              <a:rPr lang="zh-TW" altLang="en-US" dirty="0"/>
              <a:t>月宣布了四種標準化的 </a:t>
            </a:r>
            <a:r>
              <a:rPr lang="zh-TW" altLang="en-US" b="1" dirty="0"/>
              <a:t>後量子密碼學（</a:t>
            </a:r>
            <a:r>
              <a:rPr lang="en-US" altLang="zh-TW" b="1" dirty="0"/>
              <a:t>Post-Quantum Cryptography, PQC</a:t>
            </a:r>
            <a:r>
              <a:rPr lang="zh-TW" altLang="en-US" b="1" dirty="0"/>
              <a:t>）</a:t>
            </a:r>
            <a:r>
              <a:rPr lang="zh-TW" altLang="en-US" dirty="0"/>
              <a:t> 演算法，這些演算法能夠在 </a:t>
            </a:r>
            <a:r>
              <a:rPr lang="zh-TW" altLang="en-US" b="1" dirty="0"/>
              <a:t>量子計算機（</a:t>
            </a:r>
            <a:r>
              <a:rPr lang="en-US" altLang="zh-TW" b="1" dirty="0"/>
              <a:t>Quantum Computer</a:t>
            </a:r>
            <a:r>
              <a:rPr lang="zh-TW" altLang="en-US" b="1" dirty="0"/>
              <a:t>）</a:t>
            </a:r>
            <a:r>
              <a:rPr lang="zh-TW" altLang="en-US" dirty="0"/>
              <a:t> 的攻擊下提供安全性，確保未來的 </a:t>
            </a:r>
            <a:r>
              <a:rPr lang="zh-TW" altLang="en-US" b="1" dirty="0"/>
              <a:t>公鑰加密（</a:t>
            </a:r>
            <a:r>
              <a:rPr lang="en-US" altLang="zh-TW" b="1" dirty="0"/>
              <a:t>Public-Key Encryption</a:t>
            </a:r>
            <a:r>
              <a:rPr lang="zh-TW" altLang="en-US" b="1" dirty="0"/>
              <a:t>）</a:t>
            </a:r>
            <a:r>
              <a:rPr lang="zh-TW" altLang="en-US" dirty="0"/>
              <a:t> 和 </a:t>
            </a:r>
            <a:r>
              <a:rPr lang="zh-TW" altLang="en-US" b="1" dirty="0"/>
              <a:t>數位簽章（</a:t>
            </a:r>
            <a:r>
              <a:rPr lang="en-US" altLang="zh-TW" b="1" dirty="0"/>
              <a:t>Digital Signature</a:t>
            </a:r>
            <a:r>
              <a:rPr lang="zh-TW" altLang="en-US" b="1" dirty="0"/>
              <a:t>）</a:t>
            </a:r>
            <a:r>
              <a:rPr lang="zh-TW" altLang="en-US" dirty="0"/>
              <a:t> 系統的安全性。</a:t>
            </a:r>
          </a:p>
          <a:p>
            <a:r>
              <a:rPr lang="en-US" altLang="zh-TW" b="1" dirty="0"/>
              <a:t>1. </a:t>
            </a:r>
            <a:r>
              <a:rPr lang="en-US" altLang="zh-TW" b="1" dirty="0" err="1"/>
              <a:t>Kyber</a:t>
            </a:r>
            <a:r>
              <a:rPr lang="zh-TW" altLang="en-US" b="1" dirty="0"/>
              <a:t>（公鑰加密與密鑰交換）</a:t>
            </a:r>
          </a:p>
          <a:p>
            <a:r>
              <a:rPr lang="zh-TW" altLang="en-US" b="1" dirty="0"/>
              <a:t>概述</a:t>
            </a:r>
          </a:p>
          <a:p>
            <a:r>
              <a:rPr lang="en-US" altLang="zh-TW" dirty="0" err="1"/>
              <a:t>Kyber</a:t>
            </a:r>
            <a:r>
              <a:rPr lang="en-US" altLang="zh-TW" dirty="0"/>
              <a:t> </a:t>
            </a:r>
            <a:r>
              <a:rPr lang="zh-TW" altLang="en-US" dirty="0"/>
              <a:t>是一種基於 </a:t>
            </a:r>
            <a:r>
              <a:rPr lang="zh-TW" altLang="en-US" b="1" dirty="0"/>
              <a:t>格理論（</a:t>
            </a:r>
            <a:r>
              <a:rPr lang="en-US" altLang="zh-TW" b="1" dirty="0"/>
              <a:t>Lattice-Based Cryptography</a:t>
            </a:r>
            <a:r>
              <a:rPr lang="zh-TW" altLang="en-US" b="1" dirty="0"/>
              <a:t>）</a:t>
            </a:r>
            <a:r>
              <a:rPr lang="zh-TW" altLang="en-US" dirty="0"/>
              <a:t> 的 </a:t>
            </a:r>
            <a:r>
              <a:rPr lang="zh-TW" altLang="en-US" b="1" dirty="0"/>
              <a:t>公鑰加密與密鑰交換（</a:t>
            </a:r>
            <a:r>
              <a:rPr lang="en-US" altLang="zh-TW" b="1" dirty="0"/>
              <a:t>Key Encapsulation Mechanism, KEM</a:t>
            </a:r>
            <a:r>
              <a:rPr lang="zh-TW" altLang="en-US" b="1" dirty="0"/>
              <a:t>）</a:t>
            </a:r>
            <a:r>
              <a:rPr lang="zh-TW" altLang="en-US" dirty="0"/>
              <a:t> 演算法，適用於加密機密資料及安全密鑰交換。</a:t>
            </a:r>
          </a:p>
          <a:p>
            <a:r>
              <a:rPr lang="zh-TW" altLang="en-US" b="1" dirty="0"/>
              <a:t>特點</a:t>
            </a:r>
          </a:p>
          <a:p>
            <a:r>
              <a:rPr lang="zh-TW" altLang="en-US" b="1" dirty="0"/>
              <a:t>安全性來源</a:t>
            </a:r>
            <a:r>
              <a:rPr lang="zh-TW" altLang="en-US" dirty="0"/>
              <a:t>：基於 </a:t>
            </a:r>
            <a:r>
              <a:rPr lang="zh-TW" altLang="en-US" b="1" dirty="0"/>
              <a:t>模格問題（</a:t>
            </a:r>
            <a:r>
              <a:rPr lang="en-US" altLang="zh-TW" b="1" dirty="0"/>
              <a:t>Module Learning with Errors, Module-LWE</a:t>
            </a:r>
            <a:r>
              <a:rPr lang="zh-TW" altLang="en-US" b="1" dirty="0"/>
              <a:t>）</a:t>
            </a:r>
            <a:r>
              <a:rPr lang="zh-TW" altLang="en-US" dirty="0"/>
              <a:t>，此問題在經典電腦和量子電腦上都難以求解。</a:t>
            </a:r>
          </a:p>
          <a:p>
            <a:r>
              <a:rPr lang="zh-TW" altLang="en-US" b="1" dirty="0"/>
              <a:t>高效能</a:t>
            </a:r>
            <a:r>
              <a:rPr lang="zh-TW" altLang="en-US" dirty="0"/>
              <a:t>：密鑰生成、加密和解密速度快，且計算資源需求低，適用於嵌入式裝置與 </a:t>
            </a:r>
            <a:r>
              <a:rPr lang="en-US" altLang="zh-TW" dirty="0"/>
              <a:t>IoT</a:t>
            </a:r>
            <a:r>
              <a:rPr lang="zh-TW" altLang="en-US" dirty="0"/>
              <a:t>。</a:t>
            </a:r>
          </a:p>
          <a:p>
            <a:r>
              <a:rPr lang="zh-TW" altLang="en-US" b="1" dirty="0"/>
              <a:t>短密鑰長度</a:t>
            </a:r>
            <a:r>
              <a:rPr lang="zh-TW" altLang="en-US" dirty="0"/>
              <a:t>：相較於傳統的 </a:t>
            </a:r>
            <a:r>
              <a:rPr lang="en-US" altLang="zh-TW" dirty="0"/>
              <a:t>RSA </a:t>
            </a:r>
            <a:r>
              <a:rPr lang="zh-TW" altLang="en-US" dirty="0"/>
              <a:t>和 </a:t>
            </a:r>
            <a:r>
              <a:rPr lang="en-US" altLang="zh-TW" dirty="0"/>
              <a:t>ECC</a:t>
            </a:r>
            <a:r>
              <a:rPr lang="zh-TW" altLang="en-US" dirty="0"/>
              <a:t>，</a:t>
            </a:r>
            <a:r>
              <a:rPr lang="en-US" altLang="zh-TW" dirty="0" err="1"/>
              <a:t>Kyber</a:t>
            </a:r>
            <a:r>
              <a:rPr lang="en-US" altLang="zh-TW" dirty="0"/>
              <a:t> </a:t>
            </a:r>
            <a:r>
              <a:rPr lang="zh-TW" altLang="en-US" dirty="0"/>
              <a:t>在提供相同安全性的情況下，公鑰和密文的大小較小。</a:t>
            </a:r>
          </a:p>
          <a:p>
            <a:r>
              <a:rPr lang="zh-TW" altLang="en-US" b="1" dirty="0"/>
              <a:t>應用場景</a:t>
            </a:r>
          </a:p>
          <a:p>
            <a:r>
              <a:rPr lang="en-US" altLang="zh-TW" b="1" dirty="0"/>
              <a:t>TLS/SSL</a:t>
            </a:r>
            <a:r>
              <a:rPr lang="zh-TW" altLang="en-US" dirty="0"/>
              <a:t> 安全協議中的密鑰交換（用於 </a:t>
            </a:r>
            <a:r>
              <a:rPr lang="en-US" altLang="zh-TW" dirty="0"/>
              <a:t>HTTPS </a:t>
            </a:r>
            <a:r>
              <a:rPr lang="zh-TW" altLang="en-US" dirty="0"/>
              <a:t>加密流量）</a:t>
            </a:r>
          </a:p>
          <a:p>
            <a:r>
              <a:rPr lang="en-US" altLang="zh-TW" b="1" dirty="0"/>
              <a:t>VPN</a:t>
            </a:r>
            <a:r>
              <a:rPr lang="zh-TW" altLang="en-US" b="1" dirty="0"/>
              <a:t>（</a:t>
            </a:r>
            <a:r>
              <a:rPr lang="en-US" altLang="zh-TW" b="1" dirty="0"/>
              <a:t>Virtual Private Network</a:t>
            </a:r>
            <a:r>
              <a:rPr lang="zh-TW" altLang="en-US" b="1" dirty="0"/>
              <a:t>）</a:t>
            </a:r>
            <a:endParaRPr lang="zh-TW" altLang="en-US" dirty="0"/>
          </a:p>
          <a:p>
            <a:r>
              <a:rPr lang="zh-TW" altLang="en-US" b="1" dirty="0"/>
              <a:t>端對端加密通訊（如電子郵件加密、即時訊息加密）</a:t>
            </a:r>
            <a:endParaRPr lang="zh-TW" altLang="en-US" dirty="0"/>
          </a:p>
          <a:p>
            <a:r>
              <a:rPr lang="en-US" altLang="zh-TW" b="1" dirty="0"/>
              <a:t>2. </a:t>
            </a:r>
            <a:r>
              <a:rPr lang="en-US" altLang="zh-TW" b="1" dirty="0" err="1"/>
              <a:t>Dilithium</a:t>
            </a:r>
            <a:r>
              <a:rPr lang="zh-TW" altLang="en-US" b="1" dirty="0"/>
              <a:t>（數位簽章）</a:t>
            </a:r>
          </a:p>
          <a:p>
            <a:r>
              <a:rPr lang="zh-TW" altLang="en-US" b="1" dirty="0"/>
              <a:t>概述</a:t>
            </a:r>
          </a:p>
          <a:p>
            <a:r>
              <a:rPr lang="en-US" altLang="zh-TW" dirty="0" err="1"/>
              <a:t>Dilithium</a:t>
            </a:r>
            <a:r>
              <a:rPr lang="en-US" altLang="zh-TW" dirty="0"/>
              <a:t> </a:t>
            </a:r>
            <a:r>
              <a:rPr lang="zh-TW" altLang="en-US" dirty="0"/>
              <a:t>是一種基於 </a:t>
            </a:r>
            <a:r>
              <a:rPr lang="zh-TW" altLang="en-US" b="1" dirty="0"/>
              <a:t>格理論（</a:t>
            </a:r>
            <a:r>
              <a:rPr lang="en-US" altLang="zh-TW" b="1" dirty="0"/>
              <a:t>Lattice-Based Cryptography</a:t>
            </a:r>
            <a:r>
              <a:rPr lang="zh-TW" altLang="en-US" b="1" dirty="0"/>
              <a:t>）</a:t>
            </a:r>
            <a:r>
              <a:rPr lang="zh-TW" altLang="en-US" dirty="0"/>
              <a:t> 的數位簽章演算法，提供高度安全性和高效能的簽章與驗證。</a:t>
            </a:r>
          </a:p>
          <a:p>
            <a:r>
              <a:rPr lang="zh-TW" altLang="en-US" b="1" dirty="0"/>
              <a:t>特點</a:t>
            </a:r>
          </a:p>
          <a:p>
            <a:r>
              <a:rPr lang="zh-TW" altLang="en-US" b="1" dirty="0"/>
              <a:t>安全性來源</a:t>
            </a:r>
            <a:r>
              <a:rPr lang="zh-TW" altLang="en-US" dirty="0"/>
              <a:t>：基於 </a:t>
            </a:r>
            <a:r>
              <a:rPr lang="zh-TW" altLang="en-US" b="1" dirty="0"/>
              <a:t>模格問題（</a:t>
            </a:r>
            <a:r>
              <a:rPr lang="en-US" altLang="zh-TW" b="1" dirty="0"/>
              <a:t>Module-LWE </a:t>
            </a:r>
            <a:r>
              <a:rPr lang="zh-TW" altLang="en-US" b="1" dirty="0"/>
              <a:t>和 </a:t>
            </a:r>
            <a:r>
              <a:rPr lang="en-US" altLang="zh-TW" b="1" dirty="0"/>
              <a:t>Module-SIS</a:t>
            </a:r>
            <a:r>
              <a:rPr lang="zh-TW" altLang="en-US" b="1" dirty="0"/>
              <a:t>）</a:t>
            </a:r>
            <a:r>
              <a:rPr lang="zh-TW" altLang="en-US" dirty="0"/>
              <a:t>，這些問題難以被量子電腦破解。</a:t>
            </a:r>
          </a:p>
          <a:p>
            <a:r>
              <a:rPr lang="zh-TW" altLang="en-US" b="1" dirty="0"/>
              <a:t>簽章速度快</a:t>
            </a:r>
            <a:r>
              <a:rPr lang="zh-TW" altLang="en-US" dirty="0"/>
              <a:t>：</a:t>
            </a:r>
            <a:r>
              <a:rPr lang="en-US" altLang="zh-TW" dirty="0" err="1"/>
              <a:t>Dilithium</a:t>
            </a:r>
            <a:r>
              <a:rPr lang="en-US" altLang="zh-TW" dirty="0"/>
              <a:t> </a:t>
            </a:r>
            <a:r>
              <a:rPr lang="zh-TW" altLang="en-US" dirty="0"/>
              <a:t>的簽章與驗證速度優於許多傳統數位簽章演算法，如 </a:t>
            </a:r>
            <a:r>
              <a:rPr lang="en-US" altLang="zh-TW" dirty="0"/>
              <a:t>RSA </a:t>
            </a:r>
            <a:r>
              <a:rPr lang="zh-TW" altLang="en-US" dirty="0"/>
              <a:t>和 </a:t>
            </a:r>
            <a:r>
              <a:rPr lang="en-US" altLang="zh-TW" dirty="0"/>
              <a:t>ECDSA</a:t>
            </a:r>
            <a:r>
              <a:rPr lang="zh-TW" altLang="en-US" dirty="0"/>
              <a:t>。</a:t>
            </a:r>
          </a:p>
          <a:p>
            <a:r>
              <a:rPr lang="zh-TW" altLang="en-US" b="1" dirty="0"/>
              <a:t>密鑰大小適中</a:t>
            </a:r>
            <a:r>
              <a:rPr lang="zh-TW" altLang="en-US" dirty="0"/>
              <a:t>：簽章比傳統 </a:t>
            </a:r>
            <a:r>
              <a:rPr lang="en-US" altLang="zh-TW" dirty="0"/>
              <a:t>RSA </a:t>
            </a:r>
            <a:r>
              <a:rPr lang="zh-TW" altLang="en-US" dirty="0"/>
              <a:t>短，驗證速度比 </a:t>
            </a:r>
            <a:r>
              <a:rPr lang="en-US" altLang="zh-TW" dirty="0"/>
              <a:t>Falcon </a:t>
            </a:r>
            <a:r>
              <a:rPr lang="zh-TW" altLang="en-US" dirty="0"/>
              <a:t>快，適合多數應用場景。</a:t>
            </a:r>
          </a:p>
          <a:p>
            <a:r>
              <a:rPr lang="zh-TW" altLang="en-US" b="1" dirty="0"/>
              <a:t>抗量子攻擊</a:t>
            </a:r>
            <a:r>
              <a:rPr lang="zh-TW" altLang="en-US" dirty="0"/>
              <a:t>：在 </a:t>
            </a:r>
            <a:r>
              <a:rPr lang="en-US" altLang="zh-TW" dirty="0"/>
              <a:t>NIST PQC </a:t>
            </a:r>
            <a:r>
              <a:rPr lang="zh-TW" altLang="en-US" dirty="0"/>
              <a:t>標準化競賽中表現穩定，具有極高的安全性。</a:t>
            </a:r>
          </a:p>
          <a:p>
            <a:r>
              <a:rPr lang="zh-TW" altLang="en-US" b="1" dirty="0"/>
              <a:t>應用場景</a:t>
            </a:r>
          </a:p>
          <a:p>
            <a:r>
              <a:rPr lang="zh-TW" altLang="en-US" b="1" dirty="0"/>
              <a:t>軟體與韌體簽章（確保軟體未被篡改）</a:t>
            </a:r>
            <a:endParaRPr lang="zh-TW" altLang="en-US" dirty="0"/>
          </a:p>
          <a:p>
            <a:r>
              <a:rPr lang="zh-TW" altLang="en-US" b="1" dirty="0"/>
              <a:t>數位憑證（如 </a:t>
            </a:r>
            <a:r>
              <a:rPr lang="en-US" altLang="zh-TW" b="1" dirty="0"/>
              <a:t>SSL/TLS</a:t>
            </a:r>
            <a:r>
              <a:rPr lang="zh-TW" altLang="en-US" b="1" dirty="0"/>
              <a:t>、電子護照）</a:t>
            </a:r>
            <a:endParaRPr lang="zh-TW" altLang="en-US" dirty="0"/>
          </a:p>
          <a:p>
            <a:r>
              <a:rPr lang="zh-TW" altLang="en-US" b="1" dirty="0"/>
              <a:t>區塊鏈技術（提供抗量子簽章保護）</a:t>
            </a:r>
            <a:endParaRPr lang="zh-TW" altLang="en-US" dirty="0"/>
          </a:p>
          <a:p>
            <a:r>
              <a:rPr lang="en-US" altLang="zh-TW" b="1" dirty="0"/>
              <a:t>3. Falcon</a:t>
            </a:r>
            <a:r>
              <a:rPr lang="zh-TW" altLang="en-US" b="1" dirty="0"/>
              <a:t>（數位簽章）</a:t>
            </a:r>
          </a:p>
          <a:p>
            <a:r>
              <a:rPr lang="zh-TW" altLang="en-US" b="1" dirty="0"/>
              <a:t>概述</a:t>
            </a:r>
          </a:p>
          <a:p>
            <a:r>
              <a:rPr lang="en-US" altLang="zh-TW" dirty="0"/>
              <a:t>Falcon </a:t>
            </a:r>
            <a:r>
              <a:rPr lang="zh-TW" altLang="en-US" dirty="0"/>
              <a:t>是另一種基於 </a:t>
            </a:r>
            <a:r>
              <a:rPr lang="zh-TW" altLang="en-US" b="1" dirty="0"/>
              <a:t>格理論（</a:t>
            </a:r>
            <a:r>
              <a:rPr lang="en-US" altLang="zh-TW" b="1" dirty="0"/>
              <a:t>Lattice-Based Cryptography</a:t>
            </a:r>
            <a:r>
              <a:rPr lang="zh-TW" altLang="en-US" b="1" dirty="0"/>
              <a:t>）</a:t>
            </a:r>
            <a:r>
              <a:rPr lang="zh-TW" altLang="en-US" dirty="0"/>
              <a:t> 的數位簽章演算法，特別適用於需要短簽章大小和高效驗證的應用。</a:t>
            </a:r>
          </a:p>
          <a:p>
            <a:r>
              <a:rPr lang="zh-TW" altLang="en-US" b="1" dirty="0"/>
              <a:t>特點</a:t>
            </a:r>
          </a:p>
          <a:p>
            <a:r>
              <a:rPr lang="zh-TW" altLang="en-US" b="1" dirty="0"/>
              <a:t>安全性來源</a:t>
            </a:r>
            <a:r>
              <a:rPr lang="zh-TW" altLang="en-US" dirty="0"/>
              <a:t>：基於 </a:t>
            </a:r>
            <a:r>
              <a:rPr lang="zh-TW" altLang="en-US" b="1" dirty="0"/>
              <a:t>短向量問題（</a:t>
            </a:r>
            <a:r>
              <a:rPr lang="en-US" altLang="zh-TW" b="1" dirty="0"/>
              <a:t>Short Integer Solution, SIS</a:t>
            </a:r>
            <a:r>
              <a:rPr lang="zh-TW" altLang="en-US" b="1" dirty="0"/>
              <a:t>）</a:t>
            </a:r>
            <a:r>
              <a:rPr lang="zh-TW" altLang="en-US" dirty="0"/>
              <a:t>，難以破解。</a:t>
            </a:r>
          </a:p>
          <a:p>
            <a:r>
              <a:rPr lang="zh-TW" altLang="en-US" b="1" dirty="0"/>
              <a:t>極短的簽章大小</a:t>
            </a:r>
            <a:r>
              <a:rPr lang="zh-TW" altLang="en-US" dirty="0"/>
              <a:t>：比 </a:t>
            </a:r>
            <a:r>
              <a:rPr lang="en-US" altLang="zh-TW" dirty="0" err="1"/>
              <a:t>Dilithium</a:t>
            </a:r>
            <a:r>
              <a:rPr lang="en-US" altLang="zh-TW" dirty="0"/>
              <a:t> </a:t>
            </a:r>
            <a:r>
              <a:rPr lang="zh-TW" altLang="en-US" dirty="0"/>
              <a:t>更小，適合資源受限的應用。</a:t>
            </a:r>
          </a:p>
          <a:p>
            <a:r>
              <a:rPr lang="zh-TW" altLang="en-US" b="1" dirty="0"/>
              <a:t>驗證速度快</a:t>
            </a:r>
            <a:r>
              <a:rPr lang="zh-TW" altLang="en-US" dirty="0"/>
              <a:t>：</a:t>
            </a:r>
            <a:r>
              <a:rPr lang="en-US" altLang="zh-TW" dirty="0"/>
              <a:t>Falcon </a:t>
            </a:r>
            <a:r>
              <a:rPr lang="zh-TW" altLang="en-US" dirty="0"/>
              <a:t>的驗證速度優於 </a:t>
            </a:r>
            <a:r>
              <a:rPr lang="en-US" altLang="zh-TW" dirty="0" err="1"/>
              <a:t>Dilithium</a:t>
            </a:r>
            <a:r>
              <a:rPr lang="zh-TW" altLang="en-US" dirty="0"/>
              <a:t>，但簽署速度較慢。</a:t>
            </a:r>
          </a:p>
          <a:p>
            <a:r>
              <a:rPr lang="zh-TW" altLang="en-US" b="1" dirty="0"/>
              <a:t>數學基礎強</a:t>
            </a:r>
            <a:r>
              <a:rPr lang="zh-TW" altLang="en-US" dirty="0"/>
              <a:t>：使用傅立葉變換（</a:t>
            </a:r>
            <a:r>
              <a:rPr lang="en-US" altLang="zh-TW" dirty="0"/>
              <a:t>FFT</a:t>
            </a:r>
            <a:r>
              <a:rPr lang="zh-TW" altLang="en-US" dirty="0"/>
              <a:t>）來優化簽章計算，使其更加高效。</a:t>
            </a:r>
          </a:p>
          <a:p>
            <a:r>
              <a:rPr lang="zh-TW" altLang="en-US" b="1" dirty="0"/>
              <a:t>應用場景</a:t>
            </a:r>
          </a:p>
          <a:p>
            <a:r>
              <a:rPr lang="zh-TW" altLang="en-US" b="1" dirty="0"/>
              <a:t>嵌入式系統（</a:t>
            </a:r>
            <a:r>
              <a:rPr lang="en-US" altLang="zh-TW" b="1" dirty="0"/>
              <a:t>IoT </a:t>
            </a:r>
            <a:r>
              <a:rPr lang="zh-TW" altLang="en-US" b="1" dirty="0"/>
              <a:t>裝置、智能卡）</a:t>
            </a:r>
            <a:endParaRPr lang="zh-TW" altLang="en-US" dirty="0"/>
          </a:p>
          <a:p>
            <a:r>
              <a:rPr lang="zh-TW" altLang="en-US" b="1" dirty="0"/>
              <a:t>區塊鏈與智慧合約（降低存儲與計算成本）</a:t>
            </a:r>
            <a:endParaRPr lang="zh-TW" altLang="en-US" dirty="0"/>
          </a:p>
          <a:p>
            <a:r>
              <a:rPr lang="zh-TW" altLang="en-US" b="1" dirty="0"/>
              <a:t>電子簽章（文件認證、電子交易）</a:t>
            </a:r>
            <a:endParaRPr lang="zh-TW" altLang="en-US" dirty="0"/>
          </a:p>
          <a:p>
            <a:r>
              <a:rPr lang="en-US" altLang="zh-TW" b="1" dirty="0"/>
              <a:t>4. SPHINCS+</a:t>
            </a:r>
            <a:r>
              <a:rPr lang="zh-TW" altLang="en-US" b="1" dirty="0"/>
              <a:t>（數位簽章）</a:t>
            </a:r>
          </a:p>
          <a:p>
            <a:r>
              <a:rPr lang="zh-TW" altLang="en-US" b="1" dirty="0"/>
              <a:t>概述</a:t>
            </a:r>
          </a:p>
          <a:p>
            <a:r>
              <a:rPr lang="en-US" altLang="zh-TW" dirty="0"/>
              <a:t>SPHINCS+ </a:t>
            </a:r>
            <a:r>
              <a:rPr lang="zh-TW" altLang="en-US" dirty="0"/>
              <a:t>是基於 </a:t>
            </a:r>
            <a:r>
              <a:rPr lang="zh-TW" altLang="en-US" b="1" dirty="0"/>
              <a:t>雜湊函數（</a:t>
            </a:r>
            <a:r>
              <a:rPr lang="en-US" altLang="zh-TW" b="1" dirty="0"/>
              <a:t>Hash-Based Cryptography</a:t>
            </a:r>
            <a:r>
              <a:rPr lang="zh-TW" altLang="en-US" b="1" dirty="0"/>
              <a:t>）</a:t>
            </a:r>
            <a:r>
              <a:rPr lang="zh-TW" altLang="en-US" dirty="0"/>
              <a:t> 的數位簽章演算法，與基於格的 </a:t>
            </a:r>
            <a:r>
              <a:rPr lang="en-US" altLang="zh-TW" dirty="0" err="1"/>
              <a:t>Dilithium</a:t>
            </a:r>
            <a:r>
              <a:rPr lang="en-US" altLang="zh-TW" dirty="0"/>
              <a:t> </a:t>
            </a:r>
            <a:r>
              <a:rPr lang="zh-TW" altLang="en-US" dirty="0"/>
              <a:t>和 </a:t>
            </a:r>
            <a:r>
              <a:rPr lang="en-US" altLang="zh-TW" dirty="0"/>
              <a:t>Falcon </a:t>
            </a:r>
            <a:r>
              <a:rPr lang="zh-TW" altLang="en-US" dirty="0"/>
              <a:t>不同，提供了額外的安全性保證。</a:t>
            </a:r>
          </a:p>
          <a:p>
            <a:r>
              <a:rPr lang="zh-TW" altLang="en-US" b="1" dirty="0"/>
              <a:t>特點</a:t>
            </a:r>
          </a:p>
          <a:p>
            <a:r>
              <a:rPr lang="zh-TW" altLang="en-US" b="1" dirty="0"/>
              <a:t>安全性來源</a:t>
            </a:r>
            <a:r>
              <a:rPr lang="zh-TW" altLang="en-US" dirty="0"/>
              <a:t>：基於 </a:t>
            </a:r>
            <a:r>
              <a:rPr lang="zh-TW" altLang="en-US" b="1" dirty="0"/>
              <a:t>哈希樹（</a:t>
            </a:r>
            <a:r>
              <a:rPr lang="en-US" altLang="zh-TW" b="1" dirty="0"/>
              <a:t>Merkle Tree</a:t>
            </a:r>
            <a:r>
              <a:rPr lang="zh-TW" altLang="en-US" b="1" dirty="0"/>
              <a:t>）</a:t>
            </a:r>
            <a:r>
              <a:rPr lang="zh-TW" altLang="en-US" dirty="0"/>
              <a:t> 和 </a:t>
            </a:r>
            <a:r>
              <a:rPr lang="zh-TW" altLang="en-US" b="1" dirty="0"/>
              <a:t>樹狀簽章技術（</a:t>
            </a:r>
            <a:r>
              <a:rPr lang="en-US" altLang="zh-TW" b="1" dirty="0"/>
              <a:t>Few-Time Signature, FTS &amp; One-Time Signature, OTS</a:t>
            </a:r>
            <a:r>
              <a:rPr lang="zh-TW" altLang="en-US" b="1" dirty="0"/>
              <a:t>）</a:t>
            </a:r>
            <a:r>
              <a:rPr lang="zh-TW" altLang="en-US" dirty="0"/>
              <a:t>，不依賴於難解的數學問題。</a:t>
            </a:r>
          </a:p>
          <a:p>
            <a:r>
              <a:rPr lang="zh-TW" altLang="en-US" b="1" dirty="0"/>
              <a:t>抗所有已知攻擊</a:t>
            </a:r>
            <a:r>
              <a:rPr lang="zh-TW" altLang="en-US" dirty="0"/>
              <a:t>：即使未來格理論演算法遭破解，</a:t>
            </a:r>
            <a:r>
              <a:rPr lang="en-US" altLang="zh-TW" dirty="0"/>
              <a:t>SPHINCS+ </a:t>
            </a:r>
            <a:r>
              <a:rPr lang="zh-TW" altLang="en-US" dirty="0"/>
              <a:t>仍然安全。</a:t>
            </a:r>
          </a:p>
          <a:p>
            <a:r>
              <a:rPr lang="zh-TW" altLang="en-US" b="1" dirty="0"/>
              <a:t>較大的簽章大小</a:t>
            </a:r>
            <a:r>
              <a:rPr lang="zh-TW" altLang="en-US" dirty="0"/>
              <a:t>：相較於 </a:t>
            </a:r>
            <a:r>
              <a:rPr lang="en-US" altLang="zh-TW" dirty="0"/>
              <a:t>Falcon </a:t>
            </a:r>
            <a:r>
              <a:rPr lang="zh-TW" altLang="en-US" dirty="0"/>
              <a:t>和 </a:t>
            </a:r>
            <a:r>
              <a:rPr lang="en-US" altLang="zh-TW" dirty="0" err="1"/>
              <a:t>Dilithium</a:t>
            </a:r>
            <a:r>
              <a:rPr lang="zh-TW" altLang="en-US" dirty="0"/>
              <a:t>，</a:t>
            </a:r>
            <a:r>
              <a:rPr lang="en-US" altLang="zh-TW" dirty="0"/>
              <a:t>SPHINCS+ </a:t>
            </a:r>
            <a:r>
              <a:rPr lang="zh-TW" altLang="en-US" dirty="0"/>
              <a:t>簽章較長，但計算速度穩定。</a:t>
            </a:r>
          </a:p>
          <a:p>
            <a:r>
              <a:rPr lang="zh-TW" altLang="en-US" b="1" dirty="0"/>
              <a:t>應用場景</a:t>
            </a:r>
          </a:p>
          <a:p>
            <a:r>
              <a:rPr lang="zh-TW" altLang="en-US" b="1" dirty="0"/>
              <a:t>高安全性場景（如政府、軍事、長期存檔）</a:t>
            </a:r>
            <a:endParaRPr lang="zh-TW" altLang="en-US" dirty="0"/>
          </a:p>
          <a:p>
            <a:r>
              <a:rPr lang="zh-TW" altLang="en-US" b="1" dirty="0"/>
              <a:t>關鍵基礎設施（</a:t>
            </a:r>
            <a:r>
              <a:rPr lang="en-US" altLang="zh-TW" b="1" dirty="0"/>
              <a:t>Critical Infrastructure</a:t>
            </a:r>
            <a:r>
              <a:rPr lang="zh-TW" altLang="en-US" b="1" dirty="0"/>
              <a:t>）</a:t>
            </a:r>
            <a:endParaRPr lang="zh-TW" altLang="en-US" dirty="0"/>
          </a:p>
          <a:p>
            <a:r>
              <a:rPr lang="zh-TW" altLang="en-US" b="1" dirty="0"/>
              <a:t>量子抗性最高的應用（即使格理論演算法失效，</a:t>
            </a:r>
            <a:r>
              <a:rPr lang="en-US" altLang="zh-TW" b="1" dirty="0"/>
              <a:t>SPHINCS+ </a:t>
            </a:r>
            <a:r>
              <a:rPr lang="zh-TW" altLang="en-US" b="1" dirty="0"/>
              <a:t>仍安全）</a:t>
            </a:r>
            <a:endParaRPr lang="zh-TW" altLang="en-US" dirty="0"/>
          </a:p>
          <a:p>
            <a:pPr marL="158750" indent="0">
              <a:buNone/>
            </a:pPr>
            <a:endParaRPr lang="en-US" altLang="zh-TW" dirty="0"/>
          </a:p>
          <a:p>
            <a:endParaRPr lang="en-US" altLang="zh-TW" dirty="0"/>
          </a:p>
          <a:p>
            <a:r>
              <a:rPr lang="en-US" altLang="zh-TW" dirty="0"/>
              <a:t>U.S. Department of Homeland Security (DHS) </a:t>
            </a:r>
            <a:r>
              <a:rPr lang="zh-TW" altLang="en-US" dirty="0"/>
              <a:t>國土安全部</a:t>
            </a:r>
            <a:endParaRPr lang="en-US" altLang="zh-TW"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dirty="0"/>
              <a:t>Source: https://</a:t>
            </a:r>
            <a:r>
              <a:rPr lang="en-US" altLang="zh-TW" sz="1100" dirty="0" err="1"/>
              <a:t>www.dhs.gov</a:t>
            </a:r>
            <a:r>
              <a:rPr lang="en-US" altLang="zh-TW" sz="1100" dirty="0"/>
              <a:t>/publication/preparing-post-quantum-cryptography-infographic</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b="0" i="0" u="none" strike="noStrike" cap="none" dirty="0">
                <a:solidFill>
                  <a:srgbClr val="000000"/>
                </a:solidFill>
                <a:effectLst/>
                <a:latin typeface="Arial"/>
                <a:ea typeface="Arial"/>
                <a:cs typeface="Arial"/>
                <a:sym typeface="Arial"/>
              </a:rPr>
              <a:t>PREPARING FOR</a:t>
            </a:r>
            <a:r>
              <a:rPr lang="zh-TW" altLang="en-US"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rPr>
              <a:t>POST-QUANTUM</a:t>
            </a:r>
            <a:r>
              <a:rPr lang="zh-TW" altLang="en-US"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rPr>
              <a:t>CRYPTOGRAPHY</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Through our partnership with NIST, DHS created a</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roadmap for those organizations who should be taking</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action now to prepare for a transition to post-quantum</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cryptography. This guide will help organizations create</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effective plans to ensure the continued security of their</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essential data against the post-quantum threat and</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prepare for the transition to the new post-quantum</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cryptography standard when published by NIST.</a:t>
            </a:r>
            <a:endParaRPr lang="en-US" altLang="zh-TW" sz="1100" dirty="0"/>
          </a:p>
          <a:p>
            <a:endParaRPr lang="en-US" altLang="zh-TW" dirty="0"/>
          </a:p>
          <a:p>
            <a:endParaRPr lang="zh-TW" altLang="en-US" dirty="0"/>
          </a:p>
        </p:txBody>
      </p:sp>
    </p:spTree>
    <p:extLst>
      <p:ext uri="{BB962C8B-B14F-4D97-AF65-F5344CB8AC3E}">
        <p14:creationId xmlns:p14="http://schemas.microsoft.com/office/powerpoint/2010/main" val="2969440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Grover's algorithm is a quantum search algorithm that finds a target item in an unstructured database with O(N)O(\sqrt{N}) queries instead of O(N)O(N) in classical search.</a:t>
            </a:r>
          </a:p>
          <a:p>
            <a:r>
              <a:rPr lang="en-US" altLang="zh-TW" dirty="0"/>
              <a:t>It uses quantum superposition to explore all possible states simultaneously and applies an oracle function to mark the correct solution.</a:t>
            </a:r>
          </a:p>
          <a:p>
            <a:r>
              <a:rPr lang="en-US" altLang="zh-TW" dirty="0"/>
              <a:t>The Grover diffusion operator amplifies the probability of the marked state, increasing the likelihood of measuring the correct answer after O(N)O(\sqrt{N}) iterations.</a:t>
            </a:r>
          </a:p>
          <a:p>
            <a:r>
              <a:rPr lang="en-US" altLang="zh-TW" dirty="0"/>
              <a:t>This algorithm is widely used in database search, cryptanalysis, and combinatorial optimization, demonstrating a significant speedup over classical methods.</a:t>
            </a:r>
          </a:p>
        </p:txBody>
      </p:sp>
    </p:spTree>
    <p:extLst>
      <p:ext uri="{BB962C8B-B14F-4D97-AF65-F5344CB8AC3E}">
        <p14:creationId xmlns:p14="http://schemas.microsoft.com/office/powerpoint/2010/main" val="34351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Grover's algorithm is a quantum search algorithm that finds a target item in an unstructured database with O(N)O(\sqrt{N}) queries instead of O(N)O(N) in classical search.</a:t>
            </a:r>
          </a:p>
          <a:p>
            <a:r>
              <a:rPr lang="en-US" altLang="zh-TW" dirty="0"/>
              <a:t>It uses quantum superposition to explore all possible states simultaneously and applies an oracle function to mark the correct solution.</a:t>
            </a:r>
          </a:p>
          <a:p>
            <a:r>
              <a:rPr lang="en-US" altLang="zh-TW" dirty="0"/>
              <a:t>The Grover diffusion operator amplifies the probability of the marked state, increasing the likelihood of measuring the correct answer after O(N)O(\sqrt{N}) iterations.</a:t>
            </a:r>
          </a:p>
          <a:p>
            <a:r>
              <a:rPr lang="en-US" altLang="zh-TW" dirty="0"/>
              <a:t>This algorithm is widely used in database search, cryptanalysis, and combinatorial optimization, demonstrating a significant speedup over classical methods.</a:t>
            </a:r>
          </a:p>
        </p:txBody>
      </p:sp>
    </p:spTree>
    <p:extLst>
      <p:ext uri="{BB962C8B-B14F-4D97-AF65-F5344CB8AC3E}">
        <p14:creationId xmlns:p14="http://schemas.microsoft.com/office/powerpoint/2010/main" val="25286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a:t>
            </a:r>
            <a:r>
              <a:rPr lang="en-US" altLang="zh-TW" b="1" dirty="0"/>
              <a:t>Turing Halting Problem</a:t>
            </a:r>
            <a:r>
              <a:rPr lang="en-US" altLang="zh-TW" dirty="0"/>
              <a:t> is the question of whether a given </a:t>
            </a:r>
            <a:r>
              <a:rPr lang="en-US" altLang="zh-TW" b="1" dirty="0"/>
              <a:t>Turing machine</a:t>
            </a:r>
            <a:r>
              <a:rPr lang="en-US" altLang="zh-TW" dirty="0"/>
              <a:t> (or computer program) will halt (stop) or run forever on a given input. Alan Turing proved in 1936 that this problem is </a:t>
            </a:r>
            <a:r>
              <a:rPr lang="en-US" altLang="zh-TW" b="1" dirty="0"/>
              <a:t>undecidable</a:t>
            </a:r>
            <a:r>
              <a:rPr lang="en-US" altLang="zh-TW" dirty="0"/>
              <a:t>, meaning that no general algorithm can solve it for all possible program-input pairs.</a:t>
            </a:r>
          </a:p>
          <a:p>
            <a:r>
              <a:rPr lang="en-US" altLang="zh-TW" b="1" dirty="0"/>
              <a:t>Formal Definition</a:t>
            </a:r>
          </a:p>
          <a:p>
            <a:r>
              <a:rPr lang="en-US" altLang="zh-TW" dirty="0"/>
              <a:t>Given a Turing machine M and an input w, the halting problem asks whether MM will eventually halt when run on </a:t>
            </a:r>
            <a:r>
              <a:rPr lang="en-US" altLang="zh-TW" dirty="0" err="1"/>
              <a:t>ww</a:t>
            </a:r>
            <a:r>
              <a:rPr lang="en-US" altLang="zh-TW" dirty="0"/>
              <a:t>. Formally, define the function:</a:t>
            </a:r>
          </a:p>
          <a:p>
            <a:r>
              <a:rPr lang="en-US" altLang="zh-TW" dirty="0"/>
              <a:t>H(</a:t>
            </a:r>
            <a:r>
              <a:rPr lang="en-US" altLang="zh-TW" dirty="0" err="1"/>
              <a:t>M,w</a:t>
            </a:r>
            <a:r>
              <a:rPr lang="en-US" altLang="zh-TW" dirty="0"/>
              <a:t>)={1,if M halts on w0,if M runs forever on </a:t>
            </a:r>
            <a:r>
              <a:rPr lang="en-US" altLang="zh-TW" dirty="0" err="1"/>
              <a:t>wH</a:t>
            </a:r>
            <a:r>
              <a:rPr lang="en-US" altLang="zh-TW" dirty="0"/>
              <a:t>(M, w) = \begin{cases} 1, &amp; \text{if } M \text{ halts on } w \\ 0, &amp; \text{if } M \text{ runs forever on } w \end{cases} Turing proved that there is no algorithm that can compute H(</a:t>
            </a:r>
            <a:r>
              <a:rPr lang="en-US" altLang="zh-TW" dirty="0" err="1"/>
              <a:t>M,w</a:t>
            </a:r>
            <a:r>
              <a:rPr lang="en-US" altLang="zh-TW" dirty="0"/>
              <a:t>)H(M, w) for all possible MM and </a:t>
            </a:r>
            <a:r>
              <a:rPr lang="en-US" altLang="zh-TW" dirty="0" err="1"/>
              <a:t>ww</a:t>
            </a:r>
            <a:r>
              <a:rPr lang="en-US" altLang="zh-TW" dirty="0"/>
              <a:t>.</a:t>
            </a:r>
          </a:p>
          <a:p>
            <a:r>
              <a:rPr lang="en-US" altLang="zh-TW" b="1" dirty="0"/>
              <a:t>Proof by Contradiction (Diagonalization Argument)</a:t>
            </a:r>
          </a:p>
          <a:p>
            <a:r>
              <a:rPr lang="en-US" altLang="zh-TW" dirty="0"/>
              <a:t>Turing's proof is based on </a:t>
            </a:r>
            <a:r>
              <a:rPr lang="en-US" altLang="zh-TW" b="1" dirty="0"/>
              <a:t>self-referential paradox</a:t>
            </a:r>
            <a:r>
              <a:rPr lang="en-US" altLang="zh-TW" dirty="0"/>
              <a:t>:</a:t>
            </a:r>
          </a:p>
          <a:p>
            <a:r>
              <a:rPr lang="en-US" altLang="zh-TW" dirty="0"/>
              <a:t>Assume there exists a universal algorithm H(</a:t>
            </a:r>
            <a:r>
              <a:rPr lang="en-US" altLang="zh-TW" dirty="0" err="1"/>
              <a:t>M,w</a:t>
            </a:r>
            <a:r>
              <a:rPr lang="en-US" altLang="zh-TW" dirty="0"/>
              <a:t>)H(M, w) that correctly determines whether any machine halts.</a:t>
            </a:r>
          </a:p>
          <a:p>
            <a:r>
              <a:rPr lang="en-US" altLang="zh-TW" dirty="0"/>
              <a:t>Construct a new machine M′ that: </a:t>
            </a:r>
          </a:p>
          <a:p>
            <a:pPr lvl="1"/>
            <a:r>
              <a:rPr lang="en-US" altLang="zh-TW" dirty="0"/>
              <a:t>Takes its own description as input.</a:t>
            </a:r>
          </a:p>
          <a:p>
            <a:pPr lvl="1"/>
            <a:r>
              <a:rPr lang="en-US" altLang="zh-TW" dirty="0"/>
              <a:t>Runs H(M′,M′)H(M', M').</a:t>
            </a:r>
          </a:p>
          <a:p>
            <a:pPr lvl="1"/>
            <a:r>
              <a:rPr lang="en-US" altLang="zh-TW" dirty="0"/>
              <a:t>If H(M′,M′)=1H(M', M') = 1 (halts), then M′M' enters an infinite loop.</a:t>
            </a:r>
          </a:p>
          <a:p>
            <a:pPr lvl="1"/>
            <a:r>
              <a:rPr lang="en-US" altLang="zh-TW" dirty="0"/>
              <a:t>If H(M′,M′)=0H(M', M') = 0 (does not halt), then M′M' halts.</a:t>
            </a:r>
          </a:p>
          <a:p>
            <a:r>
              <a:rPr lang="en-US" altLang="zh-TW" dirty="0"/>
              <a:t>This creates a contradiction: If M′M' halts, it must loop forever, and if it loops forever, it must halt.</a:t>
            </a:r>
          </a:p>
          <a:p>
            <a:r>
              <a:rPr lang="en-US" altLang="zh-TW" dirty="0"/>
              <a:t>Therefore, H(</a:t>
            </a:r>
            <a:r>
              <a:rPr lang="en-US" altLang="zh-TW" dirty="0" err="1"/>
              <a:t>M,w</a:t>
            </a:r>
            <a:r>
              <a:rPr lang="en-US" altLang="zh-TW" dirty="0"/>
              <a:t>)H(M, w) </a:t>
            </a:r>
            <a:r>
              <a:rPr lang="en-US" altLang="zh-TW" b="1" dirty="0"/>
              <a:t>cannot exist</a:t>
            </a:r>
            <a:r>
              <a:rPr lang="en-US" altLang="zh-TW" dirty="0"/>
              <a:t>.</a:t>
            </a:r>
          </a:p>
          <a:p>
            <a:r>
              <a:rPr lang="en-US" altLang="zh-TW" b="1" dirty="0"/>
              <a:t>Implications</a:t>
            </a:r>
          </a:p>
          <a:p>
            <a:r>
              <a:rPr lang="en-US" altLang="zh-TW" b="1" dirty="0"/>
              <a:t>Limits of Computation:</a:t>
            </a:r>
            <a:r>
              <a:rPr lang="en-US" altLang="zh-TW" dirty="0"/>
              <a:t> Some problems cannot be solved by any algorithm.</a:t>
            </a:r>
          </a:p>
          <a:p>
            <a:r>
              <a:rPr lang="en-US" altLang="zh-TW" b="1" dirty="0"/>
              <a:t>Undecidable Problems:</a:t>
            </a:r>
            <a:r>
              <a:rPr lang="en-US" altLang="zh-TW" dirty="0"/>
              <a:t> Many problems (e.g., proving a program is bug-free) are reducible to the halting problem.</a:t>
            </a:r>
          </a:p>
          <a:p>
            <a:r>
              <a:rPr lang="en-US" altLang="zh-TW" b="1" dirty="0"/>
              <a:t>Rice’s Theorem:</a:t>
            </a:r>
            <a:r>
              <a:rPr lang="en-US" altLang="zh-TW" dirty="0"/>
              <a:t> Any non-trivial property of a Turing machine’s behavior is undecidable.</a:t>
            </a:r>
          </a:p>
          <a:p>
            <a:r>
              <a:rPr lang="en-US" altLang="zh-TW" dirty="0"/>
              <a:t>The halting problem is a fundamental result in computability theory, showing that there exist inherent limits to what can be computed.</a:t>
            </a:r>
          </a:p>
          <a:p>
            <a:r>
              <a:rPr lang="en-US" altLang="zh-TW" b="1" dirty="0"/>
              <a:t>Definition of BQP (Bounded-Error Quantum Polynomial Time)</a:t>
            </a:r>
          </a:p>
          <a:p>
            <a:r>
              <a:rPr lang="en-US" altLang="zh-TW" b="1" dirty="0"/>
              <a:t>BQP</a:t>
            </a:r>
            <a:r>
              <a:rPr lang="en-US" altLang="zh-TW" dirty="0"/>
              <a:t> is the class of decision problems that can be solved efficiently by a </a:t>
            </a:r>
            <a:r>
              <a:rPr lang="en-US" altLang="zh-TW" b="1" dirty="0"/>
              <a:t>quantum computer</a:t>
            </a:r>
            <a:r>
              <a:rPr lang="en-US" altLang="zh-TW" dirty="0"/>
              <a:t> with a probability of error bounded away from 50%. Formally:</a:t>
            </a:r>
          </a:p>
          <a:p>
            <a:r>
              <a:rPr lang="en-US" altLang="zh-TW" dirty="0"/>
              <a:t>A language LLL belongs to </a:t>
            </a:r>
            <a:r>
              <a:rPr lang="en-US" altLang="zh-TW" b="1" dirty="0"/>
              <a:t>BQP</a:t>
            </a:r>
            <a:r>
              <a:rPr lang="en-US" altLang="zh-TW" dirty="0"/>
              <a:t> if there exists a </a:t>
            </a:r>
            <a:r>
              <a:rPr lang="en-US" altLang="zh-TW" b="1" dirty="0"/>
              <a:t>quantum polynomial-time algorithm</a:t>
            </a:r>
            <a:r>
              <a:rPr lang="en-US" altLang="zh-TW" dirty="0"/>
              <a:t> (quantum circuit) that takes an input xxx of size </a:t>
            </a:r>
            <a:r>
              <a:rPr lang="en-US" altLang="zh-TW" dirty="0" err="1"/>
              <a:t>nnn</a:t>
            </a:r>
            <a:r>
              <a:rPr lang="en-US" altLang="zh-TW" dirty="0"/>
              <a:t> and produces a correct answer with high probability.</a:t>
            </a:r>
          </a:p>
          <a:p>
            <a:r>
              <a:rPr lang="en-US" altLang="zh-TW" dirty="0"/>
              <a:t>The algorithm must run in </a:t>
            </a:r>
            <a:r>
              <a:rPr lang="en-US" altLang="zh-TW" b="1" dirty="0"/>
              <a:t>polynomial time</a:t>
            </a:r>
            <a:r>
              <a:rPr lang="en-US" altLang="zh-TW" dirty="0"/>
              <a:t> (i.e., O(poly(n))O(\text{poly}(n))O(poly(n))).</a:t>
            </a:r>
          </a:p>
          <a:p>
            <a:r>
              <a:rPr lang="en-US" altLang="zh-TW" dirty="0"/>
              <a:t>The probability of getting the correct answer must be at least </a:t>
            </a:r>
            <a:r>
              <a:rPr lang="en-US" altLang="zh-TW" b="1" dirty="0"/>
              <a:t>2/3\frac{2}{3}​</a:t>
            </a:r>
            <a:r>
              <a:rPr lang="en-US" altLang="zh-TW" dirty="0"/>
              <a:t> (for a YES or NO answer).</a:t>
            </a:r>
          </a:p>
          <a:p>
            <a:r>
              <a:rPr lang="en-US" altLang="zh-TW" dirty="0"/>
              <a:t>Mathematically, a language LLL is in BQP if there exists a polynomial-time quantum algorithm A(x)A(x)A(x) such that:</a:t>
            </a:r>
          </a:p>
          <a:p>
            <a:r>
              <a:rPr lang="en-US" altLang="zh-TW" dirty="0"/>
              <a:t>If </a:t>
            </a:r>
            <a:r>
              <a:rPr lang="en-US" altLang="zh-TW" dirty="0" err="1"/>
              <a:t>x∈Lx</a:t>
            </a:r>
            <a:r>
              <a:rPr lang="en-US" altLang="zh-TW" dirty="0"/>
              <a:t> \in </a:t>
            </a:r>
            <a:r>
              <a:rPr lang="en-US" altLang="zh-TW" dirty="0" err="1"/>
              <a:t>Lx∈L</a:t>
            </a:r>
            <a:r>
              <a:rPr lang="en-US" altLang="zh-TW" dirty="0"/>
              <a:t> (YES instance): </a:t>
            </a:r>
            <a:r>
              <a:rPr lang="en-US" altLang="zh-TW" dirty="0" err="1"/>
              <a:t>Pr</a:t>
            </a:r>
            <a:r>
              <a:rPr lang="en-US" altLang="zh-TW" dirty="0"/>
              <a:t>⁡[A(x)=1]≥2/3\</a:t>
            </a:r>
            <a:r>
              <a:rPr lang="en-US" altLang="zh-TW" dirty="0" err="1"/>
              <a:t>Pr</a:t>
            </a:r>
            <a:r>
              <a:rPr lang="en-US" altLang="zh-TW" dirty="0"/>
              <a:t>[A(x) = 1] \</a:t>
            </a:r>
            <a:r>
              <a:rPr lang="en-US" altLang="zh-TW" dirty="0" err="1"/>
              <a:t>geq</a:t>
            </a:r>
            <a:r>
              <a:rPr lang="en-US" altLang="zh-TW" dirty="0"/>
              <a:t> \frac{2}{3}</a:t>
            </a:r>
            <a:r>
              <a:rPr lang="en-US" altLang="zh-TW" dirty="0" err="1"/>
              <a:t>Pr</a:t>
            </a:r>
            <a:r>
              <a:rPr lang="en-US" altLang="zh-TW" dirty="0"/>
              <a:t>[A(x)=1]≥3/2​.</a:t>
            </a:r>
          </a:p>
          <a:p>
            <a:r>
              <a:rPr lang="en-US" altLang="zh-TW" dirty="0"/>
              <a:t>If </a:t>
            </a:r>
            <a:r>
              <a:rPr lang="en-US" altLang="zh-TW" dirty="0" err="1"/>
              <a:t>x∉Lx</a:t>
            </a:r>
            <a:r>
              <a:rPr lang="en-US" altLang="zh-TW" dirty="0"/>
              <a:t> \</a:t>
            </a:r>
            <a:r>
              <a:rPr lang="en-US" altLang="zh-TW" dirty="0" err="1"/>
              <a:t>notin</a:t>
            </a:r>
            <a:r>
              <a:rPr lang="en-US" altLang="zh-TW" dirty="0"/>
              <a:t> Lx∈/L (NO instance): </a:t>
            </a:r>
            <a:r>
              <a:rPr lang="en-US" altLang="zh-TW" dirty="0" err="1"/>
              <a:t>Pr</a:t>
            </a:r>
            <a:r>
              <a:rPr lang="en-US" altLang="zh-TW" dirty="0"/>
              <a:t>⁡[A(x)=0]≥2/3\</a:t>
            </a:r>
            <a:r>
              <a:rPr lang="en-US" altLang="zh-TW" dirty="0" err="1"/>
              <a:t>Pr</a:t>
            </a:r>
            <a:r>
              <a:rPr lang="en-US" altLang="zh-TW" dirty="0"/>
              <a:t>[A(x) = 0] \</a:t>
            </a:r>
            <a:r>
              <a:rPr lang="en-US" altLang="zh-TW" dirty="0" err="1"/>
              <a:t>geq</a:t>
            </a:r>
            <a:r>
              <a:rPr lang="en-US" altLang="zh-TW" dirty="0"/>
              <a:t> \frac{2}{3}</a:t>
            </a:r>
            <a:r>
              <a:rPr lang="en-US" altLang="zh-TW" dirty="0" err="1"/>
              <a:t>Pr</a:t>
            </a:r>
            <a:r>
              <a:rPr lang="en-US" altLang="zh-TW" dirty="0"/>
              <a:t>[A(x)=0]≥32​.</a:t>
            </a:r>
          </a:p>
          <a:p>
            <a:r>
              <a:rPr lang="en-US" altLang="zh-TW" dirty="0"/>
              <a:t>The probability </a:t>
            </a:r>
            <a:r>
              <a:rPr lang="en-US" altLang="zh-TW" b="1" dirty="0"/>
              <a:t>2/3\frac{2}{3}32​</a:t>
            </a:r>
            <a:r>
              <a:rPr lang="en-US" altLang="zh-TW" dirty="0"/>
              <a:t> is arbitrary; it can be amplified to be arbitrarily close to 1 using </a:t>
            </a:r>
            <a:r>
              <a:rPr lang="en-US" altLang="zh-TW" b="1" dirty="0"/>
              <a:t>repetition and majority voting</a:t>
            </a:r>
            <a:r>
              <a:rPr lang="en-US" altLang="zh-TW" dirty="0"/>
              <a:t>.</a:t>
            </a:r>
          </a:p>
          <a:p>
            <a:r>
              <a:rPr lang="en-US" altLang="zh-TW" b="1" dirty="0"/>
              <a:t>BQP in Relation to Other Complexity Classes</a:t>
            </a:r>
          </a:p>
          <a:p>
            <a:r>
              <a:rPr lang="en-US" altLang="zh-TW" dirty="0"/>
              <a:t>BQP is believed to be </a:t>
            </a:r>
            <a:r>
              <a:rPr lang="en-US" altLang="zh-TW" b="1" dirty="0"/>
              <a:t>larger than P but smaller than PSPACE</a:t>
            </a:r>
            <a:r>
              <a:rPr lang="en-US" altLang="zh-TW" dirty="0"/>
              <a:t>:</a:t>
            </a:r>
          </a:p>
          <a:p>
            <a:r>
              <a:rPr lang="en-US" altLang="zh-TW" dirty="0"/>
              <a:t>P⊆BPP⊆BQP⊆PSPACEP \</a:t>
            </a:r>
            <a:r>
              <a:rPr lang="en-US" altLang="zh-TW" dirty="0" err="1"/>
              <a:t>subseteq</a:t>
            </a:r>
            <a:r>
              <a:rPr lang="en-US" altLang="zh-TW" dirty="0"/>
              <a:t> BPP \</a:t>
            </a:r>
            <a:r>
              <a:rPr lang="en-US" altLang="zh-TW" dirty="0" err="1"/>
              <a:t>subseteq</a:t>
            </a:r>
            <a:r>
              <a:rPr lang="en-US" altLang="zh-TW" dirty="0"/>
              <a:t> BQP \</a:t>
            </a:r>
            <a:r>
              <a:rPr lang="en-US" altLang="zh-TW" dirty="0" err="1"/>
              <a:t>subseteq</a:t>
            </a:r>
            <a:r>
              <a:rPr lang="en-US" altLang="zh-TW" dirty="0"/>
              <a:t> PSPACEP⊆BPP⊆BQP⊆PSPACE where:</a:t>
            </a:r>
          </a:p>
          <a:p>
            <a:r>
              <a:rPr lang="en-US" altLang="zh-TW" b="1" dirty="0"/>
              <a:t>P</a:t>
            </a:r>
            <a:r>
              <a:rPr lang="en-US" altLang="zh-TW" dirty="0"/>
              <a:t> (Polynomial Time): Classical deterministic polynomial-time problems.</a:t>
            </a:r>
          </a:p>
          <a:p>
            <a:r>
              <a:rPr lang="en-US" altLang="zh-TW" b="1" dirty="0"/>
              <a:t>BPP</a:t>
            </a:r>
            <a:r>
              <a:rPr lang="en-US" altLang="zh-TW" dirty="0"/>
              <a:t> (Bounded-error Probabilistic Polynomial Time): Classical randomized polynomial-time problems.</a:t>
            </a:r>
          </a:p>
          <a:p>
            <a:r>
              <a:rPr lang="en-US" altLang="zh-TW" b="1" dirty="0"/>
              <a:t>PSPACE</a:t>
            </a:r>
            <a:r>
              <a:rPr lang="en-US" altLang="zh-TW" dirty="0"/>
              <a:t> (Polynomial Space): Problems solvable with polynomial memory, even if they take exponential time.</a:t>
            </a:r>
          </a:p>
          <a:p>
            <a:r>
              <a:rPr lang="en-US" altLang="zh-TW" dirty="0"/>
              <a:t>It is unknown whether </a:t>
            </a:r>
            <a:r>
              <a:rPr lang="en-US" altLang="zh-TW" b="1" dirty="0"/>
              <a:t>BQP contains NP</a:t>
            </a:r>
            <a:r>
              <a:rPr lang="en-US" altLang="zh-TW" dirty="0"/>
              <a:t> or is strictly between </a:t>
            </a:r>
            <a:r>
              <a:rPr lang="en-US" altLang="zh-TW" b="1" dirty="0"/>
              <a:t>P and PSPACE</a:t>
            </a:r>
            <a:r>
              <a:rPr lang="en-US" altLang="zh-TW" dirty="0"/>
              <a:t>.</a:t>
            </a:r>
          </a:p>
          <a:p>
            <a:r>
              <a:rPr lang="en-US" altLang="zh-TW" b="1" dirty="0"/>
              <a:t>Examples of Problems in BQP</a:t>
            </a:r>
          </a:p>
          <a:p>
            <a:r>
              <a:rPr lang="en-US" altLang="zh-TW" b="1" dirty="0"/>
              <a:t>Shor’s Algorithm</a:t>
            </a:r>
            <a:r>
              <a:rPr lang="en-US" altLang="zh-TW" dirty="0"/>
              <a:t> (Integer Factorization, Discrete Logarithm) → Breaks RSA.</a:t>
            </a:r>
          </a:p>
          <a:p>
            <a:r>
              <a:rPr lang="en-US" altLang="zh-TW" b="1" dirty="0"/>
              <a:t>Grover’s Algorithm</a:t>
            </a:r>
            <a:r>
              <a:rPr lang="en-US" altLang="zh-TW" dirty="0"/>
              <a:t> (Unstructured Search) → Quadratic speedup over classical search.</a:t>
            </a:r>
          </a:p>
          <a:p>
            <a:r>
              <a:rPr lang="en-US" altLang="zh-TW" b="1" dirty="0"/>
              <a:t>Quantum Simulation</a:t>
            </a:r>
            <a:r>
              <a:rPr lang="en-US" altLang="zh-TW" dirty="0"/>
              <a:t> (Modeling quantum systems) → Important for chemistry and materials science.</a:t>
            </a:r>
          </a:p>
          <a:p>
            <a:r>
              <a:rPr lang="en-US" altLang="zh-TW" dirty="0"/>
              <a:t>BQP represents the power of </a:t>
            </a:r>
            <a:r>
              <a:rPr lang="en-US" altLang="zh-TW" b="1" dirty="0"/>
              <a:t>efficient quantum computation</a:t>
            </a:r>
            <a:r>
              <a:rPr lang="en-US" altLang="zh-TW" dirty="0"/>
              <a:t> and is central to understanding the potential of quantum computers.</a:t>
            </a:r>
          </a:p>
          <a:p>
            <a:endParaRPr lang="en-US" altLang="zh-TW" dirty="0"/>
          </a:p>
          <a:p>
            <a:endParaRPr lang="zh-TW" altLang="en-US" dirty="0"/>
          </a:p>
        </p:txBody>
      </p:sp>
    </p:spTree>
    <p:extLst>
      <p:ext uri="{BB962C8B-B14F-4D97-AF65-F5344CB8AC3E}">
        <p14:creationId xmlns:p14="http://schemas.microsoft.com/office/powerpoint/2010/main" val="3797693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0" indent="-298450" algn="l" defTabSz="990376" rtl="0" eaLnBrk="1" fontAlgn="auto" latinLnBrk="0" hangingPunct="1">
              <a:lnSpc>
                <a:spcPct val="100000"/>
              </a:lnSpc>
              <a:spcBef>
                <a:spcPts val="0"/>
              </a:spcBef>
              <a:spcAft>
                <a:spcPts val="0"/>
              </a:spcAft>
              <a:buClr>
                <a:schemeClr val="dk1"/>
              </a:buClr>
              <a:buSzPts val="1100"/>
              <a:buFont typeface="Arial"/>
              <a:buChar char="●"/>
              <a:tabLst/>
              <a:defRPr/>
            </a:pPr>
            <a:r>
              <a:rPr lang="zh-TW" altLang="en-US" dirty="0">
                <a:highlight>
                  <a:srgbClr val="FFFFFF"/>
                </a:highlight>
              </a:rPr>
              <a:t>退火（</a:t>
            </a:r>
            <a:r>
              <a:rPr lang="en-US" altLang="zh-TW" b="1" dirty="0">
                <a:highlight>
                  <a:srgbClr val="FFFFFF"/>
                </a:highlight>
              </a:rPr>
              <a:t>Annealing</a:t>
            </a:r>
            <a:r>
              <a:rPr lang="zh-TW" altLang="en-US" dirty="0">
                <a:highlight>
                  <a:srgbClr val="FFFFFF"/>
                </a:highlight>
              </a:rPr>
              <a:t>）是一種熱處理（</a:t>
            </a:r>
            <a:r>
              <a:rPr lang="en-US" altLang="zh-TW" b="1" dirty="0">
                <a:highlight>
                  <a:srgbClr val="FFFFFF"/>
                </a:highlight>
              </a:rPr>
              <a:t>heat treatment</a:t>
            </a:r>
            <a:r>
              <a:rPr lang="zh-TW" altLang="en-US" dirty="0">
                <a:highlight>
                  <a:srgbClr val="FFFFFF"/>
                </a:highlight>
              </a:rPr>
              <a:t>）工藝，透過將金屬緩慢加熱至特定溫度，保持一段時間後再緩慢冷卻。</a:t>
            </a:r>
            <a:br>
              <a:rPr lang="zh-TW" altLang="en-US" dirty="0">
                <a:highlight>
                  <a:srgbClr val="FFFFFF"/>
                </a:highlight>
              </a:rPr>
            </a:br>
            <a:r>
              <a:rPr lang="zh-TW" altLang="en-US" dirty="0">
                <a:highlight>
                  <a:srgbClr val="FFFFFF"/>
                </a:highlight>
              </a:rPr>
              <a:t>這使得金屬內部的原子排列更緊密（</a:t>
            </a:r>
            <a:r>
              <a:rPr lang="en-US" altLang="zh-TW" b="1" dirty="0">
                <a:highlight>
                  <a:srgbClr val="FFFFFF"/>
                </a:highlight>
              </a:rPr>
              <a:t>compact</a:t>
            </a:r>
            <a:r>
              <a:rPr lang="zh-TW" altLang="en-US" dirty="0">
                <a:highlight>
                  <a:srgbClr val="FFFFFF"/>
                </a:highlight>
              </a:rPr>
              <a:t>），從而改善其性能（</a:t>
            </a:r>
            <a:r>
              <a:rPr lang="en-US" altLang="zh-TW" b="1" dirty="0">
                <a:highlight>
                  <a:srgbClr val="FFFFFF"/>
                </a:highlight>
              </a:rPr>
              <a:t>properties</a:t>
            </a:r>
            <a:r>
              <a:rPr lang="zh-TW" altLang="en-US" dirty="0">
                <a:highlight>
                  <a:srgbClr val="FFFFFF"/>
                </a:highlight>
              </a:rPr>
              <a:t>）。</a:t>
            </a:r>
            <a:br>
              <a:rPr lang="zh-TW" altLang="en-US" dirty="0">
                <a:highlight>
                  <a:srgbClr val="FFFFFF"/>
                </a:highlight>
              </a:rPr>
            </a:br>
            <a:r>
              <a:rPr lang="zh-TW" altLang="en-US" dirty="0">
                <a:highlight>
                  <a:srgbClr val="FFFFFF"/>
                </a:highlight>
              </a:rPr>
              <a:t>此過程會改變金屬的物理性質（</a:t>
            </a:r>
            <a:r>
              <a:rPr lang="en-US" altLang="zh-TW" b="1" dirty="0">
                <a:highlight>
                  <a:srgbClr val="FFFFFF"/>
                </a:highlight>
              </a:rPr>
              <a:t>physical properties</a:t>
            </a:r>
            <a:r>
              <a:rPr lang="zh-TW" altLang="en-US" dirty="0">
                <a:highlight>
                  <a:srgbClr val="FFFFFF"/>
                </a:highlight>
              </a:rPr>
              <a:t>），有時也會影響其化學性質（</a:t>
            </a:r>
            <a:r>
              <a:rPr lang="en-US" altLang="zh-TW" b="1" dirty="0">
                <a:highlight>
                  <a:srgbClr val="FFFFFF"/>
                </a:highlight>
              </a:rPr>
              <a:t>chemical properties</a:t>
            </a:r>
            <a:r>
              <a:rPr lang="zh-TW" altLang="en-US" dirty="0">
                <a:highlight>
                  <a:srgbClr val="FFFFFF"/>
                </a:highlight>
              </a:rPr>
              <a:t>），使其延展性（</a:t>
            </a:r>
            <a:r>
              <a:rPr lang="en-US" altLang="zh-TW" b="1" dirty="0">
                <a:highlight>
                  <a:srgbClr val="FFFFFF"/>
                </a:highlight>
              </a:rPr>
              <a:t>ductility</a:t>
            </a:r>
            <a:r>
              <a:rPr lang="zh-TW" altLang="en-US" dirty="0">
                <a:highlight>
                  <a:srgbClr val="FFFFFF"/>
                </a:highlight>
              </a:rPr>
              <a:t>）增加、硬度（</a:t>
            </a:r>
            <a:r>
              <a:rPr lang="en-US" altLang="zh-TW" b="1" dirty="0">
                <a:highlight>
                  <a:srgbClr val="FFFFFF"/>
                </a:highlight>
              </a:rPr>
              <a:t>hardness</a:t>
            </a:r>
            <a:r>
              <a:rPr lang="zh-TW" altLang="en-US" dirty="0">
                <a:highlight>
                  <a:srgbClr val="FFFFFF"/>
                </a:highlight>
              </a:rPr>
              <a:t>）降低，從而提高可加工性（</a:t>
            </a:r>
            <a:r>
              <a:rPr lang="en-US" altLang="zh-TW" b="1" dirty="0">
                <a:highlight>
                  <a:srgbClr val="FFFFFF"/>
                </a:highlight>
              </a:rPr>
              <a:t>workability</a:t>
            </a:r>
            <a:r>
              <a:rPr lang="zh-TW" altLang="en-US" dirty="0">
                <a:highlight>
                  <a:srgbClr val="FFFFFF"/>
                </a:highlight>
              </a:rPr>
              <a:t>）。</a:t>
            </a:r>
            <a:endParaRPr lang="en-US" altLang="zh-TW" dirty="0">
              <a:highlight>
                <a:srgbClr val="FFFFFF"/>
              </a:highlight>
            </a:endParaRPr>
          </a:p>
          <a:p>
            <a:r>
              <a:rPr lang="zh-TW" altLang="en-US" b="1" dirty="0">
                <a:highlight>
                  <a:srgbClr val="FFFFFF"/>
                </a:highlight>
              </a:rPr>
              <a:t>翻譯與說明</a:t>
            </a:r>
          </a:p>
          <a:p>
            <a:r>
              <a:rPr lang="en-US" altLang="zh-TW" b="1" dirty="0">
                <a:highlight>
                  <a:srgbClr val="FFFFFF"/>
                </a:highlight>
              </a:rPr>
              <a:t>Annealing</a:t>
            </a:r>
            <a:r>
              <a:rPr lang="zh-TW" altLang="en-US" b="1" dirty="0">
                <a:highlight>
                  <a:srgbClr val="FFFFFF"/>
                </a:highlight>
              </a:rPr>
              <a:t>（退火）</a:t>
            </a:r>
            <a:br>
              <a:rPr lang="zh-TW" altLang="en-US" dirty="0">
                <a:highlight>
                  <a:srgbClr val="FFFFFF"/>
                </a:highlight>
              </a:rPr>
            </a:br>
            <a:r>
              <a:rPr lang="zh-TW" altLang="en-US" b="1" dirty="0">
                <a:highlight>
                  <a:srgbClr val="FFFFFF"/>
                </a:highlight>
              </a:rPr>
              <a:t>翻譯</a:t>
            </a:r>
            <a:r>
              <a:rPr lang="zh-TW" altLang="en-US" dirty="0">
                <a:highlight>
                  <a:srgbClr val="FFFFFF"/>
                </a:highlight>
              </a:rPr>
              <a:t>：退火是一種將金屬緩慢加熱至特定溫度，保持一段時間後再緩慢冷卻的熱處理工藝。</a:t>
            </a:r>
            <a:br>
              <a:rPr lang="zh-TW" altLang="en-US" dirty="0">
                <a:highlight>
                  <a:srgbClr val="FFFFFF"/>
                </a:highlight>
              </a:rPr>
            </a:br>
            <a:r>
              <a:rPr lang="zh-TW" altLang="en-US" b="1" dirty="0">
                <a:highlight>
                  <a:srgbClr val="FFFFFF"/>
                </a:highlight>
              </a:rPr>
              <a:t>說明</a:t>
            </a:r>
            <a:r>
              <a:rPr lang="zh-TW" altLang="en-US" dirty="0">
                <a:highlight>
                  <a:srgbClr val="FFFFFF"/>
                </a:highlight>
              </a:rPr>
              <a:t>：此過程可使金屬的內部結構變得更加均勻，減少內部應力，增強延展性（</a:t>
            </a:r>
            <a:r>
              <a:rPr lang="en-US" altLang="zh-TW" dirty="0">
                <a:highlight>
                  <a:srgbClr val="FFFFFF"/>
                </a:highlight>
              </a:rPr>
              <a:t>ductility</a:t>
            </a:r>
            <a:r>
              <a:rPr lang="zh-TW" altLang="en-US" dirty="0">
                <a:highlight>
                  <a:srgbClr val="FFFFFF"/>
                </a:highlight>
              </a:rPr>
              <a:t>）並降低硬度（</a:t>
            </a:r>
            <a:r>
              <a:rPr lang="en-US" altLang="zh-TW" dirty="0">
                <a:highlight>
                  <a:srgbClr val="FFFFFF"/>
                </a:highlight>
              </a:rPr>
              <a:t>hardness</a:t>
            </a:r>
            <a:r>
              <a:rPr lang="zh-TW" altLang="en-US" dirty="0">
                <a:highlight>
                  <a:srgbClr val="FFFFFF"/>
                </a:highlight>
              </a:rPr>
              <a:t>），從而提高可加工性（</a:t>
            </a:r>
            <a:r>
              <a:rPr lang="en-US" altLang="zh-TW" dirty="0">
                <a:highlight>
                  <a:srgbClr val="FFFFFF"/>
                </a:highlight>
              </a:rPr>
              <a:t>workability</a:t>
            </a:r>
            <a:r>
              <a:rPr lang="zh-TW" altLang="en-US" dirty="0">
                <a:highlight>
                  <a:srgbClr val="FFFFFF"/>
                </a:highlight>
              </a:rPr>
              <a:t>）。退火常用於鋼、銅、鋁等金屬，以改善其機械性能。</a:t>
            </a:r>
          </a:p>
          <a:p>
            <a:r>
              <a:rPr lang="en-US" altLang="zh-TW" b="1" dirty="0">
                <a:highlight>
                  <a:srgbClr val="FFFFFF"/>
                </a:highlight>
              </a:rPr>
              <a:t>Quenching</a:t>
            </a:r>
            <a:r>
              <a:rPr lang="zh-TW" altLang="en-US" b="1" dirty="0">
                <a:highlight>
                  <a:srgbClr val="FFFFFF"/>
                </a:highlight>
              </a:rPr>
              <a:t>（淬火）</a:t>
            </a:r>
            <a:br>
              <a:rPr lang="zh-TW" altLang="en-US" dirty="0">
                <a:highlight>
                  <a:srgbClr val="FFFFFF"/>
                </a:highlight>
              </a:rPr>
            </a:br>
            <a:r>
              <a:rPr lang="zh-TW" altLang="en-US" b="1" dirty="0">
                <a:highlight>
                  <a:srgbClr val="FFFFFF"/>
                </a:highlight>
              </a:rPr>
              <a:t>翻譯</a:t>
            </a:r>
            <a:r>
              <a:rPr lang="zh-TW" altLang="en-US" dirty="0">
                <a:highlight>
                  <a:srgbClr val="FFFFFF"/>
                </a:highlight>
              </a:rPr>
              <a:t>：淬火是一種將金屬加熱至高溫後，迅速浸入冷卻介質（如水、油或空氣）進行快速冷卻的熱處理方法。</a:t>
            </a:r>
            <a:br>
              <a:rPr lang="zh-TW" altLang="en-US" dirty="0">
                <a:highlight>
                  <a:srgbClr val="FFFFFF"/>
                </a:highlight>
              </a:rPr>
            </a:br>
            <a:r>
              <a:rPr lang="zh-TW" altLang="en-US" b="1" dirty="0">
                <a:highlight>
                  <a:srgbClr val="FFFFFF"/>
                </a:highlight>
              </a:rPr>
              <a:t>說明</a:t>
            </a:r>
            <a:r>
              <a:rPr lang="zh-TW" altLang="en-US" dirty="0">
                <a:highlight>
                  <a:srgbClr val="FFFFFF"/>
                </a:highlight>
              </a:rPr>
              <a:t>：淬火可使金屬內部的晶體結構發生變化，提高其硬度和強度，但也會導致脆性增加。因此，淬火後通常需要進一步回火（</a:t>
            </a:r>
            <a:r>
              <a:rPr lang="en-US" altLang="zh-TW" dirty="0">
                <a:highlight>
                  <a:srgbClr val="FFFFFF"/>
                </a:highlight>
              </a:rPr>
              <a:t>tempering</a:t>
            </a:r>
            <a:r>
              <a:rPr lang="zh-TW" altLang="en-US" dirty="0">
                <a:highlight>
                  <a:srgbClr val="FFFFFF"/>
                </a:highlight>
              </a:rPr>
              <a:t>）來調整其機械性能。鋼鐵材料常透過淬火來獲得高強度結構。</a:t>
            </a:r>
          </a:p>
          <a:p>
            <a:r>
              <a:rPr lang="en-US" altLang="zh-TW" b="1" dirty="0">
                <a:highlight>
                  <a:srgbClr val="FFFFFF"/>
                </a:highlight>
              </a:rPr>
              <a:t>Tempering</a:t>
            </a:r>
            <a:r>
              <a:rPr lang="zh-TW" altLang="en-US" b="1" dirty="0">
                <a:highlight>
                  <a:srgbClr val="FFFFFF"/>
                </a:highlight>
              </a:rPr>
              <a:t>（回火）</a:t>
            </a:r>
            <a:br>
              <a:rPr lang="zh-TW" altLang="en-US" dirty="0">
                <a:highlight>
                  <a:srgbClr val="FFFFFF"/>
                </a:highlight>
              </a:rPr>
            </a:br>
            <a:r>
              <a:rPr lang="zh-TW" altLang="en-US" b="1" dirty="0">
                <a:highlight>
                  <a:srgbClr val="FFFFFF"/>
                </a:highlight>
              </a:rPr>
              <a:t>翻譯</a:t>
            </a:r>
            <a:r>
              <a:rPr lang="zh-TW" altLang="en-US" dirty="0">
                <a:highlight>
                  <a:srgbClr val="FFFFFF"/>
                </a:highlight>
              </a:rPr>
              <a:t>：回火是一種在淬火後，將金屬加熱至較低的溫度並保持一段時間，然後緩慢冷卻的熱處理工藝。</a:t>
            </a:r>
            <a:br>
              <a:rPr lang="zh-TW" altLang="en-US" dirty="0">
                <a:highlight>
                  <a:srgbClr val="FFFFFF"/>
                </a:highlight>
              </a:rPr>
            </a:br>
            <a:r>
              <a:rPr lang="zh-TW" altLang="en-US" b="1" dirty="0">
                <a:highlight>
                  <a:srgbClr val="FFFFFF"/>
                </a:highlight>
              </a:rPr>
              <a:t>說明</a:t>
            </a:r>
            <a:r>
              <a:rPr lang="zh-TW" altLang="en-US" dirty="0">
                <a:highlight>
                  <a:srgbClr val="FFFFFF"/>
                </a:highlight>
              </a:rPr>
              <a:t>：回火的主要目的是降低淬火後金屬的脆性，同時保持較高的強度和韌性（</a:t>
            </a:r>
            <a:r>
              <a:rPr lang="en-US" altLang="zh-TW" dirty="0">
                <a:highlight>
                  <a:srgbClr val="FFFFFF"/>
                </a:highlight>
              </a:rPr>
              <a:t>toughness</a:t>
            </a:r>
            <a:r>
              <a:rPr lang="zh-TW" altLang="en-US" dirty="0">
                <a:highlight>
                  <a:srgbClr val="FFFFFF"/>
                </a:highlight>
              </a:rPr>
              <a:t>）。透過適當的回火，可以改善材料的機械性能，使其更適合實際應用，例如彈簧、工具和機械零件等。</a:t>
            </a:r>
          </a:p>
          <a:p>
            <a:r>
              <a:rPr lang="en-US" altLang="zh-TW" b="1" dirty="0">
                <a:highlight>
                  <a:srgbClr val="FFFFFF"/>
                </a:highlight>
              </a:rPr>
              <a:t>Normalizing</a:t>
            </a:r>
            <a:r>
              <a:rPr lang="zh-TW" altLang="en-US" b="1" dirty="0">
                <a:highlight>
                  <a:srgbClr val="FFFFFF"/>
                </a:highlight>
              </a:rPr>
              <a:t>（正火）</a:t>
            </a:r>
            <a:br>
              <a:rPr lang="zh-TW" altLang="en-US" dirty="0">
                <a:highlight>
                  <a:srgbClr val="FFFFFF"/>
                </a:highlight>
              </a:rPr>
            </a:br>
            <a:r>
              <a:rPr lang="zh-TW" altLang="en-US" b="1" dirty="0">
                <a:highlight>
                  <a:srgbClr val="FFFFFF"/>
                </a:highlight>
              </a:rPr>
              <a:t>翻譯</a:t>
            </a:r>
            <a:r>
              <a:rPr lang="zh-TW" altLang="en-US" dirty="0">
                <a:highlight>
                  <a:srgbClr val="FFFFFF"/>
                </a:highlight>
              </a:rPr>
              <a:t>：正火是一種將金屬加熱至高於臨界溫度，保持一段時間後在空氣中自然冷卻的熱處理方法。</a:t>
            </a:r>
            <a:br>
              <a:rPr lang="zh-TW" altLang="en-US" dirty="0">
                <a:highlight>
                  <a:srgbClr val="FFFFFF"/>
                </a:highlight>
              </a:rPr>
            </a:br>
            <a:r>
              <a:rPr lang="zh-TW" altLang="en-US" b="1" dirty="0">
                <a:highlight>
                  <a:srgbClr val="FFFFFF"/>
                </a:highlight>
              </a:rPr>
              <a:t>說明</a:t>
            </a:r>
            <a:r>
              <a:rPr lang="zh-TW" altLang="en-US" dirty="0">
                <a:highlight>
                  <a:srgbClr val="FFFFFF"/>
                </a:highlight>
              </a:rPr>
              <a:t>：正火主要用於改善金屬的顯微結構，使其晶粒細化，提升韌性和機械強度，並消除內部應力。與退火相比，正火的冷卻速度較快，因此產生的金屬組織較硬，適用於需要高強度和均勻結構的零件，例如齒輪、軸承和機械構件等。</a:t>
            </a:r>
          </a:p>
          <a:p>
            <a:r>
              <a:rPr lang="zh-TW" altLang="en-US" dirty="0">
                <a:highlight>
                  <a:srgbClr val="FFFFFF"/>
                </a:highlight>
              </a:rPr>
              <a:t>這些熱處理工藝各有其特定的用途，適用於不同的材料和應用需求。</a:t>
            </a:r>
          </a:p>
          <a:p>
            <a:r>
              <a:rPr lang="zh-TW" altLang="en-US" dirty="0">
                <a:highlight>
                  <a:srgbClr val="FFFFFF"/>
                </a:highlight>
              </a:rPr>
              <a:t>金屬的**強度（</a:t>
            </a:r>
            <a:r>
              <a:rPr lang="en-US" altLang="zh-TW" dirty="0">
                <a:highlight>
                  <a:srgbClr val="FFFFFF"/>
                </a:highlight>
              </a:rPr>
              <a:t>Strength</a:t>
            </a:r>
            <a:r>
              <a:rPr lang="zh-TW" altLang="en-US" dirty="0">
                <a:highlight>
                  <a:srgbClr val="FFFFFF"/>
                </a:highlight>
              </a:rPr>
              <a:t>）**是指金屬材料在受外力作用時抵抗變形或斷裂的能力。強度是衡量金屬機械性能的重要指標之一，通常可以根據不同的受力情況分為以下幾種類型：</a:t>
            </a:r>
          </a:p>
          <a:p>
            <a:r>
              <a:rPr lang="zh-TW" altLang="en-US" b="1" dirty="0">
                <a:highlight>
                  <a:srgbClr val="FFFFFF"/>
                </a:highlight>
              </a:rPr>
              <a:t>拉伸強度（</a:t>
            </a:r>
            <a:r>
              <a:rPr lang="en-US" altLang="zh-TW" b="1" dirty="0">
                <a:highlight>
                  <a:srgbClr val="FFFFFF"/>
                </a:highlight>
              </a:rPr>
              <a:t>Tensile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指金屬在拉伸載荷作用下，能夠承受的最大應力。當金屬被拉伸到極限時，若超過其拉伸強度，則會發生斷裂。</a:t>
            </a:r>
          </a:p>
          <a:p>
            <a:pPr lvl="1"/>
            <a:r>
              <a:rPr lang="zh-TW" altLang="en-US" b="1" dirty="0">
                <a:highlight>
                  <a:srgbClr val="FFFFFF"/>
                </a:highlight>
              </a:rPr>
              <a:t>單位</a:t>
            </a:r>
            <a:r>
              <a:rPr lang="zh-TW" altLang="en-US" dirty="0">
                <a:highlight>
                  <a:srgbClr val="FFFFFF"/>
                </a:highlight>
              </a:rPr>
              <a:t>：通常以兆帕（</a:t>
            </a:r>
            <a:r>
              <a:rPr lang="en-US" altLang="zh-TW" dirty="0">
                <a:highlight>
                  <a:srgbClr val="FFFFFF"/>
                </a:highlight>
              </a:rPr>
              <a:t>MPa</a:t>
            </a:r>
            <a:r>
              <a:rPr lang="zh-TW" altLang="en-US" dirty="0">
                <a:highlight>
                  <a:srgbClr val="FFFFFF"/>
                </a:highlight>
              </a:rPr>
              <a:t>）或牛頓</a:t>
            </a:r>
            <a:r>
              <a:rPr lang="en-US" altLang="zh-TW" dirty="0">
                <a:highlight>
                  <a:srgbClr val="FFFFFF"/>
                </a:highlight>
              </a:rPr>
              <a:t>/</a:t>
            </a:r>
            <a:r>
              <a:rPr lang="zh-TW" altLang="en-US" dirty="0">
                <a:highlight>
                  <a:srgbClr val="FFFFFF"/>
                </a:highlight>
              </a:rPr>
              <a:t>平方毫米（</a:t>
            </a:r>
            <a:r>
              <a:rPr lang="en-US" altLang="zh-TW" dirty="0">
                <a:highlight>
                  <a:srgbClr val="FFFFFF"/>
                </a:highlight>
              </a:rPr>
              <a:t>N/mm²</a:t>
            </a:r>
            <a:r>
              <a:rPr lang="zh-TW" altLang="en-US" dirty="0">
                <a:highlight>
                  <a:srgbClr val="FFFFFF"/>
                </a:highlight>
              </a:rPr>
              <a:t>）表示。</a:t>
            </a:r>
          </a:p>
          <a:p>
            <a:pPr lvl="1"/>
            <a:r>
              <a:rPr lang="zh-TW" altLang="en-US" b="1" dirty="0">
                <a:highlight>
                  <a:srgbClr val="FFFFFF"/>
                </a:highlight>
              </a:rPr>
              <a:t>應用範例</a:t>
            </a:r>
            <a:r>
              <a:rPr lang="zh-TW" altLang="en-US" dirty="0">
                <a:highlight>
                  <a:srgbClr val="FFFFFF"/>
                </a:highlight>
              </a:rPr>
              <a:t>：鋼索、橋梁鋼材等需要高拉伸強度的結構。</a:t>
            </a:r>
          </a:p>
          <a:p>
            <a:r>
              <a:rPr lang="zh-TW" altLang="en-US" b="1" dirty="0">
                <a:highlight>
                  <a:srgbClr val="FFFFFF"/>
                </a:highlight>
              </a:rPr>
              <a:t>屈服強度（</a:t>
            </a:r>
            <a:r>
              <a:rPr lang="en-US" altLang="zh-TW" b="1" dirty="0">
                <a:highlight>
                  <a:srgbClr val="FFFFFF"/>
                </a:highlight>
              </a:rPr>
              <a:t>Yield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指金屬在受力時開始產生</a:t>
            </a:r>
            <a:r>
              <a:rPr lang="zh-TW" altLang="en-US" b="1" dirty="0">
                <a:highlight>
                  <a:srgbClr val="FFFFFF"/>
                </a:highlight>
              </a:rPr>
              <a:t>永久變形</a:t>
            </a:r>
            <a:r>
              <a:rPr lang="zh-TW" altLang="en-US" dirty="0">
                <a:highlight>
                  <a:srgbClr val="FFFFFF"/>
                </a:highlight>
              </a:rPr>
              <a:t>（塑性變形）的應力值。當應力超過屈服強度後，材料即使卸除外力也無法恢復原狀。</a:t>
            </a:r>
          </a:p>
          <a:p>
            <a:pPr lvl="1"/>
            <a:r>
              <a:rPr lang="zh-TW" altLang="en-US" b="1" dirty="0">
                <a:highlight>
                  <a:srgbClr val="FFFFFF"/>
                </a:highlight>
              </a:rPr>
              <a:t>應用範例</a:t>
            </a:r>
            <a:r>
              <a:rPr lang="zh-TW" altLang="en-US" dirty="0">
                <a:highlight>
                  <a:srgbClr val="FFFFFF"/>
                </a:highlight>
              </a:rPr>
              <a:t>：汽車結構件、建築鋼筋等，需具備良好的屈服強度以防止過早變形。</a:t>
            </a:r>
          </a:p>
          <a:p>
            <a:r>
              <a:rPr lang="zh-TW" altLang="en-US" b="1" dirty="0">
                <a:highlight>
                  <a:srgbClr val="FFFFFF"/>
                </a:highlight>
              </a:rPr>
              <a:t>壓縮強度（</a:t>
            </a:r>
            <a:r>
              <a:rPr lang="en-US" altLang="zh-TW" b="1" dirty="0">
                <a:highlight>
                  <a:srgbClr val="FFFFFF"/>
                </a:highlight>
              </a:rPr>
              <a:t>Compressive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指金屬在受壓時能承受的最大應力。與拉伸強度不同，金屬在受壓時通常不容易破裂，而是會發生屈曲或壓縮變形。</a:t>
            </a:r>
          </a:p>
          <a:p>
            <a:pPr lvl="1"/>
            <a:r>
              <a:rPr lang="zh-TW" altLang="en-US" b="1" dirty="0">
                <a:highlight>
                  <a:srgbClr val="FFFFFF"/>
                </a:highlight>
              </a:rPr>
              <a:t>應用範例</a:t>
            </a:r>
            <a:r>
              <a:rPr lang="zh-TW" altLang="en-US" dirty="0">
                <a:highlight>
                  <a:srgbClr val="FFFFFF"/>
                </a:highlight>
              </a:rPr>
              <a:t>：支撐結構、軸承材料等。</a:t>
            </a:r>
          </a:p>
          <a:p>
            <a:r>
              <a:rPr lang="zh-TW" altLang="en-US" b="1" dirty="0">
                <a:highlight>
                  <a:srgbClr val="FFFFFF"/>
                </a:highlight>
              </a:rPr>
              <a:t>剪切強度（</a:t>
            </a:r>
            <a:r>
              <a:rPr lang="en-US" altLang="zh-TW" b="1" dirty="0">
                <a:highlight>
                  <a:srgbClr val="FFFFFF"/>
                </a:highlight>
              </a:rPr>
              <a:t>Shear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指金屬在剪切應力（即沿著平行於力方向的斷面受力）作用下，能夠承受的最大應力。</a:t>
            </a:r>
          </a:p>
          <a:p>
            <a:pPr lvl="1"/>
            <a:r>
              <a:rPr lang="zh-TW" altLang="en-US" b="1" dirty="0">
                <a:highlight>
                  <a:srgbClr val="FFFFFF"/>
                </a:highlight>
              </a:rPr>
              <a:t>應用範例</a:t>
            </a:r>
            <a:r>
              <a:rPr lang="zh-TW" altLang="en-US" dirty="0">
                <a:highlight>
                  <a:srgbClr val="FFFFFF"/>
                </a:highlight>
              </a:rPr>
              <a:t>：鉚釘、螺栓等連接件需具有良好的剪切強度，以確保結構穩固。</a:t>
            </a:r>
          </a:p>
          <a:p>
            <a:r>
              <a:rPr lang="zh-TW" altLang="en-US" b="1" dirty="0">
                <a:highlight>
                  <a:srgbClr val="FFFFFF"/>
                </a:highlight>
              </a:rPr>
              <a:t>抗疲勞強度（</a:t>
            </a:r>
            <a:r>
              <a:rPr lang="en-US" altLang="zh-TW" b="1" dirty="0">
                <a:highlight>
                  <a:srgbClr val="FFFFFF"/>
                </a:highlight>
              </a:rPr>
              <a:t>Fatigue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指金屬材料在反覆受力的情況下，能夠承受的最大應力。金屬長期承受交變載荷時，可能會因疲勞而發生微裂紋，最終導致斷裂。</a:t>
            </a:r>
          </a:p>
          <a:p>
            <a:pPr lvl="1"/>
            <a:r>
              <a:rPr lang="zh-TW" altLang="en-US" b="1" dirty="0">
                <a:highlight>
                  <a:srgbClr val="FFFFFF"/>
                </a:highlight>
              </a:rPr>
              <a:t>應用範例</a:t>
            </a:r>
            <a:r>
              <a:rPr lang="zh-TW" altLang="en-US" dirty="0">
                <a:highlight>
                  <a:srgbClr val="FFFFFF"/>
                </a:highlight>
              </a:rPr>
              <a:t>：飛機機翼、橋樑、車輛懸掛系統等需長時間承受變動載荷的結構。</a:t>
            </a:r>
          </a:p>
          <a:p>
            <a:r>
              <a:rPr lang="zh-TW" altLang="en-US" b="1" dirty="0">
                <a:highlight>
                  <a:srgbClr val="FFFFFF"/>
                </a:highlight>
              </a:rPr>
              <a:t>抗衝擊強度（</a:t>
            </a:r>
            <a:r>
              <a:rPr lang="en-US" altLang="zh-TW" b="1" dirty="0">
                <a:highlight>
                  <a:srgbClr val="FFFFFF"/>
                </a:highlight>
              </a:rPr>
              <a:t>Impact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指金屬在瞬間受力（如錘擊或撞擊）時抵抗斷裂的能力。通常由**夏比衝擊試驗（</a:t>
            </a:r>
            <a:r>
              <a:rPr lang="en-US" altLang="zh-TW" dirty="0">
                <a:highlight>
                  <a:srgbClr val="FFFFFF"/>
                </a:highlight>
              </a:rPr>
              <a:t>Charpy Impact Test</a:t>
            </a:r>
            <a:r>
              <a:rPr lang="zh-TW" altLang="en-US" dirty="0">
                <a:highlight>
                  <a:srgbClr val="FFFFFF"/>
                </a:highlight>
              </a:rPr>
              <a:t>）</a:t>
            </a:r>
            <a:r>
              <a:rPr lang="zh-TW" altLang="en-US" b="1" dirty="0">
                <a:highlight>
                  <a:srgbClr val="FFFFFF"/>
                </a:highlight>
              </a:rPr>
              <a:t>或</a:t>
            </a:r>
            <a:r>
              <a:rPr lang="zh-TW" altLang="en-US" dirty="0">
                <a:highlight>
                  <a:srgbClr val="FFFFFF"/>
                </a:highlight>
              </a:rPr>
              <a:t>伊左德衝擊試驗（</a:t>
            </a:r>
            <a:r>
              <a:rPr lang="en-US" altLang="zh-TW" dirty="0">
                <a:highlight>
                  <a:srgbClr val="FFFFFF"/>
                </a:highlight>
              </a:rPr>
              <a:t>Izod Impact Test</a:t>
            </a:r>
            <a:r>
              <a:rPr lang="zh-TW" altLang="en-US" dirty="0">
                <a:highlight>
                  <a:srgbClr val="FFFFFF"/>
                </a:highlight>
              </a:rPr>
              <a:t>）**測得。</a:t>
            </a:r>
          </a:p>
          <a:p>
            <a:pPr lvl="1"/>
            <a:r>
              <a:rPr lang="zh-TW" altLang="en-US" b="1" dirty="0">
                <a:highlight>
                  <a:srgbClr val="FFFFFF"/>
                </a:highlight>
              </a:rPr>
              <a:t>應用範例</a:t>
            </a:r>
            <a:r>
              <a:rPr lang="zh-TW" altLang="en-US" dirty="0">
                <a:highlight>
                  <a:srgbClr val="FFFFFF"/>
                </a:highlight>
              </a:rPr>
              <a:t>：汽車保險桿、頭盔材料、裝甲鋼板等。</a:t>
            </a:r>
          </a:p>
          <a:p>
            <a:r>
              <a:rPr lang="zh-TW" altLang="en-US" b="1" dirty="0">
                <a:highlight>
                  <a:srgbClr val="FFFFFF"/>
                </a:highlight>
              </a:rPr>
              <a:t>總結</a:t>
            </a:r>
          </a:p>
          <a:p>
            <a:r>
              <a:rPr lang="zh-TW" altLang="en-US" dirty="0">
                <a:highlight>
                  <a:srgbClr val="FFFFFF"/>
                </a:highlight>
              </a:rPr>
              <a:t>金屬的強度決定了其在不同應用中的適用性。例如，高拉伸強度的材料適合用於承受拉力的結構，而高抗衝擊強度的材料適合用於需要吸收能量的應用（如汽車保護裝置）。選擇金屬材料時，需根據實際應用需求來考量不同的強度類型。</a:t>
            </a:r>
          </a:p>
          <a:p>
            <a:endParaRPr lang="zh-TW" altLang="en-US" dirty="0"/>
          </a:p>
        </p:txBody>
      </p:sp>
    </p:spTree>
    <p:extLst>
      <p:ext uri="{BB962C8B-B14F-4D97-AF65-F5344CB8AC3E}">
        <p14:creationId xmlns:p14="http://schemas.microsoft.com/office/powerpoint/2010/main" val="2325442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  Kirkpatrick,  C.D.  </a:t>
            </a:r>
            <a:r>
              <a:rPr lang="en-US" altLang="zh-TW" dirty="0" err="1"/>
              <a:t>Gelatt</a:t>
            </a:r>
            <a:r>
              <a:rPr lang="en-US" altLang="zh-TW" dirty="0"/>
              <a:t>  and  M.P.  </a:t>
            </a:r>
            <a:r>
              <a:rPr lang="en-US" altLang="zh-TW" dirty="0" err="1"/>
              <a:t>Vecchi</a:t>
            </a:r>
            <a:r>
              <a:rPr lang="en-US" altLang="zh-TW" dirty="0"/>
              <a:t>,  Optimization  by  simulated  annealing,  Science  220  (1983) 671-680. </a:t>
            </a:r>
          </a:p>
          <a:p>
            <a:r>
              <a:rPr lang="en-US" altLang="zh-TW" sz="1100" b="0" i="0" u="none" strike="noStrike" cap="none" dirty="0">
                <a:solidFill>
                  <a:srgbClr val="000000"/>
                </a:solidFill>
                <a:effectLst/>
                <a:latin typeface="Arial"/>
                <a:ea typeface="Arial"/>
                <a:cs typeface="Arial"/>
                <a:sym typeface="Arial"/>
              </a:rPr>
              <a:t>In 1983, this approach was used by Kirkpatrick, </a:t>
            </a:r>
            <a:r>
              <a:rPr lang="en-US" altLang="zh-TW" sz="1100" b="0" i="0" u="none" strike="noStrike" cap="none" dirty="0" err="1">
                <a:solidFill>
                  <a:srgbClr val="000000"/>
                </a:solidFill>
                <a:effectLst/>
                <a:latin typeface="Arial"/>
                <a:ea typeface="Arial"/>
                <a:cs typeface="Arial"/>
                <a:sym typeface="Arial"/>
              </a:rPr>
              <a:t>Gelatt</a:t>
            </a:r>
            <a:r>
              <a:rPr lang="en-US" altLang="zh-TW" sz="1100" b="0" i="0" u="none" strike="noStrike" cap="none" dirty="0">
                <a:solidFill>
                  <a:srgbClr val="000000"/>
                </a:solidFill>
                <a:effectLst/>
                <a:latin typeface="Arial"/>
                <a:ea typeface="Arial"/>
                <a:cs typeface="Arial"/>
                <a:sym typeface="Arial"/>
              </a:rPr>
              <a:t> Jr., and </a:t>
            </a:r>
            <a:r>
              <a:rPr lang="en-US" altLang="zh-TW" sz="1100" b="0" i="0" u="none" strike="noStrike" cap="none" dirty="0" err="1">
                <a:solidFill>
                  <a:srgbClr val="000000"/>
                </a:solidFill>
                <a:effectLst/>
                <a:latin typeface="Arial"/>
                <a:ea typeface="Arial"/>
                <a:cs typeface="Arial"/>
                <a:sym typeface="Arial"/>
              </a:rPr>
              <a:t>Vecchi</a:t>
            </a:r>
            <a:r>
              <a:rPr lang="en-US" altLang="zh-TW" sz="1100" b="0" i="0" u="none" strike="noStrike" cap="none" baseline="30000" dirty="0">
                <a:solidFill>
                  <a:srgbClr val="000000"/>
                </a:solidFill>
                <a:effectLst/>
                <a:latin typeface="Arial"/>
                <a:ea typeface="Arial"/>
                <a:cs typeface="Arial"/>
                <a:sym typeface="Arial"/>
                <a:hlinkClick r:id="rId3"/>
              </a:rPr>
              <a:t>[6]</a:t>
            </a:r>
            <a:r>
              <a:rPr lang="en-US" altLang="zh-TW" sz="1100" b="0" i="0" u="none" strike="noStrike" cap="none" dirty="0">
                <a:solidFill>
                  <a:srgbClr val="000000"/>
                </a:solidFill>
                <a:effectLst/>
                <a:latin typeface="Arial"/>
                <a:ea typeface="Arial"/>
                <a:cs typeface="Arial"/>
                <a:sym typeface="Arial"/>
              </a:rPr>
              <a:t> for a solution of the </a:t>
            </a:r>
            <a:r>
              <a:rPr lang="en-US" altLang="zh-TW" sz="1100" b="0" i="0" u="none" strike="noStrike" cap="none" dirty="0">
                <a:solidFill>
                  <a:srgbClr val="000000"/>
                </a:solidFill>
                <a:effectLst/>
                <a:latin typeface="Arial"/>
                <a:ea typeface="Arial"/>
                <a:cs typeface="Arial"/>
                <a:sym typeface="Arial"/>
                <a:hlinkClick r:id="rId4"/>
              </a:rPr>
              <a:t>traveling salesman problem</a:t>
            </a:r>
            <a:r>
              <a:rPr lang="en-US" altLang="zh-TW" sz="1100" b="0" i="0" u="none" strike="noStrike" cap="none" dirty="0">
                <a:solidFill>
                  <a:srgbClr val="000000"/>
                </a:solidFill>
                <a:effectLst/>
                <a:latin typeface="Arial"/>
                <a:ea typeface="Arial"/>
                <a:cs typeface="Arial"/>
                <a:sym typeface="Arial"/>
              </a:rPr>
              <a:t>. They also proposed its current name, simulated annealing.</a:t>
            </a:r>
            <a:endParaRPr lang="en-US" altLang="zh-TW" dirty="0"/>
          </a:p>
          <a:p>
            <a:r>
              <a:rPr lang="en-US" altLang="zh-TW" b="1" dirty="0" err="1"/>
              <a:t>1953Metropolis</a:t>
            </a:r>
            <a:r>
              <a:rPr lang="en-US" altLang="zh-TW" b="1" dirty="0"/>
              <a:t> et al.</a:t>
            </a:r>
            <a:r>
              <a:rPr lang="zh-TW" altLang="en-US" dirty="0"/>
              <a:t>（洛斯阿拉莫斯）提出模擬熱平衡的 </a:t>
            </a:r>
            <a:r>
              <a:rPr lang="en-US" altLang="zh-TW" dirty="0"/>
              <a:t>Metropolis </a:t>
            </a:r>
            <a:r>
              <a:rPr lang="zh-TW" altLang="en-US" dirty="0"/>
              <a:t>演算法，為 </a:t>
            </a:r>
            <a:r>
              <a:rPr lang="en-US" altLang="zh-TW" dirty="0"/>
              <a:t>SA </a:t>
            </a:r>
            <a:r>
              <a:rPr lang="zh-TW" altLang="en-US" dirty="0"/>
              <a:t>提供接受機率的數學基礎</a:t>
            </a:r>
            <a:r>
              <a:rPr lang="en-US" altLang="zh-TW" i="1" dirty="0"/>
              <a:t>Equation of state calculations by fast computing machines</a:t>
            </a:r>
            <a:r>
              <a:rPr lang="en-US" altLang="zh-TW" dirty="0"/>
              <a:t>, J. Chem. Phys.</a:t>
            </a:r>
          </a:p>
          <a:p>
            <a:r>
              <a:rPr lang="en-US" altLang="zh-TW" b="1" dirty="0" err="1"/>
              <a:t>1983S</a:t>
            </a:r>
            <a:r>
              <a:rPr lang="en-US" altLang="zh-TW" b="1" dirty="0"/>
              <a:t>. Kirkpatrick, C. D. </a:t>
            </a:r>
            <a:r>
              <a:rPr lang="en-US" altLang="zh-TW" b="1" dirty="0" err="1"/>
              <a:t>Gelatt</a:t>
            </a:r>
            <a:r>
              <a:rPr lang="en-US" altLang="zh-TW" b="1" dirty="0"/>
              <a:t>, M. P. </a:t>
            </a:r>
            <a:r>
              <a:rPr lang="en-US" altLang="zh-TW" b="1" dirty="0" err="1"/>
              <a:t>Vecchi</a:t>
            </a:r>
            <a:r>
              <a:rPr lang="zh-TW" altLang="en-US" dirty="0"/>
              <a:t>（貝爾實驗室）將退火原理首次引入</a:t>
            </a:r>
            <a:r>
              <a:rPr lang="zh-TW" altLang="en-US" b="1" dirty="0"/>
              <a:t>組合最佳化問題</a:t>
            </a:r>
            <a:r>
              <a:rPr lang="zh-TW" altLang="en-US" dirty="0"/>
              <a:t>，發展成 </a:t>
            </a:r>
            <a:r>
              <a:rPr lang="en-US" altLang="zh-TW" dirty="0"/>
              <a:t>Simulated Annealing</a:t>
            </a:r>
            <a:r>
              <a:rPr lang="zh-TW" altLang="en-US" b="1" dirty="0"/>
              <a:t>經典文獻</a:t>
            </a:r>
            <a:r>
              <a:rPr lang="zh-TW" altLang="en-US" dirty="0"/>
              <a:t>：</a:t>
            </a:r>
            <a:r>
              <a:rPr lang="en-US" altLang="zh-TW" i="1" dirty="0"/>
              <a:t>Optimization by Simulated Annealing</a:t>
            </a:r>
            <a:r>
              <a:rPr lang="en-US" altLang="zh-TW" dirty="0"/>
              <a:t>, Science</a:t>
            </a:r>
          </a:p>
          <a:p>
            <a:r>
              <a:rPr lang="en-US" altLang="zh-TW" b="1" dirty="0" err="1"/>
              <a:t>1985Geman</a:t>
            </a:r>
            <a:r>
              <a:rPr lang="en-US" altLang="zh-TW" b="1" dirty="0"/>
              <a:t> &amp; </a:t>
            </a:r>
            <a:r>
              <a:rPr lang="en-US" altLang="zh-TW" b="1" dirty="0" err="1"/>
              <a:t>Geman</a:t>
            </a:r>
            <a:r>
              <a:rPr lang="zh-TW" altLang="en-US" dirty="0"/>
              <a:t>提出在對數冷卻下，</a:t>
            </a:r>
            <a:r>
              <a:rPr lang="en-US" altLang="zh-TW" dirty="0"/>
              <a:t>SA </a:t>
            </a:r>
            <a:r>
              <a:rPr lang="zh-TW" altLang="en-US" dirty="0"/>
              <a:t>保證收斂至全域最小解（理論性質）</a:t>
            </a:r>
            <a:r>
              <a:rPr lang="en-US" altLang="zh-TW" i="1" dirty="0"/>
              <a:t>Stochastic relaxation, Gibbs distributions, and the Bayesian restoration of images</a:t>
            </a:r>
            <a:r>
              <a:rPr lang="en-US" altLang="zh-TW" dirty="0"/>
              <a:t>, </a:t>
            </a:r>
            <a:r>
              <a:rPr lang="en-US" altLang="zh-TW" dirty="0" err="1"/>
              <a:t>PAMI</a:t>
            </a:r>
            <a:r>
              <a:rPr lang="en-US" altLang="zh-TW" b="1" dirty="0" err="1"/>
              <a:t>1987</a:t>
            </a:r>
            <a:r>
              <a:rPr lang="en-US" altLang="zh-TW" dirty="0" err="1"/>
              <a:t>Aarts</a:t>
            </a:r>
            <a:r>
              <a:rPr lang="en-US" altLang="zh-TW" dirty="0"/>
              <a:t> &amp; </a:t>
            </a:r>
            <a:r>
              <a:rPr lang="en-US" altLang="zh-TW" dirty="0" err="1"/>
              <a:t>Korst</a:t>
            </a:r>
            <a:r>
              <a:rPr lang="zh-TW" altLang="en-US" dirty="0"/>
              <a:t>發展成系統性演算法框架，提出溫度策略與理論分析</a:t>
            </a:r>
            <a:r>
              <a:rPr lang="en-US" altLang="zh-TW" i="1" dirty="0"/>
              <a:t>Simulated Annealing and Boltzmann Machines</a:t>
            </a:r>
            <a:r>
              <a:rPr lang="en-US" altLang="zh-TW" dirty="0"/>
              <a:t>, Wiley</a:t>
            </a:r>
          </a:p>
          <a:p>
            <a:r>
              <a:rPr lang="en-US" altLang="zh-TW" b="1" dirty="0" err="1"/>
              <a:t>1990s</a:t>
            </a:r>
            <a:r>
              <a:rPr lang="zh-TW" altLang="en-US" dirty="0"/>
              <a:t>多篇研究將 </a:t>
            </a:r>
            <a:r>
              <a:rPr lang="en-US" altLang="zh-TW" dirty="0"/>
              <a:t>SA </a:t>
            </a:r>
            <a:r>
              <a:rPr lang="zh-TW" altLang="en-US" dirty="0"/>
              <a:t>應用於 </a:t>
            </a:r>
            <a:r>
              <a:rPr lang="en-US" altLang="zh-TW" dirty="0"/>
              <a:t>TSP</a:t>
            </a:r>
            <a:r>
              <a:rPr lang="zh-TW" altLang="en-US" dirty="0"/>
              <a:t>、</a:t>
            </a:r>
            <a:r>
              <a:rPr lang="en-US" altLang="zh-TW" dirty="0"/>
              <a:t>VLSI </a:t>
            </a:r>
            <a:r>
              <a:rPr lang="zh-TW" altLang="en-US" dirty="0"/>
              <a:t>設計、排程等經典 </a:t>
            </a:r>
            <a:r>
              <a:rPr lang="en-US" altLang="zh-TW" dirty="0"/>
              <a:t>NP </a:t>
            </a:r>
            <a:r>
              <a:rPr lang="zh-TW" altLang="en-US" dirty="0"/>
              <a:t>問題</a:t>
            </a:r>
            <a:r>
              <a:rPr lang="en-US" altLang="zh-TW" dirty="0"/>
              <a:t>—</a:t>
            </a:r>
          </a:p>
          <a:p>
            <a:pPr marL="158750" indent="0">
              <a:buNone/>
            </a:pPr>
            <a:r>
              <a:rPr lang="zh-TW" altLang="en-US" b="1" dirty="0"/>
              <a:t>三、</a:t>
            </a:r>
            <a:r>
              <a:rPr lang="en-US" altLang="zh-TW" b="1" dirty="0"/>
              <a:t>Metropolis </a:t>
            </a:r>
            <a:r>
              <a:rPr lang="zh-TW" altLang="en-US" b="1" dirty="0"/>
              <a:t>演算法（</a:t>
            </a:r>
            <a:r>
              <a:rPr lang="en-US" altLang="zh-TW" b="1" dirty="0"/>
              <a:t>1953</a:t>
            </a:r>
            <a:r>
              <a:rPr lang="zh-TW" altLang="en-US" b="1" dirty="0"/>
              <a:t>）</a:t>
            </a:r>
          </a:p>
          <a:p>
            <a:pPr marL="158750" indent="0">
              <a:buNone/>
            </a:pPr>
            <a:r>
              <a:rPr lang="zh-TW" altLang="en-US" dirty="0"/>
              <a:t>這是 </a:t>
            </a:r>
            <a:r>
              <a:rPr lang="en-US" altLang="zh-TW" dirty="0"/>
              <a:t>SA </a:t>
            </a:r>
            <a:r>
              <a:rPr lang="zh-TW" altLang="en-US" dirty="0"/>
              <a:t>的核心原型，其基本步驟如下：</a:t>
            </a:r>
          </a:p>
          <a:p>
            <a:pPr marL="158750" indent="0">
              <a:buNone/>
            </a:pPr>
            <a:r>
              <a:rPr lang="zh-TW" altLang="en-US" dirty="0"/>
              <a:t>給定初始狀態 </a:t>
            </a:r>
            <a:r>
              <a:rPr lang="en-US" altLang="zh-TW" dirty="0"/>
              <a:t>x </a:t>
            </a:r>
            <a:r>
              <a:rPr lang="zh-TW" altLang="en-US" dirty="0"/>
              <a:t>和能量 </a:t>
            </a:r>
            <a:r>
              <a:rPr lang="en-US" altLang="zh-TW" dirty="0"/>
              <a:t>E(x)E(x)E(x)</a:t>
            </a:r>
          </a:p>
          <a:p>
            <a:pPr marL="158750" indent="0">
              <a:buNone/>
            </a:pPr>
            <a:r>
              <a:rPr lang="zh-TW" altLang="en-US" dirty="0"/>
              <a:t>隨機產生新狀態 </a:t>
            </a:r>
            <a:r>
              <a:rPr lang="en-US" altLang="zh-TW" dirty="0"/>
              <a:t>x′</a:t>
            </a:r>
          </a:p>
          <a:p>
            <a:pPr marL="158750" indent="0">
              <a:buNone/>
            </a:pPr>
            <a:r>
              <a:rPr lang="zh-TW" altLang="en-US" dirty="0"/>
              <a:t>若 </a:t>
            </a:r>
            <a:r>
              <a:rPr lang="el-GR" altLang="zh-TW" dirty="0"/>
              <a:t>Δ</a:t>
            </a:r>
            <a:r>
              <a:rPr lang="en-US" altLang="zh-TW" dirty="0"/>
              <a:t>E=E(x′)−E(x)&lt;0</a:t>
            </a:r>
            <a:r>
              <a:rPr lang="zh-TW" altLang="en-US" dirty="0"/>
              <a:t>，接受</a:t>
            </a:r>
          </a:p>
          <a:p>
            <a:pPr marL="158750" indent="0">
              <a:buNone/>
            </a:pPr>
            <a:r>
              <a:rPr lang="zh-TW" altLang="en-US" dirty="0"/>
              <a:t>否則以機率 </a:t>
            </a:r>
            <a:r>
              <a:rPr lang="en-US" altLang="zh-TW" dirty="0"/>
              <a:t>e^(−</a:t>
            </a:r>
            <a:r>
              <a:rPr lang="el-GR" altLang="zh-TW" dirty="0"/>
              <a:t>Δ</a:t>
            </a:r>
            <a:r>
              <a:rPr lang="en-US" altLang="zh-TW" dirty="0"/>
              <a:t>E/T)</a:t>
            </a:r>
            <a:r>
              <a:rPr lang="zh-TW" altLang="en-US" dirty="0"/>
              <a:t>接受壞解</a:t>
            </a:r>
          </a:p>
          <a:p>
            <a:r>
              <a:rPr lang="zh-TW" altLang="en-US" dirty="0"/>
              <a:t>此機制後來直接應用於 </a:t>
            </a:r>
            <a:r>
              <a:rPr lang="en-US" altLang="zh-TW" dirty="0"/>
              <a:t>SA </a:t>
            </a:r>
            <a:r>
              <a:rPr lang="zh-TW" altLang="en-US" dirty="0"/>
              <a:t>中控制解的接受與跳躍。</a:t>
            </a:r>
            <a:endParaRPr lang="en-US" altLang="zh-TW" dirty="0"/>
          </a:p>
          <a:p>
            <a:pPr marL="158750" indent="0">
              <a:buNone/>
            </a:pPr>
            <a:r>
              <a:rPr lang="zh-TW" altLang="en-US" b="1" dirty="0"/>
              <a:t>五、經典文獻摘要</a:t>
            </a:r>
          </a:p>
          <a:p>
            <a:pPr marL="158750" indent="0">
              <a:buNone/>
            </a:pPr>
            <a:r>
              <a:rPr lang="zh-TW" altLang="en-US" b="1" dirty="0"/>
              <a:t>🔸</a:t>
            </a:r>
            <a:r>
              <a:rPr lang="en-US" altLang="zh-TW" b="1" dirty="0"/>
              <a:t>Kirkpatrick et al., Science, 1983</a:t>
            </a:r>
          </a:p>
          <a:p>
            <a:r>
              <a:rPr lang="en-US" altLang="zh-TW" b="1" dirty="0"/>
              <a:t>Title:</a:t>
            </a:r>
            <a:r>
              <a:rPr lang="en-US" altLang="zh-TW" dirty="0"/>
              <a:t> </a:t>
            </a:r>
            <a:r>
              <a:rPr lang="en-US" altLang="zh-TW" i="1" dirty="0"/>
              <a:t>Optimization by Simulated Annealing</a:t>
            </a:r>
            <a:endParaRPr lang="en-US" altLang="zh-TW" dirty="0"/>
          </a:p>
          <a:p>
            <a:r>
              <a:rPr lang="en-US" altLang="zh-TW" dirty="0"/>
              <a:t>SA </a:t>
            </a:r>
            <a:r>
              <a:rPr lang="zh-TW" altLang="en-US" dirty="0"/>
              <a:t>首次被提出為「通用組合最佳化」方法</a:t>
            </a:r>
          </a:p>
          <a:p>
            <a:r>
              <a:rPr lang="zh-TW" altLang="en-US" dirty="0"/>
              <a:t>實驗驗證：</a:t>
            </a:r>
            <a:r>
              <a:rPr lang="en-US" altLang="zh-TW" dirty="0"/>
              <a:t>TSP</a:t>
            </a:r>
            <a:r>
              <a:rPr lang="zh-TW" altLang="en-US" dirty="0"/>
              <a:t>、電路布局問題</a:t>
            </a:r>
          </a:p>
          <a:p>
            <a:r>
              <a:rPr lang="zh-TW" altLang="en-US" dirty="0"/>
              <a:t>提出幾何降溫策略 </a:t>
            </a:r>
            <a:r>
              <a:rPr lang="en-US" altLang="zh-TW" dirty="0"/>
              <a:t>T_{</a:t>
            </a:r>
            <a:r>
              <a:rPr lang="en-US" altLang="zh-TW" dirty="0" err="1"/>
              <a:t>k+1</a:t>
            </a:r>
            <a:r>
              <a:rPr lang="en-US" altLang="zh-TW" dirty="0"/>
              <a:t>}=</a:t>
            </a:r>
            <a:r>
              <a:rPr lang="el-GR" altLang="zh-TW" dirty="0"/>
              <a:t>α</a:t>
            </a:r>
            <a:r>
              <a:rPr lang="en-US" altLang="zh-TW" dirty="0" err="1"/>
              <a:t>T_k</a:t>
            </a:r>
            <a:r>
              <a:rPr lang="en-US" altLang="zh-TW" dirty="0"/>
              <a:t>​</a:t>
            </a:r>
          </a:p>
          <a:p>
            <a:pPr marL="158750" indent="0">
              <a:buNone/>
            </a:pPr>
            <a:r>
              <a:rPr lang="zh-TW" altLang="en-US" b="1" dirty="0"/>
              <a:t>🔸 </a:t>
            </a:r>
            <a:r>
              <a:rPr lang="en-US" altLang="zh-TW" b="1" dirty="0" err="1"/>
              <a:t>Geman</a:t>
            </a:r>
            <a:r>
              <a:rPr lang="en-US" altLang="zh-TW" b="1" dirty="0"/>
              <a:t> &amp; </a:t>
            </a:r>
            <a:r>
              <a:rPr lang="en-US" altLang="zh-TW" b="1" dirty="0" err="1"/>
              <a:t>Geman</a:t>
            </a:r>
            <a:r>
              <a:rPr lang="en-US" altLang="zh-TW" b="1" dirty="0"/>
              <a:t>, 1984–85</a:t>
            </a:r>
          </a:p>
          <a:p>
            <a:r>
              <a:rPr lang="zh-TW" altLang="en-US" dirty="0"/>
              <a:t>從機率角度證明：</a:t>
            </a:r>
          </a:p>
          <a:p>
            <a:r>
              <a:rPr lang="zh-TW" altLang="en-US" dirty="0"/>
              <a:t>若溫度下降為 </a:t>
            </a:r>
            <a:r>
              <a:rPr lang="en-US" altLang="zh-TW" dirty="0"/>
              <a:t>T(t)∝ \frac{1}{\log(t)}T(t)​</a:t>
            </a:r>
            <a:r>
              <a:rPr lang="zh-TW" altLang="en-US" dirty="0"/>
              <a:t>，則收斂至 </a:t>
            </a:r>
            <a:r>
              <a:rPr lang="en-US" altLang="zh-TW" dirty="0"/>
              <a:t>global minimum</a:t>
            </a:r>
          </a:p>
          <a:p>
            <a:r>
              <a:rPr lang="zh-TW" altLang="en-US" dirty="0"/>
              <a:t>提供了</a:t>
            </a:r>
            <a:r>
              <a:rPr lang="en-US" altLang="zh-TW" b="1" dirty="0"/>
              <a:t>SA </a:t>
            </a:r>
            <a:r>
              <a:rPr lang="zh-TW" altLang="en-US" b="1" dirty="0"/>
              <a:t>收斂性的數學保證</a:t>
            </a:r>
            <a:br>
              <a:rPr lang="en-US" altLang="zh-TW" b="1" dirty="0"/>
            </a:br>
            <a:r>
              <a:rPr lang="en-US" altLang="zh-TW" b="1" dirty="0"/>
              <a:t>1953	Metropolis et al.</a:t>
            </a:r>
            <a:r>
              <a:rPr lang="zh-TW" altLang="en-US" b="1" dirty="0"/>
              <a:t>（洛斯阿拉莫斯）	提出模擬熱平衡的 </a:t>
            </a:r>
            <a:r>
              <a:rPr lang="en-US" altLang="zh-TW" b="1" dirty="0"/>
              <a:t>Metropolis </a:t>
            </a:r>
            <a:r>
              <a:rPr lang="zh-TW" altLang="en-US" b="1" dirty="0"/>
              <a:t>演算法，為 </a:t>
            </a:r>
            <a:r>
              <a:rPr lang="en-US" altLang="zh-TW" b="1" dirty="0"/>
              <a:t>SA </a:t>
            </a:r>
            <a:r>
              <a:rPr lang="zh-TW" altLang="en-US" b="1" dirty="0"/>
              <a:t>提供接受機率的數學基礎	</a:t>
            </a:r>
            <a:r>
              <a:rPr lang="en-US" altLang="zh-TW" b="1" dirty="0"/>
              <a:t>Equation of state calculations by fast computing machines, J. Chem. Phys.</a:t>
            </a:r>
          </a:p>
          <a:p>
            <a:r>
              <a:rPr lang="en-US" altLang="zh-TW" b="1" dirty="0"/>
              <a:t>1983	S. Kirkpatrick, C. D. </a:t>
            </a:r>
            <a:r>
              <a:rPr lang="en-US" altLang="zh-TW" b="1" dirty="0" err="1"/>
              <a:t>Gelatt</a:t>
            </a:r>
            <a:r>
              <a:rPr lang="en-US" altLang="zh-TW" b="1" dirty="0"/>
              <a:t>, M. P. </a:t>
            </a:r>
            <a:r>
              <a:rPr lang="en-US" altLang="zh-TW" b="1" dirty="0" err="1"/>
              <a:t>Vecchi</a:t>
            </a:r>
            <a:r>
              <a:rPr lang="zh-TW" altLang="en-US" b="1" dirty="0"/>
              <a:t>（貝爾實驗室）	將退火原理首次引入組合最佳化問題，發展成 </a:t>
            </a:r>
            <a:r>
              <a:rPr lang="en-US" altLang="zh-TW" b="1" dirty="0"/>
              <a:t>Simulated Annealing	</a:t>
            </a:r>
            <a:r>
              <a:rPr lang="zh-TW" altLang="en-US" b="1" dirty="0"/>
              <a:t>經典文獻：</a:t>
            </a:r>
            <a:r>
              <a:rPr lang="en-US" altLang="zh-TW" b="1" dirty="0"/>
              <a:t>Optimization by Simulated Annealing, Science</a:t>
            </a:r>
          </a:p>
          <a:p>
            <a:r>
              <a:rPr lang="en-US" altLang="zh-TW" b="1" dirty="0"/>
              <a:t>1985	</a:t>
            </a:r>
            <a:r>
              <a:rPr lang="en-US" altLang="zh-TW" b="1" dirty="0" err="1"/>
              <a:t>Geman</a:t>
            </a:r>
            <a:r>
              <a:rPr lang="en-US" altLang="zh-TW" b="1" dirty="0"/>
              <a:t> &amp; </a:t>
            </a:r>
            <a:r>
              <a:rPr lang="en-US" altLang="zh-TW" b="1" dirty="0" err="1"/>
              <a:t>Geman</a:t>
            </a:r>
            <a:r>
              <a:rPr lang="en-US" altLang="zh-TW" b="1" dirty="0"/>
              <a:t>	</a:t>
            </a:r>
            <a:r>
              <a:rPr lang="zh-TW" altLang="en-US" b="1" dirty="0"/>
              <a:t>提出在對數冷卻下，</a:t>
            </a:r>
            <a:r>
              <a:rPr lang="en-US" altLang="zh-TW" b="1" dirty="0"/>
              <a:t>SA </a:t>
            </a:r>
            <a:r>
              <a:rPr lang="zh-TW" altLang="en-US" b="1" dirty="0"/>
              <a:t>保證收斂至全域最小解（理論性質）	</a:t>
            </a:r>
            <a:r>
              <a:rPr lang="en-US" altLang="zh-TW" b="1" dirty="0"/>
              <a:t>Stochastic relaxation, Gibbs distributions, and the Bayesian restoration of images, </a:t>
            </a:r>
            <a:r>
              <a:rPr lang="en-US" altLang="zh-TW" b="1" dirty="0" err="1"/>
              <a:t>PAMI</a:t>
            </a:r>
            <a:endParaRPr lang="en-US" altLang="zh-TW" b="1" dirty="0"/>
          </a:p>
          <a:p>
            <a:r>
              <a:rPr lang="en-US" altLang="zh-TW" b="1" dirty="0"/>
              <a:t>1987	</a:t>
            </a:r>
            <a:r>
              <a:rPr lang="en-US" altLang="zh-TW" b="1" dirty="0" err="1"/>
              <a:t>Aarts</a:t>
            </a:r>
            <a:r>
              <a:rPr lang="en-US" altLang="zh-TW" b="1" dirty="0"/>
              <a:t> &amp; </a:t>
            </a:r>
            <a:r>
              <a:rPr lang="en-US" altLang="zh-TW" b="1" dirty="0" err="1"/>
              <a:t>Korst</a:t>
            </a:r>
            <a:r>
              <a:rPr lang="en-US" altLang="zh-TW" b="1" dirty="0"/>
              <a:t>	</a:t>
            </a:r>
            <a:r>
              <a:rPr lang="zh-TW" altLang="en-US" b="1" dirty="0"/>
              <a:t>發展成系統性演算法框架，提出溫度策略與理論分析	</a:t>
            </a:r>
            <a:r>
              <a:rPr lang="en-US" altLang="zh-TW" b="1" dirty="0"/>
              <a:t>Simulated Annealing and Boltzmann Machines, Wiley</a:t>
            </a:r>
          </a:p>
          <a:p>
            <a:r>
              <a:rPr lang="en-US" altLang="zh-TW" b="1" dirty="0" err="1"/>
              <a:t>1990s</a:t>
            </a:r>
            <a:r>
              <a:rPr lang="en-US" altLang="zh-TW" b="1" dirty="0"/>
              <a:t>	</a:t>
            </a:r>
            <a:r>
              <a:rPr lang="zh-TW" altLang="en-US" b="1" dirty="0"/>
              <a:t>多篇研究將 </a:t>
            </a:r>
            <a:r>
              <a:rPr lang="en-US" altLang="zh-TW" b="1" dirty="0"/>
              <a:t>SA </a:t>
            </a:r>
            <a:r>
              <a:rPr lang="zh-TW" altLang="en-US" b="1" dirty="0"/>
              <a:t>應用於 </a:t>
            </a:r>
            <a:r>
              <a:rPr lang="en-US" altLang="zh-TW" b="1" dirty="0"/>
              <a:t>TSP</a:t>
            </a:r>
            <a:r>
              <a:rPr lang="zh-TW" altLang="en-US" b="1" dirty="0"/>
              <a:t>、</a:t>
            </a:r>
            <a:r>
              <a:rPr lang="en-US" altLang="zh-TW" b="1" dirty="0"/>
              <a:t>VLSI </a:t>
            </a:r>
            <a:r>
              <a:rPr lang="zh-TW" altLang="en-US" b="1" dirty="0"/>
              <a:t>設計、排程等經典 </a:t>
            </a:r>
            <a:r>
              <a:rPr lang="en-US" altLang="zh-TW" b="1" dirty="0"/>
              <a:t>NP </a:t>
            </a:r>
            <a:r>
              <a:rPr lang="zh-TW" altLang="en-US" b="1" dirty="0"/>
              <a:t>問題	</a:t>
            </a:r>
            <a:r>
              <a:rPr lang="en-US" altLang="zh-TW" b="1" dirty="0"/>
              <a:t>—</a:t>
            </a:r>
          </a:p>
          <a:p>
            <a:endParaRPr lang="en-US" altLang="zh-TW" b="1" dirty="0"/>
          </a:p>
          <a:p>
            <a:r>
              <a:rPr lang="en-US" altLang="zh-TW" sz="1100" b="0" i="0" u="none" strike="noStrike" cap="none" dirty="0">
                <a:solidFill>
                  <a:srgbClr val="000000"/>
                </a:solidFill>
                <a:effectLst/>
                <a:latin typeface="Arial"/>
                <a:ea typeface="Arial"/>
                <a:cs typeface="Arial"/>
                <a:sym typeface="Arial"/>
              </a:rPr>
              <a:t>The term "quantum annealing" was first proposed in 1988 by B. </a:t>
            </a:r>
            <a:r>
              <a:rPr lang="en-US" altLang="zh-TW" sz="1100" b="0" i="0" u="none" strike="noStrike" cap="none" dirty="0" err="1">
                <a:solidFill>
                  <a:srgbClr val="000000"/>
                </a:solidFill>
                <a:effectLst/>
                <a:latin typeface="Arial"/>
                <a:ea typeface="Arial"/>
                <a:cs typeface="Arial"/>
                <a:sym typeface="Arial"/>
              </a:rPr>
              <a:t>Apolloni</a:t>
            </a:r>
            <a:r>
              <a:rPr lang="en-US" altLang="zh-TW" sz="1100" b="0" i="0" u="none" strike="noStrike" cap="none" dirty="0">
                <a:solidFill>
                  <a:srgbClr val="000000"/>
                </a:solidFill>
                <a:effectLst/>
                <a:latin typeface="Arial"/>
                <a:ea typeface="Arial"/>
                <a:cs typeface="Arial"/>
                <a:sym typeface="Arial"/>
              </a:rPr>
              <a:t>, N. </a:t>
            </a:r>
            <a:r>
              <a:rPr lang="en-US" altLang="zh-TW" sz="1100" b="0" i="0" u="none" strike="noStrike" cap="none" dirty="0" err="1">
                <a:solidFill>
                  <a:srgbClr val="000000"/>
                </a:solidFill>
                <a:effectLst/>
                <a:latin typeface="Arial"/>
                <a:ea typeface="Arial"/>
                <a:cs typeface="Arial"/>
                <a:sym typeface="Arial"/>
              </a:rPr>
              <a:t>Cesa</a:t>
            </a:r>
            <a:r>
              <a:rPr lang="en-US" altLang="zh-TW" sz="1100" b="0" i="0" u="none" strike="noStrike" cap="none" dirty="0">
                <a:solidFill>
                  <a:srgbClr val="000000"/>
                </a:solidFill>
                <a:effectLst/>
                <a:latin typeface="Arial"/>
                <a:ea typeface="Arial"/>
                <a:cs typeface="Arial"/>
                <a:sym typeface="Arial"/>
              </a:rPr>
              <a:t> Bianchi and D. De Falco as a quantum-inspired classical algorithm.</a:t>
            </a:r>
            <a:r>
              <a:rPr lang="en-US" altLang="zh-TW" sz="1100" b="0" i="0" u="none" strike="noStrike" cap="none" baseline="30000" dirty="0">
                <a:solidFill>
                  <a:srgbClr val="000000"/>
                </a:solidFill>
                <a:effectLst/>
                <a:latin typeface="Arial"/>
                <a:ea typeface="Arial"/>
                <a:cs typeface="Arial"/>
                <a:sym typeface="Arial"/>
                <a:hlinkClick r:id="rId5"/>
              </a:rPr>
              <a:t>[2]</a:t>
            </a:r>
            <a:r>
              <a:rPr lang="en-US" altLang="zh-TW" sz="1100" b="0" i="0" u="none" strike="noStrike" cap="none" baseline="30000" dirty="0">
                <a:solidFill>
                  <a:srgbClr val="000000"/>
                </a:solidFill>
                <a:effectLst/>
                <a:latin typeface="Arial"/>
                <a:ea typeface="Arial"/>
                <a:cs typeface="Arial"/>
                <a:sym typeface="Arial"/>
                <a:hlinkClick r:id="rId6"/>
              </a:rPr>
              <a:t>[3]</a:t>
            </a:r>
            <a:r>
              <a:rPr lang="en-US" altLang="zh-TW" sz="1100" b="0" i="0" u="none" strike="noStrike" cap="none" dirty="0">
                <a:solidFill>
                  <a:srgbClr val="000000"/>
                </a:solidFill>
                <a:effectLst/>
                <a:latin typeface="Arial"/>
                <a:ea typeface="Arial"/>
                <a:cs typeface="Arial"/>
                <a:sym typeface="Arial"/>
              </a:rPr>
              <a:t> It was formulated in its present form by T. </a:t>
            </a:r>
            <a:r>
              <a:rPr lang="en-US" altLang="zh-TW" sz="1100" b="0" i="0" u="none" strike="noStrike" cap="none" dirty="0" err="1">
                <a:solidFill>
                  <a:srgbClr val="000000"/>
                </a:solidFill>
                <a:effectLst/>
                <a:latin typeface="Arial"/>
                <a:ea typeface="Arial"/>
                <a:cs typeface="Arial"/>
                <a:sym typeface="Arial"/>
              </a:rPr>
              <a:t>Kadowaki</a:t>
            </a:r>
            <a:r>
              <a:rPr lang="en-US" altLang="zh-TW" sz="1100" b="0" i="0" u="none" strike="noStrike" cap="none" dirty="0">
                <a:solidFill>
                  <a:srgbClr val="000000"/>
                </a:solidFill>
                <a:effectLst/>
                <a:latin typeface="Arial"/>
                <a:ea typeface="Arial"/>
                <a:cs typeface="Arial"/>
                <a:sym typeface="Arial"/>
              </a:rPr>
              <a:t> and H. </a:t>
            </a:r>
            <a:r>
              <a:rPr lang="en-US" altLang="zh-TW" sz="1100" b="0" i="0" u="none" strike="noStrike" cap="none" dirty="0" err="1">
                <a:solidFill>
                  <a:srgbClr val="000000"/>
                </a:solidFill>
                <a:effectLst/>
                <a:latin typeface="Arial"/>
                <a:ea typeface="Arial"/>
                <a:cs typeface="Arial"/>
                <a:sym typeface="Arial"/>
              </a:rPr>
              <a:t>Nishimori</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hlinkClick r:id="rId7" tooltip="ja:西森秀稔"/>
              </a:rPr>
              <a:t>ja</a:t>
            </a:r>
            <a:r>
              <a:rPr lang="en-US" altLang="zh-TW" sz="1100" b="0" i="0" u="none" strike="noStrike" cap="none" dirty="0">
                <a:solidFill>
                  <a:srgbClr val="000000"/>
                </a:solidFill>
                <a:effectLst/>
                <a:latin typeface="Arial"/>
                <a:ea typeface="Arial"/>
                <a:cs typeface="Arial"/>
                <a:sym typeface="Arial"/>
              </a:rPr>
              <a:t>) in 1998,</a:t>
            </a:r>
            <a:r>
              <a:rPr lang="en-US" altLang="zh-TW" sz="1100" b="0" i="0" u="none" strike="noStrike" cap="none" baseline="30000" dirty="0">
                <a:solidFill>
                  <a:srgbClr val="000000"/>
                </a:solidFill>
                <a:effectLst/>
                <a:latin typeface="Arial"/>
                <a:ea typeface="Arial"/>
                <a:cs typeface="Arial"/>
                <a:sym typeface="Arial"/>
                <a:hlinkClick r:id="rId8"/>
              </a:rPr>
              <a:t>[4]</a:t>
            </a:r>
            <a:r>
              <a:rPr lang="en-US" altLang="zh-TW" sz="1100" b="0" i="0" u="none" strike="noStrike" cap="none" dirty="0">
                <a:solidFill>
                  <a:srgbClr val="000000"/>
                </a:solidFill>
                <a:effectLst/>
                <a:latin typeface="Arial"/>
                <a:ea typeface="Arial"/>
                <a:cs typeface="Arial"/>
                <a:sym typeface="Arial"/>
              </a:rPr>
              <a:t> though an imaginary-time variant without quantum coherence had been discussed by A. B. </a:t>
            </a:r>
            <a:r>
              <a:rPr lang="en-US" altLang="zh-TW" sz="1100" b="0" i="0" u="none" strike="noStrike" cap="none" dirty="0" err="1">
                <a:solidFill>
                  <a:srgbClr val="000000"/>
                </a:solidFill>
                <a:effectLst/>
                <a:latin typeface="Arial"/>
                <a:ea typeface="Arial"/>
                <a:cs typeface="Arial"/>
                <a:sym typeface="Arial"/>
              </a:rPr>
              <a:t>Finnila</a:t>
            </a:r>
            <a:r>
              <a:rPr lang="en-US" altLang="zh-TW" sz="1100" b="0" i="0" u="none" strike="noStrike" cap="none" dirty="0">
                <a:solidFill>
                  <a:srgbClr val="000000"/>
                </a:solidFill>
                <a:effectLst/>
                <a:latin typeface="Arial"/>
                <a:ea typeface="Arial"/>
                <a:cs typeface="Arial"/>
                <a:sym typeface="Arial"/>
              </a:rPr>
              <a:t>, M. A. Gomez, C. </a:t>
            </a:r>
            <a:r>
              <a:rPr lang="en-US" altLang="zh-TW" sz="1100" b="0" i="0" u="none" strike="noStrike" cap="none" dirty="0" err="1">
                <a:solidFill>
                  <a:srgbClr val="000000"/>
                </a:solidFill>
                <a:effectLst/>
                <a:latin typeface="Arial"/>
                <a:ea typeface="Arial"/>
                <a:cs typeface="Arial"/>
                <a:sym typeface="Arial"/>
              </a:rPr>
              <a:t>Sebenik</a:t>
            </a:r>
            <a:r>
              <a:rPr lang="en-US" altLang="zh-TW" sz="1100" b="0" i="0" u="none" strike="noStrike" cap="none" dirty="0">
                <a:solidFill>
                  <a:srgbClr val="000000"/>
                </a:solidFill>
                <a:effectLst/>
                <a:latin typeface="Arial"/>
                <a:ea typeface="Arial"/>
                <a:cs typeface="Arial"/>
                <a:sym typeface="Arial"/>
              </a:rPr>
              <a:t> and J. D. Doll in 1994.</a:t>
            </a:r>
            <a:r>
              <a:rPr lang="en-US" altLang="zh-TW" sz="1100" b="0" i="0" u="none" strike="noStrike" cap="none" baseline="30000" dirty="0">
                <a:solidFill>
                  <a:srgbClr val="000000"/>
                </a:solidFill>
                <a:effectLst/>
                <a:latin typeface="Arial"/>
                <a:ea typeface="Arial"/>
                <a:cs typeface="Arial"/>
                <a:sym typeface="Arial"/>
                <a:hlinkClick r:id="rId9"/>
              </a:rPr>
              <a:t>[5]</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rPr>
              <a:t>Apolloni</a:t>
            </a:r>
            <a:r>
              <a:rPr lang="en-US" altLang="zh-TW" sz="1100" b="0" i="1" u="none" strike="noStrike" cap="none" dirty="0">
                <a:solidFill>
                  <a:srgbClr val="000000"/>
                </a:solidFill>
                <a:effectLst/>
                <a:latin typeface="Arial"/>
                <a:ea typeface="Arial"/>
                <a:cs typeface="Arial"/>
                <a:sym typeface="Arial"/>
              </a:rPr>
              <a:t>, Bruno; </a:t>
            </a:r>
            <a:r>
              <a:rPr lang="en-US" altLang="zh-TW" sz="1100" b="0" i="1" u="none" strike="noStrike" cap="none" dirty="0" err="1">
                <a:solidFill>
                  <a:srgbClr val="000000"/>
                </a:solidFill>
                <a:effectLst/>
                <a:latin typeface="Arial"/>
                <a:ea typeface="Arial"/>
                <a:cs typeface="Arial"/>
                <a:sym typeface="Arial"/>
              </a:rPr>
              <a:t>Cesa</a:t>
            </a:r>
            <a:r>
              <a:rPr lang="en-US" altLang="zh-TW" sz="1100" b="0" i="1" u="none" strike="noStrike" cap="none" dirty="0">
                <a:solidFill>
                  <a:srgbClr val="000000"/>
                </a:solidFill>
                <a:effectLst/>
                <a:latin typeface="Arial"/>
                <a:ea typeface="Arial"/>
                <a:cs typeface="Arial"/>
                <a:sym typeface="Arial"/>
              </a:rPr>
              <a:t>-Bianchi, </a:t>
            </a:r>
            <a:r>
              <a:rPr lang="en-US" altLang="zh-TW" sz="1100" b="0" i="1" u="none" strike="noStrike" cap="none" dirty="0" err="1">
                <a:solidFill>
                  <a:srgbClr val="000000"/>
                </a:solidFill>
                <a:effectLst/>
                <a:latin typeface="Arial"/>
                <a:ea typeface="Arial"/>
                <a:cs typeface="Arial"/>
                <a:sym typeface="Arial"/>
              </a:rPr>
              <a:t>Nicolo</a:t>
            </a:r>
            <a:r>
              <a:rPr lang="en-US" altLang="zh-TW" sz="1100" b="0" i="1" u="none" strike="noStrike" cap="none" dirty="0">
                <a:solidFill>
                  <a:srgbClr val="000000"/>
                </a:solidFill>
                <a:effectLst/>
                <a:latin typeface="Arial"/>
                <a:ea typeface="Arial"/>
                <a:cs typeface="Arial"/>
                <a:sym typeface="Arial"/>
              </a:rPr>
              <a:t>; De Falco, Diego (July 1988). </a:t>
            </a:r>
            <a:r>
              <a:rPr lang="en-US" altLang="zh-TW" sz="1100" b="0" i="1" u="none" strike="noStrike" cap="none" dirty="0">
                <a:solidFill>
                  <a:srgbClr val="000000"/>
                </a:solidFill>
                <a:effectLst/>
                <a:latin typeface="Arial"/>
                <a:ea typeface="Arial"/>
                <a:cs typeface="Arial"/>
                <a:sym typeface="Arial"/>
                <a:hlinkClick r:id="rId10"/>
              </a:rPr>
              <a:t>"A numerical implementation of quantum annealing"</a:t>
            </a:r>
            <a:r>
              <a:rPr lang="en-US" altLang="zh-TW" sz="1100" b="0" i="1" u="none" strike="noStrike" cap="none" dirty="0">
                <a:solidFill>
                  <a:srgbClr val="000000"/>
                </a:solidFill>
                <a:effectLst/>
                <a:latin typeface="Arial"/>
                <a:ea typeface="Arial"/>
                <a:cs typeface="Arial"/>
                <a:sym typeface="Arial"/>
              </a:rPr>
              <a:t>. Stochastic Processes, Physics and Geometry, Proceedings of the </a:t>
            </a:r>
            <a:r>
              <a:rPr lang="en-US" altLang="zh-TW" sz="1100" b="0" i="1" u="none" strike="noStrike" cap="none" dirty="0" err="1">
                <a:solidFill>
                  <a:srgbClr val="000000"/>
                </a:solidFill>
                <a:effectLst/>
                <a:latin typeface="Arial"/>
                <a:ea typeface="Arial"/>
                <a:cs typeface="Arial"/>
                <a:sym typeface="Arial"/>
              </a:rPr>
              <a:t>Ascona</a:t>
            </a:r>
            <a:r>
              <a:rPr lang="en-US" altLang="zh-TW" sz="1100" b="0" i="1" u="none" strike="noStrike" cap="none" dirty="0">
                <a:solidFill>
                  <a:srgbClr val="000000"/>
                </a:solidFill>
                <a:effectLst/>
                <a:latin typeface="Arial"/>
                <a:ea typeface="Arial"/>
                <a:cs typeface="Arial"/>
                <a:sym typeface="Arial"/>
              </a:rPr>
              <a:t>-Locarno Conference.</a:t>
            </a:r>
            <a:endParaRPr lang="en-US" altLang="zh-TW" sz="1100" b="0"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hlinkClick r:id="rId11" tooltip="Jump up"/>
              </a:rPr>
              <a:t>^</a:t>
            </a:r>
            <a:r>
              <a:rPr lang="en-US" altLang="zh-TW" sz="1100" b="0" i="0"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rPr>
              <a:t>Apolloni</a:t>
            </a:r>
            <a:r>
              <a:rPr lang="en-US" altLang="zh-TW" sz="1100" b="0" i="1" u="none" strike="noStrike" cap="none" dirty="0">
                <a:solidFill>
                  <a:srgbClr val="000000"/>
                </a:solidFill>
                <a:effectLst/>
                <a:latin typeface="Arial"/>
                <a:ea typeface="Arial"/>
                <a:cs typeface="Arial"/>
                <a:sym typeface="Arial"/>
              </a:rPr>
              <a:t>, Bruno; Carvalho, Maria C.; De Falco, Diego (1989). </a:t>
            </a:r>
            <a:r>
              <a:rPr lang="en-US" altLang="zh-TW" sz="1100" b="0" i="1" u="none" strike="noStrike" cap="none" dirty="0">
                <a:solidFill>
                  <a:srgbClr val="000000"/>
                </a:solidFill>
                <a:effectLst/>
                <a:latin typeface="Arial"/>
                <a:ea typeface="Arial"/>
                <a:cs typeface="Arial"/>
                <a:sym typeface="Arial"/>
                <a:hlinkClick r:id="rId12"/>
              </a:rPr>
              <a:t>"Quantum stochastic optimization"</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a:solidFill>
                  <a:srgbClr val="000000"/>
                </a:solidFill>
                <a:effectLst/>
                <a:latin typeface="Arial"/>
                <a:ea typeface="Arial"/>
                <a:cs typeface="Arial"/>
                <a:sym typeface="Arial"/>
                <a:hlinkClick r:id="rId13"/>
              </a:rPr>
              <a:t>Stoc. Proc. Appl.</a:t>
            </a:r>
            <a:r>
              <a:rPr lang="en-US" altLang="zh-TW" sz="1100" b="0" i="1" u="none" strike="noStrike" cap="none" dirty="0">
                <a:solidFill>
                  <a:srgbClr val="000000"/>
                </a:solidFill>
                <a:effectLst/>
                <a:latin typeface="Arial"/>
                <a:ea typeface="Arial"/>
                <a:cs typeface="Arial"/>
                <a:sym typeface="Arial"/>
              </a:rPr>
              <a:t> </a:t>
            </a:r>
            <a:r>
              <a:rPr lang="en-US" altLang="zh-TW" sz="1100" b="1" i="1" u="none" strike="noStrike" cap="none" dirty="0">
                <a:solidFill>
                  <a:srgbClr val="000000"/>
                </a:solidFill>
                <a:effectLst/>
                <a:latin typeface="Arial"/>
                <a:ea typeface="Arial"/>
                <a:cs typeface="Arial"/>
                <a:sym typeface="Arial"/>
              </a:rPr>
              <a:t>33</a:t>
            </a:r>
            <a:r>
              <a:rPr lang="en-US" altLang="zh-TW" sz="1100" b="0" i="1" u="none" strike="noStrike" cap="none" dirty="0">
                <a:solidFill>
                  <a:srgbClr val="000000"/>
                </a:solidFill>
                <a:effectLst/>
                <a:latin typeface="Arial"/>
                <a:ea typeface="Arial"/>
                <a:cs typeface="Arial"/>
                <a:sym typeface="Arial"/>
              </a:rPr>
              <a:t> (2): 233–244. </a:t>
            </a:r>
            <a:r>
              <a:rPr lang="en-US" altLang="zh-TW" sz="1100" b="0" i="1" u="none" strike="noStrike" cap="none" dirty="0" err="1">
                <a:solidFill>
                  <a:srgbClr val="000000"/>
                </a:solidFill>
                <a:effectLst/>
                <a:latin typeface="Arial"/>
                <a:ea typeface="Arial"/>
                <a:cs typeface="Arial"/>
                <a:sym typeface="Arial"/>
                <a:hlinkClick r:id="rId14" tooltip="Doi (identifier)"/>
              </a:rPr>
              <a:t>doi</a:t>
            </a:r>
            <a:r>
              <a:rPr lang="en-US" altLang="zh-TW" sz="1100" b="0" i="1" u="none" strike="noStrike" cap="none" dirty="0" err="1">
                <a:solidFill>
                  <a:srgbClr val="000000"/>
                </a:solidFill>
                <a:effectLst/>
                <a:latin typeface="Arial"/>
                <a:ea typeface="Arial"/>
                <a:cs typeface="Arial"/>
                <a:sym typeface="Arial"/>
              </a:rPr>
              <a:t>:</a:t>
            </a:r>
            <a:r>
              <a:rPr lang="en-US" altLang="zh-TW" sz="1100" b="0" i="1" u="none" strike="noStrike" cap="none" dirty="0" err="1">
                <a:solidFill>
                  <a:srgbClr val="000000"/>
                </a:solidFill>
                <a:effectLst/>
                <a:latin typeface="Arial"/>
                <a:ea typeface="Arial"/>
                <a:cs typeface="Arial"/>
                <a:sym typeface="Arial"/>
                <a:hlinkClick r:id="rId12"/>
              </a:rPr>
              <a:t>10.1016</a:t>
            </a:r>
            <a:r>
              <a:rPr lang="en-US" altLang="zh-TW" sz="1100" b="0" i="1" u="none" strike="noStrike" cap="none" dirty="0">
                <a:solidFill>
                  <a:srgbClr val="000000"/>
                </a:solidFill>
                <a:effectLst/>
                <a:latin typeface="Arial"/>
                <a:ea typeface="Arial"/>
                <a:cs typeface="Arial"/>
                <a:sym typeface="Arial"/>
                <a:hlinkClick r:id="rId12"/>
              </a:rPr>
              <a:t>/0304-4149(89)90040-9</a:t>
            </a:r>
            <a:r>
              <a:rPr lang="en-US" altLang="zh-TW" sz="1100" b="0" i="1" u="none" strike="noStrike" cap="none" dirty="0">
                <a:solidFill>
                  <a:srgbClr val="000000"/>
                </a:solidFill>
                <a:effectLst/>
                <a:latin typeface="Arial"/>
                <a:ea typeface="Arial"/>
                <a:cs typeface="Arial"/>
                <a:sym typeface="Arial"/>
              </a:rPr>
              <a:t>.</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hlinkClick r:id="rId15"/>
              </a:rPr>
              <a:t>Jump up </a:t>
            </a:r>
            <a:r>
              <a:rPr lang="en-US" altLang="zh-TW" sz="1100" b="0" i="0" u="none" strike="noStrike" cap="none" dirty="0" err="1">
                <a:solidFill>
                  <a:srgbClr val="000000"/>
                </a:solidFill>
                <a:effectLst/>
                <a:latin typeface="Arial"/>
                <a:ea typeface="Arial"/>
                <a:cs typeface="Arial"/>
                <a:sym typeface="Arial"/>
                <a:hlinkClick r:id="rId15"/>
              </a:rPr>
              <a:t>to:</a:t>
            </a:r>
            <a:r>
              <a:rPr lang="en-US" altLang="zh-TW" sz="1100" b="1" i="1" u="none" strike="noStrike" cap="none" baseline="30000" dirty="0" err="1">
                <a:solidFill>
                  <a:srgbClr val="000000"/>
                </a:solidFill>
                <a:effectLst/>
                <a:latin typeface="Arial"/>
                <a:ea typeface="Arial"/>
                <a:cs typeface="Arial"/>
                <a:sym typeface="Arial"/>
                <a:hlinkClick r:id="rId15"/>
              </a:rPr>
              <a:t>a</a:t>
            </a:r>
            <a:r>
              <a:rPr lang="en-US" altLang="zh-TW" sz="1100" b="0" i="0" u="none" strike="noStrike" cap="none" dirty="0">
                <a:solidFill>
                  <a:srgbClr val="000000"/>
                </a:solidFill>
                <a:effectLst/>
                <a:latin typeface="Arial"/>
                <a:ea typeface="Arial"/>
                <a:cs typeface="Arial"/>
                <a:sym typeface="Arial"/>
              </a:rPr>
              <a:t> </a:t>
            </a:r>
            <a:r>
              <a:rPr lang="en-US" altLang="zh-TW" sz="1100" b="1" i="1" u="none" strike="noStrike" cap="none" baseline="30000" dirty="0">
                <a:solidFill>
                  <a:srgbClr val="000000"/>
                </a:solidFill>
                <a:effectLst/>
                <a:latin typeface="Arial"/>
                <a:ea typeface="Arial"/>
                <a:cs typeface="Arial"/>
                <a:sym typeface="Arial"/>
                <a:hlinkClick r:id="rId16"/>
              </a:rPr>
              <a:t>b</a:t>
            </a:r>
            <a:r>
              <a:rPr lang="en-US" altLang="zh-TW" sz="1100" b="0" i="0"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rPr>
              <a:t>Kadowaki</a:t>
            </a:r>
            <a:r>
              <a:rPr lang="en-US" altLang="zh-TW" sz="1100" b="0" i="1" u="none" strike="noStrike" cap="none" dirty="0">
                <a:solidFill>
                  <a:srgbClr val="000000"/>
                </a:solidFill>
                <a:effectLst/>
                <a:latin typeface="Arial"/>
                <a:ea typeface="Arial"/>
                <a:cs typeface="Arial"/>
                <a:sym typeface="Arial"/>
              </a:rPr>
              <a:t>, T.; </a:t>
            </a:r>
            <a:r>
              <a:rPr lang="en-US" altLang="zh-TW" sz="1100" b="0" i="1" u="none" strike="noStrike" cap="none" dirty="0" err="1">
                <a:solidFill>
                  <a:srgbClr val="000000"/>
                </a:solidFill>
                <a:effectLst/>
                <a:latin typeface="Arial"/>
                <a:ea typeface="Arial"/>
                <a:cs typeface="Arial"/>
                <a:sym typeface="Arial"/>
              </a:rPr>
              <a:t>Nishimori</a:t>
            </a:r>
            <a:r>
              <a:rPr lang="en-US" altLang="zh-TW" sz="1100" b="0" i="1" u="none" strike="noStrike" cap="none" dirty="0">
                <a:solidFill>
                  <a:srgbClr val="000000"/>
                </a:solidFill>
                <a:effectLst/>
                <a:latin typeface="Arial"/>
                <a:ea typeface="Arial"/>
                <a:cs typeface="Arial"/>
                <a:sym typeface="Arial"/>
              </a:rPr>
              <a:t>, H. (1998). </a:t>
            </a:r>
            <a:r>
              <a:rPr lang="en-US" altLang="zh-TW" sz="1100" b="0" i="1" u="none" strike="noStrike" cap="none" dirty="0">
                <a:solidFill>
                  <a:srgbClr val="000000"/>
                </a:solidFill>
                <a:effectLst/>
                <a:latin typeface="Arial"/>
                <a:ea typeface="Arial"/>
                <a:cs typeface="Arial"/>
                <a:sym typeface="Arial"/>
                <a:hlinkClick r:id="rId17"/>
              </a:rPr>
              <a:t>"Quantum annealing in the transverse </a:t>
            </a:r>
            <a:r>
              <a:rPr lang="en-US" altLang="zh-TW" sz="1100" b="0" i="1" u="none" strike="noStrike" cap="none" dirty="0" err="1">
                <a:solidFill>
                  <a:srgbClr val="000000"/>
                </a:solidFill>
                <a:effectLst/>
                <a:latin typeface="Arial"/>
                <a:ea typeface="Arial"/>
                <a:cs typeface="Arial"/>
                <a:sym typeface="Arial"/>
                <a:hlinkClick r:id="rId17"/>
              </a:rPr>
              <a:t>Ising</a:t>
            </a:r>
            <a:r>
              <a:rPr lang="en-US" altLang="zh-TW" sz="1100" b="0" i="1" u="none" strike="noStrike" cap="none" dirty="0">
                <a:solidFill>
                  <a:srgbClr val="000000"/>
                </a:solidFill>
                <a:effectLst/>
                <a:latin typeface="Arial"/>
                <a:ea typeface="Arial"/>
                <a:cs typeface="Arial"/>
                <a:sym typeface="Arial"/>
                <a:hlinkClick r:id="rId17"/>
              </a:rPr>
              <a:t> model"</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a:solidFill>
                  <a:srgbClr val="000000"/>
                </a:solidFill>
                <a:effectLst/>
                <a:latin typeface="Arial"/>
                <a:ea typeface="Arial"/>
                <a:cs typeface="Arial"/>
                <a:sym typeface="Arial"/>
                <a:hlinkClick r:id="rId18" tooltip="Phys. Rev. E"/>
              </a:rPr>
              <a:t>Phys. Rev. E</a:t>
            </a:r>
            <a:r>
              <a:rPr lang="en-US" altLang="zh-TW" sz="1100" b="0" i="1" u="none" strike="noStrike" cap="none" dirty="0">
                <a:solidFill>
                  <a:srgbClr val="000000"/>
                </a:solidFill>
                <a:effectLst/>
                <a:latin typeface="Arial"/>
                <a:ea typeface="Arial"/>
                <a:cs typeface="Arial"/>
                <a:sym typeface="Arial"/>
              </a:rPr>
              <a:t>. </a:t>
            </a:r>
            <a:r>
              <a:rPr lang="en-US" altLang="zh-TW" sz="1100" b="1" i="1" u="none" strike="noStrike" cap="none" dirty="0">
                <a:solidFill>
                  <a:srgbClr val="000000"/>
                </a:solidFill>
                <a:effectLst/>
                <a:latin typeface="Arial"/>
                <a:ea typeface="Arial"/>
                <a:cs typeface="Arial"/>
                <a:sym typeface="Arial"/>
              </a:rPr>
              <a:t>58</a:t>
            </a:r>
            <a:r>
              <a:rPr lang="en-US" altLang="zh-TW" sz="1100" b="0" i="1" u="none" strike="noStrike" cap="none" dirty="0">
                <a:solidFill>
                  <a:srgbClr val="000000"/>
                </a:solidFill>
                <a:effectLst/>
                <a:latin typeface="Arial"/>
                <a:ea typeface="Arial"/>
                <a:cs typeface="Arial"/>
                <a:sym typeface="Arial"/>
              </a:rPr>
              <a:t> (5): 5355. </a:t>
            </a:r>
            <a:r>
              <a:rPr lang="en-US" altLang="zh-TW" sz="1100" b="0" i="1" u="none" strike="noStrike" cap="none" dirty="0" err="1">
                <a:solidFill>
                  <a:srgbClr val="000000"/>
                </a:solidFill>
                <a:effectLst/>
                <a:latin typeface="Arial"/>
                <a:ea typeface="Arial"/>
                <a:cs typeface="Arial"/>
                <a:sym typeface="Arial"/>
                <a:hlinkClick r:id="rId19" tooltip="ArXiv (identifier)"/>
              </a:rPr>
              <a:t>arXiv</a:t>
            </a:r>
            <a:r>
              <a:rPr lang="en-US" altLang="zh-TW" sz="1100" b="0" i="1" u="none" strike="noStrike" cap="none" dirty="0" err="1">
                <a:solidFill>
                  <a:srgbClr val="000000"/>
                </a:solidFill>
                <a:effectLst/>
                <a:latin typeface="Arial"/>
                <a:ea typeface="Arial"/>
                <a:cs typeface="Arial"/>
                <a:sym typeface="Arial"/>
              </a:rPr>
              <a:t>:</a:t>
            </a:r>
            <a:r>
              <a:rPr lang="en-US" altLang="zh-TW" sz="1100" b="0" i="1" u="none" strike="noStrike" cap="none" dirty="0" err="1">
                <a:solidFill>
                  <a:srgbClr val="000000"/>
                </a:solidFill>
                <a:effectLst/>
                <a:latin typeface="Arial"/>
                <a:ea typeface="Arial"/>
                <a:cs typeface="Arial"/>
                <a:sym typeface="Arial"/>
                <a:hlinkClick r:id="rId20"/>
              </a:rPr>
              <a:t>cond-mat</a:t>
            </a:r>
            <a:r>
              <a:rPr lang="en-US" altLang="zh-TW" sz="1100" b="0" i="1" u="none" strike="noStrike" cap="none" dirty="0">
                <a:solidFill>
                  <a:srgbClr val="000000"/>
                </a:solidFill>
                <a:effectLst/>
                <a:latin typeface="Arial"/>
                <a:ea typeface="Arial"/>
                <a:cs typeface="Arial"/>
                <a:sym typeface="Arial"/>
                <a:hlinkClick r:id="rId20"/>
              </a:rPr>
              <a:t>/9804280</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hlinkClick r:id="rId21" tooltip="Bibcode (identifier)"/>
              </a:rPr>
              <a:t>Bibcode</a:t>
            </a:r>
            <a:r>
              <a:rPr lang="en-US" altLang="zh-TW" sz="1100" b="0" i="1" u="none" strike="noStrike" cap="none" dirty="0" err="1">
                <a:solidFill>
                  <a:srgbClr val="000000"/>
                </a:solidFill>
                <a:effectLst/>
                <a:latin typeface="Arial"/>
                <a:ea typeface="Arial"/>
                <a:cs typeface="Arial"/>
                <a:sym typeface="Arial"/>
              </a:rPr>
              <a:t>:</a:t>
            </a:r>
            <a:r>
              <a:rPr lang="en-US" altLang="zh-TW" sz="1100" b="0" i="1" u="none" strike="noStrike" cap="none" dirty="0" err="1">
                <a:solidFill>
                  <a:srgbClr val="000000"/>
                </a:solidFill>
                <a:effectLst/>
                <a:latin typeface="Arial"/>
                <a:ea typeface="Arial"/>
                <a:cs typeface="Arial"/>
                <a:sym typeface="Arial"/>
                <a:hlinkClick r:id="rId22"/>
              </a:rPr>
              <a:t>1998PhRvE</a:t>
            </a:r>
            <a:r>
              <a:rPr lang="en-US" altLang="zh-TW" sz="1100" b="0" i="1" u="none" strike="noStrike" cap="none" dirty="0">
                <a:solidFill>
                  <a:srgbClr val="000000"/>
                </a:solidFill>
                <a:effectLst/>
                <a:latin typeface="Arial"/>
                <a:ea typeface="Arial"/>
                <a:cs typeface="Arial"/>
                <a:sym typeface="Arial"/>
                <a:hlinkClick r:id="rId22"/>
              </a:rPr>
              <a:t>..</a:t>
            </a:r>
            <a:r>
              <a:rPr lang="en-US" altLang="zh-TW" sz="1100" b="0" i="1" u="none" strike="noStrike" cap="none" dirty="0" err="1">
                <a:solidFill>
                  <a:srgbClr val="000000"/>
                </a:solidFill>
                <a:effectLst/>
                <a:latin typeface="Arial"/>
                <a:ea typeface="Arial"/>
                <a:cs typeface="Arial"/>
                <a:sym typeface="Arial"/>
                <a:hlinkClick r:id="rId22"/>
              </a:rPr>
              <a:t>58.5355K</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hlinkClick r:id="rId14" tooltip="Doi (identifier)"/>
              </a:rPr>
              <a:t>doi</a:t>
            </a:r>
            <a:r>
              <a:rPr lang="en-US" altLang="zh-TW" sz="1100" b="0" i="1" u="none" strike="noStrike" cap="none" dirty="0" err="1">
                <a:solidFill>
                  <a:srgbClr val="000000"/>
                </a:solidFill>
                <a:effectLst/>
                <a:latin typeface="Arial"/>
                <a:ea typeface="Arial"/>
                <a:cs typeface="Arial"/>
                <a:sym typeface="Arial"/>
              </a:rPr>
              <a:t>:</a:t>
            </a:r>
            <a:r>
              <a:rPr lang="en-US" altLang="zh-TW" sz="1100" b="0" i="1" u="none" strike="noStrike" cap="none" dirty="0" err="1">
                <a:solidFill>
                  <a:srgbClr val="000000"/>
                </a:solidFill>
                <a:effectLst/>
                <a:latin typeface="Arial"/>
                <a:ea typeface="Arial"/>
                <a:cs typeface="Arial"/>
                <a:sym typeface="Arial"/>
                <a:hlinkClick r:id="rId23"/>
              </a:rPr>
              <a:t>10.1103</a:t>
            </a:r>
            <a:r>
              <a:rPr lang="en-US" altLang="zh-TW" sz="1100" b="0" i="1" u="none" strike="noStrike" cap="none" dirty="0">
                <a:solidFill>
                  <a:srgbClr val="000000"/>
                </a:solidFill>
                <a:effectLst/>
                <a:latin typeface="Arial"/>
                <a:ea typeface="Arial"/>
                <a:cs typeface="Arial"/>
                <a:sym typeface="Arial"/>
                <a:hlinkClick r:id="rId23"/>
              </a:rPr>
              <a:t>/</a:t>
            </a:r>
            <a:r>
              <a:rPr lang="en-US" altLang="zh-TW" sz="1100" b="0" i="1" u="none" strike="noStrike" cap="none" dirty="0" err="1">
                <a:solidFill>
                  <a:srgbClr val="000000"/>
                </a:solidFill>
                <a:effectLst/>
                <a:latin typeface="Arial"/>
                <a:ea typeface="Arial"/>
                <a:cs typeface="Arial"/>
                <a:sym typeface="Arial"/>
                <a:hlinkClick r:id="rId23"/>
              </a:rPr>
              <a:t>PhysRevE.58.5355</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hlinkClick r:id="rId24" tooltip="S2CID (identifier)"/>
              </a:rPr>
              <a:t>S2CID</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a:solidFill>
                  <a:srgbClr val="000000"/>
                </a:solidFill>
                <a:effectLst/>
                <a:latin typeface="Arial"/>
                <a:ea typeface="Arial"/>
                <a:cs typeface="Arial"/>
                <a:sym typeface="Arial"/>
                <a:hlinkClick r:id="rId25"/>
              </a:rPr>
              <a:t>36114913</a:t>
            </a:r>
            <a:r>
              <a:rPr lang="en-US" altLang="zh-TW" sz="1100" b="0" i="1" u="none" strike="noStrike" cap="none" dirty="0">
                <a:solidFill>
                  <a:srgbClr val="000000"/>
                </a:solidFill>
                <a:effectLst/>
                <a:latin typeface="Arial"/>
                <a:ea typeface="Arial"/>
                <a:cs typeface="Arial"/>
                <a:sym typeface="Arial"/>
              </a:rPr>
              <a:t>. Archived from </a:t>
            </a:r>
            <a:r>
              <a:rPr lang="en-US" altLang="zh-TW" sz="1100" b="0" i="1" u="none" strike="noStrike" cap="none" dirty="0">
                <a:solidFill>
                  <a:srgbClr val="000000"/>
                </a:solidFill>
                <a:effectLst/>
                <a:latin typeface="Arial"/>
                <a:ea typeface="Arial"/>
                <a:cs typeface="Arial"/>
                <a:sym typeface="Arial"/>
                <a:hlinkClick r:id="rId26"/>
              </a:rPr>
              <a:t>the original</a:t>
            </a:r>
            <a:r>
              <a:rPr lang="en-US" altLang="zh-TW" sz="1100" b="0" i="1" u="none" strike="noStrike" cap="none" dirty="0">
                <a:solidFill>
                  <a:srgbClr val="000000"/>
                </a:solidFill>
                <a:effectLst/>
                <a:latin typeface="Arial"/>
                <a:ea typeface="Arial"/>
                <a:cs typeface="Arial"/>
                <a:sym typeface="Arial"/>
              </a:rPr>
              <a:t> on 2013-08-11.</a:t>
            </a:r>
            <a:endParaRPr lang="en-US" altLang="zh-TW" sz="1100" b="0" i="0" u="none" strike="noStrike" cap="none" dirty="0">
              <a:solidFill>
                <a:srgbClr val="000000"/>
              </a:solidFill>
              <a:effectLst/>
              <a:latin typeface="Arial"/>
              <a:ea typeface="Arial"/>
              <a:cs typeface="Arial"/>
              <a:sym typeface="Arial"/>
            </a:endParaRPr>
          </a:p>
          <a:p>
            <a:r>
              <a:rPr lang="en-US" altLang="zh-TW" b="1" dirty="0"/>
              <a:t>	</a:t>
            </a:r>
            <a:endParaRPr lang="zh-TW" altLang="en-US" dirty="0"/>
          </a:p>
          <a:p>
            <a:endParaRPr lang="zh-TW" altLang="en-US" dirty="0"/>
          </a:p>
        </p:txBody>
      </p:sp>
    </p:spTree>
    <p:extLst>
      <p:ext uri="{BB962C8B-B14F-4D97-AF65-F5344CB8AC3E}">
        <p14:creationId xmlns:p14="http://schemas.microsoft.com/office/powerpoint/2010/main" val="802590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1" dirty="0" err="1"/>
              <a:t>Apolloni</a:t>
            </a:r>
            <a:r>
              <a:rPr lang="en-US" altLang="zh-TW" sz="1400" b="1" dirty="0"/>
              <a:t> </a:t>
            </a:r>
            <a:r>
              <a:rPr lang="zh-TW" altLang="en-US" sz="1400" b="1" dirty="0"/>
              <a:t>是較早提出將量子穿隧導入最佳化的概念（</a:t>
            </a:r>
            <a:r>
              <a:rPr lang="en-US" altLang="zh-TW" sz="1400" b="1" dirty="0"/>
              <a:t>1989–1990</a:t>
            </a:r>
            <a:r>
              <a:rPr lang="zh-TW" altLang="en-US" sz="1400" b="1" dirty="0"/>
              <a:t>），但 </a:t>
            </a:r>
            <a:r>
              <a:rPr lang="en-US" altLang="zh-TW" sz="1400" b="1" dirty="0"/>
              <a:t>Hidetoshi </a:t>
            </a:r>
            <a:r>
              <a:rPr lang="en-US" altLang="zh-TW" sz="1400" b="1" dirty="0" err="1"/>
              <a:t>Nishimori</a:t>
            </a:r>
            <a:r>
              <a:rPr lang="en-US" altLang="zh-TW" sz="1400" b="1" dirty="0"/>
              <a:t> </a:t>
            </a:r>
            <a:r>
              <a:rPr lang="zh-TW" altLang="en-US" sz="1400" b="1" dirty="0"/>
              <a:t>在 </a:t>
            </a:r>
            <a:r>
              <a:rPr lang="en-US" altLang="zh-TW" sz="1400" b="1" dirty="0"/>
              <a:t>1998 </a:t>
            </a:r>
            <a:r>
              <a:rPr lang="zh-TW" altLang="en-US" sz="1400" b="1" dirty="0"/>
              <a:t>年提出了</a:t>
            </a:r>
            <a:r>
              <a:rPr lang="zh-TW" altLang="en-US" sz="1400" dirty="0"/>
              <a:t>明確針對</a:t>
            </a:r>
            <a:r>
              <a:rPr lang="zh-TW" altLang="en-US" sz="1400" b="1" dirty="0"/>
              <a:t>量子 </a:t>
            </a:r>
            <a:r>
              <a:rPr lang="en-US" altLang="zh-TW" sz="1400" b="1" dirty="0" err="1"/>
              <a:t>Ising</a:t>
            </a:r>
            <a:r>
              <a:rPr lang="en-US" altLang="zh-TW" sz="1400" b="1" dirty="0"/>
              <a:t> </a:t>
            </a:r>
            <a:r>
              <a:rPr lang="zh-TW" altLang="en-US" sz="1400" b="1" dirty="0"/>
              <a:t>模型的</a:t>
            </a:r>
            <a:r>
              <a:rPr lang="zh-TW" altLang="en-US" sz="1400" dirty="0"/>
              <a:t>「</a:t>
            </a:r>
            <a:r>
              <a:rPr lang="zh-TW" altLang="en-US" sz="1400" b="1" dirty="0"/>
              <a:t>量子退火演算法的完整理論模型</a:t>
            </a:r>
            <a:r>
              <a:rPr lang="zh-TW" altLang="en-US" sz="1400" dirty="0"/>
              <a:t>」，並對其</a:t>
            </a:r>
            <a:r>
              <a:rPr lang="zh-TW" altLang="en-US" sz="1400" b="1" dirty="0"/>
              <a:t>統計物理性質（例如 </a:t>
            </a:r>
            <a:r>
              <a:rPr lang="en-US" altLang="zh-TW" sz="1400" b="1" dirty="0"/>
              <a:t>phase transition</a:t>
            </a:r>
            <a:r>
              <a:rPr lang="zh-TW" altLang="en-US" sz="1400" b="1" dirty="0"/>
              <a:t>）做了深入探討，因此他是量子退火理論的奠基者之一</a:t>
            </a:r>
            <a:r>
              <a:rPr lang="zh-TW" altLang="en-US" sz="1400" dirty="0"/>
              <a:t>，但</a:t>
            </a:r>
            <a:r>
              <a:rPr lang="zh-TW" altLang="en-US" sz="1400" b="1" dirty="0"/>
              <a:t>時機比 </a:t>
            </a:r>
            <a:r>
              <a:rPr lang="en-US" altLang="zh-TW" sz="1400" b="1" dirty="0" err="1"/>
              <a:t>Apolloni</a:t>
            </a:r>
            <a:r>
              <a:rPr lang="en-US" altLang="zh-TW" sz="1400" b="1" dirty="0"/>
              <a:t> </a:t>
            </a:r>
            <a:r>
              <a:rPr lang="zh-TW" altLang="en-US" sz="1400" b="1" dirty="0"/>
              <a:t>晚了約 </a:t>
            </a:r>
            <a:r>
              <a:rPr lang="en-US" altLang="zh-TW" sz="1400" b="1" dirty="0"/>
              <a:t>8–9 </a:t>
            </a:r>
            <a:r>
              <a:rPr lang="zh-TW" altLang="en-US" sz="1400" b="1" dirty="0"/>
              <a:t>年</a:t>
            </a:r>
            <a:r>
              <a:rPr lang="zh-TW" altLang="en-US" sz="1400" dirty="0"/>
              <a:t>。</a:t>
            </a:r>
            <a:endParaRPr lang="en-US" altLang="zh-TW" sz="1300" b="1" dirty="0"/>
          </a:p>
          <a:p>
            <a:r>
              <a:rPr lang="en-US" altLang="zh-TW" sz="1300" b="1" dirty="0"/>
              <a:t>1998</a:t>
            </a:r>
            <a:r>
              <a:rPr lang="zh-TW" altLang="en-US" sz="1300" dirty="0"/>
              <a:t>年，東京工業大學教授西森秀稔和當時還是博士研究生的門脅正史在論文中首次提出量子退火理論。但是，遠在加拿大的</a:t>
            </a:r>
            <a:r>
              <a:rPr lang="en-US" altLang="zh-TW" sz="1300" dirty="0"/>
              <a:t>Rose</a:t>
            </a:r>
            <a:r>
              <a:rPr lang="zh-TW" altLang="en-US" sz="1300" dirty="0"/>
              <a:t>並沒有了解這個理論，以至於他在最初幾年裡苦苦掙扎</a:t>
            </a:r>
            <a:r>
              <a:rPr lang="zh-TW" altLang="en-US" dirty="0"/>
              <a:t> 。</a:t>
            </a:r>
            <a:endParaRPr lang="en-US" altLang="zh-TW" dirty="0"/>
          </a:p>
          <a:p>
            <a:r>
              <a:rPr lang="en-US" altLang="zh-TW" sz="1300" dirty="0"/>
              <a:t>D-Wave</a:t>
            </a:r>
            <a:r>
              <a:rPr lang="zh-TW" altLang="en-US" sz="1300" dirty="0"/>
              <a:t>，全球首家量子計算公司，成立於</a:t>
            </a:r>
            <a:r>
              <a:rPr lang="en-US" altLang="zh-TW" sz="1300" dirty="0"/>
              <a:t>1999</a:t>
            </a:r>
            <a:r>
              <a:rPr lang="zh-TW" altLang="en-US" sz="1300" dirty="0"/>
              <a:t>年，但直到</a:t>
            </a:r>
            <a:r>
              <a:rPr lang="en-US" altLang="zh-TW" sz="1300" dirty="0"/>
              <a:t>2007</a:t>
            </a:r>
            <a:r>
              <a:rPr lang="zh-TW" altLang="en-US" sz="1300" dirty="0"/>
              <a:t>年首台量子退火計算機</a:t>
            </a:r>
            <a:r>
              <a:rPr lang="en-US" altLang="zh-TW" sz="1300" dirty="0"/>
              <a:t>Orion</a:t>
            </a:r>
            <a:r>
              <a:rPr lang="zh-TW" altLang="en-US" sz="1300" dirty="0"/>
              <a:t>才宣告成功。</a:t>
            </a:r>
            <a:r>
              <a:rPr lang="zh-TW" altLang="en-US" dirty="0"/>
              <a:t> </a:t>
            </a:r>
            <a:endParaRPr lang="en-US" altLang="zh-TW" dirty="0"/>
          </a:p>
          <a:p>
            <a:r>
              <a:rPr lang="en-US" altLang="zh-TW" dirty="0" err="1"/>
              <a:t>ChatGPT</a:t>
            </a:r>
            <a:r>
              <a:rPr lang="en-US" altLang="zh-TW" dirty="0"/>
              <a:t>:</a:t>
            </a:r>
            <a:br>
              <a:rPr lang="en-US" altLang="zh-TW" dirty="0"/>
            </a:br>
            <a:r>
              <a:rPr lang="en-US" altLang="zh-TW" dirty="0"/>
              <a:t>"Quantum Annealing"</a:t>
            </a:r>
            <a:r>
              <a:rPr lang="zh-TW" altLang="en-US" dirty="0"/>
              <a:t>（量子退火）一詞的源起可以追溯到</a:t>
            </a:r>
            <a:r>
              <a:rPr lang="en-US" altLang="zh-TW" dirty="0"/>
              <a:t>1998</a:t>
            </a:r>
            <a:r>
              <a:rPr lang="zh-TW" altLang="en-US" dirty="0"/>
              <a:t>年，由</a:t>
            </a:r>
            <a:r>
              <a:rPr lang="en-US" altLang="zh-TW" b="1" dirty="0"/>
              <a:t>Toshiba</a:t>
            </a:r>
            <a:r>
              <a:rPr lang="en-US" altLang="zh-TW" dirty="0"/>
              <a:t> </a:t>
            </a:r>
            <a:r>
              <a:rPr lang="zh-TW" altLang="en-US" dirty="0"/>
              <a:t>的研究人員 </a:t>
            </a:r>
            <a:r>
              <a:rPr lang="en-US" altLang="zh-TW" b="1" dirty="0"/>
              <a:t>T. </a:t>
            </a:r>
            <a:r>
              <a:rPr lang="en-US" altLang="zh-TW" b="1" dirty="0" err="1"/>
              <a:t>Kadowaki</a:t>
            </a:r>
            <a:r>
              <a:rPr lang="en-US" altLang="zh-TW" dirty="0"/>
              <a:t> </a:t>
            </a:r>
            <a:r>
              <a:rPr lang="zh-TW" altLang="en-US" dirty="0"/>
              <a:t>和 </a:t>
            </a:r>
            <a:r>
              <a:rPr lang="en-US" altLang="zh-TW" b="1" dirty="0"/>
              <a:t>H. </a:t>
            </a:r>
            <a:r>
              <a:rPr lang="en-US" altLang="zh-TW" b="1" dirty="0" err="1"/>
              <a:t>Nishimori</a:t>
            </a:r>
            <a:r>
              <a:rPr lang="en-US" altLang="zh-TW" dirty="0"/>
              <a:t> </a:t>
            </a:r>
            <a:r>
              <a:rPr lang="zh-TW" altLang="en-US" dirty="0"/>
              <a:t>在論文 </a:t>
            </a:r>
            <a:r>
              <a:rPr lang="en-US" altLang="zh-TW" i="1" dirty="0"/>
              <a:t>"Quantum Annealing in the Transverse </a:t>
            </a:r>
            <a:r>
              <a:rPr lang="en-US" altLang="zh-TW" i="1" dirty="0" err="1"/>
              <a:t>Ising</a:t>
            </a:r>
            <a:r>
              <a:rPr lang="en-US" altLang="zh-TW" i="1" dirty="0"/>
              <a:t> Model"</a:t>
            </a:r>
            <a:r>
              <a:rPr lang="zh-TW" altLang="en-US" dirty="0"/>
              <a:t>（</a:t>
            </a:r>
            <a:r>
              <a:rPr lang="en-US" altLang="zh-TW" dirty="0"/>
              <a:t>Phys. Rev. E, 1998</a:t>
            </a:r>
            <a:r>
              <a:rPr lang="zh-TW" altLang="en-US" dirty="0"/>
              <a:t>）中首次正式提出。</a:t>
            </a:r>
          </a:p>
          <a:p>
            <a:r>
              <a:rPr lang="zh-TW" altLang="en-US" dirty="0"/>
              <a:t>該論文探討了在橫場 </a:t>
            </a:r>
            <a:r>
              <a:rPr lang="en-US" altLang="zh-TW" dirty="0" err="1"/>
              <a:t>Ising</a:t>
            </a:r>
            <a:r>
              <a:rPr lang="en-US" altLang="zh-TW" dirty="0"/>
              <a:t> </a:t>
            </a:r>
            <a:r>
              <a:rPr lang="zh-TW" altLang="en-US" dirty="0"/>
              <a:t>模型（</a:t>
            </a:r>
            <a:r>
              <a:rPr lang="en-US" altLang="zh-TW" dirty="0"/>
              <a:t>Transverse </a:t>
            </a:r>
            <a:r>
              <a:rPr lang="en-US" altLang="zh-TW" dirty="0" err="1"/>
              <a:t>Ising</a:t>
            </a:r>
            <a:r>
              <a:rPr lang="en-US" altLang="zh-TW" dirty="0"/>
              <a:t> Model</a:t>
            </a:r>
            <a:r>
              <a:rPr lang="zh-TW" altLang="en-US" dirty="0"/>
              <a:t>）下，如何利用量子力學的隧道效應來幫助組合最佳化問題尋找全域最佳解，並與傳統的模擬退火（</a:t>
            </a:r>
            <a:r>
              <a:rPr lang="en-US" altLang="zh-TW" dirty="0"/>
              <a:t>Simulated Annealing, SA</a:t>
            </a:r>
            <a:r>
              <a:rPr lang="zh-TW" altLang="en-US" dirty="0"/>
              <a:t>）做比較。這種方法的靈感來自於經典的退火過程（</a:t>
            </a:r>
            <a:r>
              <a:rPr lang="en-US" altLang="zh-TW" dirty="0"/>
              <a:t>Annealing</a:t>
            </a:r>
            <a:r>
              <a:rPr lang="zh-TW" altLang="en-US" dirty="0"/>
              <a:t>），但將其擴展為利用</a:t>
            </a:r>
            <a:r>
              <a:rPr lang="zh-TW" altLang="en-US" b="1" dirty="0"/>
              <a:t>量子漸進過程</a:t>
            </a:r>
            <a:r>
              <a:rPr lang="zh-TW" altLang="en-US" dirty="0"/>
              <a:t>來取代傳統的熱力學漸進過程，因此被命名為</a:t>
            </a:r>
            <a:r>
              <a:rPr lang="en-US" altLang="zh-TW" b="1" dirty="0"/>
              <a:t>Quantum Annealing</a:t>
            </a:r>
            <a:r>
              <a:rPr lang="zh-TW" altLang="en-US" b="1" dirty="0"/>
              <a:t>（量子退火）</a:t>
            </a:r>
            <a:r>
              <a:rPr lang="zh-TW" altLang="en-US" dirty="0"/>
              <a:t>。</a:t>
            </a:r>
          </a:p>
          <a:p>
            <a:r>
              <a:rPr lang="zh-TW" altLang="en-US" dirty="0"/>
              <a:t>在這之前，量子效應在最佳化問題中的應用已經有一些研究，例如 </a:t>
            </a:r>
            <a:r>
              <a:rPr lang="en-US" altLang="zh-TW" b="1" dirty="0"/>
              <a:t>P. Ray, B. K. Chakrabarti, A. Chakrabarti</a:t>
            </a:r>
            <a:r>
              <a:rPr lang="en-US" altLang="zh-TW" dirty="0"/>
              <a:t> </a:t>
            </a:r>
            <a:r>
              <a:rPr lang="zh-TW" altLang="en-US" dirty="0"/>
              <a:t>在 </a:t>
            </a:r>
            <a:r>
              <a:rPr lang="en-US" altLang="zh-TW" dirty="0"/>
              <a:t>1989 </a:t>
            </a:r>
            <a:r>
              <a:rPr lang="zh-TW" altLang="en-US" dirty="0"/>
              <a:t>年的工作 </a:t>
            </a:r>
            <a:r>
              <a:rPr lang="en-US" altLang="zh-TW" i="1" dirty="0"/>
              <a:t>"Sherrington-Kirkpatrick Model in a Transverse Field: Absence of Replica Symmetry Breaking Due to Quantum Fluctuations"</a:t>
            </a:r>
            <a:r>
              <a:rPr lang="zh-TW" altLang="en-US" dirty="0"/>
              <a:t>（</a:t>
            </a:r>
            <a:r>
              <a:rPr lang="en-US" altLang="zh-TW" dirty="0"/>
              <a:t>Phys. Rev. B, 1989</a:t>
            </a:r>
            <a:r>
              <a:rPr lang="zh-TW" altLang="en-US" dirty="0"/>
              <a:t>），但他們沒有使用「</a:t>
            </a:r>
            <a:r>
              <a:rPr lang="en-US" altLang="zh-TW" dirty="0"/>
              <a:t>Quantum Annealing</a:t>
            </a:r>
            <a:r>
              <a:rPr lang="zh-TW" altLang="en-US" dirty="0"/>
              <a:t>」這個名稱。</a:t>
            </a:r>
          </a:p>
          <a:p>
            <a:r>
              <a:rPr lang="zh-TW" altLang="en-US" dirty="0"/>
              <a:t>總結來說，</a:t>
            </a:r>
            <a:r>
              <a:rPr lang="en-US" altLang="zh-TW" b="1" dirty="0"/>
              <a:t>Quantum Annealing</a:t>
            </a:r>
            <a:r>
              <a:rPr lang="en-US" altLang="zh-TW" dirty="0"/>
              <a:t> </a:t>
            </a:r>
            <a:r>
              <a:rPr lang="zh-TW" altLang="en-US" dirty="0"/>
              <a:t>這個術語最早由 </a:t>
            </a:r>
            <a:r>
              <a:rPr lang="en-US" altLang="zh-TW" b="1" dirty="0" err="1"/>
              <a:t>Kadowaki</a:t>
            </a:r>
            <a:r>
              <a:rPr lang="en-US" altLang="zh-TW" b="1" dirty="0"/>
              <a:t> </a:t>
            </a:r>
            <a:r>
              <a:rPr lang="zh-TW" altLang="en-US" b="1" dirty="0"/>
              <a:t>和 </a:t>
            </a:r>
            <a:r>
              <a:rPr lang="en-US" altLang="zh-TW" b="1" dirty="0" err="1"/>
              <a:t>Nishimori</a:t>
            </a:r>
            <a:r>
              <a:rPr lang="en-US" altLang="zh-TW" dirty="0"/>
              <a:t> </a:t>
            </a:r>
            <a:r>
              <a:rPr lang="zh-TW" altLang="en-US" dirty="0"/>
              <a:t>在 </a:t>
            </a:r>
            <a:r>
              <a:rPr lang="en-US" altLang="zh-TW" dirty="0"/>
              <a:t>1998 </a:t>
            </a:r>
            <a:r>
              <a:rPr lang="zh-TW" altLang="en-US" dirty="0"/>
              <a:t>年提出，並迅速成為量子計算領域研究組合最佳化問題的一個重要方法。</a:t>
            </a:r>
          </a:p>
          <a:p>
            <a:pPr marL="158750" indent="0">
              <a:buNone/>
            </a:pPr>
            <a:br>
              <a:rPr lang="zh-TW" altLang="en-US" dirty="0"/>
            </a:br>
            <a:br>
              <a:rPr lang="zh-TW" altLang="en-US" dirty="0"/>
            </a:br>
            <a:endParaRPr lang="zh-TW" altLang="en-US"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55</a:t>
            </a:fld>
            <a:endParaRPr kumimoji="1" lang="zh-TW" altLang="en-US"/>
          </a:p>
        </p:txBody>
      </p:sp>
    </p:spTree>
    <p:extLst>
      <p:ext uri="{BB962C8B-B14F-4D97-AF65-F5344CB8AC3E}">
        <p14:creationId xmlns:p14="http://schemas.microsoft.com/office/powerpoint/2010/main" val="253494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p>
            <a:pPr marL="0" indent="0">
              <a:buNone/>
            </a:pPr>
            <a:endParaRPr dirty="0"/>
          </a:p>
        </p:txBody>
      </p:sp>
    </p:spTree>
    <p:extLst>
      <p:ext uri="{BB962C8B-B14F-4D97-AF65-F5344CB8AC3E}">
        <p14:creationId xmlns:p14="http://schemas.microsoft.com/office/powerpoint/2010/main" val="1212375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22d0c7dceb_0_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122d0c7dceb_0_0: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marL="457200" marR="0" lvl="0" indent="-298450" algn="l" defTabSz="990376" rtl="0" eaLnBrk="1" fontAlgn="auto" latinLnBrk="0" hangingPunct="1">
              <a:lnSpc>
                <a:spcPct val="100000"/>
              </a:lnSpc>
              <a:spcBef>
                <a:spcPts val="0"/>
              </a:spcBef>
              <a:spcAft>
                <a:spcPts val="0"/>
              </a:spcAft>
              <a:buClr>
                <a:schemeClr val="dk1"/>
              </a:buClr>
              <a:buSzPts val="1100"/>
              <a:buFont typeface="Arial"/>
              <a:buChar char="●"/>
              <a:tabLst/>
              <a:defRPr/>
            </a:pPr>
            <a:r>
              <a:rPr lang="en-US" altLang="zh-TW" sz="1100" b="0" i="0" u="none" strike="noStrike" cap="none" dirty="0">
                <a:solidFill>
                  <a:srgbClr val="000000"/>
                </a:solidFill>
                <a:effectLst/>
                <a:highlight>
                  <a:srgbClr val="FFFFFF"/>
                </a:highlight>
                <a:latin typeface="Arial"/>
                <a:ea typeface="Arial"/>
                <a:cs typeface="Arial"/>
                <a:sym typeface="Arial"/>
              </a:rPr>
              <a:t>This step defines the initial Hamiltonian Hi</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and the final Hamiltonian Hf</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for the entire system. Each Hamiltonian represents the total energy of the system in a specific state. Hi</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is configured to maintain qubits in a superposition state, while Hf</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is tailored based on the QUBO formula to ensure that the minimum final Hamiltonian corresponds to the optimal solution to the COP at hand. The system’s Hamiltonian H(t)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at time </a:t>
            </a:r>
            <a:r>
              <a:rPr lang="en-US" altLang="zh-TW" sz="1100" b="0" i="1" u="none" strike="noStrike" cap="none" dirty="0">
                <a:solidFill>
                  <a:srgbClr val="000000"/>
                </a:solidFill>
                <a:effectLst/>
                <a:highlight>
                  <a:srgbClr val="FFFFFF"/>
                </a:highlight>
                <a:latin typeface="Arial"/>
                <a:ea typeface="Arial"/>
                <a:cs typeface="Arial"/>
                <a:sym typeface="Arial"/>
              </a:rPr>
              <a:t>t</a:t>
            </a:r>
            <a:r>
              <a:rPr lang="en-US" altLang="zh-TW" sz="1100" b="0" i="0" u="none" strike="noStrike" cap="none" dirty="0">
                <a:solidFill>
                  <a:srgbClr val="000000"/>
                </a:solidFill>
                <a:effectLst/>
                <a:highlight>
                  <a:srgbClr val="FFFFFF"/>
                </a:highlight>
                <a:latin typeface="Arial"/>
                <a:ea typeface="Arial"/>
                <a:cs typeface="Arial"/>
                <a:sym typeface="Arial"/>
              </a:rPr>
              <a:t> during quantum annealing is expressed in the following </a:t>
            </a:r>
            <a:r>
              <a:rPr lang="en-US" altLang="zh-TW" sz="1100" b="0" i="0" u="none" strike="noStrike" cap="none" dirty="0">
                <a:solidFill>
                  <a:srgbClr val="000000"/>
                </a:solidFill>
                <a:effectLst/>
                <a:highlight>
                  <a:srgbClr val="FFFFFF"/>
                </a:highlight>
                <a:latin typeface="Arial"/>
                <a:ea typeface="Arial"/>
                <a:cs typeface="Arial"/>
                <a:sym typeface="Arial"/>
                <a:hlinkClick r:id="rId3"/>
              </a:rPr>
              <a:t>Equation (8)</a:t>
            </a:r>
            <a:r>
              <a:rPr lang="en-US" altLang="zh-TW" sz="1100" b="0" i="0" u="none" strike="noStrike" cap="none" dirty="0">
                <a:solidFill>
                  <a:srgbClr val="000000"/>
                </a:solidFill>
                <a:effectLst/>
                <a:highlight>
                  <a:srgbClr val="FFFFFF"/>
                </a:highlight>
                <a:latin typeface="Arial"/>
                <a:ea typeface="Arial"/>
                <a:cs typeface="Arial"/>
                <a:sym typeface="Arial"/>
              </a:rPr>
              <a:t>:</a:t>
            </a:r>
          </a:p>
          <a:p>
            <a:pPr marL="457200" marR="0" lvl="0" indent="-298450" algn="l" defTabSz="990376" rtl="0" eaLnBrk="1" fontAlgn="auto" latinLnBrk="0" hangingPunct="1">
              <a:lnSpc>
                <a:spcPct val="100000"/>
              </a:lnSpc>
              <a:spcBef>
                <a:spcPts val="0"/>
              </a:spcBef>
              <a:spcAft>
                <a:spcPts val="0"/>
              </a:spcAft>
              <a:buClr>
                <a:schemeClr val="dk1"/>
              </a:buClr>
              <a:buSzPts val="1100"/>
              <a:buFont typeface="Arial"/>
              <a:buChar char="●"/>
              <a:tabLst/>
              <a:defRPr/>
            </a:pPr>
            <a:r>
              <a:rPr lang="en-US" altLang="zh-TW" sz="1100" b="0" i="0" u="none" strike="noStrike" cap="none" dirty="0">
                <a:solidFill>
                  <a:srgbClr val="000000"/>
                </a:solidFill>
                <a:effectLst/>
                <a:highlight>
                  <a:srgbClr val="FFFFFF"/>
                </a:highlight>
                <a:latin typeface="Arial"/>
                <a:ea typeface="Arial"/>
                <a:cs typeface="Arial"/>
                <a:sym typeface="Arial"/>
              </a:rPr>
              <a:t>The energy scaling functions A(t)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and B(t)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in </a:t>
            </a:r>
            <a:r>
              <a:rPr lang="en-US" altLang="zh-TW" sz="1100" b="0" i="0" u="none" strike="noStrike" cap="none" dirty="0">
                <a:solidFill>
                  <a:srgbClr val="000000"/>
                </a:solidFill>
                <a:effectLst/>
                <a:highlight>
                  <a:srgbClr val="FFFFFF"/>
                </a:highlight>
                <a:latin typeface="Arial"/>
                <a:ea typeface="Arial"/>
                <a:cs typeface="Arial"/>
                <a:sym typeface="Arial"/>
                <a:hlinkClick r:id="rId3"/>
              </a:rPr>
              <a:t>Equation (8)</a:t>
            </a:r>
            <a:r>
              <a:rPr lang="en-US" altLang="zh-TW" sz="1100" b="0" i="0" u="none" strike="noStrike" cap="none" dirty="0">
                <a:solidFill>
                  <a:srgbClr val="000000"/>
                </a:solidFill>
                <a:effectLst/>
                <a:highlight>
                  <a:srgbClr val="FFFFFF"/>
                </a:highlight>
                <a:latin typeface="Arial"/>
                <a:ea typeface="Arial"/>
                <a:cs typeface="Arial"/>
                <a:sym typeface="Arial"/>
              </a:rPr>
              <a:t>, depicted in the lower right part of Figure 3, illustrate changes during the annealing process. As time </a:t>
            </a:r>
            <a:r>
              <a:rPr lang="en-US" altLang="zh-TW" sz="1100" b="0" i="1" u="none" strike="noStrike" cap="none" dirty="0">
                <a:solidFill>
                  <a:srgbClr val="000000"/>
                </a:solidFill>
                <a:effectLst/>
                <a:highlight>
                  <a:srgbClr val="FFFFFF"/>
                </a:highlight>
                <a:latin typeface="Arial"/>
                <a:ea typeface="Arial"/>
                <a:cs typeface="Arial"/>
                <a:sym typeface="Arial"/>
              </a:rPr>
              <a:t>t</a:t>
            </a:r>
            <a:r>
              <a:rPr lang="en-US" altLang="zh-TW" sz="1100" b="0" i="0" u="none" strike="noStrike" cap="none" dirty="0">
                <a:solidFill>
                  <a:srgbClr val="000000"/>
                </a:solidFill>
                <a:effectLst/>
                <a:highlight>
                  <a:srgbClr val="FFFFFF"/>
                </a:highlight>
                <a:latin typeface="Arial"/>
                <a:ea typeface="Arial"/>
                <a:cs typeface="Arial"/>
                <a:sym typeface="Arial"/>
              </a:rPr>
              <a:t> progresses, A(t)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gradually decreases, while B(t)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increases. Consequently, the influence of the final Hamiltonian Hf</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becomes more pronounced, while the impact of the initial Hamiltonian Hi</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decreases. By the end of annealing, the behavior of the system aligns mainly with the final Hamiltonian Hf</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a:t>
            </a:r>
            <a:endParaRPr lang="en-US" altLang="zh-TW" dirty="0">
              <a:highlight>
                <a:srgbClr val="FFFFFF"/>
              </a:highlight>
            </a:endParaRPr>
          </a:p>
          <a:p>
            <a:pPr marL="457200" marR="0" lvl="0" indent="-298450" algn="l" defTabSz="990376" rtl="0" eaLnBrk="1" fontAlgn="auto" latinLnBrk="0" hangingPunct="1">
              <a:lnSpc>
                <a:spcPct val="100000"/>
              </a:lnSpc>
              <a:spcBef>
                <a:spcPts val="0"/>
              </a:spcBef>
              <a:spcAft>
                <a:spcPts val="0"/>
              </a:spcAft>
              <a:buClr>
                <a:schemeClr val="dk1"/>
              </a:buClr>
              <a:buSzPts val="1100"/>
              <a:buFont typeface="Arial"/>
              <a:buChar char="●"/>
              <a:tabLst/>
              <a:defRPr/>
            </a:pPr>
            <a:endParaRPr lang="zh-TW" altLang="en-US" dirty="0">
              <a:highlight>
                <a:srgbClr val="FFFFFF"/>
              </a:highlight>
            </a:endParaRPr>
          </a:p>
          <a:p>
            <a:pPr defTabSz="990376">
              <a:buClr>
                <a:schemeClr val="dk1"/>
              </a:buClr>
              <a:buSzPts val="1100"/>
              <a:defRPr/>
            </a:pPr>
            <a:endParaRPr lang="en-US" altLang="zh-TW" b="1" dirty="0">
              <a:highlight>
                <a:srgbClr val="FFFFFF"/>
              </a:highlight>
            </a:endParaRPr>
          </a:p>
          <a:p>
            <a:pPr defTabSz="990376">
              <a:buClr>
                <a:schemeClr val="dk1"/>
              </a:buClr>
              <a:buSzPts val="1100"/>
              <a:defRPr/>
            </a:pPr>
            <a:r>
              <a:rPr lang="en-US" altLang="zh-TW" b="1" dirty="0">
                <a:highlight>
                  <a:srgbClr val="FFFFFF"/>
                </a:highlight>
              </a:rPr>
              <a:t>Quantum Tunneling: A simulation of a wave packet incident on a potential barrier according to the Time-Dependent Schrodinger Equation. </a:t>
            </a:r>
            <a:endParaRPr lang="en-US" altLang="zh-TW" sz="1100" b="1" dirty="0">
              <a:highlight>
                <a:srgbClr val="FFFFFF"/>
              </a:highlight>
            </a:endParaRPr>
          </a:p>
          <a:p>
            <a:pPr>
              <a:buClr>
                <a:schemeClr val="dk1"/>
              </a:buClr>
              <a:buSzPts val="1100"/>
            </a:pPr>
            <a:endParaRPr lang="en-US" dirty="0">
              <a:solidFill>
                <a:srgbClr val="3D3D3D"/>
              </a:solidFill>
              <a:highlight>
                <a:srgbClr val="FFFFFF"/>
              </a:highlight>
            </a:endParaRPr>
          </a:p>
          <a:p>
            <a:pPr>
              <a:buClr>
                <a:schemeClr val="dk1"/>
              </a:buClr>
              <a:buSzPts val="1100"/>
            </a:pPr>
            <a:r>
              <a:rPr lang="en-US" dirty="0">
                <a:solidFill>
                  <a:srgbClr val="3D3D3D"/>
                </a:solidFill>
                <a:highlight>
                  <a:srgbClr val="FFFFFF"/>
                </a:highlight>
              </a:rPr>
              <a:t>加拿大公司 D-Wave 使用稱為“量子退火”的技術開發了專用量子計算設備，通過利用量子穿隧效應找到優化問題的解決方案。</a:t>
            </a:r>
            <a:endParaRPr dirty="0">
              <a:solidFill>
                <a:srgbClr val="3D3D3D"/>
              </a:solidFill>
              <a:highlight>
                <a:srgbClr val="FFFFFF"/>
              </a:highlight>
            </a:endParaRPr>
          </a:p>
          <a:p>
            <a:pPr>
              <a:buSzPts val="1100"/>
            </a:pPr>
            <a:r>
              <a:rPr lang="en-US" dirty="0">
                <a:solidFill>
                  <a:srgbClr val="3D3D3D"/>
                </a:solidFill>
                <a:highlight>
                  <a:srgbClr val="FFFFFF"/>
                </a:highlight>
              </a:rPr>
              <a:t>在優化問題中，我們需要從許多可能的組合中尋找最好的組合</a:t>
            </a:r>
            <a:r>
              <a:rPr lang="en-US" sz="1300" dirty="0">
                <a:solidFill>
                  <a:srgbClr val="3D3D3D"/>
                </a:solidFill>
                <a:highlight>
                  <a:srgbClr val="FFFFFF"/>
                </a:highlight>
              </a:rPr>
              <a:t>，</a:t>
            </a:r>
            <a:r>
              <a:rPr lang="en-US" dirty="0">
                <a:solidFill>
                  <a:srgbClr val="3D3D3D"/>
                </a:solidFill>
                <a:highlight>
                  <a:srgbClr val="FFFFFF"/>
                </a:highlight>
              </a:rPr>
              <a:t>物理學可以幫助解決這類問題， 物理學的一個基本規則是，一切都趨向於尋求最小能量狀態因為您可以將它們視為能量最小化問題。 物體滑下山坡； 熱的東西會隨著時間的推移而冷卻。 這種行為在量子物理學領域也是如此。 量子退火只是使用量子物理學來尋找問題的低能狀態，從而找到最佳或接近最佳的元素組合。</a:t>
            </a:r>
            <a:endParaRPr dirty="0">
              <a:solidFill>
                <a:srgbClr val="3D3D3D"/>
              </a:solidFill>
              <a:highlight>
                <a:srgbClr val="FFFFFF"/>
              </a:highlight>
            </a:endParaRPr>
          </a:p>
          <a:p>
            <a:pPr>
              <a:buSzPts val="1100"/>
            </a:pPr>
            <a:endParaRPr dirty="0">
              <a:solidFill>
                <a:srgbClr val="3D3D3D"/>
              </a:solidFill>
              <a:highlight>
                <a:srgbClr val="FFFFFF"/>
              </a:highlight>
            </a:endParaRPr>
          </a:p>
          <a:p>
            <a:pPr>
              <a:buClr>
                <a:schemeClr val="dk1"/>
              </a:buClr>
              <a:buSzPts val="1100"/>
            </a:pPr>
            <a:r>
              <a:rPr lang="en-US" dirty="0">
                <a:solidFill>
                  <a:schemeClr val="dk1"/>
                </a:solidFill>
              </a:rPr>
              <a:t>量子穿隧</a:t>
            </a:r>
            <a:endParaRPr dirty="0">
              <a:solidFill>
                <a:srgbClr val="3D3D3D"/>
              </a:solidFill>
              <a:highlight>
                <a:srgbClr val="FFFFFF"/>
              </a:highlight>
            </a:endParaRPr>
          </a:p>
          <a:p>
            <a:pPr>
              <a:buSzPts val="1100"/>
            </a:pPr>
            <a:r>
              <a:rPr lang="en-US" dirty="0">
                <a:solidFill>
                  <a:srgbClr val="3D3D3D"/>
                </a:solidFill>
                <a:highlight>
                  <a:srgbClr val="FFFFFF"/>
                </a:highlight>
              </a:rPr>
              <a:t>量子穿隧效應屬於量子力學的研究領域，量子力學研究在量子尺度所發生的事件。設想一個運動中的粒子遭遇到一個位能壁壘，試圖從位能壁壘的一邊（區域 A）移動到另一邊（區域 C），這可以被類比為一個圓球試圖滾動過一座小山。量子力學與古典力學對於這問題給出不同的解答。古典力學預測，假若粒子所具有的能量低於位能壁壘的位能，則這粒子絕對無法從區域 A移動到區域 C。量子力學不同地預測，這粒子可以機率性地從區域 A穿越到區域 C。</a:t>
            </a: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p>
        </p:txBody>
      </p:sp>
    </p:spTree>
    <p:extLst>
      <p:ext uri="{BB962C8B-B14F-4D97-AF65-F5344CB8AC3E}">
        <p14:creationId xmlns:p14="http://schemas.microsoft.com/office/powerpoint/2010/main" val="2059007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2d0c7dceb_0_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46" name="Google Shape;146;g122d0c7dceb_0_5: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defTabSz="990376">
                  <a:buClr>
                    <a:srgbClr val="000000"/>
                  </a:buClr>
                  <a:buSzPts val="1100"/>
                  <a:defRPr/>
                </a:pPr>
                <a:r>
                  <a:rPr lang="en-US" altLang="zh-TW" sz="1500" dirty="0">
                    <a:solidFill>
                      <a:srgbClr val="000000"/>
                    </a:solidFill>
                    <a:latin typeface="Arial"/>
                    <a:ea typeface="Arial"/>
                    <a:cs typeface="Arial"/>
                    <a:sym typeface="Arial"/>
                  </a:rPr>
                  <a:t>The Ising model is a mathematical model of ferromagnetism in statistical mechanics. The model is composed of discrete variables representing the magnetic dipole moments of the atom's spins that can be in the state +1 or the state -1. In the 2D Ising model, the variables or spins are arranged in a 2D lattice in which each spin interacts with its neighbors.</a:t>
                </a:r>
                <a:r>
                  <a:rPr lang="en-US" altLang="zh-TW" sz="1500" dirty="0">
                    <a:solidFill>
                      <a:schemeClr val="dk1"/>
                    </a:solidFill>
                    <a:latin typeface="Arial"/>
                    <a:ea typeface="Arial"/>
                    <a:cs typeface="Arial"/>
                    <a:sym typeface="Arial"/>
                  </a:rPr>
                  <a:t> Certain interaction parameters are given between neighboring spins for specifying the interaction relationships of spins. The 2D Ising model can be represented mathematically as follows.</a:t>
                </a:r>
                <a:endParaRPr lang="en-US" altLang="zh-TW" sz="1500" dirty="0">
                  <a:solidFill>
                    <a:srgbClr val="000000"/>
                  </a:solidFill>
                  <a:latin typeface="Arial"/>
                  <a:ea typeface="Arial"/>
                  <a:cs typeface="Arial"/>
                  <a:sym typeface="Arial"/>
                </a:endParaRPr>
              </a:p>
              <a:p>
                <a:pPr>
                  <a:buSzPts val="1100"/>
                </a:pPr>
                <a:endParaRPr lang="en-US" sz="1500" dirty="0">
                  <a:solidFill>
                    <a:schemeClr val="dk1"/>
                  </a:solidFill>
                </a:endParaRPr>
              </a:p>
              <a:p>
                <a:pPr>
                  <a:buSzPts val="1100"/>
                </a:pPr>
                <a:r>
                  <a:rPr lang="en-US" altLang="zh-TW" dirty="0">
                    <a:solidFill>
                      <a:srgbClr val="000000"/>
                    </a:solidFill>
                    <a:latin typeface="Arial"/>
                    <a:ea typeface="Arial"/>
                    <a:cs typeface="Arial"/>
                    <a:sym typeface="Arial"/>
                  </a:rPr>
                  <a:t>Ising</a:t>
                </a:r>
                <a:r>
                  <a:rPr lang="zh-TW" altLang="en-US" dirty="0">
                    <a:solidFill>
                      <a:srgbClr val="000000"/>
                    </a:solidFill>
                    <a:latin typeface="Arial"/>
                    <a:ea typeface="Arial"/>
                    <a:cs typeface="Arial"/>
                    <a:sym typeface="Arial"/>
                  </a:rPr>
                  <a:t>模型中包含了可以用來描述單個原子</a:t>
                </a:r>
                <a:r>
                  <a:rPr lang="zh-TW" altLang="en-US" dirty="0">
                    <a:solidFill>
                      <a:srgbClr val="000000"/>
                    </a:solidFill>
                    <a:latin typeface="Arial"/>
                    <a:ea typeface="Arial"/>
                    <a:cs typeface="Arial"/>
                    <a:sym typeface="Arial"/>
                    <a:hlinkClick r:id="rId3" tooltip="磁矩"/>
                  </a:rPr>
                  <a:t>磁矩</a:t>
                </a:r>
                <a:r>
                  <a:rPr lang="en-US" altLang="zh-TW" dirty="0">
                    <a:solidFill>
                      <a:srgbClr val="000000"/>
                    </a:solidFill>
                    <a:latin typeface="Arial"/>
                    <a:ea typeface="Arial"/>
                    <a:cs typeface="Arial"/>
                    <a:sym typeface="Arial"/>
                  </a:rPr>
                  <a:t>(magnetic moment)</a:t>
                </a:r>
                <a:r>
                  <a:rPr lang="zh-TW" altLang="en-US" dirty="0">
                    <a:solidFill>
                      <a:srgbClr val="000000"/>
                    </a:solidFill>
                    <a:latin typeface="Arial"/>
                    <a:ea typeface="Arial"/>
                    <a:cs typeface="Arial"/>
                    <a:sym typeface="Arial"/>
                  </a:rPr>
                  <a:t>的參數</a:t>
                </a:r>
                <a:r>
                  <a:rPr lang="en-US" altLang="zh-TW" dirty="0">
                    <a:solidFill>
                      <a:srgbClr val="000000"/>
                    </a:solidFill>
                    <a:latin typeface="Arial"/>
                    <a:ea typeface="Arial"/>
                    <a:cs typeface="Arial"/>
                    <a:sym typeface="Arial"/>
                  </a:rPr>
                  <a:t>$\sigma _{</a:t>
                </a:r>
                <a:r>
                  <a:rPr lang="en-US" altLang="zh-TW" dirty="0" err="1">
                    <a:solidFill>
                      <a:srgbClr val="000000"/>
                    </a:solidFill>
                    <a:latin typeface="Arial"/>
                    <a:ea typeface="Arial"/>
                    <a:cs typeface="Arial"/>
                    <a:sym typeface="Arial"/>
                  </a:rPr>
                  <a:t>i</a:t>
                </a:r>
                <a:r>
                  <a:rPr lang="en-US" altLang="zh-TW" dirty="0">
                    <a:solidFill>
                      <a:srgbClr val="000000"/>
                    </a:solidFill>
                    <a:latin typeface="Arial"/>
                    <a:ea typeface="Arial"/>
                    <a:cs typeface="Arial"/>
                    <a:sym typeface="Arial"/>
                  </a:rPr>
                  <a:t>}$ </a:t>
                </a:r>
                <a:r>
                  <a:rPr lang="zh-TW" altLang="en-US" dirty="0">
                    <a:solidFill>
                      <a:srgbClr val="000000"/>
                    </a:solidFill>
                    <a:latin typeface="Arial"/>
                    <a:ea typeface="Arial"/>
                    <a:cs typeface="Arial"/>
                    <a:sym typeface="Arial"/>
                  </a:rPr>
                  <a:t>，其值只能為</a:t>
                </a:r>
                <a:r>
                  <a:rPr lang="en-US" altLang="zh-TW" dirty="0">
                    <a:solidFill>
                      <a:srgbClr val="000000"/>
                    </a:solidFill>
                    <a:latin typeface="Arial"/>
                    <a:ea typeface="Arial"/>
                    <a:cs typeface="Arial"/>
                    <a:sym typeface="Arial"/>
                  </a:rPr>
                  <a:t>+1</a:t>
                </a:r>
                <a:r>
                  <a:rPr lang="zh-TW" altLang="en-US" dirty="0">
                    <a:solidFill>
                      <a:srgbClr val="000000"/>
                    </a:solidFill>
                    <a:latin typeface="Arial"/>
                    <a:ea typeface="Arial"/>
                    <a:cs typeface="Arial"/>
                    <a:sym typeface="Arial"/>
                  </a:rPr>
                  <a:t>或</a:t>
                </a:r>
                <a:r>
                  <a:rPr lang="en-US" altLang="zh-TW" dirty="0">
                    <a:solidFill>
                      <a:srgbClr val="000000"/>
                    </a:solidFill>
                    <a:latin typeface="Arial"/>
                    <a:ea typeface="Arial"/>
                    <a:cs typeface="Arial"/>
                    <a:sym typeface="Arial"/>
                  </a:rPr>
                  <a:t>-1</a:t>
                </a:r>
                <a:r>
                  <a:rPr lang="zh-TW" altLang="en-US" dirty="0">
                    <a:solidFill>
                      <a:srgbClr val="000000"/>
                    </a:solidFill>
                    <a:latin typeface="Arial"/>
                    <a:ea typeface="Arial"/>
                    <a:cs typeface="Arial"/>
                    <a:sym typeface="Arial"/>
                  </a:rPr>
                  <a:t>，</a:t>
                </a:r>
                <a:endParaRPr lang="en-US" altLang="zh-TW" dirty="0">
                  <a:solidFill>
                    <a:srgbClr val="000000"/>
                  </a:solidFill>
                  <a:latin typeface="Arial"/>
                  <a:ea typeface="Arial"/>
                  <a:cs typeface="Arial"/>
                  <a:sym typeface="Arial"/>
                </a:endParaRPr>
              </a:p>
              <a:p>
                <a:pPr>
                  <a:buSzPts val="1100"/>
                </a:pPr>
                <a:endParaRPr lang="en-US" sz="1500" dirty="0">
                  <a:solidFill>
                    <a:schemeClr val="dk1"/>
                  </a:solidFill>
                </a:endParaRPr>
              </a:p>
              <a:p>
                <a:pPr>
                  <a:buSzPts val="1100"/>
                </a:pPr>
                <a:r>
                  <a:rPr lang="en-US" sz="1500" dirty="0">
                    <a:solidFill>
                      <a:schemeClr val="dk1"/>
                    </a:solidFill>
                  </a:rPr>
                  <a:t>Ising </a:t>
                </a:r>
                <a:r>
                  <a:rPr lang="en-US" sz="1500" dirty="0" err="1">
                    <a:solidFill>
                      <a:schemeClr val="dk1"/>
                    </a:solidFill>
                  </a:rPr>
                  <a:t>模型是統計力學中鐵磁性的數學模型。這個模型由離散變量組成，這些變量表示原子自旋的磁偶極矩，可以處於狀態</a:t>
                </a:r>
                <a:r>
                  <a:rPr lang="en-US" sz="1500" dirty="0">
                    <a:solidFill>
                      <a:schemeClr val="dk1"/>
                    </a:solidFill>
                  </a:rPr>
                  <a:t> +1 </a:t>
                </a:r>
                <a:r>
                  <a:rPr lang="en-US" sz="1500" dirty="0" err="1">
                    <a:solidFill>
                      <a:schemeClr val="dk1"/>
                    </a:solidFill>
                  </a:rPr>
                  <a:t>或狀態</a:t>
                </a:r>
                <a:r>
                  <a:rPr lang="en-US" sz="1500" dirty="0">
                    <a:solidFill>
                      <a:schemeClr val="dk1"/>
                    </a:solidFill>
                  </a:rPr>
                  <a:t> -1。在 2D Ising </a:t>
                </a:r>
                <a:r>
                  <a:rPr lang="en-US" sz="1500" dirty="0" err="1">
                    <a:solidFill>
                      <a:schemeClr val="dk1"/>
                    </a:solidFill>
                  </a:rPr>
                  <a:t>模型中，變量或自旋排列在</a:t>
                </a:r>
                <a:r>
                  <a:rPr lang="en-US" sz="1500" dirty="0">
                    <a:solidFill>
                      <a:schemeClr val="dk1"/>
                    </a:solidFill>
                  </a:rPr>
                  <a:t> 2D </a:t>
                </a:r>
                <a:r>
                  <a:rPr lang="en-US" sz="1500" dirty="0" err="1">
                    <a:solidFill>
                      <a:schemeClr val="dk1"/>
                    </a:solidFill>
                  </a:rPr>
                  <a:t>晶格中，其中每個自旋與其相鄰的自旋相互作用。相鄰自旋之間給出了某些相互作用參數，用於指定自旋的相互作用關係</a:t>
                </a:r>
                <a:r>
                  <a:rPr lang="en-US" sz="1500" dirty="0">
                    <a:solidFill>
                      <a:schemeClr val="dk1"/>
                    </a:solidFill>
                  </a:rPr>
                  <a:t>。 2D Ising </a:t>
                </a:r>
                <a:r>
                  <a:rPr lang="en-US" sz="1500" dirty="0" err="1">
                    <a:solidFill>
                      <a:schemeClr val="dk1"/>
                    </a:solidFill>
                  </a:rPr>
                  <a:t>模型可以用數學方式表示如下</a:t>
                </a:r>
                <a:r>
                  <a:rPr lang="en-US" sz="1500" dirty="0">
                    <a:solidFill>
                      <a:schemeClr val="dk1"/>
                    </a:solidFill>
                  </a:rPr>
                  <a:t>。</a:t>
                </a:r>
                <a:endParaRPr sz="1500" dirty="0">
                  <a:solidFill>
                    <a:schemeClr val="dk1"/>
                  </a:solidFill>
                </a:endParaRPr>
              </a:p>
              <a:p>
                <a:pPr>
                  <a:buSzPts val="1100"/>
                </a:pPr>
                <a:r>
                  <a:rPr lang="en-US" sz="1500" dirty="0" err="1">
                    <a:solidFill>
                      <a:schemeClr val="dk1"/>
                    </a:solidFill>
                  </a:rPr>
                  <a:t>其中符號⟨ij⟩表示站點</a:t>
                </a:r>
                <a:r>
                  <a:rPr lang="en-US" sz="1500" dirty="0">
                    <a:solidFill>
                      <a:schemeClr val="dk1"/>
                    </a:solidFill>
                  </a:rPr>
                  <a:t> </a:t>
                </a:r>
                <a:r>
                  <a:rPr lang="en-US" sz="1500" dirty="0" err="1">
                    <a:solidFill>
                      <a:schemeClr val="dk1"/>
                    </a:solidFill>
                  </a:rPr>
                  <a:t>i</a:t>
                </a:r>
                <a:r>
                  <a:rPr lang="en-US" sz="1500" dirty="0">
                    <a:solidFill>
                      <a:schemeClr val="dk1"/>
                    </a:solidFill>
                  </a:rPr>
                  <a:t> 和 j </a:t>
                </a:r>
                <a:r>
                  <a:rPr lang="en-US" sz="1500" dirty="0" err="1">
                    <a:solidFill>
                      <a:schemeClr val="dk1"/>
                    </a:solidFill>
                  </a:rPr>
                  <a:t>是相鄰的，μ</a:t>
                </a:r>
                <a:r>
                  <a:rPr lang="en-US" sz="1500" dirty="0">
                    <a:solidFill>
                      <a:schemeClr val="dk1"/>
                    </a:solidFill>
                  </a:rPr>
                  <a:t> </a:t>
                </a:r>
                <a:r>
                  <a:rPr lang="en-US" sz="1500" dirty="0" err="1">
                    <a:solidFill>
                      <a:schemeClr val="dk1"/>
                    </a:solidFill>
                  </a:rPr>
                  <a:t>是外部磁矩</a:t>
                </a:r>
                <a:r>
                  <a:rPr lang="en-US" sz="1500" dirty="0">
                    <a:solidFill>
                      <a:schemeClr val="dk1"/>
                    </a:solidFill>
                  </a:rPr>
                  <a:t>。</a:t>
                </a:r>
                <a:endParaRPr sz="1500" dirty="0">
                  <a:solidFill>
                    <a:schemeClr val="dk1"/>
                  </a:solidFill>
                </a:endParaRPr>
              </a:p>
              <a:p>
                <a:pPr>
                  <a:buSzPts val="1100"/>
                </a:pPr>
                <a:endParaRPr sz="1500" dirty="0">
                  <a:solidFill>
                    <a:schemeClr val="dk1"/>
                  </a:solidFill>
                </a:endParaRPr>
              </a:p>
              <a:p>
                <a:pPr>
                  <a:buSzPts val="1100"/>
                </a:pPr>
                <a:r>
                  <a:rPr lang="en-US" sz="1500" dirty="0" err="1">
                    <a:solidFill>
                      <a:schemeClr val="dk1"/>
                    </a:solidFill>
                  </a:rPr>
                  <a:t>系統基態對應於哈密頓函數的最小值，該最小值又對應於優化問題的最優解。如果每個晶格點都是一個量子粒子（例如光子或電子</a:t>
                </a:r>
                <a:r>
                  <a:rPr lang="en-US" sz="1500" dirty="0">
                    <a:solidFill>
                      <a:schemeClr val="dk1"/>
                    </a:solidFill>
                  </a:rPr>
                  <a:t>），</a:t>
                </a:r>
                <a:r>
                  <a:rPr lang="en-US" sz="1500" dirty="0" err="1">
                    <a:solidFill>
                      <a:schemeClr val="dk1"/>
                    </a:solidFill>
                  </a:rPr>
                  <a:t>那麼量子退火可以利用量子隧穿效應來加速系統達到基態以獲得問題的最優解</a:t>
                </a:r>
                <a:endParaRPr lang="en-US" sz="1500" dirty="0">
                  <a:solidFill>
                    <a:schemeClr val="dk1"/>
                  </a:solidFill>
                </a:endParaRPr>
              </a:p>
              <a:p>
                <a:pPr>
                  <a:buSzPts val="1100"/>
                </a:pPr>
                <a:endParaRPr lang="en-US" altLang="zh-TW" sz="1500" dirty="0">
                  <a:solidFill>
                    <a:schemeClr val="dk1"/>
                  </a:solidFill>
                </a:endParaRPr>
              </a:p>
              <a:p>
                <a:pPr>
                  <a:buSzPts val="1100"/>
                </a:pPr>
                <a:r>
                  <a:rPr lang="en-US" altLang="zh-TW" dirty="0">
                    <a:solidFill>
                      <a:srgbClr val="000000"/>
                    </a:solidFill>
                    <a:latin typeface="Arial"/>
                    <a:ea typeface="Arial"/>
                    <a:cs typeface="Arial"/>
                    <a:sym typeface="Arial"/>
                  </a:rPr>
                  <a:t>Ising </a:t>
                </a:r>
                <a:r>
                  <a:rPr lang="en-US" altLang="zh-TW" dirty="0" err="1">
                    <a:solidFill>
                      <a:srgbClr val="000000"/>
                    </a:solidFill>
                    <a:latin typeface="Arial"/>
                    <a:ea typeface="Arial"/>
                    <a:cs typeface="Arial"/>
                    <a:sym typeface="Arial"/>
                  </a:rPr>
                  <a:t>模型是一個以</a:t>
                </a:r>
                <a:r>
                  <a:rPr lang="zh-TW" altLang="en-US" dirty="0">
                    <a:solidFill>
                      <a:srgbClr val="000000"/>
                    </a:solidFill>
                    <a:latin typeface="Arial"/>
                    <a:ea typeface="Arial"/>
                    <a:cs typeface="Arial"/>
                    <a:sym typeface="Arial"/>
                  </a:rPr>
                  <a:t>德國</a:t>
                </a:r>
                <a:r>
                  <a:rPr lang="en-US" altLang="zh-TW" dirty="0" err="1">
                    <a:solidFill>
                      <a:srgbClr val="000000"/>
                    </a:solidFill>
                    <a:latin typeface="Arial"/>
                    <a:ea typeface="Arial"/>
                    <a:cs typeface="Arial"/>
                    <a:sym typeface="Arial"/>
                  </a:rPr>
                  <a:t>物理學家恩斯特·易辛</a:t>
                </a:r>
                <a:r>
                  <a:rPr lang="en-US" altLang="zh-TW" dirty="0">
                    <a:solidFill>
                      <a:srgbClr val="000000"/>
                    </a:solidFill>
                    <a:latin typeface="Arial"/>
                    <a:ea typeface="Arial"/>
                    <a:cs typeface="Arial"/>
                    <a:sym typeface="Arial"/>
                  </a:rPr>
                  <a:t> (Ernst Ising) </a:t>
                </a:r>
                <a:r>
                  <a:rPr lang="en-US" altLang="zh-TW" dirty="0" err="1">
                    <a:solidFill>
                      <a:srgbClr val="000000"/>
                    </a:solidFill>
                    <a:latin typeface="Arial"/>
                    <a:ea typeface="Arial"/>
                    <a:cs typeface="Arial"/>
                    <a:sym typeface="Arial"/>
                  </a:rPr>
                  <a:t>為名的數學模型，它最初被創立是為了用來描述具有規則晶體結構材料的磁性行為。該模型包含了每個晶格上原子的自旋</a:t>
                </a:r>
                <a:r>
                  <a:rPr lang="en-US" altLang="zh-TW" dirty="0">
                    <a:solidFill>
                      <a:srgbClr val="000000"/>
                    </a:solidFill>
                    <a:latin typeface="Arial"/>
                    <a:ea typeface="Arial"/>
                    <a:cs typeface="Arial"/>
                    <a:sym typeface="Arial"/>
                  </a:rPr>
                  <a:t> (spin) </a:t>
                </a:r>
                <a:r>
                  <a:rPr lang="en-US" altLang="zh-TW" dirty="0" err="1">
                    <a:solidFill>
                      <a:srgbClr val="000000"/>
                    </a:solidFill>
                    <a:latin typeface="Arial"/>
                    <a:ea typeface="Arial"/>
                    <a:cs typeface="Arial"/>
                    <a:sym typeface="Arial"/>
                  </a:rPr>
                  <a:t>狀態</a:t>
                </a:r>
                <a14:m>
                  <m:oMath xmlns:m="http://schemas.openxmlformats.org/officeDocument/2006/math">
                    <m:r>
                      <a:rPr lang="en-US" altLang="zh-TW" i="1">
                        <a:solidFill>
                          <a:srgbClr val="000000"/>
                        </a:solidFill>
                        <a:latin typeface="Cambria Math" panose="02040503050406030204" pitchFamily="18" charset="0"/>
                        <a:ea typeface="Arial"/>
                        <a:cs typeface="Arial"/>
                        <a:sym typeface="Arial"/>
                      </a:rPr>
                      <m:t> </m:t>
                    </m:r>
                    <m:r>
                      <a:rPr lang="en-US" altLang="zh-TW" i="1">
                        <a:solidFill>
                          <a:srgbClr val="000000"/>
                        </a:solidFill>
                        <a:latin typeface="Cambria Math" panose="02040503050406030204" pitchFamily="18" charset="0"/>
                        <a:ea typeface="Arial"/>
                        <a:cs typeface="Arial"/>
                        <a:sym typeface="Arial"/>
                      </a:rPr>
                      <m:t>𝜎</m:t>
                    </m:r>
                    <m:r>
                      <a:rPr lang="en-US" altLang="zh-TW" i="1">
                        <a:solidFill>
                          <a:srgbClr val="000000"/>
                        </a:solidFill>
                        <a:latin typeface="Cambria Math" panose="02040503050406030204" pitchFamily="18" charset="0"/>
                        <a:ea typeface="Arial"/>
                        <a:cs typeface="Arial"/>
                        <a:sym typeface="Arial"/>
                      </a:rPr>
                      <m:t> </m:t>
                    </m:r>
                  </m:oMath>
                </a14:m>
                <a:r>
                  <a:rPr lang="en-US" altLang="zh-TW" dirty="0">
                    <a:solidFill>
                      <a:srgbClr val="000000"/>
                    </a:solidFill>
                    <a:latin typeface="Arial"/>
                    <a:ea typeface="Arial"/>
                    <a:cs typeface="Arial"/>
                    <a:sym typeface="Arial"/>
                  </a:rPr>
                  <a:t>，</a:t>
                </a:r>
                <a:r>
                  <a:rPr lang="en-US" altLang="zh-TW" dirty="0" err="1">
                    <a:solidFill>
                      <a:srgbClr val="000000"/>
                    </a:solidFill>
                    <a:latin typeface="Arial"/>
                    <a:ea typeface="Arial"/>
                    <a:cs typeface="Arial"/>
                    <a:sym typeface="Arial"/>
                  </a:rPr>
                  <a:t>分為上旋或下旋；兩兩相鄰的原子彼此間的作用力參數</a:t>
                </a:r>
                <a:r>
                  <a:rPr lang="en-US" altLang="zh-TW" dirty="0">
                    <a:solidFill>
                      <a:srgbClr val="000000"/>
                    </a:solidFill>
                    <a:latin typeface="Arial"/>
                    <a:ea typeface="Arial"/>
                    <a:cs typeface="Arial"/>
                    <a:sym typeface="Arial"/>
                  </a:rPr>
                  <a:t> </a:t>
                </a:r>
                <a14:m>
                  <m:oMath xmlns:m="http://schemas.openxmlformats.org/officeDocument/2006/math">
                    <m:sSubSup>
                      <m:sSubSupPr>
                        <m:ctrlPr>
                          <a:rPr lang="zh-TW" altLang="zh-TW" i="1">
                            <a:solidFill>
                              <a:srgbClr val="000000"/>
                            </a:solidFill>
                            <a:latin typeface="Cambria Math" panose="02040503050406030204" pitchFamily="18" charset="0"/>
                            <a:ea typeface="Arial"/>
                            <a:cs typeface="Arial"/>
                            <a:sym typeface="Arial"/>
                          </a:rPr>
                        </m:ctrlPr>
                      </m:sSubSupPr>
                      <m:e>
                        <m:r>
                          <a:rPr lang="en-US" altLang="zh-TW" i="1">
                            <a:solidFill>
                              <a:srgbClr val="000000"/>
                            </a:solidFill>
                            <a:latin typeface="Cambria Math" panose="02040503050406030204" pitchFamily="18" charset="0"/>
                            <a:ea typeface="Arial"/>
                            <a:cs typeface="Arial"/>
                            <a:sym typeface="Arial"/>
                          </a:rPr>
                          <m:t>𝐽</m:t>
                        </m:r>
                      </m:e>
                      <m:sub>
                        <m:r>
                          <a:rPr lang="en-US" altLang="zh-TW" i="1">
                            <a:solidFill>
                              <a:srgbClr val="000000"/>
                            </a:solidFill>
                            <a:latin typeface="Cambria Math" panose="02040503050406030204" pitchFamily="18" charset="0"/>
                            <a:ea typeface="Arial"/>
                            <a:cs typeface="Arial"/>
                            <a:sym typeface="Arial"/>
                          </a:rPr>
                          <m:t>𝑖</m:t>
                        </m:r>
                        <m:r>
                          <a:rPr lang="en-US" altLang="zh-TW" i="1">
                            <a:solidFill>
                              <a:srgbClr val="000000"/>
                            </a:solidFill>
                            <a:latin typeface="Cambria Math" panose="02040503050406030204" pitchFamily="18" charset="0"/>
                            <a:ea typeface="Arial"/>
                            <a:cs typeface="Arial"/>
                            <a:sym typeface="Arial"/>
                          </a:rPr>
                          <m:t>,</m:t>
                        </m:r>
                        <m:r>
                          <a:rPr lang="en-US" altLang="zh-TW" i="1">
                            <a:solidFill>
                              <a:srgbClr val="000000"/>
                            </a:solidFill>
                            <a:latin typeface="Cambria Math" panose="02040503050406030204" pitchFamily="18" charset="0"/>
                            <a:ea typeface="Arial"/>
                            <a:cs typeface="Arial"/>
                            <a:sym typeface="Arial"/>
                          </a:rPr>
                          <m:t>𝑗</m:t>
                        </m:r>
                      </m:sub>
                      <m:sup/>
                    </m:sSubSup>
                  </m:oMath>
                </a14:m>
                <a:r>
                  <a:rPr lang="en-US" altLang="zh-TW" dirty="0">
                    <a:solidFill>
                      <a:srgbClr val="000000"/>
                    </a:solidFill>
                    <a:latin typeface="Arial"/>
                    <a:ea typeface="Arial"/>
                    <a:cs typeface="Arial"/>
                    <a:sym typeface="Arial"/>
                  </a:rPr>
                  <a:t> ，</a:t>
                </a:r>
                <a:r>
                  <a:rPr lang="en-US" altLang="zh-TW" dirty="0" err="1">
                    <a:solidFill>
                      <a:srgbClr val="000000"/>
                    </a:solidFill>
                    <a:latin typeface="Arial"/>
                    <a:ea typeface="Arial"/>
                    <a:cs typeface="Arial"/>
                    <a:sym typeface="Arial"/>
                  </a:rPr>
                  <a:t>偏好處在共同自旋向上（向下）或是處在一上一下的狀態；以及外部磁場對該晶格上的自旋狀態施加作用力參數</a:t>
                </a:r>
                <a:r>
                  <a:rPr lang="en-US" altLang="zh-TW" dirty="0">
                    <a:solidFill>
                      <a:srgbClr val="000000"/>
                    </a:solidFill>
                    <a:latin typeface="Arial"/>
                    <a:ea typeface="Arial"/>
                    <a:cs typeface="Arial"/>
                    <a:sym typeface="Arial"/>
                  </a:rPr>
                  <a:t> </a:t>
                </a:r>
                <a14:m>
                  <m:oMath xmlns:m="http://schemas.openxmlformats.org/officeDocument/2006/math">
                    <m:sSubSup>
                      <m:sSubSupPr>
                        <m:ctrlPr>
                          <a:rPr lang="zh-TW" altLang="zh-TW" i="1">
                            <a:solidFill>
                              <a:srgbClr val="000000"/>
                            </a:solidFill>
                            <a:latin typeface="Cambria Math" panose="02040503050406030204" pitchFamily="18" charset="0"/>
                            <a:ea typeface="Arial"/>
                            <a:cs typeface="Arial"/>
                            <a:sym typeface="Arial"/>
                          </a:rPr>
                        </m:ctrlPr>
                      </m:sSubSupPr>
                      <m:e>
                        <m:r>
                          <a:rPr lang="en-US" altLang="zh-TW" i="1">
                            <a:solidFill>
                              <a:srgbClr val="000000"/>
                            </a:solidFill>
                            <a:latin typeface="Cambria Math" panose="02040503050406030204" pitchFamily="18" charset="0"/>
                            <a:ea typeface="Arial"/>
                            <a:cs typeface="Arial"/>
                            <a:sym typeface="Arial"/>
                          </a:rPr>
                          <m:t>h</m:t>
                        </m:r>
                      </m:e>
                      <m:sub>
                        <m:r>
                          <a:rPr lang="en-US" altLang="zh-TW" i="1">
                            <a:solidFill>
                              <a:srgbClr val="000000"/>
                            </a:solidFill>
                            <a:latin typeface="Cambria Math" panose="02040503050406030204" pitchFamily="18" charset="0"/>
                            <a:ea typeface="Arial"/>
                            <a:cs typeface="Arial"/>
                            <a:sym typeface="Arial"/>
                          </a:rPr>
                          <m:t>𝑖</m:t>
                        </m:r>
                      </m:sub>
                      <m:sup/>
                    </m:sSubSup>
                  </m:oMath>
                </a14:m>
                <a:r>
                  <a:rPr lang="zh-TW" altLang="zh-TW" dirty="0">
                    <a:solidFill>
                      <a:srgbClr val="000000"/>
                    </a:solidFill>
                    <a:latin typeface="Arial"/>
                    <a:ea typeface="Arial"/>
                    <a:cs typeface="Arial"/>
                    <a:sym typeface="Arial"/>
                  </a:rPr>
                  <a:t>，導致其偏向某一個方向。</a:t>
                </a:r>
                <a:endParaRPr sz="1500" dirty="0">
                  <a:solidFill>
                    <a:schemeClr val="dk1"/>
                  </a:solidFill>
                </a:endParaRPr>
              </a:p>
            </p:txBody>
          </p:sp>
        </mc:Choice>
        <mc:Fallback xmlns="">
          <p:sp>
            <p:nvSpPr>
              <p:cNvPr id="146" name="Google Shape;146;g122d0c7dceb_0_5: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defTabSz="990376">
                  <a:buClr>
                    <a:srgbClr val="000000"/>
                  </a:buClr>
                  <a:buSzPts val="1100"/>
                  <a:defRPr/>
                </a:pPr>
                <a:r>
                  <a:rPr lang="en-US" altLang="zh-TW" sz="1500" dirty="0">
                    <a:solidFill>
                      <a:srgbClr val="000000"/>
                    </a:solidFill>
                    <a:latin typeface="Arial"/>
                    <a:ea typeface="Arial"/>
                    <a:cs typeface="Arial"/>
                    <a:sym typeface="Arial"/>
                  </a:rPr>
                  <a:t>The </a:t>
                </a:r>
                <a:r>
                  <a:rPr lang="en-US" altLang="zh-TW" sz="1500" dirty="0" err="1">
                    <a:solidFill>
                      <a:srgbClr val="000000"/>
                    </a:solidFill>
                    <a:latin typeface="Arial"/>
                    <a:ea typeface="Arial"/>
                    <a:cs typeface="Arial"/>
                    <a:sym typeface="Arial"/>
                  </a:rPr>
                  <a:t>Ising</a:t>
                </a:r>
                <a:r>
                  <a:rPr lang="en-US" altLang="zh-TW" sz="1500" dirty="0">
                    <a:solidFill>
                      <a:srgbClr val="000000"/>
                    </a:solidFill>
                    <a:latin typeface="Arial"/>
                    <a:ea typeface="Arial"/>
                    <a:cs typeface="Arial"/>
                    <a:sym typeface="Arial"/>
                  </a:rPr>
                  <a:t> model is a mathematical model of ferromagnetism in statistical mechanics. The model is composed of discrete variables representing the magnetic dipole moments of the atom's spins that can be in the state +1 or the state -1. In the 2D </a:t>
                </a:r>
                <a:r>
                  <a:rPr lang="en-US" altLang="zh-TW" sz="1500" dirty="0" err="1">
                    <a:solidFill>
                      <a:srgbClr val="000000"/>
                    </a:solidFill>
                    <a:latin typeface="Arial"/>
                    <a:ea typeface="Arial"/>
                    <a:cs typeface="Arial"/>
                    <a:sym typeface="Arial"/>
                  </a:rPr>
                  <a:t>Ising</a:t>
                </a:r>
                <a:r>
                  <a:rPr lang="en-US" altLang="zh-TW" sz="1500" dirty="0">
                    <a:solidFill>
                      <a:srgbClr val="000000"/>
                    </a:solidFill>
                    <a:latin typeface="Arial"/>
                    <a:ea typeface="Arial"/>
                    <a:cs typeface="Arial"/>
                    <a:sym typeface="Arial"/>
                  </a:rPr>
                  <a:t> model, the variables or spins are arranged in a 2D lattice in which each spin interacts with its neighbors.</a:t>
                </a:r>
                <a:r>
                  <a:rPr lang="en-US" altLang="zh-TW" sz="1500" dirty="0">
                    <a:solidFill>
                      <a:schemeClr val="dk1"/>
                    </a:solidFill>
                    <a:latin typeface="Arial"/>
                    <a:ea typeface="Arial"/>
                    <a:cs typeface="Arial"/>
                    <a:sym typeface="Arial"/>
                  </a:rPr>
                  <a:t> Certain interaction parameters are given between neighboring spins for specifying the interaction relationships of spins. The 2D </a:t>
                </a:r>
                <a:r>
                  <a:rPr lang="en-US" altLang="zh-TW" sz="1500" dirty="0" err="1">
                    <a:solidFill>
                      <a:schemeClr val="dk1"/>
                    </a:solidFill>
                    <a:latin typeface="Arial"/>
                    <a:ea typeface="Arial"/>
                    <a:cs typeface="Arial"/>
                    <a:sym typeface="Arial"/>
                  </a:rPr>
                  <a:t>Ising</a:t>
                </a:r>
                <a:r>
                  <a:rPr lang="en-US" altLang="zh-TW" sz="1500" dirty="0">
                    <a:solidFill>
                      <a:schemeClr val="dk1"/>
                    </a:solidFill>
                    <a:latin typeface="Arial"/>
                    <a:ea typeface="Arial"/>
                    <a:cs typeface="Arial"/>
                    <a:sym typeface="Arial"/>
                  </a:rPr>
                  <a:t> model can be represented mathematically as follows.</a:t>
                </a:r>
                <a:endParaRPr lang="en-US" altLang="zh-TW" sz="1500" dirty="0">
                  <a:solidFill>
                    <a:srgbClr val="000000"/>
                  </a:solidFill>
                  <a:latin typeface="Arial"/>
                  <a:ea typeface="Arial"/>
                  <a:cs typeface="Arial"/>
                  <a:sym typeface="Arial"/>
                </a:endParaRPr>
              </a:p>
              <a:p>
                <a:pPr>
                  <a:buSzPts val="1100"/>
                </a:pPr>
                <a:endParaRPr lang="en-US" sz="1500" dirty="0">
                  <a:solidFill>
                    <a:schemeClr val="dk1"/>
                  </a:solidFill>
                </a:endParaRPr>
              </a:p>
              <a:p>
                <a:pPr>
                  <a:buSzPts val="1100"/>
                </a:pPr>
                <a:r>
                  <a:rPr lang="en-US" altLang="zh-TW" dirty="0" err="1">
                    <a:solidFill>
                      <a:srgbClr val="000000"/>
                    </a:solidFill>
                    <a:latin typeface="Arial"/>
                    <a:ea typeface="Arial"/>
                    <a:cs typeface="Arial"/>
                    <a:sym typeface="Arial"/>
                  </a:rPr>
                  <a:t>Ising</a:t>
                </a:r>
                <a:r>
                  <a:rPr lang="zh-TW" altLang="en-US" dirty="0">
                    <a:solidFill>
                      <a:srgbClr val="000000"/>
                    </a:solidFill>
                    <a:latin typeface="Arial"/>
                    <a:ea typeface="Arial"/>
                    <a:cs typeface="Arial"/>
                    <a:sym typeface="Arial"/>
                  </a:rPr>
                  <a:t>模型中包含了可以用來描述單個原子</a:t>
                </a:r>
                <a:r>
                  <a:rPr lang="zh-TW" altLang="en-US" dirty="0">
                    <a:solidFill>
                      <a:srgbClr val="000000"/>
                    </a:solidFill>
                    <a:latin typeface="Arial"/>
                    <a:ea typeface="Arial"/>
                    <a:cs typeface="Arial"/>
                    <a:sym typeface="Arial"/>
                    <a:hlinkClick r:id="rId4" tooltip="磁矩"/>
                  </a:rPr>
                  <a:t>磁矩</a:t>
                </a:r>
                <a:r>
                  <a:rPr lang="en-US" altLang="zh-TW" dirty="0">
                    <a:solidFill>
                      <a:srgbClr val="000000"/>
                    </a:solidFill>
                    <a:latin typeface="Arial"/>
                    <a:ea typeface="Arial"/>
                    <a:cs typeface="Arial"/>
                    <a:sym typeface="Arial"/>
                  </a:rPr>
                  <a:t>(magnetic moment)</a:t>
                </a:r>
                <a:r>
                  <a:rPr lang="zh-TW" altLang="en-US" dirty="0">
                    <a:solidFill>
                      <a:srgbClr val="000000"/>
                    </a:solidFill>
                    <a:latin typeface="Arial"/>
                    <a:ea typeface="Arial"/>
                    <a:cs typeface="Arial"/>
                    <a:sym typeface="Arial"/>
                  </a:rPr>
                  <a:t>的參數</a:t>
                </a:r>
                <a:r>
                  <a:rPr lang="en-US" altLang="zh-TW" dirty="0">
                    <a:solidFill>
                      <a:srgbClr val="000000"/>
                    </a:solidFill>
                    <a:latin typeface="Arial"/>
                    <a:ea typeface="Arial"/>
                    <a:cs typeface="Arial"/>
                    <a:sym typeface="Arial"/>
                  </a:rPr>
                  <a:t>$\sigma _{</a:t>
                </a:r>
                <a:r>
                  <a:rPr lang="en-US" altLang="zh-TW" dirty="0" err="1">
                    <a:solidFill>
                      <a:srgbClr val="000000"/>
                    </a:solidFill>
                    <a:latin typeface="Arial"/>
                    <a:ea typeface="Arial"/>
                    <a:cs typeface="Arial"/>
                    <a:sym typeface="Arial"/>
                  </a:rPr>
                  <a:t>i</a:t>
                </a:r>
                <a:r>
                  <a:rPr lang="en-US" altLang="zh-TW" dirty="0">
                    <a:solidFill>
                      <a:srgbClr val="000000"/>
                    </a:solidFill>
                    <a:latin typeface="Arial"/>
                    <a:ea typeface="Arial"/>
                    <a:cs typeface="Arial"/>
                    <a:sym typeface="Arial"/>
                  </a:rPr>
                  <a:t>}$ </a:t>
                </a:r>
                <a:r>
                  <a:rPr lang="zh-TW" altLang="en-US" dirty="0">
                    <a:solidFill>
                      <a:srgbClr val="000000"/>
                    </a:solidFill>
                    <a:latin typeface="Arial"/>
                    <a:ea typeface="Arial"/>
                    <a:cs typeface="Arial"/>
                    <a:sym typeface="Arial"/>
                  </a:rPr>
                  <a:t>，其值只能為</a:t>
                </a:r>
                <a:r>
                  <a:rPr lang="en-US" altLang="zh-TW" dirty="0">
                    <a:solidFill>
                      <a:srgbClr val="000000"/>
                    </a:solidFill>
                    <a:latin typeface="Arial"/>
                    <a:ea typeface="Arial"/>
                    <a:cs typeface="Arial"/>
                    <a:sym typeface="Arial"/>
                  </a:rPr>
                  <a:t>+1</a:t>
                </a:r>
                <a:r>
                  <a:rPr lang="zh-TW" altLang="en-US" dirty="0">
                    <a:solidFill>
                      <a:srgbClr val="000000"/>
                    </a:solidFill>
                    <a:latin typeface="Arial"/>
                    <a:ea typeface="Arial"/>
                    <a:cs typeface="Arial"/>
                    <a:sym typeface="Arial"/>
                  </a:rPr>
                  <a:t>或</a:t>
                </a:r>
                <a:r>
                  <a:rPr lang="en-US" altLang="zh-TW" dirty="0">
                    <a:solidFill>
                      <a:srgbClr val="000000"/>
                    </a:solidFill>
                    <a:latin typeface="Arial"/>
                    <a:ea typeface="Arial"/>
                    <a:cs typeface="Arial"/>
                    <a:sym typeface="Arial"/>
                  </a:rPr>
                  <a:t>-1</a:t>
                </a:r>
                <a:r>
                  <a:rPr lang="zh-TW" altLang="en-US" dirty="0">
                    <a:solidFill>
                      <a:srgbClr val="000000"/>
                    </a:solidFill>
                    <a:latin typeface="Arial"/>
                    <a:ea typeface="Arial"/>
                    <a:cs typeface="Arial"/>
                    <a:sym typeface="Arial"/>
                  </a:rPr>
                  <a:t>，</a:t>
                </a:r>
                <a:endParaRPr lang="en-US" altLang="zh-TW" dirty="0">
                  <a:solidFill>
                    <a:srgbClr val="000000"/>
                  </a:solidFill>
                  <a:latin typeface="Arial"/>
                  <a:ea typeface="Arial"/>
                  <a:cs typeface="Arial"/>
                  <a:sym typeface="Arial"/>
                </a:endParaRPr>
              </a:p>
              <a:p>
                <a:pPr>
                  <a:buSzPts val="1100"/>
                </a:pPr>
                <a:endParaRPr lang="en-US" sz="1500" dirty="0">
                  <a:solidFill>
                    <a:schemeClr val="dk1"/>
                  </a:solidFill>
                </a:endParaRPr>
              </a:p>
              <a:p>
                <a:pPr>
                  <a:buSzPts val="1100"/>
                </a:pPr>
                <a:r>
                  <a:rPr lang="en-US" sz="1500" dirty="0" err="1">
                    <a:solidFill>
                      <a:schemeClr val="dk1"/>
                    </a:solidFill>
                  </a:rPr>
                  <a:t>Ising</a:t>
                </a:r>
                <a:r>
                  <a:rPr lang="en-US" sz="1500" dirty="0">
                    <a:solidFill>
                      <a:schemeClr val="dk1"/>
                    </a:solidFill>
                  </a:rPr>
                  <a:t> </a:t>
                </a:r>
                <a:r>
                  <a:rPr lang="en-US" sz="1500" dirty="0" err="1">
                    <a:solidFill>
                      <a:schemeClr val="dk1"/>
                    </a:solidFill>
                  </a:rPr>
                  <a:t>模型是統計力學中鐵磁性的數學模型。這個模型由離散變量組成，這些變量表示原子自旋的磁偶極矩，可以處於狀態</a:t>
                </a:r>
                <a:r>
                  <a:rPr lang="en-US" sz="1500" dirty="0">
                    <a:solidFill>
                      <a:schemeClr val="dk1"/>
                    </a:solidFill>
                  </a:rPr>
                  <a:t> +1 </a:t>
                </a:r>
                <a:r>
                  <a:rPr lang="en-US" sz="1500" dirty="0" err="1">
                    <a:solidFill>
                      <a:schemeClr val="dk1"/>
                    </a:solidFill>
                  </a:rPr>
                  <a:t>或狀態</a:t>
                </a:r>
                <a:r>
                  <a:rPr lang="en-US" sz="1500" dirty="0">
                    <a:solidFill>
                      <a:schemeClr val="dk1"/>
                    </a:solidFill>
                  </a:rPr>
                  <a:t> -1。在 2D </a:t>
                </a:r>
                <a:r>
                  <a:rPr lang="en-US" sz="1500" dirty="0" err="1">
                    <a:solidFill>
                      <a:schemeClr val="dk1"/>
                    </a:solidFill>
                  </a:rPr>
                  <a:t>Ising</a:t>
                </a:r>
                <a:r>
                  <a:rPr lang="en-US" sz="1500" dirty="0">
                    <a:solidFill>
                      <a:schemeClr val="dk1"/>
                    </a:solidFill>
                  </a:rPr>
                  <a:t> </a:t>
                </a:r>
                <a:r>
                  <a:rPr lang="en-US" sz="1500" dirty="0" err="1">
                    <a:solidFill>
                      <a:schemeClr val="dk1"/>
                    </a:solidFill>
                  </a:rPr>
                  <a:t>模型中，變量或自旋排列在</a:t>
                </a:r>
                <a:r>
                  <a:rPr lang="en-US" sz="1500" dirty="0">
                    <a:solidFill>
                      <a:schemeClr val="dk1"/>
                    </a:solidFill>
                  </a:rPr>
                  <a:t> 2D </a:t>
                </a:r>
                <a:r>
                  <a:rPr lang="en-US" sz="1500" dirty="0" err="1">
                    <a:solidFill>
                      <a:schemeClr val="dk1"/>
                    </a:solidFill>
                  </a:rPr>
                  <a:t>晶格中，其中每個自旋與其相鄰的自旋相互作用。相鄰自旋之間給出了某些相互作用參數，用於指定自旋的相互作用關係</a:t>
                </a:r>
                <a:r>
                  <a:rPr lang="en-US" sz="1500" dirty="0">
                    <a:solidFill>
                      <a:schemeClr val="dk1"/>
                    </a:solidFill>
                  </a:rPr>
                  <a:t>。 2D </a:t>
                </a:r>
                <a:r>
                  <a:rPr lang="en-US" sz="1500" dirty="0" err="1">
                    <a:solidFill>
                      <a:schemeClr val="dk1"/>
                    </a:solidFill>
                  </a:rPr>
                  <a:t>Ising</a:t>
                </a:r>
                <a:r>
                  <a:rPr lang="en-US" sz="1500" dirty="0">
                    <a:solidFill>
                      <a:schemeClr val="dk1"/>
                    </a:solidFill>
                  </a:rPr>
                  <a:t> </a:t>
                </a:r>
                <a:r>
                  <a:rPr lang="en-US" sz="1500" dirty="0" err="1">
                    <a:solidFill>
                      <a:schemeClr val="dk1"/>
                    </a:solidFill>
                  </a:rPr>
                  <a:t>模型可以用數學方式表示如下</a:t>
                </a:r>
                <a:r>
                  <a:rPr lang="en-US" sz="1500" dirty="0">
                    <a:solidFill>
                      <a:schemeClr val="dk1"/>
                    </a:solidFill>
                  </a:rPr>
                  <a:t>。</a:t>
                </a:r>
                <a:endParaRPr sz="1500" dirty="0">
                  <a:solidFill>
                    <a:schemeClr val="dk1"/>
                  </a:solidFill>
                </a:endParaRPr>
              </a:p>
              <a:p>
                <a:pPr>
                  <a:buSzPts val="1100"/>
                </a:pPr>
                <a:r>
                  <a:rPr lang="en-US" sz="1500" dirty="0" err="1">
                    <a:solidFill>
                      <a:schemeClr val="dk1"/>
                    </a:solidFill>
                  </a:rPr>
                  <a:t>其中符號⟨ij⟩表示站點</a:t>
                </a:r>
                <a:r>
                  <a:rPr lang="en-US" sz="1500" dirty="0">
                    <a:solidFill>
                      <a:schemeClr val="dk1"/>
                    </a:solidFill>
                  </a:rPr>
                  <a:t> </a:t>
                </a:r>
                <a:r>
                  <a:rPr lang="en-US" sz="1500" dirty="0" err="1">
                    <a:solidFill>
                      <a:schemeClr val="dk1"/>
                    </a:solidFill>
                  </a:rPr>
                  <a:t>i</a:t>
                </a:r>
                <a:r>
                  <a:rPr lang="en-US" sz="1500" dirty="0">
                    <a:solidFill>
                      <a:schemeClr val="dk1"/>
                    </a:solidFill>
                  </a:rPr>
                  <a:t> 和 j </a:t>
                </a:r>
                <a:r>
                  <a:rPr lang="en-US" sz="1500" dirty="0" err="1">
                    <a:solidFill>
                      <a:schemeClr val="dk1"/>
                    </a:solidFill>
                  </a:rPr>
                  <a:t>是相鄰的，μ</a:t>
                </a:r>
                <a:r>
                  <a:rPr lang="en-US" sz="1500" dirty="0">
                    <a:solidFill>
                      <a:schemeClr val="dk1"/>
                    </a:solidFill>
                  </a:rPr>
                  <a:t> </a:t>
                </a:r>
                <a:r>
                  <a:rPr lang="en-US" sz="1500" dirty="0" err="1">
                    <a:solidFill>
                      <a:schemeClr val="dk1"/>
                    </a:solidFill>
                  </a:rPr>
                  <a:t>是外部磁矩</a:t>
                </a:r>
                <a:r>
                  <a:rPr lang="en-US" sz="1500" dirty="0">
                    <a:solidFill>
                      <a:schemeClr val="dk1"/>
                    </a:solidFill>
                  </a:rPr>
                  <a:t>。</a:t>
                </a:r>
                <a:endParaRPr sz="1500" dirty="0">
                  <a:solidFill>
                    <a:schemeClr val="dk1"/>
                  </a:solidFill>
                </a:endParaRPr>
              </a:p>
              <a:p>
                <a:pPr>
                  <a:buSzPts val="1100"/>
                </a:pPr>
                <a:endParaRPr sz="1500" dirty="0">
                  <a:solidFill>
                    <a:schemeClr val="dk1"/>
                  </a:solidFill>
                </a:endParaRPr>
              </a:p>
              <a:p>
                <a:pPr>
                  <a:buSzPts val="1100"/>
                </a:pPr>
                <a:r>
                  <a:rPr lang="en-US" sz="1500" dirty="0" err="1">
                    <a:solidFill>
                      <a:schemeClr val="dk1"/>
                    </a:solidFill>
                  </a:rPr>
                  <a:t>系統基態對應於哈密頓函數的最小值，該最小值又對應於優化問題的最優解。如果每個晶格點都是一個量子粒子（例如光子或電子</a:t>
                </a:r>
                <a:r>
                  <a:rPr lang="en-US" sz="1500" dirty="0">
                    <a:solidFill>
                      <a:schemeClr val="dk1"/>
                    </a:solidFill>
                  </a:rPr>
                  <a:t>），</a:t>
                </a:r>
                <a:r>
                  <a:rPr lang="en-US" sz="1500" dirty="0" err="1">
                    <a:solidFill>
                      <a:schemeClr val="dk1"/>
                    </a:solidFill>
                  </a:rPr>
                  <a:t>那麼量子退火可以利用量子隧穿效應來加速系統達到基態以獲得問題的最優解</a:t>
                </a:r>
                <a:endParaRPr lang="en-US" sz="1500" dirty="0">
                  <a:solidFill>
                    <a:schemeClr val="dk1"/>
                  </a:solidFill>
                </a:endParaRPr>
              </a:p>
              <a:p>
                <a:pPr>
                  <a:buSzPts val="1100"/>
                </a:pPr>
                <a:endParaRPr lang="en-US" altLang="zh-TW" sz="1500" dirty="0">
                  <a:solidFill>
                    <a:schemeClr val="dk1"/>
                  </a:solidFill>
                </a:endParaRPr>
              </a:p>
              <a:p>
                <a:pPr>
                  <a:buSzPts val="1100"/>
                </a:pPr>
                <a:r>
                  <a:rPr lang="en-US" altLang="zh-TW" dirty="0" err="1">
                    <a:solidFill>
                      <a:srgbClr val="000000"/>
                    </a:solidFill>
                    <a:latin typeface="Arial"/>
                    <a:ea typeface="Arial"/>
                    <a:cs typeface="Arial"/>
                    <a:sym typeface="Arial"/>
                  </a:rPr>
                  <a:t>Ising</a:t>
                </a:r>
                <a:r>
                  <a:rPr lang="en-US" altLang="zh-TW" dirty="0">
                    <a:solidFill>
                      <a:srgbClr val="000000"/>
                    </a:solidFill>
                    <a:latin typeface="Arial"/>
                    <a:ea typeface="Arial"/>
                    <a:cs typeface="Arial"/>
                    <a:sym typeface="Arial"/>
                  </a:rPr>
                  <a:t> </a:t>
                </a:r>
                <a:r>
                  <a:rPr lang="en-US" altLang="zh-TW" dirty="0" err="1">
                    <a:solidFill>
                      <a:srgbClr val="000000"/>
                    </a:solidFill>
                    <a:latin typeface="Arial"/>
                    <a:ea typeface="Arial"/>
                    <a:cs typeface="Arial"/>
                    <a:sym typeface="Arial"/>
                  </a:rPr>
                  <a:t>模型是一個以</a:t>
                </a:r>
                <a:r>
                  <a:rPr lang="zh-TW" altLang="en-US" dirty="0">
                    <a:solidFill>
                      <a:srgbClr val="000000"/>
                    </a:solidFill>
                    <a:latin typeface="Arial"/>
                    <a:ea typeface="Arial"/>
                    <a:cs typeface="Arial"/>
                    <a:sym typeface="Arial"/>
                  </a:rPr>
                  <a:t>德國</a:t>
                </a:r>
                <a:r>
                  <a:rPr lang="en-US" altLang="zh-TW" dirty="0" err="1">
                    <a:solidFill>
                      <a:srgbClr val="000000"/>
                    </a:solidFill>
                    <a:latin typeface="Arial"/>
                    <a:ea typeface="Arial"/>
                    <a:cs typeface="Arial"/>
                    <a:sym typeface="Arial"/>
                  </a:rPr>
                  <a:t>物理學家恩斯特·易辛</a:t>
                </a:r>
                <a:r>
                  <a:rPr lang="en-US" altLang="zh-TW" dirty="0">
                    <a:solidFill>
                      <a:srgbClr val="000000"/>
                    </a:solidFill>
                    <a:latin typeface="Arial"/>
                    <a:ea typeface="Arial"/>
                    <a:cs typeface="Arial"/>
                    <a:sym typeface="Arial"/>
                  </a:rPr>
                  <a:t> (Ernst </a:t>
                </a:r>
                <a:r>
                  <a:rPr lang="en-US" altLang="zh-TW" dirty="0" err="1">
                    <a:solidFill>
                      <a:srgbClr val="000000"/>
                    </a:solidFill>
                    <a:latin typeface="Arial"/>
                    <a:ea typeface="Arial"/>
                    <a:cs typeface="Arial"/>
                    <a:sym typeface="Arial"/>
                  </a:rPr>
                  <a:t>Ising</a:t>
                </a:r>
                <a:r>
                  <a:rPr lang="en-US" altLang="zh-TW" dirty="0">
                    <a:solidFill>
                      <a:srgbClr val="000000"/>
                    </a:solidFill>
                    <a:latin typeface="Arial"/>
                    <a:ea typeface="Arial"/>
                    <a:cs typeface="Arial"/>
                    <a:sym typeface="Arial"/>
                  </a:rPr>
                  <a:t>) </a:t>
                </a:r>
                <a:r>
                  <a:rPr lang="en-US" altLang="zh-TW" dirty="0" err="1">
                    <a:solidFill>
                      <a:srgbClr val="000000"/>
                    </a:solidFill>
                    <a:latin typeface="Arial"/>
                    <a:ea typeface="Arial"/>
                    <a:cs typeface="Arial"/>
                    <a:sym typeface="Arial"/>
                  </a:rPr>
                  <a:t>為名的數學模型，它最初被創立是為了用來描述具有規則晶體結構材料的磁性行為。該模型包含了每個晶格上原子的自旋</a:t>
                </a:r>
                <a:r>
                  <a:rPr lang="en-US" altLang="zh-TW" dirty="0">
                    <a:solidFill>
                      <a:srgbClr val="000000"/>
                    </a:solidFill>
                    <a:latin typeface="Arial"/>
                    <a:ea typeface="Arial"/>
                    <a:cs typeface="Arial"/>
                    <a:sym typeface="Arial"/>
                  </a:rPr>
                  <a:t> (spin) </a:t>
                </a:r>
                <a:r>
                  <a:rPr lang="en-US" altLang="zh-TW" dirty="0" err="1">
                    <a:solidFill>
                      <a:srgbClr val="000000"/>
                    </a:solidFill>
                    <a:latin typeface="Arial"/>
                    <a:ea typeface="Arial"/>
                    <a:cs typeface="Arial"/>
                    <a:sym typeface="Arial"/>
                  </a:rPr>
                  <a:t>狀態</a:t>
                </a:r>
                <a:r>
                  <a:rPr lang="en-US" altLang="zh-TW" i="0">
                    <a:solidFill>
                      <a:srgbClr val="000000"/>
                    </a:solidFill>
                    <a:latin typeface="Cambria Math" panose="02040503050406030204" pitchFamily="18" charset="0"/>
                    <a:ea typeface="Arial"/>
                    <a:cs typeface="Arial"/>
                    <a:sym typeface="Arial"/>
                  </a:rPr>
                  <a:t> 𝜎 </a:t>
                </a:r>
                <a:r>
                  <a:rPr lang="en-US" altLang="zh-TW" dirty="0">
                    <a:solidFill>
                      <a:srgbClr val="000000"/>
                    </a:solidFill>
                    <a:latin typeface="Arial"/>
                    <a:ea typeface="Arial"/>
                    <a:cs typeface="Arial"/>
                    <a:sym typeface="Arial"/>
                  </a:rPr>
                  <a:t>，</a:t>
                </a:r>
                <a:r>
                  <a:rPr lang="en-US" altLang="zh-TW" dirty="0" err="1">
                    <a:solidFill>
                      <a:srgbClr val="000000"/>
                    </a:solidFill>
                    <a:latin typeface="Arial"/>
                    <a:ea typeface="Arial"/>
                    <a:cs typeface="Arial"/>
                    <a:sym typeface="Arial"/>
                  </a:rPr>
                  <a:t>分為上旋或下旋；兩兩相鄰的原子彼此間的作用力參數</a:t>
                </a:r>
                <a:r>
                  <a:rPr lang="en-US" altLang="zh-TW" dirty="0">
                    <a:solidFill>
                      <a:srgbClr val="000000"/>
                    </a:solidFill>
                    <a:latin typeface="Arial"/>
                    <a:ea typeface="Arial"/>
                    <a:cs typeface="Arial"/>
                    <a:sym typeface="Arial"/>
                  </a:rPr>
                  <a:t> </a:t>
                </a:r>
                <a:r>
                  <a:rPr lang="en-US" altLang="zh-TW" i="0">
                    <a:solidFill>
                      <a:srgbClr val="000000"/>
                    </a:solidFill>
                    <a:latin typeface="Cambria Math" panose="02040503050406030204" pitchFamily="18" charset="0"/>
                    <a:ea typeface="Arial"/>
                    <a:cs typeface="Arial"/>
                    <a:sym typeface="Arial"/>
                  </a:rPr>
                  <a:t>𝐽</a:t>
                </a:r>
                <a:r>
                  <a:rPr lang="zh-TW" altLang="zh-TW" i="0">
                    <a:solidFill>
                      <a:srgbClr val="000000"/>
                    </a:solidFill>
                    <a:latin typeface="Cambria Math" panose="02040503050406030204" pitchFamily="18" charset="0"/>
                    <a:ea typeface="Arial"/>
                    <a:cs typeface="Arial"/>
                    <a:sym typeface="Arial"/>
                  </a:rPr>
                  <a:t>_(</a:t>
                </a:r>
                <a:r>
                  <a:rPr lang="en-US" altLang="zh-TW" i="0">
                    <a:solidFill>
                      <a:srgbClr val="000000"/>
                    </a:solidFill>
                    <a:latin typeface="Cambria Math" panose="02040503050406030204" pitchFamily="18" charset="0"/>
                    <a:ea typeface="Arial"/>
                    <a:cs typeface="Arial"/>
                    <a:sym typeface="Arial"/>
                  </a:rPr>
                  <a:t>𝑖,𝑗</a:t>
                </a:r>
                <a:r>
                  <a:rPr lang="zh-TW" altLang="zh-TW" i="0">
                    <a:solidFill>
                      <a:srgbClr val="000000"/>
                    </a:solidFill>
                    <a:latin typeface="Cambria Math" panose="02040503050406030204" pitchFamily="18" charset="0"/>
                    <a:ea typeface="Arial"/>
                    <a:cs typeface="Arial"/>
                    <a:sym typeface="Arial"/>
                  </a:rPr>
                  <a:t>)</a:t>
                </a:r>
                <a:r>
                  <a:rPr lang="en-US" altLang="zh-TW" i="0">
                    <a:solidFill>
                      <a:srgbClr val="000000"/>
                    </a:solidFill>
                    <a:latin typeface="Cambria Math" panose="02040503050406030204" pitchFamily="18" charset="0"/>
                    <a:ea typeface="Arial"/>
                    <a:cs typeface="Arial"/>
                    <a:sym typeface="Arial"/>
                  </a:rPr>
                  <a:t>^ </a:t>
                </a:r>
                <a:r>
                  <a:rPr lang="en-US" altLang="zh-TW" dirty="0">
                    <a:solidFill>
                      <a:srgbClr val="000000"/>
                    </a:solidFill>
                    <a:latin typeface="Arial"/>
                    <a:ea typeface="Arial"/>
                    <a:cs typeface="Arial"/>
                    <a:sym typeface="Arial"/>
                  </a:rPr>
                  <a:t> ，</a:t>
                </a:r>
                <a:r>
                  <a:rPr lang="en-US" altLang="zh-TW" dirty="0" err="1">
                    <a:solidFill>
                      <a:srgbClr val="000000"/>
                    </a:solidFill>
                    <a:latin typeface="Arial"/>
                    <a:ea typeface="Arial"/>
                    <a:cs typeface="Arial"/>
                    <a:sym typeface="Arial"/>
                  </a:rPr>
                  <a:t>偏好處在共同自旋向上（向下）或是處在一上一下的狀態；以及外部磁場對該晶格上的自旋狀態施加作用力參數</a:t>
                </a:r>
                <a:r>
                  <a:rPr lang="en-US" altLang="zh-TW" dirty="0">
                    <a:solidFill>
                      <a:srgbClr val="000000"/>
                    </a:solidFill>
                    <a:latin typeface="Arial"/>
                    <a:ea typeface="Arial"/>
                    <a:cs typeface="Arial"/>
                    <a:sym typeface="Arial"/>
                  </a:rPr>
                  <a:t> </a:t>
                </a:r>
                <a:r>
                  <a:rPr lang="en-US" altLang="zh-TW" i="0">
                    <a:solidFill>
                      <a:srgbClr val="000000"/>
                    </a:solidFill>
                    <a:latin typeface="Cambria Math" panose="02040503050406030204" pitchFamily="18" charset="0"/>
                    <a:ea typeface="Arial"/>
                    <a:cs typeface="Arial"/>
                    <a:sym typeface="Arial"/>
                  </a:rPr>
                  <a:t>ℎ</a:t>
                </a:r>
                <a:r>
                  <a:rPr lang="zh-TW" altLang="zh-TW" i="0">
                    <a:solidFill>
                      <a:srgbClr val="000000"/>
                    </a:solidFill>
                    <a:latin typeface="Cambria Math" panose="02040503050406030204" pitchFamily="18" charset="0"/>
                    <a:ea typeface="Arial"/>
                    <a:cs typeface="Arial"/>
                    <a:sym typeface="Arial"/>
                  </a:rPr>
                  <a:t>_</a:t>
                </a:r>
                <a:r>
                  <a:rPr lang="en-US" altLang="zh-TW" i="0">
                    <a:solidFill>
                      <a:srgbClr val="000000"/>
                    </a:solidFill>
                    <a:latin typeface="Cambria Math" panose="02040503050406030204" pitchFamily="18" charset="0"/>
                    <a:ea typeface="Arial"/>
                    <a:cs typeface="Arial"/>
                    <a:sym typeface="Arial"/>
                  </a:rPr>
                  <a:t>𝑖^ </a:t>
                </a:r>
                <a:r>
                  <a:rPr lang="zh-TW" altLang="zh-TW" dirty="0">
                    <a:solidFill>
                      <a:srgbClr val="000000"/>
                    </a:solidFill>
                    <a:latin typeface="Arial"/>
                    <a:ea typeface="Arial"/>
                    <a:cs typeface="Arial"/>
                    <a:sym typeface="Arial"/>
                  </a:rPr>
                  <a:t>，導致其偏向某一個方向。</a:t>
                </a:r>
                <a:endParaRPr sz="1500" dirty="0">
                  <a:solidFill>
                    <a:schemeClr val="dk1"/>
                  </a:solidFill>
                </a:endParaRPr>
              </a:p>
            </p:txBody>
          </p:sp>
        </mc:Fallback>
      </mc:AlternateContent>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2d0c7dceb_0_1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122d0c7dceb_0_10: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SzPts val="1100"/>
            </a:pPr>
            <a:r>
              <a:rPr lang="en-US" b="1" u="sng" dirty="0" err="1">
                <a:solidFill>
                  <a:srgbClr val="FF0000"/>
                </a:solidFill>
              </a:rPr>
              <a:t>二次無約束二元優化</a:t>
            </a:r>
            <a:r>
              <a:rPr lang="en-US" dirty="0" err="1"/>
              <a:t>問題傳統上用於計算機科學，變量取值為</a:t>
            </a:r>
            <a:r>
              <a:rPr lang="en-US" dirty="0"/>
              <a:t> 1 (TRUE) 和 0 (FALSE)。 QUBO </a:t>
            </a:r>
            <a:r>
              <a:rPr lang="en-US" dirty="0" err="1"/>
              <a:t>問題是使用上對角矩陣</a:t>
            </a:r>
            <a:r>
              <a:rPr lang="en-US" dirty="0"/>
              <a:t> Q </a:t>
            </a:r>
            <a:r>
              <a:rPr lang="en-US" dirty="0" err="1"/>
              <a:t>定義的，Q</a:t>
            </a:r>
            <a:r>
              <a:rPr lang="en-US" dirty="0"/>
              <a:t> </a:t>
            </a:r>
            <a:r>
              <a:rPr lang="en-US" dirty="0" err="1"/>
              <a:t>是一個</a:t>
            </a:r>
            <a:r>
              <a:rPr lang="en-US" dirty="0"/>
              <a:t> N x N </a:t>
            </a:r>
            <a:r>
              <a:rPr lang="en-US" dirty="0" err="1"/>
              <a:t>實係數上三角矩陣，以及</a:t>
            </a:r>
            <a:r>
              <a:rPr lang="en-US" dirty="0"/>
              <a:t> </a:t>
            </a:r>
            <a:r>
              <a:rPr lang="en-US" dirty="0" err="1"/>
              <a:t>x，一個二元變量向量，作為最小化函數</a:t>
            </a:r>
            <a:r>
              <a:rPr lang="en-US" dirty="0"/>
              <a:t>：</a:t>
            </a:r>
            <a:endParaRPr dirty="0"/>
          </a:p>
          <a:p>
            <a:pPr>
              <a:buSzPts val="1100"/>
            </a:pPr>
            <a:r>
              <a:rPr lang="en-US" dirty="0" err="1"/>
              <a:t>其中對角項</a:t>
            </a:r>
            <a:r>
              <a:rPr lang="en-US" dirty="0"/>
              <a:t> </a:t>
            </a:r>
            <a:r>
              <a:rPr lang="en-US" dirty="0" err="1"/>
              <a:t>Qi,i</a:t>
            </a:r>
            <a:r>
              <a:rPr lang="en-US" dirty="0"/>
              <a:t> </a:t>
            </a:r>
            <a:r>
              <a:rPr lang="en-US" dirty="0" err="1"/>
              <a:t>是線性係數，非零非對角項</a:t>
            </a:r>
            <a:r>
              <a:rPr lang="en-US" dirty="0"/>
              <a:t> </a:t>
            </a:r>
            <a:r>
              <a:rPr lang="en-US" dirty="0" err="1"/>
              <a:t>Qi,j</a:t>
            </a:r>
            <a:r>
              <a:rPr lang="en-US" dirty="0"/>
              <a:t> </a:t>
            </a:r>
            <a:r>
              <a:rPr lang="en-US" dirty="0" err="1"/>
              <a:t>是二次係數</a:t>
            </a:r>
            <a:r>
              <a:rPr lang="en-US" dirty="0"/>
              <a:t>。 </a:t>
            </a:r>
            <a:r>
              <a:rPr lang="en-US" dirty="0" err="1"/>
              <a:t>這可以更簡潔地表示為</a:t>
            </a:r>
            <a:r>
              <a:rPr lang="en-US" dirty="0"/>
              <a:t>：</a:t>
            </a:r>
            <a:endParaRPr dirty="0"/>
          </a:p>
          <a:p>
            <a:pPr>
              <a:buSzPts val="1100"/>
            </a:pPr>
            <a:endParaRPr dirty="0"/>
          </a:p>
          <a:p>
            <a:pPr>
              <a:buSzPts val="1100"/>
            </a:pPr>
            <a:r>
              <a:rPr lang="en-US" dirty="0"/>
              <a:t>Ising </a:t>
            </a:r>
            <a:r>
              <a:rPr lang="en-US" dirty="0" err="1"/>
              <a:t>模型和</a:t>
            </a:r>
            <a:r>
              <a:rPr lang="en-US" dirty="0"/>
              <a:t> QUBO </a:t>
            </a:r>
            <a:r>
              <a:rPr lang="en-US" dirty="0" err="1"/>
              <a:t>之間的轉換是</a:t>
            </a:r>
            <a:r>
              <a:rPr lang="en-US" dirty="0" err="1">
                <a:solidFill>
                  <a:srgbClr val="000000"/>
                </a:solidFill>
                <a:latin typeface="Arial"/>
                <a:ea typeface="Arial"/>
                <a:cs typeface="Arial"/>
                <a:sym typeface="Arial"/>
              </a:rPr>
              <a:t>顯而易見的</a:t>
            </a:r>
            <a:r>
              <a:rPr lang="en-US" dirty="0"/>
              <a:t>。</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85696" indent="-185696" defTabSz="990376">
              <a:buFont typeface="Arial" panose="020B0604020202020204" pitchFamily="34" charset="0"/>
              <a:buChar char="•"/>
              <a:defRPr/>
            </a:pPr>
            <a:r>
              <a:rPr lang="en-US" altLang="zh-TW" dirty="0"/>
              <a:t>Alpha is called a constraint weight or penalty weight of a real-number value.</a:t>
            </a:r>
          </a:p>
          <a:p>
            <a:pPr marL="185696" indent="-185696" defTabSz="990376">
              <a:buFont typeface="Arial" panose="020B0604020202020204" pitchFamily="34" charset="0"/>
              <a:buChar char="•"/>
              <a:defRPr/>
            </a:pPr>
            <a:r>
              <a:rPr lang="en-US" altLang="zh-TW" dirty="0"/>
              <a:t>Beta is called an optimization weight</a:t>
            </a:r>
          </a:p>
          <a:p>
            <a:pPr marL="247594" indent="-247594" defTabSz="990376">
              <a:buFont typeface="Arial" panose="020B0604020202020204" pitchFamily="34" charset="0"/>
              <a:buChar char="•"/>
              <a:defRPr/>
            </a:pPr>
            <a:r>
              <a:rPr lang="en-US" altLang="zh-TW" dirty="0"/>
              <a:t>The methods are Verma and Lewis Method (VLM), Upper Bound (UB), Maximum QUBO Coefficient (MQC), Maximum change in Objective function divided by Minimum Constraint function of infeasible solutions (MOMC), and Maximum value derived from dividing each change in Objective function with the corresponding change in Constraint function (MOC)</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59</a:t>
            </a:fld>
            <a:endParaRPr kumimoji="1" lang="zh-TW" altLang="en-US"/>
          </a:p>
        </p:txBody>
      </p:sp>
    </p:spTree>
    <p:extLst>
      <p:ext uri="{BB962C8B-B14F-4D97-AF65-F5344CB8AC3E}">
        <p14:creationId xmlns:p14="http://schemas.microsoft.com/office/powerpoint/2010/main" val="2175565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1251" fontAlgn="base">
              <a:buFont typeface="Arial" panose="020B0604020202020204" pitchFamily="34" charset="0"/>
              <a:buChar char="•"/>
            </a:pPr>
            <a:r>
              <a:rPr lang="zh-TW" altLang="en-US" sz="1300" dirty="0">
                <a:solidFill>
                  <a:srgbClr val="000000"/>
                </a:solidFill>
                <a:latin typeface="Arial" panose="020B0604020202020204" pitchFamily="34" charset="0"/>
              </a:rPr>
              <a:t>古典與 </a:t>
            </a:r>
            <a:r>
              <a:rPr lang="en-US" altLang="zh-TW" sz="1300" dirty="0">
                <a:solidFill>
                  <a:srgbClr val="000000"/>
                </a:solidFill>
                <a:latin typeface="Arial" panose="020B0604020202020204" pitchFamily="34" charset="0"/>
              </a:rPr>
              <a:t>D-Wave </a:t>
            </a:r>
            <a:r>
              <a:rPr lang="zh-TW" altLang="en-US" sz="1300" dirty="0">
                <a:solidFill>
                  <a:srgbClr val="000000"/>
                </a:solidFill>
                <a:latin typeface="Arial" panose="020B0604020202020204" pitchFamily="34" charset="0"/>
              </a:rPr>
              <a:t>比較對象結果引用自 </a:t>
            </a:r>
            <a:r>
              <a:rPr lang="en-US" altLang="zh-TW" sz="1300" dirty="0">
                <a:solidFill>
                  <a:srgbClr val="000000"/>
                </a:solidFill>
                <a:latin typeface="Arial" panose="020B0604020202020204" pitchFamily="34" charset="0"/>
              </a:rPr>
              <a:t>[1]</a:t>
            </a:r>
            <a:endParaRPr lang="zh-TW" altLang="en-US" sz="1300" dirty="0">
              <a:solidFill>
                <a:srgbClr val="000000"/>
              </a:solidFill>
              <a:latin typeface="Noto Sans Symbols"/>
            </a:endParaRPr>
          </a:p>
          <a:p>
            <a:pPr marL="41251" fontAlgn="base">
              <a:spcBef>
                <a:spcPts val="1444"/>
              </a:spcBef>
              <a:buFont typeface="Arial" panose="020B0604020202020204" pitchFamily="34" charset="0"/>
              <a:buChar char="•"/>
            </a:pPr>
            <a:r>
              <a:rPr lang="zh-TW" altLang="en-US" sz="1300" dirty="0">
                <a:solidFill>
                  <a:srgbClr val="000000"/>
                </a:solidFill>
                <a:latin typeface="Arial" panose="020B0604020202020204" pitchFamily="34" charset="0"/>
              </a:rPr>
              <a:t>原則上所有退火機器都盡可能使用與 </a:t>
            </a:r>
            <a:r>
              <a:rPr lang="en-US" altLang="zh-TW" sz="1300" dirty="0">
                <a:solidFill>
                  <a:srgbClr val="000000"/>
                </a:solidFill>
                <a:latin typeface="Arial" panose="020B0604020202020204" pitchFamily="34" charset="0"/>
              </a:rPr>
              <a:t>D-Wave </a:t>
            </a:r>
            <a:r>
              <a:rPr lang="zh-TW" altLang="en-US" sz="1300" dirty="0">
                <a:solidFill>
                  <a:srgbClr val="000000"/>
                </a:solidFill>
                <a:latin typeface="Arial" panose="020B0604020202020204" pitchFamily="34" charset="0"/>
              </a:rPr>
              <a:t>相同的 </a:t>
            </a:r>
            <a:r>
              <a:rPr lang="en-US" altLang="zh-TW" sz="1300" dirty="0">
                <a:solidFill>
                  <a:srgbClr val="000000"/>
                </a:solidFill>
                <a:latin typeface="Arial" panose="020B0604020202020204" pitchFamily="34" charset="0"/>
              </a:rPr>
              <a:t>Modeling </a:t>
            </a:r>
            <a:r>
              <a:rPr lang="zh-TW" altLang="en-US" sz="1300" dirty="0">
                <a:solidFill>
                  <a:srgbClr val="000000"/>
                </a:solidFill>
                <a:latin typeface="Arial" panose="020B0604020202020204" pitchFamily="34" charset="0"/>
              </a:rPr>
              <a:t>方式</a:t>
            </a:r>
            <a:endParaRPr lang="zh-TW" altLang="en-US" sz="1300" dirty="0">
              <a:solidFill>
                <a:srgbClr val="000000"/>
              </a:solidFill>
              <a:latin typeface="Noto Sans Symbols"/>
            </a:endParaRPr>
          </a:p>
          <a:p>
            <a:pPr marL="41251" fontAlgn="base">
              <a:spcBef>
                <a:spcPts val="1444"/>
              </a:spcBef>
              <a:buFont typeface="Arial" panose="020B0604020202020204" pitchFamily="34" charset="0"/>
              <a:buChar char="•"/>
            </a:pPr>
            <a:r>
              <a:rPr lang="en-US" altLang="zh-TW" sz="1300" dirty="0">
                <a:solidFill>
                  <a:srgbClr val="000000"/>
                </a:solidFill>
                <a:latin typeface="Arial" panose="020B0604020202020204" pitchFamily="34" charset="0"/>
              </a:rPr>
              <a:t>DAU </a:t>
            </a:r>
            <a:r>
              <a:rPr lang="zh-TW" altLang="en-US" sz="1300" dirty="0">
                <a:solidFill>
                  <a:srgbClr val="000000"/>
                </a:solidFill>
                <a:latin typeface="Arial" panose="020B0604020202020204" pitchFamily="34" charset="0"/>
              </a:rPr>
              <a:t>數據使用預設：</a:t>
            </a:r>
            <a:r>
              <a:rPr lang="en-US" altLang="zh-TW" sz="1300" dirty="0" err="1">
                <a:solidFill>
                  <a:srgbClr val="000000"/>
                </a:solidFill>
                <a:latin typeface="Arial" panose="020B0604020202020204" pitchFamily="34" charset="0"/>
              </a:rPr>
              <a:t>num_run</a:t>
            </a:r>
            <a:r>
              <a:rPr lang="en-US" altLang="zh-TW" sz="1300" dirty="0">
                <a:solidFill>
                  <a:srgbClr val="000000"/>
                </a:solidFill>
                <a:latin typeface="Arial" panose="020B0604020202020204" pitchFamily="34" charset="0"/>
              </a:rPr>
              <a:t> = 16, </a:t>
            </a:r>
            <a:r>
              <a:rPr lang="zh-TW" altLang="en-US" sz="1300" dirty="0">
                <a:solidFill>
                  <a:srgbClr val="000000"/>
                </a:solidFill>
                <a:latin typeface="Arial" panose="020B0604020202020204" pitchFamily="34" charset="0"/>
              </a:rPr>
              <a:t>回傳 </a:t>
            </a:r>
            <a:r>
              <a:rPr lang="en-US" altLang="zh-TW" sz="1300" dirty="0">
                <a:solidFill>
                  <a:srgbClr val="000000"/>
                </a:solidFill>
                <a:latin typeface="Arial" panose="020B0604020202020204" pitchFamily="34" charset="0"/>
              </a:rPr>
              <a:t>5 </a:t>
            </a:r>
            <a:r>
              <a:rPr lang="zh-TW" altLang="en-US" sz="1300" dirty="0">
                <a:solidFill>
                  <a:srgbClr val="000000"/>
                </a:solidFill>
                <a:latin typeface="Arial" panose="020B0604020202020204" pitchFamily="34" charset="0"/>
              </a:rPr>
              <a:t>個 </a:t>
            </a:r>
            <a:r>
              <a:rPr lang="en-US" altLang="zh-TW" sz="1300" dirty="0">
                <a:solidFill>
                  <a:srgbClr val="000000"/>
                </a:solidFill>
                <a:latin typeface="Arial" panose="020B0604020202020204" pitchFamily="34" charset="0"/>
              </a:rPr>
              <a:t>sample </a:t>
            </a:r>
            <a:endParaRPr lang="en-US" altLang="zh-TW" sz="1300" dirty="0">
              <a:solidFill>
                <a:srgbClr val="000000"/>
              </a:solidFill>
              <a:latin typeface="Noto Sans Symbols"/>
            </a:endParaRPr>
          </a:p>
          <a:p>
            <a:pPr marL="41251" fontAlgn="base">
              <a:spcBef>
                <a:spcPts val="1444"/>
              </a:spcBef>
              <a:buFont typeface="Arial" panose="020B0604020202020204" pitchFamily="34" charset="0"/>
              <a:buChar char="•"/>
            </a:pPr>
            <a:r>
              <a:rPr lang="en-US" altLang="zh-TW" sz="1300" dirty="0">
                <a:solidFill>
                  <a:srgbClr val="000000"/>
                </a:solidFill>
                <a:latin typeface="Arial" panose="020B0604020202020204" pitchFamily="34" charset="0"/>
              </a:rPr>
              <a:t>Quantix </a:t>
            </a:r>
            <a:r>
              <a:rPr lang="zh-TW" altLang="en-US" sz="1300" dirty="0">
                <a:solidFill>
                  <a:srgbClr val="000000"/>
                </a:solidFill>
                <a:latin typeface="Arial" panose="020B0604020202020204" pitchFamily="34" charset="0"/>
              </a:rPr>
              <a:t>參數使用預設，預設回傳 </a:t>
            </a:r>
            <a:r>
              <a:rPr lang="en-US" altLang="zh-TW" sz="1300" dirty="0">
                <a:solidFill>
                  <a:srgbClr val="000000"/>
                </a:solidFill>
                <a:latin typeface="Arial" panose="020B0604020202020204" pitchFamily="34" charset="0"/>
              </a:rPr>
              <a:t>100 </a:t>
            </a:r>
            <a:r>
              <a:rPr lang="zh-TW" altLang="en-US" sz="1300" dirty="0">
                <a:solidFill>
                  <a:srgbClr val="000000"/>
                </a:solidFill>
                <a:latin typeface="Arial" panose="020B0604020202020204" pitchFamily="34" charset="0"/>
              </a:rPr>
              <a:t>的 </a:t>
            </a:r>
            <a:r>
              <a:rPr lang="en-US" altLang="zh-TW" sz="1300" dirty="0">
                <a:solidFill>
                  <a:srgbClr val="000000"/>
                </a:solidFill>
                <a:latin typeface="Arial" panose="020B0604020202020204" pitchFamily="34" charset="0"/>
              </a:rPr>
              <a:t>sample</a:t>
            </a:r>
            <a:endParaRPr lang="en-US" altLang="zh-TW" sz="1300" dirty="0">
              <a:solidFill>
                <a:srgbClr val="000000"/>
              </a:solidFill>
              <a:latin typeface="Noto Sans Symbols"/>
            </a:endParaRPr>
          </a:p>
          <a:p>
            <a:pPr marL="41251" fontAlgn="base">
              <a:spcBef>
                <a:spcPts val="1444"/>
              </a:spcBef>
              <a:buFont typeface="Arial" panose="020B0604020202020204" pitchFamily="34" charset="0"/>
              <a:buChar char="•"/>
            </a:pPr>
            <a:r>
              <a:rPr lang="en-US" altLang="zh-TW" sz="1300" dirty="0">
                <a:solidFill>
                  <a:srgbClr val="000000"/>
                </a:solidFill>
                <a:latin typeface="Arial" panose="020B0604020202020204" pitchFamily="34" charset="0"/>
              </a:rPr>
              <a:t>Quantix </a:t>
            </a:r>
            <a:r>
              <a:rPr lang="zh-TW" altLang="en-US" sz="1300" dirty="0">
                <a:solidFill>
                  <a:srgbClr val="000000"/>
                </a:solidFill>
                <a:latin typeface="Arial" panose="020B0604020202020204" pitchFamily="34" charset="0"/>
              </a:rPr>
              <a:t>與 </a:t>
            </a:r>
            <a:r>
              <a:rPr lang="en-US" altLang="zh-TW" sz="1300" dirty="0">
                <a:solidFill>
                  <a:srgbClr val="000000"/>
                </a:solidFill>
                <a:latin typeface="Arial" panose="020B0604020202020204" pitchFamily="34" charset="0"/>
              </a:rPr>
              <a:t>DAU </a:t>
            </a:r>
            <a:r>
              <a:rPr lang="zh-TW" altLang="en-US" sz="1300" dirty="0">
                <a:solidFill>
                  <a:srgbClr val="000000"/>
                </a:solidFill>
                <a:latin typeface="Arial" panose="020B0604020202020204" pitchFamily="34" charset="0"/>
              </a:rPr>
              <a:t>部分測試資料之運行時間以參數設定上限代表（有些許誤差，可在後續實驗補上）</a:t>
            </a:r>
            <a:endParaRPr lang="en-US" altLang="zh-TW" sz="1300" dirty="0">
              <a:solidFill>
                <a:srgbClr val="000000"/>
              </a:solidFill>
              <a:latin typeface="Arial" panose="020B0604020202020204" pitchFamily="34" charset="0"/>
            </a:endParaRPr>
          </a:p>
          <a:p>
            <a:r>
              <a:rPr lang="en-US" altLang="zh-TW" sz="1300" dirty="0">
                <a:solidFill>
                  <a:srgbClr val="222222"/>
                </a:solidFill>
                <a:latin typeface="Arial" panose="020B0604020202020204" pitchFamily="34" charset="0"/>
              </a:rPr>
              <a:t>[1] Jiang, J. R., &amp; Chu, C. W. (2023). Classifying and benchmarking quantum annealing algorithms based on quadratic unconstrained binary optimization for solving NP-hard problems. </a:t>
            </a:r>
            <a:r>
              <a:rPr lang="en-US" altLang="zh-TW" sz="1300" i="1" dirty="0">
                <a:solidFill>
                  <a:srgbClr val="222222"/>
                </a:solidFill>
                <a:latin typeface="Arial" panose="020B0604020202020204" pitchFamily="34" charset="0"/>
              </a:rPr>
              <a:t>IEEE Access</a:t>
            </a:r>
            <a:r>
              <a:rPr lang="en-US" altLang="zh-TW" sz="1300" dirty="0">
                <a:solidFill>
                  <a:srgbClr val="222222"/>
                </a:solidFill>
                <a:latin typeface="Arial" panose="020B0604020202020204" pitchFamily="34" charset="0"/>
              </a:rPr>
              <a:t>.</a:t>
            </a:r>
            <a:endParaRPr lang="en-US" altLang="zh-TW" b="0" dirty="0">
              <a:effectLst/>
            </a:endParaRPr>
          </a:p>
          <a:p>
            <a:br>
              <a:rPr lang="en-US" altLang="zh-TW" dirty="0"/>
            </a:br>
            <a:endParaRPr lang="zh-TW" altLang="en-US" dirty="0"/>
          </a:p>
          <a:p>
            <a:pPr marL="41251" fontAlgn="base">
              <a:spcBef>
                <a:spcPts val="1444"/>
              </a:spcBef>
              <a:buFont typeface="Arial" panose="020B0604020202020204" pitchFamily="34" charset="0"/>
              <a:buChar char="•"/>
            </a:pPr>
            <a:endParaRPr lang="zh-TW" altLang="en-US" sz="1300" dirty="0">
              <a:solidFill>
                <a:srgbClr val="000000"/>
              </a:solidFill>
              <a:latin typeface="Noto Sans Symbols"/>
            </a:endParaRPr>
          </a:p>
          <a:p>
            <a:endParaRPr lang="zh-TW" altLang="en-US" dirty="0"/>
          </a:p>
        </p:txBody>
      </p:sp>
      <p:sp>
        <p:nvSpPr>
          <p:cNvPr id="4" name="投影片編號版面配置區 3"/>
          <p:cNvSpPr>
            <a:spLocks noGrp="1"/>
          </p:cNvSpPr>
          <p:nvPr>
            <p:ph type="sldNum" sz="quarter" idx="5"/>
          </p:nvPr>
        </p:nvSpPr>
        <p:spPr/>
        <p:txBody>
          <a:bodyPr/>
          <a:lstStyle/>
          <a:p>
            <a:fld id="{D977E082-8361-014E-B2C0-CDA74D5DD3B0}" type="slidenum">
              <a:rPr kumimoji="1" lang="zh-TW" altLang="en-US" smtClean="0"/>
              <a:t>60</a:t>
            </a:fld>
            <a:endParaRPr kumimoji="1" lang="zh-TW" altLang="en-US"/>
          </a:p>
        </p:txBody>
      </p:sp>
    </p:spTree>
    <p:extLst>
      <p:ext uri="{BB962C8B-B14F-4D97-AF65-F5344CB8AC3E}">
        <p14:creationId xmlns:p14="http://schemas.microsoft.com/office/powerpoint/2010/main" val="3273335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rtl="0" fontAlgn="base">
              <a:buNone/>
            </a:pPr>
            <a:r>
              <a:rPr lang="en-US" altLang="zh-TW" sz="1100" b="1" i="0" u="none" strike="noStrike" cap="none" dirty="0">
                <a:solidFill>
                  <a:srgbClr val="000000"/>
                </a:solidFill>
                <a:effectLst/>
                <a:latin typeface="Arial"/>
                <a:ea typeface="Arial"/>
                <a:cs typeface="Arial"/>
                <a:sym typeface="Arial"/>
              </a:rPr>
              <a:t>D-Wave Claims Quantum Supremacy in Spin Glass Simulation Breakthrough</a:t>
            </a:r>
          </a:p>
          <a:p>
            <a:pPr marL="158750" indent="0" fontAlgn="base">
              <a:buNone/>
            </a:pPr>
            <a:r>
              <a:rPr lang="en-US" altLang="zh-TW" sz="1100" b="1" i="0" u="none" strike="noStrike" cap="none" dirty="0">
                <a:solidFill>
                  <a:srgbClr val="000000"/>
                </a:solidFill>
                <a:effectLst/>
                <a:latin typeface="Arial"/>
                <a:ea typeface="Arial"/>
                <a:cs typeface="Arial"/>
                <a:sym typeface="Arial"/>
                <a:hlinkClick r:id="rId3"/>
              </a:rPr>
              <a:t>David </a:t>
            </a:r>
            <a:r>
              <a:rPr lang="en-US" altLang="zh-TW" sz="1100" b="1" i="0" u="none" strike="noStrike" cap="none" dirty="0" err="1">
                <a:solidFill>
                  <a:srgbClr val="000000"/>
                </a:solidFill>
                <a:effectLst/>
                <a:latin typeface="Arial"/>
                <a:ea typeface="Arial"/>
                <a:cs typeface="Arial"/>
                <a:sym typeface="Arial"/>
                <a:hlinkClick r:id="rId3"/>
              </a:rPr>
              <a:t>Borish</a:t>
            </a:r>
            <a:endParaRPr lang="en-US" altLang="zh-TW" sz="1100" b="1" i="0" u="none" strike="noStrike" cap="none" dirty="0">
              <a:solidFill>
                <a:srgbClr val="000000"/>
              </a:solidFill>
              <a:effectLst/>
              <a:latin typeface="Arial"/>
              <a:ea typeface="Arial"/>
              <a:cs typeface="Arial"/>
              <a:sym typeface="Arial"/>
              <a:hlinkClick r:id="rId3"/>
            </a:endParaRPr>
          </a:p>
          <a:p>
            <a:pPr marL="158750" indent="0" fontAlgn="base">
              <a:buNone/>
            </a:pPr>
            <a:r>
              <a:rPr lang="en-US" altLang="zh-TW" sz="1100" b="0" i="0" u="none" strike="noStrike" cap="none" dirty="0">
                <a:solidFill>
                  <a:srgbClr val="000000"/>
                </a:solidFill>
                <a:effectLst/>
                <a:latin typeface="Arial"/>
                <a:ea typeface="Arial"/>
                <a:cs typeface="Arial"/>
                <a:sym typeface="Arial"/>
              </a:rPr>
              <a:t>AI Strategist at Trace3 | Keynote Speaker | 25 Years in Technology &amp; Innovation | NYU Guest Lecturer &amp; AI Mentor | Author of "AI 2024" | Writer at "The AI Spectator"</a:t>
            </a:r>
          </a:p>
          <a:p>
            <a:pPr marL="158750" indent="0" fontAlgn="base">
              <a:buNone/>
            </a:pPr>
            <a:r>
              <a:rPr lang="en-US" altLang="zh-TW" sz="1100" b="0" i="0" u="none" strike="noStrike" cap="none" dirty="0">
                <a:solidFill>
                  <a:srgbClr val="000000"/>
                </a:solidFill>
                <a:effectLst/>
                <a:latin typeface="Arial"/>
                <a:ea typeface="Arial"/>
                <a:cs typeface="Arial"/>
                <a:sym typeface="Arial"/>
              </a:rPr>
              <a:t>March 13, 2025</a:t>
            </a:r>
          </a:p>
          <a:p>
            <a:pPr marL="158750" indent="0" rtl="0" fontAlgn="base">
              <a:buNone/>
            </a:pPr>
            <a:r>
              <a:rPr lang="en-US" altLang="zh-TW" sz="1100" b="1" i="0" u="none" strike="noStrike" cap="none" dirty="0">
                <a:solidFill>
                  <a:srgbClr val="000000"/>
                </a:solidFill>
                <a:effectLst/>
                <a:latin typeface="Arial"/>
                <a:ea typeface="Arial"/>
                <a:cs typeface="Arial"/>
                <a:sym typeface="Arial"/>
                <a:hlinkClick r:id="rId4"/>
              </a:rPr>
              <a:t>A new study published in Science</a:t>
            </a:r>
            <a:r>
              <a:rPr lang="en-US" altLang="zh-TW" sz="1100" b="0" i="0" u="none" strike="noStrike" cap="none" dirty="0">
                <a:solidFill>
                  <a:srgbClr val="000000"/>
                </a:solidFill>
                <a:effectLst/>
                <a:latin typeface="Arial"/>
                <a:ea typeface="Arial"/>
                <a:cs typeface="Arial"/>
                <a:sym typeface="Arial"/>
              </a:rPr>
              <a:t> demonstrates that quantum annealers can solve problems in quantum simulation that appear to be beyond the reach of conventional computers. Researchers led by Andrew D. King at D-Wave showed that superconducting quantum annealers can simulate the dynamics of quantum spin glasses more efficiently than leading classical computational methods.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A Practical Demonstration of Quantum Advantage</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While quantum computers have theoretically promised computational advantages for decades, demonstrating this advantage for practical, meaningful problems has remained challenging. Previous demonstrations of quantum advantage have primarily focused on random number generation tasks with limited practical applications.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This research represents a significant step forward by showing quantum advantage in simulating quantum phase transitions in spin glass systems—a problem with direct relevance to condensed matter physics, materials science, and optimization algorithms.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The Quantum Simulation Challenge</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researchers used superconducting quantum annealing processors to simulate the time evolution of a transverse-field </a:t>
            </a:r>
            <a:r>
              <a:rPr lang="en-US" altLang="zh-TW" sz="1100" b="0" i="0" u="none" strike="noStrike" cap="none" dirty="0" err="1">
                <a:solidFill>
                  <a:srgbClr val="000000"/>
                </a:solidFill>
                <a:effectLst/>
                <a:latin typeface="Arial"/>
                <a:ea typeface="Arial"/>
                <a:cs typeface="Arial"/>
                <a:sym typeface="Arial"/>
              </a:rPr>
              <a:t>Ising</a:t>
            </a:r>
            <a:r>
              <a:rPr lang="en-US" altLang="zh-TW" sz="1100" b="0" i="0" u="none" strike="noStrike" cap="none" dirty="0">
                <a:solidFill>
                  <a:srgbClr val="000000"/>
                </a:solidFill>
                <a:effectLst/>
                <a:latin typeface="Arial"/>
                <a:ea typeface="Arial"/>
                <a:cs typeface="Arial"/>
                <a:sym typeface="Arial"/>
              </a:rPr>
              <a:t> model (TFIM) undergoing a quantum quench. This process involves rapidly changing the strength of magnetic fields applied to a system of interacting quantum spins, driving the system through a quantum phase transition.</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team tested this simulation on multiple topologies of increasing complexity:</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Two-dimensional square lattices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Three-dimensional cubic lattices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Diamond lattices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Biclique graphs (relevant to generative AI)</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researchers used two different quantum processing units (QPUs): an Advantage system (ADV1) and a prototype Advantage2 system (ADV2), both capable of generating at least 1,000 samples per second.</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Rigorous Comparison with Classical Methods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To establish the quantum advantage claim, the researchers compared their quantum annealer results against state-of-the-art classical simulation methods: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Matrix Product States (MPS)</a:t>
            </a:r>
            <a:r>
              <a:rPr lang="en-US" altLang="zh-TW" sz="1100" b="0" i="0" u="none" strike="noStrike" cap="none" dirty="0">
                <a:solidFill>
                  <a:srgbClr val="000000"/>
                </a:solidFill>
                <a:effectLst/>
                <a:latin typeface="Arial"/>
                <a:ea typeface="Arial"/>
                <a:cs typeface="Arial"/>
                <a:sym typeface="Arial"/>
              </a:rPr>
              <a:t>: A tensor network approach that leverages the area law of entanglement entropy</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Projected Entangled-Pair States (PEPS)</a:t>
            </a:r>
            <a:r>
              <a:rPr lang="en-US" altLang="zh-TW" sz="1100" b="0" i="0" u="none" strike="noStrike" cap="none" dirty="0">
                <a:solidFill>
                  <a:srgbClr val="000000"/>
                </a:solidFill>
                <a:effectLst/>
                <a:latin typeface="Arial"/>
                <a:ea typeface="Arial"/>
                <a:cs typeface="Arial"/>
                <a:sym typeface="Arial"/>
              </a:rPr>
              <a:t>: A tensor network approach better aligned with two-dimensional systems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Neural Quantum States (NQS)</a:t>
            </a:r>
            <a:r>
              <a:rPr lang="en-US" altLang="zh-TW" sz="1100" b="0" i="0" u="none" strike="noStrike" cap="none" dirty="0">
                <a:solidFill>
                  <a:srgbClr val="000000"/>
                </a:solidFill>
                <a:effectLst/>
                <a:latin typeface="Arial"/>
                <a:ea typeface="Arial"/>
                <a:cs typeface="Arial"/>
                <a:sym typeface="Arial"/>
              </a:rPr>
              <a:t>: Neural network-based approaches including complex restricted Boltzmann machines and autoregressive models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For smaller systems where "ground truth" could be calculated with supercomputers, the quantum annealer produced results with high accuracy. The key metric used was correlation error, which measures the difference in spin-spin correlations between the approximate method and the ground truth.</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Evidence of Beyond-Classical Performance</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study provides several lines of evidence for quantum advantage:</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Scaling Analysis</a:t>
            </a:r>
            <a:r>
              <a:rPr lang="en-US" altLang="zh-TW" sz="1100" b="0" i="0" u="none" strike="noStrike" cap="none" dirty="0">
                <a:solidFill>
                  <a:srgbClr val="000000"/>
                </a:solidFill>
                <a:effectLst/>
                <a:latin typeface="Arial"/>
                <a:ea typeface="Arial"/>
                <a:cs typeface="Arial"/>
                <a:sym typeface="Arial"/>
              </a:rPr>
              <a:t>: While quantum annealer error remained roughly constant across system sizes, the classical MPS method required exponentially increasing computational resources to match the quantum annealer's accuracy as system size grew.</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Area-Law Scaling</a:t>
            </a:r>
            <a:r>
              <a:rPr lang="en-US" altLang="zh-TW" sz="1100" b="0" i="0" u="none" strike="noStrike" cap="none" dirty="0">
                <a:solidFill>
                  <a:srgbClr val="000000"/>
                </a:solidFill>
                <a:effectLst/>
                <a:latin typeface="Arial"/>
                <a:ea typeface="Arial"/>
                <a:cs typeface="Arial"/>
                <a:sym typeface="Arial"/>
              </a:rPr>
              <a:t>: The researchers demonstrated that the bond dimension required for MPS to match QPU quality scales exponentially with the bipartition area, consistent with the expected area-law scaling of entanglement in these systems.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Universal Quantum Critical Scaling</a:t>
            </a:r>
            <a:r>
              <a:rPr lang="en-US" altLang="zh-TW" sz="1100" b="0" i="0" u="none" strike="noStrike" cap="none" dirty="0">
                <a:solidFill>
                  <a:srgbClr val="000000"/>
                </a:solidFill>
                <a:effectLst/>
                <a:latin typeface="Arial"/>
                <a:ea typeface="Arial"/>
                <a:cs typeface="Arial"/>
                <a:sym typeface="Arial"/>
              </a:rPr>
              <a:t>: The quantum annealer correctly reproduced the universal Kibble-Zurek exponents associated with different topologies, confirming that it accurately captures fundamental quantum critical behavior.</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Resource Extrapolation</a:t>
            </a:r>
            <a:r>
              <a:rPr lang="en-US" altLang="zh-TW" sz="1100" b="0" i="0" u="none" strike="noStrike" cap="none" dirty="0">
                <a:solidFill>
                  <a:srgbClr val="000000"/>
                </a:solidFill>
                <a:effectLst/>
                <a:latin typeface="Arial"/>
                <a:ea typeface="Arial"/>
                <a:cs typeface="Arial"/>
                <a:sym typeface="Arial"/>
              </a:rPr>
              <a:t>: For the largest simulated systems, the researchers estimated that classical methods would require millions of years on supercomputers and exceed global annual electricity consumption to match the quantum annealer's performance.</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Implications and Future Directions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This research has significant implications for:</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Condensed Matter Physics</a:t>
            </a:r>
            <a:r>
              <a:rPr lang="en-US" altLang="zh-TW" sz="1100" b="0" i="0" u="none" strike="noStrike" cap="none" dirty="0">
                <a:solidFill>
                  <a:srgbClr val="000000"/>
                </a:solidFill>
                <a:effectLst/>
                <a:latin typeface="Arial"/>
                <a:ea typeface="Arial"/>
                <a:cs typeface="Arial"/>
                <a:sym typeface="Arial"/>
              </a:rPr>
              <a:t>: Enabling the study of quantum critical phenomena in complex systems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Materials Science</a:t>
            </a:r>
            <a:r>
              <a:rPr lang="en-US" altLang="zh-TW" sz="1100" b="0" i="0" u="none" strike="noStrike" cap="none" dirty="0">
                <a:solidFill>
                  <a:srgbClr val="000000"/>
                </a:solidFill>
                <a:effectLst/>
                <a:latin typeface="Arial"/>
                <a:ea typeface="Arial"/>
                <a:cs typeface="Arial"/>
                <a:sym typeface="Arial"/>
              </a:rPr>
              <a:t>: Providing insights into the behavior of quantum materials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Optimization Algorithms</a:t>
            </a:r>
            <a:r>
              <a:rPr lang="en-US" altLang="zh-TW" sz="1100" b="0" i="0" u="none" strike="noStrike" cap="none" dirty="0">
                <a:solidFill>
                  <a:srgbClr val="000000"/>
                </a:solidFill>
                <a:effectLst/>
                <a:latin typeface="Arial"/>
                <a:ea typeface="Arial"/>
                <a:cs typeface="Arial"/>
                <a:sym typeface="Arial"/>
              </a:rPr>
              <a:t>: Supporting the development of quantum-inspired classical algorithms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Artificial Intelligence</a:t>
            </a:r>
            <a:r>
              <a:rPr lang="en-US" altLang="zh-TW" sz="1100" b="0" i="0" u="none" strike="noStrike" cap="none" dirty="0">
                <a:solidFill>
                  <a:srgbClr val="000000"/>
                </a:solidFill>
                <a:effectLst/>
                <a:latin typeface="Arial"/>
                <a:ea typeface="Arial"/>
                <a:cs typeface="Arial"/>
                <a:sym typeface="Arial"/>
              </a:rPr>
              <a:t>: Potentially enhancing machine learning techniques through quantum simulation</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researchers suggest that similar methods could be used to study dissipative dynamics in open quantum systems, another classically intractable problem with important applications.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This work demonstrates that quantum annealers can now solve practical problems of scientific interest that appear to be beyond the reach of classical computation. While the research doesn't claim an absolute lower bound on classical simulation capabilities, it shows that current leading classical methods cannot match the quantum annealer's performance within reasonable time and resource constraints for these specific simulation tasks.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This represents an important milestone in quantum computing's evolution from theoretical promise to practical advantage in solving meaningful scientific problems.</a:t>
            </a:r>
          </a:p>
          <a:p>
            <a:pPr marL="158750" indent="0" rtl="0" fontAlgn="base">
              <a:buNone/>
            </a:pPr>
            <a:r>
              <a:rPr lang="en-US" altLang="zh-TW" sz="1100" b="1" i="0" u="none" strike="noStrike" cap="none" dirty="0">
                <a:solidFill>
                  <a:srgbClr val="000000"/>
                </a:solidFill>
                <a:effectLst/>
                <a:latin typeface="Arial"/>
                <a:ea typeface="Arial"/>
                <a:cs typeface="Arial"/>
                <a:sym typeface="Arial"/>
                <a:hlinkClick r:id="rId4"/>
              </a:rPr>
              <a:t>Click here to read the full paper: Beyond-classical computation in quantum simulation</a:t>
            </a:r>
            <a:endParaRPr lang="en-US" altLang="zh-TW" sz="1100" b="0" i="0" u="none" strike="noStrike" cap="none" dirty="0">
              <a:solidFill>
                <a:srgbClr val="000000"/>
              </a:solidFill>
              <a:effectLst/>
              <a:latin typeface="Arial"/>
              <a:ea typeface="Arial"/>
              <a:cs typeface="Arial"/>
              <a:sym typeface="Arial"/>
            </a:endParaRPr>
          </a:p>
          <a:p>
            <a:pPr marL="158750" indent="0" rtl="0" fontAlgn="base">
              <a:buNone/>
            </a:pPr>
            <a:r>
              <a:rPr lang="en-US" altLang="zh-TW" sz="1100" b="0" i="0" u="none" strike="noStrike" cap="none" dirty="0">
                <a:solidFill>
                  <a:srgbClr val="000000"/>
                </a:solidFill>
                <a:effectLst/>
                <a:latin typeface="Arial"/>
                <a:ea typeface="Arial"/>
                <a:cs typeface="Arial"/>
                <a:sym typeface="Arial"/>
              </a:rPr>
              <a:t>Thanks </a:t>
            </a:r>
            <a:r>
              <a:rPr lang="en-US" altLang="zh-TW" sz="1100" b="1" i="0" u="none" strike="noStrike" cap="none" dirty="0">
                <a:solidFill>
                  <a:srgbClr val="000000"/>
                </a:solidFill>
                <a:effectLst/>
                <a:latin typeface="Arial"/>
                <a:ea typeface="Arial"/>
                <a:cs typeface="Arial"/>
                <a:sym typeface="Arial"/>
                <a:hlinkClick r:id="rId5"/>
              </a:rPr>
              <a:t>David </a:t>
            </a:r>
            <a:r>
              <a:rPr lang="en-US" altLang="zh-TW" sz="1100" b="1" i="0" u="none" strike="noStrike" cap="none" dirty="0" err="1">
                <a:solidFill>
                  <a:srgbClr val="000000"/>
                </a:solidFill>
                <a:effectLst/>
                <a:latin typeface="Arial"/>
                <a:ea typeface="Arial"/>
                <a:cs typeface="Arial"/>
                <a:sym typeface="Arial"/>
                <a:hlinkClick r:id="rId5"/>
              </a:rPr>
              <a:t>Borish</a:t>
            </a:r>
            <a:r>
              <a:rPr lang="en-US" altLang="zh-TW" sz="1100" b="0" i="0" u="none" strike="noStrike" cap="none" dirty="0">
                <a:solidFill>
                  <a:srgbClr val="000000"/>
                </a:solidFill>
                <a:effectLst/>
                <a:latin typeface="Arial"/>
                <a:ea typeface="Arial"/>
                <a:cs typeface="Arial"/>
                <a:sym typeface="Arial"/>
              </a:rPr>
              <a:t>. I thought I was at least a novice level on Quantum, but I got lost on some of the terms like "Spin" Here's a simple version for novices like me :-) - Scientists have shown that quantum annealers (a type of quantum computer) can solve complex physics problems faster than regular computers. This marks a big step toward making quantum computers useful.</a:t>
            </a:r>
            <a:br>
              <a:rPr lang="en-US" altLang="zh-TW" sz="1100" b="0" i="0" u="none" strike="noStrike" cap="none" dirty="0">
                <a:solidFill>
                  <a:srgbClr val="000000"/>
                </a:solidFill>
                <a:effectLst/>
                <a:latin typeface="Arial"/>
                <a:ea typeface="Arial"/>
                <a:cs typeface="Arial"/>
                <a:sym typeface="Arial"/>
              </a:rPr>
            </a:b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The study focused on quantum spin glasses, which are systems of tiny magnetic particles that behave unpredictably. Understanding them helps scientists in physics, materials science, and AI.</a:t>
            </a:r>
            <a:br>
              <a:rPr lang="en-US" altLang="zh-TW" sz="1100" b="0" i="0" u="none" strike="noStrike" cap="none" dirty="0">
                <a:solidFill>
                  <a:srgbClr val="000000"/>
                </a:solidFill>
                <a:effectLst/>
                <a:latin typeface="Arial"/>
                <a:ea typeface="Arial"/>
                <a:cs typeface="Arial"/>
                <a:sym typeface="Arial"/>
              </a:rPr>
            </a:b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Researchers tested their quantum annealer by simulating how these particles react to changing magnetic fields. They compared it to the best computers (regular supercomputers). While classical methods worked for small problems, they required exponentially more power for larger ones. Some simulations would take millions of years on classical computers, but the quantum annealer solved them quickly.</a:t>
            </a:r>
            <a:br>
              <a:rPr lang="en-US" altLang="zh-TW" sz="1100" b="0" i="0" u="none" strike="noStrike" cap="none" dirty="0">
                <a:solidFill>
                  <a:srgbClr val="000000"/>
                </a:solidFill>
                <a:effectLst/>
                <a:latin typeface="Arial"/>
                <a:ea typeface="Arial"/>
                <a:cs typeface="Arial"/>
                <a:sym typeface="Arial"/>
              </a:rPr>
            </a:b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This discovery proves that quantum computers are not just theoretical—they can solve real scientific problems faster than even the best supercomputers. In the future, this could lead to breakthroughs in electronics, AI, and optimization problems, making industries more efficient.</a:t>
            </a:r>
          </a:p>
          <a:p>
            <a:pPr marL="158750" indent="0" fontAlgn="base">
              <a:buNone/>
            </a:pPr>
            <a:r>
              <a:rPr lang="en-US" altLang="zh-TW" sz="1100" b="0" i="0" u="none" strike="noStrike" cap="none" dirty="0">
                <a:solidFill>
                  <a:srgbClr val="000000"/>
                </a:solidFill>
                <a:effectLst/>
                <a:latin typeface="Arial"/>
                <a:ea typeface="Arial"/>
                <a:cs typeface="Arial"/>
                <a:sym typeface="Arial"/>
              </a:rPr>
              <a:t>…more</a:t>
            </a:r>
          </a:p>
          <a:p>
            <a:pPr marL="158750" indent="0" fontAlgn="base">
              <a:buNone/>
            </a:pPr>
            <a:endParaRPr lang="en-US" altLang="zh-TW" sz="1100" b="0" i="0" u="none" strike="noStrike" cap="none" dirty="0">
              <a:solidFill>
                <a:srgbClr val="000000"/>
              </a:solidFill>
              <a:effectLst/>
              <a:latin typeface="Arial"/>
              <a:ea typeface="Arial"/>
              <a:cs typeface="Arial"/>
              <a:sym typeface="Arial"/>
            </a:endParaRPr>
          </a:p>
          <a:p>
            <a:pPr fontAlgn="base"/>
            <a:endParaRPr lang="zh-TW" altLang="en-US" sz="1100" b="1" i="0" u="none" strike="noStrike" cap="none" dirty="0">
              <a:solidFill>
                <a:srgbClr val="000000"/>
              </a:solidFill>
              <a:effectLst/>
              <a:latin typeface="Arial"/>
              <a:ea typeface="Arial"/>
              <a:cs typeface="Arial"/>
              <a:sym typeface="Arial"/>
              <a:hlinkClick r:id="rId3"/>
            </a:endParaRPr>
          </a:p>
          <a:p>
            <a:pPr fontAlgn="base"/>
            <a:r>
              <a:rPr lang="zh-TW" altLang="en-US" sz="1100" b="1" i="0" u="none" strike="noStrike" cap="none" dirty="0">
                <a:solidFill>
                  <a:srgbClr val="000000"/>
                </a:solidFill>
                <a:effectLst/>
                <a:latin typeface="Arial"/>
                <a:ea typeface="Arial"/>
                <a:cs typeface="Arial"/>
                <a:sym typeface="Arial"/>
                <a:hlinkClick r:id="rId3"/>
              </a:rPr>
              <a:t>大衛</a:t>
            </a:r>
            <a:r>
              <a:rPr lang="en-US" altLang="zh-TW" sz="1100" b="1" i="0" u="none" strike="noStrike" cap="none" dirty="0">
                <a:solidFill>
                  <a:srgbClr val="000000"/>
                </a:solidFill>
                <a:effectLst/>
                <a:latin typeface="Arial"/>
                <a:ea typeface="Arial"/>
                <a:cs typeface="Arial"/>
                <a:sym typeface="Arial"/>
                <a:hlinkClick r:id="rId3"/>
              </a:rPr>
              <a:t>·</a:t>
            </a:r>
            <a:r>
              <a:rPr lang="zh-TW" altLang="en-US" sz="1100" b="1" i="0" u="none" strike="noStrike" cap="none" dirty="0">
                <a:solidFill>
                  <a:srgbClr val="000000"/>
                </a:solidFill>
                <a:effectLst/>
                <a:latin typeface="Arial"/>
                <a:ea typeface="Arial"/>
                <a:cs typeface="Arial"/>
                <a:sym typeface="Arial"/>
                <a:hlinkClick r:id="rId3"/>
              </a:rPr>
              <a:t>鮑裡什</a:t>
            </a:r>
          </a:p>
          <a:p>
            <a:pPr fontAlgn="base"/>
            <a:r>
              <a:rPr lang="en-US" altLang="zh-TW" sz="1100" b="0" i="0" u="none" strike="noStrike" cap="none" dirty="0">
                <a:solidFill>
                  <a:srgbClr val="000000"/>
                </a:solidFill>
                <a:effectLst/>
                <a:latin typeface="Arial"/>
                <a:ea typeface="Arial"/>
                <a:cs typeface="Arial"/>
                <a:sym typeface="Arial"/>
              </a:rPr>
              <a:t>Trace3 </a:t>
            </a:r>
            <a:r>
              <a:rPr lang="zh-TW" altLang="en-US" sz="1100" b="0" i="0" u="none" strike="noStrike" cap="none" dirty="0">
                <a:solidFill>
                  <a:srgbClr val="000000"/>
                </a:solidFill>
                <a:effectLst/>
                <a:latin typeface="Arial"/>
                <a:ea typeface="Arial"/>
                <a:cs typeface="Arial"/>
                <a:sym typeface="Arial"/>
              </a:rPr>
              <a:t>的 </a:t>
            </a:r>
            <a:r>
              <a:rPr lang="en-US" altLang="zh-TW" sz="1100" b="0" i="0" u="none" strike="noStrike" cap="none" dirty="0">
                <a:solidFill>
                  <a:srgbClr val="000000"/>
                </a:solidFill>
                <a:effectLst/>
                <a:latin typeface="Arial"/>
                <a:ea typeface="Arial"/>
                <a:cs typeface="Arial"/>
                <a:sym typeface="Arial"/>
              </a:rPr>
              <a:t>AI </a:t>
            </a:r>
            <a:r>
              <a:rPr lang="zh-TW" altLang="en-US" sz="1100" b="0" i="0" u="none" strike="noStrike" cap="none" dirty="0">
                <a:solidFill>
                  <a:srgbClr val="000000"/>
                </a:solidFill>
                <a:effectLst/>
                <a:latin typeface="Arial"/>
                <a:ea typeface="Arial"/>
                <a:cs typeface="Arial"/>
                <a:sym typeface="Arial"/>
              </a:rPr>
              <a:t>策略師 </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主題演講者 </a:t>
            </a:r>
            <a:r>
              <a:rPr lang="en-US" altLang="zh-TW" sz="1100" b="0" i="0" u="none" strike="noStrike" cap="none" dirty="0">
                <a:solidFill>
                  <a:srgbClr val="000000"/>
                </a:solidFill>
                <a:effectLst/>
                <a:latin typeface="Arial"/>
                <a:ea typeface="Arial"/>
                <a:cs typeface="Arial"/>
                <a:sym typeface="Arial"/>
              </a:rPr>
              <a:t>| 25 </a:t>
            </a:r>
            <a:r>
              <a:rPr lang="zh-TW" altLang="en-US" sz="1100" b="0" i="0" u="none" strike="noStrike" cap="none" dirty="0">
                <a:solidFill>
                  <a:srgbClr val="000000"/>
                </a:solidFill>
                <a:effectLst/>
                <a:latin typeface="Arial"/>
                <a:ea typeface="Arial"/>
                <a:cs typeface="Arial"/>
                <a:sym typeface="Arial"/>
              </a:rPr>
              <a:t>年科技與創新 </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紐約大學客座講師與人工智慧導師 </a:t>
            </a:r>
            <a:r>
              <a:rPr lang="en-US" altLang="zh-TW" sz="1100" b="0" i="0" u="none" strike="noStrike" cap="none" dirty="0">
                <a:solidFill>
                  <a:srgbClr val="000000"/>
                </a:solidFill>
                <a:effectLst/>
                <a:latin typeface="Arial"/>
                <a:ea typeface="Arial"/>
                <a:cs typeface="Arial"/>
                <a:sym typeface="Arial"/>
              </a:rPr>
              <a:t>| 《AI 2024》</a:t>
            </a:r>
            <a:r>
              <a:rPr lang="zh-TW" altLang="en-US" sz="1100" b="0" i="0" u="none" strike="noStrike" cap="none" dirty="0">
                <a:solidFill>
                  <a:srgbClr val="000000"/>
                </a:solidFill>
                <a:effectLst/>
                <a:latin typeface="Arial"/>
                <a:ea typeface="Arial"/>
                <a:cs typeface="Arial"/>
                <a:sym typeface="Arial"/>
              </a:rPr>
              <a:t>作者</a:t>
            </a:r>
            <a:r>
              <a:rPr lang="en-US" altLang="zh-TW" sz="1100" b="0" i="0" u="none" strike="noStrike" cap="none" dirty="0">
                <a:solidFill>
                  <a:srgbClr val="000000"/>
                </a:solidFill>
                <a:effectLst/>
                <a:latin typeface="Arial"/>
                <a:ea typeface="Arial"/>
                <a:cs typeface="Arial"/>
                <a:sym typeface="Arial"/>
              </a:rPr>
              <a:t>| 《AI </a:t>
            </a:r>
            <a:r>
              <a:rPr lang="zh-TW" altLang="en-US" sz="1100" b="0" i="0" u="none" strike="noStrike" cap="none" dirty="0">
                <a:solidFill>
                  <a:srgbClr val="000000"/>
                </a:solidFill>
                <a:effectLst/>
                <a:latin typeface="Arial"/>
                <a:ea typeface="Arial"/>
                <a:cs typeface="Arial"/>
                <a:sym typeface="Arial"/>
              </a:rPr>
              <a:t>觀察者</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撰稿人</a:t>
            </a:r>
          </a:p>
          <a:p>
            <a:pPr fontAlgn="base"/>
            <a:r>
              <a:rPr lang="en-US" altLang="zh-TW" sz="1100" b="0" i="0" u="none" strike="noStrike" cap="none" dirty="0">
                <a:solidFill>
                  <a:srgbClr val="000000"/>
                </a:solidFill>
                <a:effectLst/>
                <a:latin typeface="Arial"/>
                <a:ea typeface="Arial"/>
                <a:cs typeface="Arial"/>
                <a:sym typeface="Arial"/>
              </a:rPr>
              <a:t>2025 </a:t>
            </a:r>
            <a:r>
              <a:rPr lang="zh-TW" altLang="en-US" sz="1100" b="0" i="0" u="none" strike="noStrike" cap="none" dirty="0">
                <a:solidFill>
                  <a:srgbClr val="000000"/>
                </a:solidFill>
                <a:effectLst/>
                <a:latin typeface="Arial"/>
                <a:ea typeface="Arial"/>
                <a:cs typeface="Arial"/>
                <a:sym typeface="Arial"/>
              </a:rPr>
              <a:t>年 </a:t>
            </a:r>
            <a:r>
              <a:rPr lang="en-US" altLang="zh-TW" sz="1100" b="0" i="0" u="none" strike="noStrike" cap="none" dirty="0">
                <a:solidFill>
                  <a:srgbClr val="000000"/>
                </a:solidFill>
                <a:effectLst/>
                <a:latin typeface="Arial"/>
                <a:ea typeface="Arial"/>
                <a:cs typeface="Arial"/>
                <a:sym typeface="Arial"/>
              </a:rPr>
              <a:t>3 </a:t>
            </a:r>
            <a:r>
              <a:rPr lang="zh-TW" altLang="en-US" sz="1100" b="0" i="0" u="none" strike="noStrike" cap="none" dirty="0">
                <a:solidFill>
                  <a:srgbClr val="000000"/>
                </a:solidFill>
                <a:effectLst/>
                <a:latin typeface="Arial"/>
                <a:ea typeface="Arial"/>
                <a:cs typeface="Arial"/>
                <a:sym typeface="Arial"/>
              </a:rPr>
              <a:t>月 </a:t>
            </a:r>
            <a:r>
              <a:rPr lang="en-US" altLang="zh-TW" sz="1100" b="0" i="0" u="none" strike="noStrike" cap="none" dirty="0">
                <a:solidFill>
                  <a:srgbClr val="000000"/>
                </a:solidFill>
                <a:effectLst/>
                <a:latin typeface="Arial"/>
                <a:ea typeface="Arial"/>
                <a:cs typeface="Arial"/>
                <a:sym typeface="Arial"/>
              </a:rPr>
              <a:t>13 </a:t>
            </a:r>
            <a:r>
              <a:rPr lang="zh-TW" altLang="en-US" sz="1100" b="0" i="0" u="none" strike="noStrike" cap="none" dirty="0">
                <a:solidFill>
                  <a:srgbClr val="000000"/>
                </a:solidFill>
                <a:effectLst/>
                <a:latin typeface="Arial"/>
                <a:ea typeface="Arial"/>
                <a:cs typeface="Arial"/>
                <a:sym typeface="Arial"/>
              </a:rPr>
              <a:t>日</a:t>
            </a:r>
          </a:p>
          <a:p>
            <a:pPr rtl="0" fontAlgn="base"/>
            <a:r>
              <a:rPr lang="en-US" altLang="zh-TW" sz="1100" b="1" i="0" u="none" strike="noStrike" cap="none" dirty="0">
                <a:solidFill>
                  <a:srgbClr val="000000"/>
                </a:solidFill>
                <a:effectLst/>
                <a:latin typeface="Arial"/>
                <a:ea typeface="Arial"/>
                <a:cs typeface="Arial"/>
                <a:sym typeface="Arial"/>
                <a:hlinkClick r:id="rId4"/>
              </a:rPr>
              <a:t>《</a:t>
            </a:r>
            <a:r>
              <a:rPr lang="zh-TW" altLang="en-US" sz="1100" b="1" i="0" u="none" strike="noStrike" cap="none" dirty="0">
                <a:solidFill>
                  <a:srgbClr val="000000"/>
                </a:solidFill>
                <a:effectLst/>
                <a:latin typeface="Arial"/>
                <a:ea typeface="Arial"/>
                <a:cs typeface="Arial"/>
                <a:sym typeface="Arial"/>
                <a:hlinkClick r:id="rId4"/>
              </a:rPr>
              <a:t>科學</a:t>
            </a:r>
            <a:r>
              <a:rPr lang="en-US" altLang="zh-TW" sz="1100" b="1" i="0" u="none" strike="noStrike" cap="none" dirty="0">
                <a:solidFill>
                  <a:srgbClr val="000000"/>
                </a:solidFill>
                <a:effectLst/>
                <a:latin typeface="Arial"/>
                <a:ea typeface="Arial"/>
                <a:cs typeface="Arial"/>
                <a:sym typeface="Arial"/>
                <a:hlinkClick r:id="rId4"/>
              </a:rPr>
              <a:t>》</a:t>
            </a:r>
            <a:r>
              <a:rPr lang="zh-TW" altLang="en-US" sz="1100" b="1" i="0" u="none" strike="noStrike" cap="none" dirty="0">
                <a:solidFill>
                  <a:srgbClr val="000000"/>
                </a:solidFill>
                <a:effectLst/>
                <a:latin typeface="Arial"/>
                <a:ea typeface="Arial"/>
                <a:cs typeface="Arial"/>
                <a:sym typeface="Arial"/>
                <a:hlinkClick r:id="rId4"/>
              </a:rPr>
              <a:t>雜誌發表的一項新研究</a:t>
            </a:r>
            <a:r>
              <a:rPr lang="zh-TW" altLang="en-US" sz="1100" b="0" i="0" u="none" strike="noStrike" cap="none" dirty="0">
                <a:solidFill>
                  <a:srgbClr val="000000"/>
                </a:solidFill>
                <a:effectLst/>
                <a:latin typeface="Arial"/>
                <a:ea typeface="Arial"/>
                <a:cs typeface="Arial"/>
                <a:sym typeface="Arial"/>
              </a:rPr>
              <a:t> 表明，量子退火器可以解決量子模擬中似乎超出傳統電腦能力範圍的問題。 </a:t>
            </a:r>
            <a:r>
              <a:rPr lang="en-US" altLang="zh-TW" sz="1100" b="0" i="0" u="none" strike="noStrike" cap="none" dirty="0">
                <a:solidFill>
                  <a:srgbClr val="000000"/>
                </a:solidFill>
                <a:effectLst/>
                <a:latin typeface="Arial"/>
                <a:ea typeface="Arial"/>
                <a:cs typeface="Arial"/>
                <a:sym typeface="Arial"/>
              </a:rPr>
              <a:t>D-Wave </a:t>
            </a:r>
            <a:r>
              <a:rPr lang="zh-TW" altLang="en-US" sz="1100" b="0" i="0" u="none" strike="noStrike" cap="none" dirty="0">
                <a:solidFill>
                  <a:srgbClr val="000000"/>
                </a:solidFill>
                <a:effectLst/>
                <a:latin typeface="Arial"/>
                <a:ea typeface="Arial"/>
                <a:cs typeface="Arial"/>
                <a:sym typeface="Arial"/>
              </a:rPr>
              <a:t>的 </a:t>
            </a:r>
            <a:r>
              <a:rPr lang="en-US" altLang="zh-TW" sz="1100" b="0" i="0" u="none" strike="noStrike" cap="none" dirty="0">
                <a:solidFill>
                  <a:srgbClr val="000000"/>
                </a:solidFill>
                <a:effectLst/>
                <a:latin typeface="Arial"/>
                <a:ea typeface="Arial"/>
                <a:cs typeface="Arial"/>
                <a:sym typeface="Arial"/>
              </a:rPr>
              <a:t>Andrew D. King </a:t>
            </a:r>
            <a:r>
              <a:rPr lang="zh-TW" altLang="en-US" sz="1100" b="0" i="0" u="none" strike="noStrike" cap="none" dirty="0">
                <a:solidFill>
                  <a:srgbClr val="000000"/>
                </a:solidFill>
                <a:effectLst/>
                <a:latin typeface="Arial"/>
                <a:ea typeface="Arial"/>
                <a:cs typeface="Arial"/>
                <a:sym typeface="Arial"/>
              </a:rPr>
              <a:t>領導的研究人員表明，超導量子退火器可以比領先的經典計算方法更有效地模擬量子自旋玻璃的動力學。</a:t>
            </a:r>
          </a:p>
          <a:p>
            <a:pPr rtl="0" fontAlgn="base"/>
            <a:r>
              <a:rPr lang="zh-TW" altLang="en-US" sz="1100" b="1" i="0" u="none" strike="noStrike" cap="none" dirty="0">
                <a:solidFill>
                  <a:srgbClr val="000000"/>
                </a:solidFill>
                <a:effectLst/>
                <a:latin typeface="Arial"/>
                <a:ea typeface="Arial"/>
                <a:cs typeface="Arial"/>
                <a:sym typeface="Arial"/>
              </a:rPr>
              <a:t>量子優勢的實際證明</a:t>
            </a:r>
          </a:p>
          <a:p>
            <a:pPr rtl="0" fontAlgn="base"/>
            <a:r>
              <a:rPr lang="zh-TW" altLang="en-US" sz="1100" b="0" i="0" u="none" strike="noStrike" cap="none" dirty="0">
                <a:solidFill>
                  <a:srgbClr val="000000"/>
                </a:solidFill>
                <a:effectLst/>
                <a:latin typeface="Arial"/>
                <a:ea typeface="Arial"/>
                <a:cs typeface="Arial"/>
                <a:sym typeface="Arial"/>
              </a:rPr>
              <a:t>儘管量子電腦幾十年來在理論上一直具有計算優勢，但在實際中證明這一優勢並解決有意義的問題仍然具有挑戰性。先前的量子優勢展示主要集中在隨機數產生任務上，實際應用有限。</a:t>
            </a:r>
          </a:p>
          <a:p>
            <a:pPr rtl="0" fontAlgn="base"/>
            <a:r>
              <a:rPr lang="zh-TW" altLang="en-US" sz="1100" b="0" i="0" u="none" strike="noStrike" cap="none" dirty="0">
                <a:solidFill>
                  <a:srgbClr val="000000"/>
                </a:solidFill>
                <a:effectLst/>
                <a:latin typeface="Arial"/>
                <a:ea typeface="Arial"/>
                <a:cs typeface="Arial"/>
                <a:sym typeface="Arial"/>
              </a:rPr>
              <a:t>這項研究展示了模擬自旋玻璃系統中量子相變的量子優勢，代表著向前邁出的重要一步</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這個問題與凝聚態物理、材料科學和最佳化演算法直接相關。</a:t>
            </a:r>
          </a:p>
          <a:p>
            <a:pPr rtl="0" fontAlgn="base"/>
            <a:r>
              <a:rPr lang="zh-TW" altLang="en-US" sz="1100" b="1" i="0" u="none" strike="noStrike" cap="none" dirty="0">
                <a:solidFill>
                  <a:srgbClr val="000000"/>
                </a:solidFill>
                <a:effectLst/>
                <a:latin typeface="Arial"/>
                <a:ea typeface="Arial"/>
                <a:cs typeface="Arial"/>
                <a:sym typeface="Arial"/>
              </a:rPr>
              <a:t>量子模擬挑戰</a:t>
            </a:r>
          </a:p>
          <a:p>
            <a:pPr rtl="0" fontAlgn="base"/>
            <a:r>
              <a:rPr lang="zh-TW" altLang="en-US" sz="1100" b="0" i="0" u="none" strike="noStrike" cap="none" dirty="0">
                <a:solidFill>
                  <a:srgbClr val="000000"/>
                </a:solidFill>
                <a:effectLst/>
                <a:latin typeface="Arial"/>
                <a:ea typeface="Arial"/>
                <a:cs typeface="Arial"/>
                <a:sym typeface="Arial"/>
              </a:rPr>
              <a:t>研究人員使用超導量子退火處理器模擬橫向場伊辛模型 </a:t>
            </a:r>
            <a:r>
              <a:rPr lang="en-US" altLang="zh-TW" sz="1100" b="0" i="0" u="none" strike="noStrike" cap="none" dirty="0">
                <a:solidFill>
                  <a:srgbClr val="000000"/>
                </a:solidFill>
                <a:effectLst/>
                <a:latin typeface="Arial"/>
                <a:ea typeface="Arial"/>
                <a:cs typeface="Arial"/>
                <a:sym typeface="Arial"/>
              </a:rPr>
              <a:t>(TFIM) </a:t>
            </a:r>
            <a:r>
              <a:rPr lang="zh-TW" altLang="en-US" sz="1100" b="0" i="0" u="none" strike="noStrike" cap="none" dirty="0">
                <a:solidFill>
                  <a:srgbClr val="000000"/>
                </a:solidFill>
                <a:effectLst/>
                <a:latin typeface="Arial"/>
                <a:ea typeface="Arial"/>
                <a:cs typeface="Arial"/>
                <a:sym typeface="Arial"/>
              </a:rPr>
              <a:t>在量子淬火過程中的時間演化。該過程涉及快速改變施加到相互作用的量子自旋系統的磁場強度，從而驅動系統完成量子相變。</a:t>
            </a:r>
          </a:p>
          <a:p>
            <a:pPr rtl="0" fontAlgn="base"/>
            <a:r>
              <a:rPr lang="zh-TW" altLang="en-US" sz="1100" b="0" i="0" u="none" strike="noStrike" cap="none" dirty="0">
                <a:solidFill>
                  <a:srgbClr val="000000"/>
                </a:solidFill>
                <a:effectLst/>
                <a:latin typeface="Arial"/>
                <a:ea typeface="Arial"/>
                <a:cs typeface="Arial"/>
                <a:sym typeface="Arial"/>
              </a:rPr>
              <a:t>該團隊在越來越複雜的多種拓撲上測試了這項模擬：</a:t>
            </a:r>
          </a:p>
          <a:p>
            <a:pPr rtl="0" fontAlgn="base"/>
            <a:r>
              <a:rPr lang="en-US" altLang="zh-TW" sz="1100" b="0" i="0" u="none" strike="noStrike" cap="none" dirty="0">
                <a:solidFill>
                  <a:srgbClr val="000000"/>
                </a:solidFill>
                <a:effectLst/>
                <a:latin typeface="Arial"/>
                <a:ea typeface="Arial"/>
                <a:cs typeface="Arial"/>
                <a:sym typeface="Arial"/>
              </a:rPr>
              <a:t>QR </a:t>
            </a:r>
            <a:r>
              <a:rPr lang="zh-TW" altLang="en-US" sz="1100" b="0" i="0" u="none" strike="noStrike" cap="none" dirty="0">
                <a:solidFill>
                  <a:srgbClr val="000000"/>
                </a:solidFill>
                <a:effectLst/>
                <a:latin typeface="Arial"/>
                <a:ea typeface="Arial"/>
                <a:cs typeface="Arial"/>
                <a:sym typeface="Arial"/>
              </a:rPr>
              <a:t>圖方格</a:t>
            </a:r>
          </a:p>
          <a:p>
            <a:pPr rtl="0" fontAlgn="base"/>
            <a:r>
              <a:rPr lang="zh-TW" altLang="en-US" sz="1100" b="0" i="0" u="none" strike="noStrike" cap="none" dirty="0">
                <a:solidFill>
                  <a:srgbClr val="000000"/>
                </a:solidFill>
                <a:effectLst/>
                <a:latin typeface="Arial"/>
                <a:ea typeface="Arial"/>
                <a:cs typeface="Arial"/>
                <a:sym typeface="Arial"/>
              </a:rPr>
              <a:t>三維立方晶格</a:t>
            </a:r>
          </a:p>
          <a:p>
            <a:pPr rtl="0" fontAlgn="base"/>
            <a:r>
              <a:rPr lang="zh-TW" altLang="en-US" sz="1100" b="0" i="0" u="none" strike="noStrike" cap="none" dirty="0">
                <a:solidFill>
                  <a:srgbClr val="000000"/>
                </a:solidFill>
                <a:effectLst/>
                <a:latin typeface="Arial"/>
                <a:ea typeface="Arial"/>
                <a:cs typeface="Arial"/>
                <a:sym typeface="Arial"/>
              </a:rPr>
              <a:t>鑽石格子</a:t>
            </a:r>
          </a:p>
          <a:p>
            <a:pPr rtl="0" fontAlgn="base"/>
            <a:r>
              <a:rPr lang="zh-TW" altLang="en-US" sz="1100" b="0" i="0" u="none" strike="noStrike" cap="none" dirty="0">
                <a:solidFill>
                  <a:srgbClr val="000000"/>
                </a:solidFill>
                <a:effectLst/>
                <a:latin typeface="Arial"/>
                <a:ea typeface="Arial"/>
                <a:cs typeface="Arial"/>
                <a:sym typeface="Arial"/>
              </a:rPr>
              <a:t>雙結點圖（與生成式 </a:t>
            </a:r>
            <a:r>
              <a:rPr lang="en-US" altLang="zh-TW" sz="1100" b="0" i="0" u="none" strike="noStrike" cap="none" dirty="0">
                <a:solidFill>
                  <a:srgbClr val="000000"/>
                </a:solidFill>
                <a:effectLst/>
                <a:latin typeface="Arial"/>
                <a:ea typeface="Arial"/>
                <a:cs typeface="Arial"/>
                <a:sym typeface="Arial"/>
              </a:rPr>
              <a:t>AI </a:t>
            </a:r>
            <a:r>
              <a:rPr lang="zh-TW" altLang="en-US" sz="1100" b="0" i="0" u="none" strike="noStrike" cap="none" dirty="0">
                <a:solidFill>
                  <a:srgbClr val="000000"/>
                </a:solidFill>
                <a:effectLst/>
                <a:latin typeface="Arial"/>
                <a:ea typeface="Arial"/>
                <a:cs typeface="Arial"/>
                <a:sym typeface="Arial"/>
              </a:rPr>
              <a:t>相關）</a:t>
            </a:r>
          </a:p>
          <a:p>
            <a:pPr rtl="0" fontAlgn="base"/>
            <a:r>
              <a:rPr lang="zh-TW" altLang="en-US" sz="1100" b="0" i="0" u="none" strike="noStrike" cap="none" dirty="0">
                <a:solidFill>
                  <a:srgbClr val="000000"/>
                </a:solidFill>
                <a:effectLst/>
                <a:latin typeface="Arial"/>
                <a:ea typeface="Arial"/>
                <a:cs typeface="Arial"/>
                <a:sym typeface="Arial"/>
              </a:rPr>
              <a:t>研究人員使用了兩種不同的量子處理單元 </a:t>
            </a:r>
            <a:r>
              <a:rPr lang="en-US" altLang="zh-TW" sz="1100" b="0" i="0" u="none" strike="noStrike" cap="none" dirty="0">
                <a:solidFill>
                  <a:srgbClr val="000000"/>
                </a:solidFill>
                <a:effectLst/>
                <a:latin typeface="Arial"/>
                <a:ea typeface="Arial"/>
                <a:cs typeface="Arial"/>
                <a:sym typeface="Arial"/>
              </a:rPr>
              <a:t>(QPU)</a:t>
            </a:r>
            <a:r>
              <a:rPr lang="zh-TW" altLang="en-US" sz="1100" b="0" i="0" u="none" strike="noStrike" cap="none" dirty="0">
                <a:solidFill>
                  <a:srgbClr val="000000"/>
                </a:solidFill>
                <a:effectLst/>
                <a:latin typeface="Arial"/>
                <a:ea typeface="Arial"/>
                <a:cs typeface="Arial"/>
                <a:sym typeface="Arial"/>
              </a:rPr>
              <a:t>：</a:t>
            </a:r>
            <a:r>
              <a:rPr lang="en-US" altLang="zh-TW" sz="1100" b="0" i="0" u="none" strike="noStrike" cap="none" dirty="0">
                <a:solidFill>
                  <a:srgbClr val="000000"/>
                </a:solidFill>
                <a:effectLst/>
                <a:latin typeface="Arial"/>
                <a:ea typeface="Arial"/>
                <a:cs typeface="Arial"/>
                <a:sym typeface="Arial"/>
              </a:rPr>
              <a:t>Advantage </a:t>
            </a:r>
            <a:r>
              <a:rPr lang="zh-TW" altLang="en-US" sz="1100" b="0" i="0" u="none" strike="noStrike" cap="none" dirty="0">
                <a:solidFill>
                  <a:srgbClr val="000000"/>
                </a:solidFill>
                <a:effectLst/>
                <a:latin typeface="Arial"/>
                <a:ea typeface="Arial"/>
                <a:cs typeface="Arial"/>
                <a:sym typeface="Arial"/>
              </a:rPr>
              <a:t>系統 </a:t>
            </a:r>
            <a:r>
              <a:rPr lang="en-US" altLang="zh-TW" sz="1100" b="0" i="0" u="none" strike="noStrike" cap="none" dirty="0">
                <a:solidFill>
                  <a:srgbClr val="000000"/>
                </a:solidFill>
                <a:effectLst/>
                <a:latin typeface="Arial"/>
                <a:ea typeface="Arial"/>
                <a:cs typeface="Arial"/>
                <a:sym typeface="Arial"/>
              </a:rPr>
              <a:t>(ADV1) </a:t>
            </a:r>
            <a:r>
              <a:rPr lang="zh-TW" altLang="en-US" sz="1100" b="0" i="0" u="none" strike="noStrike" cap="none" dirty="0">
                <a:solidFill>
                  <a:srgbClr val="000000"/>
                </a:solidFill>
                <a:effectLst/>
                <a:latin typeface="Arial"/>
                <a:ea typeface="Arial"/>
                <a:cs typeface="Arial"/>
                <a:sym typeface="Arial"/>
              </a:rPr>
              <a:t>和原型 </a:t>
            </a:r>
            <a:r>
              <a:rPr lang="en-US" altLang="zh-TW" sz="1100" b="0" i="0" u="none" strike="noStrike" cap="none" dirty="0">
                <a:solidFill>
                  <a:srgbClr val="000000"/>
                </a:solidFill>
                <a:effectLst/>
                <a:latin typeface="Arial"/>
                <a:ea typeface="Arial"/>
                <a:cs typeface="Arial"/>
                <a:sym typeface="Arial"/>
              </a:rPr>
              <a:t>Advantage2 </a:t>
            </a:r>
            <a:r>
              <a:rPr lang="zh-TW" altLang="en-US" sz="1100" b="0" i="0" u="none" strike="noStrike" cap="none" dirty="0">
                <a:solidFill>
                  <a:srgbClr val="000000"/>
                </a:solidFill>
                <a:effectLst/>
                <a:latin typeface="Arial"/>
                <a:ea typeface="Arial"/>
                <a:cs typeface="Arial"/>
                <a:sym typeface="Arial"/>
              </a:rPr>
              <a:t>系統 </a:t>
            </a:r>
            <a:r>
              <a:rPr lang="en-US" altLang="zh-TW" sz="1100" b="0" i="0" u="none" strike="noStrike" cap="none" dirty="0">
                <a:solidFill>
                  <a:srgbClr val="000000"/>
                </a:solidFill>
                <a:effectLst/>
                <a:latin typeface="Arial"/>
                <a:ea typeface="Arial"/>
                <a:cs typeface="Arial"/>
                <a:sym typeface="Arial"/>
              </a:rPr>
              <a:t>(ADV2)</a:t>
            </a:r>
            <a:r>
              <a:rPr lang="zh-TW" altLang="en-US" sz="1100" b="0" i="0" u="none" strike="noStrike" cap="none" dirty="0">
                <a:solidFill>
                  <a:srgbClr val="000000"/>
                </a:solidFill>
                <a:effectLst/>
                <a:latin typeface="Arial"/>
                <a:ea typeface="Arial"/>
                <a:cs typeface="Arial"/>
                <a:sym typeface="Arial"/>
              </a:rPr>
              <a:t>，兩者每秒鐘都能夠產生至少 </a:t>
            </a:r>
            <a:r>
              <a:rPr lang="en-US" altLang="zh-TW" sz="1100" b="0" i="0" u="none" strike="noStrike" cap="none" dirty="0">
                <a:solidFill>
                  <a:srgbClr val="000000"/>
                </a:solidFill>
                <a:effectLst/>
                <a:latin typeface="Arial"/>
                <a:ea typeface="Arial"/>
                <a:cs typeface="Arial"/>
                <a:sym typeface="Arial"/>
              </a:rPr>
              <a:t>1,000 </a:t>
            </a:r>
            <a:r>
              <a:rPr lang="zh-TW" altLang="en-US" sz="1100" b="0" i="0" u="none" strike="noStrike" cap="none" dirty="0">
                <a:solidFill>
                  <a:srgbClr val="000000"/>
                </a:solidFill>
                <a:effectLst/>
                <a:latin typeface="Arial"/>
                <a:ea typeface="Arial"/>
                <a:cs typeface="Arial"/>
                <a:sym typeface="Arial"/>
              </a:rPr>
              <a:t>個樣本。</a:t>
            </a:r>
          </a:p>
          <a:p>
            <a:pPr rtl="0" fontAlgn="base"/>
            <a:r>
              <a:rPr lang="zh-TW" altLang="en-US" sz="1100" b="1" i="0" u="none" strike="noStrike" cap="none" dirty="0">
                <a:solidFill>
                  <a:srgbClr val="000000"/>
                </a:solidFill>
                <a:effectLst/>
                <a:latin typeface="Arial"/>
                <a:ea typeface="Arial"/>
                <a:cs typeface="Arial"/>
                <a:sym typeface="Arial"/>
              </a:rPr>
              <a:t>與傳統方法的嚴格比較</a:t>
            </a:r>
          </a:p>
          <a:p>
            <a:pPr rtl="0" fontAlgn="base"/>
            <a:r>
              <a:rPr lang="zh-TW" altLang="en-US" sz="1100" b="0" i="0" u="none" strike="noStrike" cap="none" dirty="0">
                <a:solidFill>
                  <a:srgbClr val="000000"/>
                </a:solidFill>
                <a:effectLst/>
                <a:latin typeface="Arial"/>
                <a:ea typeface="Arial"/>
                <a:cs typeface="Arial"/>
                <a:sym typeface="Arial"/>
              </a:rPr>
              <a:t>為了確立量子優勢，研究人員將他們的量子退火結果與最先進的經典模擬方法進行了比較：</a:t>
            </a:r>
          </a:p>
          <a:p>
            <a:pPr rtl="0" fontAlgn="base"/>
            <a:r>
              <a:rPr lang="zh-TW" altLang="en-US" sz="1100" b="1" i="0" u="none" strike="noStrike" cap="none" dirty="0">
                <a:solidFill>
                  <a:srgbClr val="000000"/>
                </a:solidFill>
                <a:effectLst/>
                <a:latin typeface="Arial"/>
                <a:ea typeface="Arial"/>
                <a:cs typeface="Arial"/>
                <a:sym typeface="Arial"/>
              </a:rPr>
              <a:t>矩陣積態 </a:t>
            </a:r>
            <a:r>
              <a:rPr lang="en-US" altLang="zh-TW" sz="1100" b="1" i="0" u="none" strike="noStrike" cap="none" dirty="0">
                <a:solidFill>
                  <a:srgbClr val="000000"/>
                </a:solidFill>
                <a:effectLst/>
                <a:latin typeface="Arial"/>
                <a:ea typeface="Arial"/>
                <a:cs typeface="Arial"/>
                <a:sym typeface="Arial"/>
              </a:rPr>
              <a:t>(MPS)</a:t>
            </a:r>
            <a:r>
              <a:rPr lang="zh-TW" altLang="en-US" sz="1100" b="0" i="0" u="none" strike="noStrike" cap="none" dirty="0">
                <a:solidFill>
                  <a:srgbClr val="000000"/>
                </a:solidFill>
                <a:effectLst/>
                <a:latin typeface="Arial"/>
                <a:ea typeface="Arial"/>
                <a:cs typeface="Arial"/>
                <a:sym typeface="Arial"/>
              </a:rPr>
              <a:t>：一種利用糾纏熵面積定律的張量網路方法</a:t>
            </a:r>
          </a:p>
          <a:p>
            <a:pPr rtl="0" fontAlgn="base"/>
            <a:r>
              <a:rPr lang="zh-TW" altLang="en-US" sz="1100" b="1" i="0" u="none" strike="noStrike" cap="none" dirty="0">
                <a:solidFill>
                  <a:srgbClr val="000000"/>
                </a:solidFill>
                <a:effectLst/>
                <a:latin typeface="Arial"/>
                <a:ea typeface="Arial"/>
                <a:cs typeface="Arial"/>
                <a:sym typeface="Arial"/>
              </a:rPr>
              <a:t>投影糾纏對態 </a:t>
            </a:r>
            <a:r>
              <a:rPr lang="en-US" altLang="zh-TW" sz="1100" b="1" i="0" u="none" strike="noStrike" cap="none" dirty="0">
                <a:solidFill>
                  <a:srgbClr val="000000"/>
                </a:solidFill>
                <a:effectLst/>
                <a:latin typeface="Arial"/>
                <a:ea typeface="Arial"/>
                <a:cs typeface="Arial"/>
                <a:sym typeface="Arial"/>
              </a:rPr>
              <a:t>(PEPS)</a:t>
            </a:r>
            <a:r>
              <a:rPr lang="zh-TW" altLang="en-US" sz="1100" b="0" i="0" u="none" strike="noStrike" cap="none" dirty="0">
                <a:solidFill>
                  <a:srgbClr val="000000"/>
                </a:solidFill>
                <a:effectLst/>
                <a:latin typeface="Arial"/>
                <a:ea typeface="Arial"/>
                <a:cs typeface="Arial"/>
                <a:sym typeface="Arial"/>
              </a:rPr>
              <a:t>：一種更適合二維繫統的張量網路方法</a:t>
            </a:r>
          </a:p>
          <a:p>
            <a:pPr rtl="0" fontAlgn="base"/>
            <a:r>
              <a:rPr lang="zh-TW" altLang="en-US" sz="1100" b="1" i="0" u="none" strike="noStrike" cap="none" dirty="0">
                <a:solidFill>
                  <a:srgbClr val="000000"/>
                </a:solidFill>
                <a:effectLst/>
                <a:latin typeface="Arial"/>
                <a:ea typeface="Arial"/>
                <a:cs typeface="Arial"/>
                <a:sym typeface="Arial"/>
              </a:rPr>
              <a:t>神經量子態 </a:t>
            </a:r>
            <a:r>
              <a:rPr lang="en-US" altLang="zh-TW" sz="1100" b="1" i="0" u="none" strike="noStrike" cap="none" dirty="0">
                <a:solidFill>
                  <a:srgbClr val="000000"/>
                </a:solidFill>
                <a:effectLst/>
                <a:latin typeface="Arial"/>
                <a:ea typeface="Arial"/>
                <a:cs typeface="Arial"/>
                <a:sym typeface="Arial"/>
              </a:rPr>
              <a:t>(NQS)</a:t>
            </a:r>
            <a:r>
              <a:rPr lang="zh-TW" altLang="en-US" sz="1100" b="0" i="0" u="none" strike="noStrike" cap="none" dirty="0">
                <a:solidFill>
                  <a:srgbClr val="000000"/>
                </a:solidFill>
                <a:effectLst/>
                <a:latin typeface="Arial"/>
                <a:ea typeface="Arial"/>
                <a:cs typeface="Arial"/>
                <a:sym typeface="Arial"/>
              </a:rPr>
              <a:t>：基於神經網路的方法，包括複雜的受限玻爾茲曼機和自回歸模型</a:t>
            </a:r>
          </a:p>
          <a:p>
            <a:pPr rtl="0" fontAlgn="base"/>
            <a:r>
              <a:rPr lang="zh-TW" altLang="en-US" sz="1100" b="0" i="0" u="none" strike="noStrike" cap="none" dirty="0">
                <a:solidFill>
                  <a:srgbClr val="000000"/>
                </a:solidFill>
                <a:effectLst/>
                <a:latin typeface="Arial"/>
                <a:ea typeface="Arial"/>
                <a:cs typeface="Arial"/>
                <a:sym typeface="Arial"/>
              </a:rPr>
              <a:t>對於可以使用超級電腦計算「基本事實」的小型系統，量子退火器可以產生高精度的結果。使用的關鍵指標是相關誤差，它測量近似方法和基本事實之間的自旋</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自旋相關性的差異。</a:t>
            </a:r>
          </a:p>
          <a:p>
            <a:pPr rtl="0" fontAlgn="base"/>
            <a:r>
              <a:rPr lang="zh-TW" altLang="en-US" sz="1100" b="1" i="0" u="none" strike="noStrike" cap="none" dirty="0">
                <a:solidFill>
                  <a:srgbClr val="000000"/>
                </a:solidFill>
                <a:effectLst/>
                <a:latin typeface="Arial"/>
                <a:ea typeface="Arial"/>
                <a:cs typeface="Arial"/>
                <a:sym typeface="Arial"/>
              </a:rPr>
              <a:t>超越古典表現的證據</a:t>
            </a:r>
          </a:p>
          <a:p>
            <a:pPr rtl="0" fontAlgn="base"/>
            <a:r>
              <a:rPr lang="zh-TW" altLang="en-US" sz="1100" b="0" i="0" u="none" strike="noStrike" cap="none" dirty="0">
                <a:solidFill>
                  <a:srgbClr val="000000"/>
                </a:solidFill>
                <a:effectLst/>
                <a:latin typeface="Arial"/>
                <a:ea typeface="Arial"/>
                <a:cs typeface="Arial"/>
                <a:sym typeface="Arial"/>
              </a:rPr>
              <a:t>該研究為量子優勢提供了幾個證據：</a:t>
            </a:r>
          </a:p>
          <a:p>
            <a:pPr rtl="0" fontAlgn="base"/>
            <a:r>
              <a:rPr lang="zh-TW" altLang="en-US" sz="1100" b="1" i="0" u="none" strike="noStrike" cap="none" dirty="0">
                <a:solidFill>
                  <a:srgbClr val="000000"/>
                </a:solidFill>
                <a:effectLst/>
                <a:latin typeface="Arial"/>
                <a:ea typeface="Arial"/>
                <a:cs typeface="Arial"/>
                <a:sym typeface="Arial"/>
              </a:rPr>
              <a:t>縮放分析</a:t>
            </a:r>
            <a:r>
              <a:rPr lang="zh-TW" altLang="en-US" sz="1100" b="0" i="0" u="none" strike="noStrike" cap="none" dirty="0">
                <a:solidFill>
                  <a:srgbClr val="000000"/>
                </a:solidFill>
                <a:effectLst/>
                <a:latin typeface="Arial"/>
                <a:ea typeface="Arial"/>
                <a:cs typeface="Arial"/>
                <a:sym typeface="Arial"/>
              </a:rPr>
              <a:t>：雖然量子退火器誤差在整個系統規模內大致保持不變，但隨著系統規模的擴大，經典的 </a:t>
            </a:r>
            <a:r>
              <a:rPr lang="en-US" altLang="zh-TW" sz="1100" b="0" i="0" u="none" strike="noStrike" cap="none" dirty="0">
                <a:solidFill>
                  <a:srgbClr val="000000"/>
                </a:solidFill>
                <a:effectLst/>
                <a:latin typeface="Arial"/>
                <a:ea typeface="Arial"/>
                <a:cs typeface="Arial"/>
                <a:sym typeface="Arial"/>
              </a:rPr>
              <a:t>MPS </a:t>
            </a:r>
            <a:r>
              <a:rPr lang="zh-TW" altLang="en-US" sz="1100" b="0" i="0" u="none" strike="noStrike" cap="none" dirty="0">
                <a:solidFill>
                  <a:srgbClr val="000000"/>
                </a:solidFill>
                <a:effectLst/>
                <a:latin typeface="Arial"/>
                <a:ea typeface="Arial"/>
                <a:cs typeface="Arial"/>
                <a:sym typeface="Arial"/>
              </a:rPr>
              <a:t>方法需要倍增計算資源才能匹配量子退火器的精確度。</a:t>
            </a:r>
          </a:p>
          <a:p>
            <a:pPr rtl="0" fontAlgn="base"/>
            <a:r>
              <a:rPr lang="zh-TW" altLang="en-US" sz="1100" b="1" i="0" u="none" strike="noStrike" cap="none" dirty="0">
                <a:solidFill>
                  <a:srgbClr val="000000"/>
                </a:solidFill>
                <a:effectLst/>
                <a:latin typeface="Arial"/>
                <a:ea typeface="Arial"/>
                <a:cs typeface="Arial"/>
                <a:sym typeface="Arial"/>
              </a:rPr>
              <a:t>面積定律縮放</a:t>
            </a:r>
            <a:r>
              <a:rPr lang="zh-TW" altLang="en-US" sz="1100" b="0" i="0" u="none" strike="noStrike" cap="none" dirty="0">
                <a:solidFill>
                  <a:srgbClr val="000000"/>
                </a:solidFill>
                <a:effectLst/>
                <a:latin typeface="Arial"/>
                <a:ea typeface="Arial"/>
                <a:cs typeface="Arial"/>
                <a:sym typeface="Arial"/>
              </a:rPr>
              <a:t>：研究人員證明，</a:t>
            </a:r>
            <a:r>
              <a:rPr lang="en-US" altLang="zh-TW" sz="1100" b="0" i="0" u="none" strike="noStrike" cap="none" dirty="0">
                <a:solidFill>
                  <a:srgbClr val="000000"/>
                </a:solidFill>
                <a:effectLst/>
                <a:latin typeface="Arial"/>
                <a:ea typeface="Arial"/>
                <a:cs typeface="Arial"/>
                <a:sym typeface="Arial"/>
              </a:rPr>
              <a:t>MPS </a:t>
            </a:r>
            <a:r>
              <a:rPr lang="zh-TW" altLang="en-US" sz="1100" b="0" i="0" u="none" strike="noStrike" cap="none" dirty="0">
                <a:solidFill>
                  <a:srgbClr val="000000"/>
                </a:solidFill>
                <a:effectLst/>
                <a:latin typeface="Arial"/>
                <a:ea typeface="Arial"/>
                <a:cs typeface="Arial"/>
                <a:sym typeface="Arial"/>
              </a:rPr>
              <a:t>匹配 </a:t>
            </a:r>
            <a:r>
              <a:rPr lang="en-US" altLang="zh-TW" sz="1100" b="0" i="0" u="none" strike="noStrike" cap="none" dirty="0">
                <a:solidFill>
                  <a:srgbClr val="000000"/>
                </a:solidFill>
                <a:effectLst/>
                <a:latin typeface="Arial"/>
                <a:ea typeface="Arial"/>
                <a:cs typeface="Arial"/>
                <a:sym typeface="Arial"/>
              </a:rPr>
              <a:t>QPU </a:t>
            </a:r>
            <a:r>
              <a:rPr lang="zh-TW" altLang="en-US" sz="1100" b="0" i="0" u="none" strike="noStrike" cap="none" dirty="0">
                <a:solidFill>
                  <a:srgbClr val="000000"/>
                </a:solidFill>
                <a:effectLst/>
                <a:latin typeface="Arial"/>
                <a:ea typeface="Arial"/>
                <a:cs typeface="Arial"/>
                <a:sym typeface="Arial"/>
              </a:rPr>
              <a:t>質量所需的鍵維度與二分面積呈指數增長，這與這些系統中糾纏的預期面積定律縮放一致。</a:t>
            </a:r>
          </a:p>
          <a:p>
            <a:pPr rtl="0" fontAlgn="base"/>
            <a:r>
              <a:rPr lang="zh-TW" altLang="en-US" sz="1100" b="1" i="0" u="none" strike="noStrike" cap="none" dirty="0">
                <a:solidFill>
                  <a:srgbClr val="000000"/>
                </a:solidFill>
                <a:effectLst/>
                <a:latin typeface="Arial"/>
                <a:ea typeface="Arial"/>
                <a:cs typeface="Arial"/>
                <a:sym typeface="Arial"/>
              </a:rPr>
              <a:t>通用量子臨界縮放</a:t>
            </a:r>
            <a:r>
              <a:rPr lang="zh-TW" altLang="en-US" sz="1100" b="0" i="0" u="none" strike="noStrike" cap="none" dirty="0">
                <a:solidFill>
                  <a:srgbClr val="000000"/>
                </a:solidFill>
                <a:effectLst/>
                <a:latin typeface="Arial"/>
                <a:ea typeface="Arial"/>
                <a:cs typeface="Arial"/>
                <a:sym typeface="Arial"/>
              </a:rPr>
              <a:t>：量子退火器正確地再現了與不同拓撲相關的通用 </a:t>
            </a:r>
            <a:r>
              <a:rPr lang="en-US" altLang="zh-TW" sz="1100" b="0" i="0" u="none" strike="noStrike" cap="none" dirty="0">
                <a:solidFill>
                  <a:srgbClr val="000000"/>
                </a:solidFill>
                <a:effectLst/>
                <a:latin typeface="Arial"/>
                <a:ea typeface="Arial"/>
                <a:cs typeface="Arial"/>
                <a:sym typeface="Arial"/>
              </a:rPr>
              <a:t>Kibble-Zurek </a:t>
            </a:r>
            <a:r>
              <a:rPr lang="zh-TW" altLang="en-US" sz="1100" b="0" i="0" u="none" strike="noStrike" cap="none" dirty="0">
                <a:solidFill>
                  <a:srgbClr val="000000"/>
                </a:solidFill>
                <a:effectLst/>
                <a:latin typeface="Arial"/>
                <a:ea typeface="Arial"/>
                <a:cs typeface="Arial"/>
                <a:sym typeface="Arial"/>
              </a:rPr>
              <a:t>指數，證實它準確地捕捉到了基本的量子臨界行為。</a:t>
            </a:r>
          </a:p>
          <a:p>
            <a:pPr rtl="0" fontAlgn="base"/>
            <a:r>
              <a:rPr lang="zh-TW" altLang="en-US" sz="1100" b="1" i="0" u="none" strike="noStrike" cap="none" dirty="0">
                <a:solidFill>
                  <a:srgbClr val="000000"/>
                </a:solidFill>
                <a:effectLst/>
                <a:latin typeface="Arial"/>
                <a:ea typeface="Arial"/>
                <a:cs typeface="Arial"/>
                <a:sym typeface="Arial"/>
              </a:rPr>
              <a:t>資源外推</a:t>
            </a:r>
            <a:r>
              <a:rPr lang="zh-TW" altLang="en-US" sz="1100" b="0" i="0" u="none" strike="noStrike" cap="none" dirty="0">
                <a:solidFill>
                  <a:srgbClr val="000000"/>
                </a:solidFill>
                <a:effectLst/>
                <a:latin typeface="Arial"/>
                <a:ea typeface="Arial"/>
                <a:cs typeface="Arial"/>
                <a:sym typeface="Arial"/>
              </a:rPr>
              <a:t>：對於最大的模擬系統，研究人員估計，經典方法需要在超級電腦上運行數百萬年，並且超過全球年度電力消耗才能匹配量子退火器的性能。</a:t>
            </a:r>
          </a:p>
          <a:p>
            <a:pPr rtl="0" fontAlgn="base"/>
            <a:r>
              <a:rPr lang="zh-TW" altLang="en-US" sz="1100" b="1" i="0" u="none" strike="noStrike" cap="none" dirty="0">
                <a:solidFill>
                  <a:srgbClr val="000000"/>
                </a:solidFill>
                <a:effectLst/>
                <a:latin typeface="Arial"/>
                <a:ea typeface="Arial"/>
                <a:cs typeface="Arial"/>
                <a:sym typeface="Arial"/>
              </a:rPr>
              <a:t>啟示與未來方向</a:t>
            </a:r>
          </a:p>
          <a:p>
            <a:pPr rtl="0" fontAlgn="base"/>
            <a:r>
              <a:rPr lang="zh-TW" altLang="en-US" sz="1100" b="0" i="0" u="none" strike="noStrike" cap="none" dirty="0">
                <a:solidFill>
                  <a:srgbClr val="000000"/>
                </a:solidFill>
                <a:effectLst/>
                <a:latin typeface="Arial"/>
                <a:ea typeface="Arial"/>
                <a:cs typeface="Arial"/>
                <a:sym typeface="Arial"/>
              </a:rPr>
              <a:t>這項研究對於以下方面具有重要意義：</a:t>
            </a:r>
          </a:p>
          <a:p>
            <a:pPr rtl="0" fontAlgn="base"/>
            <a:r>
              <a:rPr lang="zh-TW" altLang="en-US" sz="1100" b="1" i="0" u="none" strike="noStrike" cap="none" dirty="0">
                <a:solidFill>
                  <a:srgbClr val="000000"/>
                </a:solidFill>
                <a:effectLst/>
                <a:latin typeface="Arial"/>
                <a:ea typeface="Arial"/>
                <a:cs typeface="Arial"/>
                <a:sym typeface="Arial"/>
              </a:rPr>
              <a:t>凝聚態物理學</a:t>
            </a:r>
            <a:r>
              <a:rPr lang="zh-TW" altLang="en-US" sz="1100" b="0" i="0" u="none" strike="noStrike" cap="none" dirty="0">
                <a:solidFill>
                  <a:srgbClr val="000000"/>
                </a:solidFill>
                <a:effectLst/>
                <a:latin typeface="Arial"/>
                <a:ea typeface="Arial"/>
                <a:cs typeface="Arial"/>
                <a:sym typeface="Arial"/>
              </a:rPr>
              <a:t>：研究複雜系統中的量子臨界現象</a:t>
            </a:r>
          </a:p>
          <a:p>
            <a:pPr rtl="0" fontAlgn="base"/>
            <a:r>
              <a:rPr lang="zh-TW" altLang="en-US" sz="1100" b="1" i="0" u="none" strike="noStrike" cap="none" dirty="0">
                <a:solidFill>
                  <a:srgbClr val="000000"/>
                </a:solidFill>
                <a:effectLst/>
                <a:latin typeface="Arial"/>
                <a:ea typeface="Arial"/>
                <a:cs typeface="Arial"/>
                <a:sym typeface="Arial"/>
              </a:rPr>
              <a:t>材料科學</a:t>
            </a:r>
            <a:r>
              <a:rPr lang="zh-TW" altLang="en-US" sz="1100" b="0" i="0" u="none" strike="noStrike" cap="none" dirty="0">
                <a:solidFill>
                  <a:srgbClr val="000000"/>
                </a:solidFill>
                <a:effectLst/>
                <a:latin typeface="Arial"/>
                <a:ea typeface="Arial"/>
                <a:cs typeface="Arial"/>
                <a:sym typeface="Arial"/>
              </a:rPr>
              <a:t>：深入了解量子材料的行為</a:t>
            </a:r>
          </a:p>
          <a:p>
            <a:pPr rtl="0" fontAlgn="base"/>
            <a:r>
              <a:rPr lang="zh-TW" altLang="en-US" sz="1100" b="1" i="0" u="none" strike="noStrike" cap="none" dirty="0">
                <a:solidFill>
                  <a:srgbClr val="000000"/>
                </a:solidFill>
                <a:effectLst/>
                <a:latin typeface="Arial"/>
                <a:ea typeface="Arial"/>
                <a:cs typeface="Arial"/>
                <a:sym typeface="Arial"/>
              </a:rPr>
              <a:t>最佳化演算法</a:t>
            </a:r>
            <a:r>
              <a:rPr lang="zh-TW" altLang="en-US" sz="1100" b="0" i="0" u="none" strike="noStrike" cap="none" dirty="0">
                <a:solidFill>
                  <a:srgbClr val="000000"/>
                </a:solidFill>
                <a:effectLst/>
                <a:latin typeface="Arial"/>
                <a:ea typeface="Arial"/>
                <a:cs typeface="Arial"/>
                <a:sym typeface="Arial"/>
              </a:rPr>
              <a:t>：支持量子啟發的經典演算法的開發</a:t>
            </a:r>
          </a:p>
          <a:p>
            <a:pPr rtl="0" fontAlgn="base"/>
            <a:r>
              <a:rPr lang="zh-TW" altLang="en-US" sz="1100" b="1" i="0" u="none" strike="noStrike" cap="none" dirty="0">
                <a:solidFill>
                  <a:srgbClr val="000000"/>
                </a:solidFill>
                <a:effectLst/>
                <a:latin typeface="Arial"/>
                <a:ea typeface="Arial"/>
                <a:cs typeface="Arial"/>
                <a:sym typeface="Arial"/>
              </a:rPr>
              <a:t>人工智慧</a:t>
            </a:r>
            <a:r>
              <a:rPr lang="zh-TW" altLang="en-US" sz="1100" b="0" i="0" u="none" strike="noStrike" cap="none" dirty="0">
                <a:solidFill>
                  <a:srgbClr val="000000"/>
                </a:solidFill>
                <a:effectLst/>
                <a:latin typeface="Arial"/>
                <a:ea typeface="Arial"/>
                <a:cs typeface="Arial"/>
                <a:sym typeface="Arial"/>
              </a:rPr>
              <a:t>：透過量子模擬潛在地增強機器學習技術</a:t>
            </a:r>
          </a:p>
          <a:p>
            <a:pPr rtl="0" fontAlgn="base"/>
            <a:r>
              <a:rPr lang="zh-TW" altLang="en-US" sz="1100" b="0" i="0" u="none" strike="noStrike" cap="none" dirty="0">
                <a:solidFill>
                  <a:srgbClr val="000000"/>
                </a:solidFill>
                <a:effectLst/>
                <a:latin typeface="Arial"/>
                <a:ea typeface="Arial"/>
                <a:cs typeface="Arial"/>
                <a:sym typeface="Arial"/>
              </a:rPr>
              <a:t>研究人員建議，可以使用類似的方法來研究開放式量子系統中的耗散動力學，這是另一個具有重要應用的經典難題。</a:t>
            </a:r>
          </a:p>
          <a:p>
            <a:pPr rtl="0" fontAlgn="base"/>
            <a:r>
              <a:rPr lang="zh-TW" altLang="en-US" sz="1100" b="0" i="0" u="none" strike="noStrike" cap="none" dirty="0">
                <a:solidFill>
                  <a:srgbClr val="000000"/>
                </a:solidFill>
                <a:effectLst/>
                <a:latin typeface="Arial"/>
                <a:ea typeface="Arial"/>
                <a:cs typeface="Arial"/>
                <a:sym typeface="Arial"/>
              </a:rPr>
              <a:t>這項工作表明，量子退火器現在可以解決那些似乎超出了經典計算範圍的科學實際問題。雖然該研究並沒有對經典模擬能力提出絕對的下限，但它表明，在合理的時間和資源限制內，當前領先的經典方法無法與量子退火器在這些特定的模擬任務中的性能相匹配。</a:t>
            </a:r>
          </a:p>
          <a:p>
            <a:pPr rtl="0" fontAlgn="base"/>
            <a:r>
              <a:rPr lang="zh-TW" altLang="en-US" sz="1100" b="0" i="0" u="none" strike="noStrike" cap="none" dirty="0">
                <a:solidFill>
                  <a:srgbClr val="000000"/>
                </a:solidFill>
                <a:effectLst/>
                <a:latin typeface="Arial"/>
                <a:ea typeface="Arial"/>
                <a:cs typeface="Arial"/>
                <a:sym typeface="Arial"/>
              </a:rPr>
              <a:t>這是量子計算從理論前景向解決有意義的科學問題的實際優勢演變過程中的一個重要里程碑。</a:t>
            </a:r>
          </a:p>
          <a:p>
            <a:pPr rtl="0" fontAlgn="base"/>
            <a:r>
              <a:rPr lang="zh-TW" altLang="en-US" sz="1100" b="1" i="0" u="none" strike="noStrike" cap="none" dirty="0">
                <a:solidFill>
                  <a:srgbClr val="000000"/>
                </a:solidFill>
                <a:effectLst/>
                <a:latin typeface="Arial"/>
                <a:ea typeface="Arial"/>
                <a:cs typeface="Arial"/>
                <a:sym typeface="Arial"/>
                <a:hlinkClick r:id="rId4"/>
              </a:rPr>
              <a:t>點擊此處閱讀全文：量子模擬中的超經典計算</a:t>
            </a:r>
            <a:endParaRPr lang="zh-TW" altLang="en-US" sz="1100" b="0" i="0" u="none" strike="noStrike" cap="none" dirty="0">
              <a:solidFill>
                <a:srgbClr val="000000"/>
              </a:solidFill>
              <a:effectLst/>
              <a:latin typeface="Arial"/>
              <a:ea typeface="Arial"/>
              <a:cs typeface="Arial"/>
              <a:sym typeface="Arial"/>
            </a:endParaRPr>
          </a:p>
          <a:p>
            <a:pPr fontAlgn="base"/>
            <a:r>
              <a:rPr lang="zh-TW" altLang="en-US" sz="1100" b="1" i="0" u="none" strike="noStrike" cap="none" dirty="0">
                <a:solidFill>
                  <a:srgbClr val="000000"/>
                </a:solidFill>
                <a:effectLst/>
                <a:latin typeface="Arial"/>
                <a:ea typeface="Arial"/>
                <a:cs typeface="Arial"/>
                <a:sym typeface="Arial"/>
                <a:hlinkClick r:id="rId6"/>
              </a:rPr>
              <a:t>戴維</a:t>
            </a:r>
            <a:r>
              <a:rPr lang="en-US" altLang="zh-TW" sz="1100" b="1" i="0" u="none" strike="noStrike" cap="none" dirty="0">
                <a:solidFill>
                  <a:srgbClr val="000000"/>
                </a:solidFill>
                <a:effectLst/>
                <a:latin typeface="Arial"/>
                <a:ea typeface="Arial"/>
                <a:cs typeface="Arial"/>
                <a:sym typeface="Arial"/>
                <a:hlinkClick r:id="rId6"/>
              </a:rPr>
              <a:t>·</a:t>
            </a:r>
            <a:r>
              <a:rPr lang="zh-TW" altLang="en-US" sz="1100" b="1" i="0" u="none" strike="noStrike" cap="none" dirty="0">
                <a:solidFill>
                  <a:srgbClr val="000000"/>
                </a:solidFill>
                <a:effectLst/>
                <a:latin typeface="Arial"/>
                <a:ea typeface="Arial"/>
                <a:cs typeface="Arial"/>
                <a:sym typeface="Arial"/>
                <a:hlinkClick r:id="rId6"/>
              </a:rPr>
              <a:t>弗里切</a:t>
            </a:r>
            <a:r>
              <a:rPr lang="zh-TW" altLang="en-US" sz="1100" b="0" i="0" u="none" strike="noStrike" cap="none" dirty="0">
                <a:solidFill>
                  <a:srgbClr val="000000"/>
                </a:solidFill>
                <a:effectLst/>
                <a:latin typeface="Arial"/>
                <a:ea typeface="Arial"/>
                <a:cs typeface="Arial"/>
                <a:sym typeface="Arial"/>
                <a:hlinkClick r:id="rId6"/>
              </a:rPr>
              <a:t> </a:t>
            </a:r>
            <a:r>
              <a:rPr lang="en-US" altLang="zh-TW" sz="1100" b="0" i="0" u="none" strike="noStrike" cap="none" dirty="0">
                <a:solidFill>
                  <a:srgbClr val="000000"/>
                </a:solidFill>
                <a:effectLst/>
                <a:latin typeface="Arial"/>
                <a:ea typeface="Arial"/>
                <a:cs typeface="Arial"/>
                <a:sym typeface="Arial"/>
                <a:hlinkClick r:id="rId6"/>
              </a:rPr>
              <a:t>• </a:t>
            </a:r>
            <a:r>
              <a:rPr lang="zh-TW" altLang="en-US" sz="1100" b="0" i="0" u="none" strike="noStrike" cap="none" dirty="0">
                <a:solidFill>
                  <a:srgbClr val="000000"/>
                </a:solidFill>
                <a:effectLst/>
                <a:latin typeface="Arial"/>
                <a:ea typeface="Arial"/>
                <a:cs typeface="Arial"/>
                <a:sym typeface="Arial"/>
                <a:hlinkClick r:id="rId6"/>
              </a:rPr>
              <a:t>第三名以上</a:t>
            </a:r>
          </a:p>
          <a:p>
            <a:pPr fontAlgn="base"/>
            <a:r>
              <a:rPr lang="zh-TW" altLang="en-US" sz="1100" b="0" i="0" u="none" strike="noStrike" cap="none" dirty="0">
                <a:solidFill>
                  <a:srgbClr val="000000"/>
                </a:solidFill>
                <a:effectLst/>
                <a:latin typeface="Arial"/>
                <a:ea typeface="Arial"/>
                <a:cs typeface="Arial"/>
                <a:sym typeface="Arial"/>
                <a:hlinkClick r:id="rId6"/>
              </a:rPr>
              <a:t>美國國家航空暨太空總署 </a:t>
            </a:r>
            <a:r>
              <a:rPr lang="en-US" altLang="zh-TW" sz="1100" b="0" i="0" u="none" strike="noStrike" cap="none" dirty="0">
                <a:solidFill>
                  <a:srgbClr val="000000"/>
                </a:solidFill>
                <a:effectLst/>
                <a:latin typeface="Arial"/>
                <a:ea typeface="Arial"/>
                <a:cs typeface="Arial"/>
                <a:sym typeface="Arial"/>
                <a:hlinkClick r:id="rId6"/>
              </a:rPr>
              <a:t>(NASA)</a:t>
            </a:r>
            <a:r>
              <a:rPr lang="zh-TW" altLang="en-US" sz="1100" b="0" i="0" u="none" strike="noStrike" cap="none" dirty="0">
                <a:solidFill>
                  <a:srgbClr val="000000"/>
                </a:solidFill>
                <a:effectLst/>
                <a:latin typeface="Arial"/>
                <a:ea typeface="Arial"/>
                <a:cs typeface="Arial"/>
                <a:sym typeface="Arial"/>
                <a:hlinkClick r:id="rId6"/>
              </a:rPr>
              <a:t>、技術長、作家、教練、人工智慧</a:t>
            </a:r>
          </a:p>
          <a:p>
            <a:pPr fontAlgn="base"/>
            <a:r>
              <a:rPr lang="en-US" altLang="zh-TW"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週</a:t>
            </a:r>
          </a:p>
          <a:p>
            <a:pPr rtl="0" fontAlgn="base"/>
            <a:r>
              <a:rPr lang="zh-TW" altLang="en-US" sz="1100" b="0" i="0" u="none" strike="noStrike" cap="none" dirty="0">
                <a:solidFill>
                  <a:srgbClr val="000000"/>
                </a:solidFill>
                <a:effectLst/>
                <a:latin typeface="Arial"/>
                <a:ea typeface="Arial"/>
                <a:cs typeface="Arial"/>
                <a:sym typeface="Arial"/>
              </a:rPr>
              <a:t>感謝</a:t>
            </a:r>
            <a:r>
              <a:rPr lang="en-US" altLang="zh-TW" sz="1100" b="1" i="0" u="none" strike="noStrike" cap="none" dirty="0">
                <a:solidFill>
                  <a:srgbClr val="000000"/>
                </a:solidFill>
                <a:effectLst/>
                <a:latin typeface="Arial"/>
                <a:ea typeface="Arial"/>
                <a:cs typeface="Arial"/>
                <a:sym typeface="Arial"/>
                <a:hlinkClick r:id="rId5"/>
              </a:rPr>
              <a:t>David </a:t>
            </a:r>
            <a:r>
              <a:rPr lang="en-US" altLang="zh-TW" sz="1100" b="1" i="0" u="none" strike="noStrike" cap="none" dirty="0" err="1">
                <a:solidFill>
                  <a:srgbClr val="000000"/>
                </a:solidFill>
                <a:effectLst/>
                <a:latin typeface="Arial"/>
                <a:ea typeface="Arial"/>
                <a:cs typeface="Arial"/>
                <a:sym typeface="Arial"/>
                <a:hlinkClick r:id="rId5"/>
              </a:rPr>
              <a:t>Borish</a:t>
            </a:r>
            <a:r>
              <a:rPr lang="zh-TW" altLang="en-US" sz="1100" b="0" i="0" u="none" strike="noStrike" cap="none" dirty="0">
                <a:solidFill>
                  <a:srgbClr val="000000"/>
                </a:solidFill>
                <a:effectLst/>
                <a:latin typeface="Arial"/>
                <a:ea typeface="Arial"/>
                <a:cs typeface="Arial"/>
                <a:sym typeface="Arial"/>
              </a:rPr>
              <a:t>。我以為我至少是量子方面的新手水平，但我對“自旋”等一些術語感到困惑。這裡有一個適合我這樣的新手的簡單版本</a:t>
            </a:r>
            <a:r>
              <a:rPr lang="en-US" altLang="zh-TW" sz="1100" b="0" i="0" u="none" strike="noStrike" cap="none" dirty="0">
                <a:solidFill>
                  <a:srgbClr val="000000"/>
                </a:solidFill>
                <a:effectLst/>
                <a:latin typeface="Arial"/>
                <a:ea typeface="Arial"/>
                <a:cs typeface="Arial"/>
                <a:sym typeface="Arial"/>
              </a:rPr>
              <a:t>:-) - </a:t>
            </a:r>
            <a:r>
              <a:rPr lang="zh-TW" altLang="en-US" sz="1100" b="0" i="0" u="none" strike="noStrike" cap="none" dirty="0">
                <a:solidFill>
                  <a:srgbClr val="000000"/>
                </a:solidFill>
                <a:effectLst/>
                <a:latin typeface="Arial"/>
                <a:ea typeface="Arial"/>
                <a:cs typeface="Arial"/>
                <a:sym typeface="Arial"/>
              </a:rPr>
              <a:t>科學家已經證明量子退火器（一種量子計算機）可以比普通計算機更快地解決複雜的物理問題。這標誌著量子電腦向實用化邁出了一大步。研究的重點是量子自旋玻璃，它是一種行為不可預測的微小磁性粒子系統。了解它們有助於物理學、材料科學和人工智慧領域的科學家。研究人員透過模擬這些粒子對變化的磁場的反應來測試他們的量子退火器。他們將其與最好的計算機（常規超級計算機）進行了比較。雖然傳統方法對於解決小問題很有效，但對於大問題則需要指數級的強大力量。有些模擬在傳統電腦上需要花費數百萬年的時間，但量子退火器很快就解決了這些問題。這項發現證明量子電腦不僅僅是理論上的</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它們可以比最好的超級電腦更快地解決真正的科學問題。未來，這可能帶來電子、人工智慧和優化問題的突破，進而提高產業效率。 </a:t>
            </a:r>
            <a:endParaRPr lang="en-US" altLang="zh-TW" sz="1100" b="0" i="0" u="none" strike="noStrike" cap="none" dirty="0">
              <a:solidFill>
                <a:srgbClr val="000000"/>
              </a:solidFill>
              <a:effectLst/>
              <a:latin typeface="Arial"/>
              <a:ea typeface="Arial"/>
              <a:cs typeface="Arial"/>
              <a:sym typeface="Arial"/>
            </a:endParaRPr>
          </a:p>
          <a:p>
            <a:pPr rtl="0" fontAlgn="base"/>
            <a:endParaRPr lang="en-US" altLang="zh-TW" sz="1100" b="0" i="0" u="none" strike="noStrike" cap="none" dirty="0">
              <a:solidFill>
                <a:srgbClr val="000000"/>
              </a:solidFill>
              <a:effectLst/>
              <a:latin typeface="Arial"/>
              <a:ea typeface="Arial"/>
              <a:cs typeface="Arial"/>
              <a:sym typeface="Arial"/>
            </a:endParaRPr>
          </a:p>
          <a:p>
            <a:r>
              <a:rPr lang="zh-TW" altLang="en-US" dirty="0"/>
              <a:t>「</a:t>
            </a:r>
            <a:r>
              <a:rPr lang="en-US" altLang="zh-TW" dirty="0"/>
              <a:t>Spin glass simulation</a:t>
            </a:r>
            <a:r>
              <a:rPr lang="zh-TW" altLang="en-US" dirty="0"/>
              <a:t>（旋玻璃模擬）」是一種模擬具有</a:t>
            </a:r>
            <a:r>
              <a:rPr lang="zh-TW" altLang="en-US" b="1" dirty="0"/>
              <a:t>複雜相互作用與無序性（</a:t>
            </a:r>
            <a:r>
              <a:rPr lang="en-US" altLang="zh-TW" b="1" dirty="0"/>
              <a:t>disorder</a:t>
            </a:r>
            <a:r>
              <a:rPr lang="zh-TW" altLang="en-US" b="1" dirty="0"/>
              <a:t>）的磁性系統的方法，廣泛應用在統計物理、計算物理</a:t>
            </a:r>
            <a:r>
              <a:rPr lang="zh-TW" altLang="en-US" dirty="0"/>
              <a:t>，以及</a:t>
            </a:r>
            <a:r>
              <a:rPr lang="zh-TW" altLang="en-US" b="1" dirty="0"/>
              <a:t>組合最佳化</a:t>
            </a:r>
            <a:r>
              <a:rPr lang="zh-TW" altLang="en-US" dirty="0"/>
              <a:t>等領域。下面我用比較容易理解的方式說明：</a:t>
            </a:r>
          </a:p>
          <a:p>
            <a:r>
              <a:rPr lang="zh-TW" altLang="en-US" b="1" dirty="0"/>
              <a:t>🔹 什麼是「</a:t>
            </a:r>
            <a:r>
              <a:rPr lang="en-US" altLang="zh-TW" b="1" dirty="0"/>
              <a:t>Spin Glass</a:t>
            </a:r>
            <a:r>
              <a:rPr lang="zh-TW" altLang="en-US" b="1" dirty="0"/>
              <a:t>（旋玻璃）」？</a:t>
            </a:r>
          </a:p>
          <a:p>
            <a:r>
              <a:rPr lang="zh-TW" altLang="en-US" dirty="0"/>
              <a:t>「</a:t>
            </a:r>
            <a:r>
              <a:rPr lang="en-US" altLang="zh-TW" dirty="0"/>
              <a:t>Spin</a:t>
            </a:r>
            <a:r>
              <a:rPr lang="zh-TW" altLang="en-US" dirty="0"/>
              <a:t>」指的是電子的自旋，可以想像成一個磁針，朝上（</a:t>
            </a:r>
            <a:r>
              <a:rPr lang="en-US" altLang="zh-TW" dirty="0"/>
              <a:t>+1</a:t>
            </a:r>
            <a:r>
              <a:rPr lang="zh-TW" altLang="en-US" dirty="0"/>
              <a:t>）或朝下（</a:t>
            </a:r>
            <a:r>
              <a:rPr lang="en-US" altLang="zh-TW" dirty="0"/>
              <a:t>-1</a:t>
            </a:r>
            <a:r>
              <a:rPr lang="zh-TW" altLang="en-US" dirty="0"/>
              <a:t>）。</a:t>
            </a:r>
          </a:p>
          <a:p>
            <a:r>
              <a:rPr lang="zh-TW" altLang="en-US" dirty="0"/>
              <a:t>「</a:t>
            </a:r>
            <a:r>
              <a:rPr lang="en-US" altLang="zh-TW" dirty="0"/>
              <a:t>Glass</a:t>
            </a:r>
            <a:r>
              <a:rPr lang="zh-TW" altLang="en-US" dirty="0"/>
              <a:t>」是來自玻璃這個詞，代表</a:t>
            </a:r>
            <a:r>
              <a:rPr lang="zh-TW" altLang="en-US" b="1" dirty="0"/>
              <a:t>無序結構</a:t>
            </a:r>
            <a:r>
              <a:rPr lang="zh-TW" altLang="en-US" dirty="0"/>
              <a:t>：不像晶體有規律排列，而是雜亂無章。</a:t>
            </a:r>
          </a:p>
          <a:p>
            <a:r>
              <a:rPr lang="zh-TW" altLang="en-US" dirty="0"/>
              <a:t>所以「</a:t>
            </a:r>
            <a:r>
              <a:rPr lang="en-US" altLang="zh-TW" dirty="0"/>
              <a:t>Spin Glass</a:t>
            </a:r>
            <a:r>
              <a:rPr lang="zh-TW" altLang="en-US" dirty="0"/>
              <a:t>」是一種</a:t>
            </a:r>
            <a:r>
              <a:rPr lang="zh-TW" altLang="en-US" b="1" dirty="0"/>
              <a:t>磁性系統</a:t>
            </a:r>
            <a:r>
              <a:rPr lang="zh-TW" altLang="en-US" dirty="0"/>
              <a:t>，其中的自旋排列非常</a:t>
            </a:r>
            <a:r>
              <a:rPr lang="zh-TW" altLang="en-US" b="1" dirty="0"/>
              <a:t>混亂</a:t>
            </a:r>
            <a:r>
              <a:rPr lang="zh-TW" altLang="en-US" dirty="0"/>
              <a:t>，原因是：</a:t>
            </a:r>
          </a:p>
          <a:p>
            <a:r>
              <a:rPr lang="zh-TW" altLang="en-US" dirty="0"/>
              <a:t>有些自旋之間希望</a:t>
            </a:r>
            <a:r>
              <a:rPr lang="zh-TW" altLang="en-US" b="1" dirty="0"/>
              <a:t>同向排列</a:t>
            </a:r>
            <a:r>
              <a:rPr lang="zh-TW" altLang="en-US" dirty="0"/>
              <a:t>（</a:t>
            </a:r>
            <a:r>
              <a:rPr lang="en-US" altLang="zh-TW" dirty="0"/>
              <a:t>ferromagnetic, </a:t>
            </a:r>
            <a:r>
              <a:rPr lang="zh-TW" altLang="en-US" dirty="0"/>
              <a:t>喜歡對齊）</a:t>
            </a:r>
          </a:p>
          <a:p>
            <a:r>
              <a:rPr lang="zh-TW" altLang="en-US" dirty="0"/>
              <a:t>有些則希望</a:t>
            </a:r>
            <a:r>
              <a:rPr lang="zh-TW" altLang="en-US" b="1" dirty="0"/>
              <a:t>反向排列</a:t>
            </a:r>
            <a:r>
              <a:rPr lang="zh-TW" altLang="en-US" dirty="0"/>
              <a:t>（</a:t>
            </a:r>
            <a:r>
              <a:rPr lang="en-US" altLang="zh-TW" dirty="0"/>
              <a:t>antiferromagnetic, </a:t>
            </a:r>
            <a:r>
              <a:rPr lang="zh-TW" altLang="en-US" dirty="0"/>
              <a:t>喜歡反向）</a:t>
            </a:r>
          </a:p>
          <a:p>
            <a:r>
              <a:rPr lang="zh-TW" altLang="en-US" dirty="0"/>
              <a:t>然而，系統中這些偏好是</a:t>
            </a:r>
            <a:r>
              <a:rPr lang="zh-TW" altLang="en-US" b="1" dirty="0"/>
              <a:t>隨機的</a:t>
            </a:r>
            <a:r>
              <a:rPr lang="zh-TW" altLang="en-US" dirty="0"/>
              <a:t>，導致整個系統找不到一個簡單的方法讓大家都滿意 → </a:t>
            </a:r>
            <a:r>
              <a:rPr lang="zh-TW" altLang="en-US" b="1" dirty="0"/>
              <a:t>稱為“</a:t>
            </a:r>
            <a:r>
              <a:rPr lang="en-US" altLang="zh-TW" b="1" dirty="0"/>
              <a:t>frustration”</a:t>
            </a:r>
            <a:r>
              <a:rPr lang="zh-TW" altLang="en-US" b="1" dirty="0"/>
              <a:t>（受挫）現象</a:t>
            </a:r>
            <a:endParaRPr lang="zh-TW" altLang="en-US" dirty="0"/>
          </a:p>
          <a:p>
            <a:r>
              <a:rPr lang="zh-TW" altLang="en-US" dirty="0"/>
              <a:t>這樣的無序系統被稱為「</a:t>
            </a:r>
            <a:r>
              <a:rPr lang="en-US" altLang="zh-TW" dirty="0"/>
              <a:t>Spin Glass</a:t>
            </a:r>
            <a:r>
              <a:rPr lang="zh-TW" altLang="en-US" dirty="0"/>
              <a:t>」。</a:t>
            </a:r>
          </a:p>
          <a:p>
            <a:r>
              <a:rPr lang="zh-TW" altLang="en-US" b="1" dirty="0"/>
              <a:t>🔹 </a:t>
            </a:r>
            <a:r>
              <a:rPr lang="en-US" altLang="zh-TW" b="1" dirty="0"/>
              <a:t>Spin Glass Simulation </a:t>
            </a:r>
            <a:r>
              <a:rPr lang="zh-TW" altLang="en-US" b="1" dirty="0"/>
              <a:t>是什麼？</a:t>
            </a:r>
          </a:p>
          <a:p>
            <a:r>
              <a:rPr lang="zh-TW" altLang="en-US" dirty="0"/>
              <a:t>就是用</a:t>
            </a:r>
            <a:r>
              <a:rPr lang="zh-TW" altLang="en-US" b="1" dirty="0"/>
              <a:t>電腦模擬</a:t>
            </a:r>
            <a:r>
              <a:rPr lang="zh-TW" altLang="en-US" dirty="0"/>
              <a:t>這樣的 </a:t>
            </a:r>
            <a:r>
              <a:rPr lang="en-US" altLang="zh-TW" dirty="0"/>
              <a:t>spin glass </a:t>
            </a:r>
            <a:r>
              <a:rPr lang="zh-TW" altLang="en-US" dirty="0"/>
              <a:t>系統，目的是：</a:t>
            </a:r>
          </a:p>
          <a:p>
            <a:r>
              <a:rPr lang="zh-TW" altLang="en-US" dirty="0"/>
              <a:t>研究這些無序系統的</a:t>
            </a:r>
            <a:r>
              <a:rPr lang="zh-TW" altLang="en-US" b="1" dirty="0"/>
              <a:t>熱力學性質</a:t>
            </a:r>
            <a:endParaRPr lang="zh-TW" altLang="en-US" dirty="0"/>
          </a:p>
          <a:p>
            <a:r>
              <a:rPr lang="zh-TW" altLang="en-US" dirty="0"/>
              <a:t>模擬</a:t>
            </a:r>
            <a:r>
              <a:rPr lang="zh-TW" altLang="en-US" b="1" dirty="0"/>
              <a:t>能量最小化過程</a:t>
            </a:r>
            <a:r>
              <a:rPr lang="zh-TW" altLang="en-US" dirty="0"/>
              <a:t>（例如退火、隨機過程）</a:t>
            </a:r>
          </a:p>
          <a:p>
            <a:r>
              <a:rPr lang="zh-TW" altLang="en-US" dirty="0"/>
              <a:t>探索</a:t>
            </a:r>
            <a:r>
              <a:rPr lang="zh-TW" altLang="en-US" b="1" dirty="0"/>
              <a:t>相變行為</a:t>
            </a:r>
            <a:r>
              <a:rPr lang="zh-TW" altLang="en-US" dirty="0"/>
              <a:t>（像是溫度改變時是否進入玻璃態）</a:t>
            </a:r>
          </a:p>
          <a:p>
            <a:r>
              <a:rPr lang="zh-TW" altLang="en-US" dirty="0"/>
              <a:t>或是應用於</a:t>
            </a:r>
            <a:r>
              <a:rPr lang="zh-TW" altLang="en-US" b="1" dirty="0"/>
              <a:t>最佳化問題</a:t>
            </a:r>
            <a:r>
              <a:rPr lang="zh-TW" altLang="en-US" dirty="0"/>
              <a:t>（像是最大切割問題、</a:t>
            </a:r>
            <a:r>
              <a:rPr lang="en-US" altLang="zh-TW" dirty="0"/>
              <a:t>3-SAT</a:t>
            </a:r>
            <a:r>
              <a:rPr lang="zh-TW" altLang="en-US" dirty="0"/>
              <a:t>、旅行推銷員問題等等）</a:t>
            </a:r>
          </a:p>
          <a:p>
            <a:r>
              <a:rPr lang="zh-TW" altLang="en-US" b="1" dirty="0"/>
              <a:t>🔹 常見的模擬方法：</a:t>
            </a:r>
          </a:p>
          <a:p>
            <a:r>
              <a:rPr lang="en-US" altLang="zh-TW" b="1" dirty="0"/>
              <a:t>Monte Carlo </a:t>
            </a:r>
            <a:r>
              <a:rPr lang="zh-TW" altLang="en-US" b="1" dirty="0"/>
              <a:t>模擬（</a:t>
            </a:r>
            <a:r>
              <a:rPr lang="en-US" altLang="zh-TW" b="1" dirty="0"/>
              <a:t>Metropolis </a:t>
            </a:r>
            <a:r>
              <a:rPr lang="zh-TW" altLang="en-US" b="1" dirty="0"/>
              <a:t>或 </a:t>
            </a:r>
            <a:r>
              <a:rPr lang="en-US" altLang="zh-TW" b="1" dirty="0"/>
              <a:t>Glauber </a:t>
            </a:r>
            <a:r>
              <a:rPr lang="zh-TW" altLang="en-US" b="1" dirty="0"/>
              <a:t>演算法）</a:t>
            </a:r>
            <a:endParaRPr lang="zh-TW" altLang="en-US" dirty="0"/>
          </a:p>
          <a:p>
            <a:pPr lvl="1"/>
            <a:r>
              <a:rPr lang="zh-TW" altLang="en-US" dirty="0"/>
              <a:t>在不同溫度下隨機翻轉自旋，看整體能量如何變化。</a:t>
            </a:r>
          </a:p>
          <a:p>
            <a:r>
              <a:rPr lang="en-US" altLang="zh-TW" b="1" dirty="0"/>
              <a:t>Simulated Annealing</a:t>
            </a:r>
            <a:r>
              <a:rPr lang="zh-TW" altLang="en-US" b="1" dirty="0"/>
              <a:t>（模擬退火）</a:t>
            </a:r>
            <a:endParaRPr lang="zh-TW" altLang="en-US" dirty="0"/>
          </a:p>
          <a:p>
            <a:pPr lvl="1"/>
            <a:r>
              <a:rPr lang="zh-TW" altLang="en-US" dirty="0"/>
              <a:t>透過類似降溫的過程去找出最低能量配置（對應最佳解）。</a:t>
            </a:r>
          </a:p>
          <a:p>
            <a:r>
              <a:rPr lang="en-US" altLang="zh-TW" b="1" dirty="0"/>
              <a:t>Quantum Annealing / QUBO </a:t>
            </a:r>
            <a:r>
              <a:rPr lang="zh-TW" altLang="en-US" b="1" dirty="0"/>
              <a:t>對應</a:t>
            </a:r>
            <a:endParaRPr lang="zh-TW" altLang="en-US" dirty="0"/>
          </a:p>
          <a:p>
            <a:pPr lvl="1"/>
            <a:r>
              <a:rPr lang="zh-TW" altLang="en-US" dirty="0"/>
              <a:t>將 </a:t>
            </a:r>
            <a:r>
              <a:rPr lang="en-US" altLang="zh-TW" dirty="0"/>
              <a:t>spin glass </a:t>
            </a:r>
            <a:r>
              <a:rPr lang="zh-TW" altLang="en-US" dirty="0"/>
              <a:t>問題轉換成 </a:t>
            </a:r>
            <a:r>
              <a:rPr lang="en-US" altLang="zh-TW" dirty="0"/>
              <a:t>QUBO</a:t>
            </a:r>
            <a:r>
              <a:rPr lang="zh-TW" altLang="en-US" dirty="0"/>
              <a:t>（</a:t>
            </a:r>
            <a:r>
              <a:rPr lang="en-US" altLang="zh-TW" dirty="0"/>
              <a:t>Quadratic Unconstrained Binary Optimization</a:t>
            </a:r>
            <a:r>
              <a:rPr lang="zh-TW" altLang="en-US" dirty="0"/>
              <a:t>）形式，然後用量子退火器或其他求解器來找最低能量。</a:t>
            </a:r>
          </a:p>
          <a:p>
            <a:r>
              <a:rPr lang="zh-TW" altLang="en-US" b="1" dirty="0"/>
              <a:t>🔹 常見的模型</a:t>
            </a:r>
          </a:p>
          <a:p>
            <a:r>
              <a:rPr lang="en-US" altLang="zh-TW" b="1" dirty="0"/>
              <a:t>Edwards-Anderson </a:t>
            </a:r>
            <a:r>
              <a:rPr lang="zh-TW" altLang="en-US" b="1" dirty="0"/>
              <a:t>模型（</a:t>
            </a:r>
            <a:r>
              <a:rPr lang="en-US" altLang="zh-TW" b="1" dirty="0"/>
              <a:t>EA model</a:t>
            </a:r>
            <a:r>
              <a:rPr lang="zh-TW" altLang="en-US" b="1" dirty="0"/>
              <a:t>）</a:t>
            </a:r>
            <a:endParaRPr lang="zh-TW" altLang="en-US" dirty="0"/>
          </a:p>
          <a:p>
            <a:pPr lvl="1"/>
            <a:r>
              <a:rPr lang="zh-TW" altLang="en-US" dirty="0"/>
              <a:t>自旋只有最近鄰交互作用，隨機正或負耦合。</a:t>
            </a:r>
          </a:p>
          <a:p>
            <a:r>
              <a:rPr lang="en-US" altLang="zh-TW" b="1" dirty="0"/>
              <a:t>Sherrington-Kirkpatrick </a:t>
            </a:r>
            <a:r>
              <a:rPr lang="zh-TW" altLang="en-US" b="1" dirty="0"/>
              <a:t>模型（</a:t>
            </a:r>
            <a:r>
              <a:rPr lang="en-US" altLang="zh-TW" b="1" dirty="0"/>
              <a:t>SK model</a:t>
            </a:r>
            <a:r>
              <a:rPr lang="zh-TW" altLang="en-US" b="1" dirty="0"/>
              <a:t>）</a:t>
            </a:r>
            <a:endParaRPr lang="zh-TW" altLang="en-US" dirty="0"/>
          </a:p>
          <a:p>
            <a:pPr lvl="1"/>
            <a:r>
              <a:rPr lang="zh-TW" altLang="en-US" dirty="0"/>
              <a:t>所有自旋彼此都有隨機交互作用（全連接模型）。</a:t>
            </a:r>
          </a:p>
          <a:p>
            <a:r>
              <a:rPr lang="zh-TW" altLang="en-US" b="1" dirty="0"/>
              <a:t>🔹 </a:t>
            </a:r>
            <a:r>
              <a:rPr lang="en-US" altLang="zh-TW" b="1" dirty="0"/>
              <a:t>Spin Glass </a:t>
            </a:r>
            <a:r>
              <a:rPr lang="zh-TW" altLang="en-US" b="1" dirty="0"/>
              <a:t>為什麼重要？</a:t>
            </a:r>
          </a:p>
          <a:p>
            <a:r>
              <a:rPr lang="zh-TW" altLang="en-US" dirty="0"/>
              <a:t>在物理學上，它代表一種新的相態（玻璃態）</a:t>
            </a:r>
          </a:p>
          <a:p>
            <a:r>
              <a:rPr lang="zh-TW" altLang="en-US" dirty="0"/>
              <a:t>在計算上，</a:t>
            </a:r>
            <a:r>
              <a:rPr lang="en-US" altLang="zh-TW" dirty="0"/>
              <a:t>spin glass </a:t>
            </a:r>
            <a:r>
              <a:rPr lang="zh-TW" altLang="en-US" dirty="0"/>
              <a:t>是許多 </a:t>
            </a:r>
            <a:r>
              <a:rPr lang="en-US" altLang="zh-TW" dirty="0"/>
              <a:t>NP-hard </a:t>
            </a:r>
            <a:r>
              <a:rPr lang="zh-TW" altLang="en-US" dirty="0"/>
              <a:t>問題的物理對應模型</a:t>
            </a:r>
          </a:p>
          <a:p>
            <a:r>
              <a:rPr lang="zh-TW" altLang="en-US" dirty="0"/>
              <a:t>是量子計算與機器學習中的「硬問題」模擬來源</a:t>
            </a:r>
          </a:p>
          <a:p>
            <a:r>
              <a:rPr lang="zh-TW" altLang="en-US" dirty="0"/>
              <a:t>如果你有特別想模擬哪一種 </a:t>
            </a:r>
            <a:r>
              <a:rPr lang="en-US" altLang="zh-TW" dirty="0"/>
              <a:t>spin glass </a:t>
            </a:r>
            <a:r>
              <a:rPr lang="zh-TW" altLang="en-US" dirty="0"/>
              <a:t>系統，或是想用 </a:t>
            </a:r>
            <a:r>
              <a:rPr lang="en-US" altLang="zh-TW" dirty="0"/>
              <a:t>Python</a:t>
            </a:r>
            <a:r>
              <a:rPr lang="zh-TW" altLang="en-US" dirty="0"/>
              <a:t>、</a:t>
            </a:r>
            <a:r>
              <a:rPr lang="en-US" altLang="zh-TW" dirty="0" err="1"/>
              <a:t>Qiskit</a:t>
            </a:r>
            <a:r>
              <a:rPr lang="zh-TW" altLang="en-US" dirty="0"/>
              <a:t>、</a:t>
            </a:r>
            <a:r>
              <a:rPr lang="en-US" altLang="zh-TW" dirty="0"/>
              <a:t>D-Wave </a:t>
            </a:r>
            <a:r>
              <a:rPr lang="zh-TW" altLang="en-US" dirty="0"/>
              <a:t>來模擬，我也可以幫你做具體的設定！你有想針對哪一種情境了解嗎？</a:t>
            </a:r>
          </a:p>
          <a:p>
            <a:pPr rtl="0" fontAlgn="base"/>
            <a:endParaRPr lang="zh-TW" alt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327319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ae507eafb_0_5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11ae507eafb_0_52: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defTabSz="990376">
              <a:buClr>
                <a:srgbClr val="000000"/>
              </a:buClr>
              <a:buSzPts val="1100"/>
              <a:defRPr/>
            </a:pPr>
            <a:r>
              <a:rPr lang="en-US" altLang="zh-TW" i="1" dirty="0">
                <a:solidFill>
                  <a:srgbClr val="000000"/>
                </a:solidFill>
                <a:latin typeface="Arial"/>
                <a:ea typeface="Arial"/>
                <a:cs typeface="Arial"/>
                <a:sym typeface="Arial"/>
              </a:rPr>
              <a:t>Greek Mythology</a:t>
            </a:r>
            <a:r>
              <a:rPr lang="en-US" altLang="zh-TW" dirty="0">
                <a:solidFill>
                  <a:srgbClr val="000000"/>
                </a:solidFill>
                <a:latin typeface="Arial"/>
                <a:ea typeface="Arial"/>
                <a:cs typeface="Arial"/>
                <a:sym typeface="Arial"/>
              </a:rPr>
              <a:t> A fire-breathing she-monster usually represented as a composite of a lion, goat, and serpent. </a:t>
            </a:r>
            <a:r>
              <a:rPr lang="en-US" altLang="zh-TW" i="1" dirty="0">
                <a:solidFill>
                  <a:srgbClr val="000000"/>
                </a:solidFill>
                <a:latin typeface="Arial"/>
                <a:ea typeface="Arial"/>
                <a:cs typeface="Arial"/>
                <a:sym typeface="Arial"/>
              </a:rPr>
              <a:t>【</a:t>
            </a:r>
            <a:r>
              <a:rPr lang="zh-TW" altLang="en-US" i="1" dirty="0">
                <a:solidFill>
                  <a:srgbClr val="000000"/>
                </a:solidFill>
                <a:latin typeface="Arial"/>
                <a:ea typeface="Arial"/>
                <a:cs typeface="Arial"/>
                <a:sym typeface="Arial"/>
              </a:rPr>
              <a:t>希臘神話</a:t>
            </a:r>
            <a:r>
              <a:rPr lang="en-US" altLang="zh-TW" i="1" dirty="0">
                <a:solidFill>
                  <a:srgbClr val="000000"/>
                </a:solidFill>
                <a:latin typeface="Arial"/>
                <a:ea typeface="Arial"/>
                <a:cs typeface="Arial"/>
                <a:sym typeface="Arial"/>
              </a:rPr>
              <a:t>】</a:t>
            </a:r>
            <a:r>
              <a:rPr lang="zh-TW" altLang="en-US" dirty="0">
                <a:solidFill>
                  <a:srgbClr val="000000"/>
                </a:solidFill>
                <a:latin typeface="Arial"/>
                <a:ea typeface="Arial"/>
                <a:cs typeface="Arial"/>
                <a:sym typeface="Arial"/>
              </a:rPr>
              <a:t> 客邁拉：一種通常被描繪成獅子、山羊和蛇的組合體吐火的雌性怪物</a:t>
            </a:r>
          </a:p>
          <a:p>
            <a:pPr>
              <a:buSzPts val="1100"/>
            </a:pPr>
            <a:endParaRPr lang="en-US" altLang="zh-TW" dirty="0"/>
          </a:p>
          <a:p>
            <a:pPr defTabSz="990376">
              <a:buClr>
                <a:srgbClr val="000000"/>
              </a:buClr>
              <a:buSzPts val="1100"/>
              <a:defRPr/>
            </a:pPr>
            <a:r>
              <a:rPr lang="en-US" altLang="zh-TW" i="1" dirty="0">
                <a:solidFill>
                  <a:srgbClr val="000000"/>
                </a:solidFill>
                <a:latin typeface="Arial"/>
                <a:ea typeface="Arial"/>
                <a:cs typeface="Arial"/>
                <a:sym typeface="Arial"/>
              </a:rPr>
              <a:t>Greek Mythology</a:t>
            </a:r>
            <a:r>
              <a:rPr lang="en-US" altLang="zh-TW" dirty="0">
                <a:solidFill>
                  <a:srgbClr val="000000"/>
                </a:solidFill>
                <a:latin typeface="Arial"/>
                <a:ea typeface="Arial"/>
                <a:cs typeface="Arial"/>
                <a:sym typeface="Arial"/>
              </a:rPr>
              <a:t> A winged horse that with a stroke of his hoof caused the fountain </a:t>
            </a:r>
            <a:r>
              <a:rPr lang="en-US" altLang="zh-TW" dirty="0" err="1">
                <a:solidFill>
                  <a:srgbClr val="000000"/>
                </a:solidFill>
                <a:latin typeface="Arial"/>
                <a:ea typeface="Arial"/>
                <a:cs typeface="Arial"/>
                <a:sym typeface="Arial"/>
              </a:rPr>
              <a:t>Hippocrene</a:t>
            </a:r>
            <a:r>
              <a:rPr lang="en-US" altLang="zh-TW" dirty="0">
                <a:solidFill>
                  <a:srgbClr val="000000"/>
                </a:solidFill>
                <a:latin typeface="Arial"/>
                <a:ea typeface="Arial"/>
                <a:cs typeface="Arial"/>
                <a:sym typeface="Arial"/>
              </a:rPr>
              <a:t> to spring forth from Mount Helicon. </a:t>
            </a:r>
            <a:r>
              <a:rPr lang="en-US" altLang="zh-TW" i="1" dirty="0">
                <a:solidFill>
                  <a:srgbClr val="000000"/>
                </a:solidFill>
                <a:latin typeface="Arial"/>
                <a:ea typeface="Arial"/>
                <a:cs typeface="Arial"/>
                <a:sym typeface="Arial"/>
              </a:rPr>
              <a:t>【</a:t>
            </a:r>
            <a:r>
              <a:rPr lang="zh-TW" altLang="en-US" i="1" dirty="0">
                <a:solidFill>
                  <a:srgbClr val="000000"/>
                </a:solidFill>
                <a:latin typeface="Arial"/>
                <a:ea typeface="Arial"/>
                <a:cs typeface="Arial"/>
                <a:sym typeface="Arial"/>
              </a:rPr>
              <a:t>希臘神話</a:t>
            </a:r>
            <a:r>
              <a:rPr lang="en-US" altLang="zh-TW" i="1" dirty="0">
                <a:solidFill>
                  <a:srgbClr val="000000"/>
                </a:solidFill>
                <a:latin typeface="Arial"/>
                <a:ea typeface="Arial"/>
                <a:cs typeface="Arial"/>
                <a:sym typeface="Arial"/>
              </a:rPr>
              <a:t>】</a:t>
            </a:r>
            <a:r>
              <a:rPr lang="zh-TW" altLang="en-US" dirty="0">
                <a:solidFill>
                  <a:srgbClr val="000000"/>
                </a:solidFill>
                <a:latin typeface="Arial"/>
                <a:ea typeface="Arial"/>
                <a:cs typeface="Arial"/>
                <a:sym typeface="Arial"/>
              </a:rPr>
              <a:t> 佩加索斯：其蹄在赫利孔山上踏出希波克裏尼靈感泉的生有翼的飛馬</a:t>
            </a:r>
          </a:p>
          <a:p>
            <a:r>
              <a:rPr lang="en-US" altLang="zh-TW" dirty="0"/>
              <a:t>D-Wave Systems </a:t>
            </a:r>
            <a:r>
              <a:rPr lang="zh-TW" altLang="en-US" dirty="0"/>
              <a:t>是量子計算領域的先驅，專注於量子退火技術的開發。他們的最新架構是 </a:t>
            </a:r>
            <a:r>
              <a:rPr lang="en-US" altLang="zh-TW" b="1" dirty="0"/>
              <a:t>Advantage</a:t>
            </a:r>
            <a:r>
              <a:rPr lang="zh-TW" altLang="en-US" dirty="0"/>
              <a:t> 系統，擁有超過 </a:t>
            </a:r>
            <a:r>
              <a:rPr lang="en-US" altLang="zh-TW" dirty="0"/>
              <a:t>5,000 </a:t>
            </a:r>
            <a:r>
              <a:rPr lang="zh-TW" altLang="en-US" dirty="0"/>
              <a:t>個量子位元（</a:t>
            </a:r>
            <a:r>
              <a:rPr lang="en-US" altLang="zh-TW" dirty="0"/>
              <a:t>qubits</a:t>
            </a:r>
            <a:r>
              <a:rPr lang="zh-TW" altLang="en-US" dirty="0"/>
              <a:t>），並採用 </a:t>
            </a:r>
            <a:r>
              <a:rPr lang="en-US" altLang="zh-TW" dirty="0"/>
              <a:t>Pegasus </a:t>
            </a:r>
            <a:r>
              <a:rPr lang="zh-TW" altLang="en-US" dirty="0"/>
              <a:t>圖拓撲結構，每個量子位元具有 </a:t>
            </a:r>
            <a:r>
              <a:rPr lang="en-US" altLang="zh-TW" dirty="0"/>
              <a:t>15 </a:t>
            </a:r>
            <a:r>
              <a:rPr lang="zh-TW" altLang="en-US" dirty="0"/>
              <a:t>個連接。 </a:t>
            </a:r>
            <a:r>
              <a:rPr lang="en-US" altLang="zh-TW" dirty="0">
                <a:hlinkClick r:id="rId3"/>
              </a:rPr>
              <a:t>en.wikipedia.org</a:t>
            </a:r>
            <a:endParaRPr lang="zh-TW" altLang="en-US" dirty="0"/>
          </a:p>
          <a:p>
            <a:r>
              <a:rPr lang="zh-TW" altLang="en-US" dirty="0"/>
              <a:t>在 </a:t>
            </a:r>
            <a:r>
              <a:rPr lang="en-US" altLang="zh-TW" dirty="0"/>
              <a:t>2021 </a:t>
            </a:r>
            <a:r>
              <a:rPr lang="zh-TW" altLang="en-US" dirty="0"/>
              <a:t>年，</a:t>
            </a:r>
            <a:r>
              <a:rPr lang="en-US" altLang="zh-TW" dirty="0"/>
              <a:t>D-Wave </a:t>
            </a:r>
            <a:r>
              <a:rPr lang="zh-TW" altLang="en-US" dirty="0"/>
              <a:t>宣布了下一代系統 </a:t>
            </a:r>
            <a:r>
              <a:rPr lang="en-US" altLang="zh-TW" b="1" dirty="0"/>
              <a:t>Advantage 2</a:t>
            </a:r>
            <a:r>
              <a:rPr lang="zh-TW" altLang="en-US" dirty="0"/>
              <a:t>，預計在 </a:t>
            </a:r>
            <a:r>
              <a:rPr lang="en-US" altLang="zh-TW" dirty="0"/>
              <a:t>2024 </a:t>
            </a:r>
            <a:r>
              <a:rPr lang="zh-TW" altLang="en-US" dirty="0"/>
              <a:t>年底或 </a:t>
            </a:r>
            <a:r>
              <a:rPr lang="en-US" altLang="zh-TW" dirty="0"/>
              <a:t>2025 </a:t>
            </a:r>
            <a:r>
              <a:rPr lang="zh-TW" altLang="en-US" dirty="0"/>
              <a:t>年初交付。</a:t>
            </a:r>
            <a:r>
              <a:rPr lang="en-US" altLang="zh-TW" dirty="0"/>
              <a:t>Advantage 2 </a:t>
            </a:r>
            <a:r>
              <a:rPr lang="zh-TW" altLang="en-US" dirty="0"/>
              <a:t>將量子位元數量提升至超過 </a:t>
            </a:r>
            <a:r>
              <a:rPr lang="en-US" altLang="zh-TW" dirty="0"/>
              <a:t>7,000 </a:t>
            </a:r>
            <a:r>
              <a:rPr lang="zh-TW" altLang="en-US" dirty="0"/>
              <a:t>個，並轉換為 </a:t>
            </a:r>
            <a:r>
              <a:rPr lang="en-US" altLang="zh-TW" dirty="0"/>
              <a:t>Zephyr </a:t>
            </a:r>
            <a:r>
              <a:rPr lang="zh-TW" altLang="en-US" dirty="0"/>
              <a:t>圖拓撲結構，每個量子位元的連接數增加到 </a:t>
            </a:r>
            <a:r>
              <a:rPr lang="en-US" altLang="zh-TW" dirty="0"/>
              <a:t>20</a:t>
            </a:r>
            <a:r>
              <a:rPr lang="zh-TW" altLang="en-US" dirty="0"/>
              <a:t>。 </a:t>
            </a:r>
            <a:r>
              <a:rPr lang="en-US" altLang="zh-TW" dirty="0">
                <a:hlinkClick r:id="rId3"/>
              </a:rPr>
              <a:t>en.wikipedia.org</a:t>
            </a:r>
            <a:endParaRPr lang="zh-TW" altLang="en-US" dirty="0"/>
          </a:p>
          <a:p>
            <a:r>
              <a:rPr lang="zh-TW" altLang="en-US" dirty="0"/>
              <a:t>值得注意的是，</a:t>
            </a:r>
            <a:r>
              <a:rPr lang="en-US" altLang="zh-TW" dirty="0"/>
              <a:t>D-Wave </a:t>
            </a:r>
            <a:r>
              <a:rPr lang="zh-TW" altLang="en-US" dirty="0"/>
              <a:t>與德國的尤利希超級計算中心（</a:t>
            </a:r>
            <a:r>
              <a:rPr lang="en-US" altLang="zh-TW" dirty="0" err="1"/>
              <a:t>Jülich</a:t>
            </a:r>
            <a:r>
              <a:rPr lang="en-US" altLang="zh-TW" dirty="0"/>
              <a:t> Supercomputing Centre, JSC</a:t>
            </a:r>
            <a:r>
              <a:rPr lang="zh-TW" altLang="en-US" dirty="0"/>
              <a:t>）合作，將 </a:t>
            </a:r>
            <a:r>
              <a:rPr lang="en-US" altLang="zh-TW" dirty="0"/>
              <a:t>Advantage </a:t>
            </a:r>
            <a:r>
              <a:rPr lang="zh-TW" altLang="en-US" dirty="0"/>
              <a:t>系統整合到正在開發的 </a:t>
            </a:r>
            <a:r>
              <a:rPr lang="en-US" altLang="zh-TW" dirty="0" err="1"/>
              <a:t>exascale</a:t>
            </a:r>
            <a:r>
              <a:rPr lang="en-US" altLang="zh-TW" dirty="0"/>
              <a:t> </a:t>
            </a:r>
            <a:r>
              <a:rPr lang="zh-TW" altLang="en-US" dirty="0"/>
              <a:t>超級計算機 </a:t>
            </a:r>
            <a:r>
              <a:rPr lang="en-US" altLang="zh-TW" dirty="0"/>
              <a:t>Jupiter </a:t>
            </a:r>
            <a:r>
              <a:rPr lang="zh-TW" altLang="en-US" dirty="0"/>
              <a:t>中，這是全球首個將量子退火計算機與 </a:t>
            </a:r>
            <a:r>
              <a:rPr lang="en-US" altLang="zh-TW" dirty="0" err="1"/>
              <a:t>exascale</a:t>
            </a:r>
            <a:r>
              <a:rPr lang="en-US" altLang="zh-TW" dirty="0"/>
              <a:t> </a:t>
            </a:r>
            <a:r>
              <a:rPr lang="zh-TW" altLang="en-US" dirty="0"/>
              <a:t>計算相結合的案例。 </a:t>
            </a:r>
            <a:r>
              <a:rPr lang="zh-TW" altLang="en-US" dirty="0">
                <a:hlinkClick r:id="rId4"/>
              </a:rPr>
              <a:t>巴倫斯</a:t>
            </a:r>
            <a:endParaRPr lang="zh-TW" altLang="en-US" dirty="0"/>
          </a:p>
          <a:p>
            <a:r>
              <a:rPr lang="en-US" altLang="zh-TW" dirty="0"/>
              <a:t>D-Wave </a:t>
            </a:r>
            <a:r>
              <a:rPr lang="zh-TW" altLang="en-US" dirty="0"/>
              <a:t>的這些最新架構旨在提升量子計算的性能和應用範圍，特別是在解決複雜的優化問題和推動人工智慧領域的創新。</a:t>
            </a:r>
            <a:endParaRPr lang="en-US" altLang="zh-TW" dirty="0"/>
          </a:p>
          <a:p>
            <a:r>
              <a:rPr lang="en-US" altLang="zh-TW" sz="1100" b="0" i="0" u="none" strike="noStrike" cap="none" dirty="0">
                <a:solidFill>
                  <a:srgbClr val="000000"/>
                </a:solidFill>
                <a:effectLst/>
                <a:latin typeface="Arial"/>
                <a:ea typeface="Arial"/>
                <a:cs typeface="Arial"/>
                <a:sym typeface="Arial"/>
              </a:rPr>
              <a:t>zephyr</a:t>
            </a:r>
          </a:p>
          <a:p>
            <a:r>
              <a:rPr lang="en-US" altLang="zh-TW" sz="1100" b="1" i="1" u="none" strike="noStrike" cap="none" dirty="0">
                <a:solidFill>
                  <a:srgbClr val="000000"/>
                </a:solidFill>
                <a:effectLst/>
                <a:latin typeface="Arial"/>
                <a:ea typeface="Arial"/>
                <a:cs typeface="Arial"/>
                <a:sym typeface="Arial"/>
              </a:rPr>
              <a:t>noun</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hlinkClick r:id="rId5"/>
              </a:rPr>
              <a:t>[ C ]</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   literary</a:t>
            </a:r>
          </a:p>
          <a:p>
            <a:pPr fontAlgn="auto"/>
            <a:r>
              <a:rPr lang="en-US" altLang="zh-TW" sz="1100" b="1" i="0" u="none" strike="noStrike" cap="all" dirty="0" err="1">
                <a:solidFill>
                  <a:srgbClr val="000000"/>
                </a:solidFill>
                <a:effectLst/>
                <a:latin typeface="Arial"/>
                <a:ea typeface="Arial"/>
                <a:cs typeface="Arial"/>
                <a:sym typeface="Arial"/>
              </a:rPr>
              <a:t>uk</a:t>
            </a:r>
            <a:r>
              <a:rPr lang="en-US" altLang="zh-TW" sz="1100" b="0" i="0" u="none" strike="noStrike" cap="none" dirty="0">
                <a:solidFill>
                  <a:srgbClr val="000000"/>
                </a:solidFill>
                <a:effectLst/>
                <a:latin typeface="Arial"/>
                <a:ea typeface="Arial"/>
                <a:cs typeface="Arial"/>
                <a:sym typeface="Arial"/>
              </a:rPr>
              <a:t> </a:t>
            </a:r>
            <a:endParaRPr lang="en-US" altLang="zh-TW" sz="1100" b="0" i="0" u="none" strike="noStrike" cap="all" dirty="0">
              <a:solidFill>
                <a:srgbClr val="000000"/>
              </a:solidFill>
              <a:effectLst/>
              <a:latin typeface="Arial"/>
              <a:ea typeface="Arial"/>
              <a:cs typeface="Arial"/>
              <a:sym typeface="Arial"/>
            </a:endParaRPr>
          </a:p>
          <a:p>
            <a:pPr fontAlgn="auto"/>
            <a:r>
              <a:rPr lang="en-US" altLang="zh-TW" sz="1100" b="0" i="0" u="none" strike="noStrike" cap="none" dirty="0">
                <a:solidFill>
                  <a:srgbClr val="000000"/>
                </a:solidFill>
                <a:effectLst/>
                <a:latin typeface="Arial"/>
                <a:ea typeface="Arial"/>
                <a:cs typeface="Arial"/>
                <a:sym typeface="Arial"/>
              </a:rPr>
              <a:t> /ˈ</a:t>
            </a:r>
            <a:r>
              <a:rPr lang="en-US" altLang="zh-TW" sz="1100" b="0" i="0" u="none" strike="noStrike" cap="none" dirty="0" err="1">
                <a:solidFill>
                  <a:srgbClr val="000000"/>
                </a:solidFill>
                <a:effectLst/>
                <a:latin typeface="Arial"/>
                <a:ea typeface="Arial"/>
                <a:cs typeface="Arial"/>
                <a:sym typeface="Arial"/>
              </a:rPr>
              <a:t>zef.ər</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all" dirty="0">
                <a:solidFill>
                  <a:srgbClr val="000000"/>
                </a:solidFill>
                <a:effectLst/>
                <a:latin typeface="Arial"/>
                <a:ea typeface="Arial"/>
                <a:cs typeface="Arial"/>
                <a:sym typeface="Arial"/>
              </a:rPr>
              <a:t>us</a:t>
            </a:r>
            <a:r>
              <a:rPr lang="en-US" altLang="zh-TW" sz="1100" b="0" i="0" u="none" strike="noStrike" cap="none" dirty="0">
                <a:solidFill>
                  <a:srgbClr val="000000"/>
                </a:solidFill>
                <a:effectLst/>
                <a:latin typeface="Arial"/>
                <a:ea typeface="Arial"/>
                <a:cs typeface="Arial"/>
                <a:sym typeface="Arial"/>
              </a:rPr>
              <a:t> </a:t>
            </a:r>
            <a:endParaRPr lang="en-US" altLang="zh-TW" sz="1100" b="0" i="0" u="none" strike="noStrike" cap="all"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 /ˈ</a:t>
            </a:r>
            <a:r>
              <a:rPr lang="en-US" altLang="zh-TW" sz="1100" b="0" i="0" u="none" strike="noStrike" cap="none" dirty="0" err="1">
                <a:solidFill>
                  <a:srgbClr val="000000"/>
                </a:solidFill>
                <a:effectLst/>
                <a:latin typeface="Arial"/>
                <a:ea typeface="Arial"/>
                <a:cs typeface="Arial"/>
                <a:sym typeface="Arial"/>
              </a:rPr>
              <a:t>zef.ɚ</a:t>
            </a:r>
            <a:r>
              <a:rPr lang="en-US" altLang="zh-TW" sz="1100" b="0" i="0" u="none" strike="noStrike" cap="none" dirty="0">
                <a:solidFill>
                  <a:srgbClr val="000000"/>
                </a:solidFill>
                <a:effectLst/>
                <a:latin typeface="Arial"/>
                <a:ea typeface="Arial"/>
                <a:cs typeface="Arial"/>
                <a:sym typeface="Arial"/>
              </a:rPr>
              <a:t>/</a:t>
            </a:r>
          </a:p>
          <a:p>
            <a:r>
              <a:rPr lang="en-US" altLang="zh-TW" sz="1100" b="1" i="0" u="none" strike="noStrike" cap="none" dirty="0">
                <a:solidFill>
                  <a:srgbClr val="000000"/>
                </a:solidFill>
                <a:effectLst/>
                <a:latin typeface="Arial"/>
                <a:ea typeface="Arial"/>
                <a:cs typeface="Arial"/>
                <a:sym typeface="Arial"/>
              </a:rPr>
              <a:t>a light wind(</a:t>
            </a:r>
            <a:r>
              <a:rPr lang="zh-TW" altLang="en-US" sz="1100" b="1" i="0" u="none" strike="noStrike" cap="none" dirty="0">
                <a:solidFill>
                  <a:srgbClr val="000000"/>
                </a:solidFill>
                <a:effectLst/>
                <a:latin typeface="Arial"/>
                <a:ea typeface="Arial"/>
                <a:cs typeface="Arial"/>
                <a:sym typeface="Arial"/>
              </a:rPr>
              <a:t>和風，微風</a:t>
            </a:r>
            <a:r>
              <a:rPr lang="en-US" altLang="zh-TW" sz="1100" b="1" i="0" u="none" strike="noStrike" cap="none" dirty="0">
                <a:solidFill>
                  <a:srgbClr val="000000"/>
                </a:solidFill>
                <a:effectLst/>
                <a:latin typeface="Arial"/>
                <a:ea typeface="Arial"/>
                <a:cs typeface="Arial"/>
                <a:sym typeface="Arial"/>
              </a:rPr>
              <a:t>)</a:t>
            </a:r>
            <a:endParaRPr lang="zh-TW" altLang="en-US" dirty="0"/>
          </a:p>
          <a:p>
            <a:pPr>
              <a:buSzPts val="1100"/>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2176bbb184_0_2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12176bbb184_0_28: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SzPts val="1100"/>
            </a:pPr>
            <a:endParaRPr/>
          </a:p>
        </p:txBody>
      </p:sp>
    </p:spTree>
    <p:extLst>
      <p:ext uri="{BB962C8B-B14F-4D97-AF65-F5344CB8AC3E}">
        <p14:creationId xmlns:p14="http://schemas.microsoft.com/office/powerpoint/2010/main" val="799138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2176bbb184_0_4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12176bbb184_0_48: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Clr>
                <a:schemeClr val="dk1"/>
              </a:buClr>
              <a:buSzPts val="1100"/>
            </a:pPr>
            <a:endParaRPr>
              <a:solidFill>
                <a:schemeClr val="dk1"/>
              </a:solidFill>
            </a:endParaRPr>
          </a:p>
        </p:txBody>
      </p:sp>
    </p:spTree>
    <p:extLst>
      <p:ext uri="{BB962C8B-B14F-4D97-AF65-F5344CB8AC3E}">
        <p14:creationId xmlns:p14="http://schemas.microsoft.com/office/powerpoint/2010/main" val="1392745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p>
            <a:pPr marL="0" indent="0">
              <a:buNone/>
            </a:pPr>
            <a:endParaRPr dirty="0"/>
          </a:p>
        </p:txBody>
      </p:sp>
    </p:spTree>
    <p:extLst>
      <p:ext uri="{BB962C8B-B14F-4D97-AF65-F5344CB8AC3E}">
        <p14:creationId xmlns:p14="http://schemas.microsoft.com/office/powerpoint/2010/main" val="526542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176bbb184_0_17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12176bbb184_0_177: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SzPts val="1100"/>
            </a:pPr>
            <a:r>
              <a:rPr lang="en-US" dirty="0" err="1"/>
              <a:t>要用量子採樣器解決問題</a:t>
            </a:r>
            <a:r>
              <a:rPr lang="en-US" dirty="0"/>
              <a:t>，</a:t>
            </a:r>
            <a:r>
              <a:rPr lang="zh-TW" altLang="en-US" dirty="0"/>
              <a:t>我們</a:t>
            </a:r>
            <a:r>
              <a:rPr lang="en-US" dirty="0" err="1"/>
              <a:t>可以將問題表述為目標函數，通常採用</a:t>
            </a:r>
            <a:r>
              <a:rPr lang="en-US" dirty="0"/>
              <a:t> Ising 或 QUBO </a:t>
            </a:r>
            <a:r>
              <a:rPr lang="en-US" dirty="0" err="1"/>
              <a:t>格式</a:t>
            </a:r>
            <a:r>
              <a:rPr lang="en-US" dirty="0"/>
              <a:t>。 </a:t>
            </a:r>
            <a:r>
              <a:rPr lang="en-US" dirty="0" err="1"/>
              <a:t>目標函數的低能量狀態代表了問題的良好解決方案</a:t>
            </a:r>
            <a:r>
              <a:rPr lang="en-US" dirty="0"/>
              <a:t>。 </a:t>
            </a:r>
            <a:r>
              <a:rPr lang="en-US" dirty="0" err="1"/>
              <a:t>因為</a:t>
            </a:r>
            <a:r>
              <a:rPr lang="zh-TW" altLang="en-US" dirty="0"/>
              <a:t>我們</a:t>
            </a:r>
            <a:r>
              <a:rPr lang="en-US" dirty="0" err="1"/>
              <a:t>可以將目標函數表示為圖形，所以</a:t>
            </a:r>
            <a:r>
              <a:rPr lang="zh-TW" altLang="en-US" dirty="0"/>
              <a:t>我們</a:t>
            </a:r>
            <a:r>
              <a:rPr lang="en-US" dirty="0" err="1"/>
              <a:t>可以將其映射到</a:t>
            </a:r>
            <a:r>
              <a:rPr lang="en-US" dirty="0"/>
              <a:t> QPU： </a:t>
            </a:r>
            <a:r>
              <a:rPr lang="en-US" dirty="0" err="1"/>
              <a:t>線性係數映射到量子比特偏差，二次係數映射到耦合器強度</a:t>
            </a:r>
            <a:r>
              <a:rPr lang="en-US" dirty="0"/>
              <a:t>。 QPU </a:t>
            </a:r>
            <a:r>
              <a:rPr lang="en-US" dirty="0" err="1"/>
              <a:t>使用量子退火來尋找所產生的能量景觀的最小值，這對應於</a:t>
            </a:r>
            <a:r>
              <a:rPr lang="zh-TW" altLang="en-US" dirty="0"/>
              <a:t>我們</a:t>
            </a:r>
            <a:r>
              <a:rPr lang="en-US" dirty="0" err="1"/>
              <a:t>的問題的解決方案</a:t>
            </a:r>
            <a:r>
              <a:rPr lang="en-US" dirty="0"/>
              <a:t>。</a:t>
            </a:r>
            <a:endParaRPr dirty="0"/>
          </a:p>
          <a:p>
            <a:pPr>
              <a:buSzPts val="1100"/>
            </a:pPr>
            <a:endParaRPr dirty="0"/>
          </a:p>
          <a:p>
            <a:pPr>
              <a:buSzPts val="1100"/>
            </a:pPr>
            <a:r>
              <a:rPr lang="en-US" dirty="0"/>
              <a:t>1.Formulate your problem as an objective function</a:t>
            </a:r>
            <a:endParaRPr dirty="0"/>
          </a:p>
          <a:p>
            <a:pPr>
              <a:buSzPts val="1100"/>
            </a:pPr>
            <a:r>
              <a:rPr lang="en-US" dirty="0"/>
              <a:t>目標（成本）函數是待優化問題的數學表達式；對於量子計算，這些是二次模型1，它們具有最低值（能量），</a:t>
            </a:r>
            <a:r>
              <a:rPr lang="en-US" dirty="0" err="1"/>
              <a:t>可以很好地解決它們所代表的問題</a:t>
            </a:r>
            <a:r>
              <a:rPr lang="en-US" dirty="0"/>
              <a:t>。</a:t>
            </a:r>
            <a:endParaRPr dirty="0"/>
          </a:p>
          <a:p>
            <a:pPr>
              <a:buSzPts val="1100"/>
            </a:pPr>
            <a:r>
              <a:rPr lang="en-US" dirty="0"/>
              <a:t>2.Find good solutions by sampling</a:t>
            </a:r>
            <a:endParaRPr dirty="0"/>
          </a:p>
          <a:p>
            <a:pPr>
              <a:buSzPts val="1100"/>
            </a:pPr>
            <a:r>
              <a:rPr lang="en-US" dirty="0" err="1"/>
              <a:t>採樣器是從目標函數的低能量狀態中採樣的過程。通過將</a:t>
            </a:r>
            <a:r>
              <a:rPr lang="zh-TW" altLang="en-US" dirty="0"/>
              <a:t>我們</a:t>
            </a:r>
            <a:r>
              <a:rPr lang="en-US" dirty="0" err="1"/>
              <a:t>的二次模型提交給</a:t>
            </a:r>
            <a:r>
              <a:rPr lang="en-US" dirty="0"/>
              <a:t> Ocean </a:t>
            </a:r>
            <a:r>
              <a:rPr lang="en-US" dirty="0" err="1"/>
              <a:t>的各種量子、經典和混合量子經典採樣器之一，找到好的解決方案</a:t>
            </a:r>
            <a:r>
              <a:rPr lang="en-US" dirty="0"/>
              <a:t>。</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Digital Annealer (DA) is a new technology inspired by quantum computing which is a hardware implementation (CMOS-based ASIC), operates at room temperature and utilizes digital circuitry for the various simulated annealing (SA) algorithm to perform complex optimization. It has superior ability to solve large and complex combinatorial optimization problems in quadratic unconstrained binary optimization (QUBO) formulation. </a:t>
            </a:r>
            <a:r>
              <a:rPr lang="en-US" altLang="zh-TW" sz="1900" dirty="0">
                <a:latin typeface="Times New Roman" panose="02020603050405020304" pitchFamily="18" charset="0"/>
                <a:ea typeface="SimSun" panose="02010600030101010101" pitchFamily="2" charset="-122"/>
              </a:rPr>
              <a:t>The third-generation DA introduces a hybrid software-hardware system capable of addressing large problems, up to 100,000 bits and fully connectivity. It </a:t>
            </a:r>
            <a:r>
              <a:rPr lang="en-US" altLang="zh-TW" sz="1900" dirty="0">
                <a:latin typeface="Times New Roman" panose="02020603050405020304" pitchFamily="18" charset="0"/>
                <a:ea typeface="新細明體" panose="02020500000000000000" pitchFamily="18" charset="-120"/>
              </a:rPr>
              <a:t>also </a:t>
            </a:r>
            <a:r>
              <a:rPr lang="en-US" altLang="zh-TW" sz="1900" dirty="0">
                <a:latin typeface="Times New Roman" panose="02020603050405020304" pitchFamily="18" charset="0"/>
                <a:ea typeface="SimSun" panose="02010600030101010101" pitchFamily="2" charset="-122"/>
              </a:rPr>
              <a:t>separates cost and penalty terms and introduces functionalities for handling one-way/two-way one-hot constraints and linear inequality constraints directly.</a:t>
            </a:r>
          </a:p>
          <a:p>
            <a:endParaRPr lang="en-US" altLang="zh-TW" sz="1900" dirty="0">
              <a:latin typeface="Times New Roman" panose="02020603050405020304" pitchFamily="18" charset="0"/>
              <a:ea typeface="SimSun" panose="02010600030101010101" pitchFamily="2" charset="-122"/>
            </a:endParaRPr>
          </a:p>
          <a:p>
            <a:endParaRPr lang="zh-TW" altLang="en-US" dirty="0"/>
          </a:p>
        </p:txBody>
      </p:sp>
      <p:sp>
        <p:nvSpPr>
          <p:cNvPr id="4" name="投影片編號版面配置區 3"/>
          <p:cNvSpPr>
            <a:spLocks noGrp="1"/>
          </p:cNvSpPr>
          <p:nvPr>
            <p:ph type="sldNum" sz="quarter" idx="5"/>
          </p:nvPr>
        </p:nvSpPr>
        <p:spPr/>
        <p:txBody>
          <a:bodyPr/>
          <a:lstStyle/>
          <a:p>
            <a:fld id="{B3C6894B-F246-4040-97C5-31882EABDF5A}" type="slidenum">
              <a:rPr lang="zh-TW" altLang="en-US" smtClean="0"/>
              <a:t>67</a:t>
            </a:fld>
            <a:endParaRPr lang="zh-TW" altLang="en-US"/>
          </a:p>
        </p:txBody>
      </p:sp>
    </p:spTree>
    <p:extLst>
      <p:ext uri="{BB962C8B-B14F-4D97-AF65-F5344CB8AC3E}">
        <p14:creationId xmlns:p14="http://schemas.microsoft.com/office/powerpoint/2010/main" val="125977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900" dirty="0">
                <a:latin typeface="Times New Roman" panose="02020603050405020304" pitchFamily="18" charset="0"/>
                <a:ea typeface="新細明體" panose="02020500000000000000" pitchFamily="18" charset="-120"/>
              </a:rPr>
              <a:t> The following figure shows the technology which DA use to find the optimal value by 1-bit inversion. By</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parallel</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computing</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in</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digital</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circuit, the optimal value and corresponding configuration can be found rapidly. It is also the technology for using the constraint one-way/two-way one-hot, that is, all zeros at the purple nodes and 1 on yellow node. </a:t>
            </a:r>
            <a:endParaRPr lang="zh-TW" altLang="en-US" dirty="0"/>
          </a:p>
        </p:txBody>
      </p:sp>
      <p:sp>
        <p:nvSpPr>
          <p:cNvPr id="4" name="投影片編號版面配置區 3"/>
          <p:cNvSpPr>
            <a:spLocks noGrp="1"/>
          </p:cNvSpPr>
          <p:nvPr>
            <p:ph type="sldNum" sz="quarter" idx="5"/>
          </p:nvPr>
        </p:nvSpPr>
        <p:spPr/>
        <p:txBody>
          <a:bodyPr/>
          <a:lstStyle/>
          <a:p>
            <a:fld id="{B3C6894B-F246-4040-97C5-31882EABDF5A}" type="slidenum">
              <a:rPr lang="zh-TW" altLang="en-US" smtClean="0"/>
              <a:t>68</a:t>
            </a:fld>
            <a:endParaRPr lang="zh-TW" altLang="en-US"/>
          </a:p>
        </p:txBody>
      </p:sp>
    </p:spTree>
    <p:extLst>
      <p:ext uri="{BB962C8B-B14F-4D97-AF65-F5344CB8AC3E}">
        <p14:creationId xmlns:p14="http://schemas.microsoft.com/office/powerpoint/2010/main" val="36887035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way for using DA is also easy. We </a:t>
            </a:r>
            <a:r>
              <a:rPr lang="en-US" altLang="zh-TW" sz="2400" dirty="0"/>
              <a:t>generate the Q matrix for QUBO and send Q to DA by </a:t>
            </a:r>
            <a:r>
              <a:rPr lang="en-US" altLang="zh-TW" sz="2400" dirty="0" err="1"/>
              <a:t>Qubo</a:t>
            </a:r>
            <a:r>
              <a:rPr lang="en-US" altLang="zh-TW" sz="2400" dirty="0"/>
              <a:t> v3 API. </a:t>
            </a:r>
            <a:r>
              <a:rPr lang="en-GB" altLang="zh-TW" sz="2400" dirty="0"/>
              <a:t>After a specific waiting time, get the solution and  </a:t>
            </a:r>
            <a:r>
              <a:rPr lang="en-US" altLang="zh-TW" sz="2400" dirty="0"/>
              <a:t>the total time required to find an optimal solution.</a:t>
            </a:r>
            <a:r>
              <a:rPr lang="zh-TW" altLang="en-US" sz="2400" dirty="0"/>
              <a:t> </a:t>
            </a:r>
            <a:r>
              <a:rPr lang="en-US" altLang="zh-TW" sz="2400" dirty="0"/>
              <a:t>In</a:t>
            </a:r>
            <a:r>
              <a:rPr lang="zh-TW" altLang="en-US" sz="2400" dirty="0"/>
              <a:t> </a:t>
            </a:r>
            <a:r>
              <a:rPr lang="en-US" altLang="zh-TW" sz="2400" dirty="0"/>
              <a:t>order</a:t>
            </a:r>
            <a:r>
              <a:rPr lang="zh-TW" altLang="en-US" sz="2400" dirty="0"/>
              <a:t> </a:t>
            </a:r>
            <a:r>
              <a:rPr lang="en-US" altLang="zh-TW" sz="2400" dirty="0"/>
              <a:t>to</a:t>
            </a:r>
            <a:r>
              <a:rPr lang="zh-TW" altLang="en-US" sz="2400" dirty="0"/>
              <a:t> </a:t>
            </a:r>
            <a:r>
              <a:rPr lang="en-US" altLang="zh-TW" sz="2400" dirty="0"/>
              <a:t>be</a:t>
            </a:r>
            <a:r>
              <a:rPr lang="zh-TW" altLang="en-US" sz="2400" dirty="0"/>
              <a:t> </a:t>
            </a:r>
            <a:r>
              <a:rPr lang="en-US" altLang="zh-TW" sz="2400" dirty="0"/>
              <a:t>fair,</a:t>
            </a:r>
            <a:r>
              <a:rPr lang="zh-TW" altLang="en-US" sz="2400" dirty="0"/>
              <a:t> </a:t>
            </a:r>
            <a:r>
              <a:rPr lang="en-US" altLang="zh-TW" sz="2400" dirty="0"/>
              <a:t>the</a:t>
            </a:r>
            <a:r>
              <a:rPr lang="zh-TW" altLang="en-US" sz="2400" dirty="0"/>
              <a:t> </a:t>
            </a:r>
            <a:r>
              <a:rPr lang="en-US" altLang="zh-TW" sz="2400" dirty="0"/>
              <a:t>following features are not used in this study: </a:t>
            </a:r>
            <a:r>
              <a:rPr lang="en-GB" altLang="zh-TW" sz="2400" dirty="0"/>
              <a:t>penalty</a:t>
            </a:r>
            <a:r>
              <a:rPr lang="zh-TW" altLang="en-US" sz="2400" dirty="0"/>
              <a:t>、</a:t>
            </a:r>
            <a:r>
              <a:rPr lang="en-US" altLang="zh-TW" sz="2400" dirty="0" err="1"/>
              <a:t>one_way_one_hot_groups</a:t>
            </a:r>
            <a:r>
              <a:rPr lang="zh-TW" altLang="en-US" sz="2400" dirty="0"/>
              <a:t>、</a:t>
            </a:r>
            <a:r>
              <a:rPr lang="en-US" altLang="zh-TW" sz="2400" dirty="0" err="1"/>
              <a:t>two_way_one_hot_groups</a:t>
            </a:r>
            <a:endParaRPr lang="en-GB" altLang="zh-TW" sz="2400" dirty="0"/>
          </a:p>
          <a:p>
            <a:endParaRPr lang="zh-TW" altLang="en-US" dirty="0"/>
          </a:p>
        </p:txBody>
      </p:sp>
      <p:sp>
        <p:nvSpPr>
          <p:cNvPr id="4" name="投影片編號版面配置區 3"/>
          <p:cNvSpPr>
            <a:spLocks noGrp="1"/>
          </p:cNvSpPr>
          <p:nvPr>
            <p:ph type="sldNum" sz="quarter" idx="5"/>
          </p:nvPr>
        </p:nvSpPr>
        <p:spPr/>
        <p:txBody>
          <a:bodyPr/>
          <a:lstStyle/>
          <a:p>
            <a:fld id="{B3C6894B-F246-4040-97C5-31882EABDF5A}" type="slidenum">
              <a:rPr lang="zh-TW" altLang="en-US" smtClean="0"/>
              <a:t>69</a:t>
            </a:fld>
            <a:endParaRPr lang="zh-TW" altLang="en-US"/>
          </a:p>
        </p:txBody>
      </p:sp>
    </p:spTree>
    <p:extLst>
      <p:ext uri="{BB962C8B-B14F-4D97-AF65-F5344CB8AC3E}">
        <p14:creationId xmlns:p14="http://schemas.microsoft.com/office/powerpoint/2010/main" val="2713080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70</a:t>
            </a:fld>
            <a:endParaRPr kumimoji="1" lang="zh-TW" altLang="en-US"/>
          </a:p>
        </p:txBody>
      </p:sp>
    </p:spTree>
    <p:extLst>
      <p:ext uri="{BB962C8B-B14F-4D97-AF65-F5344CB8AC3E}">
        <p14:creationId xmlns:p14="http://schemas.microsoft.com/office/powerpoint/2010/main" val="3181595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33" indent="-171433" defTabSz="990376">
              <a:buFont typeface="Arial" panose="020B0604020202020204" pitchFamily="34" charset="0"/>
              <a:buChar char="•"/>
              <a:defRPr/>
            </a:pPr>
            <a:r>
              <a:rPr lang="en-US" altLang="zh-TW" dirty="0"/>
              <a:t>The Compal company built a quantum-inspired annealer</a:t>
            </a:r>
            <a:r>
              <a:rPr lang="zh-TW" altLang="en-US" dirty="0"/>
              <a:t> </a:t>
            </a:r>
            <a:r>
              <a:rPr lang="en-US" altLang="zh-TW" dirty="0"/>
              <a:t>called Quantix. It is a GPU annealer (GPUA) which harnesses the computation power of graphics processing units</a:t>
            </a:r>
            <a:r>
              <a:rPr lang="zh-TW" altLang="en-US" dirty="0"/>
              <a:t> </a:t>
            </a:r>
            <a:r>
              <a:rPr lang="en-US" altLang="zh-TW" dirty="0"/>
              <a:t>(GPUs) to conduct the diverse adaptive bulk search (DABS)</a:t>
            </a:r>
            <a:r>
              <a:rPr lang="zh-TW" altLang="en-US" dirty="0"/>
              <a:t> </a:t>
            </a:r>
            <a:r>
              <a:rPr lang="en-US" altLang="zh-TW" dirty="0"/>
              <a:t>solver for finding the optimal COP solution. Quantix is built</a:t>
            </a:r>
            <a:r>
              <a:rPr lang="zh-TW" altLang="en-US" dirty="0"/>
              <a:t> </a:t>
            </a:r>
            <a:r>
              <a:rPr lang="en-US" altLang="zh-TW" dirty="0"/>
              <a:t>with 20 Intel Xeon CPUs and 4 NVIDIA GV100 GPUs, each</a:t>
            </a:r>
            <a:r>
              <a:rPr lang="zh-TW" altLang="en-US" dirty="0"/>
              <a:t> </a:t>
            </a:r>
            <a:r>
              <a:rPr lang="en-US" altLang="zh-TW" dirty="0"/>
              <a:t>of which has 5120 Compute Unified Device Architecture</a:t>
            </a:r>
            <a:r>
              <a:rPr lang="zh-TW" altLang="en-US" dirty="0"/>
              <a:t> </a:t>
            </a:r>
            <a:r>
              <a:rPr lang="en-US" altLang="zh-TW" dirty="0"/>
              <a:t>(CUDA) cores.</a:t>
            </a:r>
            <a:r>
              <a:rPr lang="zh-TW" altLang="en-US" dirty="0"/>
              <a:t> </a:t>
            </a:r>
            <a:endParaRPr lang="en-US" altLang="zh-TW" dirty="0"/>
          </a:p>
          <a:p>
            <a:pPr marL="171433" indent="-171433" defTabSz="990376">
              <a:buFont typeface="Arial" panose="020B0604020202020204" pitchFamily="34" charset="0"/>
              <a:buChar char="•"/>
              <a:defRPr/>
            </a:pPr>
            <a:r>
              <a:rPr lang="en-US" altLang="zh-TW" dirty="0"/>
              <a:t>The DABS concept is proposed in [7], of which framework</a:t>
            </a:r>
            <a:r>
              <a:rPr lang="zh-TW" altLang="en-US" dirty="0"/>
              <a:t> </a:t>
            </a:r>
            <a:r>
              <a:rPr lang="en-US" altLang="zh-TW" dirty="0"/>
              <a:t>is depicted in Figure 5. As shown in Figure 5, the DABS</a:t>
            </a:r>
            <a:r>
              <a:rPr lang="zh-TW" altLang="en-US" dirty="0"/>
              <a:t> </a:t>
            </a:r>
            <a:r>
              <a:rPr lang="en-US" altLang="zh-TW" dirty="0"/>
              <a:t>framework is based on CPUs and GPUs. It has multiple</a:t>
            </a:r>
            <a:r>
              <a:rPr lang="zh-TW" altLang="en-US" dirty="0"/>
              <a:t> </a:t>
            </a:r>
            <a:r>
              <a:rPr lang="en-US" altLang="zh-TW" dirty="0"/>
              <a:t>solution pools maintained by a host run on CPUs. Each</a:t>
            </a:r>
            <a:r>
              <a:rPr lang="zh-TW" altLang="en-US" dirty="0"/>
              <a:t> </a:t>
            </a:r>
            <a:r>
              <a:rPr lang="en-US" altLang="zh-TW" dirty="0"/>
              <a:t>solution pool is associated with a GPU and contains entries to</a:t>
            </a:r>
            <a:r>
              <a:rPr lang="zh-TW" altLang="en-US" dirty="0"/>
              <a:t> </a:t>
            </a:r>
            <a:r>
              <a:rPr lang="en-US" altLang="zh-TW" dirty="0"/>
              <a:t>keep information of good solutions returned by the GPU. An</a:t>
            </a:r>
            <a:r>
              <a:rPr lang="zh-TW" altLang="en-US" dirty="0"/>
              <a:t> </a:t>
            </a:r>
            <a:r>
              <a:rPr lang="en-US" altLang="zh-TW" dirty="0"/>
              <a:t>entry in the solution pool contains the solution (or solution vector), energy,</a:t>
            </a:r>
            <a:r>
              <a:rPr lang="zh-TW" altLang="en-US" dirty="0"/>
              <a:t> </a:t>
            </a:r>
            <a:r>
              <a:rPr lang="en-US" altLang="zh-TW" dirty="0"/>
              <a:t>search algorithm, and genetic operation.</a:t>
            </a:r>
          </a:p>
          <a:p>
            <a:pPr marL="171433" indent="-171433" defTabSz="990376">
              <a:buFont typeface="Arial" panose="020B0604020202020204" pitchFamily="34" charset="0"/>
              <a:buChar char="•"/>
              <a:defRPr/>
            </a:pPr>
            <a:r>
              <a:rPr lang="en-US" altLang="zh-TW" dirty="0"/>
              <a:t>Based on Open Multi-Processing (OpenMP) threads, the host CPUs perform genetic algorithm operations (GAOs) on selected solutions from a solution pool or multiple solution pools to generate so-called target solutions to be sent to GPUs. Based on the received target solutions, local search algorithms (LSAs) are executed by GPUs, each with multiple CUDA blocks of numerous CUDA threads that operate concurrently.</a:t>
            </a:r>
          </a:p>
          <a:p>
            <a:pPr marL="171433" indent="-171433" defTabSz="990376">
              <a:buFont typeface="Arial" panose="020B0604020202020204" pitchFamily="34" charset="0"/>
              <a:buChar char="•"/>
              <a:defRPr/>
            </a:pPr>
            <a:r>
              <a:rPr lang="en-US" altLang="zh-TW" dirty="0"/>
              <a:t>The DABS aims to increase the diversity of GAOs and LSAs. It offers five distinct LSAs, namely </a:t>
            </a:r>
            <a:r>
              <a:rPr lang="en-US" altLang="zh-TW" dirty="0" err="1"/>
              <a:t>MaxMin</a:t>
            </a:r>
            <a:r>
              <a:rPr lang="en-US" altLang="zh-TW" dirty="0"/>
              <a:t>, </a:t>
            </a:r>
            <a:r>
              <a:rPr lang="en-US" altLang="zh-TW" dirty="0" err="1"/>
              <a:t>CyclicMin</a:t>
            </a:r>
            <a:r>
              <a:rPr lang="en-US" altLang="zh-TW" dirty="0"/>
              <a:t>, </a:t>
            </a:r>
            <a:r>
              <a:rPr lang="en-US" altLang="zh-TW" dirty="0" err="1"/>
              <a:t>RandomMin</a:t>
            </a:r>
            <a:r>
              <a:rPr lang="en-US" altLang="zh-TW" dirty="0"/>
              <a:t>, </a:t>
            </a:r>
            <a:r>
              <a:rPr lang="en-US" altLang="zh-TW" dirty="0" err="1"/>
              <a:t>PositiveMin</a:t>
            </a:r>
            <a:r>
              <a:rPr lang="en-US" altLang="zh-TW" dirty="0"/>
              <a:t>, and </a:t>
            </a:r>
            <a:r>
              <a:rPr lang="en-US" altLang="zh-TW" dirty="0" err="1"/>
              <a:t>TwoNeighbor</a:t>
            </a:r>
            <a:r>
              <a:rPr lang="en-US" altLang="zh-TW" dirty="0"/>
              <a:t>.</a:t>
            </a:r>
          </a:p>
          <a:p>
            <a:pPr marL="171433" indent="-171433" defTabSz="990376">
              <a:buFont typeface="Arial" panose="020B0604020202020204" pitchFamily="34" charset="0"/>
              <a:buChar char="•"/>
              <a:defRPr/>
            </a:pPr>
            <a:r>
              <a:rPr lang="en-US" altLang="zh-TW" dirty="0"/>
              <a:t>Each LSA iteratively flips bits in a solution to explore the</a:t>
            </a:r>
            <a:r>
              <a:rPr lang="zh-TW" altLang="en-US" dirty="0"/>
              <a:t> </a:t>
            </a:r>
            <a:r>
              <a:rPr lang="en-US" altLang="zh-TW" dirty="0"/>
              <a:t>solution space for improving solutions. During the execution</a:t>
            </a:r>
            <a:r>
              <a:rPr lang="zh-TW" altLang="en-US" dirty="0"/>
              <a:t> </a:t>
            </a:r>
            <a:r>
              <a:rPr lang="en-US" altLang="zh-TW" dirty="0"/>
              <a:t>of DABS, LSAs that yield better solutions are prioritized</a:t>
            </a:r>
            <a:r>
              <a:rPr lang="zh-TW" altLang="en-US" dirty="0"/>
              <a:t> </a:t>
            </a:r>
            <a:r>
              <a:rPr lang="en-US" altLang="zh-TW" dirty="0"/>
              <a:t>for more frequent execution. The DABS also offers eight</a:t>
            </a:r>
            <a:r>
              <a:rPr lang="zh-TW" altLang="en-US" dirty="0"/>
              <a:t> </a:t>
            </a:r>
            <a:r>
              <a:rPr lang="en-US" altLang="zh-TW" dirty="0"/>
              <a:t>different GAOs, including Mutation, Crossover, </a:t>
            </a:r>
            <a:r>
              <a:rPr lang="en-US" altLang="zh-TW" dirty="0" err="1"/>
              <a:t>Xrossover</a:t>
            </a:r>
            <a:r>
              <a:rPr lang="en-US" altLang="zh-TW" dirty="0"/>
              <a:t>,</a:t>
            </a:r>
            <a:r>
              <a:rPr lang="zh-TW" altLang="en-US" dirty="0"/>
              <a:t> </a:t>
            </a:r>
            <a:r>
              <a:rPr lang="en-US" altLang="zh-TW" dirty="0"/>
              <a:t>Zero, One, </a:t>
            </a:r>
            <a:r>
              <a:rPr lang="en-US" altLang="zh-TW" dirty="0" err="1"/>
              <a:t>IntervalZero</a:t>
            </a:r>
            <a:r>
              <a:rPr lang="en-US" altLang="zh-TW" dirty="0"/>
              <a:t>, Best, and Random. Similar to LSAs,</a:t>
            </a:r>
            <a:r>
              <a:rPr lang="zh-TW" altLang="en-US" dirty="0"/>
              <a:t> </a:t>
            </a:r>
            <a:r>
              <a:rPr lang="en-US" altLang="zh-TW" dirty="0"/>
              <a:t>the GAOs leading to better solutions are executed more</a:t>
            </a:r>
            <a:r>
              <a:rPr lang="zh-TW" altLang="en-US" dirty="0"/>
              <a:t> </a:t>
            </a:r>
            <a:r>
              <a:rPr lang="en-US" altLang="zh-TW" dirty="0"/>
              <a:t>frequently than others. </a:t>
            </a:r>
            <a:br>
              <a:rPr lang="en-US" altLang="zh-TW" dirty="0"/>
            </a:br>
            <a:br>
              <a:rPr lang="en-US" altLang="zh-TW" dirty="0"/>
            </a:br>
            <a:endParaRPr kumimoji="1" lang="en-US" altLang="zh-TW"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71</a:t>
            </a:fld>
            <a:endParaRPr kumimoji="1" lang="zh-TW" altLang="en-US"/>
          </a:p>
        </p:txBody>
      </p:sp>
    </p:spTree>
    <p:extLst>
      <p:ext uri="{BB962C8B-B14F-4D97-AF65-F5344CB8AC3E}">
        <p14:creationId xmlns:p14="http://schemas.microsoft.com/office/powerpoint/2010/main" val="22193766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6b98fb4557_7_16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16b98fb4557_7_160: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Clr>
                <a:srgbClr val="000000"/>
              </a:buClr>
              <a:buSzPts val="1100"/>
            </a:pPr>
            <a:endParaRPr/>
          </a:p>
        </p:txBody>
      </p:sp>
    </p:spTree>
    <p:extLst>
      <p:ext uri="{BB962C8B-B14F-4D97-AF65-F5344CB8AC3E}">
        <p14:creationId xmlns:p14="http://schemas.microsoft.com/office/powerpoint/2010/main" val="29033639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22d0c7dce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122d0c7dceb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6b98fb4557_7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16b98fb4557_7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2176bbb18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12176bbb18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3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sz="1200" b="0" i="0" u="none" strike="noStrike" kern="1200" dirty="0">
                <a:solidFill>
                  <a:schemeClr val="tx1"/>
                </a:solidFill>
                <a:effectLst/>
                <a:latin typeface="+mn-lt"/>
                <a:ea typeface="+mn-ea"/>
                <a:cs typeface="+mn-cs"/>
              </a:rPr>
              <a:t>將沙子放大</a:t>
            </a:r>
            <a:r>
              <a:rPr lang="en-US" altLang="zh-TW" sz="1200" b="0" i="0" u="none" strike="noStrike" kern="1200" dirty="0">
                <a:solidFill>
                  <a:schemeClr val="tx1"/>
                </a:solidFill>
                <a:effectLst/>
                <a:latin typeface="+mn-lt"/>
                <a:ea typeface="+mn-ea"/>
                <a:cs typeface="+mn-cs"/>
              </a:rPr>
              <a:t>300</a:t>
            </a:r>
            <a:r>
              <a:rPr lang="zh-TW" altLang="en-US" sz="1200" b="0" i="0" u="none" strike="noStrike" kern="1200" dirty="0">
                <a:solidFill>
                  <a:schemeClr val="tx1"/>
                </a:solidFill>
                <a:effectLst/>
                <a:latin typeface="+mn-lt"/>
                <a:ea typeface="+mn-ea"/>
                <a:cs typeface="+mn-cs"/>
              </a:rPr>
              <a:t>倍後會看到什麼？科學家：裏面是一個微型世界</a:t>
            </a:r>
            <a:endParaRPr lang="zh-TW" altLang="en-US" b="0" dirty="0">
              <a:effectLst/>
            </a:endParaRPr>
          </a:p>
          <a:p>
            <a:pPr rtl="0"/>
            <a:r>
              <a:rPr lang="en-US" altLang="zh-TW" sz="1200" b="0" i="0" u="none" strike="noStrike" kern="1200" dirty="0">
                <a:solidFill>
                  <a:schemeClr val="tx1"/>
                </a:solidFill>
                <a:effectLst/>
                <a:latin typeface="+mn-lt"/>
                <a:ea typeface="+mn-ea"/>
                <a:cs typeface="+mn-cs"/>
              </a:rPr>
              <a:t>2019</a:t>
            </a:r>
            <a:r>
              <a:rPr lang="zh-TW" altLang="en-US" sz="1200" b="0" i="0" u="none" strike="noStrike" kern="1200" dirty="0">
                <a:solidFill>
                  <a:schemeClr val="tx1"/>
                </a:solidFill>
                <a:effectLst/>
                <a:latin typeface="+mn-lt"/>
                <a:ea typeface="+mn-ea"/>
                <a:cs typeface="+mn-cs"/>
              </a:rPr>
              <a:t>年</a:t>
            </a:r>
            <a:r>
              <a:rPr lang="en-US" altLang="zh-TW" sz="1200" b="0" i="0" u="none" strike="noStrike" kern="1200" dirty="0">
                <a:solidFill>
                  <a:schemeClr val="tx1"/>
                </a:solidFill>
                <a:effectLst/>
                <a:latin typeface="+mn-lt"/>
                <a:ea typeface="+mn-ea"/>
                <a:cs typeface="+mn-cs"/>
              </a:rPr>
              <a:t>05</a:t>
            </a:r>
            <a:r>
              <a:rPr lang="zh-TW" altLang="en-US" sz="1200" b="0" i="0" u="none" strike="noStrike" kern="1200" dirty="0">
                <a:solidFill>
                  <a:schemeClr val="tx1"/>
                </a:solidFill>
                <a:effectLst/>
                <a:latin typeface="+mn-lt"/>
                <a:ea typeface="+mn-ea"/>
                <a:cs typeface="+mn-cs"/>
              </a:rPr>
              <a:t>月</a:t>
            </a:r>
            <a:r>
              <a:rPr lang="en-US" altLang="zh-TW" sz="1200" b="0" i="0" u="none" strike="noStrike" kern="1200" dirty="0">
                <a:solidFill>
                  <a:schemeClr val="tx1"/>
                </a:solidFill>
                <a:effectLst/>
                <a:latin typeface="+mn-lt"/>
                <a:ea typeface="+mn-ea"/>
                <a:cs typeface="+mn-cs"/>
              </a:rPr>
              <a:t>14</a:t>
            </a:r>
            <a:r>
              <a:rPr lang="zh-TW" altLang="en-US" sz="1200" b="0" i="0" u="none" strike="noStrike" kern="1200" dirty="0">
                <a:solidFill>
                  <a:schemeClr val="tx1"/>
                </a:solidFill>
                <a:effectLst/>
                <a:latin typeface="+mn-lt"/>
                <a:ea typeface="+mn-ea"/>
                <a:cs typeface="+mn-cs"/>
              </a:rPr>
              <a:t>日 </a:t>
            </a:r>
            <a:r>
              <a:rPr lang="en-US" altLang="zh-TW" sz="1200" b="0" i="0" u="none" strike="noStrike" kern="1200" dirty="0">
                <a:solidFill>
                  <a:schemeClr val="tx1"/>
                </a:solidFill>
                <a:effectLst/>
                <a:latin typeface="+mn-lt"/>
                <a:ea typeface="+mn-ea"/>
                <a:cs typeface="+mn-cs"/>
              </a:rPr>
              <a:t>2:03 PDF</a:t>
            </a:r>
            <a:r>
              <a:rPr lang="zh-TW" altLang="en-US" sz="1200" b="0" i="0" u="none" strike="noStrike" kern="1200" dirty="0">
                <a:solidFill>
                  <a:schemeClr val="tx1"/>
                </a:solidFill>
                <a:effectLst/>
                <a:latin typeface="+mn-lt"/>
                <a:ea typeface="+mn-ea"/>
                <a:cs typeface="+mn-cs"/>
              </a:rPr>
              <a:t>版 分享轉發</a:t>
            </a:r>
            <a:endParaRPr lang="zh-TW" altLang="en-US" b="0" dirty="0">
              <a:effectLst/>
            </a:endParaRPr>
          </a:p>
          <a:p>
            <a:pPr rtl="0"/>
            <a:br>
              <a:rPr lang="zh-TW" altLang="en-US" b="0" dirty="0">
                <a:effectLst/>
              </a:rPr>
            </a:br>
            <a:r>
              <a:rPr lang="zh-TW" altLang="en-US" sz="1200" b="0" i="0" u="none" strike="noStrike" kern="1200" dirty="0">
                <a:solidFill>
                  <a:schemeClr val="tx1"/>
                </a:solidFill>
                <a:effectLst/>
                <a:latin typeface="+mn-lt"/>
                <a:ea typeface="+mn-ea"/>
                <a:cs typeface="+mn-cs"/>
              </a:rPr>
              <a:t>“微觀世界的盡頭是宏觀，而宏觀世界的盡頭則是微觀”這是人們經常能夠聽到的一句話，打個比方說，我們所處在的宇宙雖然非常浩瀚，但是宇宙中的一切都是由原子組成的。</a:t>
            </a:r>
            <a:endParaRPr lang="zh-TW" altLang="en-US" b="0" dirty="0">
              <a:effectLst/>
            </a:endParaRPr>
          </a:p>
          <a:p>
            <a:pPr rtl="0"/>
            <a:br>
              <a:rPr lang="zh-TW" altLang="en-US" b="0" dirty="0">
                <a:effectLst/>
              </a:rPr>
            </a:br>
            <a:r>
              <a:rPr lang="zh-TW" altLang="en-US" sz="1200" b="0" i="0" u="none" strike="noStrike" kern="1200" dirty="0">
                <a:solidFill>
                  <a:schemeClr val="tx1"/>
                </a:solidFill>
                <a:effectLst/>
                <a:latin typeface="+mn-lt"/>
                <a:ea typeface="+mn-ea"/>
                <a:cs typeface="+mn-cs"/>
              </a:rPr>
              <a:t>原子是化學反應中不可分割的最小微粒，同時也是物質世界中最小的單位，但是，人們將宇宙放大數倍之後，卻看到了另一個不同的世界。</a:t>
            </a:r>
            <a:endParaRPr lang="zh-TW" altLang="en-US" b="0" dirty="0">
              <a:effectLst/>
            </a:endParaRPr>
          </a:p>
          <a:p>
            <a:pPr rtl="0"/>
            <a:br>
              <a:rPr lang="zh-TW" altLang="en-US" b="0" dirty="0">
                <a:effectLst/>
              </a:rPr>
            </a:br>
            <a:r>
              <a:rPr lang="zh-TW" altLang="en-US" sz="1200" b="0" i="0" u="none" strike="noStrike" kern="1200" dirty="0">
                <a:solidFill>
                  <a:schemeClr val="tx1"/>
                </a:solidFill>
                <a:effectLst/>
                <a:latin typeface="+mn-lt"/>
                <a:ea typeface="+mn-ea"/>
                <a:cs typeface="+mn-cs"/>
              </a:rPr>
              <a:t>在一顆原子的內部，還擁有著原子核，以及圍繞原子核進行運動的中子和質子，這個結構像極了宇宙中行星圍繞恆星旋轉的模型，因此，才有了微觀世界的盡頭是宏觀這種說法。</a:t>
            </a:r>
            <a:endParaRPr lang="zh-TW" altLang="en-US" b="0" dirty="0">
              <a:effectLst/>
            </a:endParaRPr>
          </a:p>
          <a:p>
            <a:pPr rtl="0"/>
            <a:br>
              <a:rPr lang="zh-TW" altLang="en-US" b="0" dirty="0">
                <a:effectLst/>
              </a:rPr>
            </a:br>
            <a:r>
              <a:rPr lang="zh-TW" altLang="en-US" sz="1200" b="0" i="0" u="none" strike="noStrike" kern="1200" dirty="0">
                <a:solidFill>
                  <a:schemeClr val="tx1"/>
                </a:solidFill>
                <a:effectLst/>
                <a:latin typeface="+mn-lt"/>
                <a:ea typeface="+mn-ea"/>
                <a:cs typeface="+mn-cs"/>
              </a:rPr>
              <a:t>而在佛語中，人們就經常聽到這樣一句話“一花一世界，一葉一菩提”，在這個看似平凡渺小的生命背後，都蘊藏著一個奇妙的世界，而你是否想象過，不僅是一朵花一片葉，其實在一顆沙子內都藏著一個不一樣的世界呢？</a:t>
            </a:r>
            <a:endParaRPr lang="zh-TW" altLang="en-US" b="0" dirty="0">
              <a:effectLst/>
            </a:endParaRPr>
          </a:p>
          <a:p>
            <a:br>
              <a:rPr lang="zh-TW" altLang="en-US" dirty="0"/>
            </a:br>
            <a:r>
              <a:rPr lang="zh-TW" altLang="en-US" dirty="0"/>
              <a:t>從左到右依序呈現物體從最小（夸克）到最大（星系團）的尺寸，並採用對數刻度呈現。加入的例子包括比質子還小的基本粒子（如夸克、電子、膠子、微中子）以及原子、人體、地球等</a:t>
            </a:r>
            <a:endParaRPr lang="en-US" altLang="zh-TW" dirty="0"/>
          </a:p>
          <a:p>
            <a:endParaRPr lang="en-US" altLang="zh-TW" dirty="0"/>
          </a:p>
          <a:p>
            <a:r>
              <a:rPr lang="zh-TW" altLang="en-US" dirty="0"/>
              <a:t> </a:t>
            </a:r>
            <a:r>
              <a:rPr lang="en-US" altLang="zh-TW" dirty="0"/>
              <a:t>"</a:t>
            </a:r>
            <a:r>
              <a:rPr lang="zh-TW" altLang="en-US" dirty="0"/>
              <a:t>普朗克長度</a:t>
            </a:r>
            <a:r>
              <a:rPr lang="en-US" altLang="zh-TW" dirty="0"/>
              <a:t>", "</a:t>
            </a:r>
            <a:r>
              <a:rPr lang="zh-TW" altLang="en-US" dirty="0"/>
              <a:t>夸克</a:t>
            </a:r>
            <a:r>
              <a:rPr lang="en-US" altLang="zh-TW" dirty="0"/>
              <a:t>", "</a:t>
            </a:r>
            <a:r>
              <a:rPr lang="zh-TW" altLang="en-US" dirty="0"/>
              <a:t>膠子</a:t>
            </a:r>
            <a:r>
              <a:rPr lang="en-US" altLang="zh-TW" dirty="0"/>
              <a:t>", "</a:t>
            </a:r>
            <a:r>
              <a:rPr lang="zh-TW" altLang="en-US" dirty="0"/>
              <a:t>電子</a:t>
            </a:r>
            <a:r>
              <a:rPr lang="en-US" altLang="zh-TW" dirty="0"/>
              <a:t>", "</a:t>
            </a:r>
            <a:r>
              <a:rPr lang="zh-TW" altLang="en-US" dirty="0"/>
              <a:t>質子</a:t>
            </a:r>
            <a:r>
              <a:rPr lang="en-US" altLang="zh-TW" dirty="0"/>
              <a:t>", "</a:t>
            </a:r>
            <a:r>
              <a:rPr lang="zh-TW" altLang="en-US" dirty="0"/>
              <a:t>中子</a:t>
            </a:r>
            <a:r>
              <a:rPr lang="en-US" altLang="zh-TW" dirty="0"/>
              <a:t>", "</a:t>
            </a:r>
            <a:r>
              <a:rPr lang="zh-TW" altLang="en-US" dirty="0"/>
              <a:t>原子核</a:t>
            </a:r>
            <a:r>
              <a:rPr lang="en-US" altLang="zh-TW" dirty="0"/>
              <a:t>", "</a:t>
            </a:r>
            <a:r>
              <a:rPr lang="zh-TW" altLang="en-US" dirty="0"/>
              <a:t>原子</a:t>
            </a:r>
            <a:r>
              <a:rPr lang="en-US" altLang="zh-TW" dirty="0"/>
              <a:t>", "</a:t>
            </a:r>
            <a:r>
              <a:rPr lang="zh-TW" altLang="en-US" dirty="0"/>
              <a:t>細胞</a:t>
            </a:r>
            <a:r>
              <a:rPr lang="en-US" altLang="zh-TW" dirty="0"/>
              <a:t>", "</a:t>
            </a:r>
            <a:r>
              <a:rPr lang="zh-TW" altLang="en-US" dirty="0"/>
              <a:t>人類</a:t>
            </a:r>
            <a:r>
              <a:rPr lang="en-US" altLang="zh-TW" dirty="0"/>
              <a:t>", "</a:t>
            </a:r>
            <a:r>
              <a:rPr lang="zh-TW" altLang="en-US" dirty="0"/>
              <a:t>山脈</a:t>
            </a:r>
            <a:r>
              <a:rPr lang="en-US" altLang="zh-TW" dirty="0"/>
              <a:t>", "</a:t>
            </a:r>
            <a:r>
              <a:rPr lang="zh-TW" altLang="en-US" dirty="0"/>
              <a:t>地球</a:t>
            </a:r>
            <a:r>
              <a:rPr lang="en-US" altLang="zh-TW" dirty="0"/>
              <a:t>", "</a:t>
            </a:r>
            <a:r>
              <a:rPr lang="zh-TW" altLang="en-US" dirty="0"/>
              <a:t>太陽系</a:t>
            </a:r>
            <a:r>
              <a:rPr lang="en-US" altLang="zh-TW" dirty="0"/>
              <a:t>", "</a:t>
            </a:r>
            <a:r>
              <a:rPr lang="zh-TW" altLang="en-US" dirty="0"/>
              <a:t>星系</a:t>
            </a:r>
            <a:r>
              <a:rPr lang="en-US" altLang="zh-TW" dirty="0"/>
              <a:t>", "</a:t>
            </a:r>
            <a:r>
              <a:rPr lang="zh-TW" altLang="en-US" dirty="0"/>
              <a:t>星系團</a:t>
            </a:r>
            <a:r>
              <a:rPr lang="en-US" altLang="zh-TW" dirty="0"/>
              <a:t>"</a:t>
            </a: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"Planck Length", "Quark", "Gluon", "Electron", "Proton", "Neutron", "Atomic Nucleus", "Atom", "Cell", "Human", "Mountain", "Earth", "Solar System", "Galaxy", "Galaxy Cluster"</a:t>
            </a: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Figure 1: A sketch of the structure of an atom. An electron cloud is not necessarily spherical but electrons can move in different spatial arrangements called electron shells or orbitals</a:t>
            </a:r>
          </a:p>
          <a:p>
            <a:r>
              <a:rPr lang="en-US" altLang="zh-TW" sz="1200" b="0" i="0" kern="1200" dirty="0">
                <a:solidFill>
                  <a:schemeClr val="tx1"/>
                </a:solidFill>
                <a:effectLst/>
                <a:latin typeface="+mn-lt"/>
                <a:ea typeface="+mn-ea"/>
                <a:cs typeface="+mn-cs"/>
              </a:rPr>
              <a:t>Atoms consist of (see Figure 1):</a:t>
            </a:r>
          </a:p>
          <a:p>
            <a:pPr fontAlgn="t"/>
            <a:r>
              <a:rPr lang="en-US" altLang="zh-TW" sz="1200" b="0" i="1" kern="1200" dirty="0">
                <a:solidFill>
                  <a:schemeClr val="tx1"/>
                </a:solidFill>
                <a:effectLst/>
                <a:latin typeface="+mn-lt"/>
                <a:ea typeface="+mn-ea"/>
                <a:cs typeface="+mn-cs"/>
              </a:rPr>
              <a:t>Nucleus</a:t>
            </a:r>
            <a:r>
              <a:rPr lang="en-US" altLang="zh-TW" sz="1200" b="0" i="0" kern="1200" dirty="0">
                <a:solidFill>
                  <a:schemeClr val="tx1"/>
                </a:solidFill>
                <a:effectLst/>
                <a:latin typeface="+mn-lt"/>
                <a:ea typeface="+mn-ea"/>
                <a:cs typeface="+mn-cs"/>
              </a:rPr>
              <a:t>. The nucleus consists of:</a:t>
            </a:r>
          </a:p>
          <a:p>
            <a:pPr lvl="1" fontAlgn="t"/>
            <a:r>
              <a:rPr lang="en-US" altLang="zh-TW" sz="1200" b="0" i="0" kern="1200" dirty="0">
                <a:solidFill>
                  <a:schemeClr val="tx1"/>
                </a:solidFill>
                <a:effectLst/>
                <a:latin typeface="+mn-lt"/>
                <a:ea typeface="+mn-ea"/>
                <a:cs typeface="+mn-cs"/>
              </a:rPr>
              <a:t>protons - these are particles that have a positive electric charge;</a:t>
            </a:r>
          </a:p>
          <a:p>
            <a:pPr lvl="1" fontAlgn="t"/>
            <a:r>
              <a:rPr lang="en-US" altLang="zh-TW" sz="1200" b="0" i="0" kern="1200" dirty="0">
                <a:solidFill>
                  <a:schemeClr val="tx1"/>
                </a:solidFill>
                <a:effectLst/>
                <a:latin typeface="+mn-lt"/>
                <a:ea typeface="+mn-ea"/>
                <a:cs typeface="+mn-cs"/>
              </a:rPr>
              <a:t>neutrons - these are particles that do not have an electric charge and are therefore electrically neutral.</a:t>
            </a:r>
          </a:p>
          <a:p>
            <a:pPr fontAlgn="t"/>
            <a:r>
              <a:rPr lang="en-US" altLang="zh-TW" sz="1200" b="0" i="1" kern="1200" dirty="0">
                <a:solidFill>
                  <a:schemeClr val="tx1"/>
                </a:solidFill>
                <a:effectLst/>
                <a:latin typeface="+mn-lt"/>
                <a:ea typeface="+mn-ea"/>
                <a:cs typeface="+mn-cs"/>
              </a:rPr>
              <a:t>Electron shell</a:t>
            </a:r>
            <a:r>
              <a:rPr lang="en-US" altLang="zh-TW" sz="1200" b="0" i="0" kern="1200" dirty="0">
                <a:solidFill>
                  <a:schemeClr val="tx1"/>
                </a:solidFill>
                <a:effectLst/>
                <a:latin typeface="+mn-lt"/>
                <a:ea typeface="+mn-ea"/>
                <a:cs typeface="+mn-cs"/>
              </a:rPr>
              <a:t>. The electron shell is the space in which electrons are located, which are very small, light, and negatively charged particles. Electrons are also responsible for bonding atoms into molecules and matter.</a:t>
            </a:r>
          </a:p>
          <a:p>
            <a:endParaRPr lang="en-US" altLang="zh-TW" dirty="0"/>
          </a:p>
          <a:p>
            <a:r>
              <a:rPr lang="en-US" altLang="zh-TW" sz="1200" b="0" i="1" kern="1200" dirty="0">
                <a:solidFill>
                  <a:schemeClr val="tx1"/>
                </a:solidFill>
                <a:effectLst/>
                <a:latin typeface="+mn-lt"/>
                <a:ea typeface="+mn-ea"/>
                <a:cs typeface="+mn-cs"/>
              </a:rPr>
              <a:t>Atoms consist of a positively charged nucleus, which contains protons and neutrons, and negatively charged electrons, which make up the outer shell. The arrangement and interactions of electrons determine the chemical properties of atoms, molecules, and crystals.</a:t>
            </a:r>
          </a:p>
          <a:p>
            <a:endParaRPr lang="en-US" altLang="zh-TW" sz="1200" b="0" i="1" kern="1200" dirty="0">
              <a:solidFill>
                <a:schemeClr val="tx1"/>
              </a:solidFill>
              <a:effectLst/>
              <a:latin typeface="+mn-lt"/>
              <a:ea typeface="+mn-ea"/>
              <a:cs typeface="+mn-cs"/>
            </a:endParaRPr>
          </a:p>
          <a:p>
            <a:r>
              <a:rPr lang="zh-TW" altLang="en-US" dirty="0"/>
              <a:t>中文名稱英文名稱近似尺寸（公尺）備註說明普朗克長度</a:t>
            </a:r>
            <a:r>
              <a:rPr lang="en-US" altLang="zh-TW" dirty="0"/>
              <a:t>Planck length1.6×10−351.6 \times 10^{-35}1.6×10−35</a:t>
            </a:r>
            <a:r>
              <a:rPr lang="zh-TW" altLang="en-US" dirty="0"/>
              <a:t>理論上最小長度單位夸克</a:t>
            </a:r>
            <a:r>
              <a:rPr lang="en-US" altLang="zh-TW" dirty="0"/>
              <a:t>Quark1×10−191 \times 10^{-19}1×10−19</a:t>
            </a:r>
            <a:r>
              <a:rPr lang="zh-TW" altLang="en-US" dirty="0"/>
              <a:t>构成質子與中子的基本粒子膠子</a:t>
            </a:r>
            <a:r>
              <a:rPr lang="en-US" altLang="zh-TW" dirty="0"/>
              <a:t>Gluon1×10−191 \times 10^{-19}1×10−19</a:t>
            </a:r>
            <a:r>
              <a:rPr lang="zh-TW" altLang="en-US" dirty="0"/>
              <a:t>傳遞強交互作用的粒子電子</a:t>
            </a:r>
            <a:r>
              <a:rPr lang="en-US" altLang="zh-TW" dirty="0"/>
              <a:t>Electron1×10−181 \times 10^{-18}1×10−18</a:t>
            </a:r>
            <a:r>
              <a:rPr lang="zh-TW" altLang="en-US" dirty="0"/>
              <a:t>帶負電荷的基本粒子質子</a:t>
            </a:r>
            <a:r>
              <a:rPr lang="en-US" altLang="zh-TW" dirty="0"/>
              <a:t>Proton1×10−151 \times 10^{-15}1×10−15</a:t>
            </a:r>
            <a:r>
              <a:rPr lang="zh-TW" altLang="en-US" dirty="0"/>
              <a:t>原子核的組成粒子之一中子</a:t>
            </a:r>
            <a:r>
              <a:rPr lang="en-US" altLang="zh-TW" dirty="0"/>
              <a:t>Neutron1.7×10−151.7 \times 10^{-15}1.7×10−15</a:t>
            </a:r>
            <a:r>
              <a:rPr lang="zh-TW" altLang="en-US" dirty="0"/>
              <a:t>原子核的組成粒子之一原子核</a:t>
            </a:r>
            <a:r>
              <a:rPr lang="en-US" altLang="zh-TW" dirty="0"/>
              <a:t>Atomic nucleus1×10−141 \times 10^{-14}1×10−14</a:t>
            </a:r>
            <a:r>
              <a:rPr lang="zh-TW" altLang="en-US" dirty="0"/>
              <a:t>位於原子中心的高密度區域原子</a:t>
            </a:r>
            <a:r>
              <a:rPr lang="en-US" altLang="zh-TW" dirty="0"/>
              <a:t>Atom1×10−101 \times 10^{-10}1×10−10</a:t>
            </a:r>
            <a:r>
              <a:rPr lang="zh-TW" altLang="en-US" dirty="0"/>
              <a:t>一般物質的基本構成單位細胞</a:t>
            </a:r>
            <a:r>
              <a:rPr lang="en-US" altLang="zh-TW" dirty="0"/>
              <a:t>Cell1×10−51 \times 10^{-5}1×10−5</a:t>
            </a:r>
            <a:r>
              <a:rPr lang="zh-TW" altLang="en-US" dirty="0"/>
              <a:t>生物的基本構造與功能單位人類</a:t>
            </a:r>
            <a:r>
              <a:rPr lang="en-US" altLang="zh-TW" dirty="0"/>
              <a:t>Human</a:t>
            </a:r>
            <a:r>
              <a:rPr lang="zh-TW" altLang="en-US" dirty="0"/>
              <a:t>約 </a:t>
            </a:r>
            <a:r>
              <a:rPr lang="en-US" altLang="zh-TW" dirty="0"/>
              <a:t>1.71.71.7</a:t>
            </a:r>
            <a:r>
              <a:rPr lang="zh-TW" altLang="en-US" dirty="0"/>
              <a:t>成人平均身高山脈</a:t>
            </a:r>
            <a:r>
              <a:rPr lang="en-US" altLang="zh-TW" dirty="0"/>
              <a:t>Mountain</a:t>
            </a:r>
            <a:r>
              <a:rPr lang="zh-TW" altLang="en-US" dirty="0"/>
              <a:t>約 </a:t>
            </a:r>
            <a:r>
              <a:rPr lang="en-US" altLang="zh-TW" dirty="0"/>
              <a:t>1×1031 \times 10^{3}1×103</a:t>
            </a:r>
            <a:r>
              <a:rPr lang="zh-TW" altLang="en-US" dirty="0"/>
              <a:t>如聖母峰 </a:t>
            </a:r>
            <a:r>
              <a:rPr lang="en-US" altLang="zh-TW" dirty="0"/>
              <a:t>8848 m8848\,m8848m</a:t>
            </a:r>
            <a:r>
              <a:rPr lang="zh-TW" altLang="en-US" dirty="0"/>
              <a:t>地球</a:t>
            </a:r>
            <a:r>
              <a:rPr lang="en-US" altLang="zh-TW" dirty="0"/>
              <a:t>Earth</a:t>
            </a:r>
            <a:r>
              <a:rPr lang="zh-TW" altLang="en-US" dirty="0"/>
              <a:t>約 </a:t>
            </a:r>
            <a:r>
              <a:rPr lang="en-US" altLang="zh-TW" dirty="0"/>
              <a:t>1.3×1071.3 \times 10^{7}1.3×107</a:t>
            </a:r>
            <a:r>
              <a:rPr lang="zh-TW" altLang="en-US" dirty="0"/>
              <a:t>地球直徑約 </a:t>
            </a:r>
            <a:r>
              <a:rPr lang="en-US" altLang="zh-TW" dirty="0"/>
              <a:t>12742 </a:t>
            </a:r>
            <a:r>
              <a:rPr lang="zh-TW" altLang="en-US" dirty="0"/>
              <a:t>公里太陽系</a:t>
            </a:r>
            <a:r>
              <a:rPr lang="en-US" altLang="zh-TW" dirty="0"/>
              <a:t>Solar System</a:t>
            </a:r>
            <a:r>
              <a:rPr lang="zh-TW" altLang="en-US" dirty="0"/>
              <a:t>約 </a:t>
            </a:r>
            <a:r>
              <a:rPr lang="en-US" altLang="zh-TW" dirty="0"/>
              <a:t>9×10129 \times 10^{12}9×1012</a:t>
            </a:r>
            <a:r>
              <a:rPr lang="zh-TW" altLang="en-US" dirty="0"/>
              <a:t>海王星公轉軌道直徑星系</a:t>
            </a:r>
            <a:r>
              <a:rPr lang="en-US" altLang="zh-TW" dirty="0"/>
              <a:t>Galaxy</a:t>
            </a:r>
            <a:r>
              <a:rPr lang="zh-TW" altLang="en-US" dirty="0"/>
              <a:t>約 </a:t>
            </a:r>
            <a:r>
              <a:rPr lang="en-US" altLang="zh-TW" dirty="0"/>
              <a:t>1×10211 \times 10^{21}1×1021</a:t>
            </a:r>
            <a:r>
              <a:rPr lang="zh-TW" altLang="en-US" dirty="0"/>
              <a:t>銀河系直徑約 </a:t>
            </a:r>
            <a:r>
              <a:rPr lang="en-US" altLang="zh-TW" dirty="0"/>
              <a:t>10 </a:t>
            </a:r>
            <a:r>
              <a:rPr lang="zh-TW" altLang="en-US" dirty="0"/>
              <a:t>萬光年星系團</a:t>
            </a:r>
            <a:r>
              <a:rPr lang="en-US" altLang="zh-TW" dirty="0"/>
              <a:t>Galaxy cluster</a:t>
            </a:r>
            <a:r>
              <a:rPr lang="zh-TW" altLang="en-US" dirty="0"/>
              <a:t>約 </a:t>
            </a:r>
            <a:r>
              <a:rPr lang="en-US" altLang="zh-TW" dirty="0"/>
              <a:t>1×10231 \times 10^{23}1×1023</a:t>
            </a:r>
            <a:r>
              <a:rPr lang="zh-TW" altLang="en-US" dirty="0"/>
              <a:t>包含多個星系的天文結構</a:t>
            </a:r>
          </a:p>
          <a:p>
            <a:r>
              <a:rPr lang="zh-TW" altLang="en-US" dirty="0"/>
              <a:t>分子大小及光子大小</a:t>
            </a:r>
          </a:p>
          <a:p>
            <a:r>
              <a:rPr lang="zh-TW" altLang="en-US" dirty="0"/>
              <a:t>關於「</a:t>
            </a:r>
            <a:r>
              <a:rPr lang="zh-TW" altLang="en-US" b="1" dirty="0"/>
              <a:t>分子</a:t>
            </a:r>
            <a:r>
              <a:rPr lang="zh-TW" altLang="en-US" dirty="0"/>
              <a:t>（</a:t>
            </a:r>
            <a:r>
              <a:rPr lang="en-US" altLang="zh-TW" dirty="0"/>
              <a:t>Molecule</a:t>
            </a:r>
            <a:r>
              <a:rPr lang="zh-TW" altLang="en-US" dirty="0"/>
              <a:t>）」與「</a:t>
            </a:r>
            <a:r>
              <a:rPr lang="zh-TW" altLang="en-US" b="1" dirty="0"/>
              <a:t>光子</a:t>
            </a:r>
            <a:r>
              <a:rPr lang="zh-TW" altLang="en-US" dirty="0"/>
              <a:t>（</a:t>
            </a:r>
            <a:r>
              <a:rPr lang="en-US" altLang="zh-TW" dirty="0"/>
              <a:t>Photon</a:t>
            </a:r>
            <a:r>
              <a:rPr lang="zh-TW" altLang="en-US" dirty="0"/>
              <a:t>）」的尺寸，我們可以如下說明與比較：</a:t>
            </a:r>
          </a:p>
          <a:p>
            <a:r>
              <a:rPr lang="zh-TW" altLang="en-US" b="1" dirty="0"/>
              <a:t>分子（</a:t>
            </a:r>
            <a:r>
              <a:rPr lang="en-US" altLang="zh-TW" b="1" dirty="0"/>
              <a:t>Molecule</a:t>
            </a:r>
            <a:r>
              <a:rPr lang="zh-TW" altLang="en-US" b="1" dirty="0"/>
              <a:t>）</a:t>
            </a:r>
          </a:p>
          <a:p>
            <a:r>
              <a:rPr lang="zh-TW" altLang="en-US" dirty="0"/>
              <a:t>中文名稱英文名稱近似尺寸（公尺）說明分子</a:t>
            </a:r>
            <a:r>
              <a:rPr lang="en-US" altLang="zh-TW" dirty="0"/>
              <a:t>Molecule∼1×10−9\sim 1 \times 10^{-9}∼1×10−9 m</a:t>
            </a:r>
            <a:r>
              <a:rPr lang="zh-TW" altLang="en-US" dirty="0"/>
              <a:t>（奈米級）分子大小依結構不同而異。水分子（</a:t>
            </a:r>
            <a:r>
              <a:rPr lang="en-US" altLang="zh-TW" dirty="0"/>
              <a:t>H₂O</a:t>
            </a:r>
            <a:r>
              <a:rPr lang="zh-TW" altLang="en-US" dirty="0"/>
              <a:t>）約 </a:t>
            </a:r>
            <a:r>
              <a:rPr lang="en-US" altLang="zh-TW" dirty="0"/>
              <a:t>2.75×10−102.75 \times 10^{-10}2.75×10−10 m</a:t>
            </a:r>
            <a:r>
              <a:rPr lang="zh-TW" altLang="en-US" dirty="0"/>
              <a:t>，大型有機分子如 </a:t>
            </a:r>
            <a:r>
              <a:rPr lang="en-US" altLang="zh-TW" dirty="0"/>
              <a:t>DNA </a:t>
            </a:r>
            <a:r>
              <a:rPr lang="zh-TW" altLang="en-US" dirty="0"/>
              <a:t>可達數十奈米甚至上百奈米。</a:t>
            </a:r>
          </a:p>
          <a:p>
            <a:r>
              <a:rPr lang="zh-TW" altLang="en-US" b="1" dirty="0"/>
              <a:t>💡 光子（</a:t>
            </a:r>
            <a:r>
              <a:rPr lang="en-US" altLang="zh-TW" b="1" dirty="0"/>
              <a:t>Photon</a:t>
            </a:r>
            <a:r>
              <a:rPr lang="zh-TW" altLang="en-US" b="1" dirty="0"/>
              <a:t>）</a:t>
            </a:r>
          </a:p>
          <a:p>
            <a:r>
              <a:rPr lang="zh-TW" altLang="en-US" dirty="0"/>
              <a:t>中文名稱英文名稱近似「有效尺寸」說明光子</a:t>
            </a:r>
            <a:r>
              <a:rPr lang="en-US" altLang="zh-TW" dirty="0"/>
              <a:t>Photon</a:t>
            </a:r>
            <a:r>
              <a:rPr lang="zh-TW" altLang="en-US" dirty="0"/>
              <a:t>無固定尺寸，但對應於其波長光子是質量為零的波粒二象性粒子，不具有傳統「大小」的概念。可用其波長作為空間延展的代表。例如：</a:t>
            </a:r>
          </a:p>
          <a:p>
            <a:r>
              <a:rPr lang="zh-TW" altLang="en-US" dirty="0"/>
              <a:t>可見光波長：</a:t>
            </a:r>
            <a:r>
              <a:rPr lang="en-US" altLang="zh-TW" dirty="0"/>
              <a:t>4×10−74 \times 10^{-7}4×10−7 m </a:t>
            </a:r>
            <a:r>
              <a:rPr lang="zh-TW" altLang="en-US" dirty="0"/>
              <a:t>至 </a:t>
            </a:r>
            <a:r>
              <a:rPr lang="en-US" altLang="zh-TW" dirty="0"/>
              <a:t>7×10−77 \times 10^{-7}7×10−7 m</a:t>
            </a:r>
            <a:r>
              <a:rPr lang="zh-TW" altLang="en-US" dirty="0"/>
              <a:t>（</a:t>
            </a:r>
            <a:r>
              <a:rPr lang="en-US" altLang="zh-TW" dirty="0"/>
              <a:t>400–700 nm</a:t>
            </a:r>
            <a:r>
              <a:rPr lang="zh-TW" altLang="en-US" dirty="0"/>
              <a:t>）</a:t>
            </a:r>
          </a:p>
          <a:p>
            <a:r>
              <a:rPr lang="en-US" altLang="zh-TW" dirty="0"/>
              <a:t>X</a:t>
            </a:r>
            <a:r>
              <a:rPr lang="zh-TW" altLang="en-US" dirty="0"/>
              <a:t>射線：</a:t>
            </a:r>
            <a:r>
              <a:rPr lang="en-US" altLang="zh-TW" dirty="0"/>
              <a:t>1×10−111 \times 10^{-11}1×10−11 m</a:t>
            </a:r>
          </a:p>
          <a:p>
            <a:r>
              <a:rPr lang="zh-TW" altLang="en-US" dirty="0"/>
              <a:t>無線電波：</a:t>
            </a:r>
            <a:r>
              <a:rPr lang="en-US" altLang="zh-TW" dirty="0"/>
              <a:t>&gt;1&gt;1&gt;1 m </a:t>
            </a:r>
            <a:r>
              <a:rPr lang="zh-TW" altLang="en-US" dirty="0"/>
              <a:t>甚至數百公尺 </a:t>
            </a:r>
            <a:r>
              <a:rPr lang="en-US" altLang="zh-TW" dirty="0"/>
              <a:t>|</a:t>
            </a:r>
          </a:p>
          <a:p>
            <a:r>
              <a:rPr lang="zh-TW" altLang="en-US" b="1" dirty="0"/>
              <a:t>📏 中英文對照補充表格（含分子與光子）</a:t>
            </a:r>
          </a:p>
          <a:p>
            <a:r>
              <a:rPr lang="zh-TW" altLang="en-US" dirty="0"/>
              <a:t>中文名稱英文名稱近似尺寸（公尺）備註說明分子</a:t>
            </a:r>
            <a:r>
              <a:rPr lang="en-US" altLang="zh-TW" dirty="0"/>
              <a:t>Molecule∼10−9\sim 10^{-9}∼10−9</a:t>
            </a:r>
            <a:r>
              <a:rPr lang="zh-TW" altLang="en-US" dirty="0"/>
              <a:t>水分子約 </a:t>
            </a:r>
            <a:r>
              <a:rPr lang="en-US" altLang="zh-TW" dirty="0"/>
              <a:t>2.75×10−102.75 \times 10^{-10}2.75×10−10 m</a:t>
            </a:r>
            <a:r>
              <a:rPr lang="zh-TW" altLang="en-US" dirty="0"/>
              <a:t>光子</a:t>
            </a:r>
            <a:r>
              <a:rPr lang="en-US" altLang="zh-TW" dirty="0"/>
              <a:t>Photon</a:t>
            </a:r>
            <a:r>
              <a:rPr lang="zh-TW" altLang="en-US" dirty="0"/>
              <a:t>根據波長決定無傳統大小概念，視波長而定，例如可見光為 </a:t>
            </a:r>
            <a:r>
              <a:rPr lang="en-US" altLang="zh-TW" dirty="0"/>
              <a:t>400−700400{-}700400−700 nm</a:t>
            </a:r>
          </a:p>
          <a:p>
            <a:r>
              <a:rPr lang="zh-TW" altLang="en-US" dirty="0"/>
              <a:t>需要我將這些資料加入前面那張圖表中，或製成簡報</a:t>
            </a:r>
            <a:r>
              <a:rPr lang="en-US" altLang="zh-TW" dirty="0"/>
              <a:t>/</a:t>
            </a:r>
            <a:r>
              <a:rPr lang="zh-TW" altLang="en-US" dirty="0"/>
              <a:t>圖片嗎？</a:t>
            </a:r>
          </a:p>
          <a:p>
            <a:r>
              <a:rPr lang="en-US" altLang="zh-TW" dirty="0"/>
              <a:t>4o</a:t>
            </a:r>
          </a:p>
          <a:p>
            <a:endParaRPr lang="en-US" altLang="zh-TW" sz="1200" b="0" i="1" kern="1200" dirty="0">
              <a:solidFill>
                <a:schemeClr val="tx1"/>
              </a:solidFill>
              <a:effectLst/>
              <a:latin typeface="+mn-lt"/>
              <a:ea typeface="+mn-ea"/>
              <a:cs typeface="+mn-cs"/>
            </a:endParaRPr>
          </a:p>
          <a:p>
            <a:endParaRPr lang="en-US" altLang="zh-TW" sz="1200" b="0" i="1"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5F1DFCBF-C53C-4610-B66D-EDC8B86CA638}" type="slidenum">
              <a:rPr lang="zh-TW" altLang="en-US" smtClean="0"/>
              <a:t>8</a:t>
            </a:fld>
            <a:endParaRPr lang="zh-TW" altLang="en-US"/>
          </a:p>
        </p:txBody>
      </p:sp>
    </p:spTree>
    <p:extLst>
      <p:ext uri="{BB962C8B-B14F-4D97-AF65-F5344CB8AC3E}">
        <p14:creationId xmlns:p14="http://schemas.microsoft.com/office/powerpoint/2010/main" val="38784305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methods are Verma and Lewis Method (VLM), Upper Bound (UB), Maximum QUBO Coefficient (MQC), Maximum change in Objective function divided by Minimum Constraint function of infeasible solutions (MOMC), and Maximum value derived from dividing each change in Objective function with the corresponding change in Constraint function (MOC)</a:t>
            </a:r>
            <a:endParaRPr lang="zh-TW" altLang="en-US" dirty="0"/>
          </a:p>
        </p:txBody>
      </p:sp>
    </p:spTree>
    <p:extLst>
      <p:ext uri="{BB962C8B-B14F-4D97-AF65-F5344CB8AC3E}">
        <p14:creationId xmlns:p14="http://schemas.microsoft.com/office/powerpoint/2010/main" val="209678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86</a:t>
            </a:fld>
            <a:endParaRPr kumimoji="1" lang="zh-TW" altLang="en-US"/>
          </a:p>
        </p:txBody>
      </p:sp>
    </p:spTree>
    <p:extLst>
      <p:ext uri="{BB962C8B-B14F-4D97-AF65-F5344CB8AC3E}">
        <p14:creationId xmlns:p14="http://schemas.microsoft.com/office/powerpoint/2010/main" val="39628422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因為是模擬的事實上也許沒有 </a:t>
            </a:r>
            <a:r>
              <a:rPr kumimoji="1" lang="en-US" altLang="zh-TW" dirty="0"/>
              <a:t>Connectivity </a:t>
            </a:r>
            <a:r>
              <a:rPr kumimoji="1" lang="zh-TW" altLang="en-US" dirty="0"/>
              <a:t>的問題</a:t>
            </a:r>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88</a:t>
            </a:fld>
            <a:endParaRPr kumimoji="1" lang="zh-TW" altLang="en-US"/>
          </a:p>
        </p:txBody>
      </p:sp>
    </p:spTree>
    <p:extLst>
      <p:ext uri="{BB962C8B-B14F-4D97-AF65-F5344CB8AC3E}">
        <p14:creationId xmlns:p14="http://schemas.microsoft.com/office/powerpoint/2010/main" val="16732675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p>
            <a:pPr marL="0" indent="0">
              <a:buNone/>
            </a:pPr>
            <a:endParaRPr dirty="0"/>
          </a:p>
        </p:txBody>
      </p:sp>
    </p:spTree>
    <p:extLst>
      <p:ext uri="{BB962C8B-B14F-4D97-AF65-F5344CB8AC3E}">
        <p14:creationId xmlns:p14="http://schemas.microsoft.com/office/powerpoint/2010/main" val="5767069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173" indent="-298432" defTabSz="914345">
              <a:defRPr/>
            </a:pPr>
            <a:r>
              <a:rPr lang="pl-PL" altLang="zh-TW" dirty="0"/>
              <a:t>Przemek Chojecki</a:t>
            </a:r>
            <a:r>
              <a:rPr lang="en-US" altLang="zh-TW" dirty="0"/>
              <a:t>, </a:t>
            </a:r>
            <a:r>
              <a:rPr lang="en-US" altLang="zh-TW" b="1" dirty="0"/>
              <a:t>Quantum advantage, or a practical demonstration that quantum computers work, </a:t>
            </a:r>
            <a:r>
              <a:rPr lang="pl-PL" altLang="zh-TW" dirty="0"/>
              <a:t>Nov 9, 2018</a:t>
            </a:r>
            <a:r>
              <a:rPr lang="en-US" altLang="zh-TW" dirty="0"/>
              <a:t>.</a:t>
            </a:r>
            <a:endParaRPr lang="pl-PL" altLang="zh-TW" dirty="0"/>
          </a:p>
          <a:p>
            <a:endParaRPr lang="pl-PL" altLang="zh-TW" dirty="0"/>
          </a:p>
          <a:p>
            <a:endParaRPr lang="zh-TW" altLang="en-US" dirty="0"/>
          </a:p>
        </p:txBody>
      </p:sp>
    </p:spTree>
    <p:extLst>
      <p:ext uri="{BB962C8B-B14F-4D97-AF65-F5344CB8AC3E}">
        <p14:creationId xmlns:p14="http://schemas.microsoft.com/office/powerpoint/2010/main" val="2101601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0b70956f60_16_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0b70956f60_16_7:notes"/>
          <p:cNvSpPr txBox="1">
            <a:spLocks noGrp="1"/>
          </p:cNvSpPr>
          <p:nvPr>
            <p:ph type="body" idx="1"/>
          </p:nvPr>
        </p:nvSpPr>
        <p:spPr>
          <a:xfrm>
            <a:off x="679927" y="4716661"/>
            <a:ext cx="5439410" cy="4468416"/>
          </a:xfrm>
          <a:prstGeom prst="rect">
            <a:avLst/>
          </a:prstGeom>
        </p:spPr>
        <p:txBody>
          <a:bodyPr spcFirstLastPara="1" wrap="square" lIns="91419" tIns="91419" rIns="91419" bIns="91419" anchor="t" anchorCtr="0">
            <a:noAutofit/>
          </a:bodyPr>
          <a:lstStyle/>
          <a:p>
            <a:pPr marL="0" indent="0">
              <a:buNone/>
            </a:pPr>
            <a:endParaRPr/>
          </a:p>
        </p:txBody>
      </p:sp>
    </p:spTree>
    <p:extLst>
      <p:ext uri="{BB962C8B-B14F-4D97-AF65-F5344CB8AC3E}">
        <p14:creationId xmlns:p14="http://schemas.microsoft.com/office/powerpoint/2010/main" val="210217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a8481dc845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a8481dc845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宏觀世界 </a:t>
            </a:r>
            <a:r>
              <a:rPr lang="en-US" altLang="zh-TW" dirty="0"/>
              <a:t>VS </a:t>
            </a:r>
            <a:r>
              <a:rPr lang="zh-TW" altLang="en-US" dirty="0"/>
              <a:t>微觀世界</a:t>
            </a:r>
            <a:endParaRPr lang="en-US" altLang="zh-TW"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ChatGPT</a:t>
            </a:r>
            <a:r>
              <a:rPr lang="en-US" dirty="0"/>
              <a:t>:</a:t>
            </a:r>
            <a:r>
              <a:rPr lang="zh-TW" altLang="en-US" dirty="0"/>
              <a:t>愛因斯坦與波爾的「世紀爭辯」是 </a:t>
            </a:r>
            <a:r>
              <a:rPr lang="en-US" altLang="zh-TW" dirty="0"/>
              <a:t>20 </a:t>
            </a:r>
            <a:r>
              <a:rPr lang="zh-TW" altLang="en-US" dirty="0"/>
              <a:t>世紀物理學中最著名的科學論戰之一，圍繞的是量子力學的基礎問題，特別是關於「不確定性原理」和量子力學詮釋的爭論。這場爭辯不僅涉及科學方法，也牽涉到對現實世界本質的哲學理解。</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背景：</a:t>
            </a:r>
          </a:p>
          <a:p>
            <a:pPr marL="0" lvl="0" indent="0" algn="l" rtl="0">
              <a:spcBef>
                <a:spcPts val="0"/>
              </a:spcBef>
              <a:spcAft>
                <a:spcPts val="0"/>
              </a:spcAft>
              <a:buNone/>
            </a:pPr>
            <a:r>
              <a:rPr lang="zh-TW" altLang="en-US" dirty="0"/>
              <a:t>量子力學在 </a:t>
            </a:r>
            <a:r>
              <a:rPr lang="en-US" altLang="zh-TW" dirty="0"/>
              <a:t>1920 </a:t>
            </a:r>
            <a:r>
              <a:rPr lang="zh-TW" altLang="en-US" dirty="0"/>
              <a:t>年代發展起來，帶來了一套全新而革命性的物理理論，該理論描述了微觀世界中的原子和亞原子粒子的行為。尼爾斯</a:t>
            </a:r>
            <a:r>
              <a:rPr lang="en-US" altLang="zh-TW" dirty="0"/>
              <a:t>·</a:t>
            </a:r>
            <a:r>
              <a:rPr lang="zh-TW" altLang="en-US" dirty="0"/>
              <a:t>波爾（</a:t>
            </a:r>
            <a:r>
              <a:rPr lang="en-US" altLang="zh-TW" dirty="0"/>
              <a:t>Niels Bohr</a:t>
            </a:r>
            <a:r>
              <a:rPr lang="zh-TW" altLang="en-US" dirty="0"/>
              <a:t>）和其他物理學家主張「哥本哈根詮釋」，認為量子現象的結果是「概率性的」，即粒子的狀態在觀測之前是「不確定的」。波爾依據海森堡的不確定性原理，認為我們無法同時精確測量粒子的「位置」和「動量」，世界在某種程度上是不確定且隨機的。</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愛因斯坦的反對：</a:t>
            </a:r>
          </a:p>
          <a:p>
            <a:pPr marL="0" lvl="0" indent="0" algn="l" rtl="0">
              <a:spcBef>
                <a:spcPts val="0"/>
              </a:spcBef>
              <a:spcAft>
                <a:spcPts val="0"/>
              </a:spcAft>
              <a:buNone/>
            </a:pPr>
            <a:r>
              <a:rPr lang="zh-TW" altLang="en-US" dirty="0"/>
              <a:t>愛因斯坦對量子力學的隨機性和不確定性持懷疑態度。他認為物理世界應該是確定的，所有現象都應該有一個明確的因果關係。他最著名的反對是那句話：「上帝不擲骰子」（</a:t>
            </a:r>
            <a:r>
              <a:rPr lang="en-US" altLang="zh-TW" dirty="0"/>
              <a:t>God does not play dice</a:t>
            </a:r>
            <a:r>
              <a:rPr lang="zh-TW" altLang="en-US" dirty="0"/>
              <a:t>），表達了他對量子力學隨機性的強烈異議。</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爭辯的焦點：</a:t>
            </a:r>
          </a:p>
          <a:p>
            <a:pPr marL="0" lvl="0" indent="0" algn="l" rtl="0">
              <a:spcBef>
                <a:spcPts val="0"/>
              </a:spcBef>
              <a:spcAft>
                <a:spcPts val="0"/>
              </a:spcAft>
              <a:buNone/>
            </a:pPr>
            <a:r>
              <a:rPr lang="en-US" altLang="zh-TW" dirty="0"/>
              <a:t>1. **</a:t>
            </a:r>
            <a:r>
              <a:rPr lang="zh-TW" altLang="en-US" dirty="0"/>
              <a:t>不確定性原理**：波爾認為這是物理現實的本質特徵，而愛因斯坦則認為不確定性只是我們對物理系統了解不足的反映，背後應該存在著「隱變量」（</a:t>
            </a:r>
            <a:r>
              <a:rPr lang="en-US" altLang="zh-TW" dirty="0"/>
              <a:t>hidden variables</a:t>
            </a:r>
            <a:r>
              <a:rPr lang="zh-TW" altLang="en-US" dirty="0"/>
              <a:t>），即尚未發現的決定論理論來解釋這些現象。</a:t>
            </a:r>
          </a:p>
          <a:p>
            <a:pPr marL="0" lvl="0" indent="0" algn="l" rtl="0">
              <a:spcBef>
                <a:spcPts val="0"/>
              </a:spcBef>
              <a:spcAft>
                <a:spcPts val="0"/>
              </a:spcAft>
              <a:buNone/>
            </a:pPr>
            <a:r>
              <a:rPr lang="zh-TW" altLang="en-US" dirty="0"/>
              <a:t>   </a:t>
            </a:r>
          </a:p>
          <a:p>
            <a:pPr marL="0" lvl="0" indent="0" algn="l" rtl="0">
              <a:spcBef>
                <a:spcPts val="0"/>
              </a:spcBef>
              <a:spcAft>
                <a:spcPts val="0"/>
              </a:spcAft>
              <a:buNone/>
            </a:pPr>
            <a:r>
              <a:rPr lang="en-US" altLang="zh-TW" dirty="0"/>
              <a:t>2. **EPR</a:t>
            </a:r>
            <a:r>
              <a:rPr lang="zh-TW" altLang="en-US" dirty="0"/>
              <a:t>悖論**：愛因斯坦和他的同事於 </a:t>
            </a:r>
            <a:r>
              <a:rPr lang="en-US" altLang="zh-TW" dirty="0"/>
              <a:t>1935 </a:t>
            </a:r>
            <a:r>
              <a:rPr lang="zh-TW" altLang="en-US" dirty="0"/>
              <a:t>年提出了「</a:t>
            </a:r>
            <a:r>
              <a:rPr lang="en-US" altLang="zh-TW" dirty="0"/>
              <a:t>EPR</a:t>
            </a:r>
            <a:r>
              <a:rPr lang="zh-TW" altLang="en-US" dirty="0"/>
              <a:t>悖論」（愛因斯坦</a:t>
            </a:r>
            <a:r>
              <a:rPr lang="en-US" altLang="zh-TW" dirty="0"/>
              <a:t>-</a:t>
            </a:r>
            <a:r>
              <a:rPr lang="zh-TW" altLang="en-US" dirty="0"/>
              <a:t>波多爾斯基</a:t>
            </a:r>
            <a:r>
              <a:rPr lang="en-US" altLang="zh-TW" dirty="0"/>
              <a:t>-</a:t>
            </a:r>
            <a:r>
              <a:rPr lang="zh-TW" altLang="en-US" dirty="0"/>
              <a:t>羅森悖論），試圖證明量子力學是不完整的。他們認為量子糾纏現象，即兩個相距甚遠的粒子仍然能夠瞬時影響對方的狀態，是違反了相對論中關於訊息不能超光速傳播的原則。因此，量子力學應該只是部分描述了物理現實，並需要更完善的理論。</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3. **</a:t>
            </a:r>
            <a:r>
              <a:rPr lang="zh-TW" altLang="en-US" dirty="0"/>
              <a:t>波爾的回應**：波爾反駁說，愛因斯坦所指的「隱變量」並不存在，並強調量子系統在測量之前並沒有確定的物理狀態，而是處於「疊加態」。波爾認為，</a:t>
            </a:r>
            <a:r>
              <a:rPr lang="en-US" altLang="zh-TW" dirty="0"/>
              <a:t>EPR</a:t>
            </a:r>
            <a:r>
              <a:rPr lang="zh-TW" altLang="en-US" dirty="0"/>
              <a:t>悖論並沒有違反量子力學的預測，而是揭示了量子力學與傳統物理學對現實的不同理解。</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爭辯的歷程：</a:t>
            </a:r>
          </a:p>
          <a:p>
            <a:pPr marL="0" lvl="0" indent="0" algn="l" rtl="0">
              <a:spcBef>
                <a:spcPts val="0"/>
              </a:spcBef>
              <a:spcAft>
                <a:spcPts val="0"/>
              </a:spcAft>
              <a:buNone/>
            </a:pPr>
            <a:r>
              <a:rPr lang="zh-TW" altLang="en-US" dirty="0"/>
              <a:t>這場爭辯在 </a:t>
            </a:r>
            <a:r>
              <a:rPr lang="en-US" altLang="zh-TW" dirty="0"/>
              <a:t>1927 </a:t>
            </a:r>
            <a:r>
              <a:rPr lang="zh-TW" altLang="en-US" dirty="0"/>
              <a:t>年和 </a:t>
            </a:r>
            <a:r>
              <a:rPr lang="en-US" altLang="zh-TW" dirty="0"/>
              <a:t>1930 </a:t>
            </a:r>
            <a:r>
              <a:rPr lang="zh-TW" altLang="en-US" dirty="0"/>
              <a:t>年的索爾維會議（</a:t>
            </a:r>
            <a:r>
              <a:rPr lang="en-US" altLang="zh-TW" dirty="0"/>
              <a:t>Solvay Conferences</a:t>
            </a:r>
            <a:r>
              <a:rPr lang="zh-TW" altLang="en-US" dirty="0"/>
              <a:t>）中達到高潮。在會議上，愛因斯坦設計了許多思想實驗來挑戰波爾的觀點，而波爾則逐一反駁，展現了深厚的理論功底。儘管爭辯激烈，兩位物理學家依然互相尊重。</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最終結果：</a:t>
            </a:r>
          </a:p>
          <a:p>
            <a:pPr marL="0" lvl="0" indent="0" algn="l" rtl="0">
              <a:spcBef>
                <a:spcPts val="0"/>
              </a:spcBef>
              <a:spcAft>
                <a:spcPts val="0"/>
              </a:spcAft>
              <a:buNone/>
            </a:pPr>
            <a:r>
              <a:rPr lang="zh-TW" altLang="en-US" dirty="0"/>
              <a:t>雖然愛因斯坦在量子力學的基礎詮釋上沒能說服波爾和大多數物理學家，但他的懷疑促進了後來對量子理論的深入研究。</a:t>
            </a:r>
            <a:r>
              <a:rPr lang="en-US" altLang="zh-TW" dirty="0"/>
              <a:t>1960 </a:t>
            </a:r>
            <a:r>
              <a:rPr lang="zh-TW" altLang="en-US" dirty="0"/>
              <a:t>年代，貝爾不等式（</a:t>
            </a:r>
            <a:r>
              <a:rPr lang="en-US" altLang="zh-TW" dirty="0"/>
              <a:t>Bell's theorem</a:t>
            </a:r>
            <a:r>
              <a:rPr lang="zh-TW" altLang="en-US" dirty="0"/>
              <a:t>）和實驗檢驗證實了量子糾纏現象的真實性，進一步支持了波爾的哥本哈根詮釋。</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zh-TW" altLang="en-US" dirty="0"/>
              <a:t>總的來說，愛因斯坦與波爾的世紀爭辯並非簡單的對錯之爭，而是反映了物理學家對自然界本質的深刻思考與探索，並且對量子物理學的發展起到了重要的推動作用。</a:t>
            </a:r>
            <a:endParaRPr lang="en-US" altLang="zh-TW" dirty="0"/>
          </a:p>
          <a:p>
            <a:pPr marL="0" lvl="0" indent="0" algn="l" rtl="0">
              <a:spcBef>
                <a:spcPts val="0"/>
              </a:spcBef>
              <a:spcAft>
                <a:spcPts val="0"/>
              </a:spcAft>
              <a:buNone/>
            </a:pPr>
            <a:endParaRPr lang="en-US" altLang="zh-TW" dirty="0"/>
          </a:p>
          <a:p>
            <a:pPr marL="0" lvl="0" indent="0" algn="l" rtl="0">
              <a:spcBef>
                <a:spcPts val="0"/>
              </a:spcBef>
              <a:spcAft>
                <a:spcPts val="0"/>
              </a:spcAft>
              <a:buNone/>
            </a:pPr>
            <a:r>
              <a:rPr lang="en-US" dirty="0"/>
              <a:t>The "century debate" between Albert Einstein and Niels Bohr is one of the most famous scientific debates in 20th-century physics. It centered around the fundamental interpretation of quantum mechanics, especially concerning the **uncertainty principle** and the nature of reality at the quantum level. This debate highlighted not only scientific but also deep philosophical differences about the nature of the universe.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Background:</a:t>
            </a:r>
          </a:p>
          <a:p>
            <a:pPr marL="0" lvl="0" indent="0" algn="l" rtl="0">
              <a:spcBef>
                <a:spcPts val="0"/>
              </a:spcBef>
              <a:spcAft>
                <a:spcPts val="0"/>
              </a:spcAft>
              <a:buNone/>
            </a:pPr>
            <a:r>
              <a:rPr lang="en-US" dirty="0"/>
              <a:t>Quantum mechanics emerged in the 1920s, introducing a revolutionary framework for understanding the behavior of atoms and subatomic particles. Niels Bohr, along with other physicists, advocated for the **Copenhagen interpretation**, which posited that quantum phenomena are inherently probabilistic. According to Bohr, quantum particles exist in a state of superposition until they are observed, at which point their state becomes definite. He based this on **Heisenberg's uncertainty principle**, which states that it is impossible to simultaneously know both the precise position and momentum of a particle.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Einstein’s Opposition:</a:t>
            </a:r>
          </a:p>
          <a:p>
            <a:pPr marL="0" lvl="0" indent="0" algn="l" rtl="0">
              <a:spcBef>
                <a:spcPts val="0"/>
              </a:spcBef>
              <a:spcAft>
                <a:spcPts val="0"/>
              </a:spcAft>
              <a:buNone/>
            </a:pPr>
            <a:r>
              <a:rPr lang="en-US" dirty="0"/>
              <a:t>Einstein was deeply skeptical of the randomness and indeterminacy implied by quantum mechanics. He believed that physical reality should be governed by deterministic laws, where every effect has a clear cause. His famous quote, **"God does not play dice"**, reflected his discomfort with the idea that chance could play a fundamental role in the universe.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Key Points of the Debate:</a:t>
            </a:r>
          </a:p>
          <a:p>
            <a:pPr marL="0" lvl="0" indent="0" algn="l" rtl="0">
              <a:spcBef>
                <a:spcPts val="0"/>
              </a:spcBef>
              <a:spcAft>
                <a:spcPts val="0"/>
              </a:spcAft>
              <a:buNone/>
            </a:pPr>
            <a:r>
              <a:rPr lang="en-US" dirty="0"/>
              <a:t>1. **Uncertainty Principle**: Bohr argued that uncertainty is an intrinsic feature of nature. Einstein, on the other hand, saw it as a sign of our incomplete understanding, believing there must be "hidden variables" that could account for the apparent randomness in quantum systems.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**EPR Paradox**: In 1935, Einstein, along with Boris </a:t>
            </a:r>
            <a:r>
              <a:rPr lang="en-US" dirty="0" err="1"/>
              <a:t>Podolsky</a:t>
            </a:r>
            <a:r>
              <a:rPr lang="en-US" dirty="0"/>
              <a:t> and Nathan Rosen, introduced the **EPR paradox** (Einstein-</a:t>
            </a:r>
            <a:r>
              <a:rPr lang="en-US" dirty="0" err="1"/>
              <a:t>Podolsky</a:t>
            </a:r>
            <a:r>
              <a:rPr lang="en-US" dirty="0"/>
              <a:t>-Rosen paradox), which sought to demonstrate that quantum mechanics was incomplete. They described a situation involving **quantum entanglement**, where two particles remain connected such that the state of one immediately affects the other, regardless of the distance between them. Einstein argued that this "spooky action at a distance" violated the principle of locality, suggesting that there must be a more complete theory than quantum mechanics.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 **Bohr’s Response**: Bohr strongly defended quantum mechanics, countering that Einstein's criticisms misunderstood the nature of quantum phenomena. He argued that the quantum world cannot be described using classical physics concepts like causality or locality. According to Bohr, entangled particles do not violate any laws because quantum mechanics fundamentally redefines our understanding of reality.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The Course of the Debate:</a:t>
            </a:r>
          </a:p>
          <a:p>
            <a:pPr marL="0" lvl="0" indent="0" algn="l" rtl="0">
              <a:spcBef>
                <a:spcPts val="0"/>
              </a:spcBef>
              <a:spcAft>
                <a:spcPts val="0"/>
              </a:spcAft>
              <a:buNone/>
            </a:pPr>
            <a:r>
              <a:rPr lang="en-US" dirty="0"/>
              <a:t>The debate reached its peak at the **Solvay Conferences** in 1927 and 1930, where Einstein presented various thought experiments to challenge Bohr’s views, and Bohr skillfully rebutted each of them. The debates were intense but respectful, with both scientists maintaining a high regard for each other.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Outcome:</a:t>
            </a:r>
          </a:p>
          <a:p>
            <a:pPr marL="0" lvl="0" indent="0" algn="l" rtl="0">
              <a:spcBef>
                <a:spcPts val="0"/>
              </a:spcBef>
              <a:spcAft>
                <a:spcPts val="0"/>
              </a:spcAft>
              <a:buNone/>
            </a:pPr>
            <a:r>
              <a:rPr lang="en-US" dirty="0"/>
              <a:t>While Einstein was unable to convince Bohr or the majority of the physics community, his critiques spurred deeper investigations into the foundations of quantum mechanics. In the 1960s, **Bell’s theorem** and subsequent experiments confirmed the reality of quantum entanglement, supporting the Copenhagen interpretation and showing that no local hidden variable theory could explain quantum phenomena.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Conclusion:</a:t>
            </a:r>
          </a:p>
          <a:p>
            <a:pPr marL="0" lvl="0" indent="0" algn="l" rtl="0">
              <a:spcBef>
                <a:spcPts val="0"/>
              </a:spcBef>
              <a:spcAft>
                <a:spcPts val="0"/>
              </a:spcAft>
              <a:buNone/>
            </a:pPr>
            <a:r>
              <a:rPr lang="en-US" dirty="0"/>
              <a:t>The Einstein-Bohr debate wasn’t about one being definitively right or wrong; rather, it was a profound exploration of the nature of reality. The dialogue between these two great physicists helped shape the development of quantum mechanics, pushing the boundaries of our understanding of the universe.</a:t>
            </a:r>
            <a:endParaRPr dirty="0"/>
          </a:p>
        </p:txBody>
      </p:sp>
    </p:spTree>
    <p:extLst>
      <p:ext uri="{BB962C8B-B14F-4D97-AF65-F5344CB8AC3E}">
        <p14:creationId xmlns:p14="http://schemas.microsoft.com/office/powerpoint/2010/main" val="4054101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22d0c7dceb_0_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122d0c7dceb_0_0: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defTabSz="990376">
              <a:buClr>
                <a:schemeClr val="dk1"/>
              </a:buClr>
              <a:buSzPts val="1100"/>
              <a:defRPr/>
            </a:pPr>
            <a:r>
              <a:rPr lang="en-US" altLang="zh-TW" b="1" dirty="0">
                <a:highlight>
                  <a:srgbClr val="FFFFFF"/>
                </a:highlight>
              </a:rPr>
              <a:t>Quantum Tunneling: A simulation of a wave packet incident on a potential barrier according to the Time-Dependent Schrodinger Equation. </a:t>
            </a:r>
            <a:endParaRPr lang="en-US" altLang="zh-TW" sz="1100" b="1" dirty="0">
              <a:highlight>
                <a:srgbClr val="FFFFFF"/>
              </a:highlight>
            </a:endParaRPr>
          </a:p>
          <a:p>
            <a:pPr>
              <a:buClr>
                <a:schemeClr val="dk1"/>
              </a:buClr>
              <a:buSzPts val="1100"/>
            </a:pPr>
            <a:endParaRPr lang="en-US" dirty="0">
              <a:solidFill>
                <a:srgbClr val="3D3D3D"/>
              </a:solidFill>
              <a:highlight>
                <a:srgbClr val="FFFFFF"/>
              </a:highlight>
            </a:endParaRPr>
          </a:p>
          <a:p>
            <a:pPr>
              <a:buClr>
                <a:schemeClr val="dk1"/>
              </a:buClr>
              <a:buSzPts val="1100"/>
            </a:pPr>
            <a:r>
              <a:rPr lang="en-US" dirty="0">
                <a:solidFill>
                  <a:srgbClr val="3D3D3D"/>
                </a:solidFill>
                <a:highlight>
                  <a:srgbClr val="FFFFFF"/>
                </a:highlight>
              </a:rPr>
              <a:t>加拿大公司 D-Wave 使用稱為“量子退火”的技術開發了專用量子計算設備，通過利用量子穿隧效應找到優化問題的解決方案。</a:t>
            </a:r>
            <a:endParaRPr dirty="0">
              <a:solidFill>
                <a:srgbClr val="3D3D3D"/>
              </a:solidFill>
              <a:highlight>
                <a:srgbClr val="FFFFFF"/>
              </a:highlight>
            </a:endParaRPr>
          </a:p>
          <a:p>
            <a:pPr>
              <a:buSzPts val="1100"/>
            </a:pPr>
            <a:r>
              <a:rPr lang="en-US" dirty="0">
                <a:solidFill>
                  <a:srgbClr val="3D3D3D"/>
                </a:solidFill>
                <a:highlight>
                  <a:srgbClr val="FFFFFF"/>
                </a:highlight>
              </a:rPr>
              <a:t>在優化問題中，我們需要從許多可能的組合中尋找最好的組合</a:t>
            </a:r>
            <a:r>
              <a:rPr lang="en-US" sz="1300" dirty="0">
                <a:solidFill>
                  <a:srgbClr val="3D3D3D"/>
                </a:solidFill>
                <a:highlight>
                  <a:srgbClr val="FFFFFF"/>
                </a:highlight>
              </a:rPr>
              <a:t>，</a:t>
            </a:r>
            <a:r>
              <a:rPr lang="en-US" dirty="0">
                <a:solidFill>
                  <a:srgbClr val="3D3D3D"/>
                </a:solidFill>
                <a:highlight>
                  <a:srgbClr val="FFFFFF"/>
                </a:highlight>
              </a:rPr>
              <a:t>物理學可以幫助解決這類問題， 物理學的一個基本規則是，一切都趨向於尋求最小能量狀態因為您可以將它們視為能量最小化問題。 物體滑下山坡； 熱的東西會隨著時間的推移而冷卻。 這種行為在量子物理學領域也是如此。 量子退火只是使用量子物理學來尋找問題的低能狀態，從而找到最佳或接近最佳的元素組合。</a:t>
            </a:r>
            <a:endParaRPr dirty="0">
              <a:solidFill>
                <a:srgbClr val="3D3D3D"/>
              </a:solidFill>
              <a:highlight>
                <a:srgbClr val="FFFFFF"/>
              </a:highlight>
            </a:endParaRPr>
          </a:p>
          <a:p>
            <a:pPr>
              <a:buSzPts val="1100"/>
            </a:pPr>
            <a:endParaRPr dirty="0">
              <a:solidFill>
                <a:srgbClr val="3D3D3D"/>
              </a:solidFill>
              <a:highlight>
                <a:srgbClr val="FFFFFF"/>
              </a:highlight>
            </a:endParaRPr>
          </a:p>
          <a:p>
            <a:pPr>
              <a:buClr>
                <a:schemeClr val="dk1"/>
              </a:buClr>
              <a:buSzPts val="1100"/>
            </a:pPr>
            <a:r>
              <a:rPr lang="en-US" dirty="0">
                <a:solidFill>
                  <a:schemeClr val="dk1"/>
                </a:solidFill>
              </a:rPr>
              <a:t>量子穿隧</a:t>
            </a:r>
            <a:endParaRPr dirty="0">
              <a:solidFill>
                <a:srgbClr val="3D3D3D"/>
              </a:solidFill>
              <a:highlight>
                <a:srgbClr val="FFFFFF"/>
              </a:highlight>
            </a:endParaRPr>
          </a:p>
          <a:p>
            <a:pPr>
              <a:buSzPts val="1100"/>
            </a:pPr>
            <a:r>
              <a:rPr lang="en-US" dirty="0">
                <a:solidFill>
                  <a:srgbClr val="3D3D3D"/>
                </a:solidFill>
                <a:highlight>
                  <a:srgbClr val="FFFFFF"/>
                </a:highlight>
              </a:rPr>
              <a:t>量子穿隧效應屬於量子力學的研究領域，量子力學研究在量子尺度所發生的事件。設想一個運動中的粒子遭遇到一個位能壁壘，試圖從位能壁壘的一邊（區域 A）移動到另一邊（區域 C），這可以被類比為一個圓球試圖滾動過一座小山。量子力學與古典力學對於這問題給出不同的解答。古典力學預測，假若粒子所具有的能量低於位能壁壘的位能，則這粒子絕對無法從區域 A移動到區域 C。量子力學不同地預測，這粒子可以機率性地從區域 A穿越到區域 C。</a:t>
            </a: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p>
        </p:txBody>
      </p:sp>
    </p:spTree>
    <p:extLst>
      <p:ext uri="{BB962C8B-B14F-4D97-AF65-F5344CB8AC3E}">
        <p14:creationId xmlns:p14="http://schemas.microsoft.com/office/powerpoint/2010/main" val="2079739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46324325f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246324325f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dirty="0"/>
              <a:t>現 有 的 量 子 位 元 製 作 技 術 包 括 超 導 體（</a:t>
            </a:r>
            <a:r>
              <a:rPr lang="en-US" altLang="zh-TW" dirty="0"/>
              <a:t>superconductor</a:t>
            </a:r>
            <a:r>
              <a:rPr lang="zh-TW" altLang="en-US" dirty="0"/>
              <a:t>）、離子阱（</a:t>
            </a:r>
            <a:r>
              <a:rPr lang="en-US" altLang="zh-TW" dirty="0"/>
              <a:t>trapped ion</a:t>
            </a:r>
            <a:r>
              <a:rPr lang="zh-TW" altLang="en-US" dirty="0"/>
              <a:t>）、拓樸量子位元（</a:t>
            </a:r>
            <a:r>
              <a:rPr lang="en-US" altLang="zh-TW" dirty="0"/>
              <a:t>topological bit</a:t>
            </a:r>
            <a:r>
              <a:rPr lang="zh-TW" altLang="en-US" dirty="0"/>
              <a:t>）、光子（</a:t>
            </a:r>
            <a:r>
              <a:rPr lang="en-US" altLang="zh-TW" dirty="0"/>
              <a:t>photon</a:t>
            </a:r>
            <a:r>
              <a:rPr lang="zh-TW" altLang="en-US" dirty="0"/>
              <a:t>）、量子點（</a:t>
            </a:r>
            <a:r>
              <a:rPr lang="en-US" altLang="zh-TW" dirty="0"/>
              <a:t>quantum dot</a:t>
            </a:r>
            <a:r>
              <a:rPr lang="zh-TW" altLang="en-US" dirty="0"/>
              <a:t>）、奈米鑽石氮空缺（</a:t>
            </a:r>
            <a:r>
              <a:rPr lang="en-US" altLang="zh-TW" dirty="0" err="1"/>
              <a:t>nano</a:t>
            </a:r>
            <a:r>
              <a:rPr lang="en-US" altLang="zh-TW" dirty="0"/>
              <a:t>-diamond nitrogen vacancy</a:t>
            </a:r>
            <a:r>
              <a:rPr lang="zh-TW" altLang="en-US" dirty="0"/>
              <a:t>）以及核磁共振（</a:t>
            </a:r>
            <a:r>
              <a:rPr lang="en-US" altLang="zh-TW" dirty="0"/>
              <a:t>NMR</a:t>
            </a:r>
            <a:r>
              <a:rPr lang="zh-TW" altLang="en-US" dirty="0"/>
              <a:t>）等技術。其中超導體及離子阱技術目前發展較為領先，拓樸量子位元及光子技術則緊追在後。</a:t>
            </a:r>
            <a:r>
              <a:rPr lang="en-US" altLang="zh-TW" dirty="0"/>
              <a:t>IBM </a:t>
            </a:r>
            <a:r>
              <a:rPr lang="zh-TW" altLang="en-US" dirty="0"/>
              <a:t>及 </a:t>
            </a:r>
            <a:r>
              <a:rPr lang="en-US" altLang="zh-TW" dirty="0"/>
              <a:t>Google </a:t>
            </a:r>
            <a:r>
              <a:rPr lang="zh-TW" altLang="en-US" dirty="0"/>
              <a:t>公司採用超導體技術；</a:t>
            </a:r>
            <a:r>
              <a:rPr lang="en-US" altLang="zh-TW" dirty="0" err="1"/>
              <a:t>IonQ</a:t>
            </a:r>
            <a:r>
              <a:rPr lang="zh-TW" altLang="en-US" dirty="0"/>
              <a:t>、</a:t>
            </a:r>
            <a:r>
              <a:rPr lang="en-US" altLang="zh-TW" dirty="0" err="1"/>
              <a:t>Quantinuum</a:t>
            </a:r>
            <a:r>
              <a:rPr lang="zh-TW" altLang="en-US" dirty="0"/>
              <a:t>（之前為 </a:t>
            </a:r>
            <a:r>
              <a:rPr lang="en-US" altLang="zh-TW" dirty="0"/>
              <a:t>Honeywell</a:t>
            </a:r>
            <a:r>
              <a:rPr lang="zh-TW" altLang="en-US" dirty="0"/>
              <a:t>）及鴻海（</a:t>
            </a:r>
            <a:r>
              <a:rPr lang="en-US" altLang="zh-TW" dirty="0"/>
              <a:t>Foxconn</a:t>
            </a:r>
            <a:r>
              <a:rPr lang="zh-TW" altLang="en-US" dirty="0"/>
              <a:t>）公司採用離子阱技術；</a:t>
            </a:r>
            <a:r>
              <a:rPr lang="en-US" altLang="zh-TW" dirty="0"/>
              <a:t>Microsoft </a:t>
            </a:r>
            <a:r>
              <a:rPr lang="zh-TW" altLang="en-US" dirty="0"/>
              <a:t>公司採用拓樸量子位元技術；國立中央大學（</a:t>
            </a:r>
            <a:r>
              <a:rPr lang="en-US" altLang="zh-TW" dirty="0"/>
              <a:t>NCU</a:t>
            </a:r>
            <a:r>
              <a:rPr lang="zh-TW" altLang="en-US" dirty="0"/>
              <a:t>）團隊則採用光子技術。</a:t>
            </a:r>
          </a:p>
          <a:p>
            <a:pPr marL="0" lvl="0" indent="0" algn="l" rtl="0">
              <a:spcBef>
                <a:spcPts val="0"/>
              </a:spcBef>
              <a:spcAft>
                <a:spcPts val="0"/>
              </a:spcAft>
              <a:buNone/>
            </a:pPr>
            <a:endParaRPr lang="en-US" dirty="0"/>
          </a:p>
          <a:p>
            <a:pPr marL="171450" lvl="0" indent="-171450" algn="l" rtl="0">
              <a:spcBef>
                <a:spcPts val="0"/>
              </a:spcBef>
              <a:spcAft>
                <a:spcPts val="0"/>
              </a:spcAft>
            </a:pPr>
            <a:r>
              <a:rPr lang="en-US" dirty="0" err="1"/>
              <a:t>量子位元</a:t>
            </a:r>
            <a:r>
              <a:rPr lang="en-US" dirty="0"/>
              <a:t>(qubit)</a:t>
            </a:r>
            <a:r>
              <a:rPr lang="en-US" dirty="0" err="1"/>
              <a:t>是量子計算中扮演表達量子性質</a:t>
            </a:r>
            <a:r>
              <a:rPr lang="en-US" dirty="0"/>
              <a:t>(quantum properties)</a:t>
            </a:r>
            <a:r>
              <a:rPr lang="en-US" dirty="0" err="1"/>
              <a:t>的單一物件</a:t>
            </a:r>
            <a:r>
              <a:rPr lang="en-US" dirty="0"/>
              <a:t>(singular object)，</a:t>
            </a:r>
            <a:r>
              <a:rPr lang="en-US" dirty="0" err="1"/>
              <a:t>量子位元有很多種不同的表現方式而現階段比較著名的有例如</a:t>
            </a:r>
            <a:r>
              <a:rPr lang="en-US" dirty="0"/>
              <a:t> : </a:t>
            </a:r>
            <a:r>
              <a:rPr lang="en-US" dirty="0" err="1"/>
              <a:t>超導體</a:t>
            </a:r>
            <a:r>
              <a:rPr lang="en-US" dirty="0"/>
              <a:t>(Superconducting)、</a:t>
            </a:r>
            <a:r>
              <a:rPr lang="en-US" dirty="0" err="1"/>
              <a:t>離子阱</a:t>
            </a:r>
            <a:r>
              <a:rPr lang="en-US" dirty="0"/>
              <a:t>(Trapped Ions)、</a:t>
            </a:r>
            <a:r>
              <a:rPr lang="en-US" dirty="0" err="1"/>
              <a:t>光子</a:t>
            </a:r>
            <a:r>
              <a:rPr lang="en-US" dirty="0"/>
              <a:t>(photons)、</a:t>
            </a:r>
            <a:r>
              <a:rPr lang="en-US" dirty="0" err="1"/>
              <a:t>半導體量子點</a:t>
            </a:r>
            <a:r>
              <a:rPr lang="en-US" dirty="0"/>
              <a:t>(Silicon quantum dot)、</a:t>
            </a:r>
            <a:r>
              <a:rPr lang="en-US" dirty="0" err="1"/>
              <a:t>拓樸</a:t>
            </a:r>
            <a:r>
              <a:rPr lang="en-US" dirty="0"/>
              <a:t>(Topologic)</a:t>
            </a:r>
            <a:r>
              <a:rPr lang="en-US" dirty="0" err="1"/>
              <a:t>這些量子位元，如圖</a:t>
            </a:r>
            <a:r>
              <a:rPr lang="en-US" dirty="0"/>
              <a:t> 7 所示，本論文所選擇實驗的量子位元是超導體量子位元，超導體量子位元也是目前NISQ時代量子位元技術的領跑者，因此諸多科技巨頭如IBM, Google, Intel </a:t>
            </a:r>
            <a:r>
              <a:rPr lang="en-US" dirty="0" err="1"/>
              <a:t>所打造的量子電腦都是以超導體量子位元進行計算</a:t>
            </a:r>
            <a:r>
              <a:rPr lang="en-US" dirty="0"/>
              <a:t>。</a:t>
            </a:r>
          </a:p>
          <a:p>
            <a:r>
              <a:rPr lang="zh-TW" altLang="en-US" dirty="0"/>
              <a:t>一種製作量子電腦的技術並舉產品會研發成品實例</a:t>
            </a:r>
            <a:r>
              <a:rPr lang="en-US" altLang="zh-TW" dirty="0"/>
              <a:t>: cold atoms</a:t>
            </a:r>
            <a:r>
              <a:rPr lang="zh-TW" altLang="en-US" dirty="0"/>
              <a:t>、</a:t>
            </a:r>
            <a:r>
              <a:rPr lang="en-US" altLang="zh-TW" dirty="0"/>
              <a:t>trapped ions</a:t>
            </a:r>
            <a:r>
              <a:rPr lang="zh-TW" altLang="en-US" dirty="0"/>
              <a:t>、</a:t>
            </a:r>
            <a:r>
              <a:rPr lang="en-US" altLang="zh-TW" dirty="0"/>
              <a:t>superconducting</a:t>
            </a:r>
            <a:r>
              <a:rPr lang="zh-TW" altLang="en-US" dirty="0"/>
              <a:t>、</a:t>
            </a:r>
            <a:r>
              <a:rPr lang="en-US" altLang="zh-TW" dirty="0"/>
              <a:t>silicon</a:t>
            </a:r>
            <a:r>
              <a:rPr lang="zh-TW" altLang="en-US" dirty="0"/>
              <a:t>、</a:t>
            </a:r>
            <a:r>
              <a:rPr lang="en-US" altLang="zh-TW" dirty="0"/>
              <a:t>NV center</a:t>
            </a:r>
            <a:r>
              <a:rPr lang="zh-TW" altLang="en-US" dirty="0"/>
              <a:t>、</a:t>
            </a:r>
            <a:r>
              <a:rPr lang="en-US" altLang="zh-TW" dirty="0" err="1"/>
              <a:t>Majorans</a:t>
            </a:r>
            <a:r>
              <a:rPr lang="en-US" altLang="zh-TW" dirty="0"/>
              <a:t> fermions, photons</a:t>
            </a:r>
          </a:p>
          <a:p>
            <a:pPr marL="158750" indent="0">
              <a:buNone/>
            </a:pPr>
            <a:r>
              <a:rPr lang="en-US" altLang="zh-TW" b="1" dirty="0" err="1"/>
              <a:t>ChatGPT</a:t>
            </a:r>
            <a:r>
              <a:rPr lang="en-US" altLang="zh-TW" b="1" dirty="0"/>
              <a:t> </a:t>
            </a:r>
            <a:r>
              <a:rPr lang="zh-TW" altLang="en-US" b="1" dirty="0"/>
              <a:t>說：</a:t>
            </a:r>
          </a:p>
          <a:p>
            <a:r>
              <a:rPr lang="zh-TW" altLang="en-US" dirty="0"/>
              <a:t>量子電腦的發展涉及多種不同的硬體技術，每種技術都利用了不同的物理系統來實現</a:t>
            </a:r>
            <a:r>
              <a:rPr lang="zh-TW" altLang="en-US" b="1" dirty="0"/>
              <a:t>量子位元（</a:t>
            </a:r>
            <a:r>
              <a:rPr lang="en-US" altLang="zh-TW" b="1" dirty="0"/>
              <a:t>qubits</a:t>
            </a:r>
            <a:r>
              <a:rPr lang="zh-TW" altLang="en-US" b="1" dirty="0"/>
              <a:t>）</a:t>
            </a:r>
            <a:r>
              <a:rPr lang="zh-TW" altLang="en-US" dirty="0"/>
              <a:t>。目前最主要的量子計算技術包括：</a:t>
            </a:r>
          </a:p>
          <a:p>
            <a:r>
              <a:rPr lang="zh-TW" altLang="en-US" b="1" dirty="0"/>
              <a:t>冷原子（</a:t>
            </a:r>
            <a:r>
              <a:rPr lang="en-US" altLang="zh-TW" b="1" dirty="0"/>
              <a:t>Cold Atoms</a:t>
            </a:r>
            <a:r>
              <a:rPr lang="zh-TW" altLang="en-US" b="1" dirty="0"/>
              <a:t>）</a:t>
            </a:r>
            <a:endParaRPr lang="en-US" altLang="zh-TW" dirty="0"/>
          </a:p>
          <a:p>
            <a:r>
              <a:rPr lang="zh-TW" altLang="en-US" b="1" dirty="0"/>
              <a:t>囚禁離子（</a:t>
            </a:r>
            <a:r>
              <a:rPr lang="en-US" altLang="zh-TW" b="1" dirty="0"/>
              <a:t>Trapped Ions</a:t>
            </a:r>
            <a:r>
              <a:rPr lang="zh-TW" altLang="en-US" b="1" dirty="0"/>
              <a:t>）</a:t>
            </a:r>
            <a:endParaRPr lang="en-US" altLang="zh-TW" dirty="0"/>
          </a:p>
          <a:p>
            <a:r>
              <a:rPr lang="zh-TW" altLang="en-US" b="1" dirty="0"/>
              <a:t>超導（</a:t>
            </a:r>
            <a:r>
              <a:rPr lang="en-US" altLang="zh-TW" b="1" dirty="0"/>
              <a:t>Superconducting</a:t>
            </a:r>
            <a:r>
              <a:rPr lang="zh-TW" altLang="en-US" b="1" dirty="0"/>
              <a:t>）</a:t>
            </a:r>
            <a:endParaRPr lang="en-US" altLang="zh-TW" dirty="0"/>
          </a:p>
          <a:p>
            <a:r>
              <a:rPr lang="zh-TW" altLang="en-US" b="1" dirty="0"/>
              <a:t>矽量子位元（</a:t>
            </a:r>
            <a:r>
              <a:rPr lang="en-US" altLang="zh-TW" b="1" dirty="0"/>
              <a:t>Silicon-based Qubits</a:t>
            </a:r>
            <a:r>
              <a:rPr lang="zh-TW" altLang="en-US" b="1" dirty="0"/>
              <a:t>）</a:t>
            </a:r>
            <a:endParaRPr lang="en-US" altLang="zh-TW" dirty="0"/>
          </a:p>
          <a:p>
            <a:r>
              <a:rPr lang="zh-TW" altLang="en-US" b="1" dirty="0"/>
              <a:t>氮</a:t>
            </a:r>
            <a:r>
              <a:rPr lang="en-US" altLang="zh-TW" b="1" dirty="0"/>
              <a:t>-</a:t>
            </a:r>
            <a:r>
              <a:rPr lang="zh-TW" altLang="en-US" b="1" dirty="0"/>
              <a:t>空缺中心（</a:t>
            </a:r>
            <a:r>
              <a:rPr lang="en-US" altLang="zh-TW" b="1" dirty="0"/>
              <a:t>NV Center in Diamond</a:t>
            </a:r>
            <a:r>
              <a:rPr lang="zh-TW" altLang="en-US" b="1" dirty="0"/>
              <a:t>）</a:t>
            </a:r>
            <a:endParaRPr lang="en-US" altLang="zh-TW" dirty="0"/>
          </a:p>
          <a:p>
            <a:r>
              <a:rPr lang="zh-TW" altLang="en-US" b="1" dirty="0"/>
              <a:t>馬約拉納費米子（</a:t>
            </a:r>
            <a:r>
              <a:rPr lang="en-US" altLang="zh-TW" b="1" dirty="0"/>
              <a:t>Majorana Fermions</a:t>
            </a:r>
            <a:r>
              <a:rPr lang="zh-TW" altLang="en-US" b="1" dirty="0"/>
              <a:t>）</a:t>
            </a:r>
            <a:endParaRPr lang="en-US" altLang="zh-TW" dirty="0"/>
          </a:p>
          <a:p>
            <a:r>
              <a:rPr lang="zh-TW" altLang="en-US" b="1" dirty="0"/>
              <a:t>光子量子計算（</a:t>
            </a:r>
            <a:r>
              <a:rPr lang="en-US" altLang="zh-TW" b="1" dirty="0"/>
              <a:t>Photonic Quantum Computing</a:t>
            </a:r>
            <a:r>
              <a:rPr lang="zh-TW" altLang="en-US" b="1" dirty="0"/>
              <a:t>）</a:t>
            </a:r>
            <a:endParaRPr lang="en-US" altLang="zh-TW" dirty="0"/>
          </a:p>
          <a:p>
            <a:r>
              <a:rPr lang="zh-TW" altLang="en-US" dirty="0"/>
              <a:t>每種技術都有不同的</a:t>
            </a:r>
            <a:r>
              <a:rPr lang="zh-TW" altLang="en-US" b="1" dirty="0"/>
              <a:t>優勢與挑戰</a:t>
            </a:r>
            <a:r>
              <a:rPr lang="zh-TW" altLang="en-US" dirty="0"/>
              <a:t>，並且有不同的公司或研究機構正在開發基於這些技術的量子電腦。</a:t>
            </a:r>
          </a:p>
          <a:p>
            <a:r>
              <a:rPr lang="en-US" altLang="zh-TW" b="1" dirty="0"/>
              <a:t>1. </a:t>
            </a:r>
            <a:r>
              <a:rPr lang="zh-TW" altLang="en-US" b="1" dirty="0"/>
              <a:t>冷原子量子電腦（</a:t>
            </a:r>
            <a:r>
              <a:rPr lang="en-US" altLang="zh-TW" b="1" dirty="0"/>
              <a:t>Cold Atoms Quantum Computing</a:t>
            </a:r>
            <a:r>
              <a:rPr lang="zh-TW" altLang="en-US" b="1" dirty="0"/>
              <a:t>）</a:t>
            </a:r>
          </a:p>
          <a:p>
            <a:r>
              <a:rPr lang="zh-TW" altLang="en-US" b="1" dirty="0"/>
              <a:t>技術原理</a:t>
            </a:r>
          </a:p>
          <a:p>
            <a:r>
              <a:rPr lang="zh-TW" altLang="en-US" dirty="0"/>
              <a:t>冷原子技術利用</a:t>
            </a:r>
            <a:r>
              <a:rPr lang="zh-TW" altLang="en-US" b="1" dirty="0"/>
              <a:t>激光冷卻</a:t>
            </a:r>
            <a:r>
              <a:rPr lang="zh-TW" altLang="en-US" dirty="0"/>
              <a:t>來將原子降溫到接近</a:t>
            </a:r>
            <a:r>
              <a:rPr lang="zh-TW" altLang="en-US" b="1" dirty="0"/>
              <a:t>絕對零度</a:t>
            </a:r>
            <a:r>
              <a:rPr lang="zh-TW" altLang="en-US" dirty="0"/>
              <a:t>（</a:t>
            </a:r>
            <a:r>
              <a:rPr lang="en-US" altLang="zh-TW" dirty="0"/>
              <a:t>~</a:t>
            </a:r>
            <a:r>
              <a:rPr lang="zh-TW" altLang="en-US" dirty="0"/>
              <a:t>微開爾文），然後透過</a:t>
            </a:r>
            <a:r>
              <a:rPr lang="zh-TW" altLang="en-US" b="1" dirty="0"/>
              <a:t>光學鑷子（</a:t>
            </a:r>
            <a:r>
              <a:rPr lang="en-US" altLang="zh-TW" b="1" dirty="0"/>
              <a:t>Optical Tweezer</a:t>
            </a:r>
            <a:r>
              <a:rPr lang="zh-TW" altLang="en-US" b="1" dirty="0"/>
              <a:t>）或磁光阱（</a:t>
            </a:r>
            <a:r>
              <a:rPr lang="en-US" altLang="zh-TW" b="1" dirty="0"/>
              <a:t>Magneto-Optical Trap, MOT</a:t>
            </a:r>
            <a:r>
              <a:rPr lang="zh-TW" altLang="en-US" b="1" dirty="0"/>
              <a:t>）來排列原子，並利用里德伯（</a:t>
            </a:r>
            <a:r>
              <a:rPr lang="en-US" altLang="zh-TW" b="1" dirty="0"/>
              <a:t>Rydberg</a:t>
            </a:r>
            <a:r>
              <a:rPr lang="zh-TW" altLang="en-US" b="1" dirty="0"/>
              <a:t>）作用力</a:t>
            </a:r>
            <a:r>
              <a:rPr lang="zh-TW" altLang="en-US" dirty="0"/>
              <a:t>進行量子計算。</a:t>
            </a:r>
          </a:p>
          <a:p>
            <a:r>
              <a:rPr lang="zh-TW" altLang="en-US" b="1" dirty="0"/>
              <a:t>優勢</a:t>
            </a:r>
          </a:p>
          <a:p>
            <a:r>
              <a:rPr lang="zh-TW" altLang="en-US" dirty="0"/>
              <a:t>✅ 長相干時間（</a:t>
            </a:r>
            <a:r>
              <a:rPr lang="en-US" altLang="zh-TW" dirty="0"/>
              <a:t>coherence time</a:t>
            </a:r>
            <a:r>
              <a:rPr lang="zh-TW" altLang="en-US" dirty="0"/>
              <a:t>，可持續幾秒）</a:t>
            </a:r>
            <a:br>
              <a:rPr lang="zh-TW" altLang="en-US" dirty="0"/>
            </a:br>
            <a:r>
              <a:rPr lang="zh-TW" altLang="en-US" dirty="0"/>
              <a:t>✅ 具有良好的</a:t>
            </a:r>
            <a:r>
              <a:rPr lang="zh-TW" altLang="en-US" b="1" dirty="0"/>
              <a:t>可擴展性</a:t>
            </a:r>
            <a:r>
              <a:rPr lang="zh-TW" altLang="en-US" dirty="0"/>
              <a:t>（數百顆原子以上）</a:t>
            </a:r>
            <a:br>
              <a:rPr lang="zh-TW" altLang="en-US" dirty="0"/>
            </a:br>
            <a:r>
              <a:rPr lang="zh-TW" altLang="en-US" dirty="0"/>
              <a:t>✅ 低環境噪音影響</a:t>
            </a:r>
          </a:p>
          <a:p>
            <a:r>
              <a:rPr lang="zh-TW" altLang="en-US" b="1" dirty="0"/>
              <a:t>挑戰</a:t>
            </a:r>
          </a:p>
          <a:p>
            <a:r>
              <a:rPr lang="zh-TW" altLang="en-US" dirty="0"/>
              <a:t>❌ 操作速度較慢（門操作時間在微秒級）</a:t>
            </a:r>
            <a:br>
              <a:rPr lang="zh-TW" altLang="en-US" dirty="0"/>
            </a:br>
            <a:r>
              <a:rPr lang="zh-TW" altLang="en-US" dirty="0"/>
              <a:t>❌ 需要高精度激光與光學控制</a:t>
            </a:r>
          </a:p>
          <a:p>
            <a:r>
              <a:rPr lang="zh-TW" altLang="en-US" b="1" dirty="0"/>
              <a:t>主要公司與研究機構</a:t>
            </a:r>
          </a:p>
          <a:p>
            <a:r>
              <a:rPr lang="en-US" altLang="zh-TW" b="1" dirty="0" err="1"/>
              <a:t>QuEra</a:t>
            </a:r>
            <a:r>
              <a:rPr lang="en-US" altLang="zh-TW" b="1" dirty="0"/>
              <a:t> Computing</a:t>
            </a:r>
            <a:r>
              <a:rPr lang="zh-TW" altLang="en-US" b="1" dirty="0"/>
              <a:t>（美國）</a:t>
            </a:r>
            <a:r>
              <a:rPr lang="zh-TW" altLang="en-US" dirty="0"/>
              <a:t> → </a:t>
            </a:r>
            <a:r>
              <a:rPr lang="en-US" altLang="zh-TW" b="1" dirty="0"/>
              <a:t>Aquila</a:t>
            </a:r>
            <a:r>
              <a:rPr lang="zh-TW" altLang="en-US" dirty="0"/>
              <a:t>（</a:t>
            </a:r>
            <a:r>
              <a:rPr lang="en-US" altLang="zh-TW" dirty="0"/>
              <a:t>2022</a:t>
            </a:r>
            <a:r>
              <a:rPr lang="zh-TW" altLang="en-US" dirty="0"/>
              <a:t>）</a:t>
            </a:r>
          </a:p>
          <a:p>
            <a:r>
              <a:rPr lang="en-US" altLang="zh-TW" b="1" dirty="0" err="1"/>
              <a:t>Pasqal</a:t>
            </a:r>
            <a:r>
              <a:rPr lang="zh-TW" altLang="en-US" b="1" dirty="0"/>
              <a:t>（法國）</a:t>
            </a:r>
            <a:r>
              <a:rPr lang="zh-TW" altLang="en-US" dirty="0"/>
              <a:t> → </a:t>
            </a:r>
            <a:r>
              <a:rPr lang="zh-TW" altLang="en-US" b="1" dirty="0"/>
              <a:t>開發 </a:t>
            </a:r>
            <a:r>
              <a:rPr lang="en-US" altLang="zh-TW" b="1" dirty="0"/>
              <a:t>100+ qubits </a:t>
            </a:r>
            <a:r>
              <a:rPr lang="zh-TW" altLang="en-US" b="1" dirty="0"/>
              <a:t>冷原子量子處理器</a:t>
            </a:r>
            <a:endParaRPr lang="zh-TW" altLang="en-US" dirty="0"/>
          </a:p>
          <a:p>
            <a:r>
              <a:rPr lang="en-US" altLang="zh-TW" b="1" dirty="0"/>
              <a:t>Harvard</a:t>
            </a:r>
            <a:r>
              <a:rPr lang="zh-TW" altLang="en-US" b="1" dirty="0"/>
              <a:t>、</a:t>
            </a:r>
            <a:r>
              <a:rPr lang="en-US" altLang="zh-TW" b="1" dirty="0"/>
              <a:t>MIT</a:t>
            </a:r>
            <a:r>
              <a:rPr lang="zh-TW" altLang="en-US" b="1" dirty="0"/>
              <a:t>、</a:t>
            </a:r>
            <a:r>
              <a:rPr lang="en-US" altLang="zh-TW" b="1" dirty="0"/>
              <a:t>Caltech</a:t>
            </a:r>
            <a:r>
              <a:rPr lang="zh-TW" altLang="en-US" dirty="0"/>
              <a:t> 等研究機構</a:t>
            </a:r>
          </a:p>
          <a:p>
            <a:r>
              <a:rPr lang="en-US" altLang="zh-TW" b="1" dirty="0"/>
              <a:t>2. </a:t>
            </a:r>
            <a:r>
              <a:rPr lang="zh-TW" altLang="en-US" b="1" dirty="0"/>
              <a:t>囚禁離子量子電腦（</a:t>
            </a:r>
            <a:r>
              <a:rPr lang="en-US" altLang="zh-TW" b="1" dirty="0"/>
              <a:t>Trapped Ion Quantum Computing</a:t>
            </a:r>
            <a:r>
              <a:rPr lang="zh-TW" altLang="en-US" b="1" dirty="0"/>
              <a:t>）</a:t>
            </a:r>
          </a:p>
          <a:p>
            <a:r>
              <a:rPr lang="zh-TW" altLang="en-US" b="1" dirty="0"/>
              <a:t>技術原理</a:t>
            </a:r>
          </a:p>
          <a:p>
            <a:r>
              <a:rPr lang="zh-TW" altLang="en-US" dirty="0"/>
              <a:t>囚禁離子技術使用</a:t>
            </a:r>
            <a:r>
              <a:rPr lang="zh-TW" altLang="en-US" b="1" dirty="0"/>
              <a:t>電磁場（</a:t>
            </a:r>
            <a:r>
              <a:rPr lang="en-US" altLang="zh-TW" b="1" dirty="0"/>
              <a:t>Paul Trap or Penning Trap</a:t>
            </a:r>
            <a:r>
              <a:rPr lang="zh-TW" altLang="en-US" b="1" dirty="0"/>
              <a:t>）來捕捉離子，並利用激光脈衝</a:t>
            </a:r>
            <a:r>
              <a:rPr lang="zh-TW" altLang="en-US" dirty="0"/>
              <a:t>來操控它們的</a:t>
            </a:r>
            <a:r>
              <a:rPr lang="zh-TW" altLang="en-US" b="1" dirty="0"/>
              <a:t>內部能階</a:t>
            </a:r>
            <a:r>
              <a:rPr lang="zh-TW" altLang="en-US" dirty="0"/>
              <a:t>，從而實現量子計算。</a:t>
            </a:r>
          </a:p>
          <a:p>
            <a:r>
              <a:rPr lang="zh-TW" altLang="en-US" b="1" dirty="0"/>
              <a:t>優勢</a:t>
            </a:r>
          </a:p>
          <a:p>
            <a:r>
              <a:rPr lang="zh-TW" altLang="en-US" dirty="0"/>
              <a:t>✅ </a:t>
            </a:r>
            <a:r>
              <a:rPr lang="zh-TW" altLang="en-US" b="1" dirty="0"/>
              <a:t>極長的相干時間</a:t>
            </a:r>
            <a:r>
              <a:rPr lang="zh-TW" altLang="en-US" dirty="0"/>
              <a:t>（可達分鐘級別）</a:t>
            </a:r>
            <a:br>
              <a:rPr lang="zh-TW" altLang="en-US" dirty="0"/>
            </a:br>
            <a:r>
              <a:rPr lang="zh-TW" altLang="en-US" dirty="0"/>
              <a:t>✅ 高精度量子閘（錯誤率低）</a:t>
            </a:r>
          </a:p>
          <a:p>
            <a:r>
              <a:rPr lang="zh-TW" altLang="en-US" b="1" dirty="0"/>
              <a:t>挑戰</a:t>
            </a:r>
          </a:p>
          <a:p>
            <a:r>
              <a:rPr lang="zh-TW" altLang="en-US" dirty="0"/>
              <a:t>❌ 操作速度較慢（</a:t>
            </a:r>
            <a:r>
              <a:rPr lang="en-US" altLang="zh-TW" dirty="0" err="1"/>
              <a:t>ms</a:t>
            </a:r>
            <a:r>
              <a:rPr lang="en-US" altLang="zh-TW" dirty="0"/>
              <a:t> </a:t>
            </a:r>
            <a:r>
              <a:rPr lang="zh-TW" altLang="en-US" dirty="0"/>
              <a:t>級）</a:t>
            </a:r>
            <a:br>
              <a:rPr lang="zh-TW" altLang="en-US" dirty="0"/>
            </a:br>
            <a:r>
              <a:rPr lang="zh-TW" altLang="en-US" dirty="0"/>
              <a:t>❌ 受限於</a:t>
            </a:r>
            <a:r>
              <a:rPr lang="zh-TW" altLang="en-US" b="1" dirty="0"/>
              <a:t>離子間的庫倫排斥力</a:t>
            </a:r>
            <a:r>
              <a:rPr lang="zh-TW" altLang="en-US" dirty="0"/>
              <a:t>，難以擴展到大規模</a:t>
            </a:r>
          </a:p>
          <a:p>
            <a:r>
              <a:rPr lang="zh-TW" altLang="en-US" b="1" dirty="0"/>
              <a:t>主要公司與研究機構</a:t>
            </a:r>
          </a:p>
          <a:p>
            <a:r>
              <a:rPr lang="en-US" altLang="zh-TW" b="1" dirty="0" err="1"/>
              <a:t>IonQ</a:t>
            </a:r>
            <a:r>
              <a:rPr lang="zh-TW" altLang="en-US" b="1" dirty="0"/>
              <a:t>（美國）</a:t>
            </a:r>
            <a:r>
              <a:rPr lang="zh-TW" altLang="en-US" dirty="0"/>
              <a:t> → </a:t>
            </a:r>
            <a:r>
              <a:rPr lang="en-US" altLang="zh-TW" b="1" dirty="0" err="1"/>
              <a:t>IonQ</a:t>
            </a:r>
            <a:r>
              <a:rPr lang="en-US" altLang="zh-TW" b="1" dirty="0"/>
              <a:t> Forte, </a:t>
            </a:r>
            <a:r>
              <a:rPr lang="en-US" altLang="zh-TW" b="1" dirty="0" err="1"/>
              <a:t>IonQ</a:t>
            </a:r>
            <a:r>
              <a:rPr lang="en-US" altLang="zh-TW" b="1" dirty="0"/>
              <a:t> Harmony</a:t>
            </a:r>
            <a:r>
              <a:rPr lang="zh-TW" altLang="en-US" dirty="0"/>
              <a:t>（</a:t>
            </a:r>
            <a:r>
              <a:rPr lang="en-US" altLang="zh-TW" dirty="0"/>
              <a:t>2021–2023</a:t>
            </a:r>
            <a:r>
              <a:rPr lang="zh-TW" altLang="en-US" dirty="0"/>
              <a:t>）</a:t>
            </a:r>
          </a:p>
          <a:p>
            <a:r>
              <a:rPr lang="en-US" altLang="zh-TW" b="1" dirty="0" err="1"/>
              <a:t>Quantinuum</a:t>
            </a:r>
            <a:r>
              <a:rPr lang="zh-TW" altLang="en-US" b="1" dirty="0"/>
              <a:t>（美國，前 </a:t>
            </a:r>
            <a:r>
              <a:rPr lang="en-US" altLang="zh-TW" b="1" dirty="0"/>
              <a:t>Honeywell</a:t>
            </a:r>
            <a:r>
              <a:rPr lang="zh-TW" altLang="en-US" b="1" dirty="0"/>
              <a:t>）</a:t>
            </a:r>
            <a:r>
              <a:rPr lang="zh-TW" altLang="en-US" dirty="0"/>
              <a:t> → </a:t>
            </a:r>
            <a:r>
              <a:rPr lang="en-US" altLang="zh-TW" b="1" dirty="0"/>
              <a:t>H1</a:t>
            </a:r>
            <a:r>
              <a:rPr lang="zh-TW" altLang="en-US" b="1" dirty="0"/>
              <a:t>、</a:t>
            </a:r>
            <a:r>
              <a:rPr lang="en-US" altLang="zh-TW" b="1" dirty="0"/>
              <a:t>H2 </a:t>
            </a:r>
            <a:r>
              <a:rPr lang="zh-TW" altLang="en-US" b="1" dirty="0"/>
              <a:t>量子處理器</a:t>
            </a:r>
            <a:endParaRPr lang="zh-TW" altLang="en-US" dirty="0"/>
          </a:p>
          <a:p>
            <a:r>
              <a:rPr lang="en-US" altLang="zh-TW" b="1" dirty="0"/>
              <a:t>Alpine Quantum Technologies</a:t>
            </a:r>
            <a:r>
              <a:rPr lang="zh-TW" altLang="en-US" b="1" dirty="0"/>
              <a:t>（奧地利）</a:t>
            </a:r>
            <a:endParaRPr lang="zh-TW" altLang="en-US" dirty="0"/>
          </a:p>
          <a:p>
            <a:r>
              <a:rPr lang="en-US" altLang="zh-TW" b="1" dirty="0"/>
              <a:t>3. </a:t>
            </a:r>
            <a:r>
              <a:rPr lang="zh-TW" altLang="en-US" b="1" dirty="0"/>
              <a:t>超導量子電腦（</a:t>
            </a:r>
            <a:r>
              <a:rPr lang="en-US" altLang="zh-TW" b="1" dirty="0"/>
              <a:t>Superconducting Quantum Computing</a:t>
            </a:r>
            <a:r>
              <a:rPr lang="zh-TW" altLang="en-US" b="1" dirty="0"/>
              <a:t>）</a:t>
            </a:r>
          </a:p>
          <a:p>
            <a:r>
              <a:rPr lang="zh-TW" altLang="en-US" b="1" dirty="0"/>
              <a:t>技術原理</a:t>
            </a:r>
          </a:p>
          <a:p>
            <a:r>
              <a:rPr lang="zh-TW" altLang="en-US" dirty="0"/>
              <a:t>超導量子位元（如</a:t>
            </a:r>
            <a:r>
              <a:rPr lang="en-US" altLang="zh-TW" b="1" dirty="0" err="1"/>
              <a:t>Transmon</a:t>
            </a:r>
            <a:r>
              <a:rPr lang="en-US" altLang="zh-TW" b="1" dirty="0"/>
              <a:t> qubits</a:t>
            </a:r>
            <a:r>
              <a:rPr lang="zh-TW" altLang="en-US" dirty="0"/>
              <a:t>）利用</a:t>
            </a:r>
            <a:r>
              <a:rPr lang="zh-TW" altLang="en-US" b="1" dirty="0"/>
              <a:t>約瑟夫森接面（</a:t>
            </a:r>
            <a:r>
              <a:rPr lang="en-US" altLang="zh-TW" b="1" dirty="0"/>
              <a:t>Josephson Junction</a:t>
            </a:r>
            <a:r>
              <a:rPr lang="zh-TW" altLang="en-US" b="1" dirty="0"/>
              <a:t>）來形成量子態</a:t>
            </a:r>
            <a:r>
              <a:rPr lang="zh-TW" altLang="en-US" dirty="0"/>
              <a:t>，並透過微波脈衝來操控 </a:t>
            </a:r>
            <a:r>
              <a:rPr lang="en-US" altLang="zh-TW" dirty="0"/>
              <a:t>qubits</a:t>
            </a:r>
            <a:r>
              <a:rPr lang="zh-TW" altLang="en-US" dirty="0"/>
              <a:t>。</a:t>
            </a:r>
          </a:p>
          <a:p>
            <a:r>
              <a:rPr lang="zh-TW" altLang="en-US" b="1" dirty="0"/>
              <a:t>優勢</a:t>
            </a:r>
          </a:p>
          <a:p>
            <a:r>
              <a:rPr lang="zh-TW" altLang="en-US" dirty="0"/>
              <a:t>✅ 操作速度快（</a:t>
            </a:r>
            <a:r>
              <a:rPr lang="en-US" altLang="zh-TW" dirty="0"/>
              <a:t>ns </a:t>
            </a:r>
            <a:r>
              <a:rPr lang="zh-TW" altLang="en-US" dirty="0"/>
              <a:t>級）</a:t>
            </a:r>
            <a:br>
              <a:rPr lang="zh-TW" altLang="en-US" dirty="0"/>
            </a:br>
            <a:r>
              <a:rPr lang="zh-TW" altLang="en-US" dirty="0"/>
              <a:t>✅ 目前最成熟的技術之一</a:t>
            </a:r>
          </a:p>
          <a:p>
            <a:r>
              <a:rPr lang="zh-TW" altLang="en-US" b="1" dirty="0"/>
              <a:t>挑戰</a:t>
            </a:r>
          </a:p>
          <a:p>
            <a:r>
              <a:rPr lang="zh-TW" altLang="en-US" dirty="0"/>
              <a:t>❌ 需要 </a:t>
            </a:r>
            <a:r>
              <a:rPr lang="zh-TW" altLang="en-US" b="1" dirty="0"/>
              <a:t>超低溫（</a:t>
            </a:r>
            <a:r>
              <a:rPr lang="en-US" altLang="zh-TW" b="1" dirty="0"/>
              <a:t>~15mK</a:t>
            </a:r>
            <a:r>
              <a:rPr lang="zh-TW" altLang="en-US" b="1" dirty="0"/>
              <a:t>）</a:t>
            </a:r>
            <a:r>
              <a:rPr lang="zh-TW" altLang="en-US" dirty="0"/>
              <a:t> 維持超導狀態</a:t>
            </a:r>
            <a:br>
              <a:rPr lang="zh-TW" altLang="en-US" dirty="0"/>
            </a:br>
            <a:r>
              <a:rPr lang="zh-TW" altLang="en-US" dirty="0"/>
              <a:t>❌ 量子誤差率仍需改進</a:t>
            </a:r>
          </a:p>
          <a:p>
            <a:r>
              <a:rPr lang="zh-TW" altLang="en-US" b="1" dirty="0"/>
              <a:t>主要公司與研究機構</a:t>
            </a:r>
          </a:p>
          <a:p>
            <a:r>
              <a:rPr lang="en-US" altLang="zh-TW" b="1" dirty="0"/>
              <a:t>IBM</a:t>
            </a:r>
            <a:r>
              <a:rPr lang="zh-TW" altLang="en-US" dirty="0"/>
              <a:t> → </a:t>
            </a:r>
            <a:r>
              <a:rPr lang="en-US" altLang="zh-TW" b="1" dirty="0"/>
              <a:t>IBM Quantum System Two</a:t>
            </a:r>
            <a:r>
              <a:rPr lang="zh-TW" altLang="en-US" b="1" dirty="0"/>
              <a:t>（</a:t>
            </a:r>
            <a:r>
              <a:rPr lang="en-US" altLang="zh-TW" b="1" dirty="0"/>
              <a:t>127 qubits</a:t>
            </a:r>
            <a:r>
              <a:rPr lang="zh-TW" altLang="en-US" b="1" dirty="0"/>
              <a:t>）</a:t>
            </a:r>
            <a:endParaRPr lang="zh-TW" altLang="en-US" dirty="0"/>
          </a:p>
          <a:p>
            <a:r>
              <a:rPr lang="en-US" altLang="zh-TW" b="1" dirty="0"/>
              <a:t>Google</a:t>
            </a:r>
            <a:r>
              <a:rPr lang="zh-TW" altLang="en-US" dirty="0"/>
              <a:t> → </a:t>
            </a:r>
            <a:r>
              <a:rPr lang="en-US" altLang="zh-TW" b="1" dirty="0"/>
              <a:t>Sycamore</a:t>
            </a:r>
            <a:r>
              <a:rPr lang="zh-TW" altLang="en-US" b="1" dirty="0"/>
              <a:t>（</a:t>
            </a:r>
            <a:r>
              <a:rPr lang="en-US" altLang="zh-TW" b="1" dirty="0"/>
              <a:t>53 qubits</a:t>
            </a:r>
            <a:r>
              <a:rPr lang="zh-TW" altLang="en-US" b="1" dirty="0"/>
              <a:t>，</a:t>
            </a:r>
            <a:r>
              <a:rPr lang="en-US" altLang="zh-TW" b="1" dirty="0"/>
              <a:t>2019 </a:t>
            </a:r>
            <a:r>
              <a:rPr lang="zh-TW" altLang="en-US" b="1" dirty="0"/>
              <a:t>量子霸權實驗）</a:t>
            </a:r>
            <a:endParaRPr lang="zh-TW" altLang="en-US" dirty="0"/>
          </a:p>
          <a:p>
            <a:r>
              <a:rPr lang="en-US" altLang="zh-TW" b="1" dirty="0" err="1"/>
              <a:t>Rigetti</a:t>
            </a:r>
            <a:r>
              <a:rPr lang="en-US" altLang="zh-TW" b="1" dirty="0"/>
              <a:t> Computing</a:t>
            </a:r>
            <a:r>
              <a:rPr lang="zh-TW" altLang="en-US" dirty="0"/>
              <a:t> → </a:t>
            </a:r>
            <a:r>
              <a:rPr lang="en-US" altLang="zh-TW" b="1" dirty="0"/>
              <a:t>Aspen </a:t>
            </a:r>
            <a:r>
              <a:rPr lang="zh-TW" altLang="en-US" b="1" dirty="0"/>
              <a:t>系列量子處理器</a:t>
            </a:r>
            <a:endParaRPr lang="zh-TW" altLang="en-US" dirty="0"/>
          </a:p>
          <a:p>
            <a:r>
              <a:rPr lang="en-US" altLang="zh-TW" b="1" dirty="0"/>
              <a:t>Alibaba</a:t>
            </a:r>
            <a:r>
              <a:rPr lang="zh-TW" altLang="en-US" b="1" dirty="0"/>
              <a:t>（阿里巴巴）、百度、騰訊</a:t>
            </a:r>
            <a:r>
              <a:rPr lang="zh-TW" altLang="en-US" dirty="0"/>
              <a:t> 也有投入超導量子計算</a:t>
            </a:r>
          </a:p>
          <a:p>
            <a:r>
              <a:rPr lang="en-US" altLang="zh-TW" b="1" dirty="0"/>
              <a:t>4. </a:t>
            </a:r>
            <a:r>
              <a:rPr lang="zh-TW" altLang="en-US" b="1" dirty="0"/>
              <a:t>矽基量子電腦（</a:t>
            </a:r>
            <a:r>
              <a:rPr lang="en-US" altLang="zh-TW" b="1" dirty="0"/>
              <a:t>Silicon Quantum Computing</a:t>
            </a:r>
            <a:r>
              <a:rPr lang="zh-TW" altLang="en-US" b="1" dirty="0"/>
              <a:t>）</a:t>
            </a:r>
          </a:p>
          <a:p>
            <a:r>
              <a:rPr lang="zh-TW" altLang="en-US" b="1" dirty="0"/>
              <a:t>技術原理</a:t>
            </a:r>
          </a:p>
          <a:p>
            <a:r>
              <a:rPr lang="zh-TW" altLang="en-US" dirty="0"/>
              <a:t>矽基量子位元透過</a:t>
            </a:r>
            <a:r>
              <a:rPr lang="zh-TW" altLang="en-US" b="1" dirty="0"/>
              <a:t>電子自旋</a:t>
            </a:r>
            <a:r>
              <a:rPr lang="zh-TW" altLang="en-US" dirty="0"/>
              <a:t>或**矽量子點（</a:t>
            </a:r>
            <a:r>
              <a:rPr lang="en-US" altLang="zh-TW" dirty="0"/>
              <a:t>Quantum Dots</a:t>
            </a:r>
            <a:r>
              <a:rPr lang="zh-TW" altLang="en-US" dirty="0"/>
              <a:t>）**來實現量子計算，與現有的 </a:t>
            </a:r>
            <a:r>
              <a:rPr lang="en-US" altLang="zh-TW" dirty="0"/>
              <a:t>CMOS </a:t>
            </a:r>
            <a:r>
              <a:rPr lang="zh-TW" altLang="en-US" dirty="0"/>
              <a:t>半導體技術兼容。</a:t>
            </a:r>
          </a:p>
          <a:p>
            <a:r>
              <a:rPr lang="zh-TW" altLang="en-US" b="1" dirty="0"/>
              <a:t>優勢</a:t>
            </a:r>
          </a:p>
          <a:p>
            <a:r>
              <a:rPr lang="zh-TW" altLang="en-US" dirty="0"/>
              <a:t>✅ 與傳統</a:t>
            </a:r>
            <a:r>
              <a:rPr lang="zh-TW" altLang="en-US" b="1" dirty="0"/>
              <a:t>矽晶片技術相容</a:t>
            </a:r>
            <a:r>
              <a:rPr lang="zh-TW" altLang="en-US" dirty="0"/>
              <a:t>，易於整合</a:t>
            </a:r>
            <a:br>
              <a:rPr lang="zh-TW" altLang="en-US" dirty="0"/>
            </a:br>
            <a:r>
              <a:rPr lang="zh-TW" altLang="en-US" dirty="0"/>
              <a:t>✅ 低功耗</a:t>
            </a:r>
          </a:p>
          <a:p>
            <a:r>
              <a:rPr lang="zh-TW" altLang="en-US" b="1" dirty="0"/>
              <a:t>挑戰</a:t>
            </a:r>
          </a:p>
          <a:p>
            <a:r>
              <a:rPr lang="zh-TW" altLang="en-US" dirty="0"/>
              <a:t>❌ 量子糾纏和閘門操作仍在開發階段</a:t>
            </a:r>
            <a:br>
              <a:rPr lang="zh-TW" altLang="en-US" dirty="0"/>
            </a:br>
            <a:r>
              <a:rPr lang="zh-TW" altLang="en-US" dirty="0"/>
              <a:t>❌ 目前量子糾錯仍未成熟</a:t>
            </a:r>
          </a:p>
          <a:p>
            <a:r>
              <a:rPr lang="zh-TW" altLang="en-US" b="1" dirty="0"/>
              <a:t>主要公司與研究機構</a:t>
            </a:r>
          </a:p>
          <a:p>
            <a:r>
              <a:rPr lang="en-US" altLang="zh-TW" b="1" dirty="0"/>
              <a:t>Intel</a:t>
            </a:r>
            <a:r>
              <a:rPr lang="zh-TW" altLang="en-US" dirty="0"/>
              <a:t> → </a:t>
            </a:r>
            <a:r>
              <a:rPr lang="en-US" altLang="zh-TW" b="1" dirty="0"/>
              <a:t>Tunnel Falls</a:t>
            </a:r>
            <a:r>
              <a:rPr lang="zh-TW" altLang="en-US" b="1" dirty="0"/>
              <a:t>（</a:t>
            </a:r>
            <a:r>
              <a:rPr lang="en-US" altLang="zh-TW" b="1" dirty="0"/>
              <a:t>2023</a:t>
            </a:r>
            <a:r>
              <a:rPr lang="zh-TW" altLang="en-US" b="1" dirty="0"/>
              <a:t>）</a:t>
            </a:r>
            <a:endParaRPr lang="zh-TW" altLang="en-US" dirty="0"/>
          </a:p>
          <a:p>
            <a:r>
              <a:rPr lang="en-US" altLang="zh-TW" b="1" dirty="0"/>
              <a:t>Silicon Quantum Computing</a:t>
            </a:r>
            <a:r>
              <a:rPr lang="zh-TW" altLang="en-US" b="1" dirty="0"/>
              <a:t>（澳洲）</a:t>
            </a:r>
            <a:endParaRPr lang="zh-TW" altLang="en-US" dirty="0"/>
          </a:p>
          <a:p>
            <a:r>
              <a:rPr lang="en-US" altLang="zh-TW" b="1" dirty="0" err="1"/>
              <a:t>QuTech</a:t>
            </a:r>
            <a:r>
              <a:rPr lang="zh-TW" altLang="en-US" b="1" dirty="0"/>
              <a:t>（荷蘭）</a:t>
            </a:r>
            <a:endParaRPr lang="zh-TW" altLang="en-US" dirty="0"/>
          </a:p>
          <a:p>
            <a:r>
              <a:rPr lang="en-US" altLang="zh-TW" b="1" dirty="0"/>
              <a:t>5. </a:t>
            </a:r>
            <a:r>
              <a:rPr lang="zh-TW" altLang="en-US" b="1" dirty="0"/>
              <a:t>氮</a:t>
            </a:r>
            <a:r>
              <a:rPr lang="en-US" altLang="zh-TW" b="1" dirty="0"/>
              <a:t>-</a:t>
            </a:r>
            <a:r>
              <a:rPr lang="zh-TW" altLang="en-US" b="1" dirty="0"/>
              <a:t>空缺中心（</a:t>
            </a:r>
            <a:r>
              <a:rPr lang="en-US" altLang="zh-TW" b="1" dirty="0"/>
              <a:t>NV Center in Diamond Quantum Computing</a:t>
            </a:r>
            <a:r>
              <a:rPr lang="zh-TW" altLang="en-US" b="1" dirty="0"/>
              <a:t>）</a:t>
            </a:r>
          </a:p>
          <a:p>
            <a:r>
              <a:rPr lang="zh-TW" altLang="en-US" b="1" dirty="0"/>
              <a:t>技術原理</a:t>
            </a:r>
          </a:p>
          <a:p>
            <a:r>
              <a:rPr lang="zh-TW" altLang="en-US" dirty="0"/>
              <a:t>利用</a:t>
            </a:r>
            <a:r>
              <a:rPr lang="zh-TW" altLang="en-US" b="1" dirty="0"/>
              <a:t>金剛石中的氮</a:t>
            </a:r>
            <a:r>
              <a:rPr lang="en-US" altLang="zh-TW" b="1" dirty="0"/>
              <a:t>-</a:t>
            </a:r>
            <a:r>
              <a:rPr lang="zh-TW" altLang="en-US" b="1" dirty="0"/>
              <a:t>空缺（</a:t>
            </a:r>
            <a:r>
              <a:rPr lang="en-US" altLang="zh-TW" b="1" dirty="0"/>
              <a:t>Nitrogen-Vacancy, NV</a:t>
            </a:r>
            <a:r>
              <a:rPr lang="zh-TW" altLang="en-US" b="1" dirty="0"/>
              <a:t>）</a:t>
            </a:r>
            <a:r>
              <a:rPr lang="zh-TW" altLang="en-US" dirty="0"/>
              <a:t> 缺陷作為量子位元，透過</a:t>
            </a:r>
            <a:r>
              <a:rPr lang="zh-TW" altLang="en-US" b="1" dirty="0"/>
              <a:t>電子自旋態</a:t>
            </a:r>
            <a:r>
              <a:rPr lang="zh-TW" altLang="en-US" dirty="0"/>
              <a:t>來存儲和操作量子資訊。</a:t>
            </a:r>
          </a:p>
          <a:p>
            <a:r>
              <a:rPr lang="zh-TW" altLang="en-US" b="1" dirty="0"/>
              <a:t>優勢</a:t>
            </a:r>
          </a:p>
          <a:p>
            <a:r>
              <a:rPr lang="zh-TW" altLang="en-US" dirty="0"/>
              <a:t>✅ </a:t>
            </a:r>
            <a:r>
              <a:rPr lang="zh-TW" altLang="en-US" b="1" dirty="0"/>
              <a:t>在室溫下運作</a:t>
            </a:r>
            <a:r>
              <a:rPr lang="zh-TW" altLang="en-US" dirty="0"/>
              <a:t>（不需要極低溫）</a:t>
            </a:r>
            <a:br>
              <a:rPr lang="zh-TW" altLang="en-US" dirty="0"/>
            </a:br>
            <a:r>
              <a:rPr lang="zh-TW" altLang="en-US" dirty="0"/>
              <a:t>✅ </a:t>
            </a:r>
            <a:r>
              <a:rPr lang="zh-TW" altLang="en-US" b="1" dirty="0"/>
              <a:t>極長相干時間</a:t>
            </a:r>
            <a:r>
              <a:rPr lang="zh-TW" altLang="en-US" dirty="0"/>
              <a:t>（可達秒級）</a:t>
            </a:r>
          </a:p>
          <a:p>
            <a:r>
              <a:rPr lang="zh-TW" altLang="en-US" b="1" dirty="0"/>
              <a:t>挑戰</a:t>
            </a:r>
          </a:p>
          <a:p>
            <a:r>
              <a:rPr lang="zh-TW" altLang="en-US" dirty="0"/>
              <a:t>❌ 量子閘操控仍需改進</a:t>
            </a:r>
            <a:br>
              <a:rPr lang="zh-TW" altLang="en-US" dirty="0"/>
            </a:br>
            <a:r>
              <a:rPr lang="zh-TW" altLang="en-US" dirty="0"/>
              <a:t>❌ 目前的可擴展性較低</a:t>
            </a:r>
          </a:p>
          <a:p>
            <a:r>
              <a:rPr lang="zh-TW" altLang="en-US" b="1" dirty="0"/>
              <a:t>主要公司與研究機構</a:t>
            </a:r>
          </a:p>
          <a:p>
            <a:r>
              <a:rPr lang="en-US" altLang="zh-TW" b="1" dirty="0"/>
              <a:t>Quantum Brilliance</a:t>
            </a:r>
            <a:r>
              <a:rPr lang="zh-TW" altLang="en-US" b="1" dirty="0"/>
              <a:t>（澳洲）</a:t>
            </a:r>
            <a:endParaRPr lang="zh-TW" altLang="en-US" dirty="0"/>
          </a:p>
          <a:p>
            <a:r>
              <a:rPr lang="en-US" altLang="zh-TW" b="1" dirty="0"/>
              <a:t>Element Six</a:t>
            </a:r>
            <a:r>
              <a:rPr lang="zh-TW" altLang="en-US" b="1" dirty="0"/>
              <a:t>（英國）</a:t>
            </a:r>
            <a:endParaRPr lang="zh-TW" altLang="en-US" dirty="0"/>
          </a:p>
          <a:p>
            <a:r>
              <a:rPr lang="en-US" altLang="zh-TW" b="1" dirty="0"/>
              <a:t>6. </a:t>
            </a:r>
            <a:r>
              <a:rPr lang="zh-TW" altLang="en-US" b="1" dirty="0"/>
              <a:t>馬約拉納費米子（</a:t>
            </a:r>
            <a:r>
              <a:rPr lang="en-US" altLang="zh-TW" b="1" dirty="0"/>
              <a:t>Majorana Fermions Quantum Computing</a:t>
            </a:r>
            <a:r>
              <a:rPr lang="zh-TW" altLang="en-US" b="1" dirty="0"/>
              <a:t>）</a:t>
            </a:r>
          </a:p>
          <a:p>
            <a:r>
              <a:rPr lang="zh-TW" altLang="en-US" b="1" dirty="0"/>
              <a:t>技術原理</a:t>
            </a:r>
          </a:p>
          <a:p>
            <a:r>
              <a:rPr lang="zh-TW" altLang="en-US" dirty="0"/>
              <a:t>馬約拉納費米子是</a:t>
            </a:r>
            <a:r>
              <a:rPr lang="zh-TW" altLang="en-US" b="1" dirty="0"/>
              <a:t>拓撲量子計算</a:t>
            </a:r>
            <a:r>
              <a:rPr lang="zh-TW" altLang="en-US" dirty="0"/>
              <a:t>的基礎，透過</a:t>
            </a:r>
            <a:r>
              <a:rPr lang="zh-TW" altLang="en-US" b="1" dirty="0"/>
              <a:t>拓撲保護</a:t>
            </a:r>
            <a:r>
              <a:rPr lang="zh-TW" altLang="en-US" dirty="0"/>
              <a:t>來實現</a:t>
            </a:r>
            <a:r>
              <a:rPr lang="zh-TW" altLang="en-US" b="1" dirty="0"/>
              <a:t>抗噪量子位元</a:t>
            </a:r>
            <a:r>
              <a:rPr lang="zh-TW" altLang="en-US" dirty="0"/>
              <a:t>。</a:t>
            </a:r>
          </a:p>
          <a:p>
            <a:r>
              <a:rPr lang="zh-TW" altLang="en-US" b="1" dirty="0"/>
              <a:t>優勢</a:t>
            </a:r>
          </a:p>
          <a:p>
            <a:r>
              <a:rPr lang="zh-TW" altLang="en-US" dirty="0"/>
              <a:t>✅ 高容錯能力（有望提升量子糾錯能力）</a:t>
            </a:r>
          </a:p>
          <a:p>
            <a:r>
              <a:rPr lang="zh-TW" altLang="en-US" b="1" dirty="0"/>
              <a:t>挑戰</a:t>
            </a:r>
          </a:p>
          <a:p>
            <a:r>
              <a:rPr lang="zh-TW" altLang="en-US" dirty="0"/>
              <a:t>❌ 目前仍在基礎研究階段</a:t>
            </a:r>
            <a:br>
              <a:rPr lang="zh-TW" altLang="en-US" dirty="0"/>
            </a:br>
            <a:r>
              <a:rPr lang="zh-TW" altLang="en-US" dirty="0"/>
              <a:t>❌ 需要在</a:t>
            </a:r>
            <a:r>
              <a:rPr lang="zh-TW" altLang="en-US" b="1" dirty="0"/>
              <a:t>超低溫</a:t>
            </a:r>
            <a:r>
              <a:rPr lang="zh-TW" altLang="en-US" dirty="0"/>
              <a:t>下運行</a:t>
            </a:r>
          </a:p>
          <a:p>
            <a:r>
              <a:rPr lang="zh-TW" altLang="en-US" b="1" dirty="0"/>
              <a:t>主要公司與研究機構</a:t>
            </a:r>
          </a:p>
          <a:p>
            <a:r>
              <a:rPr lang="en-US" altLang="zh-TW" b="1" dirty="0"/>
              <a:t>Microsoft</a:t>
            </a:r>
            <a:r>
              <a:rPr lang="zh-TW" altLang="en-US" dirty="0"/>
              <a:t> → </a:t>
            </a:r>
            <a:r>
              <a:rPr lang="zh-TW" altLang="en-US" b="1" dirty="0"/>
              <a:t>拓撲量子計算計畫</a:t>
            </a:r>
            <a:endParaRPr lang="zh-TW" altLang="en-US" dirty="0"/>
          </a:p>
          <a:p>
            <a:r>
              <a:rPr lang="en-US" altLang="zh-TW" b="1" dirty="0" err="1"/>
              <a:t>QuTech</a:t>
            </a:r>
            <a:r>
              <a:rPr lang="zh-TW" altLang="en-US" b="1" dirty="0"/>
              <a:t>（荷蘭）</a:t>
            </a:r>
            <a:endParaRPr lang="zh-TW" altLang="en-US" dirty="0"/>
          </a:p>
          <a:p>
            <a:r>
              <a:rPr lang="en-US" altLang="zh-TW" b="1" dirty="0"/>
              <a:t>7. </a:t>
            </a:r>
            <a:r>
              <a:rPr lang="zh-TW" altLang="en-US" b="1" dirty="0"/>
              <a:t>光子量子電腦（</a:t>
            </a:r>
            <a:r>
              <a:rPr lang="en-US" altLang="zh-TW" b="1" dirty="0"/>
              <a:t>Photonic Quantum Computing</a:t>
            </a:r>
            <a:r>
              <a:rPr lang="zh-TW" altLang="en-US" b="1" dirty="0"/>
              <a:t>）</a:t>
            </a:r>
          </a:p>
          <a:p>
            <a:r>
              <a:rPr lang="zh-TW" altLang="en-US" b="1" dirty="0"/>
              <a:t>技術原理</a:t>
            </a:r>
          </a:p>
          <a:p>
            <a:r>
              <a:rPr lang="zh-TW" altLang="en-US" dirty="0"/>
              <a:t>使用</a:t>
            </a:r>
            <a:r>
              <a:rPr lang="zh-TW" altLang="en-US" b="1" dirty="0"/>
              <a:t>單光子（</a:t>
            </a:r>
            <a:r>
              <a:rPr lang="en-US" altLang="zh-TW" b="1" dirty="0"/>
              <a:t>single photons</a:t>
            </a:r>
            <a:r>
              <a:rPr lang="zh-TW" altLang="en-US" b="1" dirty="0"/>
              <a:t>）</a:t>
            </a:r>
            <a:r>
              <a:rPr lang="zh-TW" altLang="en-US" dirty="0"/>
              <a:t> 作為量子資訊載體，透過</a:t>
            </a:r>
            <a:r>
              <a:rPr lang="zh-TW" altLang="en-US" b="1" dirty="0"/>
              <a:t>線性光學元件（如分束器、波片）</a:t>
            </a:r>
            <a:r>
              <a:rPr lang="zh-TW" altLang="en-US" dirty="0"/>
              <a:t> 進行計算。</a:t>
            </a:r>
          </a:p>
          <a:p>
            <a:r>
              <a:rPr lang="zh-TW" altLang="en-US" b="1" dirty="0"/>
              <a:t>優勢</a:t>
            </a:r>
          </a:p>
          <a:p>
            <a:r>
              <a:rPr lang="zh-TW" altLang="en-US" dirty="0"/>
              <a:t>✅ </a:t>
            </a:r>
            <a:r>
              <a:rPr lang="zh-TW" altLang="en-US" b="1" dirty="0"/>
              <a:t>室溫運作</a:t>
            </a:r>
            <a:r>
              <a:rPr lang="zh-TW" altLang="en-US" dirty="0"/>
              <a:t>，無需冷卻</a:t>
            </a:r>
            <a:br>
              <a:rPr lang="zh-TW" altLang="en-US" dirty="0"/>
            </a:br>
            <a:r>
              <a:rPr lang="zh-TW" altLang="en-US" dirty="0"/>
              <a:t>✅ 高速信息傳輸</a:t>
            </a:r>
          </a:p>
          <a:p>
            <a:r>
              <a:rPr lang="zh-TW" altLang="en-US" b="1" dirty="0"/>
              <a:t>挑戰</a:t>
            </a:r>
          </a:p>
          <a:p>
            <a:r>
              <a:rPr lang="zh-TW" altLang="en-US" dirty="0"/>
              <a:t>❌ </a:t>
            </a:r>
            <a:r>
              <a:rPr lang="zh-TW" altLang="en-US" b="1" dirty="0"/>
              <a:t>單光子檢測難度高</a:t>
            </a:r>
            <a:br>
              <a:rPr lang="zh-TW" altLang="en-US" dirty="0"/>
            </a:br>
            <a:r>
              <a:rPr lang="zh-TW" altLang="en-US" dirty="0"/>
              <a:t>❌ </a:t>
            </a:r>
            <a:r>
              <a:rPr lang="zh-TW" altLang="en-US" b="1" dirty="0"/>
              <a:t>非決定性量子閘設計困難</a:t>
            </a:r>
            <a:endParaRPr lang="zh-TW" altLang="en-US" dirty="0"/>
          </a:p>
          <a:p>
            <a:r>
              <a:rPr lang="zh-TW" altLang="en-US" b="1" dirty="0"/>
              <a:t>主要公司與研究機構</a:t>
            </a:r>
          </a:p>
          <a:p>
            <a:r>
              <a:rPr lang="en-US" altLang="zh-TW" b="1" dirty="0"/>
              <a:t>Xanadu</a:t>
            </a:r>
            <a:r>
              <a:rPr lang="zh-TW" altLang="en-US" b="1" dirty="0"/>
              <a:t>（加拿大）</a:t>
            </a:r>
            <a:r>
              <a:rPr lang="zh-TW" altLang="en-US" dirty="0"/>
              <a:t> → </a:t>
            </a:r>
            <a:r>
              <a:rPr lang="en-US" altLang="zh-TW" b="1" dirty="0"/>
              <a:t>Borealis</a:t>
            </a:r>
            <a:r>
              <a:rPr lang="zh-TW" altLang="en-US" b="1" dirty="0"/>
              <a:t>（</a:t>
            </a:r>
            <a:r>
              <a:rPr lang="en-US" altLang="zh-TW" b="1" dirty="0"/>
              <a:t>2022</a:t>
            </a:r>
            <a:r>
              <a:rPr lang="zh-TW" altLang="en-US" b="1" dirty="0"/>
              <a:t>）</a:t>
            </a:r>
            <a:endParaRPr lang="zh-TW" altLang="en-US" dirty="0"/>
          </a:p>
          <a:p>
            <a:r>
              <a:rPr lang="en-US" altLang="zh-TW" b="1" dirty="0" err="1"/>
              <a:t>PsiQuantum</a:t>
            </a:r>
            <a:r>
              <a:rPr lang="zh-TW" altLang="en-US" b="1" dirty="0"/>
              <a:t>（美國）</a:t>
            </a:r>
            <a:r>
              <a:rPr lang="zh-TW" altLang="en-US" dirty="0"/>
              <a:t> → </a:t>
            </a:r>
            <a:r>
              <a:rPr lang="en-US" altLang="zh-TW" b="1" dirty="0"/>
              <a:t>100 </a:t>
            </a:r>
            <a:r>
              <a:rPr lang="zh-TW" altLang="en-US" b="1" dirty="0"/>
              <a:t>萬 </a:t>
            </a:r>
            <a:r>
              <a:rPr lang="en-US" altLang="zh-TW" b="1" dirty="0"/>
              <a:t>qubits </a:t>
            </a:r>
            <a:r>
              <a:rPr lang="zh-TW" altLang="en-US" b="1" dirty="0"/>
              <a:t>計畫</a:t>
            </a:r>
            <a:endParaRPr lang="zh-TW" altLang="en-US" dirty="0"/>
          </a:p>
          <a:p>
            <a:r>
              <a:rPr lang="zh-TW" altLang="en-US" b="1" dirty="0"/>
              <a:t>中國科學技術大學（</a:t>
            </a:r>
            <a:r>
              <a:rPr lang="en-US" altLang="zh-TW" b="1" dirty="0"/>
              <a:t>USTC</a:t>
            </a:r>
            <a:r>
              <a:rPr lang="zh-TW" altLang="en-US" b="1" dirty="0"/>
              <a:t>）</a:t>
            </a:r>
            <a:r>
              <a:rPr lang="zh-TW" altLang="en-US" dirty="0"/>
              <a:t> → </a:t>
            </a:r>
            <a:r>
              <a:rPr lang="zh-TW" altLang="en-US" b="1" dirty="0"/>
              <a:t>九章（</a:t>
            </a:r>
            <a:r>
              <a:rPr lang="en-US" altLang="zh-TW" b="1" dirty="0" err="1"/>
              <a:t>Jiuzhang</a:t>
            </a:r>
            <a:r>
              <a:rPr lang="zh-TW" altLang="en-US" b="1" dirty="0"/>
              <a:t>）量子計算機</a:t>
            </a:r>
            <a:endParaRPr lang="zh-TW" altLang="en-US" dirty="0"/>
          </a:p>
          <a:p>
            <a:r>
              <a:rPr lang="zh-TW" altLang="en-US" b="1" dirty="0"/>
              <a:t>結論</a:t>
            </a:r>
          </a:p>
          <a:p>
            <a:r>
              <a:rPr lang="zh-TW" altLang="en-US" dirty="0"/>
              <a:t>不同技術各有優缺點，目前最成熟的量子計算技術是 </a:t>
            </a:r>
            <a:r>
              <a:rPr lang="zh-TW" altLang="en-US" b="1" dirty="0"/>
              <a:t>超導量子位元</a:t>
            </a:r>
            <a:r>
              <a:rPr lang="zh-TW" altLang="en-US" dirty="0"/>
              <a:t> 和 </a:t>
            </a:r>
            <a:r>
              <a:rPr lang="zh-TW" altLang="en-US" b="1" dirty="0"/>
              <a:t>囚禁離子技術</a:t>
            </a:r>
            <a:r>
              <a:rPr lang="zh-TW" altLang="en-US" dirty="0"/>
              <a:t>，但冷原子、矽基量子點、</a:t>
            </a:r>
            <a:r>
              <a:rPr lang="en-US" altLang="zh-TW" dirty="0"/>
              <a:t>NV </a:t>
            </a:r>
            <a:r>
              <a:rPr lang="zh-TW" altLang="en-US" dirty="0"/>
              <a:t>中心等技術也正在快速發展。未來可能會有多種技術並存，根據應用需求選擇不同架構的量子電腦。</a:t>
            </a:r>
          </a:p>
          <a:p>
            <a:pPr marL="171450" lvl="0" indent="-171450" algn="l" rtl="0">
              <a:spcBef>
                <a:spcPts val="0"/>
              </a:spcBef>
              <a:spcAft>
                <a:spcPts val="0"/>
              </a:spcAft>
            </a:pPr>
            <a:endParaRPr dirty="0"/>
          </a:p>
        </p:txBody>
      </p:sp>
    </p:spTree>
    <p:extLst>
      <p:ext uri="{BB962C8B-B14F-4D97-AF65-F5344CB8AC3E}">
        <p14:creationId xmlns:p14="http://schemas.microsoft.com/office/powerpoint/2010/main" val="1407402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0"/>
        <p:cNvGrpSpPr/>
        <p:nvPr/>
      </p:nvGrpSpPr>
      <p:grpSpPr>
        <a:xfrm>
          <a:off x="0" y="0"/>
          <a:ext cx="0" cy="0"/>
          <a:chOff x="0" y="0"/>
          <a:chExt cx="0" cy="0"/>
        </a:xfrm>
      </p:grpSpPr>
      <p:grpSp>
        <p:nvGrpSpPr>
          <p:cNvPr id="21" name="Google Shape;21;g100e299d3cb_5_16"/>
          <p:cNvGrpSpPr/>
          <p:nvPr/>
        </p:nvGrpSpPr>
        <p:grpSpPr>
          <a:xfrm>
            <a:off x="0" y="0"/>
            <a:ext cx="9336088" cy="5000625"/>
            <a:chOff x="0" y="0"/>
            <a:chExt cx="5881" cy="4200"/>
          </a:xfrm>
        </p:grpSpPr>
        <p:sp>
          <p:nvSpPr>
            <p:cNvPr id="22" name="Google Shape;22;g100e299d3cb_5_16"/>
            <p:cNvSpPr/>
            <p:nvPr/>
          </p:nvSpPr>
          <p:spPr>
            <a:xfrm>
              <a:off x="0" y="0"/>
              <a:ext cx="2100" cy="42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3" name="Google Shape;23;g100e299d3cb_5_16"/>
            <p:cNvSpPr/>
            <p:nvPr/>
          </p:nvSpPr>
          <p:spPr>
            <a:xfrm>
              <a:off x="1081" y="1065"/>
              <a:ext cx="4800" cy="1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nvGrpSpPr>
            <p:cNvPr id="24" name="Google Shape;24;g100e299d3cb_5_16"/>
            <p:cNvGrpSpPr/>
            <p:nvPr/>
          </p:nvGrpSpPr>
          <p:grpSpPr>
            <a:xfrm>
              <a:off x="0" y="672"/>
              <a:ext cx="1737" cy="1885"/>
              <a:chOff x="0" y="672"/>
              <a:chExt cx="1737" cy="1885"/>
            </a:xfrm>
          </p:grpSpPr>
          <p:sp>
            <p:nvSpPr>
              <p:cNvPr id="25" name="Google Shape;25;g100e299d3cb_5_16"/>
              <p:cNvSpPr/>
              <p:nvPr/>
            </p:nvSpPr>
            <p:spPr>
              <a:xfrm>
                <a:off x="361" y="22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6" name="Google Shape;26;g100e299d3cb_5_16"/>
              <p:cNvSpPr/>
              <p:nvPr/>
            </p:nvSpPr>
            <p:spPr>
              <a:xfrm>
                <a:off x="1081" y="1065"/>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7" name="Google Shape;27;g100e299d3cb_5_16"/>
              <p:cNvSpPr/>
              <p:nvPr/>
            </p:nvSpPr>
            <p:spPr>
              <a:xfrm>
                <a:off x="1437" y="672"/>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8" name="Google Shape;28;g100e299d3cb_5_16"/>
              <p:cNvSpPr/>
              <p:nvPr/>
            </p:nvSpPr>
            <p:spPr>
              <a:xfrm>
                <a:off x="719" y="2257"/>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9" name="Google Shape;29;g100e299d3cb_5_16"/>
              <p:cNvSpPr/>
              <p:nvPr/>
            </p:nvSpPr>
            <p:spPr>
              <a:xfrm>
                <a:off x="1437" y="1065"/>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0" name="Google Shape;30;g100e299d3cb_5_16"/>
              <p:cNvSpPr/>
              <p:nvPr/>
            </p:nvSpPr>
            <p:spPr>
              <a:xfrm>
                <a:off x="719" y="1464"/>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1" name="Google Shape;31;g100e299d3cb_5_16"/>
              <p:cNvSpPr/>
              <p:nvPr/>
            </p:nvSpPr>
            <p:spPr>
              <a:xfrm>
                <a:off x="0" y="1464"/>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2" name="Google Shape;32;g100e299d3cb_5_16"/>
              <p:cNvSpPr/>
              <p:nvPr/>
            </p:nvSpPr>
            <p:spPr>
              <a:xfrm>
                <a:off x="1081" y="1464"/>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3" name="Google Shape;33;g100e299d3cb_5_16"/>
              <p:cNvSpPr/>
              <p:nvPr/>
            </p:nvSpPr>
            <p:spPr>
              <a:xfrm>
                <a:off x="361" y="1857"/>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4" name="Google Shape;34;g100e299d3cb_5_16"/>
              <p:cNvSpPr/>
              <p:nvPr/>
            </p:nvSpPr>
            <p:spPr>
              <a:xfrm>
                <a:off x="719" y="18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grpSp>
      <p:sp>
        <p:nvSpPr>
          <p:cNvPr id="35" name="Google Shape;35;g100e299d3cb_5_16"/>
          <p:cNvSpPr txBox="1">
            <a:spLocks noGrp="1"/>
          </p:cNvSpPr>
          <p:nvPr>
            <p:ph type="dt" idx="10"/>
          </p:nvPr>
        </p:nvSpPr>
        <p:spPr>
          <a:xfrm>
            <a:off x="457200" y="4686300"/>
            <a:ext cx="2133600" cy="3429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6" name="Google Shape;36;g100e299d3cb_5_16"/>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dk1"/>
              </a:buClr>
              <a:buSzPts val="1100"/>
              <a:buFont typeface="Arial"/>
              <a:buNone/>
              <a:defRPr b="0" i="0">
                <a:solidFill>
                  <a:schemeClr val="dk1"/>
                </a:solidFill>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7" name="Google Shape;37;g100e299d3cb_5_16"/>
          <p:cNvSpPr txBox="1">
            <a:spLocks noGrp="1"/>
          </p:cNvSpPr>
          <p:nvPr>
            <p:ph type="sldNum" idx="12"/>
          </p:nvPr>
        </p:nvSpPr>
        <p:spPr>
          <a:xfrm>
            <a:off x="7010400" y="4686300"/>
            <a:ext cx="2133600" cy="342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38" name="Google Shape;38;g100e299d3cb_5_16"/>
          <p:cNvSpPr txBox="1">
            <a:spLocks noGrp="1"/>
          </p:cNvSpPr>
          <p:nvPr>
            <p:ph type="ctrTitle"/>
          </p:nvPr>
        </p:nvSpPr>
        <p:spPr>
          <a:xfrm>
            <a:off x="2971800" y="1371600"/>
            <a:ext cx="6019800" cy="1657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38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g100e299d3cb_5_16"/>
          <p:cNvSpPr txBox="1">
            <a:spLocks noGrp="1"/>
          </p:cNvSpPr>
          <p:nvPr>
            <p:ph type="subTitle" idx="1"/>
          </p:nvPr>
        </p:nvSpPr>
        <p:spPr>
          <a:xfrm>
            <a:off x="2971800" y="3200400"/>
            <a:ext cx="6019800" cy="1314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500"/>
              </a:spcBef>
              <a:spcAft>
                <a:spcPts val="0"/>
              </a:spcAft>
              <a:buSzPts val="1900"/>
              <a:buFont typeface="Noto Sans Symbols"/>
              <a:buNone/>
              <a:defRPr sz="2600"/>
            </a:lvl1pPr>
            <a:lvl2pPr lvl="1" algn="l">
              <a:lnSpc>
                <a:spcPct val="100000"/>
              </a:lnSpc>
              <a:spcBef>
                <a:spcPts val="300"/>
              </a:spcBef>
              <a:spcAft>
                <a:spcPts val="0"/>
              </a:spcAft>
              <a:buSzPts val="1100"/>
              <a:buChar char="◻"/>
              <a:defRPr/>
            </a:lvl2pPr>
            <a:lvl3pPr lvl="2" algn="l">
              <a:lnSpc>
                <a:spcPct val="100000"/>
              </a:lnSpc>
              <a:spcBef>
                <a:spcPts val="300"/>
              </a:spcBef>
              <a:spcAft>
                <a:spcPts val="0"/>
              </a:spcAft>
              <a:buSzPts val="900"/>
              <a:buChar char="■"/>
              <a:defRPr/>
            </a:lvl3pPr>
            <a:lvl4pPr lvl="3" algn="l">
              <a:lnSpc>
                <a:spcPct val="100000"/>
              </a:lnSpc>
              <a:spcBef>
                <a:spcPts val="300"/>
              </a:spcBef>
              <a:spcAft>
                <a:spcPts val="0"/>
              </a:spcAft>
              <a:buSzPts val="900"/>
              <a:buChar char="◻"/>
              <a:defRPr/>
            </a:lvl4pPr>
            <a:lvl5pPr lvl="4" algn="l">
              <a:lnSpc>
                <a:spcPct val="100000"/>
              </a:lnSpc>
              <a:spcBef>
                <a:spcPts val="300"/>
              </a:spcBef>
              <a:spcAft>
                <a:spcPts val="0"/>
              </a:spcAft>
              <a:buSzPts val="1400"/>
              <a:buChar char="▪"/>
              <a:defRPr/>
            </a:lvl5pPr>
            <a:lvl6pPr lvl="5" algn="l">
              <a:lnSpc>
                <a:spcPct val="100000"/>
              </a:lnSpc>
              <a:spcBef>
                <a:spcPts val="300"/>
              </a:spcBef>
              <a:spcAft>
                <a:spcPts val="0"/>
              </a:spcAft>
              <a:buSzPts val="1400"/>
              <a:buChar char="▪"/>
              <a:defRPr/>
            </a:lvl6pPr>
            <a:lvl7pPr lvl="6" algn="l">
              <a:lnSpc>
                <a:spcPct val="100000"/>
              </a:lnSpc>
              <a:spcBef>
                <a:spcPts val="300"/>
              </a:spcBef>
              <a:spcAft>
                <a:spcPts val="0"/>
              </a:spcAft>
              <a:buSzPts val="1400"/>
              <a:buChar char="▪"/>
              <a:defRPr/>
            </a:lvl7pPr>
            <a:lvl8pPr lvl="7" algn="l">
              <a:lnSpc>
                <a:spcPct val="100000"/>
              </a:lnSpc>
              <a:spcBef>
                <a:spcPts val="300"/>
              </a:spcBef>
              <a:spcAft>
                <a:spcPts val="0"/>
              </a:spcAft>
              <a:buSzPts val="1400"/>
              <a:buChar char="▪"/>
              <a:defRPr/>
            </a:lvl8pPr>
            <a:lvl9pPr lvl="8" algn="l">
              <a:lnSpc>
                <a:spcPct val="100000"/>
              </a:lnSpc>
              <a:spcBef>
                <a:spcPts val="30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0"/>
        <p:cNvGrpSpPr/>
        <p:nvPr/>
      </p:nvGrpSpPr>
      <p:grpSpPr>
        <a:xfrm>
          <a:off x="0" y="0"/>
          <a:ext cx="0" cy="0"/>
          <a:chOff x="0" y="0"/>
          <a:chExt cx="0" cy="0"/>
        </a:xfrm>
      </p:grpSpPr>
      <p:sp>
        <p:nvSpPr>
          <p:cNvPr id="41" name="Google Shape;41;g100e299d3cb_5_6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g100e299d3cb_5_62"/>
          <p:cNvSpPr txBox="1">
            <a:spLocks noGrp="1"/>
          </p:cNvSpPr>
          <p:nvPr>
            <p:ph type="ftr" idx="11"/>
          </p:nvPr>
        </p:nvSpPr>
        <p:spPr>
          <a:xfrm>
            <a:off x="2555882" y="4839891"/>
            <a:ext cx="49830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43" name="Google Shape;43;g100e299d3cb_5_6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44" name="Google Shape;44;g100e299d3cb_5_62"/>
          <p:cNvSpPr txBox="1">
            <a:spLocks noGrp="1"/>
          </p:cNvSpPr>
          <p:nvPr>
            <p:ph type="dt" idx="10"/>
          </p:nvPr>
        </p:nvSpPr>
        <p:spPr>
          <a:xfrm>
            <a:off x="468313" y="4677966"/>
            <a:ext cx="2133600" cy="357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62"/>
        <p:cNvGrpSpPr/>
        <p:nvPr/>
      </p:nvGrpSpPr>
      <p:grpSpPr>
        <a:xfrm>
          <a:off x="0" y="0"/>
          <a:ext cx="0" cy="0"/>
          <a:chOff x="0" y="0"/>
          <a:chExt cx="0" cy="0"/>
        </a:xfrm>
      </p:grpSpPr>
      <p:sp>
        <p:nvSpPr>
          <p:cNvPr id="63" name="Google Shape;63;g100e299d3cb_5_36"/>
          <p:cNvSpPr txBox="1">
            <a:spLocks noGrp="1"/>
          </p:cNvSpPr>
          <p:nvPr>
            <p:ph type="title"/>
          </p:nvPr>
        </p:nvSpPr>
        <p:spPr>
          <a:xfrm>
            <a:off x="457202" y="204788"/>
            <a:ext cx="3008400" cy="8715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g100e299d3cb_5_36"/>
          <p:cNvSpPr txBox="1">
            <a:spLocks noGrp="1"/>
          </p:cNvSpPr>
          <p:nvPr>
            <p:ph type="body" idx="1"/>
          </p:nvPr>
        </p:nvSpPr>
        <p:spPr>
          <a:xfrm>
            <a:off x="3575050" y="204797"/>
            <a:ext cx="5111700" cy="4389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sz="2400"/>
            </a:lvl1pPr>
            <a:lvl2pPr marL="914400" lvl="1" indent="-336550" algn="l">
              <a:lnSpc>
                <a:spcPct val="100000"/>
              </a:lnSpc>
              <a:spcBef>
                <a:spcPts val="400"/>
              </a:spcBef>
              <a:spcAft>
                <a:spcPts val="0"/>
              </a:spcAft>
              <a:buSzPts val="1700"/>
              <a:buChar char="◻"/>
              <a:defRPr sz="2100"/>
            </a:lvl2pPr>
            <a:lvl3pPr marL="1371600" lvl="2" indent="-304800" algn="l">
              <a:lnSpc>
                <a:spcPct val="100000"/>
              </a:lnSpc>
              <a:spcBef>
                <a:spcPts val="400"/>
              </a:spcBef>
              <a:spcAft>
                <a:spcPts val="0"/>
              </a:spcAft>
              <a:buSzPts val="1200"/>
              <a:buChar char="■"/>
              <a:defRPr sz="1800"/>
            </a:lvl3pPr>
            <a:lvl4pPr marL="1828800" lvl="3" indent="-298450" algn="l">
              <a:lnSpc>
                <a:spcPct val="100000"/>
              </a:lnSpc>
              <a:spcBef>
                <a:spcPts val="300"/>
              </a:spcBef>
              <a:spcAft>
                <a:spcPts val="0"/>
              </a:spcAft>
              <a:buSzPts val="1100"/>
              <a:buChar char="◻"/>
              <a:defRPr sz="1500"/>
            </a:lvl4pPr>
            <a:lvl5pPr marL="2286000" lvl="4" indent="-323850" algn="l">
              <a:lnSpc>
                <a:spcPct val="100000"/>
              </a:lnSpc>
              <a:spcBef>
                <a:spcPts val="300"/>
              </a:spcBef>
              <a:spcAft>
                <a:spcPts val="0"/>
              </a:spcAft>
              <a:buSzPts val="1500"/>
              <a:buChar char="▪"/>
              <a:defRPr sz="1500"/>
            </a:lvl5pPr>
            <a:lvl6pPr marL="2743200" lvl="5" indent="-323850" algn="l">
              <a:lnSpc>
                <a:spcPct val="100000"/>
              </a:lnSpc>
              <a:spcBef>
                <a:spcPts val="300"/>
              </a:spcBef>
              <a:spcAft>
                <a:spcPts val="0"/>
              </a:spcAft>
              <a:buSzPts val="1500"/>
              <a:buChar char="▪"/>
              <a:defRPr sz="1500"/>
            </a:lvl6pPr>
            <a:lvl7pPr marL="3200400" lvl="6" indent="-323850" algn="l">
              <a:lnSpc>
                <a:spcPct val="100000"/>
              </a:lnSpc>
              <a:spcBef>
                <a:spcPts val="300"/>
              </a:spcBef>
              <a:spcAft>
                <a:spcPts val="0"/>
              </a:spcAft>
              <a:buSzPts val="1500"/>
              <a:buChar char="▪"/>
              <a:defRPr sz="1500"/>
            </a:lvl7pPr>
            <a:lvl8pPr marL="3657600" lvl="7" indent="-323850" algn="l">
              <a:lnSpc>
                <a:spcPct val="100000"/>
              </a:lnSpc>
              <a:spcBef>
                <a:spcPts val="300"/>
              </a:spcBef>
              <a:spcAft>
                <a:spcPts val="0"/>
              </a:spcAft>
              <a:buSzPts val="1500"/>
              <a:buChar char="▪"/>
              <a:defRPr sz="1500"/>
            </a:lvl8pPr>
            <a:lvl9pPr marL="4114800" lvl="8" indent="-323850" algn="l">
              <a:lnSpc>
                <a:spcPct val="100000"/>
              </a:lnSpc>
              <a:spcBef>
                <a:spcPts val="300"/>
              </a:spcBef>
              <a:spcAft>
                <a:spcPts val="0"/>
              </a:spcAft>
              <a:buSzPts val="1500"/>
              <a:buChar char="▪"/>
              <a:defRPr sz="1500"/>
            </a:lvl9pPr>
          </a:lstStyle>
          <a:p>
            <a:endParaRPr/>
          </a:p>
        </p:txBody>
      </p:sp>
      <p:sp>
        <p:nvSpPr>
          <p:cNvPr id="65" name="Google Shape;65;g100e299d3cb_5_36"/>
          <p:cNvSpPr txBox="1">
            <a:spLocks noGrp="1"/>
          </p:cNvSpPr>
          <p:nvPr>
            <p:ph type="body" idx="2"/>
          </p:nvPr>
        </p:nvSpPr>
        <p:spPr>
          <a:xfrm>
            <a:off x="457202" y="1076327"/>
            <a:ext cx="3008400" cy="35184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66" name="Google Shape;66;g100e299d3cb_5_3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67" name="Google Shape;67;g100e299d3cb_5_36"/>
          <p:cNvSpPr txBox="1">
            <a:spLocks noGrp="1"/>
          </p:cNvSpPr>
          <p:nvPr>
            <p:ph type="sldNum" idx="12"/>
          </p:nvPr>
        </p:nvSpPr>
        <p:spPr>
          <a:xfrm>
            <a:off x="7010400" y="4873789"/>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68" name="Google Shape;68;g100e299d3cb_5_3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9"/>
        <p:cNvGrpSpPr/>
        <p:nvPr/>
      </p:nvGrpSpPr>
      <p:grpSpPr>
        <a:xfrm>
          <a:off x="0" y="0"/>
          <a:ext cx="0" cy="0"/>
          <a:chOff x="0" y="0"/>
          <a:chExt cx="0" cy="0"/>
        </a:xfrm>
      </p:grpSpPr>
      <p:sp>
        <p:nvSpPr>
          <p:cNvPr id="70" name="Google Shape;70;g100e299d3cb_5_43"/>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g100e299d3cb_5_43"/>
          <p:cNvSpPr>
            <a:spLocks noGrp="1"/>
          </p:cNvSpPr>
          <p:nvPr>
            <p:ph type="pic" idx="2"/>
          </p:nvPr>
        </p:nvSpPr>
        <p:spPr>
          <a:xfrm>
            <a:off x="1792288" y="459581"/>
            <a:ext cx="5486400" cy="3086100"/>
          </a:xfrm>
          <a:prstGeom prst="rect">
            <a:avLst/>
          </a:prstGeom>
          <a:noFill/>
          <a:ln>
            <a:noFill/>
          </a:ln>
        </p:spPr>
      </p:sp>
      <p:sp>
        <p:nvSpPr>
          <p:cNvPr id="72" name="Google Shape;72;g100e299d3cb_5_43"/>
          <p:cNvSpPr txBox="1">
            <a:spLocks noGrp="1"/>
          </p:cNvSpPr>
          <p:nvPr>
            <p:ph type="body" idx="1"/>
          </p:nvPr>
        </p:nvSpPr>
        <p:spPr>
          <a:xfrm>
            <a:off x="1792288" y="4025503"/>
            <a:ext cx="5486400" cy="6036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73" name="Google Shape;73;g100e299d3cb_5_43"/>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74" name="Google Shape;74;g100e299d3cb_5_43"/>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75" name="Google Shape;75;g100e299d3cb_5_43"/>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6"/>
        <p:cNvGrpSpPr/>
        <p:nvPr/>
      </p:nvGrpSpPr>
      <p:grpSpPr>
        <a:xfrm>
          <a:off x="0" y="0"/>
          <a:ext cx="0" cy="0"/>
          <a:chOff x="0" y="0"/>
          <a:chExt cx="0" cy="0"/>
        </a:xfrm>
      </p:grpSpPr>
      <p:sp>
        <p:nvSpPr>
          <p:cNvPr id="77" name="Google Shape;77;g100e299d3cb_5_5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g100e299d3cb_5_50"/>
          <p:cNvSpPr txBox="1">
            <a:spLocks noGrp="1"/>
          </p:cNvSpPr>
          <p:nvPr>
            <p:ph type="body" idx="1"/>
          </p:nvPr>
        </p:nvSpPr>
        <p:spPr>
          <a:xfrm rot="5400000">
            <a:off x="3043664" y="-1191838"/>
            <a:ext cx="3078900" cy="82296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79" name="Google Shape;79;g100e299d3cb_5_5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0" name="Google Shape;80;g100e299d3cb_5_50"/>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1" name="Google Shape;81;g100e299d3cb_5_5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82"/>
        <p:cNvGrpSpPr/>
        <p:nvPr/>
      </p:nvGrpSpPr>
      <p:grpSpPr>
        <a:xfrm>
          <a:off x="0" y="0"/>
          <a:ext cx="0" cy="0"/>
          <a:chOff x="0" y="0"/>
          <a:chExt cx="0" cy="0"/>
        </a:xfrm>
      </p:grpSpPr>
      <p:sp>
        <p:nvSpPr>
          <p:cNvPr id="83" name="Google Shape;83;g100e299d3cb_5_56"/>
          <p:cNvSpPr txBox="1">
            <a:spLocks noGrp="1"/>
          </p:cNvSpPr>
          <p:nvPr>
            <p:ph type="title"/>
          </p:nvPr>
        </p:nvSpPr>
        <p:spPr>
          <a:xfrm rot="5400000">
            <a:off x="5608663" y="1373250"/>
            <a:ext cx="4119600" cy="2058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g100e299d3cb_5_56"/>
          <p:cNvSpPr txBox="1">
            <a:spLocks noGrp="1"/>
          </p:cNvSpPr>
          <p:nvPr>
            <p:ph type="body" idx="1"/>
          </p:nvPr>
        </p:nvSpPr>
        <p:spPr>
          <a:xfrm rot="5400000">
            <a:off x="1412027" y="-611999"/>
            <a:ext cx="4119600" cy="60294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85" name="Google Shape;85;g100e299d3cb_5_5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6" name="Google Shape;86;g100e299d3cb_5_56"/>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7" name="Google Shape;87;g100e299d3cb_5_5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g223f3afaad8_4_17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0" name="Google Shape;40;g223f3afaad8_4_1716"/>
          <p:cNvSpPr txBox="1">
            <a:spLocks noGrp="1"/>
          </p:cNvSpPr>
          <p:nvPr>
            <p:ph type="body" idx="1"/>
          </p:nvPr>
        </p:nvSpPr>
        <p:spPr>
          <a:xfrm>
            <a:off x="720000" y="1074425"/>
            <a:ext cx="7704000" cy="335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dirty="0"/>
          </a:p>
        </p:txBody>
      </p:sp>
      <p:sp>
        <p:nvSpPr>
          <p:cNvPr id="41" name="Google Shape;41;g223f3afaad8_4_1716">
            <a:hlinkClick r:id="" action="ppaction://hlinkshowjump?jump=previousslide"/>
          </p:cNvPr>
          <p:cNvSpPr/>
          <p:nvPr/>
        </p:nvSpPr>
        <p:spPr>
          <a:xfrm>
            <a:off x="7500253" y="4753999"/>
            <a:ext cx="303892" cy="274851"/>
          </a:xfrm>
          <a:custGeom>
            <a:avLst/>
            <a:gdLst/>
            <a:ahLst/>
            <a:cxnLst/>
            <a:rect l="l" t="t" r="r" b="b"/>
            <a:pathLst>
              <a:path w="22382" h="22382" extrusionOk="0">
                <a:moveTo>
                  <a:pt x="0" y="1"/>
                </a:moveTo>
                <a:lnTo>
                  <a:pt x="0" y="22382"/>
                </a:lnTo>
                <a:lnTo>
                  <a:pt x="22381" y="22382"/>
                </a:lnTo>
                <a:lnTo>
                  <a:pt x="223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g223f3afaad8_4_1716">
            <a:hlinkClick r:id="" action="ppaction://hlinkshowjump?jump=previousslide"/>
          </p:cNvPr>
          <p:cNvSpPr/>
          <p:nvPr/>
        </p:nvSpPr>
        <p:spPr>
          <a:xfrm>
            <a:off x="7595344" y="4831514"/>
            <a:ext cx="104696" cy="119669"/>
          </a:xfrm>
          <a:custGeom>
            <a:avLst/>
            <a:gdLst/>
            <a:ahLst/>
            <a:cxnLst/>
            <a:rect l="l" t="t" r="r" b="b"/>
            <a:pathLst>
              <a:path w="7711" h="9745" fill="none" extrusionOk="0">
                <a:moveTo>
                  <a:pt x="7710" y="9744"/>
                </a:moveTo>
                <a:lnTo>
                  <a:pt x="1" y="4872"/>
                </a:lnTo>
                <a:lnTo>
                  <a:pt x="7710" y="0"/>
                </a:lnTo>
              </a:path>
            </a:pathLst>
          </a:custGeom>
          <a:noFill/>
          <a:ln w="19025" cap="flat" cmpd="sng">
            <a:solidFill>
              <a:schemeClr val="accent2"/>
            </a:solidFill>
            <a:prstDash val="solid"/>
            <a:miter lim="138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g223f3afaad8_4_1716">
            <a:hlinkClick r:id="" action="ppaction://hlinkshowjump?jump=nextslide"/>
          </p:cNvPr>
          <p:cNvSpPr/>
          <p:nvPr/>
        </p:nvSpPr>
        <p:spPr>
          <a:xfrm>
            <a:off x="7972611" y="4753999"/>
            <a:ext cx="303892" cy="274851"/>
          </a:xfrm>
          <a:custGeom>
            <a:avLst/>
            <a:gdLst/>
            <a:ahLst/>
            <a:cxnLst/>
            <a:rect l="l" t="t" r="r" b="b"/>
            <a:pathLst>
              <a:path w="22382" h="22382" extrusionOk="0">
                <a:moveTo>
                  <a:pt x="1" y="1"/>
                </a:moveTo>
                <a:lnTo>
                  <a:pt x="1" y="22382"/>
                </a:lnTo>
                <a:lnTo>
                  <a:pt x="22382" y="22382"/>
                </a:lnTo>
                <a:lnTo>
                  <a:pt x="223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g223f3afaad8_4_1716">
            <a:hlinkClick r:id="" action="ppaction://hlinkshowjump?jump=nextslide"/>
          </p:cNvPr>
          <p:cNvSpPr/>
          <p:nvPr/>
        </p:nvSpPr>
        <p:spPr>
          <a:xfrm>
            <a:off x="8076732" y="4831514"/>
            <a:ext cx="104696" cy="119669"/>
          </a:xfrm>
          <a:custGeom>
            <a:avLst/>
            <a:gdLst/>
            <a:ahLst/>
            <a:cxnLst/>
            <a:rect l="l" t="t" r="r" b="b"/>
            <a:pathLst>
              <a:path w="7711" h="9745" fill="none" extrusionOk="0">
                <a:moveTo>
                  <a:pt x="1" y="0"/>
                </a:moveTo>
                <a:lnTo>
                  <a:pt x="7710" y="4872"/>
                </a:lnTo>
                <a:lnTo>
                  <a:pt x="1" y="9744"/>
                </a:lnTo>
              </a:path>
            </a:pathLst>
          </a:custGeom>
          <a:noFill/>
          <a:ln w="19025" cap="flat" cmpd="sng">
            <a:solidFill>
              <a:schemeClr val="accent2"/>
            </a:solidFill>
            <a:prstDash val="solid"/>
            <a:miter lim="138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45;g223f3afaad8_4_1716"/>
          <p:cNvCxnSpPr/>
          <p:nvPr/>
        </p:nvCxnSpPr>
        <p:spPr>
          <a:xfrm>
            <a:off x="3875" y="4891425"/>
            <a:ext cx="7421400" cy="0"/>
          </a:xfrm>
          <a:prstGeom prst="straightConnector1">
            <a:avLst/>
          </a:prstGeom>
          <a:noFill/>
          <a:ln w="9525" cap="flat" cmpd="sng">
            <a:solidFill>
              <a:schemeClr val="accent1"/>
            </a:solidFill>
            <a:prstDash val="solid"/>
            <a:round/>
            <a:headEnd type="none" w="med" len="med"/>
            <a:tailEnd type="none" w="med" len="med"/>
          </a:ln>
        </p:spPr>
      </p:cxnSp>
      <p:cxnSp>
        <p:nvCxnSpPr>
          <p:cNvPr id="46" name="Google Shape;46;g223f3afaad8_4_1716"/>
          <p:cNvCxnSpPr/>
          <p:nvPr/>
        </p:nvCxnSpPr>
        <p:spPr>
          <a:xfrm>
            <a:off x="8351500" y="4891425"/>
            <a:ext cx="816900" cy="0"/>
          </a:xfrm>
          <a:prstGeom prst="straightConnector1">
            <a:avLst/>
          </a:prstGeom>
          <a:noFill/>
          <a:ln w="9525" cap="flat" cmpd="sng">
            <a:solidFill>
              <a:schemeClr val="accent1"/>
            </a:solidFill>
            <a:prstDash val="solid"/>
            <a:round/>
            <a:headEnd type="none" w="med" len="med"/>
            <a:tailEnd type="none" w="med" len="med"/>
          </a:ln>
        </p:spPr>
      </p:cxnSp>
      <p:sp>
        <p:nvSpPr>
          <p:cNvPr id="47" name="Google Shape;47;g223f3afaad8_4_1716"/>
          <p:cNvSpPr txBox="1">
            <a:spLocks noGrp="1"/>
          </p:cNvSpPr>
          <p:nvPr>
            <p:ph type="sldNum" idx="12"/>
          </p:nvPr>
        </p:nvSpPr>
        <p:spPr>
          <a:xfrm>
            <a:off x="8681000" y="4815225"/>
            <a:ext cx="371100" cy="2748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432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342900"/>
            <a:ext cx="8229600" cy="581645"/>
          </a:xfrm>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版面配置區 3"/>
          <p:cNvSpPr>
            <a:spLocks noGrp="1"/>
          </p:cNvSpPr>
          <p:nvPr>
            <p:ph type="sldNum" sz="quarter" idx="10"/>
          </p:nvPr>
        </p:nvSpPr>
        <p:spPr>
          <a:xfrm>
            <a:off x="7010400" y="4921379"/>
            <a:ext cx="2133600" cy="180900"/>
          </a:xfrm>
        </p:spPr>
        <p:txBody>
          <a:bodyPr/>
          <a:lstStyle>
            <a:lvl1pPr>
              <a:defRPr/>
            </a:lvl1pPr>
          </a:lstStyle>
          <a:p>
            <a:fld id="{7A97B5DE-3CB1-4C6F-ACB5-6BC122C5FF78}" type="slidenum">
              <a:rPr lang="en-US" altLang="zh-TW"/>
              <a:pPr/>
              <a:t>‹#›</a:t>
            </a:fld>
            <a:endParaRPr lang="en-US" altLang="zh-TW"/>
          </a:p>
        </p:txBody>
      </p:sp>
    </p:spTree>
    <p:extLst>
      <p:ext uri="{BB962C8B-B14F-4D97-AF65-F5344CB8AC3E}">
        <p14:creationId xmlns:p14="http://schemas.microsoft.com/office/powerpoint/2010/main" val="296197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只有標題" userDrawn="1">
  <p:cSld name="1_只有標題">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12"/>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44" name="Google Shape;44;p1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2"/>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6" name="矩形 5">
            <a:extLst>
              <a:ext uri="{FF2B5EF4-FFF2-40B4-BE49-F238E27FC236}">
                <a16:creationId xmlns:a16="http://schemas.microsoft.com/office/drawing/2014/main" id="{87B94116-0026-481B-85BD-671CDEF5B34A}"/>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
        <p:nvSpPr>
          <p:cNvPr id="8" name="Google Shape;48;p37">
            <a:extLst>
              <a:ext uri="{FF2B5EF4-FFF2-40B4-BE49-F238E27FC236}">
                <a16:creationId xmlns:a16="http://schemas.microsoft.com/office/drawing/2014/main" id="{D339B59C-F375-4FAF-A9A9-BF772E9C9045}"/>
              </a:ext>
            </a:extLst>
          </p:cNvPr>
          <p:cNvSpPr txBox="1">
            <a:spLocks noGrp="1"/>
          </p:cNvSpPr>
          <p:nvPr>
            <p:ph type="body" idx="1" hasCustomPrompt="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a:lvl1pPr>
            <a:lvl2pPr marL="719138" lvl="1" indent="-336550" algn="l">
              <a:lnSpc>
                <a:spcPct val="100000"/>
              </a:lnSpc>
              <a:spcBef>
                <a:spcPts val="400"/>
              </a:spcBef>
              <a:spcAft>
                <a:spcPts val="0"/>
              </a:spcAft>
              <a:buSzPts val="1700"/>
              <a:buChar char="◻"/>
              <a:defRPr/>
            </a:lvl2pPr>
            <a:lvl3pPr marL="1371600" lvl="2" indent="-304800" algn="l">
              <a:lnSpc>
                <a:spcPct val="100000"/>
              </a:lnSpc>
              <a:spcBef>
                <a:spcPts val="400"/>
              </a:spcBef>
              <a:spcAft>
                <a:spcPts val="0"/>
              </a:spcAft>
              <a:buSzPts val="1200"/>
              <a:buChar char="■"/>
              <a:defRPr/>
            </a:lvl3pPr>
            <a:lvl4pPr marL="1828800" lvl="3" indent="-298450" algn="l">
              <a:lnSpc>
                <a:spcPct val="100000"/>
              </a:lnSpc>
              <a:spcBef>
                <a:spcPts val="300"/>
              </a:spcBef>
              <a:spcAft>
                <a:spcPts val="0"/>
              </a:spcAft>
              <a:buSzPts val="1100"/>
              <a:buChar char="◻"/>
              <a:defRPr/>
            </a:lvl4pPr>
            <a:lvl5pPr marL="2286000" lvl="4" indent="-323850" algn="l">
              <a:lnSpc>
                <a:spcPct val="100000"/>
              </a:lnSpc>
              <a:spcBef>
                <a:spcPts val="300"/>
              </a:spcBef>
              <a:spcAft>
                <a:spcPts val="0"/>
              </a:spcAft>
              <a:buSzPts val="15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r>
              <a:rPr lang="en-US" altLang="zh-TW" dirty="0"/>
              <a:t> </a:t>
            </a:r>
          </a:p>
          <a:p>
            <a:pPr lvl="1"/>
            <a:r>
              <a:rPr lang="en-US" altLang="zh-TW" dirty="0"/>
              <a:t> </a:t>
            </a:r>
            <a:endParaRPr dirty="0"/>
          </a:p>
        </p:txBody>
      </p:sp>
    </p:spTree>
    <p:extLst>
      <p:ext uri="{BB962C8B-B14F-4D97-AF65-F5344CB8AC3E}">
        <p14:creationId xmlns:p14="http://schemas.microsoft.com/office/powerpoint/2010/main" val="1790007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100e299d3cb_5_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marR="0" lvl="0" algn="r" rtl="0">
              <a:lnSpc>
                <a:spcPct val="100000"/>
              </a:lnSpc>
              <a:spcBef>
                <a:spcPts val="0"/>
              </a:spcBef>
              <a:spcAft>
                <a:spcPts val="0"/>
              </a:spcAft>
              <a:buClr>
                <a:srgbClr val="A50021"/>
              </a:buClr>
              <a:buSzPts val="1100"/>
              <a:buFont typeface="Arial"/>
              <a:buNone/>
              <a:defRPr sz="900" b="1" i="1" u="none" strike="noStrike" cap="none">
                <a:solidFill>
                  <a:srgbClr val="A5002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 name="Google Shape;7;g100e299d3cb_5_0"/>
          <p:cNvSpPr txBox="1">
            <a:spLocks noGrp="1"/>
          </p:cNvSpPr>
          <p:nvPr>
            <p:ph type="sldNum" idx="12"/>
          </p:nvPr>
        </p:nvSpPr>
        <p:spPr>
          <a:xfrm>
            <a:off x="5292725" y="4569619"/>
            <a:ext cx="2133600" cy="180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 name="Google Shape;8;g100e299d3cb_5_0"/>
          <p:cNvSpPr/>
          <p:nvPr/>
        </p:nvSpPr>
        <p:spPr>
          <a:xfrm>
            <a:off x="0" y="0"/>
            <a:ext cx="285900" cy="3999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9" name="Google Shape;9;g100e299d3cb_5_0"/>
          <p:cNvSpPr/>
          <p:nvPr/>
        </p:nvSpPr>
        <p:spPr>
          <a:xfrm>
            <a:off x="412750" y="101213"/>
            <a:ext cx="8731200" cy="206100"/>
          </a:xfrm>
          <a:prstGeom prst="rect">
            <a:avLst/>
          </a:prstGeom>
          <a:gradFill>
            <a:gsLst>
              <a:gs pos="0">
                <a:schemeClr val="lt2"/>
              </a:gs>
              <a:gs pos="100000">
                <a:schemeClr val="lt1"/>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0" name="Google Shape;10;g100e299d3cb_5_0"/>
          <p:cNvSpPr/>
          <p:nvPr/>
        </p:nvSpPr>
        <p:spPr>
          <a:xfrm>
            <a:off x="409582" y="101213"/>
            <a:ext cx="138000" cy="1059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1" name="Google Shape;11;g100e299d3cb_5_0"/>
          <p:cNvSpPr/>
          <p:nvPr/>
        </p:nvSpPr>
        <p:spPr>
          <a:xfrm>
            <a:off x="547690" y="10"/>
            <a:ext cx="1398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2" name="Google Shape;12;g100e299d3cb_5_0"/>
          <p:cNvSpPr/>
          <p:nvPr/>
        </p:nvSpPr>
        <p:spPr>
          <a:xfrm>
            <a:off x="547690" y="101213"/>
            <a:ext cx="139800" cy="1059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3" name="Google Shape;13;g100e299d3cb_5_0"/>
          <p:cNvSpPr/>
          <p:nvPr/>
        </p:nvSpPr>
        <p:spPr>
          <a:xfrm>
            <a:off x="274645" y="205978"/>
            <a:ext cx="1365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4" name="Google Shape;14;g100e299d3cb_5_0"/>
          <p:cNvSpPr/>
          <p:nvPr/>
        </p:nvSpPr>
        <p:spPr>
          <a:xfrm>
            <a:off x="131770" y="102404"/>
            <a:ext cx="141300" cy="103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5" name="Google Shape;15;g100e299d3cb_5_0"/>
          <p:cNvSpPr/>
          <p:nvPr/>
        </p:nvSpPr>
        <p:spPr>
          <a:xfrm>
            <a:off x="409582" y="203597"/>
            <a:ext cx="138000" cy="1035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6" name="Google Shape;16;g100e299d3cb_5_0"/>
          <p:cNvSpPr/>
          <p:nvPr/>
        </p:nvSpPr>
        <p:spPr>
          <a:xfrm>
            <a:off x="274645" y="307184"/>
            <a:ext cx="136500" cy="102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7" name="Google Shape;17;g100e299d3cb_5_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endParaRPr/>
          </a:p>
        </p:txBody>
      </p:sp>
      <p:sp>
        <p:nvSpPr>
          <p:cNvPr id="18" name="Google Shape;18;g100e299d3cb_5_0"/>
          <p:cNvSpPr txBox="1">
            <a:spLocks noGrp="1"/>
          </p:cNvSpPr>
          <p:nvPr>
            <p:ph type="body" idx="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100000"/>
              </a:lnSpc>
              <a:spcBef>
                <a:spcPts val="50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2"/>
              </a:buClr>
              <a:buSzPts val="1700"/>
              <a:buFont typeface="Noto Sans Symbols"/>
              <a:buChar char="◻"/>
              <a:defRPr sz="2100" b="0" i="0" u="none" strike="noStrike" cap="none">
                <a:solidFill>
                  <a:schemeClr val="dk1"/>
                </a:solidFill>
                <a:latin typeface="Arial"/>
                <a:ea typeface="Arial"/>
                <a:cs typeface="Arial"/>
                <a:sym typeface="Arial"/>
              </a:defRPr>
            </a:lvl2pPr>
            <a:lvl3pPr marL="1371600" marR="0" lvl="2" indent="-304800" algn="l" rtl="0">
              <a:lnSpc>
                <a:spcPct val="100000"/>
              </a:lnSpc>
              <a:spcBef>
                <a:spcPts val="400"/>
              </a:spcBef>
              <a:spcAft>
                <a:spcPts val="0"/>
              </a:spcAft>
              <a:buClr>
                <a:schemeClr val="lt2"/>
              </a:buClr>
              <a:buSzPts val="1200"/>
              <a:buFont typeface="Noto Sans Symbols"/>
              <a:buChar char="■"/>
              <a:defRPr sz="1800" b="0" i="0" u="none" strike="noStrike" cap="none">
                <a:solidFill>
                  <a:schemeClr val="dk1"/>
                </a:solidFill>
                <a:latin typeface="Arial"/>
                <a:ea typeface="Arial"/>
                <a:cs typeface="Arial"/>
                <a:sym typeface="Arial"/>
              </a:defRPr>
            </a:lvl3pPr>
            <a:lvl4pPr marL="1828800" marR="0" lvl="3" indent="-298450" algn="l" rtl="0">
              <a:lnSpc>
                <a:spcPct val="100000"/>
              </a:lnSpc>
              <a:spcBef>
                <a:spcPts val="300"/>
              </a:spcBef>
              <a:spcAft>
                <a:spcPts val="0"/>
              </a:spcAft>
              <a:buClr>
                <a:schemeClr val="accent2"/>
              </a:buClr>
              <a:buSzPts val="1100"/>
              <a:buFont typeface="Noto Sans Symbols"/>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9pPr>
          </a:lstStyle>
          <a:p>
            <a:endParaRPr/>
          </a:p>
        </p:txBody>
      </p:sp>
      <p:sp>
        <p:nvSpPr>
          <p:cNvPr id="19" name="Google Shape;19;g100e299d3cb_5_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jpeg"/><Relationship Id="rId2" Type="http://schemas.openxmlformats.org/officeDocument/2006/relationships/notesSlide" Target="../notesSlides/notesSlide10.xml"/><Relationship Id="rId16" Type="http://schemas.openxmlformats.org/officeDocument/2006/relationships/image" Target="../media/image43.png"/><Relationship Id="rId20"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jpeg"/><Relationship Id="rId19" Type="http://schemas.openxmlformats.org/officeDocument/2006/relationships/image" Target="../media/image46.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ooks.com.tw/products/0010933217?sloc=main&amp;fbclid=IwAR3SdQy-BX1SCdvGQUX-_MVK-WI8DURF3Xm8RtwwLTo1dk-qe_T1v5WaMc4"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2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62.jp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6.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4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540.png"/></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9.png"/><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https://pic3.zhimg.com/v2-cce87c2c7bde7807d14365d6fbd846ce_r.jpg" TargetMode="External"/><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5.png"/><Relationship Id="rId4" Type="http://schemas.openxmlformats.org/officeDocument/2006/relationships/hyperlink" Target="https://sites.google.com/view/nishimori/main-english"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hyperlink" Target="https://sites.google.com/view/nishimori/main-english"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118.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docs.ocean.dwavesys.com/en/stable/overview/solving_problems.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26" Type="http://schemas.openxmlformats.org/officeDocument/2006/relationships/tags" Target="../tags/tag27.xml"/><Relationship Id="rId21" Type="http://schemas.openxmlformats.org/officeDocument/2006/relationships/tags" Target="../tags/tag22.xml"/><Relationship Id="rId42" Type="http://schemas.openxmlformats.org/officeDocument/2006/relationships/tags" Target="../tags/tag43.xml"/><Relationship Id="rId47" Type="http://schemas.openxmlformats.org/officeDocument/2006/relationships/tags" Target="../tags/tag48.xml"/><Relationship Id="rId63" Type="http://schemas.openxmlformats.org/officeDocument/2006/relationships/tags" Target="../tags/tag64.xml"/><Relationship Id="rId68" Type="http://schemas.openxmlformats.org/officeDocument/2006/relationships/tags" Target="../tags/tag69.xml"/><Relationship Id="rId84" Type="http://schemas.openxmlformats.org/officeDocument/2006/relationships/tags" Target="../tags/tag85.xml"/><Relationship Id="rId89" Type="http://schemas.openxmlformats.org/officeDocument/2006/relationships/tags" Target="../tags/tag90.xml"/><Relationship Id="rId112" Type="http://schemas.openxmlformats.org/officeDocument/2006/relationships/tags" Target="../tags/tag113.xml"/><Relationship Id="rId16" Type="http://schemas.openxmlformats.org/officeDocument/2006/relationships/tags" Target="../tags/tag17.xml"/><Relationship Id="rId107" Type="http://schemas.openxmlformats.org/officeDocument/2006/relationships/tags" Target="../tags/tag108.xml"/><Relationship Id="rId11" Type="http://schemas.openxmlformats.org/officeDocument/2006/relationships/tags" Target="../tags/tag12.xml"/><Relationship Id="rId32" Type="http://schemas.openxmlformats.org/officeDocument/2006/relationships/tags" Target="../tags/tag33.xml"/><Relationship Id="rId37" Type="http://schemas.openxmlformats.org/officeDocument/2006/relationships/tags" Target="../tags/tag38.xml"/><Relationship Id="rId53" Type="http://schemas.openxmlformats.org/officeDocument/2006/relationships/tags" Target="../tags/tag54.xml"/><Relationship Id="rId58" Type="http://schemas.openxmlformats.org/officeDocument/2006/relationships/tags" Target="../tags/tag59.xml"/><Relationship Id="rId74" Type="http://schemas.openxmlformats.org/officeDocument/2006/relationships/tags" Target="../tags/tag75.xml"/><Relationship Id="rId79" Type="http://schemas.openxmlformats.org/officeDocument/2006/relationships/tags" Target="../tags/tag80.xml"/><Relationship Id="rId102" Type="http://schemas.openxmlformats.org/officeDocument/2006/relationships/tags" Target="../tags/tag103.xml"/><Relationship Id="rId5" Type="http://schemas.openxmlformats.org/officeDocument/2006/relationships/tags" Target="../tags/tag6.xml"/><Relationship Id="rId90" Type="http://schemas.openxmlformats.org/officeDocument/2006/relationships/tags" Target="../tags/tag91.xml"/><Relationship Id="rId95" Type="http://schemas.openxmlformats.org/officeDocument/2006/relationships/tags" Target="../tags/tag96.xml"/><Relationship Id="rId22" Type="http://schemas.openxmlformats.org/officeDocument/2006/relationships/tags" Target="../tags/tag23.xml"/><Relationship Id="rId27" Type="http://schemas.openxmlformats.org/officeDocument/2006/relationships/tags" Target="../tags/tag28.xml"/><Relationship Id="rId43" Type="http://schemas.openxmlformats.org/officeDocument/2006/relationships/tags" Target="../tags/tag44.xml"/><Relationship Id="rId48" Type="http://schemas.openxmlformats.org/officeDocument/2006/relationships/tags" Target="../tags/tag49.xml"/><Relationship Id="rId64" Type="http://schemas.openxmlformats.org/officeDocument/2006/relationships/tags" Target="../tags/tag65.xml"/><Relationship Id="rId69" Type="http://schemas.openxmlformats.org/officeDocument/2006/relationships/tags" Target="../tags/tag70.xml"/><Relationship Id="rId113" Type="http://schemas.openxmlformats.org/officeDocument/2006/relationships/slideLayout" Target="../slideLayouts/slideLayout8.xml"/><Relationship Id="rId80" Type="http://schemas.openxmlformats.org/officeDocument/2006/relationships/tags" Target="../tags/tag81.xml"/><Relationship Id="rId85" Type="http://schemas.openxmlformats.org/officeDocument/2006/relationships/tags" Target="../tags/tag86.xml"/><Relationship Id="rId12" Type="http://schemas.openxmlformats.org/officeDocument/2006/relationships/tags" Target="../tags/tag13.xml"/><Relationship Id="rId17" Type="http://schemas.openxmlformats.org/officeDocument/2006/relationships/tags" Target="../tags/tag18.xml"/><Relationship Id="rId33" Type="http://schemas.openxmlformats.org/officeDocument/2006/relationships/tags" Target="../tags/tag34.xml"/><Relationship Id="rId38" Type="http://schemas.openxmlformats.org/officeDocument/2006/relationships/tags" Target="../tags/tag39.xml"/><Relationship Id="rId59" Type="http://schemas.openxmlformats.org/officeDocument/2006/relationships/tags" Target="../tags/tag60.xml"/><Relationship Id="rId103" Type="http://schemas.openxmlformats.org/officeDocument/2006/relationships/tags" Target="../tags/tag104.xml"/><Relationship Id="rId108" Type="http://schemas.openxmlformats.org/officeDocument/2006/relationships/tags" Target="../tags/tag109.xml"/><Relationship Id="rId54" Type="http://schemas.openxmlformats.org/officeDocument/2006/relationships/tags" Target="../tags/tag55.xml"/><Relationship Id="rId70" Type="http://schemas.openxmlformats.org/officeDocument/2006/relationships/tags" Target="../tags/tag71.xml"/><Relationship Id="rId75" Type="http://schemas.openxmlformats.org/officeDocument/2006/relationships/tags" Target="../tags/tag76.xml"/><Relationship Id="rId91" Type="http://schemas.openxmlformats.org/officeDocument/2006/relationships/tags" Target="../tags/tag92.xml"/><Relationship Id="rId96" Type="http://schemas.openxmlformats.org/officeDocument/2006/relationships/tags" Target="../tags/tag97.xml"/><Relationship Id="rId1" Type="http://schemas.openxmlformats.org/officeDocument/2006/relationships/tags" Target="../tags/tag2.xml"/><Relationship Id="rId6" Type="http://schemas.openxmlformats.org/officeDocument/2006/relationships/tags" Target="../tags/tag7.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tags" Target="../tags/tag50.xml"/><Relationship Id="rId57" Type="http://schemas.openxmlformats.org/officeDocument/2006/relationships/tags" Target="../tags/tag58.xml"/><Relationship Id="rId106" Type="http://schemas.openxmlformats.org/officeDocument/2006/relationships/tags" Target="../tags/tag107.xml"/><Relationship Id="rId114" Type="http://schemas.openxmlformats.org/officeDocument/2006/relationships/notesSlide" Target="../notesSlides/notesSlide52.xml"/><Relationship Id="rId10" Type="http://schemas.openxmlformats.org/officeDocument/2006/relationships/tags" Target="../tags/tag11.xml"/><Relationship Id="rId31" Type="http://schemas.openxmlformats.org/officeDocument/2006/relationships/tags" Target="../tags/tag32.xml"/><Relationship Id="rId44" Type="http://schemas.openxmlformats.org/officeDocument/2006/relationships/tags" Target="../tags/tag45.xml"/><Relationship Id="rId52" Type="http://schemas.openxmlformats.org/officeDocument/2006/relationships/tags" Target="../tags/tag53.xml"/><Relationship Id="rId60" Type="http://schemas.openxmlformats.org/officeDocument/2006/relationships/tags" Target="../tags/tag61.xml"/><Relationship Id="rId65" Type="http://schemas.openxmlformats.org/officeDocument/2006/relationships/tags" Target="../tags/tag66.xml"/><Relationship Id="rId73" Type="http://schemas.openxmlformats.org/officeDocument/2006/relationships/tags" Target="../tags/tag74.xml"/><Relationship Id="rId78" Type="http://schemas.openxmlformats.org/officeDocument/2006/relationships/tags" Target="../tags/tag79.xml"/><Relationship Id="rId81" Type="http://schemas.openxmlformats.org/officeDocument/2006/relationships/tags" Target="../tags/tag82.xml"/><Relationship Id="rId86" Type="http://schemas.openxmlformats.org/officeDocument/2006/relationships/tags" Target="../tags/tag87.xml"/><Relationship Id="rId94" Type="http://schemas.openxmlformats.org/officeDocument/2006/relationships/tags" Target="../tags/tag95.xml"/><Relationship Id="rId99" Type="http://schemas.openxmlformats.org/officeDocument/2006/relationships/tags" Target="../tags/tag100.xml"/><Relationship Id="rId101" Type="http://schemas.openxmlformats.org/officeDocument/2006/relationships/tags" Target="../tags/tag102.xml"/><Relationship Id="rId4" Type="http://schemas.openxmlformats.org/officeDocument/2006/relationships/tags" Target="../tags/tag5.xml"/><Relationship Id="rId9" Type="http://schemas.openxmlformats.org/officeDocument/2006/relationships/tags" Target="../tags/tag10.xml"/><Relationship Id="rId13" Type="http://schemas.openxmlformats.org/officeDocument/2006/relationships/tags" Target="../tags/tag14.xml"/><Relationship Id="rId18" Type="http://schemas.openxmlformats.org/officeDocument/2006/relationships/tags" Target="../tags/tag19.xml"/><Relationship Id="rId39" Type="http://schemas.openxmlformats.org/officeDocument/2006/relationships/tags" Target="../tags/tag40.xml"/><Relationship Id="rId109" Type="http://schemas.openxmlformats.org/officeDocument/2006/relationships/tags" Target="../tags/tag110.xml"/><Relationship Id="rId34" Type="http://schemas.openxmlformats.org/officeDocument/2006/relationships/tags" Target="../tags/tag35.xml"/><Relationship Id="rId50" Type="http://schemas.openxmlformats.org/officeDocument/2006/relationships/tags" Target="../tags/tag51.xml"/><Relationship Id="rId55" Type="http://schemas.openxmlformats.org/officeDocument/2006/relationships/tags" Target="../tags/tag56.xml"/><Relationship Id="rId76" Type="http://schemas.openxmlformats.org/officeDocument/2006/relationships/tags" Target="../tags/tag77.xml"/><Relationship Id="rId97" Type="http://schemas.openxmlformats.org/officeDocument/2006/relationships/tags" Target="../tags/tag98.xml"/><Relationship Id="rId104" Type="http://schemas.openxmlformats.org/officeDocument/2006/relationships/tags" Target="../tags/tag105.xml"/><Relationship Id="rId7" Type="http://schemas.openxmlformats.org/officeDocument/2006/relationships/tags" Target="../tags/tag8.xml"/><Relationship Id="rId71" Type="http://schemas.openxmlformats.org/officeDocument/2006/relationships/tags" Target="../tags/tag72.xml"/><Relationship Id="rId92" Type="http://schemas.openxmlformats.org/officeDocument/2006/relationships/tags" Target="../tags/tag93.xml"/><Relationship Id="rId2" Type="http://schemas.openxmlformats.org/officeDocument/2006/relationships/tags" Target="../tags/tag3.xml"/><Relationship Id="rId29" Type="http://schemas.openxmlformats.org/officeDocument/2006/relationships/tags" Target="../tags/tag30.xml"/><Relationship Id="rId24" Type="http://schemas.openxmlformats.org/officeDocument/2006/relationships/tags" Target="../tags/tag25.xml"/><Relationship Id="rId40" Type="http://schemas.openxmlformats.org/officeDocument/2006/relationships/tags" Target="../tags/tag41.xml"/><Relationship Id="rId45" Type="http://schemas.openxmlformats.org/officeDocument/2006/relationships/tags" Target="../tags/tag46.xml"/><Relationship Id="rId66" Type="http://schemas.openxmlformats.org/officeDocument/2006/relationships/tags" Target="../tags/tag67.xml"/><Relationship Id="rId87" Type="http://schemas.openxmlformats.org/officeDocument/2006/relationships/tags" Target="../tags/tag88.xml"/><Relationship Id="rId110" Type="http://schemas.openxmlformats.org/officeDocument/2006/relationships/tags" Target="../tags/tag111.xml"/><Relationship Id="rId61" Type="http://schemas.openxmlformats.org/officeDocument/2006/relationships/tags" Target="../tags/tag62.xml"/><Relationship Id="rId82" Type="http://schemas.openxmlformats.org/officeDocument/2006/relationships/tags" Target="../tags/tag83.xml"/><Relationship Id="rId19" Type="http://schemas.openxmlformats.org/officeDocument/2006/relationships/tags" Target="../tags/tag20.xml"/><Relationship Id="rId14" Type="http://schemas.openxmlformats.org/officeDocument/2006/relationships/tags" Target="../tags/tag15.xml"/><Relationship Id="rId30" Type="http://schemas.openxmlformats.org/officeDocument/2006/relationships/tags" Target="../tags/tag31.xml"/><Relationship Id="rId35" Type="http://schemas.openxmlformats.org/officeDocument/2006/relationships/tags" Target="../tags/tag36.xml"/><Relationship Id="rId56" Type="http://schemas.openxmlformats.org/officeDocument/2006/relationships/tags" Target="../tags/tag57.xml"/><Relationship Id="rId77" Type="http://schemas.openxmlformats.org/officeDocument/2006/relationships/tags" Target="../tags/tag78.xml"/><Relationship Id="rId100" Type="http://schemas.openxmlformats.org/officeDocument/2006/relationships/tags" Target="../tags/tag101.xml"/><Relationship Id="rId105" Type="http://schemas.openxmlformats.org/officeDocument/2006/relationships/tags" Target="../tags/tag106.xml"/><Relationship Id="rId8" Type="http://schemas.openxmlformats.org/officeDocument/2006/relationships/tags" Target="../tags/tag9.xml"/><Relationship Id="rId51" Type="http://schemas.openxmlformats.org/officeDocument/2006/relationships/tags" Target="../tags/tag52.xml"/><Relationship Id="rId72" Type="http://schemas.openxmlformats.org/officeDocument/2006/relationships/tags" Target="../tags/tag73.xml"/><Relationship Id="rId93" Type="http://schemas.openxmlformats.org/officeDocument/2006/relationships/tags" Target="../tags/tag94.xml"/><Relationship Id="rId98" Type="http://schemas.openxmlformats.org/officeDocument/2006/relationships/tags" Target="../tags/tag99.xml"/><Relationship Id="rId3" Type="http://schemas.openxmlformats.org/officeDocument/2006/relationships/tags" Target="../tags/tag4.xml"/><Relationship Id="rId25" Type="http://schemas.openxmlformats.org/officeDocument/2006/relationships/tags" Target="../tags/tag26.xml"/><Relationship Id="rId46" Type="http://schemas.openxmlformats.org/officeDocument/2006/relationships/tags" Target="../tags/tag47.xml"/><Relationship Id="rId67" Type="http://schemas.openxmlformats.org/officeDocument/2006/relationships/tags" Target="../tags/tag68.xml"/><Relationship Id="rId20" Type="http://schemas.openxmlformats.org/officeDocument/2006/relationships/tags" Target="../tags/tag21.xml"/><Relationship Id="rId41" Type="http://schemas.openxmlformats.org/officeDocument/2006/relationships/tags" Target="../tags/tag42.xml"/><Relationship Id="rId62" Type="http://schemas.openxmlformats.org/officeDocument/2006/relationships/tags" Target="../tags/tag63.xml"/><Relationship Id="rId83" Type="http://schemas.openxmlformats.org/officeDocument/2006/relationships/tags" Target="../tags/tag84.xml"/><Relationship Id="rId88" Type="http://schemas.openxmlformats.org/officeDocument/2006/relationships/tags" Target="../tags/tag89.xml"/><Relationship Id="rId111" Type="http://schemas.openxmlformats.org/officeDocument/2006/relationships/tags" Target="../tags/tag11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tags" Target="../tags/tag114.xml"/><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36.wmf"/><Relationship Id="rId5" Type="http://schemas.openxmlformats.org/officeDocument/2006/relationships/image" Target="../media/image135.wmf"/><Relationship Id="rId4" Type="http://schemas.openxmlformats.org/officeDocument/2006/relationships/image" Target="../media/image134.wmf"/></Relationships>
</file>

<file path=ppt/slides/_rels/slide74.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microsoft.com/office/2007/relationships/hdphoto" Target="../media/hdphoto10.wdp"/></Relationships>
</file>

<file path=ppt/slides/_rels/slide9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5.jpeg"/><Relationship Id="rId4" Type="http://schemas.openxmlformats.org/officeDocument/2006/relationships/image" Target="../media/image32.jpeg"/></Relationships>
</file>

<file path=ppt/slides/_rels/slide9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hyperlink" Target="https://www.books.com.tw/products/0010933217?sloc=main"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
          <p:cNvSpPr txBox="1">
            <a:spLocks noGrp="1"/>
          </p:cNvSpPr>
          <p:nvPr>
            <p:ph type="ctrTitle"/>
          </p:nvPr>
        </p:nvSpPr>
        <p:spPr>
          <a:xfrm>
            <a:off x="1845068" y="1991039"/>
            <a:ext cx="7478233" cy="1492410"/>
          </a:xfrm>
          <a:prstGeom prst="rect">
            <a:avLst/>
          </a:prstGeom>
          <a:noFill/>
          <a:ln>
            <a:noFill/>
          </a:ln>
        </p:spPr>
        <p:txBody>
          <a:bodyPr spcFirstLastPara="1" wrap="square" lIns="68575" tIns="34275" rIns="68575" bIns="34275" anchor="b" anchorCtr="0">
            <a:noAutofit/>
          </a:bodyPr>
          <a:lstStyle/>
          <a:p>
            <a:pPr lvl="0" algn="ctr">
              <a:lnSpc>
                <a:spcPct val="90000"/>
              </a:lnSpc>
              <a:buSzPts val="891"/>
            </a:pPr>
            <a:r>
              <a:rPr lang="en-US" altLang="zh-TW" sz="3200" dirty="0">
                <a:latin typeface="標楷體" panose="03000509000000000000" pitchFamily="65" charset="-120"/>
                <a:ea typeface="標楷體" panose="03000509000000000000" pitchFamily="65" charset="-120"/>
              </a:rPr>
              <a:t>From Quantum Bits to </a:t>
            </a:r>
            <a:br>
              <a:rPr lang="en-US" altLang="zh-TW" sz="3200" dirty="0">
                <a:latin typeface="標楷體" panose="03000509000000000000" pitchFamily="65" charset="-120"/>
                <a:ea typeface="標楷體" panose="03000509000000000000" pitchFamily="65" charset="-120"/>
              </a:rPr>
            </a:br>
            <a:r>
              <a:rPr lang="en-US" altLang="zh-TW" sz="3200" dirty="0">
                <a:latin typeface="標楷體" panose="03000509000000000000" pitchFamily="65" charset="-120"/>
                <a:ea typeface="標楷體" panose="03000509000000000000" pitchFamily="65" charset="-120"/>
              </a:rPr>
              <a:t>Quantum Algorithms</a:t>
            </a:r>
            <a:br>
              <a:rPr lang="en-US" altLang="zh-TW" sz="32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從量子位元到量子演算法</a:t>
            </a:r>
            <a:br>
              <a:rPr lang="en-US" altLang="zh-TW" sz="4000" dirty="0">
                <a:latin typeface="標楷體" panose="03000509000000000000" pitchFamily="65" charset="-120"/>
                <a:ea typeface="標楷體" panose="03000509000000000000" pitchFamily="65" charset="-120"/>
              </a:rPr>
            </a:br>
            <a:endParaRPr sz="4000" dirty="0">
              <a:solidFill>
                <a:schemeClr val="lt1"/>
              </a:solidFill>
              <a:latin typeface="標楷體" panose="03000509000000000000" pitchFamily="65" charset="-120"/>
              <a:ea typeface="標楷體" panose="03000509000000000000" pitchFamily="65" charset="-120"/>
            </a:endParaRPr>
          </a:p>
        </p:txBody>
      </p:sp>
      <p:sp>
        <p:nvSpPr>
          <p:cNvPr id="179" name="Google Shape;179;p1"/>
          <p:cNvSpPr txBox="1">
            <a:spLocks noGrp="1"/>
          </p:cNvSpPr>
          <p:nvPr>
            <p:ph type="subTitle" idx="1"/>
          </p:nvPr>
        </p:nvSpPr>
        <p:spPr>
          <a:xfrm>
            <a:off x="1586473" y="3447221"/>
            <a:ext cx="7146710" cy="1239379"/>
          </a:xfrm>
          <a:prstGeom prst="rect">
            <a:avLst/>
          </a:prstGeom>
          <a:noFill/>
          <a:ln>
            <a:noFill/>
          </a:ln>
        </p:spPr>
        <p:txBody>
          <a:bodyPr spcFirstLastPara="1" wrap="square" lIns="68575" tIns="34275" rIns="68575" bIns="34275" anchor="t" anchorCtr="0">
            <a:normAutofit fontScale="92500" lnSpcReduction="10000"/>
          </a:bodyPr>
          <a:lstStyle/>
          <a:p>
            <a:pPr marL="0" lvl="0" indent="0" algn="ctr">
              <a:spcBef>
                <a:spcPts val="800"/>
              </a:spcBef>
              <a:buSzPts val="2400"/>
            </a:pPr>
            <a:r>
              <a:rPr lang="en-US" altLang="zh-TW" sz="2000" dirty="0"/>
              <a:t>Department of Computer Science and Information Engineering</a:t>
            </a:r>
          </a:p>
          <a:p>
            <a:pPr marL="0" lvl="0" indent="0" algn="ctr">
              <a:spcBef>
                <a:spcPts val="800"/>
              </a:spcBef>
              <a:buSzPts val="2400"/>
            </a:pPr>
            <a:r>
              <a:rPr lang="en-US" altLang="zh-TW" sz="2000" dirty="0"/>
              <a:t>National Central University, Taiwan</a:t>
            </a:r>
          </a:p>
          <a:p>
            <a:pPr marL="0" lvl="0" indent="0" algn="ctr">
              <a:spcBef>
                <a:spcPts val="800"/>
              </a:spcBef>
              <a:buSzPts val="2400"/>
            </a:pPr>
            <a:r>
              <a:rPr lang="en-US" altLang="zh-TW" sz="2000" u="sng" dirty="0" err="1"/>
              <a:t>Jehn-Ruey</a:t>
            </a:r>
            <a:r>
              <a:rPr lang="en-US" altLang="zh-TW" sz="2000" u="sng" dirty="0"/>
              <a:t> Jiang (</a:t>
            </a:r>
            <a:r>
              <a:rPr lang="zh-TW" sz="2000" u="sng" dirty="0"/>
              <a:t>江振瑞</a:t>
            </a:r>
            <a:r>
              <a:rPr lang="en-US" altLang="zh-TW" sz="2000" u="sng" dirty="0"/>
              <a:t>)</a:t>
            </a:r>
            <a:endParaRPr sz="2000" u="sng" dirty="0"/>
          </a:p>
        </p:txBody>
      </p:sp>
      <p:pic>
        <p:nvPicPr>
          <p:cNvPr id="8" name="圖片 7">
            <a:extLst>
              <a:ext uri="{FF2B5EF4-FFF2-40B4-BE49-F238E27FC236}">
                <a16:creationId xmlns:a16="http://schemas.microsoft.com/office/drawing/2014/main" id="{282B61EE-66DC-4262-BA78-0D26CF05795B}"/>
              </a:ext>
            </a:extLst>
          </p:cNvPr>
          <p:cNvPicPr/>
          <p:nvPr/>
        </p:nvPicPr>
        <p:blipFill rotWithShape="1">
          <a:blip r:embed="rId3"/>
          <a:srcRect l="28940" t="21127" r="39070" b="5327"/>
          <a:stretch/>
        </p:blipFill>
        <p:spPr bwMode="auto">
          <a:xfrm>
            <a:off x="7358481" y="4078711"/>
            <a:ext cx="1684020" cy="1089025"/>
          </a:xfrm>
          <a:prstGeom prst="rect">
            <a:avLst/>
          </a:prstGeom>
          <a:ln>
            <a:noFill/>
          </a:ln>
          <a:extLst>
            <a:ext uri="{53640926-AAD7-44D8-BBD7-CCE9431645EC}">
              <a14:shadowObscured xmlns:a14="http://schemas.microsoft.com/office/drawing/2010/main"/>
            </a:ext>
          </a:extLst>
        </p:spPr>
      </p:pic>
      <p:pic>
        <p:nvPicPr>
          <p:cNvPr id="5" name="Picture 2" descr="江振瑞">
            <a:extLst>
              <a:ext uri="{FF2B5EF4-FFF2-40B4-BE49-F238E27FC236}">
                <a16:creationId xmlns:a16="http://schemas.microsoft.com/office/drawing/2014/main" id="{35F89E1C-E7AD-48A8-BC0D-6EBEC5D39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69" t="12255" r="12529" b="20087"/>
          <a:stretch/>
        </p:blipFill>
        <p:spPr bwMode="auto">
          <a:xfrm>
            <a:off x="119255" y="3160452"/>
            <a:ext cx="1564267" cy="1892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CA6326-C28A-4DF1-B06F-5B3B04360C03}"/>
              </a:ext>
            </a:extLst>
          </p:cNvPr>
          <p:cNvSpPr>
            <a:spLocks noGrp="1"/>
          </p:cNvSpPr>
          <p:nvPr>
            <p:ph type="title"/>
          </p:nvPr>
        </p:nvSpPr>
        <p:spPr>
          <a:xfrm>
            <a:off x="457200" y="342900"/>
            <a:ext cx="8229600" cy="586234"/>
          </a:xfrm>
        </p:spPr>
        <p:txBody>
          <a:bodyPr/>
          <a:lstStyle/>
          <a:p>
            <a:r>
              <a:rPr lang="en-US" altLang="zh-TW" dirty="0"/>
              <a:t>An electron or a photon alone is a wave</a:t>
            </a:r>
            <a:endParaRPr lang="zh-TW" altLang="en-US" dirty="0"/>
          </a:p>
        </p:txBody>
      </p:sp>
      <p:sp>
        <p:nvSpPr>
          <p:cNvPr id="3" name="投影片編號版面配置區 2">
            <a:extLst>
              <a:ext uri="{FF2B5EF4-FFF2-40B4-BE49-F238E27FC236}">
                <a16:creationId xmlns:a16="http://schemas.microsoft.com/office/drawing/2014/main" id="{5FEB54C4-326D-459F-A1BC-68A70E43F4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10</a:t>
            </a:fld>
            <a:endParaRPr lang="zh-TW" altLang="en-US"/>
          </a:p>
        </p:txBody>
      </p:sp>
      <p:pic>
        <p:nvPicPr>
          <p:cNvPr id="9218" name="Picture 2" descr="http://i2.kknews.cc/D5hJR334WT7Lm2VpDtrhfL8Efl__iKtEOQ/0.jpg">
            <a:extLst>
              <a:ext uri="{FF2B5EF4-FFF2-40B4-BE49-F238E27FC236}">
                <a16:creationId xmlns:a16="http://schemas.microsoft.com/office/drawing/2014/main" id="{6476C875-3B71-4341-A758-1FFBEC62203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0801" y="1087967"/>
            <a:ext cx="5211232" cy="3908424"/>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793D856E-9DE4-4AF7-B556-67D1B8A68C4E}"/>
              </a:ext>
            </a:extLst>
          </p:cNvPr>
          <p:cNvSpPr txBox="1">
            <a:spLocks/>
          </p:cNvSpPr>
          <p:nvPr/>
        </p:nvSpPr>
        <p:spPr>
          <a:xfrm>
            <a:off x="1286934" y="4947010"/>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https://kknews.cc/science/ro559p4.html</a:t>
            </a:r>
            <a:endParaRPr lang="zh-TW" altLang="en-US" sz="1100" dirty="0"/>
          </a:p>
        </p:txBody>
      </p:sp>
    </p:spTree>
    <p:extLst>
      <p:ext uri="{BB962C8B-B14F-4D97-AF65-F5344CB8AC3E}">
        <p14:creationId xmlns:p14="http://schemas.microsoft.com/office/powerpoint/2010/main" val="672167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D7A87E-F2BD-4F23-8B09-67506B0C6D03}"/>
              </a:ext>
            </a:extLst>
          </p:cNvPr>
          <p:cNvSpPr>
            <a:spLocks noGrp="1"/>
          </p:cNvSpPr>
          <p:nvPr>
            <p:ph type="title"/>
          </p:nvPr>
        </p:nvSpPr>
        <p:spPr>
          <a:xfrm>
            <a:off x="457199" y="342900"/>
            <a:ext cx="8640233" cy="478313"/>
          </a:xfrm>
        </p:spPr>
        <p:txBody>
          <a:bodyPr/>
          <a:lstStyle/>
          <a:p>
            <a:r>
              <a:rPr lang="en-US" altLang="zh-TW" sz="2400" dirty="0"/>
              <a:t>A bunch of water molecules (H</a:t>
            </a:r>
            <a:r>
              <a:rPr lang="en-US" altLang="zh-TW" sz="2400" baseline="-25000" dirty="0"/>
              <a:t>2</a:t>
            </a:r>
            <a:r>
              <a:rPr lang="en-US" altLang="zh-TW" sz="2400" dirty="0"/>
              <a:t>O) has the form of a wave</a:t>
            </a:r>
            <a:endParaRPr lang="zh-TW" altLang="en-US" sz="2400" dirty="0"/>
          </a:p>
        </p:txBody>
      </p:sp>
      <p:sp>
        <p:nvSpPr>
          <p:cNvPr id="3" name="投影片編號版面配置區 2">
            <a:extLst>
              <a:ext uri="{FF2B5EF4-FFF2-40B4-BE49-F238E27FC236}">
                <a16:creationId xmlns:a16="http://schemas.microsoft.com/office/drawing/2014/main" id="{50FBB19F-9DFB-4D32-B920-D57C9E440A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11</a:t>
            </a:fld>
            <a:endParaRPr lang="zh-TW" altLang="en-US"/>
          </a:p>
        </p:txBody>
      </p:sp>
      <p:pic>
        <p:nvPicPr>
          <p:cNvPr id="6146" name="Picture 2" descr="图片">
            <a:extLst>
              <a:ext uri="{FF2B5EF4-FFF2-40B4-BE49-F238E27FC236}">
                <a16:creationId xmlns:a16="http://schemas.microsoft.com/office/drawing/2014/main" id="{06669375-81CF-4F16-B38F-C37656FA19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495" y="778253"/>
            <a:ext cx="6301648" cy="4196897"/>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E1662C15-ACB6-4423-BFA7-33B2D16C9001}"/>
              </a:ext>
            </a:extLst>
          </p:cNvPr>
          <p:cNvSpPr txBox="1">
            <a:spLocks/>
          </p:cNvSpPr>
          <p:nvPr/>
        </p:nvSpPr>
        <p:spPr>
          <a:xfrm>
            <a:off x="457199" y="4947010"/>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https://view.inews.qq.com/a/20201121A03UQS00</a:t>
            </a:r>
            <a:endParaRPr lang="zh-TW" altLang="en-US" sz="1100" dirty="0"/>
          </a:p>
        </p:txBody>
      </p:sp>
    </p:spTree>
    <p:extLst>
      <p:ext uri="{BB962C8B-B14F-4D97-AF65-F5344CB8AC3E}">
        <p14:creationId xmlns:p14="http://schemas.microsoft.com/office/powerpoint/2010/main" val="2953683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D1B49C61-2BEE-40F2-8B01-E7AAFFBB4F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12</a:t>
            </a:fld>
            <a:endParaRPr lang="zh-TW" altLang="en-US"/>
          </a:p>
        </p:txBody>
      </p:sp>
      <p:pic>
        <p:nvPicPr>
          <p:cNvPr id="1026" name="Picture 2" descr="雙縫實驗- 维基百科，自由的百科全书">
            <a:extLst>
              <a:ext uri="{FF2B5EF4-FFF2-40B4-BE49-F238E27FC236}">
                <a16:creationId xmlns:a16="http://schemas.microsoft.com/office/drawing/2014/main" id="{BE5DAE2E-FB46-40EB-9115-3CBA23401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63" y="871682"/>
            <a:ext cx="7669696" cy="3669145"/>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a:extLst>
              <a:ext uri="{FF2B5EF4-FFF2-40B4-BE49-F238E27FC236}">
                <a16:creationId xmlns:a16="http://schemas.microsoft.com/office/drawing/2014/main" id="{D9AA23BE-1B22-4187-8F73-5D406AB04454}"/>
              </a:ext>
            </a:extLst>
          </p:cNvPr>
          <p:cNvSpPr txBox="1">
            <a:spLocks/>
          </p:cNvSpPr>
          <p:nvPr/>
        </p:nvSpPr>
        <p:spPr>
          <a:xfrm>
            <a:off x="488372" y="5037460"/>
            <a:ext cx="7928263" cy="180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https://medium.com/@sriramkolar96/the-weird-world-of-quantum-mechanics-e6a83b372898 </a:t>
            </a:r>
            <a:br>
              <a:rPr lang="en-US" altLang="zh-TW" sz="1100" dirty="0"/>
            </a:br>
            <a:endParaRPr lang="zh-TW" altLang="en-US" sz="1100" dirty="0"/>
          </a:p>
        </p:txBody>
      </p:sp>
      <p:sp>
        <p:nvSpPr>
          <p:cNvPr id="5" name="標題 4">
            <a:extLst>
              <a:ext uri="{FF2B5EF4-FFF2-40B4-BE49-F238E27FC236}">
                <a16:creationId xmlns:a16="http://schemas.microsoft.com/office/drawing/2014/main" id="{42E7517A-E22E-4920-9B75-3546E3DD4C47}"/>
              </a:ext>
            </a:extLst>
          </p:cNvPr>
          <p:cNvSpPr>
            <a:spLocks noGrp="1"/>
          </p:cNvSpPr>
          <p:nvPr>
            <p:ph type="title"/>
          </p:nvPr>
        </p:nvSpPr>
        <p:spPr/>
        <p:txBody>
          <a:bodyPr/>
          <a:lstStyle/>
          <a:p>
            <a:endParaRPr lang="zh-TW" altLang="en-US"/>
          </a:p>
        </p:txBody>
      </p:sp>
      <p:sp>
        <p:nvSpPr>
          <p:cNvPr id="11" name="標題 1">
            <a:extLst>
              <a:ext uri="{FF2B5EF4-FFF2-40B4-BE49-F238E27FC236}">
                <a16:creationId xmlns:a16="http://schemas.microsoft.com/office/drawing/2014/main" id="{55776839-8F96-4E75-A2F1-3AC980D248F9}"/>
              </a:ext>
            </a:extLst>
          </p:cNvPr>
          <p:cNvSpPr txBox="1">
            <a:spLocks/>
          </p:cNvSpPr>
          <p:nvPr/>
        </p:nvSpPr>
        <p:spPr>
          <a:xfrm>
            <a:off x="457200" y="342900"/>
            <a:ext cx="8229600" cy="586234"/>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a:t>An electron or a photon alone is a wave</a:t>
            </a:r>
            <a:endParaRPr lang="zh-TW" altLang="en-US" dirty="0"/>
          </a:p>
        </p:txBody>
      </p:sp>
    </p:spTree>
    <p:extLst>
      <p:ext uri="{BB962C8B-B14F-4D97-AF65-F5344CB8AC3E}">
        <p14:creationId xmlns:p14="http://schemas.microsoft.com/office/powerpoint/2010/main" val="3011309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22d0c7dceb_0_0"/>
          <p:cNvSpPr txBox="1">
            <a:spLocks noGrp="1"/>
          </p:cNvSpPr>
          <p:nvPr>
            <p:ph type="title"/>
          </p:nvPr>
        </p:nvSpPr>
        <p:spPr>
          <a:xfrm>
            <a:off x="457200" y="126325"/>
            <a:ext cx="8686800" cy="1028700"/>
          </a:xfrm>
          <a:prstGeom prst="rect">
            <a:avLst/>
          </a:prstGeom>
          <a:noFill/>
          <a:ln>
            <a:noFill/>
          </a:ln>
        </p:spPr>
        <p:txBody>
          <a:bodyPr spcFirstLastPara="1" wrap="square" lIns="68575" tIns="34275" rIns="68575" bIns="34275" anchor="ctr" anchorCtr="0">
            <a:noAutofit/>
          </a:bodyPr>
          <a:lstStyle/>
          <a:p>
            <a:r>
              <a:rPr lang="en-US" sz="3000" dirty="0"/>
              <a:t>Quantum </a:t>
            </a:r>
            <a:r>
              <a:rPr lang="en-US" altLang="zh-TW" sz="3000" dirty="0"/>
              <a:t>Tunneling</a:t>
            </a:r>
            <a:endParaRPr sz="3000" dirty="0"/>
          </a:p>
        </p:txBody>
      </p:sp>
      <p:sp>
        <p:nvSpPr>
          <p:cNvPr id="116" name="Google Shape;116;g122d0c7dceb_0_0"/>
          <p:cNvSpPr txBox="1"/>
          <p:nvPr/>
        </p:nvSpPr>
        <p:spPr>
          <a:xfrm>
            <a:off x="165544" y="852250"/>
            <a:ext cx="8978456" cy="1785074"/>
          </a:xfrm>
          <a:prstGeom prst="rect">
            <a:avLst/>
          </a:prstGeom>
          <a:noFill/>
          <a:ln>
            <a:noFill/>
          </a:ln>
        </p:spPr>
        <p:txBody>
          <a:bodyPr spcFirstLastPara="1" wrap="square" lIns="91425" tIns="91425" rIns="91425" bIns="91425" anchor="t" anchorCtr="0">
            <a:spAutoFit/>
          </a:bodyPr>
          <a:lstStyle/>
          <a:p>
            <a:pPr marL="285743" indent="-285743">
              <a:buSzPts val="1600"/>
              <a:buFont typeface="Wingdings" panose="05000000000000000000" pitchFamily="2" charset="2"/>
              <a:buChar char="n"/>
            </a:pPr>
            <a:r>
              <a:rPr lang="en-US" altLang="zh-TW" sz="2000" dirty="0">
                <a:solidFill>
                  <a:srgbClr val="FF0000"/>
                </a:solidFill>
              </a:rPr>
              <a:t>Quantum tunneling</a:t>
            </a:r>
            <a:r>
              <a:rPr lang="en-US" altLang="zh-TW" sz="2000" dirty="0"/>
              <a:t> is the quantum mechanical phenomenon where a wavefunction of a quantum entity can propagate through a potential barrier.</a:t>
            </a:r>
          </a:p>
          <a:p>
            <a:pPr marL="285743" indent="-285743">
              <a:buSzPts val="1600"/>
              <a:buFont typeface="Wingdings" panose="05000000000000000000" pitchFamily="2" charset="2"/>
              <a:buChar char="n"/>
            </a:pPr>
            <a:endParaRPr lang="en-US" altLang="zh-TW" sz="2400" dirty="0"/>
          </a:p>
          <a:p>
            <a:pPr marL="285743" indent="-285743">
              <a:buSzPts val="1600"/>
              <a:buFont typeface="Wingdings" panose="05000000000000000000" pitchFamily="2" charset="2"/>
              <a:buChar char="n"/>
            </a:pPr>
            <a:endParaRPr lang="en-US" sz="2000" dirty="0"/>
          </a:p>
          <a:p>
            <a:pPr marL="285743" indent="-285743">
              <a:buSzPts val="1600"/>
              <a:buFont typeface="Wingdings" panose="05000000000000000000" pitchFamily="2" charset="2"/>
              <a:buChar char="n"/>
            </a:pPr>
            <a:endParaRPr sz="2000" dirty="0"/>
          </a:p>
        </p:txBody>
      </p:sp>
      <p:sp>
        <p:nvSpPr>
          <p:cNvPr id="8" name="Google Shape;133;g12176bbb184_0_177">
            <a:extLst>
              <a:ext uri="{FF2B5EF4-FFF2-40B4-BE49-F238E27FC236}">
                <a16:creationId xmlns:a16="http://schemas.microsoft.com/office/drawing/2014/main" id="{15FD4A40-C1F0-4EBC-9F20-13A3DE4232A1}"/>
              </a:ext>
            </a:extLst>
          </p:cNvPr>
          <p:cNvSpPr txBox="1"/>
          <p:nvPr/>
        </p:nvSpPr>
        <p:spPr>
          <a:xfrm>
            <a:off x="319827" y="4797282"/>
            <a:ext cx="6469738" cy="346218"/>
          </a:xfrm>
          <a:prstGeom prst="rect">
            <a:avLst/>
          </a:prstGeom>
          <a:noFill/>
          <a:ln>
            <a:noFill/>
          </a:ln>
        </p:spPr>
        <p:txBody>
          <a:bodyPr spcFirstLastPara="1" wrap="square" lIns="91425" tIns="91425" rIns="91425" bIns="91425" anchor="t" anchorCtr="0">
            <a:spAutoFit/>
          </a:bodyPr>
          <a:lstStyle/>
          <a:p>
            <a:pPr lvl="0">
              <a:buSzPts val="1400"/>
            </a:pPr>
            <a:r>
              <a:rPr lang="en-US" sz="1050" dirty="0"/>
              <a:t>source: https://commons.wikimedia.org/wiki/File:E14-V20-B1.gif by Becarlson CC BY-SA 4.0</a:t>
            </a:r>
          </a:p>
        </p:txBody>
      </p:sp>
      <p:pic>
        <p:nvPicPr>
          <p:cNvPr id="4098" name="Picture 2" descr="File:E14-V20-B1.gif">
            <a:extLst>
              <a:ext uri="{FF2B5EF4-FFF2-40B4-BE49-F238E27FC236}">
                <a16:creationId xmlns:a16="http://schemas.microsoft.com/office/drawing/2014/main" id="{C8FC5A2E-660B-4B48-9405-6AB9B000BC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3468" y="1690138"/>
            <a:ext cx="6336932" cy="3178007"/>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18DA9990-4133-4EFA-838F-B2F04C4136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13</a:t>
            </a:fld>
            <a:endParaRPr lang="zh-TW" altLang="en-US"/>
          </a:p>
        </p:txBody>
      </p:sp>
    </p:spTree>
    <p:extLst>
      <p:ext uri="{BB962C8B-B14F-4D97-AF65-F5344CB8AC3E}">
        <p14:creationId xmlns:p14="http://schemas.microsoft.com/office/powerpoint/2010/main" val="2443218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iro.medium.com/max/1400/1*w9516UckuSEBQdiUOoiHbQ.png">
            <a:extLst>
              <a:ext uri="{FF2B5EF4-FFF2-40B4-BE49-F238E27FC236}">
                <a16:creationId xmlns:a16="http://schemas.microsoft.com/office/drawing/2014/main" id="{88E70FCC-7276-4CB9-9136-570593C8E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89" y="824295"/>
            <a:ext cx="5529129" cy="4213165"/>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67B64BD1-DDB9-40BE-95A7-E84EA3B35065}"/>
              </a:ext>
            </a:extLst>
          </p:cNvPr>
          <p:cNvSpPr txBox="1">
            <a:spLocks/>
          </p:cNvSpPr>
          <p:nvPr/>
        </p:nvSpPr>
        <p:spPr>
          <a:xfrm>
            <a:off x="0" y="4822368"/>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https://medium.com/@kareldumon/the-computational-power-of-quantum-computers-an-intuitive-guide-9f788d1492b6</a:t>
            </a:r>
            <a:endParaRPr lang="zh-TW" altLang="en-US" sz="1100" dirty="0"/>
          </a:p>
        </p:txBody>
      </p:sp>
      <p:sp>
        <p:nvSpPr>
          <p:cNvPr id="6" name="Google Shape;194;g10b70956f60_16_37">
            <a:extLst>
              <a:ext uri="{FF2B5EF4-FFF2-40B4-BE49-F238E27FC236}">
                <a16:creationId xmlns:a16="http://schemas.microsoft.com/office/drawing/2014/main" id="{EEE03069-30C1-4968-812C-74BE0EA3E789}"/>
              </a:ext>
            </a:extLst>
          </p:cNvPr>
          <p:cNvSpPr txBox="1"/>
          <p:nvPr/>
        </p:nvSpPr>
        <p:spPr>
          <a:xfrm>
            <a:off x="4734370" y="342900"/>
            <a:ext cx="4287141" cy="5001359"/>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1800" dirty="0"/>
              <a:t>A classical bit is </a:t>
            </a:r>
            <a:r>
              <a:rPr lang="en-US" altLang="zh-TW" sz="1800" dirty="0">
                <a:solidFill>
                  <a:srgbClr val="FF0000"/>
                </a:solidFill>
              </a:rPr>
              <a:t>either zero or one</a:t>
            </a:r>
            <a:r>
              <a:rPr lang="en-US" altLang="zh-TW" sz="1800" dirty="0"/>
              <a:t>: only two possible states, represented as </a:t>
            </a:r>
            <a:r>
              <a:rPr lang="en-US" altLang="zh-TW" sz="1800" dirty="0">
                <a:solidFill>
                  <a:srgbClr val="3333FF"/>
                </a:solidFill>
              </a:rPr>
              <a:t>a point</a:t>
            </a:r>
            <a:r>
              <a:rPr lang="en-US" altLang="zh-TW" sz="1800" dirty="0"/>
              <a:t>, and realized by a </a:t>
            </a:r>
            <a:r>
              <a:rPr lang="en-US" altLang="zh-TW" sz="1800" dirty="0">
                <a:solidFill>
                  <a:srgbClr val="FF0000"/>
                </a:solidFill>
              </a:rPr>
              <a:t>transistor</a:t>
            </a:r>
            <a:r>
              <a:rPr lang="en-US" altLang="zh-TW" sz="1800" dirty="0">
                <a:solidFill>
                  <a:srgbClr val="00B050"/>
                </a:solidFill>
              </a:rPr>
              <a:t> </a:t>
            </a:r>
            <a:r>
              <a:rPr lang="en-US" altLang="zh-TW" sz="1800" dirty="0"/>
              <a:t>to switch on or witch off the electric current (a flow of enormous number of electrons; 1</a:t>
            </a:r>
            <a:r>
              <a:rPr lang="en-US" altLang="zh-TW" sz="1800" dirty="0">
                <a:sym typeface="Symbol" panose="05050102010706020507" pitchFamily="18" charset="2"/>
              </a:rPr>
              <a:t></a:t>
            </a:r>
            <a:r>
              <a:rPr lang="en-US" altLang="zh-TW" sz="1800" dirty="0"/>
              <a:t>A = 6.241509074×10</a:t>
            </a:r>
            <a:r>
              <a:rPr lang="en-US" altLang="zh-TW" sz="1800" baseline="30000" dirty="0"/>
              <a:t>12</a:t>
            </a:r>
            <a:r>
              <a:rPr lang="en-US" altLang="zh-TW" sz="1800" dirty="0"/>
              <a:t> electrons/second)</a:t>
            </a:r>
          </a:p>
          <a:p>
            <a:pPr marL="342900" lvl="0" indent="-292100" algn="just">
              <a:buSzPts val="2000"/>
              <a:buChar char="●"/>
            </a:pPr>
            <a:r>
              <a:rPr lang="en-US" altLang="zh-TW" sz="1800" dirty="0"/>
              <a:t>A quantum bit or qubit is </a:t>
            </a:r>
            <a:r>
              <a:rPr lang="en-US" altLang="zh-TW" sz="1800" dirty="0">
                <a:solidFill>
                  <a:srgbClr val="00B050"/>
                </a:solidFill>
              </a:rPr>
              <a:t>a mixture (superposition) of zero and one</a:t>
            </a:r>
            <a:r>
              <a:rPr lang="en-US" altLang="zh-TW" sz="1800" dirty="0"/>
              <a:t>: a continuum of possible states, represented as </a:t>
            </a:r>
            <a:r>
              <a:rPr lang="en-US" altLang="zh-TW" sz="1800" dirty="0">
                <a:solidFill>
                  <a:srgbClr val="3333FF"/>
                </a:solidFill>
              </a:rPr>
              <a:t>the surface of a sphere </a:t>
            </a:r>
            <a:r>
              <a:rPr lang="en-US" altLang="zh-TW" sz="1800" dirty="0"/>
              <a:t>(the </a:t>
            </a:r>
            <a:r>
              <a:rPr lang="en-US" altLang="zh-TW" sz="1800" dirty="0">
                <a:solidFill>
                  <a:srgbClr val="00B050"/>
                </a:solidFill>
              </a:rPr>
              <a:t>Bloch sphere</a:t>
            </a:r>
            <a:r>
              <a:rPr lang="en-US" altLang="zh-TW" sz="1800" dirty="0"/>
              <a:t>), realized by a </a:t>
            </a:r>
            <a:r>
              <a:rPr lang="en-US" altLang="zh-TW" sz="1800" dirty="0">
                <a:solidFill>
                  <a:srgbClr val="00B050"/>
                </a:solidFill>
              </a:rPr>
              <a:t>quantum system </a:t>
            </a:r>
            <a:r>
              <a:rPr lang="en-US" altLang="zh-TW" sz="1800" dirty="0"/>
              <a:t>like the system with spin-up and spin-down </a:t>
            </a:r>
            <a:r>
              <a:rPr lang="en-US" altLang="zh-TW" sz="1800" dirty="0">
                <a:solidFill>
                  <a:srgbClr val="00B050"/>
                </a:solidFill>
              </a:rPr>
              <a:t>electrons</a:t>
            </a:r>
            <a:r>
              <a:rPr lang="en-US" altLang="zh-TW" sz="1800" dirty="0"/>
              <a:t> or the system with vertically-polarized and horizontally-polarized </a:t>
            </a:r>
            <a:r>
              <a:rPr lang="en-US" altLang="zh-TW" sz="1800" dirty="0">
                <a:solidFill>
                  <a:srgbClr val="00B050"/>
                </a:solidFill>
              </a:rPr>
              <a:t>photons</a:t>
            </a:r>
            <a:r>
              <a:rPr lang="en-US" altLang="zh-TW" sz="1800" dirty="0"/>
              <a:t>.</a:t>
            </a:r>
          </a:p>
          <a:p>
            <a:pPr marL="342900" lvl="0" indent="-292100" algn="just">
              <a:buSzPts val="2000"/>
              <a:buChar char="●"/>
            </a:pPr>
            <a:endParaRPr lang="en-US" altLang="zh-TW" sz="2800" dirty="0"/>
          </a:p>
        </p:txBody>
      </p:sp>
      <p:sp>
        <p:nvSpPr>
          <p:cNvPr id="7" name="標題 1">
            <a:extLst>
              <a:ext uri="{FF2B5EF4-FFF2-40B4-BE49-F238E27FC236}">
                <a16:creationId xmlns:a16="http://schemas.microsoft.com/office/drawing/2014/main" id="{01BC3845-FE9C-4BBD-9795-724AF9233437}"/>
              </a:ext>
            </a:extLst>
          </p:cNvPr>
          <p:cNvSpPr txBox="1">
            <a:spLocks/>
          </p:cNvSpPr>
          <p:nvPr/>
        </p:nvSpPr>
        <p:spPr>
          <a:xfrm>
            <a:off x="156673" y="130299"/>
            <a:ext cx="8229600"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dirty="0">
                <a:solidFill>
                  <a:srgbClr val="FF0000"/>
                </a:solidFill>
              </a:rPr>
              <a:t>Bit</a:t>
            </a:r>
            <a:r>
              <a:rPr lang="en-US" altLang="zh-TW" dirty="0"/>
              <a:t> vs </a:t>
            </a:r>
            <a:r>
              <a:rPr lang="en-US" altLang="zh-TW" dirty="0">
                <a:solidFill>
                  <a:srgbClr val="00B050"/>
                </a:solidFill>
              </a:rPr>
              <a:t>Qubit</a:t>
            </a:r>
            <a:endParaRPr lang="zh-TW" altLang="en-US" dirty="0">
              <a:solidFill>
                <a:srgbClr val="00B050"/>
              </a:solidFill>
            </a:endParaRPr>
          </a:p>
        </p:txBody>
      </p:sp>
      <p:sp>
        <p:nvSpPr>
          <p:cNvPr id="4" name="投影片編號版面配置區 3">
            <a:extLst>
              <a:ext uri="{FF2B5EF4-FFF2-40B4-BE49-F238E27FC236}">
                <a16:creationId xmlns:a16="http://schemas.microsoft.com/office/drawing/2014/main" id="{103A8C21-5D1D-4B78-8511-F4F9D5A7CE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14</a:t>
            </a:fld>
            <a:endParaRPr lang="zh-TW" altLang="en-US"/>
          </a:p>
        </p:txBody>
      </p:sp>
    </p:spTree>
    <p:extLst>
      <p:ext uri="{BB962C8B-B14F-4D97-AF65-F5344CB8AC3E}">
        <p14:creationId xmlns:p14="http://schemas.microsoft.com/office/powerpoint/2010/main" val="928659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F9F8A2-5EAC-4D24-A75C-7C3F63818384}"/>
              </a:ext>
            </a:extLst>
          </p:cNvPr>
          <p:cNvSpPr>
            <a:spLocks noGrp="1"/>
          </p:cNvSpPr>
          <p:nvPr>
            <p:ph type="title"/>
          </p:nvPr>
        </p:nvSpPr>
        <p:spPr>
          <a:xfrm>
            <a:off x="408064" y="398860"/>
            <a:ext cx="9301992" cy="581383"/>
          </a:xfrm>
        </p:spPr>
        <p:txBody>
          <a:bodyPr/>
          <a:lstStyle/>
          <a:p>
            <a:r>
              <a:rPr lang="en-US" altLang="zh-TW" sz="2800" i="1" dirty="0">
                <a:solidFill>
                  <a:srgbClr val="FF0000"/>
                </a:solidFill>
                <a:latin typeface="Times New Roman" panose="02020603050405020304" pitchFamily="18" charset="0"/>
                <a:cs typeface="Times New Roman" panose="02020603050405020304" pitchFamily="18" charset="0"/>
              </a:rPr>
              <a:t>n </a:t>
            </a:r>
            <a:r>
              <a:rPr lang="en-US" altLang="zh-TW" sz="2800" dirty="0">
                <a:solidFill>
                  <a:srgbClr val="FF0000"/>
                </a:solidFill>
                <a:latin typeface="Times New Roman" panose="02020603050405020304" pitchFamily="18" charset="0"/>
                <a:cs typeface="Times New Roman" panose="02020603050405020304" pitchFamily="18" charset="0"/>
              </a:rPr>
              <a:t>bits</a:t>
            </a:r>
            <a:r>
              <a:rPr lang="en-US" altLang="zh-TW" sz="2800" dirty="0">
                <a:latin typeface="Times New Roman" panose="02020603050405020304" pitchFamily="18" charset="0"/>
                <a:cs typeface="Times New Roman" panose="02020603050405020304" pitchFamily="18" charset="0"/>
              </a:rPr>
              <a:t> to represent </a:t>
            </a:r>
            <a:r>
              <a:rPr lang="en-US" altLang="zh-TW" sz="2800" dirty="0">
                <a:solidFill>
                  <a:srgbClr val="FF0000"/>
                </a:solidFill>
                <a:latin typeface="Times New Roman" panose="02020603050405020304" pitchFamily="18" charset="0"/>
                <a:cs typeface="Times New Roman" panose="02020603050405020304" pitchFamily="18" charset="0"/>
              </a:rPr>
              <a:t>one of 2</a:t>
            </a:r>
            <a:r>
              <a:rPr lang="en-US" altLang="zh-TW" sz="2800" i="1" baseline="30000" dirty="0">
                <a:solidFill>
                  <a:srgbClr val="FF0000"/>
                </a:solidFill>
                <a:latin typeface="Times New Roman" panose="02020603050405020304" pitchFamily="18" charset="0"/>
                <a:cs typeface="Times New Roman" panose="02020603050405020304" pitchFamily="18" charset="0"/>
              </a:rPr>
              <a:t>n</a:t>
            </a:r>
            <a:r>
              <a:rPr lang="en-US" altLang="zh-TW" sz="2800" dirty="0">
                <a:solidFill>
                  <a:srgbClr val="FF0000"/>
                </a:solidFill>
              </a:rPr>
              <a:t> states</a:t>
            </a:r>
            <a:r>
              <a:rPr lang="en-US" altLang="zh-TW" sz="2800" dirty="0"/>
              <a:t> at a time</a:t>
            </a:r>
            <a:r>
              <a:rPr lang="zh-TW" altLang="en-US" sz="2800" dirty="0"/>
              <a:t>   </a:t>
            </a:r>
            <a:r>
              <a:rPr lang="en-US" altLang="zh-TW" sz="2800" dirty="0"/>
              <a:t>vs</a:t>
            </a:r>
            <a:br>
              <a:rPr lang="en-US" altLang="zh-TW" sz="2800" i="1" dirty="0">
                <a:latin typeface="Times New Roman" panose="02020603050405020304" pitchFamily="18" charset="0"/>
                <a:cs typeface="Times New Roman" panose="02020603050405020304" pitchFamily="18" charset="0"/>
              </a:rPr>
            </a:br>
            <a:r>
              <a:rPr lang="en-US" altLang="zh-TW" sz="2800" i="1" dirty="0">
                <a:solidFill>
                  <a:srgbClr val="00B050"/>
                </a:solidFill>
                <a:latin typeface="Times New Roman" panose="02020603050405020304" pitchFamily="18" charset="0"/>
                <a:cs typeface="Times New Roman" panose="02020603050405020304" pitchFamily="18" charset="0"/>
              </a:rPr>
              <a:t>n</a:t>
            </a:r>
            <a:r>
              <a:rPr lang="en-US" altLang="zh-TW" sz="2800" dirty="0">
                <a:solidFill>
                  <a:srgbClr val="00B050"/>
                </a:solidFill>
              </a:rPr>
              <a:t> qubits</a:t>
            </a:r>
            <a:r>
              <a:rPr lang="en-US" altLang="zh-TW" sz="2800" dirty="0"/>
              <a:t> to represent </a:t>
            </a:r>
            <a:r>
              <a:rPr lang="en-US" altLang="zh-TW" sz="2800" dirty="0">
                <a:solidFill>
                  <a:srgbClr val="00B050"/>
                </a:solidFill>
              </a:rPr>
              <a:t>all </a:t>
            </a:r>
            <a:r>
              <a:rPr lang="en-US" altLang="zh-TW" sz="2800" dirty="0">
                <a:solidFill>
                  <a:srgbClr val="00B050"/>
                </a:solidFill>
                <a:latin typeface="Times New Roman" panose="02020603050405020304" pitchFamily="18" charset="0"/>
                <a:cs typeface="Times New Roman" panose="02020603050405020304" pitchFamily="18" charset="0"/>
              </a:rPr>
              <a:t>2</a:t>
            </a:r>
            <a:r>
              <a:rPr lang="en-US" altLang="zh-TW" sz="2800" i="1" baseline="30000" dirty="0">
                <a:solidFill>
                  <a:srgbClr val="00B050"/>
                </a:solidFill>
                <a:latin typeface="Times New Roman" panose="02020603050405020304" pitchFamily="18" charset="0"/>
                <a:cs typeface="Times New Roman" panose="02020603050405020304" pitchFamily="18" charset="0"/>
              </a:rPr>
              <a:t>n</a:t>
            </a:r>
            <a:r>
              <a:rPr lang="en-US" altLang="zh-TW" sz="2800" dirty="0">
                <a:solidFill>
                  <a:srgbClr val="00B050"/>
                </a:solidFill>
              </a:rPr>
              <a:t> states</a:t>
            </a:r>
            <a:r>
              <a:rPr lang="en-US" altLang="zh-TW" sz="2800" dirty="0"/>
              <a:t> at a time</a:t>
            </a:r>
            <a:endParaRPr lang="zh-TW" altLang="en-US" sz="2800" dirty="0"/>
          </a:p>
        </p:txBody>
      </p:sp>
      <p:pic>
        <p:nvPicPr>
          <p:cNvPr id="4" name="圖片 3" descr="https://img.rolandberger.com/content_assets/content_images/captions/Think_Act_Magazine_Purpose_Quantum_leap_GT1_image_caption_w1280.jpg">
            <a:extLst>
              <a:ext uri="{FF2B5EF4-FFF2-40B4-BE49-F238E27FC236}">
                <a16:creationId xmlns:a16="http://schemas.microsoft.com/office/drawing/2014/main" id="{34FC4EED-0515-4101-8A05-99BC21BA96BD}"/>
              </a:ext>
            </a:extLst>
          </p:cNvPr>
          <p:cNvPicPr/>
          <p:nvPr/>
        </p:nvPicPr>
        <p:blipFill rotWithShape="1">
          <a:blip r:embed="rId2">
            <a:extLst>
              <a:ext uri="{28A0092B-C50C-407E-A947-70E740481C1C}">
                <a14:useLocalDpi xmlns:a14="http://schemas.microsoft.com/office/drawing/2010/main" val="0"/>
              </a:ext>
            </a:extLst>
          </a:blip>
          <a:srcRect l="28033" t="32510" r="7230" b="15139"/>
          <a:stretch/>
        </p:blipFill>
        <p:spPr bwMode="auto">
          <a:xfrm>
            <a:off x="408064" y="1148486"/>
            <a:ext cx="7736115" cy="3798524"/>
          </a:xfrm>
          <a:prstGeom prst="rect">
            <a:avLst/>
          </a:prstGeom>
          <a:noFill/>
          <a:ln>
            <a:noFill/>
          </a:ln>
          <a:extLst>
            <a:ext uri="{53640926-AAD7-44D8-BBD7-CCE9431645EC}">
              <a14:shadowObscured xmlns:a14="http://schemas.microsoft.com/office/drawing/2010/main"/>
            </a:ext>
          </a:extLst>
        </p:spPr>
      </p:pic>
      <p:sp>
        <p:nvSpPr>
          <p:cNvPr id="5" name="標題 1">
            <a:extLst>
              <a:ext uri="{FF2B5EF4-FFF2-40B4-BE49-F238E27FC236}">
                <a16:creationId xmlns:a16="http://schemas.microsoft.com/office/drawing/2014/main" id="{5BD3AD04-CDF6-4527-9D71-8F449A40FDDC}"/>
              </a:ext>
            </a:extLst>
          </p:cNvPr>
          <p:cNvSpPr txBox="1">
            <a:spLocks/>
          </p:cNvSpPr>
          <p:nvPr/>
        </p:nvSpPr>
        <p:spPr>
          <a:xfrm>
            <a:off x="408064" y="4800600"/>
            <a:ext cx="8735936" cy="43710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900" dirty="0"/>
              <a:t>Source: https://www.rolandberger.com/en/Insights/Publications/Quantum-technology-is-leaping-into-our-lives.html</a:t>
            </a:r>
            <a:endParaRPr lang="zh-TW" altLang="en-US" sz="900" dirty="0"/>
          </a:p>
        </p:txBody>
      </p:sp>
      <p:sp>
        <p:nvSpPr>
          <p:cNvPr id="7" name="投影片編號版面配置區 6">
            <a:extLst>
              <a:ext uri="{FF2B5EF4-FFF2-40B4-BE49-F238E27FC236}">
                <a16:creationId xmlns:a16="http://schemas.microsoft.com/office/drawing/2014/main" id="{59002D40-A0E1-4F79-99BB-B70D4BA0D9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15</a:t>
            </a:fld>
            <a:endParaRPr lang="zh-TW" altLang="en-US"/>
          </a:p>
        </p:txBody>
      </p:sp>
    </p:spTree>
    <p:extLst>
      <p:ext uri="{BB962C8B-B14F-4D97-AF65-F5344CB8AC3E}">
        <p14:creationId xmlns:p14="http://schemas.microsoft.com/office/powerpoint/2010/main" val="2887559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6" name="Google Shape;1076;g246324325ff_2_0"/>
          <p:cNvPicPr preferRelativeResize="0"/>
          <p:nvPr/>
        </p:nvPicPr>
        <p:blipFill>
          <a:blip r:embed="rId3">
            <a:alphaModFix/>
          </a:blip>
          <a:stretch>
            <a:fillRect/>
          </a:stretch>
        </p:blipFill>
        <p:spPr>
          <a:xfrm>
            <a:off x="45950" y="53475"/>
            <a:ext cx="9052100" cy="4792849"/>
          </a:xfrm>
          <a:prstGeom prst="rect">
            <a:avLst/>
          </a:prstGeom>
          <a:noFill/>
          <a:ln>
            <a:noFill/>
          </a:ln>
        </p:spPr>
      </p:pic>
      <p:sp>
        <p:nvSpPr>
          <p:cNvPr id="1077" name="Google Shape;1077;g246324325ff_2_0"/>
          <p:cNvSpPr txBox="1"/>
          <p:nvPr/>
        </p:nvSpPr>
        <p:spPr>
          <a:xfrm>
            <a:off x="0" y="4846325"/>
            <a:ext cx="50199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US" sz="1000" b="0" i="0" u="none" strike="noStrike" cap="none">
                <a:solidFill>
                  <a:srgbClr val="000000"/>
                </a:solidFill>
                <a:latin typeface="Arial"/>
                <a:ea typeface="Arial"/>
                <a:cs typeface="Arial"/>
                <a:sym typeface="Arial"/>
              </a:rPr>
              <a:t>Source:</a:t>
            </a:r>
            <a:r>
              <a:rPr lang="en-US" sz="1000"/>
              <a:t> Ezratty, O. (2021). Understanding Quantum Technologies. le lab quantique.</a:t>
            </a:r>
            <a:endParaRPr sz="1000" b="0" i="0" u="none" strike="noStrike" cap="none">
              <a:solidFill>
                <a:srgbClr val="000000"/>
              </a:solidFill>
              <a:latin typeface="Arial"/>
              <a:ea typeface="Arial"/>
              <a:cs typeface="Arial"/>
              <a:sym typeface="Arial"/>
            </a:endParaRPr>
          </a:p>
        </p:txBody>
      </p:sp>
      <p:sp>
        <p:nvSpPr>
          <p:cNvPr id="7" name="投影片編號版面配置區 6">
            <a:extLst>
              <a:ext uri="{FF2B5EF4-FFF2-40B4-BE49-F238E27FC236}">
                <a16:creationId xmlns:a16="http://schemas.microsoft.com/office/drawing/2014/main" id="{3E80328A-188C-4C24-9BE2-93FC88F336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136419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hat is a Notebook Computer? | Definition from TechTarg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070" y="3618453"/>
            <a:ext cx="1479359" cy="113857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6D1BFAE4-7EBC-4272-AD5B-34F2FBE2D026}"/>
              </a:ext>
            </a:extLst>
          </p:cNvPr>
          <p:cNvSpPr>
            <a:spLocks noGrp="1"/>
          </p:cNvSpPr>
          <p:nvPr>
            <p:ph type="title"/>
          </p:nvPr>
        </p:nvSpPr>
        <p:spPr>
          <a:xfrm>
            <a:off x="457199" y="342900"/>
            <a:ext cx="8545033" cy="539695"/>
          </a:xfrm>
        </p:spPr>
        <p:txBody>
          <a:bodyPr/>
          <a:lstStyle/>
          <a:p>
            <a:r>
              <a:rPr lang="en-US" altLang="zh-TW" dirty="0">
                <a:solidFill>
                  <a:srgbClr val="FF0000"/>
                </a:solidFill>
              </a:rPr>
              <a:t>Classical Computers</a:t>
            </a:r>
            <a:r>
              <a:rPr lang="en-US" altLang="zh-TW" dirty="0"/>
              <a:t> vs </a:t>
            </a:r>
            <a:r>
              <a:rPr lang="en-US" altLang="zh-TW" dirty="0">
                <a:solidFill>
                  <a:srgbClr val="00B050"/>
                </a:solidFill>
              </a:rPr>
              <a:t>Quantum Computers</a:t>
            </a:r>
            <a:endParaRPr lang="zh-TW" altLang="en-US" dirty="0">
              <a:solidFill>
                <a:srgbClr val="00B050"/>
              </a:solidFill>
            </a:endParaRPr>
          </a:p>
        </p:txBody>
      </p:sp>
      <p:pic>
        <p:nvPicPr>
          <p:cNvPr id="6" name="Picture 2" descr="https://upload.wikimedia.org/wikipedia/commons/thumb/b/b4/Summit_%28supercomputer%29.jpg/800px-Summit_%28supercomputer%29.jpg">
            <a:extLst>
              <a:ext uri="{FF2B5EF4-FFF2-40B4-BE49-F238E27FC236}">
                <a16:creationId xmlns:a16="http://schemas.microsoft.com/office/drawing/2014/main" id="{9C3D2113-D0E7-45D0-A817-4A3473F47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58" y="882595"/>
            <a:ext cx="2683873" cy="16891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ugaku, a supercomputer co-developed by the Riken research institute and Fujitsu Ltd., was ranked the world's fastest by the U.S.-European TOP500 project. | KYODO">
            <a:extLst>
              <a:ext uri="{FF2B5EF4-FFF2-40B4-BE49-F238E27FC236}">
                <a16:creationId xmlns:a16="http://schemas.microsoft.com/office/drawing/2014/main" id="{76FB11DC-792E-401E-B97B-B40F12D45D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 y="1191859"/>
            <a:ext cx="3049865" cy="18459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ontier Supercomputer: world's fastest supercomputer">
            <a:extLst>
              <a:ext uri="{FF2B5EF4-FFF2-40B4-BE49-F238E27FC236}">
                <a16:creationId xmlns:a16="http://schemas.microsoft.com/office/drawing/2014/main" id="{BF496B90-A94E-40DC-AC87-79A199354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0" y="1559629"/>
            <a:ext cx="3348989" cy="20242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oogle CEO Sundar Pichai with quantum computer.">
            <a:extLst>
              <a:ext uri="{FF2B5EF4-FFF2-40B4-BE49-F238E27FC236}">
                <a16:creationId xmlns:a16="http://schemas.microsoft.com/office/drawing/2014/main" id="{146CB2B5-6370-44D3-9F68-9AECD90141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866089"/>
            <a:ext cx="2757010" cy="18380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mirabilisdesign.com/wp-content/uploads/2021/04/google-sycamore-ordinateur-quantique-1-min.jpg">
            <a:extLst>
              <a:ext uri="{FF2B5EF4-FFF2-40B4-BE49-F238E27FC236}">
                <a16:creationId xmlns:a16="http://schemas.microsoft.com/office/drawing/2014/main" id="{D30D7BFA-5958-4644-ADE5-66F57F1485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157" y="1400814"/>
            <a:ext cx="1849709" cy="10401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www.somagnews.com/wp-content/uploads/2021/11/Screen-Shot-2021-11-15-at-20.37.54.jpg">
            <a:extLst>
              <a:ext uri="{FF2B5EF4-FFF2-40B4-BE49-F238E27FC236}">
                <a16:creationId xmlns:a16="http://schemas.microsoft.com/office/drawing/2014/main" id="{89BE4F82-6455-48E7-B6EC-609A5058934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773"/>
          <a:stretch/>
        </p:blipFill>
        <p:spPr bwMode="auto">
          <a:xfrm>
            <a:off x="6024806" y="1164840"/>
            <a:ext cx="2786038" cy="16355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witter 上的 Jay Gambetta：&quot;Eagle has landed. Eagle is our 127-qubit quantum  processor and currently operational. To read more about it check out the  blog https://t.co/sgiHZtwIyV 1/12 https://t.co/gyU07HliNF&quot; / Twitter">
            <a:extLst>
              <a:ext uri="{FF2B5EF4-FFF2-40B4-BE49-F238E27FC236}">
                <a16:creationId xmlns:a16="http://schemas.microsoft.com/office/drawing/2014/main" id="{4C849F26-DDDB-4F78-BBB9-24226AC79E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6375" y="2155862"/>
            <a:ext cx="1316758" cy="8819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newsroom.ibm.com/image/Quantum+Summit_banner_2+%281%29.jpg">
            <a:extLst>
              <a:ext uri="{FF2B5EF4-FFF2-40B4-BE49-F238E27FC236}">
                <a16:creationId xmlns:a16="http://schemas.microsoft.com/office/drawing/2014/main" id="{ABF1E06A-C038-4C2E-8CDE-AC41C63073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5461" y="1723983"/>
            <a:ext cx="3452349" cy="1294631"/>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p:cNvSpPr txBox="1"/>
          <p:nvPr/>
        </p:nvSpPr>
        <p:spPr>
          <a:xfrm>
            <a:off x="2980931" y="871786"/>
            <a:ext cx="1160895" cy="307777"/>
          </a:xfrm>
          <a:prstGeom prst="rect">
            <a:avLst/>
          </a:prstGeom>
          <a:noFill/>
        </p:spPr>
        <p:txBody>
          <a:bodyPr wrap="none" rtlCol="0">
            <a:spAutoFit/>
          </a:bodyPr>
          <a:lstStyle/>
          <a:p>
            <a:r>
              <a:rPr lang="en-US" altLang="zh-TW" dirty="0">
                <a:solidFill>
                  <a:srgbClr val="FF0000"/>
                </a:solidFill>
              </a:rPr>
              <a:t>IBM</a:t>
            </a:r>
            <a:r>
              <a:rPr lang="zh-TW" altLang="en-US" dirty="0">
                <a:solidFill>
                  <a:srgbClr val="FF0000"/>
                </a:solidFill>
              </a:rPr>
              <a:t> </a:t>
            </a:r>
            <a:r>
              <a:rPr lang="en-US" altLang="zh-TW" dirty="0">
                <a:solidFill>
                  <a:srgbClr val="FF0000"/>
                </a:solidFill>
              </a:rPr>
              <a:t>Summit</a:t>
            </a:r>
            <a:endParaRPr lang="zh-TW" altLang="en-US" dirty="0">
              <a:solidFill>
                <a:srgbClr val="FF0000"/>
              </a:solidFill>
            </a:endParaRPr>
          </a:p>
        </p:txBody>
      </p:sp>
      <p:sp>
        <p:nvSpPr>
          <p:cNvPr id="15" name="文字方塊 14"/>
          <p:cNvSpPr txBox="1"/>
          <p:nvPr/>
        </p:nvSpPr>
        <p:spPr>
          <a:xfrm>
            <a:off x="3073697" y="1242282"/>
            <a:ext cx="1358064" cy="307777"/>
          </a:xfrm>
          <a:prstGeom prst="rect">
            <a:avLst/>
          </a:prstGeom>
          <a:noFill/>
        </p:spPr>
        <p:txBody>
          <a:bodyPr wrap="none" rtlCol="0">
            <a:spAutoFit/>
          </a:bodyPr>
          <a:lstStyle/>
          <a:p>
            <a:r>
              <a:rPr lang="en-US" altLang="zh-TW" dirty="0">
                <a:solidFill>
                  <a:srgbClr val="FF0000"/>
                </a:solidFill>
              </a:rPr>
              <a:t>Fujitsu </a:t>
            </a:r>
            <a:r>
              <a:rPr lang="en-US" altLang="zh-TW" dirty="0" err="1">
                <a:solidFill>
                  <a:srgbClr val="FF0000"/>
                </a:solidFill>
              </a:rPr>
              <a:t>Fugaku</a:t>
            </a:r>
            <a:endParaRPr lang="zh-TW" altLang="en-US" dirty="0">
              <a:solidFill>
                <a:srgbClr val="FF0000"/>
              </a:solidFill>
            </a:endParaRPr>
          </a:p>
        </p:txBody>
      </p:sp>
      <p:sp>
        <p:nvSpPr>
          <p:cNvPr id="17" name="文字方塊 16"/>
          <p:cNvSpPr txBox="1"/>
          <p:nvPr/>
        </p:nvSpPr>
        <p:spPr>
          <a:xfrm>
            <a:off x="1924471" y="3508600"/>
            <a:ext cx="1938531" cy="307777"/>
          </a:xfrm>
          <a:prstGeom prst="rect">
            <a:avLst/>
          </a:prstGeom>
          <a:noFill/>
        </p:spPr>
        <p:txBody>
          <a:bodyPr wrap="square" rtlCol="0">
            <a:spAutoFit/>
          </a:bodyPr>
          <a:lstStyle/>
          <a:p>
            <a:r>
              <a:rPr lang="en-US" altLang="zh-TW" dirty="0">
                <a:solidFill>
                  <a:srgbClr val="FF0000"/>
                </a:solidFill>
              </a:rPr>
              <a:t>USA DOE Frontier</a:t>
            </a:r>
            <a:endParaRPr lang="zh-TW" altLang="en-US" dirty="0">
              <a:solidFill>
                <a:srgbClr val="FF0000"/>
              </a:solidFill>
            </a:endParaRPr>
          </a:p>
        </p:txBody>
      </p:sp>
      <p:pic>
        <p:nvPicPr>
          <p:cNvPr id="2050" name="Picture 2" descr="What is a PC? Computer Definition and Computer Basics for Beginne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875" y="3565368"/>
            <a:ext cx="1321242" cy="1286318"/>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p:cNvPicPr>
            <a:picLocks noChangeAspect="1"/>
          </p:cNvPicPr>
          <p:nvPr/>
        </p:nvPicPr>
        <p:blipFill>
          <a:blip r:embed="rId13"/>
          <a:stretch>
            <a:fillRect/>
          </a:stretch>
        </p:blipFill>
        <p:spPr>
          <a:xfrm>
            <a:off x="2758348" y="3836941"/>
            <a:ext cx="630698" cy="862383"/>
          </a:xfrm>
          <a:prstGeom prst="rect">
            <a:avLst/>
          </a:prstGeom>
        </p:spPr>
      </p:pic>
      <p:pic>
        <p:nvPicPr>
          <p:cNvPr id="2064" name="Picture 16" descr="Pay Monthly Mobile Phone Contracts &amp; Plans | Sky Mobile"/>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489234" y="3778826"/>
            <a:ext cx="978612" cy="978612"/>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p:cNvSpPr txBox="1"/>
          <p:nvPr/>
        </p:nvSpPr>
        <p:spPr>
          <a:xfrm>
            <a:off x="4814888" y="882595"/>
            <a:ext cx="1617751" cy="307777"/>
          </a:xfrm>
          <a:prstGeom prst="rect">
            <a:avLst/>
          </a:prstGeom>
          <a:noFill/>
        </p:spPr>
        <p:txBody>
          <a:bodyPr wrap="none" rtlCol="0">
            <a:spAutoFit/>
          </a:bodyPr>
          <a:lstStyle/>
          <a:p>
            <a:r>
              <a:rPr lang="en-US" altLang="zh-TW" dirty="0">
                <a:solidFill>
                  <a:srgbClr val="00B050"/>
                </a:solidFill>
              </a:rPr>
              <a:t>Google Sycamore</a:t>
            </a:r>
            <a:endParaRPr lang="zh-TW" altLang="en-US" dirty="0">
              <a:solidFill>
                <a:srgbClr val="00B050"/>
              </a:solidFill>
            </a:endParaRPr>
          </a:p>
        </p:txBody>
      </p:sp>
      <p:sp>
        <p:nvSpPr>
          <p:cNvPr id="28" name="文字方塊 27"/>
          <p:cNvSpPr txBox="1"/>
          <p:nvPr/>
        </p:nvSpPr>
        <p:spPr>
          <a:xfrm>
            <a:off x="4873664" y="2455895"/>
            <a:ext cx="692818" cy="307777"/>
          </a:xfrm>
          <a:prstGeom prst="rect">
            <a:avLst/>
          </a:prstGeom>
          <a:noFill/>
        </p:spPr>
        <p:txBody>
          <a:bodyPr wrap="none" rtlCol="0">
            <a:spAutoFit/>
          </a:bodyPr>
          <a:lstStyle/>
          <a:p>
            <a:r>
              <a:rPr lang="en-US" altLang="zh-TW" dirty="0">
                <a:solidFill>
                  <a:srgbClr val="00B050"/>
                </a:solidFill>
              </a:rPr>
              <a:t>IBM</a:t>
            </a:r>
            <a:r>
              <a:rPr lang="zh-TW" altLang="en-US" dirty="0">
                <a:solidFill>
                  <a:srgbClr val="00B050"/>
                </a:solidFill>
              </a:rPr>
              <a:t> </a:t>
            </a:r>
            <a:r>
              <a:rPr lang="en-US" altLang="zh-TW" dirty="0">
                <a:solidFill>
                  <a:srgbClr val="00B050"/>
                </a:solidFill>
              </a:rPr>
              <a:t>Q</a:t>
            </a:r>
            <a:endParaRPr lang="zh-TW" altLang="en-US" dirty="0">
              <a:solidFill>
                <a:srgbClr val="00B050"/>
              </a:solidFill>
            </a:endParaRPr>
          </a:p>
        </p:txBody>
      </p:sp>
      <p:pic>
        <p:nvPicPr>
          <p:cNvPr id="29" name="Picture 4" descr="D-Wave Advantage">
            <a:extLst>
              <a:ext uri="{FF2B5EF4-FFF2-40B4-BE49-F238E27FC236}">
                <a16:creationId xmlns:a16="http://schemas.microsoft.com/office/drawing/2014/main" id="{19FF3934-B6A8-4A8D-8772-685A7AD5700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6571310" y="3750314"/>
            <a:ext cx="1033605" cy="932895"/>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p:cNvSpPr txBox="1"/>
          <p:nvPr/>
        </p:nvSpPr>
        <p:spPr>
          <a:xfrm>
            <a:off x="576632" y="4629682"/>
            <a:ext cx="434734" cy="307777"/>
          </a:xfrm>
          <a:prstGeom prst="rect">
            <a:avLst/>
          </a:prstGeom>
          <a:noFill/>
        </p:spPr>
        <p:txBody>
          <a:bodyPr wrap="none" rtlCol="0">
            <a:spAutoFit/>
          </a:bodyPr>
          <a:lstStyle/>
          <a:p>
            <a:r>
              <a:rPr lang="en-US" altLang="zh-TW" dirty="0">
                <a:solidFill>
                  <a:srgbClr val="FF0000"/>
                </a:solidFill>
              </a:rPr>
              <a:t>PC</a:t>
            </a:r>
            <a:endParaRPr lang="zh-TW" altLang="en-US" dirty="0">
              <a:solidFill>
                <a:srgbClr val="FF0000"/>
              </a:solidFill>
            </a:endParaRPr>
          </a:p>
        </p:txBody>
      </p:sp>
      <p:sp>
        <p:nvSpPr>
          <p:cNvPr id="31" name="文字方塊 30"/>
          <p:cNvSpPr txBox="1"/>
          <p:nvPr/>
        </p:nvSpPr>
        <p:spPr>
          <a:xfrm>
            <a:off x="1590528" y="4639233"/>
            <a:ext cx="950901" cy="307777"/>
          </a:xfrm>
          <a:prstGeom prst="rect">
            <a:avLst/>
          </a:prstGeom>
          <a:noFill/>
        </p:spPr>
        <p:txBody>
          <a:bodyPr wrap="none" rtlCol="0">
            <a:spAutoFit/>
          </a:bodyPr>
          <a:lstStyle/>
          <a:p>
            <a:r>
              <a:rPr lang="en-US" altLang="zh-TW" dirty="0">
                <a:solidFill>
                  <a:srgbClr val="FF0000"/>
                </a:solidFill>
              </a:rPr>
              <a:t>Notebook</a:t>
            </a:r>
            <a:endParaRPr lang="zh-TW" altLang="en-US" dirty="0">
              <a:solidFill>
                <a:srgbClr val="FF0000"/>
              </a:solidFill>
            </a:endParaRPr>
          </a:p>
        </p:txBody>
      </p:sp>
      <p:sp>
        <p:nvSpPr>
          <p:cNvPr id="32" name="文字方塊 31"/>
          <p:cNvSpPr txBox="1"/>
          <p:nvPr/>
        </p:nvSpPr>
        <p:spPr>
          <a:xfrm>
            <a:off x="2814905" y="4662748"/>
            <a:ext cx="503664" cy="307777"/>
          </a:xfrm>
          <a:prstGeom prst="rect">
            <a:avLst/>
          </a:prstGeom>
          <a:noFill/>
        </p:spPr>
        <p:txBody>
          <a:bodyPr wrap="none" rtlCol="0">
            <a:spAutoFit/>
          </a:bodyPr>
          <a:lstStyle/>
          <a:p>
            <a:r>
              <a:rPr lang="en-US" altLang="zh-TW" dirty="0">
                <a:solidFill>
                  <a:srgbClr val="FF0000"/>
                </a:solidFill>
              </a:rPr>
              <a:t>Pad</a:t>
            </a:r>
            <a:endParaRPr lang="zh-TW" altLang="en-US" dirty="0">
              <a:solidFill>
                <a:srgbClr val="FF0000"/>
              </a:solidFill>
            </a:endParaRPr>
          </a:p>
        </p:txBody>
      </p:sp>
      <p:sp>
        <p:nvSpPr>
          <p:cNvPr id="33" name="文字方塊 32"/>
          <p:cNvSpPr txBox="1"/>
          <p:nvPr/>
        </p:nvSpPr>
        <p:spPr>
          <a:xfrm>
            <a:off x="3686117" y="4662748"/>
            <a:ext cx="702436" cy="307777"/>
          </a:xfrm>
          <a:prstGeom prst="rect">
            <a:avLst/>
          </a:prstGeom>
          <a:noFill/>
        </p:spPr>
        <p:txBody>
          <a:bodyPr wrap="none" rtlCol="0">
            <a:spAutoFit/>
          </a:bodyPr>
          <a:lstStyle/>
          <a:p>
            <a:r>
              <a:rPr lang="en-US" altLang="zh-TW" dirty="0">
                <a:solidFill>
                  <a:srgbClr val="FF0000"/>
                </a:solidFill>
              </a:rPr>
              <a:t>Phone</a:t>
            </a:r>
            <a:endParaRPr lang="zh-TW" altLang="en-US" dirty="0">
              <a:solidFill>
                <a:srgbClr val="FF0000"/>
              </a:solidFill>
            </a:endParaRPr>
          </a:p>
        </p:txBody>
      </p:sp>
      <p:pic>
        <p:nvPicPr>
          <p:cNvPr id="25" name="圖片 24"/>
          <p:cNvPicPr>
            <a:picLocks noChangeAspect="1"/>
          </p:cNvPicPr>
          <p:nvPr/>
        </p:nvPicPr>
        <p:blipFill>
          <a:blip r:embed="rId16"/>
          <a:stretch>
            <a:fillRect/>
          </a:stretch>
        </p:blipFill>
        <p:spPr>
          <a:xfrm>
            <a:off x="8094839" y="3227285"/>
            <a:ext cx="1062971" cy="1193185"/>
          </a:xfrm>
          <a:prstGeom prst="rect">
            <a:avLst/>
          </a:prstGeom>
        </p:spPr>
      </p:pic>
      <p:sp>
        <p:nvSpPr>
          <p:cNvPr id="38" name="文字方塊 37"/>
          <p:cNvSpPr txBox="1"/>
          <p:nvPr/>
        </p:nvSpPr>
        <p:spPr>
          <a:xfrm>
            <a:off x="7953384" y="4124340"/>
            <a:ext cx="1229824" cy="523220"/>
          </a:xfrm>
          <a:prstGeom prst="rect">
            <a:avLst/>
          </a:prstGeom>
          <a:noFill/>
        </p:spPr>
        <p:txBody>
          <a:bodyPr wrap="none" rtlCol="0">
            <a:spAutoFit/>
          </a:bodyPr>
          <a:lstStyle/>
          <a:p>
            <a:r>
              <a:rPr lang="en-US" altLang="zh-TW" dirty="0" err="1">
                <a:solidFill>
                  <a:srgbClr val="00B050"/>
                </a:solidFill>
              </a:rPr>
              <a:t>QuEra</a:t>
            </a:r>
            <a:r>
              <a:rPr lang="en-US" altLang="zh-TW" dirty="0">
                <a:solidFill>
                  <a:srgbClr val="00B050"/>
                </a:solidFill>
              </a:rPr>
              <a:t> </a:t>
            </a:r>
            <a:br>
              <a:rPr lang="en-US" altLang="zh-TW" dirty="0">
                <a:solidFill>
                  <a:srgbClr val="00B050"/>
                </a:solidFill>
              </a:rPr>
            </a:br>
            <a:r>
              <a:rPr lang="en-US" altLang="zh-TW" dirty="0">
                <a:solidFill>
                  <a:srgbClr val="00B050"/>
                </a:solidFill>
              </a:rPr>
              <a:t>Neutral Atom</a:t>
            </a:r>
            <a:endParaRPr lang="zh-TW" altLang="en-US" dirty="0">
              <a:solidFill>
                <a:srgbClr val="00B050"/>
              </a:solidFill>
            </a:endParaRPr>
          </a:p>
        </p:txBody>
      </p:sp>
      <p:pic>
        <p:nvPicPr>
          <p:cNvPr id="2070" name="Picture 22" descr="Rigetti quantum hardware"/>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l="-10458" t="-4905" r="4282" b="-1958"/>
          <a:stretch/>
        </p:blipFill>
        <p:spPr bwMode="auto">
          <a:xfrm>
            <a:off x="4843343" y="2987502"/>
            <a:ext cx="1216454" cy="1385148"/>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39"/>
          <p:cNvSpPr txBox="1"/>
          <p:nvPr/>
        </p:nvSpPr>
        <p:spPr>
          <a:xfrm>
            <a:off x="4873664" y="4072171"/>
            <a:ext cx="1332379" cy="307777"/>
          </a:xfrm>
          <a:prstGeom prst="rect">
            <a:avLst/>
          </a:prstGeom>
          <a:noFill/>
        </p:spPr>
        <p:txBody>
          <a:bodyPr wrap="square" rtlCol="0">
            <a:spAutoFit/>
          </a:bodyPr>
          <a:lstStyle/>
          <a:p>
            <a:r>
              <a:rPr lang="en-US" altLang="zh-TW" dirty="0" err="1">
                <a:solidFill>
                  <a:srgbClr val="00B050"/>
                </a:solidFill>
              </a:rPr>
              <a:t>Rigetti</a:t>
            </a:r>
            <a:r>
              <a:rPr lang="en-US" altLang="zh-TW" dirty="0">
                <a:solidFill>
                  <a:srgbClr val="00B050"/>
                </a:solidFill>
              </a:rPr>
              <a:t> Aspen</a:t>
            </a:r>
            <a:endParaRPr lang="zh-TW" altLang="en-US" dirty="0">
              <a:solidFill>
                <a:srgbClr val="00B050"/>
              </a:solidFill>
            </a:endParaRPr>
          </a:p>
        </p:txBody>
      </p:sp>
      <p:pic>
        <p:nvPicPr>
          <p:cNvPr id="2072" name="Picture 24" descr="Figure 2. A close-up of an ion trap mounted inside an IonQ QPU"/>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76432" y="3176220"/>
            <a:ext cx="767659" cy="507578"/>
          </a:xfrm>
          <a:prstGeom prst="rect">
            <a:avLst/>
          </a:prstGeom>
          <a:noFill/>
          <a:extLst>
            <a:ext uri="{909E8E84-426E-40DD-AFC4-6F175D3DCCD1}">
              <a14:hiddenFill xmlns:a14="http://schemas.microsoft.com/office/drawing/2010/main">
                <a:solidFill>
                  <a:srgbClr val="FFFFFF"/>
                </a:solidFill>
              </a14:hiddenFill>
            </a:ext>
          </a:extLst>
        </p:spPr>
      </p:pic>
      <p:sp>
        <p:nvSpPr>
          <p:cNvPr id="42" name="文字方塊 41"/>
          <p:cNvSpPr txBox="1"/>
          <p:nvPr/>
        </p:nvSpPr>
        <p:spPr>
          <a:xfrm>
            <a:off x="7371833" y="3645026"/>
            <a:ext cx="780983" cy="523220"/>
          </a:xfrm>
          <a:prstGeom prst="rect">
            <a:avLst/>
          </a:prstGeom>
          <a:noFill/>
        </p:spPr>
        <p:txBody>
          <a:bodyPr wrap="none" rtlCol="0">
            <a:spAutoFit/>
          </a:bodyPr>
          <a:lstStyle/>
          <a:p>
            <a:r>
              <a:rPr lang="en-US" altLang="zh-TW" dirty="0" err="1">
                <a:solidFill>
                  <a:srgbClr val="00B050"/>
                </a:solidFill>
              </a:rPr>
              <a:t>IonQ</a:t>
            </a:r>
            <a:r>
              <a:rPr lang="en-US" altLang="zh-TW" dirty="0">
                <a:solidFill>
                  <a:srgbClr val="00B050"/>
                </a:solidFill>
              </a:rPr>
              <a:t> </a:t>
            </a:r>
            <a:br>
              <a:rPr lang="en-US" altLang="zh-TW" dirty="0">
                <a:solidFill>
                  <a:srgbClr val="00B050"/>
                </a:solidFill>
              </a:rPr>
            </a:br>
            <a:r>
              <a:rPr lang="en-US" altLang="zh-TW" dirty="0">
                <a:solidFill>
                  <a:srgbClr val="00B050"/>
                </a:solidFill>
              </a:rPr>
              <a:t>ion trap</a:t>
            </a:r>
            <a:endParaRPr lang="zh-TW" altLang="en-US" dirty="0">
              <a:solidFill>
                <a:srgbClr val="00B050"/>
              </a:solidFill>
            </a:endParaRPr>
          </a:p>
        </p:txBody>
      </p:sp>
      <p:sp>
        <p:nvSpPr>
          <p:cNvPr id="34" name="文字方塊 33"/>
          <p:cNvSpPr txBox="1"/>
          <p:nvPr/>
        </p:nvSpPr>
        <p:spPr>
          <a:xfrm>
            <a:off x="7088112" y="4606072"/>
            <a:ext cx="1686680" cy="523220"/>
          </a:xfrm>
          <a:prstGeom prst="rect">
            <a:avLst/>
          </a:prstGeom>
          <a:noFill/>
        </p:spPr>
        <p:txBody>
          <a:bodyPr wrap="none" rtlCol="0">
            <a:spAutoFit/>
          </a:bodyPr>
          <a:lstStyle/>
          <a:p>
            <a:r>
              <a:rPr lang="en-US" altLang="zh-TW" dirty="0">
                <a:solidFill>
                  <a:srgbClr val="00B050"/>
                </a:solidFill>
              </a:rPr>
              <a:t>D-Wave </a:t>
            </a:r>
            <a:br>
              <a:rPr lang="en-US" altLang="zh-TW" dirty="0">
                <a:solidFill>
                  <a:srgbClr val="00B050"/>
                </a:solidFill>
              </a:rPr>
            </a:br>
            <a:r>
              <a:rPr lang="en-US" altLang="zh-TW" dirty="0">
                <a:solidFill>
                  <a:srgbClr val="00B050"/>
                </a:solidFill>
              </a:rPr>
              <a:t>Quantum </a:t>
            </a:r>
            <a:r>
              <a:rPr lang="en-US" altLang="zh-TW" dirty="0" err="1">
                <a:solidFill>
                  <a:srgbClr val="00B050"/>
                </a:solidFill>
              </a:rPr>
              <a:t>Annealer</a:t>
            </a:r>
            <a:endParaRPr lang="zh-TW" altLang="en-US" dirty="0">
              <a:solidFill>
                <a:srgbClr val="00B050"/>
              </a:solidFill>
            </a:endParaRPr>
          </a:p>
        </p:txBody>
      </p:sp>
      <p:pic>
        <p:nvPicPr>
          <p:cNvPr id="2074" name="Picture 26" descr="https://www.insidequantumtechnology.com/wp-content/uploads/2021/12/oqc-lucy-qpu.jpg"/>
          <p:cNvPicPr>
            <a:picLocks noChangeAspect="1" noChangeArrowheads="1"/>
          </p:cNvPicPr>
          <p:nvPr/>
        </p:nvPicPr>
        <p:blipFill rotWithShape="1">
          <a:blip r:embed="rId19">
            <a:extLst>
              <a:ext uri="{28A0092B-C50C-407E-A947-70E740481C1C}">
                <a14:useLocalDpi xmlns:a14="http://schemas.microsoft.com/office/drawing/2010/main"/>
              </a:ext>
            </a:extLst>
          </a:blip>
          <a:srcRect l="2420" r="32754"/>
          <a:stretch/>
        </p:blipFill>
        <p:spPr bwMode="auto">
          <a:xfrm>
            <a:off x="6138468" y="2673028"/>
            <a:ext cx="1077554" cy="980713"/>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44"/>
          <p:cNvSpPr txBox="1"/>
          <p:nvPr/>
        </p:nvSpPr>
        <p:spPr>
          <a:xfrm>
            <a:off x="6291676" y="3648112"/>
            <a:ext cx="1332379" cy="307777"/>
          </a:xfrm>
          <a:prstGeom prst="rect">
            <a:avLst/>
          </a:prstGeom>
          <a:noFill/>
        </p:spPr>
        <p:txBody>
          <a:bodyPr wrap="square" rtlCol="0">
            <a:spAutoFit/>
          </a:bodyPr>
          <a:lstStyle/>
          <a:p>
            <a:r>
              <a:rPr lang="en-US" altLang="zh-TW" dirty="0">
                <a:solidFill>
                  <a:srgbClr val="00B050"/>
                </a:solidFill>
              </a:rPr>
              <a:t>OQC </a:t>
            </a:r>
            <a:endParaRPr lang="zh-TW" altLang="en-US" dirty="0">
              <a:solidFill>
                <a:srgbClr val="00B050"/>
              </a:solidFill>
            </a:endParaRPr>
          </a:p>
        </p:txBody>
      </p:sp>
      <p:pic>
        <p:nvPicPr>
          <p:cNvPr id="2076" name="Picture 28" descr="https://www.xanadu.ai/static/existing_comp_infra-2284ef7cbc2595dc57b6db1071597126.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807955" y="4331684"/>
            <a:ext cx="1218485" cy="811816"/>
          </a:xfrm>
          <a:prstGeom prst="rect">
            <a:avLst/>
          </a:prstGeom>
          <a:noFill/>
          <a:extLst>
            <a:ext uri="{909E8E84-426E-40DD-AFC4-6F175D3DCCD1}">
              <a14:hiddenFill xmlns:a14="http://schemas.microsoft.com/office/drawing/2010/main">
                <a:solidFill>
                  <a:srgbClr val="FFFFFF"/>
                </a:solidFill>
              </a14:hiddenFill>
            </a:ext>
          </a:extLst>
        </p:spPr>
      </p:pic>
      <p:sp>
        <p:nvSpPr>
          <p:cNvPr id="47" name="文字方塊 46"/>
          <p:cNvSpPr txBox="1"/>
          <p:nvPr/>
        </p:nvSpPr>
        <p:spPr>
          <a:xfrm>
            <a:off x="5957232" y="4606072"/>
            <a:ext cx="1332379" cy="523220"/>
          </a:xfrm>
          <a:prstGeom prst="rect">
            <a:avLst/>
          </a:prstGeom>
          <a:noFill/>
        </p:spPr>
        <p:txBody>
          <a:bodyPr wrap="square" rtlCol="0">
            <a:spAutoFit/>
          </a:bodyPr>
          <a:lstStyle/>
          <a:p>
            <a:r>
              <a:rPr lang="en-US" altLang="zh-TW" dirty="0">
                <a:solidFill>
                  <a:srgbClr val="00B050"/>
                </a:solidFill>
              </a:rPr>
              <a:t>Xanadu Photonics</a:t>
            </a:r>
            <a:endParaRPr lang="zh-TW" altLang="en-US" dirty="0">
              <a:solidFill>
                <a:srgbClr val="00B050"/>
              </a:solidFill>
            </a:endParaRPr>
          </a:p>
        </p:txBody>
      </p:sp>
      <p:sp>
        <p:nvSpPr>
          <p:cNvPr id="5" name="投影片編號版面配置區 4">
            <a:extLst>
              <a:ext uri="{FF2B5EF4-FFF2-40B4-BE49-F238E27FC236}">
                <a16:creationId xmlns:a16="http://schemas.microsoft.com/office/drawing/2014/main" id="{1BC57228-D222-4737-80B5-7A138AE45A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17</a:t>
            </a:fld>
            <a:endParaRPr lang="zh-TW" altLang="en-US"/>
          </a:p>
        </p:txBody>
      </p:sp>
    </p:spTree>
    <p:extLst>
      <p:ext uri="{BB962C8B-B14F-4D97-AF65-F5344CB8AC3E}">
        <p14:creationId xmlns:p14="http://schemas.microsoft.com/office/powerpoint/2010/main" val="30447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64"/>
                                        </p:tgtEl>
                                        <p:attrNameLst>
                                          <p:attrName>style.visibility</p:attrName>
                                        </p:attrNameLst>
                                      </p:cBhvr>
                                      <p:to>
                                        <p:strVal val="visible"/>
                                      </p:to>
                                    </p:set>
                                    <p:anim calcmode="lin" valueType="num">
                                      <p:cBhvr additive="base">
                                        <p:cTn id="39" dur="500" fill="hold"/>
                                        <p:tgtEl>
                                          <p:spTgt spid="2064"/>
                                        </p:tgtEl>
                                        <p:attrNameLst>
                                          <p:attrName>ppt_x</p:attrName>
                                        </p:attrNameLst>
                                      </p:cBhvr>
                                      <p:tavLst>
                                        <p:tav tm="0">
                                          <p:val>
                                            <p:strVal val="#ppt_x"/>
                                          </p:val>
                                        </p:tav>
                                        <p:tav tm="100000">
                                          <p:val>
                                            <p:strVal val="#ppt_x"/>
                                          </p:val>
                                        </p:tav>
                                      </p:tavLst>
                                    </p:anim>
                                    <p:anim calcmode="lin" valueType="num">
                                      <p:cBhvr additive="base">
                                        <p:cTn id="40" dur="500" fill="hold"/>
                                        <p:tgtEl>
                                          <p:spTgt spid="206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 calcmode="lin" valueType="num">
                                      <p:cBhvr additive="base">
                                        <p:cTn id="43" dur="500" fill="hold"/>
                                        <p:tgtEl>
                                          <p:spTgt spid="2050"/>
                                        </p:tgtEl>
                                        <p:attrNameLst>
                                          <p:attrName>ppt_x</p:attrName>
                                        </p:attrNameLst>
                                      </p:cBhvr>
                                      <p:tavLst>
                                        <p:tav tm="0">
                                          <p:val>
                                            <p:strVal val="#ppt_x"/>
                                          </p:val>
                                        </p:tav>
                                        <p:tav tm="100000">
                                          <p:val>
                                            <p:strVal val="#ppt_x"/>
                                          </p:val>
                                        </p:tav>
                                      </p:tavLst>
                                    </p:anim>
                                    <p:anim calcmode="lin" valueType="num">
                                      <p:cBhvr additive="base">
                                        <p:cTn id="44" dur="500" fill="hold"/>
                                        <p:tgtEl>
                                          <p:spTgt spid="205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52"/>
                                        </p:tgtEl>
                                        <p:attrNameLst>
                                          <p:attrName>style.visibility</p:attrName>
                                        </p:attrNameLst>
                                      </p:cBhvr>
                                      <p:to>
                                        <p:strVal val="visible"/>
                                      </p:to>
                                    </p:set>
                                    <p:anim calcmode="lin" valueType="num">
                                      <p:cBhvr additive="base">
                                        <p:cTn id="47" dur="500" fill="hold"/>
                                        <p:tgtEl>
                                          <p:spTgt spid="2052"/>
                                        </p:tgtEl>
                                        <p:attrNameLst>
                                          <p:attrName>ppt_x</p:attrName>
                                        </p:attrNameLst>
                                      </p:cBhvr>
                                      <p:tavLst>
                                        <p:tav tm="0">
                                          <p:val>
                                            <p:strVal val="#ppt_x"/>
                                          </p:val>
                                        </p:tav>
                                        <p:tav tm="100000">
                                          <p:val>
                                            <p:strVal val="#ppt_x"/>
                                          </p:val>
                                        </p:tav>
                                      </p:tavLst>
                                    </p:anim>
                                    <p:anim calcmode="lin" valueType="num">
                                      <p:cBhvr additive="base">
                                        <p:cTn id="48" dur="500" fill="hold"/>
                                        <p:tgtEl>
                                          <p:spTgt spid="20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additive="base">
                                        <p:cTn id="77" dur="500" fill="hold"/>
                                        <p:tgtEl>
                                          <p:spTgt spid="9"/>
                                        </p:tgtEl>
                                        <p:attrNameLst>
                                          <p:attrName>ppt_x</p:attrName>
                                        </p:attrNameLst>
                                      </p:cBhvr>
                                      <p:tavLst>
                                        <p:tav tm="0">
                                          <p:val>
                                            <p:strVal val="#ppt_x"/>
                                          </p:val>
                                        </p:tav>
                                        <p:tav tm="100000">
                                          <p:val>
                                            <p:strVal val="#ppt_x"/>
                                          </p:val>
                                        </p:tav>
                                      </p:tavLst>
                                    </p:anim>
                                    <p:anim calcmode="lin" valueType="num">
                                      <p:cBhvr additive="base">
                                        <p:cTn id="78" dur="500" fill="hold"/>
                                        <p:tgtEl>
                                          <p:spTgt spid="9"/>
                                        </p:tgtEl>
                                        <p:attrNameLst>
                                          <p:attrName>ppt_y</p:attrName>
                                        </p:attrNameLst>
                                      </p:cBhvr>
                                      <p:tavLst>
                                        <p:tav tm="0">
                                          <p:val>
                                            <p:strVal val="1+#ppt_h/2"/>
                                          </p:val>
                                        </p:tav>
                                        <p:tav tm="100000">
                                          <p:val>
                                            <p:strVal val="#ppt_y"/>
                                          </p:val>
                                        </p:tav>
                                      </p:tavLst>
                                    </p:anim>
                                  </p:childTnLst>
                                </p:cTn>
                              </p:par>
                            </p:childTnLst>
                          </p:cTn>
                        </p:par>
                        <p:par>
                          <p:cTn id="79" fill="hold">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additive="base">
                                        <p:cTn id="88" dur="500" fill="hold"/>
                                        <p:tgtEl>
                                          <p:spTgt spid="11"/>
                                        </p:tgtEl>
                                        <p:attrNameLst>
                                          <p:attrName>ppt_x</p:attrName>
                                        </p:attrNameLst>
                                      </p:cBhvr>
                                      <p:tavLst>
                                        <p:tav tm="0">
                                          <p:val>
                                            <p:strVal val="#ppt_x"/>
                                          </p:val>
                                        </p:tav>
                                        <p:tav tm="100000">
                                          <p:val>
                                            <p:strVal val="#ppt_x"/>
                                          </p:val>
                                        </p:tav>
                                      </p:tavLst>
                                    </p:anim>
                                    <p:anim calcmode="lin" valueType="num">
                                      <p:cBhvr additive="base">
                                        <p:cTn id="89" dur="500" fill="hold"/>
                                        <p:tgtEl>
                                          <p:spTgt spid="11"/>
                                        </p:tgtEl>
                                        <p:attrNameLst>
                                          <p:attrName>ppt_y</p:attrName>
                                        </p:attrNameLst>
                                      </p:cBhvr>
                                      <p:tavLst>
                                        <p:tav tm="0">
                                          <p:val>
                                            <p:strVal val="1+#ppt_h/2"/>
                                          </p:val>
                                        </p:tav>
                                        <p:tav tm="100000">
                                          <p:val>
                                            <p:strVal val="#ppt_y"/>
                                          </p:val>
                                        </p:tav>
                                      </p:tavLst>
                                    </p:anim>
                                  </p:childTnLst>
                                </p:cTn>
                              </p:par>
                            </p:childTnLst>
                          </p:cTn>
                        </p:par>
                        <p:par>
                          <p:cTn id="90" fill="hold">
                            <p:stCondLst>
                              <p:cond delay="500"/>
                            </p:stCondLst>
                            <p:childTnLst>
                              <p:par>
                                <p:cTn id="91" presetID="2" presetClass="entr" presetSubtype="4"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additive="base">
                                        <p:cTn id="93" dur="500" fill="hold"/>
                                        <p:tgtEl>
                                          <p:spTgt spid="12"/>
                                        </p:tgtEl>
                                        <p:attrNameLst>
                                          <p:attrName>ppt_x</p:attrName>
                                        </p:attrNameLst>
                                      </p:cBhvr>
                                      <p:tavLst>
                                        <p:tav tm="0">
                                          <p:val>
                                            <p:strVal val="#ppt_x"/>
                                          </p:val>
                                        </p:tav>
                                        <p:tav tm="100000">
                                          <p:val>
                                            <p:strVal val="#ppt_x"/>
                                          </p:val>
                                        </p:tav>
                                      </p:tavLst>
                                    </p:anim>
                                    <p:anim calcmode="lin" valueType="num">
                                      <p:cBhvr additive="base">
                                        <p:cTn id="9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additive="base">
                                        <p:cTn id="99" dur="500" fill="hold"/>
                                        <p:tgtEl>
                                          <p:spTgt spid="13"/>
                                        </p:tgtEl>
                                        <p:attrNameLst>
                                          <p:attrName>ppt_x</p:attrName>
                                        </p:attrNameLst>
                                      </p:cBhvr>
                                      <p:tavLst>
                                        <p:tav tm="0">
                                          <p:val>
                                            <p:strVal val="#ppt_x"/>
                                          </p:val>
                                        </p:tav>
                                        <p:tav tm="100000">
                                          <p:val>
                                            <p:strVal val="#ppt_x"/>
                                          </p:val>
                                        </p:tav>
                                      </p:tavLst>
                                    </p:anim>
                                    <p:anim calcmode="lin" valueType="num">
                                      <p:cBhvr additive="base">
                                        <p:cTn id="100" dur="500" fill="hold"/>
                                        <p:tgtEl>
                                          <p:spTgt spid="13"/>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8"/>
                                        </p:tgtEl>
                                        <p:attrNameLst>
                                          <p:attrName>style.visibility</p:attrName>
                                        </p:attrNameLst>
                                      </p:cBhvr>
                                      <p:to>
                                        <p:strVal val="visible"/>
                                      </p:to>
                                    </p:set>
                                    <p:anim calcmode="lin" valueType="num">
                                      <p:cBhvr additive="base">
                                        <p:cTn id="104" dur="500" fill="hold"/>
                                        <p:tgtEl>
                                          <p:spTgt spid="28"/>
                                        </p:tgtEl>
                                        <p:attrNameLst>
                                          <p:attrName>ppt_x</p:attrName>
                                        </p:attrNameLst>
                                      </p:cBhvr>
                                      <p:tavLst>
                                        <p:tav tm="0">
                                          <p:val>
                                            <p:strVal val="#ppt_x"/>
                                          </p:val>
                                        </p:tav>
                                        <p:tav tm="100000">
                                          <p:val>
                                            <p:strVal val="#ppt_x"/>
                                          </p:val>
                                        </p:tav>
                                      </p:tavLst>
                                    </p:anim>
                                    <p:anim calcmode="lin" valueType="num">
                                      <p:cBhvr additive="base">
                                        <p:cTn id="10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additive="base">
                                        <p:cTn id="110" dur="500" fill="hold"/>
                                        <p:tgtEl>
                                          <p:spTgt spid="29"/>
                                        </p:tgtEl>
                                        <p:attrNameLst>
                                          <p:attrName>ppt_x</p:attrName>
                                        </p:attrNameLst>
                                      </p:cBhvr>
                                      <p:tavLst>
                                        <p:tav tm="0">
                                          <p:val>
                                            <p:strVal val="#ppt_x"/>
                                          </p:val>
                                        </p:tav>
                                        <p:tav tm="100000">
                                          <p:val>
                                            <p:strVal val="#ppt_x"/>
                                          </p:val>
                                        </p:tav>
                                      </p:tavLst>
                                    </p:anim>
                                    <p:anim calcmode="lin" valueType="num">
                                      <p:cBhvr additive="base">
                                        <p:cTn id="111" dur="500" fill="hold"/>
                                        <p:tgtEl>
                                          <p:spTgt spid="29"/>
                                        </p:tgtEl>
                                        <p:attrNameLst>
                                          <p:attrName>ppt_y</p:attrName>
                                        </p:attrNameLst>
                                      </p:cBhvr>
                                      <p:tavLst>
                                        <p:tav tm="0">
                                          <p:val>
                                            <p:strVal val="1+#ppt_h/2"/>
                                          </p:val>
                                        </p:tav>
                                        <p:tav tm="100000">
                                          <p:val>
                                            <p:strVal val="#ppt_y"/>
                                          </p:val>
                                        </p:tav>
                                      </p:tavLst>
                                    </p:anim>
                                  </p:childTnLst>
                                </p:cTn>
                              </p:par>
                            </p:childTnLst>
                          </p:cTn>
                        </p:par>
                        <p:par>
                          <p:cTn id="112" fill="hold">
                            <p:stCondLst>
                              <p:cond delay="500"/>
                            </p:stCondLst>
                            <p:childTnLst>
                              <p:par>
                                <p:cTn id="113" presetID="2" presetClass="entr" presetSubtype="4"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childTnLst>
                          </p:cTn>
                        </p:par>
                        <p:par>
                          <p:cTn id="117" fill="hold">
                            <p:stCondLst>
                              <p:cond delay="1000"/>
                            </p:stCondLst>
                            <p:childTnLst>
                              <p:par>
                                <p:cTn id="118" presetID="2" presetClass="entr" presetSubtype="4"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 calcmode="lin" valueType="num">
                                      <p:cBhvr additive="base">
                                        <p:cTn id="120" dur="500" fill="hold"/>
                                        <p:tgtEl>
                                          <p:spTgt spid="38"/>
                                        </p:tgtEl>
                                        <p:attrNameLst>
                                          <p:attrName>ppt_x</p:attrName>
                                        </p:attrNameLst>
                                      </p:cBhvr>
                                      <p:tavLst>
                                        <p:tav tm="0">
                                          <p:val>
                                            <p:strVal val="#ppt_x"/>
                                          </p:val>
                                        </p:tav>
                                        <p:tav tm="100000">
                                          <p:val>
                                            <p:strVal val="#ppt_x"/>
                                          </p:val>
                                        </p:tav>
                                      </p:tavLst>
                                    </p:anim>
                                    <p:anim calcmode="lin" valueType="num">
                                      <p:cBhvr additive="base">
                                        <p:cTn id="1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40"/>
                                        </p:tgtEl>
                                        <p:attrNameLst>
                                          <p:attrName>style.visibility</p:attrName>
                                        </p:attrNameLst>
                                      </p:cBhvr>
                                      <p:to>
                                        <p:strVal val="visible"/>
                                      </p:to>
                                    </p:set>
                                    <p:anim calcmode="lin" valueType="num">
                                      <p:cBhvr additive="base">
                                        <p:cTn id="126" dur="500" fill="hold"/>
                                        <p:tgtEl>
                                          <p:spTgt spid="40"/>
                                        </p:tgtEl>
                                        <p:attrNameLst>
                                          <p:attrName>ppt_x</p:attrName>
                                        </p:attrNameLst>
                                      </p:cBhvr>
                                      <p:tavLst>
                                        <p:tav tm="0">
                                          <p:val>
                                            <p:strVal val="#ppt_x"/>
                                          </p:val>
                                        </p:tav>
                                        <p:tav tm="100000">
                                          <p:val>
                                            <p:strVal val="#ppt_x"/>
                                          </p:val>
                                        </p:tav>
                                      </p:tavLst>
                                    </p:anim>
                                    <p:anim calcmode="lin" valueType="num">
                                      <p:cBhvr additive="base">
                                        <p:cTn id="127" dur="500" fill="hold"/>
                                        <p:tgtEl>
                                          <p:spTgt spid="40"/>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42"/>
                                        </p:tgtEl>
                                        <p:attrNameLst>
                                          <p:attrName>style.visibility</p:attrName>
                                        </p:attrNameLst>
                                      </p:cBhvr>
                                      <p:to>
                                        <p:strVal val="visible"/>
                                      </p:to>
                                    </p:set>
                                    <p:anim calcmode="lin" valueType="num">
                                      <p:cBhvr additive="base">
                                        <p:cTn id="130" dur="500" fill="hold"/>
                                        <p:tgtEl>
                                          <p:spTgt spid="42"/>
                                        </p:tgtEl>
                                        <p:attrNameLst>
                                          <p:attrName>ppt_x</p:attrName>
                                        </p:attrNameLst>
                                      </p:cBhvr>
                                      <p:tavLst>
                                        <p:tav tm="0">
                                          <p:val>
                                            <p:strVal val="#ppt_x"/>
                                          </p:val>
                                        </p:tav>
                                        <p:tav tm="100000">
                                          <p:val>
                                            <p:strVal val="#ppt_x"/>
                                          </p:val>
                                        </p:tav>
                                      </p:tavLst>
                                    </p:anim>
                                    <p:anim calcmode="lin" valueType="num">
                                      <p:cBhvr additive="base">
                                        <p:cTn id="131" dur="500" fill="hold"/>
                                        <p:tgtEl>
                                          <p:spTgt spid="42"/>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45"/>
                                        </p:tgtEl>
                                        <p:attrNameLst>
                                          <p:attrName>style.visibility</p:attrName>
                                        </p:attrNameLst>
                                      </p:cBhvr>
                                      <p:to>
                                        <p:strVal val="visible"/>
                                      </p:to>
                                    </p:set>
                                    <p:anim calcmode="lin" valueType="num">
                                      <p:cBhvr additive="base">
                                        <p:cTn id="134" dur="500" fill="hold"/>
                                        <p:tgtEl>
                                          <p:spTgt spid="45"/>
                                        </p:tgtEl>
                                        <p:attrNameLst>
                                          <p:attrName>ppt_x</p:attrName>
                                        </p:attrNameLst>
                                      </p:cBhvr>
                                      <p:tavLst>
                                        <p:tav tm="0">
                                          <p:val>
                                            <p:strVal val="#ppt_x"/>
                                          </p:val>
                                        </p:tav>
                                        <p:tav tm="100000">
                                          <p:val>
                                            <p:strVal val="#ppt_x"/>
                                          </p:val>
                                        </p:tav>
                                      </p:tavLst>
                                    </p:anim>
                                    <p:anim calcmode="lin" valueType="num">
                                      <p:cBhvr additive="base">
                                        <p:cTn id="135" dur="500" fill="hold"/>
                                        <p:tgtEl>
                                          <p:spTgt spid="45"/>
                                        </p:tgtEl>
                                        <p:attrNameLst>
                                          <p:attrName>ppt_y</p:attrName>
                                        </p:attrNameLst>
                                      </p:cBhvr>
                                      <p:tavLst>
                                        <p:tav tm="0">
                                          <p:val>
                                            <p:strVal val="1+#ppt_h/2"/>
                                          </p:val>
                                        </p:tav>
                                        <p:tav tm="100000">
                                          <p:val>
                                            <p:strVal val="#ppt_y"/>
                                          </p:val>
                                        </p:tav>
                                      </p:tavLst>
                                    </p:anim>
                                  </p:childTnLst>
                                </p:cTn>
                              </p:par>
                            </p:childTnLst>
                          </p:cTn>
                        </p:par>
                        <p:par>
                          <p:cTn id="136" fill="hold">
                            <p:stCondLst>
                              <p:cond delay="500"/>
                            </p:stCondLst>
                            <p:childTnLst>
                              <p:par>
                                <p:cTn id="137" presetID="2" presetClass="entr" presetSubtype="4" fill="hold" grpId="0" nodeType="afterEffect">
                                  <p:stCondLst>
                                    <p:cond delay="0"/>
                                  </p:stCondLst>
                                  <p:childTnLst>
                                    <p:set>
                                      <p:cBhvr>
                                        <p:cTn id="138" dur="1" fill="hold">
                                          <p:stCondLst>
                                            <p:cond delay="0"/>
                                          </p:stCondLst>
                                        </p:cTn>
                                        <p:tgtEl>
                                          <p:spTgt spid="47"/>
                                        </p:tgtEl>
                                        <p:attrNameLst>
                                          <p:attrName>style.visibility</p:attrName>
                                        </p:attrNameLst>
                                      </p:cBhvr>
                                      <p:to>
                                        <p:strVal val="visible"/>
                                      </p:to>
                                    </p:set>
                                    <p:anim calcmode="lin" valueType="num">
                                      <p:cBhvr additive="base">
                                        <p:cTn id="139" dur="500" fill="hold"/>
                                        <p:tgtEl>
                                          <p:spTgt spid="47"/>
                                        </p:tgtEl>
                                        <p:attrNameLst>
                                          <p:attrName>ppt_x</p:attrName>
                                        </p:attrNameLst>
                                      </p:cBhvr>
                                      <p:tavLst>
                                        <p:tav tm="0">
                                          <p:val>
                                            <p:strVal val="#ppt_x"/>
                                          </p:val>
                                        </p:tav>
                                        <p:tav tm="100000">
                                          <p:val>
                                            <p:strVal val="#ppt_x"/>
                                          </p:val>
                                        </p:tav>
                                      </p:tavLst>
                                    </p:anim>
                                    <p:anim calcmode="lin" valueType="num">
                                      <p:cBhvr additive="base">
                                        <p:cTn id="140" dur="500" fill="hold"/>
                                        <p:tgtEl>
                                          <p:spTgt spid="47"/>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2070"/>
                                        </p:tgtEl>
                                        <p:attrNameLst>
                                          <p:attrName>style.visibility</p:attrName>
                                        </p:attrNameLst>
                                      </p:cBhvr>
                                      <p:to>
                                        <p:strVal val="visible"/>
                                      </p:to>
                                    </p:set>
                                    <p:anim calcmode="lin" valueType="num">
                                      <p:cBhvr additive="base">
                                        <p:cTn id="143" dur="500" fill="hold"/>
                                        <p:tgtEl>
                                          <p:spTgt spid="2070"/>
                                        </p:tgtEl>
                                        <p:attrNameLst>
                                          <p:attrName>ppt_x</p:attrName>
                                        </p:attrNameLst>
                                      </p:cBhvr>
                                      <p:tavLst>
                                        <p:tav tm="0">
                                          <p:val>
                                            <p:strVal val="#ppt_x"/>
                                          </p:val>
                                        </p:tav>
                                        <p:tav tm="100000">
                                          <p:val>
                                            <p:strVal val="#ppt_x"/>
                                          </p:val>
                                        </p:tav>
                                      </p:tavLst>
                                    </p:anim>
                                    <p:anim calcmode="lin" valueType="num">
                                      <p:cBhvr additive="base">
                                        <p:cTn id="144" dur="500" fill="hold"/>
                                        <p:tgtEl>
                                          <p:spTgt spid="2070"/>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2074"/>
                                        </p:tgtEl>
                                        <p:attrNameLst>
                                          <p:attrName>style.visibility</p:attrName>
                                        </p:attrNameLst>
                                      </p:cBhvr>
                                      <p:to>
                                        <p:strVal val="visible"/>
                                      </p:to>
                                    </p:set>
                                    <p:anim calcmode="lin" valueType="num">
                                      <p:cBhvr additive="base">
                                        <p:cTn id="147" dur="500" fill="hold"/>
                                        <p:tgtEl>
                                          <p:spTgt spid="2074"/>
                                        </p:tgtEl>
                                        <p:attrNameLst>
                                          <p:attrName>ppt_x</p:attrName>
                                        </p:attrNameLst>
                                      </p:cBhvr>
                                      <p:tavLst>
                                        <p:tav tm="0">
                                          <p:val>
                                            <p:strVal val="#ppt_x"/>
                                          </p:val>
                                        </p:tav>
                                        <p:tav tm="100000">
                                          <p:val>
                                            <p:strVal val="#ppt_x"/>
                                          </p:val>
                                        </p:tav>
                                      </p:tavLst>
                                    </p:anim>
                                    <p:anim calcmode="lin" valueType="num">
                                      <p:cBhvr additive="base">
                                        <p:cTn id="148" dur="500" fill="hold"/>
                                        <p:tgtEl>
                                          <p:spTgt spid="2074"/>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2072"/>
                                        </p:tgtEl>
                                        <p:attrNameLst>
                                          <p:attrName>style.visibility</p:attrName>
                                        </p:attrNameLst>
                                      </p:cBhvr>
                                      <p:to>
                                        <p:strVal val="visible"/>
                                      </p:to>
                                    </p:set>
                                    <p:anim calcmode="lin" valueType="num">
                                      <p:cBhvr additive="base">
                                        <p:cTn id="151" dur="500" fill="hold"/>
                                        <p:tgtEl>
                                          <p:spTgt spid="2072"/>
                                        </p:tgtEl>
                                        <p:attrNameLst>
                                          <p:attrName>ppt_x</p:attrName>
                                        </p:attrNameLst>
                                      </p:cBhvr>
                                      <p:tavLst>
                                        <p:tav tm="0">
                                          <p:val>
                                            <p:strVal val="#ppt_x"/>
                                          </p:val>
                                        </p:tav>
                                        <p:tav tm="100000">
                                          <p:val>
                                            <p:strVal val="#ppt_x"/>
                                          </p:val>
                                        </p:tav>
                                      </p:tavLst>
                                    </p:anim>
                                    <p:anim calcmode="lin" valueType="num">
                                      <p:cBhvr additive="base">
                                        <p:cTn id="152" dur="500" fill="hold"/>
                                        <p:tgtEl>
                                          <p:spTgt spid="2072"/>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2076"/>
                                        </p:tgtEl>
                                        <p:attrNameLst>
                                          <p:attrName>style.visibility</p:attrName>
                                        </p:attrNameLst>
                                      </p:cBhvr>
                                      <p:to>
                                        <p:strVal val="visible"/>
                                      </p:to>
                                    </p:set>
                                    <p:anim calcmode="lin" valueType="num">
                                      <p:cBhvr additive="base">
                                        <p:cTn id="155" dur="500" fill="hold"/>
                                        <p:tgtEl>
                                          <p:spTgt spid="2076"/>
                                        </p:tgtEl>
                                        <p:attrNameLst>
                                          <p:attrName>ppt_x</p:attrName>
                                        </p:attrNameLst>
                                      </p:cBhvr>
                                      <p:tavLst>
                                        <p:tav tm="0">
                                          <p:val>
                                            <p:strVal val="#ppt_x"/>
                                          </p:val>
                                        </p:tav>
                                        <p:tav tm="100000">
                                          <p:val>
                                            <p:strVal val="#ppt_x"/>
                                          </p:val>
                                        </p:tav>
                                      </p:tavLst>
                                    </p:anim>
                                    <p:anim calcmode="lin" valueType="num">
                                      <p:cBhvr additive="base">
                                        <p:cTn id="156" dur="500" fill="hold"/>
                                        <p:tgtEl>
                                          <p:spTgt spid="2076"/>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25"/>
                                        </p:tgtEl>
                                        <p:attrNameLst>
                                          <p:attrName>style.visibility</p:attrName>
                                        </p:attrNameLst>
                                      </p:cBhvr>
                                      <p:to>
                                        <p:strVal val="visible"/>
                                      </p:to>
                                    </p:set>
                                    <p:anim calcmode="lin" valueType="num">
                                      <p:cBhvr additive="base">
                                        <p:cTn id="159" dur="500" fill="hold"/>
                                        <p:tgtEl>
                                          <p:spTgt spid="25"/>
                                        </p:tgtEl>
                                        <p:attrNameLst>
                                          <p:attrName>ppt_x</p:attrName>
                                        </p:attrNameLst>
                                      </p:cBhvr>
                                      <p:tavLst>
                                        <p:tav tm="0">
                                          <p:val>
                                            <p:strVal val="#ppt_x"/>
                                          </p:val>
                                        </p:tav>
                                        <p:tav tm="100000">
                                          <p:val>
                                            <p:strVal val="#ppt_x"/>
                                          </p:val>
                                        </p:tav>
                                      </p:tavLst>
                                    </p:anim>
                                    <p:anim calcmode="lin" valueType="num">
                                      <p:cBhvr additive="base">
                                        <p:cTn id="1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2" grpId="0"/>
      <p:bldP spid="28" grpId="0"/>
      <p:bldP spid="30" grpId="0"/>
      <p:bldP spid="31" grpId="0"/>
      <p:bldP spid="32" grpId="0"/>
      <p:bldP spid="33" grpId="0"/>
      <p:bldP spid="38" grpId="0"/>
      <p:bldP spid="40" grpId="0"/>
      <p:bldP spid="42" grpId="0"/>
      <p:bldP spid="34" grpId="0"/>
      <p:bldP spid="45"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DD6E1D-E564-4A67-9E4F-AEC6F8EE6C14}"/>
              </a:ext>
            </a:extLst>
          </p:cNvPr>
          <p:cNvSpPr>
            <a:spLocks noGrp="1"/>
          </p:cNvSpPr>
          <p:nvPr>
            <p:ph type="title"/>
          </p:nvPr>
        </p:nvSpPr>
        <p:spPr>
          <a:xfrm>
            <a:off x="4792717" y="642445"/>
            <a:ext cx="4351283" cy="1028700"/>
          </a:xfrm>
        </p:spPr>
        <p:txBody>
          <a:bodyPr/>
          <a:lstStyle/>
          <a:p>
            <a:r>
              <a:rPr lang="en-US" altLang="zh-TW" sz="2800" dirty="0"/>
              <a:t>Microsoft Majorana 1</a:t>
            </a:r>
            <a:br>
              <a:rPr lang="en-US" altLang="zh-TW" sz="2800" dirty="0"/>
            </a:br>
            <a:r>
              <a:rPr lang="en-US" altLang="zh-TW" sz="2800" dirty="0"/>
              <a:t> (8 </a:t>
            </a:r>
            <a:r>
              <a:rPr lang="en-US" altLang="zh-TW" sz="2800"/>
              <a:t>topological qubits,</a:t>
            </a:r>
            <a:br>
              <a:rPr lang="en-US" altLang="zh-TW" sz="2800" dirty="0"/>
            </a:br>
            <a:r>
              <a:rPr lang="en-US" altLang="zh-TW" sz="2800" dirty="0"/>
              <a:t> Feb. 2025)</a:t>
            </a:r>
            <a:endParaRPr lang="zh-TW" altLang="en-US" sz="2800" dirty="0"/>
          </a:p>
        </p:txBody>
      </p:sp>
      <p:sp>
        <p:nvSpPr>
          <p:cNvPr id="3" name="投影片編號版面配置區 2">
            <a:extLst>
              <a:ext uri="{FF2B5EF4-FFF2-40B4-BE49-F238E27FC236}">
                <a16:creationId xmlns:a16="http://schemas.microsoft.com/office/drawing/2014/main" id="{60914248-B174-43FB-AA6B-0AE668B535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18</a:t>
            </a:fld>
            <a:endParaRPr lang="zh-TW" altLang="en-US"/>
          </a:p>
        </p:txBody>
      </p:sp>
      <p:pic>
        <p:nvPicPr>
          <p:cNvPr id="1026" name="Picture 2" descr="https://fs.mingpao.com/fin/20250220/s00010/4f4cfe42d3204a48ecaff12203712d9c.jpg">
            <a:extLst>
              <a:ext uri="{FF2B5EF4-FFF2-40B4-BE49-F238E27FC236}">
                <a16:creationId xmlns:a16="http://schemas.microsoft.com/office/drawing/2014/main" id="{6AC3EDC7-E186-4FAC-A2DD-CAB1E5A82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59" r="16483"/>
          <a:stretch/>
        </p:blipFill>
        <p:spPr bwMode="auto">
          <a:xfrm>
            <a:off x="5223643" y="2054205"/>
            <a:ext cx="3164714"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Willow quantum chip explained: Faster than a supercomputer">
            <a:extLst>
              <a:ext uri="{FF2B5EF4-FFF2-40B4-BE49-F238E27FC236}">
                <a16:creationId xmlns:a16="http://schemas.microsoft.com/office/drawing/2014/main" id="{089CB7B2-0A6D-4D45-8190-59EF0F8F4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17" y="2054205"/>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a:extLst>
              <a:ext uri="{FF2B5EF4-FFF2-40B4-BE49-F238E27FC236}">
                <a16:creationId xmlns:a16="http://schemas.microsoft.com/office/drawing/2014/main" id="{4A2F7F7F-BDFA-43AA-9D62-0FF22FD0B59E}"/>
              </a:ext>
            </a:extLst>
          </p:cNvPr>
          <p:cNvSpPr txBox="1">
            <a:spLocks/>
          </p:cNvSpPr>
          <p:nvPr/>
        </p:nvSpPr>
        <p:spPr>
          <a:xfrm>
            <a:off x="161381" y="642732"/>
            <a:ext cx="4950945"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800" dirty="0"/>
              <a:t>Google Willow</a:t>
            </a:r>
            <a:br>
              <a:rPr lang="en-US" altLang="zh-TW" sz="2800" dirty="0"/>
            </a:br>
            <a:r>
              <a:rPr lang="en-US" altLang="zh-TW" sz="2800" dirty="0"/>
              <a:t>(105 superconductor qubits, Dec. 2024)</a:t>
            </a:r>
            <a:endParaRPr lang="zh-TW" altLang="en-US" sz="2800" dirty="0"/>
          </a:p>
        </p:txBody>
      </p:sp>
    </p:spTree>
    <p:extLst>
      <p:ext uri="{BB962C8B-B14F-4D97-AF65-F5344CB8AC3E}">
        <p14:creationId xmlns:p14="http://schemas.microsoft.com/office/powerpoint/2010/main" val="1831897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61D5CB-3972-491F-B19F-ECA96D0F22C8}"/>
              </a:ext>
            </a:extLst>
          </p:cNvPr>
          <p:cNvSpPr>
            <a:spLocks noGrp="1"/>
          </p:cNvSpPr>
          <p:nvPr>
            <p:ph type="title"/>
          </p:nvPr>
        </p:nvSpPr>
        <p:spPr/>
        <p:txBody>
          <a:bodyPr/>
          <a:lstStyle/>
          <a:p>
            <a:r>
              <a:rPr lang="en-US" altLang="zh-TW" dirty="0"/>
              <a:t>Quantum Computer (QC)</a:t>
            </a:r>
            <a:r>
              <a:rPr lang="zh-TW" altLang="en-US" dirty="0"/>
              <a:t> </a:t>
            </a:r>
            <a:r>
              <a:rPr lang="en-US" altLang="zh-TW" dirty="0"/>
              <a:t>Classification</a:t>
            </a:r>
            <a:endParaRPr lang="zh-TW" altLang="en-US" dirty="0"/>
          </a:p>
        </p:txBody>
      </p:sp>
      <p:sp>
        <p:nvSpPr>
          <p:cNvPr id="3" name="投影片編號版面配置區 2">
            <a:extLst>
              <a:ext uri="{FF2B5EF4-FFF2-40B4-BE49-F238E27FC236}">
                <a16:creationId xmlns:a16="http://schemas.microsoft.com/office/drawing/2014/main" id="{12BD2A4A-3495-43AC-80AA-6A7DF751A8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19</a:t>
            </a:fld>
            <a:endParaRPr lang="zh-TW" altLang="en-US"/>
          </a:p>
        </p:txBody>
      </p:sp>
      <p:graphicFrame>
        <p:nvGraphicFramePr>
          <p:cNvPr id="8" name="表格 7">
            <a:extLst>
              <a:ext uri="{FF2B5EF4-FFF2-40B4-BE49-F238E27FC236}">
                <a16:creationId xmlns:a16="http://schemas.microsoft.com/office/drawing/2014/main" id="{6AD1AD18-3DCD-4D5C-BF36-884C990BD6AA}"/>
              </a:ext>
            </a:extLst>
          </p:cNvPr>
          <p:cNvGraphicFramePr>
            <a:graphicFrameLocks noGrp="1"/>
          </p:cNvGraphicFramePr>
          <p:nvPr>
            <p:extLst>
              <p:ext uri="{D42A27DB-BD31-4B8C-83A1-F6EECF244321}">
                <p14:modId xmlns:p14="http://schemas.microsoft.com/office/powerpoint/2010/main" val="2613972185"/>
              </p:ext>
            </p:extLst>
          </p:nvPr>
        </p:nvGraphicFramePr>
        <p:xfrm>
          <a:off x="117764" y="1473200"/>
          <a:ext cx="8839200" cy="3540760"/>
        </p:xfrm>
        <a:graphic>
          <a:graphicData uri="http://schemas.openxmlformats.org/drawingml/2006/table">
            <a:tbl>
              <a:tblPr firstRow="1" bandRow="1">
                <a:tableStyleId>{D9F48E6E-D8EE-483B-AC2C-A8D49A92FC24}</a:tableStyleId>
              </a:tblPr>
              <a:tblGrid>
                <a:gridCol w="1663385">
                  <a:extLst>
                    <a:ext uri="{9D8B030D-6E8A-4147-A177-3AD203B41FA5}">
                      <a16:colId xmlns:a16="http://schemas.microsoft.com/office/drawing/2014/main" val="1257480371"/>
                    </a:ext>
                  </a:extLst>
                </a:gridCol>
                <a:gridCol w="2167396">
                  <a:extLst>
                    <a:ext uri="{9D8B030D-6E8A-4147-A177-3AD203B41FA5}">
                      <a16:colId xmlns:a16="http://schemas.microsoft.com/office/drawing/2014/main" val="3263028456"/>
                    </a:ext>
                  </a:extLst>
                </a:gridCol>
                <a:gridCol w="5008419">
                  <a:extLst>
                    <a:ext uri="{9D8B030D-6E8A-4147-A177-3AD203B41FA5}">
                      <a16:colId xmlns:a16="http://schemas.microsoft.com/office/drawing/2014/main" val="1263295285"/>
                    </a:ext>
                  </a:extLst>
                </a:gridCol>
              </a:tblGrid>
              <a:tr h="370840">
                <a:tc>
                  <a:txBody>
                    <a:bodyPr/>
                    <a:lstStyle/>
                    <a:p>
                      <a:r>
                        <a:rPr lang="en-US" b="1" dirty="0"/>
                        <a:t>Category</a:t>
                      </a:r>
                      <a:endParaRPr lang="en-US"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tc>
                  <a:txBody>
                    <a:bodyPr/>
                    <a:lstStyle/>
                    <a:p>
                      <a:r>
                        <a:rPr lang="en-US" altLang="zh-TW" dirty="0"/>
                        <a:t>Description</a:t>
                      </a:r>
                      <a:endParaRPr lang="zh-TW"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tc>
                  <a:txBody>
                    <a:bodyPr/>
                    <a:lstStyle/>
                    <a:p>
                      <a:r>
                        <a:rPr lang="en-US" altLang="zh-TW" dirty="0"/>
                        <a:t>Examples</a:t>
                      </a:r>
                      <a:endParaRPr lang="zh-TW"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381900146"/>
                  </a:ext>
                </a:extLst>
              </a:tr>
              <a:tr h="370840">
                <a:tc>
                  <a:txBody>
                    <a:bodyPr/>
                    <a:lstStyle/>
                    <a:p>
                      <a:r>
                        <a:rPr lang="en-US" altLang="zh-TW" dirty="0"/>
                        <a:t>Universal QC</a:t>
                      </a:r>
                      <a:endParaRPr lang="zh-TW"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r>
                        <a:rPr lang="en-US" altLang="zh-TW" dirty="0"/>
                        <a:t>Capable of performing arbitrary quantum logic gate operations; can, in theory, simulate any quantum algorithm</a:t>
                      </a:r>
                      <a:endParaRPr lang="zh-TW"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r>
                        <a:rPr lang="en-US" altLang="zh-TW" dirty="0"/>
                        <a:t>* Gate-based QC (circuit model)</a:t>
                      </a:r>
                      <a:br>
                        <a:rPr lang="en-US" altLang="zh-TW" dirty="0"/>
                      </a:br>
                      <a:r>
                        <a:rPr lang="en-US" altLang="zh-TW" dirty="0"/>
                        <a:t>- IBM Q systems (superconducting)</a:t>
                      </a:r>
                      <a:br>
                        <a:rPr lang="en-US" altLang="zh-TW" dirty="0"/>
                      </a:br>
                      <a:r>
                        <a:rPr lang="en-US" altLang="zh-TW" dirty="0"/>
                        <a:t>- Google Sycamore and Willow (superconducting)</a:t>
                      </a:r>
                      <a:br>
                        <a:rPr lang="en-US" altLang="zh-TW" dirty="0"/>
                      </a:br>
                      <a:r>
                        <a:rPr lang="en-US" altLang="zh-TW" dirty="0"/>
                        <a:t>- </a:t>
                      </a:r>
                      <a:r>
                        <a:rPr lang="en-US" altLang="zh-TW" dirty="0" err="1"/>
                        <a:t>Rigetti</a:t>
                      </a:r>
                      <a:r>
                        <a:rPr lang="en-US" altLang="zh-TW" dirty="0"/>
                        <a:t> Aspen (superconducting)</a:t>
                      </a:r>
                    </a:p>
                    <a:p>
                      <a:r>
                        <a:rPr lang="en-US" altLang="zh-TW" dirty="0"/>
                        <a:t>-</a:t>
                      </a:r>
                      <a:r>
                        <a:rPr lang="zh-TW" altLang="en-US" dirty="0"/>
                        <a:t> </a:t>
                      </a:r>
                      <a:r>
                        <a:rPr lang="en-US" altLang="zh-TW" dirty="0"/>
                        <a:t>Oxford Quantum Circuits (</a:t>
                      </a:r>
                      <a:r>
                        <a:rPr lang="en-US" altLang="zh-TW" dirty="0" err="1"/>
                        <a:t>OQC</a:t>
                      </a:r>
                      <a:r>
                        <a:rPr lang="en-US" altLang="zh-TW" dirty="0"/>
                        <a:t>) (superconducting)</a:t>
                      </a:r>
                    </a:p>
                    <a:p>
                      <a:r>
                        <a:rPr lang="en-US" altLang="zh-TW" dirty="0"/>
                        <a:t>- </a:t>
                      </a:r>
                      <a:r>
                        <a:rPr lang="en-US" altLang="zh-TW" dirty="0" err="1"/>
                        <a:t>IonQ</a:t>
                      </a:r>
                      <a:r>
                        <a:rPr lang="en-US" altLang="zh-TW" dirty="0"/>
                        <a:t> (trapped ion)</a:t>
                      </a:r>
                    </a:p>
                    <a:p>
                      <a:r>
                        <a:rPr lang="en-US" altLang="zh-TW" dirty="0"/>
                        <a:t>- </a:t>
                      </a:r>
                      <a:r>
                        <a:rPr lang="en-US" altLang="zh-TW" dirty="0" err="1"/>
                        <a:t>Quantinuum</a:t>
                      </a:r>
                      <a:r>
                        <a:rPr lang="en-US" altLang="zh-TW" dirty="0"/>
                        <a:t> (Honeywell)</a:t>
                      </a:r>
                      <a:r>
                        <a:rPr lang="zh-TW" altLang="en-US" dirty="0"/>
                        <a:t> </a:t>
                      </a:r>
                      <a:r>
                        <a:rPr lang="en-US" altLang="zh-TW" dirty="0"/>
                        <a:t>(trapped ion)</a:t>
                      </a:r>
                    </a:p>
                    <a:p>
                      <a:r>
                        <a:rPr lang="en-US" altLang="zh-TW" dirty="0"/>
                        <a:t>-</a:t>
                      </a:r>
                      <a:r>
                        <a:rPr lang="zh-TW" altLang="en-US" dirty="0"/>
                        <a:t> </a:t>
                      </a:r>
                      <a:r>
                        <a:rPr lang="en-US" altLang="zh-TW" dirty="0"/>
                        <a:t>Microsoft </a:t>
                      </a:r>
                      <a:r>
                        <a:rPr lang="en-US" altLang="zh-TW" dirty="0" err="1"/>
                        <a:t>StationQ</a:t>
                      </a:r>
                      <a:r>
                        <a:rPr lang="zh-TW" altLang="en-US" dirty="0"/>
                        <a:t> </a:t>
                      </a:r>
                      <a:r>
                        <a:rPr lang="en-US" altLang="zh-TW" dirty="0"/>
                        <a:t> Majorana 1 (topological qubits)</a:t>
                      </a:r>
                      <a:endParaRPr lang="zh-TW"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36470627"/>
                  </a:ext>
                </a:extLst>
              </a:tr>
              <a:tr h="370840">
                <a:tc>
                  <a:txBody>
                    <a:bodyPr/>
                    <a:lstStyle/>
                    <a:p>
                      <a:r>
                        <a:rPr lang="en-US" altLang="zh-TW" dirty="0"/>
                        <a:t>Non-universal QC</a:t>
                      </a:r>
                      <a:endParaRPr lang="zh-TW"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r>
                        <a:rPr lang="en-US" altLang="zh-TW" dirty="0"/>
                        <a:t>Designed for specific problem types; cannot run all quantum algorithms</a:t>
                      </a:r>
                      <a:endParaRPr lang="zh-TW"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r>
                        <a:rPr lang="en-US" altLang="zh-TW" dirty="0"/>
                        <a:t>- D-Wave systems (quantum annealer for </a:t>
                      </a:r>
                      <a:r>
                        <a:rPr lang="en-US" altLang="zh-TW" dirty="0" err="1"/>
                        <a:t>QUBO</a:t>
                      </a:r>
                      <a:r>
                        <a:rPr lang="en-US" altLang="zh-TW" dirty="0"/>
                        <a:t>/</a:t>
                      </a:r>
                      <a:r>
                        <a:rPr lang="en-US" altLang="zh-TW" dirty="0" err="1"/>
                        <a:t>Ising</a:t>
                      </a:r>
                      <a:r>
                        <a:rPr lang="en-US" altLang="zh-TW" dirty="0"/>
                        <a:t> probs.)</a:t>
                      </a:r>
                    </a:p>
                    <a:p>
                      <a:r>
                        <a:rPr lang="en-US" altLang="zh-TW" dirty="0"/>
                        <a:t>- QuEra Aquila (Neutral Atom)</a:t>
                      </a:r>
                      <a:br>
                        <a:rPr lang="en-US" altLang="zh-TW" dirty="0"/>
                      </a:br>
                      <a:r>
                        <a:rPr lang="en-US" altLang="zh-TW" dirty="0"/>
                        <a:t>- Xanadu Boson sampling devices</a:t>
                      </a:r>
                    </a:p>
                    <a:p>
                      <a:r>
                        <a:rPr lang="en-US" altLang="zh-TW" dirty="0"/>
                        <a:t>- </a:t>
                      </a:r>
                      <a:r>
                        <a:rPr lang="en-US" altLang="zh-TW" dirty="0" err="1"/>
                        <a:t>Jiuzhang</a:t>
                      </a:r>
                      <a:r>
                        <a:rPr lang="en-US" altLang="zh-TW" dirty="0"/>
                        <a:t> 1, and </a:t>
                      </a:r>
                      <a:r>
                        <a:rPr lang="en-US" altLang="zh-TW" dirty="0" err="1"/>
                        <a:t>Jiuzhang</a:t>
                      </a:r>
                      <a:r>
                        <a:rPr lang="en-US" altLang="zh-TW" dirty="0"/>
                        <a:t> 2</a:t>
                      </a:r>
                      <a:r>
                        <a:rPr lang="zh-TW" altLang="en-US" dirty="0"/>
                        <a:t> </a:t>
                      </a:r>
                      <a:r>
                        <a:rPr lang="en-US" altLang="zh-TW" dirty="0"/>
                        <a:t>Boson sampling devices</a:t>
                      </a:r>
                    </a:p>
                    <a:p>
                      <a:r>
                        <a:rPr lang="en-US" altLang="zh-TW" dirty="0"/>
                        <a:t>- One-way QC (measurement-based)</a:t>
                      </a:r>
                      <a:br>
                        <a:rPr lang="en-US" altLang="zh-TW" dirty="0"/>
                      </a:br>
                      <a:r>
                        <a:rPr lang="en-US" altLang="zh-TW" dirty="0"/>
                        <a:t>- </a:t>
                      </a:r>
                      <a:r>
                        <a:rPr lang="en-US" altLang="zh-TW" dirty="0" err="1"/>
                        <a:t>VQE</a:t>
                      </a:r>
                      <a:r>
                        <a:rPr lang="en-US" altLang="zh-TW" dirty="0"/>
                        <a:t>-focused hardware</a:t>
                      </a:r>
                      <a:endParaRPr lang="zh-TW"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369878186"/>
                  </a:ext>
                </a:extLst>
              </a:tr>
            </a:tbl>
          </a:graphicData>
        </a:graphic>
      </p:graphicFrame>
    </p:spTree>
    <p:extLst>
      <p:ext uri="{BB962C8B-B14F-4D97-AF65-F5344CB8AC3E}">
        <p14:creationId xmlns:p14="http://schemas.microsoft.com/office/powerpoint/2010/main" val="2489010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ver">
            <a:extLst>
              <a:ext uri="{FF2B5EF4-FFF2-40B4-BE49-F238E27FC236}">
                <a16:creationId xmlns:a16="http://schemas.microsoft.com/office/drawing/2014/main" id="{1CB436DA-AA29-4D37-B2F9-2BD21619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54" y="208080"/>
            <a:ext cx="3688596" cy="513663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94;g10b70956f60_16_37">
            <a:extLst>
              <a:ext uri="{FF2B5EF4-FFF2-40B4-BE49-F238E27FC236}">
                <a16:creationId xmlns:a16="http://schemas.microsoft.com/office/drawing/2014/main" id="{EC7AF9A5-3A3B-489F-89C0-64ED2A281B4C}"/>
              </a:ext>
            </a:extLst>
          </p:cNvPr>
          <p:cNvSpPr txBox="1"/>
          <p:nvPr/>
        </p:nvSpPr>
        <p:spPr>
          <a:xfrm>
            <a:off x="4073229" y="545029"/>
            <a:ext cx="5070771" cy="2231370"/>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1800" dirty="0"/>
              <a:t>Easy to Learn Quantum Programming --</a:t>
            </a:r>
            <a:br>
              <a:rPr lang="en-US" altLang="zh-TW" sz="1800" dirty="0"/>
            </a:br>
            <a:r>
              <a:rPr lang="en-US" altLang="zh-TW" sz="1600" i="1" dirty="0"/>
              <a:t>From Quantum Bits to Quantum Algorithms</a:t>
            </a:r>
          </a:p>
          <a:p>
            <a:pPr marL="342900" lvl="0" indent="-292100" algn="just">
              <a:buSzPts val="2000"/>
              <a:buChar char="●"/>
            </a:pPr>
            <a:r>
              <a:rPr lang="en-US" altLang="zh-TW" sz="1600" dirty="0"/>
              <a:t>My book was published in Chinese in August 2022.</a:t>
            </a:r>
          </a:p>
          <a:p>
            <a:pPr marL="342900" lvl="0" indent="-292100" algn="just">
              <a:buSzPts val="2000"/>
              <a:buChar char="●"/>
            </a:pPr>
            <a:r>
              <a:rPr lang="en-US" altLang="zh-TW" sz="1600" dirty="0"/>
              <a:t>ISBN: 9786263242715</a:t>
            </a:r>
          </a:p>
          <a:p>
            <a:pPr marL="342900" lvl="0" indent="-292100" algn="just">
              <a:buSzPts val="2000"/>
              <a:buChar char="●"/>
            </a:pPr>
            <a:r>
              <a:rPr lang="en-US" altLang="zh-TW" sz="1600" dirty="0"/>
              <a:t>You can buy the book via:</a:t>
            </a:r>
          </a:p>
          <a:p>
            <a:pPr marL="50800" lvl="1" algn="just">
              <a:buSzPts val="2000"/>
            </a:pPr>
            <a:r>
              <a:rPr lang="en-US" altLang="zh-TW" dirty="0">
                <a:hlinkClick r:id="rId3"/>
              </a:rPr>
              <a:t>https://www.books.com.tw/products/0010933217?sloc=main</a:t>
            </a:r>
            <a:endParaRPr lang="en-US" altLang="zh-TW" sz="1600" dirty="0"/>
          </a:p>
          <a:p>
            <a:pPr marL="342900" lvl="0" indent="-292100" algn="just">
              <a:buSzPts val="2000"/>
              <a:buChar char="●"/>
            </a:pPr>
            <a:endParaRPr lang="en-US" altLang="zh-TW" sz="2000" dirty="0"/>
          </a:p>
          <a:p>
            <a:pPr marL="342900" lvl="0" indent="-292100" algn="just">
              <a:buSzPts val="2000"/>
              <a:buChar char="●"/>
            </a:pPr>
            <a:endParaRPr lang="en-US" altLang="zh-TW" sz="2000" dirty="0"/>
          </a:p>
        </p:txBody>
      </p:sp>
      <p:pic>
        <p:nvPicPr>
          <p:cNvPr id="6" name="圖片 5">
            <a:extLst>
              <a:ext uri="{FF2B5EF4-FFF2-40B4-BE49-F238E27FC236}">
                <a16:creationId xmlns:a16="http://schemas.microsoft.com/office/drawing/2014/main" id="{7E545819-E51A-48FE-828F-BDCEE25E89C2}"/>
              </a:ext>
            </a:extLst>
          </p:cNvPr>
          <p:cNvPicPr>
            <a:picLocks noChangeAspect="1"/>
          </p:cNvPicPr>
          <p:nvPr/>
        </p:nvPicPr>
        <p:blipFill>
          <a:blip r:embed="rId4"/>
          <a:stretch>
            <a:fillRect/>
          </a:stretch>
        </p:blipFill>
        <p:spPr>
          <a:xfrm>
            <a:off x="5512776" y="2503708"/>
            <a:ext cx="2564423" cy="2443302"/>
          </a:xfrm>
          <a:prstGeom prst="rect">
            <a:avLst/>
          </a:prstGeom>
        </p:spPr>
      </p:pic>
      <p:sp>
        <p:nvSpPr>
          <p:cNvPr id="4" name="投影片編號版面配置區 3">
            <a:extLst>
              <a:ext uri="{FF2B5EF4-FFF2-40B4-BE49-F238E27FC236}">
                <a16:creationId xmlns:a16="http://schemas.microsoft.com/office/drawing/2014/main" id="{A8C4A86F-880F-4517-A8F3-BD66BC4E86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a:t>
            </a:fld>
            <a:endParaRPr lang="zh-TW" altLang="en-US"/>
          </a:p>
        </p:txBody>
      </p:sp>
    </p:spTree>
    <p:extLst>
      <p:ext uri="{BB962C8B-B14F-4D97-AF65-F5344CB8AC3E}">
        <p14:creationId xmlns:p14="http://schemas.microsoft.com/office/powerpoint/2010/main" val="342270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8651922-9B81-4B8C-83DE-4F043E730E9C}"/>
              </a:ext>
            </a:extLst>
          </p:cNvPr>
          <p:cNvPicPr>
            <a:picLocks noChangeAspect="1"/>
          </p:cNvPicPr>
          <p:nvPr/>
        </p:nvPicPr>
        <p:blipFill>
          <a:blip r:embed="rId3"/>
          <a:stretch>
            <a:fillRect/>
          </a:stretch>
        </p:blipFill>
        <p:spPr>
          <a:xfrm>
            <a:off x="4140795" y="367692"/>
            <a:ext cx="4738365" cy="4408115"/>
          </a:xfrm>
          <a:prstGeom prst="rect">
            <a:avLst/>
          </a:prstGeom>
        </p:spPr>
      </p:pic>
      <p:sp>
        <p:nvSpPr>
          <p:cNvPr id="6" name="標題 1">
            <a:extLst>
              <a:ext uri="{FF2B5EF4-FFF2-40B4-BE49-F238E27FC236}">
                <a16:creationId xmlns:a16="http://schemas.microsoft.com/office/drawing/2014/main" id="{C75BED6C-981A-48AB-8FD0-14F186D9F019}"/>
              </a:ext>
            </a:extLst>
          </p:cNvPr>
          <p:cNvSpPr txBox="1">
            <a:spLocks/>
          </p:cNvSpPr>
          <p:nvPr/>
        </p:nvSpPr>
        <p:spPr>
          <a:xfrm>
            <a:off x="2868649" y="4712834"/>
            <a:ext cx="6186142" cy="51006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700" dirty="0"/>
              <a:t>Source: (Left) https://giphy.com/gifs/CrazyDetectors-choose-decide-kopf-oder-zahl-C4omPTb1RZBuMtKx4N</a:t>
            </a:r>
            <a:br>
              <a:rPr lang="en-US" altLang="zh-TW" sz="700" dirty="0"/>
            </a:br>
            <a:r>
              <a:rPr lang="en-US" altLang="zh-TW" sz="700" dirty="0"/>
              <a:t>(Right) https://www.researchgate.net/figure/The-Bloch-sphere-provides-a-useful-means-of-visualizing-the-state-of-a-single-qubit-and_fig1_335028508</a:t>
            </a:r>
            <a:endParaRPr lang="zh-TW" altLang="en-US" sz="700" dirty="0"/>
          </a:p>
        </p:txBody>
      </p:sp>
      <p:pic>
        <p:nvPicPr>
          <p:cNvPr id="10" name="Picture 4" descr="Choose Heads Or Tails GIF by Crazy Detectors">
            <a:extLst>
              <a:ext uri="{FF2B5EF4-FFF2-40B4-BE49-F238E27FC236}">
                <a16:creationId xmlns:a16="http://schemas.microsoft.com/office/drawing/2014/main" id="{C5107BCE-F8AF-4702-A45D-E9551D9647E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4049" y="1544444"/>
            <a:ext cx="2514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6082B7AA-29F2-46C0-962B-089F66DF4E96}"/>
              </a:ext>
            </a:extLst>
          </p:cNvPr>
          <p:cNvSpPr>
            <a:spLocks noGrp="1"/>
          </p:cNvSpPr>
          <p:nvPr>
            <p:ph type="title"/>
          </p:nvPr>
        </p:nvSpPr>
        <p:spPr>
          <a:xfrm>
            <a:off x="264840" y="175632"/>
            <a:ext cx="5653669" cy="1368812"/>
          </a:xfrm>
        </p:spPr>
        <p:txBody>
          <a:bodyPr/>
          <a:lstStyle/>
          <a:p>
            <a:r>
              <a:rPr lang="en-US" altLang="zh-TW" dirty="0"/>
              <a:t>Spin Coin vs Bloch Sphere</a:t>
            </a:r>
            <a:endParaRPr lang="zh-TW" altLang="en-US" dirty="0"/>
          </a:p>
        </p:txBody>
      </p:sp>
      <p:sp>
        <p:nvSpPr>
          <p:cNvPr id="4" name="投影片編號版面配置區 3">
            <a:extLst>
              <a:ext uri="{FF2B5EF4-FFF2-40B4-BE49-F238E27FC236}">
                <a16:creationId xmlns:a16="http://schemas.microsoft.com/office/drawing/2014/main" id="{EAA411BC-A430-4128-8F8A-AB65CD799D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20</a:t>
            </a:fld>
            <a:endParaRPr lang="zh-TW" altLang="en-US"/>
          </a:p>
        </p:txBody>
      </p:sp>
    </p:spTree>
    <p:extLst>
      <p:ext uri="{BB962C8B-B14F-4D97-AF65-F5344CB8AC3E}">
        <p14:creationId xmlns:p14="http://schemas.microsoft.com/office/powerpoint/2010/main" val="3716297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Visualization of quantum gates</a:t>
            </a:r>
            <a:endParaRPr lang="zh-TW" altLang="en-US" dirty="0"/>
          </a:p>
        </p:txBody>
      </p:sp>
      <p:pic>
        <p:nvPicPr>
          <p:cNvPr id="3074" name="Picture 2" descr="GitHub - cduck/bloch_sphere: Visualization tools for the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30262" y="1863540"/>
            <a:ext cx="3683476" cy="2207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ingle Qubit Gates - Learning Quantu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054" y="1522810"/>
            <a:ext cx="28575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ingle Qubit Gates - Learning Quantu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23330" y="1522810"/>
            <a:ext cx="285750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a:extLst>
              <a:ext uri="{FF2B5EF4-FFF2-40B4-BE49-F238E27FC236}">
                <a16:creationId xmlns:a16="http://schemas.microsoft.com/office/drawing/2014/main" id="{366756DA-ED3B-401A-A618-B2BF7FFB25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21</a:t>
            </a:fld>
            <a:endParaRPr lang="zh-TW" altLang="en-US"/>
          </a:p>
        </p:txBody>
      </p:sp>
    </p:spTree>
    <p:extLst>
      <p:ext uri="{BB962C8B-B14F-4D97-AF65-F5344CB8AC3E}">
        <p14:creationId xmlns:p14="http://schemas.microsoft.com/office/powerpoint/2010/main" val="2749050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FFE0C8-3795-48B3-8EC7-8F9569F7D601}"/>
              </a:ext>
            </a:extLst>
          </p:cNvPr>
          <p:cNvSpPr>
            <a:spLocks noGrp="1"/>
          </p:cNvSpPr>
          <p:nvPr>
            <p:ph type="title"/>
          </p:nvPr>
        </p:nvSpPr>
        <p:spPr>
          <a:xfrm>
            <a:off x="457200" y="342900"/>
            <a:ext cx="8229600" cy="601980"/>
          </a:xfrm>
        </p:spPr>
        <p:txBody>
          <a:bodyPr/>
          <a:lstStyle/>
          <a:p>
            <a:r>
              <a:rPr lang="en-US" altLang="zh-TW" dirty="0"/>
              <a:t>Quantum Gate and Unitary Matrix</a:t>
            </a:r>
            <a:endParaRPr lang="zh-TW" altLang="en-US" dirty="0"/>
          </a:p>
        </p:txBody>
      </p:sp>
      <p:pic>
        <p:nvPicPr>
          <p:cNvPr id="5"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b="52296"/>
          <a:stretch/>
        </p:blipFill>
        <p:spPr bwMode="auto">
          <a:xfrm>
            <a:off x="89452" y="944880"/>
            <a:ext cx="4569102" cy="3855720"/>
          </a:xfrm>
          <a:prstGeom prst="rect">
            <a:avLst/>
          </a:prstGeom>
          <a:noFill/>
          <a:ln>
            <a:noFill/>
          </a:ln>
          <a:extLst>
            <a:ext uri="{53640926-AAD7-44D8-BBD7-CCE9431645EC}">
              <a14:shadowObscured xmlns:a14="http://schemas.microsoft.com/office/drawing/2010/main"/>
            </a:ext>
          </a:extLst>
        </p:spPr>
      </p:pic>
      <p:pic>
        <p:nvPicPr>
          <p:cNvPr id="7"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t="49037" b="3407"/>
          <a:stretch/>
        </p:blipFill>
        <p:spPr bwMode="auto">
          <a:xfrm>
            <a:off x="4658554" y="1341782"/>
            <a:ext cx="4181475" cy="3458818"/>
          </a:xfrm>
          <a:prstGeom prst="rect">
            <a:avLst/>
          </a:prstGeom>
          <a:noFill/>
          <a:ln>
            <a:noFill/>
          </a:ln>
          <a:extLst>
            <a:ext uri="{53640926-AAD7-44D8-BBD7-CCE9431645EC}">
              <a14:shadowObscured xmlns:a14="http://schemas.microsoft.com/office/drawing/2010/main"/>
            </a:ext>
          </a:extLst>
        </p:spPr>
      </p:pic>
      <p:pic>
        <p:nvPicPr>
          <p:cNvPr id="8"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b="94815"/>
          <a:stretch/>
        </p:blipFill>
        <p:spPr bwMode="auto">
          <a:xfrm>
            <a:off x="4620246" y="944879"/>
            <a:ext cx="4434301" cy="416781"/>
          </a:xfrm>
          <a:prstGeom prst="rect">
            <a:avLst/>
          </a:prstGeom>
          <a:noFill/>
          <a:ln>
            <a:noFill/>
          </a:ln>
          <a:extLst>
            <a:ext uri="{53640926-AAD7-44D8-BBD7-CCE9431645EC}">
              <a14:shadowObscured xmlns:a14="http://schemas.microsoft.com/office/drawing/2010/main"/>
            </a:ext>
          </a:extLst>
        </p:spPr>
      </p:pic>
      <p:sp>
        <p:nvSpPr>
          <p:cNvPr id="9" name="標題 1">
            <a:extLst>
              <a:ext uri="{FF2B5EF4-FFF2-40B4-BE49-F238E27FC236}">
                <a16:creationId xmlns:a16="http://schemas.microsoft.com/office/drawing/2014/main" id="{D131FA27-392D-4008-8092-4085777F1C20}"/>
              </a:ext>
            </a:extLst>
          </p:cNvPr>
          <p:cNvSpPr txBox="1">
            <a:spLocks/>
          </p:cNvSpPr>
          <p:nvPr/>
        </p:nvSpPr>
        <p:spPr>
          <a:xfrm>
            <a:off x="147918" y="4787857"/>
            <a:ext cx="8888506" cy="41678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https://en.wikipedia.org/wiki/Quantum_logic_gate#/media/File:Quantum_Logic_Gates.png, by </a:t>
            </a:r>
            <a:r>
              <a:rPr lang="en-US" altLang="zh-TW" sz="1100" dirty="0" err="1"/>
              <a:t>Rxtreme</a:t>
            </a:r>
            <a:r>
              <a:rPr lang="en-US" altLang="zh-TW" sz="1100" dirty="0"/>
              <a:t>, Dec. 2019, CC BY-SA 4.0.</a:t>
            </a:r>
            <a:endParaRPr lang="zh-TW" altLang="en-US" sz="1100" dirty="0"/>
          </a:p>
        </p:txBody>
      </p:sp>
      <p:sp>
        <p:nvSpPr>
          <p:cNvPr id="6" name="投影片編號版面配置區 5">
            <a:extLst>
              <a:ext uri="{FF2B5EF4-FFF2-40B4-BE49-F238E27FC236}">
                <a16:creationId xmlns:a16="http://schemas.microsoft.com/office/drawing/2014/main" id="{5ED639B7-B5CD-414D-A8D2-8F7F609597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22</a:t>
            </a:fld>
            <a:endParaRPr lang="zh-TW" altLang="en-US"/>
          </a:p>
        </p:txBody>
      </p:sp>
    </p:spTree>
    <p:extLst>
      <p:ext uri="{BB962C8B-B14F-4D97-AF65-F5344CB8AC3E}">
        <p14:creationId xmlns:p14="http://schemas.microsoft.com/office/powerpoint/2010/main" val="2849204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F63B23D-D15D-430C-B626-A599545B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215" y="738783"/>
            <a:ext cx="2203087" cy="166696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FF9971E-AFA5-456C-BA8C-6C6A957ABB17}"/>
              </a:ext>
            </a:extLst>
          </p:cNvPr>
          <p:cNvSpPr>
            <a:spLocks noGrp="1"/>
          </p:cNvSpPr>
          <p:nvPr>
            <p:ph type="title"/>
          </p:nvPr>
        </p:nvSpPr>
        <p:spPr>
          <a:xfrm>
            <a:off x="247650" y="342900"/>
            <a:ext cx="8439150" cy="791548"/>
          </a:xfrm>
        </p:spPr>
        <p:txBody>
          <a:bodyPr/>
          <a:lstStyle/>
          <a:p>
            <a:r>
              <a:rPr lang="en-US" altLang="zh-TW" dirty="0"/>
              <a:t>The code of Bell-state (entanglement state)</a:t>
            </a:r>
            <a:endParaRPr lang="zh-TW" altLang="en-US" dirty="0"/>
          </a:p>
        </p:txBody>
      </p:sp>
      <p:pic>
        <p:nvPicPr>
          <p:cNvPr id="4" name="圖片 3">
            <a:extLst>
              <a:ext uri="{FF2B5EF4-FFF2-40B4-BE49-F238E27FC236}">
                <a16:creationId xmlns:a16="http://schemas.microsoft.com/office/drawing/2014/main" id="{BF72055E-B142-4C2D-819F-3ACF14D4C852}"/>
              </a:ext>
            </a:extLst>
          </p:cNvPr>
          <p:cNvPicPr>
            <a:picLocks noChangeAspect="1"/>
          </p:cNvPicPr>
          <p:nvPr/>
        </p:nvPicPr>
        <p:blipFill>
          <a:blip r:embed="rId4"/>
          <a:stretch>
            <a:fillRect/>
          </a:stretch>
        </p:blipFill>
        <p:spPr>
          <a:xfrm>
            <a:off x="247650" y="1043823"/>
            <a:ext cx="5198409" cy="1683185"/>
          </a:xfrm>
          <a:prstGeom prst="rect">
            <a:avLst/>
          </a:prstGeom>
        </p:spPr>
      </p:pic>
      <p:pic>
        <p:nvPicPr>
          <p:cNvPr id="6" name="圖片 5">
            <a:extLst>
              <a:ext uri="{FF2B5EF4-FFF2-40B4-BE49-F238E27FC236}">
                <a16:creationId xmlns:a16="http://schemas.microsoft.com/office/drawing/2014/main" id="{3A606C10-B288-4B0D-9AE0-7985F3CA7DCD}"/>
              </a:ext>
            </a:extLst>
          </p:cNvPr>
          <p:cNvPicPr>
            <a:picLocks noChangeAspect="1"/>
          </p:cNvPicPr>
          <p:nvPr/>
        </p:nvPicPr>
        <p:blipFill>
          <a:blip r:embed="rId5"/>
          <a:stretch>
            <a:fillRect/>
          </a:stretch>
        </p:blipFill>
        <p:spPr>
          <a:xfrm>
            <a:off x="247650" y="2864212"/>
            <a:ext cx="5224318" cy="2205324"/>
          </a:xfrm>
          <a:prstGeom prst="rect">
            <a:avLst/>
          </a:prstGeom>
        </p:spPr>
      </p:pic>
      <p:pic>
        <p:nvPicPr>
          <p:cNvPr id="7" name="Picture 4">
            <a:extLst>
              <a:ext uri="{FF2B5EF4-FFF2-40B4-BE49-F238E27FC236}">
                <a16:creationId xmlns:a16="http://schemas.microsoft.com/office/drawing/2014/main" id="{D1535CDC-D53C-4A08-85BF-23414E072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6151" y="2176097"/>
            <a:ext cx="2760759" cy="1880430"/>
          </a:xfrm>
          <a:prstGeom prst="rect">
            <a:avLst/>
          </a:prstGeom>
          <a:noFill/>
          <a:extLst>
            <a:ext uri="{909E8E84-426E-40DD-AFC4-6F175D3DCCD1}">
              <a14:hiddenFill xmlns:a14="http://schemas.microsoft.com/office/drawing/2010/main">
                <a:solidFill>
                  <a:srgbClr val="FFFFFF"/>
                </a:solidFill>
              </a14:hiddenFill>
            </a:ext>
          </a:extLst>
        </p:spPr>
      </p:pic>
      <p:sp>
        <p:nvSpPr>
          <p:cNvPr id="9" name="投影片編號版面配置區 8">
            <a:extLst>
              <a:ext uri="{FF2B5EF4-FFF2-40B4-BE49-F238E27FC236}">
                <a16:creationId xmlns:a16="http://schemas.microsoft.com/office/drawing/2014/main" id="{26036D87-20E3-45B8-8E1E-4DE96AB9B6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23</a:t>
            </a:fld>
            <a:endParaRPr lang="zh-TW" altLang="en-US"/>
          </a:p>
        </p:txBody>
      </p:sp>
      <p:pic>
        <p:nvPicPr>
          <p:cNvPr id="4098" name="Picture 2" descr="Quantum Entanglement | Brilliant Math &amp; Science Wiki">
            <a:extLst>
              <a:ext uri="{FF2B5EF4-FFF2-40B4-BE49-F238E27FC236}">
                <a16:creationId xmlns:a16="http://schemas.microsoft.com/office/drawing/2014/main" id="{3EC298F0-C7A3-4C08-93F4-078BA8C74E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7939" y="4031470"/>
            <a:ext cx="3450292" cy="100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a8481dc845_2_52"/>
          <p:cNvSpPr txBox="1">
            <a:spLocks noGrp="1"/>
          </p:cNvSpPr>
          <p:nvPr>
            <p:ph type="title"/>
          </p:nvPr>
        </p:nvSpPr>
        <p:spPr>
          <a:xfrm>
            <a:off x="394378" y="106040"/>
            <a:ext cx="8229600" cy="1028700"/>
          </a:xfrm>
          <a:prstGeom prst="rect">
            <a:avLst/>
          </a:prstGeom>
        </p:spPr>
        <p:txBody>
          <a:bodyPr spcFirstLastPara="1" wrap="square" lIns="68575" tIns="34275" rIns="68575" bIns="34275" anchor="ctr" anchorCtr="0">
            <a:noAutofit/>
          </a:bodyPr>
          <a:lstStyle/>
          <a:p>
            <a:pPr lvl="0"/>
            <a:r>
              <a:rPr lang="en-US" altLang="zh-TW" sz="3600" dirty="0">
                <a:solidFill>
                  <a:srgbClr val="FF0000"/>
                </a:solidFill>
              </a:rPr>
              <a:t>Einstein</a:t>
            </a:r>
            <a:r>
              <a:rPr lang="en-US" altLang="zh-TW" sz="3600" dirty="0"/>
              <a:t> vs </a:t>
            </a:r>
            <a:r>
              <a:rPr lang="en-US" altLang="zh-TW" sz="3600" dirty="0">
                <a:solidFill>
                  <a:srgbClr val="00B050"/>
                </a:solidFill>
              </a:rPr>
              <a:t>Bohr</a:t>
            </a:r>
            <a:endParaRPr dirty="0">
              <a:solidFill>
                <a:srgbClr val="00B050"/>
              </a:solidFill>
            </a:endParaRPr>
          </a:p>
        </p:txBody>
      </p:sp>
      <p:sp>
        <p:nvSpPr>
          <p:cNvPr id="111" name="Google Shape;111;g1a8481dc845_2_52"/>
          <p:cNvSpPr txBox="1"/>
          <p:nvPr/>
        </p:nvSpPr>
        <p:spPr>
          <a:xfrm>
            <a:off x="-90741" y="805274"/>
            <a:ext cx="6861490" cy="3299334"/>
          </a:xfrm>
          <a:prstGeom prst="rect">
            <a:avLst/>
          </a:prstGeom>
          <a:noFill/>
          <a:ln>
            <a:noFill/>
          </a:ln>
        </p:spPr>
        <p:txBody>
          <a:bodyPr spcFirstLastPara="1" wrap="square" lIns="91425" tIns="91425" rIns="91425" bIns="91425" anchor="t" anchorCtr="0">
            <a:spAutoFit/>
          </a:bodyPr>
          <a:lstStyle/>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600" dirty="0"/>
              <a:t>Quantum entanglement, introduced by </a:t>
            </a:r>
            <a:r>
              <a:rPr lang="en-US" sz="1600" dirty="0">
                <a:solidFill>
                  <a:srgbClr val="FF0000"/>
                </a:solidFill>
              </a:rPr>
              <a:t>Schrodinger</a:t>
            </a:r>
            <a:r>
              <a:rPr lang="en-US" sz="1600" dirty="0"/>
              <a:t> and referred to as </a:t>
            </a:r>
            <a:r>
              <a:rPr lang="en-US" sz="1600" dirty="0">
                <a:solidFill>
                  <a:srgbClr val="FF0000"/>
                </a:solidFill>
              </a:rPr>
              <a:t>“spooky action at a distance” </a:t>
            </a:r>
            <a:r>
              <a:rPr lang="en-US" sz="1600" dirty="0"/>
              <a:t>by </a:t>
            </a:r>
            <a:r>
              <a:rPr lang="en-US" sz="1600" dirty="0">
                <a:solidFill>
                  <a:srgbClr val="FF0000"/>
                </a:solidFill>
              </a:rPr>
              <a:t>Einstein</a:t>
            </a:r>
            <a:r>
              <a:rPr lang="en-US" sz="1600" dirty="0"/>
              <a:t>, is very critical in quantum mechanics.</a:t>
            </a:r>
          </a:p>
          <a:p>
            <a:pPr marL="412750" lvl="0" indent="-285750">
              <a:lnSpc>
                <a:spcPct val="115000"/>
              </a:lnSpc>
              <a:buClr>
                <a:srgbClr val="00007D"/>
              </a:buClr>
              <a:buSzPts val="1600"/>
              <a:buFont typeface="Wingdings" panose="05000000000000000000" pitchFamily="2" charset="2"/>
              <a:buChar char="l"/>
            </a:pPr>
            <a:r>
              <a:rPr lang="en-US" sz="1600" dirty="0">
                <a:solidFill>
                  <a:srgbClr val="FF0000"/>
                </a:solidFill>
              </a:rPr>
              <a:t>Einstein: “God doesn</a:t>
            </a:r>
            <a:r>
              <a:rPr lang="en-US" altLang="zh-TW" sz="1600" dirty="0">
                <a:solidFill>
                  <a:srgbClr val="FF0000"/>
                </a:solidFill>
              </a:rPr>
              <a:t>’</a:t>
            </a:r>
            <a:r>
              <a:rPr lang="en-US" sz="1600" dirty="0">
                <a:solidFill>
                  <a:srgbClr val="FF0000"/>
                </a:solidFill>
              </a:rPr>
              <a:t>t play dice" </a:t>
            </a:r>
            <a:r>
              <a:rPr lang="en-US" sz="1600" dirty="0"/>
              <a:t>vs </a:t>
            </a:r>
            <a:r>
              <a:rPr lang="en-US" sz="1600" dirty="0">
                <a:solidFill>
                  <a:srgbClr val="00B050"/>
                </a:solidFill>
              </a:rPr>
              <a:t>Bohr: “Stop telling God what to do."</a:t>
            </a:r>
          </a:p>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600" dirty="0"/>
              <a:t>In physics, action at a distance is the concept that an object can be affected without being physically touched by another object.</a:t>
            </a:r>
            <a:endParaRPr sz="1600" dirty="0"/>
          </a:p>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600" dirty="0"/>
              <a:t>For example, regarding two entangled photons with opposite polarization, if one photon is observed (or measured) to be vertically polarized, then the other photon must be observed to be horizontally polarized.</a:t>
            </a:r>
            <a:endParaRPr sz="1600" dirty="0"/>
          </a:p>
        </p:txBody>
      </p:sp>
      <p:pic>
        <p:nvPicPr>
          <p:cNvPr id="112" name="Google Shape;112;g1a8481dc845_2_52"/>
          <p:cNvPicPr preferRelativeResize="0"/>
          <p:nvPr/>
        </p:nvPicPr>
        <p:blipFill>
          <a:blip r:embed="rId3">
            <a:alphaModFix/>
          </a:blip>
          <a:stretch>
            <a:fillRect/>
          </a:stretch>
        </p:blipFill>
        <p:spPr>
          <a:xfrm>
            <a:off x="1906612" y="3827860"/>
            <a:ext cx="2065531" cy="1028700"/>
          </a:xfrm>
          <a:prstGeom prst="rect">
            <a:avLst/>
          </a:prstGeom>
          <a:noFill/>
          <a:ln>
            <a:noFill/>
          </a:ln>
        </p:spPr>
      </p:pic>
      <p:sp>
        <p:nvSpPr>
          <p:cNvPr id="113" name="Google Shape;113;g1a8481dc845_2_52"/>
          <p:cNvSpPr txBox="1"/>
          <p:nvPr/>
        </p:nvSpPr>
        <p:spPr>
          <a:xfrm>
            <a:off x="1743231" y="4834202"/>
            <a:ext cx="4808986" cy="3085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700" dirty="0"/>
              <a:t>Source : https://www.quantamagazine.org/how-bells-theorem-proved-spooky-action-at-a-distance-is-real-20210720/</a:t>
            </a:r>
            <a:endParaRPr sz="700" dirty="0"/>
          </a:p>
        </p:txBody>
      </p:sp>
      <p:sp>
        <p:nvSpPr>
          <p:cNvPr id="114" name="Google Shape;114;g1a8481dc845_2_52"/>
          <p:cNvSpPr txBox="1"/>
          <p:nvPr/>
        </p:nvSpPr>
        <p:spPr>
          <a:xfrm>
            <a:off x="4007456" y="4508360"/>
            <a:ext cx="303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3333FF"/>
                </a:solidFill>
              </a:rPr>
              <a:t>Quantum entanglement</a:t>
            </a:r>
            <a:endParaRPr sz="1600" b="1" dirty="0">
              <a:solidFill>
                <a:srgbClr val="3333FF"/>
              </a:solidFill>
            </a:endParaRPr>
          </a:p>
        </p:txBody>
      </p:sp>
      <p:pic>
        <p:nvPicPr>
          <p:cNvPr id="9" name="Picture 2" descr="https://upload.wikimedia.org/wikipedia/commons/thumb/d/d5/Niels_Bohr_Albert_Einstein_by_Ehrenfest.jpg/220px-Niels_Bohr_Albert_Einstein_by_Ehrenfest.jpg">
            <a:extLst>
              <a:ext uri="{FF2B5EF4-FFF2-40B4-BE49-F238E27FC236}">
                <a16:creationId xmlns:a16="http://schemas.microsoft.com/office/drawing/2014/main" id="{8D2F91FD-E4B5-4C0A-8B7C-7F38DD697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638" y="1356377"/>
            <a:ext cx="2329739" cy="3367533"/>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840EC6B7-37F6-4134-A8F1-1B2A12EB6E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1893507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dirty="0">
                <a:solidFill>
                  <a:srgbClr val="161616"/>
                </a:solidFill>
                <a:highlight>
                  <a:srgbClr val="FFFFFF"/>
                </a:highlight>
              </a:rPr>
              <a:t>Multi-partite Entanglement:  GHZ states</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25</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0"/>
              </a:spcBef>
              <a:spcAft>
                <a:spcPts val="0"/>
              </a:spcAft>
              <a:buClr>
                <a:srgbClr val="00007D"/>
              </a:buClr>
              <a:buSzPts val="1600"/>
              <a:buFont typeface="Noto Sans"/>
              <a:buChar char="■"/>
            </a:pPr>
            <a:r>
              <a:rPr lang="en-US" sz="1600">
                <a:solidFill>
                  <a:schemeClr val="dk1"/>
                </a:solidFill>
              </a:rPr>
              <a:t>GHZ states are named after Greenberger, Horne, and Zeilinger, who were the first to study them in 1989. GHZ states are also known as </a:t>
            </a:r>
            <a:r>
              <a:rPr lang="en-US" sz="1600">
                <a:solidFill>
                  <a:srgbClr val="FF0000"/>
                </a:solidFill>
              </a:rPr>
              <a:t>“Schrödinger cat states”</a:t>
            </a:r>
            <a:r>
              <a:rPr lang="en-US" sz="1600">
                <a:solidFill>
                  <a:schemeClr val="dk1"/>
                </a:solidFill>
              </a:rPr>
              <a:t> or just </a:t>
            </a:r>
            <a:r>
              <a:rPr lang="en-US" sz="1600">
                <a:solidFill>
                  <a:srgbClr val="FF0000"/>
                </a:solidFill>
              </a:rPr>
              <a:t>“cat states”</a:t>
            </a:r>
            <a:r>
              <a:rPr lang="en-US" sz="1600">
                <a:solidFill>
                  <a:schemeClr val="dk1"/>
                </a:solidFill>
              </a:rPr>
              <a:t>.</a:t>
            </a:r>
            <a:endParaRPr sz="1600">
              <a:solidFill>
                <a:schemeClr val="dk1"/>
              </a:solidFill>
            </a:endParaRPr>
          </a:p>
        </p:txBody>
      </p:sp>
      <p:pic>
        <p:nvPicPr>
          <p:cNvPr id="136" name="Google Shape;136;g1a8481dc845_3_78"/>
          <p:cNvPicPr preferRelativeResize="0"/>
          <p:nvPr/>
        </p:nvPicPr>
        <p:blipFill>
          <a:blip r:embed="rId3">
            <a:alphaModFix/>
          </a:blip>
          <a:stretch>
            <a:fillRect/>
          </a:stretch>
        </p:blipFill>
        <p:spPr>
          <a:xfrm>
            <a:off x="6502781" y="2357888"/>
            <a:ext cx="1945770" cy="2219950"/>
          </a:xfrm>
          <a:prstGeom prst="rect">
            <a:avLst/>
          </a:prstGeom>
          <a:noFill/>
          <a:ln>
            <a:noFill/>
          </a:ln>
        </p:spPr>
      </p:pic>
      <p:sp>
        <p:nvSpPr>
          <p:cNvPr id="137" name="Google Shape;137;g1a8481dc845_3_78"/>
          <p:cNvSpPr txBox="1"/>
          <p:nvPr/>
        </p:nvSpPr>
        <p:spPr>
          <a:xfrm>
            <a:off x="6820654" y="4523526"/>
            <a:ext cx="1354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solidFill>
                  <a:schemeClr val="dk1"/>
                </a:solidFill>
                <a:highlight>
                  <a:srgbClr val="F8F9FA"/>
                </a:highlight>
              </a:rPr>
              <a:t>Anton </a:t>
            </a:r>
            <a:r>
              <a:rPr lang="en-US" sz="1200" b="1" dirty="0" err="1">
                <a:solidFill>
                  <a:schemeClr val="dk1"/>
                </a:solidFill>
                <a:highlight>
                  <a:srgbClr val="F8F9FA"/>
                </a:highlight>
              </a:rPr>
              <a:t>Zeilinger</a:t>
            </a:r>
            <a:endParaRPr dirty="0"/>
          </a:p>
        </p:txBody>
      </p:sp>
      <p:pic>
        <p:nvPicPr>
          <p:cNvPr id="140" name="Google Shape;140;g1a8481dc845_3_78"/>
          <p:cNvPicPr preferRelativeResize="0"/>
          <p:nvPr/>
        </p:nvPicPr>
        <p:blipFill>
          <a:blip r:embed="rId4">
            <a:alphaModFix/>
          </a:blip>
          <a:stretch>
            <a:fillRect/>
          </a:stretch>
        </p:blipFill>
        <p:spPr>
          <a:xfrm>
            <a:off x="828526" y="2379950"/>
            <a:ext cx="2021305" cy="2180982"/>
          </a:xfrm>
          <a:prstGeom prst="rect">
            <a:avLst/>
          </a:prstGeom>
          <a:noFill/>
          <a:ln>
            <a:noFill/>
          </a:ln>
        </p:spPr>
      </p:pic>
      <p:pic>
        <p:nvPicPr>
          <p:cNvPr id="141" name="Google Shape;141;g1a8481dc845_3_78"/>
          <p:cNvPicPr preferRelativeResize="0"/>
          <p:nvPr/>
        </p:nvPicPr>
        <p:blipFill>
          <a:blip r:embed="rId5">
            <a:alphaModFix/>
          </a:blip>
          <a:stretch>
            <a:fillRect/>
          </a:stretch>
        </p:blipFill>
        <p:spPr>
          <a:xfrm>
            <a:off x="3554472" y="2325303"/>
            <a:ext cx="2138184" cy="2235629"/>
          </a:xfrm>
          <a:prstGeom prst="rect">
            <a:avLst/>
          </a:prstGeom>
          <a:noFill/>
          <a:ln>
            <a:noFill/>
          </a:ln>
        </p:spPr>
      </p:pic>
      <p:sp>
        <p:nvSpPr>
          <p:cNvPr id="142" name="Google Shape;142;g1a8481dc845_3_78"/>
          <p:cNvSpPr txBox="1"/>
          <p:nvPr/>
        </p:nvSpPr>
        <p:spPr>
          <a:xfrm>
            <a:off x="3863700" y="4560932"/>
            <a:ext cx="1416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dirty="0">
                <a:solidFill>
                  <a:schemeClr val="dk1"/>
                </a:solidFill>
                <a:highlight>
                  <a:srgbClr val="F8F9FA"/>
                </a:highlight>
              </a:rPr>
              <a:t>Michael A. Horne</a:t>
            </a:r>
            <a:endParaRPr sz="1300" dirty="0"/>
          </a:p>
        </p:txBody>
      </p:sp>
      <p:sp>
        <p:nvSpPr>
          <p:cNvPr id="143" name="Google Shape;143;g1a8481dc845_3_78"/>
          <p:cNvSpPr txBox="1"/>
          <p:nvPr/>
        </p:nvSpPr>
        <p:spPr>
          <a:xfrm>
            <a:off x="1162078" y="4560932"/>
            <a:ext cx="1354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dirty="0">
                <a:solidFill>
                  <a:schemeClr val="dk1"/>
                </a:solidFill>
                <a:highlight>
                  <a:srgbClr val="F8F9FA"/>
                </a:highlight>
              </a:rPr>
              <a:t>Daniel Greenberg</a:t>
            </a:r>
            <a:endParaRPr sz="1100" b="1" dirty="0">
              <a:solidFill>
                <a:schemeClr val="dk1"/>
              </a:solidFill>
              <a:highlight>
                <a:srgbClr val="F8F9FA"/>
              </a:highlight>
            </a:endParaRPr>
          </a:p>
        </p:txBody>
      </p:sp>
    </p:spTree>
    <p:extLst>
      <p:ext uri="{BB962C8B-B14F-4D97-AF65-F5344CB8AC3E}">
        <p14:creationId xmlns:p14="http://schemas.microsoft.com/office/powerpoint/2010/main" val="3692300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a8481dc845_2_6"/>
          <p:cNvSpPr txBox="1">
            <a:spLocks noGrp="1"/>
          </p:cNvSpPr>
          <p:nvPr>
            <p:ph type="title"/>
          </p:nvPr>
        </p:nvSpPr>
        <p:spPr>
          <a:xfrm>
            <a:off x="148683" y="342900"/>
            <a:ext cx="8822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dirty="0"/>
              <a:t>GHZ quantum entanglement of </a:t>
            </a:r>
            <a:r>
              <a:rPr lang="en-US" i="1" dirty="0"/>
              <a:t>n</a:t>
            </a:r>
            <a:r>
              <a:rPr lang="en-US" dirty="0"/>
              <a:t> (</a:t>
            </a:r>
            <a:r>
              <a:rPr lang="en-US" i="1" dirty="0"/>
              <a:t>n</a:t>
            </a:r>
            <a:r>
              <a:rPr lang="en-US" dirty="0"/>
              <a:t>=3) qubits</a:t>
            </a:r>
            <a:endParaRPr dirty="0"/>
          </a:p>
        </p:txBody>
      </p:sp>
      <p:sp>
        <p:nvSpPr>
          <p:cNvPr id="149" name="Google Shape;149;g1a8481dc845_2_6"/>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26</a:t>
            </a:fld>
            <a:endParaRPr/>
          </a:p>
        </p:txBody>
      </p:sp>
      <p:sp>
        <p:nvSpPr>
          <p:cNvPr id="150" name="Google Shape;150;g1a8481dc845_2_6"/>
          <p:cNvSpPr txBox="1"/>
          <p:nvPr/>
        </p:nvSpPr>
        <p:spPr>
          <a:xfrm>
            <a:off x="577225" y="1371600"/>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GHZ quantum entanglement:</a:t>
            </a:r>
            <a:endParaRPr sz="1600"/>
          </a:p>
        </p:txBody>
      </p:sp>
      <p:pic>
        <p:nvPicPr>
          <p:cNvPr id="151" name="Google Shape;151;g1a8481dc845_2_6"/>
          <p:cNvPicPr preferRelativeResize="0"/>
          <p:nvPr/>
        </p:nvPicPr>
        <p:blipFill>
          <a:blip r:embed="rId3">
            <a:alphaModFix/>
          </a:blip>
          <a:stretch>
            <a:fillRect/>
          </a:stretch>
        </p:blipFill>
        <p:spPr>
          <a:xfrm>
            <a:off x="3343000" y="1364720"/>
            <a:ext cx="2089125" cy="483250"/>
          </a:xfrm>
          <a:prstGeom prst="rect">
            <a:avLst/>
          </a:prstGeom>
          <a:noFill/>
          <a:ln>
            <a:noFill/>
          </a:ln>
        </p:spPr>
      </p:pic>
      <p:pic>
        <p:nvPicPr>
          <p:cNvPr id="152" name="Google Shape;152;g1a8481dc845_2_6"/>
          <p:cNvPicPr preferRelativeResize="0"/>
          <p:nvPr/>
        </p:nvPicPr>
        <p:blipFill>
          <a:blip r:embed="rId4">
            <a:alphaModFix/>
          </a:blip>
          <a:stretch>
            <a:fillRect/>
          </a:stretch>
        </p:blipFill>
        <p:spPr>
          <a:xfrm>
            <a:off x="206150" y="1923550"/>
            <a:ext cx="8822600" cy="2498425"/>
          </a:xfrm>
          <a:prstGeom prst="rect">
            <a:avLst/>
          </a:prstGeom>
          <a:noFill/>
          <a:ln>
            <a:noFill/>
          </a:ln>
        </p:spPr>
      </p:pic>
      <p:sp>
        <p:nvSpPr>
          <p:cNvPr id="153" name="Google Shape;153;g1a8481dc845_2_6"/>
          <p:cNvSpPr txBox="1"/>
          <p:nvPr/>
        </p:nvSpPr>
        <p:spPr>
          <a:xfrm>
            <a:off x="517600" y="4497550"/>
            <a:ext cx="700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222222"/>
                </a:solidFill>
                <a:highlight>
                  <a:srgbClr val="FFFFFF"/>
                </a:highlight>
              </a:rPr>
              <a:t>Source : Bhatia, A. S., &amp; Saggi, M. K. (2018). Implementing entangled states on a quantum computer. </a:t>
            </a:r>
            <a:r>
              <a:rPr lang="en-US" sz="1200" i="1">
                <a:solidFill>
                  <a:srgbClr val="222222"/>
                </a:solidFill>
                <a:highlight>
                  <a:srgbClr val="FFFFFF"/>
                </a:highlight>
              </a:rPr>
              <a:t>arXiv preprint arXiv:1811.09833</a:t>
            </a:r>
            <a:r>
              <a:rPr lang="en-US" sz="1200">
                <a:solidFill>
                  <a:srgbClr val="222222"/>
                </a:solidFill>
                <a:highlight>
                  <a:srgbClr val="FFFFFF"/>
                </a:highlight>
              </a:rPr>
              <a:t>.</a:t>
            </a:r>
            <a:endParaRPr sz="1200"/>
          </a:p>
        </p:txBody>
      </p:sp>
    </p:spTree>
    <p:extLst>
      <p:ext uri="{BB962C8B-B14F-4D97-AF65-F5344CB8AC3E}">
        <p14:creationId xmlns:p14="http://schemas.microsoft.com/office/powerpoint/2010/main" val="361531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dirty="0">
                <a:solidFill>
                  <a:srgbClr val="161616"/>
                </a:solidFill>
                <a:highlight>
                  <a:srgbClr val="FFFFFF"/>
                </a:highlight>
              </a:rPr>
              <a:t>Multi-partite Entanglement:  W states</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27</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nSpc>
                <a:spcPct val="115000"/>
              </a:lnSpc>
              <a:buClr>
                <a:srgbClr val="00007D"/>
              </a:buClr>
              <a:buSzPts val="1600"/>
              <a:buFont typeface="Noto Sans"/>
              <a:buChar char="■"/>
            </a:pPr>
            <a:r>
              <a:rPr lang="en-US" altLang="zh-TW" sz="1600" dirty="0">
                <a:solidFill>
                  <a:schemeClr val="dk1"/>
                </a:solidFill>
              </a:rPr>
              <a:t>The </a:t>
            </a:r>
            <a:r>
              <a:rPr lang="en-US" sz="1600" dirty="0">
                <a:solidFill>
                  <a:schemeClr val="dk1"/>
                </a:solidFill>
              </a:rPr>
              <a:t>W state is named after Wolfgang </a:t>
            </a:r>
            <a:r>
              <a:rPr lang="en-US" sz="1600" dirty="0" err="1">
                <a:solidFill>
                  <a:schemeClr val="dk1"/>
                </a:solidFill>
              </a:rPr>
              <a:t>Dür</a:t>
            </a:r>
            <a:r>
              <a:rPr lang="en-US" sz="1600" dirty="0">
                <a:solidFill>
                  <a:schemeClr val="dk1"/>
                </a:solidFill>
              </a:rPr>
              <a:t>, who first reported the state together with </a:t>
            </a:r>
            <a:r>
              <a:rPr lang="en-US" sz="1600" dirty="0" err="1">
                <a:solidFill>
                  <a:schemeClr val="dk1"/>
                </a:solidFill>
              </a:rPr>
              <a:t>Guifré</a:t>
            </a:r>
            <a:r>
              <a:rPr lang="en-US" sz="1600" dirty="0">
                <a:solidFill>
                  <a:schemeClr val="dk1"/>
                </a:solidFill>
              </a:rPr>
              <a:t> Vidal, and Ignacio </a:t>
            </a:r>
            <a:r>
              <a:rPr lang="en-US" sz="1600" dirty="0" err="1">
                <a:solidFill>
                  <a:schemeClr val="dk1"/>
                </a:solidFill>
              </a:rPr>
              <a:t>Cirac</a:t>
            </a:r>
            <a:r>
              <a:rPr lang="en-US" sz="1600" dirty="0">
                <a:solidFill>
                  <a:schemeClr val="dk1"/>
                </a:solidFill>
              </a:rPr>
              <a:t> in 2000.</a:t>
            </a:r>
            <a:endParaRPr sz="1600" dirty="0">
              <a:solidFill>
                <a:schemeClr val="dk1"/>
              </a:solidFill>
            </a:endParaRPr>
          </a:p>
        </p:txBody>
      </p:sp>
      <p:sp>
        <p:nvSpPr>
          <p:cNvPr id="142" name="Google Shape;142;g1a8481dc845_3_78"/>
          <p:cNvSpPr txBox="1"/>
          <p:nvPr/>
        </p:nvSpPr>
        <p:spPr>
          <a:xfrm>
            <a:off x="3863700" y="4560932"/>
            <a:ext cx="1416600" cy="354000"/>
          </a:xfrm>
          <a:prstGeom prst="rect">
            <a:avLst/>
          </a:prstGeom>
          <a:noFill/>
          <a:ln>
            <a:noFill/>
          </a:ln>
        </p:spPr>
        <p:txBody>
          <a:bodyPr spcFirstLastPara="1" wrap="square" lIns="91425" tIns="91425" rIns="91425" bIns="91425" anchor="t" anchorCtr="0">
            <a:spAutoFit/>
          </a:bodyPr>
          <a:lstStyle/>
          <a:p>
            <a:pPr lvl="0"/>
            <a:r>
              <a:rPr lang="en-US" sz="1100" b="1" dirty="0">
                <a:solidFill>
                  <a:schemeClr val="dk1"/>
                </a:solidFill>
              </a:rPr>
              <a:t>Wolfgang </a:t>
            </a:r>
            <a:r>
              <a:rPr lang="en-US" sz="1100" b="1" dirty="0" err="1">
                <a:solidFill>
                  <a:schemeClr val="dk1"/>
                </a:solidFill>
              </a:rPr>
              <a:t>Dür</a:t>
            </a:r>
            <a:endParaRPr sz="1300" dirty="0"/>
          </a:p>
        </p:txBody>
      </p:sp>
      <p:pic>
        <p:nvPicPr>
          <p:cNvPr id="2050" name="Picture 2" descr="https://lh3.googleusercontent.com/A0fReYfG6b7MPTtJxfYzdCjdTaJhEsnTXwKWHzrJ-jFp76T6-CDyaGjTDhWhGo9Kd2s6xAiR9urT4EfX38AvML0NSJRZSDD0Ac96efT4fOtJ-HVEXVn1f5CVWVeaTNdSZpTG0nbzdtfvVkggB1NyPv5I9HOgV5GTU2mx6TEC1ZvRnlRc-0CIRaF6VHjVww">
            <a:extLst>
              <a:ext uri="{FF2B5EF4-FFF2-40B4-BE49-F238E27FC236}">
                <a16:creationId xmlns:a16="http://schemas.microsoft.com/office/drawing/2014/main" id="{A59F4030-A83C-43A5-8393-993AC71FC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069" y="2210364"/>
            <a:ext cx="2313162" cy="231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53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a8481dc845_4_1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dirty="0"/>
              <a:t>W quantum entanglement of </a:t>
            </a:r>
            <a:r>
              <a:rPr lang="en-US" i="1" dirty="0"/>
              <a:t>n </a:t>
            </a:r>
            <a:r>
              <a:rPr lang="en-US" dirty="0"/>
              <a:t>(</a:t>
            </a:r>
            <a:r>
              <a:rPr lang="en-US" i="1" dirty="0"/>
              <a:t>n</a:t>
            </a:r>
            <a:r>
              <a:rPr lang="en-US" dirty="0"/>
              <a:t>=3) qubit</a:t>
            </a:r>
            <a:endParaRPr dirty="0"/>
          </a:p>
        </p:txBody>
      </p:sp>
      <p:sp>
        <p:nvSpPr>
          <p:cNvPr id="159" name="Google Shape;159;g1a8481dc845_4_1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28</a:t>
            </a:fld>
            <a:endParaRPr/>
          </a:p>
        </p:txBody>
      </p:sp>
      <p:sp>
        <p:nvSpPr>
          <p:cNvPr id="160" name="Google Shape;160;g1a8481dc845_4_18"/>
          <p:cNvSpPr txBox="1"/>
          <p:nvPr/>
        </p:nvSpPr>
        <p:spPr>
          <a:xfrm>
            <a:off x="577225" y="1371600"/>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W quantum entanglement:</a:t>
            </a:r>
            <a:endParaRPr sz="1600"/>
          </a:p>
        </p:txBody>
      </p:sp>
      <p:pic>
        <p:nvPicPr>
          <p:cNvPr id="161" name="Google Shape;161;g1a8481dc845_4_18"/>
          <p:cNvPicPr preferRelativeResize="0"/>
          <p:nvPr/>
        </p:nvPicPr>
        <p:blipFill>
          <a:blip r:embed="rId3">
            <a:alphaModFix/>
          </a:blip>
          <a:stretch>
            <a:fillRect/>
          </a:stretch>
        </p:blipFill>
        <p:spPr>
          <a:xfrm>
            <a:off x="3141495" y="1330346"/>
            <a:ext cx="3651025" cy="492600"/>
          </a:xfrm>
          <a:prstGeom prst="rect">
            <a:avLst/>
          </a:prstGeom>
          <a:noFill/>
          <a:ln>
            <a:noFill/>
          </a:ln>
        </p:spPr>
      </p:pic>
      <p:pic>
        <p:nvPicPr>
          <p:cNvPr id="162" name="Google Shape;162;g1a8481dc845_4_18"/>
          <p:cNvPicPr preferRelativeResize="0"/>
          <p:nvPr/>
        </p:nvPicPr>
        <p:blipFill>
          <a:blip r:embed="rId4">
            <a:alphaModFix/>
          </a:blip>
          <a:stretch>
            <a:fillRect/>
          </a:stretch>
        </p:blipFill>
        <p:spPr>
          <a:xfrm>
            <a:off x="152400" y="1954750"/>
            <a:ext cx="8839200" cy="2519302"/>
          </a:xfrm>
          <a:prstGeom prst="rect">
            <a:avLst/>
          </a:prstGeom>
          <a:noFill/>
          <a:ln>
            <a:noFill/>
          </a:ln>
        </p:spPr>
      </p:pic>
      <p:sp>
        <p:nvSpPr>
          <p:cNvPr id="163" name="Google Shape;163;g1a8481dc845_4_18"/>
          <p:cNvSpPr txBox="1"/>
          <p:nvPr/>
        </p:nvSpPr>
        <p:spPr>
          <a:xfrm>
            <a:off x="517600" y="4497550"/>
            <a:ext cx="700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222222"/>
                </a:solidFill>
                <a:highlight>
                  <a:srgbClr val="FFFFFF"/>
                </a:highlight>
              </a:rPr>
              <a:t>Source : Bhatia, A. S., &amp; </a:t>
            </a:r>
            <a:r>
              <a:rPr lang="en-US" sz="1200" dirty="0" err="1">
                <a:solidFill>
                  <a:srgbClr val="222222"/>
                </a:solidFill>
                <a:highlight>
                  <a:srgbClr val="FFFFFF"/>
                </a:highlight>
              </a:rPr>
              <a:t>Saggi</a:t>
            </a:r>
            <a:r>
              <a:rPr lang="en-US" sz="1200" dirty="0">
                <a:solidFill>
                  <a:srgbClr val="222222"/>
                </a:solidFill>
                <a:highlight>
                  <a:srgbClr val="FFFFFF"/>
                </a:highlight>
              </a:rPr>
              <a:t>, M. K. (2018). Implementing entangled states on a quantum computer. </a:t>
            </a:r>
            <a:r>
              <a:rPr lang="en-US" sz="1200" i="1" dirty="0" err="1">
                <a:solidFill>
                  <a:srgbClr val="222222"/>
                </a:solidFill>
                <a:highlight>
                  <a:srgbClr val="FFFFFF"/>
                </a:highlight>
              </a:rPr>
              <a:t>arXiv</a:t>
            </a:r>
            <a:r>
              <a:rPr lang="en-US" sz="1200" i="1" dirty="0">
                <a:solidFill>
                  <a:srgbClr val="222222"/>
                </a:solidFill>
                <a:highlight>
                  <a:srgbClr val="FFFFFF"/>
                </a:highlight>
              </a:rPr>
              <a:t> preprint arXiv:1811.09833</a:t>
            </a:r>
            <a:r>
              <a:rPr lang="en-US" sz="1200" dirty="0">
                <a:solidFill>
                  <a:srgbClr val="222222"/>
                </a:solidFill>
                <a:highlight>
                  <a:srgbClr val="FFFFFF"/>
                </a:highlight>
              </a:rPr>
              <a:t>.</a:t>
            </a:r>
            <a:endParaRPr sz="1200" dirty="0"/>
          </a:p>
        </p:txBody>
      </p:sp>
    </p:spTree>
    <p:extLst>
      <p:ext uri="{BB962C8B-B14F-4D97-AF65-F5344CB8AC3E}">
        <p14:creationId xmlns:p14="http://schemas.microsoft.com/office/powerpoint/2010/main" val="4248971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dirty="0">
                <a:solidFill>
                  <a:srgbClr val="161616"/>
                </a:solidFill>
                <a:highlight>
                  <a:srgbClr val="FFFFFF"/>
                </a:highlight>
              </a:rPr>
              <a:t>Multi-partite Entanglement:  </a:t>
            </a:r>
            <a:r>
              <a:rPr lang="en-US" dirty="0" err="1">
                <a:solidFill>
                  <a:srgbClr val="161616"/>
                </a:solidFill>
                <a:highlight>
                  <a:srgbClr val="FFFFFF"/>
                </a:highlight>
              </a:rPr>
              <a:t>Dicke</a:t>
            </a:r>
            <a:r>
              <a:rPr lang="en-US" dirty="0">
                <a:solidFill>
                  <a:srgbClr val="161616"/>
                </a:solidFill>
                <a:highlight>
                  <a:srgbClr val="FFFFFF"/>
                </a:highlight>
              </a:rPr>
              <a:t> states</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29</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nSpc>
                <a:spcPct val="115000"/>
              </a:lnSpc>
              <a:buClr>
                <a:srgbClr val="00007D"/>
              </a:buClr>
              <a:buSzPts val="1600"/>
              <a:buFont typeface="Noto Sans"/>
              <a:buChar char="■"/>
            </a:pPr>
            <a:r>
              <a:rPr lang="en-US" altLang="zh-TW" sz="1600" dirty="0">
                <a:solidFill>
                  <a:schemeClr val="dk1"/>
                </a:solidFill>
              </a:rPr>
              <a:t>The </a:t>
            </a:r>
            <a:r>
              <a:rPr lang="en-US" altLang="zh-TW" sz="1600" dirty="0" err="1">
                <a:solidFill>
                  <a:schemeClr val="dk1"/>
                </a:solidFill>
              </a:rPr>
              <a:t>Dicke</a:t>
            </a:r>
            <a:r>
              <a:rPr lang="en-US" altLang="zh-TW" sz="1600" dirty="0">
                <a:solidFill>
                  <a:schemeClr val="dk1"/>
                </a:solidFill>
              </a:rPr>
              <a:t> </a:t>
            </a:r>
            <a:r>
              <a:rPr lang="en-US" sz="1600" dirty="0">
                <a:solidFill>
                  <a:schemeClr val="dk1"/>
                </a:solidFill>
              </a:rPr>
              <a:t>state is named after Robert Henry </a:t>
            </a:r>
            <a:r>
              <a:rPr lang="en-US" sz="1600" dirty="0" err="1">
                <a:solidFill>
                  <a:schemeClr val="dk1"/>
                </a:solidFill>
              </a:rPr>
              <a:t>Dicke</a:t>
            </a:r>
            <a:r>
              <a:rPr lang="en-US" sz="1600" dirty="0">
                <a:solidFill>
                  <a:schemeClr val="dk1"/>
                </a:solidFill>
              </a:rPr>
              <a:t>, who first reported the state in 1954.</a:t>
            </a:r>
            <a:endParaRPr sz="1600" dirty="0">
              <a:solidFill>
                <a:schemeClr val="dk1"/>
              </a:solidFill>
            </a:endParaRPr>
          </a:p>
        </p:txBody>
      </p:sp>
      <p:sp>
        <p:nvSpPr>
          <p:cNvPr id="142" name="Google Shape;142;g1a8481dc845_3_78"/>
          <p:cNvSpPr txBox="1"/>
          <p:nvPr/>
        </p:nvSpPr>
        <p:spPr>
          <a:xfrm>
            <a:off x="3548599" y="4560932"/>
            <a:ext cx="1731701" cy="353913"/>
          </a:xfrm>
          <a:prstGeom prst="rect">
            <a:avLst/>
          </a:prstGeom>
          <a:noFill/>
          <a:ln>
            <a:noFill/>
          </a:ln>
        </p:spPr>
        <p:txBody>
          <a:bodyPr spcFirstLastPara="1" wrap="square" lIns="91425" tIns="91425" rIns="91425" bIns="91425" anchor="t" anchorCtr="0">
            <a:spAutoFit/>
          </a:bodyPr>
          <a:lstStyle/>
          <a:p>
            <a:pPr lvl="0" algn="ctr"/>
            <a:r>
              <a:rPr lang="en-US" sz="1100" b="1" dirty="0">
                <a:solidFill>
                  <a:schemeClr val="dk1"/>
                </a:solidFill>
              </a:rPr>
              <a:t>Robert Henry </a:t>
            </a:r>
            <a:r>
              <a:rPr lang="en-US" sz="1100" b="1" dirty="0" err="1">
                <a:solidFill>
                  <a:schemeClr val="dk1"/>
                </a:solidFill>
              </a:rPr>
              <a:t>Dicke</a:t>
            </a:r>
            <a:r>
              <a:rPr lang="en-US" sz="1100" b="1" dirty="0">
                <a:solidFill>
                  <a:schemeClr val="dk1"/>
                </a:solidFill>
              </a:rPr>
              <a:t> </a:t>
            </a:r>
            <a:endParaRPr sz="1300" dirty="0"/>
          </a:p>
        </p:txBody>
      </p:sp>
      <p:pic>
        <p:nvPicPr>
          <p:cNvPr id="3" name="圖片 2">
            <a:extLst>
              <a:ext uri="{FF2B5EF4-FFF2-40B4-BE49-F238E27FC236}">
                <a16:creationId xmlns:a16="http://schemas.microsoft.com/office/drawing/2014/main" id="{D8ED91AE-7B3F-46A4-BEA0-02912188AEE5}"/>
              </a:ext>
            </a:extLst>
          </p:cNvPr>
          <p:cNvPicPr>
            <a:picLocks noChangeAspect="1"/>
          </p:cNvPicPr>
          <p:nvPr/>
        </p:nvPicPr>
        <p:blipFill>
          <a:blip r:embed="rId3"/>
          <a:stretch>
            <a:fillRect/>
          </a:stretch>
        </p:blipFill>
        <p:spPr>
          <a:xfrm>
            <a:off x="3289721" y="1897850"/>
            <a:ext cx="2286000" cy="2743200"/>
          </a:xfrm>
          <a:prstGeom prst="rect">
            <a:avLst/>
          </a:prstGeom>
        </p:spPr>
      </p:pic>
    </p:spTree>
    <p:extLst>
      <p:ext uri="{BB962C8B-B14F-4D97-AF65-F5344CB8AC3E}">
        <p14:creationId xmlns:p14="http://schemas.microsoft.com/office/powerpoint/2010/main" val="82620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61CF073-355E-4F53-BA29-104B0D1C1EB5}"/>
              </a:ext>
            </a:extLst>
          </p:cNvPr>
          <p:cNvPicPr>
            <a:picLocks noChangeAspect="1"/>
          </p:cNvPicPr>
          <p:nvPr/>
        </p:nvPicPr>
        <p:blipFill rotWithShape="1">
          <a:blip r:embed="rId3"/>
          <a:srcRect l="2441" t="2094" r="2441" b="10132"/>
          <a:stretch/>
        </p:blipFill>
        <p:spPr>
          <a:xfrm>
            <a:off x="-17421" y="-17417"/>
            <a:ext cx="9161417" cy="4873978"/>
          </a:xfrm>
          <a:prstGeom prst="rect">
            <a:avLst/>
          </a:prstGeom>
        </p:spPr>
      </p:pic>
      <p:sp>
        <p:nvSpPr>
          <p:cNvPr id="4" name="投影片編號版面配置區 3">
            <a:extLst>
              <a:ext uri="{FF2B5EF4-FFF2-40B4-BE49-F238E27FC236}">
                <a16:creationId xmlns:a16="http://schemas.microsoft.com/office/drawing/2014/main" id="{49C35463-8A81-4419-91EC-3C8D564F09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a:t>
            </a:fld>
            <a:endParaRPr lang="zh-TW" altLang="en-US"/>
          </a:p>
        </p:txBody>
      </p:sp>
      <p:sp>
        <p:nvSpPr>
          <p:cNvPr id="2" name="標題 1">
            <a:extLst>
              <a:ext uri="{FF2B5EF4-FFF2-40B4-BE49-F238E27FC236}">
                <a16:creationId xmlns:a16="http://schemas.microsoft.com/office/drawing/2014/main" id="{EFF43720-38B8-4B35-8341-49B0FE9D530E}"/>
              </a:ext>
            </a:extLst>
          </p:cNvPr>
          <p:cNvSpPr>
            <a:spLocks noGrp="1"/>
          </p:cNvSpPr>
          <p:nvPr>
            <p:ph type="title"/>
          </p:nvPr>
        </p:nvSpPr>
        <p:spPr>
          <a:xfrm>
            <a:off x="0" y="4947010"/>
            <a:ext cx="8229600" cy="249283"/>
          </a:xfrm>
        </p:spPr>
        <p:txBody>
          <a:bodyPr/>
          <a:lstStyle/>
          <a:p>
            <a:r>
              <a:rPr lang="en-US" altLang="zh-TW" sz="1400" dirty="0"/>
              <a:t>Source: M. </a:t>
            </a:r>
            <a:r>
              <a:rPr lang="en-US" altLang="zh-TW" sz="1400" dirty="0" err="1"/>
              <a:t>Krelina</a:t>
            </a:r>
            <a:r>
              <a:rPr lang="en-US" altLang="zh-TW" sz="1400" dirty="0"/>
              <a:t>, “Quantum warfare: definitions, overview and challenges,” arXiv:2103.12548 (2021).</a:t>
            </a:r>
            <a:br>
              <a:rPr lang="zh-TW" altLang="en-US" sz="1400" dirty="0"/>
            </a:br>
            <a:endParaRPr lang="zh-TW" altLang="en-US" sz="1400" dirty="0"/>
          </a:p>
        </p:txBody>
      </p:sp>
    </p:spTree>
    <p:extLst>
      <p:ext uri="{BB962C8B-B14F-4D97-AF65-F5344CB8AC3E}">
        <p14:creationId xmlns:p14="http://schemas.microsoft.com/office/powerpoint/2010/main" val="998339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圖片 2">
            <a:extLst>
              <a:ext uri="{FF2B5EF4-FFF2-40B4-BE49-F238E27FC236}">
                <a16:creationId xmlns:a16="http://schemas.microsoft.com/office/drawing/2014/main" id="{B0ED9326-6942-4C3C-BF80-6A694C69C25F}"/>
              </a:ext>
            </a:extLst>
          </p:cNvPr>
          <p:cNvPicPr>
            <a:picLocks noChangeAspect="1"/>
          </p:cNvPicPr>
          <p:nvPr/>
        </p:nvPicPr>
        <p:blipFill>
          <a:blip r:embed="rId3"/>
          <a:stretch>
            <a:fillRect/>
          </a:stretch>
        </p:blipFill>
        <p:spPr>
          <a:xfrm>
            <a:off x="717531" y="1898211"/>
            <a:ext cx="3363652" cy="308533"/>
          </a:xfrm>
          <a:prstGeom prst="rect">
            <a:avLst/>
          </a:prstGeom>
        </p:spPr>
      </p:pic>
      <p:pic>
        <p:nvPicPr>
          <p:cNvPr id="4" name="圖片 3">
            <a:extLst>
              <a:ext uri="{FF2B5EF4-FFF2-40B4-BE49-F238E27FC236}">
                <a16:creationId xmlns:a16="http://schemas.microsoft.com/office/drawing/2014/main" id="{E36EA208-1808-40ED-B535-7FDF82E2FCF9}"/>
              </a:ext>
            </a:extLst>
          </p:cNvPr>
          <p:cNvPicPr>
            <a:picLocks noChangeAspect="1"/>
          </p:cNvPicPr>
          <p:nvPr/>
        </p:nvPicPr>
        <p:blipFill>
          <a:blip r:embed="rId4"/>
          <a:stretch>
            <a:fillRect/>
          </a:stretch>
        </p:blipFill>
        <p:spPr>
          <a:xfrm>
            <a:off x="4019050" y="1912563"/>
            <a:ext cx="1200691" cy="242626"/>
          </a:xfrm>
          <a:prstGeom prst="rect">
            <a:avLst/>
          </a:prstGeom>
        </p:spPr>
      </p:pic>
      <p:sp>
        <p:nvSpPr>
          <p:cNvPr id="158" name="Google Shape;158;g1a8481dc845_4_18"/>
          <p:cNvSpPr txBox="1">
            <a:spLocks noGrp="1"/>
          </p:cNvSpPr>
          <p:nvPr>
            <p:ph type="title"/>
          </p:nvPr>
        </p:nvSpPr>
        <p:spPr>
          <a:xfrm>
            <a:off x="152400" y="342900"/>
            <a:ext cx="8991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ltLang="zh-TW" dirty="0" err="1"/>
              <a:t>Dicke</a:t>
            </a:r>
            <a:r>
              <a:rPr lang="en-US" altLang="zh-TW" dirty="0"/>
              <a:t> </a:t>
            </a:r>
            <a:r>
              <a:rPr lang="en-US" dirty="0"/>
              <a:t>quantum entanglement of </a:t>
            </a:r>
            <a:r>
              <a:rPr lang="en-US" i="1" dirty="0"/>
              <a:t>n </a:t>
            </a:r>
            <a:r>
              <a:rPr lang="en-US" dirty="0"/>
              <a:t>(</a:t>
            </a:r>
            <a:r>
              <a:rPr lang="en-US" i="1" dirty="0"/>
              <a:t>n</a:t>
            </a:r>
            <a:r>
              <a:rPr lang="en-US" dirty="0"/>
              <a:t>=3) qubits</a:t>
            </a:r>
            <a:endParaRPr dirty="0"/>
          </a:p>
        </p:txBody>
      </p:sp>
      <p:sp>
        <p:nvSpPr>
          <p:cNvPr id="159" name="Google Shape;159;g1a8481dc845_4_1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30</a:t>
            </a:fld>
            <a:endParaRPr/>
          </a:p>
        </p:txBody>
      </p:sp>
      <p:sp>
        <p:nvSpPr>
          <p:cNvPr id="160" name="Google Shape;160;g1a8481dc845_4_18"/>
          <p:cNvSpPr txBox="1"/>
          <p:nvPr/>
        </p:nvSpPr>
        <p:spPr>
          <a:xfrm>
            <a:off x="152400" y="1139598"/>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err="1"/>
              <a:t>Dicke</a:t>
            </a:r>
            <a:r>
              <a:rPr lang="en-US" sz="1600" dirty="0"/>
              <a:t> quantum entanglement:</a:t>
            </a:r>
            <a:endParaRPr sz="1600" dirty="0"/>
          </a:p>
        </p:txBody>
      </p:sp>
      <p:sp>
        <p:nvSpPr>
          <p:cNvPr id="163" name="Google Shape;163;g1a8481dc845_4_18"/>
          <p:cNvSpPr txBox="1"/>
          <p:nvPr/>
        </p:nvSpPr>
        <p:spPr>
          <a:xfrm>
            <a:off x="122650" y="4669960"/>
            <a:ext cx="8400083" cy="553968"/>
          </a:xfrm>
          <a:prstGeom prst="rect">
            <a:avLst/>
          </a:prstGeom>
          <a:noFill/>
          <a:ln>
            <a:noFill/>
          </a:ln>
        </p:spPr>
        <p:txBody>
          <a:bodyPr spcFirstLastPara="1" wrap="square" lIns="91425" tIns="91425" rIns="91425" bIns="91425" anchor="t" anchorCtr="0">
            <a:spAutoFit/>
          </a:bodyPr>
          <a:lstStyle/>
          <a:p>
            <a:pPr lvl="0"/>
            <a:r>
              <a:rPr lang="en-US" sz="1200" dirty="0">
                <a:solidFill>
                  <a:srgbClr val="222222"/>
                </a:solidFill>
                <a:highlight>
                  <a:srgbClr val="FFFFFF"/>
                </a:highlight>
              </a:rPr>
              <a:t>Source:  </a:t>
            </a:r>
            <a:r>
              <a:rPr lang="en-US" sz="1200" dirty="0">
                <a:solidFill>
                  <a:srgbClr val="222222"/>
                </a:solidFill>
              </a:rPr>
              <a:t>A. </a:t>
            </a:r>
            <a:r>
              <a:rPr lang="en-US" sz="1200" dirty="0" err="1">
                <a:solidFill>
                  <a:srgbClr val="222222"/>
                </a:solidFill>
              </a:rPr>
              <a:t>Bartschi</a:t>
            </a:r>
            <a:r>
              <a:rPr lang="en-US" sz="1200" dirty="0">
                <a:solidFill>
                  <a:srgbClr val="222222"/>
                </a:solidFill>
              </a:rPr>
              <a:t> and S. </a:t>
            </a:r>
            <a:r>
              <a:rPr lang="en-US" sz="1200" dirty="0" err="1">
                <a:solidFill>
                  <a:srgbClr val="222222"/>
                </a:solidFill>
              </a:rPr>
              <a:t>Eidenbenz</a:t>
            </a:r>
            <a:r>
              <a:rPr lang="en-US" sz="1200" dirty="0">
                <a:solidFill>
                  <a:srgbClr val="222222"/>
                </a:solidFill>
              </a:rPr>
              <a:t>, “Deterministic preparation of </a:t>
            </a:r>
            <a:r>
              <a:rPr lang="en-US" sz="1200" dirty="0" err="1">
                <a:solidFill>
                  <a:srgbClr val="222222"/>
                </a:solidFill>
              </a:rPr>
              <a:t>Dicke</a:t>
            </a:r>
            <a:r>
              <a:rPr lang="en-US" sz="1200" dirty="0">
                <a:solidFill>
                  <a:srgbClr val="222222"/>
                </a:solidFill>
              </a:rPr>
              <a:t> states,” in International Symposium on Fundamentals of Computation Theory. Springer, 2019, pp. 126–139. (also from https://arxiv.org/pdf/1904.07358.pdf</a:t>
            </a:r>
            <a:r>
              <a:rPr lang="en-US" sz="1200" dirty="0">
                <a:solidFill>
                  <a:srgbClr val="222222"/>
                </a:solidFill>
                <a:highlight>
                  <a:srgbClr val="FFFFFF"/>
                </a:highlight>
              </a:rPr>
              <a:t>)</a:t>
            </a:r>
            <a:endParaRPr sz="1200" dirty="0"/>
          </a:p>
        </p:txBody>
      </p:sp>
      <p:pic>
        <p:nvPicPr>
          <p:cNvPr id="2" name="圖片 1">
            <a:extLst>
              <a:ext uri="{FF2B5EF4-FFF2-40B4-BE49-F238E27FC236}">
                <a16:creationId xmlns:a16="http://schemas.microsoft.com/office/drawing/2014/main" id="{1BAFC711-0D0C-48D9-B342-7D65B8B3A419}"/>
              </a:ext>
            </a:extLst>
          </p:cNvPr>
          <p:cNvPicPr>
            <a:picLocks noChangeAspect="1"/>
          </p:cNvPicPr>
          <p:nvPr/>
        </p:nvPicPr>
        <p:blipFill>
          <a:blip r:embed="rId5"/>
          <a:stretch>
            <a:fillRect/>
          </a:stretch>
        </p:blipFill>
        <p:spPr>
          <a:xfrm>
            <a:off x="2974629" y="1139598"/>
            <a:ext cx="3909644" cy="470059"/>
          </a:xfrm>
          <a:prstGeom prst="rect">
            <a:avLst/>
          </a:prstGeom>
        </p:spPr>
      </p:pic>
      <p:sp>
        <p:nvSpPr>
          <p:cNvPr id="9" name="Google Shape;160;g1a8481dc845_4_18">
            <a:extLst>
              <a:ext uri="{FF2B5EF4-FFF2-40B4-BE49-F238E27FC236}">
                <a16:creationId xmlns:a16="http://schemas.microsoft.com/office/drawing/2014/main" id="{AD3C23B9-6082-4E86-AA7A-C88236CDE422}"/>
              </a:ext>
            </a:extLst>
          </p:cNvPr>
          <p:cNvSpPr txBox="1"/>
          <p:nvPr/>
        </p:nvSpPr>
        <p:spPr>
          <a:xfrm>
            <a:off x="122650" y="1594196"/>
            <a:ext cx="5781588" cy="677078"/>
          </a:xfrm>
          <a:prstGeom prst="rect">
            <a:avLst/>
          </a:prstGeom>
          <a:noFill/>
          <a:ln>
            <a:noFill/>
          </a:ln>
        </p:spPr>
        <p:txBody>
          <a:bodyPr spcFirstLastPara="1" wrap="square" lIns="91425" tIns="91425" rIns="91425" bIns="91425" anchor="t" anchorCtr="0">
            <a:spAutoFit/>
          </a:bodyPr>
          <a:lstStyle/>
          <a:p>
            <a:pPr lvl="0"/>
            <a:r>
              <a:rPr lang="en-US" altLang="zh-TW" sz="1600" dirty="0"/>
              <a:t>Hamming weight </a:t>
            </a:r>
            <a:r>
              <a:rPr lang="en-US" sz="1600" dirty="0"/>
              <a:t>HW(</a:t>
            </a:r>
            <a:r>
              <a:rPr lang="en-US" sz="1600" i="1" dirty="0"/>
              <a:t>x</a:t>
            </a:r>
            <a:r>
              <a:rPr lang="en-US" sz="1600" dirty="0"/>
              <a:t>)=</a:t>
            </a:r>
            <a:r>
              <a:rPr lang="en-US" sz="1600" i="1" dirty="0"/>
              <a:t>k</a:t>
            </a:r>
            <a:r>
              <a:rPr lang="en-US" sz="1600" dirty="0"/>
              <a:t>:</a:t>
            </a:r>
            <a:r>
              <a:rPr lang="en-US" sz="1600" i="1" dirty="0"/>
              <a:t> </a:t>
            </a:r>
            <a:r>
              <a:rPr lang="en-US" sz="1600" i="1"/>
              <a:t>bitstring</a:t>
            </a:r>
            <a:r>
              <a:rPr lang="en-US" sz="1600" i="1" dirty="0"/>
              <a:t> x has k </a:t>
            </a:r>
            <a:r>
              <a:rPr lang="en-US" sz="1600" dirty="0"/>
              <a:t>1s</a:t>
            </a:r>
            <a:r>
              <a:rPr lang="en-US" sz="1600" i="1" dirty="0"/>
              <a:t>.</a:t>
            </a:r>
            <a:r>
              <a:rPr lang="en-US" sz="1600" dirty="0"/>
              <a:t> </a:t>
            </a:r>
            <a:br>
              <a:rPr lang="en-US" sz="1600" dirty="0"/>
            </a:br>
            <a:r>
              <a:rPr lang="en-US" sz="1600" dirty="0"/>
              <a:t>E.G.:</a:t>
            </a:r>
            <a:endParaRPr sz="1600" dirty="0"/>
          </a:p>
        </p:txBody>
      </p:sp>
      <p:pic>
        <p:nvPicPr>
          <p:cNvPr id="1026" name="Picture 2" descr="https://assets.blueqat.com/public/uploads/us-east-2:4805ff4b-c3cc-4344-b165-86544c34d0bf/2022/11/03/1904-07358-pdf2.jpg">
            <a:extLst>
              <a:ext uri="{FF2B5EF4-FFF2-40B4-BE49-F238E27FC236}">
                <a16:creationId xmlns:a16="http://schemas.microsoft.com/office/drawing/2014/main" id="{78EF3A3C-BB16-4252-B2BD-BC7A8B374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5" y="2198054"/>
            <a:ext cx="9144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40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17b29bd6734_10_67"/>
          <p:cNvPicPr preferRelativeResize="0"/>
          <p:nvPr/>
        </p:nvPicPr>
        <p:blipFill rotWithShape="1">
          <a:blip r:embed="rId3">
            <a:alphaModFix/>
          </a:blip>
          <a:srcRect/>
          <a:stretch/>
        </p:blipFill>
        <p:spPr>
          <a:xfrm>
            <a:off x="874247" y="876822"/>
            <a:ext cx="5344926" cy="4175239"/>
          </a:xfrm>
          <a:prstGeom prst="rect">
            <a:avLst/>
          </a:prstGeom>
          <a:noFill/>
          <a:ln>
            <a:noFill/>
          </a:ln>
        </p:spPr>
      </p:pic>
      <p:sp>
        <p:nvSpPr>
          <p:cNvPr id="130" name="Google Shape;130;g17b29bd6734_10_67"/>
          <p:cNvSpPr txBox="1">
            <a:spLocks noGrp="1"/>
          </p:cNvSpPr>
          <p:nvPr>
            <p:ph type="title"/>
          </p:nvPr>
        </p:nvSpPr>
        <p:spPr>
          <a:xfrm>
            <a:off x="335137" y="91439"/>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sz="3000" dirty="0">
                <a:latin typeface="Arial" panose="020B0604020202020204" pitchFamily="34" charset="0"/>
                <a:ea typeface="Times"/>
                <a:cs typeface="Arial" panose="020B0604020202020204" pitchFamily="34" charset="0"/>
                <a:sym typeface="Times"/>
              </a:rPr>
              <a:t>Quantum internet (Quantum Internet)</a:t>
            </a:r>
            <a:endParaRPr dirty="0">
              <a:latin typeface="Arial" panose="020B0604020202020204" pitchFamily="34" charset="0"/>
              <a:cs typeface="Arial" panose="020B0604020202020204" pitchFamily="34" charset="0"/>
            </a:endParaRPr>
          </a:p>
        </p:txBody>
      </p:sp>
      <p:sp>
        <p:nvSpPr>
          <p:cNvPr id="132" name="Google Shape;132;g17b29bd6734_10_67"/>
          <p:cNvSpPr txBox="1">
            <a:spLocks noGrp="1"/>
          </p:cNvSpPr>
          <p:nvPr>
            <p:ph type="sldNum" idx="12"/>
          </p:nvPr>
        </p:nvSpPr>
        <p:spPr>
          <a:xfrm>
            <a:off x="7589520" y="4846320"/>
            <a:ext cx="1554600" cy="2172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31</a:t>
            </a:fld>
            <a:endParaRPr/>
          </a:p>
        </p:txBody>
      </p:sp>
      <p:sp>
        <p:nvSpPr>
          <p:cNvPr id="133" name="Google Shape;133;g17b29bd6734_10_67"/>
          <p:cNvSpPr txBox="1"/>
          <p:nvPr/>
        </p:nvSpPr>
        <p:spPr>
          <a:xfrm>
            <a:off x="5524343" y="4256392"/>
            <a:ext cx="3350348" cy="96484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1200"/>
              </a:spcAft>
              <a:buNone/>
            </a:pPr>
            <a:r>
              <a:rPr lang="en-US" sz="600" b="0" i="0" u="none" strike="noStrike" cap="none" dirty="0" err="1">
                <a:solidFill>
                  <a:schemeClr val="dk1"/>
                </a:solidFill>
                <a:latin typeface="Arial"/>
                <a:ea typeface="Arial"/>
                <a:cs typeface="Arial"/>
                <a:sym typeface="Arial"/>
              </a:rPr>
              <a:t>Source:A</a:t>
            </a:r>
            <a:r>
              <a:rPr lang="en-US" sz="600" b="0" i="0" u="none" strike="noStrike" cap="none" dirty="0">
                <a:solidFill>
                  <a:schemeClr val="dk1"/>
                </a:solidFill>
                <a:latin typeface="Arial"/>
                <a:ea typeface="Arial"/>
                <a:cs typeface="Arial"/>
                <a:sym typeface="Arial"/>
              </a:rPr>
              <a:t>. Singh, K. Dev, H. </a:t>
            </a:r>
            <a:r>
              <a:rPr lang="en-US" sz="600" b="0" i="0" u="none" strike="noStrike" cap="none" dirty="0" err="1">
                <a:solidFill>
                  <a:schemeClr val="dk1"/>
                </a:solidFill>
                <a:latin typeface="Arial"/>
                <a:ea typeface="Arial"/>
                <a:cs typeface="Arial"/>
                <a:sym typeface="Arial"/>
              </a:rPr>
              <a:t>Siljak</a:t>
            </a:r>
            <a:r>
              <a:rPr lang="en-US" sz="600" b="0" i="0" u="none" strike="noStrike" cap="none" dirty="0">
                <a:solidFill>
                  <a:schemeClr val="dk1"/>
                </a:solidFill>
                <a:latin typeface="Arial"/>
                <a:ea typeface="Arial"/>
                <a:cs typeface="Arial"/>
                <a:sym typeface="Arial"/>
              </a:rPr>
              <a:t>, H. D. Joshi, and M. </a:t>
            </a:r>
            <a:r>
              <a:rPr lang="en-US" sz="600" b="0" i="0" u="none" strike="noStrike" cap="none" dirty="0" err="1">
                <a:solidFill>
                  <a:schemeClr val="dk1"/>
                </a:solidFill>
                <a:latin typeface="Arial"/>
                <a:ea typeface="Arial"/>
                <a:cs typeface="Arial"/>
                <a:sym typeface="Arial"/>
              </a:rPr>
              <a:t>Magarini</a:t>
            </a:r>
            <a:r>
              <a:rPr lang="en-US" sz="600" b="0" i="0" u="none" strike="noStrike" cap="none" dirty="0">
                <a:solidFill>
                  <a:schemeClr val="dk1"/>
                </a:solidFill>
                <a:latin typeface="Arial"/>
                <a:ea typeface="Arial"/>
                <a:cs typeface="Arial"/>
                <a:sym typeface="Arial"/>
              </a:rPr>
              <a:t>, “Quantum internet—applications, functionalities, enabling technologies, challenges, and research directions,” IEEE Communications Surveys &amp; Tutorials, 23(4), pp. 2218-2247, 2021.</a:t>
            </a:r>
            <a:endParaRPr sz="600" b="0" i="0" u="none" strike="noStrike" cap="none" dirty="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a8481dc845_2_23"/>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ltLang="zh-TW" dirty="0"/>
              <a:t>Quantum Entanglement Applications</a:t>
            </a:r>
            <a:endParaRPr dirty="0"/>
          </a:p>
        </p:txBody>
      </p:sp>
      <p:sp>
        <p:nvSpPr>
          <p:cNvPr id="120" name="Google Shape;120;g1a8481dc845_2_23"/>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32</a:t>
            </a:fld>
            <a:endParaRPr/>
          </a:p>
        </p:txBody>
      </p:sp>
      <p:sp>
        <p:nvSpPr>
          <p:cNvPr id="121" name="Google Shape;121;g1a8481dc845_2_23"/>
          <p:cNvSpPr txBox="1"/>
          <p:nvPr/>
        </p:nvSpPr>
        <p:spPr>
          <a:xfrm>
            <a:off x="228600" y="1030838"/>
            <a:ext cx="8686800" cy="4431952"/>
          </a:xfrm>
          <a:prstGeom prst="rect">
            <a:avLst/>
          </a:prstGeom>
          <a:noFill/>
          <a:ln>
            <a:noFill/>
          </a:ln>
        </p:spPr>
        <p:txBody>
          <a:bodyPr spcFirstLastPara="1" wrap="square" lIns="91425" tIns="91425" rIns="91425" bIns="91425" anchor="t" anchorCtr="0">
            <a:spAutoFit/>
          </a:bodyPr>
          <a:lstStyle/>
          <a:p>
            <a:pPr marL="285750" indent="-285750" defTabSz="1252538">
              <a:lnSpc>
                <a:spcPct val="115000"/>
              </a:lnSpc>
              <a:buSzPts val="1600"/>
              <a:buFont typeface="Wingdings" panose="05000000000000000000" pitchFamily="2" charset="2"/>
              <a:buChar char="n"/>
            </a:pPr>
            <a:r>
              <a:rPr lang="en-US" altLang="zh-TW" sz="2000" dirty="0"/>
              <a:t>Quantum teleportation</a:t>
            </a:r>
          </a:p>
          <a:p>
            <a:pPr marL="285750" indent="-285750" defTabSz="1252538">
              <a:lnSpc>
                <a:spcPct val="115000"/>
              </a:lnSpc>
              <a:buSzPts val="1600"/>
              <a:buFont typeface="Wingdings" panose="05000000000000000000" pitchFamily="2" charset="2"/>
              <a:buChar char="n"/>
            </a:pPr>
            <a:r>
              <a:rPr lang="en-US" altLang="zh-TW" sz="2000" dirty="0" err="1"/>
              <a:t>Superdense</a:t>
            </a:r>
            <a:r>
              <a:rPr lang="en-US" altLang="zh-TW" sz="2000" dirty="0"/>
              <a:t> coding</a:t>
            </a:r>
          </a:p>
          <a:p>
            <a:pPr marL="285750" indent="-285750" defTabSz="1252538">
              <a:lnSpc>
                <a:spcPct val="115000"/>
              </a:lnSpc>
              <a:buSzPts val="1600"/>
              <a:buFont typeface="Wingdings" panose="05000000000000000000" pitchFamily="2" charset="2"/>
              <a:buChar char="n"/>
            </a:pPr>
            <a:r>
              <a:rPr lang="en-US" altLang="zh-TW" sz="2000" dirty="0"/>
              <a:t>Quantum secret sharing</a:t>
            </a:r>
          </a:p>
          <a:p>
            <a:pPr marL="285750" indent="-285750" defTabSz="1252538">
              <a:lnSpc>
                <a:spcPct val="115000"/>
              </a:lnSpc>
              <a:buSzPts val="1600"/>
              <a:buFont typeface="Wingdings" panose="05000000000000000000" pitchFamily="2" charset="2"/>
              <a:buChar char="n"/>
            </a:pPr>
            <a:r>
              <a:rPr lang="en-US" altLang="zh-TW" sz="2000" dirty="0"/>
              <a:t>Quantum Byzantine agreement</a:t>
            </a:r>
          </a:p>
          <a:p>
            <a:pPr marL="285750" indent="-285750" defTabSz="1252538">
              <a:lnSpc>
                <a:spcPct val="115000"/>
              </a:lnSpc>
              <a:buSzPts val="1600"/>
              <a:buFont typeface="Wingdings" panose="05000000000000000000" pitchFamily="2" charset="2"/>
              <a:buChar char="n"/>
            </a:pPr>
            <a:r>
              <a:rPr lang="en-US" altLang="zh-TW" sz="2000" dirty="0"/>
              <a:t>Quantum cryptography</a:t>
            </a:r>
          </a:p>
          <a:p>
            <a:pPr marL="285750" indent="-285750" defTabSz="1252538">
              <a:lnSpc>
                <a:spcPct val="115000"/>
              </a:lnSpc>
              <a:buSzPts val="1600"/>
              <a:buFont typeface="Wingdings" panose="05000000000000000000" pitchFamily="2" charset="2"/>
              <a:buChar char="n"/>
            </a:pPr>
            <a:r>
              <a:rPr lang="en-US" sz="2000" dirty="0"/>
              <a:t>Quantum key distribution with entanglement (E91 Protocol)</a:t>
            </a:r>
            <a:endParaRPr sz="2000" dirty="0"/>
          </a:p>
          <a:p>
            <a:pPr marL="285750" indent="-285750" defTabSz="1252538">
              <a:lnSpc>
                <a:spcPct val="115000"/>
              </a:lnSpc>
              <a:buSzPts val="1600"/>
              <a:buFont typeface="Wingdings" panose="05000000000000000000" pitchFamily="2" charset="2"/>
              <a:buChar char="n"/>
            </a:pPr>
            <a:r>
              <a:rPr lang="en-US" altLang="zh-TW" sz="2000" dirty="0"/>
              <a:t>Quantum repeater</a:t>
            </a:r>
            <a:r>
              <a:rPr lang="zh-TW" altLang="en-US" sz="2000" dirty="0"/>
              <a:t> </a:t>
            </a:r>
            <a:r>
              <a:rPr lang="en-US" altLang="zh-TW" sz="2000" dirty="0"/>
              <a:t>(with entanglement swap)</a:t>
            </a:r>
            <a:endParaRPr sz="2000" dirty="0"/>
          </a:p>
          <a:p>
            <a:pPr marL="285750" indent="-285750" defTabSz="1252538">
              <a:lnSpc>
                <a:spcPct val="115000"/>
              </a:lnSpc>
              <a:buSzPts val="1600"/>
              <a:buFont typeface="Wingdings" panose="05000000000000000000" pitchFamily="2" charset="2"/>
              <a:buChar char="n"/>
            </a:pPr>
            <a:r>
              <a:rPr lang="en-US" sz="2000" dirty="0"/>
              <a:t>Quantum networks </a:t>
            </a:r>
            <a:endParaRPr sz="2000" dirty="0"/>
          </a:p>
          <a:p>
            <a:pPr marL="285750" indent="-285750" defTabSz="1252538">
              <a:lnSpc>
                <a:spcPct val="115000"/>
              </a:lnSpc>
              <a:buSzPts val="1600"/>
              <a:buFont typeface="Wingdings" panose="05000000000000000000" pitchFamily="2" charset="2"/>
              <a:buChar char="n"/>
            </a:pPr>
            <a:r>
              <a:rPr lang="en-US" sz="2000" dirty="0"/>
              <a:t>Quantum internet</a:t>
            </a:r>
            <a:endParaRPr sz="2000" dirty="0"/>
          </a:p>
          <a:p>
            <a:pPr marL="285750" indent="-285750" defTabSz="1252538">
              <a:lnSpc>
                <a:spcPct val="115000"/>
              </a:lnSpc>
              <a:buSzPts val="1600"/>
              <a:buFont typeface="Wingdings" panose="05000000000000000000" pitchFamily="2" charset="2"/>
              <a:buChar char="n"/>
            </a:pPr>
            <a:r>
              <a:rPr lang="en-US" sz="2000" dirty="0"/>
              <a:t>Distributed quantum computing systems</a:t>
            </a:r>
          </a:p>
          <a:p>
            <a:pPr marL="285750" indent="-285750" defTabSz="1252538">
              <a:lnSpc>
                <a:spcPct val="115000"/>
              </a:lnSpc>
              <a:buSzPts val="1600"/>
              <a:buFont typeface="Wingdings" panose="05000000000000000000" pitchFamily="2" charset="2"/>
              <a:buChar char="n"/>
            </a:pPr>
            <a:r>
              <a:rPr lang="en-US" sz="2000" dirty="0"/>
              <a:t>……</a:t>
            </a:r>
          </a:p>
          <a:p>
            <a:pPr marL="285750" indent="-285750" defTabSz="1252538">
              <a:lnSpc>
                <a:spcPct val="115000"/>
              </a:lnSpc>
              <a:buSzPts val="1600"/>
              <a:buFont typeface="Wingdings" panose="05000000000000000000" pitchFamily="2" charset="2"/>
              <a:buChar char="n"/>
            </a:pPr>
            <a:endParaRPr sz="2000" dirty="0"/>
          </a:p>
        </p:txBody>
      </p:sp>
    </p:spTree>
    <p:extLst>
      <p:ext uri="{BB962C8B-B14F-4D97-AF65-F5344CB8AC3E}">
        <p14:creationId xmlns:p14="http://schemas.microsoft.com/office/powerpoint/2010/main" val="1456507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2292925"/>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Classical Computers vs Quantum Computers</a:t>
            </a:r>
          </a:p>
          <a:p>
            <a:pPr marL="342900" lvl="0" indent="-292100">
              <a:buSzPts val="2000"/>
              <a:buChar char="●"/>
            </a:pPr>
            <a:r>
              <a:rPr lang="en-US" altLang="zh-TW" sz="2800" u="sng" dirty="0">
                <a:solidFill>
                  <a:srgbClr val="3333FF"/>
                </a:solidFill>
              </a:rPr>
              <a:t>Quantum Algorithms</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4" name="投影片編號版面配置區 3">
            <a:extLst>
              <a:ext uri="{FF2B5EF4-FFF2-40B4-BE49-F238E27FC236}">
                <a16:creationId xmlns:a16="http://schemas.microsoft.com/office/drawing/2014/main" id="{6571A8E4-54F0-4DA9-A8ED-0369968C6A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33</a:t>
            </a:fld>
            <a:endParaRPr lang="zh-TW" altLang="en-US"/>
          </a:p>
        </p:txBody>
      </p:sp>
    </p:spTree>
    <p:extLst>
      <p:ext uri="{BB962C8B-B14F-4D97-AF65-F5344CB8AC3E}">
        <p14:creationId xmlns:p14="http://schemas.microsoft.com/office/powerpoint/2010/main" val="2364685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9D26B4-7CC9-4838-9C6E-7668C0B32CE3}"/>
              </a:ext>
            </a:extLst>
          </p:cNvPr>
          <p:cNvSpPr>
            <a:spLocks noGrp="1"/>
          </p:cNvSpPr>
          <p:nvPr>
            <p:ph type="title"/>
          </p:nvPr>
        </p:nvSpPr>
        <p:spPr/>
        <p:txBody>
          <a:bodyPr/>
          <a:lstStyle/>
          <a:p>
            <a:r>
              <a:rPr lang="en-US" altLang="zh-TW" dirty="0"/>
              <a:t>Quantum Supremacy (Advantage)</a:t>
            </a:r>
            <a:endParaRPr lang="zh-TW" altLang="en-US" dirty="0"/>
          </a:p>
        </p:txBody>
      </p:sp>
      <p:sp>
        <p:nvSpPr>
          <p:cNvPr id="3" name="Google Shape;194;g10b70956f60_16_37">
            <a:extLst>
              <a:ext uri="{FF2B5EF4-FFF2-40B4-BE49-F238E27FC236}">
                <a16:creationId xmlns:a16="http://schemas.microsoft.com/office/drawing/2014/main" id="{BE3E7720-7B57-4860-A054-2C808C1D0322}"/>
              </a:ext>
            </a:extLst>
          </p:cNvPr>
          <p:cNvSpPr txBox="1"/>
          <p:nvPr/>
        </p:nvSpPr>
        <p:spPr>
          <a:xfrm>
            <a:off x="0" y="1067634"/>
            <a:ext cx="4780198" cy="3739475"/>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1800" dirty="0"/>
              <a:t>To demonstrate that a </a:t>
            </a:r>
            <a:r>
              <a:rPr lang="en-US" altLang="zh-TW" sz="1800" dirty="0">
                <a:solidFill>
                  <a:srgbClr val="FF0000"/>
                </a:solidFill>
              </a:rPr>
              <a:t>programmable quantum device</a:t>
            </a:r>
            <a:r>
              <a:rPr lang="en-US" altLang="zh-TW" sz="1800" dirty="0"/>
              <a:t> can solve a problem that no classical computer can solve in any feasible amount of time (irrespective of the usefulness of the problem). (By Wiki)</a:t>
            </a:r>
          </a:p>
          <a:p>
            <a:pPr marL="342900" lvl="0" indent="-292100" algn="just">
              <a:buSzPts val="2000"/>
              <a:buChar char="●"/>
            </a:pPr>
            <a:r>
              <a:rPr lang="en-US" altLang="zh-TW" sz="1800" dirty="0"/>
              <a:t>A paper by Google’s researchers published in Nature claimed to reach </a:t>
            </a:r>
            <a:r>
              <a:rPr lang="en-US" altLang="zh-TW" sz="1800" b="1" dirty="0">
                <a:solidFill>
                  <a:srgbClr val="FF0000"/>
                </a:solidFill>
              </a:rPr>
              <a:t>“quantum supremacy”</a:t>
            </a:r>
            <a:r>
              <a:rPr lang="en-US" altLang="zh-TW" sz="1800" dirty="0"/>
              <a:t> in Sept. 2019. It claimed that their quantum computer </a:t>
            </a:r>
            <a:r>
              <a:rPr lang="en-US" altLang="zh-TW" sz="1800" dirty="0">
                <a:solidFill>
                  <a:srgbClr val="FF0000"/>
                </a:solidFill>
              </a:rPr>
              <a:t>Sycamore</a:t>
            </a:r>
            <a:r>
              <a:rPr lang="en-US" altLang="zh-TW" sz="1800" dirty="0"/>
              <a:t> was able to perform a calculation in </a:t>
            </a:r>
            <a:r>
              <a:rPr lang="en-US" altLang="zh-TW" sz="1800" dirty="0">
                <a:solidFill>
                  <a:srgbClr val="FF0000"/>
                </a:solidFill>
              </a:rPr>
              <a:t>200 seconds</a:t>
            </a:r>
            <a:r>
              <a:rPr lang="en-US" altLang="zh-TW" sz="1800" dirty="0"/>
              <a:t> that would take </a:t>
            </a:r>
            <a:r>
              <a:rPr lang="en-US" altLang="zh-TW" sz="1800" dirty="0">
                <a:solidFill>
                  <a:srgbClr val="FF0000"/>
                </a:solidFill>
              </a:rPr>
              <a:t>IBM Summit</a:t>
            </a:r>
            <a:r>
              <a:rPr lang="en-US" altLang="zh-TW" sz="1800" dirty="0"/>
              <a:t>, the fastest super computer at that time,  approximately </a:t>
            </a:r>
            <a:r>
              <a:rPr lang="en-US" altLang="zh-TW" sz="1800" dirty="0">
                <a:solidFill>
                  <a:srgbClr val="FF0000"/>
                </a:solidFill>
              </a:rPr>
              <a:t>10,000 years</a:t>
            </a:r>
            <a:r>
              <a:rPr lang="en-US" altLang="zh-TW" sz="1800" dirty="0"/>
              <a:t>.</a:t>
            </a:r>
          </a:p>
        </p:txBody>
      </p:sp>
      <p:pic>
        <p:nvPicPr>
          <p:cNvPr id="6" name="圖片 5">
            <a:extLst>
              <a:ext uri="{FF2B5EF4-FFF2-40B4-BE49-F238E27FC236}">
                <a16:creationId xmlns:a16="http://schemas.microsoft.com/office/drawing/2014/main" id="{37721535-A7AD-496E-BFBC-0BCF7FDB1F34}"/>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0623" t="1" r="46474" b="2647"/>
          <a:stretch/>
        </p:blipFill>
        <p:spPr bwMode="auto">
          <a:xfrm>
            <a:off x="4780198" y="1134861"/>
            <a:ext cx="4187952" cy="3902599"/>
          </a:xfrm>
          <a:prstGeom prst="rect">
            <a:avLst/>
          </a:prstGeom>
          <a:ln>
            <a:noFill/>
          </a:ln>
          <a:extLst>
            <a:ext uri="{53640926-AAD7-44D8-BBD7-CCE9431645EC}">
              <a14:shadowObscured xmlns:a14="http://schemas.microsoft.com/office/drawing/2010/main"/>
            </a:ext>
          </a:extLst>
        </p:spPr>
      </p:pic>
      <p:sp>
        <p:nvSpPr>
          <p:cNvPr id="7" name="投影片編號版面配置區 6">
            <a:extLst>
              <a:ext uri="{FF2B5EF4-FFF2-40B4-BE49-F238E27FC236}">
                <a16:creationId xmlns:a16="http://schemas.microsoft.com/office/drawing/2014/main" id="{8EDF7752-C61D-4CA4-90D1-CAF8AB7A03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34</a:t>
            </a:fld>
            <a:endParaRPr lang="zh-TW" altLang="en-US"/>
          </a:p>
        </p:txBody>
      </p:sp>
    </p:spTree>
    <p:extLst>
      <p:ext uri="{BB962C8B-B14F-4D97-AF65-F5344CB8AC3E}">
        <p14:creationId xmlns:p14="http://schemas.microsoft.com/office/powerpoint/2010/main" val="3686098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30F5FE4-E503-4E77-B51B-3201B9447E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09417" y="550499"/>
            <a:ext cx="4349240" cy="4152372"/>
          </a:xfrm>
          <a:prstGeom prst="rect">
            <a:avLst/>
          </a:prstGeom>
        </p:spPr>
      </p:pic>
      <p:sp>
        <p:nvSpPr>
          <p:cNvPr id="8" name="標題 1">
            <a:extLst>
              <a:ext uri="{FF2B5EF4-FFF2-40B4-BE49-F238E27FC236}">
                <a16:creationId xmlns:a16="http://schemas.microsoft.com/office/drawing/2014/main" id="{07FC6E3E-0030-4115-B817-0C4081EDDE83}"/>
              </a:ext>
            </a:extLst>
          </p:cNvPr>
          <p:cNvSpPr txBox="1">
            <a:spLocks/>
          </p:cNvSpPr>
          <p:nvPr/>
        </p:nvSpPr>
        <p:spPr>
          <a:xfrm>
            <a:off x="4571999" y="4717373"/>
            <a:ext cx="4184074" cy="387779"/>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900" b="1" dirty="0"/>
              <a:t>Peter W. Shor, “Algorithms for quantum computation: discrete logarithms and factoring,” in </a:t>
            </a:r>
            <a:r>
              <a:rPr lang="en-US" altLang="zh-TW" sz="900" b="1" i="1" dirty="0"/>
              <a:t>Proceedings 35th IEEE</a:t>
            </a:r>
            <a:r>
              <a:rPr lang="zh-TW" altLang="en-US" sz="900" b="1" i="1" dirty="0"/>
              <a:t> </a:t>
            </a:r>
            <a:r>
              <a:rPr lang="en-US" altLang="zh-TW" sz="900" b="1" i="1" dirty="0"/>
              <a:t>annual symposium on foundations of computer science, </a:t>
            </a:r>
            <a:r>
              <a:rPr lang="en-US" altLang="zh-TW" sz="900" b="1" dirty="0"/>
              <a:t>pp. 124-134, 1994.</a:t>
            </a:r>
            <a:r>
              <a:rPr lang="en-US" altLang="zh-TW" sz="200" b="1" dirty="0"/>
              <a:t>.</a:t>
            </a:r>
            <a:br>
              <a:rPr lang="zh-TW" altLang="en-US" sz="200" b="1" dirty="0"/>
            </a:br>
            <a:endParaRPr lang="zh-TW" altLang="en-US" sz="200" b="1" dirty="0"/>
          </a:p>
        </p:txBody>
      </p:sp>
      <p:pic>
        <p:nvPicPr>
          <p:cNvPr id="2050" name="Picture 2" descr="Peter Shor 2017 Dirac Medal Award Ceremony.png">
            <a:extLst>
              <a:ext uri="{FF2B5EF4-FFF2-40B4-BE49-F238E27FC236}">
                <a16:creationId xmlns:a16="http://schemas.microsoft.com/office/drawing/2014/main" id="{AC122046-EEED-4E40-89C7-3CBE494D0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3401" y="580579"/>
            <a:ext cx="1152108" cy="1482031"/>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94;g10b70956f60_16_37">
            <a:extLst>
              <a:ext uri="{FF2B5EF4-FFF2-40B4-BE49-F238E27FC236}">
                <a16:creationId xmlns:a16="http://schemas.microsoft.com/office/drawing/2014/main" id="{D550906C-CE0B-4897-A55A-3F9CE979A4BA}"/>
              </a:ext>
            </a:extLst>
          </p:cNvPr>
          <p:cNvSpPr txBox="1"/>
          <p:nvPr/>
        </p:nvSpPr>
        <p:spPr>
          <a:xfrm>
            <a:off x="135576" y="1219758"/>
            <a:ext cx="4424081" cy="3400921"/>
          </a:xfrm>
          <a:prstGeom prst="rect">
            <a:avLst/>
          </a:prstGeom>
          <a:noFill/>
          <a:ln>
            <a:noFill/>
          </a:ln>
        </p:spPr>
        <p:txBody>
          <a:bodyPr spcFirstLastPara="1" wrap="square" lIns="68575" tIns="68575" rIns="68575" bIns="68575" anchor="t" anchorCtr="0">
            <a:spAutoFit/>
          </a:bodyPr>
          <a:lstStyle/>
          <a:p>
            <a:pPr marL="336550" lvl="0" indent="-285750" algn="just">
              <a:buSzPts val="2000"/>
              <a:buFont typeface="Arial" panose="020B0604020202020204" pitchFamily="34" charset="0"/>
              <a:buChar char="•"/>
            </a:pPr>
            <a:r>
              <a:rPr lang="en-US" altLang="zh-TW" dirty="0"/>
              <a:t>Shor's algorithm </a:t>
            </a:r>
            <a:r>
              <a:rPr lang="en-US" altLang="zh-TW" dirty="0">
                <a:cs typeface="Times New Roman" panose="02020603050405020304" pitchFamily="18" charset="0"/>
              </a:rPr>
              <a:t>was proposed by Peter Shor in 1994.</a:t>
            </a:r>
            <a:endParaRPr lang="en-US" altLang="zh-TW" sz="1200" dirty="0">
              <a:solidFill>
                <a:srgbClr val="FF0000"/>
              </a:solidFill>
              <a:cs typeface="Times New Roman" panose="02020603050405020304" pitchFamily="18" charset="0"/>
            </a:endParaRPr>
          </a:p>
          <a:p>
            <a:pPr marL="336550" lvl="0" indent="-285750" algn="just">
              <a:buSzPts val="2000"/>
              <a:buFont typeface="Arial" panose="020B0604020202020204" pitchFamily="34" charset="0"/>
              <a:buChar char="•"/>
            </a:pPr>
            <a:r>
              <a:rPr lang="en-US" altLang="zh-TW" dirty="0"/>
              <a:t>It can solve the </a:t>
            </a:r>
            <a:r>
              <a:rPr lang="en-US" altLang="zh-TW" dirty="0" err="1">
                <a:solidFill>
                  <a:srgbClr val="00B050"/>
                </a:solidFill>
              </a:rPr>
              <a:t>semiprime</a:t>
            </a:r>
            <a:r>
              <a:rPr lang="en-US" altLang="zh-TW" dirty="0">
                <a:solidFill>
                  <a:srgbClr val="00B050"/>
                </a:solidFill>
              </a:rPr>
              <a:t> factorization (SPF)</a:t>
            </a:r>
            <a:r>
              <a:rPr lang="en-US" altLang="zh-TW" dirty="0"/>
              <a:t> problem and the </a:t>
            </a:r>
            <a:r>
              <a:rPr lang="en-US" altLang="zh-TW" dirty="0">
                <a:solidFill>
                  <a:srgbClr val="00B050"/>
                </a:solidFill>
              </a:rPr>
              <a:t>discrete logarithm (DL) </a:t>
            </a:r>
            <a:r>
              <a:rPr lang="en-US" altLang="zh-TW" dirty="0"/>
              <a:t>problem with polynomial time complexity. </a:t>
            </a:r>
          </a:p>
          <a:p>
            <a:pPr marL="336550" lvl="0" indent="-285750" algn="just">
              <a:buSzPts val="2000"/>
              <a:buFont typeface="Arial" panose="020B0604020202020204" pitchFamily="34" charset="0"/>
              <a:buChar char="•"/>
            </a:pPr>
            <a:r>
              <a:rPr lang="en-US" altLang="zh-TW" dirty="0"/>
              <a:t>It is </a:t>
            </a:r>
            <a:r>
              <a:rPr lang="en-US" altLang="zh-TW" dirty="0">
                <a:solidFill>
                  <a:srgbClr val="00B050"/>
                </a:solidFill>
              </a:rPr>
              <a:t>exponentially faster </a:t>
            </a:r>
            <a:r>
              <a:rPr lang="en-US" altLang="zh-TW" dirty="0"/>
              <a:t>than the best currently-known algorithm running on a classical computer for factoring integers.</a:t>
            </a:r>
          </a:p>
          <a:p>
            <a:pPr marL="336550" lvl="0" indent="-285750" algn="just">
              <a:buSzPts val="2000"/>
              <a:buFont typeface="Arial" panose="020B0604020202020204" pitchFamily="34" charset="0"/>
              <a:buChar char="•"/>
            </a:pPr>
            <a:r>
              <a:rPr lang="en-US" altLang="zh-TW" dirty="0"/>
              <a:t>Thus, it poses a serious challenge to popular public key cryptographic systems based on the hardness for solving the SPF, the DL or elliptic curve DL (ECDL) problems, such as the </a:t>
            </a:r>
            <a:r>
              <a:rPr lang="en-US" altLang="zh-TW" dirty="0" err="1"/>
              <a:t>Rivest</a:t>
            </a:r>
            <a:r>
              <a:rPr lang="en-US" altLang="zh-TW" dirty="0"/>
              <a:t>-Shamir-</a:t>
            </a:r>
            <a:r>
              <a:rPr lang="en-US" altLang="zh-TW" dirty="0" err="1"/>
              <a:t>Adleman</a:t>
            </a:r>
            <a:r>
              <a:rPr lang="en-US" altLang="zh-TW" dirty="0"/>
              <a:t> (</a:t>
            </a:r>
            <a:r>
              <a:rPr lang="en-US" altLang="zh-TW" dirty="0">
                <a:solidFill>
                  <a:srgbClr val="00B050"/>
                </a:solidFill>
              </a:rPr>
              <a:t>RSA</a:t>
            </a:r>
            <a:r>
              <a:rPr lang="en-US" altLang="zh-TW" dirty="0"/>
              <a:t>), </a:t>
            </a:r>
            <a:r>
              <a:rPr lang="en-US" altLang="zh-TW" dirty="0" err="1"/>
              <a:t>Diffie</a:t>
            </a:r>
            <a:r>
              <a:rPr lang="en-US" altLang="zh-TW" dirty="0"/>
              <a:t>-Hellman (</a:t>
            </a:r>
            <a:r>
              <a:rPr lang="en-US" altLang="zh-TW" dirty="0">
                <a:solidFill>
                  <a:srgbClr val="00B050"/>
                </a:solidFill>
              </a:rPr>
              <a:t>DH</a:t>
            </a:r>
            <a:r>
              <a:rPr lang="en-US" altLang="zh-TW" dirty="0"/>
              <a:t>), and </a:t>
            </a:r>
            <a:r>
              <a:rPr lang="en-US" altLang="zh-TW" dirty="0" err="1">
                <a:solidFill>
                  <a:srgbClr val="00B050"/>
                </a:solidFill>
              </a:rPr>
              <a:t>ElGamal</a:t>
            </a:r>
            <a:r>
              <a:rPr lang="en-US" altLang="zh-TW" dirty="0"/>
              <a:t> cryptosystems.</a:t>
            </a:r>
          </a:p>
          <a:p>
            <a:pPr marL="336550" lvl="0" indent="-285750" algn="just">
              <a:buSzPts val="2000"/>
              <a:buFont typeface="Arial" panose="020B0604020202020204" pitchFamily="34" charset="0"/>
              <a:buChar char="•"/>
            </a:pPr>
            <a:endParaRPr lang="en-US" altLang="zh-TW" sz="1600" dirty="0">
              <a:latin typeface="Times New Roman" panose="02020603050405020304" pitchFamily="18" charset="0"/>
              <a:cs typeface="Times New Roman" panose="02020603050405020304" pitchFamily="18" charset="0"/>
            </a:endParaRPr>
          </a:p>
        </p:txBody>
      </p:sp>
      <p:sp>
        <p:nvSpPr>
          <p:cNvPr id="13" name="標題 1">
            <a:extLst>
              <a:ext uri="{FF2B5EF4-FFF2-40B4-BE49-F238E27FC236}">
                <a16:creationId xmlns:a16="http://schemas.microsoft.com/office/drawing/2014/main" id="{B425D227-DB95-4928-9C15-F462E0E13BD1}"/>
              </a:ext>
            </a:extLst>
          </p:cNvPr>
          <p:cNvSpPr txBox="1">
            <a:spLocks/>
          </p:cNvSpPr>
          <p:nvPr/>
        </p:nvSpPr>
        <p:spPr>
          <a:xfrm>
            <a:off x="135576" y="4620679"/>
            <a:ext cx="4311348" cy="41678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Photo Source: https://en.wikipedia.org/wiki/Peter_Shor#/media/File:Peter_Shor_2017_Dirac_Medal_Award_Ceremony.png</a:t>
            </a:r>
            <a:endParaRPr lang="zh-TW" altLang="en-US" sz="1100" dirty="0"/>
          </a:p>
        </p:txBody>
      </p:sp>
      <p:sp>
        <p:nvSpPr>
          <p:cNvPr id="9" name="Google Shape;194;g10b70956f60_16_37">
            <a:extLst>
              <a:ext uri="{FF2B5EF4-FFF2-40B4-BE49-F238E27FC236}">
                <a16:creationId xmlns:a16="http://schemas.microsoft.com/office/drawing/2014/main" id="{D550906C-CE0B-4897-A55A-3F9CE979A4BA}"/>
              </a:ext>
            </a:extLst>
          </p:cNvPr>
          <p:cNvSpPr txBox="1"/>
          <p:nvPr/>
        </p:nvSpPr>
        <p:spPr>
          <a:xfrm>
            <a:off x="258527" y="550499"/>
            <a:ext cx="4561499" cy="569377"/>
          </a:xfrm>
          <a:prstGeom prst="rect">
            <a:avLst/>
          </a:prstGeom>
          <a:noFill/>
          <a:ln>
            <a:noFill/>
          </a:ln>
        </p:spPr>
        <p:txBody>
          <a:bodyPr spcFirstLastPara="1" wrap="square" lIns="68575" tIns="68575" rIns="68575" bIns="68575" anchor="t" anchorCtr="0">
            <a:spAutoFit/>
          </a:bodyPr>
          <a:lstStyle/>
          <a:p>
            <a:pPr marL="50800" lvl="0" algn="just">
              <a:buSzPts val="2000"/>
            </a:pPr>
            <a:r>
              <a:rPr lang="en-US" altLang="zh-TW" sz="2800" b="1" dirty="0">
                <a:latin typeface="+mn-lt"/>
                <a:cs typeface="Times New Roman" panose="02020603050405020304" pitchFamily="18" charset="0"/>
              </a:rPr>
              <a:t>Shor’s Algorithm</a:t>
            </a:r>
          </a:p>
        </p:txBody>
      </p:sp>
      <p:sp>
        <p:nvSpPr>
          <p:cNvPr id="5" name="投影片編號版面配置區 4">
            <a:extLst>
              <a:ext uri="{FF2B5EF4-FFF2-40B4-BE49-F238E27FC236}">
                <a16:creationId xmlns:a16="http://schemas.microsoft.com/office/drawing/2014/main" id="{3EF9026D-8752-4CF6-A406-17EED8EB22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35</a:t>
            </a:fld>
            <a:endParaRPr lang="zh-TW" altLang="en-US"/>
          </a:p>
        </p:txBody>
      </p:sp>
    </p:spTree>
    <p:extLst>
      <p:ext uri="{BB962C8B-B14F-4D97-AF65-F5344CB8AC3E}">
        <p14:creationId xmlns:p14="http://schemas.microsoft.com/office/powerpoint/2010/main" val="4114838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licdn.com/dms/image/v2/D5612AQFdZ1mhST0fsg/article-cover_image-shrink_720_1280/article-cover_image-shrink_720_1280/0/1730150648062?e=1747267200&amp;v=beta&amp;t=PSdfEZki-8mcWCxlKJsXcTOAZwSnJDhIvO8Eeh5Q1SI">
            <a:extLst>
              <a:ext uri="{FF2B5EF4-FFF2-40B4-BE49-F238E27FC236}">
                <a16:creationId xmlns:a16="http://schemas.microsoft.com/office/drawing/2014/main" id="{6258B3A3-030C-4F22-8520-E17E06351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0A0A837-1F2C-4347-A102-21A9A8DE50D2}"/>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43D1BF65-3E66-40F1-A266-A646C123E9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36</a:t>
            </a:fld>
            <a:endParaRPr lang="zh-TW" altLang="en-US"/>
          </a:p>
        </p:txBody>
      </p:sp>
    </p:spTree>
    <p:extLst>
      <p:ext uri="{BB962C8B-B14F-4D97-AF65-F5344CB8AC3E}">
        <p14:creationId xmlns:p14="http://schemas.microsoft.com/office/powerpoint/2010/main" val="3849967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87923"/>
            <a:ext cx="8229600" cy="1028700"/>
          </a:xfrm>
        </p:spPr>
        <p:txBody>
          <a:bodyPr/>
          <a:lstStyle/>
          <a:p>
            <a:r>
              <a:rPr lang="en-US" altLang="zh-TW" dirty="0"/>
              <a:t>FT: from time domain to frequency domain</a:t>
            </a:r>
            <a:endParaRPr lang="zh-TW" altLang="en-US" dirty="0"/>
          </a:p>
        </p:txBody>
      </p:sp>
      <p:sp>
        <p:nvSpPr>
          <p:cNvPr id="4" name="投影片編號版面配置區 3"/>
          <p:cNvSpPr>
            <a:spLocks noGrp="1"/>
          </p:cNvSpPr>
          <p:nvPr>
            <p:ph type="sldNum" sz="quarter" idx="10"/>
          </p:nvPr>
        </p:nvSpPr>
        <p:spPr/>
        <p:txBody>
          <a:bodyPr/>
          <a:lstStyle/>
          <a:p>
            <a:fld id="{7A97B5DE-3CB1-4C6F-ACB5-6BC122C5FF78}" type="slidenum">
              <a:rPr lang="en-US" altLang="zh-TW" smtClean="0"/>
              <a:pPr/>
              <a:t>37</a:t>
            </a:fld>
            <a:endParaRPr lang="en-US" altLang="zh-TW"/>
          </a:p>
        </p:txBody>
      </p:sp>
      <p:pic>
        <p:nvPicPr>
          <p:cNvPr id="116738" name="Picture 2" descr="https://lh5.googleusercontent.com/spk__7b8GRllvv-1HrYf3yesU8-rIrS9O3dhF7rW21WrcpmnZSsxybwXnSRcEkNyT2qd5W177rT6XAT6wL7eaev9FY4HgmBx-oWSGQ2NY6rF_Mwdq5zKsnu8S2cqk8k9RGiy1J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949" y="978208"/>
            <a:ext cx="5403287" cy="377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744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5398" y="485357"/>
            <a:ext cx="6826342" cy="1320404"/>
          </a:xfrm>
        </p:spPr>
        <p:txBody>
          <a:bodyPr/>
          <a:lstStyle/>
          <a:p>
            <a:r>
              <a:rPr lang="en-US" altLang="zh-TW" sz="2700" dirty="0"/>
              <a:t>Light -&gt; Prism -&gt; Spectrum </a:t>
            </a:r>
            <a:br>
              <a:rPr lang="en-US" altLang="zh-TW" sz="2700" dirty="0"/>
            </a:br>
            <a:r>
              <a:rPr lang="en-US" altLang="zh-TW" sz="2700" dirty="0"/>
              <a:t>vs</a:t>
            </a:r>
            <a:br>
              <a:rPr lang="en-US" altLang="zh-TW" sz="2700" dirty="0"/>
            </a:br>
            <a:r>
              <a:rPr lang="en-US" altLang="zh-TW" sz="2700" dirty="0"/>
              <a:t>Signal (or series)-&gt; FT -&gt; Spectrum </a:t>
            </a:r>
            <a:br>
              <a:rPr lang="en-US" altLang="zh-TW" sz="2700" dirty="0"/>
            </a:br>
            <a:endParaRPr lang="zh-TW" altLang="en-US" sz="2700" dirty="0"/>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97B5DE-3CB1-4C6F-ACB5-6BC122C5FF78}" type="slidenum">
              <a:rPr lang="en-US" altLang="zh-TW" smtClean="0"/>
              <a:pPr/>
              <a:t>38</a:t>
            </a:fld>
            <a:endParaRPr lang="en-US" altLang="zh-TW"/>
          </a:p>
        </p:txBody>
      </p:sp>
      <p:pic>
        <p:nvPicPr>
          <p:cNvPr id="86018" name="Picture 2" descr="https://encrypted-tbn2.gstatic.com/images?q=tbn:ANd9GcRJaiMouk6M1mFdTpi3Yp0GRovPLatiPFGBAmFhWjMNu6Wpj2lc4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706" y="1603538"/>
            <a:ext cx="5635679" cy="345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11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686642-E8AC-4E46-B2E8-95E0125A98AE}"/>
              </a:ext>
            </a:extLst>
          </p:cNvPr>
          <p:cNvSpPr>
            <a:spLocks noGrp="1"/>
          </p:cNvSpPr>
          <p:nvPr>
            <p:ph type="title"/>
          </p:nvPr>
        </p:nvSpPr>
        <p:spPr>
          <a:xfrm>
            <a:off x="405786" y="214114"/>
            <a:ext cx="9063529" cy="1028700"/>
          </a:xfrm>
        </p:spPr>
        <p:txBody>
          <a:bodyPr/>
          <a:lstStyle/>
          <a:p>
            <a:r>
              <a:rPr lang="en-US" altLang="zh-TW" dirty="0"/>
              <a:t>Quantum Fourier Transform (QFT):</a:t>
            </a:r>
            <a:br>
              <a:rPr lang="en-US" altLang="zh-TW" dirty="0"/>
            </a:br>
            <a:r>
              <a:rPr lang="en-US" altLang="zh-TW" dirty="0"/>
              <a:t>From computation basis to Fourier basis</a:t>
            </a:r>
            <a:endParaRPr lang="zh-TW" altLang="en-US" dirty="0"/>
          </a:p>
        </p:txBody>
      </p:sp>
      <p:pic>
        <p:nvPicPr>
          <p:cNvPr id="4" name="圖片 3">
            <a:extLst>
              <a:ext uri="{FF2B5EF4-FFF2-40B4-BE49-F238E27FC236}">
                <a16:creationId xmlns:a16="http://schemas.microsoft.com/office/drawing/2014/main" id="{CA14840D-577E-4202-884A-2BB6A65EAD74}"/>
              </a:ext>
            </a:extLst>
          </p:cNvPr>
          <p:cNvPicPr>
            <a:picLocks noChangeAspect="1"/>
          </p:cNvPicPr>
          <p:nvPr/>
        </p:nvPicPr>
        <p:blipFill>
          <a:blip r:embed="rId2"/>
          <a:stretch>
            <a:fillRect/>
          </a:stretch>
        </p:blipFill>
        <p:spPr>
          <a:xfrm>
            <a:off x="263769" y="1295599"/>
            <a:ext cx="4308231" cy="3505001"/>
          </a:xfrm>
          <a:prstGeom prst="rect">
            <a:avLst/>
          </a:prstGeom>
        </p:spPr>
      </p:pic>
      <p:pic>
        <p:nvPicPr>
          <p:cNvPr id="5" name="圖片 4">
            <a:extLst>
              <a:ext uri="{FF2B5EF4-FFF2-40B4-BE49-F238E27FC236}">
                <a16:creationId xmlns:a16="http://schemas.microsoft.com/office/drawing/2014/main" id="{BD005741-4239-4374-B403-8370226C109E}"/>
              </a:ext>
            </a:extLst>
          </p:cNvPr>
          <p:cNvPicPr>
            <a:picLocks noChangeAspect="1"/>
          </p:cNvPicPr>
          <p:nvPr/>
        </p:nvPicPr>
        <p:blipFill>
          <a:blip r:embed="rId3"/>
          <a:stretch>
            <a:fillRect/>
          </a:stretch>
        </p:blipFill>
        <p:spPr>
          <a:xfrm>
            <a:off x="4589584" y="1286774"/>
            <a:ext cx="4471896" cy="3418338"/>
          </a:xfrm>
          <a:prstGeom prst="rect">
            <a:avLst/>
          </a:prstGeom>
        </p:spPr>
      </p:pic>
      <p:sp>
        <p:nvSpPr>
          <p:cNvPr id="6" name="投影片編號版面配置區 5">
            <a:extLst>
              <a:ext uri="{FF2B5EF4-FFF2-40B4-BE49-F238E27FC236}">
                <a16:creationId xmlns:a16="http://schemas.microsoft.com/office/drawing/2014/main" id="{D65214F9-9E51-4A88-8449-A121EA51DD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39</a:t>
            </a:fld>
            <a:endParaRPr lang="zh-TW" altLang="en-US"/>
          </a:p>
        </p:txBody>
      </p:sp>
    </p:spTree>
    <p:extLst>
      <p:ext uri="{BB962C8B-B14F-4D97-AF65-F5344CB8AC3E}">
        <p14:creationId xmlns:p14="http://schemas.microsoft.com/office/powerpoint/2010/main" val="383364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51DD7D-99DB-41FB-8EA7-FD8BD87CD1A9}"/>
              </a:ext>
            </a:extLst>
          </p:cNvPr>
          <p:cNvSpPr>
            <a:spLocks noGrp="1"/>
          </p:cNvSpPr>
          <p:nvPr>
            <p:ph type="title"/>
          </p:nvPr>
        </p:nvSpPr>
        <p:spPr>
          <a:xfrm>
            <a:off x="0" y="-52700"/>
            <a:ext cx="10226040" cy="571500"/>
          </a:xfrm>
          <a:solidFill>
            <a:schemeClr val="bg1"/>
          </a:solidFill>
        </p:spPr>
        <p:txBody>
          <a:bodyPr/>
          <a:lstStyle/>
          <a:p>
            <a:r>
              <a:rPr lang="en-US" altLang="zh-TW" sz="2400" dirty="0"/>
              <a:t>        Quantum Technologies</a:t>
            </a:r>
            <a:endParaRPr lang="zh-TW" altLang="en-US" sz="2400" dirty="0"/>
          </a:p>
        </p:txBody>
      </p:sp>
      <p:sp>
        <p:nvSpPr>
          <p:cNvPr id="3" name="投影片編號版面配置區 2">
            <a:extLst>
              <a:ext uri="{FF2B5EF4-FFF2-40B4-BE49-F238E27FC236}">
                <a16:creationId xmlns:a16="http://schemas.microsoft.com/office/drawing/2014/main" id="{4DDA55B5-7300-4480-925C-784AAA23B1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a:t>
            </a:fld>
            <a:endParaRPr lang="zh-TW" altLang="en-US"/>
          </a:p>
        </p:txBody>
      </p:sp>
      <p:pic>
        <p:nvPicPr>
          <p:cNvPr id="4" name="Picture 2">
            <a:extLst>
              <a:ext uri="{FF2B5EF4-FFF2-40B4-BE49-F238E27FC236}">
                <a16:creationId xmlns:a16="http://schemas.microsoft.com/office/drawing/2014/main" id="{CBCD43EA-24F4-4B5C-BB66-D5DFE871DA7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2000"/>
                    </a14:imgEffect>
                    <a14:imgEffect>
                      <a14:saturation sat="145000"/>
                    </a14:imgEffect>
                    <a14:imgEffect>
                      <a14:brightnessContrast bright="7000" contrast="43000"/>
                    </a14:imgEffect>
                  </a14:imgLayer>
                </a14:imgProps>
              </a:ext>
              <a:ext uri="{28A0092B-C50C-407E-A947-70E740481C1C}">
                <a14:useLocalDpi xmlns:a14="http://schemas.microsoft.com/office/drawing/2010/main" val="0"/>
              </a:ext>
            </a:extLst>
          </a:blip>
          <a:srcRect t="6859"/>
          <a:stretch/>
        </p:blipFill>
        <p:spPr bwMode="auto">
          <a:xfrm>
            <a:off x="-121920" y="518799"/>
            <a:ext cx="8527085" cy="470425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89AB44A-9C61-4AD8-9394-05E8C0BDCA2F}"/>
              </a:ext>
            </a:extLst>
          </p:cNvPr>
          <p:cNvSpPr/>
          <p:nvPr/>
        </p:nvSpPr>
        <p:spPr>
          <a:xfrm>
            <a:off x="441702" y="518799"/>
            <a:ext cx="2572718" cy="43377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717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1015" y="342900"/>
            <a:ext cx="8475785" cy="1028700"/>
          </a:xfrm>
        </p:spPr>
        <p:txBody>
          <a:bodyPr/>
          <a:lstStyle/>
          <a:p>
            <a:r>
              <a:rPr lang="en-US" altLang="zh-TW" dirty="0"/>
              <a:t>Formula of QFT</a:t>
            </a:r>
            <a:endParaRPr lang="zh-TW" altLang="en-US" dirty="0"/>
          </a:p>
        </p:txBody>
      </p:sp>
      <p:sp>
        <p:nvSpPr>
          <p:cNvPr id="3" name="投影片編號版面配置區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40</a:t>
            </a:fld>
            <a:endParaRPr lang="zh-TW" altLang="en-US"/>
          </a:p>
        </p:txBody>
      </p:sp>
      <p:pic>
        <p:nvPicPr>
          <p:cNvPr id="4" name="圖片 3"/>
          <p:cNvPicPr>
            <a:picLocks noChangeAspect="1"/>
          </p:cNvPicPr>
          <p:nvPr/>
        </p:nvPicPr>
        <p:blipFill>
          <a:blip r:embed="rId2"/>
          <a:stretch>
            <a:fillRect/>
          </a:stretch>
        </p:blipFill>
        <p:spPr>
          <a:xfrm>
            <a:off x="307733" y="1194668"/>
            <a:ext cx="8583169" cy="3842792"/>
          </a:xfrm>
          <a:prstGeom prst="rect">
            <a:avLst/>
          </a:prstGeom>
        </p:spPr>
      </p:pic>
    </p:spTree>
    <p:extLst>
      <p:ext uri="{BB962C8B-B14F-4D97-AF65-F5344CB8AC3E}">
        <p14:creationId xmlns:p14="http://schemas.microsoft.com/office/powerpoint/2010/main" val="3918402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85DB6A-E85C-4CBF-863C-F5272EF30389}"/>
              </a:ext>
            </a:extLst>
          </p:cNvPr>
          <p:cNvSpPr>
            <a:spLocks noGrp="1"/>
          </p:cNvSpPr>
          <p:nvPr>
            <p:ph type="title"/>
          </p:nvPr>
        </p:nvSpPr>
        <p:spPr/>
        <p:txBody>
          <a:bodyPr/>
          <a:lstStyle/>
          <a:p>
            <a:r>
              <a:rPr lang="en-US" altLang="zh-TW" dirty="0" err="1"/>
              <a:t>QFT</a:t>
            </a:r>
            <a:r>
              <a:rPr lang="en-US" altLang="zh-TW" dirty="0"/>
              <a:t> Circuit of 4 Qubits</a:t>
            </a:r>
            <a:endParaRPr lang="zh-TW" altLang="en-US" dirty="0"/>
          </a:p>
        </p:txBody>
      </p:sp>
      <p:pic>
        <p:nvPicPr>
          <p:cNvPr id="1026" name="Picture 2">
            <a:extLst>
              <a:ext uri="{FF2B5EF4-FFF2-40B4-BE49-F238E27FC236}">
                <a16:creationId xmlns:a16="http://schemas.microsoft.com/office/drawing/2014/main" id="{8E17C554-C0A1-4DAF-B240-ADCE69029D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6025" y="1552574"/>
            <a:ext cx="9201150" cy="2723212"/>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31EC9A46-48CF-4137-8FB5-6B3234D392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41</a:t>
            </a:fld>
            <a:endParaRPr lang="zh-TW" altLang="en-US"/>
          </a:p>
        </p:txBody>
      </p:sp>
    </p:spTree>
    <p:extLst>
      <p:ext uri="{BB962C8B-B14F-4D97-AF65-F5344CB8AC3E}">
        <p14:creationId xmlns:p14="http://schemas.microsoft.com/office/powerpoint/2010/main" val="3307420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85DB6A-E85C-4CBF-863C-F5272EF30389}"/>
              </a:ext>
            </a:extLst>
          </p:cNvPr>
          <p:cNvSpPr>
            <a:spLocks noGrp="1"/>
          </p:cNvSpPr>
          <p:nvPr>
            <p:ph type="title"/>
          </p:nvPr>
        </p:nvSpPr>
        <p:spPr/>
        <p:txBody>
          <a:bodyPr/>
          <a:lstStyle/>
          <a:p>
            <a:r>
              <a:rPr lang="en-US" altLang="zh-TW" dirty="0"/>
              <a:t>QFT</a:t>
            </a:r>
            <a:r>
              <a:rPr lang="en-US" altLang="zh-TW" baseline="30000" dirty="0"/>
              <a:t>-1</a:t>
            </a:r>
            <a:r>
              <a:rPr lang="en-US" altLang="zh-TW" dirty="0"/>
              <a:t> Circuit of 4 Qubits</a:t>
            </a:r>
            <a:endParaRPr lang="zh-TW" altLang="en-US" dirty="0"/>
          </a:p>
        </p:txBody>
      </p:sp>
      <p:pic>
        <p:nvPicPr>
          <p:cNvPr id="3074" name="Picture 2">
            <a:extLst>
              <a:ext uri="{FF2B5EF4-FFF2-40B4-BE49-F238E27FC236}">
                <a16:creationId xmlns:a16="http://schemas.microsoft.com/office/drawing/2014/main" id="{4C6CCD24-939A-49FB-B90A-58E62B4D41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6171" y="1552574"/>
            <a:ext cx="9252425" cy="2678135"/>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562425F2-A72A-4BFF-A708-84944F3B50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42</a:t>
            </a:fld>
            <a:endParaRPr lang="zh-TW" altLang="en-US"/>
          </a:p>
        </p:txBody>
      </p:sp>
    </p:spTree>
    <p:extLst>
      <p:ext uri="{BB962C8B-B14F-4D97-AF65-F5344CB8AC3E}">
        <p14:creationId xmlns:p14="http://schemas.microsoft.com/office/powerpoint/2010/main" val="427872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BC3845-FE9C-4BBD-9795-724AF9233437}"/>
              </a:ext>
            </a:extLst>
          </p:cNvPr>
          <p:cNvSpPr>
            <a:spLocks noGrp="1"/>
          </p:cNvSpPr>
          <p:nvPr>
            <p:ph type="title"/>
          </p:nvPr>
        </p:nvSpPr>
        <p:spPr>
          <a:xfrm>
            <a:off x="457200" y="342900"/>
            <a:ext cx="8229600" cy="674050"/>
          </a:xfrm>
        </p:spPr>
        <p:txBody>
          <a:bodyPr/>
          <a:lstStyle/>
          <a:p>
            <a:r>
              <a:rPr lang="en-US" altLang="zh-TW" sz="3600" dirty="0">
                <a:solidFill>
                  <a:srgbClr val="FF0000"/>
                </a:solidFill>
              </a:rPr>
              <a:t>MIT </a:t>
            </a:r>
            <a:r>
              <a:rPr lang="en-US" altLang="zh-TW" sz="3600" dirty="0">
                <a:solidFill>
                  <a:schemeClr val="tx1"/>
                </a:solidFill>
              </a:rPr>
              <a:t>vs </a:t>
            </a:r>
            <a:r>
              <a:rPr lang="en-US" altLang="zh-TW" sz="3600" dirty="0">
                <a:solidFill>
                  <a:srgbClr val="00B050"/>
                </a:solidFill>
              </a:rPr>
              <a:t>MIT</a:t>
            </a:r>
            <a:endParaRPr lang="zh-TW" altLang="en-US" sz="3200" dirty="0">
              <a:solidFill>
                <a:srgbClr val="00B050"/>
              </a:solidFill>
            </a:endParaRPr>
          </a:p>
        </p:txBody>
      </p:sp>
      <p:sp>
        <p:nvSpPr>
          <p:cNvPr id="4" name="Google Shape;194;g10b70956f60_16_37">
            <a:extLst>
              <a:ext uri="{FF2B5EF4-FFF2-40B4-BE49-F238E27FC236}">
                <a16:creationId xmlns:a16="http://schemas.microsoft.com/office/drawing/2014/main" id="{A21FE337-BCC2-4566-9EDB-854CD94DDA6A}"/>
              </a:ext>
            </a:extLst>
          </p:cNvPr>
          <p:cNvSpPr txBox="1"/>
          <p:nvPr/>
        </p:nvSpPr>
        <p:spPr>
          <a:xfrm>
            <a:off x="105770" y="957904"/>
            <a:ext cx="8932459" cy="3772818"/>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2000" dirty="0"/>
              <a:t>From</a:t>
            </a:r>
            <a:r>
              <a:rPr lang="zh-TW" altLang="en-US" sz="2000" dirty="0"/>
              <a:t> </a:t>
            </a:r>
            <a:r>
              <a:rPr lang="en-US" altLang="zh-TW" sz="2000" dirty="0" err="1">
                <a:solidFill>
                  <a:srgbClr val="FF0000"/>
                </a:solidFill>
              </a:rPr>
              <a:t>Rivest</a:t>
            </a:r>
            <a:r>
              <a:rPr lang="en-US" altLang="zh-TW" sz="2000" dirty="0">
                <a:solidFill>
                  <a:srgbClr val="FF0000"/>
                </a:solidFill>
              </a:rPr>
              <a:t>, Shamir, and </a:t>
            </a:r>
            <a:r>
              <a:rPr lang="en-US" altLang="zh-TW" sz="2000" dirty="0" err="1">
                <a:solidFill>
                  <a:srgbClr val="FF0000"/>
                </a:solidFill>
              </a:rPr>
              <a:t>Adleman</a:t>
            </a:r>
            <a:r>
              <a:rPr lang="en-US" altLang="zh-TW" sz="2000" dirty="0">
                <a:solidFill>
                  <a:schemeClr val="tx1"/>
                </a:solidFill>
              </a:rPr>
              <a:t>,</a:t>
            </a:r>
            <a:r>
              <a:rPr lang="en-US" altLang="zh-TW" sz="2000" dirty="0">
                <a:solidFill>
                  <a:srgbClr val="FF0000"/>
                </a:solidFill>
              </a:rPr>
              <a:t> </a:t>
            </a:r>
            <a:r>
              <a:rPr lang="en-US" altLang="zh-TW" sz="2000" dirty="0"/>
              <a:t>three </a:t>
            </a:r>
            <a:r>
              <a:rPr lang="en-US" altLang="zh-TW" sz="2000" dirty="0">
                <a:solidFill>
                  <a:srgbClr val="FF0000"/>
                </a:solidFill>
              </a:rPr>
              <a:t>MIT</a:t>
            </a:r>
            <a:r>
              <a:rPr lang="en-US" altLang="zh-TW" sz="2000" dirty="0"/>
              <a:t> professors, </a:t>
            </a:r>
            <a:r>
              <a:rPr lang="en-US" altLang="zh-TW" sz="2000" dirty="0">
                <a:solidFill>
                  <a:schemeClr val="tx1"/>
                </a:solidFill>
              </a:rPr>
              <a:t>to </a:t>
            </a:r>
            <a:r>
              <a:rPr lang="en-US" altLang="zh-TW" sz="2000" dirty="0">
                <a:solidFill>
                  <a:srgbClr val="00B050"/>
                </a:solidFill>
              </a:rPr>
              <a:t>Shor</a:t>
            </a:r>
            <a:r>
              <a:rPr lang="en-US" altLang="zh-TW" sz="2000" dirty="0">
                <a:solidFill>
                  <a:schemeClr val="tx1"/>
                </a:solidFill>
              </a:rPr>
              <a:t>, an </a:t>
            </a:r>
            <a:r>
              <a:rPr lang="en-US" altLang="zh-TW" sz="2000" dirty="0">
                <a:solidFill>
                  <a:srgbClr val="00B050"/>
                </a:solidFill>
              </a:rPr>
              <a:t>MIT</a:t>
            </a:r>
            <a:r>
              <a:rPr lang="en-US" altLang="zh-TW" sz="2000" dirty="0">
                <a:solidFill>
                  <a:schemeClr val="tx1"/>
                </a:solidFill>
              </a:rPr>
              <a:t> professor</a:t>
            </a:r>
            <a:endParaRPr lang="en-US" altLang="zh-TW" sz="2000" dirty="0">
              <a:solidFill>
                <a:srgbClr val="00B050"/>
              </a:solidFill>
            </a:endParaRPr>
          </a:p>
          <a:p>
            <a:pPr marL="342900" lvl="0" indent="-292100" algn="just">
              <a:buSzPts val="2000"/>
              <a:buChar char="●"/>
            </a:pPr>
            <a:r>
              <a:rPr lang="en-US" altLang="zh-TW" sz="2000" dirty="0"/>
              <a:t>From </a:t>
            </a:r>
            <a:r>
              <a:rPr lang="en-US" altLang="zh-TW" sz="2000" dirty="0">
                <a:solidFill>
                  <a:srgbClr val="FF0000"/>
                </a:solidFill>
              </a:rPr>
              <a:t>RSA cryptography</a:t>
            </a:r>
            <a:r>
              <a:rPr lang="en-US" altLang="zh-TW" sz="2000" dirty="0"/>
              <a:t> to </a:t>
            </a:r>
            <a:r>
              <a:rPr lang="en-US" altLang="zh-TW" sz="2000" dirty="0">
                <a:solidFill>
                  <a:srgbClr val="00B050"/>
                </a:solidFill>
              </a:rPr>
              <a:t>Shor’s algorithm</a:t>
            </a:r>
          </a:p>
          <a:p>
            <a:pPr marL="342900" lvl="0" indent="-292100" algn="just">
              <a:buSzPts val="2000"/>
              <a:buChar char="●"/>
            </a:pPr>
            <a:r>
              <a:rPr lang="en-US" altLang="zh-TW" sz="2000" dirty="0"/>
              <a:t>From </a:t>
            </a:r>
            <a:r>
              <a:rPr lang="en-US" altLang="zh-TW" sz="2000" dirty="0">
                <a:solidFill>
                  <a:srgbClr val="FF0000"/>
                </a:solidFill>
              </a:rPr>
              <a:t>classical cryptography</a:t>
            </a:r>
            <a:r>
              <a:rPr lang="en-US" altLang="zh-TW" sz="2000" dirty="0"/>
              <a:t> to </a:t>
            </a:r>
            <a:r>
              <a:rPr lang="en-US" altLang="zh-TW" sz="2000" dirty="0">
                <a:solidFill>
                  <a:srgbClr val="00B050"/>
                </a:solidFill>
              </a:rPr>
              <a:t>post quantum cryptography (PQC)</a:t>
            </a:r>
          </a:p>
          <a:p>
            <a:pPr marL="342900" lvl="0" indent="-292100" algn="just">
              <a:buSzPts val="2000"/>
              <a:buChar char="●"/>
            </a:pPr>
            <a:r>
              <a:rPr lang="en-US" altLang="zh-TW" sz="2000" dirty="0"/>
              <a:t>From </a:t>
            </a:r>
            <a:r>
              <a:rPr lang="en-US" altLang="zh-TW" sz="2000" dirty="0" err="1">
                <a:solidFill>
                  <a:srgbClr val="FF0000"/>
                </a:solidFill>
              </a:rPr>
              <a:t>blockchain</a:t>
            </a:r>
            <a:r>
              <a:rPr lang="en-US" altLang="zh-TW" sz="2000" dirty="0"/>
              <a:t> to </a:t>
            </a:r>
            <a:r>
              <a:rPr lang="en-US" altLang="zh-TW" sz="2000" dirty="0">
                <a:solidFill>
                  <a:srgbClr val="00B050"/>
                </a:solidFill>
              </a:rPr>
              <a:t>quantum-safe </a:t>
            </a:r>
            <a:r>
              <a:rPr lang="en-US" altLang="zh-TW" sz="2000" dirty="0" err="1">
                <a:solidFill>
                  <a:srgbClr val="00B050"/>
                </a:solidFill>
              </a:rPr>
              <a:t>blockchain</a:t>
            </a:r>
            <a:endParaRPr lang="en-US" altLang="zh-TW" sz="2000" dirty="0">
              <a:solidFill>
                <a:srgbClr val="00B050"/>
              </a:solidFill>
            </a:endParaRPr>
          </a:p>
          <a:p>
            <a:pPr marL="342900" lvl="0" indent="-292100" algn="just">
              <a:buSzPts val="2000"/>
              <a:buChar char="●"/>
            </a:pPr>
            <a:endParaRPr lang="en-US" altLang="zh-TW" sz="2000" dirty="0">
              <a:solidFill>
                <a:srgbClr val="00B050"/>
              </a:solidFill>
            </a:endParaRPr>
          </a:p>
          <a:p>
            <a:pPr marL="342900" lvl="0" indent="-292100" algn="just">
              <a:buSzPts val="2000"/>
              <a:buChar char="●"/>
            </a:pPr>
            <a:endParaRPr lang="en-US" altLang="zh-TW" sz="2000" dirty="0"/>
          </a:p>
          <a:p>
            <a:pPr marL="342900" lvl="0" indent="-292100" algn="just">
              <a:buSzPts val="2000"/>
              <a:buChar char="●"/>
            </a:pPr>
            <a:endParaRPr lang="en-US" altLang="zh-TW" sz="2000" dirty="0"/>
          </a:p>
          <a:p>
            <a:pPr marL="342900" lvl="0" indent="-292100">
              <a:spcBef>
                <a:spcPts val="500"/>
              </a:spcBef>
              <a:buSzPts val="2000"/>
              <a:buChar char="●"/>
            </a:pPr>
            <a:endParaRPr lang="en-US" altLang="zh-TW" sz="2000" dirty="0"/>
          </a:p>
          <a:p>
            <a:pPr marL="360363" lvl="0">
              <a:buSzPts val="2000"/>
            </a:pPr>
            <a:endParaRPr lang="en-US" altLang="zh-TW" sz="2000" dirty="0"/>
          </a:p>
          <a:p>
            <a:pPr marL="342900" lvl="0" indent="-292100" algn="just">
              <a:buSzPts val="2000"/>
              <a:buChar char="●"/>
            </a:pPr>
            <a:endParaRPr lang="en-US" altLang="zh-TW" sz="3200" dirty="0"/>
          </a:p>
        </p:txBody>
      </p:sp>
      <p:sp>
        <p:nvSpPr>
          <p:cNvPr id="11" name="標題 1">
            <a:extLst>
              <a:ext uri="{FF2B5EF4-FFF2-40B4-BE49-F238E27FC236}">
                <a16:creationId xmlns:a16="http://schemas.microsoft.com/office/drawing/2014/main" id="{43965490-CA77-4A78-A285-9A6E46E516D3}"/>
              </a:ext>
            </a:extLst>
          </p:cNvPr>
          <p:cNvSpPr txBox="1">
            <a:spLocks/>
          </p:cNvSpPr>
          <p:nvPr/>
        </p:nvSpPr>
        <p:spPr>
          <a:xfrm>
            <a:off x="458284" y="4886894"/>
            <a:ext cx="1153884" cy="32113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latin typeface="Arial Narrow" panose="020B0606020202030204" pitchFamily="34" charset="0"/>
              </a:rPr>
              <a:t>Source: Wikipedia</a:t>
            </a:r>
            <a:endParaRPr lang="zh-TW" altLang="en-US" sz="1100" dirty="0">
              <a:latin typeface="Arial Narrow" panose="020B0606020202030204" pitchFamily="34" charset="0"/>
            </a:endParaRPr>
          </a:p>
        </p:txBody>
      </p:sp>
      <p:sp>
        <p:nvSpPr>
          <p:cNvPr id="12" name="標題 1">
            <a:extLst>
              <a:ext uri="{FF2B5EF4-FFF2-40B4-BE49-F238E27FC236}">
                <a16:creationId xmlns:a16="http://schemas.microsoft.com/office/drawing/2014/main" id="{6256BD9F-2C77-4E56-A8EF-186AE2E06DA5}"/>
              </a:ext>
            </a:extLst>
          </p:cNvPr>
          <p:cNvSpPr txBox="1">
            <a:spLocks/>
          </p:cNvSpPr>
          <p:nvPr/>
        </p:nvSpPr>
        <p:spPr>
          <a:xfrm>
            <a:off x="4572000" y="4886894"/>
            <a:ext cx="1153884" cy="32113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latin typeface="Arial Narrow" panose="020B0606020202030204" pitchFamily="34" charset="0"/>
              </a:rPr>
              <a:t>Source: Wikipedia</a:t>
            </a:r>
            <a:endParaRPr lang="zh-TW" altLang="en-US" sz="1100" dirty="0">
              <a:latin typeface="Arial Narrow" panose="020B0606020202030204" pitchFamily="34" charset="0"/>
            </a:endParaRPr>
          </a:p>
        </p:txBody>
      </p:sp>
      <p:pic>
        <p:nvPicPr>
          <p:cNvPr id="3" name="圖片 2"/>
          <p:cNvPicPr>
            <a:picLocks noChangeAspect="1"/>
          </p:cNvPicPr>
          <p:nvPr/>
        </p:nvPicPr>
        <p:blipFill>
          <a:blip r:embed="rId3"/>
          <a:stretch>
            <a:fillRect/>
          </a:stretch>
        </p:blipFill>
        <p:spPr>
          <a:xfrm>
            <a:off x="528620" y="2596002"/>
            <a:ext cx="2697740" cy="2376638"/>
          </a:xfrm>
          <a:prstGeom prst="rect">
            <a:avLst/>
          </a:prstGeom>
        </p:spPr>
      </p:pic>
      <p:pic>
        <p:nvPicPr>
          <p:cNvPr id="14" name="Picture 2" descr="Peter Shor 2017 Dirac Medal Award Ceremony.png">
            <a:extLst>
              <a:ext uri="{FF2B5EF4-FFF2-40B4-BE49-F238E27FC236}">
                <a16:creationId xmlns:a16="http://schemas.microsoft.com/office/drawing/2014/main" id="{AC122046-EEED-4E40-89C7-3CBE494D0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281" y="2571749"/>
            <a:ext cx="1799757" cy="2409683"/>
          </a:xfrm>
          <a:prstGeom prst="rect">
            <a:avLst/>
          </a:prstGeom>
          <a:noFill/>
          <a:extLst>
            <a:ext uri="{909E8E84-426E-40DD-AFC4-6F175D3DCCD1}">
              <a14:hiddenFill xmlns:a14="http://schemas.microsoft.com/office/drawing/2010/main">
                <a:solidFill>
                  <a:srgbClr val="FFFFFF"/>
                </a:solidFill>
              </a14:hiddenFill>
            </a:ext>
          </a:extLst>
        </p:spPr>
      </p:pic>
      <p:sp>
        <p:nvSpPr>
          <p:cNvPr id="7" name="投影片編號版面配置區 6">
            <a:extLst>
              <a:ext uri="{FF2B5EF4-FFF2-40B4-BE49-F238E27FC236}">
                <a16:creationId xmlns:a16="http://schemas.microsoft.com/office/drawing/2014/main" id="{FB28C834-12C4-4023-A46A-CEC48F7D0A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43</a:t>
            </a:fld>
            <a:endParaRPr lang="zh-TW" altLang="en-US"/>
          </a:p>
        </p:txBody>
      </p:sp>
    </p:spTree>
    <p:extLst>
      <p:ext uri="{BB962C8B-B14F-4D97-AF65-F5344CB8AC3E}">
        <p14:creationId xmlns:p14="http://schemas.microsoft.com/office/powerpoint/2010/main" val="3600993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D48916-7FC5-4A2B-B26E-DFEE2CE2B593}"/>
              </a:ext>
            </a:extLst>
          </p:cNvPr>
          <p:cNvSpPr>
            <a:spLocks noGrp="1"/>
          </p:cNvSpPr>
          <p:nvPr>
            <p:ph type="title"/>
          </p:nvPr>
        </p:nvSpPr>
        <p:spPr/>
        <p:txBody>
          <a:bodyPr/>
          <a:lstStyle/>
          <a:p>
            <a:endParaRPr lang="zh-TW" altLang="en-US"/>
          </a:p>
        </p:txBody>
      </p:sp>
      <p:pic>
        <p:nvPicPr>
          <p:cNvPr id="5" name="圖片 4">
            <a:extLst>
              <a:ext uri="{FF2B5EF4-FFF2-40B4-BE49-F238E27FC236}">
                <a16:creationId xmlns:a16="http://schemas.microsoft.com/office/drawing/2014/main" id="{979058A4-4FEA-4F5A-84AE-A1A6257B3CA4}"/>
              </a:ext>
            </a:extLst>
          </p:cNvPr>
          <p:cNvPicPr>
            <a:picLocks noChangeAspect="1"/>
          </p:cNvPicPr>
          <p:nvPr/>
        </p:nvPicPr>
        <p:blipFill>
          <a:blip r:embed="rId3"/>
          <a:stretch>
            <a:fillRect/>
          </a:stretch>
        </p:blipFill>
        <p:spPr>
          <a:xfrm>
            <a:off x="-1" y="0"/>
            <a:ext cx="9144001" cy="5143500"/>
          </a:xfrm>
          <a:prstGeom prst="rect">
            <a:avLst/>
          </a:prstGeom>
        </p:spPr>
      </p:pic>
      <p:sp>
        <p:nvSpPr>
          <p:cNvPr id="4" name="文字方塊 3">
            <a:extLst>
              <a:ext uri="{FF2B5EF4-FFF2-40B4-BE49-F238E27FC236}">
                <a16:creationId xmlns:a16="http://schemas.microsoft.com/office/drawing/2014/main" id="{0882829F-3284-4361-833A-2B2E95FDE0AD}"/>
              </a:ext>
            </a:extLst>
          </p:cNvPr>
          <p:cNvSpPr txBox="1"/>
          <p:nvPr/>
        </p:nvSpPr>
        <p:spPr>
          <a:xfrm>
            <a:off x="3813243" y="5143500"/>
            <a:ext cx="633507" cy="307777"/>
          </a:xfrm>
          <a:prstGeom prst="rect">
            <a:avLst/>
          </a:prstGeom>
          <a:noFill/>
        </p:spPr>
        <p:txBody>
          <a:bodyPr wrap="none" rtlCol="0">
            <a:spAutoFit/>
          </a:bodyPr>
          <a:lstStyle/>
          <a:p>
            <a:r>
              <a:rPr lang="en-US" altLang="zh-TW" dirty="0" err="1"/>
              <a:t>QD</a:t>
            </a:r>
            <a:r>
              <a:rPr lang="zh-TW" altLang="en-US" dirty="0"/>
              <a:t>資</a:t>
            </a:r>
          </a:p>
        </p:txBody>
      </p:sp>
      <p:sp>
        <p:nvSpPr>
          <p:cNvPr id="7" name="投影片編號版面配置區 6">
            <a:extLst>
              <a:ext uri="{FF2B5EF4-FFF2-40B4-BE49-F238E27FC236}">
                <a16:creationId xmlns:a16="http://schemas.microsoft.com/office/drawing/2014/main" id="{900A1081-654F-4DC9-B147-FE5C440B05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44</a:t>
            </a:fld>
            <a:endParaRPr lang="zh-TW" altLang="en-US"/>
          </a:p>
        </p:txBody>
      </p:sp>
    </p:spTree>
    <p:extLst>
      <p:ext uri="{BB962C8B-B14F-4D97-AF65-F5344CB8AC3E}">
        <p14:creationId xmlns:p14="http://schemas.microsoft.com/office/powerpoint/2010/main" val="2729940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5245E5-02A3-4134-8A69-58A794B66AB7}"/>
              </a:ext>
            </a:extLst>
          </p:cNvPr>
          <p:cNvSpPr>
            <a:spLocks noGrp="1"/>
          </p:cNvSpPr>
          <p:nvPr>
            <p:ph type="title"/>
          </p:nvPr>
        </p:nvSpPr>
        <p:spPr/>
        <p:txBody>
          <a:bodyPr/>
          <a:lstStyle/>
          <a:p>
            <a:endParaRPr lang="zh-TW" altLang="en-US" dirty="0"/>
          </a:p>
        </p:txBody>
      </p:sp>
      <p:pic>
        <p:nvPicPr>
          <p:cNvPr id="7" name="圖片 6">
            <a:extLst>
              <a:ext uri="{FF2B5EF4-FFF2-40B4-BE49-F238E27FC236}">
                <a16:creationId xmlns:a16="http://schemas.microsoft.com/office/drawing/2014/main" id="{90217CBD-F9B9-42A2-9BAD-38D28FAD879E}"/>
              </a:ext>
            </a:extLst>
          </p:cNvPr>
          <p:cNvPicPr>
            <a:picLocks noChangeAspect="1"/>
          </p:cNvPicPr>
          <p:nvPr/>
        </p:nvPicPr>
        <p:blipFill>
          <a:blip r:embed="rId3"/>
          <a:stretch>
            <a:fillRect/>
          </a:stretch>
        </p:blipFill>
        <p:spPr>
          <a:xfrm>
            <a:off x="4590288" y="0"/>
            <a:ext cx="4590288" cy="4590288"/>
          </a:xfrm>
          <a:prstGeom prst="rect">
            <a:avLst/>
          </a:prstGeom>
        </p:spPr>
      </p:pic>
      <p:pic>
        <p:nvPicPr>
          <p:cNvPr id="6" name="圖片 5">
            <a:extLst>
              <a:ext uri="{FF2B5EF4-FFF2-40B4-BE49-F238E27FC236}">
                <a16:creationId xmlns:a16="http://schemas.microsoft.com/office/drawing/2014/main" id="{D0CA4329-7A6C-4052-BCF3-BCFE74C823F8}"/>
              </a:ext>
            </a:extLst>
          </p:cNvPr>
          <p:cNvPicPr>
            <a:picLocks noChangeAspect="1"/>
          </p:cNvPicPr>
          <p:nvPr/>
        </p:nvPicPr>
        <p:blipFill>
          <a:blip r:embed="rId4"/>
          <a:stretch>
            <a:fillRect/>
          </a:stretch>
        </p:blipFill>
        <p:spPr>
          <a:xfrm>
            <a:off x="0" y="0"/>
            <a:ext cx="4617720" cy="4617720"/>
          </a:xfrm>
          <a:prstGeom prst="rect">
            <a:avLst/>
          </a:prstGeom>
        </p:spPr>
      </p:pic>
      <p:sp>
        <p:nvSpPr>
          <p:cNvPr id="4" name="文字方塊 3">
            <a:extLst>
              <a:ext uri="{FF2B5EF4-FFF2-40B4-BE49-F238E27FC236}">
                <a16:creationId xmlns:a16="http://schemas.microsoft.com/office/drawing/2014/main" id="{603B7366-D09F-44DD-AB5C-1D14C03645E2}"/>
              </a:ext>
            </a:extLst>
          </p:cNvPr>
          <p:cNvSpPr txBox="1"/>
          <p:nvPr/>
        </p:nvSpPr>
        <p:spPr>
          <a:xfrm>
            <a:off x="0" y="4702671"/>
            <a:ext cx="9180576" cy="292388"/>
          </a:xfrm>
          <a:prstGeom prst="rect">
            <a:avLst/>
          </a:prstGeom>
          <a:noFill/>
        </p:spPr>
        <p:txBody>
          <a:bodyPr wrap="square" rtlCol="0">
            <a:spAutoFit/>
          </a:bodyPr>
          <a:lstStyle/>
          <a:p>
            <a:r>
              <a:rPr lang="en-US" altLang="zh-TW" sz="1300" dirty="0"/>
              <a:t>Synthesize an image showing a serious man with a sign “Q-Day is Coming!” in a large crowd, looking serious and horrified.</a:t>
            </a:r>
            <a:endParaRPr lang="zh-TW" altLang="en-US" sz="1300" dirty="0"/>
          </a:p>
        </p:txBody>
      </p:sp>
      <p:sp>
        <p:nvSpPr>
          <p:cNvPr id="8" name="投影片編號版面配置區 7">
            <a:extLst>
              <a:ext uri="{FF2B5EF4-FFF2-40B4-BE49-F238E27FC236}">
                <a16:creationId xmlns:a16="http://schemas.microsoft.com/office/drawing/2014/main" id="{5E8103D6-3DD1-4B81-82A4-BB23F4D40D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45</a:t>
            </a:fld>
            <a:endParaRPr lang="zh-TW" altLang="en-US"/>
          </a:p>
        </p:txBody>
      </p:sp>
    </p:spTree>
    <p:extLst>
      <p:ext uri="{BB962C8B-B14F-4D97-AF65-F5344CB8AC3E}">
        <p14:creationId xmlns:p14="http://schemas.microsoft.com/office/powerpoint/2010/main" val="1230174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2201AB-49A0-4DE3-882B-7F0E833659EE}"/>
              </a:ext>
            </a:extLst>
          </p:cNvPr>
          <p:cNvSpPr>
            <a:spLocks noGrp="1"/>
          </p:cNvSpPr>
          <p:nvPr>
            <p:ph type="title"/>
          </p:nvPr>
        </p:nvSpPr>
        <p:spPr/>
        <p:txBody>
          <a:bodyPr/>
          <a:lstStyle/>
          <a:p>
            <a:endParaRPr lang="zh-TW" altLang="en-US"/>
          </a:p>
        </p:txBody>
      </p:sp>
      <p:pic>
        <p:nvPicPr>
          <p:cNvPr id="6" name="圖片 5">
            <a:extLst>
              <a:ext uri="{FF2B5EF4-FFF2-40B4-BE49-F238E27FC236}">
                <a16:creationId xmlns:a16="http://schemas.microsoft.com/office/drawing/2014/main" id="{090B9AEE-CA32-4299-9EDC-48E3860AB136}"/>
              </a:ext>
            </a:extLst>
          </p:cNvPr>
          <p:cNvPicPr>
            <a:picLocks noChangeAspect="1"/>
          </p:cNvPicPr>
          <p:nvPr/>
        </p:nvPicPr>
        <p:blipFill>
          <a:blip r:embed="rId3"/>
          <a:stretch>
            <a:fillRect/>
          </a:stretch>
        </p:blipFill>
        <p:spPr>
          <a:xfrm>
            <a:off x="0" y="0"/>
            <a:ext cx="4599432" cy="4599432"/>
          </a:xfrm>
          <a:prstGeom prst="rect">
            <a:avLst/>
          </a:prstGeom>
        </p:spPr>
      </p:pic>
      <p:pic>
        <p:nvPicPr>
          <p:cNvPr id="8" name="圖片 7">
            <a:extLst>
              <a:ext uri="{FF2B5EF4-FFF2-40B4-BE49-F238E27FC236}">
                <a16:creationId xmlns:a16="http://schemas.microsoft.com/office/drawing/2014/main" id="{FBBFCDD0-27D7-4810-A886-7FBD33806CE8}"/>
              </a:ext>
            </a:extLst>
          </p:cNvPr>
          <p:cNvPicPr>
            <a:picLocks noChangeAspect="1"/>
          </p:cNvPicPr>
          <p:nvPr/>
        </p:nvPicPr>
        <p:blipFill>
          <a:blip r:embed="rId4"/>
          <a:stretch>
            <a:fillRect/>
          </a:stretch>
        </p:blipFill>
        <p:spPr>
          <a:xfrm>
            <a:off x="4599432" y="0"/>
            <a:ext cx="4599432" cy="4599432"/>
          </a:xfrm>
          <a:prstGeom prst="rect">
            <a:avLst/>
          </a:prstGeom>
        </p:spPr>
      </p:pic>
      <p:sp>
        <p:nvSpPr>
          <p:cNvPr id="7" name="文字方塊 6">
            <a:extLst>
              <a:ext uri="{FF2B5EF4-FFF2-40B4-BE49-F238E27FC236}">
                <a16:creationId xmlns:a16="http://schemas.microsoft.com/office/drawing/2014/main" id="{075B3758-6217-44EE-A598-2910C6FEB529}"/>
              </a:ext>
            </a:extLst>
          </p:cNvPr>
          <p:cNvSpPr txBox="1"/>
          <p:nvPr/>
        </p:nvSpPr>
        <p:spPr>
          <a:xfrm>
            <a:off x="0" y="4702671"/>
            <a:ext cx="9180576" cy="292388"/>
          </a:xfrm>
          <a:prstGeom prst="rect">
            <a:avLst/>
          </a:prstGeom>
          <a:noFill/>
        </p:spPr>
        <p:txBody>
          <a:bodyPr wrap="square" rtlCol="0">
            <a:spAutoFit/>
          </a:bodyPr>
          <a:lstStyle/>
          <a:p>
            <a:r>
              <a:rPr lang="en-US" altLang="zh-TW" sz="1300" dirty="0"/>
              <a:t>Synthesize an image showing a serious man with a sign “</a:t>
            </a:r>
            <a:r>
              <a:rPr lang="en-US" altLang="zh-TW" sz="1300" dirty="0" err="1"/>
              <a:t>Y2Q</a:t>
            </a:r>
            <a:r>
              <a:rPr lang="en-US" altLang="zh-TW" sz="1300" dirty="0"/>
              <a:t> is Coming!” in a large crowd, looking serious and horrified.</a:t>
            </a:r>
            <a:endParaRPr lang="zh-TW" altLang="en-US" sz="1300" dirty="0"/>
          </a:p>
        </p:txBody>
      </p:sp>
      <p:sp>
        <p:nvSpPr>
          <p:cNvPr id="5" name="投影片編號版面配置區 4">
            <a:extLst>
              <a:ext uri="{FF2B5EF4-FFF2-40B4-BE49-F238E27FC236}">
                <a16:creationId xmlns:a16="http://schemas.microsoft.com/office/drawing/2014/main" id="{F80D1F70-1CFD-453D-A1BB-310238639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46</a:t>
            </a:fld>
            <a:endParaRPr lang="zh-TW" altLang="en-US"/>
          </a:p>
        </p:txBody>
      </p:sp>
    </p:spTree>
    <p:extLst>
      <p:ext uri="{BB962C8B-B14F-4D97-AF65-F5344CB8AC3E}">
        <p14:creationId xmlns:p14="http://schemas.microsoft.com/office/powerpoint/2010/main" val="4287973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E0568B-1DF9-4D21-B07B-BD01D4B10221}"/>
              </a:ext>
            </a:extLst>
          </p:cNvPr>
          <p:cNvSpPr>
            <a:spLocks noGrp="1"/>
          </p:cNvSpPr>
          <p:nvPr>
            <p:ph type="title"/>
          </p:nvPr>
        </p:nvSpPr>
        <p:spPr/>
        <p:txBody>
          <a:bodyPr/>
          <a:lstStyle/>
          <a:p>
            <a:r>
              <a:rPr lang="en-US" altLang="zh-TW" dirty="0">
                <a:solidFill>
                  <a:schemeClr val="tx1"/>
                </a:solidFill>
              </a:rPr>
              <a:t>Roadmap for a transition to PQC</a:t>
            </a:r>
            <a:endParaRPr lang="zh-TW" altLang="en-US" dirty="0">
              <a:solidFill>
                <a:schemeClr val="tx1"/>
              </a:solidFill>
            </a:endParaRPr>
          </a:p>
        </p:txBody>
      </p:sp>
      <p:pic>
        <p:nvPicPr>
          <p:cNvPr id="5" name="圖片 4">
            <a:extLst>
              <a:ext uri="{FF2B5EF4-FFF2-40B4-BE49-F238E27FC236}">
                <a16:creationId xmlns:a16="http://schemas.microsoft.com/office/drawing/2014/main" id="{BCB2B325-5709-4C3A-B88A-02FC53870119}"/>
              </a:ext>
            </a:extLst>
          </p:cNvPr>
          <p:cNvPicPr>
            <a:picLocks noChangeAspect="1"/>
          </p:cNvPicPr>
          <p:nvPr/>
        </p:nvPicPr>
        <p:blipFill>
          <a:blip r:embed="rId3"/>
          <a:stretch>
            <a:fillRect/>
          </a:stretch>
        </p:blipFill>
        <p:spPr>
          <a:xfrm>
            <a:off x="0" y="2192222"/>
            <a:ext cx="9144000" cy="2359256"/>
          </a:xfrm>
          <a:prstGeom prst="rect">
            <a:avLst/>
          </a:prstGeom>
        </p:spPr>
      </p:pic>
      <p:pic>
        <p:nvPicPr>
          <p:cNvPr id="6" name="圖片 5">
            <a:extLst>
              <a:ext uri="{FF2B5EF4-FFF2-40B4-BE49-F238E27FC236}">
                <a16:creationId xmlns:a16="http://schemas.microsoft.com/office/drawing/2014/main" id="{DF274027-7C6A-45D3-BE1E-C301DC8B397F}"/>
              </a:ext>
            </a:extLst>
          </p:cNvPr>
          <p:cNvPicPr>
            <a:picLocks noChangeAspect="1"/>
          </p:cNvPicPr>
          <p:nvPr/>
        </p:nvPicPr>
        <p:blipFill rotWithShape="1">
          <a:blip r:embed="rId4"/>
          <a:srcRect r="52931"/>
          <a:stretch/>
        </p:blipFill>
        <p:spPr>
          <a:xfrm>
            <a:off x="7908870" y="533901"/>
            <a:ext cx="1187916" cy="1231395"/>
          </a:xfrm>
          <a:prstGeom prst="rect">
            <a:avLst/>
          </a:prstGeom>
        </p:spPr>
      </p:pic>
      <p:sp>
        <p:nvSpPr>
          <p:cNvPr id="7" name="文字方塊 6">
            <a:extLst>
              <a:ext uri="{FF2B5EF4-FFF2-40B4-BE49-F238E27FC236}">
                <a16:creationId xmlns:a16="http://schemas.microsoft.com/office/drawing/2014/main" id="{3D7F2C95-7FBB-4632-B969-B35C2C2502D9}"/>
              </a:ext>
            </a:extLst>
          </p:cNvPr>
          <p:cNvSpPr txBox="1"/>
          <p:nvPr/>
        </p:nvSpPr>
        <p:spPr>
          <a:xfrm>
            <a:off x="4458199" y="4897017"/>
            <a:ext cx="4293430" cy="221856"/>
          </a:xfrm>
          <a:prstGeom prst="rect">
            <a:avLst/>
          </a:prstGeom>
          <a:noFill/>
        </p:spPr>
        <p:txBody>
          <a:bodyPr wrap="square" rtlCol="0">
            <a:spAutoFit/>
          </a:bodyPr>
          <a:lstStyle/>
          <a:p>
            <a:pPr lvl="0">
              <a:lnSpc>
                <a:spcPct val="115000"/>
              </a:lnSpc>
              <a:buSzPts val="900"/>
            </a:pPr>
            <a:r>
              <a:rPr lang="en-US" altLang="zh-TW" sz="800" dirty="0"/>
              <a:t>Source: https://www.dhs.gov/publication/preparing-post-quantum-cryptography-infographic</a:t>
            </a:r>
          </a:p>
        </p:txBody>
      </p:sp>
      <p:sp>
        <p:nvSpPr>
          <p:cNvPr id="8" name="投影片編號版面配置區 7">
            <a:extLst>
              <a:ext uri="{FF2B5EF4-FFF2-40B4-BE49-F238E27FC236}">
                <a16:creationId xmlns:a16="http://schemas.microsoft.com/office/drawing/2014/main" id="{C15871B3-AC98-4747-BEB1-CD96445797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spTree>
    <p:extLst>
      <p:ext uri="{BB962C8B-B14F-4D97-AF65-F5344CB8AC3E}">
        <p14:creationId xmlns:p14="http://schemas.microsoft.com/office/powerpoint/2010/main" val="3007875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F14BD8ED-711B-454C-8759-4589AFCA20D8}"/>
              </a:ext>
            </a:extLst>
          </p:cNvPr>
          <p:cNvPicPr/>
          <p:nvPr/>
        </p:nvPicPr>
        <p:blipFill rotWithShape="1">
          <a:blip r:embed="rId3"/>
          <a:srcRect l="22797" t="11305" r="62412" b="52626"/>
          <a:stretch/>
        </p:blipFill>
        <p:spPr bwMode="auto">
          <a:xfrm>
            <a:off x="4268289" y="349431"/>
            <a:ext cx="5170675" cy="4300249"/>
          </a:xfrm>
          <a:prstGeom prst="rect">
            <a:avLst/>
          </a:prstGeom>
          <a:ln>
            <a:noFill/>
          </a:ln>
          <a:extLst>
            <a:ext uri="{53640926-AAD7-44D8-BBD7-CCE9431645EC}">
              <a14:shadowObscured xmlns:a14="http://schemas.microsoft.com/office/drawing/2010/main"/>
            </a:ext>
          </a:extLst>
        </p:spPr>
      </p:pic>
      <p:sp>
        <p:nvSpPr>
          <p:cNvPr id="8" name="標題 1">
            <a:extLst>
              <a:ext uri="{FF2B5EF4-FFF2-40B4-BE49-F238E27FC236}">
                <a16:creationId xmlns:a16="http://schemas.microsoft.com/office/drawing/2014/main" id="{07FC6E3E-0030-4115-B817-0C4081EDDE83}"/>
              </a:ext>
            </a:extLst>
          </p:cNvPr>
          <p:cNvSpPr txBox="1">
            <a:spLocks/>
          </p:cNvSpPr>
          <p:nvPr/>
        </p:nvSpPr>
        <p:spPr>
          <a:xfrm>
            <a:off x="4571999" y="4717373"/>
            <a:ext cx="4184074" cy="387779"/>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900" b="1" dirty="0" err="1"/>
              <a:t>Lov</a:t>
            </a:r>
            <a:r>
              <a:rPr lang="en-US" altLang="zh-TW" sz="900" b="1" dirty="0"/>
              <a:t> K. Grover, “A fast quantum mechanical algorithm for database search,” in </a:t>
            </a:r>
            <a:r>
              <a:rPr lang="en-US" altLang="zh-TW" sz="900" b="1" i="1" dirty="0"/>
              <a:t>Proceedings of the twenty-eighth annual ACM symposium on Theory of computing</a:t>
            </a:r>
            <a:r>
              <a:rPr lang="en-US" altLang="zh-TW" sz="900" b="1" dirty="0"/>
              <a:t>, pp. 212-219, 1996.</a:t>
            </a:r>
            <a:endParaRPr lang="zh-TW" altLang="en-US" sz="200" b="1" dirty="0"/>
          </a:p>
        </p:txBody>
      </p:sp>
      <mc:AlternateContent xmlns:mc="http://schemas.openxmlformats.org/markup-compatibility/2006" xmlns:a14="http://schemas.microsoft.com/office/drawing/2010/main">
        <mc:Choice Requires="a14">
          <p:sp>
            <p:nvSpPr>
              <p:cNvPr id="12" name="Google Shape;194;g10b70956f60_16_37">
                <a:extLst>
                  <a:ext uri="{FF2B5EF4-FFF2-40B4-BE49-F238E27FC236}">
                    <a16:creationId xmlns:a16="http://schemas.microsoft.com/office/drawing/2014/main" id="{D550906C-CE0B-4897-A55A-3F9CE979A4BA}"/>
                  </a:ext>
                </a:extLst>
              </p:cNvPr>
              <p:cNvSpPr txBox="1"/>
              <p:nvPr/>
            </p:nvSpPr>
            <p:spPr>
              <a:xfrm>
                <a:off x="51368" y="1023816"/>
                <a:ext cx="4424081" cy="4058409"/>
              </a:xfrm>
              <a:prstGeom prst="rect">
                <a:avLst/>
              </a:prstGeom>
              <a:noFill/>
              <a:ln>
                <a:noFill/>
              </a:ln>
            </p:spPr>
            <p:txBody>
              <a:bodyPr spcFirstLastPara="1" wrap="square" lIns="68575" tIns="68575" rIns="68575" bIns="68575" anchor="t" anchorCtr="0">
                <a:spAutoFit/>
              </a:bodyPr>
              <a:lstStyle/>
              <a:p>
                <a:pPr marL="336550" lvl="0" indent="-285750" algn="just">
                  <a:buSzPts val="2000"/>
                  <a:buFont typeface="Arial" panose="020B0604020202020204" pitchFamily="34" charset="0"/>
                  <a:buChar char="•"/>
                </a:pPr>
                <a:r>
                  <a:rPr lang="en-US" altLang="zh-TW" dirty="0"/>
                  <a:t>Grover's algorithm </a:t>
                </a:r>
                <a:r>
                  <a:rPr lang="en-US" altLang="zh-TW" dirty="0">
                    <a:cs typeface="Times New Roman" panose="02020603050405020304" pitchFamily="18" charset="0"/>
                  </a:rPr>
                  <a:t>was proposed by </a:t>
                </a:r>
                <a:r>
                  <a:rPr lang="en-US" altLang="zh-TW" dirty="0" err="1">
                    <a:cs typeface="Times New Roman" panose="02020603050405020304" pitchFamily="18" charset="0"/>
                  </a:rPr>
                  <a:t>Lov</a:t>
                </a:r>
                <a:r>
                  <a:rPr lang="en-US" altLang="zh-TW" dirty="0">
                    <a:cs typeface="Times New Roman" panose="02020603050405020304" pitchFamily="18" charset="0"/>
                  </a:rPr>
                  <a:t> k. </a:t>
                </a:r>
                <a:r>
                  <a:rPr lang="en-US" altLang="zh-TW" dirty="0">
                    <a:solidFill>
                      <a:srgbClr val="00B050"/>
                    </a:solidFill>
                    <a:cs typeface="Times New Roman" panose="02020603050405020304" pitchFamily="18" charset="0"/>
                  </a:rPr>
                  <a:t>Grover </a:t>
                </a:r>
                <a:r>
                  <a:rPr lang="en-US" altLang="zh-TW" dirty="0">
                    <a:cs typeface="Times New Roman" panose="02020603050405020304" pitchFamily="18" charset="0"/>
                  </a:rPr>
                  <a:t>in </a:t>
                </a:r>
                <a:r>
                  <a:rPr lang="en-US" altLang="zh-TW" dirty="0">
                    <a:solidFill>
                      <a:srgbClr val="00B050"/>
                    </a:solidFill>
                    <a:cs typeface="Times New Roman" panose="02020603050405020304" pitchFamily="18" charset="0"/>
                  </a:rPr>
                  <a:t>1996</a:t>
                </a:r>
                <a:r>
                  <a:rPr lang="en-US" altLang="zh-TW" dirty="0">
                    <a:cs typeface="Times New Roman" panose="02020603050405020304" pitchFamily="18" charset="0"/>
                  </a:rPr>
                  <a:t>.</a:t>
                </a:r>
                <a:endParaRPr lang="en-US" altLang="zh-TW" sz="1200" dirty="0">
                  <a:solidFill>
                    <a:srgbClr val="FF0000"/>
                  </a:solidFill>
                  <a:cs typeface="Times New Roman" panose="02020603050405020304" pitchFamily="18" charset="0"/>
                </a:endParaRPr>
              </a:p>
              <a:p>
                <a:pPr marL="336550" lvl="0" indent="-285750" algn="just">
                  <a:buSzPts val="2000"/>
                  <a:buFont typeface="Arial" panose="020B0604020202020204" pitchFamily="34" charset="0"/>
                  <a:buChar char="•"/>
                </a:pPr>
                <a:r>
                  <a:rPr lang="en-US" altLang="zh-TW" dirty="0"/>
                  <a:t>It is a </a:t>
                </a:r>
                <a:r>
                  <a:rPr lang="en-US" altLang="zh-TW" b="1" dirty="0">
                    <a:solidFill>
                      <a:srgbClr val="00B050"/>
                    </a:solidFill>
                  </a:rPr>
                  <a:t>quantum search algorithm</a:t>
                </a:r>
                <a:r>
                  <a:rPr lang="en-US" altLang="zh-TW" dirty="0"/>
                  <a:t> that finds a target item in an </a:t>
                </a:r>
                <a:r>
                  <a:rPr lang="en-US" altLang="zh-TW" b="1" dirty="0">
                    <a:solidFill>
                      <a:srgbClr val="00B050"/>
                    </a:solidFill>
                  </a:rPr>
                  <a:t>unstructured (unsorted) </a:t>
                </a:r>
                <a:r>
                  <a:rPr lang="en-US" altLang="zh-TW" dirty="0"/>
                  <a:t>database with O(</a:t>
                </a:r>
                <a14:m>
                  <m:oMath xmlns:m="http://schemas.openxmlformats.org/officeDocument/2006/math">
                    <m:rad>
                      <m:radPr>
                        <m:degHide m:val="on"/>
                        <m:ctrlPr>
                          <a:rPr lang="en-US" altLang="zh-TW" i="1" smtClean="0">
                            <a:latin typeface="Cambria Math" panose="02040503050406030204" pitchFamily="18" charset="0"/>
                            <a:sym typeface="Symbol" panose="05050102010706020507" pitchFamily="18" charset="2"/>
                          </a:rPr>
                        </m:ctrlPr>
                      </m:radPr>
                      <m:deg/>
                      <m:e>
                        <m:sSup>
                          <m:sSupPr>
                            <m:ctrlPr>
                              <a:rPr lang="en-US" altLang="zh-TW" i="1" smtClean="0">
                                <a:latin typeface="Cambria Math" panose="02040503050406030204" pitchFamily="18" charset="0"/>
                                <a:sym typeface="Symbol" panose="05050102010706020507" pitchFamily="18" charset="2"/>
                              </a:rPr>
                            </m:ctrlPr>
                          </m:sSupPr>
                          <m:e>
                            <m:r>
                              <a:rPr lang="en-US" altLang="zh-TW" smtClean="0">
                                <a:latin typeface="Cambria Math" panose="02040503050406030204" pitchFamily="18" charset="0"/>
                                <a:sym typeface="Symbol" panose="05050102010706020507" pitchFamily="18" charset="2"/>
                              </a:rPr>
                              <m:t>2</m:t>
                            </m:r>
                          </m:e>
                          <m:sup>
                            <m:r>
                              <a:rPr lang="en-US" altLang="zh-TW" i="1" smtClean="0">
                                <a:latin typeface="Cambria Math" panose="02040503050406030204" pitchFamily="18" charset="0"/>
                                <a:sym typeface="Symbol" panose="05050102010706020507" pitchFamily="18" charset="2"/>
                              </a:rPr>
                              <m:t>𝑛</m:t>
                            </m:r>
                          </m:sup>
                        </m:sSup>
                      </m:e>
                    </m:rad>
                  </m:oMath>
                </a14:m>
                <a:r>
                  <a:rPr lang="en-US" altLang="zh-TW" dirty="0"/>
                  <a:t>) queries instead of O(</a:t>
                </a:r>
                <a14:m>
                  <m:oMath xmlns:m="http://schemas.openxmlformats.org/officeDocument/2006/math">
                    <m:sSup>
                      <m:sSupPr>
                        <m:ctrlPr>
                          <a:rPr lang="en-US" altLang="zh-TW" i="1" dirty="0" smtClean="0">
                            <a:latin typeface="Cambria Math" panose="02040503050406030204" pitchFamily="18" charset="0"/>
                          </a:rPr>
                        </m:ctrlPr>
                      </m:sSupPr>
                      <m:e>
                        <m:r>
                          <a:rPr lang="en-US" altLang="zh-TW" dirty="0">
                            <a:latin typeface="Cambria Math" panose="02040503050406030204" pitchFamily="18" charset="0"/>
                          </a:rPr>
                          <m:t>2</m:t>
                        </m:r>
                      </m:e>
                      <m:sup>
                        <m:r>
                          <a:rPr lang="en-US" altLang="zh-TW" i="1" dirty="0">
                            <a:latin typeface="Cambria Math" panose="02040503050406030204" pitchFamily="18" charset="0"/>
                          </a:rPr>
                          <m:t>𝑛</m:t>
                        </m:r>
                      </m:sup>
                    </m:sSup>
                  </m:oMath>
                </a14:m>
                <a:r>
                  <a:rPr lang="en-US" altLang="zh-TW" dirty="0"/>
                  <a:t>) in classical search algorithms, where </a:t>
                </a:r>
                <a:r>
                  <a:rPr lang="en-US" altLang="zh-TW" i="1" dirty="0"/>
                  <a:t>n</a:t>
                </a:r>
                <a:r>
                  <a:rPr lang="en-US" altLang="zh-TW" dirty="0"/>
                  <a:t> is the number of (</a:t>
                </a:r>
                <a:r>
                  <a:rPr lang="en-US" altLang="zh-TW" dirty="0" err="1"/>
                  <a:t>qu</a:t>
                </a:r>
                <a:r>
                  <a:rPr lang="en-US" altLang="zh-TW" dirty="0"/>
                  <a:t>)bits representing indices.  (</a:t>
                </a:r>
                <a:r>
                  <a:rPr lang="en-US" altLang="zh-TW" b="1" dirty="0">
                    <a:solidFill>
                      <a:srgbClr val="00B050"/>
                    </a:solidFill>
                  </a:rPr>
                  <a:t>Quadratic speedup</a:t>
                </a:r>
                <a:r>
                  <a:rPr lang="en-US" altLang="zh-TW" dirty="0"/>
                  <a:t>)</a:t>
                </a:r>
              </a:p>
              <a:p>
                <a:pPr marL="336550" lvl="0" indent="-285750" algn="just">
                  <a:buSzPts val="2000"/>
                  <a:buFont typeface="Arial" panose="020B0604020202020204" pitchFamily="34" charset="0"/>
                  <a:buChar char="•"/>
                </a:pPr>
                <a:r>
                  <a:rPr lang="en-US" altLang="zh-TW" dirty="0"/>
                  <a:t>It uses quantum superposition to explore all possible states simultaneously and applies an </a:t>
                </a:r>
                <a:r>
                  <a:rPr lang="en-US" altLang="zh-TW" b="1" dirty="0">
                    <a:solidFill>
                      <a:srgbClr val="00B050"/>
                    </a:solidFill>
                  </a:rPr>
                  <a:t>oracle</a:t>
                </a:r>
                <a:r>
                  <a:rPr lang="en-US" altLang="zh-TW" dirty="0"/>
                  <a:t> function to mark (</a:t>
                </a:r>
                <a:r>
                  <a:rPr lang="en-US" altLang="zh-TW" b="1" dirty="0">
                    <a:solidFill>
                      <a:srgbClr val="00B050"/>
                    </a:solidFill>
                  </a:rPr>
                  <a:t>invert the phase</a:t>
                </a:r>
                <a:r>
                  <a:rPr lang="en-US" altLang="zh-TW" dirty="0">
                    <a:solidFill>
                      <a:srgbClr val="00B050"/>
                    </a:solidFill>
                  </a:rPr>
                  <a:t> </a:t>
                </a:r>
                <a:r>
                  <a:rPr lang="en-US" altLang="zh-TW" dirty="0"/>
                  <a:t>of) the correct solution.</a:t>
                </a:r>
              </a:p>
              <a:p>
                <a:pPr marL="336550" lvl="0" indent="-285750" algn="just">
                  <a:buSzPts val="2000"/>
                  <a:buFont typeface="Arial" panose="020B0604020202020204" pitchFamily="34" charset="0"/>
                  <a:buChar char="•"/>
                </a:pPr>
                <a:r>
                  <a:rPr lang="en-US" altLang="zh-TW" dirty="0"/>
                  <a:t>The Grover diffusion operator (</a:t>
                </a:r>
                <a:r>
                  <a:rPr lang="en-US" altLang="zh-TW" b="1" dirty="0">
                    <a:solidFill>
                      <a:srgbClr val="00B050"/>
                    </a:solidFill>
                  </a:rPr>
                  <a:t>diffuser</a:t>
                </a:r>
                <a:r>
                  <a:rPr lang="en-US" altLang="zh-TW" dirty="0"/>
                  <a:t>) amplifies the </a:t>
                </a:r>
                <a:r>
                  <a:rPr lang="en-US" altLang="zh-TW" dirty="0">
                    <a:solidFill>
                      <a:srgbClr val="00B050"/>
                    </a:solidFill>
                  </a:rPr>
                  <a:t>probability amplitude</a:t>
                </a:r>
                <a:r>
                  <a:rPr lang="en-US" altLang="zh-TW" dirty="0"/>
                  <a:t> of the marked state, increasing the likelihood of measuring the correct answer after O(</a:t>
                </a:r>
                <a14:m>
                  <m:oMath xmlns:m="http://schemas.openxmlformats.org/officeDocument/2006/math">
                    <m:rad>
                      <m:radPr>
                        <m:degHide m:val="on"/>
                        <m:ctrlPr>
                          <a:rPr lang="en-US" altLang="zh-TW" i="1">
                            <a:latin typeface="Cambria Math" panose="02040503050406030204" pitchFamily="18" charset="0"/>
                            <a:sym typeface="Symbol" panose="05050102010706020507" pitchFamily="18" charset="2"/>
                          </a:rPr>
                        </m:ctrlPr>
                      </m:radPr>
                      <m:deg/>
                      <m:e>
                        <m:sSup>
                          <m:sSupPr>
                            <m:ctrlPr>
                              <a:rPr lang="en-US" altLang="zh-TW" i="1">
                                <a:latin typeface="Cambria Math" panose="02040503050406030204" pitchFamily="18" charset="0"/>
                                <a:sym typeface="Symbol" panose="05050102010706020507" pitchFamily="18" charset="2"/>
                              </a:rPr>
                            </m:ctrlPr>
                          </m:sSupPr>
                          <m:e>
                            <m:r>
                              <a:rPr lang="en-US" altLang="zh-TW">
                                <a:latin typeface="Cambria Math" panose="02040503050406030204" pitchFamily="18" charset="0"/>
                                <a:sym typeface="Symbol" panose="05050102010706020507" pitchFamily="18" charset="2"/>
                              </a:rPr>
                              <m:t>2</m:t>
                            </m:r>
                          </m:e>
                          <m:sup>
                            <m:r>
                              <a:rPr lang="en-US" altLang="zh-TW" i="1">
                                <a:latin typeface="Cambria Math" panose="02040503050406030204" pitchFamily="18" charset="0"/>
                                <a:sym typeface="Symbol" panose="05050102010706020507" pitchFamily="18" charset="2"/>
                              </a:rPr>
                              <m:t>𝑛</m:t>
                            </m:r>
                          </m:sup>
                        </m:sSup>
                      </m:e>
                    </m:rad>
                  </m:oMath>
                </a14:m>
                <a:r>
                  <a:rPr lang="en-US" altLang="zh-TW" dirty="0"/>
                  <a:t>) iterations.</a:t>
                </a:r>
              </a:p>
              <a:p>
                <a:pPr marL="336550" lvl="0" indent="-285750" algn="just">
                  <a:buSzPts val="2000"/>
                  <a:buFont typeface="Arial" panose="020B0604020202020204" pitchFamily="34" charset="0"/>
                  <a:buChar char="•"/>
                </a:pPr>
                <a:r>
                  <a:rPr lang="en-US" altLang="zh-TW" dirty="0"/>
                  <a:t>It is widely used in database search, cryptanalysis, and </a:t>
                </a:r>
                <a:r>
                  <a:rPr lang="en-US" altLang="zh-TW" dirty="0">
                    <a:solidFill>
                      <a:srgbClr val="00B050"/>
                    </a:solidFill>
                  </a:rPr>
                  <a:t>combinatorial optimization</a:t>
                </a:r>
                <a:r>
                  <a:rPr lang="en-US" altLang="zh-TW" dirty="0"/>
                  <a:t>, etc.</a:t>
                </a:r>
                <a:endParaRPr lang="en-US" altLang="zh-TW" sz="1600" dirty="0">
                  <a:latin typeface="Times New Roman" panose="02020603050405020304" pitchFamily="18" charset="0"/>
                  <a:cs typeface="Times New Roman" panose="02020603050405020304" pitchFamily="18" charset="0"/>
                </a:endParaRPr>
              </a:p>
            </p:txBody>
          </p:sp>
        </mc:Choice>
        <mc:Fallback xmlns="">
          <p:sp>
            <p:nvSpPr>
              <p:cNvPr id="12" name="Google Shape;194;g10b70956f60_16_37">
                <a:extLst>
                  <a:ext uri="{FF2B5EF4-FFF2-40B4-BE49-F238E27FC236}">
                    <a16:creationId xmlns:a16="http://schemas.microsoft.com/office/drawing/2014/main" id="{D550906C-CE0B-4897-A55A-3F9CE979A4BA}"/>
                  </a:ext>
                </a:extLst>
              </p:cNvPr>
              <p:cNvSpPr txBox="1">
                <a:spLocks noRot="1" noChangeAspect="1" noMove="1" noResize="1" noEditPoints="1" noAdjustHandles="1" noChangeArrowheads="1" noChangeShapeType="1" noTextEdit="1"/>
              </p:cNvSpPr>
              <p:nvPr/>
            </p:nvSpPr>
            <p:spPr>
              <a:xfrm>
                <a:off x="51368" y="1023816"/>
                <a:ext cx="4424081" cy="4058409"/>
              </a:xfrm>
              <a:prstGeom prst="rect">
                <a:avLst/>
              </a:prstGeom>
              <a:blipFill>
                <a:blip r:embed="rId4"/>
                <a:stretch>
                  <a:fillRect l="-551" t="-1652" r="-2066"/>
                </a:stretch>
              </a:blipFill>
              <a:ln>
                <a:noFill/>
              </a:ln>
            </p:spPr>
            <p:txBody>
              <a:bodyPr/>
              <a:lstStyle/>
              <a:p>
                <a:r>
                  <a:rPr lang="zh-TW" altLang="en-US">
                    <a:noFill/>
                  </a:rPr>
                  <a:t> </a:t>
                </a:r>
              </a:p>
            </p:txBody>
          </p:sp>
        </mc:Fallback>
      </mc:AlternateContent>
      <p:sp>
        <p:nvSpPr>
          <p:cNvPr id="9" name="Google Shape;194;g10b70956f60_16_37">
            <a:extLst>
              <a:ext uri="{FF2B5EF4-FFF2-40B4-BE49-F238E27FC236}">
                <a16:creationId xmlns:a16="http://schemas.microsoft.com/office/drawing/2014/main" id="{D550906C-CE0B-4897-A55A-3F9CE979A4BA}"/>
              </a:ext>
            </a:extLst>
          </p:cNvPr>
          <p:cNvSpPr txBox="1"/>
          <p:nvPr/>
        </p:nvSpPr>
        <p:spPr>
          <a:xfrm>
            <a:off x="235667" y="480332"/>
            <a:ext cx="4561499" cy="569377"/>
          </a:xfrm>
          <a:prstGeom prst="rect">
            <a:avLst/>
          </a:prstGeom>
          <a:noFill/>
          <a:ln>
            <a:noFill/>
          </a:ln>
        </p:spPr>
        <p:txBody>
          <a:bodyPr spcFirstLastPara="1" wrap="square" lIns="68575" tIns="68575" rIns="68575" bIns="68575" anchor="t" anchorCtr="0">
            <a:spAutoFit/>
          </a:bodyPr>
          <a:lstStyle/>
          <a:p>
            <a:pPr marL="50800" lvl="0" algn="just">
              <a:buSzPts val="2000"/>
            </a:pPr>
            <a:r>
              <a:rPr lang="en-US" altLang="zh-TW" sz="2800" b="1" dirty="0">
                <a:latin typeface="+mn-lt"/>
                <a:cs typeface="Times New Roman" panose="02020603050405020304" pitchFamily="18" charset="0"/>
              </a:rPr>
              <a:t>Grover’s Algorithm</a:t>
            </a:r>
          </a:p>
        </p:txBody>
      </p:sp>
      <p:pic>
        <p:nvPicPr>
          <p:cNvPr id="10" name="圖片 9" descr="https://datascience.columbia.edu/wp-content/uploads/2021/10/dotquantum-bio-Lov-Kumar-Grover.jpg">
            <a:extLst>
              <a:ext uri="{FF2B5EF4-FFF2-40B4-BE49-F238E27FC236}">
                <a16:creationId xmlns:a16="http://schemas.microsoft.com/office/drawing/2014/main" id="{ACB171B1-2058-4DAE-9F3F-4273BF28E450}"/>
              </a:ext>
            </a:extLst>
          </p:cNvPr>
          <p:cNvPicPr/>
          <p:nvPr/>
        </p:nvPicPr>
        <p:blipFill rotWithShape="1">
          <a:blip r:embed="rId5">
            <a:extLst>
              <a:ext uri="{28A0092B-C50C-407E-A947-70E740481C1C}">
                <a14:useLocalDpi xmlns:a14="http://schemas.microsoft.com/office/drawing/2010/main" val="0"/>
              </a:ext>
            </a:extLst>
          </a:blip>
          <a:srcRect l="49207" t="1" r="13299" b="56606"/>
          <a:stretch/>
        </p:blipFill>
        <p:spPr bwMode="auto">
          <a:xfrm>
            <a:off x="4701308" y="609376"/>
            <a:ext cx="938581" cy="1015398"/>
          </a:xfrm>
          <a:prstGeom prst="rect">
            <a:avLst/>
          </a:prstGeom>
          <a:noFill/>
          <a:ln>
            <a:noFill/>
          </a:ln>
          <a:extLst>
            <a:ext uri="{53640926-AAD7-44D8-BBD7-CCE9431645EC}">
              <a14:shadowObscured xmlns:a14="http://schemas.microsoft.com/office/drawing/2010/main"/>
            </a:ext>
          </a:extLst>
        </p:spPr>
      </p:pic>
      <p:sp>
        <p:nvSpPr>
          <p:cNvPr id="5" name="投影片編號版面配置區 4">
            <a:extLst>
              <a:ext uri="{FF2B5EF4-FFF2-40B4-BE49-F238E27FC236}">
                <a16:creationId xmlns:a16="http://schemas.microsoft.com/office/drawing/2014/main" id="{D9B1DEFF-7D84-4463-896F-9269D6618D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48</a:t>
            </a:fld>
            <a:endParaRPr lang="zh-TW" altLang="en-US"/>
          </a:p>
        </p:txBody>
      </p:sp>
    </p:spTree>
    <p:extLst>
      <p:ext uri="{BB962C8B-B14F-4D97-AF65-F5344CB8AC3E}">
        <p14:creationId xmlns:p14="http://schemas.microsoft.com/office/powerpoint/2010/main" val="3471512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thematics 13 00090 g001">
            <a:extLst>
              <a:ext uri="{FF2B5EF4-FFF2-40B4-BE49-F238E27FC236}">
                <a16:creationId xmlns:a16="http://schemas.microsoft.com/office/drawing/2014/main" id="{9BD52FB3-B458-432C-8BEF-EBC80193E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50" y="748122"/>
            <a:ext cx="4419850" cy="16988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thematics 13 00090 g019">
            <a:extLst>
              <a:ext uri="{FF2B5EF4-FFF2-40B4-BE49-F238E27FC236}">
                <a16:creationId xmlns:a16="http://schemas.microsoft.com/office/drawing/2014/main" id="{D36A3486-5F95-4538-A68E-956DB6EBA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230" y="2082597"/>
            <a:ext cx="4111167" cy="295486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94;g10b70956f60_16_37">
            <a:extLst>
              <a:ext uri="{FF2B5EF4-FFF2-40B4-BE49-F238E27FC236}">
                <a16:creationId xmlns:a16="http://schemas.microsoft.com/office/drawing/2014/main" id="{D550906C-CE0B-4897-A55A-3F9CE979A4BA}"/>
              </a:ext>
            </a:extLst>
          </p:cNvPr>
          <p:cNvSpPr txBox="1"/>
          <p:nvPr/>
        </p:nvSpPr>
        <p:spPr>
          <a:xfrm>
            <a:off x="235667" y="303486"/>
            <a:ext cx="4561499" cy="569377"/>
          </a:xfrm>
          <a:prstGeom prst="rect">
            <a:avLst/>
          </a:prstGeom>
          <a:noFill/>
          <a:ln>
            <a:noFill/>
          </a:ln>
        </p:spPr>
        <p:txBody>
          <a:bodyPr spcFirstLastPara="1" wrap="square" lIns="68575" tIns="68575" rIns="68575" bIns="68575" anchor="t" anchorCtr="0">
            <a:spAutoFit/>
          </a:bodyPr>
          <a:lstStyle/>
          <a:p>
            <a:pPr marL="50800" lvl="0" algn="just">
              <a:buSzPts val="2000"/>
            </a:pPr>
            <a:r>
              <a:rPr lang="en-US" altLang="zh-TW" sz="2800" b="1" dirty="0">
                <a:latin typeface="+mn-lt"/>
                <a:cs typeface="Times New Roman" panose="02020603050405020304" pitchFamily="18" charset="0"/>
              </a:rPr>
              <a:t>Grover’s Algorithm (</a:t>
            </a:r>
            <a:r>
              <a:rPr lang="en-US" altLang="zh-TW" sz="2800" b="1" dirty="0" err="1">
                <a:latin typeface="+mn-lt"/>
                <a:cs typeface="Times New Roman" panose="02020603050405020304" pitchFamily="18" charset="0"/>
              </a:rPr>
              <a:t>Con’t</a:t>
            </a:r>
            <a:r>
              <a:rPr lang="en-US" altLang="zh-TW" sz="2800" b="1" dirty="0">
                <a:latin typeface="+mn-lt"/>
                <a:cs typeface="Times New Roman" panose="02020603050405020304" pitchFamily="18" charset="0"/>
              </a:rPr>
              <a:t>)</a:t>
            </a:r>
          </a:p>
        </p:txBody>
      </p:sp>
      <p:pic>
        <p:nvPicPr>
          <p:cNvPr id="1028" name="Picture 4" descr="Mathematics 13 00090 g002">
            <a:extLst>
              <a:ext uri="{FF2B5EF4-FFF2-40B4-BE49-F238E27FC236}">
                <a16:creationId xmlns:a16="http://schemas.microsoft.com/office/drawing/2014/main" id="{88885FD9-80B0-42C0-B362-3544C807D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86" y="2452793"/>
            <a:ext cx="4646198" cy="246571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D34C5F19-8416-474D-9CBE-51AF4452D909}"/>
              </a:ext>
            </a:extLst>
          </p:cNvPr>
          <p:cNvSpPr txBox="1"/>
          <p:nvPr/>
        </p:nvSpPr>
        <p:spPr>
          <a:xfrm>
            <a:off x="4784983" y="820335"/>
            <a:ext cx="4111167" cy="1169551"/>
          </a:xfrm>
          <a:prstGeom prst="rect">
            <a:avLst/>
          </a:prstGeom>
          <a:noFill/>
        </p:spPr>
        <p:txBody>
          <a:bodyPr wrap="square" rtlCol="0">
            <a:spAutoFit/>
          </a:bodyPr>
          <a:lstStyle/>
          <a:p>
            <a:r>
              <a:rPr lang="en-US" altLang="zh-TW" dirty="0"/>
              <a:t>Exact Cover Problem:</a:t>
            </a:r>
            <a:br>
              <a:rPr lang="en-US" altLang="zh-TW" dirty="0"/>
            </a:br>
            <a:r>
              <a:rPr lang="en-US" altLang="zh-TW" dirty="0"/>
              <a:t>Universal set U: {</a:t>
            </a:r>
            <a:r>
              <a:rPr lang="zh-TW" altLang="en-US" dirty="0"/>
              <a:t>𝑢</a:t>
            </a:r>
            <a:r>
              <a:rPr lang="en-US" altLang="zh-TW" baseline="-25000" dirty="0"/>
              <a:t>0</a:t>
            </a:r>
            <a:r>
              <a:rPr lang="en-US" altLang="zh-TW" dirty="0"/>
              <a:t>,</a:t>
            </a:r>
            <a:r>
              <a:rPr lang="zh-TW" altLang="en-US" dirty="0"/>
              <a:t>𝑢</a:t>
            </a:r>
            <a:r>
              <a:rPr lang="en-US" altLang="zh-TW" baseline="-25000" dirty="0"/>
              <a:t>1</a:t>
            </a:r>
            <a:r>
              <a:rPr lang="en-US" altLang="zh-TW" dirty="0"/>
              <a:t>,</a:t>
            </a:r>
            <a:r>
              <a:rPr lang="zh-TW" altLang="en-US" dirty="0"/>
              <a:t>𝑢</a:t>
            </a:r>
            <a:r>
              <a:rPr lang="en-US" altLang="zh-TW" baseline="-25000" dirty="0"/>
              <a:t>2</a:t>
            </a:r>
            <a:r>
              <a:rPr lang="en-US" altLang="zh-TW" dirty="0"/>
              <a:t>} </a:t>
            </a:r>
          </a:p>
          <a:p>
            <a:r>
              <a:rPr lang="en-US" altLang="zh-TW" dirty="0"/>
              <a:t>Collection C of sets: {</a:t>
            </a:r>
            <a:r>
              <a:rPr lang="zh-TW" altLang="en-US" dirty="0"/>
              <a:t>𝑠</a:t>
            </a:r>
            <a:r>
              <a:rPr lang="en-US" altLang="zh-TW" baseline="-25000" dirty="0"/>
              <a:t>0</a:t>
            </a:r>
            <a:r>
              <a:rPr lang="en-US" altLang="zh-TW" dirty="0"/>
              <a:t>, </a:t>
            </a:r>
            <a:r>
              <a:rPr lang="zh-TW" altLang="en-US" dirty="0"/>
              <a:t>𝑠</a:t>
            </a:r>
            <a:r>
              <a:rPr lang="en-US" altLang="zh-TW" baseline="-25000" dirty="0"/>
              <a:t>1</a:t>
            </a:r>
            <a:r>
              <a:rPr lang="en-US" altLang="zh-TW" dirty="0"/>
              <a:t>, </a:t>
            </a:r>
            <a:r>
              <a:rPr lang="zh-TW" altLang="en-US" dirty="0"/>
              <a:t>𝑠</a:t>
            </a:r>
            <a:r>
              <a:rPr lang="en-US" altLang="zh-TW" baseline="-25000" dirty="0"/>
              <a:t>2</a:t>
            </a:r>
            <a:r>
              <a:rPr lang="en-US" altLang="zh-TW" dirty="0"/>
              <a:t>, </a:t>
            </a:r>
            <a:r>
              <a:rPr lang="zh-TW" altLang="en-US" dirty="0"/>
              <a:t>𝑠</a:t>
            </a:r>
            <a:r>
              <a:rPr lang="en-US" altLang="zh-TW" baseline="-25000" dirty="0"/>
              <a:t>3</a:t>
            </a:r>
            <a:r>
              <a:rPr lang="en-US" altLang="zh-TW" dirty="0"/>
              <a:t>}, where </a:t>
            </a:r>
            <a:r>
              <a:rPr lang="zh-TW" altLang="en-US" dirty="0"/>
              <a:t>𝑠</a:t>
            </a:r>
            <a:r>
              <a:rPr lang="en-US" altLang="zh-TW" baseline="-25000" dirty="0"/>
              <a:t>0</a:t>
            </a:r>
            <a:r>
              <a:rPr lang="en-US" altLang="zh-TW" dirty="0"/>
              <a:t>={</a:t>
            </a:r>
            <a:r>
              <a:rPr lang="zh-TW" altLang="en-US" dirty="0"/>
              <a:t>𝑢</a:t>
            </a:r>
            <a:r>
              <a:rPr lang="en-US" altLang="zh-TW" baseline="-25000" dirty="0"/>
              <a:t>0</a:t>
            </a:r>
            <a:r>
              <a:rPr lang="en-US" altLang="zh-TW" dirty="0"/>
              <a:t>},</a:t>
            </a:r>
            <a:br>
              <a:rPr lang="en-US" altLang="zh-TW" dirty="0"/>
            </a:br>
            <a:r>
              <a:rPr lang="zh-TW" altLang="en-US" dirty="0"/>
              <a:t>𝑠</a:t>
            </a:r>
            <a:r>
              <a:rPr lang="en-US" altLang="zh-TW" baseline="-25000" dirty="0"/>
              <a:t>1</a:t>
            </a:r>
            <a:r>
              <a:rPr lang="en-US" altLang="zh-TW" dirty="0"/>
              <a:t>={</a:t>
            </a:r>
            <a:r>
              <a:rPr lang="zh-TW" altLang="en-US" dirty="0"/>
              <a:t>𝑢</a:t>
            </a:r>
            <a:r>
              <a:rPr lang="en-US" altLang="zh-TW" baseline="-25000" dirty="0"/>
              <a:t>1</a:t>
            </a:r>
            <a:r>
              <a:rPr lang="en-US" altLang="zh-TW" dirty="0"/>
              <a:t>}, </a:t>
            </a:r>
            <a:r>
              <a:rPr lang="zh-TW" altLang="en-US" dirty="0"/>
              <a:t>𝑠</a:t>
            </a:r>
            <a:r>
              <a:rPr lang="en-US" altLang="zh-TW" baseline="-25000" dirty="0"/>
              <a:t>2</a:t>
            </a:r>
            <a:r>
              <a:rPr lang="en-US" altLang="zh-TW" dirty="0"/>
              <a:t>={</a:t>
            </a:r>
            <a:r>
              <a:rPr lang="zh-TW" altLang="en-US" dirty="0"/>
              <a:t>𝑢</a:t>
            </a:r>
            <a:r>
              <a:rPr lang="en-US" altLang="zh-TW" baseline="-25000" dirty="0"/>
              <a:t>2</a:t>
            </a:r>
            <a:r>
              <a:rPr lang="en-US" altLang="zh-TW" dirty="0"/>
              <a:t>} and </a:t>
            </a:r>
            <a:r>
              <a:rPr lang="zh-TW" altLang="en-US" dirty="0"/>
              <a:t>𝑠</a:t>
            </a:r>
            <a:r>
              <a:rPr lang="en-US" altLang="zh-TW" baseline="-25000" dirty="0"/>
              <a:t>3</a:t>
            </a:r>
            <a:r>
              <a:rPr lang="en-US" altLang="zh-TW" dirty="0"/>
              <a:t>={</a:t>
            </a:r>
            <a:r>
              <a:rPr lang="zh-TW" altLang="en-US" dirty="0"/>
              <a:t>𝑢</a:t>
            </a:r>
            <a:r>
              <a:rPr lang="en-US" altLang="zh-TW" baseline="-25000" dirty="0"/>
              <a:t>0</a:t>
            </a:r>
            <a:r>
              <a:rPr lang="en-US" altLang="zh-TW" dirty="0"/>
              <a:t>, </a:t>
            </a:r>
            <a:r>
              <a:rPr lang="zh-TW" altLang="en-US" dirty="0"/>
              <a:t>𝑢</a:t>
            </a:r>
            <a:r>
              <a:rPr lang="en-US" altLang="zh-TW" baseline="-25000" dirty="0"/>
              <a:t>1</a:t>
            </a:r>
            <a:r>
              <a:rPr lang="en-US" altLang="zh-TW" dirty="0"/>
              <a:t>, </a:t>
            </a:r>
            <a:r>
              <a:rPr lang="zh-TW" altLang="en-US" dirty="0"/>
              <a:t>𝑢</a:t>
            </a:r>
            <a:r>
              <a:rPr lang="en-US" altLang="zh-TW" baseline="-25000" dirty="0"/>
              <a:t>2</a:t>
            </a:r>
            <a:r>
              <a:rPr lang="en-US" altLang="zh-TW" dirty="0"/>
              <a:t>}.</a:t>
            </a:r>
            <a:br>
              <a:rPr lang="en-US" altLang="zh-TW" dirty="0"/>
            </a:br>
            <a:r>
              <a:rPr lang="en-US" altLang="zh-TW" dirty="0"/>
              <a:t>Solutions: {</a:t>
            </a:r>
            <a:r>
              <a:rPr lang="zh-TW" altLang="en-US" dirty="0"/>
              <a:t>𝑠</a:t>
            </a:r>
            <a:r>
              <a:rPr lang="en-US" altLang="zh-TW" baseline="-25000" dirty="0"/>
              <a:t>0</a:t>
            </a:r>
            <a:r>
              <a:rPr lang="en-US" altLang="zh-TW" dirty="0"/>
              <a:t>, </a:t>
            </a:r>
            <a:r>
              <a:rPr lang="zh-TW" altLang="en-US" dirty="0"/>
              <a:t>𝑠</a:t>
            </a:r>
            <a:r>
              <a:rPr lang="en-US" altLang="zh-TW" baseline="-25000" dirty="0"/>
              <a:t>1</a:t>
            </a:r>
            <a:r>
              <a:rPr lang="en-US" altLang="zh-TW" dirty="0"/>
              <a:t>, </a:t>
            </a:r>
            <a:r>
              <a:rPr lang="zh-TW" altLang="en-US" dirty="0"/>
              <a:t>𝑠</a:t>
            </a:r>
            <a:r>
              <a:rPr lang="en-US" altLang="zh-TW" baseline="-25000" dirty="0"/>
              <a:t>2</a:t>
            </a:r>
            <a:r>
              <a:rPr lang="en-US" altLang="zh-TW" dirty="0"/>
              <a:t>} and {</a:t>
            </a:r>
            <a:r>
              <a:rPr lang="zh-TW" altLang="en-US" dirty="0"/>
              <a:t>𝑠</a:t>
            </a:r>
            <a:r>
              <a:rPr lang="en-US" altLang="zh-TW" baseline="-25000" dirty="0"/>
              <a:t>3</a:t>
            </a:r>
            <a:r>
              <a:rPr lang="en-US" altLang="zh-TW" dirty="0"/>
              <a:t>}.</a:t>
            </a:r>
            <a:endParaRPr lang="zh-TW" altLang="en-US" dirty="0"/>
          </a:p>
        </p:txBody>
      </p:sp>
      <p:sp>
        <p:nvSpPr>
          <p:cNvPr id="5" name="文字方塊 4">
            <a:extLst>
              <a:ext uri="{FF2B5EF4-FFF2-40B4-BE49-F238E27FC236}">
                <a16:creationId xmlns:a16="http://schemas.microsoft.com/office/drawing/2014/main" id="{3864C31E-E5DB-4FAE-92B6-B748C36C001C}"/>
              </a:ext>
            </a:extLst>
          </p:cNvPr>
          <p:cNvSpPr txBox="1"/>
          <p:nvPr/>
        </p:nvSpPr>
        <p:spPr>
          <a:xfrm>
            <a:off x="5096161" y="6231898"/>
            <a:ext cx="184731" cy="307777"/>
          </a:xfrm>
          <a:prstGeom prst="rect">
            <a:avLst/>
          </a:prstGeom>
          <a:noFill/>
        </p:spPr>
        <p:txBody>
          <a:bodyPr wrap="none" rtlCol="0">
            <a:spAutoFit/>
          </a:bodyPr>
          <a:lstStyle/>
          <a:p>
            <a:endParaRPr lang="zh-TW" altLang="en-US" dirty="0"/>
          </a:p>
        </p:txBody>
      </p:sp>
      <p:sp>
        <p:nvSpPr>
          <p:cNvPr id="7" name="投影片編號版面配置區 6">
            <a:extLst>
              <a:ext uri="{FF2B5EF4-FFF2-40B4-BE49-F238E27FC236}">
                <a16:creationId xmlns:a16="http://schemas.microsoft.com/office/drawing/2014/main" id="{A10DCB8B-90B2-43C2-BB3C-8A602551A2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49</a:t>
            </a:fld>
            <a:endParaRPr lang="zh-TW" altLang="en-US"/>
          </a:p>
        </p:txBody>
      </p:sp>
    </p:spTree>
    <p:extLst>
      <p:ext uri="{BB962C8B-B14F-4D97-AF65-F5344CB8AC3E}">
        <p14:creationId xmlns:p14="http://schemas.microsoft.com/office/powerpoint/2010/main" val="182958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2292925"/>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Classical Computers vs Quantum Computers</a:t>
            </a:r>
          </a:p>
          <a:p>
            <a:pPr marL="342900" lvl="0" indent="-292100">
              <a:buSzPts val="2000"/>
              <a:buChar char="●"/>
            </a:pPr>
            <a:r>
              <a:rPr lang="en-US" altLang="zh-TW" sz="2800" dirty="0">
                <a:solidFill>
                  <a:schemeClr val="tx1"/>
                </a:solidFill>
              </a:rPr>
              <a:t>Quantum Algorithms</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4" name="投影片編號版面配置區 3">
            <a:extLst>
              <a:ext uri="{FF2B5EF4-FFF2-40B4-BE49-F238E27FC236}">
                <a16:creationId xmlns:a16="http://schemas.microsoft.com/office/drawing/2014/main" id="{DB64C00D-D8C3-440D-A64F-4F3FF79A48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a:p>
        </p:txBody>
      </p:sp>
    </p:spTree>
    <p:extLst>
      <p:ext uri="{BB962C8B-B14F-4D97-AF65-F5344CB8AC3E}">
        <p14:creationId xmlns:p14="http://schemas.microsoft.com/office/powerpoint/2010/main" val="369063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DB8691-B728-4C1B-8034-1E1391A0B311}"/>
              </a:ext>
            </a:extLst>
          </p:cNvPr>
          <p:cNvSpPr>
            <a:spLocks noGrp="1"/>
          </p:cNvSpPr>
          <p:nvPr>
            <p:ph type="title"/>
          </p:nvPr>
        </p:nvSpPr>
        <p:spPr/>
        <p:txBody>
          <a:bodyPr/>
          <a:lstStyle/>
          <a:p>
            <a:r>
              <a:rPr lang="en-US" altLang="zh-TW" dirty="0"/>
              <a:t>P, NP, NPC, NP-hard, and BQP</a:t>
            </a:r>
            <a:endParaRPr lang="zh-TW" altLang="en-US" dirty="0"/>
          </a:p>
        </p:txBody>
      </p:sp>
      <p:sp>
        <p:nvSpPr>
          <p:cNvPr id="3" name="投影片編號版面配置區 2">
            <a:extLst>
              <a:ext uri="{FF2B5EF4-FFF2-40B4-BE49-F238E27FC236}">
                <a16:creationId xmlns:a16="http://schemas.microsoft.com/office/drawing/2014/main" id="{E5AFA4AD-1C99-4A2B-9FB2-509A8CCE23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50</a:t>
            </a:fld>
            <a:endParaRPr lang="zh-TW" altLang="en-US"/>
          </a:p>
        </p:txBody>
      </p:sp>
      <p:pic>
        <p:nvPicPr>
          <p:cNvPr id="3074" name="Picture 2" descr="Z9bJgO.png">
            <a:extLst>
              <a:ext uri="{FF2B5EF4-FFF2-40B4-BE49-F238E27FC236}">
                <a16:creationId xmlns:a16="http://schemas.microsoft.com/office/drawing/2014/main" id="{4AF8556D-DC31-444E-A220-0F2D516C01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0872" y="1371600"/>
            <a:ext cx="4876800" cy="36050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iro.medium.com/v2/resize:fit:1100/1*fkSfmXuqMVpKT-AL-Ohmmw.png">
            <a:extLst>
              <a:ext uri="{FF2B5EF4-FFF2-40B4-BE49-F238E27FC236}">
                <a16:creationId xmlns:a16="http://schemas.microsoft.com/office/drawing/2014/main" id="{D19F9241-E58A-4B36-AC45-743636F726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0872" y="1371601"/>
            <a:ext cx="537181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ase.ntu.edu.tw/blog/wp-content/uploads/2020/01/2282.jpg">
            <a:extLst>
              <a:ext uri="{FF2B5EF4-FFF2-40B4-BE49-F238E27FC236}">
                <a16:creationId xmlns:a16="http://schemas.microsoft.com/office/drawing/2014/main" id="{A81A2EFA-58F8-448C-A968-072C535036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94795" y="1232797"/>
            <a:ext cx="2992005" cy="371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2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E5216F-F45C-4AD3-B0A6-DBF5667CA260}"/>
              </a:ext>
            </a:extLst>
          </p:cNvPr>
          <p:cNvSpPr>
            <a:spLocks noGrp="1"/>
          </p:cNvSpPr>
          <p:nvPr>
            <p:ph type="title"/>
          </p:nvPr>
        </p:nvSpPr>
        <p:spPr>
          <a:xfrm>
            <a:off x="457200" y="572383"/>
            <a:ext cx="8229600" cy="581645"/>
          </a:xfrm>
        </p:spPr>
        <p:txBody>
          <a:bodyPr/>
          <a:lstStyle/>
          <a:p>
            <a:r>
              <a:rPr lang="en-US" altLang="zh-TW" dirty="0"/>
              <a:t>Algorithms for Quantum Annealers and Quantum-inspired Annealers</a:t>
            </a:r>
            <a:endParaRPr lang="zh-TW" altLang="en-US" dirty="0"/>
          </a:p>
        </p:txBody>
      </p:sp>
      <p:sp>
        <p:nvSpPr>
          <p:cNvPr id="3" name="內容版面配置區 2">
            <a:extLst>
              <a:ext uri="{FF2B5EF4-FFF2-40B4-BE49-F238E27FC236}">
                <a16:creationId xmlns:a16="http://schemas.microsoft.com/office/drawing/2014/main" id="{31117774-EBBA-46D3-9115-C01066D9A08A}"/>
              </a:ext>
            </a:extLst>
          </p:cNvPr>
          <p:cNvSpPr>
            <a:spLocks noGrp="1"/>
          </p:cNvSpPr>
          <p:nvPr>
            <p:ph idx="1"/>
          </p:nvPr>
        </p:nvSpPr>
        <p:spPr/>
        <p:txBody>
          <a:bodyPr/>
          <a:lstStyle/>
          <a:p>
            <a:r>
              <a:rPr lang="en-US" altLang="zh-TW" dirty="0"/>
              <a:t>What is annealing?</a:t>
            </a:r>
          </a:p>
          <a:p>
            <a:r>
              <a:rPr lang="en-US" altLang="zh-TW" dirty="0"/>
              <a:t>From Hill Climbing to Simulated Annealing</a:t>
            </a:r>
          </a:p>
          <a:p>
            <a:r>
              <a:rPr lang="en-US" altLang="zh-TW" dirty="0"/>
              <a:t>Quantum Annealers and Quantum-inspired Annealers</a:t>
            </a:r>
          </a:p>
          <a:p>
            <a:pPr lvl="1"/>
            <a:r>
              <a:rPr lang="en-US" altLang="zh-TW" dirty="0"/>
              <a:t>D-Wave Quantum Annealer (QA)</a:t>
            </a:r>
          </a:p>
          <a:p>
            <a:pPr lvl="1"/>
            <a:r>
              <a:rPr lang="en-US" altLang="zh-TW" dirty="0"/>
              <a:t>Fujitsu Digital Annealer (DA)</a:t>
            </a:r>
          </a:p>
          <a:p>
            <a:pPr lvl="1"/>
            <a:r>
              <a:rPr lang="en-US" altLang="zh-TW" dirty="0"/>
              <a:t>Compal GPU Annealer (GPUA)</a:t>
            </a:r>
          </a:p>
          <a:p>
            <a:r>
              <a:rPr lang="en-US" altLang="zh-TW" dirty="0"/>
              <a:t>QUBO formula and </a:t>
            </a:r>
            <a:r>
              <a:rPr lang="en-US" altLang="zh-TW" dirty="0" err="1"/>
              <a:t>Ising</a:t>
            </a:r>
            <a:r>
              <a:rPr lang="en-US" altLang="zh-TW" dirty="0"/>
              <a:t> model</a:t>
            </a:r>
          </a:p>
        </p:txBody>
      </p:sp>
      <p:sp>
        <p:nvSpPr>
          <p:cNvPr id="4" name="投影片編號版面配置區 3">
            <a:extLst>
              <a:ext uri="{FF2B5EF4-FFF2-40B4-BE49-F238E27FC236}">
                <a16:creationId xmlns:a16="http://schemas.microsoft.com/office/drawing/2014/main" id="{0346CF41-46BF-4B54-BB0C-5D2DB97839FF}"/>
              </a:ext>
            </a:extLst>
          </p:cNvPr>
          <p:cNvSpPr>
            <a:spLocks noGrp="1"/>
          </p:cNvSpPr>
          <p:nvPr>
            <p:ph type="sldNum" sz="quarter" idx="10"/>
          </p:nvPr>
        </p:nvSpPr>
        <p:spPr/>
        <p:txBody>
          <a:bodyPr/>
          <a:lstStyle/>
          <a:p>
            <a:fld id="{7A97B5DE-3CB1-4C6F-ACB5-6BC122C5FF78}" type="slidenum">
              <a:rPr lang="en-US" altLang="zh-TW" smtClean="0"/>
              <a:pPr/>
              <a:t>51</a:t>
            </a:fld>
            <a:endParaRPr lang="en-US" altLang="zh-TW"/>
          </a:p>
        </p:txBody>
      </p:sp>
    </p:spTree>
    <p:extLst>
      <p:ext uri="{BB962C8B-B14F-4D97-AF65-F5344CB8AC3E}">
        <p14:creationId xmlns:p14="http://schemas.microsoft.com/office/powerpoint/2010/main" val="2706679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F29EB0-D1CD-4663-B9F9-6ACE99C5B195}"/>
              </a:ext>
            </a:extLst>
          </p:cNvPr>
          <p:cNvSpPr>
            <a:spLocks noGrp="1"/>
          </p:cNvSpPr>
          <p:nvPr>
            <p:ph type="title"/>
          </p:nvPr>
        </p:nvSpPr>
        <p:spPr/>
        <p:txBody>
          <a:bodyPr/>
          <a:lstStyle/>
          <a:p>
            <a:r>
              <a:rPr lang="en-US" altLang="zh-TW" dirty="0"/>
              <a:t>Annealing</a:t>
            </a:r>
            <a:endParaRPr lang="zh-TW" altLang="en-US" dirty="0"/>
          </a:p>
        </p:txBody>
      </p:sp>
      <p:sp>
        <p:nvSpPr>
          <p:cNvPr id="4" name="投影片編號版面配置區 3">
            <a:extLst>
              <a:ext uri="{FF2B5EF4-FFF2-40B4-BE49-F238E27FC236}">
                <a16:creationId xmlns:a16="http://schemas.microsoft.com/office/drawing/2014/main" id="{9B5A9663-7234-4DDF-83C2-7A27ADFFC608}"/>
              </a:ext>
            </a:extLst>
          </p:cNvPr>
          <p:cNvSpPr>
            <a:spLocks noGrp="1"/>
          </p:cNvSpPr>
          <p:nvPr>
            <p:ph type="sldNum" sz="quarter" idx="10"/>
          </p:nvPr>
        </p:nvSpPr>
        <p:spPr/>
        <p:txBody>
          <a:bodyPr/>
          <a:lstStyle/>
          <a:p>
            <a:fld id="{7A97B5DE-3CB1-4C6F-ACB5-6BC122C5FF78}" type="slidenum">
              <a:rPr lang="en-US" altLang="zh-TW" smtClean="0"/>
              <a:pPr/>
              <a:t>52</a:t>
            </a:fld>
            <a:endParaRPr lang="en-US" altLang="zh-TW"/>
          </a:p>
        </p:txBody>
      </p:sp>
      <p:pic>
        <p:nvPicPr>
          <p:cNvPr id="5" name="Picture 4" descr="图片无替代文字">
            <a:extLst>
              <a:ext uri="{FF2B5EF4-FFF2-40B4-BE49-F238E27FC236}">
                <a16:creationId xmlns:a16="http://schemas.microsoft.com/office/drawing/2014/main" id="{4103429E-6CC6-43ED-A3A8-D0C998397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4" y="869729"/>
            <a:ext cx="5319369" cy="273680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6;g122d0c7dceb_0_0">
            <a:extLst>
              <a:ext uri="{FF2B5EF4-FFF2-40B4-BE49-F238E27FC236}">
                <a16:creationId xmlns:a16="http://schemas.microsoft.com/office/drawing/2014/main" id="{8E9B5F18-B72D-493B-8FBB-65C40096700C}"/>
              </a:ext>
            </a:extLst>
          </p:cNvPr>
          <p:cNvSpPr txBox="1"/>
          <p:nvPr/>
        </p:nvSpPr>
        <p:spPr>
          <a:xfrm>
            <a:off x="83904" y="3638619"/>
            <a:ext cx="8478205" cy="1415742"/>
          </a:xfrm>
          <a:prstGeom prst="rect">
            <a:avLst/>
          </a:prstGeom>
          <a:noFill/>
          <a:ln>
            <a:noFill/>
          </a:ln>
        </p:spPr>
        <p:txBody>
          <a:bodyPr spcFirstLastPara="1" wrap="square" lIns="91425" tIns="91425" rIns="91425" bIns="91425" anchor="t" anchorCtr="0">
            <a:spAutoFit/>
          </a:bodyPr>
          <a:lstStyle/>
          <a:p>
            <a:pPr marL="415528" lvl="2" indent="-214313">
              <a:buSzPts val="1600"/>
              <a:buFont typeface="Wingdings" panose="05000000000000000000" pitchFamily="2" charset="2"/>
              <a:buChar char="ü"/>
              <a:tabLst>
                <a:tab pos="538163" algn="l"/>
              </a:tabLst>
            </a:pPr>
            <a:r>
              <a:rPr lang="en-US" altLang="zh-TW" sz="1600" dirty="0">
                <a:solidFill>
                  <a:srgbClr val="FF0000"/>
                </a:solidFill>
              </a:rPr>
              <a:t>Annealing</a:t>
            </a:r>
            <a:r>
              <a:rPr lang="en-US" altLang="zh-TW" sz="1600" dirty="0"/>
              <a:t> is a heat treatment process to slowly heat the metal to a certain temperature, keep it in warn for a while, then slowly cool it. </a:t>
            </a:r>
          </a:p>
          <a:p>
            <a:pPr marL="415528" lvl="2" indent="-214313">
              <a:buSzPts val="1600"/>
              <a:buFont typeface="Wingdings" panose="05000000000000000000" pitchFamily="2" charset="2"/>
              <a:buChar char="ü"/>
              <a:tabLst>
                <a:tab pos="538163" algn="l"/>
              </a:tabLst>
            </a:pPr>
            <a:r>
              <a:rPr lang="en-US" altLang="zh-TW" sz="1600" dirty="0"/>
              <a:t>The atoms in the metal are thus more compact to have good properties.</a:t>
            </a:r>
          </a:p>
          <a:p>
            <a:pPr marL="415528" lvl="2" indent="-214313">
              <a:buSzPts val="1600"/>
              <a:buFont typeface="Wingdings" panose="05000000000000000000" pitchFamily="2" charset="2"/>
              <a:buChar char="ü"/>
              <a:tabLst>
                <a:tab pos="538163" algn="l"/>
              </a:tabLst>
            </a:pPr>
            <a:r>
              <a:rPr lang="en-US" altLang="zh-TW" sz="1600" dirty="0"/>
              <a:t>The process alters the physical and sometimes chemical properties of the metal to increase its ductility and reduce its hardness, making it more workable. </a:t>
            </a:r>
          </a:p>
        </p:txBody>
      </p:sp>
      <p:pic>
        <p:nvPicPr>
          <p:cNvPr id="7" name="圖片 1">
            <a:extLst>
              <a:ext uri="{FF2B5EF4-FFF2-40B4-BE49-F238E27FC236}">
                <a16:creationId xmlns:a16="http://schemas.microsoft.com/office/drawing/2014/main" id="{E3F94170-8291-4F61-8C13-F672562DC52F}"/>
              </a:ext>
            </a:extLst>
          </p:cNvPr>
          <p:cNvPicPr>
            <a:picLocks noGrp="1" noChangeAspect="1" noChangeArrowheads="1"/>
          </p:cNvPicPr>
          <p:nvPr>
            <p:ph idx="1"/>
          </p:nvPr>
        </p:nvPicPr>
        <p:blipFill>
          <a:blip r:embed="rId4" r:link="rId5">
            <a:extLst>
              <a:ext uri="{28A0092B-C50C-407E-A947-70E740481C1C}">
                <a14:useLocalDpi xmlns:a14="http://schemas.microsoft.com/office/drawing/2010/main" val="0"/>
              </a:ext>
            </a:extLst>
          </a:blip>
          <a:srcRect/>
          <a:stretch>
            <a:fillRect/>
          </a:stretch>
        </p:blipFill>
        <p:spPr bwMode="auto">
          <a:xfrm>
            <a:off x="5463427" y="2275870"/>
            <a:ext cx="3656823" cy="135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7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23F3FC-54E8-ED1C-24D6-E5C71647FA3B}"/>
              </a:ext>
            </a:extLst>
          </p:cNvPr>
          <p:cNvSpPr>
            <a:spLocks noGrp="1"/>
          </p:cNvSpPr>
          <p:nvPr>
            <p:ph type="title"/>
          </p:nvPr>
        </p:nvSpPr>
        <p:spPr>
          <a:xfrm>
            <a:off x="457200" y="342900"/>
            <a:ext cx="8868284" cy="581645"/>
          </a:xfrm>
        </p:spPr>
        <p:txBody>
          <a:bodyPr/>
          <a:lstStyle/>
          <a:p>
            <a:r>
              <a:rPr kumimoji="1" lang="en-US" altLang="zh-TW" sz="2800" dirty="0"/>
              <a:t>Simulated Annealing Example</a:t>
            </a:r>
            <a:r>
              <a:rPr kumimoji="1" lang="zh-TW" altLang="en-US" sz="2800" dirty="0"/>
              <a:t> </a:t>
            </a:r>
            <a:r>
              <a:rPr kumimoji="1" lang="en-US" altLang="zh-TW" sz="2800" dirty="0"/>
              <a:t>(for maximization)</a:t>
            </a:r>
            <a:endParaRPr kumimoji="1" lang="zh-TW" altLang="en-US" sz="2800" dirty="0"/>
          </a:p>
        </p:txBody>
      </p:sp>
      <p:sp>
        <p:nvSpPr>
          <p:cNvPr id="3" name="文字版面配置區 2">
            <a:extLst>
              <a:ext uri="{FF2B5EF4-FFF2-40B4-BE49-F238E27FC236}">
                <a16:creationId xmlns:a16="http://schemas.microsoft.com/office/drawing/2014/main" id="{F35423AA-7F85-FB66-7820-7CD54BA34204}"/>
              </a:ext>
            </a:extLst>
          </p:cNvPr>
          <p:cNvSpPr>
            <a:spLocks noGrp="1"/>
          </p:cNvSpPr>
          <p:nvPr>
            <p:ph type="body" idx="1"/>
          </p:nvPr>
        </p:nvSpPr>
        <p:spPr/>
        <p:txBody>
          <a:bodyPr/>
          <a:lstStyle/>
          <a:p>
            <a:endParaRPr kumimoji="1" lang="zh-TW" altLang="en-US" dirty="0"/>
          </a:p>
        </p:txBody>
      </p:sp>
      <p:pic>
        <p:nvPicPr>
          <p:cNvPr id="1026" name="Picture 2">
            <a:extLst>
              <a:ext uri="{FF2B5EF4-FFF2-40B4-BE49-F238E27FC236}">
                <a16:creationId xmlns:a16="http://schemas.microsoft.com/office/drawing/2014/main" id="{792CB9B0-C3FE-6E27-562F-225E182B0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47" y="1207567"/>
            <a:ext cx="8683310" cy="34381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4290716-EFB0-7CBE-C7F4-9B56165D2FAB}"/>
              </a:ext>
            </a:extLst>
          </p:cNvPr>
          <p:cNvSpPr>
            <a:spLocks noChangeArrowheads="1"/>
          </p:cNvSpPr>
          <p:nvPr/>
        </p:nvSpPr>
        <p:spPr bwMode="auto">
          <a:xfrm>
            <a:off x="3863051" y="1457806"/>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TW" altLang="en-US" sz="1050"/>
          </a:p>
        </p:txBody>
      </p:sp>
    </p:spTree>
    <p:extLst>
      <p:ext uri="{BB962C8B-B14F-4D97-AF65-F5344CB8AC3E}">
        <p14:creationId xmlns:p14="http://schemas.microsoft.com/office/powerpoint/2010/main" val="301656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07DD61-D380-489A-8533-624F03D54107}"/>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94FE9CC1-A462-437A-9D88-CEA2210A0C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54</a:t>
            </a:fld>
            <a:endParaRPr lang="zh-TW" altLang="en-US"/>
          </a:p>
        </p:txBody>
      </p:sp>
      <p:pic>
        <p:nvPicPr>
          <p:cNvPr id="5122" name="Picture 2" descr="https://www.cs.huji.ac.il/w~kirk/SKmugshot.jpg">
            <a:extLst>
              <a:ext uri="{FF2B5EF4-FFF2-40B4-BE49-F238E27FC236}">
                <a16:creationId xmlns:a16="http://schemas.microsoft.com/office/drawing/2014/main" id="{933EA742-43FA-464E-B6B0-E1C7944D5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4693"/>
            <a:ext cx="3400510" cy="347019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E9F8DEA4-AD57-4084-BCBC-B729CC7AA4C6}"/>
              </a:ext>
            </a:extLst>
          </p:cNvPr>
          <p:cNvSpPr/>
          <p:nvPr/>
        </p:nvSpPr>
        <p:spPr>
          <a:xfrm>
            <a:off x="0" y="3783244"/>
            <a:ext cx="4572000" cy="1369606"/>
          </a:xfrm>
          <a:prstGeom prst="rect">
            <a:avLst/>
          </a:prstGeom>
        </p:spPr>
        <p:txBody>
          <a:bodyPr>
            <a:spAutoFit/>
          </a:bodyPr>
          <a:lstStyle/>
          <a:p>
            <a:r>
              <a:rPr lang="en-US" altLang="zh-TW" sz="1600" b="1" u="sng" dirty="0"/>
              <a:t>Scott Kirkpatrick, Professor, Hebrew University of Jerusalem, Israel</a:t>
            </a:r>
            <a:endParaRPr lang="zh-TW" altLang="en-US" sz="1600" b="1" u="sng" dirty="0">
              <a:hlinkClick r:id="rId4"/>
            </a:endParaRPr>
          </a:p>
          <a:p>
            <a:endParaRPr lang="en-US" altLang="zh-TW" sz="900" b="1" dirty="0"/>
          </a:p>
          <a:p>
            <a:r>
              <a:rPr lang="en-US" altLang="zh-TW" b="1" dirty="0"/>
              <a:t>Kirkpatrick et al. used the technique, which they called </a:t>
            </a:r>
            <a:r>
              <a:rPr lang="en-US" altLang="zh-TW" b="1" dirty="0">
                <a:solidFill>
                  <a:srgbClr val="FF0000"/>
                </a:solidFill>
              </a:rPr>
              <a:t>simulated annealing</a:t>
            </a:r>
            <a:r>
              <a:rPr lang="en-US" altLang="zh-TW" b="1" dirty="0"/>
              <a:t> to solve the traveling salesman problem in 1983.</a:t>
            </a:r>
            <a:endParaRPr lang="zh-TW" altLang="en-US" b="1" dirty="0"/>
          </a:p>
        </p:txBody>
      </p:sp>
      <p:pic>
        <p:nvPicPr>
          <p:cNvPr id="5124" name="Picture 4" descr="B. APOLLONI | Professor (Full) | University of Milan, Milan | UNIMI |  Department of Computer Science | Research profile - Page 3">
            <a:extLst>
              <a:ext uri="{FF2B5EF4-FFF2-40B4-BE49-F238E27FC236}">
                <a16:creationId xmlns:a16="http://schemas.microsoft.com/office/drawing/2014/main" id="{B4CA7D55-9098-4640-8AB7-DD8EC6EB2EE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47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280664" y="362667"/>
            <a:ext cx="3470193" cy="3470193"/>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7DBBF89B-B7FC-42C0-9E00-4FD433F4E7B9}"/>
              </a:ext>
            </a:extLst>
          </p:cNvPr>
          <p:cNvSpPr/>
          <p:nvPr/>
        </p:nvSpPr>
        <p:spPr>
          <a:xfrm>
            <a:off x="4804410" y="3773894"/>
            <a:ext cx="4572000" cy="1369606"/>
          </a:xfrm>
          <a:prstGeom prst="rect">
            <a:avLst/>
          </a:prstGeom>
        </p:spPr>
        <p:txBody>
          <a:bodyPr>
            <a:spAutoFit/>
          </a:bodyPr>
          <a:lstStyle/>
          <a:p>
            <a:r>
              <a:rPr lang="en-US" altLang="zh-TW" sz="1600" b="1" u="sng" dirty="0"/>
              <a:t>Bruno </a:t>
            </a:r>
            <a:r>
              <a:rPr lang="en-US" altLang="zh-TW" sz="1600" b="1" u="sng" dirty="0" err="1"/>
              <a:t>Apolloni</a:t>
            </a:r>
            <a:r>
              <a:rPr lang="en-US" altLang="zh-TW" sz="1600" b="1" u="sng" dirty="0"/>
              <a:t>, Professor, University of Milan, Italy</a:t>
            </a:r>
            <a:endParaRPr lang="zh-TW" altLang="en-US" sz="1600" b="1" u="sng" dirty="0">
              <a:hlinkClick r:id="rId4"/>
            </a:endParaRPr>
          </a:p>
          <a:p>
            <a:endParaRPr lang="en-US" altLang="zh-TW" sz="900" b="1" dirty="0"/>
          </a:p>
          <a:p>
            <a:r>
              <a:rPr lang="en-US" altLang="zh-TW" b="1" dirty="0"/>
              <a:t>B. </a:t>
            </a:r>
            <a:r>
              <a:rPr lang="en-US" altLang="zh-TW" b="1" dirty="0" err="1"/>
              <a:t>Apolloni</a:t>
            </a:r>
            <a:r>
              <a:rPr lang="en-US" altLang="zh-TW" b="1" dirty="0"/>
              <a:t> et al. proposed the term “</a:t>
            </a:r>
            <a:r>
              <a:rPr lang="en-US" altLang="zh-TW" b="1" dirty="0">
                <a:solidFill>
                  <a:srgbClr val="FF0000"/>
                </a:solidFill>
              </a:rPr>
              <a:t>quantum annealing</a:t>
            </a:r>
            <a:r>
              <a:rPr lang="en-US" altLang="zh-TW" b="1" dirty="0"/>
              <a:t>” in a quantum-inspired classical algorithm using </a:t>
            </a:r>
            <a:r>
              <a:rPr lang="en-US" altLang="zh-TW" b="1" dirty="0">
                <a:solidFill>
                  <a:srgbClr val="FF0000"/>
                </a:solidFill>
              </a:rPr>
              <a:t>quantum tunneling</a:t>
            </a:r>
            <a:r>
              <a:rPr lang="en-US" altLang="zh-TW" b="1" dirty="0"/>
              <a:t> in 1988.</a:t>
            </a:r>
            <a:endParaRPr lang="zh-TW" altLang="en-US" b="1" dirty="0"/>
          </a:p>
        </p:txBody>
      </p:sp>
    </p:spTree>
    <p:extLst>
      <p:ext uri="{BB962C8B-B14F-4D97-AF65-F5344CB8AC3E}">
        <p14:creationId xmlns:p14="http://schemas.microsoft.com/office/powerpoint/2010/main" val="823364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8424A6-0A28-40FB-A219-9E00EA4DCF58}"/>
              </a:ext>
            </a:extLst>
          </p:cNvPr>
          <p:cNvSpPr>
            <a:spLocks noGrp="1"/>
          </p:cNvSpPr>
          <p:nvPr>
            <p:ph type="title"/>
          </p:nvPr>
        </p:nvSpPr>
        <p:spPr/>
        <p:txBody>
          <a:bodyPr/>
          <a:lstStyle/>
          <a:p>
            <a:endParaRPr lang="zh-TW" altLang="en-US"/>
          </a:p>
        </p:txBody>
      </p:sp>
      <p:pic>
        <p:nvPicPr>
          <p:cNvPr id="3" name="圖片 2">
            <a:extLst>
              <a:ext uri="{FF2B5EF4-FFF2-40B4-BE49-F238E27FC236}">
                <a16:creationId xmlns:a16="http://schemas.microsoft.com/office/drawing/2014/main" id="{56476565-7589-4AB6-A4FB-9F2044650A26}"/>
              </a:ext>
            </a:extLst>
          </p:cNvPr>
          <p:cNvPicPr>
            <a:picLocks noChangeAspect="1"/>
          </p:cNvPicPr>
          <p:nvPr/>
        </p:nvPicPr>
        <p:blipFill>
          <a:blip r:embed="rId3"/>
          <a:stretch>
            <a:fillRect/>
          </a:stretch>
        </p:blipFill>
        <p:spPr>
          <a:xfrm>
            <a:off x="202018" y="567784"/>
            <a:ext cx="3697472" cy="3204117"/>
          </a:xfrm>
          <a:prstGeom prst="rect">
            <a:avLst/>
          </a:prstGeom>
        </p:spPr>
      </p:pic>
      <p:sp>
        <p:nvSpPr>
          <p:cNvPr id="4" name="文字方塊 3">
            <a:extLst>
              <a:ext uri="{FF2B5EF4-FFF2-40B4-BE49-F238E27FC236}">
                <a16:creationId xmlns:a16="http://schemas.microsoft.com/office/drawing/2014/main" id="{975916B7-762E-4A93-9FD3-51FF4C4F290F}"/>
              </a:ext>
            </a:extLst>
          </p:cNvPr>
          <p:cNvSpPr txBox="1"/>
          <p:nvPr/>
        </p:nvSpPr>
        <p:spPr>
          <a:xfrm>
            <a:off x="90376" y="3838897"/>
            <a:ext cx="4284923" cy="1304203"/>
          </a:xfrm>
          <a:prstGeom prst="rect">
            <a:avLst/>
          </a:prstGeom>
          <a:noFill/>
        </p:spPr>
        <p:txBody>
          <a:bodyPr wrap="square" rtlCol="0">
            <a:spAutoFit/>
          </a:bodyPr>
          <a:lstStyle/>
          <a:p>
            <a:r>
              <a:rPr lang="en-US" altLang="zh-TW" sz="1500" b="1" u="sng" dirty="0"/>
              <a:t>Hidetoshi Nishimori (</a:t>
            </a:r>
            <a:r>
              <a:rPr lang="zh-TW" altLang="en-US" sz="1500" b="1" u="sng" dirty="0"/>
              <a:t>西森秀稔</a:t>
            </a:r>
            <a:r>
              <a:rPr lang="en-US" altLang="zh-TW" sz="1500" b="1" u="sng" dirty="0"/>
              <a:t>), Professor, Tokyo Institute of Technology,</a:t>
            </a:r>
            <a:r>
              <a:rPr lang="zh-TW" altLang="en-US" sz="1500" b="1" u="sng" dirty="0"/>
              <a:t> </a:t>
            </a:r>
            <a:r>
              <a:rPr lang="en-US" altLang="zh-TW" sz="1500" b="1" u="sng" dirty="0"/>
              <a:t>Japan</a:t>
            </a:r>
            <a:endParaRPr lang="zh-TW" altLang="en-US" sz="1500" b="1" u="sng" dirty="0">
              <a:hlinkClick r:id="rId4"/>
            </a:endParaRPr>
          </a:p>
          <a:p>
            <a:endParaRPr lang="en-US" altLang="zh-TW" sz="825" b="1" dirty="0"/>
          </a:p>
          <a:p>
            <a:r>
              <a:rPr lang="en-US" altLang="zh-TW" sz="1350" b="1" dirty="0"/>
              <a:t>He and his student  used the concept of </a:t>
            </a:r>
            <a:r>
              <a:rPr lang="en-US" altLang="zh-TW" sz="1350" b="1" dirty="0">
                <a:solidFill>
                  <a:srgbClr val="FF0000"/>
                </a:solidFill>
              </a:rPr>
              <a:t>“quantum annealing”</a:t>
            </a:r>
            <a:r>
              <a:rPr lang="en-US" altLang="zh-TW" sz="1350" b="1" dirty="0"/>
              <a:t> for solving problems </a:t>
            </a:r>
            <a:r>
              <a:rPr lang="en-US" altLang="zh-TW" sz="1350" b="1" dirty="0" err="1"/>
              <a:t>uder</a:t>
            </a:r>
            <a:r>
              <a:rPr lang="en-US" altLang="zh-TW" sz="1350" b="1" dirty="0"/>
              <a:t> </a:t>
            </a:r>
            <a:r>
              <a:rPr lang="en-US" altLang="zh-TW" sz="1350" b="1" dirty="0" err="1">
                <a:solidFill>
                  <a:srgbClr val="FF0000"/>
                </a:solidFill>
              </a:rPr>
              <a:t>Ising</a:t>
            </a:r>
            <a:r>
              <a:rPr lang="en-US" altLang="zh-TW" sz="1350" b="1" dirty="0">
                <a:solidFill>
                  <a:srgbClr val="FF0000"/>
                </a:solidFill>
              </a:rPr>
              <a:t> model</a:t>
            </a:r>
            <a:r>
              <a:rPr lang="en-US" altLang="zh-TW" sz="1350" b="1" dirty="0"/>
              <a:t> in 1998.</a:t>
            </a:r>
            <a:endParaRPr lang="zh-TW" altLang="en-US" sz="1350" b="1" dirty="0"/>
          </a:p>
        </p:txBody>
      </p:sp>
      <p:pic>
        <p:nvPicPr>
          <p:cNvPr id="1026" name="Picture 2" descr="Image may contain Clothing Shirt Apparel Human Person Man Face and Head">
            <a:extLst>
              <a:ext uri="{FF2B5EF4-FFF2-40B4-BE49-F238E27FC236}">
                <a16:creationId xmlns:a16="http://schemas.microsoft.com/office/drawing/2014/main" id="{C6E8AA97-CC3E-4BC5-81DF-8A8C2ED34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556" y="321887"/>
            <a:ext cx="4433444" cy="3445995"/>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0E380E66-1BE5-41DF-BE3B-8D8743B4ADF3}"/>
              </a:ext>
            </a:extLst>
          </p:cNvPr>
          <p:cNvSpPr txBox="1"/>
          <p:nvPr/>
        </p:nvSpPr>
        <p:spPr>
          <a:xfrm>
            <a:off x="4780577" y="3850772"/>
            <a:ext cx="4433444" cy="1384995"/>
          </a:xfrm>
          <a:prstGeom prst="rect">
            <a:avLst/>
          </a:prstGeom>
          <a:noFill/>
        </p:spPr>
        <p:txBody>
          <a:bodyPr wrap="square" rtlCol="0">
            <a:spAutoFit/>
          </a:bodyPr>
          <a:lstStyle/>
          <a:p>
            <a:r>
              <a:rPr lang="en-US" altLang="zh-TW" sz="1500" b="1" u="sng" dirty="0"/>
              <a:t>Geordie Rose, D-Wave CTO and co-founder, Canada</a:t>
            </a:r>
            <a:endParaRPr lang="zh-TW" altLang="en-US" sz="1500" b="1" u="sng" dirty="0">
              <a:hlinkClick r:id="rId4"/>
            </a:endParaRPr>
          </a:p>
          <a:p>
            <a:endParaRPr lang="en-US" altLang="zh-TW" sz="600" b="1" dirty="0"/>
          </a:p>
          <a:p>
            <a:r>
              <a:rPr lang="en-US" altLang="zh-TW" sz="1200" b="1" dirty="0"/>
              <a:t>D-Wave, founded in 1999, used the </a:t>
            </a:r>
            <a:r>
              <a:rPr lang="en-US" altLang="zh-TW" sz="1200" b="1" dirty="0">
                <a:solidFill>
                  <a:srgbClr val="FF0000"/>
                </a:solidFill>
              </a:rPr>
              <a:t>“adiabatic theorem”</a:t>
            </a:r>
            <a:r>
              <a:rPr lang="en-US" altLang="zh-TW" sz="1200" b="1" dirty="0"/>
              <a:t> (similar to quantum annealing) to build </a:t>
            </a:r>
            <a:r>
              <a:rPr lang="en-US" altLang="zh-TW" sz="1200" b="1" dirty="0">
                <a:solidFill>
                  <a:srgbClr val="FF0000"/>
                </a:solidFill>
              </a:rPr>
              <a:t>“quantum annealers”</a:t>
            </a:r>
            <a:r>
              <a:rPr lang="en-US" altLang="zh-TW" sz="1200" b="1" dirty="0"/>
              <a:t> for solving problems.</a:t>
            </a:r>
            <a:br>
              <a:rPr lang="en-US" altLang="zh-TW" sz="1200" b="1" dirty="0"/>
            </a:br>
            <a:endParaRPr lang="zh-TW" altLang="en-US" sz="1200" b="1" dirty="0"/>
          </a:p>
        </p:txBody>
      </p:sp>
      <p:sp>
        <p:nvSpPr>
          <p:cNvPr id="8" name="投影片編號版面配置區 7">
            <a:extLst>
              <a:ext uri="{FF2B5EF4-FFF2-40B4-BE49-F238E27FC236}">
                <a16:creationId xmlns:a16="http://schemas.microsoft.com/office/drawing/2014/main" id="{39CF8CB4-DC03-4BBE-A043-2FBDC42983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55</a:t>
            </a:fld>
            <a:endParaRPr lang="zh-TW" altLang="en-US"/>
          </a:p>
        </p:txBody>
      </p:sp>
    </p:spTree>
    <p:extLst>
      <p:ext uri="{BB962C8B-B14F-4D97-AF65-F5344CB8AC3E}">
        <p14:creationId xmlns:p14="http://schemas.microsoft.com/office/powerpoint/2010/main" val="288053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22d0c7dceb_0_0"/>
          <p:cNvSpPr txBox="1">
            <a:spLocks noGrp="1"/>
          </p:cNvSpPr>
          <p:nvPr>
            <p:ph type="title"/>
          </p:nvPr>
        </p:nvSpPr>
        <p:spPr>
          <a:xfrm>
            <a:off x="457200" y="126325"/>
            <a:ext cx="8686800" cy="1028700"/>
          </a:xfrm>
          <a:prstGeom prst="rect">
            <a:avLst/>
          </a:prstGeom>
          <a:noFill/>
          <a:ln>
            <a:noFill/>
          </a:ln>
        </p:spPr>
        <p:txBody>
          <a:bodyPr spcFirstLastPara="1" wrap="square" lIns="68575" tIns="34275" rIns="68575" bIns="34275" anchor="ctr" anchorCtr="0">
            <a:noAutofit/>
          </a:bodyPr>
          <a:lstStyle/>
          <a:p>
            <a:r>
              <a:rPr lang="en-US" altLang="zh-TW" sz="3000" dirty="0"/>
              <a:t>Quantum A</a:t>
            </a:r>
            <a:r>
              <a:rPr lang="en-US" sz="3000" dirty="0"/>
              <a:t>nnealing</a:t>
            </a:r>
            <a:endParaRPr sz="3000" dirty="0"/>
          </a:p>
        </p:txBody>
      </p:sp>
      <p:sp>
        <p:nvSpPr>
          <p:cNvPr id="116" name="Google Shape;116;g122d0c7dceb_0_0"/>
          <p:cNvSpPr txBox="1"/>
          <p:nvPr/>
        </p:nvSpPr>
        <p:spPr>
          <a:xfrm>
            <a:off x="165544" y="852250"/>
            <a:ext cx="8978456" cy="1569630"/>
          </a:xfrm>
          <a:prstGeom prst="rect">
            <a:avLst/>
          </a:prstGeom>
          <a:noFill/>
          <a:ln>
            <a:noFill/>
          </a:ln>
        </p:spPr>
        <p:txBody>
          <a:bodyPr spcFirstLastPara="1" wrap="square" lIns="91425" tIns="91425" rIns="91425" bIns="91425" anchor="t" anchorCtr="0">
            <a:spAutoFit/>
          </a:bodyPr>
          <a:lstStyle/>
          <a:p>
            <a:pPr marL="285743" indent="-285743">
              <a:buSzPts val="1600"/>
              <a:buFont typeface="Wingdings" panose="05000000000000000000" pitchFamily="2" charset="2"/>
              <a:buChar char="n"/>
            </a:pPr>
            <a:r>
              <a:rPr lang="en-US" altLang="zh-TW" sz="1500" dirty="0">
                <a:solidFill>
                  <a:schemeClr val="tx1"/>
                </a:solidFill>
              </a:rPr>
              <a:t>Everything tends to seek a minimum energy state.</a:t>
            </a:r>
            <a:r>
              <a:rPr lang="en-US" altLang="zh-TW" sz="1500" dirty="0"/>
              <a:t> Based on the quantum tunneling phenomenon, </a:t>
            </a:r>
            <a:r>
              <a:rPr lang="en-US" altLang="zh-TW" sz="1500" dirty="0">
                <a:solidFill>
                  <a:srgbClr val="FF0000"/>
                </a:solidFill>
              </a:rPr>
              <a:t>quantum annealing</a:t>
            </a:r>
            <a:r>
              <a:rPr lang="en-US" altLang="zh-TW" sz="1500" dirty="0"/>
              <a:t> can quickly find low-energy states of a quantum system.</a:t>
            </a:r>
          </a:p>
          <a:p>
            <a:pPr marL="285743" indent="-285743">
              <a:buSzPts val="1600"/>
              <a:buFont typeface="Wingdings" panose="05000000000000000000" pitchFamily="2" charset="2"/>
              <a:buChar char="n"/>
            </a:pPr>
            <a:r>
              <a:rPr lang="en-US" altLang="zh-TW" sz="1500" dirty="0"/>
              <a:t>If we can associate the state with the solution to a problem, then we can find the optimal solution to the problem by locating the state with the minimum system energy (or </a:t>
            </a:r>
            <a:r>
              <a:rPr lang="en-US" altLang="zh-TW" sz="1500" dirty="0">
                <a:solidFill>
                  <a:srgbClr val="FF0000"/>
                </a:solidFill>
              </a:rPr>
              <a:t>the lowest Hamiltonian</a:t>
            </a:r>
            <a:r>
              <a:rPr lang="en-US" altLang="zh-TW" sz="1500" dirty="0"/>
              <a:t>).</a:t>
            </a:r>
            <a:endParaRPr lang="en-US" altLang="zh-TW" sz="1800" dirty="0"/>
          </a:p>
          <a:p>
            <a:pPr marL="285743" indent="-285743">
              <a:buSzPts val="1600"/>
              <a:buFont typeface="Wingdings" panose="05000000000000000000" pitchFamily="2" charset="2"/>
              <a:buChar char="n"/>
            </a:pPr>
            <a:endParaRPr lang="en-US" sz="1500" dirty="0"/>
          </a:p>
          <a:p>
            <a:pPr marL="285743" indent="-285743">
              <a:buSzPts val="1600"/>
              <a:buFont typeface="Wingdings" panose="05000000000000000000" pitchFamily="2" charset="2"/>
              <a:buChar char="n"/>
            </a:pPr>
            <a:endParaRPr sz="1500" dirty="0"/>
          </a:p>
        </p:txBody>
      </p:sp>
      <p:grpSp>
        <p:nvGrpSpPr>
          <p:cNvPr id="5" name="群組 4">
            <a:extLst>
              <a:ext uri="{FF2B5EF4-FFF2-40B4-BE49-F238E27FC236}">
                <a16:creationId xmlns:a16="http://schemas.microsoft.com/office/drawing/2014/main" id="{0A415CC1-D1C6-4596-9ABE-0EB45F82285C}"/>
              </a:ext>
            </a:extLst>
          </p:cNvPr>
          <p:cNvGrpSpPr/>
          <p:nvPr/>
        </p:nvGrpSpPr>
        <p:grpSpPr>
          <a:xfrm>
            <a:off x="350791" y="2141858"/>
            <a:ext cx="4303981" cy="2714702"/>
            <a:chOff x="4262724" y="3165640"/>
            <a:chExt cx="4870643" cy="3619602"/>
          </a:xfrm>
        </p:grpSpPr>
        <p:pic>
          <p:nvPicPr>
            <p:cNvPr id="2" name="圖片 1">
              <a:extLst>
                <a:ext uri="{FF2B5EF4-FFF2-40B4-BE49-F238E27FC236}">
                  <a16:creationId xmlns:a16="http://schemas.microsoft.com/office/drawing/2014/main" id="{F45FC069-7A52-477A-90D9-3D0B96203ECA}"/>
                </a:ext>
              </a:extLst>
            </p:cNvPr>
            <p:cNvPicPr>
              <a:picLocks noChangeAspect="1"/>
            </p:cNvPicPr>
            <p:nvPr/>
          </p:nvPicPr>
          <p:blipFill>
            <a:blip r:embed="rId3"/>
            <a:stretch>
              <a:fillRect/>
            </a:stretch>
          </p:blipFill>
          <p:spPr>
            <a:xfrm>
              <a:off x="4262724" y="3165640"/>
              <a:ext cx="4870643" cy="3612474"/>
            </a:xfrm>
            <a:prstGeom prst="rect">
              <a:avLst/>
            </a:prstGeom>
          </p:spPr>
        </p:pic>
        <p:sp>
          <p:nvSpPr>
            <p:cNvPr id="4" name="文字方塊 3">
              <a:extLst>
                <a:ext uri="{FF2B5EF4-FFF2-40B4-BE49-F238E27FC236}">
                  <a16:creationId xmlns:a16="http://schemas.microsoft.com/office/drawing/2014/main" id="{9B178F9A-51CB-4DD3-97AF-246F9C02BB98}"/>
                </a:ext>
              </a:extLst>
            </p:cNvPr>
            <p:cNvSpPr txBox="1"/>
            <p:nvPr/>
          </p:nvSpPr>
          <p:spPr>
            <a:xfrm>
              <a:off x="5587042" y="6446687"/>
              <a:ext cx="2307841" cy="338555"/>
            </a:xfrm>
            <a:prstGeom prst="rect">
              <a:avLst/>
            </a:prstGeom>
            <a:solidFill>
              <a:srgbClr val="FFFFFF"/>
            </a:solidFill>
          </p:spPr>
          <p:txBody>
            <a:bodyPr wrap="none" rtlCol="0">
              <a:spAutoFit/>
            </a:bodyPr>
            <a:lstStyle/>
            <a:p>
              <a:r>
                <a:rPr lang="en-US" altLang="zh-TW" sz="1050" b="1" dirty="0"/>
                <a:t>System Configuration (State)</a:t>
              </a:r>
              <a:endParaRPr lang="zh-TW" altLang="en-US" sz="1050" b="1" dirty="0"/>
            </a:p>
          </p:txBody>
        </p:sp>
      </p:grpSp>
      <p:sp>
        <p:nvSpPr>
          <p:cNvPr id="7" name="投影片編號版面配置區 6">
            <a:extLst>
              <a:ext uri="{FF2B5EF4-FFF2-40B4-BE49-F238E27FC236}">
                <a16:creationId xmlns:a16="http://schemas.microsoft.com/office/drawing/2014/main" id="{F50AE59E-6CC3-4035-BAEF-86EB4F906D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56</a:t>
            </a:fld>
            <a:endParaRPr lang="zh-TW" altLang="en-US"/>
          </a:p>
        </p:txBody>
      </p:sp>
      <p:pic>
        <p:nvPicPr>
          <p:cNvPr id="3" name="圖片 2">
            <a:extLst>
              <a:ext uri="{FF2B5EF4-FFF2-40B4-BE49-F238E27FC236}">
                <a16:creationId xmlns:a16="http://schemas.microsoft.com/office/drawing/2014/main" id="{AAC13880-C248-49B3-83A8-55DD53E64552}"/>
              </a:ext>
            </a:extLst>
          </p:cNvPr>
          <p:cNvPicPr>
            <a:picLocks noChangeAspect="1"/>
          </p:cNvPicPr>
          <p:nvPr/>
        </p:nvPicPr>
        <p:blipFill>
          <a:blip r:embed="rId4"/>
          <a:stretch>
            <a:fillRect/>
          </a:stretch>
        </p:blipFill>
        <p:spPr>
          <a:xfrm>
            <a:off x="5329283" y="2234441"/>
            <a:ext cx="2000529" cy="2353003"/>
          </a:xfrm>
          <a:prstGeom prst="rect">
            <a:avLst/>
          </a:prstGeom>
        </p:spPr>
      </p:pic>
      <p:pic>
        <p:nvPicPr>
          <p:cNvPr id="6" name="圖片 5">
            <a:extLst>
              <a:ext uri="{FF2B5EF4-FFF2-40B4-BE49-F238E27FC236}">
                <a16:creationId xmlns:a16="http://schemas.microsoft.com/office/drawing/2014/main" id="{FA8AD550-3B44-4C88-96AD-C3E15186004E}"/>
              </a:ext>
            </a:extLst>
          </p:cNvPr>
          <p:cNvPicPr>
            <a:picLocks noChangeAspect="1"/>
          </p:cNvPicPr>
          <p:nvPr/>
        </p:nvPicPr>
        <p:blipFill>
          <a:blip r:embed="rId5"/>
          <a:stretch>
            <a:fillRect/>
          </a:stretch>
        </p:blipFill>
        <p:spPr>
          <a:xfrm>
            <a:off x="4950554" y="4674942"/>
            <a:ext cx="2704605" cy="325753"/>
          </a:xfrm>
          <a:prstGeom prst="rect">
            <a:avLst/>
          </a:prstGeom>
        </p:spPr>
      </p:pic>
    </p:spTree>
    <p:extLst>
      <p:ext uri="{BB962C8B-B14F-4D97-AF65-F5344CB8AC3E}">
        <p14:creationId xmlns:p14="http://schemas.microsoft.com/office/powerpoint/2010/main" val="678800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22d0c7dceb_0_5"/>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r>
              <a:rPr lang="en-US" dirty="0"/>
              <a:t>2D Ising Model</a:t>
            </a:r>
            <a:endParaRPr dirty="0"/>
          </a:p>
        </p:txBody>
      </p:sp>
      <p:pic>
        <p:nvPicPr>
          <p:cNvPr id="151" name="Google Shape;151;g122d0c7dceb_0_5"/>
          <p:cNvPicPr preferRelativeResize="0"/>
          <p:nvPr/>
        </p:nvPicPr>
        <p:blipFill rotWithShape="1">
          <a:blip r:embed="rId3">
            <a:alphaModFix/>
          </a:blip>
          <a:srcRect/>
          <a:stretch/>
        </p:blipFill>
        <p:spPr>
          <a:xfrm>
            <a:off x="3821650" y="3252176"/>
            <a:ext cx="4419600" cy="764637"/>
          </a:xfrm>
          <a:prstGeom prst="rect">
            <a:avLst/>
          </a:prstGeom>
          <a:noFill/>
          <a:ln>
            <a:noFill/>
          </a:ln>
        </p:spPr>
      </p:pic>
      <p:pic>
        <p:nvPicPr>
          <p:cNvPr id="152" name="Google Shape;152;g122d0c7dceb_0_5"/>
          <p:cNvPicPr preferRelativeResize="0"/>
          <p:nvPr/>
        </p:nvPicPr>
        <p:blipFill rotWithShape="1">
          <a:blip r:embed="rId4">
            <a:alphaModFix/>
          </a:blip>
          <a:srcRect/>
          <a:stretch/>
        </p:blipFill>
        <p:spPr>
          <a:xfrm>
            <a:off x="220997" y="1752119"/>
            <a:ext cx="3332694" cy="2359668"/>
          </a:xfrm>
          <a:prstGeom prst="rect">
            <a:avLst/>
          </a:prstGeom>
          <a:noFill/>
          <a:ln>
            <a:noFill/>
          </a:ln>
        </p:spPr>
      </p:pic>
      <p:sp>
        <p:nvSpPr>
          <p:cNvPr id="153" name="Google Shape;153;g122d0c7dceb_0_5"/>
          <p:cNvSpPr txBox="1"/>
          <p:nvPr/>
        </p:nvSpPr>
        <p:spPr>
          <a:xfrm>
            <a:off x="3632800" y="4016813"/>
            <a:ext cx="4797300" cy="677078"/>
          </a:xfrm>
          <a:prstGeom prst="rect">
            <a:avLst/>
          </a:prstGeom>
          <a:noFill/>
          <a:ln>
            <a:noFill/>
          </a:ln>
        </p:spPr>
        <p:txBody>
          <a:bodyPr spcFirstLastPara="1" wrap="square" lIns="91425" tIns="91425" rIns="91425" bIns="91425" anchor="t" anchorCtr="0">
            <a:spAutoFit/>
          </a:bodyPr>
          <a:lstStyle/>
          <a:p>
            <a:pPr>
              <a:buSzPts val="1400"/>
            </a:pPr>
            <a:r>
              <a:rPr lang="en-US" sz="1600" dirty="0">
                <a:solidFill>
                  <a:schemeClr val="dk1"/>
                </a:solidFill>
                <a:latin typeface="Times New Roman" panose="02020603050405020304" pitchFamily="18" charset="0"/>
                <a:cs typeface="Times New Roman" panose="02020603050405020304" pitchFamily="18" charset="0"/>
              </a:rPr>
              <a:t>where the notation ⟨</a:t>
            </a:r>
            <a:r>
              <a:rPr lang="en-US" sz="1600" i="1" dirty="0" err="1">
                <a:solidFill>
                  <a:schemeClr val="dk1"/>
                </a:solidFill>
                <a:latin typeface="Times New Roman" panose="02020603050405020304" pitchFamily="18" charset="0"/>
                <a:cs typeface="Times New Roman" panose="02020603050405020304" pitchFamily="18" charset="0"/>
              </a:rPr>
              <a:t>i</a:t>
            </a:r>
            <a:r>
              <a:rPr lang="en-US" sz="1600" dirty="0">
                <a:solidFill>
                  <a:schemeClr val="dk1"/>
                </a:solidFill>
                <a:latin typeface="Times New Roman" panose="02020603050405020304" pitchFamily="18" charset="0"/>
                <a:cs typeface="Times New Roman" panose="02020603050405020304" pitchFamily="18" charset="0"/>
              </a:rPr>
              <a:t> </a:t>
            </a:r>
            <a:r>
              <a:rPr lang="en-US" sz="1600" i="1" dirty="0">
                <a:solidFill>
                  <a:schemeClr val="dk1"/>
                </a:solidFill>
                <a:latin typeface="Times New Roman" panose="02020603050405020304" pitchFamily="18" charset="0"/>
                <a:cs typeface="Times New Roman" panose="02020603050405020304" pitchFamily="18" charset="0"/>
              </a:rPr>
              <a:t>j</a:t>
            </a:r>
            <a:r>
              <a:rPr lang="en-US" sz="1600" dirty="0">
                <a:solidFill>
                  <a:schemeClr val="dk1"/>
                </a:solidFill>
                <a:latin typeface="Times New Roman" panose="02020603050405020304" pitchFamily="18" charset="0"/>
                <a:cs typeface="Times New Roman" panose="02020603050405020304" pitchFamily="18" charset="0"/>
              </a:rPr>
              <a:t>⟩ indicates that sites </a:t>
            </a:r>
            <a:r>
              <a:rPr lang="en-US" sz="1600" i="1" dirty="0" err="1">
                <a:solidFill>
                  <a:schemeClr val="dk1"/>
                </a:solidFill>
                <a:latin typeface="Times New Roman" panose="02020603050405020304" pitchFamily="18" charset="0"/>
                <a:cs typeface="Times New Roman" panose="02020603050405020304" pitchFamily="18" charset="0"/>
              </a:rPr>
              <a:t>i</a:t>
            </a:r>
            <a:r>
              <a:rPr lang="en-US" sz="1600" dirty="0">
                <a:solidFill>
                  <a:schemeClr val="dk1"/>
                </a:solidFill>
                <a:latin typeface="Times New Roman" panose="02020603050405020304" pitchFamily="18" charset="0"/>
                <a:cs typeface="Times New Roman" panose="02020603050405020304" pitchFamily="18" charset="0"/>
              </a:rPr>
              <a:t> and </a:t>
            </a:r>
            <a:r>
              <a:rPr lang="en-US" sz="1600" i="1" dirty="0">
                <a:solidFill>
                  <a:schemeClr val="dk1"/>
                </a:solidFill>
                <a:latin typeface="Times New Roman" panose="02020603050405020304" pitchFamily="18" charset="0"/>
                <a:cs typeface="Times New Roman" panose="02020603050405020304" pitchFamily="18" charset="0"/>
              </a:rPr>
              <a:t>j</a:t>
            </a:r>
            <a:r>
              <a:rPr lang="en-US" sz="1600" dirty="0">
                <a:solidFill>
                  <a:schemeClr val="dk1"/>
                </a:solidFill>
                <a:latin typeface="Times New Roman" panose="02020603050405020304" pitchFamily="18" charset="0"/>
                <a:cs typeface="Times New Roman" panose="02020603050405020304" pitchFamily="18" charset="0"/>
              </a:rPr>
              <a:t> are adjacent and µ is the external magnetic moment. </a:t>
            </a:r>
            <a:endParaRPr sz="1600" dirty="0">
              <a:latin typeface="Times New Roman" panose="02020603050405020304" pitchFamily="18" charset="0"/>
              <a:cs typeface="Times New Roman" panose="02020603050405020304" pitchFamily="18" charset="0"/>
            </a:endParaRPr>
          </a:p>
        </p:txBody>
      </p:sp>
      <p:sp>
        <p:nvSpPr>
          <p:cNvPr id="9" name="文字方塊 8">
            <a:extLst>
              <a:ext uri="{FF2B5EF4-FFF2-40B4-BE49-F238E27FC236}">
                <a16:creationId xmlns:a16="http://schemas.microsoft.com/office/drawing/2014/main" id="{DFACC606-9906-48C0-BE97-49708AB0982C}"/>
              </a:ext>
            </a:extLst>
          </p:cNvPr>
          <p:cNvSpPr txBox="1"/>
          <p:nvPr/>
        </p:nvSpPr>
        <p:spPr>
          <a:xfrm>
            <a:off x="131242" y="4284970"/>
            <a:ext cx="2933931" cy="553998"/>
          </a:xfrm>
          <a:prstGeom prst="rect">
            <a:avLst/>
          </a:prstGeom>
          <a:noFill/>
        </p:spPr>
        <p:txBody>
          <a:bodyPr wrap="square" rtlCol="0">
            <a:spAutoFit/>
          </a:bodyPr>
          <a:lstStyle/>
          <a:p>
            <a:r>
              <a:rPr lang="en-US" altLang="zh-TW" sz="1000" dirty="0"/>
              <a:t>Source: Wald, S. S. (2017). </a:t>
            </a:r>
            <a:r>
              <a:rPr lang="en-US" altLang="zh-TW" sz="1000" i="1" dirty="0" err="1"/>
              <a:t>Thermalisation</a:t>
            </a:r>
            <a:r>
              <a:rPr lang="en-US" altLang="zh-TW" sz="1000" i="1" dirty="0"/>
              <a:t> and Relaxation of Quantum Systems</a:t>
            </a:r>
            <a:r>
              <a:rPr lang="en-US" altLang="zh-TW" sz="1000" dirty="0"/>
              <a:t> (Doctoral dissertation, </a:t>
            </a:r>
            <a:r>
              <a:rPr lang="en-US" altLang="zh-TW" sz="1000" dirty="0" err="1"/>
              <a:t>Université</a:t>
            </a:r>
            <a:r>
              <a:rPr lang="en-US" altLang="zh-TW" sz="1000" dirty="0"/>
              <a:t> de Lorraine).</a:t>
            </a:r>
            <a:endParaRPr lang="zh-TW" altLang="en-US" sz="1000" dirty="0"/>
          </a:p>
        </p:txBody>
      </p:sp>
      <p:pic>
        <p:nvPicPr>
          <p:cNvPr id="1026" name="Picture 2" descr="figure 1">
            <a:extLst>
              <a:ext uri="{FF2B5EF4-FFF2-40B4-BE49-F238E27FC236}">
                <a16:creationId xmlns:a16="http://schemas.microsoft.com/office/drawing/2014/main" id="{B209B93D-70DA-42A4-94DE-82A492B71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214" y="534513"/>
            <a:ext cx="2042947" cy="195036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3;g122d0c7dceb_0_5">
            <a:extLst>
              <a:ext uri="{FF2B5EF4-FFF2-40B4-BE49-F238E27FC236}">
                <a16:creationId xmlns:a16="http://schemas.microsoft.com/office/drawing/2014/main" id="{950CD494-3643-4A54-A8B4-EABCB9E57E9B}"/>
              </a:ext>
            </a:extLst>
          </p:cNvPr>
          <p:cNvSpPr txBox="1"/>
          <p:nvPr/>
        </p:nvSpPr>
        <p:spPr>
          <a:xfrm>
            <a:off x="5273749" y="2432239"/>
            <a:ext cx="2967501" cy="430857"/>
          </a:xfrm>
          <a:prstGeom prst="rect">
            <a:avLst/>
          </a:prstGeom>
          <a:noFill/>
          <a:ln>
            <a:noFill/>
          </a:ln>
        </p:spPr>
        <p:txBody>
          <a:bodyPr spcFirstLastPara="1" wrap="square" lIns="91425" tIns="91425" rIns="91425" bIns="91425" anchor="t" anchorCtr="0">
            <a:spAutoFit/>
          </a:bodyPr>
          <a:lstStyle/>
          <a:p>
            <a:pPr>
              <a:buSzPts val="1400"/>
            </a:pPr>
            <a:r>
              <a:rPr lang="en-US" sz="1600" dirty="0">
                <a:solidFill>
                  <a:schemeClr val="dk1"/>
                </a:solidFill>
                <a:latin typeface="Times New Roman" panose="02020603050405020304" pitchFamily="18" charset="0"/>
                <a:cs typeface="Times New Roman" panose="02020603050405020304" pitchFamily="18" charset="0"/>
              </a:rPr>
              <a:t>Ernst Ising, a German physicist</a:t>
            </a:r>
            <a:endParaRPr sz="1600" dirty="0">
              <a:latin typeface="Times New Roman" panose="02020603050405020304" pitchFamily="18" charset="0"/>
              <a:cs typeface="Times New Roman" panose="02020603050405020304" pitchFamily="18" charset="0"/>
            </a:endParaRPr>
          </a:p>
        </p:txBody>
      </p:sp>
      <p:sp>
        <p:nvSpPr>
          <p:cNvPr id="11" name="Google Shape;153;g122d0c7dceb_0_5">
            <a:extLst>
              <a:ext uri="{FF2B5EF4-FFF2-40B4-BE49-F238E27FC236}">
                <a16:creationId xmlns:a16="http://schemas.microsoft.com/office/drawing/2014/main" id="{1E760B8B-C71F-4719-A7AC-EFD27616C38F}"/>
              </a:ext>
            </a:extLst>
          </p:cNvPr>
          <p:cNvSpPr txBox="1"/>
          <p:nvPr/>
        </p:nvSpPr>
        <p:spPr>
          <a:xfrm>
            <a:off x="97672" y="1023646"/>
            <a:ext cx="5261138" cy="646300"/>
          </a:xfrm>
          <a:prstGeom prst="rect">
            <a:avLst/>
          </a:prstGeom>
          <a:noFill/>
          <a:ln>
            <a:noFill/>
          </a:ln>
        </p:spPr>
        <p:txBody>
          <a:bodyPr spcFirstLastPara="1" wrap="square" lIns="91425" tIns="91425" rIns="91425" bIns="91425" anchor="t" anchorCtr="0">
            <a:spAutoFit/>
          </a:bodyPr>
          <a:lstStyle/>
          <a:p>
            <a:pPr>
              <a:buSzPts val="1400"/>
            </a:pPr>
            <a:r>
              <a:rPr lang="en-US" sz="1500" dirty="0">
                <a:solidFill>
                  <a:schemeClr val="dk1"/>
                </a:solidFill>
                <a:latin typeface="Times New Roman" panose="02020603050405020304" pitchFamily="18" charset="0"/>
                <a:cs typeface="Times New Roman" panose="02020603050405020304" pitchFamily="18" charset="0"/>
              </a:rPr>
              <a:t>A </a:t>
            </a:r>
            <a:r>
              <a:rPr lang="en-US" altLang="zh-TW" sz="1500" dirty="0"/>
              <a:t>model of ferromagnetism to represent the atom's spins in the states +1 and -1. </a:t>
            </a:r>
            <a:endParaRPr sz="15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5B200DA-23B9-49AF-9BD9-BCB30F4CF8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57</a:t>
            </a:fld>
            <a:endParaRPr lang="zh-TW"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122d0c7dceb_0_1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r>
              <a:rPr lang="en-US" dirty="0"/>
              <a:t>QUBO Model</a:t>
            </a:r>
            <a:endParaRPr dirty="0"/>
          </a:p>
        </p:txBody>
      </p:sp>
      <p:sp>
        <p:nvSpPr>
          <p:cNvPr id="111" name="Google Shape;111;g122d0c7dceb_0_10"/>
          <p:cNvSpPr txBox="1"/>
          <p:nvPr/>
        </p:nvSpPr>
        <p:spPr>
          <a:xfrm>
            <a:off x="457200" y="1264501"/>
            <a:ext cx="8579224" cy="3385512"/>
          </a:xfrm>
          <a:prstGeom prst="rect">
            <a:avLst/>
          </a:prstGeom>
          <a:noFill/>
          <a:ln>
            <a:noFill/>
          </a:ln>
        </p:spPr>
        <p:txBody>
          <a:bodyPr spcFirstLastPara="1" wrap="square" lIns="91425" tIns="91425" rIns="91425" bIns="91425" anchor="t" anchorCtr="0">
            <a:spAutoFit/>
          </a:bodyPr>
          <a:lstStyle/>
          <a:p>
            <a:pPr>
              <a:buSzPts val="1600"/>
            </a:pPr>
            <a:r>
              <a:rPr lang="en-US" sz="1600" dirty="0">
                <a:solidFill>
                  <a:schemeClr val="tx1"/>
                </a:solidFill>
              </a:rPr>
              <a:t>The </a:t>
            </a:r>
            <a:r>
              <a:rPr lang="en-US" sz="1600" b="1" dirty="0">
                <a:solidFill>
                  <a:srgbClr val="FF0000"/>
                </a:solidFill>
              </a:rPr>
              <a:t>Quadratic Unconstrained Binary Optimization (QUBO) </a:t>
            </a:r>
            <a:r>
              <a:rPr lang="en-US" sz="1600" dirty="0"/>
              <a:t>equation or formula is used to model many </a:t>
            </a:r>
            <a:r>
              <a:rPr lang="en-US" sz="1600" b="1" dirty="0"/>
              <a:t>combinatorial optimization problems (COPs)</a:t>
            </a:r>
            <a:r>
              <a:rPr lang="en-US" sz="1600" dirty="0"/>
              <a:t>, with variables taking the value of either 1 (TRUE) or 0 (FALSE).</a:t>
            </a:r>
            <a:endParaRPr dirty="0"/>
          </a:p>
          <a:p>
            <a:pPr>
              <a:buSzPts val="1600"/>
            </a:pPr>
            <a:endParaRPr sz="1600" dirty="0"/>
          </a:p>
          <a:p>
            <a:pPr>
              <a:buSzPts val="1600"/>
            </a:pPr>
            <a:endParaRPr sz="1600" dirty="0"/>
          </a:p>
          <a:p>
            <a:pPr>
              <a:buSzPts val="1600"/>
            </a:pPr>
            <a:endParaRPr sz="1600" dirty="0"/>
          </a:p>
          <a:p>
            <a:pPr>
              <a:buSzPts val="1600"/>
            </a:pPr>
            <a:endParaRPr lang="zh-TW" altLang="en-US" sz="1600" dirty="0"/>
          </a:p>
          <a:p>
            <a:pPr>
              <a:buSzPts val="1600"/>
            </a:pPr>
            <a:endParaRPr sz="1600" dirty="0"/>
          </a:p>
          <a:p>
            <a:pPr>
              <a:buSzPts val="1600"/>
            </a:pPr>
            <a:r>
              <a:rPr lang="en-US" sz="1600" dirty="0"/>
              <a:t>In the above equation, the terms </a:t>
            </a:r>
            <a:r>
              <a:rPr lang="en-US" sz="1600" i="1" dirty="0" err="1">
                <a:latin typeface="Times New Roman" panose="02020603050405020304" pitchFamily="18" charset="0"/>
                <a:cs typeface="Times New Roman" panose="02020603050405020304" pitchFamily="18" charset="0"/>
              </a:rPr>
              <a:t>Q</a:t>
            </a:r>
            <a:r>
              <a:rPr lang="en-US" sz="1600" i="1" baseline="-25000" dirty="0" err="1">
                <a:latin typeface="Times New Roman" panose="02020603050405020304" pitchFamily="18" charset="0"/>
                <a:cs typeface="Times New Roman" panose="02020603050405020304" pitchFamily="18" charset="0"/>
              </a:rPr>
              <a:t>i,i</a:t>
            </a:r>
            <a:r>
              <a:rPr lang="en-US" sz="1600" dirty="0"/>
              <a:t> are the linear coefficients, and terms </a:t>
            </a:r>
            <a:r>
              <a:rPr lang="en-US" sz="1600" i="1" dirty="0" err="1">
                <a:latin typeface="Times New Roman" panose="02020603050405020304" pitchFamily="18" charset="0"/>
                <a:cs typeface="Times New Roman" panose="02020603050405020304" pitchFamily="18" charset="0"/>
              </a:rPr>
              <a:t>Q</a:t>
            </a:r>
            <a:r>
              <a:rPr lang="en-US" sz="1600" i="1" baseline="-25000" dirty="0" err="1">
                <a:latin typeface="Times New Roman" panose="02020603050405020304" pitchFamily="18" charset="0"/>
                <a:cs typeface="Times New Roman" panose="02020603050405020304" pitchFamily="18" charset="0"/>
              </a:rPr>
              <a:t>i,j</a:t>
            </a:r>
            <a:r>
              <a:rPr lang="en-US" sz="1600" dirty="0"/>
              <a:t> are the quadratic coefficients. </a:t>
            </a:r>
            <a:endParaRPr sz="1600" dirty="0"/>
          </a:p>
          <a:p>
            <a:pPr>
              <a:buSzPts val="1600"/>
            </a:pPr>
            <a:r>
              <a:rPr lang="en-US" sz="1600" dirty="0"/>
              <a:t>                              </a:t>
            </a:r>
            <a:endParaRPr sz="1600" dirty="0"/>
          </a:p>
          <a:p>
            <a:pPr>
              <a:buSzPts val="1600"/>
            </a:pPr>
            <a:endParaRPr sz="1600" dirty="0"/>
          </a:p>
          <a:p>
            <a:pPr>
              <a:buSzPts val="1600"/>
            </a:pPr>
            <a:r>
              <a:rPr lang="en-US" sz="1600" dirty="0"/>
              <a:t>The conversion between the QUBO model and the 2D Ising model is trivial.</a:t>
            </a:r>
            <a:endParaRPr sz="1600" dirty="0"/>
          </a:p>
        </p:txBody>
      </p:sp>
      <p:pic>
        <p:nvPicPr>
          <p:cNvPr id="112" name="Google Shape;112;g122d0c7dceb_0_10"/>
          <p:cNvPicPr preferRelativeResize="0"/>
          <p:nvPr/>
        </p:nvPicPr>
        <p:blipFill rotWithShape="1">
          <a:blip r:embed="rId3">
            <a:alphaModFix/>
          </a:blip>
          <a:srcRect/>
          <a:stretch/>
        </p:blipFill>
        <p:spPr>
          <a:xfrm>
            <a:off x="4107048" y="2146445"/>
            <a:ext cx="3933825" cy="885825"/>
          </a:xfrm>
          <a:prstGeom prst="rect">
            <a:avLst/>
          </a:prstGeom>
          <a:noFill/>
          <a:ln>
            <a:noFill/>
          </a:ln>
        </p:spPr>
      </p:pic>
      <p:pic>
        <p:nvPicPr>
          <p:cNvPr id="2" name="圖片 1">
            <a:extLst>
              <a:ext uri="{FF2B5EF4-FFF2-40B4-BE49-F238E27FC236}">
                <a16:creationId xmlns:a16="http://schemas.microsoft.com/office/drawing/2014/main" id="{3FC55E3C-C4B3-4D36-B6BC-238D1C2028CD}"/>
              </a:ext>
            </a:extLst>
          </p:cNvPr>
          <p:cNvPicPr>
            <a:picLocks noChangeAspect="1"/>
          </p:cNvPicPr>
          <p:nvPr/>
        </p:nvPicPr>
        <p:blipFill>
          <a:blip r:embed="rId4"/>
          <a:stretch>
            <a:fillRect/>
          </a:stretch>
        </p:blipFill>
        <p:spPr>
          <a:xfrm>
            <a:off x="432914" y="2175504"/>
            <a:ext cx="4313439" cy="850320"/>
          </a:xfrm>
          <a:prstGeom prst="rect">
            <a:avLst/>
          </a:prstGeom>
        </p:spPr>
      </p:pic>
      <p:sp>
        <p:nvSpPr>
          <p:cNvPr id="4" name="投影片編號版面配置區 3">
            <a:extLst>
              <a:ext uri="{FF2B5EF4-FFF2-40B4-BE49-F238E27FC236}">
                <a16:creationId xmlns:a16="http://schemas.microsoft.com/office/drawing/2014/main" id="{E7C2B327-9F95-4B9D-8821-4F46CA2C2E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58</a:t>
            </a:fld>
            <a:endParaRPr lang="zh-TW"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91AA9F-4EC4-B625-FA42-28029460C8E8}"/>
              </a:ext>
            </a:extLst>
          </p:cNvPr>
          <p:cNvSpPr>
            <a:spLocks noGrp="1"/>
          </p:cNvSpPr>
          <p:nvPr>
            <p:ph type="title"/>
          </p:nvPr>
        </p:nvSpPr>
        <p:spPr>
          <a:xfrm>
            <a:off x="-54019" y="213120"/>
            <a:ext cx="9438468" cy="994200"/>
          </a:xfrm>
        </p:spPr>
        <p:txBody>
          <a:bodyPr/>
          <a:lstStyle/>
          <a:p>
            <a:r>
              <a:rPr kumimoji="1" lang="en-US" altLang="zh-TW" sz="2600" dirty="0"/>
              <a:t>Different Weight Setting Methods (WSMs) for Penalty Weights</a:t>
            </a:r>
            <a:endParaRPr kumimoji="1" lang="zh-TW" altLang="en-US" sz="2600" dirty="0"/>
          </a:p>
        </p:txBody>
      </p:sp>
      <p:pic>
        <p:nvPicPr>
          <p:cNvPr id="4" name="圖片 3">
            <a:extLst>
              <a:ext uri="{FF2B5EF4-FFF2-40B4-BE49-F238E27FC236}">
                <a16:creationId xmlns:a16="http://schemas.microsoft.com/office/drawing/2014/main" id="{8DA8A782-7B63-9EEC-C08D-2724A3BA0BA6}"/>
              </a:ext>
            </a:extLst>
          </p:cNvPr>
          <p:cNvPicPr>
            <a:picLocks noChangeAspect="1"/>
          </p:cNvPicPr>
          <p:nvPr/>
        </p:nvPicPr>
        <p:blipFill rotWithShape="1">
          <a:blip r:embed="rId3"/>
          <a:srcRect t="11141"/>
          <a:stretch/>
        </p:blipFill>
        <p:spPr>
          <a:xfrm>
            <a:off x="264464" y="1476010"/>
            <a:ext cx="8679996" cy="3760479"/>
          </a:xfrm>
          <a:prstGeom prst="rect">
            <a:avLst/>
          </a:prstGeom>
        </p:spPr>
      </p:pic>
      <p:pic>
        <p:nvPicPr>
          <p:cNvPr id="3" name="圖片 2">
            <a:extLst>
              <a:ext uri="{FF2B5EF4-FFF2-40B4-BE49-F238E27FC236}">
                <a16:creationId xmlns:a16="http://schemas.microsoft.com/office/drawing/2014/main" id="{5A763506-8556-490C-8008-37B940DA39BF}"/>
              </a:ext>
            </a:extLst>
          </p:cNvPr>
          <p:cNvPicPr>
            <a:picLocks noChangeAspect="1"/>
          </p:cNvPicPr>
          <p:nvPr/>
        </p:nvPicPr>
        <p:blipFill>
          <a:blip r:embed="rId4"/>
          <a:stretch>
            <a:fillRect/>
          </a:stretch>
        </p:blipFill>
        <p:spPr>
          <a:xfrm>
            <a:off x="4903303" y="1077345"/>
            <a:ext cx="3236066" cy="527758"/>
          </a:xfrm>
          <a:prstGeom prst="rect">
            <a:avLst/>
          </a:prstGeom>
        </p:spPr>
      </p:pic>
      <p:pic>
        <p:nvPicPr>
          <p:cNvPr id="5" name="圖片 4">
            <a:extLst>
              <a:ext uri="{FF2B5EF4-FFF2-40B4-BE49-F238E27FC236}">
                <a16:creationId xmlns:a16="http://schemas.microsoft.com/office/drawing/2014/main" id="{5B555A38-AA61-4C68-B66D-D3FECCB37BC4}"/>
              </a:ext>
            </a:extLst>
          </p:cNvPr>
          <p:cNvPicPr>
            <a:picLocks noChangeAspect="1"/>
          </p:cNvPicPr>
          <p:nvPr/>
        </p:nvPicPr>
        <p:blipFill>
          <a:blip r:embed="rId5"/>
          <a:stretch>
            <a:fillRect/>
          </a:stretch>
        </p:blipFill>
        <p:spPr>
          <a:xfrm>
            <a:off x="474326" y="1077345"/>
            <a:ext cx="3119962" cy="472531"/>
          </a:xfrm>
          <a:prstGeom prst="rect">
            <a:avLst/>
          </a:prstGeom>
        </p:spPr>
      </p:pic>
      <p:sp>
        <p:nvSpPr>
          <p:cNvPr id="7" name="文字方塊 6">
            <a:extLst>
              <a:ext uri="{FF2B5EF4-FFF2-40B4-BE49-F238E27FC236}">
                <a16:creationId xmlns:a16="http://schemas.microsoft.com/office/drawing/2014/main" id="{EC972576-469F-42AC-8719-3E3731B3A85C}"/>
              </a:ext>
            </a:extLst>
          </p:cNvPr>
          <p:cNvSpPr txBox="1"/>
          <p:nvPr/>
        </p:nvSpPr>
        <p:spPr>
          <a:xfrm>
            <a:off x="3499539" y="1244629"/>
            <a:ext cx="1646605" cy="323165"/>
          </a:xfrm>
          <a:prstGeom prst="rect">
            <a:avLst/>
          </a:prstGeom>
          <a:noFill/>
        </p:spPr>
        <p:txBody>
          <a:bodyPr wrap="none" rtlCol="0">
            <a:spAutoFit/>
          </a:bodyPr>
          <a:lstStyle/>
          <a:p>
            <a:r>
              <a:rPr lang="en-US" altLang="zh-TW" sz="1500" b="1" dirty="0"/>
              <a:t>, or equivalently</a:t>
            </a:r>
            <a:endParaRPr lang="zh-TW" altLang="en-US" sz="1500" b="1" dirty="0"/>
          </a:p>
        </p:txBody>
      </p:sp>
      <p:sp>
        <p:nvSpPr>
          <p:cNvPr id="8" name="文字方塊 7">
            <a:extLst>
              <a:ext uri="{FF2B5EF4-FFF2-40B4-BE49-F238E27FC236}">
                <a16:creationId xmlns:a16="http://schemas.microsoft.com/office/drawing/2014/main" id="{9E9DC9F1-AF23-4E68-95DC-0E80534703F4}"/>
              </a:ext>
            </a:extLst>
          </p:cNvPr>
          <p:cNvSpPr txBox="1"/>
          <p:nvPr/>
        </p:nvSpPr>
        <p:spPr>
          <a:xfrm>
            <a:off x="3443718" y="4433555"/>
            <a:ext cx="5312194" cy="738664"/>
          </a:xfrm>
          <a:prstGeom prst="rect">
            <a:avLst/>
          </a:prstGeom>
          <a:noFill/>
        </p:spPr>
        <p:txBody>
          <a:bodyPr wrap="square" rtlCol="0">
            <a:spAutoFit/>
          </a:bodyPr>
          <a:lstStyle/>
          <a:p>
            <a:r>
              <a:rPr lang="en-US" altLang="zh-TW" sz="1050" dirty="0"/>
              <a:t>Paper: </a:t>
            </a:r>
            <a:r>
              <a:rPr lang="en-US" altLang="zh-TW" sz="1050" u="sng" dirty="0"/>
              <a:t>Jehn-Ruey Jiang</a:t>
            </a:r>
            <a:r>
              <a:rPr lang="en-US" altLang="zh-TW" sz="1050" dirty="0"/>
              <a:t>, and Chun-Wei Chu, "Classifying and Benchmarking Quantum Annealing Algorithms Based on Quadratic Unconstrained Binary Optimization for Solving NP-hard Problems," </a:t>
            </a:r>
            <a:r>
              <a:rPr lang="en-US" altLang="zh-TW" sz="1050" b="1" dirty="0"/>
              <a:t>IEEE Access</a:t>
            </a:r>
            <a:r>
              <a:rPr lang="en-US" altLang="zh-TW" sz="1050" dirty="0"/>
              <a:t>, vol. 11, pp. 104165-104178, 2023.</a:t>
            </a:r>
            <a:endParaRPr lang="zh-TW" altLang="en-US" sz="1050" dirty="0"/>
          </a:p>
        </p:txBody>
      </p:sp>
      <p:sp>
        <p:nvSpPr>
          <p:cNvPr id="10" name="投影片編號版面配置區 9">
            <a:extLst>
              <a:ext uri="{FF2B5EF4-FFF2-40B4-BE49-F238E27FC236}">
                <a16:creationId xmlns:a16="http://schemas.microsoft.com/office/drawing/2014/main" id="{4005DD5E-8DE9-4884-96D3-B22A48DEB75C}"/>
              </a:ext>
            </a:extLst>
          </p:cNvPr>
          <p:cNvSpPr>
            <a:spLocks noGrp="1"/>
          </p:cNvSpPr>
          <p:nvPr>
            <p:ph type="sldNum" sz="quarter" idx="10"/>
          </p:nvPr>
        </p:nvSpPr>
        <p:spPr/>
        <p:txBody>
          <a:bodyPr/>
          <a:lstStyle/>
          <a:p>
            <a:fld id="{7A97B5DE-3CB1-4C6F-ACB5-6BC122C5FF78}" type="slidenum">
              <a:rPr lang="en-US" altLang="zh-TW" smtClean="0"/>
              <a:pPr/>
              <a:t>59</a:t>
            </a:fld>
            <a:endParaRPr lang="en-US" altLang="zh-TW"/>
          </a:p>
        </p:txBody>
      </p:sp>
    </p:spTree>
    <p:extLst>
      <p:ext uri="{BB962C8B-B14F-4D97-AF65-F5344CB8AC3E}">
        <p14:creationId xmlns:p14="http://schemas.microsoft.com/office/powerpoint/2010/main" val="857024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2292925"/>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u="sng" dirty="0">
                <a:solidFill>
                  <a:srgbClr val="3333FF"/>
                </a:solidFill>
              </a:rPr>
              <a:t>Classical Computers vs Quantum Computers</a:t>
            </a:r>
          </a:p>
          <a:p>
            <a:pPr marL="342900" lvl="0" indent="-292100">
              <a:buSzPts val="2000"/>
              <a:buChar char="●"/>
            </a:pPr>
            <a:r>
              <a:rPr lang="en-US" altLang="zh-TW" sz="2800" dirty="0">
                <a:solidFill>
                  <a:schemeClr val="tx1"/>
                </a:solidFill>
              </a:rPr>
              <a:t>Quantum Algorithms</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4" name="投影片編號版面配置區 3">
            <a:extLst>
              <a:ext uri="{FF2B5EF4-FFF2-40B4-BE49-F238E27FC236}">
                <a16:creationId xmlns:a16="http://schemas.microsoft.com/office/drawing/2014/main" id="{8585E7A1-F2FC-4479-9F84-3D2D16B7F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a:t>
            </a:fld>
            <a:endParaRPr lang="zh-TW" altLang="en-US"/>
          </a:p>
        </p:txBody>
      </p:sp>
    </p:spTree>
    <p:extLst>
      <p:ext uri="{BB962C8B-B14F-4D97-AF65-F5344CB8AC3E}">
        <p14:creationId xmlns:p14="http://schemas.microsoft.com/office/powerpoint/2010/main" val="3690095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EF6741-CEE5-D174-BC64-7B3621BD4C8C}"/>
              </a:ext>
            </a:extLst>
          </p:cNvPr>
          <p:cNvSpPr>
            <a:spLocks noGrp="1"/>
          </p:cNvSpPr>
          <p:nvPr>
            <p:ph type="title"/>
          </p:nvPr>
        </p:nvSpPr>
        <p:spPr>
          <a:xfrm>
            <a:off x="457200" y="509150"/>
            <a:ext cx="8229600" cy="581645"/>
          </a:xfrm>
        </p:spPr>
        <p:txBody>
          <a:bodyPr/>
          <a:lstStyle/>
          <a:p>
            <a:r>
              <a:rPr kumimoji="1" lang="en-US" altLang="zh-TW" dirty="0"/>
              <a:t>Three Types of Annealers for Benchmarking</a:t>
            </a:r>
            <a:endParaRPr kumimoji="1" lang="zh-TW" altLang="en-US" dirty="0"/>
          </a:p>
        </p:txBody>
      </p:sp>
      <p:sp>
        <p:nvSpPr>
          <p:cNvPr id="3" name="文字版面配置區 2">
            <a:extLst>
              <a:ext uri="{FF2B5EF4-FFF2-40B4-BE49-F238E27FC236}">
                <a16:creationId xmlns:a16="http://schemas.microsoft.com/office/drawing/2014/main" id="{CD024FBE-1C3A-89F4-CA3C-8B086C737D68}"/>
              </a:ext>
            </a:extLst>
          </p:cNvPr>
          <p:cNvSpPr>
            <a:spLocks noGrp="1"/>
          </p:cNvSpPr>
          <p:nvPr>
            <p:ph type="body" idx="1"/>
          </p:nvPr>
        </p:nvSpPr>
        <p:spPr>
          <a:xfrm>
            <a:off x="522647" y="1337558"/>
            <a:ext cx="7886700" cy="3263400"/>
          </a:xfrm>
        </p:spPr>
        <p:txBody>
          <a:bodyPr>
            <a:noAutofit/>
          </a:bodyPr>
          <a:lstStyle/>
          <a:p>
            <a:r>
              <a:rPr lang="en-US" altLang="zh-TW" sz="2100" dirty="0">
                <a:solidFill>
                  <a:srgbClr val="FF0000"/>
                </a:solidFill>
                <a:latin typeface="Arial" panose="020B0604020202020204" pitchFamily="34" charset="0"/>
              </a:rPr>
              <a:t>Quantum Annealer</a:t>
            </a:r>
            <a:r>
              <a:rPr lang="zh-TW" altLang="en-US" sz="2100" dirty="0">
                <a:solidFill>
                  <a:srgbClr val="FF0000"/>
                </a:solidFill>
                <a:latin typeface="Arial" panose="020B0604020202020204" pitchFamily="34" charset="0"/>
              </a:rPr>
              <a:t> </a:t>
            </a:r>
            <a:r>
              <a:rPr lang="en-US" altLang="zh-TW" sz="2100" dirty="0">
                <a:solidFill>
                  <a:srgbClr val="FF0000"/>
                </a:solidFill>
                <a:latin typeface="Arial" panose="020B0604020202020204" pitchFamily="34" charset="0"/>
              </a:rPr>
              <a:t>(QA)</a:t>
            </a:r>
            <a:r>
              <a:rPr lang="en-US" altLang="zh-TW" sz="2100" dirty="0">
                <a:solidFill>
                  <a:srgbClr val="000000"/>
                </a:solidFill>
                <a:latin typeface="Arial" panose="020B0604020202020204" pitchFamily="34" charset="0"/>
              </a:rPr>
              <a:t>: D-Wave Advantage</a:t>
            </a:r>
            <a:r>
              <a:rPr lang="zh-TW" altLang="en-US" sz="2100" dirty="0">
                <a:solidFill>
                  <a:srgbClr val="000000"/>
                </a:solidFill>
                <a:latin typeface="Arial" panose="020B0604020202020204" pitchFamily="34" charset="0"/>
              </a:rPr>
              <a:t> </a:t>
            </a:r>
            <a:r>
              <a:rPr lang="en-US" altLang="zh-TW" sz="2100" dirty="0">
                <a:solidFill>
                  <a:srgbClr val="000000"/>
                </a:solidFill>
                <a:latin typeface="Arial" panose="020B0604020202020204" pitchFamily="34" charset="0"/>
              </a:rPr>
              <a:t>(2020)</a:t>
            </a:r>
          </a:p>
          <a:p>
            <a:pPr lvl="1">
              <a:spcBef>
                <a:spcPts val="1000"/>
              </a:spcBef>
            </a:pPr>
            <a:r>
              <a:rPr lang="en-US" altLang="zh-TW" sz="1800" dirty="0"/>
              <a:t>Providing 5640 qubits with 15-way connectivity</a:t>
            </a:r>
          </a:p>
          <a:p>
            <a:pPr lvl="1">
              <a:spcBef>
                <a:spcPts val="1000"/>
              </a:spcBef>
            </a:pPr>
            <a:endParaRPr lang="en-US" altLang="zh-TW" sz="1800" dirty="0"/>
          </a:p>
          <a:p>
            <a:r>
              <a:rPr lang="en-US" altLang="zh-TW" sz="2100" dirty="0">
                <a:solidFill>
                  <a:srgbClr val="FF0000"/>
                </a:solidFill>
                <a:latin typeface="Arial" panose="020B0604020202020204" pitchFamily="34" charset="0"/>
              </a:rPr>
              <a:t>Digital Annealer</a:t>
            </a:r>
            <a:r>
              <a:rPr lang="zh-TW" altLang="en-US" sz="2100" dirty="0">
                <a:solidFill>
                  <a:srgbClr val="FF0000"/>
                </a:solidFill>
                <a:latin typeface="Arial" panose="020B0604020202020204" pitchFamily="34" charset="0"/>
              </a:rPr>
              <a:t> </a:t>
            </a:r>
            <a:r>
              <a:rPr lang="en-US" altLang="zh-TW" sz="2100" dirty="0">
                <a:solidFill>
                  <a:srgbClr val="FF0000"/>
                </a:solidFill>
                <a:latin typeface="Arial" panose="020B0604020202020204" pitchFamily="34" charset="0"/>
              </a:rPr>
              <a:t>(DA)</a:t>
            </a:r>
            <a:r>
              <a:rPr lang="en-US" altLang="zh-TW" sz="2100" dirty="0">
                <a:solidFill>
                  <a:srgbClr val="000000"/>
                </a:solidFill>
                <a:latin typeface="Arial" panose="020B0604020202020204" pitchFamily="34" charset="0"/>
              </a:rPr>
              <a:t>: Fujitsu DAU-3 ASIC (2021)</a:t>
            </a:r>
          </a:p>
          <a:p>
            <a:pPr lvl="1"/>
            <a:r>
              <a:rPr lang="en-US" altLang="zh-TW" sz="1800" dirty="0"/>
              <a:t>Simulating 100,000 fully connected qubits</a:t>
            </a:r>
          </a:p>
          <a:p>
            <a:pPr lvl="1"/>
            <a:endParaRPr lang="en-US" altLang="zh-TW" sz="1800" dirty="0"/>
          </a:p>
          <a:p>
            <a:pPr>
              <a:spcBef>
                <a:spcPts val="1000"/>
              </a:spcBef>
            </a:pPr>
            <a:r>
              <a:rPr lang="en-US" altLang="zh-TW" sz="2100" dirty="0">
                <a:solidFill>
                  <a:srgbClr val="FF0000"/>
                </a:solidFill>
                <a:latin typeface="Arial" panose="020B0604020202020204" pitchFamily="34" charset="0"/>
              </a:rPr>
              <a:t>GPU-based Annealer (GPUA)</a:t>
            </a:r>
            <a:r>
              <a:rPr lang="en-US" altLang="zh-TW" sz="2100" dirty="0">
                <a:solidFill>
                  <a:srgbClr val="000000"/>
                </a:solidFill>
                <a:latin typeface="Arial" panose="020B0604020202020204" pitchFamily="34" charset="0"/>
              </a:rPr>
              <a:t>: Compal Quantix (2023)</a:t>
            </a:r>
            <a:endParaRPr lang="en-US" altLang="zh-TW" sz="1800" dirty="0"/>
          </a:p>
          <a:p>
            <a:pPr lvl="1"/>
            <a:r>
              <a:rPr lang="en-US" altLang="zh-TW" sz="1800" dirty="0">
                <a:solidFill>
                  <a:srgbClr val="000000"/>
                </a:solidFill>
                <a:latin typeface="Arial" panose="020B0604020202020204" pitchFamily="34" charset="0"/>
              </a:rPr>
              <a:t>Simulating 60,000 fully connected qubits</a:t>
            </a:r>
            <a:endParaRPr lang="en-US" altLang="zh-TW" sz="1800" dirty="0"/>
          </a:p>
          <a:p>
            <a:pPr lvl="1"/>
            <a:r>
              <a:rPr lang="en-US" altLang="zh-TW" sz="1800" dirty="0"/>
              <a:t>CPU: Intel Xeon CPU E5-2640 v4 2.40GHz * 20</a:t>
            </a:r>
          </a:p>
          <a:p>
            <a:pPr lvl="1"/>
            <a:r>
              <a:rPr lang="en-US" altLang="zh-TW" sz="1800" dirty="0"/>
              <a:t>GPU: NVIDIA GV100 (TITAN V) * 4 </a:t>
            </a:r>
          </a:p>
        </p:txBody>
      </p:sp>
      <p:sp>
        <p:nvSpPr>
          <p:cNvPr id="6" name="投影片編號版面配置區 5">
            <a:extLst>
              <a:ext uri="{FF2B5EF4-FFF2-40B4-BE49-F238E27FC236}">
                <a16:creationId xmlns:a16="http://schemas.microsoft.com/office/drawing/2014/main" id="{81210837-13C9-4DEE-A19D-2F76272526CD}"/>
              </a:ext>
            </a:extLst>
          </p:cNvPr>
          <p:cNvSpPr>
            <a:spLocks noGrp="1"/>
          </p:cNvSpPr>
          <p:nvPr>
            <p:ph type="sldNum" sz="quarter" idx="10"/>
          </p:nvPr>
        </p:nvSpPr>
        <p:spPr/>
        <p:txBody>
          <a:bodyPr/>
          <a:lstStyle/>
          <a:p>
            <a:fld id="{7A97B5DE-3CB1-4C6F-ACB5-6BC122C5FF78}" type="slidenum">
              <a:rPr lang="en-US" altLang="zh-TW" smtClean="0"/>
              <a:pPr/>
              <a:t>60</a:t>
            </a:fld>
            <a:endParaRPr lang="en-US" altLang="zh-TW"/>
          </a:p>
        </p:txBody>
      </p:sp>
    </p:spTree>
    <p:extLst>
      <p:ext uri="{BB962C8B-B14F-4D97-AF65-F5344CB8AC3E}">
        <p14:creationId xmlns:p14="http://schemas.microsoft.com/office/powerpoint/2010/main" val="2494805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title"/>
          </p:nvPr>
        </p:nvSpPr>
        <p:spPr>
          <a:xfrm>
            <a:off x="457200" y="263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Quantum Algorithms for</a:t>
            </a:r>
            <a:br>
              <a:rPr lang="en-US" altLang="zh-TW" dirty="0"/>
            </a:br>
            <a:r>
              <a:rPr lang="en-US" dirty="0"/>
              <a:t>D-Wave Quantum Annealers (QAs)</a:t>
            </a:r>
            <a:endParaRPr dirty="0"/>
          </a:p>
        </p:txBody>
      </p:sp>
      <p:sp>
        <p:nvSpPr>
          <p:cNvPr id="265" name="Google Shape;265;p31"/>
          <p:cNvSpPr txBox="1">
            <a:spLocks noGrp="1"/>
          </p:cNvSpPr>
          <p:nvPr>
            <p:ph type="body" idx="1"/>
          </p:nvPr>
        </p:nvSpPr>
        <p:spPr>
          <a:xfrm>
            <a:off x="73773" y="1163000"/>
            <a:ext cx="6035115" cy="1539600"/>
          </a:xfrm>
          <a:prstGeom prst="rect">
            <a:avLst/>
          </a:prstGeom>
          <a:noFill/>
          <a:ln>
            <a:noFill/>
          </a:ln>
        </p:spPr>
        <p:txBody>
          <a:bodyPr spcFirstLastPara="1" wrap="square" lIns="68575" tIns="34275" rIns="68575" bIns="34275" anchor="t" anchorCtr="0">
            <a:noAutofit/>
          </a:bodyPr>
          <a:lstStyle/>
          <a:p>
            <a:pPr marL="400050" lvl="0" indent="-400050" algn="l" rtl="0">
              <a:lnSpc>
                <a:spcPct val="90000"/>
              </a:lnSpc>
              <a:spcBef>
                <a:spcPts val="500"/>
              </a:spcBef>
              <a:spcAft>
                <a:spcPts val="0"/>
              </a:spcAft>
              <a:buSzPts val="1800"/>
              <a:buFont typeface="Arial"/>
              <a:buChar char="■"/>
            </a:pPr>
            <a:r>
              <a:rPr lang="en-US" sz="1600" dirty="0"/>
              <a:t>D-Wave Systems Inc. is a Canadian company founded in 1999. </a:t>
            </a:r>
            <a:endParaRPr dirty="0"/>
          </a:p>
          <a:p>
            <a:pPr marL="400050" lvl="0" indent="-400050" algn="l" rtl="0">
              <a:lnSpc>
                <a:spcPct val="90000"/>
              </a:lnSpc>
              <a:spcBef>
                <a:spcPts val="500"/>
              </a:spcBef>
              <a:spcAft>
                <a:spcPts val="0"/>
              </a:spcAft>
              <a:buSzPts val="1800"/>
              <a:buFont typeface="Arial"/>
              <a:buChar char="■"/>
            </a:pPr>
            <a:r>
              <a:rPr lang="en-US" sz="1600" dirty="0"/>
              <a:t>D-Wave produced </a:t>
            </a:r>
            <a:r>
              <a:rPr lang="en-US" sz="1600" dirty="0">
                <a:solidFill>
                  <a:srgbClr val="FF0000"/>
                </a:solidFill>
              </a:rPr>
              <a:t>quantum annealers </a:t>
            </a:r>
            <a:r>
              <a:rPr lang="en-US" sz="1600" dirty="0"/>
              <a:t>or </a:t>
            </a:r>
            <a:r>
              <a:rPr lang="en-US" sz="1600" dirty="0">
                <a:solidFill>
                  <a:srgbClr val="FF0000"/>
                </a:solidFill>
              </a:rPr>
              <a:t>quantum samplers </a:t>
            </a:r>
            <a:r>
              <a:rPr lang="en-US" sz="1600" dirty="0"/>
              <a:t>for solving optimization problems using the concept of </a:t>
            </a:r>
            <a:r>
              <a:rPr lang="en-US" sz="1600" dirty="0">
                <a:solidFill>
                  <a:srgbClr val="FF0000"/>
                </a:solidFill>
              </a:rPr>
              <a:t>quantum annealing</a:t>
            </a:r>
            <a:r>
              <a:rPr lang="en-US" sz="1600" dirty="0"/>
              <a:t>.</a:t>
            </a:r>
            <a:endParaRPr dirty="0"/>
          </a:p>
          <a:p>
            <a:pPr marL="400050" lvl="0" indent="-400050" algn="l" rtl="0">
              <a:lnSpc>
                <a:spcPct val="90000"/>
              </a:lnSpc>
              <a:spcBef>
                <a:spcPts val="500"/>
              </a:spcBef>
              <a:spcAft>
                <a:spcPts val="0"/>
              </a:spcAft>
              <a:buSzPts val="1800"/>
              <a:buFont typeface="Arial"/>
              <a:buChar char="■"/>
            </a:pPr>
            <a:r>
              <a:rPr lang="en-US" sz="1600" dirty="0"/>
              <a:t>The company designed their first qubit by using d-wave superconductors.</a:t>
            </a:r>
            <a:endParaRPr dirty="0"/>
          </a:p>
          <a:p>
            <a:pPr marL="400050" lvl="0" indent="-400050" algn="l" rtl="0">
              <a:lnSpc>
                <a:spcPct val="90000"/>
              </a:lnSpc>
              <a:spcBef>
                <a:spcPts val="500"/>
              </a:spcBef>
              <a:spcAft>
                <a:spcPts val="0"/>
              </a:spcAft>
              <a:buSzPts val="1800"/>
              <a:buFont typeface="Arial"/>
              <a:buChar char="■"/>
            </a:pPr>
            <a:r>
              <a:rPr lang="en-US" sz="1600" dirty="0"/>
              <a:t>D-Wave quantum annealer history:</a:t>
            </a:r>
            <a:endParaRPr dirty="0"/>
          </a:p>
          <a:p>
            <a:pPr marL="717550" lvl="1" indent="-360363" algn="l" rtl="0">
              <a:lnSpc>
                <a:spcPct val="90000"/>
              </a:lnSpc>
              <a:spcBef>
                <a:spcPts val="400"/>
              </a:spcBef>
              <a:spcAft>
                <a:spcPts val="0"/>
              </a:spcAft>
              <a:buSzPts val="1700"/>
              <a:buChar char="◻"/>
            </a:pPr>
            <a:r>
              <a:rPr lang="en-US" sz="1400" dirty="0"/>
              <a:t>2007: Orion Prototype</a:t>
            </a:r>
            <a:endParaRPr dirty="0"/>
          </a:p>
          <a:p>
            <a:pPr marL="717550" lvl="1" indent="-360363" algn="l" rtl="0">
              <a:lnSpc>
                <a:spcPct val="90000"/>
              </a:lnSpc>
              <a:spcBef>
                <a:spcPts val="400"/>
              </a:spcBef>
              <a:spcAft>
                <a:spcPts val="0"/>
              </a:spcAft>
              <a:buSzPts val="1700"/>
              <a:buChar char="◻"/>
            </a:pPr>
            <a:r>
              <a:rPr lang="en-US" sz="1400" dirty="0"/>
              <a:t>2011: D-Wave One (127 qubits; 352 couplers)</a:t>
            </a:r>
            <a:endParaRPr dirty="0"/>
          </a:p>
          <a:p>
            <a:pPr marL="717550" lvl="1" indent="-360363" algn="l" rtl="0">
              <a:lnSpc>
                <a:spcPct val="90000"/>
              </a:lnSpc>
              <a:spcBef>
                <a:spcPts val="400"/>
              </a:spcBef>
              <a:spcAft>
                <a:spcPts val="0"/>
              </a:spcAft>
              <a:buSzPts val="1700"/>
              <a:buChar char="◻"/>
            </a:pPr>
            <a:r>
              <a:rPr lang="en-US" sz="1400" dirty="0"/>
              <a:t>2013: D-Wave Two (512 qubits; 1472 couplers)</a:t>
            </a:r>
            <a:endParaRPr dirty="0"/>
          </a:p>
          <a:p>
            <a:pPr marL="717550" lvl="1" indent="-360363" algn="l" rtl="0">
              <a:lnSpc>
                <a:spcPct val="90000"/>
              </a:lnSpc>
              <a:spcBef>
                <a:spcPts val="400"/>
              </a:spcBef>
              <a:spcAft>
                <a:spcPts val="0"/>
              </a:spcAft>
              <a:buSzPts val="1700"/>
              <a:buChar char="◻"/>
            </a:pPr>
            <a:r>
              <a:rPr lang="en-US" sz="1400" dirty="0"/>
              <a:t>2015: D-Wave 2X (1152 qubits; 3360 couplers)</a:t>
            </a:r>
            <a:endParaRPr dirty="0"/>
          </a:p>
          <a:p>
            <a:pPr marL="717550" lvl="1" indent="-360363" algn="l" rtl="0">
              <a:lnSpc>
                <a:spcPct val="90000"/>
              </a:lnSpc>
              <a:spcBef>
                <a:spcPts val="400"/>
              </a:spcBef>
              <a:spcAft>
                <a:spcPts val="0"/>
              </a:spcAft>
              <a:buSzPts val="1700"/>
              <a:buChar char="◻"/>
            </a:pPr>
            <a:r>
              <a:rPr lang="en-US" sz="1400" dirty="0"/>
              <a:t>2017: D-Wave 2000Q (2048 qubits; 6016 couplers; </a:t>
            </a:r>
            <a:r>
              <a:rPr lang="en-US" sz="1400" dirty="0">
                <a:solidFill>
                  <a:srgbClr val="FF0000"/>
                </a:solidFill>
              </a:rPr>
              <a:t>Chimera </a:t>
            </a:r>
            <a:r>
              <a:rPr lang="en-US" sz="1400" dirty="0"/>
              <a:t>topology)</a:t>
            </a:r>
            <a:endParaRPr dirty="0"/>
          </a:p>
          <a:p>
            <a:pPr marL="717550" lvl="1" indent="-360363" algn="l" rtl="0">
              <a:lnSpc>
                <a:spcPct val="90000"/>
              </a:lnSpc>
              <a:spcBef>
                <a:spcPts val="400"/>
              </a:spcBef>
              <a:spcAft>
                <a:spcPts val="0"/>
              </a:spcAft>
              <a:buSzPts val="1700"/>
              <a:buChar char="◻"/>
            </a:pPr>
            <a:r>
              <a:rPr lang="en-US" sz="1400" dirty="0"/>
              <a:t>2020: D-Wave Advantage (5640 qubits; 40484 couplers; </a:t>
            </a:r>
            <a:r>
              <a:rPr lang="en-US" sz="1400" dirty="0">
                <a:solidFill>
                  <a:srgbClr val="FF0000"/>
                </a:solidFill>
              </a:rPr>
              <a:t>Pegasus</a:t>
            </a:r>
            <a:r>
              <a:rPr lang="en-US" sz="1400" dirty="0"/>
              <a:t> topology)</a:t>
            </a:r>
            <a:endParaRPr dirty="0"/>
          </a:p>
        </p:txBody>
      </p:sp>
      <p:pic>
        <p:nvPicPr>
          <p:cNvPr id="267" name="Google Shape;267;p31" descr="Dwave Advantage System Transparent (1)"/>
          <p:cNvPicPr preferRelativeResize="0"/>
          <p:nvPr/>
        </p:nvPicPr>
        <p:blipFill rotWithShape="1">
          <a:blip r:embed="rId3">
            <a:alphaModFix/>
          </a:blip>
          <a:srcRect/>
          <a:stretch/>
        </p:blipFill>
        <p:spPr>
          <a:xfrm>
            <a:off x="6108888" y="1252338"/>
            <a:ext cx="3087325" cy="3481361"/>
          </a:xfrm>
          <a:prstGeom prst="rect">
            <a:avLst/>
          </a:prstGeom>
          <a:noFill/>
          <a:ln>
            <a:noFill/>
          </a:ln>
        </p:spPr>
      </p:pic>
      <p:sp>
        <p:nvSpPr>
          <p:cNvPr id="268" name="Google Shape;268;p31"/>
          <p:cNvSpPr txBox="1"/>
          <p:nvPr/>
        </p:nvSpPr>
        <p:spPr>
          <a:xfrm>
            <a:off x="6108888" y="4348949"/>
            <a:ext cx="3087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D-Wave Advantage</a:t>
            </a:r>
            <a:endParaRPr dirty="0"/>
          </a:p>
          <a:p>
            <a:pPr marL="0" marR="0" lvl="0" indent="0" algn="l" rtl="0">
              <a:lnSpc>
                <a:spcPct val="100000"/>
              </a:lnSpc>
              <a:spcBef>
                <a:spcPts val="0"/>
              </a:spcBef>
              <a:spcAft>
                <a:spcPts val="0"/>
              </a:spcAft>
              <a:buNone/>
            </a:pPr>
            <a:r>
              <a:rPr lang="en-US" sz="900" b="0" i="0" u="none" strike="noStrike" cap="none" dirty="0">
                <a:solidFill>
                  <a:srgbClr val="000000"/>
                </a:solidFill>
                <a:latin typeface="Arial"/>
                <a:ea typeface="Arial"/>
                <a:cs typeface="Arial"/>
                <a:sym typeface="Arial"/>
              </a:rPr>
              <a:t>(source: https://www.dwavesys.com/solutions-and-products/systems/) </a:t>
            </a:r>
            <a:endParaRPr sz="900" b="0" i="0" u="none" strike="noStrike" cap="none" dirty="0">
              <a:solidFill>
                <a:srgbClr val="000000"/>
              </a:solidFill>
              <a:latin typeface="Arial"/>
              <a:ea typeface="Arial"/>
              <a:cs typeface="Arial"/>
              <a:sym typeface="Arial"/>
            </a:endParaRPr>
          </a:p>
        </p:txBody>
      </p:sp>
      <p:sp>
        <p:nvSpPr>
          <p:cNvPr id="3" name="投影片編號版面配置區 2">
            <a:extLst>
              <a:ext uri="{FF2B5EF4-FFF2-40B4-BE49-F238E27FC236}">
                <a16:creationId xmlns:a16="http://schemas.microsoft.com/office/drawing/2014/main" id="{75D220D5-64CB-4099-A97B-50F39001D2E3}"/>
              </a:ext>
            </a:extLst>
          </p:cNvPr>
          <p:cNvSpPr>
            <a:spLocks noGrp="1"/>
          </p:cNvSpPr>
          <p:nvPr>
            <p:ph type="sldNum" sz="quarter" idx="10"/>
          </p:nvPr>
        </p:nvSpPr>
        <p:spPr/>
        <p:txBody>
          <a:bodyPr/>
          <a:lstStyle/>
          <a:p>
            <a:fld id="{7A97B5DE-3CB1-4C6F-ACB5-6BC122C5FF78}" type="slidenum">
              <a:rPr lang="en-US" altLang="zh-TW" smtClean="0"/>
              <a:pPr/>
              <a:t>61</a:t>
            </a:fld>
            <a:endParaRPr lang="en-US" altLang="zh-TW"/>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10D6AC-DEBB-4D0F-8E89-9964F8E5470B}"/>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5D21BB92-C7D2-42D1-A9E2-EB58691EDF3C}"/>
              </a:ext>
            </a:extLst>
          </p:cNvPr>
          <p:cNvSpPr>
            <a:spLocks noGrp="1"/>
          </p:cNvSpPr>
          <p:nvPr>
            <p:ph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FFC4FF10-7DE6-4578-8A92-3DA76E913691}"/>
              </a:ext>
            </a:extLst>
          </p:cNvPr>
          <p:cNvSpPr>
            <a:spLocks noGrp="1"/>
          </p:cNvSpPr>
          <p:nvPr>
            <p:ph type="sldNum" sz="quarter" idx="10"/>
          </p:nvPr>
        </p:nvSpPr>
        <p:spPr/>
        <p:txBody>
          <a:bodyPr/>
          <a:lstStyle/>
          <a:p>
            <a:fld id="{7A97B5DE-3CB1-4C6F-ACB5-6BC122C5FF78}" type="slidenum">
              <a:rPr lang="en-US" altLang="zh-TW" smtClean="0"/>
              <a:pPr/>
              <a:t>62</a:t>
            </a:fld>
            <a:endParaRPr lang="en-US" altLang="zh-TW"/>
          </a:p>
        </p:txBody>
      </p:sp>
      <p:pic>
        <p:nvPicPr>
          <p:cNvPr id="4098" name="Picture 2" descr="D-Wave Claims Quantum Supremacy in Spin Glass Simulation Breakthrough">
            <a:extLst>
              <a:ext uri="{FF2B5EF4-FFF2-40B4-BE49-F238E27FC236}">
                <a16:creationId xmlns:a16="http://schemas.microsoft.com/office/drawing/2014/main" id="{94E3D04A-C0AC-411F-A29A-0EFC27076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68;p31">
            <a:extLst>
              <a:ext uri="{FF2B5EF4-FFF2-40B4-BE49-F238E27FC236}">
                <a16:creationId xmlns:a16="http://schemas.microsoft.com/office/drawing/2014/main" id="{22B21B1D-027F-45A9-9E77-A20F70B32C5A}"/>
              </a:ext>
            </a:extLst>
          </p:cNvPr>
          <p:cNvSpPr txBox="1"/>
          <p:nvPr/>
        </p:nvSpPr>
        <p:spPr>
          <a:xfrm>
            <a:off x="3086099" y="4850261"/>
            <a:ext cx="6105855" cy="323135"/>
          </a:xfrm>
          <a:prstGeom prst="rect">
            <a:avLst/>
          </a:prstGeom>
          <a:noFill/>
          <a:ln>
            <a:noFill/>
          </a:ln>
        </p:spPr>
        <p:txBody>
          <a:bodyPr spcFirstLastPara="1" wrap="square" lIns="91425" tIns="91425" rIns="91425" bIns="91425" anchor="t" anchorCtr="0">
            <a:spAutoFit/>
          </a:bodyPr>
          <a:lstStyle/>
          <a:p>
            <a:pPr lvl="0"/>
            <a:r>
              <a:rPr lang="en-US" sz="900" b="0" i="0" u="none" strike="noStrike" cap="none" dirty="0">
                <a:solidFill>
                  <a:srgbClr val="FF0000"/>
                </a:solidFill>
                <a:latin typeface="Arial"/>
                <a:ea typeface="Arial"/>
                <a:cs typeface="Arial"/>
                <a:sym typeface="Arial"/>
              </a:rPr>
              <a:t>source: </a:t>
            </a:r>
            <a:r>
              <a:rPr lang="en-US" sz="900" dirty="0">
                <a:solidFill>
                  <a:srgbClr val="FF0000"/>
                </a:solidFill>
              </a:rPr>
              <a:t>https://www.linkedin.com/pulse/d-wave-claims-quantum-supremacy-spin-glass-simulation-david-borish-gai3c/</a:t>
            </a:r>
            <a:endParaRPr sz="900" b="0" i="0" u="none" strike="noStrike" cap="none"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1215199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4102" name="Picture 6" descr="Unit cell in the Zephyr topology.">
            <a:extLst>
              <a:ext uri="{FF2B5EF4-FFF2-40B4-BE49-F238E27FC236}">
                <a16:creationId xmlns:a16="http://schemas.microsoft.com/office/drawing/2014/main" id="{9A3EF589-44A6-4F64-A122-A1A594539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818" y="1407137"/>
            <a:ext cx="1717964" cy="1717964"/>
          </a:xfrm>
          <a:prstGeom prst="rect">
            <a:avLst/>
          </a:prstGeom>
          <a:noFill/>
          <a:extLst>
            <a:ext uri="{909E8E84-426E-40DD-AFC4-6F175D3DCCD1}">
              <a14:hiddenFill xmlns:a14="http://schemas.microsoft.com/office/drawing/2010/main">
                <a:solidFill>
                  <a:srgbClr val="FFFFFF"/>
                </a:solidFill>
              </a14:hiddenFill>
            </a:ext>
          </a:extLst>
        </p:spPr>
      </p:pic>
      <p:sp>
        <p:nvSpPr>
          <p:cNvPr id="273" name="Google Shape;273;g11ae507eafb_0_52"/>
          <p:cNvSpPr txBox="1">
            <a:spLocks noGrp="1"/>
          </p:cNvSpPr>
          <p:nvPr>
            <p:ph type="title"/>
          </p:nvPr>
        </p:nvSpPr>
        <p:spPr>
          <a:xfrm>
            <a:off x="334462" y="160178"/>
            <a:ext cx="8229600" cy="1028700"/>
          </a:xfrm>
          <a:prstGeom prst="rect">
            <a:avLst/>
          </a:prstGeom>
          <a:noFill/>
          <a:ln>
            <a:noFill/>
          </a:ln>
        </p:spPr>
        <p:txBody>
          <a:bodyPr spcFirstLastPara="1" wrap="square" lIns="68575" tIns="34275" rIns="68575" bIns="34275" anchor="ctr" anchorCtr="0">
            <a:noAutofit/>
          </a:bodyPr>
          <a:lstStyle/>
          <a:p>
            <a:r>
              <a:rPr lang="en-US"/>
              <a:t>D-Wave QPU and Topology</a:t>
            </a:r>
            <a:endParaRPr/>
          </a:p>
        </p:txBody>
      </p:sp>
      <p:sp>
        <p:nvSpPr>
          <p:cNvPr id="274" name="Google Shape;274;g11ae507eafb_0_52"/>
          <p:cNvSpPr/>
          <p:nvPr/>
        </p:nvSpPr>
        <p:spPr>
          <a:xfrm>
            <a:off x="334462" y="923267"/>
            <a:ext cx="8780360" cy="584735"/>
          </a:xfrm>
          <a:prstGeom prst="rect">
            <a:avLst/>
          </a:prstGeom>
          <a:noFill/>
          <a:ln>
            <a:noFill/>
          </a:ln>
        </p:spPr>
        <p:txBody>
          <a:bodyPr spcFirstLastPara="1" wrap="square" lIns="91425" tIns="45700" rIns="91425" bIns="45700" anchor="t" anchorCtr="0">
            <a:spAutoFit/>
          </a:bodyPr>
          <a:lstStyle/>
          <a:p>
            <a:pPr>
              <a:buSzPts val="1600"/>
            </a:pPr>
            <a:r>
              <a:rPr lang="en-US" sz="1600" dirty="0"/>
              <a:t>The D-Wave </a:t>
            </a:r>
            <a:r>
              <a:rPr lang="en-US" sz="1600" dirty="0">
                <a:solidFill>
                  <a:srgbClr val="FF0000"/>
                </a:solidFill>
              </a:rPr>
              <a:t>quantum processing unit (QPU)</a:t>
            </a:r>
            <a:r>
              <a:rPr lang="en-US" sz="1600" dirty="0"/>
              <a:t> is a lattice of interconnected qubits. Since a qubit connects to several other qubits via couplers, the D-Wave QPU is not fully connected. </a:t>
            </a:r>
            <a:endParaRPr sz="1600" dirty="0"/>
          </a:p>
        </p:txBody>
      </p:sp>
      <p:pic>
        <p:nvPicPr>
          <p:cNvPr id="276" name="Google Shape;276;g11ae507eafb_0_52"/>
          <p:cNvPicPr preferRelativeResize="0"/>
          <p:nvPr/>
        </p:nvPicPr>
        <p:blipFill rotWithShape="1">
          <a:blip r:embed="rId4">
            <a:alphaModFix/>
          </a:blip>
          <a:srcRect/>
          <a:stretch/>
        </p:blipFill>
        <p:spPr>
          <a:xfrm>
            <a:off x="235251" y="1461340"/>
            <a:ext cx="3376168" cy="1619278"/>
          </a:xfrm>
          <a:prstGeom prst="rect">
            <a:avLst/>
          </a:prstGeom>
          <a:noFill/>
          <a:ln>
            <a:noFill/>
          </a:ln>
        </p:spPr>
      </p:pic>
      <p:sp>
        <p:nvSpPr>
          <p:cNvPr id="277" name="Google Shape;277;g11ae507eafb_0_52"/>
          <p:cNvSpPr/>
          <p:nvPr/>
        </p:nvSpPr>
        <p:spPr>
          <a:xfrm>
            <a:off x="154775" y="2996910"/>
            <a:ext cx="6641112" cy="338514"/>
          </a:xfrm>
          <a:prstGeom prst="rect">
            <a:avLst/>
          </a:prstGeom>
          <a:noFill/>
          <a:ln>
            <a:noFill/>
          </a:ln>
        </p:spPr>
        <p:txBody>
          <a:bodyPr spcFirstLastPara="1" wrap="square" lIns="91425" tIns="45700" rIns="91425" bIns="45700" anchor="t" anchorCtr="0">
            <a:spAutoFit/>
          </a:bodyPr>
          <a:lstStyle/>
          <a:p>
            <a:pPr>
              <a:buSzPts val="1600"/>
            </a:pPr>
            <a:r>
              <a:rPr lang="en-US" sz="1200" dirty="0"/>
              <a:t>(a) </a:t>
            </a:r>
            <a:r>
              <a:rPr lang="en-US" sz="1200" dirty="0">
                <a:solidFill>
                  <a:srgbClr val="FF0000"/>
                </a:solidFill>
              </a:rPr>
              <a:t>Chimera</a:t>
            </a:r>
            <a:r>
              <a:rPr lang="en-US" sz="1200" dirty="0"/>
              <a:t> of 2000Q       (b) </a:t>
            </a:r>
            <a:r>
              <a:rPr lang="en-US" sz="1200" dirty="0">
                <a:solidFill>
                  <a:srgbClr val="FF0000"/>
                </a:solidFill>
              </a:rPr>
              <a:t>Pegasus</a:t>
            </a:r>
            <a:r>
              <a:rPr lang="en-US" sz="1200" dirty="0"/>
              <a:t> of Advantage (c) </a:t>
            </a:r>
            <a:r>
              <a:rPr lang="en-US" sz="1200" dirty="0">
                <a:solidFill>
                  <a:srgbClr val="FF0000"/>
                </a:solidFill>
              </a:rPr>
              <a:t>Z</a:t>
            </a:r>
            <a:r>
              <a:rPr lang="en-US" altLang="zh-TW" sz="1200" dirty="0">
                <a:solidFill>
                  <a:srgbClr val="FF0000"/>
                </a:solidFill>
              </a:rPr>
              <a:t>ephyr</a:t>
            </a:r>
            <a:r>
              <a:rPr lang="en-US" altLang="zh-TW" sz="1200" dirty="0"/>
              <a:t> of Advantage2</a:t>
            </a:r>
            <a:r>
              <a:rPr lang="en-US" altLang="zh-TW" sz="1600" dirty="0"/>
              <a:t> </a:t>
            </a:r>
            <a:r>
              <a:rPr lang="en-US" sz="1600" dirty="0"/>
              <a:t> </a:t>
            </a:r>
            <a:endParaRPr sz="1600" dirty="0"/>
          </a:p>
        </p:txBody>
      </p:sp>
      <p:sp>
        <p:nvSpPr>
          <p:cNvPr id="278" name="Google Shape;278;g11ae507eafb_0_52"/>
          <p:cNvSpPr txBox="1"/>
          <p:nvPr/>
        </p:nvSpPr>
        <p:spPr>
          <a:xfrm>
            <a:off x="5626355" y="4404877"/>
            <a:ext cx="3263646" cy="738623"/>
          </a:xfrm>
          <a:prstGeom prst="rect">
            <a:avLst/>
          </a:prstGeom>
          <a:noFill/>
          <a:ln>
            <a:noFill/>
          </a:ln>
        </p:spPr>
        <p:txBody>
          <a:bodyPr spcFirstLastPara="1" wrap="square" lIns="91425" tIns="45700" rIns="91425" bIns="45700" anchor="t" anchorCtr="0">
            <a:spAutoFit/>
          </a:bodyPr>
          <a:lstStyle/>
          <a:p>
            <a:r>
              <a:rPr lang="en-US" sz="700" dirty="0"/>
              <a:t>Source: Gonzalez </a:t>
            </a:r>
            <a:r>
              <a:rPr lang="en-US" sz="700" dirty="0" err="1"/>
              <a:t>Calaza</a:t>
            </a:r>
            <a:r>
              <a:rPr lang="en-US" sz="700" dirty="0"/>
              <a:t>, C. D., </a:t>
            </a:r>
            <a:r>
              <a:rPr lang="en-US" sz="700" dirty="0" err="1"/>
              <a:t>Willsch</a:t>
            </a:r>
            <a:r>
              <a:rPr lang="en-US" sz="700" dirty="0"/>
              <a:t>, D., &amp; </a:t>
            </a:r>
            <a:r>
              <a:rPr lang="en-US" sz="700" dirty="0" err="1"/>
              <a:t>Michielsen</a:t>
            </a:r>
            <a:r>
              <a:rPr lang="en-US" sz="700" dirty="0"/>
              <a:t>, K. (2021). Garden optimization problems for benchmarking quantum annealers. Quantum Information Processing, 20(9), 1-22.</a:t>
            </a:r>
          </a:p>
          <a:p>
            <a:r>
              <a:rPr lang="en-US" altLang="zh-TW" sz="700" dirty="0"/>
              <a:t>Source: https://docs.dwavesys.com/docs/latest/c_gs_4.html</a:t>
            </a:r>
            <a:br>
              <a:rPr lang="en-US" sz="700" dirty="0"/>
            </a:br>
            <a:r>
              <a:rPr lang="en-US" sz="700" dirty="0"/>
              <a:t>Source: https://www.hpcwire.com/2022/06/16/d-wave-debuts-advantage2-prototype-seeks-user-exploration-and-feedback/</a:t>
            </a:r>
            <a:endParaRPr sz="1050" dirty="0"/>
          </a:p>
        </p:txBody>
      </p:sp>
      <p:sp>
        <p:nvSpPr>
          <p:cNvPr id="3" name="投影片編號版面配置區 2">
            <a:extLst>
              <a:ext uri="{FF2B5EF4-FFF2-40B4-BE49-F238E27FC236}">
                <a16:creationId xmlns:a16="http://schemas.microsoft.com/office/drawing/2014/main" id="{BA48B963-1936-47CB-A1DE-BE90E7766D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63</a:t>
            </a:fld>
            <a:endParaRPr lang="zh-TW" altLang="en-US"/>
          </a:p>
        </p:txBody>
      </p:sp>
      <p:pic>
        <p:nvPicPr>
          <p:cNvPr id="4104" name="Picture 8" descr="https://www.hpcwire.com/wp-content/uploads/2022/06/DWAVE_QPU-Comparison.png">
            <a:extLst>
              <a:ext uri="{FF2B5EF4-FFF2-40B4-BE49-F238E27FC236}">
                <a16:creationId xmlns:a16="http://schemas.microsoft.com/office/drawing/2014/main" id="{75D5B621-6AE2-4877-8375-0C39CA9D6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7" y="3256362"/>
            <a:ext cx="5472545" cy="192774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Wave quantum computer unit with intricate wiring and components.">
            <a:extLst>
              <a:ext uri="{FF2B5EF4-FFF2-40B4-BE49-F238E27FC236}">
                <a16:creationId xmlns:a16="http://schemas.microsoft.com/office/drawing/2014/main" id="{224196D7-4365-4411-9A4C-D4E62C1AC5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368" y="1639289"/>
            <a:ext cx="3263647" cy="2447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12176bbb184_0_28"/>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r>
              <a:rPr lang="en-US"/>
              <a:t>Minor-Embedding</a:t>
            </a:r>
            <a:endParaRPr/>
          </a:p>
        </p:txBody>
      </p:sp>
      <p:sp>
        <p:nvSpPr>
          <p:cNvPr id="318" name="Google Shape;318;g12176bbb184_0_28"/>
          <p:cNvSpPr txBox="1"/>
          <p:nvPr/>
        </p:nvSpPr>
        <p:spPr>
          <a:xfrm>
            <a:off x="5755334" y="1280506"/>
            <a:ext cx="3322800" cy="2539126"/>
          </a:xfrm>
          <a:prstGeom prst="rect">
            <a:avLst/>
          </a:prstGeom>
          <a:noFill/>
          <a:ln>
            <a:noFill/>
          </a:ln>
        </p:spPr>
        <p:txBody>
          <a:bodyPr spcFirstLastPara="1" wrap="square" lIns="91425" tIns="91425" rIns="91425" bIns="91425" anchor="t" anchorCtr="0">
            <a:spAutoFit/>
          </a:bodyPr>
          <a:lstStyle/>
          <a:p>
            <a:r>
              <a:rPr lang="en-US" sz="1700"/>
              <a:t>The graph corresponding to the QUBO formula is embedded in the quantum processor or quantum processing unit (QPU) of the quantum annealer, with qubits representing nodes in the graph. Ideally, a qubit should be connected to (coupled with) other qubits.</a:t>
            </a:r>
            <a:endParaRPr sz="1700"/>
          </a:p>
        </p:txBody>
      </p:sp>
      <p:pic>
        <p:nvPicPr>
          <p:cNvPr id="320" name="Google Shape;320;g12176bbb184_0_28"/>
          <p:cNvPicPr preferRelativeResize="0"/>
          <p:nvPr/>
        </p:nvPicPr>
        <p:blipFill rotWithShape="1">
          <a:blip r:embed="rId3">
            <a:alphaModFix/>
          </a:blip>
          <a:srcRect/>
          <a:stretch/>
        </p:blipFill>
        <p:spPr>
          <a:xfrm>
            <a:off x="219410" y="1185290"/>
            <a:ext cx="5437911" cy="3417000"/>
          </a:xfrm>
          <a:prstGeom prst="rect">
            <a:avLst/>
          </a:prstGeom>
          <a:noFill/>
          <a:ln>
            <a:noFill/>
          </a:ln>
        </p:spPr>
      </p:pic>
      <p:sp>
        <p:nvSpPr>
          <p:cNvPr id="321" name="Google Shape;321;g12176bbb184_0_28"/>
          <p:cNvSpPr txBox="1"/>
          <p:nvPr/>
        </p:nvSpPr>
        <p:spPr>
          <a:xfrm>
            <a:off x="342900" y="4656506"/>
            <a:ext cx="7345680" cy="400069"/>
          </a:xfrm>
          <a:prstGeom prst="rect">
            <a:avLst/>
          </a:prstGeom>
          <a:noFill/>
          <a:ln>
            <a:noFill/>
          </a:ln>
        </p:spPr>
        <p:txBody>
          <a:bodyPr spcFirstLastPara="1" wrap="square" lIns="91425" tIns="45700" rIns="91425" bIns="45700" anchor="t" anchorCtr="0">
            <a:spAutoFit/>
          </a:bodyPr>
          <a:lstStyle/>
          <a:p>
            <a:r>
              <a:rPr lang="en-US" sz="1000"/>
              <a:t>Source: Choi, V. (2008). Minor-embedding in adiabatic quantum computation: I. The parameter setting problem. Quantum Information Processing, 7(5), 193-209.</a:t>
            </a:r>
            <a:endParaRPr/>
          </a:p>
        </p:txBody>
      </p:sp>
      <p:sp>
        <p:nvSpPr>
          <p:cNvPr id="3" name="投影片編號版面配置區 2">
            <a:extLst>
              <a:ext uri="{FF2B5EF4-FFF2-40B4-BE49-F238E27FC236}">
                <a16:creationId xmlns:a16="http://schemas.microsoft.com/office/drawing/2014/main" id="{9F5B03D1-611D-42C6-91F6-7578B703F6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64</a:t>
            </a:fld>
            <a:endParaRPr lang="zh-TW" altLang="en-US"/>
          </a:p>
        </p:txBody>
      </p:sp>
    </p:spTree>
    <p:extLst>
      <p:ext uri="{BB962C8B-B14F-4D97-AF65-F5344CB8AC3E}">
        <p14:creationId xmlns:p14="http://schemas.microsoft.com/office/powerpoint/2010/main" val="25563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2176bbb184_0_48"/>
          <p:cNvSpPr txBox="1">
            <a:spLocks noGrp="1"/>
          </p:cNvSpPr>
          <p:nvPr>
            <p:ph type="title"/>
          </p:nvPr>
        </p:nvSpPr>
        <p:spPr>
          <a:xfrm>
            <a:off x="284019" y="244824"/>
            <a:ext cx="8575964" cy="771526"/>
          </a:xfrm>
          <a:prstGeom prst="rect">
            <a:avLst/>
          </a:prstGeom>
          <a:noFill/>
          <a:ln>
            <a:noFill/>
          </a:ln>
        </p:spPr>
        <p:txBody>
          <a:bodyPr spcFirstLastPara="1" wrap="square" lIns="68575" tIns="34275" rIns="68575" bIns="34275" anchor="ctr" anchorCtr="0">
            <a:noAutofit/>
          </a:bodyPr>
          <a:lstStyle/>
          <a:p>
            <a:r>
              <a:rPr lang="en-US"/>
              <a:t>QPU Solvers: Decomposing Large Problems</a:t>
            </a:r>
            <a:endParaRPr/>
          </a:p>
        </p:txBody>
      </p:sp>
      <p:pic>
        <p:nvPicPr>
          <p:cNvPr id="327" name="Google Shape;327;g12176bbb184_0_48"/>
          <p:cNvPicPr preferRelativeResize="0"/>
          <p:nvPr/>
        </p:nvPicPr>
        <p:blipFill rotWithShape="1">
          <a:blip r:embed="rId3">
            <a:alphaModFix/>
          </a:blip>
          <a:srcRect/>
          <a:stretch/>
        </p:blipFill>
        <p:spPr>
          <a:xfrm>
            <a:off x="1" y="891541"/>
            <a:ext cx="6525491" cy="4007136"/>
          </a:xfrm>
          <a:prstGeom prst="rect">
            <a:avLst/>
          </a:prstGeom>
          <a:noFill/>
          <a:ln>
            <a:noFill/>
          </a:ln>
        </p:spPr>
      </p:pic>
      <p:sp>
        <p:nvSpPr>
          <p:cNvPr id="328" name="Google Shape;328;g12176bbb184_0_48"/>
          <p:cNvSpPr txBox="1"/>
          <p:nvPr/>
        </p:nvSpPr>
        <p:spPr>
          <a:xfrm>
            <a:off x="6442264" y="1078764"/>
            <a:ext cx="2417700" cy="3631733"/>
          </a:xfrm>
          <a:prstGeom prst="rect">
            <a:avLst/>
          </a:prstGeom>
          <a:noFill/>
          <a:ln>
            <a:noFill/>
          </a:ln>
        </p:spPr>
        <p:txBody>
          <a:bodyPr spcFirstLastPara="1" wrap="square" lIns="91425" tIns="91425" rIns="91425" bIns="91425" anchor="t" anchorCtr="0">
            <a:spAutoFit/>
          </a:bodyPr>
          <a:lstStyle/>
          <a:p>
            <a:pPr>
              <a:buSzPts val="1600"/>
            </a:pPr>
            <a:r>
              <a:rPr lang="en-US" sz="1600"/>
              <a:t>When the required number of qubits exceeds the upper limit of the device, the graph corresponding to the original problem should be decomposed into subgraphs to be embedded into QPU properly. Certainly, the performance of quantum annealing is affected by graph decomposition methods.</a:t>
            </a:r>
            <a:endParaRPr sz="1600"/>
          </a:p>
        </p:txBody>
      </p:sp>
      <p:sp>
        <p:nvSpPr>
          <p:cNvPr id="330" name="Google Shape;330;g12176bbb184_0_48"/>
          <p:cNvSpPr txBox="1"/>
          <p:nvPr/>
        </p:nvSpPr>
        <p:spPr>
          <a:xfrm>
            <a:off x="189244" y="4852389"/>
            <a:ext cx="6525491" cy="246181"/>
          </a:xfrm>
          <a:prstGeom prst="rect">
            <a:avLst/>
          </a:prstGeom>
          <a:noFill/>
          <a:ln>
            <a:noFill/>
          </a:ln>
        </p:spPr>
        <p:txBody>
          <a:bodyPr spcFirstLastPara="1" wrap="square" lIns="91425" tIns="45700" rIns="91425" bIns="45700" anchor="t" anchorCtr="0">
            <a:spAutoFit/>
          </a:bodyPr>
          <a:lstStyle/>
          <a:p>
            <a:r>
              <a:rPr lang="en-US" sz="1000"/>
              <a:t>Source: https://docs.dwavesys.com/docs/latest/handbook_decomposing.html?highlight=decomposing</a:t>
            </a:r>
            <a:endParaRPr/>
          </a:p>
        </p:txBody>
      </p:sp>
      <p:sp>
        <p:nvSpPr>
          <p:cNvPr id="3" name="投影片編號版面配置區 2">
            <a:extLst>
              <a:ext uri="{FF2B5EF4-FFF2-40B4-BE49-F238E27FC236}">
                <a16:creationId xmlns:a16="http://schemas.microsoft.com/office/drawing/2014/main" id="{C2F8DB6D-EB9A-4A1D-B078-F954600C91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65</a:t>
            </a:fld>
            <a:endParaRPr lang="zh-TW" altLang="en-US"/>
          </a:p>
        </p:txBody>
      </p:sp>
    </p:spTree>
    <p:extLst>
      <p:ext uri="{BB962C8B-B14F-4D97-AF65-F5344CB8AC3E}">
        <p14:creationId xmlns:p14="http://schemas.microsoft.com/office/powerpoint/2010/main" val="1911271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2176bbb184_0_177"/>
          <p:cNvSpPr txBox="1">
            <a:spLocks noGrp="1"/>
          </p:cNvSpPr>
          <p:nvPr>
            <p:ph type="title"/>
          </p:nvPr>
        </p:nvSpPr>
        <p:spPr>
          <a:xfrm>
            <a:off x="95386" y="275858"/>
            <a:ext cx="8229600" cy="1028700"/>
          </a:xfrm>
          <a:prstGeom prst="rect">
            <a:avLst/>
          </a:prstGeom>
          <a:noFill/>
          <a:ln>
            <a:noFill/>
          </a:ln>
        </p:spPr>
        <p:txBody>
          <a:bodyPr spcFirstLastPara="1" wrap="square" lIns="68575" tIns="34275" rIns="68575" bIns="34275" anchor="ctr" anchorCtr="0">
            <a:noAutofit/>
          </a:bodyPr>
          <a:lstStyle/>
          <a:p>
            <a:r>
              <a:rPr lang="en-US" dirty="0"/>
              <a:t>QA Problem Solving Workflow</a:t>
            </a:r>
            <a:endParaRPr dirty="0"/>
          </a:p>
        </p:txBody>
      </p:sp>
      <p:sp>
        <p:nvSpPr>
          <p:cNvPr id="119" name="Google Shape;119;g12176bbb184_0_177"/>
          <p:cNvSpPr txBox="1"/>
          <p:nvPr/>
        </p:nvSpPr>
        <p:spPr>
          <a:xfrm>
            <a:off x="6433458" y="1054805"/>
            <a:ext cx="2808514" cy="2646848"/>
          </a:xfrm>
          <a:prstGeom prst="rect">
            <a:avLst/>
          </a:prstGeom>
          <a:noFill/>
          <a:ln>
            <a:noFill/>
          </a:ln>
        </p:spPr>
        <p:txBody>
          <a:bodyPr spcFirstLastPara="1" wrap="square" lIns="91425" tIns="91425" rIns="91425" bIns="91425" anchor="t" anchorCtr="0">
            <a:spAutoFit/>
          </a:bodyPr>
          <a:lstStyle/>
          <a:p>
            <a:pPr marL="179384" indent="-179384">
              <a:buSzPts val="1400"/>
              <a:buFont typeface="Arial"/>
              <a:buAutoNum type="arabicPeriod"/>
            </a:pPr>
            <a:r>
              <a:rPr lang="en-US" sz="1600" dirty="0"/>
              <a:t>Formulate the problem with a QUBO formula</a:t>
            </a:r>
          </a:p>
          <a:p>
            <a:pPr marL="179384" indent="-179384">
              <a:buSzPts val="1400"/>
              <a:buFont typeface="Arial"/>
              <a:buAutoNum type="arabicPeriod"/>
            </a:pPr>
            <a:r>
              <a:rPr lang="en-US" sz="1600" dirty="0"/>
              <a:t>Minor embedding / problem decomposition</a:t>
            </a:r>
          </a:p>
          <a:p>
            <a:pPr marL="179384" indent="-179384">
              <a:buSzPts val="1400"/>
              <a:buFont typeface="Arial"/>
              <a:buAutoNum type="arabicPeriod"/>
            </a:pPr>
            <a:r>
              <a:rPr lang="en-US" sz="1600" dirty="0"/>
              <a:t>Hamiltonian initialization</a:t>
            </a:r>
            <a:br>
              <a:rPr lang="en-US" sz="1600" dirty="0"/>
            </a:br>
            <a:r>
              <a:rPr lang="en-US" sz="1600" dirty="0"/>
              <a:t>(all qubits in superposition)</a:t>
            </a:r>
          </a:p>
          <a:p>
            <a:pPr marL="179384" indent="-179384">
              <a:buSzPts val="1400"/>
              <a:buFont typeface="Arial"/>
              <a:buAutoNum type="arabicPeriod"/>
            </a:pPr>
            <a:r>
              <a:rPr lang="en-US" sz="1600" dirty="0"/>
              <a:t>Quantum annealing to seek the </a:t>
            </a:r>
            <a:r>
              <a:rPr lang="en-US" sz="1600" dirty="0">
                <a:solidFill>
                  <a:srgbClr val="FF0000"/>
                </a:solidFill>
              </a:rPr>
              <a:t>minimum over the energy</a:t>
            </a:r>
            <a:r>
              <a:rPr lang="en-US" sz="1600" dirty="0"/>
              <a:t> </a:t>
            </a:r>
            <a:r>
              <a:rPr lang="en-US" sz="1600" dirty="0">
                <a:solidFill>
                  <a:srgbClr val="FF0000"/>
                </a:solidFill>
              </a:rPr>
              <a:t>landscape</a:t>
            </a:r>
            <a:endParaRPr lang="en-US" sz="1600" dirty="0"/>
          </a:p>
          <a:p>
            <a:pPr marL="179384" indent="-179384">
              <a:buSzPts val="1400"/>
              <a:buFont typeface="Arial"/>
              <a:buAutoNum type="arabicPeriod"/>
            </a:pPr>
            <a:r>
              <a:rPr lang="en-US" sz="1600" dirty="0"/>
              <a:t>Reading (resampling)</a:t>
            </a:r>
            <a:endParaRPr sz="1600" dirty="0"/>
          </a:p>
        </p:txBody>
      </p:sp>
      <p:sp>
        <p:nvSpPr>
          <p:cNvPr id="122" name="Google Shape;122;g12176bbb184_0_177"/>
          <p:cNvSpPr txBox="1"/>
          <p:nvPr/>
        </p:nvSpPr>
        <p:spPr>
          <a:xfrm>
            <a:off x="270989" y="4856561"/>
            <a:ext cx="7013731" cy="246181"/>
          </a:xfrm>
          <a:prstGeom prst="rect">
            <a:avLst/>
          </a:prstGeom>
          <a:noFill/>
          <a:ln>
            <a:noFill/>
          </a:ln>
        </p:spPr>
        <p:txBody>
          <a:bodyPr spcFirstLastPara="1" wrap="square" lIns="91425" tIns="45700" rIns="91425" bIns="45700" anchor="t" anchorCtr="0">
            <a:spAutoFit/>
          </a:bodyPr>
          <a:lstStyle/>
          <a:p>
            <a:r>
              <a:rPr lang="en-US" sz="1000" dirty="0"/>
              <a:t>Source: </a:t>
            </a:r>
            <a:r>
              <a:rPr lang="en-US" sz="1000" u="sng" dirty="0">
                <a:hlinkClick r:id="rId3">
                  <a:extLst>
                    <a:ext uri="{A12FA001-AC4F-418D-AE19-62706E023703}">
                      <ahyp:hlinkClr xmlns:ahyp="http://schemas.microsoft.com/office/drawing/2018/hyperlinkcolor" val="tx"/>
                    </a:ext>
                  </a:extLst>
                </a:hlinkClick>
              </a:rPr>
              <a:t>https://docs.ocean.dwavesys.com/en/stable/</a:t>
            </a:r>
            <a:r>
              <a:rPr lang="en-US" sz="1000" u="sng" baseline="-25000" dirty="0">
                <a:hlinkClick r:id="rId3">
                  <a:extLst>
                    <a:ext uri="{A12FA001-AC4F-418D-AE19-62706E023703}">
                      <ahyp:hlinkClr xmlns:ahyp="http://schemas.microsoft.com/office/drawing/2018/hyperlinkcolor" val="tx"/>
                    </a:ext>
                  </a:extLst>
                </a:hlinkClick>
              </a:rPr>
              <a:t>overview</a:t>
            </a:r>
            <a:r>
              <a:rPr lang="en-US" sz="1000" u="sng" dirty="0">
                <a:hlinkClick r:id="rId3">
                  <a:extLst>
                    <a:ext uri="{A12FA001-AC4F-418D-AE19-62706E023703}">
                      <ahyp:hlinkClr xmlns:ahyp="http://schemas.microsoft.com/office/drawing/2018/hyperlinkcolor" val="tx"/>
                    </a:ext>
                  </a:extLst>
                </a:hlinkClick>
              </a:rPr>
              <a:t>/solving_problems.html</a:t>
            </a:r>
            <a:endParaRPr sz="1000" dirty="0"/>
          </a:p>
        </p:txBody>
      </p:sp>
      <p:pic>
        <p:nvPicPr>
          <p:cNvPr id="2" name="圖片 1">
            <a:extLst>
              <a:ext uri="{FF2B5EF4-FFF2-40B4-BE49-F238E27FC236}">
                <a16:creationId xmlns:a16="http://schemas.microsoft.com/office/drawing/2014/main" id="{4D0AC9E6-FB5B-4BE8-B748-6EAE38F4D18B}"/>
              </a:ext>
            </a:extLst>
          </p:cNvPr>
          <p:cNvPicPr>
            <a:picLocks noChangeAspect="1"/>
          </p:cNvPicPr>
          <p:nvPr/>
        </p:nvPicPr>
        <p:blipFill>
          <a:blip r:embed="rId4"/>
          <a:stretch>
            <a:fillRect/>
          </a:stretch>
        </p:blipFill>
        <p:spPr>
          <a:xfrm>
            <a:off x="-6590" y="1054804"/>
            <a:ext cx="6498830" cy="3721303"/>
          </a:xfrm>
          <a:prstGeom prst="rect">
            <a:avLst/>
          </a:prstGeom>
        </p:spPr>
      </p:pic>
      <p:sp>
        <p:nvSpPr>
          <p:cNvPr id="4" name="投影片編號版面配置區 3">
            <a:extLst>
              <a:ext uri="{FF2B5EF4-FFF2-40B4-BE49-F238E27FC236}">
                <a16:creationId xmlns:a16="http://schemas.microsoft.com/office/drawing/2014/main" id="{3D20C54A-D951-495B-870F-90F92BF80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66</a:t>
            </a:fld>
            <a:endParaRPr lang="zh-TW"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FD407-BB05-7BB1-5B34-1F0C7EAB78F7}"/>
              </a:ext>
            </a:extLst>
          </p:cNvPr>
          <p:cNvSpPr>
            <a:spLocks noGrp="1"/>
          </p:cNvSpPr>
          <p:nvPr>
            <p:ph type="title"/>
          </p:nvPr>
        </p:nvSpPr>
        <p:spPr>
          <a:xfrm>
            <a:off x="429370" y="178905"/>
            <a:ext cx="8263890" cy="1075811"/>
          </a:xfrm>
        </p:spPr>
        <p:txBody>
          <a:bodyPr anchor="b">
            <a:normAutofit/>
          </a:bodyPr>
          <a:lstStyle/>
          <a:p>
            <a:r>
              <a:rPr lang="en-US" altLang="zh-TW" sz="3450" dirty="0"/>
              <a:t>Fujitsu Digital Annealer (DA)</a:t>
            </a:r>
            <a:endParaRPr lang="zh-TW" altLang="en-US" sz="3450" dirty="0"/>
          </a:p>
        </p:txBody>
      </p:sp>
      <p:sp>
        <p:nvSpPr>
          <p:cNvPr id="3" name="內容版面配置區 2">
            <a:extLst>
              <a:ext uri="{FF2B5EF4-FFF2-40B4-BE49-F238E27FC236}">
                <a16:creationId xmlns:a16="http://schemas.microsoft.com/office/drawing/2014/main" id="{90F4576C-251C-1357-DD45-8E6D562FC576}"/>
              </a:ext>
            </a:extLst>
          </p:cNvPr>
          <p:cNvSpPr>
            <a:spLocks noGrp="1"/>
          </p:cNvSpPr>
          <p:nvPr>
            <p:ph idx="1"/>
          </p:nvPr>
        </p:nvSpPr>
        <p:spPr>
          <a:xfrm>
            <a:off x="429370" y="1553487"/>
            <a:ext cx="5407905" cy="3089379"/>
          </a:xfrm>
        </p:spPr>
        <p:txBody>
          <a:bodyPr anchor="t">
            <a:normAutofit fontScale="85000" lnSpcReduction="10000"/>
          </a:bodyPr>
          <a:lstStyle/>
          <a:p>
            <a:r>
              <a:rPr lang="en-US" altLang="zh-TW" sz="1650" dirty="0"/>
              <a:t>Quantum-</a:t>
            </a:r>
            <a:r>
              <a:rPr lang="en-GB" altLang="zh-TW" sz="1650" dirty="0"/>
              <a:t>inspired (CMOS-based ASIC) architecture</a:t>
            </a:r>
          </a:p>
          <a:p>
            <a:endParaRPr lang="en-GB" altLang="zh-TW" sz="1650" dirty="0"/>
          </a:p>
          <a:p>
            <a:r>
              <a:rPr lang="en-GB" altLang="zh-TW" sz="1650" dirty="0"/>
              <a:t>Third Generation Digital Annealing Unit (DAU) technology </a:t>
            </a:r>
          </a:p>
          <a:p>
            <a:endParaRPr lang="en-US" altLang="zh-TW" sz="1650" dirty="0"/>
          </a:p>
          <a:p>
            <a:r>
              <a:rPr lang="en-US" altLang="zh-TW" sz="1650" dirty="0"/>
              <a:t>Features:</a:t>
            </a:r>
          </a:p>
          <a:p>
            <a:pPr lvl="1"/>
            <a:r>
              <a:rPr lang="en-US" altLang="zh-TW" sz="1650" dirty="0"/>
              <a:t>Up to 100,000 bits</a:t>
            </a:r>
          </a:p>
          <a:p>
            <a:pPr lvl="1"/>
            <a:r>
              <a:rPr lang="en-US" altLang="zh-TW" sz="1650" dirty="0"/>
              <a:t>Fully connectivity</a:t>
            </a:r>
          </a:p>
          <a:p>
            <a:pPr lvl="1"/>
            <a:r>
              <a:rPr lang="en-US" altLang="zh-TW" sz="1650" dirty="0"/>
              <a:t>Search: </a:t>
            </a:r>
            <a:r>
              <a:rPr lang="en-US" altLang="zh-TW" sz="1650" dirty="0">
                <a:solidFill>
                  <a:srgbClr val="FF0000"/>
                </a:solidFill>
              </a:rPr>
              <a:t>Markov Chain Monte Carlo (MCMC)</a:t>
            </a:r>
          </a:p>
          <a:p>
            <a:pPr lvl="1"/>
            <a:r>
              <a:rPr lang="en-US" altLang="zh-TW" sz="1650" dirty="0"/>
              <a:t>Special Functionalities:</a:t>
            </a:r>
          </a:p>
          <a:p>
            <a:pPr lvl="2"/>
            <a:r>
              <a:rPr lang="en-US" altLang="zh-TW" dirty="0"/>
              <a:t>Separated penalty terms</a:t>
            </a:r>
          </a:p>
          <a:p>
            <a:pPr lvl="2"/>
            <a:r>
              <a:rPr lang="en-US" altLang="zh-TW" dirty="0"/>
              <a:t>Direct one-way/two-way one-hot constraints</a:t>
            </a:r>
          </a:p>
          <a:p>
            <a:pPr lvl="2"/>
            <a:r>
              <a:rPr lang="en-US" altLang="zh-TW" dirty="0"/>
              <a:t>Direct linear inequality constraints</a:t>
            </a:r>
            <a:endParaRPr lang="zh-TW" altLang="en-US" dirty="0"/>
          </a:p>
        </p:txBody>
      </p:sp>
      <p:pic>
        <p:nvPicPr>
          <p:cNvPr id="5" name="圖片 4" descr="一張含有 文字 的圖片&#10;&#10;自動產生的描述">
            <a:extLst>
              <a:ext uri="{FF2B5EF4-FFF2-40B4-BE49-F238E27FC236}">
                <a16:creationId xmlns:a16="http://schemas.microsoft.com/office/drawing/2014/main" id="{2CB06DD7-6F35-F820-EE63-634E554A0EC6}"/>
              </a:ext>
            </a:extLst>
          </p:cNvPr>
          <p:cNvPicPr>
            <a:picLocks noChangeAspect="1"/>
          </p:cNvPicPr>
          <p:nvPr/>
        </p:nvPicPr>
        <p:blipFill rotWithShape="1">
          <a:blip r:embed="rId4"/>
          <a:srcRect l="15164" r="18453" b="-3"/>
          <a:stretch/>
        </p:blipFill>
        <p:spPr>
          <a:xfrm>
            <a:off x="5812567" y="1570482"/>
            <a:ext cx="2955798" cy="3072384"/>
          </a:xfrm>
          <a:prstGeom prst="rect">
            <a:avLst/>
          </a:prstGeom>
        </p:spPr>
      </p:pic>
      <p:sp>
        <p:nvSpPr>
          <p:cNvPr id="7" name="投影片編號版面配置區 6">
            <a:extLst>
              <a:ext uri="{FF2B5EF4-FFF2-40B4-BE49-F238E27FC236}">
                <a16:creationId xmlns:a16="http://schemas.microsoft.com/office/drawing/2014/main" id="{148BD8EB-7A86-4B86-AB95-85B1350B9051}"/>
              </a:ext>
            </a:extLst>
          </p:cNvPr>
          <p:cNvSpPr>
            <a:spLocks noGrp="1"/>
          </p:cNvSpPr>
          <p:nvPr>
            <p:ph type="sldNum" sz="quarter" idx="10"/>
          </p:nvPr>
        </p:nvSpPr>
        <p:spPr/>
        <p:txBody>
          <a:bodyPr/>
          <a:lstStyle/>
          <a:p>
            <a:fld id="{7A97B5DE-3CB1-4C6F-ACB5-6BC122C5FF78}" type="slidenum">
              <a:rPr lang="en-US" altLang="zh-TW" smtClean="0"/>
              <a:pPr/>
              <a:t>67</a:t>
            </a:fld>
            <a:endParaRPr lang="en-US" altLang="zh-TW"/>
          </a:p>
        </p:txBody>
      </p:sp>
    </p:spTree>
    <p:custDataLst>
      <p:tags r:id="rId1"/>
    </p:custDataLst>
    <p:extLst>
      <p:ext uri="{BB962C8B-B14F-4D97-AF65-F5344CB8AC3E}">
        <p14:creationId xmlns:p14="http://schemas.microsoft.com/office/powerpoint/2010/main" val="668152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DD24AF-6A0E-B962-1B93-48143266A8FE}"/>
              </a:ext>
            </a:extLst>
          </p:cNvPr>
          <p:cNvSpPr>
            <a:spLocks noGrp="1"/>
          </p:cNvSpPr>
          <p:nvPr>
            <p:ph type="title"/>
          </p:nvPr>
        </p:nvSpPr>
        <p:spPr/>
        <p:txBody>
          <a:bodyPr/>
          <a:lstStyle/>
          <a:p>
            <a:r>
              <a:rPr lang="en-US" altLang="zh-TW" sz="2800" dirty="0"/>
              <a:t>DA</a:t>
            </a:r>
            <a:r>
              <a:rPr lang="zh-TW" altLang="en-US" sz="2800" dirty="0"/>
              <a:t> </a:t>
            </a:r>
            <a:r>
              <a:rPr lang="en-US" altLang="zh-TW" sz="2800" dirty="0"/>
              <a:t>example:</a:t>
            </a:r>
            <a:br>
              <a:rPr lang="en-US" altLang="zh-TW" sz="2800" dirty="0"/>
            </a:br>
            <a:r>
              <a:rPr lang="en-US" altLang="zh-TW" sz="2800" dirty="0"/>
              <a:t>parallel one-bit inversion to find optimum rapidly</a:t>
            </a:r>
            <a:endParaRPr lang="zh-TW" altLang="en-US" sz="2800" dirty="0"/>
          </a:p>
        </p:txBody>
      </p:sp>
      <p:grpSp>
        <p:nvGrpSpPr>
          <p:cNvPr id="4" name="群組 3">
            <a:extLst>
              <a:ext uri="{FF2B5EF4-FFF2-40B4-BE49-F238E27FC236}">
                <a16:creationId xmlns:a16="http://schemas.microsoft.com/office/drawing/2014/main" id="{27A1FB73-4E92-8ECF-7747-73323E869541}"/>
              </a:ext>
            </a:extLst>
          </p:cNvPr>
          <p:cNvGrpSpPr/>
          <p:nvPr/>
        </p:nvGrpSpPr>
        <p:grpSpPr>
          <a:xfrm>
            <a:off x="1165861" y="1402280"/>
            <a:ext cx="6332219" cy="3439821"/>
            <a:chOff x="577108" y="533400"/>
            <a:chExt cx="10907376" cy="5118694"/>
          </a:xfrm>
        </p:grpSpPr>
        <p:grpSp>
          <p:nvGrpSpPr>
            <p:cNvPr id="5" name="群組 4">
              <a:extLst>
                <a:ext uri="{FF2B5EF4-FFF2-40B4-BE49-F238E27FC236}">
                  <a16:creationId xmlns:a16="http://schemas.microsoft.com/office/drawing/2014/main" id="{243A0249-B564-E57C-A034-D69326E43B39}"/>
                </a:ext>
              </a:extLst>
            </p:cNvPr>
            <p:cNvGrpSpPr/>
            <p:nvPr/>
          </p:nvGrpSpPr>
          <p:grpSpPr>
            <a:xfrm>
              <a:off x="577108" y="951181"/>
              <a:ext cx="2982576" cy="2982576"/>
              <a:chOff x="627908" y="1268681"/>
              <a:chExt cx="2982576" cy="2982576"/>
            </a:xfrm>
          </p:grpSpPr>
          <p:grpSp>
            <p:nvGrpSpPr>
              <p:cNvPr id="99" name="群組 98">
                <a:extLst>
                  <a:ext uri="{FF2B5EF4-FFF2-40B4-BE49-F238E27FC236}">
                    <a16:creationId xmlns:a16="http://schemas.microsoft.com/office/drawing/2014/main" id="{5909BD2B-063F-F2AC-A20B-17FF8310DB44}"/>
                  </a:ext>
                </a:extLst>
              </p:cNvPr>
              <p:cNvGrpSpPr/>
              <p:nvPr/>
            </p:nvGrpSpPr>
            <p:grpSpPr>
              <a:xfrm>
                <a:off x="691408" y="1332181"/>
                <a:ext cx="2802576" cy="2802576"/>
                <a:chOff x="2113808" y="2030681"/>
                <a:chExt cx="2802576" cy="2802576"/>
              </a:xfrm>
            </p:grpSpPr>
            <p:cxnSp>
              <p:nvCxnSpPr>
                <p:cNvPr id="108" name="直線接點 107">
                  <a:extLst>
                    <a:ext uri="{FF2B5EF4-FFF2-40B4-BE49-F238E27FC236}">
                      <a16:creationId xmlns:a16="http://schemas.microsoft.com/office/drawing/2014/main" id="{73794099-7215-F86C-D2A4-BDEDD43FB4E5}"/>
                    </a:ext>
                  </a:extLst>
                </p:cNvPr>
                <p:cNvCxnSpPr/>
                <p:nvPr>
                  <p:custDataLst>
                    <p:tags r:id="rId85"/>
                  </p:custDataLst>
                </p:nvPr>
              </p:nvCxnSpPr>
              <p:spPr>
                <a:xfrm flipH="1" flipV="1">
                  <a:off x="4505956"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9" name="直線接點 108">
                  <a:extLst>
                    <a:ext uri="{FF2B5EF4-FFF2-40B4-BE49-F238E27FC236}">
                      <a16:creationId xmlns:a16="http://schemas.microsoft.com/office/drawing/2014/main" id="{3124F4DA-2EF4-0570-16B8-57E4832FA4F8}"/>
                    </a:ext>
                  </a:extLst>
                </p:cNvPr>
                <p:cNvCxnSpPr/>
                <p:nvPr>
                  <p:custDataLst>
                    <p:tags r:id="rId86"/>
                  </p:custDataLst>
                </p:nvPr>
              </p:nvCxnSpPr>
              <p:spPr>
                <a:xfrm flipH="1" flipV="1">
                  <a:off x="351509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0" name="直線接點 109">
                  <a:extLst>
                    <a:ext uri="{FF2B5EF4-FFF2-40B4-BE49-F238E27FC236}">
                      <a16:creationId xmlns:a16="http://schemas.microsoft.com/office/drawing/2014/main" id="{48F4AEFD-12B3-6E11-4706-1F141D9E225B}"/>
                    </a:ext>
                  </a:extLst>
                </p:cNvPr>
                <p:cNvCxnSpPr/>
                <p:nvPr>
                  <p:custDataLst>
                    <p:tags r:id="rId87"/>
                  </p:custDataLst>
                </p:nvPr>
              </p:nvCxnSpPr>
              <p:spPr>
                <a:xfrm flipH="1">
                  <a:off x="252423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1" name="直線接點 110">
                  <a:extLst>
                    <a:ext uri="{FF2B5EF4-FFF2-40B4-BE49-F238E27FC236}">
                      <a16:creationId xmlns:a16="http://schemas.microsoft.com/office/drawing/2014/main" id="{60E4A04C-C58D-78FD-A055-637320DA9624}"/>
                    </a:ext>
                  </a:extLst>
                </p:cNvPr>
                <p:cNvCxnSpPr/>
                <p:nvPr>
                  <p:custDataLst>
                    <p:tags r:id="rId88"/>
                  </p:custDataLst>
                </p:nvPr>
              </p:nvCxnSpPr>
              <p:spPr>
                <a:xfrm flipH="1">
                  <a:off x="2113808"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直線接點 111">
                  <a:extLst>
                    <a:ext uri="{FF2B5EF4-FFF2-40B4-BE49-F238E27FC236}">
                      <a16:creationId xmlns:a16="http://schemas.microsoft.com/office/drawing/2014/main" id="{EFEA6866-AEC0-FE24-555D-C32443AE229C}"/>
                    </a:ext>
                  </a:extLst>
                </p:cNvPr>
                <p:cNvCxnSpPr/>
                <p:nvPr>
                  <p:custDataLst>
                    <p:tags r:id="rId89"/>
                  </p:custDataLst>
                </p:nvPr>
              </p:nvCxnSpPr>
              <p:spPr>
                <a:xfrm>
                  <a:off x="2113808" y="3431969"/>
                  <a:ext cx="410427"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3" name="直線接點 112">
                  <a:extLst>
                    <a:ext uri="{FF2B5EF4-FFF2-40B4-BE49-F238E27FC236}">
                      <a16:creationId xmlns:a16="http://schemas.microsoft.com/office/drawing/2014/main" id="{DDC7C089-994A-D063-199B-5D632E75488E}"/>
                    </a:ext>
                  </a:extLst>
                </p:cNvPr>
                <p:cNvCxnSpPr/>
                <p:nvPr>
                  <p:custDataLst>
                    <p:tags r:id="rId90"/>
                  </p:custDataLst>
                </p:nvPr>
              </p:nvCxnSpPr>
              <p:spPr>
                <a:xfrm>
                  <a:off x="2524235" y="4422829"/>
                  <a:ext cx="990861"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4" name="直線接點 113">
                  <a:extLst>
                    <a:ext uri="{FF2B5EF4-FFF2-40B4-BE49-F238E27FC236}">
                      <a16:creationId xmlns:a16="http://schemas.microsoft.com/office/drawing/2014/main" id="{4721890D-E24F-013E-2347-D5D555C25F7E}"/>
                    </a:ext>
                  </a:extLst>
                </p:cNvPr>
                <p:cNvCxnSpPr/>
                <p:nvPr>
                  <p:custDataLst>
                    <p:tags r:id="rId91"/>
                  </p:custDataLst>
                </p:nvPr>
              </p:nvCxnSpPr>
              <p:spPr>
                <a:xfrm flipV="1">
                  <a:off x="3515096" y="4422830"/>
                  <a:ext cx="990860" cy="41042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5" name="直線接點 114">
                  <a:extLst>
                    <a:ext uri="{FF2B5EF4-FFF2-40B4-BE49-F238E27FC236}">
                      <a16:creationId xmlns:a16="http://schemas.microsoft.com/office/drawing/2014/main" id="{C20F58DC-93E5-D24B-DCDB-71B6C445E219}"/>
                    </a:ext>
                  </a:extLst>
                </p:cNvPr>
                <p:cNvCxnSpPr/>
                <p:nvPr>
                  <p:custDataLst>
                    <p:tags r:id="rId92"/>
                  </p:custDataLst>
                </p:nvPr>
              </p:nvCxnSpPr>
              <p:spPr>
                <a:xfrm flipV="1">
                  <a:off x="4505956" y="3431969"/>
                  <a:ext cx="41042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6" name="直線接點 115">
                  <a:extLst>
                    <a:ext uri="{FF2B5EF4-FFF2-40B4-BE49-F238E27FC236}">
                      <a16:creationId xmlns:a16="http://schemas.microsoft.com/office/drawing/2014/main" id="{8A074680-6260-030C-4BA9-E7F4DB52E64E}"/>
                    </a:ext>
                  </a:extLst>
                </p:cNvPr>
                <p:cNvCxnSpPr/>
                <p:nvPr>
                  <p:custDataLst>
                    <p:tags r:id="rId93"/>
                  </p:custDataLst>
                </p:nvPr>
              </p:nvCxnSpPr>
              <p:spPr>
                <a:xfrm flipH="1" flipV="1">
                  <a:off x="3515096"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 name="直線接點 116">
                  <a:extLst>
                    <a:ext uri="{FF2B5EF4-FFF2-40B4-BE49-F238E27FC236}">
                      <a16:creationId xmlns:a16="http://schemas.microsoft.com/office/drawing/2014/main" id="{E43B070F-9611-D63B-7062-1973455FFAA8}"/>
                    </a:ext>
                  </a:extLst>
                </p:cNvPr>
                <p:cNvCxnSpPr/>
                <p:nvPr>
                  <p:custDataLst>
                    <p:tags r:id="rId94"/>
                  </p:custDataLst>
                </p:nvPr>
              </p:nvCxnSpPr>
              <p:spPr>
                <a:xfrm flipH="1">
                  <a:off x="2113808"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 name="直線接點 117">
                  <a:extLst>
                    <a:ext uri="{FF2B5EF4-FFF2-40B4-BE49-F238E27FC236}">
                      <a16:creationId xmlns:a16="http://schemas.microsoft.com/office/drawing/2014/main" id="{B66EE1FE-B388-7525-4811-881A031CC78C}"/>
                    </a:ext>
                  </a:extLst>
                </p:cNvPr>
                <p:cNvCxnSpPr/>
                <p:nvPr>
                  <p:custDataLst>
                    <p:tags r:id="rId95"/>
                  </p:custDataLst>
                </p:nvPr>
              </p:nvCxnSpPr>
              <p:spPr>
                <a:xfrm>
                  <a:off x="2113808"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9" name="直線接點 118">
                  <a:extLst>
                    <a:ext uri="{FF2B5EF4-FFF2-40B4-BE49-F238E27FC236}">
                      <a16:creationId xmlns:a16="http://schemas.microsoft.com/office/drawing/2014/main" id="{8C687401-6516-8118-0835-0319C4A95CC5}"/>
                    </a:ext>
                  </a:extLst>
                </p:cNvPr>
                <p:cNvCxnSpPr/>
                <p:nvPr>
                  <p:custDataLst>
                    <p:tags r:id="rId96"/>
                  </p:custDataLst>
                </p:nvPr>
              </p:nvCxnSpPr>
              <p:spPr>
                <a:xfrm flipV="1">
                  <a:off x="3515096"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直線接點 119">
                  <a:extLst>
                    <a:ext uri="{FF2B5EF4-FFF2-40B4-BE49-F238E27FC236}">
                      <a16:creationId xmlns:a16="http://schemas.microsoft.com/office/drawing/2014/main" id="{81A0B73A-E7FD-3988-0556-1F489DA1E3B7}"/>
                    </a:ext>
                  </a:extLst>
                </p:cNvPr>
                <p:cNvCxnSpPr/>
                <p:nvPr>
                  <p:custDataLst>
                    <p:tags r:id="rId97"/>
                  </p:custDataLst>
                </p:nvPr>
              </p:nvCxnSpPr>
              <p:spPr>
                <a:xfrm flipH="1">
                  <a:off x="2524236" y="2441109"/>
                  <a:ext cx="198172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直線接點 120">
                  <a:extLst>
                    <a:ext uri="{FF2B5EF4-FFF2-40B4-BE49-F238E27FC236}">
                      <a16:creationId xmlns:a16="http://schemas.microsoft.com/office/drawing/2014/main" id="{4118B11B-3BD0-7EE5-5F4F-46ABECF5EE7C}"/>
                    </a:ext>
                  </a:extLst>
                </p:cNvPr>
                <p:cNvCxnSpPr/>
                <p:nvPr>
                  <p:custDataLst>
                    <p:tags r:id="rId98"/>
                  </p:custDataLst>
                </p:nvPr>
              </p:nvCxnSpPr>
              <p:spPr>
                <a:xfrm flipH="1">
                  <a:off x="2524235" y="2441109"/>
                  <a:ext cx="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2" name="直線接點 121">
                  <a:extLst>
                    <a:ext uri="{FF2B5EF4-FFF2-40B4-BE49-F238E27FC236}">
                      <a16:creationId xmlns:a16="http://schemas.microsoft.com/office/drawing/2014/main" id="{41F6F404-F263-68BA-A233-BE65208741B2}"/>
                    </a:ext>
                  </a:extLst>
                </p:cNvPr>
                <p:cNvCxnSpPr/>
                <p:nvPr>
                  <p:custDataLst>
                    <p:tags r:id="rId99"/>
                  </p:custDataLst>
                </p:nvPr>
              </p:nvCxnSpPr>
              <p:spPr>
                <a:xfrm>
                  <a:off x="2524235" y="4422829"/>
                  <a:ext cx="1981721" cy="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3" name="直線接點 122">
                  <a:extLst>
                    <a:ext uri="{FF2B5EF4-FFF2-40B4-BE49-F238E27FC236}">
                      <a16:creationId xmlns:a16="http://schemas.microsoft.com/office/drawing/2014/main" id="{13CAC25E-51BF-357A-DFCC-45ED8794E263}"/>
                    </a:ext>
                  </a:extLst>
                </p:cNvPr>
                <p:cNvCxnSpPr/>
                <p:nvPr>
                  <p:custDataLst>
                    <p:tags r:id="rId100"/>
                  </p:custDataLst>
                </p:nvPr>
              </p:nvCxnSpPr>
              <p:spPr>
                <a:xfrm flipV="1">
                  <a:off x="4505956" y="2441109"/>
                  <a:ext cx="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4" name="直線接點 123">
                  <a:extLst>
                    <a:ext uri="{FF2B5EF4-FFF2-40B4-BE49-F238E27FC236}">
                      <a16:creationId xmlns:a16="http://schemas.microsoft.com/office/drawing/2014/main" id="{E8A6AE25-EC94-A18B-0792-9B65037C3317}"/>
                    </a:ext>
                  </a:extLst>
                </p:cNvPr>
                <p:cNvCxnSpPr/>
                <p:nvPr>
                  <p:custDataLst>
                    <p:tags r:id="rId101"/>
                  </p:custDataLst>
                </p:nvPr>
              </p:nvCxnSpPr>
              <p:spPr>
                <a:xfrm flipH="1" flipV="1">
                  <a:off x="2524236"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5" name="直線接點 124">
                  <a:extLst>
                    <a:ext uri="{FF2B5EF4-FFF2-40B4-BE49-F238E27FC236}">
                      <a16:creationId xmlns:a16="http://schemas.microsoft.com/office/drawing/2014/main" id="{B35A9B5B-7CCE-0312-0B80-30334BDB8C1B}"/>
                    </a:ext>
                  </a:extLst>
                </p:cNvPr>
                <p:cNvCxnSpPr/>
                <p:nvPr>
                  <p:custDataLst>
                    <p:tags r:id="rId102"/>
                  </p:custDataLst>
                </p:nvPr>
              </p:nvCxnSpPr>
              <p:spPr>
                <a:xfrm>
                  <a:off x="252423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6" name="直線接點 125">
                  <a:extLst>
                    <a:ext uri="{FF2B5EF4-FFF2-40B4-BE49-F238E27FC236}">
                      <a16:creationId xmlns:a16="http://schemas.microsoft.com/office/drawing/2014/main" id="{BA0AEAC7-B18E-3D35-850C-B86A57BC3C5D}"/>
                    </a:ext>
                  </a:extLst>
                </p:cNvPr>
                <p:cNvCxnSpPr/>
                <p:nvPr>
                  <p:custDataLst>
                    <p:tags r:id="rId103"/>
                  </p:custDataLst>
                </p:nvPr>
              </p:nvCxnSpPr>
              <p:spPr>
                <a:xfrm flipV="1">
                  <a:off x="351509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7" name="直線接點 126">
                  <a:extLst>
                    <a:ext uri="{FF2B5EF4-FFF2-40B4-BE49-F238E27FC236}">
                      <a16:creationId xmlns:a16="http://schemas.microsoft.com/office/drawing/2014/main" id="{17C72DDC-BE0B-06DC-F314-B7923DCFEE36}"/>
                    </a:ext>
                  </a:extLst>
                </p:cNvPr>
                <p:cNvCxnSpPr/>
                <p:nvPr>
                  <p:custDataLst>
                    <p:tags r:id="rId104"/>
                  </p:custDataLst>
                </p:nvPr>
              </p:nvCxnSpPr>
              <p:spPr>
                <a:xfrm flipH="1">
                  <a:off x="2113808"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8" name="直線接點 127">
                  <a:extLst>
                    <a:ext uri="{FF2B5EF4-FFF2-40B4-BE49-F238E27FC236}">
                      <a16:creationId xmlns:a16="http://schemas.microsoft.com/office/drawing/2014/main" id="{3F0B75E1-1094-95D2-0E26-87D1A0F1E5AA}"/>
                    </a:ext>
                  </a:extLst>
                </p:cNvPr>
                <p:cNvCxnSpPr/>
                <p:nvPr>
                  <p:custDataLst>
                    <p:tags r:id="rId105"/>
                  </p:custDataLst>
                </p:nvPr>
              </p:nvCxnSpPr>
              <p:spPr>
                <a:xfrm>
                  <a:off x="2113808" y="3431969"/>
                  <a:ext cx="239214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9" name="直線接點 128">
                  <a:extLst>
                    <a:ext uri="{FF2B5EF4-FFF2-40B4-BE49-F238E27FC236}">
                      <a16:creationId xmlns:a16="http://schemas.microsoft.com/office/drawing/2014/main" id="{45EB7314-93FA-AC9F-6936-65D958F382C5}"/>
                    </a:ext>
                  </a:extLst>
                </p:cNvPr>
                <p:cNvCxnSpPr/>
                <p:nvPr>
                  <p:custDataLst>
                    <p:tags r:id="rId106"/>
                  </p:custDataLst>
                </p:nvPr>
              </p:nvCxnSpPr>
              <p:spPr>
                <a:xfrm flipH="1" flipV="1">
                  <a:off x="3515096" y="2030681"/>
                  <a:ext cx="990860" cy="239214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0" name="直線接點 129">
                  <a:extLst>
                    <a:ext uri="{FF2B5EF4-FFF2-40B4-BE49-F238E27FC236}">
                      <a16:creationId xmlns:a16="http://schemas.microsoft.com/office/drawing/2014/main" id="{972FC15D-3E6C-835D-59C8-CF83E73EDD1B}"/>
                    </a:ext>
                  </a:extLst>
                </p:cNvPr>
                <p:cNvCxnSpPr/>
                <p:nvPr>
                  <p:custDataLst>
                    <p:tags r:id="rId107"/>
                  </p:custDataLst>
                </p:nvPr>
              </p:nvCxnSpPr>
              <p:spPr>
                <a:xfrm flipH="1">
                  <a:off x="2524235" y="2030681"/>
                  <a:ext cx="990861"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1" name="直線接點 130">
                  <a:extLst>
                    <a:ext uri="{FF2B5EF4-FFF2-40B4-BE49-F238E27FC236}">
                      <a16:creationId xmlns:a16="http://schemas.microsoft.com/office/drawing/2014/main" id="{3E70188F-CB14-43DB-CC1D-79E22FDABBF0}"/>
                    </a:ext>
                  </a:extLst>
                </p:cNvPr>
                <p:cNvCxnSpPr/>
                <p:nvPr>
                  <p:custDataLst>
                    <p:tags r:id="rId108"/>
                  </p:custDataLst>
                </p:nvPr>
              </p:nvCxnSpPr>
              <p:spPr>
                <a:xfrm flipV="1">
                  <a:off x="2524235" y="3431969"/>
                  <a:ext cx="2392149"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直線接點 131">
                  <a:extLst>
                    <a:ext uri="{FF2B5EF4-FFF2-40B4-BE49-F238E27FC236}">
                      <a16:creationId xmlns:a16="http://schemas.microsoft.com/office/drawing/2014/main" id="{EDA7E7E0-6B29-40E7-A752-2B29268DD6A4}"/>
                    </a:ext>
                  </a:extLst>
                </p:cNvPr>
                <p:cNvCxnSpPr/>
                <p:nvPr>
                  <p:custDataLst>
                    <p:tags r:id="rId109"/>
                  </p:custDataLst>
                </p:nvPr>
              </p:nvCxnSpPr>
              <p:spPr>
                <a:xfrm flipH="1">
                  <a:off x="2113808" y="3431969"/>
                  <a:ext cx="2802576"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3" name="直線接點 132">
                  <a:extLst>
                    <a:ext uri="{FF2B5EF4-FFF2-40B4-BE49-F238E27FC236}">
                      <a16:creationId xmlns:a16="http://schemas.microsoft.com/office/drawing/2014/main" id="{50FBD147-1084-BFF3-16C4-B94C310ABD62}"/>
                    </a:ext>
                  </a:extLst>
                </p:cNvPr>
                <p:cNvCxnSpPr/>
                <p:nvPr>
                  <p:custDataLst>
                    <p:tags r:id="rId110"/>
                  </p:custDataLst>
                </p:nvPr>
              </p:nvCxnSpPr>
              <p:spPr>
                <a:xfrm flipH="1">
                  <a:off x="2524235" y="2441109"/>
                  <a:ext cx="198172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4" name="直線接點 133">
                  <a:extLst>
                    <a:ext uri="{FF2B5EF4-FFF2-40B4-BE49-F238E27FC236}">
                      <a16:creationId xmlns:a16="http://schemas.microsoft.com/office/drawing/2014/main" id="{5869B855-007A-9AEF-2D03-B7D2F0B40E57}"/>
                    </a:ext>
                  </a:extLst>
                </p:cNvPr>
                <p:cNvCxnSpPr/>
                <p:nvPr>
                  <p:custDataLst>
                    <p:tags r:id="rId111"/>
                  </p:custDataLst>
                </p:nvPr>
              </p:nvCxnSpPr>
              <p:spPr>
                <a:xfrm>
                  <a:off x="3515096" y="2030681"/>
                  <a:ext cx="0" cy="280257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5" name="直線接點 134">
                  <a:extLst>
                    <a:ext uri="{FF2B5EF4-FFF2-40B4-BE49-F238E27FC236}">
                      <a16:creationId xmlns:a16="http://schemas.microsoft.com/office/drawing/2014/main" id="{1133F126-8A4A-B787-5D39-BC473C5FBFFF}"/>
                    </a:ext>
                  </a:extLst>
                </p:cNvPr>
                <p:cNvCxnSpPr/>
                <p:nvPr>
                  <p:custDataLst>
                    <p:tags r:id="rId112"/>
                  </p:custDataLst>
                </p:nvPr>
              </p:nvCxnSpPr>
              <p:spPr>
                <a:xfrm>
                  <a:off x="2524236" y="2441109"/>
                  <a:ext cx="198172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100" name="橢圓 99">
                <a:extLst>
                  <a:ext uri="{FF2B5EF4-FFF2-40B4-BE49-F238E27FC236}">
                    <a16:creationId xmlns:a16="http://schemas.microsoft.com/office/drawing/2014/main" id="{8F7C496E-9CC1-AC90-D6C6-DB50AF8DF216}"/>
                  </a:ext>
                </a:extLst>
              </p:cNvPr>
              <p:cNvSpPr/>
              <p:nvPr>
                <p:custDataLst>
                  <p:tags r:id="rId77"/>
                </p:custDataLst>
              </p:nvPr>
            </p:nvSpPr>
            <p:spPr>
              <a:xfrm>
                <a:off x="3430484" y="26699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1" name="橢圓 100">
                <a:extLst>
                  <a:ext uri="{FF2B5EF4-FFF2-40B4-BE49-F238E27FC236}">
                    <a16:creationId xmlns:a16="http://schemas.microsoft.com/office/drawing/2014/main" id="{3CBD1147-2108-40C8-FE6D-8EA7112EDDB5}"/>
                  </a:ext>
                </a:extLst>
              </p:cNvPr>
              <p:cNvSpPr/>
              <p:nvPr>
                <p:custDataLst>
                  <p:tags r:id="rId78"/>
                </p:custDataLst>
              </p:nvPr>
            </p:nvSpPr>
            <p:spPr>
              <a:xfrm>
                <a:off x="3020056" y="167910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2" name="橢圓 101">
                <a:extLst>
                  <a:ext uri="{FF2B5EF4-FFF2-40B4-BE49-F238E27FC236}">
                    <a16:creationId xmlns:a16="http://schemas.microsoft.com/office/drawing/2014/main" id="{85DE4ADB-4ED5-BC72-B57E-D6B996D9F93A}"/>
                  </a:ext>
                </a:extLst>
              </p:cNvPr>
              <p:cNvSpPr/>
              <p:nvPr>
                <p:custDataLst>
                  <p:tags r:id="rId79"/>
                </p:custDataLst>
              </p:nvPr>
            </p:nvSpPr>
            <p:spPr>
              <a:xfrm>
                <a:off x="2029196" y="1268681"/>
                <a:ext cx="180000" cy="180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3" name="橢圓 102">
                <a:extLst>
                  <a:ext uri="{FF2B5EF4-FFF2-40B4-BE49-F238E27FC236}">
                    <a16:creationId xmlns:a16="http://schemas.microsoft.com/office/drawing/2014/main" id="{A30EA600-75B3-2469-C9C7-2DEFF0E4AA29}"/>
                  </a:ext>
                </a:extLst>
              </p:cNvPr>
              <p:cNvSpPr/>
              <p:nvPr>
                <p:custDataLst>
                  <p:tags r:id="rId80"/>
                </p:custDataLst>
              </p:nvPr>
            </p:nvSpPr>
            <p:spPr>
              <a:xfrm>
                <a:off x="1038336" y="167910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4" name="橢圓 103">
                <a:extLst>
                  <a:ext uri="{FF2B5EF4-FFF2-40B4-BE49-F238E27FC236}">
                    <a16:creationId xmlns:a16="http://schemas.microsoft.com/office/drawing/2014/main" id="{7E1797DD-708F-0816-ED41-C0066E7CC8CA}"/>
                  </a:ext>
                </a:extLst>
              </p:cNvPr>
              <p:cNvSpPr/>
              <p:nvPr>
                <p:custDataLst>
                  <p:tags r:id="rId81"/>
                </p:custDataLst>
              </p:nvPr>
            </p:nvSpPr>
            <p:spPr>
              <a:xfrm>
                <a:off x="627908" y="26699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5" name="橢圓 104">
                <a:extLst>
                  <a:ext uri="{FF2B5EF4-FFF2-40B4-BE49-F238E27FC236}">
                    <a16:creationId xmlns:a16="http://schemas.microsoft.com/office/drawing/2014/main" id="{1B8A6351-FB27-3DF9-69D7-57D6DD4F6719}"/>
                  </a:ext>
                </a:extLst>
              </p:cNvPr>
              <p:cNvSpPr/>
              <p:nvPr>
                <p:custDataLst>
                  <p:tags r:id="rId82"/>
                </p:custDataLst>
              </p:nvPr>
            </p:nvSpPr>
            <p:spPr>
              <a:xfrm>
                <a:off x="1038335" y="366082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6" name="橢圓 105">
                <a:extLst>
                  <a:ext uri="{FF2B5EF4-FFF2-40B4-BE49-F238E27FC236}">
                    <a16:creationId xmlns:a16="http://schemas.microsoft.com/office/drawing/2014/main" id="{73779D12-16A1-DC23-C427-50A2F34AA8D1}"/>
                  </a:ext>
                </a:extLst>
              </p:cNvPr>
              <p:cNvSpPr/>
              <p:nvPr>
                <p:custDataLst>
                  <p:tags r:id="rId83"/>
                </p:custDataLst>
              </p:nvPr>
            </p:nvSpPr>
            <p:spPr>
              <a:xfrm>
                <a:off x="2029196" y="4071257"/>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7" name="橢圓 106">
                <a:extLst>
                  <a:ext uri="{FF2B5EF4-FFF2-40B4-BE49-F238E27FC236}">
                    <a16:creationId xmlns:a16="http://schemas.microsoft.com/office/drawing/2014/main" id="{350A50FF-A822-FC7F-27FF-4B6E840818BF}"/>
                  </a:ext>
                </a:extLst>
              </p:cNvPr>
              <p:cNvSpPr/>
              <p:nvPr>
                <p:custDataLst>
                  <p:tags r:id="rId84"/>
                </p:custDataLst>
              </p:nvPr>
            </p:nvSpPr>
            <p:spPr>
              <a:xfrm>
                <a:off x="3020056" y="3660830"/>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grpSp>
        <p:grpSp>
          <p:nvGrpSpPr>
            <p:cNvPr id="6" name="群組 5">
              <a:extLst>
                <a:ext uri="{FF2B5EF4-FFF2-40B4-BE49-F238E27FC236}">
                  <a16:creationId xmlns:a16="http://schemas.microsoft.com/office/drawing/2014/main" id="{4AAECDDB-CF21-BBBF-CC77-676F087281B5}"/>
                </a:ext>
              </a:extLst>
            </p:cNvPr>
            <p:cNvGrpSpPr/>
            <p:nvPr/>
          </p:nvGrpSpPr>
          <p:grpSpPr>
            <a:xfrm>
              <a:off x="3828308" y="951181"/>
              <a:ext cx="2982576" cy="2982576"/>
              <a:chOff x="3879108" y="1294081"/>
              <a:chExt cx="2982576" cy="2982576"/>
            </a:xfrm>
          </p:grpSpPr>
          <p:grpSp>
            <p:nvGrpSpPr>
              <p:cNvPr id="62" name="群組 61">
                <a:extLst>
                  <a:ext uri="{FF2B5EF4-FFF2-40B4-BE49-F238E27FC236}">
                    <a16:creationId xmlns:a16="http://schemas.microsoft.com/office/drawing/2014/main" id="{DD4DA93C-1B4A-3C44-3D22-8A172A9EB4B3}"/>
                  </a:ext>
                </a:extLst>
              </p:cNvPr>
              <p:cNvGrpSpPr/>
              <p:nvPr/>
            </p:nvGrpSpPr>
            <p:grpSpPr>
              <a:xfrm>
                <a:off x="3942608" y="1357581"/>
                <a:ext cx="2802576" cy="2802576"/>
                <a:chOff x="2113808" y="2030681"/>
                <a:chExt cx="2802576" cy="2802576"/>
              </a:xfrm>
            </p:grpSpPr>
            <p:cxnSp>
              <p:nvCxnSpPr>
                <p:cNvPr id="71" name="直線接點 70">
                  <a:extLst>
                    <a:ext uri="{FF2B5EF4-FFF2-40B4-BE49-F238E27FC236}">
                      <a16:creationId xmlns:a16="http://schemas.microsoft.com/office/drawing/2014/main" id="{7D53FBD4-EE39-5160-1113-DA3078B01AAA}"/>
                    </a:ext>
                  </a:extLst>
                </p:cNvPr>
                <p:cNvCxnSpPr/>
                <p:nvPr>
                  <p:custDataLst>
                    <p:tags r:id="rId49"/>
                  </p:custDataLst>
                </p:nvPr>
              </p:nvCxnSpPr>
              <p:spPr>
                <a:xfrm flipH="1" flipV="1">
                  <a:off x="4505956"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直線接點 71">
                  <a:extLst>
                    <a:ext uri="{FF2B5EF4-FFF2-40B4-BE49-F238E27FC236}">
                      <a16:creationId xmlns:a16="http://schemas.microsoft.com/office/drawing/2014/main" id="{E31241BC-0DD9-5997-3CBF-BA643C496968}"/>
                    </a:ext>
                  </a:extLst>
                </p:cNvPr>
                <p:cNvCxnSpPr/>
                <p:nvPr>
                  <p:custDataLst>
                    <p:tags r:id="rId50"/>
                  </p:custDataLst>
                </p:nvPr>
              </p:nvCxnSpPr>
              <p:spPr>
                <a:xfrm flipH="1" flipV="1">
                  <a:off x="351509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直線接點 72">
                  <a:extLst>
                    <a:ext uri="{FF2B5EF4-FFF2-40B4-BE49-F238E27FC236}">
                      <a16:creationId xmlns:a16="http://schemas.microsoft.com/office/drawing/2014/main" id="{D63EDE06-73AF-0AEF-4D4D-E5025DA80887}"/>
                    </a:ext>
                  </a:extLst>
                </p:cNvPr>
                <p:cNvCxnSpPr/>
                <p:nvPr>
                  <p:custDataLst>
                    <p:tags r:id="rId51"/>
                  </p:custDataLst>
                </p:nvPr>
              </p:nvCxnSpPr>
              <p:spPr>
                <a:xfrm flipH="1">
                  <a:off x="252423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直線接點 73">
                  <a:extLst>
                    <a:ext uri="{FF2B5EF4-FFF2-40B4-BE49-F238E27FC236}">
                      <a16:creationId xmlns:a16="http://schemas.microsoft.com/office/drawing/2014/main" id="{1BFD2F94-E377-48B3-F01B-A17ED59815C4}"/>
                    </a:ext>
                  </a:extLst>
                </p:cNvPr>
                <p:cNvCxnSpPr/>
                <p:nvPr>
                  <p:custDataLst>
                    <p:tags r:id="rId52"/>
                  </p:custDataLst>
                </p:nvPr>
              </p:nvCxnSpPr>
              <p:spPr>
                <a:xfrm flipH="1">
                  <a:off x="2113808"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直線接點 74">
                  <a:extLst>
                    <a:ext uri="{FF2B5EF4-FFF2-40B4-BE49-F238E27FC236}">
                      <a16:creationId xmlns:a16="http://schemas.microsoft.com/office/drawing/2014/main" id="{7069E70A-2C5F-BC12-79C5-3C98DA34CEE3}"/>
                    </a:ext>
                  </a:extLst>
                </p:cNvPr>
                <p:cNvCxnSpPr/>
                <p:nvPr>
                  <p:custDataLst>
                    <p:tags r:id="rId53"/>
                  </p:custDataLst>
                </p:nvPr>
              </p:nvCxnSpPr>
              <p:spPr>
                <a:xfrm>
                  <a:off x="2113808" y="3431969"/>
                  <a:ext cx="410427"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直線接點 75">
                  <a:extLst>
                    <a:ext uri="{FF2B5EF4-FFF2-40B4-BE49-F238E27FC236}">
                      <a16:creationId xmlns:a16="http://schemas.microsoft.com/office/drawing/2014/main" id="{0E211E0F-32BA-2C63-B179-81D32DB7E1BD}"/>
                    </a:ext>
                  </a:extLst>
                </p:cNvPr>
                <p:cNvCxnSpPr/>
                <p:nvPr>
                  <p:custDataLst>
                    <p:tags r:id="rId54"/>
                  </p:custDataLst>
                </p:nvPr>
              </p:nvCxnSpPr>
              <p:spPr>
                <a:xfrm>
                  <a:off x="2524235" y="4422829"/>
                  <a:ext cx="990861"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直線接點 76">
                  <a:extLst>
                    <a:ext uri="{FF2B5EF4-FFF2-40B4-BE49-F238E27FC236}">
                      <a16:creationId xmlns:a16="http://schemas.microsoft.com/office/drawing/2014/main" id="{957F0270-711E-C44B-6EA1-7D3B5257C82C}"/>
                    </a:ext>
                  </a:extLst>
                </p:cNvPr>
                <p:cNvCxnSpPr/>
                <p:nvPr>
                  <p:custDataLst>
                    <p:tags r:id="rId55"/>
                  </p:custDataLst>
                </p:nvPr>
              </p:nvCxnSpPr>
              <p:spPr>
                <a:xfrm flipV="1">
                  <a:off x="3515096" y="4422830"/>
                  <a:ext cx="990860" cy="41042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直線接點 77">
                  <a:extLst>
                    <a:ext uri="{FF2B5EF4-FFF2-40B4-BE49-F238E27FC236}">
                      <a16:creationId xmlns:a16="http://schemas.microsoft.com/office/drawing/2014/main" id="{AF597310-BB57-9D1A-7CA1-62E9E6B73526}"/>
                    </a:ext>
                  </a:extLst>
                </p:cNvPr>
                <p:cNvCxnSpPr/>
                <p:nvPr>
                  <p:custDataLst>
                    <p:tags r:id="rId56"/>
                  </p:custDataLst>
                </p:nvPr>
              </p:nvCxnSpPr>
              <p:spPr>
                <a:xfrm flipV="1">
                  <a:off x="4505956" y="3431969"/>
                  <a:ext cx="41042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直線接點 78">
                  <a:extLst>
                    <a:ext uri="{FF2B5EF4-FFF2-40B4-BE49-F238E27FC236}">
                      <a16:creationId xmlns:a16="http://schemas.microsoft.com/office/drawing/2014/main" id="{D5BAB2A5-CC6D-98CE-72B3-24496FC792F5}"/>
                    </a:ext>
                  </a:extLst>
                </p:cNvPr>
                <p:cNvCxnSpPr/>
                <p:nvPr>
                  <p:custDataLst>
                    <p:tags r:id="rId57"/>
                  </p:custDataLst>
                </p:nvPr>
              </p:nvCxnSpPr>
              <p:spPr>
                <a:xfrm flipH="1" flipV="1">
                  <a:off x="3515096"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直線接點 79">
                  <a:extLst>
                    <a:ext uri="{FF2B5EF4-FFF2-40B4-BE49-F238E27FC236}">
                      <a16:creationId xmlns:a16="http://schemas.microsoft.com/office/drawing/2014/main" id="{814BEE92-AB47-EE5F-3290-CF7FC34F8D1A}"/>
                    </a:ext>
                  </a:extLst>
                </p:cNvPr>
                <p:cNvCxnSpPr/>
                <p:nvPr>
                  <p:custDataLst>
                    <p:tags r:id="rId58"/>
                  </p:custDataLst>
                </p:nvPr>
              </p:nvCxnSpPr>
              <p:spPr>
                <a:xfrm flipH="1">
                  <a:off x="2113808"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直線接點 80">
                  <a:extLst>
                    <a:ext uri="{FF2B5EF4-FFF2-40B4-BE49-F238E27FC236}">
                      <a16:creationId xmlns:a16="http://schemas.microsoft.com/office/drawing/2014/main" id="{513CC3F0-BCBE-3B47-0BF3-D1624740291B}"/>
                    </a:ext>
                  </a:extLst>
                </p:cNvPr>
                <p:cNvCxnSpPr/>
                <p:nvPr>
                  <p:custDataLst>
                    <p:tags r:id="rId59"/>
                  </p:custDataLst>
                </p:nvPr>
              </p:nvCxnSpPr>
              <p:spPr>
                <a:xfrm>
                  <a:off x="2113808"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直線接點 81">
                  <a:extLst>
                    <a:ext uri="{FF2B5EF4-FFF2-40B4-BE49-F238E27FC236}">
                      <a16:creationId xmlns:a16="http://schemas.microsoft.com/office/drawing/2014/main" id="{6F2FCC13-03F5-FF16-C4C5-2066BDCA777F}"/>
                    </a:ext>
                  </a:extLst>
                </p:cNvPr>
                <p:cNvCxnSpPr/>
                <p:nvPr>
                  <p:custDataLst>
                    <p:tags r:id="rId60"/>
                  </p:custDataLst>
                </p:nvPr>
              </p:nvCxnSpPr>
              <p:spPr>
                <a:xfrm flipV="1">
                  <a:off x="3515096"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3" name="直線接點 82">
                  <a:extLst>
                    <a:ext uri="{FF2B5EF4-FFF2-40B4-BE49-F238E27FC236}">
                      <a16:creationId xmlns:a16="http://schemas.microsoft.com/office/drawing/2014/main" id="{8BF63E49-5F32-9F92-E189-D5DFE28ACC01}"/>
                    </a:ext>
                  </a:extLst>
                </p:cNvPr>
                <p:cNvCxnSpPr/>
                <p:nvPr>
                  <p:custDataLst>
                    <p:tags r:id="rId61"/>
                  </p:custDataLst>
                </p:nvPr>
              </p:nvCxnSpPr>
              <p:spPr>
                <a:xfrm flipH="1">
                  <a:off x="2524236" y="2441109"/>
                  <a:ext cx="198172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直線接點 83">
                  <a:extLst>
                    <a:ext uri="{FF2B5EF4-FFF2-40B4-BE49-F238E27FC236}">
                      <a16:creationId xmlns:a16="http://schemas.microsoft.com/office/drawing/2014/main" id="{0DF0B4D9-937E-60C9-9501-0C32BC44C7A4}"/>
                    </a:ext>
                  </a:extLst>
                </p:cNvPr>
                <p:cNvCxnSpPr/>
                <p:nvPr>
                  <p:custDataLst>
                    <p:tags r:id="rId62"/>
                  </p:custDataLst>
                </p:nvPr>
              </p:nvCxnSpPr>
              <p:spPr>
                <a:xfrm flipH="1">
                  <a:off x="2524235" y="2441109"/>
                  <a:ext cx="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直線接點 84">
                  <a:extLst>
                    <a:ext uri="{FF2B5EF4-FFF2-40B4-BE49-F238E27FC236}">
                      <a16:creationId xmlns:a16="http://schemas.microsoft.com/office/drawing/2014/main" id="{084F2835-E575-0517-28FE-A3D2EE4C5678}"/>
                    </a:ext>
                  </a:extLst>
                </p:cNvPr>
                <p:cNvCxnSpPr/>
                <p:nvPr>
                  <p:custDataLst>
                    <p:tags r:id="rId63"/>
                  </p:custDataLst>
                </p:nvPr>
              </p:nvCxnSpPr>
              <p:spPr>
                <a:xfrm>
                  <a:off x="2524235" y="4422829"/>
                  <a:ext cx="1981721" cy="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直線接點 85">
                  <a:extLst>
                    <a:ext uri="{FF2B5EF4-FFF2-40B4-BE49-F238E27FC236}">
                      <a16:creationId xmlns:a16="http://schemas.microsoft.com/office/drawing/2014/main" id="{8175600D-61AB-833B-5ED3-518099191F00}"/>
                    </a:ext>
                  </a:extLst>
                </p:cNvPr>
                <p:cNvCxnSpPr/>
                <p:nvPr>
                  <p:custDataLst>
                    <p:tags r:id="rId64"/>
                  </p:custDataLst>
                </p:nvPr>
              </p:nvCxnSpPr>
              <p:spPr>
                <a:xfrm flipV="1">
                  <a:off x="4505956" y="2441109"/>
                  <a:ext cx="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直線接點 86">
                  <a:extLst>
                    <a:ext uri="{FF2B5EF4-FFF2-40B4-BE49-F238E27FC236}">
                      <a16:creationId xmlns:a16="http://schemas.microsoft.com/office/drawing/2014/main" id="{F5210485-EAD7-2037-C317-30D863FBC37F}"/>
                    </a:ext>
                  </a:extLst>
                </p:cNvPr>
                <p:cNvCxnSpPr/>
                <p:nvPr>
                  <p:custDataLst>
                    <p:tags r:id="rId65"/>
                  </p:custDataLst>
                </p:nvPr>
              </p:nvCxnSpPr>
              <p:spPr>
                <a:xfrm flipH="1" flipV="1">
                  <a:off x="2524236"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直線接點 87">
                  <a:extLst>
                    <a:ext uri="{FF2B5EF4-FFF2-40B4-BE49-F238E27FC236}">
                      <a16:creationId xmlns:a16="http://schemas.microsoft.com/office/drawing/2014/main" id="{2C23E615-45AF-794A-1249-9822564719EC}"/>
                    </a:ext>
                  </a:extLst>
                </p:cNvPr>
                <p:cNvCxnSpPr/>
                <p:nvPr>
                  <p:custDataLst>
                    <p:tags r:id="rId66"/>
                  </p:custDataLst>
                </p:nvPr>
              </p:nvCxnSpPr>
              <p:spPr>
                <a:xfrm>
                  <a:off x="252423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直線接點 88">
                  <a:extLst>
                    <a:ext uri="{FF2B5EF4-FFF2-40B4-BE49-F238E27FC236}">
                      <a16:creationId xmlns:a16="http://schemas.microsoft.com/office/drawing/2014/main" id="{A46F42DE-6154-9AD6-CDE7-068013022456}"/>
                    </a:ext>
                  </a:extLst>
                </p:cNvPr>
                <p:cNvCxnSpPr/>
                <p:nvPr>
                  <p:custDataLst>
                    <p:tags r:id="rId67"/>
                  </p:custDataLst>
                </p:nvPr>
              </p:nvCxnSpPr>
              <p:spPr>
                <a:xfrm flipV="1">
                  <a:off x="351509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直線接點 89">
                  <a:extLst>
                    <a:ext uri="{FF2B5EF4-FFF2-40B4-BE49-F238E27FC236}">
                      <a16:creationId xmlns:a16="http://schemas.microsoft.com/office/drawing/2014/main" id="{48CD7403-F421-4ADD-5D18-83C5CB487394}"/>
                    </a:ext>
                  </a:extLst>
                </p:cNvPr>
                <p:cNvCxnSpPr/>
                <p:nvPr>
                  <p:custDataLst>
                    <p:tags r:id="rId68"/>
                  </p:custDataLst>
                </p:nvPr>
              </p:nvCxnSpPr>
              <p:spPr>
                <a:xfrm flipH="1">
                  <a:off x="2113808"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直線接點 90">
                  <a:extLst>
                    <a:ext uri="{FF2B5EF4-FFF2-40B4-BE49-F238E27FC236}">
                      <a16:creationId xmlns:a16="http://schemas.microsoft.com/office/drawing/2014/main" id="{93BBC1EA-DD45-0A99-DE8B-31C55F8D822D}"/>
                    </a:ext>
                  </a:extLst>
                </p:cNvPr>
                <p:cNvCxnSpPr/>
                <p:nvPr>
                  <p:custDataLst>
                    <p:tags r:id="rId69"/>
                  </p:custDataLst>
                </p:nvPr>
              </p:nvCxnSpPr>
              <p:spPr>
                <a:xfrm>
                  <a:off x="2113808" y="3431969"/>
                  <a:ext cx="239214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直線接點 91">
                  <a:extLst>
                    <a:ext uri="{FF2B5EF4-FFF2-40B4-BE49-F238E27FC236}">
                      <a16:creationId xmlns:a16="http://schemas.microsoft.com/office/drawing/2014/main" id="{80A2ABE2-05BC-853D-2345-DD086FCC0AE4}"/>
                    </a:ext>
                  </a:extLst>
                </p:cNvPr>
                <p:cNvCxnSpPr/>
                <p:nvPr>
                  <p:custDataLst>
                    <p:tags r:id="rId70"/>
                  </p:custDataLst>
                </p:nvPr>
              </p:nvCxnSpPr>
              <p:spPr>
                <a:xfrm flipH="1" flipV="1">
                  <a:off x="3515096" y="2030681"/>
                  <a:ext cx="990860" cy="239214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直線接點 92">
                  <a:extLst>
                    <a:ext uri="{FF2B5EF4-FFF2-40B4-BE49-F238E27FC236}">
                      <a16:creationId xmlns:a16="http://schemas.microsoft.com/office/drawing/2014/main" id="{11038470-1782-8489-C69B-368359FCB96F}"/>
                    </a:ext>
                  </a:extLst>
                </p:cNvPr>
                <p:cNvCxnSpPr/>
                <p:nvPr>
                  <p:custDataLst>
                    <p:tags r:id="rId71"/>
                  </p:custDataLst>
                </p:nvPr>
              </p:nvCxnSpPr>
              <p:spPr>
                <a:xfrm flipH="1">
                  <a:off x="2524235" y="2030681"/>
                  <a:ext cx="990861"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4" name="直線接點 93">
                  <a:extLst>
                    <a:ext uri="{FF2B5EF4-FFF2-40B4-BE49-F238E27FC236}">
                      <a16:creationId xmlns:a16="http://schemas.microsoft.com/office/drawing/2014/main" id="{AC7B87E1-EEF4-2F3A-6EFA-8B5115CB1E13}"/>
                    </a:ext>
                  </a:extLst>
                </p:cNvPr>
                <p:cNvCxnSpPr/>
                <p:nvPr>
                  <p:custDataLst>
                    <p:tags r:id="rId72"/>
                  </p:custDataLst>
                </p:nvPr>
              </p:nvCxnSpPr>
              <p:spPr>
                <a:xfrm flipV="1">
                  <a:off x="2524235" y="3431969"/>
                  <a:ext cx="2392149"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5" name="直線接點 94">
                  <a:extLst>
                    <a:ext uri="{FF2B5EF4-FFF2-40B4-BE49-F238E27FC236}">
                      <a16:creationId xmlns:a16="http://schemas.microsoft.com/office/drawing/2014/main" id="{376D925D-99A8-CFEC-25AC-B669DF03F9AE}"/>
                    </a:ext>
                  </a:extLst>
                </p:cNvPr>
                <p:cNvCxnSpPr/>
                <p:nvPr>
                  <p:custDataLst>
                    <p:tags r:id="rId73"/>
                  </p:custDataLst>
                </p:nvPr>
              </p:nvCxnSpPr>
              <p:spPr>
                <a:xfrm flipH="1">
                  <a:off x="2113808" y="3431969"/>
                  <a:ext cx="2802576"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6" name="直線接點 95">
                  <a:extLst>
                    <a:ext uri="{FF2B5EF4-FFF2-40B4-BE49-F238E27FC236}">
                      <a16:creationId xmlns:a16="http://schemas.microsoft.com/office/drawing/2014/main" id="{056F456F-AD8D-0DB6-82DB-6AF05F9C503F}"/>
                    </a:ext>
                  </a:extLst>
                </p:cNvPr>
                <p:cNvCxnSpPr/>
                <p:nvPr>
                  <p:custDataLst>
                    <p:tags r:id="rId74"/>
                  </p:custDataLst>
                </p:nvPr>
              </p:nvCxnSpPr>
              <p:spPr>
                <a:xfrm flipH="1">
                  <a:off x="2524235" y="2441109"/>
                  <a:ext cx="198172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7" name="直線接點 96">
                  <a:extLst>
                    <a:ext uri="{FF2B5EF4-FFF2-40B4-BE49-F238E27FC236}">
                      <a16:creationId xmlns:a16="http://schemas.microsoft.com/office/drawing/2014/main" id="{670EC766-8BD9-3A95-02A9-39CADE07EE21}"/>
                    </a:ext>
                  </a:extLst>
                </p:cNvPr>
                <p:cNvCxnSpPr/>
                <p:nvPr>
                  <p:custDataLst>
                    <p:tags r:id="rId75"/>
                  </p:custDataLst>
                </p:nvPr>
              </p:nvCxnSpPr>
              <p:spPr>
                <a:xfrm>
                  <a:off x="3515096" y="2030681"/>
                  <a:ext cx="0" cy="280257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8" name="直線接點 97">
                  <a:extLst>
                    <a:ext uri="{FF2B5EF4-FFF2-40B4-BE49-F238E27FC236}">
                      <a16:creationId xmlns:a16="http://schemas.microsoft.com/office/drawing/2014/main" id="{D25A56BA-F344-B789-5FFF-5FEBC9F2B3E0}"/>
                    </a:ext>
                  </a:extLst>
                </p:cNvPr>
                <p:cNvCxnSpPr/>
                <p:nvPr>
                  <p:custDataLst>
                    <p:tags r:id="rId76"/>
                  </p:custDataLst>
                </p:nvPr>
              </p:nvCxnSpPr>
              <p:spPr>
                <a:xfrm>
                  <a:off x="2524236" y="2441109"/>
                  <a:ext cx="198172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63" name="橢圓 62">
                <a:extLst>
                  <a:ext uri="{FF2B5EF4-FFF2-40B4-BE49-F238E27FC236}">
                    <a16:creationId xmlns:a16="http://schemas.microsoft.com/office/drawing/2014/main" id="{522DFD43-2F94-3A9E-0F42-7397040B01F6}"/>
                  </a:ext>
                </a:extLst>
              </p:cNvPr>
              <p:cNvSpPr/>
              <p:nvPr>
                <p:custDataLst>
                  <p:tags r:id="rId41"/>
                </p:custDataLst>
              </p:nvPr>
            </p:nvSpPr>
            <p:spPr>
              <a:xfrm>
                <a:off x="6681684" y="26953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4" name="橢圓 63">
                <a:extLst>
                  <a:ext uri="{FF2B5EF4-FFF2-40B4-BE49-F238E27FC236}">
                    <a16:creationId xmlns:a16="http://schemas.microsoft.com/office/drawing/2014/main" id="{91685FAC-11DB-0136-47BE-8C48356BC3CF}"/>
                  </a:ext>
                </a:extLst>
              </p:cNvPr>
              <p:cNvSpPr/>
              <p:nvPr>
                <p:custDataLst>
                  <p:tags r:id="rId42"/>
                </p:custDataLst>
              </p:nvPr>
            </p:nvSpPr>
            <p:spPr>
              <a:xfrm>
                <a:off x="6271256" y="1704509"/>
                <a:ext cx="180000" cy="180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5" name="橢圓 64">
                <a:extLst>
                  <a:ext uri="{FF2B5EF4-FFF2-40B4-BE49-F238E27FC236}">
                    <a16:creationId xmlns:a16="http://schemas.microsoft.com/office/drawing/2014/main" id="{25C7DED6-018D-C73B-AFD0-92347254B3F5}"/>
                  </a:ext>
                </a:extLst>
              </p:cNvPr>
              <p:cNvSpPr/>
              <p:nvPr>
                <p:custDataLst>
                  <p:tags r:id="rId43"/>
                </p:custDataLst>
              </p:nvPr>
            </p:nvSpPr>
            <p:spPr>
              <a:xfrm>
                <a:off x="5280396" y="1294081"/>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6" name="橢圓 65">
                <a:extLst>
                  <a:ext uri="{FF2B5EF4-FFF2-40B4-BE49-F238E27FC236}">
                    <a16:creationId xmlns:a16="http://schemas.microsoft.com/office/drawing/2014/main" id="{68134BC2-E469-4E18-6B87-ADA66FBA8257}"/>
                  </a:ext>
                </a:extLst>
              </p:cNvPr>
              <p:cNvSpPr/>
              <p:nvPr>
                <p:custDataLst>
                  <p:tags r:id="rId44"/>
                </p:custDataLst>
              </p:nvPr>
            </p:nvSpPr>
            <p:spPr>
              <a:xfrm>
                <a:off x="4289536" y="170450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7" name="橢圓 66">
                <a:extLst>
                  <a:ext uri="{FF2B5EF4-FFF2-40B4-BE49-F238E27FC236}">
                    <a16:creationId xmlns:a16="http://schemas.microsoft.com/office/drawing/2014/main" id="{BDC00111-2F2B-65D9-07BE-F4A242BE1642}"/>
                  </a:ext>
                </a:extLst>
              </p:cNvPr>
              <p:cNvSpPr/>
              <p:nvPr>
                <p:custDataLst>
                  <p:tags r:id="rId45"/>
                </p:custDataLst>
              </p:nvPr>
            </p:nvSpPr>
            <p:spPr>
              <a:xfrm>
                <a:off x="3879108" y="26953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8" name="橢圓 67">
                <a:extLst>
                  <a:ext uri="{FF2B5EF4-FFF2-40B4-BE49-F238E27FC236}">
                    <a16:creationId xmlns:a16="http://schemas.microsoft.com/office/drawing/2014/main" id="{22CADF40-3030-FAB3-2199-B77547709F2E}"/>
                  </a:ext>
                </a:extLst>
              </p:cNvPr>
              <p:cNvSpPr/>
              <p:nvPr>
                <p:custDataLst>
                  <p:tags r:id="rId46"/>
                </p:custDataLst>
              </p:nvPr>
            </p:nvSpPr>
            <p:spPr>
              <a:xfrm>
                <a:off x="4289535" y="368622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9" name="橢圓 68">
                <a:extLst>
                  <a:ext uri="{FF2B5EF4-FFF2-40B4-BE49-F238E27FC236}">
                    <a16:creationId xmlns:a16="http://schemas.microsoft.com/office/drawing/2014/main" id="{6CE15346-585E-ED7C-32FD-8F214A255E05}"/>
                  </a:ext>
                </a:extLst>
              </p:cNvPr>
              <p:cNvSpPr/>
              <p:nvPr>
                <p:custDataLst>
                  <p:tags r:id="rId47"/>
                </p:custDataLst>
              </p:nvPr>
            </p:nvSpPr>
            <p:spPr>
              <a:xfrm>
                <a:off x="5280396" y="4096657"/>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70" name="橢圓 69">
                <a:extLst>
                  <a:ext uri="{FF2B5EF4-FFF2-40B4-BE49-F238E27FC236}">
                    <a16:creationId xmlns:a16="http://schemas.microsoft.com/office/drawing/2014/main" id="{0AA724C7-FFC3-E5F8-99DA-D11D0E69ACA6}"/>
                  </a:ext>
                </a:extLst>
              </p:cNvPr>
              <p:cNvSpPr/>
              <p:nvPr>
                <p:custDataLst>
                  <p:tags r:id="rId48"/>
                </p:custDataLst>
              </p:nvPr>
            </p:nvSpPr>
            <p:spPr>
              <a:xfrm>
                <a:off x="6271256" y="3686230"/>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grpSp>
        <p:grpSp>
          <p:nvGrpSpPr>
            <p:cNvPr id="7" name="群組 6">
              <a:extLst>
                <a:ext uri="{FF2B5EF4-FFF2-40B4-BE49-F238E27FC236}">
                  <a16:creationId xmlns:a16="http://schemas.microsoft.com/office/drawing/2014/main" id="{992C03C6-5CC8-C7C7-30E0-23AA1A6AE6F1}"/>
                </a:ext>
              </a:extLst>
            </p:cNvPr>
            <p:cNvGrpSpPr/>
            <p:nvPr/>
          </p:nvGrpSpPr>
          <p:grpSpPr>
            <a:xfrm>
              <a:off x="8501908" y="951181"/>
              <a:ext cx="2982576" cy="2982576"/>
              <a:chOff x="3879108" y="1294081"/>
              <a:chExt cx="2982576" cy="2982576"/>
            </a:xfrm>
          </p:grpSpPr>
          <p:grpSp>
            <p:nvGrpSpPr>
              <p:cNvPr id="25" name="群組 24">
                <a:extLst>
                  <a:ext uri="{FF2B5EF4-FFF2-40B4-BE49-F238E27FC236}">
                    <a16:creationId xmlns:a16="http://schemas.microsoft.com/office/drawing/2014/main" id="{D3A37D59-17FC-0383-0849-98E710486459}"/>
                  </a:ext>
                </a:extLst>
              </p:cNvPr>
              <p:cNvGrpSpPr/>
              <p:nvPr/>
            </p:nvGrpSpPr>
            <p:grpSpPr>
              <a:xfrm>
                <a:off x="3942608" y="1357581"/>
                <a:ext cx="2802576" cy="2802576"/>
                <a:chOff x="2113808" y="2030681"/>
                <a:chExt cx="2802576" cy="2802576"/>
              </a:xfrm>
            </p:grpSpPr>
            <p:cxnSp>
              <p:nvCxnSpPr>
                <p:cNvPr id="34" name="直線接點 33">
                  <a:extLst>
                    <a:ext uri="{FF2B5EF4-FFF2-40B4-BE49-F238E27FC236}">
                      <a16:creationId xmlns:a16="http://schemas.microsoft.com/office/drawing/2014/main" id="{DDB9D412-E85A-57D3-4697-C4DB61076B06}"/>
                    </a:ext>
                  </a:extLst>
                </p:cNvPr>
                <p:cNvCxnSpPr/>
                <p:nvPr>
                  <p:custDataLst>
                    <p:tags r:id="rId13"/>
                  </p:custDataLst>
                </p:nvPr>
              </p:nvCxnSpPr>
              <p:spPr>
                <a:xfrm flipH="1" flipV="1">
                  <a:off x="4505956"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直線接點 34">
                  <a:extLst>
                    <a:ext uri="{FF2B5EF4-FFF2-40B4-BE49-F238E27FC236}">
                      <a16:creationId xmlns:a16="http://schemas.microsoft.com/office/drawing/2014/main" id="{274E9C7C-64BA-55DB-0726-3091080DFBB7}"/>
                    </a:ext>
                  </a:extLst>
                </p:cNvPr>
                <p:cNvCxnSpPr/>
                <p:nvPr>
                  <p:custDataLst>
                    <p:tags r:id="rId14"/>
                  </p:custDataLst>
                </p:nvPr>
              </p:nvCxnSpPr>
              <p:spPr>
                <a:xfrm flipH="1" flipV="1">
                  <a:off x="351509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直線接點 35">
                  <a:extLst>
                    <a:ext uri="{FF2B5EF4-FFF2-40B4-BE49-F238E27FC236}">
                      <a16:creationId xmlns:a16="http://schemas.microsoft.com/office/drawing/2014/main" id="{5DF01283-3A0F-EB9B-BE50-5E7AE661CC23}"/>
                    </a:ext>
                  </a:extLst>
                </p:cNvPr>
                <p:cNvCxnSpPr/>
                <p:nvPr>
                  <p:custDataLst>
                    <p:tags r:id="rId15"/>
                  </p:custDataLst>
                </p:nvPr>
              </p:nvCxnSpPr>
              <p:spPr>
                <a:xfrm flipH="1">
                  <a:off x="252423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直線接點 36">
                  <a:extLst>
                    <a:ext uri="{FF2B5EF4-FFF2-40B4-BE49-F238E27FC236}">
                      <a16:creationId xmlns:a16="http://schemas.microsoft.com/office/drawing/2014/main" id="{2FE5E66E-1E9C-C7F6-41A1-160EE734337B}"/>
                    </a:ext>
                  </a:extLst>
                </p:cNvPr>
                <p:cNvCxnSpPr/>
                <p:nvPr>
                  <p:custDataLst>
                    <p:tags r:id="rId16"/>
                  </p:custDataLst>
                </p:nvPr>
              </p:nvCxnSpPr>
              <p:spPr>
                <a:xfrm flipH="1">
                  <a:off x="2113808"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直線接點 37">
                  <a:extLst>
                    <a:ext uri="{FF2B5EF4-FFF2-40B4-BE49-F238E27FC236}">
                      <a16:creationId xmlns:a16="http://schemas.microsoft.com/office/drawing/2014/main" id="{F931FD1C-A364-E5AB-1229-EBD5E61A9F75}"/>
                    </a:ext>
                  </a:extLst>
                </p:cNvPr>
                <p:cNvCxnSpPr/>
                <p:nvPr>
                  <p:custDataLst>
                    <p:tags r:id="rId17"/>
                  </p:custDataLst>
                </p:nvPr>
              </p:nvCxnSpPr>
              <p:spPr>
                <a:xfrm>
                  <a:off x="2113808" y="3431969"/>
                  <a:ext cx="410427"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直線接點 38">
                  <a:extLst>
                    <a:ext uri="{FF2B5EF4-FFF2-40B4-BE49-F238E27FC236}">
                      <a16:creationId xmlns:a16="http://schemas.microsoft.com/office/drawing/2014/main" id="{EE0400D4-6685-22B3-9AB5-2BC4387079C2}"/>
                    </a:ext>
                  </a:extLst>
                </p:cNvPr>
                <p:cNvCxnSpPr/>
                <p:nvPr>
                  <p:custDataLst>
                    <p:tags r:id="rId18"/>
                  </p:custDataLst>
                </p:nvPr>
              </p:nvCxnSpPr>
              <p:spPr>
                <a:xfrm>
                  <a:off x="2524235" y="4422829"/>
                  <a:ext cx="990861"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直線接點 39">
                  <a:extLst>
                    <a:ext uri="{FF2B5EF4-FFF2-40B4-BE49-F238E27FC236}">
                      <a16:creationId xmlns:a16="http://schemas.microsoft.com/office/drawing/2014/main" id="{90CEA4F7-EBF1-1007-BE24-DD5AC38F570F}"/>
                    </a:ext>
                  </a:extLst>
                </p:cNvPr>
                <p:cNvCxnSpPr/>
                <p:nvPr>
                  <p:custDataLst>
                    <p:tags r:id="rId19"/>
                  </p:custDataLst>
                </p:nvPr>
              </p:nvCxnSpPr>
              <p:spPr>
                <a:xfrm flipV="1">
                  <a:off x="3515096" y="4422830"/>
                  <a:ext cx="990860" cy="41042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直線接點 40">
                  <a:extLst>
                    <a:ext uri="{FF2B5EF4-FFF2-40B4-BE49-F238E27FC236}">
                      <a16:creationId xmlns:a16="http://schemas.microsoft.com/office/drawing/2014/main" id="{755D01F9-39AE-9AF3-BF29-83CEDA1A6168}"/>
                    </a:ext>
                  </a:extLst>
                </p:cNvPr>
                <p:cNvCxnSpPr/>
                <p:nvPr>
                  <p:custDataLst>
                    <p:tags r:id="rId20"/>
                  </p:custDataLst>
                </p:nvPr>
              </p:nvCxnSpPr>
              <p:spPr>
                <a:xfrm flipV="1">
                  <a:off x="4505956" y="3431969"/>
                  <a:ext cx="41042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直線接點 41">
                  <a:extLst>
                    <a:ext uri="{FF2B5EF4-FFF2-40B4-BE49-F238E27FC236}">
                      <a16:creationId xmlns:a16="http://schemas.microsoft.com/office/drawing/2014/main" id="{DE24C196-E401-BADD-9427-3C9C45809175}"/>
                    </a:ext>
                  </a:extLst>
                </p:cNvPr>
                <p:cNvCxnSpPr/>
                <p:nvPr>
                  <p:custDataLst>
                    <p:tags r:id="rId21"/>
                  </p:custDataLst>
                </p:nvPr>
              </p:nvCxnSpPr>
              <p:spPr>
                <a:xfrm flipH="1" flipV="1">
                  <a:off x="3515096"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直線接點 42">
                  <a:extLst>
                    <a:ext uri="{FF2B5EF4-FFF2-40B4-BE49-F238E27FC236}">
                      <a16:creationId xmlns:a16="http://schemas.microsoft.com/office/drawing/2014/main" id="{E69EB63E-0EFF-4308-656E-EF466F0AD60E}"/>
                    </a:ext>
                  </a:extLst>
                </p:cNvPr>
                <p:cNvCxnSpPr/>
                <p:nvPr>
                  <p:custDataLst>
                    <p:tags r:id="rId22"/>
                  </p:custDataLst>
                </p:nvPr>
              </p:nvCxnSpPr>
              <p:spPr>
                <a:xfrm flipH="1">
                  <a:off x="2113808"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直線接點 43">
                  <a:extLst>
                    <a:ext uri="{FF2B5EF4-FFF2-40B4-BE49-F238E27FC236}">
                      <a16:creationId xmlns:a16="http://schemas.microsoft.com/office/drawing/2014/main" id="{0B11A7CF-C02B-AEAF-D04B-76F804399520}"/>
                    </a:ext>
                  </a:extLst>
                </p:cNvPr>
                <p:cNvCxnSpPr/>
                <p:nvPr>
                  <p:custDataLst>
                    <p:tags r:id="rId23"/>
                  </p:custDataLst>
                </p:nvPr>
              </p:nvCxnSpPr>
              <p:spPr>
                <a:xfrm>
                  <a:off x="2113808"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直線接點 44">
                  <a:extLst>
                    <a:ext uri="{FF2B5EF4-FFF2-40B4-BE49-F238E27FC236}">
                      <a16:creationId xmlns:a16="http://schemas.microsoft.com/office/drawing/2014/main" id="{0A8B8879-464B-1D4A-AE8D-7550EE995BC3}"/>
                    </a:ext>
                  </a:extLst>
                </p:cNvPr>
                <p:cNvCxnSpPr/>
                <p:nvPr>
                  <p:custDataLst>
                    <p:tags r:id="rId24"/>
                  </p:custDataLst>
                </p:nvPr>
              </p:nvCxnSpPr>
              <p:spPr>
                <a:xfrm flipV="1">
                  <a:off x="3515096"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直線接點 45">
                  <a:extLst>
                    <a:ext uri="{FF2B5EF4-FFF2-40B4-BE49-F238E27FC236}">
                      <a16:creationId xmlns:a16="http://schemas.microsoft.com/office/drawing/2014/main" id="{53BDA0CF-910F-0F8F-EBBF-E0806FD2F463}"/>
                    </a:ext>
                  </a:extLst>
                </p:cNvPr>
                <p:cNvCxnSpPr/>
                <p:nvPr>
                  <p:custDataLst>
                    <p:tags r:id="rId25"/>
                  </p:custDataLst>
                </p:nvPr>
              </p:nvCxnSpPr>
              <p:spPr>
                <a:xfrm flipH="1">
                  <a:off x="2524236" y="2441109"/>
                  <a:ext cx="198172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直線接點 46">
                  <a:extLst>
                    <a:ext uri="{FF2B5EF4-FFF2-40B4-BE49-F238E27FC236}">
                      <a16:creationId xmlns:a16="http://schemas.microsoft.com/office/drawing/2014/main" id="{18F78D85-24F8-DE35-B33C-E766D370E0A2}"/>
                    </a:ext>
                  </a:extLst>
                </p:cNvPr>
                <p:cNvCxnSpPr/>
                <p:nvPr>
                  <p:custDataLst>
                    <p:tags r:id="rId26"/>
                  </p:custDataLst>
                </p:nvPr>
              </p:nvCxnSpPr>
              <p:spPr>
                <a:xfrm flipH="1">
                  <a:off x="2524235" y="2441109"/>
                  <a:ext cx="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直線接點 47">
                  <a:extLst>
                    <a:ext uri="{FF2B5EF4-FFF2-40B4-BE49-F238E27FC236}">
                      <a16:creationId xmlns:a16="http://schemas.microsoft.com/office/drawing/2014/main" id="{363F0528-54BD-3464-3D75-59F01CADE072}"/>
                    </a:ext>
                  </a:extLst>
                </p:cNvPr>
                <p:cNvCxnSpPr/>
                <p:nvPr>
                  <p:custDataLst>
                    <p:tags r:id="rId27"/>
                  </p:custDataLst>
                </p:nvPr>
              </p:nvCxnSpPr>
              <p:spPr>
                <a:xfrm>
                  <a:off x="2524235" y="4422829"/>
                  <a:ext cx="1981721" cy="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直線接點 48">
                  <a:extLst>
                    <a:ext uri="{FF2B5EF4-FFF2-40B4-BE49-F238E27FC236}">
                      <a16:creationId xmlns:a16="http://schemas.microsoft.com/office/drawing/2014/main" id="{D3C757FD-5B62-A648-7414-98083C66632E}"/>
                    </a:ext>
                  </a:extLst>
                </p:cNvPr>
                <p:cNvCxnSpPr/>
                <p:nvPr>
                  <p:custDataLst>
                    <p:tags r:id="rId28"/>
                  </p:custDataLst>
                </p:nvPr>
              </p:nvCxnSpPr>
              <p:spPr>
                <a:xfrm flipV="1">
                  <a:off x="4505956" y="2441109"/>
                  <a:ext cx="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直線接點 49">
                  <a:extLst>
                    <a:ext uri="{FF2B5EF4-FFF2-40B4-BE49-F238E27FC236}">
                      <a16:creationId xmlns:a16="http://schemas.microsoft.com/office/drawing/2014/main" id="{B9207311-137D-4A52-7766-BFAFDEBB569C}"/>
                    </a:ext>
                  </a:extLst>
                </p:cNvPr>
                <p:cNvCxnSpPr/>
                <p:nvPr>
                  <p:custDataLst>
                    <p:tags r:id="rId29"/>
                  </p:custDataLst>
                </p:nvPr>
              </p:nvCxnSpPr>
              <p:spPr>
                <a:xfrm flipH="1" flipV="1">
                  <a:off x="2524236"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直線接點 50">
                  <a:extLst>
                    <a:ext uri="{FF2B5EF4-FFF2-40B4-BE49-F238E27FC236}">
                      <a16:creationId xmlns:a16="http://schemas.microsoft.com/office/drawing/2014/main" id="{7004E594-9FEA-C746-E755-6638D7D19D78}"/>
                    </a:ext>
                  </a:extLst>
                </p:cNvPr>
                <p:cNvCxnSpPr/>
                <p:nvPr>
                  <p:custDataLst>
                    <p:tags r:id="rId30"/>
                  </p:custDataLst>
                </p:nvPr>
              </p:nvCxnSpPr>
              <p:spPr>
                <a:xfrm>
                  <a:off x="252423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直線接點 51">
                  <a:extLst>
                    <a:ext uri="{FF2B5EF4-FFF2-40B4-BE49-F238E27FC236}">
                      <a16:creationId xmlns:a16="http://schemas.microsoft.com/office/drawing/2014/main" id="{A2CA47A2-1E6E-E5F3-DB78-AA12285F4CC4}"/>
                    </a:ext>
                  </a:extLst>
                </p:cNvPr>
                <p:cNvCxnSpPr/>
                <p:nvPr>
                  <p:custDataLst>
                    <p:tags r:id="rId31"/>
                  </p:custDataLst>
                </p:nvPr>
              </p:nvCxnSpPr>
              <p:spPr>
                <a:xfrm flipV="1">
                  <a:off x="351509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直線接點 52">
                  <a:extLst>
                    <a:ext uri="{FF2B5EF4-FFF2-40B4-BE49-F238E27FC236}">
                      <a16:creationId xmlns:a16="http://schemas.microsoft.com/office/drawing/2014/main" id="{19670A59-5506-0BD0-C272-6D7F254164EC}"/>
                    </a:ext>
                  </a:extLst>
                </p:cNvPr>
                <p:cNvCxnSpPr/>
                <p:nvPr>
                  <p:custDataLst>
                    <p:tags r:id="rId32"/>
                  </p:custDataLst>
                </p:nvPr>
              </p:nvCxnSpPr>
              <p:spPr>
                <a:xfrm flipH="1">
                  <a:off x="2113808"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直線接點 53">
                  <a:extLst>
                    <a:ext uri="{FF2B5EF4-FFF2-40B4-BE49-F238E27FC236}">
                      <a16:creationId xmlns:a16="http://schemas.microsoft.com/office/drawing/2014/main" id="{5528584E-18A1-FC78-95FD-087D055349DE}"/>
                    </a:ext>
                  </a:extLst>
                </p:cNvPr>
                <p:cNvCxnSpPr/>
                <p:nvPr>
                  <p:custDataLst>
                    <p:tags r:id="rId33"/>
                  </p:custDataLst>
                </p:nvPr>
              </p:nvCxnSpPr>
              <p:spPr>
                <a:xfrm>
                  <a:off x="2113808" y="3431969"/>
                  <a:ext cx="239214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直線接點 54">
                  <a:extLst>
                    <a:ext uri="{FF2B5EF4-FFF2-40B4-BE49-F238E27FC236}">
                      <a16:creationId xmlns:a16="http://schemas.microsoft.com/office/drawing/2014/main" id="{D50F3517-B04F-AE81-D79D-9EF9E016808A}"/>
                    </a:ext>
                  </a:extLst>
                </p:cNvPr>
                <p:cNvCxnSpPr/>
                <p:nvPr>
                  <p:custDataLst>
                    <p:tags r:id="rId34"/>
                  </p:custDataLst>
                </p:nvPr>
              </p:nvCxnSpPr>
              <p:spPr>
                <a:xfrm flipH="1" flipV="1">
                  <a:off x="3515096" y="2030681"/>
                  <a:ext cx="990860" cy="239214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直線接點 55">
                  <a:extLst>
                    <a:ext uri="{FF2B5EF4-FFF2-40B4-BE49-F238E27FC236}">
                      <a16:creationId xmlns:a16="http://schemas.microsoft.com/office/drawing/2014/main" id="{B5E4C5E3-0583-A914-8B06-1B8CD8605DBC}"/>
                    </a:ext>
                  </a:extLst>
                </p:cNvPr>
                <p:cNvCxnSpPr/>
                <p:nvPr>
                  <p:custDataLst>
                    <p:tags r:id="rId35"/>
                  </p:custDataLst>
                </p:nvPr>
              </p:nvCxnSpPr>
              <p:spPr>
                <a:xfrm flipH="1">
                  <a:off x="2524235" y="2030681"/>
                  <a:ext cx="990861"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直線接點 56">
                  <a:extLst>
                    <a:ext uri="{FF2B5EF4-FFF2-40B4-BE49-F238E27FC236}">
                      <a16:creationId xmlns:a16="http://schemas.microsoft.com/office/drawing/2014/main" id="{5DAF086B-B525-58BB-A7FC-3BC8FBD86DC3}"/>
                    </a:ext>
                  </a:extLst>
                </p:cNvPr>
                <p:cNvCxnSpPr/>
                <p:nvPr>
                  <p:custDataLst>
                    <p:tags r:id="rId36"/>
                  </p:custDataLst>
                </p:nvPr>
              </p:nvCxnSpPr>
              <p:spPr>
                <a:xfrm flipV="1">
                  <a:off x="2524235" y="3431969"/>
                  <a:ext cx="2392149"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8" name="直線接點 57">
                  <a:extLst>
                    <a:ext uri="{FF2B5EF4-FFF2-40B4-BE49-F238E27FC236}">
                      <a16:creationId xmlns:a16="http://schemas.microsoft.com/office/drawing/2014/main" id="{ACA5FE2F-95D0-B87B-6385-60095EAABC4B}"/>
                    </a:ext>
                  </a:extLst>
                </p:cNvPr>
                <p:cNvCxnSpPr/>
                <p:nvPr>
                  <p:custDataLst>
                    <p:tags r:id="rId37"/>
                  </p:custDataLst>
                </p:nvPr>
              </p:nvCxnSpPr>
              <p:spPr>
                <a:xfrm flipH="1">
                  <a:off x="2113808" y="3431969"/>
                  <a:ext cx="2802576"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直線接點 58">
                  <a:extLst>
                    <a:ext uri="{FF2B5EF4-FFF2-40B4-BE49-F238E27FC236}">
                      <a16:creationId xmlns:a16="http://schemas.microsoft.com/office/drawing/2014/main" id="{6B729626-5947-650A-01B0-E8D96098DEE6}"/>
                    </a:ext>
                  </a:extLst>
                </p:cNvPr>
                <p:cNvCxnSpPr/>
                <p:nvPr>
                  <p:custDataLst>
                    <p:tags r:id="rId38"/>
                  </p:custDataLst>
                </p:nvPr>
              </p:nvCxnSpPr>
              <p:spPr>
                <a:xfrm flipH="1">
                  <a:off x="2524235" y="2441109"/>
                  <a:ext cx="198172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0" name="直線接點 59">
                  <a:extLst>
                    <a:ext uri="{FF2B5EF4-FFF2-40B4-BE49-F238E27FC236}">
                      <a16:creationId xmlns:a16="http://schemas.microsoft.com/office/drawing/2014/main" id="{355DAAF8-7C42-E4FB-D51D-52A8CF40720C}"/>
                    </a:ext>
                  </a:extLst>
                </p:cNvPr>
                <p:cNvCxnSpPr/>
                <p:nvPr>
                  <p:custDataLst>
                    <p:tags r:id="rId39"/>
                  </p:custDataLst>
                </p:nvPr>
              </p:nvCxnSpPr>
              <p:spPr>
                <a:xfrm>
                  <a:off x="3515096" y="2030681"/>
                  <a:ext cx="0" cy="280257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直線接點 60">
                  <a:extLst>
                    <a:ext uri="{FF2B5EF4-FFF2-40B4-BE49-F238E27FC236}">
                      <a16:creationId xmlns:a16="http://schemas.microsoft.com/office/drawing/2014/main" id="{F10C3E8E-90D2-431C-A496-19CD8273A951}"/>
                    </a:ext>
                  </a:extLst>
                </p:cNvPr>
                <p:cNvCxnSpPr/>
                <p:nvPr>
                  <p:custDataLst>
                    <p:tags r:id="rId40"/>
                  </p:custDataLst>
                </p:nvPr>
              </p:nvCxnSpPr>
              <p:spPr>
                <a:xfrm>
                  <a:off x="2524236" y="2441109"/>
                  <a:ext cx="198172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26" name="橢圓 25">
                <a:extLst>
                  <a:ext uri="{FF2B5EF4-FFF2-40B4-BE49-F238E27FC236}">
                    <a16:creationId xmlns:a16="http://schemas.microsoft.com/office/drawing/2014/main" id="{336103A2-F581-B39C-C0B5-FBF5B146A3BA}"/>
                  </a:ext>
                </a:extLst>
              </p:cNvPr>
              <p:cNvSpPr/>
              <p:nvPr>
                <p:custDataLst>
                  <p:tags r:id="rId5"/>
                </p:custDataLst>
              </p:nvPr>
            </p:nvSpPr>
            <p:spPr>
              <a:xfrm>
                <a:off x="6681684" y="26953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27" name="橢圓 26">
                <a:extLst>
                  <a:ext uri="{FF2B5EF4-FFF2-40B4-BE49-F238E27FC236}">
                    <a16:creationId xmlns:a16="http://schemas.microsoft.com/office/drawing/2014/main" id="{231C9AEB-B0E6-1D98-A5F4-0E7F81791F32}"/>
                  </a:ext>
                </a:extLst>
              </p:cNvPr>
              <p:cNvSpPr/>
              <p:nvPr>
                <p:custDataLst>
                  <p:tags r:id="rId6"/>
                </p:custDataLst>
              </p:nvPr>
            </p:nvSpPr>
            <p:spPr>
              <a:xfrm>
                <a:off x="6271256" y="170450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28" name="橢圓 27">
                <a:extLst>
                  <a:ext uri="{FF2B5EF4-FFF2-40B4-BE49-F238E27FC236}">
                    <a16:creationId xmlns:a16="http://schemas.microsoft.com/office/drawing/2014/main" id="{7C96AA6E-73EF-3641-6F27-61E43389E9D7}"/>
                  </a:ext>
                </a:extLst>
              </p:cNvPr>
              <p:cNvSpPr/>
              <p:nvPr>
                <p:custDataLst>
                  <p:tags r:id="rId7"/>
                </p:custDataLst>
              </p:nvPr>
            </p:nvSpPr>
            <p:spPr>
              <a:xfrm>
                <a:off x="5280396" y="1294081"/>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29" name="橢圓 28">
                <a:extLst>
                  <a:ext uri="{FF2B5EF4-FFF2-40B4-BE49-F238E27FC236}">
                    <a16:creationId xmlns:a16="http://schemas.microsoft.com/office/drawing/2014/main" id="{B9B6426D-2C36-D174-8813-4C800C5921A0}"/>
                  </a:ext>
                </a:extLst>
              </p:cNvPr>
              <p:cNvSpPr/>
              <p:nvPr>
                <p:custDataLst>
                  <p:tags r:id="rId8"/>
                </p:custDataLst>
              </p:nvPr>
            </p:nvSpPr>
            <p:spPr>
              <a:xfrm>
                <a:off x="4289536" y="1704509"/>
                <a:ext cx="180000" cy="180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30" name="橢圓 29">
                <a:extLst>
                  <a:ext uri="{FF2B5EF4-FFF2-40B4-BE49-F238E27FC236}">
                    <a16:creationId xmlns:a16="http://schemas.microsoft.com/office/drawing/2014/main" id="{1FA870B7-F4F9-2381-B04C-E7AE26B87654}"/>
                  </a:ext>
                </a:extLst>
              </p:cNvPr>
              <p:cNvSpPr/>
              <p:nvPr>
                <p:custDataLst>
                  <p:tags r:id="rId9"/>
                </p:custDataLst>
              </p:nvPr>
            </p:nvSpPr>
            <p:spPr>
              <a:xfrm>
                <a:off x="3879108" y="26953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31" name="橢圓 30">
                <a:extLst>
                  <a:ext uri="{FF2B5EF4-FFF2-40B4-BE49-F238E27FC236}">
                    <a16:creationId xmlns:a16="http://schemas.microsoft.com/office/drawing/2014/main" id="{C61A0B53-5611-7F8B-CB9D-18AEBF955418}"/>
                  </a:ext>
                </a:extLst>
              </p:cNvPr>
              <p:cNvSpPr/>
              <p:nvPr>
                <p:custDataLst>
                  <p:tags r:id="rId10"/>
                </p:custDataLst>
              </p:nvPr>
            </p:nvSpPr>
            <p:spPr>
              <a:xfrm>
                <a:off x="4289535" y="368622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32" name="橢圓 31">
                <a:extLst>
                  <a:ext uri="{FF2B5EF4-FFF2-40B4-BE49-F238E27FC236}">
                    <a16:creationId xmlns:a16="http://schemas.microsoft.com/office/drawing/2014/main" id="{31A133C4-EB29-9402-9C8A-898DBBE381ED}"/>
                  </a:ext>
                </a:extLst>
              </p:cNvPr>
              <p:cNvSpPr/>
              <p:nvPr>
                <p:custDataLst>
                  <p:tags r:id="rId11"/>
                </p:custDataLst>
              </p:nvPr>
            </p:nvSpPr>
            <p:spPr>
              <a:xfrm>
                <a:off x="5280396" y="4096657"/>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33" name="橢圓 32">
                <a:extLst>
                  <a:ext uri="{FF2B5EF4-FFF2-40B4-BE49-F238E27FC236}">
                    <a16:creationId xmlns:a16="http://schemas.microsoft.com/office/drawing/2014/main" id="{9BCD7AFD-122E-5B1B-EB27-300927C43F6A}"/>
                  </a:ext>
                </a:extLst>
              </p:cNvPr>
              <p:cNvSpPr/>
              <p:nvPr>
                <p:custDataLst>
                  <p:tags r:id="rId12"/>
                </p:custDataLst>
              </p:nvPr>
            </p:nvSpPr>
            <p:spPr>
              <a:xfrm>
                <a:off x="6271256" y="3686230"/>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grpSp>
        <p:sp>
          <p:nvSpPr>
            <p:cNvPr id="8" name="橢圓 7">
              <a:extLst>
                <a:ext uri="{FF2B5EF4-FFF2-40B4-BE49-F238E27FC236}">
                  <a16:creationId xmlns:a16="http://schemas.microsoft.com/office/drawing/2014/main" id="{19D34A83-3121-1456-F2A4-DE642DED38B6}"/>
                </a:ext>
              </a:extLst>
            </p:cNvPr>
            <p:cNvSpPr/>
            <p:nvPr>
              <p:custDataLst>
                <p:tags r:id="rId2"/>
              </p:custDataLst>
            </p:nvPr>
          </p:nvSpPr>
          <p:spPr>
            <a:xfrm>
              <a:off x="7234696" y="2352469"/>
              <a:ext cx="180000" cy="180000"/>
            </a:xfrm>
            <a:prstGeom prst="ellips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9" name="橢圓 8">
              <a:extLst>
                <a:ext uri="{FF2B5EF4-FFF2-40B4-BE49-F238E27FC236}">
                  <a16:creationId xmlns:a16="http://schemas.microsoft.com/office/drawing/2014/main" id="{9E15DB05-6B87-3A26-FB3D-6613F5545EDB}"/>
                </a:ext>
              </a:extLst>
            </p:cNvPr>
            <p:cNvSpPr/>
            <p:nvPr>
              <p:custDataLst>
                <p:tags r:id="rId3"/>
              </p:custDataLst>
            </p:nvPr>
          </p:nvSpPr>
          <p:spPr>
            <a:xfrm>
              <a:off x="7549142" y="2352469"/>
              <a:ext cx="180000" cy="180000"/>
            </a:xfrm>
            <a:prstGeom prst="ellips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 name="橢圓 9">
              <a:extLst>
                <a:ext uri="{FF2B5EF4-FFF2-40B4-BE49-F238E27FC236}">
                  <a16:creationId xmlns:a16="http://schemas.microsoft.com/office/drawing/2014/main" id="{2B932B7F-31EB-941B-8E69-4D2B6F8C7118}"/>
                </a:ext>
              </a:extLst>
            </p:cNvPr>
            <p:cNvSpPr/>
            <p:nvPr>
              <p:custDataLst>
                <p:tags r:id="rId4"/>
              </p:custDataLst>
            </p:nvPr>
          </p:nvSpPr>
          <p:spPr>
            <a:xfrm>
              <a:off x="7855870" y="2352469"/>
              <a:ext cx="180000" cy="180000"/>
            </a:xfrm>
            <a:prstGeom prst="ellips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1" name="文字方塊 10">
              <a:extLst>
                <a:ext uri="{FF2B5EF4-FFF2-40B4-BE49-F238E27FC236}">
                  <a16:creationId xmlns:a16="http://schemas.microsoft.com/office/drawing/2014/main" id="{0B6C9EE8-16E3-CCC6-0BBB-250517FACDDF}"/>
                </a:ext>
              </a:extLst>
            </p:cNvPr>
            <p:cNvSpPr txBox="1"/>
            <p:nvPr/>
          </p:nvSpPr>
          <p:spPr>
            <a:xfrm>
              <a:off x="1243052" y="2095500"/>
              <a:ext cx="1576347" cy="549592"/>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Bit 1 </a:t>
              </a:r>
            </a:p>
            <a:p>
              <a:pPr algn="ctr"/>
              <a:r>
                <a:rPr lang="en-US" altLang="zh-TW" sz="900" dirty="0">
                  <a:latin typeface="Georgia Pro Black" panose="020F0502020204030204" pitchFamily="18" charset="0"/>
                </a:rPr>
                <a:t>Inversion</a:t>
              </a:r>
              <a:endParaRPr lang="zh-TW" altLang="en-US" sz="900" dirty="0">
                <a:latin typeface="Georgia Pro Black" panose="020F0502020204030204" pitchFamily="18" charset="0"/>
              </a:endParaRPr>
            </a:p>
          </p:txBody>
        </p:sp>
        <p:sp>
          <p:nvSpPr>
            <p:cNvPr id="12" name="文字方塊 11">
              <a:extLst>
                <a:ext uri="{FF2B5EF4-FFF2-40B4-BE49-F238E27FC236}">
                  <a16:creationId xmlns:a16="http://schemas.microsoft.com/office/drawing/2014/main" id="{D7C12924-1896-45AC-7219-A79C56C1932D}"/>
                </a:ext>
              </a:extLst>
            </p:cNvPr>
            <p:cNvSpPr txBox="1"/>
            <p:nvPr/>
          </p:nvSpPr>
          <p:spPr>
            <a:xfrm>
              <a:off x="4494252" y="2070100"/>
              <a:ext cx="1576347" cy="549592"/>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Bit 2 </a:t>
              </a:r>
            </a:p>
            <a:p>
              <a:pPr algn="ctr"/>
              <a:r>
                <a:rPr lang="en-US" altLang="zh-TW" sz="900" dirty="0">
                  <a:latin typeface="Georgia Pro Black" panose="020F0502020204030204" pitchFamily="18" charset="0"/>
                </a:rPr>
                <a:t>Inversion</a:t>
              </a:r>
              <a:endParaRPr lang="zh-TW" altLang="en-US" sz="900" dirty="0">
                <a:latin typeface="Georgia Pro Black" panose="020F0502020204030204" pitchFamily="18" charset="0"/>
              </a:endParaRPr>
            </a:p>
          </p:txBody>
        </p:sp>
        <p:sp>
          <p:nvSpPr>
            <p:cNvPr id="13" name="文字方塊 12">
              <a:extLst>
                <a:ext uri="{FF2B5EF4-FFF2-40B4-BE49-F238E27FC236}">
                  <a16:creationId xmlns:a16="http://schemas.microsoft.com/office/drawing/2014/main" id="{443A0A1F-69EB-DE62-B174-5BFEC663FF01}"/>
                </a:ext>
              </a:extLst>
            </p:cNvPr>
            <p:cNvSpPr txBox="1"/>
            <p:nvPr/>
          </p:nvSpPr>
          <p:spPr>
            <a:xfrm>
              <a:off x="9205951" y="2095500"/>
              <a:ext cx="1576347" cy="549592"/>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Bit N </a:t>
              </a:r>
            </a:p>
            <a:p>
              <a:pPr algn="ctr"/>
              <a:r>
                <a:rPr lang="en-US" altLang="zh-TW" sz="900" dirty="0">
                  <a:latin typeface="Georgia Pro Black" panose="020F0502020204030204" pitchFamily="18" charset="0"/>
                </a:rPr>
                <a:t>Inversion</a:t>
              </a:r>
              <a:endParaRPr lang="zh-TW" altLang="en-US" sz="900" dirty="0">
                <a:latin typeface="Georgia Pro Black" panose="020F0502020204030204" pitchFamily="18" charset="0"/>
              </a:endParaRPr>
            </a:p>
          </p:txBody>
        </p:sp>
        <p:sp>
          <p:nvSpPr>
            <p:cNvPr id="14" name="文字方塊 13">
              <a:extLst>
                <a:ext uri="{FF2B5EF4-FFF2-40B4-BE49-F238E27FC236}">
                  <a16:creationId xmlns:a16="http://schemas.microsoft.com/office/drawing/2014/main" id="{C46F6DA2-5D7F-1035-5309-64CC1929CB7C}"/>
                </a:ext>
              </a:extLst>
            </p:cNvPr>
            <p:cNvSpPr txBox="1"/>
            <p:nvPr/>
          </p:nvSpPr>
          <p:spPr>
            <a:xfrm>
              <a:off x="1293852" y="533400"/>
              <a:ext cx="1576347"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Trial 1 </a:t>
              </a:r>
            </a:p>
          </p:txBody>
        </p:sp>
        <p:sp>
          <p:nvSpPr>
            <p:cNvPr id="15" name="文字方塊 14">
              <a:extLst>
                <a:ext uri="{FF2B5EF4-FFF2-40B4-BE49-F238E27FC236}">
                  <a16:creationId xmlns:a16="http://schemas.microsoft.com/office/drawing/2014/main" id="{D811683A-4A17-95CC-F53B-E4A04DB9F0E9}"/>
                </a:ext>
              </a:extLst>
            </p:cNvPr>
            <p:cNvSpPr txBox="1"/>
            <p:nvPr/>
          </p:nvSpPr>
          <p:spPr>
            <a:xfrm>
              <a:off x="4545052" y="546101"/>
              <a:ext cx="1576347"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Trial 2 </a:t>
              </a:r>
            </a:p>
          </p:txBody>
        </p:sp>
        <p:sp>
          <p:nvSpPr>
            <p:cNvPr id="16" name="文字方塊 15">
              <a:extLst>
                <a:ext uri="{FF2B5EF4-FFF2-40B4-BE49-F238E27FC236}">
                  <a16:creationId xmlns:a16="http://schemas.microsoft.com/office/drawing/2014/main" id="{240EEAC4-03D1-C747-CCD9-0BDBE07F3B4D}"/>
                </a:ext>
              </a:extLst>
            </p:cNvPr>
            <p:cNvSpPr txBox="1"/>
            <p:nvPr/>
          </p:nvSpPr>
          <p:spPr>
            <a:xfrm>
              <a:off x="9231353" y="571501"/>
              <a:ext cx="1576347"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Trial N </a:t>
              </a:r>
            </a:p>
          </p:txBody>
        </p:sp>
        <p:cxnSp>
          <p:nvCxnSpPr>
            <p:cNvPr id="17" name="直線單箭頭接點 16">
              <a:extLst>
                <a:ext uri="{FF2B5EF4-FFF2-40B4-BE49-F238E27FC236}">
                  <a16:creationId xmlns:a16="http://schemas.microsoft.com/office/drawing/2014/main" id="{545E533C-348D-CD9A-74B0-7893BE76A4B0}"/>
                </a:ext>
              </a:extLst>
            </p:cNvPr>
            <p:cNvCxnSpPr/>
            <p:nvPr/>
          </p:nvCxnSpPr>
          <p:spPr>
            <a:xfrm>
              <a:off x="2057400" y="4127500"/>
              <a:ext cx="0" cy="4445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8" name="文字方塊 17">
              <a:extLst>
                <a:ext uri="{FF2B5EF4-FFF2-40B4-BE49-F238E27FC236}">
                  <a16:creationId xmlns:a16="http://schemas.microsoft.com/office/drawing/2014/main" id="{594DAEFD-7C63-B9EF-0CBB-D55990797C6C}"/>
                </a:ext>
              </a:extLst>
            </p:cNvPr>
            <p:cNvSpPr txBox="1"/>
            <p:nvPr/>
          </p:nvSpPr>
          <p:spPr>
            <a:xfrm>
              <a:off x="1433552" y="4597400"/>
              <a:ext cx="1309649"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Value 1 </a:t>
              </a:r>
            </a:p>
          </p:txBody>
        </p:sp>
        <p:cxnSp>
          <p:nvCxnSpPr>
            <p:cNvPr id="19" name="直線單箭頭接點 18">
              <a:extLst>
                <a:ext uri="{FF2B5EF4-FFF2-40B4-BE49-F238E27FC236}">
                  <a16:creationId xmlns:a16="http://schemas.microsoft.com/office/drawing/2014/main" id="{A97AAD91-94BE-70DE-8D5C-BAD9FA1EE5F9}"/>
                </a:ext>
              </a:extLst>
            </p:cNvPr>
            <p:cNvCxnSpPr/>
            <p:nvPr/>
          </p:nvCxnSpPr>
          <p:spPr>
            <a:xfrm>
              <a:off x="5321300" y="4114800"/>
              <a:ext cx="0" cy="4445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0" name="文字方塊 19">
              <a:extLst>
                <a:ext uri="{FF2B5EF4-FFF2-40B4-BE49-F238E27FC236}">
                  <a16:creationId xmlns:a16="http://schemas.microsoft.com/office/drawing/2014/main" id="{1F22F13C-FC43-79AD-BFBC-C1D80878C218}"/>
                </a:ext>
              </a:extLst>
            </p:cNvPr>
            <p:cNvSpPr txBox="1"/>
            <p:nvPr/>
          </p:nvSpPr>
          <p:spPr>
            <a:xfrm>
              <a:off x="4697452" y="4584700"/>
              <a:ext cx="1309649"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Value 2 </a:t>
              </a:r>
            </a:p>
          </p:txBody>
        </p:sp>
        <p:cxnSp>
          <p:nvCxnSpPr>
            <p:cNvPr id="21" name="直線單箭頭接點 20">
              <a:extLst>
                <a:ext uri="{FF2B5EF4-FFF2-40B4-BE49-F238E27FC236}">
                  <a16:creationId xmlns:a16="http://schemas.microsoft.com/office/drawing/2014/main" id="{D8F3945C-68A1-279E-D1F7-2F4FF95E810A}"/>
                </a:ext>
              </a:extLst>
            </p:cNvPr>
            <p:cNvCxnSpPr/>
            <p:nvPr/>
          </p:nvCxnSpPr>
          <p:spPr>
            <a:xfrm>
              <a:off x="9994900" y="4076700"/>
              <a:ext cx="0" cy="4445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2" name="文字方塊 21">
              <a:extLst>
                <a:ext uri="{FF2B5EF4-FFF2-40B4-BE49-F238E27FC236}">
                  <a16:creationId xmlns:a16="http://schemas.microsoft.com/office/drawing/2014/main" id="{E606ED76-5A50-46B2-1462-1D03CC8E95BB}"/>
                </a:ext>
              </a:extLst>
            </p:cNvPr>
            <p:cNvSpPr txBox="1"/>
            <p:nvPr/>
          </p:nvSpPr>
          <p:spPr>
            <a:xfrm>
              <a:off x="9371051" y="4546600"/>
              <a:ext cx="1309649"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Value N </a:t>
              </a:r>
            </a:p>
          </p:txBody>
        </p:sp>
        <p:sp>
          <p:nvSpPr>
            <p:cNvPr id="23" name="右大括弧 22">
              <a:extLst>
                <a:ext uri="{FF2B5EF4-FFF2-40B4-BE49-F238E27FC236}">
                  <a16:creationId xmlns:a16="http://schemas.microsoft.com/office/drawing/2014/main" id="{5CC71E9F-E103-1B44-B308-1A519176BDAD}"/>
                </a:ext>
              </a:extLst>
            </p:cNvPr>
            <p:cNvSpPr/>
            <p:nvPr/>
          </p:nvSpPr>
          <p:spPr>
            <a:xfrm rot="5400000">
              <a:off x="5982462" y="572262"/>
              <a:ext cx="215900" cy="910437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sz="900"/>
            </a:p>
          </p:txBody>
        </p:sp>
        <p:sp>
          <p:nvSpPr>
            <p:cNvPr id="24" name="文字方塊 23">
              <a:extLst>
                <a:ext uri="{FF2B5EF4-FFF2-40B4-BE49-F238E27FC236}">
                  <a16:creationId xmlns:a16="http://schemas.microsoft.com/office/drawing/2014/main" id="{0F2CDCC0-06B6-4D23-C495-BBE7C1539AFB}"/>
                </a:ext>
              </a:extLst>
            </p:cNvPr>
            <p:cNvSpPr txBox="1"/>
            <p:nvPr/>
          </p:nvSpPr>
          <p:spPr>
            <a:xfrm>
              <a:off x="3821151" y="5308600"/>
              <a:ext cx="4700548"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Optimal Value &amp; Configuration </a:t>
              </a:r>
            </a:p>
          </p:txBody>
        </p:sp>
      </p:grpSp>
      <p:sp>
        <p:nvSpPr>
          <p:cNvPr id="137" name="投影片編號版面配置區 136">
            <a:extLst>
              <a:ext uri="{FF2B5EF4-FFF2-40B4-BE49-F238E27FC236}">
                <a16:creationId xmlns:a16="http://schemas.microsoft.com/office/drawing/2014/main" id="{6F06C13F-6749-4685-9AE5-301F5222F53C}"/>
              </a:ext>
            </a:extLst>
          </p:cNvPr>
          <p:cNvSpPr>
            <a:spLocks noGrp="1"/>
          </p:cNvSpPr>
          <p:nvPr>
            <p:ph type="sldNum" sz="quarter" idx="10"/>
          </p:nvPr>
        </p:nvSpPr>
        <p:spPr/>
        <p:txBody>
          <a:bodyPr/>
          <a:lstStyle/>
          <a:p>
            <a:fld id="{7A97B5DE-3CB1-4C6F-ACB5-6BC122C5FF78}" type="slidenum">
              <a:rPr lang="en-US" altLang="zh-TW" smtClean="0"/>
              <a:pPr/>
              <a:t>68</a:t>
            </a:fld>
            <a:endParaRPr lang="en-US" altLang="zh-TW"/>
          </a:p>
        </p:txBody>
      </p:sp>
    </p:spTree>
    <p:custDataLst>
      <p:tags r:id="rId1"/>
    </p:custDataLst>
    <p:extLst>
      <p:ext uri="{BB962C8B-B14F-4D97-AF65-F5344CB8AC3E}">
        <p14:creationId xmlns:p14="http://schemas.microsoft.com/office/powerpoint/2010/main" val="39616478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536682-2C05-FCC4-B854-03825D59CCEC}"/>
              </a:ext>
            </a:extLst>
          </p:cNvPr>
          <p:cNvSpPr>
            <a:spLocks noGrp="1"/>
          </p:cNvSpPr>
          <p:nvPr>
            <p:ph type="title"/>
          </p:nvPr>
        </p:nvSpPr>
        <p:spPr>
          <a:xfrm>
            <a:off x="429370" y="178905"/>
            <a:ext cx="8263890" cy="1075811"/>
          </a:xfrm>
        </p:spPr>
        <p:txBody>
          <a:bodyPr anchor="b">
            <a:normAutofit/>
          </a:bodyPr>
          <a:lstStyle/>
          <a:p>
            <a:r>
              <a:rPr lang="en-US" altLang="zh-TW" sz="4050"/>
              <a:t>Using DA</a:t>
            </a:r>
            <a:endParaRPr lang="zh-TW" altLang="en-US" sz="4050"/>
          </a:p>
        </p:txBody>
      </p:sp>
      <p:sp>
        <p:nvSpPr>
          <p:cNvPr id="3" name="內容版面配置區 2">
            <a:extLst>
              <a:ext uri="{FF2B5EF4-FFF2-40B4-BE49-F238E27FC236}">
                <a16:creationId xmlns:a16="http://schemas.microsoft.com/office/drawing/2014/main" id="{FE27F2CF-E24E-093E-9347-2DD50F047E56}"/>
              </a:ext>
            </a:extLst>
          </p:cNvPr>
          <p:cNvSpPr>
            <a:spLocks noGrp="1"/>
          </p:cNvSpPr>
          <p:nvPr>
            <p:ph idx="1"/>
          </p:nvPr>
        </p:nvSpPr>
        <p:spPr>
          <a:xfrm>
            <a:off x="429370" y="1553487"/>
            <a:ext cx="4138756" cy="3089379"/>
          </a:xfrm>
        </p:spPr>
        <p:txBody>
          <a:bodyPr anchor="t">
            <a:normAutofit fontScale="85000" lnSpcReduction="20000"/>
          </a:bodyPr>
          <a:lstStyle/>
          <a:p>
            <a:r>
              <a:rPr lang="en-US" altLang="zh-TW" sz="1650" dirty="0"/>
              <a:t>Generate the Q matrix for QUBO</a:t>
            </a:r>
          </a:p>
          <a:p>
            <a:r>
              <a:rPr lang="en-US" altLang="zh-TW" sz="1650" dirty="0"/>
              <a:t>Send Q to DA by </a:t>
            </a:r>
            <a:r>
              <a:rPr lang="en-US" altLang="zh-TW" sz="1650" dirty="0" err="1"/>
              <a:t>Qubo</a:t>
            </a:r>
            <a:r>
              <a:rPr lang="en-US" altLang="zh-TW" sz="1650" dirty="0"/>
              <a:t> v3 API</a:t>
            </a:r>
            <a:endParaRPr lang="en-GB" altLang="zh-TW" sz="1650" dirty="0"/>
          </a:p>
          <a:p>
            <a:pPr lvl="1"/>
            <a:r>
              <a:rPr lang="en-GB" altLang="zh-TW" sz="1650" dirty="0"/>
              <a:t>https://portal.aispf.global.fujitsu.com/apidoc/da/jp/api-ref/da-qubo-v3-en.html</a:t>
            </a:r>
          </a:p>
          <a:p>
            <a:r>
              <a:rPr lang="en-GB" altLang="zh-TW" sz="1650" dirty="0"/>
              <a:t>Get the solution and </a:t>
            </a:r>
            <a:r>
              <a:rPr lang="en-US" altLang="zh-TW" sz="1650" dirty="0"/>
              <a:t>the total time required to find an optimal solution</a:t>
            </a:r>
            <a:endParaRPr lang="en-GB" altLang="zh-TW" sz="1650" dirty="0"/>
          </a:p>
          <a:p>
            <a:endParaRPr lang="en-GB" altLang="zh-TW" sz="1650" dirty="0"/>
          </a:p>
          <a:p>
            <a:r>
              <a:rPr lang="en-GB" altLang="zh-TW" sz="1650" dirty="0"/>
              <a:t>The following features of DA are not used in order to be fair</a:t>
            </a:r>
          </a:p>
          <a:p>
            <a:pPr lvl="1"/>
            <a:r>
              <a:rPr lang="en-GB" altLang="zh-TW" sz="1650" dirty="0"/>
              <a:t>separated penalty term</a:t>
            </a:r>
          </a:p>
          <a:p>
            <a:pPr lvl="1"/>
            <a:r>
              <a:rPr lang="en-US" altLang="zh-TW" sz="1650" dirty="0" err="1"/>
              <a:t>one_way_one_hot_groups</a:t>
            </a:r>
            <a:endParaRPr lang="en-US" altLang="zh-TW" sz="1650" dirty="0"/>
          </a:p>
          <a:p>
            <a:pPr lvl="1"/>
            <a:r>
              <a:rPr lang="en-US" altLang="zh-TW" sz="1650" dirty="0" err="1"/>
              <a:t>two_way_one_hot_groups</a:t>
            </a:r>
            <a:endParaRPr lang="en-US" altLang="zh-TW" sz="1650" dirty="0"/>
          </a:p>
          <a:p>
            <a:pPr lvl="1"/>
            <a:r>
              <a:rPr lang="en-US" altLang="zh-TW" sz="1600" dirty="0"/>
              <a:t>direct inequality constraints</a:t>
            </a:r>
            <a:endParaRPr lang="en-GB" altLang="zh-TW" sz="1300" dirty="0"/>
          </a:p>
        </p:txBody>
      </p:sp>
      <p:pic>
        <p:nvPicPr>
          <p:cNvPr id="8" name="圖片 7">
            <a:extLst>
              <a:ext uri="{FF2B5EF4-FFF2-40B4-BE49-F238E27FC236}">
                <a16:creationId xmlns:a16="http://schemas.microsoft.com/office/drawing/2014/main" id="{47C1C186-B140-1023-E9FF-2D9359408CA5}"/>
              </a:ext>
            </a:extLst>
          </p:cNvPr>
          <p:cNvPicPr>
            <a:picLocks noChangeAspect="1"/>
          </p:cNvPicPr>
          <p:nvPr/>
        </p:nvPicPr>
        <p:blipFill>
          <a:blip r:embed="rId4"/>
          <a:stretch>
            <a:fillRect/>
          </a:stretch>
        </p:blipFill>
        <p:spPr>
          <a:xfrm>
            <a:off x="4454392" y="1765431"/>
            <a:ext cx="4265102" cy="2419112"/>
          </a:xfrm>
          <a:prstGeom prst="rect">
            <a:avLst/>
          </a:prstGeom>
        </p:spPr>
      </p:pic>
      <p:sp>
        <p:nvSpPr>
          <p:cNvPr id="6" name="投影片編號版面配置區 5">
            <a:extLst>
              <a:ext uri="{FF2B5EF4-FFF2-40B4-BE49-F238E27FC236}">
                <a16:creationId xmlns:a16="http://schemas.microsoft.com/office/drawing/2014/main" id="{B438782E-E5BC-4195-BB83-44522758AE87}"/>
              </a:ext>
            </a:extLst>
          </p:cNvPr>
          <p:cNvSpPr>
            <a:spLocks noGrp="1"/>
          </p:cNvSpPr>
          <p:nvPr>
            <p:ph type="sldNum" sz="quarter" idx="10"/>
          </p:nvPr>
        </p:nvSpPr>
        <p:spPr/>
        <p:txBody>
          <a:bodyPr/>
          <a:lstStyle/>
          <a:p>
            <a:fld id="{7A97B5DE-3CB1-4C6F-ACB5-6BC122C5FF78}" type="slidenum">
              <a:rPr lang="en-US" altLang="zh-TW" smtClean="0"/>
              <a:pPr/>
              <a:t>69</a:t>
            </a:fld>
            <a:endParaRPr lang="en-US" altLang="zh-TW"/>
          </a:p>
        </p:txBody>
      </p:sp>
    </p:spTree>
    <p:custDataLst>
      <p:tags r:id="rId1"/>
    </p:custDataLst>
    <p:extLst>
      <p:ext uri="{BB962C8B-B14F-4D97-AF65-F5344CB8AC3E}">
        <p14:creationId xmlns:p14="http://schemas.microsoft.com/office/powerpoint/2010/main" val="349304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1" name="矩形 10">
            <a:extLst>
              <a:ext uri="{FF2B5EF4-FFF2-40B4-BE49-F238E27FC236}">
                <a16:creationId xmlns:a16="http://schemas.microsoft.com/office/drawing/2014/main" id="{8EE91476-20F6-4596-9CC8-ADDF09CB1353}"/>
              </a:ext>
            </a:extLst>
          </p:cNvPr>
          <p:cNvSpPr/>
          <p:nvPr/>
        </p:nvSpPr>
        <p:spPr>
          <a:xfrm>
            <a:off x="-346474" y="-22865"/>
            <a:ext cx="9836947" cy="884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What is </a:t>
            </a:r>
            <a:r>
              <a:rPr lang="en-US" altLang="zh-TW" b="1" dirty="0"/>
              <a:t>“Quantum”</a:t>
            </a:r>
            <a:r>
              <a:rPr lang="en-US" altLang="zh-TW" dirty="0"/>
              <a:t>?</a:t>
            </a:r>
            <a:endParaRPr dirty="0"/>
          </a:p>
        </p:txBody>
      </p:sp>
      <p:sp>
        <p:nvSpPr>
          <p:cNvPr id="194" name="Google Shape;194;g10b70956f60_16_37"/>
          <p:cNvSpPr txBox="1"/>
          <p:nvPr/>
        </p:nvSpPr>
        <p:spPr>
          <a:xfrm>
            <a:off x="373425" y="1266625"/>
            <a:ext cx="6564848" cy="3708697"/>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1800" dirty="0"/>
              <a:t>Quantum:</a:t>
            </a:r>
            <a:r>
              <a:rPr lang="zh-TW" altLang="en-US" sz="1800" dirty="0"/>
              <a:t> </a:t>
            </a:r>
            <a:r>
              <a:rPr lang="en-US" altLang="zh-TW" sz="1800" dirty="0"/>
              <a:t>the </a:t>
            </a:r>
            <a:r>
              <a:rPr lang="en-US" altLang="zh-TW" sz="1800" dirty="0">
                <a:solidFill>
                  <a:srgbClr val="FF0000"/>
                </a:solidFill>
              </a:rPr>
              <a:t>smallest indivisible unit of energy</a:t>
            </a:r>
            <a:r>
              <a:rPr lang="en-US" altLang="zh-TW" sz="1800" dirty="0"/>
              <a:t>, and in physics, it describes the behavior of matter and energy at </a:t>
            </a:r>
            <a:r>
              <a:rPr lang="en-US" altLang="zh-TW" sz="1800" dirty="0">
                <a:solidFill>
                  <a:srgbClr val="FF0000"/>
                </a:solidFill>
              </a:rPr>
              <a:t>atomic and subatomic scales</a:t>
            </a:r>
            <a:r>
              <a:rPr lang="en-US" altLang="zh-TW" sz="1800" dirty="0"/>
              <a:t> governed by the principles of quantum mechanics. </a:t>
            </a:r>
          </a:p>
          <a:p>
            <a:pPr marL="342900" lvl="0" indent="-292100">
              <a:buSzPts val="2000"/>
              <a:buChar char="●"/>
            </a:pPr>
            <a:r>
              <a:rPr lang="en-US" altLang="zh-TW" sz="1800" dirty="0"/>
              <a:t>Key phenomena:</a:t>
            </a:r>
          </a:p>
          <a:p>
            <a:pPr marL="628650" lvl="2" indent="-292100">
              <a:buSzPct val="90000"/>
              <a:buFont typeface="Wingdings" panose="05000000000000000000" pitchFamily="2" charset="2"/>
              <a:buChar char="p"/>
            </a:pPr>
            <a:r>
              <a:rPr lang="en-US" altLang="zh-TW" sz="1600" dirty="0">
                <a:solidFill>
                  <a:srgbClr val="FF0000"/>
                </a:solidFill>
              </a:rPr>
              <a:t>Superposition:</a:t>
            </a:r>
            <a:r>
              <a:rPr lang="en-US" altLang="zh-TW" sz="1600" dirty="0"/>
              <a:t> A particle can exist in multiple states at once, and its state becomes definite only upon measurement.</a:t>
            </a:r>
          </a:p>
          <a:p>
            <a:pPr marL="628650" lvl="2" indent="-292100">
              <a:buSzPct val="90000"/>
              <a:buFont typeface="Wingdings" panose="05000000000000000000" pitchFamily="2" charset="2"/>
              <a:buChar char="p"/>
            </a:pPr>
            <a:r>
              <a:rPr lang="en-US" altLang="zh-TW" sz="1600" dirty="0">
                <a:solidFill>
                  <a:srgbClr val="FF0000"/>
                </a:solidFill>
              </a:rPr>
              <a:t>Entanglement:</a:t>
            </a:r>
            <a:r>
              <a:rPr lang="en-US" altLang="zh-TW" sz="1600" dirty="0"/>
              <a:t> Particles can be linked, instantly affecting each other regardless of distance.</a:t>
            </a:r>
          </a:p>
          <a:p>
            <a:pPr marL="628650" lvl="2" indent="-292100">
              <a:buSzPct val="90000"/>
              <a:buFont typeface="Wingdings" panose="05000000000000000000" pitchFamily="2" charset="2"/>
              <a:buChar char="p"/>
            </a:pPr>
            <a:r>
              <a:rPr lang="en-US" altLang="zh-TW" sz="1600" dirty="0">
                <a:solidFill>
                  <a:srgbClr val="FF0000"/>
                </a:solidFill>
              </a:rPr>
              <a:t>Interference:</a:t>
            </a:r>
            <a:r>
              <a:rPr lang="en-US" altLang="zh-TW" sz="1600" dirty="0"/>
              <a:t> Probability amplitudes of states can reinforce or cancel each other due to the wave-like behavior of particles.</a:t>
            </a:r>
          </a:p>
          <a:p>
            <a:pPr marL="628650" lvl="2" indent="-292100">
              <a:buSzPct val="90000"/>
              <a:buFont typeface="Wingdings" panose="05000000000000000000" pitchFamily="2" charset="2"/>
              <a:buChar char="p"/>
            </a:pPr>
            <a:r>
              <a:rPr lang="en-US" altLang="zh-TW" sz="1600" dirty="0">
                <a:solidFill>
                  <a:srgbClr val="FF0000"/>
                </a:solidFill>
              </a:rPr>
              <a:t>Tunneling:</a:t>
            </a:r>
            <a:r>
              <a:rPr lang="en-US" altLang="zh-TW" sz="1600" dirty="0"/>
              <a:t> A particle can cross barriers that seem classically impossible.</a:t>
            </a:r>
          </a:p>
          <a:p>
            <a:pPr marL="628650" lvl="2" indent="-292100">
              <a:buSzPct val="90000"/>
              <a:buFont typeface="Wingdings" panose="05000000000000000000" pitchFamily="2" charset="2"/>
              <a:buChar char="p"/>
            </a:pPr>
            <a:endParaRPr sz="1600" b="0" i="0" u="none" strike="noStrike" cap="none" dirty="0">
              <a:solidFill>
                <a:srgbClr val="000000"/>
              </a:solidFill>
              <a:sym typeface="Arial"/>
            </a:endParaRPr>
          </a:p>
        </p:txBody>
      </p:sp>
      <p:sp>
        <p:nvSpPr>
          <p:cNvPr id="4" name="投影片編號版面配置區 3">
            <a:extLst>
              <a:ext uri="{FF2B5EF4-FFF2-40B4-BE49-F238E27FC236}">
                <a16:creationId xmlns:a16="http://schemas.microsoft.com/office/drawing/2014/main" id="{DB64C00D-D8C3-440D-A64F-4F3FF79A48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a:t>
            </a:fld>
            <a:endParaRPr lang="zh-TW" altLang="en-US"/>
          </a:p>
        </p:txBody>
      </p:sp>
      <p:pic>
        <p:nvPicPr>
          <p:cNvPr id="5" name="Picture 2" descr="https://en.openprof.com/ge/images/88/AS_640.png">
            <a:extLst>
              <a:ext uri="{FF2B5EF4-FFF2-40B4-BE49-F238E27FC236}">
                <a16:creationId xmlns:a16="http://schemas.microsoft.com/office/drawing/2014/main" id="{6AE9DF8E-CACA-4E09-B987-0C9404A30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542" y="112107"/>
            <a:ext cx="2179376" cy="13435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Quantum Entanglement | Brilliant Math &amp; Science Wiki">
            <a:extLst>
              <a:ext uri="{FF2B5EF4-FFF2-40B4-BE49-F238E27FC236}">
                <a16:creationId xmlns:a16="http://schemas.microsoft.com/office/drawing/2014/main" id="{3DACC7B5-524E-4160-8293-237039F6A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230" y="2804079"/>
            <a:ext cx="2390848" cy="697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templeton.org/wp-content/uploads/2017/07/Double-slit_experiment_with_electrons-300x226.png">
            <a:extLst>
              <a:ext uri="{FF2B5EF4-FFF2-40B4-BE49-F238E27FC236}">
                <a16:creationId xmlns:a16="http://schemas.microsoft.com/office/drawing/2014/main" id="{C3241B31-8080-4071-A8A7-B86CCED86D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542" y="3583197"/>
            <a:ext cx="2487536" cy="10396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miro.medium.com/max/1400/1*w9516UckuSEBQdiUOoiHbQ.png">
            <a:extLst>
              <a:ext uri="{FF2B5EF4-FFF2-40B4-BE49-F238E27FC236}">
                <a16:creationId xmlns:a16="http://schemas.microsoft.com/office/drawing/2014/main" id="{2644362C-D332-4235-8AC2-92170210C4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586" t="20032"/>
          <a:stretch/>
        </p:blipFill>
        <p:spPr bwMode="auto">
          <a:xfrm>
            <a:off x="8122571" y="1174347"/>
            <a:ext cx="1224178" cy="15733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E14-V20-B1.gif">
            <a:extLst>
              <a:ext uri="{FF2B5EF4-FFF2-40B4-BE49-F238E27FC236}">
                <a16:creationId xmlns:a16="http://schemas.microsoft.com/office/drawing/2014/main" id="{A80DB929-8E8F-41E4-B8A2-C0B9EA1CC38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19707" y="4407099"/>
            <a:ext cx="4089772" cy="898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ax Planck (1858-1947).jpg">
            <a:extLst>
              <a:ext uri="{FF2B5EF4-FFF2-40B4-BE49-F238E27FC236}">
                <a16:creationId xmlns:a16="http://schemas.microsoft.com/office/drawing/2014/main" id="{D1967A72-AFEB-423D-B520-944FF614FD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9104" y="6981"/>
            <a:ext cx="1037924" cy="133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6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B3C91-36D6-BFFE-F419-AB883A5689DE}"/>
              </a:ext>
            </a:extLst>
          </p:cNvPr>
          <p:cNvSpPr>
            <a:spLocks noGrp="1"/>
          </p:cNvSpPr>
          <p:nvPr>
            <p:ph type="title"/>
          </p:nvPr>
        </p:nvSpPr>
        <p:spPr/>
        <p:txBody>
          <a:bodyPr/>
          <a:lstStyle/>
          <a:p>
            <a:r>
              <a:rPr kumimoji="1" lang="en-US" altLang="zh-TW" dirty="0"/>
              <a:t>Compal GPU-based Annealer (GPUA) Framework</a:t>
            </a:r>
            <a:endParaRPr kumimoji="1" lang="zh-TW" altLang="en-US" dirty="0"/>
          </a:p>
        </p:txBody>
      </p:sp>
      <p:grpSp>
        <p:nvGrpSpPr>
          <p:cNvPr id="24" name="群組 23">
            <a:extLst>
              <a:ext uri="{FF2B5EF4-FFF2-40B4-BE49-F238E27FC236}">
                <a16:creationId xmlns:a16="http://schemas.microsoft.com/office/drawing/2014/main" id="{B7C84247-DB2F-ADCD-E5C3-E652D997F004}"/>
              </a:ext>
            </a:extLst>
          </p:cNvPr>
          <p:cNvGrpSpPr/>
          <p:nvPr/>
        </p:nvGrpSpPr>
        <p:grpSpPr>
          <a:xfrm>
            <a:off x="587539" y="932364"/>
            <a:ext cx="7927811" cy="4092737"/>
            <a:chOff x="783385" y="1243151"/>
            <a:chExt cx="10570415" cy="5456983"/>
          </a:xfrm>
        </p:grpSpPr>
        <p:sp>
          <p:nvSpPr>
            <p:cNvPr id="4" name="文字方塊 3">
              <a:extLst>
                <a:ext uri="{FF2B5EF4-FFF2-40B4-BE49-F238E27FC236}">
                  <a16:creationId xmlns:a16="http://schemas.microsoft.com/office/drawing/2014/main" id="{57DC5201-7B3E-0EC4-70F0-D2663AEB287B}"/>
                </a:ext>
              </a:extLst>
            </p:cNvPr>
            <p:cNvSpPr txBox="1"/>
            <p:nvPr/>
          </p:nvSpPr>
          <p:spPr>
            <a:xfrm>
              <a:off x="4682537" y="4124689"/>
              <a:ext cx="2007948" cy="492443"/>
            </a:xfrm>
            <a:prstGeom prst="rect">
              <a:avLst/>
            </a:prstGeom>
            <a:noFill/>
          </p:spPr>
          <p:txBody>
            <a:bodyPr wrap="square">
              <a:spAutoFit/>
            </a:bodyPr>
            <a:lstStyle/>
            <a:p>
              <a:pPr algn="ctr" defTabSz="685800">
                <a:buClrTx/>
                <a:defRPr/>
              </a:pPr>
              <a:r>
                <a:rPr lang="zh-TW" altLang="en-US" sz="1800" b="1" dirty="0">
                  <a:solidFill>
                    <a:schemeClr val="bg1"/>
                  </a:solidFill>
                  <a:latin typeface="微軟正黑體" panose="020B0604030504040204" pitchFamily="34" charset="-120"/>
                  <a:ea typeface="微軟正黑體" panose="020B0604030504040204" pitchFamily="34" charset="-120"/>
                </a:rPr>
                <a:t>容易使用</a:t>
              </a:r>
            </a:p>
          </p:txBody>
        </p:sp>
        <p:sp>
          <p:nvSpPr>
            <p:cNvPr id="5" name="文字方塊 4">
              <a:extLst>
                <a:ext uri="{FF2B5EF4-FFF2-40B4-BE49-F238E27FC236}">
                  <a16:creationId xmlns:a16="http://schemas.microsoft.com/office/drawing/2014/main" id="{21A37BCF-E999-DE7B-A80B-704A76207B84}"/>
                </a:ext>
              </a:extLst>
            </p:cNvPr>
            <p:cNvSpPr txBox="1"/>
            <p:nvPr/>
          </p:nvSpPr>
          <p:spPr>
            <a:xfrm>
              <a:off x="8022237" y="4124689"/>
              <a:ext cx="2007948" cy="492443"/>
            </a:xfrm>
            <a:prstGeom prst="rect">
              <a:avLst/>
            </a:prstGeom>
            <a:noFill/>
          </p:spPr>
          <p:txBody>
            <a:bodyPr wrap="square">
              <a:spAutoFit/>
            </a:bodyPr>
            <a:lstStyle/>
            <a:p>
              <a:pPr algn="ctr" defTabSz="685800">
                <a:buClrTx/>
                <a:defRPr/>
              </a:pPr>
              <a:r>
                <a:rPr lang="zh-TW" altLang="en-US" sz="1800" b="1" dirty="0">
                  <a:solidFill>
                    <a:schemeClr val="bg1"/>
                  </a:solidFill>
                  <a:latin typeface="微軟正黑體" panose="020B0604030504040204" pitchFamily="34" charset="-120"/>
                  <a:ea typeface="微軟正黑體" panose="020B0604030504040204" pitchFamily="34" charset="-120"/>
                </a:rPr>
                <a:t>可擴充升級</a:t>
              </a:r>
            </a:p>
          </p:txBody>
        </p:sp>
        <p:cxnSp>
          <p:nvCxnSpPr>
            <p:cNvPr id="6" name="直線接點 5">
              <a:extLst>
                <a:ext uri="{FF2B5EF4-FFF2-40B4-BE49-F238E27FC236}">
                  <a16:creationId xmlns:a16="http://schemas.microsoft.com/office/drawing/2014/main" id="{E1075F37-5842-5F6B-6B51-EC1CC7529B81}"/>
                </a:ext>
              </a:extLst>
            </p:cNvPr>
            <p:cNvCxnSpPr>
              <a:cxnSpLocks/>
            </p:cNvCxnSpPr>
            <p:nvPr/>
          </p:nvCxnSpPr>
          <p:spPr>
            <a:xfrm>
              <a:off x="783385" y="1243187"/>
              <a:ext cx="6002953" cy="331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5DC3EBE8-FD93-F1A2-EFDA-5C92DAB07C6C}"/>
                </a:ext>
              </a:extLst>
            </p:cNvPr>
            <p:cNvCxnSpPr>
              <a:cxnSpLocks/>
            </p:cNvCxnSpPr>
            <p:nvPr/>
          </p:nvCxnSpPr>
          <p:spPr>
            <a:xfrm>
              <a:off x="891845" y="1243151"/>
              <a:ext cx="9234193" cy="33163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C2E6D905-A47A-EF1A-298E-8BDECCF6BA7A}"/>
                </a:ext>
              </a:extLst>
            </p:cNvPr>
            <p:cNvSpPr txBox="1"/>
            <p:nvPr/>
          </p:nvSpPr>
          <p:spPr>
            <a:xfrm>
              <a:off x="1256829" y="4823339"/>
              <a:ext cx="2177249" cy="1846660"/>
            </a:xfrm>
            <a:prstGeom prst="rect">
              <a:avLst/>
            </a:prstGeom>
            <a:noFill/>
          </p:spPr>
          <p:txBody>
            <a:bodyPr wrap="square">
              <a:spAutoFit/>
            </a:bodyPr>
            <a:lstStyle/>
            <a:p>
              <a:pPr defTabSz="685800">
                <a:buClrTx/>
                <a:defRPr/>
              </a:pPr>
              <a:r>
                <a:rPr lang="zh-TW" altLang="en-US" sz="1200" dirty="0">
                  <a:solidFill>
                    <a:schemeClr val="bg1"/>
                  </a:solidFill>
                  <a:latin typeface="微軟正黑體" panose="020B0604030504040204" pitchFamily="34" charset="-120"/>
                  <a:ea typeface="微軟正黑體" panose="020B0604030504040204" pitchFamily="34" charset="-120"/>
                </a:rPr>
                <a:t>架構於現有</a:t>
              </a:r>
              <a:r>
                <a:rPr lang="en-US" altLang="zh-TW" sz="1200" dirty="0">
                  <a:solidFill>
                    <a:schemeClr val="bg1"/>
                  </a:solidFill>
                  <a:latin typeface="微軟正黑體" panose="020B0604030504040204" pitchFamily="34" charset="-120"/>
                  <a:ea typeface="微軟正黑體" panose="020B0604030504040204" pitchFamily="34" charset="-120"/>
                </a:rPr>
                <a:t>CPU</a:t>
              </a:r>
              <a:r>
                <a:rPr lang="zh-TW" altLang="en-US" sz="1200" dirty="0">
                  <a:solidFill>
                    <a:schemeClr val="bg1"/>
                  </a:solidFill>
                  <a:latin typeface="微軟正黑體" panose="020B0604030504040204" pitchFamily="34" charset="-120"/>
                  <a:ea typeface="微軟正黑體" panose="020B0604030504040204" pitchFamily="34" charset="-120"/>
                </a:rPr>
                <a:t>與</a:t>
              </a:r>
              <a:r>
                <a:rPr lang="en-US" altLang="zh-TW" sz="1200" dirty="0">
                  <a:solidFill>
                    <a:schemeClr val="bg1"/>
                  </a:solidFill>
                  <a:latin typeface="微軟正黑體" panose="020B0604030504040204" pitchFamily="34" charset="-120"/>
                  <a:ea typeface="微軟正黑體" panose="020B0604030504040204" pitchFamily="34" charset="-120"/>
                </a:rPr>
                <a:t>GPU</a:t>
              </a:r>
              <a:r>
                <a:rPr lang="zh-TW" altLang="en-US" sz="1200" dirty="0">
                  <a:solidFill>
                    <a:schemeClr val="bg1"/>
                  </a:solidFill>
                  <a:latin typeface="微軟正黑體" panose="020B0604030504040204" pitchFamily="34" charset="-120"/>
                  <a:ea typeface="微軟正黑體" panose="020B0604030504040204" pitchFamily="34" charset="-120"/>
                </a:rPr>
                <a:t>硬體上，可彈性部署於雲端或地端應用</a:t>
              </a:r>
              <a:endParaRPr lang="en-US" altLang="zh-TW" sz="1200" dirty="0">
                <a:solidFill>
                  <a:schemeClr val="bg1"/>
                </a:solidFill>
                <a:latin typeface="微軟正黑體" panose="020B0604030504040204" pitchFamily="34" charset="-120"/>
                <a:ea typeface="微軟正黑體" panose="020B0604030504040204" pitchFamily="34" charset="-120"/>
              </a:endParaRPr>
            </a:p>
            <a:p>
              <a:pPr defTabSz="685800">
                <a:buClrTx/>
                <a:defRPr/>
              </a:pPr>
              <a:endParaRPr lang="en-US" altLang="zh-TW" sz="1200" dirty="0">
                <a:solidFill>
                  <a:schemeClr val="bg1"/>
                </a:solidFill>
                <a:latin typeface="微軟正黑體" panose="020B0604030504040204" pitchFamily="34" charset="-120"/>
                <a:ea typeface="微軟正黑體" panose="020B0604030504040204" pitchFamily="34" charset="-120"/>
              </a:endParaRPr>
            </a:p>
            <a:p>
              <a:pPr defTabSz="685800">
                <a:buClrTx/>
                <a:defRPr/>
              </a:pPr>
              <a:endParaRPr lang="en-US" altLang="zh-TW" sz="1200" dirty="0">
                <a:solidFill>
                  <a:schemeClr val="bg1"/>
                </a:solidFill>
                <a:latin typeface="微軟正黑體" panose="020B0604030504040204" pitchFamily="34" charset="-120"/>
                <a:ea typeface="微軟正黑體" panose="020B0604030504040204" pitchFamily="34" charset="-120"/>
              </a:endParaRPr>
            </a:p>
            <a:p>
              <a:pPr defTabSz="685800">
                <a:buClrTx/>
                <a:defRPr/>
              </a:pP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1D7DBFAA-1AD7-6857-86AE-FFC0DA30AD62}"/>
                </a:ext>
              </a:extLst>
            </p:cNvPr>
            <p:cNvSpPr txBox="1"/>
            <p:nvPr/>
          </p:nvSpPr>
          <p:spPr>
            <a:xfrm>
              <a:off x="8022237" y="4778042"/>
              <a:ext cx="2007948" cy="861775"/>
            </a:xfrm>
            <a:prstGeom prst="rect">
              <a:avLst/>
            </a:prstGeom>
            <a:noFill/>
          </p:spPr>
          <p:txBody>
            <a:bodyPr wrap="square">
              <a:spAutoFit/>
            </a:bodyPr>
            <a:lstStyle/>
            <a:p>
              <a:pPr defTabSz="685800">
                <a:buClrTx/>
                <a:defRPr/>
              </a:pPr>
              <a:r>
                <a:rPr lang="zh-TW" altLang="en-US" sz="1200" dirty="0">
                  <a:solidFill>
                    <a:schemeClr val="bg1"/>
                  </a:solidFill>
                  <a:latin typeface="微軟正黑體" panose="020B0604030504040204" pitchFamily="34" charset="-120"/>
                  <a:ea typeface="微軟正黑體" panose="020B0604030504040204" pitchFamily="34" charset="-120"/>
                </a:rPr>
                <a:t>使用</a:t>
              </a:r>
              <a:r>
                <a:rPr lang="en-US" altLang="zh-TW" sz="1200" dirty="0">
                  <a:solidFill>
                    <a:schemeClr val="bg1"/>
                  </a:solidFill>
                  <a:latin typeface="微軟正黑體" panose="020B0604030504040204" pitchFamily="34" charset="-120"/>
                  <a:ea typeface="微軟正黑體" panose="020B0604030504040204" pitchFamily="34" charset="-120"/>
                </a:rPr>
                <a:t>CUDA</a:t>
              </a:r>
              <a:r>
                <a:rPr lang="zh-TW" altLang="en-US" sz="1200" dirty="0">
                  <a:solidFill>
                    <a:schemeClr val="bg1"/>
                  </a:solidFill>
                  <a:latin typeface="微軟正黑體" panose="020B0604030504040204" pitchFamily="34" charset="-120"/>
                  <a:ea typeface="微軟正黑體" panose="020B0604030504040204" pitchFamily="34" charset="-120"/>
                </a:rPr>
                <a:t>平行運算，效能可以隨</a:t>
              </a:r>
              <a:r>
                <a:rPr lang="en-US" altLang="zh-TW" sz="1200" dirty="0">
                  <a:solidFill>
                    <a:schemeClr val="bg1"/>
                  </a:solidFill>
                  <a:latin typeface="微軟正黑體" panose="020B0604030504040204" pitchFamily="34" charset="-120"/>
                  <a:ea typeface="微軟正黑體" panose="020B0604030504040204" pitchFamily="34" charset="-120"/>
                </a:rPr>
                <a:t>GPU</a:t>
              </a:r>
              <a:r>
                <a:rPr lang="zh-TW" altLang="en-US" sz="1200" dirty="0">
                  <a:solidFill>
                    <a:schemeClr val="bg1"/>
                  </a:solidFill>
                  <a:latin typeface="微軟正黑體" panose="020B0604030504040204" pitchFamily="34" charset="-120"/>
                  <a:ea typeface="微軟正黑體" panose="020B0604030504040204" pitchFamily="34" charset="-120"/>
                </a:rPr>
                <a:t>擴充升級</a:t>
              </a:r>
              <a:endParaRPr lang="en-US" altLang="zh-TW" sz="1200" dirty="0">
                <a:solidFill>
                  <a:schemeClr val="bg1"/>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310053D6-1FC2-0BB0-D8A5-F958EC24F6D5}"/>
                </a:ext>
              </a:extLst>
            </p:cNvPr>
            <p:cNvPicPr>
              <a:picLocks noChangeAspect="1"/>
            </p:cNvPicPr>
            <p:nvPr/>
          </p:nvPicPr>
          <p:blipFill>
            <a:blip r:embed="rId3"/>
            <a:stretch>
              <a:fillRect/>
            </a:stretch>
          </p:blipFill>
          <p:spPr>
            <a:xfrm>
              <a:off x="866639" y="2505270"/>
              <a:ext cx="10487161" cy="4194864"/>
            </a:xfrm>
            <a:prstGeom prst="rect">
              <a:avLst/>
            </a:prstGeom>
          </p:spPr>
        </p:pic>
        <p:sp>
          <p:nvSpPr>
            <p:cNvPr id="11" name="文字方塊 10">
              <a:extLst>
                <a:ext uri="{FF2B5EF4-FFF2-40B4-BE49-F238E27FC236}">
                  <a16:creationId xmlns:a16="http://schemas.microsoft.com/office/drawing/2014/main" id="{F363D6BD-657D-7836-3054-B3C069638809}"/>
                </a:ext>
              </a:extLst>
            </p:cNvPr>
            <p:cNvSpPr txBox="1"/>
            <p:nvPr/>
          </p:nvSpPr>
          <p:spPr>
            <a:xfrm>
              <a:off x="4531217" y="2592107"/>
              <a:ext cx="2558759" cy="338555"/>
            </a:xfrm>
            <a:prstGeom prst="rect">
              <a:avLst/>
            </a:prstGeom>
            <a:solidFill>
              <a:srgbClr val="ED7D31"/>
            </a:solidFill>
          </p:spPr>
          <p:txBody>
            <a:bodyPr wrap="square" rtlCol="0">
              <a:spAutoFit/>
            </a:bodyPr>
            <a:lstStyle/>
            <a:p>
              <a:endParaRPr kumimoji="1" lang="zh-TW" altLang="en-US" sz="1050" dirty="0"/>
            </a:p>
          </p:txBody>
        </p:sp>
        <p:sp>
          <p:nvSpPr>
            <p:cNvPr id="12" name="文字方塊 11">
              <a:extLst>
                <a:ext uri="{FF2B5EF4-FFF2-40B4-BE49-F238E27FC236}">
                  <a16:creationId xmlns:a16="http://schemas.microsoft.com/office/drawing/2014/main" id="{E41F5323-10EC-CB84-0F71-3B20B8EA17EF}"/>
                </a:ext>
              </a:extLst>
            </p:cNvPr>
            <p:cNvSpPr txBox="1"/>
            <p:nvPr/>
          </p:nvSpPr>
          <p:spPr>
            <a:xfrm>
              <a:off x="891845" y="1363542"/>
              <a:ext cx="10422082" cy="338555"/>
            </a:xfrm>
            <a:prstGeom prst="rect">
              <a:avLst/>
            </a:prstGeom>
            <a:solidFill>
              <a:schemeClr val="accent5"/>
            </a:solidFill>
          </p:spPr>
          <p:txBody>
            <a:bodyPr wrap="square" rtlCol="0">
              <a:spAutoFit/>
            </a:bodyPr>
            <a:lstStyle/>
            <a:p>
              <a:endParaRPr kumimoji="1" lang="zh-TW" altLang="en-US" sz="1050" dirty="0"/>
            </a:p>
          </p:txBody>
        </p:sp>
        <p:sp>
          <p:nvSpPr>
            <p:cNvPr id="13" name="文字方塊 12">
              <a:extLst>
                <a:ext uri="{FF2B5EF4-FFF2-40B4-BE49-F238E27FC236}">
                  <a16:creationId xmlns:a16="http://schemas.microsoft.com/office/drawing/2014/main" id="{C3F005EC-CBCB-DE5B-7293-A6F545690963}"/>
                </a:ext>
              </a:extLst>
            </p:cNvPr>
            <p:cNvSpPr txBox="1"/>
            <p:nvPr/>
          </p:nvSpPr>
          <p:spPr>
            <a:xfrm>
              <a:off x="1022886" y="1731615"/>
              <a:ext cx="1505293" cy="338555"/>
            </a:xfrm>
            <a:prstGeom prst="rect">
              <a:avLst/>
            </a:prstGeom>
            <a:noFill/>
          </p:spPr>
          <p:txBody>
            <a:bodyPr wrap="square" rtlCol="0">
              <a:spAutoFit/>
            </a:bodyPr>
            <a:lstStyle/>
            <a:p>
              <a:r>
                <a:rPr kumimoji="1" lang="en-US" altLang="zh-TW" sz="1050" dirty="0">
                  <a:solidFill>
                    <a:schemeClr val="bg1"/>
                  </a:solidFill>
                </a:rPr>
                <a:t>Formulation</a:t>
              </a:r>
              <a:endParaRPr kumimoji="1" lang="zh-TW" altLang="en-US" sz="1050" dirty="0">
                <a:solidFill>
                  <a:schemeClr val="bg1"/>
                </a:solidFill>
              </a:endParaRPr>
            </a:p>
          </p:txBody>
        </p:sp>
        <p:grpSp>
          <p:nvGrpSpPr>
            <p:cNvPr id="14" name="群組 13">
              <a:extLst>
                <a:ext uri="{FF2B5EF4-FFF2-40B4-BE49-F238E27FC236}">
                  <a16:creationId xmlns:a16="http://schemas.microsoft.com/office/drawing/2014/main" id="{224C794D-2244-45ED-2A48-A7BFE4D0E085}"/>
                </a:ext>
              </a:extLst>
            </p:cNvPr>
            <p:cNvGrpSpPr/>
            <p:nvPr/>
          </p:nvGrpSpPr>
          <p:grpSpPr>
            <a:xfrm>
              <a:off x="3011433" y="1601510"/>
              <a:ext cx="2367974" cy="567988"/>
              <a:chOff x="4863525" y="1052089"/>
              <a:chExt cx="2505694" cy="601022"/>
            </a:xfrm>
          </p:grpSpPr>
          <p:sp>
            <p:nvSpPr>
              <p:cNvPr id="15" name="文字方塊 14">
                <a:extLst>
                  <a:ext uri="{FF2B5EF4-FFF2-40B4-BE49-F238E27FC236}">
                    <a16:creationId xmlns:a16="http://schemas.microsoft.com/office/drawing/2014/main" id="{4B7A63AC-1AB7-4A60-E27E-5DEEA0BBF7DF}"/>
                  </a:ext>
                </a:extLst>
              </p:cNvPr>
              <p:cNvSpPr txBox="1"/>
              <p:nvPr/>
            </p:nvSpPr>
            <p:spPr>
              <a:xfrm>
                <a:off x="4863525" y="1167933"/>
                <a:ext cx="2505694" cy="358245"/>
              </a:xfrm>
              <a:prstGeom prst="rect">
                <a:avLst/>
              </a:prstGeom>
              <a:noFill/>
              <a:ln>
                <a:noFill/>
              </a:ln>
            </p:spPr>
            <p:txBody>
              <a:bodyPr wrap="square" rtlCol="0">
                <a:spAutoFit/>
              </a:bodyPr>
              <a:lstStyle/>
              <a:p>
                <a:r>
                  <a:rPr kumimoji="1" lang="en-US" altLang="zh-TW" sz="1050" dirty="0"/>
                  <a:t>TSP, Max-cut, QAP, etc. </a:t>
                </a:r>
                <a:endParaRPr kumimoji="1" lang="zh-TW" altLang="en-US" sz="1050" dirty="0"/>
              </a:p>
            </p:txBody>
          </p:sp>
          <p:sp>
            <p:nvSpPr>
              <p:cNvPr id="16" name="圓角矩形 15">
                <a:extLst>
                  <a:ext uri="{FF2B5EF4-FFF2-40B4-BE49-F238E27FC236}">
                    <a16:creationId xmlns:a16="http://schemas.microsoft.com/office/drawing/2014/main" id="{1B09286A-74AC-EAD7-7376-FF798D13F488}"/>
                  </a:ext>
                </a:extLst>
              </p:cNvPr>
              <p:cNvSpPr/>
              <p:nvPr/>
            </p:nvSpPr>
            <p:spPr>
              <a:xfrm>
                <a:off x="4869463" y="1052089"/>
                <a:ext cx="2493819" cy="6010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
          <p:nvSpPr>
            <p:cNvPr id="17" name="圓角矩形 16">
              <a:extLst>
                <a:ext uri="{FF2B5EF4-FFF2-40B4-BE49-F238E27FC236}">
                  <a16:creationId xmlns:a16="http://schemas.microsoft.com/office/drawing/2014/main" id="{1A41E0AC-C6E5-68AE-21F6-39BD823E2754}"/>
                </a:ext>
              </a:extLst>
            </p:cNvPr>
            <p:cNvSpPr/>
            <p:nvPr/>
          </p:nvSpPr>
          <p:spPr>
            <a:xfrm>
              <a:off x="6529281" y="1620387"/>
              <a:ext cx="2557435" cy="549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050" dirty="0">
                  <a:ln w="0"/>
                  <a:solidFill>
                    <a:schemeClr val="tx1"/>
                  </a:solidFill>
                  <a:effectLst>
                    <a:outerShdw blurRad="38100" dist="19050" dir="2700000" algn="tl" rotWithShape="0">
                      <a:schemeClr val="dk1">
                        <a:alpha val="40000"/>
                      </a:schemeClr>
                    </a:outerShdw>
                  </a:effectLst>
                </a:rPr>
                <a:t>Reduction methods</a:t>
              </a:r>
              <a:endParaRPr kumimoji="1" lang="zh-TW" altLang="en-US" sz="1050" dirty="0">
                <a:ln w="0"/>
                <a:solidFill>
                  <a:schemeClr val="tx1"/>
                </a:solidFill>
                <a:effectLst>
                  <a:outerShdw blurRad="38100" dist="19050" dir="2700000" algn="tl" rotWithShape="0">
                    <a:schemeClr val="dk1">
                      <a:alpha val="40000"/>
                    </a:schemeClr>
                  </a:outerShdw>
                </a:effectLst>
              </a:endParaRPr>
            </a:p>
          </p:txBody>
        </p:sp>
        <p:sp>
          <p:nvSpPr>
            <p:cNvPr id="18" name="十字形 17">
              <a:extLst>
                <a:ext uri="{FF2B5EF4-FFF2-40B4-BE49-F238E27FC236}">
                  <a16:creationId xmlns:a16="http://schemas.microsoft.com/office/drawing/2014/main" id="{5B304C4C-8C12-B86A-7464-ACFA78795743}"/>
                </a:ext>
              </a:extLst>
            </p:cNvPr>
            <p:cNvSpPr/>
            <p:nvPr/>
          </p:nvSpPr>
          <p:spPr>
            <a:xfrm>
              <a:off x="5732011" y="1666148"/>
              <a:ext cx="428437" cy="404916"/>
            </a:xfrm>
            <a:prstGeom prst="plus">
              <a:avLst>
                <a:gd name="adj" fmla="val 431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dirty="0"/>
            </a:p>
          </p:txBody>
        </p:sp>
        <p:sp>
          <p:nvSpPr>
            <p:cNvPr id="19" name="圓角矩形 18">
              <a:extLst>
                <a:ext uri="{FF2B5EF4-FFF2-40B4-BE49-F238E27FC236}">
                  <a16:creationId xmlns:a16="http://schemas.microsoft.com/office/drawing/2014/main" id="{275D9107-CEEC-569B-9728-FC0CBCF43798}"/>
                </a:ext>
              </a:extLst>
            </p:cNvPr>
            <p:cNvSpPr/>
            <p:nvPr/>
          </p:nvSpPr>
          <p:spPr>
            <a:xfrm>
              <a:off x="5036236" y="2720677"/>
              <a:ext cx="2053740" cy="5675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050" dirty="0">
                  <a:ln w="0"/>
                  <a:solidFill>
                    <a:schemeClr val="tx1"/>
                  </a:solidFill>
                  <a:effectLst>
                    <a:outerShdw blurRad="38100" dist="19050" dir="2700000" algn="tl" rotWithShape="0">
                      <a:schemeClr val="dk1">
                        <a:alpha val="40000"/>
                      </a:schemeClr>
                    </a:outerShdw>
                  </a:effectLst>
                </a:rPr>
                <a:t>Compile</a:t>
              </a:r>
              <a:endParaRPr kumimoji="1" lang="zh-TW" altLang="en-US" sz="1050" dirty="0"/>
            </a:p>
          </p:txBody>
        </p:sp>
      </p:grpSp>
      <p:sp>
        <p:nvSpPr>
          <p:cNvPr id="21" name="投影片編號版面配置區 20">
            <a:extLst>
              <a:ext uri="{FF2B5EF4-FFF2-40B4-BE49-F238E27FC236}">
                <a16:creationId xmlns:a16="http://schemas.microsoft.com/office/drawing/2014/main" id="{DEADFD9A-5665-4050-8D87-3EE140FEB763}"/>
              </a:ext>
            </a:extLst>
          </p:cNvPr>
          <p:cNvSpPr>
            <a:spLocks noGrp="1"/>
          </p:cNvSpPr>
          <p:nvPr>
            <p:ph type="sldNum" sz="quarter" idx="10"/>
          </p:nvPr>
        </p:nvSpPr>
        <p:spPr/>
        <p:txBody>
          <a:bodyPr/>
          <a:lstStyle/>
          <a:p>
            <a:fld id="{7A97B5DE-3CB1-4C6F-ACB5-6BC122C5FF78}" type="slidenum">
              <a:rPr lang="en-US" altLang="zh-TW" smtClean="0"/>
              <a:pPr/>
              <a:t>70</a:t>
            </a:fld>
            <a:endParaRPr lang="en-US" altLang="zh-TW"/>
          </a:p>
        </p:txBody>
      </p:sp>
    </p:spTree>
    <p:extLst>
      <p:ext uri="{BB962C8B-B14F-4D97-AF65-F5344CB8AC3E}">
        <p14:creationId xmlns:p14="http://schemas.microsoft.com/office/powerpoint/2010/main" val="14336502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E4ED71-B108-5B76-C167-9140E2C7F5E5}"/>
              </a:ext>
            </a:extLst>
          </p:cNvPr>
          <p:cNvSpPr>
            <a:spLocks noGrp="1"/>
          </p:cNvSpPr>
          <p:nvPr>
            <p:ph type="title"/>
          </p:nvPr>
        </p:nvSpPr>
        <p:spPr>
          <a:xfrm>
            <a:off x="0" y="376549"/>
            <a:ext cx="4539662" cy="1862390"/>
          </a:xfrm>
        </p:spPr>
        <p:txBody>
          <a:bodyPr>
            <a:noAutofit/>
          </a:bodyPr>
          <a:lstStyle/>
          <a:p>
            <a:pPr defTabSz="742859">
              <a:defRPr/>
            </a:pPr>
            <a:r>
              <a:rPr kumimoji="1" lang="en-US" altLang="zh-TW" sz="2400" b="1" dirty="0"/>
              <a:t>Diverse Adaptive Bulk Search (DABS)</a:t>
            </a:r>
            <a:br>
              <a:rPr kumimoji="1" lang="en-US" altLang="zh-TW" sz="2400" b="1" dirty="0"/>
            </a:br>
            <a:br>
              <a:rPr kumimoji="1" lang="en-US" altLang="zh-TW" sz="2400" b="1" dirty="0"/>
            </a:br>
            <a:br>
              <a:rPr kumimoji="1" lang="en-US" altLang="zh-TW" sz="900" dirty="0"/>
            </a:br>
            <a:br>
              <a:rPr kumimoji="1" lang="en-US" altLang="zh-TW" sz="900" dirty="0"/>
            </a:br>
            <a:br>
              <a:rPr kumimoji="1" lang="en-US" altLang="zh-TW" sz="900" dirty="0"/>
            </a:br>
            <a:endParaRPr kumimoji="1" lang="zh-TW" altLang="en-US" sz="900" dirty="0"/>
          </a:p>
        </p:txBody>
      </p:sp>
      <p:pic>
        <p:nvPicPr>
          <p:cNvPr id="4" name="圖片 3">
            <a:extLst>
              <a:ext uri="{FF2B5EF4-FFF2-40B4-BE49-F238E27FC236}">
                <a16:creationId xmlns:a16="http://schemas.microsoft.com/office/drawing/2014/main" id="{8EA1AA3B-4823-E73B-431E-D8364F3D1448}"/>
              </a:ext>
            </a:extLst>
          </p:cNvPr>
          <p:cNvPicPr>
            <a:picLocks noChangeAspect="1"/>
          </p:cNvPicPr>
          <p:nvPr/>
        </p:nvPicPr>
        <p:blipFill rotWithShape="1">
          <a:blip r:embed="rId3"/>
          <a:srcRect b="12606"/>
          <a:stretch/>
        </p:blipFill>
        <p:spPr>
          <a:xfrm>
            <a:off x="4508985" y="326725"/>
            <a:ext cx="4539662" cy="4255745"/>
          </a:xfrm>
          <a:prstGeom prst="rect">
            <a:avLst/>
          </a:prstGeom>
        </p:spPr>
      </p:pic>
      <p:sp>
        <p:nvSpPr>
          <p:cNvPr id="6" name="文字方塊 5">
            <a:extLst>
              <a:ext uri="{FF2B5EF4-FFF2-40B4-BE49-F238E27FC236}">
                <a16:creationId xmlns:a16="http://schemas.microsoft.com/office/drawing/2014/main" id="{2AD921FF-127A-7942-C2A9-ED052A3048DE}"/>
              </a:ext>
            </a:extLst>
          </p:cNvPr>
          <p:cNvSpPr txBox="1"/>
          <p:nvPr/>
        </p:nvSpPr>
        <p:spPr>
          <a:xfrm>
            <a:off x="4539662" y="4504167"/>
            <a:ext cx="4413632" cy="473206"/>
          </a:xfrm>
          <a:prstGeom prst="rect">
            <a:avLst/>
          </a:prstGeom>
          <a:noFill/>
        </p:spPr>
        <p:txBody>
          <a:bodyPr wrap="square" rtlCol="0">
            <a:spAutoFit/>
          </a:bodyPr>
          <a:lstStyle/>
          <a:p>
            <a:r>
              <a:rPr kumimoji="1" lang="en-US" altLang="zh-TW" sz="825" dirty="0"/>
              <a:t>Source: Nakano, K., </a:t>
            </a:r>
            <a:r>
              <a:rPr kumimoji="1" lang="en-US" altLang="zh-TW" sz="825" dirty="0" err="1"/>
              <a:t>Takafuji</a:t>
            </a:r>
            <a:r>
              <a:rPr kumimoji="1" lang="en-US" altLang="zh-TW" sz="825" dirty="0"/>
              <a:t>, D., Ito, Y., </a:t>
            </a:r>
            <a:r>
              <a:rPr kumimoji="1" lang="en-US" altLang="zh-TW" sz="825" dirty="0" err="1"/>
              <a:t>Yazane</a:t>
            </a:r>
            <a:r>
              <a:rPr kumimoji="1" lang="en-US" altLang="zh-TW" sz="825" dirty="0"/>
              <a:t>, T., Yano, J., Ozaki, S., ... &amp; Mori, R. (2023, May). Diverse Adaptive Bulk Search: a Framework for Solving QUBO Problems on Multiple GPUs. In Proc. of IPDPSW, pp. 314-325, 2023.</a:t>
            </a:r>
            <a:endParaRPr kumimoji="1" lang="zh-TW" altLang="en-US" sz="825" dirty="0"/>
          </a:p>
        </p:txBody>
      </p:sp>
      <p:sp>
        <p:nvSpPr>
          <p:cNvPr id="5" name="標題 1">
            <a:extLst>
              <a:ext uri="{FF2B5EF4-FFF2-40B4-BE49-F238E27FC236}">
                <a16:creationId xmlns:a16="http://schemas.microsoft.com/office/drawing/2014/main" id="{80142231-7EAA-461A-84BC-A0DA4034AB0F}"/>
              </a:ext>
            </a:extLst>
          </p:cNvPr>
          <p:cNvSpPr txBox="1">
            <a:spLocks/>
          </p:cNvSpPr>
          <p:nvPr/>
        </p:nvSpPr>
        <p:spPr>
          <a:xfrm>
            <a:off x="-30677" y="2062444"/>
            <a:ext cx="4539662" cy="3005417"/>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Arial"/>
              <a:buNone/>
              <a:defRPr sz="3400" b="0" i="0" u="none" strike="noStrike" cap="none">
                <a:solidFill>
                  <a:schemeClr val="dk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9pPr>
          </a:lstStyle>
          <a:p>
            <a:pPr marL="214313" indent="-214313" defTabSz="742859">
              <a:buFont typeface="Wingdings" panose="05000000000000000000" pitchFamily="2" charset="2"/>
              <a:buChar char="n"/>
              <a:defRPr/>
            </a:pPr>
            <a:r>
              <a:rPr lang="en-US" altLang="zh-TW" sz="1500" kern="1200" dirty="0">
                <a:solidFill>
                  <a:schemeClr val="tx1"/>
                </a:solidFill>
              </a:rPr>
              <a:t>The DABS aims to increase the </a:t>
            </a:r>
            <a:r>
              <a:rPr lang="en-US" altLang="zh-TW" sz="1500" kern="1200" dirty="0">
                <a:solidFill>
                  <a:srgbClr val="B531A2"/>
                </a:solidFill>
              </a:rPr>
              <a:t>diversity</a:t>
            </a:r>
            <a:r>
              <a:rPr lang="en-US" altLang="zh-TW" sz="1500" kern="1200" dirty="0">
                <a:solidFill>
                  <a:schemeClr val="tx1"/>
                </a:solidFill>
              </a:rPr>
              <a:t> of </a:t>
            </a:r>
            <a:r>
              <a:rPr lang="en-US" altLang="zh-TW" sz="1500" kern="1200" dirty="0">
                <a:solidFill>
                  <a:srgbClr val="FF0000"/>
                </a:solidFill>
              </a:rPr>
              <a:t>genetic algorithm operations (GAOs)</a:t>
            </a:r>
            <a:r>
              <a:rPr lang="en-US" altLang="zh-TW" sz="1500" kern="1200" dirty="0">
                <a:solidFill>
                  <a:schemeClr val="tx1"/>
                </a:solidFill>
              </a:rPr>
              <a:t> run by the host on </a:t>
            </a:r>
            <a:r>
              <a:rPr lang="en-US" altLang="zh-TW" sz="1500" kern="1200" dirty="0">
                <a:solidFill>
                  <a:srgbClr val="FF0000"/>
                </a:solidFill>
              </a:rPr>
              <a:t>CPUs</a:t>
            </a:r>
            <a:r>
              <a:rPr lang="en-US" altLang="zh-TW" sz="1500" kern="1200" dirty="0">
                <a:solidFill>
                  <a:schemeClr val="tx1"/>
                </a:solidFill>
              </a:rPr>
              <a:t> and </a:t>
            </a:r>
            <a:r>
              <a:rPr lang="en-US" altLang="zh-TW" sz="1500" kern="1200" dirty="0">
                <a:solidFill>
                  <a:srgbClr val="00B050"/>
                </a:solidFill>
              </a:rPr>
              <a:t>local search algorithms (LSAs) </a:t>
            </a:r>
            <a:r>
              <a:rPr lang="en-US" altLang="zh-TW" sz="1500" kern="1200" dirty="0">
                <a:solidFill>
                  <a:schemeClr val="tx1"/>
                </a:solidFill>
              </a:rPr>
              <a:t>run on </a:t>
            </a:r>
            <a:r>
              <a:rPr lang="en-US" altLang="zh-TW" sz="1500" kern="1200" dirty="0">
                <a:solidFill>
                  <a:srgbClr val="00B050"/>
                </a:solidFill>
              </a:rPr>
              <a:t>GPUs</a:t>
            </a:r>
            <a:r>
              <a:rPr lang="en-US" altLang="zh-TW" sz="1500" kern="1200" dirty="0">
                <a:solidFill>
                  <a:schemeClr val="tx1"/>
                </a:solidFill>
              </a:rPr>
              <a:t>. </a:t>
            </a:r>
          </a:p>
          <a:p>
            <a:pPr marL="214313" indent="-214313" defTabSz="742859">
              <a:buFont typeface="Wingdings" panose="05000000000000000000" pitchFamily="2" charset="2"/>
              <a:buChar char="n"/>
              <a:defRPr/>
            </a:pPr>
            <a:r>
              <a:rPr lang="en-US" altLang="zh-TW" sz="1500" kern="1200" dirty="0">
                <a:solidFill>
                  <a:schemeClr val="tx1"/>
                </a:solidFill>
              </a:rPr>
              <a:t>It offers </a:t>
            </a:r>
            <a:r>
              <a:rPr lang="en-US" altLang="zh-TW" sz="1500" kern="1200" dirty="0">
                <a:solidFill>
                  <a:srgbClr val="00B050"/>
                </a:solidFill>
              </a:rPr>
              <a:t>five </a:t>
            </a:r>
            <a:r>
              <a:rPr lang="en-US" altLang="zh-TW" sz="1500" kern="1200" dirty="0">
                <a:solidFill>
                  <a:schemeClr val="tx1"/>
                </a:solidFill>
              </a:rPr>
              <a:t>distinct </a:t>
            </a:r>
            <a:r>
              <a:rPr lang="en-US" altLang="zh-TW" sz="1500" kern="1200" dirty="0">
                <a:solidFill>
                  <a:srgbClr val="00B050"/>
                </a:solidFill>
              </a:rPr>
              <a:t>LSAs</a:t>
            </a:r>
            <a:r>
              <a:rPr lang="en-US" altLang="zh-TW" sz="1500" kern="1200" dirty="0">
                <a:solidFill>
                  <a:schemeClr val="tx1"/>
                </a:solidFill>
              </a:rPr>
              <a:t>, namely </a:t>
            </a:r>
            <a:r>
              <a:rPr lang="en-US" altLang="zh-TW" sz="1500" kern="1200" dirty="0" err="1">
                <a:solidFill>
                  <a:srgbClr val="00B050"/>
                </a:solidFill>
              </a:rPr>
              <a:t>MaxMin</a:t>
            </a:r>
            <a:r>
              <a:rPr lang="en-US" altLang="zh-TW" sz="1500" kern="1200" dirty="0">
                <a:solidFill>
                  <a:srgbClr val="00B050"/>
                </a:solidFill>
              </a:rPr>
              <a:t>, </a:t>
            </a:r>
            <a:r>
              <a:rPr lang="en-US" altLang="zh-TW" sz="1500" kern="1200" dirty="0" err="1">
                <a:solidFill>
                  <a:srgbClr val="00B050"/>
                </a:solidFill>
              </a:rPr>
              <a:t>CyclicMin</a:t>
            </a:r>
            <a:r>
              <a:rPr lang="en-US" altLang="zh-TW" sz="1500" kern="1200" dirty="0">
                <a:solidFill>
                  <a:srgbClr val="00B050"/>
                </a:solidFill>
              </a:rPr>
              <a:t>, </a:t>
            </a:r>
            <a:r>
              <a:rPr lang="en-US" altLang="zh-TW" sz="1500" kern="1200" dirty="0" err="1">
                <a:solidFill>
                  <a:srgbClr val="00B050"/>
                </a:solidFill>
              </a:rPr>
              <a:t>RandomMin</a:t>
            </a:r>
            <a:r>
              <a:rPr lang="en-US" altLang="zh-TW" sz="1500" kern="1200" dirty="0">
                <a:solidFill>
                  <a:srgbClr val="00B050"/>
                </a:solidFill>
              </a:rPr>
              <a:t>, </a:t>
            </a:r>
            <a:r>
              <a:rPr lang="en-US" altLang="zh-TW" sz="1500" kern="1200" dirty="0" err="1">
                <a:solidFill>
                  <a:srgbClr val="00B050"/>
                </a:solidFill>
              </a:rPr>
              <a:t>PositiveMin</a:t>
            </a:r>
            <a:r>
              <a:rPr lang="en-US" altLang="zh-TW" sz="1500" kern="1200" dirty="0">
                <a:solidFill>
                  <a:srgbClr val="00B050"/>
                </a:solidFill>
              </a:rPr>
              <a:t>, and </a:t>
            </a:r>
            <a:r>
              <a:rPr lang="en-US" altLang="zh-TW" sz="1500" kern="1200" dirty="0" err="1">
                <a:solidFill>
                  <a:srgbClr val="00B050"/>
                </a:solidFill>
              </a:rPr>
              <a:t>TwoNeighbor</a:t>
            </a:r>
            <a:r>
              <a:rPr lang="en-US" altLang="zh-TW" sz="1500" kern="1200" dirty="0">
                <a:solidFill>
                  <a:schemeClr val="tx1"/>
                </a:solidFill>
              </a:rPr>
              <a:t>.</a:t>
            </a:r>
          </a:p>
          <a:p>
            <a:pPr marL="214313" indent="-214313" defTabSz="742859">
              <a:buFont typeface="Wingdings" panose="05000000000000000000" pitchFamily="2" charset="2"/>
              <a:buChar char="n"/>
              <a:defRPr/>
            </a:pPr>
            <a:r>
              <a:rPr lang="en-US" altLang="zh-TW" sz="1500" kern="1200" dirty="0">
                <a:solidFill>
                  <a:schemeClr val="tx1"/>
                </a:solidFill>
              </a:rPr>
              <a:t>Each LSA iteratively flips bits in a solution to explore the</a:t>
            </a:r>
            <a:r>
              <a:rPr lang="zh-TW" altLang="en-US" sz="1500" kern="1200" dirty="0">
                <a:solidFill>
                  <a:schemeClr val="tx1"/>
                </a:solidFill>
              </a:rPr>
              <a:t> </a:t>
            </a:r>
            <a:r>
              <a:rPr lang="en-US" altLang="zh-TW" sz="1500" kern="1200" dirty="0">
                <a:solidFill>
                  <a:schemeClr val="tx1"/>
                </a:solidFill>
              </a:rPr>
              <a:t>solution space for improving solutions. </a:t>
            </a:r>
          </a:p>
          <a:p>
            <a:pPr marL="214313" indent="-214313" defTabSz="742859">
              <a:buFont typeface="Wingdings" panose="05000000000000000000" pitchFamily="2" charset="2"/>
              <a:buChar char="n"/>
              <a:defRPr/>
            </a:pPr>
            <a:r>
              <a:rPr lang="en-US" altLang="zh-TW" sz="1500" kern="1200" dirty="0">
                <a:solidFill>
                  <a:schemeClr val="tx1"/>
                </a:solidFill>
              </a:rPr>
              <a:t>During the execution</a:t>
            </a:r>
            <a:r>
              <a:rPr lang="zh-TW" altLang="en-US" sz="1500" kern="1200" dirty="0">
                <a:solidFill>
                  <a:schemeClr val="tx1"/>
                </a:solidFill>
              </a:rPr>
              <a:t> </a:t>
            </a:r>
            <a:r>
              <a:rPr lang="en-US" altLang="zh-TW" sz="1500" kern="1200" dirty="0">
                <a:solidFill>
                  <a:schemeClr val="tx1"/>
                </a:solidFill>
              </a:rPr>
              <a:t>of DABS, LSAs that yield better solutions are prioritized</a:t>
            </a:r>
            <a:r>
              <a:rPr lang="zh-TW" altLang="en-US" sz="1500" kern="1200" dirty="0">
                <a:solidFill>
                  <a:schemeClr val="tx1"/>
                </a:solidFill>
              </a:rPr>
              <a:t> </a:t>
            </a:r>
            <a:r>
              <a:rPr lang="en-US" altLang="zh-TW" sz="1500" kern="1200" dirty="0">
                <a:solidFill>
                  <a:schemeClr val="tx1"/>
                </a:solidFill>
              </a:rPr>
              <a:t>for more frequent execution. </a:t>
            </a:r>
          </a:p>
          <a:p>
            <a:pPr marL="214313" indent="-214313" defTabSz="742859">
              <a:buFont typeface="Wingdings" panose="05000000000000000000" pitchFamily="2" charset="2"/>
              <a:buChar char="n"/>
              <a:defRPr/>
            </a:pPr>
            <a:r>
              <a:rPr lang="en-US" altLang="zh-TW" sz="1500" kern="1200" dirty="0">
                <a:solidFill>
                  <a:schemeClr val="tx1"/>
                </a:solidFill>
              </a:rPr>
              <a:t>The DABS also offers </a:t>
            </a:r>
            <a:r>
              <a:rPr lang="en-US" altLang="zh-TW" sz="1500" kern="1200" dirty="0">
                <a:solidFill>
                  <a:srgbClr val="FF0000"/>
                </a:solidFill>
              </a:rPr>
              <a:t>eight</a:t>
            </a:r>
            <a:r>
              <a:rPr lang="zh-TW" altLang="en-US" sz="1500" kern="1200" dirty="0">
                <a:solidFill>
                  <a:srgbClr val="FF0000"/>
                </a:solidFill>
              </a:rPr>
              <a:t> </a:t>
            </a:r>
            <a:r>
              <a:rPr lang="en-US" altLang="zh-TW" sz="1500" kern="1200" dirty="0">
                <a:solidFill>
                  <a:schemeClr val="tx1"/>
                </a:solidFill>
              </a:rPr>
              <a:t>different </a:t>
            </a:r>
            <a:r>
              <a:rPr lang="en-US" altLang="zh-TW" sz="1500" kern="1200" dirty="0">
                <a:solidFill>
                  <a:srgbClr val="FF0000"/>
                </a:solidFill>
              </a:rPr>
              <a:t>GAOs</a:t>
            </a:r>
            <a:r>
              <a:rPr lang="en-US" altLang="zh-TW" sz="1500" kern="1200" dirty="0">
                <a:solidFill>
                  <a:schemeClr val="tx1"/>
                </a:solidFill>
              </a:rPr>
              <a:t>, including </a:t>
            </a:r>
            <a:r>
              <a:rPr lang="en-US" altLang="zh-TW" sz="1500" kern="1200" dirty="0">
                <a:solidFill>
                  <a:srgbClr val="FF0000"/>
                </a:solidFill>
              </a:rPr>
              <a:t>Mutation, Crossover, </a:t>
            </a:r>
            <a:r>
              <a:rPr lang="en-US" altLang="zh-TW" sz="1500" kern="1200" dirty="0" err="1">
                <a:solidFill>
                  <a:srgbClr val="FF0000"/>
                </a:solidFill>
              </a:rPr>
              <a:t>Xrossover</a:t>
            </a:r>
            <a:r>
              <a:rPr lang="en-US" altLang="zh-TW" sz="1500" kern="1200" dirty="0">
                <a:solidFill>
                  <a:srgbClr val="FF0000"/>
                </a:solidFill>
              </a:rPr>
              <a:t>,</a:t>
            </a:r>
            <a:r>
              <a:rPr lang="zh-TW" altLang="en-US" sz="1500" kern="1200" dirty="0">
                <a:solidFill>
                  <a:srgbClr val="FF0000"/>
                </a:solidFill>
              </a:rPr>
              <a:t> </a:t>
            </a:r>
            <a:r>
              <a:rPr lang="en-US" altLang="zh-TW" sz="1500" kern="1200" dirty="0">
                <a:solidFill>
                  <a:srgbClr val="FF0000"/>
                </a:solidFill>
              </a:rPr>
              <a:t>Zero, One, </a:t>
            </a:r>
            <a:r>
              <a:rPr lang="en-US" altLang="zh-TW" sz="1500" kern="1200" dirty="0" err="1">
                <a:solidFill>
                  <a:srgbClr val="FF0000"/>
                </a:solidFill>
              </a:rPr>
              <a:t>IntervalZero</a:t>
            </a:r>
            <a:r>
              <a:rPr lang="en-US" altLang="zh-TW" sz="1500" kern="1200" dirty="0">
                <a:solidFill>
                  <a:srgbClr val="FF0000"/>
                </a:solidFill>
              </a:rPr>
              <a:t>, Best, and Random</a:t>
            </a:r>
            <a:r>
              <a:rPr lang="en-US" altLang="zh-TW" sz="1500" kern="1200" dirty="0">
                <a:solidFill>
                  <a:schemeClr val="tx1"/>
                </a:solidFill>
              </a:rPr>
              <a:t>. </a:t>
            </a:r>
          </a:p>
          <a:p>
            <a:pPr marL="214313" indent="-214313" defTabSz="742859">
              <a:buFont typeface="Wingdings" panose="05000000000000000000" pitchFamily="2" charset="2"/>
              <a:buChar char="n"/>
              <a:defRPr/>
            </a:pPr>
            <a:r>
              <a:rPr lang="en-US" altLang="zh-TW" sz="1500" kern="1200" dirty="0">
                <a:solidFill>
                  <a:schemeClr val="tx1"/>
                </a:solidFill>
              </a:rPr>
              <a:t>Similar to LSAs,</a:t>
            </a:r>
            <a:r>
              <a:rPr lang="zh-TW" altLang="en-US" sz="1500" kern="1200" dirty="0">
                <a:solidFill>
                  <a:schemeClr val="tx1"/>
                </a:solidFill>
              </a:rPr>
              <a:t> </a:t>
            </a:r>
            <a:r>
              <a:rPr lang="en-US" altLang="zh-TW" sz="1500" kern="1200" dirty="0">
                <a:solidFill>
                  <a:schemeClr val="tx1"/>
                </a:solidFill>
              </a:rPr>
              <a:t>the GAOs leading to better solutions are executed more</a:t>
            </a:r>
            <a:r>
              <a:rPr lang="zh-TW" altLang="en-US" sz="1500" kern="1200" dirty="0">
                <a:solidFill>
                  <a:schemeClr val="tx1"/>
                </a:solidFill>
              </a:rPr>
              <a:t> </a:t>
            </a:r>
            <a:r>
              <a:rPr lang="en-US" altLang="zh-TW" sz="1500" kern="1200" dirty="0">
                <a:solidFill>
                  <a:schemeClr val="tx1"/>
                </a:solidFill>
              </a:rPr>
              <a:t>frequently than others.</a:t>
            </a:r>
            <a:r>
              <a:rPr lang="en-US" altLang="zh-TW" sz="1500" dirty="0"/>
              <a:t> </a:t>
            </a:r>
            <a:br>
              <a:rPr lang="en-US" altLang="zh-TW" sz="1500" dirty="0"/>
            </a:br>
            <a:br>
              <a:rPr kumimoji="1" lang="en-US" altLang="zh-TW" sz="1500" dirty="0"/>
            </a:br>
            <a:br>
              <a:rPr kumimoji="1" lang="en-US" altLang="zh-TW" sz="1500" b="1" dirty="0"/>
            </a:br>
            <a:br>
              <a:rPr kumimoji="1" lang="en-US" altLang="zh-TW" sz="750" dirty="0"/>
            </a:br>
            <a:br>
              <a:rPr kumimoji="1" lang="en-US" altLang="zh-TW" sz="750" dirty="0"/>
            </a:br>
            <a:br>
              <a:rPr kumimoji="1" lang="en-US" altLang="zh-TW" sz="750" dirty="0"/>
            </a:br>
            <a:endParaRPr kumimoji="1" lang="zh-TW" altLang="en-US" sz="750" dirty="0"/>
          </a:p>
        </p:txBody>
      </p:sp>
      <p:sp>
        <p:nvSpPr>
          <p:cNvPr id="8" name="投影片編號版面配置區 7">
            <a:extLst>
              <a:ext uri="{FF2B5EF4-FFF2-40B4-BE49-F238E27FC236}">
                <a16:creationId xmlns:a16="http://schemas.microsoft.com/office/drawing/2014/main" id="{32753A8B-6AA4-40DE-BB88-9D25BC53A537}"/>
              </a:ext>
            </a:extLst>
          </p:cNvPr>
          <p:cNvSpPr>
            <a:spLocks noGrp="1"/>
          </p:cNvSpPr>
          <p:nvPr>
            <p:ph type="sldNum" sz="quarter" idx="10"/>
          </p:nvPr>
        </p:nvSpPr>
        <p:spPr/>
        <p:txBody>
          <a:bodyPr/>
          <a:lstStyle/>
          <a:p>
            <a:fld id="{7A97B5DE-3CB1-4C6F-ACB5-6BC122C5FF78}" type="slidenum">
              <a:rPr lang="en-US" altLang="zh-TW" smtClean="0"/>
              <a:pPr/>
              <a:t>71</a:t>
            </a:fld>
            <a:endParaRPr lang="en-US" altLang="zh-TW"/>
          </a:p>
        </p:txBody>
      </p:sp>
    </p:spTree>
    <p:extLst>
      <p:ext uri="{BB962C8B-B14F-4D97-AF65-F5344CB8AC3E}">
        <p14:creationId xmlns:p14="http://schemas.microsoft.com/office/powerpoint/2010/main" val="2287638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5D4E70-49FB-4245-A40E-988CF912A4A2}"/>
              </a:ext>
            </a:extLst>
          </p:cNvPr>
          <p:cNvSpPr>
            <a:spLocks noGrp="1"/>
          </p:cNvSpPr>
          <p:nvPr>
            <p:ph type="title"/>
          </p:nvPr>
        </p:nvSpPr>
        <p:spPr>
          <a:xfrm>
            <a:off x="554567" y="402446"/>
            <a:ext cx="8632923" cy="424266"/>
          </a:xfrm>
        </p:spPr>
        <p:txBody>
          <a:bodyPr/>
          <a:lstStyle/>
          <a:p>
            <a:r>
              <a:rPr lang="en-US" altLang="zh-TW" dirty="0"/>
              <a:t>NP-hard and NP-Complete (NPC) Problems</a:t>
            </a:r>
            <a:endParaRPr lang="zh-TW" altLang="en-US" dirty="0"/>
          </a:p>
        </p:txBody>
      </p:sp>
      <p:pic>
        <p:nvPicPr>
          <p:cNvPr id="4" name="image12.png">
            <a:extLst>
              <a:ext uri="{FF2B5EF4-FFF2-40B4-BE49-F238E27FC236}">
                <a16:creationId xmlns:a16="http://schemas.microsoft.com/office/drawing/2014/main" id="{15683BEE-57F4-4A94-96CF-C75FA4E46B8C}"/>
              </a:ext>
            </a:extLst>
          </p:cNvPr>
          <p:cNvPicPr/>
          <p:nvPr/>
        </p:nvPicPr>
        <p:blipFill>
          <a:blip r:embed="rId2"/>
          <a:srcRect/>
          <a:stretch>
            <a:fillRect/>
          </a:stretch>
        </p:blipFill>
        <p:spPr>
          <a:xfrm>
            <a:off x="371960" y="826713"/>
            <a:ext cx="6904495" cy="4270294"/>
          </a:xfrm>
          <a:prstGeom prst="rect">
            <a:avLst/>
          </a:prstGeom>
          <a:ln/>
        </p:spPr>
      </p:pic>
      <p:sp>
        <p:nvSpPr>
          <p:cNvPr id="5" name="Google Shape;268;p31">
            <a:extLst>
              <a:ext uri="{FF2B5EF4-FFF2-40B4-BE49-F238E27FC236}">
                <a16:creationId xmlns:a16="http://schemas.microsoft.com/office/drawing/2014/main" id="{61A884DB-C8D3-4A3D-9FB3-CBA837BD2A07}"/>
              </a:ext>
            </a:extLst>
          </p:cNvPr>
          <p:cNvSpPr txBox="1"/>
          <p:nvPr/>
        </p:nvSpPr>
        <p:spPr>
          <a:xfrm>
            <a:off x="4003589" y="4731581"/>
            <a:ext cx="3636573" cy="430857"/>
          </a:xfrm>
          <a:prstGeom prst="rect">
            <a:avLst/>
          </a:prstGeom>
          <a:noFill/>
          <a:ln>
            <a:noFill/>
          </a:ln>
        </p:spPr>
        <p:txBody>
          <a:bodyPr spcFirstLastPara="1" wrap="square" lIns="91425" tIns="91425" rIns="91425" bIns="91425" anchor="t" anchorCtr="0">
            <a:spAutoFit/>
          </a:bodyPr>
          <a:lstStyle/>
          <a:p>
            <a:pPr lvl="0" algn="just"/>
            <a:r>
              <a:rPr lang="en-US" sz="800" dirty="0"/>
              <a:t>Source: M. R. </a:t>
            </a:r>
            <a:r>
              <a:rPr lang="en-US" sz="800" dirty="0" err="1"/>
              <a:t>Garey</a:t>
            </a:r>
            <a:r>
              <a:rPr lang="en-US" sz="800" dirty="0"/>
              <a:t> and D. S. Johnson. Computers and Intractability: A Guide to the Theory of NP-completeness. W. H. Freeman, New York, 1979.</a:t>
            </a:r>
            <a:endParaRPr sz="500" dirty="0"/>
          </a:p>
        </p:txBody>
      </p:sp>
      <p:sp>
        <p:nvSpPr>
          <p:cNvPr id="7" name="投影片編號版面配置區 6">
            <a:extLst>
              <a:ext uri="{FF2B5EF4-FFF2-40B4-BE49-F238E27FC236}">
                <a16:creationId xmlns:a16="http://schemas.microsoft.com/office/drawing/2014/main" id="{9A1A4617-63DB-4673-9CEC-2D866840DA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72</a:t>
            </a:fld>
            <a:endParaRPr lang="zh-TW" altLang="en-US"/>
          </a:p>
        </p:txBody>
      </p:sp>
    </p:spTree>
    <p:extLst>
      <p:ext uri="{BB962C8B-B14F-4D97-AF65-F5344CB8AC3E}">
        <p14:creationId xmlns:p14="http://schemas.microsoft.com/office/powerpoint/2010/main" val="3965224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16b98fb4557_7_160"/>
          <p:cNvSpPr txBox="1">
            <a:spLocks noGrp="1"/>
          </p:cNvSpPr>
          <p:nvPr>
            <p:ph type="title"/>
          </p:nvPr>
        </p:nvSpPr>
        <p:spPr>
          <a:xfrm>
            <a:off x="457200" y="-34290"/>
            <a:ext cx="8229600" cy="1028700"/>
          </a:xfrm>
          <a:prstGeom prst="rect">
            <a:avLst/>
          </a:prstGeom>
          <a:noFill/>
          <a:ln>
            <a:noFill/>
          </a:ln>
        </p:spPr>
        <p:txBody>
          <a:bodyPr spcFirstLastPara="1" wrap="square" lIns="68575" tIns="34275" rIns="68575" bIns="34275" anchor="ctr" anchorCtr="0">
            <a:noAutofit/>
          </a:bodyPr>
          <a:lstStyle/>
          <a:p>
            <a:r>
              <a:rPr lang="en-US" dirty="0"/>
              <a:t>QUBO Formula Classification</a:t>
            </a:r>
            <a:endParaRPr dirty="0"/>
          </a:p>
        </p:txBody>
      </p:sp>
      <p:sp>
        <p:nvSpPr>
          <p:cNvPr id="434" name="Google Shape;434;g16b98fb4557_7_160"/>
          <p:cNvSpPr/>
          <p:nvPr/>
        </p:nvSpPr>
        <p:spPr>
          <a:xfrm>
            <a:off x="2" y="629077"/>
            <a:ext cx="9125140" cy="2200500"/>
          </a:xfrm>
          <a:prstGeom prst="rect">
            <a:avLst/>
          </a:prstGeom>
          <a:noFill/>
          <a:ln>
            <a:noFill/>
          </a:ln>
        </p:spPr>
        <p:txBody>
          <a:bodyPr spcFirstLastPara="1" wrap="square" lIns="91425" tIns="45700" rIns="91425" bIns="45700" anchor="t" anchorCtr="0">
            <a:noAutofit/>
          </a:bodyPr>
          <a:lstStyle/>
          <a:p>
            <a:pPr marL="400040" indent="-285743">
              <a:buSzPts val="1800"/>
              <a:buFont typeface="Arial" panose="020B0604020202020204" pitchFamily="34" charset="0"/>
              <a:buChar char="•"/>
            </a:pPr>
            <a:r>
              <a:rPr lang="en-US" sz="1600" dirty="0"/>
              <a:t>Classification Criterion 1 (CC1): Does the number of variables in the QUBO formula scale linearly with the problem input parameters? </a:t>
            </a:r>
            <a:endParaRPr dirty="0"/>
          </a:p>
          <a:p>
            <a:pPr marL="400040" indent="-285743">
              <a:spcBef>
                <a:spcPts val="500"/>
              </a:spcBef>
              <a:buSzPts val="1800"/>
              <a:buFont typeface="Arial" panose="020B0604020202020204" pitchFamily="34" charset="0"/>
              <a:buChar char="•"/>
            </a:pPr>
            <a:r>
              <a:rPr lang="en-US" sz="1600" dirty="0"/>
              <a:t>Classification Criterion 2 (CC2): Does the QUBO formula contain only </a:t>
            </a:r>
            <a:r>
              <a:rPr lang="en-US" altLang="zh-TW" sz="1600" dirty="0"/>
              <a:t>optimization terms or only </a:t>
            </a:r>
            <a:r>
              <a:rPr lang="en-US" sz="1600" dirty="0"/>
              <a:t>constraint terms? </a:t>
            </a:r>
            <a:endParaRPr dirty="0"/>
          </a:p>
          <a:p>
            <a:pPr marL="514337" indent="-285743">
              <a:spcBef>
                <a:spcPts val="500"/>
              </a:spcBef>
              <a:buSzPts val="1800"/>
              <a:buFont typeface="Arial" panose="020B0604020202020204" pitchFamily="34" charset="0"/>
              <a:buChar char="•"/>
            </a:pPr>
            <a:endParaRPr sz="1600" dirty="0"/>
          </a:p>
          <a:p>
            <a:pPr marL="742931" indent="-285743">
              <a:spcBef>
                <a:spcPts val="500"/>
              </a:spcBef>
              <a:buSzPts val="1400"/>
              <a:buFont typeface="Arial" panose="020B0604020202020204" pitchFamily="34" charset="0"/>
              <a:buChar char="•"/>
            </a:pPr>
            <a:endParaRPr dirty="0"/>
          </a:p>
        </p:txBody>
      </p:sp>
      <p:graphicFrame>
        <p:nvGraphicFramePr>
          <p:cNvPr id="435" name="Google Shape;435;g16b98fb4557_7_160"/>
          <p:cNvGraphicFramePr/>
          <p:nvPr/>
        </p:nvGraphicFramePr>
        <p:xfrm>
          <a:off x="459225" y="2123161"/>
          <a:ext cx="8378498" cy="2896502"/>
        </p:xfrm>
        <a:graphic>
          <a:graphicData uri="http://schemas.openxmlformats.org/drawingml/2006/table">
            <a:tbl>
              <a:tblPr>
                <a:noFill/>
              </a:tblPr>
              <a:tblGrid>
                <a:gridCol w="1400891">
                  <a:extLst>
                    <a:ext uri="{9D8B030D-6E8A-4147-A177-3AD203B41FA5}">
                      <a16:colId xmlns:a16="http://schemas.microsoft.com/office/drawing/2014/main" val="20000"/>
                    </a:ext>
                  </a:extLst>
                </a:gridCol>
                <a:gridCol w="2927777">
                  <a:extLst>
                    <a:ext uri="{9D8B030D-6E8A-4147-A177-3AD203B41FA5}">
                      <a16:colId xmlns:a16="http://schemas.microsoft.com/office/drawing/2014/main" val="20001"/>
                    </a:ext>
                  </a:extLst>
                </a:gridCol>
                <a:gridCol w="4049830">
                  <a:extLst>
                    <a:ext uri="{9D8B030D-6E8A-4147-A177-3AD203B41FA5}">
                      <a16:colId xmlns:a16="http://schemas.microsoft.com/office/drawing/2014/main" val="20002"/>
                    </a:ext>
                  </a:extLst>
                </a:gridCol>
              </a:tblGrid>
              <a:tr h="461059">
                <a:tc>
                  <a:txBody>
                    <a:bodyPr/>
                    <a:lstStyle/>
                    <a:p>
                      <a:pPr marL="0" marR="0" lvl="0" indent="0" algn="just"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            CC1:                            CC2:</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Yes</a:t>
                      </a:r>
                      <a:endParaRPr sz="1500"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No</a:t>
                      </a:r>
                      <a:endParaRPr sz="1500"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1083662">
                <a:tc>
                  <a:txBody>
                    <a:bodyPr/>
                    <a:lstStyle/>
                    <a:p>
                      <a:pPr marL="0" marR="0" lvl="0" indent="0" algn="ctr"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Yes</a:t>
                      </a:r>
                      <a:endParaRPr sz="1500"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l" rtl="0">
                        <a:lnSpc>
                          <a:spcPct val="100000"/>
                        </a:lnSpc>
                        <a:spcBef>
                          <a:spcPts val="0"/>
                        </a:spcBef>
                        <a:spcAft>
                          <a:spcPts val="0"/>
                        </a:spcAft>
                        <a:buNone/>
                      </a:pPr>
                      <a:r>
                        <a:rPr lang="en-US" sz="1500" u="none" strike="noStrike" cap="none" dirty="0">
                          <a:solidFill>
                            <a:srgbClr val="FF0000"/>
                          </a:solidFill>
                          <a:latin typeface="Times New Roman"/>
                          <a:ea typeface="Times New Roman"/>
                          <a:cs typeface="Times New Roman"/>
                          <a:sym typeface="Times New Roman"/>
                        </a:rPr>
                        <a:t>Category 1</a:t>
                      </a:r>
                      <a:endParaRPr sz="1500"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(e.g. SSP QUBO formula)</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500" u="none" strike="noStrike" cap="none" dirty="0">
                          <a:solidFill>
                            <a:srgbClr val="FF0000"/>
                          </a:solidFill>
                          <a:latin typeface="Times New Roman"/>
                          <a:ea typeface="Times New Roman"/>
                          <a:cs typeface="Times New Roman"/>
                          <a:sym typeface="Times New Roman"/>
                        </a:rPr>
                        <a:t>Category 3</a:t>
                      </a:r>
                      <a:endParaRPr sz="1500"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(e.g. GCP QUBO formula)</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351781">
                <a:tc>
                  <a:txBody>
                    <a:bodyPr/>
                    <a:lstStyle/>
                    <a:p>
                      <a:pPr marL="0" marR="0" lvl="0" indent="0" algn="ctr"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No</a:t>
                      </a:r>
                      <a:endParaRPr sz="1500"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l" rtl="0">
                        <a:lnSpc>
                          <a:spcPct val="100000"/>
                        </a:lnSpc>
                        <a:spcBef>
                          <a:spcPts val="0"/>
                        </a:spcBef>
                        <a:spcAft>
                          <a:spcPts val="0"/>
                        </a:spcAft>
                        <a:buNone/>
                      </a:pPr>
                      <a:r>
                        <a:rPr lang="en-US" sz="1500" u="none" strike="noStrike" cap="none" dirty="0">
                          <a:solidFill>
                            <a:srgbClr val="FF0000"/>
                          </a:solidFill>
                          <a:latin typeface="Times New Roman"/>
                          <a:ea typeface="Times New Roman"/>
                          <a:cs typeface="Times New Roman"/>
                          <a:sym typeface="Times New Roman"/>
                        </a:rPr>
                        <a:t>Category 2</a:t>
                      </a:r>
                      <a:endParaRPr sz="1500"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(e.g. VCP QUBO formula)</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500" u="none" strike="noStrike" cap="none" dirty="0">
                          <a:solidFill>
                            <a:srgbClr val="FF0000"/>
                          </a:solidFill>
                          <a:latin typeface="Times New Roman"/>
                          <a:ea typeface="Times New Roman"/>
                          <a:cs typeface="Times New Roman"/>
                          <a:sym typeface="Times New Roman"/>
                        </a:rPr>
                        <a:t>Category 4</a:t>
                      </a:r>
                      <a:endParaRPr sz="1500"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(e.g. TSP QUBO formula)</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7" name="Google Shape;384;g122d0c7dceb_0_15">
            <a:extLst>
              <a:ext uri="{FF2B5EF4-FFF2-40B4-BE49-F238E27FC236}">
                <a16:creationId xmlns:a16="http://schemas.microsoft.com/office/drawing/2014/main" id="{514F0669-EC6C-42BD-9AA0-C21A210D7394}"/>
              </a:ext>
            </a:extLst>
          </p:cNvPr>
          <p:cNvPicPr preferRelativeResize="0"/>
          <p:nvPr/>
        </p:nvPicPr>
        <p:blipFill rotWithShape="1">
          <a:blip r:embed="rId3">
            <a:alphaModFix/>
          </a:blip>
          <a:srcRect/>
          <a:stretch/>
        </p:blipFill>
        <p:spPr>
          <a:xfrm>
            <a:off x="1919647" y="3066276"/>
            <a:ext cx="1613375" cy="503254"/>
          </a:xfrm>
          <a:prstGeom prst="rect">
            <a:avLst/>
          </a:prstGeom>
          <a:noFill/>
          <a:ln>
            <a:noFill/>
          </a:ln>
        </p:spPr>
      </p:pic>
      <p:pic>
        <p:nvPicPr>
          <p:cNvPr id="2" name="圖片 1">
            <a:extLst>
              <a:ext uri="{FF2B5EF4-FFF2-40B4-BE49-F238E27FC236}">
                <a16:creationId xmlns:a16="http://schemas.microsoft.com/office/drawing/2014/main" id="{12FC9689-AD42-4CCD-8367-DAD68FBC6EBC}"/>
              </a:ext>
            </a:extLst>
          </p:cNvPr>
          <p:cNvPicPr>
            <a:picLocks noChangeAspect="1"/>
          </p:cNvPicPr>
          <p:nvPr/>
        </p:nvPicPr>
        <p:blipFill>
          <a:blip r:embed="rId4"/>
          <a:stretch>
            <a:fillRect/>
          </a:stretch>
        </p:blipFill>
        <p:spPr>
          <a:xfrm>
            <a:off x="1797679" y="4170534"/>
            <a:ext cx="3052106" cy="413266"/>
          </a:xfrm>
          <a:prstGeom prst="rect">
            <a:avLst/>
          </a:prstGeom>
        </p:spPr>
      </p:pic>
      <p:pic>
        <p:nvPicPr>
          <p:cNvPr id="3" name="圖片 2">
            <a:extLst>
              <a:ext uri="{FF2B5EF4-FFF2-40B4-BE49-F238E27FC236}">
                <a16:creationId xmlns:a16="http://schemas.microsoft.com/office/drawing/2014/main" id="{F91524F0-DFE4-4C28-8108-907732726B04}"/>
              </a:ext>
            </a:extLst>
          </p:cNvPr>
          <p:cNvPicPr>
            <a:picLocks noChangeAspect="1"/>
          </p:cNvPicPr>
          <p:nvPr/>
        </p:nvPicPr>
        <p:blipFill>
          <a:blip r:embed="rId5"/>
          <a:stretch>
            <a:fillRect/>
          </a:stretch>
        </p:blipFill>
        <p:spPr>
          <a:xfrm>
            <a:off x="4801565" y="3066277"/>
            <a:ext cx="3742293" cy="466763"/>
          </a:xfrm>
          <a:prstGeom prst="rect">
            <a:avLst/>
          </a:prstGeom>
        </p:spPr>
      </p:pic>
      <p:pic>
        <p:nvPicPr>
          <p:cNvPr id="4" name="圖片 3">
            <a:extLst>
              <a:ext uri="{FF2B5EF4-FFF2-40B4-BE49-F238E27FC236}">
                <a16:creationId xmlns:a16="http://schemas.microsoft.com/office/drawing/2014/main" id="{3309B905-2CC8-4C87-8B48-6BC919800754}"/>
              </a:ext>
            </a:extLst>
          </p:cNvPr>
          <p:cNvPicPr>
            <a:picLocks noChangeAspect="1"/>
          </p:cNvPicPr>
          <p:nvPr/>
        </p:nvPicPr>
        <p:blipFill>
          <a:blip r:embed="rId6"/>
          <a:stretch>
            <a:fillRect/>
          </a:stretch>
        </p:blipFill>
        <p:spPr>
          <a:xfrm>
            <a:off x="4371810" y="4174798"/>
            <a:ext cx="4601804" cy="847313"/>
          </a:xfrm>
          <a:prstGeom prst="rect">
            <a:avLst/>
          </a:prstGeom>
        </p:spPr>
      </p:pic>
      <p:sp>
        <p:nvSpPr>
          <p:cNvPr id="10" name="文字方塊 9">
            <a:extLst>
              <a:ext uri="{FF2B5EF4-FFF2-40B4-BE49-F238E27FC236}">
                <a16:creationId xmlns:a16="http://schemas.microsoft.com/office/drawing/2014/main" id="{BBF67144-191D-444F-908D-D97AFE99E907}"/>
              </a:ext>
            </a:extLst>
          </p:cNvPr>
          <p:cNvSpPr txBox="1"/>
          <p:nvPr/>
        </p:nvSpPr>
        <p:spPr>
          <a:xfrm>
            <a:off x="408662" y="1729327"/>
            <a:ext cx="8429060" cy="415498"/>
          </a:xfrm>
          <a:prstGeom prst="rect">
            <a:avLst/>
          </a:prstGeom>
          <a:noFill/>
        </p:spPr>
        <p:txBody>
          <a:bodyPr wrap="square" rtlCol="0">
            <a:spAutoFit/>
          </a:bodyPr>
          <a:lstStyle/>
          <a:p>
            <a:r>
              <a:rPr lang="en-US" altLang="zh-TW" sz="1050" dirty="0"/>
              <a:t>Paper: </a:t>
            </a:r>
            <a:r>
              <a:rPr lang="en-US" altLang="zh-TW" sz="1050" u="sng" dirty="0"/>
              <a:t>Jehn-Ruey Jiang</a:t>
            </a:r>
            <a:r>
              <a:rPr lang="en-US" altLang="zh-TW" sz="1050" dirty="0"/>
              <a:t>, and Chun-Wei Chu, "Classifying and Benchmarking Quantum Annealing Algorithms Based on Quadratic Unconstrained Binary Optimization for Solving NP-hard Problems," </a:t>
            </a:r>
            <a:r>
              <a:rPr lang="en-US" altLang="zh-TW" sz="1050" b="1" dirty="0"/>
              <a:t>IEEE Access</a:t>
            </a:r>
            <a:r>
              <a:rPr lang="en-US" altLang="zh-TW" sz="1050" dirty="0"/>
              <a:t>, vol. 11, pp. 104165-104178, 2023.</a:t>
            </a:r>
            <a:endParaRPr lang="zh-TW" altLang="en-US" sz="1050" dirty="0"/>
          </a:p>
        </p:txBody>
      </p:sp>
      <p:cxnSp>
        <p:nvCxnSpPr>
          <p:cNvPr id="15" name="直線接點 14">
            <a:extLst>
              <a:ext uri="{FF2B5EF4-FFF2-40B4-BE49-F238E27FC236}">
                <a16:creationId xmlns:a16="http://schemas.microsoft.com/office/drawing/2014/main" id="{2622F133-A29D-4F8C-B13E-B3EF5D16150F}"/>
              </a:ext>
            </a:extLst>
          </p:cNvPr>
          <p:cNvCxnSpPr>
            <a:cxnSpLocks/>
          </p:cNvCxnSpPr>
          <p:nvPr/>
        </p:nvCxnSpPr>
        <p:spPr>
          <a:xfrm>
            <a:off x="463922" y="2574099"/>
            <a:ext cx="1382102"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6DA053FC-6837-44F3-A4D4-BF217CA33705}"/>
              </a:ext>
            </a:extLst>
          </p:cNvPr>
          <p:cNvCxnSpPr>
            <a:cxnSpLocks/>
          </p:cNvCxnSpPr>
          <p:nvPr/>
        </p:nvCxnSpPr>
        <p:spPr>
          <a:xfrm>
            <a:off x="1860116" y="2121742"/>
            <a:ext cx="0" cy="450008"/>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6" name="Google Shape;436;g16b98fb4557_7_160"/>
          <p:cNvCxnSpPr>
            <a:cxnSpLocks/>
          </p:cNvCxnSpPr>
          <p:nvPr/>
        </p:nvCxnSpPr>
        <p:spPr>
          <a:xfrm>
            <a:off x="457201" y="2121742"/>
            <a:ext cx="1382102" cy="465519"/>
          </a:xfrm>
          <a:prstGeom prst="straightConnector1">
            <a:avLst/>
          </a:prstGeom>
          <a:noFill/>
          <a:ln w="9525" cap="flat" cmpd="sng">
            <a:solidFill>
              <a:schemeClr val="dk2"/>
            </a:solidFill>
            <a:prstDash val="solid"/>
            <a:round/>
            <a:headEnd type="none" w="med" len="med"/>
            <a:tailEnd type="none" w="med" len="med"/>
          </a:ln>
        </p:spPr>
      </p:cxnSp>
      <p:sp>
        <p:nvSpPr>
          <p:cNvPr id="6" name="投影片編號版面配置區 5">
            <a:extLst>
              <a:ext uri="{FF2B5EF4-FFF2-40B4-BE49-F238E27FC236}">
                <a16:creationId xmlns:a16="http://schemas.microsoft.com/office/drawing/2014/main" id="{3C490498-EB1C-490D-9BA0-4F55FA91A4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73</a:t>
            </a:fld>
            <a:endParaRPr lang="zh-TW" altLang="en-US"/>
          </a:p>
        </p:txBody>
      </p:sp>
    </p:spTree>
    <p:extLst>
      <p:ext uri="{BB962C8B-B14F-4D97-AF65-F5344CB8AC3E}">
        <p14:creationId xmlns:p14="http://schemas.microsoft.com/office/powerpoint/2010/main" val="4084231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122d0c7dceb_0_15"/>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dirty="0"/>
              <a:t>Subset Sum Problem (SSP)</a:t>
            </a:r>
            <a:endParaRPr dirty="0"/>
          </a:p>
        </p:txBody>
      </p:sp>
      <p:sp>
        <p:nvSpPr>
          <p:cNvPr id="372" name="Google Shape;372;g122d0c7dceb_0_15"/>
          <p:cNvSpPr txBox="1"/>
          <p:nvPr/>
        </p:nvSpPr>
        <p:spPr>
          <a:xfrm>
            <a:off x="218450" y="1172156"/>
            <a:ext cx="8524200" cy="3385512"/>
          </a:xfrm>
          <a:prstGeom prst="rect">
            <a:avLst/>
          </a:prstGeom>
          <a:noFill/>
          <a:ln>
            <a:noFill/>
          </a:ln>
        </p:spPr>
        <p:txBody>
          <a:bodyPr spcFirstLastPara="1" wrap="square" lIns="91425" tIns="91425" rIns="91425" bIns="91425" anchor="t" anchorCtr="0">
            <a:spAutoFit/>
          </a:bodyPr>
          <a:lstStyle/>
          <a:p>
            <a:pPr marL="412750" marR="0" lvl="0" indent="-28575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Given a set</a:t>
            </a:r>
            <a:r>
              <a:rPr lang="en-US" sz="1600" dirty="0">
                <a:solidFill>
                  <a:srgbClr val="FF0000"/>
                </a:solidFill>
              </a:rPr>
              <a:t> 𝑆 = {𝑠</a:t>
            </a:r>
            <a:r>
              <a:rPr lang="en-US" sz="1600" baseline="-25000" dirty="0">
                <a:solidFill>
                  <a:srgbClr val="FF0000"/>
                </a:solidFill>
              </a:rPr>
              <a:t>1</a:t>
            </a:r>
            <a:r>
              <a:rPr lang="en-US" sz="1600" dirty="0">
                <a:solidFill>
                  <a:srgbClr val="FF0000"/>
                </a:solidFill>
              </a:rPr>
              <a:t>, 𝑠</a:t>
            </a:r>
            <a:r>
              <a:rPr lang="en-US" sz="1600" baseline="-25000" dirty="0">
                <a:solidFill>
                  <a:srgbClr val="FF0000"/>
                </a:solidFill>
              </a:rPr>
              <a:t>2</a:t>
            </a:r>
            <a:r>
              <a:rPr lang="en-US" sz="1600" dirty="0">
                <a:solidFill>
                  <a:srgbClr val="FF0000"/>
                </a:solidFill>
              </a:rPr>
              <a:t>, . . . . , 𝑠</a:t>
            </a:r>
            <a:r>
              <a:rPr lang="en-US" sz="1600" baseline="-25000" dirty="0">
                <a:solidFill>
                  <a:srgbClr val="FF0000"/>
                </a:solidFill>
              </a:rPr>
              <a:t>𝑁</a:t>
            </a:r>
            <a:r>
              <a:rPr lang="en-US" sz="1600" dirty="0">
                <a:solidFill>
                  <a:srgbClr val="FF0000"/>
                </a:solidFill>
              </a:rPr>
              <a:t> }</a:t>
            </a:r>
            <a:r>
              <a:rPr lang="en-US" sz="1600" dirty="0">
                <a:solidFill>
                  <a:schemeClr val="dk1"/>
                </a:solidFill>
              </a:rPr>
              <a:t> with N integers, and a target integer </a:t>
            </a:r>
            <a:r>
              <a:rPr lang="en-US" sz="1600" dirty="0">
                <a:solidFill>
                  <a:srgbClr val="FF0000"/>
                </a:solidFill>
              </a:rPr>
              <a:t>T</a:t>
            </a:r>
            <a:r>
              <a:rPr lang="en-US" sz="1600" dirty="0">
                <a:solidFill>
                  <a:schemeClr val="dk1"/>
                </a:solidFill>
              </a:rPr>
              <a:t>, the subset sum (SS) problem is to find a subset S’ of S such that the sum of the integers in the subset S’ is exactly T.</a:t>
            </a:r>
            <a:endParaRPr sz="1600" dirty="0">
              <a:solidFill>
                <a:schemeClr val="dk1"/>
              </a:solidFill>
            </a:endParaRPr>
          </a:p>
          <a:p>
            <a:pPr marL="412750" marR="0" lvl="0" indent="-285750" algn="l" rtl="0">
              <a:lnSpc>
                <a:spcPct val="100000"/>
              </a:lnSpc>
              <a:spcBef>
                <a:spcPts val="0"/>
              </a:spcBef>
              <a:spcAft>
                <a:spcPts val="0"/>
              </a:spcAft>
              <a:buClr>
                <a:schemeClr val="dk1"/>
              </a:buClr>
              <a:buSzPts val="1600"/>
              <a:buFont typeface="Arial" panose="020B0604020202020204" pitchFamily="34" charset="0"/>
              <a:buChar char="•"/>
            </a:pPr>
            <a:r>
              <a:rPr lang="en-US" sz="1600" dirty="0">
                <a:solidFill>
                  <a:schemeClr val="dk1"/>
                </a:solidFill>
              </a:rPr>
              <a:t>The QA algorithm solving the SS problem has the following QUBO formula:</a:t>
            </a:r>
            <a:endParaRPr sz="1600" dirty="0">
              <a:solidFill>
                <a:schemeClr val="dk1"/>
              </a:solidFill>
            </a:endParaRPr>
          </a:p>
          <a:p>
            <a:pPr marL="285750" marR="0" lvl="0" indent="-20320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285750" lvl="0" indent="-203200" algn="l" rtl="0">
              <a:spcBef>
                <a:spcPts val="0"/>
              </a:spcBef>
              <a:spcAft>
                <a:spcPts val="0"/>
              </a:spcAft>
              <a:buClr>
                <a:srgbClr val="000000"/>
              </a:buClr>
              <a:buSzPts val="1300"/>
              <a:buFont typeface="Arial"/>
              <a:buNone/>
            </a:pPr>
            <a:endParaRPr sz="1600" dirty="0">
              <a:solidFill>
                <a:schemeClr val="dk1"/>
              </a:solidFill>
            </a:endParaRPr>
          </a:p>
          <a:p>
            <a:pPr marL="285750" marR="0" lvl="0" indent="-203200" algn="l" rtl="0">
              <a:lnSpc>
                <a:spcPct val="100000"/>
              </a:lnSpc>
              <a:spcBef>
                <a:spcPts val="0"/>
              </a:spcBef>
              <a:spcAft>
                <a:spcPts val="0"/>
              </a:spcAft>
              <a:buClr>
                <a:srgbClr val="000000"/>
              </a:buClr>
              <a:buSzPts val="1300"/>
              <a:buFont typeface="Arial"/>
              <a:buNone/>
            </a:pPr>
            <a:endParaRPr sz="1600" dirty="0">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dirty="0">
                <a:solidFill>
                  <a:schemeClr val="dk1"/>
                </a:solidFill>
                <a:latin typeface="Arial"/>
                <a:ea typeface="Arial"/>
                <a:cs typeface="Arial"/>
                <a:sym typeface="Arial"/>
              </a:rPr>
              <a:t>S = {</a:t>
            </a:r>
            <a:r>
              <a:rPr lang="en-US" sz="1600" b="0" i="0" u="none" strike="noStrike" cap="none" dirty="0">
                <a:solidFill>
                  <a:srgbClr val="00B050"/>
                </a:solidFill>
                <a:latin typeface="Arial"/>
                <a:ea typeface="Arial"/>
                <a:cs typeface="Arial"/>
                <a:sym typeface="Arial"/>
              </a:rPr>
              <a:t>1</a:t>
            </a:r>
            <a:r>
              <a:rPr lang="en-US" sz="1600" b="0" i="0" u="none" strike="noStrike" cap="none" dirty="0">
                <a:solidFill>
                  <a:schemeClr val="dk1"/>
                </a:solidFill>
                <a:latin typeface="Arial"/>
                <a:ea typeface="Arial"/>
                <a:cs typeface="Arial"/>
                <a:sym typeface="Arial"/>
              </a:rPr>
              <a:t>, </a:t>
            </a:r>
            <a:r>
              <a:rPr lang="en-US" sz="1600" b="0" i="0" u="none" strike="noStrike" cap="none" dirty="0">
                <a:solidFill>
                  <a:srgbClr val="FF0000"/>
                </a:solidFill>
                <a:latin typeface="Arial"/>
                <a:ea typeface="Arial"/>
                <a:cs typeface="Arial"/>
                <a:sym typeface="Arial"/>
              </a:rPr>
              <a:t>2</a:t>
            </a:r>
            <a:r>
              <a:rPr lang="en-US" sz="1600" b="0" i="0" u="none" strike="noStrike" cap="none" dirty="0">
                <a:solidFill>
                  <a:schemeClr val="dk1"/>
                </a:solidFill>
                <a:latin typeface="Arial"/>
                <a:ea typeface="Arial"/>
                <a:cs typeface="Arial"/>
                <a:sym typeface="Arial"/>
              </a:rPr>
              <a:t>, </a:t>
            </a:r>
            <a:r>
              <a:rPr lang="en-US" sz="1600" b="0" i="0" u="none" strike="noStrike" cap="none" dirty="0">
                <a:solidFill>
                  <a:srgbClr val="FF0000"/>
                </a:solidFill>
                <a:latin typeface="Arial"/>
                <a:ea typeface="Arial"/>
                <a:cs typeface="Arial"/>
                <a:sym typeface="Arial"/>
              </a:rPr>
              <a:t>3</a:t>
            </a:r>
            <a:r>
              <a:rPr lang="en-US" sz="1600" b="0" i="0" u="none" strike="noStrike" cap="none" dirty="0">
                <a:solidFill>
                  <a:schemeClr val="dk1"/>
                </a:solidFill>
                <a:latin typeface="Arial"/>
                <a:ea typeface="Arial"/>
                <a:cs typeface="Arial"/>
                <a:sym typeface="Arial"/>
              </a:rPr>
              <a:t>, </a:t>
            </a:r>
            <a:r>
              <a:rPr lang="en-US" sz="1600" b="0" i="0" u="none" strike="noStrike" cap="none" dirty="0">
                <a:solidFill>
                  <a:srgbClr val="00B050"/>
                </a:solidFill>
                <a:latin typeface="Arial"/>
                <a:ea typeface="Arial"/>
                <a:cs typeface="Arial"/>
                <a:sym typeface="Arial"/>
              </a:rPr>
              <a:t>4</a:t>
            </a:r>
            <a:r>
              <a:rPr lang="en-US" sz="1600" b="0" i="0" u="none" strike="noStrike" cap="none" dirty="0">
                <a:solidFill>
                  <a:schemeClr val="dk1"/>
                </a:solidFill>
                <a:latin typeface="Arial"/>
                <a:ea typeface="Arial"/>
                <a:cs typeface="Arial"/>
                <a:sym typeface="Arial"/>
              </a:rPr>
              <a:t>}, T =5 ⇒ Yes, there is at least one answer.</a:t>
            </a:r>
          </a:p>
          <a:p>
            <a:pPr marL="0" marR="0" lvl="0" indent="0" algn="l" rtl="0">
              <a:lnSpc>
                <a:spcPct val="100000"/>
              </a:lnSpc>
              <a:spcBef>
                <a:spcPts val="0"/>
              </a:spcBef>
              <a:spcAft>
                <a:spcPts val="0"/>
              </a:spcAft>
              <a:buNone/>
            </a:pPr>
            <a:endParaRPr lang="en-US" altLang="zh-TW" sz="1600" dirty="0">
              <a:solidFill>
                <a:schemeClr val="dk1"/>
              </a:solidFill>
            </a:endParaRPr>
          </a:p>
          <a:p>
            <a:pPr lvl="0"/>
            <a:r>
              <a:rPr lang="en-US" altLang="zh-TW" sz="1600" b="0" i="1" u="none" strike="noStrike" cap="none" dirty="0">
                <a:solidFill>
                  <a:schemeClr val="dk1"/>
                </a:solidFill>
                <a:latin typeface="Times New Roman" panose="02020603050405020304" pitchFamily="18" charset="0"/>
                <a:cs typeface="Times New Roman" panose="02020603050405020304" pitchFamily="18" charset="0"/>
                <a:sym typeface="Arial"/>
              </a:rPr>
              <a:t>H</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a:t>
            </a:r>
            <a:r>
              <a:rPr lang="en-US" altLang="zh-TW" sz="1600" b="0" i="1" u="none" strike="noStrike" cap="none" dirty="0">
                <a:solidFill>
                  <a:schemeClr val="dk1"/>
                </a:solidFill>
                <a:latin typeface="Times New Roman" panose="02020603050405020304" pitchFamily="18" charset="0"/>
                <a:cs typeface="Times New Roman" panose="02020603050405020304" pitchFamily="18" charset="0"/>
                <a:sym typeface="Arial"/>
              </a:rPr>
              <a:t>x</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)=((1</a:t>
            </a:r>
            <a:r>
              <a:rPr lang="en-US" altLang="zh-TW" sz="1600" b="0" i="1" u="none" strike="noStrike" cap="none" dirty="0">
                <a:solidFill>
                  <a:schemeClr val="dk1"/>
                </a:solidFill>
                <a:latin typeface="Times New Roman" panose="02020603050405020304" pitchFamily="18" charset="0"/>
                <a:cs typeface="Times New Roman" panose="02020603050405020304" pitchFamily="18" charset="0"/>
                <a:sym typeface="Arial"/>
              </a:rPr>
              <a:t>x</a:t>
            </a:r>
            <a:r>
              <a:rPr lang="en-US" altLang="zh-TW" sz="1600" b="0" u="none" strike="noStrike" cap="none" baseline="-25000" dirty="0">
                <a:solidFill>
                  <a:schemeClr val="dk1"/>
                </a:solidFill>
                <a:latin typeface="Times New Roman" panose="02020603050405020304" pitchFamily="18" charset="0"/>
                <a:cs typeface="Times New Roman" panose="02020603050405020304" pitchFamily="18" charset="0"/>
                <a:sym typeface="Arial"/>
              </a:rPr>
              <a:t>0</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+2</a:t>
            </a:r>
            <a:r>
              <a:rPr lang="en-US" altLang="zh-TW" sz="1600" i="1" dirty="0">
                <a:solidFill>
                  <a:schemeClr val="dk1"/>
                </a:solidFill>
                <a:latin typeface="Times New Roman" panose="02020603050405020304" pitchFamily="18" charset="0"/>
                <a:cs typeface="Times New Roman" panose="02020603050405020304" pitchFamily="18" charset="0"/>
              </a:rPr>
              <a:t>x</a:t>
            </a:r>
            <a:r>
              <a:rPr lang="en-US" altLang="zh-TW" sz="1600" baseline="-25000" dirty="0">
                <a:solidFill>
                  <a:schemeClr val="dk1"/>
                </a:solidFill>
                <a:latin typeface="Times New Roman" panose="02020603050405020304" pitchFamily="18" charset="0"/>
                <a:cs typeface="Times New Roman" panose="02020603050405020304" pitchFamily="18" charset="0"/>
              </a:rPr>
              <a:t>1</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+3</a:t>
            </a:r>
            <a:r>
              <a:rPr lang="en-US" altLang="zh-TW" sz="1600" i="1" dirty="0">
                <a:solidFill>
                  <a:schemeClr val="dk1"/>
                </a:solidFill>
                <a:latin typeface="Times New Roman" panose="02020603050405020304" pitchFamily="18" charset="0"/>
                <a:cs typeface="Times New Roman" panose="02020603050405020304" pitchFamily="18" charset="0"/>
              </a:rPr>
              <a:t>x</a:t>
            </a:r>
            <a:r>
              <a:rPr lang="en-US" altLang="zh-TW" sz="1600" baseline="-25000" dirty="0">
                <a:solidFill>
                  <a:schemeClr val="dk1"/>
                </a:solidFill>
                <a:latin typeface="Times New Roman" panose="02020603050405020304" pitchFamily="18" charset="0"/>
                <a:cs typeface="Times New Roman" panose="02020603050405020304" pitchFamily="18" charset="0"/>
              </a:rPr>
              <a:t>2</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+4</a:t>
            </a:r>
            <a:r>
              <a:rPr lang="en-US" altLang="zh-TW" sz="1600" i="1" dirty="0">
                <a:solidFill>
                  <a:schemeClr val="dk1"/>
                </a:solidFill>
                <a:latin typeface="Times New Roman" panose="02020603050405020304" pitchFamily="18" charset="0"/>
                <a:cs typeface="Times New Roman" panose="02020603050405020304" pitchFamily="18" charset="0"/>
              </a:rPr>
              <a:t>x</a:t>
            </a:r>
            <a:r>
              <a:rPr lang="en-US" altLang="zh-TW" sz="1600" baseline="-25000" dirty="0">
                <a:solidFill>
                  <a:schemeClr val="dk1"/>
                </a:solidFill>
                <a:latin typeface="Times New Roman" panose="02020603050405020304" pitchFamily="18" charset="0"/>
                <a:cs typeface="Times New Roman" panose="02020603050405020304" pitchFamily="18" charset="0"/>
              </a:rPr>
              <a:t>3</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)-5)</a:t>
            </a:r>
            <a:r>
              <a:rPr lang="en-US" altLang="zh-TW" sz="1600" b="0" i="0" u="none" strike="noStrike" cap="none" baseline="30000" dirty="0">
                <a:solidFill>
                  <a:schemeClr val="dk1"/>
                </a:solidFill>
                <a:latin typeface="Times New Roman" panose="02020603050405020304" pitchFamily="18" charset="0"/>
                <a:cs typeface="Times New Roman" panose="02020603050405020304" pitchFamily="18" charset="0"/>
                <a:sym typeface="Arial"/>
              </a:rPr>
              <a:t>2</a:t>
            </a:r>
            <a:r>
              <a:rPr lang="en-US" altLang="zh-TW" sz="1600" dirty="0">
                <a:solidFill>
                  <a:schemeClr val="dk1"/>
                </a:solidFill>
                <a:latin typeface="Times New Roman" panose="02020603050405020304" pitchFamily="18" charset="0"/>
                <a:cs typeface="Times New Roman" panose="02020603050405020304" pitchFamily="18" charset="0"/>
              </a:rPr>
              <a:t>=</a:t>
            </a:r>
            <a:endParaRPr sz="1600" b="0" i="0" u="none" strike="noStrike" cap="none" baseline="30000" dirty="0">
              <a:solidFill>
                <a:schemeClr val="dk1"/>
              </a:solidFill>
              <a:latin typeface="Times New Roman" panose="02020603050405020304" pitchFamily="18" charset="0"/>
              <a:cs typeface="Times New Roman" panose="02020603050405020304" pitchFamily="18" charset="0"/>
              <a:sym typeface="Arial"/>
            </a:endParaRPr>
          </a:p>
        </p:txBody>
      </p:sp>
      <p:grpSp>
        <p:nvGrpSpPr>
          <p:cNvPr id="374" name="Google Shape;374;g122d0c7dceb_0_15"/>
          <p:cNvGrpSpPr/>
          <p:nvPr/>
        </p:nvGrpSpPr>
        <p:grpSpPr>
          <a:xfrm>
            <a:off x="6929967" y="2302458"/>
            <a:ext cx="1756834" cy="1342442"/>
            <a:chOff x="5941896" y="2665802"/>
            <a:chExt cx="1639200" cy="1504200"/>
          </a:xfrm>
        </p:grpSpPr>
        <p:grpSp>
          <p:nvGrpSpPr>
            <p:cNvPr id="375" name="Google Shape;375;g122d0c7dceb_0_15"/>
            <p:cNvGrpSpPr/>
            <p:nvPr/>
          </p:nvGrpSpPr>
          <p:grpSpPr>
            <a:xfrm>
              <a:off x="5941896" y="2665802"/>
              <a:ext cx="1639200" cy="1504200"/>
              <a:chOff x="5594021" y="2367627"/>
              <a:chExt cx="1639200" cy="1504200"/>
            </a:xfrm>
          </p:grpSpPr>
          <p:sp>
            <p:nvSpPr>
              <p:cNvPr id="376" name="Google Shape;376;g122d0c7dceb_0_15"/>
              <p:cNvSpPr/>
              <p:nvPr/>
            </p:nvSpPr>
            <p:spPr>
              <a:xfrm>
                <a:off x="5594021" y="2367627"/>
                <a:ext cx="1639200" cy="1504200"/>
              </a:xfrm>
              <a:prstGeom prst="ellipse">
                <a:avLst/>
              </a:prstGeom>
              <a:solidFill>
                <a:srgbClr val="FFFF00">
                  <a:alpha val="494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g122d0c7dceb_0_15"/>
              <p:cNvSpPr/>
              <p:nvPr/>
            </p:nvSpPr>
            <p:spPr>
              <a:xfrm>
                <a:off x="6081950" y="2608275"/>
                <a:ext cx="873300" cy="786600"/>
              </a:xfrm>
              <a:prstGeom prst="ellipse">
                <a:avLst/>
              </a:prstGeom>
              <a:solidFill>
                <a:srgbClr val="43C1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g122d0c7dceb_0_15"/>
            <p:cNvGrpSpPr/>
            <p:nvPr/>
          </p:nvGrpSpPr>
          <p:grpSpPr>
            <a:xfrm>
              <a:off x="6062074" y="2948300"/>
              <a:ext cx="964369" cy="1067820"/>
              <a:chOff x="6062074" y="2948300"/>
              <a:chExt cx="964369" cy="1067820"/>
            </a:xfrm>
          </p:grpSpPr>
          <p:sp>
            <p:nvSpPr>
              <p:cNvPr id="379" name="Google Shape;379;g122d0c7dceb_0_15"/>
              <p:cNvSpPr txBox="1"/>
              <p:nvPr/>
            </p:nvSpPr>
            <p:spPr>
              <a:xfrm>
                <a:off x="6603700" y="2948300"/>
                <a:ext cx="315600" cy="3558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1</a:t>
                </a:r>
                <a:endParaRPr sz="1600" dirty="0"/>
              </a:p>
            </p:txBody>
          </p:sp>
          <p:sp>
            <p:nvSpPr>
              <p:cNvPr id="380" name="Google Shape;380;g122d0c7dceb_0_15"/>
              <p:cNvSpPr txBox="1"/>
              <p:nvPr/>
            </p:nvSpPr>
            <p:spPr>
              <a:xfrm>
                <a:off x="6902543" y="3299750"/>
                <a:ext cx="123900" cy="3558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4</a:t>
                </a:r>
                <a:endParaRPr sz="1600" dirty="0"/>
              </a:p>
            </p:txBody>
          </p:sp>
          <p:sp>
            <p:nvSpPr>
              <p:cNvPr id="381" name="Google Shape;381;g122d0c7dceb_0_15"/>
              <p:cNvSpPr txBox="1"/>
              <p:nvPr/>
            </p:nvSpPr>
            <p:spPr>
              <a:xfrm>
                <a:off x="6496264" y="3660320"/>
                <a:ext cx="3774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FF0000"/>
                    </a:solidFill>
                  </a:rPr>
                  <a:t>3</a:t>
                </a:r>
                <a:endParaRPr sz="1600" dirty="0">
                  <a:solidFill>
                    <a:srgbClr val="FF0000"/>
                  </a:solidFill>
                </a:endParaRPr>
              </a:p>
            </p:txBody>
          </p:sp>
          <p:sp>
            <p:nvSpPr>
              <p:cNvPr id="383" name="Google Shape;383;g122d0c7dceb_0_15"/>
              <p:cNvSpPr txBox="1"/>
              <p:nvPr/>
            </p:nvSpPr>
            <p:spPr>
              <a:xfrm>
                <a:off x="6062074" y="3178550"/>
                <a:ext cx="3156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FF0000"/>
                    </a:solidFill>
                  </a:rPr>
                  <a:t>2</a:t>
                </a:r>
                <a:endParaRPr sz="1600" dirty="0">
                  <a:solidFill>
                    <a:srgbClr val="FF0000"/>
                  </a:solidFill>
                </a:endParaRPr>
              </a:p>
            </p:txBody>
          </p:sp>
        </p:grpSp>
      </p:grpSp>
      <p:sp>
        <p:nvSpPr>
          <p:cNvPr id="3" name="投影片編號版面配置區 2">
            <a:extLst>
              <a:ext uri="{FF2B5EF4-FFF2-40B4-BE49-F238E27FC236}">
                <a16:creationId xmlns:a16="http://schemas.microsoft.com/office/drawing/2014/main" id="{83744BBB-8044-409E-8057-5E64ED6BBE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74</a:t>
            </a:fld>
            <a:endParaRPr lang="zh-TW" altLang="en-US"/>
          </a:p>
        </p:txBody>
      </p:sp>
      <p:pic>
        <p:nvPicPr>
          <p:cNvPr id="2" name="圖片 1">
            <a:extLst>
              <a:ext uri="{FF2B5EF4-FFF2-40B4-BE49-F238E27FC236}">
                <a16:creationId xmlns:a16="http://schemas.microsoft.com/office/drawing/2014/main" id="{51D758DC-9908-43E5-9311-F049B2445E62}"/>
              </a:ext>
            </a:extLst>
          </p:cNvPr>
          <p:cNvPicPr>
            <a:picLocks noChangeAspect="1"/>
          </p:cNvPicPr>
          <p:nvPr/>
        </p:nvPicPr>
        <p:blipFill rotWithShape="1">
          <a:blip r:embed="rId3"/>
          <a:srcRect l="30227" r="27837"/>
          <a:stretch/>
        </p:blipFill>
        <p:spPr>
          <a:xfrm>
            <a:off x="1222580" y="2150209"/>
            <a:ext cx="3823553" cy="1431121"/>
          </a:xfrm>
          <a:prstGeom prst="rect">
            <a:avLst/>
          </a:prstGeom>
        </p:spPr>
      </p:pic>
      <p:pic>
        <p:nvPicPr>
          <p:cNvPr id="4" name="圖片 3">
            <a:extLst>
              <a:ext uri="{FF2B5EF4-FFF2-40B4-BE49-F238E27FC236}">
                <a16:creationId xmlns:a16="http://schemas.microsoft.com/office/drawing/2014/main" id="{04B3C38F-F32B-47E7-A187-225CB620326B}"/>
              </a:ext>
            </a:extLst>
          </p:cNvPr>
          <p:cNvPicPr>
            <a:picLocks noChangeAspect="1"/>
          </p:cNvPicPr>
          <p:nvPr/>
        </p:nvPicPr>
        <p:blipFill>
          <a:blip r:embed="rId4"/>
          <a:stretch>
            <a:fillRect/>
          </a:stretch>
        </p:blipFill>
        <p:spPr>
          <a:xfrm>
            <a:off x="2884080" y="4208353"/>
            <a:ext cx="2988733" cy="677446"/>
          </a:xfrm>
          <a:prstGeom prst="rect">
            <a:avLst/>
          </a:prstGeom>
        </p:spPr>
      </p:pic>
      <p:pic>
        <p:nvPicPr>
          <p:cNvPr id="6" name="圖片 5">
            <a:extLst>
              <a:ext uri="{FF2B5EF4-FFF2-40B4-BE49-F238E27FC236}">
                <a16:creationId xmlns:a16="http://schemas.microsoft.com/office/drawing/2014/main" id="{A06CDD66-A29D-434F-94F9-DB7BBC078C85}"/>
              </a:ext>
            </a:extLst>
          </p:cNvPr>
          <p:cNvPicPr>
            <a:picLocks noChangeAspect="1"/>
          </p:cNvPicPr>
          <p:nvPr/>
        </p:nvPicPr>
        <p:blipFill>
          <a:blip r:embed="rId5"/>
          <a:stretch>
            <a:fillRect/>
          </a:stretch>
        </p:blipFill>
        <p:spPr>
          <a:xfrm>
            <a:off x="6540459" y="3694242"/>
            <a:ext cx="2093639" cy="1053697"/>
          </a:xfrm>
          <a:prstGeom prst="rect">
            <a:avLst/>
          </a:prstGeom>
        </p:spPr>
      </p:pic>
      <p:sp>
        <p:nvSpPr>
          <p:cNvPr id="7" name="文字方塊 6">
            <a:extLst>
              <a:ext uri="{FF2B5EF4-FFF2-40B4-BE49-F238E27FC236}">
                <a16:creationId xmlns:a16="http://schemas.microsoft.com/office/drawing/2014/main" id="{24017011-7C45-4C60-AF5E-9B8DEF8BA033}"/>
              </a:ext>
            </a:extLst>
          </p:cNvPr>
          <p:cNvSpPr txBox="1"/>
          <p:nvPr/>
        </p:nvSpPr>
        <p:spPr>
          <a:xfrm>
            <a:off x="6201716" y="4102437"/>
            <a:ext cx="460382" cy="307777"/>
          </a:xfrm>
          <a:prstGeom prst="rect">
            <a:avLst/>
          </a:prstGeom>
          <a:noFill/>
        </p:spPr>
        <p:txBody>
          <a:bodyPr wrap="none" rtlCol="0">
            <a:spAutoFit/>
          </a:bodyPr>
          <a:lstStyle/>
          <a:p>
            <a:r>
              <a:rPr lang="en-US" altLang="zh-TW" i="1" dirty="0">
                <a:latin typeface="Times New Roman" panose="02020603050405020304" pitchFamily="18" charset="0"/>
                <a:cs typeface="Times New Roman" panose="02020603050405020304" pitchFamily="18" charset="0"/>
              </a:rPr>
              <a:t>Q </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21" name="文字方塊 20">
            <a:extLst>
              <a:ext uri="{FF2B5EF4-FFF2-40B4-BE49-F238E27FC236}">
                <a16:creationId xmlns:a16="http://schemas.microsoft.com/office/drawing/2014/main" id="{AD33C4B6-DE9F-40C5-B2A8-5D19E24C616D}"/>
              </a:ext>
            </a:extLst>
          </p:cNvPr>
          <p:cNvSpPr txBox="1"/>
          <p:nvPr/>
        </p:nvSpPr>
        <p:spPr>
          <a:xfrm>
            <a:off x="6189853" y="4770762"/>
            <a:ext cx="944489" cy="307777"/>
          </a:xfrm>
          <a:prstGeom prst="rect">
            <a:avLst/>
          </a:prstGeom>
          <a:noFill/>
        </p:spPr>
        <p:txBody>
          <a:bodyPr wrap="none" rtlCol="0">
            <a:spAutoFit/>
          </a:bodyPr>
          <a:lstStyle/>
          <a:p>
            <a:r>
              <a:rPr lang="en-US" altLang="zh-TW" i="1" dirty="0">
                <a:latin typeface="Times New Roman" panose="02020603050405020304" pitchFamily="18" charset="0"/>
                <a:cs typeface="Times New Roman" panose="02020603050405020304" pitchFamily="18" charset="0"/>
              </a:rPr>
              <a:t>offset </a:t>
            </a:r>
            <a:r>
              <a:rPr lang="en-US" altLang="zh-TW" dirty="0">
                <a:latin typeface="Times New Roman" panose="02020603050405020304" pitchFamily="18" charset="0"/>
                <a:cs typeface="Times New Roman" panose="02020603050405020304" pitchFamily="18" charset="0"/>
              </a:rPr>
              <a:t>= </a:t>
            </a:r>
            <a:r>
              <a:rPr lang="en-US" altLang="zh-TW" dirty="0">
                <a:solidFill>
                  <a:schemeClr val="accent5">
                    <a:lumMod val="50000"/>
                  </a:schemeClr>
                </a:solidFill>
                <a:latin typeface="Times New Roman" panose="02020603050405020304" pitchFamily="18" charset="0"/>
                <a:cs typeface="Times New Roman" panose="02020603050405020304" pitchFamily="18" charset="0"/>
              </a:rPr>
              <a:t>25</a:t>
            </a:r>
            <a:endParaRPr lang="zh-TW" altLang="en-US"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60CC6F8B-DCD8-4448-A968-675532AA9239}"/>
              </a:ext>
            </a:extLst>
          </p:cNvPr>
          <p:cNvSpPr/>
          <p:nvPr/>
        </p:nvSpPr>
        <p:spPr>
          <a:xfrm>
            <a:off x="5249332" y="4694764"/>
            <a:ext cx="300568" cy="216433"/>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6b98fb4557_7_14"/>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Graph Coloring Problem (GCP)</a:t>
            </a:r>
            <a:endParaRPr dirty="0"/>
          </a:p>
        </p:txBody>
      </p:sp>
      <p:sp>
        <p:nvSpPr>
          <p:cNvPr id="401" name="Google Shape;401;g16b98fb4557_7_14"/>
          <p:cNvSpPr/>
          <p:nvPr/>
        </p:nvSpPr>
        <p:spPr>
          <a:xfrm>
            <a:off x="457200" y="1371600"/>
            <a:ext cx="82296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600"/>
              <a:buFont typeface="Arial" panose="020B0604020202020204" pitchFamily="34" charset="0"/>
              <a:buChar char="•"/>
            </a:pPr>
            <a:r>
              <a:rPr lang="en-US" sz="1600" dirty="0"/>
              <a:t>Given a chromatic number </a:t>
            </a:r>
            <a:r>
              <a:rPr lang="en-US" sz="1600" dirty="0">
                <a:solidFill>
                  <a:srgbClr val="FF0000"/>
                </a:solidFill>
              </a:rPr>
              <a:t>n</a:t>
            </a:r>
            <a:r>
              <a:rPr lang="en-US" sz="1600" dirty="0"/>
              <a:t>, and an undirected graph </a:t>
            </a:r>
            <a:r>
              <a:rPr lang="en-US" sz="1600" dirty="0">
                <a:solidFill>
                  <a:srgbClr val="FF0000"/>
                </a:solidFill>
              </a:rPr>
              <a:t>G=(V, E) </a:t>
            </a:r>
            <a:r>
              <a:rPr lang="en-US" sz="1600" dirty="0"/>
              <a:t>with the </a:t>
            </a:r>
            <a:r>
              <a:rPr lang="en-US" sz="1600" dirty="0">
                <a:solidFill>
                  <a:srgbClr val="2E2E2E"/>
                </a:solidFill>
              </a:rPr>
              <a:t>vertex set</a:t>
            </a:r>
            <a:r>
              <a:rPr lang="en-US" sz="1600" dirty="0"/>
              <a:t> </a:t>
            </a:r>
            <a:r>
              <a:rPr lang="en-US" sz="1600" dirty="0">
                <a:solidFill>
                  <a:srgbClr val="FF0000"/>
                </a:solidFill>
              </a:rPr>
              <a:t>V</a:t>
            </a:r>
            <a:r>
              <a:rPr lang="en-US" sz="1600" dirty="0"/>
              <a:t> and the edge set </a:t>
            </a:r>
            <a:r>
              <a:rPr lang="en-US" sz="1600" dirty="0">
                <a:solidFill>
                  <a:srgbClr val="FF0000"/>
                </a:solidFill>
              </a:rPr>
              <a:t>E</a:t>
            </a:r>
            <a:r>
              <a:rPr lang="en-US" sz="1600" dirty="0"/>
              <a:t>, the graph coloring (GC) problem is to decide if it is possible to color all vertices in V such that for every edge (u, v) in E, u and v have different colors</a:t>
            </a:r>
            <a:endParaRPr sz="1600" dirty="0"/>
          </a:p>
          <a:p>
            <a:pPr marL="285750" marR="0" lvl="0" indent="-285750" algn="l" rtl="0">
              <a:lnSpc>
                <a:spcPct val="100000"/>
              </a:lnSpc>
              <a:spcBef>
                <a:spcPts val="0"/>
              </a:spcBef>
              <a:spcAft>
                <a:spcPts val="0"/>
              </a:spcAft>
              <a:buFont typeface="Arial" panose="020B0604020202020204" pitchFamily="34" charset="0"/>
              <a:buChar char="•"/>
            </a:pPr>
            <a:endParaRPr sz="1600" dirty="0"/>
          </a:p>
          <a:p>
            <a:pPr marL="285750" marR="0" lvl="0" indent="-285750" algn="l" rtl="0">
              <a:lnSpc>
                <a:spcPct val="100000"/>
              </a:lnSpc>
              <a:spcBef>
                <a:spcPts val="0"/>
              </a:spcBef>
              <a:spcAft>
                <a:spcPts val="0"/>
              </a:spcAft>
              <a:buSzPts val="1600"/>
              <a:buFont typeface="Arial" panose="020B0604020202020204" pitchFamily="34" charset="0"/>
              <a:buChar char="•"/>
            </a:pPr>
            <a:r>
              <a:rPr lang="en-US" sz="1600" dirty="0"/>
              <a:t>The QA algorithm solving the GC problem has the following QUBO formula: </a:t>
            </a:r>
            <a:endParaRPr sz="1600" dirty="0"/>
          </a:p>
        </p:txBody>
      </p:sp>
      <p:pic>
        <p:nvPicPr>
          <p:cNvPr id="402" name="Google Shape;402;g16b98fb4557_7_14"/>
          <p:cNvPicPr preferRelativeResize="0"/>
          <p:nvPr/>
        </p:nvPicPr>
        <p:blipFill rotWithShape="1">
          <a:blip r:embed="rId3">
            <a:alphaModFix/>
          </a:blip>
          <a:srcRect/>
          <a:stretch/>
        </p:blipFill>
        <p:spPr>
          <a:xfrm>
            <a:off x="5793548" y="3120426"/>
            <a:ext cx="2000376" cy="1917024"/>
          </a:xfrm>
          <a:prstGeom prst="rect">
            <a:avLst/>
          </a:prstGeom>
          <a:noFill/>
          <a:ln>
            <a:noFill/>
          </a:ln>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4A9D193E-DCA6-4E7E-9482-AA813E2463AE}"/>
                  </a:ext>
                </a:extLst>
              </p:cNvPr>
              <p:cNvSpPr/>
              <p:nvPr/>
            </p:nvSpPr>
            <p:spPr>
              <a:xfrm>
                <a:off x="776319" y="2884218"/>
                <a:ext cx="5569250" cy="6941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1600" i="1">
                          <a:latin typeface="Cambria Math" panose="02040503050406030204" pitchFamily="18" charset="0"/>
                        </a:rPr>
                        <m:t>𝐻</m:t>
                      </m:r>
                      <m:d>
                        <m:dPr>
                          <m:ctrlPr>
                            <a:rPr lang="zh-TW" altLang="en-US" sz="1600" i="1">
                              <a:latin typeface="Cambria Math" panose="02040503050406030204" pitchFamily="18" charset="0"/>
                            </a:rPr>
                          </m:ctrlPr>
                        </m:dPr>
                        <m:e>
                          <m:r>
                            <a:rPr lang="zh-TW" altLang="en-US" sz="1600" i="1">
                              <a:latin typeface="Cambria Math" panose="02040503050406030204" pitchFamily="18" charset="0"/>
                            </a:rPr>
                            <m:t>𝑥</m:t>
                          </m:r>
                        </m:e>
                      </m:d>
                      <m:r>
                        <a:rPr lang="zh-TW" altLang="en-US" sz="1600">
                          <a:latin typeface="Cambria Math" panose="02040503050406030204" pitchFamily="18" charset="0"/>
                        </a:rPr>
                        <m:t>=</m:t>
                      </m:r>
                      <m:r>
                        <a:rPr lang="zh-TW" altLang="en-US" sz="1600" i="1">
                          <a:latin typeface="Cambria Math" panose="02040503050406030204" pitchFamily="18" charset="0"/>
                        </a:rPr>
                        <m:t>𝐴</m:t>
                      </m:r>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𝑉</m:t>
                          </m:r>
                        </m:sub>
                        <m:sup/>
                        <m:e>
                          <m:sSup>
                            <m:sSupPr>
                              <m:ctrlPr>
                                <a:rPr lang="zh-TW" altLang="en-US" sz="1600" i="1">
                                  <a:latin typeface="Cambria Math" panose="02040503050406030204" pitchFamily="18" charset="0"/>
                                </a:rPr>
                              </m:ctrlPr>
                            </m:sSupPr>
                            <m:e>
                              <m:d>
                                <m:dPr>
                                  <m:ctrlPr>
                                    <a:rPr lang="zh-TW" altLang="en-US" sz="1600" i="1">
                                      <a:latin typeface="Cambria Math" panose="02040503050406030204" pitchFamily="18" charset="0"/>
                                    </a:rPr>
                                  </m:ctrlPr>
                                </m:dPr>
                                <m:e>
                                  <m:r>
                                    <a:rPr lang="zh-TW" altLang="en-US" sz="1600">
                                      <a:latin typeface="Cambria Math" panose="02040503050406030204" pitchFamily="18" charset="0"/>
                                    </a:rPr>
                                    <m:t>1−</m:t>
                                  </m:r>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𝑖</m:t>
                                      </m:r>
                                      <m:r>
                                        <a:rPr lang="zh-TW" altLang="en-US" sz="1600">
                                          <a:latin typeface="Cambria Math" panose="02040503050406030204" pitchFamily="18" charset="0"/>
                                        </a:rPr>
                                        <m:t>=1</m:t>
                                      </m:r>
                                    </m:sub>
                                    <m:sup>
                                      <m:r>
                                        <a:rPr lang="zh-TW" altLang="en-US" sz="1600" i="1">
                                          <a:latin typeface="Cambria Math" panose="02040503050406030204" pitchFamily="18" charset="0"/>
                                        </a:rPr>
                                        <m:t>𝑛</m:t>
                                      </m:r>
                                    </m:sup>
                                    <m:e>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𝑖</m:t>
                                          </m:r>
                                        </m:sub>
                                      </m:sSub>
                                    </m:e>
                                  </m:nary>
                                </m:e>
                              </m:d>
                            </m:e>
                            <m:sup>
                              <m:r>
                                <a:rPr lang="zh-TW" altLang="en-US" sz="1600">
                                  <a:latin typeface="Cambria Math" panose="02040503050406030204" pitchFamily="18" charset="0"/>
                                </a:rPr>
                                <m:t>2</m:t>
                              </m:r>
                            </m:sup>
                          </m:sSup>
                        </m:e>
                      </m:nary>
                      <m:r>
                        <a:rPr lang="zh-TW" altLang="en-US" sz="1600">
                          <a:latin typeface="Cambria Math" panose="02040503050406030204" pitchFamily="18" charset="0"/>
                        </a:rPr>
                        <m:t>+</m:t>
                      </m:r>
                      <m:r>
                        <a:rPr lang="zh-TW" altLang="en-US" sz="1600" i="1">
                          <a:latin typeface="Cambria Math" panose="02040503050406030204" pitchFamily="18" charset="0"/>
                        </a:rPr>
                        <m:t>𝐴</m:t>
                      </m:r>
                      <m:nary>
                        <m:naryPr>
                          <m:chr m:val="∑"/>
                          <m:limLoc m:val="subSup"/>
                          <m:ctrlPr>
                            <a:rPr lang="zh-TW" altLang="en-US" sz="1600" i="1">
                              <a:latin typeface="Cambria Math" panose="02040503050406030204" pitchFamily="18" charset="0"/>
                            </a:rPr>
                          </m:ctrlPr>
                        </m:naryPr>
                        <m:sub>
                          <m:d>
                            <m:dPr>
                              <m:ctrlPr>
                                <a:rPr lang="zh-TW" altLang="en-US" sz="1600" i="1">
                                  <a:latin typeface="Cambria Math" panose="02040503050406030204" pitchFamily="18" charset="0"/>
                                </a:rPr>
                              </m:ctrlPr>
                            </m:dPr>
                            <m:e>
                              <m:r>
                                <a:rPr lang="zh-TW" altLang="en-US" sz="1600" i="1">
                                  <a:latin typeface="Cambria Math" panose="02040503050406030204" pitchFamily="18" charset="0"/>
                                </a:rPr>
                                <m:t>𝑢</m:t>
                              </m:r>
                              <m:r>
                                <a:rPr lang="zh-TW" altLang="en-US" sz="1600">
                                  <a:latin typeface="Cambria Math" panose="02040503050406030204" pitchFamily="18" charset="0"/>
                                </a:rPr>
                                <m:t>,</m:t>
                              </m:r>
                              <m:r>
                                <a:rPr lang="zh-TW" altLang="en-US" sz="1600" i="1">
                                  <a:latin typeface="Cambria Math" panose="02040503050406030204" pitchFamily="18" charset="0"/>
                                </a:rPr>
                                <m:t>𝑣</m:t>
                              </m:r>
                            </m:e>
                          </m:d>
                          <m:r>
                            <a:rPr lang="zh-TW" altLang="en-US" sz="1600">
                              <a:latin typeface="Cambria Math" panose="02040503050406030204" pitchFamily="18" charset="0"/>
                            </a:rPr>
                            <m:t>∈</m:t>
                          </m:r>
                          <m:r>
                            <a:rPr lang="zh-TW" altLang="en-US" sz="1600" i="1">
                              <a:latin typeface="Cambria Math" panose="02040503050406030204" pitchFamily="18" charset="0"/>
                            </a:rPr>
                            <m:t>𝐸</m:t>
                          </m:r>
                        </m:sub>
                        <m:sup/>
                        <m:e>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𝑖</m:t>
                              </m:r>
                              <m:r>
                                <a:rPr lang="zh-TW" altLang="en-US" sz="1600">
                                  <a:latin typeface="Cambria Math" panose="02040503050406030204" pitchFamily="18" charset="0"/>
                                </a:rPr>
                                <m:t>=1</m:t>
                              </m:r>
                            </m:sub>
                            <m:sup>
                              <m:r>
                                <a:rPr lang="zh-TW" altLang="en-US" sz="1600" i="1">
                                  <a:latin typeface="Cambria Math" panose="02040503050406030204" pitchFamily="18" charset="0"/>
                                </a:rPr>
                                <m:t>𝑛</m:t>
                              </m:r>
                            </m:sup>
                            <m:e>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𝑢</m:t>
                                  </m:r>
                                  <m:r>
                                    <a:rPr lang="zh-TW" altLang="en-US" sz="1600">
                                      <a:latin typeface="Cambria Math" panose="02040503050406030204" pitchFamily="18" charset="0"/>
                                    </a:rPr>
                                    <m:t>,</m:t>
                                  </m:r>
                                  <m:r>
                                    <a:rPr lang="zh-TW" altLang="en-US" sz="1600" i="1">
                                      <a:latin typeface="Cambria Math" panose="02040503050406030204" pitchFamily="18" charset="0"/>
                                    </a:rPr>
                                    <m:t>𝑖</m:t>
                                  </m:r>
                                </m:sub>
                              </m:sSub>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𝑖</m:t>
                                  </m:r>
                                </m:sub>
                              </m:sSub>
                              <m:r>
                                <a:rPr lang="zh-TW" altLang="en-US" sz="1600">
                                  <a:latin typeface="Cambria Math" panose="02040503050406030204" pitchFamily="18" charset="0"/>
                                </a:rPr>
                                <m:t> </m:t>
                              </m:r>
                            </m:e>
                          </m:nary>
                        </m:e>
                      </m:nary>
                    </m:oMath>
                  </m:oMathPara>
                </a14:m>
                <a:endParaRPr lang="zh-TW" altLang="en-US" sz="1600" dirty="0"/>
              </a:p>
            </p:txBody>
          </p:sp>
        </mc:Choice>
        <mc:Fallback xmlns="">
          <p:sp>
            <p:nvSpPr>
              <p:cNvPr id="2" name="矩形 1">
                <a:extLst>
                  <a:ext uri="{FF2B5EF4-FFF2-40B4-BE49-F238E27FC236}">
                    <a16:creationId xmlns:a16="http://schemas.microsoft.com/office/drawing/2014/main" id="{4A9D193E-DCA6-4E7E-9482-AA813E2463AE}"/>
                  </a:ext>
                </a:extLst>
              </p:cNvPr>
              <p:cNvSpPr>
                <a:spLocks noRot="1" noChangeAspect="1" noMove="1" noResize="1" noEditPoints="1" noAdjustHandles="1" noChangeArrowheads="1" noChangeShapeType="1" noTextEdit="1"/>
              </p:cNvSpPr>
              <p:nvPr/>
            </p:nvSpPr>
            <p:spPr>
              <a:xfrm>
                <a:off x="776319" y="2884218"/>
                <a:ext cx="5569250" cy="694164"/>
              </a:xfrm>
              <a:prstGeom prst="rect">
                <a:avLst/>
              </a:prstGeom>
              <a:blipFill>
                <a:blip r:embed="rId4"/>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196D3C25-EC2E-495D-A3AC-D0A21684D0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75</a:t>
            </a:fld>
            <a:endParaRPr lang="zh-TW"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12176bbb184_0_43"/>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Traveling Salesperson Problem (TSP)</a:t>
            </a:r>
            <a:endParaRPr dirty="0"/>
          </a:p>
        </p:txBody>
      </p:sp>
      <p:sp>
        <p:nvSpPr>
          <p:cNvPr id="408" name="Google Shape;408;g12176bbb184_0_43"/>
          <p:cNvSpPr txBox="1"/>
          <p:nvPr/>
        </p:nvSpPr>
        <p:spPr>
          <a:xfrm>
            <a:off x="457200" y="1339525"/>
            <a:ext cx="8431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12176bbb184_0_43"/>
          <p:cNvSpPr txBox="1"/>
          <p:nvPr/>
        </p:nvSpPr>
        <p:spPr>
          <a:xfrm>
            <a:off x="457200" y="1339525"/>
            <a:ext cx="8431200" cy="1415742"/>
          </a:xfrm>
          <a:prstGeom prst="rect">
            <a:avLst/>
          </a:prstGeom>
          <a:noFill/>
          <a:ln>
            <a:noFill/>
          </a:ln>
        </p:spPr>
        <p:txBody>
          <a:bodyPr spcFirstLastPara="1" wrap="square" lIns="91425" tIns="91425" rIns="91425" bIns="91425" anchor="t" anchorCtr="0">
            <a:spAutoFit/>
          </a:bodyPr>
          <a:lstStyle/>
          <a:p>
            <a:pPr marL="412750" marR="0" lvl="0" indent="-285750" algn="l" rtl="0">
              <a:lnSpc>
                <a:spcPct val="100000"/>
              </a:lnSpc>
              <a:spcBef>
                <a:spcPts val="0"/>
              </a:spcBef>
              <a:spcAft>
                <a:spcPts val="0"/>
              </a:spcAft>
              <a:buClr>
                <a:srgbClr val="000000"/>
              </a:buClr>
              <a:buSzPts val="1600"/>
              <a:buFont typeface="Arial" panose="020B0604020202020204" pitchFamily="34" charset="0"/>
              <a:buChar char="•"/>
            </a:pPr>
            <a:r>
              <a:rPr lang="en-US" sz="1600" dirty="0"/>
              <a:t>Given a directed graph </a:t>
            </a:r>
            <a:r>
              <a:rPr lang="en-US" sz="1600" dirty="0">
                <a:solidFill>
                  <a:srgbClr val="FF0000"/>
                </a:solidFill>
              </a:rPr>
              <a:t>G=(V, E)</a:t>
            </a:r>
            <a:r>
              <a:rPr lang="en-US" sz="1600" dirty="0"/>
              <a:t> with the vertex set </a:t>
            </a:r>
            <a:r>
              <a:rPr lang="en-US" sz="1600" dirty="0">
                <a:solidFill>
                  <a:srgbClr val="FF0000"/>
                </a:solidFill>
              </a:rPr>
              <a:t>V</a:t>
            </a:r>
            <a:r>
              <a:rPr lang="en-US" sz="1600" dirty="0"/>
              <a:t> of </a:t>
            </a:r>
            <a:r>
              <a:rPr lang="en-US" sz="1600" i="1" dirty="0"/>
              <a:t>n</a:t>
            </a:r>
            <a:r>
              <a:rPr lang="en-US" sz="1600" dirty="0"/>
              <a:t> vertices and the edge set </a:t>
            </a:r>
            <a:r>
              <a:rPr lang="en-US" sz="1600" dirty="0">
                <a:solidFill>
                  <a:srgbClr val="FF0000"/>
                </a:solidFill>
              </a:rPr>
              <a:t>E</a:t>
            </a:r>
            <a:r>
              <a:rPr lang="en-US" sz="1600" dirty="0"/>
              <a:t>, the TSP is to find a tour that first visits an </a:t>
            </a:r>
            <a:r>
              <a:rPr lang="en-US" sz="1600" dirty="0">
                <a:solidFill>
                  <a:schemeClr val="dk1"/>
                </a:solidFill>
              </a:rPr>
              <a:t>arbitrary </a:t>
            </a:r>
            <a:r>
              <a:rPr lang="en-US" sz="1600" dirty="0"/>
              <a:t>vertex v, then sequentially visits vertex exactly once, and at last visits vertex v, such that the sum of weights of edges included in the tour is minimized. </a:t>
            </a:r>
            <a:endParaRPr sz="1600" dirty="0"/>
          </a:p>
          <a:p>
            <a:pPr marL="412750" marR="0" lvl="0" indent="-285750" algn="l" rtl="0">
              <a:lnSpc>
                <a:spcPct val="100000"/>
              </a:lnSpc>
              <a:spcBef>
                <a:spcPts val="0"/>
              </a:spcBef>
              <a:spcAft>
                <a:spcPts val="0"/>
              </a:spcAft>
              <a:buSzPts val="1600"/>
              <a:buFont typeface="Arial" panose="020B0604020202020204" pitchFamily="34" charset="0"/>
              <a:buChar char="•"/>
            </a:pPr>
            <a:r>
              <a:rPr lang="en-US" sz="1600" dirty="0"/>
              <a:t>The QA algorithm solving the TSP has the following QUBO formula</a:t>
            </a:r>
            <a:endParaRPr sz="1600" dirty="0"/>
          </a:p>
        </p:txBody>
      </p:sp>
      <p:pic>
        <p:nvPicPr>
          <p:cNvPr id="411" name="Google Shape;411;g12176bbb184_0_43"/>
          <p:cNvPicPr preferRelativeResize="0"/>
          <p:nvPr/>
        </p:nvPicPr>
        <p:blipFill>
          <a:blip r:embed="rId3">
            <a:alphaModFix/>
          </a:blip>
          <a:stretch>
            <a:fillRect/>
          </a:stretch>
        </p:blipFill>
        <p:spPr>
          <a:xfrm>
            <a:off x="6038008" y="2851919"/>
            <a:ext cx="2892926" cy="2211675"/>
          </a:xfrm>
          <a:prstGeom prst="rect">
            <a:avLst/>
          </a:prstGeom>
          <a:noFill/>
          <a:ln>
            <a:noFill/>
          </a:ln>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57F009D3-BD20-4D9D-897E-A7A7E7C321C9}"/>
                  </a:ext>
                </a:extLst>
              </p:cNvPr>
              <p:cNvSpPr/>
              <p:nvPr/>
            </p:nvSpPr>
            <p:spPr>
              <a:xfrm>
                <a:off x="-186431" y="3156222"/>
                <a:ext cx="7142085" cy="13136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panose="02040503050406030204" pitchFamily="18" charset="0"/>
                        </a:rPr>
                        <m:t>𝐻</m:t>
                      </m:r>
                      <m:d>
                        <m:dPr>
                          <m:ctrlPr>
                            <a:rPr lang="zh-TW" altLang="en-US" i="1">
                              <a:latin typeface="Cambria Math" panose="02040503050406030204" pitchFamily="18" charset="0"/>
                            </a:rPr>
                          </m:ctrlPr>
                        </m:dPr>
                        <m:e>
                          <m:r>
                            <a:rPr lang="zh-TW" altLang="en-US" i="1">
                              <a:latin typeface="Cambria Math" panose="02040503050406030204" pitchFamily="18" charset="0"/>
                            </a:rPr>
                            <m:t>𝑥</m:t>
                          </m:r>
                        </m:e>
                      </m:d>
                      <m:r>
                        <a:rPr lang="zh-TW" altLang="en-US">
                          <a:latin typeface="Cambria Math" panose="02040503050406030204" pitchFamily="18" charset="0"/>
                        </a:rPr>
                        <m:t>=</m:t>
                      </m:r>
                      <m:r>
                        <a:rPr lang="zh-TW" altLang="en-US" i="1">
                          <a:latin typeface="Cambria Math" panose="02040503050406030204" pitchFamily="18" charset="0"/>
                        </a:rPr>
                        <m:t>𝐴</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𝑣</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p>
                        <m:sSupPr>
                          <m:ctrlPr>
                            <a:rPr lang="zh-TW" altLang="en-US" i="1">
                              <a:latin typeface="Cambria Math" panose="02040503050406030204" pitchFamily="18" charset="0"/>
                            </a:rPr>
                          </m:ctrlPr>
                        </m:sSupPr>
                        <m:e>
                          <m:d>
                            <m:dPr>
                              <m:ctrlPr>
                                <a:rPr lang="zh-TW" altLang="en-US" i="1">
                                  <a:latin typeface="Cambria Math" panose="02040503050406030204" pitchFamily="18" charset="0"/>
                                </a:rPr>
                              </m:ctrlPr>
                            </m:dPr>
                            <m:e>
                              <m:r>
                                <a:rPr lang="zh-TW" altLang="en-US">
                                  <a:latin typeface="Cambria Math" panose="02040503050406030204" pitchFamily="18" charset="0"/>
                                </a:rPr>
                                <m:t>1−</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sub>
                              </m:sSub>
                            </m:e>
                          </m:d>
                        </m:e>
                        <m:sup>
                          <m:r>
                            <a:rPr lang="zh-TW" altLang="en-US">
                              <a:latin typeface="Cambria Math" panose="02040503050406030204" pitchFamily="18" charset="0"/>
                            </a:rPr>
                            <m:t>2</m:t>
                          </m:r>
                        </m:sup>
                      </m:sSup>
                      <m:r>
                        <a:rPr lang="zh-TW" altLang="en-US">
                          <a:latin typeface="Cambria Math" panose="02040503050406030204" pitchFamily="18" charset="0"/>
                        </a:rPr>
                        <m:t>+</m:t>
                      </m:r>
                      <m:r>
                        <a:rPr lang="zh-TW" altLang="en-US" i="1">
                          <a:latin typeface="Cambria Math" panose="02040503050406030204" pitchFamily="18" charset="0"/>
                        </a:rPr>
                        <m:t>𝐴</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p>
                        <m:sSupPr>
                          <m:ctrlPr>
                            <a:rPr lang="zh-TW" altLang="en-US" i="1">
                              <a:latin typeface="Cambria Math" panose="02040503050406030204" pitchFamily="18" charset="0"/>
                            </a:rPr>
                          </m:ctrlPr>
                        </m:sSupPr>
                        <m:e>
                          <m:d>
                            <m:dPr>
                              <m:ctrlPr>
                                <a:rPr lang="zh-TW" altLang="en-US" i="1">
                                  <a:latin typeface="Cambria Math" panose="02040503050406030204" pitchFamily="18" charset="0"/>
                                </a:rPr>
                              </m:ctrlPr>
                            </m:dPr>
                            <m:e>
                              <m:r>
                                <a:rPr lang="zh-TW" altLang="en-US">
                                  <a:latin typeface="Cambria Math" panose="02040503050406030204" pitchFamily="18" charset="0"/>
                                </a:rPr>
                                <m:t>1−</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𝑣</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sub>
                              </m:sSub>
                            </m:e>
                          </m:d>
                        </m:e>
                        <m:sup>
                          <m:r>
                            <a:rPr lang="zh-TW" altLang="en-US">
                              <a:latin typeface="Cambria Math" panose="02040503050406030204" pitchFamily="18" charset="0"/>
                            </a:rPr>
                            <m:t>2</m:t>
                          </m:r>
                        </m:sup>
                      </m:sSup>
                      <m:r>
                        <a:rPr lang="zh-TW" altLang="en-US">
                          <a:latin typeface="Cambria Math" panose="02040503050406030204" pitchFamily="18" charset="0"/>
                        </a:rPr>
                        <m:t>+</m:t>
                      </m:r>
                      <m:r>
                        <a:rPr lang="zh-TW" altLang="en-US" i="1">
                          <a:latin typeface="Cambria Math" panose="02040503050406030204" pitchFamily="18" charset="0"/>
                        </a:rPr>
                        <m:t>𝐴</m:t>
                      </m:r>
                      <m:nary>
                        <m:naryPr>
                          <m:chr m:val="∑"/>
                          <m:limLoc m:val="subSup"/>
                          <m:ctrlPr>
                            <a:rPr lang="zh-TW" altLang="en-US" i="1">
                              <a:latin typeface="Cambria Math" panose="02040503050406030204" pitchFamily="18" charset="0"/>
                            </a:rPr>
                          </m:ctrlPr>
                        </m:naryPr>
                        <m:sub>
                          <m:d>
                            <m:dPr>
                              <m:ctrlPr>
                                <a:rPr lang="zh-TW" altLang="en-US" i="1">
                                  <a:latin typeface="Cambria Math" panose="02040503050406030204" pitchFamily="18" charset="0"/>
                                </a:rPr>
                              </m:ctrlPr>
                            </m:dPr>
                            <m:e>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𝑣</m:t>
                              </m:r>
                            </m:e>
                          </m:d>
                          <m:r>
                            <a:rPr lang="zh-TW" altLang="en-US">
                              <a:latin typeface="Cambria Math" panose="02040503050406030204" pitchFamily="18" charset="0"/>
                            </a:rPr>
                            <m:t>∉</m:t>
                          </m:r>
                          <m:r>
                            <a:rPr lang="zh-TW" altLang="en-US" i="1">
                              <a:latin typeface="Cambria Math" panose="02040503050406030204" pitchFamily="18" charset="0"/>
                            </a:rPr>
                            <m:t>𝐸</m:t>
                          </m:r>
                        </m:sub>
                        <m:sup/>
                        <m:e/>
                      </m:nary>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𝑗</m:t>
                          </m:r>
                        </m:sub>
                      </m:sSub>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r>
                            <a:rPr lang="zh-TW" altLang="en-US">
                              <a:latin typeface="Cambria Math" panose="02040503050406030204" pitchFamily="18" charset="0"/>
                            </a:rPr>
                            <m:t>+1</m:t>
                          </m:r>
                        </m:sub>
                      </m:sSub>
                      <m:r>
                        <a:rPr lang="zh-TW" altLang="en-US">
                          <a:latin typeface="Cambria Math" panose="02040503050406030204" pitchFamily="18" charset="0"/>
                        </a:rPr>
                        <m:t>+</m:t>
                      </m:r>
                      <m:r>
                        <a:rPr lang="zh-TW" altLang="en-US" i="1">
                          <a:latin typeface="Cambria Math" panose="02040503050406030204" pitchFamily="18" charset="0"/>
                        </a:rPr>
                        <m:t>𝐵</m:t>
                      </m:r>
                      <m:nary>
                        <m:naryPr>
                          <m:chr m:val="∑"/>
                          <m:limLoc m:val="subSup"/>
                          <m:ctrlPr>
                            <a:rPr lang="zh-TW" altLang="en-US" i="1">
                              <a:latin typeface="Cambria Math" panose="02040503050406030204" pitchFamily="18" charset="0"/>
                            </a:rPr>
                          </m:ctrlPr>
                        </m:naryPr>
                        <m:sub>
                          <m:d>
                            <m:dPr>
                              <m:ctrlPr>
                                <a:rPr lang="zh-TW" altLang="en-US" i="1">
                                  <a:latin typeface="Cambria Math" panose="02040503050406030204" pitchFamily="18" charset="0"/>
                                </a:rPr>
                              </m:ctrlPr>
                            </m:dPr>
                            <m:e>
                              <m:r>
                                <a:rPr lang="zh-TW" altLang="en-US" i="1">
                                  <a:latin typeface="Cambria Math" panose="02040503050406030204" pitchFamily="18" charset="0"/>
                                </a:rPr>
                                <m:t>𝑢</m:t>
                              </m:r>
                              <m:r>
                                <a:rPr lang="zh-TW" altLang="en-US">
                                  <a:latin typeface="Cambria Math" panose="02040503050406030204" pitchFamily="18" charset="0"/>
                                </a:rPr>
                                <m:t>, </m:t>
                              </m:r>
                              <m:r>
                                <a:rPr lang="zh-TW" altLang="en-US" i="1">
                                  <a:latin typeface="Cambria Math" panose="02040503050406030204" pitchFamily="18" charset="0"/>
                                </a:rPr>
                                <m:t>𝑣</m:t>
                              </m:r>
                            </m:e>
                          </m:d>
                          <m:r>
                            <a:rPr lang="zh-TW" altLang="en-US">
                              <a:latin typeface="Cambria Math" panose="02040503050406030204" pitchFamily="18" charset="0"/>
                            </a:rPr>
                            <m:t>∈</m:t>
                          </m:r>
                          <m:r>
                            <a:rPr lang="zh-TW" altLang="en-US" i="1">
                              <a:latin typeface="Cambria Math" panose="02040503050406030204" pitchFamily="18" charset="0"/>
                            </a:rPr>
                            <m:t>𝐸</m:t>
                          </m:r>
                        </m:sub>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𝑊</m:t>
                          </m:r>
                        </m:e>
                        <m:sub>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𝑣</m:t>
                          </m:r>
                        </m:sub>
                      </m:sSub>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𝑗</m:t>
                          </m:r>
                        </m:sub>
                      </m:sSub>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r>
                            <a:rPr lang="zh-TW" altLang="en-US">
                              <a:latin typeface="Cambria Math" panose="02040503050406030204" pitchFamily="18" charset="0"/>
                            </a:rPr>
                            <m:t>+1</m:t>
                          </m:r>
                        </m:sub>
                      </m:sSub>
                      <m:r>
                        <a:rPr lang="zh-TW" altLang="en-US">
                          <a:latin typeface="Cambria Math" panose="02040503050406030204" pitchFamily="18" charset="0"/>
                        </a:rPr>
                        <m:t> </m:t>
                      </m:r>
                    </m:oMath>
                  </m:oMathPara>
                </a14:m>
                <a:endParaRPr lang="zh-TW" altLang="en-US" dirty="0"/>
              </a:p>
            </p:txBody>
          </p:sp>
        </mc:Choice>
        <mc:Fallback xmlns="">
          <p:sp>
            <p:nvSpPr>
              <p:cNvPr id="2" name="矩形 1">
                <a:extLst>
                  <a:ext uri="{FF2B5EF4-FFF2-40B4-BE49-F238E27FC236}">
                    <a16:creationId xmlns:a16="http://schemas.microsoft.com/office/drawing/2014/main" id="{57F009D3-BD20-4D9D-897E-A7A7E7C321C9}"/>
                  </a:ext>
                </a:extLst>
              </p:cNvPr>
              <p:cNvSpPr>
                <a:spLocks noRot="1" noChangeAspect="1" noMove="1" noResize="1" noEditPoints="1" noAdjustHandles="1" noChangeArrowheads="1" noChangeShapeType="1" noTextEdit="1"/>
              </p:cNvSpPr>
              <p:nvPr/>
            </p:nvSpPr>
            <p:spPr>
              <a:xfrm>
                <a:off x="-186431" y="3156222"/>
                <a:ext cx="7142085" cy="1313693"/>
              </a:xfrm>
              <a:prstGeom prst="rect">
                <a:avLst/>
              </a:prstGeom>
              <a:blipFill>
                <a:blip r:embed="rId4"/>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84DC8928-06DF-44DF-9B24-D03C8A3CE0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76</a:t>
            </a:fld>
            <a:endParaRPr lang="zh-TW"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646DB8-592D-490D-BD2F-2023BFFA0D1A}"/>
              </a:ext>
            </a:extLst>
          </p:cNvPr>
          <p:cNvSpPr>
            <a:spLocks noGrp="1"/>
          </p:cNvSpPr>
          <p:nvPr>
            <p:ph type="title"/>
          </p:nvPr>
        </p:nvSpPr>
        <p:spPr>
          <a:xfrm>
            <a:off x="302078" y="685800"/>
            <a:ext cx="8229600" cy="1028700"/>
          </a:xfrm>
        </p:spPr>
        <p:txBody>
          <a:bodyPr/>
          <a:lstStyle/>
          <a:p>
            <a:r>
              <a:rPr lang="en-US" altLang="zh-TW" dirty="0"/>
              <a:t>Different weight setting methods (WSMs) and penalty weights </a:t>
            </a:r>
            <a:br>
              <a:rPr lang="en-US" altLang="zh-TW" dirty="0"/>
            </a:br>
            <a:endParaRPr lang="zh-TW" altLang="en-US" dirty="0"/>
          </a:p>
        </p:txBody>
      </p:sp>
      <p:pic>
        <p:nvPicPr>
          <p:cNvPr id="4" name="圖片 3">
            <a:extLst>
              <a:ext uri="{FF2B5EF4-FFF2-40B4-BE49-F238E27FC236}">
                <a16:creationId xmlns:a16="http://schemas.microsoft.com/office/drawing/2014/main" id="{C2F17D13-B385-4748-B365-02B17C232ECA}"/>
              </a:ext>
            </a:extLst>
          </p:cNvPr>
          <p:cNvPicPr>
            <a:picLocks noChangeAspect="1"/>
          </p:cNvPicPr>
          <p:nvPr/>
        </p:nvPicPr>
        <p:blipFill>
          <a:blip r:embed="rId3"/>
          <a:stretch>
            <a:fillRect/>
          </a:stretch>
        </p:blipFill>
        <p:spPr>
          <a:xfrm>
            <a:off x="195066" y="1494063"/>
            <a:ext cx="8586382" cy="3306537"/>
          </a:xfrm>
          <a:prstGeom prst="rect">
            <a:avLst/>
          </a:prstGeom>
        </p:spPr>
      </p:pic>
      <p:sp>
        <p:nvSpPr>
          <p:cNvPr id="6" name="投影片編號版面配置區 5">
            <a:extLst>
              <a:ext uri="{FF2B5EF4-FFF2-40B4-BE49-F238E27FC236}">
                <a16:creationId xmlns:a16="http://schemas.microsoft.com/office/drawing/2014/main" id="{081E82D5-F61F-47E5-9978-91556CC371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77</a:t>
            </a:fld>
            <a:endParaRPr lang="zh-TW" altLang="en-US"/>
          </a:p>
        </p:txBody>
      </p:sp>
    </p:spTree>
    <p:extLst>
      <p:ext uri="{BB962C8B-B14F-4D97-AF65-F5344CB8AC3E}">
        <p14:creationId xmlns:p14="http://schemas.microsoft.com/office/powerpoint/2010/main" val="31981343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9DA215-5E61-BDA5-66C6-51C3DAD6CE0A}"/>
              </a:ext>
            </a:extLst>
          </p:cNvPr>
          <p:cNvSpPr>
            <a:spLocks noGrp="1"/>
          </p:cNvSpPr>
          <p:nvPr>
            <p:ph type="title"/>
          </p:nvPr>
        </p:nvSpPr>
        <p:spPr/>
        <p:txBody>
          <a:bodyPr/>
          <a:lstStyle/>
          <a:p>
            <a:r>
              <a:rPr kumimoji="1" lang="en-US" altLang="zh-TW" dirty="0"/>
              <a:t>Legends</a:t>
            </a:r>
            <a:r>
              <a:rPr kumimoji="1" lang="zh-TW" altLang="en-US" dirty="0"/>
              <a:t> </a:t>
            </a:r>
            <a:r>
              <a:rPr kumimoji="1" lang="en-US" altLang="zh-TW" dirty="0"/>
              <a:t>for Solution Ranking</a:t>
            </a:r>
            <a:endParaRPr kumimoji="1" lang="zh-TW" altLang="en-US" dirty="0"/>
          </a:p>
        </p:txBody>
      </p:sp>
      <p:sp>
        <p:nvSpPr>
          <p:cNvPr id="3" name="文字版面配置區 2">
            <a:extLst>
              <a:ext uri="{FF2B5EF4-FFF2-40B4-BE49-F238E27FC236}">
                <a16:creationId xmlns:a16="http://schemas.microsoft.com/office/drawing/2014/main" id="{C56853B8-897F-503D-118F-D57CDAC87872}"/>
              </a:ext>
            </a:extLst>
          </p:cNvPr>
          <p:cNvSpPr>
            <a:spLocks noGrp="1"/>
          </p:cNvSpPr>
          <p:nvPr>
            <p:ph type="body" idx="1"/>
          </p:nvPr>
        </p:nvSpPr>
        <p:spPr>
          <a:xfrm>
            <a:off x="524741" y="1268044"/>
            <a:ext cx="7886700" cy="3709202"/>
          </a:xfrm>
        </p:spPr>
        <p:txBody>
          <a:bodyPr>
            <a:normAutofit/>
          </a:bodyPr>
          <a:lstStyle/>
          <a:p>
            <a:r>
              <a:rPr kumimoji="1" lang="en-US" altLang="zh-TW" sz="2100" b="1" dirty="0">
                <a:solidFill>
                  <a:srgbClr val="FF99CC"/>
                </a:solidFill>
              </a:rPr>
              <a:t>Pink for the 1</a:t>
            </a:r>
            <a:r>
              <a:rPr kumimoji="1" lang="en-US" altLang="zh-TW" sz="2100" b="1" baseline="30000" dirty="0">
                <a:solidFill>
                  <a:srgbClr val="FF99CC"/>
                </a:solidFill>
              </a:rPr>
              <a:t>st</a:t>
            </a:r>
            <a:r>
              <a:rPr kumimoji="1" lang="en-US" altLang="zh-TW" sz="2100" b="1" dirty="0">
                <a:solidFill>
                  <a:srgbClr val="FF99CC"/>
                </a:solidFill>
              </a:rPr>
              <a:t> place</a:t>
            </a:r>
          </a:p>
          <a:p>
            <a:r>
              <a:rPr kumimoji="1" lang="en-US" altLang="zh-TW" sz="2100" b="1" dirty="0">
                <a:solidFill>
                  <a:srgbClr val="7030A0"/>
                </a:solidFill>
              </a:rPr>
              <a:t>Brown for the 2</a:t>
            </a:r>
            <a:r>
              <a:rPr kumimoji="1" lang="en-US" altLang="zh-TW" sz="2100" b="1" baseline="30000" dirty="0">
                <a:solidFill>
                  <a:srgbClr val="7030A0"/>
                </a:solidFill>
              </a:rPr>
              <a:t>nd</a:t>
            </a:r>
            <a:r>
              <a:rPr kumimoji="1" lang="en-US" altLang="zh-TW" sz="2100" b="1" dirty="0">
                <a:solidFill>
                  <a:srgbClr val="7030A0"/>
                </a:solidFill>
              </a:rPr>
              <a:t> place</a:t>
            </a:r>
          </a:p>
          <a:p>
            <a:r>
              <a:rPr kumimoji="1" lang="en-US" altLang="zh-TW" sz="2100" b="1" dirty="0">
                <a:solidFill>
                  <a:srgbClr val="92D050"/>
                </a:solidFill>
              </a:rPr>
              <a:t>Green for the 3</a:t>
            </a:r>
            <a:r>
              <a:rPr kumimoji="1" lang="en-US" altLang="zh-TW" sz="2100" b="1" baseline="30000" dirty="0">
                <a:solidFill>
                  <a:srgbClr val="92D050"/>
                </a:solidFill>
              </a:rPr>
              <a:t>rd</a:t>
            </a:r>
            <a:r>
              <a:rPr kumimoji="1" lang="en-US" altLang="zh-TW" sz="2100" b="1" dirty="0">
                <a:solidFill>
                  <a:srgbClr val="92D050"/>
                </a:solidFill>
              </a:rPr>
              <a:t> place</a:t>
            </a:r>
          </a:p>
          <a:p>
            <a:r>
              <a:rPr kumimoji="1" lang="en-US" altLang="zh-TW" sz="2100" b="1" dirty="0">
                <a:solidFill>
                  <a:srgbClr val="0070C0"/>
                </a:solidFill>
              </a:rPr>
              <a:t>Blue for the 4</a:t>
            </a:r>
            <a:r>
              <a:rPr kumimoji="1" lang="en-US" altLang="zh-TW" sz="2100" b="1" baseline="30000" dirty="0">
                <a:solidFill>
                  <a:srgbClr val="0070C0"/>
                </a:solidFill>
              </a:rPr>
              <a:t>th </a:t>
            </a:r>
            <a:r>
              <a:rPr kumimoji="1" lang="en-US" altLang="zh-TW" sz="2100" b="1" dirty="0">
                <a:solidFill>
                  <a:srgbClr val="0070C0"/>
                </a:solidFill>
              </a:rPr>
              <a:t> place</a:t>
            </a:r>
            <a:endParaRPr kumimoji="1" lang="en-US" altLang="zh-TW" sz="2100" b="1" dirty="0">
              <a:solidFill>
                <a:srgbClr val="92D050"/>
              </a:solidFill>
            </a:endParaRPr>
          </a:p>
          <a:p>
            <a:r>
              <a:rPr kumimoji="1" lang="en-US" altLang="zh-TW" sz="2100" b="1" dirty="0">
                <a:solidFill>
                  <a:schemeClr val="tx1"/>
                </a:solidFill>
              </a:rPr>
              <a:t>NF for “no feasible” solution returned</a:t>
            </a:r>
          </a:p>
          <a:p>
            <a:r>
              <a:rPr kumimoji="1" lang="en-US" altLang="zh-TW" sz="2100" b="1" dirty="0">
                <a:solidFill>
                  <a:schemeClr val="tx1"/>
                </a:solidFill>
              </a:rPr>
              <a:t>x for no QUBO Q-matrix due to insufficient memory</a:t>
            </a:r>
          </a:p>
        </p:txBody>
      </p:sp>
      <p:sp>
        <p:nvSpPr>
          <p:cNvPr id="6" name="投影片編號版面配置區 5">
            <a:extLst>
              <a:ext uri="{FF2B5EF4-FFF2-40B4-BE49-F238E27FC236}">
                <a16:creationId xmlns:a16="http://schemas.microsoft.com/office/drawing/2014/main" id="{6B88E049-E076-4549-A578-DEF6E96D1856}"/>
              </a:ext>
            </a:extLst>
          </p:cNvPr>
          <p:cNvSpPr>
            <a:spLocks noGrp="1"/>
          </p:cNvSpPr>
          <p:nvPr>
            <p:ph type="sldNum" sz="quarter" idx="10"/>
          </p:nvPr>
        </p:nvSpPr>
        <p:spPr/>
        <p:txBody>
          <a:bodyPr/>
          <a:lstStyle/>
          <a:p>
            <a:fld id="{7A97B5DE-3CB1-4C6F-ACB5-6BC122C5FF78}" type="slidenum">
              <a:rPr lang="en-US" altLang="zh-TW" smtClean="0"/>
              <a:pPr/>
              <a:t>78</a:t>
            </a:fld>
            <a:endParaRPr lang="en-US" altLang="zh-TW"/>
          </a:p>
        </p:txBody>
      </p:sp>
    </p:spTree>
    <p:extLst>
      <p:ext uri="{BB962C8B-B14F-4D97-AF65-F5344CB8AC3E}">
        <p14:creationId xmlns:p14="http://schemas.microsoft.com/office/powerpoint/2010/main" val="23291986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65AB2D-BCCC-659D-BBD0-971BE8AD5AF8}"/>
              </a:ext>
            </a:extLst>
          </p:cNvPr>
          <p:cNvSpPr>
            <a:spLocks noGrp="1"/>
          </p:cNvSpPr>
          <p:nvPr>
            <p:ph type="title"/>
          </p:nvPr>
        </p:nvSpPr>
        <p:spPr/>
        <p:txBody>
          <a:bodyPr/>
          <a:lstStyle/>
          <a:p>
            <a:r>
              <a:rPr kumimoji="1" lang="en-US" altLang="zh-TW" dirty="0"/>
              <a:t>Subset Sum Problem (SSP)</a:t>
            </a:r>
            <a:endParaRPr kumimoji="1" lang="zh-TW" altLang="en-US" dirty="0"/>
          </a:p>
        </p:txBody>
      </p:sp>
      <p:pic>
        <p:nvPicPr>
          <p:cNvPr id="3" name="圖片 2">
            <a:extLst>
              <a:ext uri="{FF2B5EF4-FFF2-40B4-BE49-F238E27FC236}">
                <a16:creationId xmlns:a16="http://schemas.microsoft.com/office/drawing/2014/main" id="{31E4CC49-E39C-4F69-AA91-2E93CBB5726B}"/>
              </a:ext>
            </a:extLst>
          </p:cNvPr>
          <p:cNvPicPr>
            <a:picLocks noChangeAspect="1"/>
          </p:cNvPicPr>
          <p:nvPr/>
        </p:nvPicPr>
        <p:blipFill>
          <a:blip r:embed="rId2"/>
          <a:stretch>
            <a:fillRect/>
          </a:stretch>
        </p:blipFill>
        <p:spPr>
          <a:xfrm>
            <a:off x="405849" y="1317457"/>
            <a:ext cx="8541080" cy="2707106"/>
          </a:xfrm>
          <a:prstGeom prst="rect">
            <a:avLst/>
          </a:prstGeom>
        </p:spPr>
      </p:pic>
      <p:sp>
        <p:nvSpPr>
          <p:cNvPr id="6" name="投影片編號版面配置區 5">
            <a:extLst>
              <a:ext uri="{FF2B5EF4-FFF2-40B4-BE49-F238E27FC236}">
                <a16:creationId xmlns:a16="http://schemas.microsoft.com/office/drawing/2014/main" id="{5FA051F5-B834-4FE1-B3C5-BD4B980A108E}"/>
              </a:ext>
            </a:extLst>
          </p:cNvPr>
          <p:cNvSpPr>
            <a:spLocks noGrp="1"/>
          </p:cNvSpPr>
          <p:nvPr>
            <p:ph type="sldNum" sz="quarter" idx="10"/>
          </p:nvPr>
        </p:nvSpPr>
        <p:spPr/>
        <p:txBody>
          <a:bodyPr/>
          <a:lstStyle/>
          <a:p>
            <a:fld id="{7A97B5DE-3CB1-4C6F-ACB5-6BC122C5FF78}" type="slidenum">
              <a:rPr lang="en-US" altLang="zh-TW" smtClean="0"/>
              <a:pPr/>
              <a:t>79</a:t>
            </a:fld>
            <a:endParaRPr lang="en-US" altLang="zh-TW"/>
          </a:p>
        </p:txBody>
      </p:sp>
    </p:spTree>
    <p:extLst>
      <p:ext uri="{BB962C8B-B14F-4D97-AF65-F5344CB8AC3E}">
        <p14:creationId xmlns:p14="http://schemas.microsoft.com/office/powerpoint/2010/main" val="3817638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4B2D09F-C373-4552-B0C0-64F1CAD65636}"/>
              </a:ext>
            </a:extLst>
          </p:cNvPr>
          <p:cNvSpPr/>
          <p:nvPr/>
        </p:nvSpPr>
        <p:spPr>
          <a:xfrm>
            <a:off x="-346474" y="-22865"/>
            <a:ext cx="9836947" cy="884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4" name="群組 103">
            <a:extLst>
              <a:ext uri="{FF2B5EF4-FFF2-40B4-BE49-F238E27FC236}">
                <a16:creationId xmlns:a16="http://schemas.microsoft.com/office/drawing/2014/main" id="{B8E270A2-32BF-45E3-B611-C1503219914F}"/>
              </a:ext>
            </a:extLst>
          </p:cNvPr>
          <p:cNvGrpSpPr/>
          <p:nvPr/>
        </p:nvGrpSpPr>
        <p:grpSpPr>
          <a:xfrm>
            <a:off x="3086608" y="2357462"/>
            <a:ext cx="808860" cy="2193823"/>
            <a:chOff x="4115477" y="2570622"/>
            <a:chExt cx="1078480" cy="3259528"/>
          </a:xfrm>
        </p:grpSpPr>
        <p:cxnSp>
          <p:nvCxnSpPr>
            <p:cNvPr id="85" name="直線接點 84">
              <a:extLst>
                <a:ext uri="{FF2B5EF4-FFF2-40B4-BE49-F238E27FC236}">
                  <a16:creationId xmlns:a16="http://schemas.microsoft.com/office/drawing/2014/main" id="{5BC3E2EE-94C3-4FF8-B4E0-2104177CAC8C}"/>
                </a:ext>
              </a:extLst>
            </p:cNvPr>
            <p:cNvCxnSpPr>
              <a:cxnSpLocks/>
            </p:cNvCxnSpPr>
            <p:nvPr/>
          </p:nvCxnSpPr>
          <p:spPr>
            <a:xfrm>
              <a:off x="4655453" y="2995775"/>
              <a:ext cx="0" cy="24406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文字方塊 86">
              <a:extLst>
                <a:ext uri="{FF2B5EF4-FFF2-40B4-BE49-F238E27FC236}">
                  <a16:creationId xmlns:a16="http://schemas.microsoft.com/office/drawing/2014/main" id="{F86A996C-FDEC-4AA6-A748-255C2DB52B0A}"/>
                </a:ext>
              </a:extLst>
            </p:cNvPr>
            <p:cNvSpPr txBox="1"/>
            <p:nvPr/>
          </p:nvSpPr>
          <p:spPr>
            <a:xfrm>
              <a:off x="4115477" y="2570622"/>
              <a:ext cx="1078480" cy="377262"/>
            </a:xfrm>
            <a:prstGeom prst="rect">
              <a:avLst/>
            </a:prstGeom>
            <a:noFill/>
          </p:spPr>
          <p:txBody>
            <a:bodyPr wrap="square" rtlCol="0">
              <a:spAutoFit/>
            </a:bodyPr>
            <a:lstStyle/>
            <a:p>
              <a:pPr algn="ctr"/>
              <a:r>
                <a:rPr lang="en-US" altLang="zh-TW" sz="1050" dirty="0"/>
                <a:t>Molecule</a:t>
              </a:r>
              <a:endParaRPr lang="zh-TW" altLang="en-US" sz="1050" dirty="0"/>
            </a:p>
          </p:txBody>
        </p:sp>
        <p:sp>
          <p:nvSpPr>
            <p:cNvPr id="95" name="文字方塊 94">
              <a:extLst>
                <a:ext uri="{FF2B5EF4-FFF2-40B4-BE49-F238E27FC236}">
                  <a16:creationId xmlns:a16="http://schemas.microsoft.com/office/drawing/2014/main" id="{2B847C1A-6B76-4ADD-8B06-7AE2EC0CD7A6}"/>
                </a:ext>
              </a:extLst>
            </p:cNvPr>
            <p:cNvSpPr txBox="1"/>
            <p:nvPr/>
          </p:nvSpPr>
          <p:spPr>
            <a:xfrm>
              <a:off x="4228710" y="5452888"/>
              <a:ext cx="803723" cy="377262"/>
            </a:xfrm>
            <a:prstGeom prst="rect">
              <a:avLst/>
            </a:prstGeom>
            <a:noFill/>
          </p:spPr>
          <p:txBody>
            <a:bodyPr wrap="square" rtlCol="0">
              <a:spAutoFit/>
            </a:bodyPr>
            <a:lstStyle/>
            <a:p>
              <a:r>
                <a:rPr lang="en-US" altLang="zh-TW" sz="1050" dirty="0"/>
                <a:t>10</a:t>
              </a:r>
              <a:r>
                <a:rPr lang="en-US" altLang="zh-TW" sz="1050" baseline="30000" dirty="0"/>
                <a:t>-9</a:t>
              </a:r>
              <a:r>
                <a:rPr lang="en-US" altLang="zh-TW" sz="1050" dirty="0"/>
                <a:t>m</a:t>
              </a:r>
              <a:endParaRPr lang="zh-TW" altLang="en-US" sz="1050" dirty="0"/>
            </a:p>
          </p:txBody>
        </p:sp>
      </p:grpSp>
      <p:pic>
        <p:nvPicPr>
          <p:cNvPr id="1026" name="Picture 2" descr="https://en.openprof.com/ge/images/88/AS_640.png">
            <a:extLst>
              <a:ext uri="{FF2B5EF4-FFF2-40B4-BE49-F238E27FC236}">
                <a16:creationId xmlns:a16="http://schemas.microsoft.com/office/drawing/2014/main" id="{2A04C464-94C9-4234-A48E-49536C48C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8" y="1925050"/>
            <a:ext cx="2179376" cy="13435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er phases">
            <a:extLst>
              <a:ext uri="{FF2B5EF4-FFF2-40B4-BE49-F238E27FC236}">
                <a16:creationId xmlns:a16="http://schemas.microsoft.com/office/drawing/2014/main" id="{54B61BF6-5448-49AB-B3E4-0C020DFD7C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20" b="17401"/>
          <a:stretch/>
        </p:blipFill>
        <p:spPr bwMode="auto">
          <a:xfrm>
            <a:off x="823326" y="234064"/>
            <a:ext cx="2829769" cy="179989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群組 123">
            <a:extLst>
              <a:ext uri="{FF2B5EF4-FFF2-40B4-BE49-F238E27FC236}">
                <a16:creationId xmlns:a16="http://schemas.microsoft.com/office/drawing/2014/main" id="{B16BBF18-A547-430D-B04C-8EBFE0A6BC2B}"/>
              </a:ext>
            </a:extLst>
          </p:cNvPr>
          <p:cNvGrpSpPr/>
          <p:nvPr/>
        </p:nvGrpSpPr>
        <p:grpSpPr>
          <a:xfrm>
            <a:off x="4396805" y="47663"/>
            <a:ext cx="4463175" cy="4490476"/>
            <a:chOff x="5862406" y="63550"/>
            <a:chExt cx="5950900" cy="5987302"/>
          </a:xfrm>
        </p:grpSpPr>
        <p:pic>
          <p:nvPicPr>
            <p:cNvPr id="1032" name="Picture 8" descr="https://upload.wikimedia.org/wikipedia/commons/thumb/2/21/EverestfromKalarPatarcrop.JPG/500px-EverestfromKalarPatarcrop.JPG">
              <a:extLst>
                <a:ext uri="{FF2B5EF4-FFF2-40B4-BE49-F238E27FC236}">
                  <a16:creationId xmlns:a16="http://schemas.microsoft.com/office/drawing/2014/main" id="{EFA83D37-2C42-46A3-A1BE-040C03CA2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406" y="271355"/>
              <a:ext cx="1997218" cy="1010592"/>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群組 122">
              <a:extLst>
                <a:ext uri="{FF2B5EF4-FFF2-40B4-BE49-F238E27FC236}">
                  <a16:creationId xmlns:a16="http://schemas.microsoft.com/office/drawing/2014/main" id="{546CA67F-E997-46C8-857B-88391AB52278}"/>
                </a:ext>
              </a:extLst>
            </p:cNvPr>
            <p:cNvGrpSpPr/>
            <p:nvPr/>
          </p:nvGrpSpPr>
          <p:grpSpPr>
            <a:xfrm>
              <a:off x="6703585" y="63550"/>
              <a:ext cx="5109721" cy="5987302"/>
              <a:chOff x="6703585" y="63550"/>
              <a:chExt cx="5109721" cy="5987302"/>
            </a:xfrm>
          </p:grpSpPr>
          <p:pic>
            <p:nvPicPr>
              <p:cNvPr id="1034" name="Picture 10" descr="10 Amazing and Little-Know Solar System Facts - Orbital Today">
                <a:extLst>
                  <a:ext uri="{FF2B5EF4-FFF2-40B4-BE49-F238E27FC236}">
                    <a16:creationId xmlns:a16="http://schemas.microsoft.com/office/drawing/2014/main" id="{A123AE4D-89AE-493D-A718-B5B47937C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3068" y="4088629"/>
                <a:ext cx="2308130" cy="1354943"/>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接點 28">
                <a:extLst>
                  <a:ext uri="{FF2B5EF4-FFF2-40B4-BE49-F238E27FC236}">
                    <a16:creationId xmlns:a16="http://schemas.microsoft.com/office/drawing/2014/main" id="{EA268E9B-0A17-4D96-88F4-669ACD39D139}"/>
                  </a:ext>
                </a:extLst>
              </p:cNvPr>
              <p:cNvCxnSpPr>
                <a:cxnSpLocks/>
              </p:cNvCxnSpPr>
              <p:nvPr/>
            </p:nvCxnSpPr>
            <p:spPr>
              <a:xfrm>
                <a:off x="7114952" y="2292578"/>
                <a:ext cx="0" cy="33965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文字方塊 29">
                <a:extLst>
                  <a:ext uri="{FF2B5EF4-FFF2-40B4-BE49-F238E27FC236}">
                    <a16:creationId xmlns:a16="http://schemas.microsoft.com/office/drawing/2014/main" id="{D5696B29-202B-457E-9807-3E26461D2D26}"/>
                  </a:ext>
                </a:extLst>
              </p:cNvPr>
              <p:cNvSpPr txBox="1"/>
              <p:nvPr/>
            </p:nvSpPr>
            <p:spPr>
              <a:xfrm>
                <a:off x="6706264" y="5710918"/>
                <a:ext cx="803723" cy="338555"/>
              </a:xfrm>
              <a:prstGeom prst="rect">
                <a:avLst/>
              </a:prstGeom>
              <a:noFill/>
            </p:spPr>
            <p:txBody>
              <a:bodyPr wrap="square" rtlCol="0">
                <a:spAutoFit/>
              </a:bodyPr>
              <a:lstStyle/>
              <a:p>
                <a:r>
                  <a:rPr lang="en-US" altLang="zh-TW" sz="1050" dirty="0"/>
                  <a:t>10</a:t>
                </a:r>
                <a:r>
                  <a:rPr lang="en-US" altLang="zh-TW" sz="1050" baseline="30000" dirty="0"/>
                  <a:t>5</a:t>
                </a:r>
                <a:r>
                  <a:rPr lang="en-US" altLang="zh-TW" sz="1050" dirty="0"/>
                  <a:t>m</a:t>
                </a:r>
                <a:endParaRPr lang="zh-TW" altLang="en-US" sz="1050" dirty="0"/>
              </a:p>
            </p:txBody>
          </p:sp>
          <p:sp>
            <p:nvSpPr>
              <p:cNvPr id="31" name="文字方塊 30">
                <a:extLst>
                  <a:ext uri="{FF2B5EF4-FFF2-40B4-BE49-F238E27FC236}">
                    <a16:creationId xmlns:a16="http://schemas.microsoft.com/office/drawing/2014/main" id="{7B446922-FC53-436C-8CA9-9E084349E67A}"/>
                  </a:ext>
                </a:extLst>
              </p:cNvPr>
              <p:cNvSpPr txBox="1"/>
              <p:nvPr/>
            </p:nvSpPr>
            <p:spPr>
              <a:xfrm>
                <a:off x="6703585" y="1897571"/>
                <a:ext cx="1097339" cy="338555"/>
              </a:xfrm>
              <a:prstGeom prst="rect">
                <a:avLst/>
              </a:prstGeom>
              <a:noFill/>
            </p:spPr>
            <p:txBody>
              <a:bodyPr wrap="square" rtlCol="0">
                <a:spAutoFit/>
              </a:bodyPr>
              <a:lstStyle/>
              <a:p>
                <a:pPr algn="ctr"/>
                <a:r>
                  <a:rPr lang="en-US" altLang="zh-TW" sz="1050" dirty="0"/>
                  <a:t>Mountain</a:t>
                </a:r>
                <a:endParaRPr lang="zh-TW" altLang="en-US" sz="1050" dirty="0"/>
              </a:p>
            </p:txBody>
          </p:sp>
          <p:cxnSp>
            <p:nvCxnSpPr>
              <p:cNvPr id="33" name="直線接點 32">
                <a:extLst>
                  <a:ext uri="{FF2B5EF4-FFF2-40B4-BE49-F238E27FC236}">
                    <a16:creationId xmlns:a16="http://schemas.microsoft.com/office/drawing/2014/main" id="{F260ADC0-5AB4-4A24-98B9-C253A74FDA5B}"/>
                  </a:ext>
                </a:extLst>
              </p:cNvPr>
              <p:cNvCxnSpPr>
                <a:cxnSpLocks/>
              </p:cNvCxnSpPr>
              <p:nvPr/>
            </p:nvCxnSpPr>
            <p:spPr>
              <a:xfrm>
                <a:off x="7934049" y="1680411"/>
                <a:ext cx="0" cy="4008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A28794E0-EA9D-4747-A900-3723AB2E7D86}"/>
                  </a:ext>
                </a:extLst>
              </p:cNvPr>
              <p:cNvSpPr txBox="1"/>
              <p:nvPr/>
            </p:nvSpPr>
            <p:spPr>
              <a:xfrm>
                <a:off x="7525360" y="5710469"/>
                <a:ext cx="803723" cy="338555"/>
              </a:xfrm>
              <a:prstGeom prst="rect">
                <a:avLst/>
              </a:prstGeom>
              <a:noFill/>
            </p:spPr>
            <p:txBody>
              <a:bodyPr wrap="square" rtlCol="0">
                <a:spAutoFit/>
              </a:bodyPr>
              <a:lstStyle/>
              <a:p>
                <a:r>
                  <a:rPr lang="en-US" altLang="zh-TW" sz="1050" dirty="0"/>
                  <a:t>10</a:t>
                </a:r>
                <a:r>
                  <a:rPr lang="en-US" altLang="zh-TW" sz="1050" baseline="30000" dirty="0"/>
                  <a:t>10</a:t>
                </a:r>
                <a:r>
                  <a:rPr lang="en-US" altLang="zh-TW" sz="1050" dirty="0"/>
                  <a:t>m</a:t>
                </a:r>
                <a:endParaRPr lang="zh-TW" altLang="en-US" sz="1050" dirty="0"/>
              </a:p>
            </p:txBody>
          </p:sp>
          <p:sp>
            <p:nvSpPr>
              <p:cNvPr id="35" name="文字方塊 34">
                <a:extLst>
                  <a:ext uri="{FF2B5EF4-FFF2-40B4-BE49-F238E27FC236}">
                    <a16:creationId xmlns:a16="http://schemas.microsoft.com/office/drawing/2014/main" id="{D0148B84-FA87-436B-AFBE-471F033FE77F}"/>
                  </a:ext>
                </a:extLst>
              </p:cNvPr>
              <p:cNvSpPr txBox="1"/>
              <p:nvPr/>
            </p:nvSpPr>
            <p:spPr>
              <a:xfrm>
                <a:off x="7446325" y="1370467"/>
                <a:ext cx="975447" cy="338555"/>
              </a:xfrm>
              <a:prstGeom prst="rect">
                <a:avLst/>
              </a:prstGeom>
              <a:noFill/>
            </p:spPr>
            <p:txBody>
              <a:bodyPr wrap="square" rtlCol="0">
                <a:spAutoFit/>
              </a:bodyPr>
              <a:lstStyle/>
              <a:p>
                <a:pPr algn="ctr"/>
                <a:r>
                  <a:rPr lang="en-US" altLang="zh-TW" sz="1050" dirty="0"/>
                  <a:t>Earth</a:t>
                </a:r>
                <a:endParaRPr lang="zh-TW" altLang="en-US" sz="1050" dirty="0"/>
              </a:p>
            </p:txBody>
          </p:sp>
          <p:cxnSp>
            <p:nvCxnSpPr>
              <p:cNvPr id="37" name="直線接點 36">
                <a:extLst>
                  <a:ext uri="{FF2B5EF4-FFF2-40B4-BE49-F238E27FC236}">
                    <a16:creationId xmlns:a16="http://schemas.microsoft.com/office/drawing/2014/main" id="{47512068-26D4-4BAD-B52E-8A082A416463}"/>
                  </a:ext>
                </a:extLst>
              </p:cNvPr>
              <p:cNvCxnSpPr>
                <a:cxnSpLocks/>
              </p:cNvCxnSpPr>
              <p:nvPr/>
            </p:nvCxnSpPr>
            <p:spPr>
              <a:xfrm>
                <a:off x="8755785" y="1241252"/>
                <a:ext cx="0" cy="44469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0EACC0BE-2B61-45C7-8315-00EFA715F96C}"/>
                  </a:ext>
                </a:extLst>
              </p:cNvPr>
              <p:cNvSpPr txBox="1"/>
              <p:nvPr/>
            </p:nvSpPr>
            <p:spPr>
              <a:xfrm>
                <a:off x="8347096" y="5710021"/>
                <a:ext cx="803723" cy="338555"/>
              </a:xfrm>
              <a:prstGeom prst="rect">
                <a:avLst/>
              </a:prstGeom>
              <a:noFill/>
            </p:spPr>
            <p:txBody>
              <a:bodyPr wrap="square" rtlCol="0">
                <a:spAutoFit/>
              </a:bodyPr>
              <a:lstStyle/>
              <a:p>
                <a:r>
                  <a:rPr lang="en-US" altLang="zh-TW" sz="1050" dirty="0"/>
                  <a:t>10</a:t>
                </a:r>
                <a:r>
                  <a:rPr lang="en-US" altLang="zh-TW" sz="1050" baseline="30000" dirty="0"/>
                  <a:t>13</a:t>
                </a:r>
                <a:r>
                  <a:rPr lang="en-US" altLang="zh-TW" sz="1050" dirty="0"/>
                  <a:t>m</a:t>
                </a:r>
                <a:endParaRPr lang="zh-TW" altLang="en-US" sz="1050" dirty="0"/>
              </a:p>
            </p:txBody>
          </p:sp>
          <p:sp>
            <p:nvSpPr>
              <p:cNvPr id="39" name="文字方塊 38">
                <a:extLst>
                  <a:ext uri="{FF2B5EF4-FFF2-40B4-BE49-F238E27FC236}">
                    <a16:creationId xmlns:a16="http://schemas.microsoft.com/office/drawing/2014/main" id="{2BA5576C-D00F-4BDA-92D5-CF99F75A00F9}"/>
                  </a:ext>
                </a:extLst>
              </p:cNvPr>
              <p:cNvSpPr txBox="1"/>
              <p:nvPr/>
            </p:nvSpPr>
            <p:spPr>
              <a:xfrm>
                <a:off x="8084680" y="903171"/>
                <a:ext cx="1376855" cy="338555"/>
              </a:xfrm>
              <a:prstGeom prst="rect">
                <a:avLst/>
              </a:prstGeom>
              <a:noFill/>
            </p:spPr>
            <p:txBody>
              <a:bodyPr wrap="square" rtlCol="0">
                <a:spAutoFit/>
              </a:bodyPr>
              <a:lstStyle/>
              <a:p>
                <a:pPr algn="ctr"/>
                <a:r>
                  <a:rPr lang="en-US" altLang="zh-TW" sz="1050" dirty="0"/>
                  <a:t>Solar System</a:t>
                </a:r>
                <a:endParaRPr lang="zh-TW" altLang="en-US" sz="1050" dirty="0"/>
              </a:p>
            </p:txBody>
          </p:sp>
          <p:cxnSp>
            <p:nvCxnSpPr>
              <p:cNvPr id="41" name="直線接點 40">
                <a:extLst>
                  <a:ext uri="{FF2B5EF4-FFF2-40B4-BE49-F238E27FC236}">
                    <a16:creationId xmlns:a16="http://schemas.microsoft.com/office/drawing/2014/main" id="{E2CD27F0-0AD1-4733-87B4-EA76F575C01A}"/>
                  </a:ext>
                </a:extLst>
              </p:cNvPr>
              <p:cNvCxnSpPr>
                <a:cxnSpLocks/>
              </p:cNvCxnSpPr>
              <p:nvPr/>
            </p:nvCxnSpPr>
            <p:spPr>
              <a:xfrm>
                <a:off x="9574877" y="844895"/>
                <a:ext cx="0" cy="48456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F3912DC9-E515-46A9-B80E-A6101BB6112A}"/>
                  </a:ext>
                </a:extLst>
              </p:cNvPr>
              <p:cNvSpPr txBox="1"/>
              <p:nvPr/>
            </p:nvSpPr>
            <p:spPr>
              <a:xfrm>
                <a:off x="9166188" y="5712297"/>
                <a:ext cx="803723" cy="338555"/>
              </a:xfrm>
              <a:prstGeom prst="rect">
                <a:avLst/>
              </a:prstGeom>
              <a:noFill/>
            </p:spPr>
            <p:txBody>
              <a:bodyPr wrap="square" rtlCol="0">
                <a:spAutoFit/>
              </a:bodyPr>
              <a:lstStyle/>
              <a:p>
                <a:r>
                  <a:rPr lang="en-US" altLang="zh-TW" sz="1050" dirty="0"/>
                  <a:t>10</a:t>
                </a:r>
                <a:r>
                  <a:rPr lang="en-US" altLang="zh-TW" sz="1050" baseline="30000" dirty="0"/>
                  <a:t>21</a:t>
                </a:r>
                <a:r>
                  <a:rPr lang="en-US" altLang="zh-TW" sz="1050" dirty="0"/>
                  <a:t>m</a:t>
                </a:r>
                <a:endParaRPr lang="zh-TW" altLang="en-US" sz="1050" dirty="0"/>
              </a:p>
            </p:txBody>
          </p:sp>
          <p:sp>
            <p:nvSpPr>
              <p:cNvPr id="43" name="文字方塊 42">
                <a:extLst>
                  <a:ext uri="{FF2B5EF4-FFF2-40B4-BE49-F238E27FC236}">
                    <a16:creationId xmlns:a16="http://schemas.microsoft.com/office/drawing/2014/main" id="{CBBACDA2-672B-48AE-B015-C365FAAE0E6C}"/>
                  </a:ext>
                </a:extLst>
              </p:cNvPr>
              <p:cNvSpPr txBox="1"/>
              <p:nvPr/>
            </p:nvSpPr>
            <p:spPr>
              <a:xfrm>
                <a:off x="9108173" y="530885"/>
                <a:ext cx="975447" cy="338555"/>
              </a:xfrm>
              <a:prstGeom prst="rect">
                <a:avLst/>
              </a:prstGeom>
              <a:noFill/>
            </p:spPr>
            <p:txBody>
              <a:bodyPr wrap="square" rtlCol="0">
                <a:spAutoFit/>
              </a:bodyPr>
              <a:lstStyle/>
              <a:p>
                <a:pPr algn="ctr"/>
                <a:r>
                  <a:rPr lang="en-US" altLang="zh-TW" sz="1050" dirty="0"/>
                  <a:t>Galaxy</a:t>
                </a:r>
                <a:endParaRPr lang="zh-TW" altLang="en-US" sz="1050" dirty="0"/>
              </a:p>
            </p:txBody>
          </p:sp>
          <p:cxnSp>
            <p:nvCxnSpPr>
              <p:cNvPr id="45" name="直線接點 44">
                <a:extLst>
                  <a:ext uri="{FF2B5EF4-FFF2-40B4-BE49-F238E27FC236}">
                    <a16:creationId xmlns:a16="http://schemas.microsoft.com/office/drawing/2014/main" id="{ADF7E78B-A8DF-460D-889E-BE3366F805F4}"/>
                  </a:ext>
                </a:extLst>
              </p:cNvPr>
              <p:cNvCxnSpPr>
                <a:cxnSpLocks/>
              </p:cNvCxnSpPr>
              <p:nvPr/>
            </p:nvCxnSpPr>
            <p:spPr>
              <a:xfrm>
                <a:off x="10399248" y="387918"/>
                <a:ext cx="0" cy="5302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A04598F9-C286-4FFC-B46A-5F751634D471}"/>
                  </a:ext>
                </a:extLst>
              </p:cNvPr>
              <p:cNvSpPr txBox="1"/>
              <p:nvPr/>
            </p:nvSpPr>
            <p:spPr>
              <a:xfrm>
                <a:off x="9990559" y="5711851"/>
                <a:ext cx="803723" cy="338555"/>
              </a:xfrm>
              <a:prstGeom prst="rect">
                <a:avLst/>
              </a:prstGeom>
              <a:noFill/>
            </p:spPr>
            <p:txBody>
              <a:bodyPr wrap="square" rtlCol="0">
                <a:spAutoFit/>
              </a:bodyPr>
              <a:lstStyle/>
              <a:p>
                <a:r>
                  <a:rPr lang="en-US" altLang="zh-TW" sz="1050" dirty="0"/>
                  <a:t>10</a:t>
                </a:r>
                <a:r>
                  <a:rPr lang="en-US" altLang="zh-TW" sz="1050" baseline="30000" dirty="0"/>
                  <a:t>28</a:t>
                </a:r>
                <a:r>
                  <a:rPr lang="en-US" altLang="zh-TW" sz="1050" dirty="0"/>
                  <a:t>m</a:t>
                </a:r>
                <a:endParaRPr lang="zh-TW" altLang="en-US" sz="1050" dirty="0"/>
              </a:p>
            </p:txBody>
          </p:sp>
          <p:sp>
            <p:nvSpPr>
              <p:cNvPr id="47" name="文字方塊 46">
                <a:extLst>
                  <a:ext uri="{FF2B5EF4-FFF2-40B4-BE49-F238E27FC236}">
                    <a16:creationId xmlns:a16="http://schemas.microsoft.com/office/drawing/2014/main" id="{737E69CB-86ED-4670-935D-201534105613}"/>
                  </a:ext>
                </a:extLst>
              </p:cNvPr>
              <p:cNvSpPr txBox="1"/>
              <p:nvPr/>
            </p:nvSpPr>
            <p:spPr>
              <a:xfrm>
                <a:off x="9671041" y="63550"/>
                <a:ext cx="1559488" cy="338555"/>
              </a:xfrm>
              <a:prstGeom prst="rect">
                <a:avLst/>
              </a:prstGeom>
              <a:noFill/>
            </p:spPr>
            <p:txBody>
              <a:bodyPr wrap="square" rtlCol="0">
                <a:spAutoFit/>
              </a:bodyPr>
              <a:lstStyle/>
              <a:p>
                <a:r>
                  <a:rPr lang="en-US" altLang="zh-TW" sz="1050" dirty="0"/>
                  <a:t>Galaxy Cluster</a:t>
                </a:r>
                <a:endParaRPr lang="zh-TW" altLang="en-US" sz="1050" dirty="0"/>
              </a:p>
            </p:txBody>
          </p:sp>
          <p:cxnSp>
            <p:nvCxnSpPr>
              <p:cNvPr id="49" name="直線接點 48">
                <a:extLst>
                  <a:ext uri="{FF2B5EF4-FFF2-40B4-BE49-F238E27FC236}">
                    <a16:creationId xmlns:a16="http://schemas.microsoft.com/office/drawing/2014/main" id="{D406C87C-9D3C-4152-917D-D3272E8E5009}"/>
                  </a:ext>
                </a:extLst>
              </p:cNvPr>
              <p:cNvCxnSpPr>
                <a:cxnSpLocks/>
              </p:cNvCxnSpPr>
              <p:nvPr/>
            </p:nvCxnSpPr>
            <p:spPr>
              <a:xfrm>
                <a:off x="10404215" y="5303048"/>
                <a:ext cx="0" cy="3994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36" name="Picture 12" descr="Galaxy | Space Wiki | Fandom">
                <a:extLst>
                  <a:ext uri="{FF2B5EF4-FFF2-40B4-BE49-F238E27FC236}">
                    <a16:creationId xmlns:a16="http://schemas.microsoft.com/office/drawing/2014/main" id="{CA693056-F721-4128-996B-F91CC7DBEE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0211" y="2721942"/>
                <a:ext cx="1511461" cy="12786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thumb/b/be/BoRG-58.jpg/330px-BoRG-58.jpg">
                <a:extLst>
                  <a:ext uri="{FF2B5EF4-FFF2-40B4-BE49-F238E27FC236}">
                    <a16:creationId xmlns:a16="http://schemas.microsoft.com/office/drawing/2014/main" id="{8E9DC6DB-1611-418B-B75F-8E9D25E206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7329"/>
              <a:stretch/>
            </p:blipFill>
            <p:spPr bwMode="auto">
              <a:xfrm>
                <a:off x="9746324" y="864270"/>
                <a:ext cx="2066982" cy="178805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1" name="群組 120">
            <a:extLst>
              <a:ext uri="{FF2B5EF4-FFF2-40B4-BE49-F238E27FC236}">
                <a16:creationId xmlns:a16="http://schemas.microsoft.com/office/drawing/2014/main" id="{303E4CAF-0431-457D-8396-D027A8A23EB8}"/>
              </a:ext>
            </a:extLst>
          </p:cNvPr>
          <p:cNvGrpSpPr/>
          <p:nvPr/>
        </p:nvGrpSpPr>
        <p:grpSpPr>
          <a:xfrm>
            <a:off x="3663520" y="982812"/>
            <a:ext cx="1432440" cy="3554628"/>
            <a:chOff x="4884693" y="1310415"/>
            <a:chExt cx="1909920" cy="4739504"/>
          </a:xfrm>
        </p:grpSpPr>
        <p:sp>
          <p:nvSpPr>
            <p:cNvPr id="107" name="文字方塊 106">
              <a:extLst>
                <a:ext uri="{FF2B5EF4-FFF2-40B4-BE49-F238E27FC236}">
                  <a16:creationId xmlns:a16="http://schemas.microsoft.com/office/drawing/2014/main" id="{CCE26475-EE84-477B-949A-E9AF76ADD4C7}"/>
                </a:ext>
              </a:extLst>
            </p:cNvPr>
            <p:cNvSpPr txBox="1"/>
            <p:nvPr/>
          </p:nvSpPr>
          <p:spPr>
            <a:xfrm>
              <a:off x="4932888" y="2698130"/>
              <a:ext cx="1078480" cy="338555"/>
            </a:xfrm>
            <a:prstGeom prst="rect">
              <a:avLst/>
            </a:prstGeom>
            <a:noFill/>
          </p:spPr>
          <p:txBody>
            <a:bodyPr wrap="square" rtlCol="0">
              <a:spAutoFit/>
            </a:bodyPr>
            <a:lstStyle/>
            <a:p>
              <a:pPr algn="ctr"/>
              <a:r>
                <a:rPr lang="en-US" altLang="zh-TW" sz="1050" dirty="0"/>
                <a:t>Cell</a:t>
              </a:r>
              <a:endParaRPr lang="zh-TW" altLang="en-US" sz="1050" dirty="0"/>
            </a:p>
          </p:txBody>
        </p:sp>
        <p:grpSp>
          <p:nvGrpSpPr>
            <p:cNvPr id="120" name="群組 119">
              <a:extLst>
                <a:ext uri="{FF2B5EF4-FFF2-40B4-BE49-F238E27FC236}">
                  <a16:creationId xmlns:a16="http://schemas.microsoft.com/office/drawing/2014/main" id="{A3FE08FB-C053-49F4-9298-915199998C63}"/>
                </a:ext>
              </a:extLst>
            </p:cNvPr>
            <p:cNvGrpSpPr/>
            <p:nvPr/>
          </p:nvGrpSpPr>
          <p:grpSpPr>
            <a:xfrm>
              <a:off x="4884693" y="1310415"/>
              <a:ext cx="1909920" cy="4739504"/>
              <a:chOff x="4884693" y="1310415"/>
              <a:chExt cx="1909920" cy="4739504"/>
            </a:xfrm>
          </p:grpSpPr>
          <p:cxnSp>
            <p:nvCxnSpPr>
              <p:cNvPr id="25" name="直線接點 24">
                <a:extLst>
                  <a:ext uri="{FF2B5EF4-FFF2-40B4-BE49-F238E27FC236}">
                    <a16:creationId xmlns:a16="http://schemas.microsoft.com/office/drawing/2014/main" id="{4ABB4F52-61D7-4EC2-A0D7-074CACB8077F}"/>
                  </a:ext>
                </a:extLst>
              </p:cNvPr>
              <p:cNvCxnSpPr>
                <a:cxnSpLocks/>
              </p:cNvCxnSpPr>
              <p:nvPr/>
            </p:nvCxnSpPr>
            <p:spPr>
              <a:xfrm>
                <a:off x="6295852" y="2750878"/>
                <a:ext cx="0" cy="29387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F648E0EB-23A7-439C-945A-95ED36763824}"/>
                  </a:ext>
                </a:extLst>
              </p:cNvPr>
              <p:cNvSpPr txBox="1"/>
              <p:nvPr/>
            </p:nvSpPr>
            <p:spPr>
              <a:xfrm>
                <a:off x="5887164" y="5711364"/>
                <a:ext cx="803723" cy="338555"/>
              </a:xfrm>
              <a:prstGeom prst="rect">
                <a:avLst/>
              </a:prstGeom>
              <a:noFill/>
            </p:spPr>
            <p:txBody>
              <a:bodyPr wrap="square" rtlCol="0">
                <a:spAutoFit/>
              </a:bodyPr>
              <a:lstStyle/>
              <a:p>
                <a:pPr algn="ctr"/>
                <a:r>
                  <a:rPr lang="en-US" altLang="zh-TW" sz="1050" dirty="0"/>
                  <a:t>1 m</a:t>
                </a:r>
                <a:endParaRPr lang="zh-TW" altLang="en-US" sz="1050" dirty="0"/>
              </a:p>
            </p:txBody>
          </p:sp>
          <p:sp>
            <p:nvSpPr>
              <p:cNvPr id="27" name="文字方塊 26">
                <a:extLst>
                  <a:ext uri="{FF2B5EF4-FFF2-40B4-BE49-F238E27FC236}">
                    <a16:creationId xmlns:a16="http://schemas.microsoft.com/office/drawing/2014/main" id="{0CAAFCDE-F8CE-4F18-9E44-2699BD8A9938}"/>
                  </a:ext>
                </a:extLst>
              </p:cNvPr>
              <p:cNvSpPr txBox="1"/>
              <p:nvPr/>
            </p:nvSpPr>
            <p:spPr>
              <a:xfrm>
                <a:off x="5808128" y="2400199"/>
                <a:ext cx="975447" cy="338555"/>
              </a:xfrm>
              <a:prstGeom prst="rect">
                <a:avLst/>
              </a:prstGeom>
              <a:noFill/>
            </p:spPr>
            <p:txBody>
              <a:bodyPr wrap="square" rtlCol="0">
                <a:spAutoFit/>
              </a:bodyPr>
              <a:lstStyle/>
              <a:p>
                <a:pPr algn="ctr"/>
                <a:r>
                  <a:rPr lang="en-US" altLang="zh-TW" sz="1050" dirty="0"/>
                  <a:t>Human</a:t>
                </a:r>
                <a:endParaRPr lang="zh-TW" altLang="en-US" sz="1050" dirty="0"/>
              </a:p>
            </p:txBody>
          </p:sp>
          <p:pic>
            <p:nvPicPr>
              <p:cNvPr id="1030" name="Picture 6" descr="undefined">
                <a:extLst>
                  <a:ext uri="{FF2B5EF4-FFF2-40B4-BE49-F238E27FC236}">
                    <a16:creationId xmlns:a16="http://schemas.microsoft.com/office/drawing/2014/main" id="{AAFC8F29-A74C-4F36-8C91-D8020641AD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498" y="1310415"/>
                <a:ext cx="921115" cy="1151394"/>
              </a:xfrm>
              <a:prstGeom prst="rect">
                <a:avLst/>
              </a:prstGeom>
              <a:noFill/>
              <a:extLst>
                <a:ext uri="{909E8E84-426E-40DD-AFC4-6F175D3DCCD1}">
                  <a14:hiddenFill xmlns:a14="http://schemas.microsoft.com/office/drawing/2010/main">
                    <a:solidFill>
                      <a:srgbClr val="FFFFFF"/>
                    </a:solidFill>
                  </a14:hiddenFill>
                </a:ext>
              </a:extLst>
            </p:spPr>
          </p:pic>
          <p:grpSp>
            <p:nvGrpSpPr>
              <p:cNvPr id="119" name="群組 118">
                <a:extLst>
                  <a:ext uri="{FF2B5EF4-FFF2-40B4-BE49-F238E27FC236}">
                    <a16:creationId xmlns:a16="http://schemas.microsoft.com/office/drawing/2014/main" id="{0C7A05B3-D530-4DB3-87C4-5FC9A470D486}"/>
                  </a:ext>
                </a:extLst>
              </p:cNvPr>
              <p:cNvGrpSpPr/>
              <p:nvPr/>
            </p:nvGrpSpPr>
            <p:grpSpPr>
              <a:xfrm>
                <a:off x="4884693" y="1505528"/>
                <a:ext cx="965150" cy="4541923"/>
                <a:chOff x="4884693" y="1505528"/>
                <a:chExt cx="965150" cy="4541923"/>
              </a:xfrm>
            </p:grpSpPr>
            <p:cxnSp>
              <p:nvCxnSpPr>
                <p:cNvPr id="106" name="直線接點 105">
                  <a:extLst>
                    <a:ext uri="{FF2B5EF4-FFF2-40B4-BE49-F238E27FC236}">
                      <a16:creationId xmlns:a16="http://schemas.microsoft.com/office/drawing/2014/main" id="{3E8F60E0-AEB2-4675-80D0-0A4A36417536}"/>
                    </a:ext>
                  </a:extLst>
                </p:cNvPr>
                <p:cNvCxnSpPr>
                  <a:cxnSpLocks/>
                </p:cNvCxnSpPr>
                <p:nvPr/>
              </p:nvCxnSpPr>
              <p:spPr>
                <a:xfrm>
                  <a:off x="5472863" y="3142238"/>
                  <a:ext cx="0" cy="2549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文字方塊 107">
                  <a:extLst>
                    <a:ext uri="{FF2B5EF4-FFF2-40B4-BE49-F238E27FC236}">
                      <a16:creationId xmlns:a16="http://schemas.microsoft.com/office/drawing/2014/main" id="{B672071D-EE58-4409-8DB5-58B2E563E434}"/>
                    </a:ext>
                  </a:extLst>
                </p:cNvPr>
                <p:cNvSpPr txBox="1"/>
                <p:nvPr/>
              </p:nvSpPr>
              <p:spPr>
                <a:xfrm>
                  <a:off x="5046120" y="5708896"/>
                  <a:ext cx="803723" cy="338555"/>
                </a:xfrm>
                <a:prstGeom prst="rect">
                  <a:avLst/>
                </a:prstGeom>
                <a:noFill/>
              </p:spPr>
              <p:txBody>
                <a:bodyPr wrap="square" rtlCol="0">
                  <a:spAutoFit/>
                </a:bodyPr>
                <a:lstStyle/>
                <a:p>
                  <a:r>
                    <a:rPr lang="en-US" altLang="zh-TW" sz="1050" dirty="0"/>
                    <a:t>10</a:t>
                  </a:r>
                  <a:r>
                    <a:rPr lang="en-US" altLang="zh-TW" sz="1050" baseline="30000" dirty="0"/>
                    <a:t>-5</a:t>
                  </a:r>
                  <a:r>
                    <a:rPr lang="en-US" altLang="zh-TW" sz="1050" dirty="0"/>
                    <a:t>m</a:t>
                  </a:r>
                  <a:endParaRPr lang="zh-TW" altLang="en-US" sz="1050" dirty="0"/>
                </a:p>
              </p:txBody>
            </p:sp>
            <p:pic>
              <p:nvPicPr>
                <p:cNvPr id="1040" name="Picture 16" descr="undefined">
                  <a:extLst>
                    <a:ext uri="{FF2B5EF4-FFF2-40B4-BE49-F238E27FC236}">
                      <a16:creationId xmlns:a16="http://schemas.microsoft.com/office/drawing/2014/main" id="{B455189C-0928-4593-966A-B9D2EC76E7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4693" y="1505528"/>
                  <a:ext cx="963587" cy="963587"/>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18" name="群組 117">
            <a:extLst>
              <a:ext uri="{FF2B5EF4-FFF2-40B4-BE49-F238E27FC236}">
                <a16:creationId xmlns:a16="http://schemas.microsoft.com/office/drawing/2014/main" id="{A1E7F06C-EAA5-496B-99F7-1A9C64B7A4AB}"/>
              </a:ext>
            </a:extLst>
          </p:cNvPr>
          <p:cNvGrpSpPr/>
          <p:nvPr/>
        </p:nvGrpSpPr>
        <p:grpSpPr>
          <a:xfrm>
            <a:off x="172589" y="2726326"/>
            <a:ext cx="9067800" cy="1827187"/>
            <a:chOff x="230118" y="3635101"/>
            <a:chExt cx="12090400" cy="2436249"/>
          </a:xfrm>
        </p:grpSpPr>
        <p:sp>
          <p:nvSpPr>
            <p:cNvPr id="23" name="文字方塊 22">
              <a:extLst>
                <a:ext uri="{FF2B5EF4-FFF2-40B4-BE49-F238E27FC236}">
                  <a16:creationId xmlns:a16="http://schemas.microsoft.com/office/drawing/2014/main" id="{7E53828E-A73F-4D48-8E6B-44F8D7CB6AEA}"/>
                </a:ext>
              </a:extLst>
            </p:cNvPr>
            <p:cNvSpPr txBox="1"/>
            <p:nvPr/>
          </p:nvSpPr>
          <p:spPr>
            <a:xfrm>
              <a:off x="3368959" y="3635101"/>
              <a:ext cx="975447" cy="338555"/>
            </a:xfrm>
            <a:prstGeom prst="rect">
              <a:avLst/>
            </a:prstGeom>
            <a:noFill/>
          </p:spPr>
          <p:txBody>
            <a:bodyPr wrap="square" rtlCol="0">
              <a:spAutoFit/>
            </a:bodyPr>
            <a:lstStyle/>
            <a:p>
              <a:pPr algn="ctr"/>
              <a:r>
                <a:rPr lang="en-US" altLang="zh-TW" sz="1050" dirty="0"/>
                <a:t>Atom</a:t>
              </a:r>
              <a:endParaRPr lang="zh-TW" altLang="en-US" sz="1050" dirty="0"/>
            </a:p>
          </p:txBody>
        </p:sp>
        <p:grpSp>
          <p:nvGrpSpPr>
            <p:cNvPr id="117" name="群組 116">
              <a:extLst>
                <a:ext uri="{FF2B5EF4-FFF2-40B4-BE49-F238E27FC236}">
                  <a16:creationId xmlns:a16="http://schemas.microsoft.com/office/drawing/2014/main" id="{E6C48026-74FA-478C-A4E4-28FEDCC5B3B0}"/>
                </a:ext>
              </a:extLst>
            </p:cNvPr>
            <p:cNvGrpSpPr/>
            <p:nvPr/>
          </p:nvGrpSpPr>
          <p:grpSpPr>
            <a:xfrm>
              <a:off x="230118" y="3803047"/>
              <a:ext cx="12090400" cy="2268303"/>
              <a:chOff x="230118" y="3803047"/>
              <a:chExt cx="12090400" cy="2268303"/>
            </a:xfrm>
          </p:grpSpPr>
          <p:cxnSp>
            <p:nvCxnSpPr>
              <p:cNvPr id="13" name="直線接點 12">
                <a:extLst>
                  <a:ext uri="{FF2B5EF4-FFF2-40B4-BE49-F238E27FC236}">
                    <a16:creationId xmlns:a16="http://schemas.microsoft.com/office/drawing/2014/main" id="{5C547ED8-8BE6-40BF-851C-A7BC956AA24A}"/>
                  </a:ext>
                </a:extLst>
              </p:cNvPr>
              <p:cNvCxnSpPr>
                <a:cxnSpLocks/>
              </p:cNvCxnSpPr>
              <p:nvPr/>
            </p:nvCxnSpPr>
            <p:spPr>
              <a:xfrm>
                <a:off x="2164107" y="4996222"/>
                <a:ext cx="0" cy="702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群組 115">
                <a:extLst>
                  <a:ext uri="{FF2B5EF4-FFF2-40B4-BE49-F238E27FC236}">
                    <a16:creationId xmlns:a16="http://schemas.microsoft.com/office/drawing/2014/main" id="{D4279F8E-68D9-4A6E-8AF4-0305AB8536A7}"/>
                  </a:ext>
                </a:extLst>
              </p:cNvPr>
              <p:cNvGrpSpPr/>
              <p:nvPr/>
            </p:nvGrpSpPr>
            <p:grpSpPr>
              <a:xfrm>
                <a:off x="230118" y="3803047"/>
                <a:ext cx="12090400" cy="2268303"/>
                <a:chOff x="230118" y="3803047"/>
                <a:chExt cx="12090400" cy="2268303"/>
              </a:xfrm>
            </p:grpSpPr>
            <p:cxnSp>
              <p:nvCxnSpPr>
                <p:cNvPr id="5" name="直線接點 4">
                  <a:extLst>
                    <a:ext uri="{FF2B5EF4-FFF2-40B4-BE49-F238E27FC236}">
                      <a16:creationId xmlns:a16="http://schemas.microsoft.com/office/drawing/2014/main" id="{DB41E42A-97A0-4BF5-8F0E-C2A97ED298E2}"/>
                    </a:ext>
                  </a:extLst>
                </p:cNvPr>
                <p:cNvCxnSpPr/>
                <p:nvPr/>
              </p:nvCxnSpPr>
              <p:spPr>
                <a:xfrm>
                  <a:off x="230118" y="5706862"/>
                  <a:ext cx="12090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 name="群組 114">
                  <a:extLst>
                    <a:ext uri="{FF2B5EF4-FFF2-40B4-BE49-F238E27FC236}">
                      <a16:creationId xmlns:a16="http://schemas.microsoft.com/office/drawing/2014/main" id="{993F2E28-B542-40DD-A577-D4772B0B4250}"/>
                    </a:ext>
                  </a:extLst>
                </p:cNvPr>
                <p:cNvGrpSpPr/>
                <p:nvPr/>
              </p:nvGrpSpPr>
              <p:grpSpPr>
                <a:xfrm>
                  <a:off x="852020" y="3803047"/>
                  <a:ext cx="3355856" cy="2268303"/>
                  <a:chOff x="852020" y="3803047"/>
                  <a:chExt cx="3355856" cy="2268303"/>
                </a:xfrm>
              </p:grpSpPr>
              <p:grpSp>
                <p:nvGrpSpPr>
                  <p:cNvPr id="11" name="群組 10">
                    <a:extLst>
                      <a:ext uri="{FF2B5EF4-FFF2-40B4-BE49-F238E27FC236}">
                        <a16:creationId xmlns:a16="http://schemas.microsoft.com/office/drawing/2014/main" id="{09FE9A04-BE18-435D-AF3F-96FB353F72F3}"/>
                      </a:ext>
                    </a:extLst>
                  </p:cNvPr>
                  <p:cNvGrpSpPr/>
                  <p:nvPr/>
                </p:nvGrpSpPr>
                <p:grpSpPr>
                  <a:xfrm>
                    <a:off x="852020" y="4963308"/>
                    <a:ext cx="975447" cy="1092650"/>
                    <a:chOff x="1507331" y="2685446"/>
                    <a:chExt cx="975447" cy="1092650"/>
                  </a:xfrm>
                </p:grpSpPr>
                <p:cxnSp>
                  <p:nvCxnSpPr>
                    <p:cNvPr id="7" name="直線接點 6">
                      <a:extLst>
                        <a:ext uri="{FF2B5EF4-FFF2-40B4-BE49-F238E27FC236}">
                          <a16:creationId xmlns:a16="http://schemas.microsoft.com/office/drawing/2014/main" id="{AA156144-BEE7-4FAB-9C3C-ADF084341E37}"/>
                        </a:ext>
                      </a:extLst>
                    </p:cNvPr>
                    <p:cNvCxnSpPr>
                      <a:cxnSpLocks/>
                    </p:cNvCxnSpPr>
                    <p:nvPr/>
                  </p:nvCxnSpPr>
                  <p:spPr>
                    <a:xfrm>
                      <a:off x="1995055" y="3018987"/>
                      <a:ext cx="0" cy="3994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0709711E-9982-43AC-8350-654AAFD093B2}"/>
                        </a:ext>
                      </a:extLst>
                    </p:cNvPr>
                    <p:cNvSpPr txBox="1"/>
                    <p:nvPr/>
                  </p:nvSpPr>
                  <p:spPr>
                    <a:xfrm>
                      <a:off x="1586366" y="3439541"/>
                      <a:ext cx="803723" cy="338555"/>
                    </a:xfrm>
                    <a:prstGeom prst="rect">
                      <a:avLst/>
                    </a:prstGeom>
                    <a:noFill/>
                  </p:spPr>
                  <p:txBody>
                    <a:bodyPr wrap="square" rtlCol="0">
                      <a:spAutoFit/>
                    </a:bodyPr>
                    <a:lstStyle/>
                    <a:p>
                      <a:r>
                        <a:rPr lang="en-US" altLang="zh-TW" sz="1050" dirty="0"/>
                        <a:t>10</a:t>
                      </a:r>
                      <a:r>
                        <a:rPr lang="en-US" altLang="zh-TW" sz="1050" baseline="30000" dirty="0"/>
                        <a:t>-18</a:t>
                      </a:r>
                      <a:r>
                        <a:rPr lang="en-US" altLang="zh-TW" sz="1050" dirty="0"/>
                        <a:t>m</a:t>
                      </a:r>
                      <a:endParaRPr lang="zh-TW" altLang="en-US" sz="1050" dirty="0"/>
                    </a:p>
                  </p:txBody>
                </p:sp>
                <p:sp>
                  <p:nvSpPr>
                    <p:cNvPr id="10" name="文字方塊 9">
                      <a:extLst>
                        <a:ext uri="{FF2B5EF4-FFF2-40B4-BE49-F238E27FC236}">
                          <a16:creationId xmlns:a16="http://schemas.microsoft.com/office/drawing/2014/main" id="{FDD7FF49-0028-425C-A2A6-A7F660B5DDC8}"/>
                        </a:ext>
                      </a:extLst>
                    </p:cNvPr>
                    <p:cNvSpPr txBox="1"/>
                    <p:nvPr/>
                  </p:nvSpPr>
                  <p:spPr>
                    <a:xfrm>
                      <a:off x="1507331" y="2685446"/>
                      <a:ext cx="975447" cy="338555"/>
                    </a:xfrm>
                    <a:prstGeom prst="rect">
                      <a:avLst/>
                    </a:prstGeom>
                    <a:noFill/>
                  </p:spPr>
                  <p:txBody>
                    <a:bodyPr wrap="square" rtlCol="0">
                      <a:spAutoFit/>
                    </a:bodyPr>
                    <a:lstStyle/>
                    <a:p>
                      <a:r>
                        <a:rPr lang="en-US" altLang="zh-TW" sz="1050" dirty="0"/>
                        <a:t>Electron</a:t>
                      </a:r>
                      <a:endParaRPr lang="zh-TW" altLang="en-US" sz="1050" dirty="0"/>
                    </a:p>
                  </p:txBody>
                </p:sp>
              </p:grpSp>
              <p:sp>
                <p:nvSpPr>
                  <p:cNvPr id="14" name="文字方塊 13">
                    <a:extLst>
                      <a:ext uri="{FF2B5EF4-FFF2-40B4-BE49-F238E27FC236}">
                        <a16:creationId xmlns:a16="http://schemas.microsoft.com/office/drawing/2014/main" id="{2FA7C1FD-3791-46E7-A634-92892415F2FA}"/>
                      </a:ext>
                    </a:extLst>
                  </p:cNvPr>
                  <p:cNvSpPr txBox="1"/>
                  <p:nvPr/>
                </p:nvSpPr>
                <p:spPr>
                  <a:xfrm>
                    <a:off x="1755419" y="5719603"/>
                    <a:ext cx="803723" cy="338555"/>
                  </a:xfrm>
                  <a:prstGeom prst="rect">
                    <a:avLst/>
                  </a:prstGeom>
                  <a:noFill/>
                </p:spPr>
                <p:txBody>
                  <a:bodyPr wrap="square" rtlCol="0">
                    <a:spAutoFit/>
                  </a:bodyPr>
                  <a:lstStyle/>
                  <a:p>
                    <a:r>
                      <a:rPr lang="en-US" altLang="zh-TW" sz="1050" dirty="0"/>
                      <a:t>10</a:t>
                    </a:r>
                    <a:r>
                      <a:rPr lang="en-US" altLang="zh-TW" sz="1050" baseline="30000" dirty="0"/>
                      <a:t>-15</a:t>
                    </a:r>
                    <a:r>
                      <a:rPr lang="en-US" altLang="zh-TW" sz="1050" dirty="0"/>
                      <a:t>m</a:t>
                    </a:r>
                    <a:endParaRPr lang="zh-TW" altLang="en-US" sz="1050" dirty="0"/>
                  </a:p>
                </p:txBody>
              </p:sp>
              <p:sp>
                <p:nvSpPr>
                  <p:cNvPr id="15" name="文字方塊 14">
                    <a:extLst>
                      <a:ext uri="{FF2B5EF4-FFF2-40B4-BE49-F238E27FC236}">
                        <a16:creationId xmlns:a16="http://schemas.microsoft.com/office/drawing/2014/main" id="{91DCAFF7-AB97-4EA1-9E39-A72EC38F2B5C}"/>
                      </a:ext>
                    </a:extLst>
                  </p:cNvPr>
                  <p:cNvSpPr txBox="1"/>
                  <p:nvPr/>
                </p:nvSpPr>
                <p:spPr>
                  <a:xfrm>
                    <a:off x="1644283" y="4384092"/>
                    <a:ext cx="1073385" cy="553997"/>
                  </a:xfrm>
                  <a:prstGeom prst="rect">
                    <a:avLst/>
                  </a:prstGeom>
                  <a:noFill/>
                </p:spPr>
                <p:txBody>
                  <a:bodyPr wrap="square" rtlCol="0">
                    <a:spAutoFit/>
                  </a:bodyPr>
                  <a:lstStyle/>
                  <a:p>
                    <a:pPr algn="ctr"/>
                    <a:r>
                      <a:rPr lang="en-US" altLang="zh-TW" sz="1050" dirty="0"/>
                      <a:t>Proton/</a:t>
                    </a:r>
                    <a:br>
                      <a:rPr lang="en-US" altLang="zh-TW" sz="1050" dirty="0"/>
                    </a:br>
                    <a:r>
                      <a:rPr lang="en-US" altLang="zh-TW" sz="1050" dirty="0"/>
                      <a:t>Neutron</a:t>
                    </a:r>
                    <a:endParaRPr lang="zh-TW" altLang="en-US" sz="1050" dirty="0"/>
                  </a:p>
                </p:txBody>
              </p:sp>
              <p:cxnSp>
                <p:nvCxnSpPr>
                  <p:cNvPr id="17" name="直線接點 16">
                    <a:extLst>
                      <a:ext uri="{FF2B5EF4-FFF2-40B4-BE49-F238E27FC236}">
                        <a16:creationId xmlns:a16="http://schemas.microsoft.com/office/drawing/2014/main" id="{13ECC531-1C0D-4DE8-8CB2-3103700E8838}"/>
                      </a:ext>
                    </a:extLst>
                  </p:cNvPr>
                  <p:cNvCxnSpPr>
                    <a:cxnSpLocks/>
                  </p:cNvCxnSpPr>
                  <p:nvPr/>
                </p:nvCxnSpPr>
                <p:spPr>
                  <a:xfrm>
                    <a:off x="2991109" y="4448921"/>
                    <a:ext cx="0" cy="1269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513F3624-CFD5-497F-8A41-54EA16551F46}"/>
                      </a:ext>
                    </a:extLst>
                  </p:cNvPr>
                  <p:cNvSpPr txBox="1"/>
                  <p:nvPr/>
                </p:nvSpPr>
                <p:spPr>
                  <a:xfrm>
                    <a:off x="2582420" y="5732795"/>
                    <a:ext cx="803723" cy="338555"/>
                  </a:xfrm>
                  <a:prstGeom prst="rect">
                    <a:avLst/>
                  </a:prstGeom>
                  <a:noFill/>
                </p:spPr>
                <p:txBody>
                  <a:bodyPr wrap="square" rtlCol="0">
                    <a:spAutoFit/>
                  </a:bodyPr>
                  <a:lstStyle/>
                  <a:p>
                    <a:r>
                      <a:rPr lang="en-US" altLang="zh-TW" sz="1050" dirty="0"/>
                      <a:t>10</a:t>
                    </a:r>
                    <a:r>
                      <a:rPr lang="en-US" altLang="zh-TW" sz="1050" baseline="30000" dirty="0"/>
                      <a:t>-14</a:t>
                    </a:r>
                    <a:r>
                      <a:rPr lang="en-US" altLang="zh-TW" sz="1050" dirty="0"/>
                      <a:t>m</a:t>
                    </a:r>
                    <a:endParaRPr lang="zh-TW" altLang="en-US" sz="1050" dirty="0"/>
                  </a:p>
                </p:txBody>
              </p:sp>
              <p:cxnSp>
                <p:nvCxnSpPr>
                  <p:cNvPr id="21" name="直線接點 20">
                    <a:extLst>
                      <a:ext uri="{FF2B5EF4-FFF2-40B4-BE49-F238E27FC236}">
                        <a16:creationId xmlns:a16="http://schemas.microsoft.com/office/drawing/2014/main" id="{2ACBF22C-E1E3-4A46-B216-5962A17A8813}"/>
                      </a:ext>
                    </a:extLst>
                  </p:cNvPr>
                  <p:cNvCxnSpPr>
                    <a:cxnSpLocks/>
                  </p:cNvCxnSpPr>
                  <p:nvPr/>
                </p:nvCxnSpPr>
                <p:spPr>
                  <a:xfrm>
                    <a:off x="3812842" y="4006680"/>
                    <a:ext cx="0" cy="17110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BF934DCD-3094-4A97-B545-62D44DC178E2}"/>
                      </a:ext>
                    </a:extLst>
                  </p:cNvPr>
                  <p:cNvSpPr txBox="1"/>
                  <p:nvPr/>
                </p:nvSpPr>
                <p:spPr>
                  <a:xfrm>
                    <a:off x="3404153" y="5732405"/>
                    <a:ext cx="803723" cy="338555"/>
                  </a:xfrm>
                  <a:prstGeom prst="rect">
                    <a:avLst/>
                  </a:prstGeom>
                  <a:noFill/>
                </p:spPr>
                <p:txBody>
                  <a:bodyPr wrap="square" rtlCol="0">
                    <a:spAutoFit/>
                  </a:bodyPr>
                  <a:lstStyle/>
                  <a:p>
                    <a:r>
                      <a:rPr lang="en-US" altLang="zh-TW" sz="1050" dirty="0"/>
                      <a:t>10</a:t>
                    </a:r>
                    <a:r>
                      <a:rPr lang="en-US" altLang="zh-TW" sz="1050" baseline="30000" dirty="0"/>
                      <a:t>-10</a:t>
                    </a:r>
                    <a:r>
                      <a:rPr lang="en-US" altLang="zh-TW" sz="1050" dirty="0"/>
                      <a:t>m</a:t>
                    </a:r>
                    <a:endParaRPr lang="zh-TW" altLang="en-US" sz="1050" dirty="0"/>
                  </a:p>
                </p:txBody>
              </p:sp>
              <p:sp>
                <p:nvSpPr>
                  <p:cNvPr id="19" name="文字方塊 18">
                    <a:extLst>
                      <a:ext uri="{FF2B5EF4-FFF2-40B4-BE49-F238E27FC236}">
                        <a16:creationId xmlns:a16="http://schemas.microsoft.com/office/drawing/2014/main" id="{79A334F0-0CED-42A0-9D24-D27523A7D810}"/>
                      </a:ext>
                    </a:extLst>
                  </p:cNvPr>
                  <p:cNvSpPr txBox="1"/>
                  <p:nvPr/>
                </p:nvSpPr>
                <p:spPr>
                  <a:xfrm>
                    <a:off x="2568879" y="3803047"/>
                    <a:ext cx="1025939" cy="553997"/>
                  </a:xfrm>
                  <a:prstGeom prst="rect">
                    <a:avLst/>
                  </a:prstGeom>
                  <a:noFill/>
                </p:spPr>
                <p:txBody>
                  <a:bodyPr wrap="square" rtlCol="0">
                    <a:spAutoFit/>
                  </a:bodyPr>
                  <a:lstStyle/>
                  <a:p>
                    <a:r>
                      <a:rPr lang="en-US" altLang="zh-TW" sz="1050" dirty="0"/>
                      <a:t>Atomic </a:t>
                    </a:r>
                    <a:br>
                      <a:rPr lang="en-US" altLang="zh-TW" sz="1050" dirty="0"/>
                    </a:br>
                    <a:r>
                      <a:rPr lang="en-US" altLang="zh-TW" sz="1050" dirty="0"/>
                      <a:t>Nucleus</a:t>
                    </a:r>
                    <a:endParaRPr lang="zh-TW" altLang="en-US" sz="1050" dirty="0"/>
                  </a:p>
                </p:txBody>
              </p:sp>
            </p:grpSp>
          </p:grpSp>
        </p:grpSp>
      </p:grpSp>
      <p:grpSp>
        <p:nvGrpSpPr>
          <p:cNvPr id="114" name="群組 113">
            <a:extLst>
              <a:ext uri="{FF2B5EF4-FFF2-40B4-BE49-F238E27FC236}">
                <a16:creationId xmlns:a16="http://schemas.microsoft.com/office/drawing/2014/main" id="{5384DDA8-4BC7-4781-A0B2-D27C421086DF}"/>
              </a:ext>
            </a:extLst>
          </p:cNvPr>
          <p:cNvGrpSpPr/>
          <p:nvPr/>
        </p:nvGrpSpPr>
        <p:grpSpPr>
          <a:xfrm>
            <a:off x="3468162" y="2877650"/>
            <a:ext cx="602792" cy="2220822"/>
            <a:chOff x="4651923" y="3827630"/>
            <a:chExt cx="803723" cy="2961096"/>
          </a:xfrm>
        </p:grpSpPr>
        <p:cxnSp>
          <p:nvCxnSpPr>
            <p:cNvPr id="111" name="直線接點 110">
              <a:extLst>
                <a:ext uri="{FF2B5EF4-FFF2-40B4-BE49-F238E27FC236}">
                  <a16:creationId xmlns:a16="http://schemas.microsoft.com/office/drawing/2014/main" id="{A3B3A05C-AAD1-4746-8EE5-EC8B2935D142}"/>
                </a:ext>
              </a:extLst>
            </p:cNvPr>
            <p:cNvCxnSpPr>
              <a:cxnSpLocks/>
            </p:cNvCxnSpPr>
            <p:nvPr/>
          </p:nvCxnSpPr>
          <p:spPr>
            <a:xfrm flipV="1">
              <a:off x="5071893" y="4152149"/>
              <a:ext cx="10795" cy="263657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2" name="文字方塊 121">
              <a:extLst>
                <a:ext uri="{FF2B5EF4-FFF2-40B4-BE49-F238E27FC236}">
                  <a16:creationId xmlns:a16="http://schemas.microsoft.com/office/drawing/2014/main" id="{69502B6C-40DA-4559-9AC1-6D5A1A92FCFD}"/>
                </a:ext>
              </a:extLst>
            </p:cNvPr>
            <p:cNvSpPr txBox="1"/>
            <p:nvPr/>
          </p:nvSpPr>
          <p:spPr>
            <a:xfrm>
              <a:off x="4651923" y="3827630"/>
              <a:ext cx="803723" cy="338555"/>
            </a:xfrm>
            <a:prstGeom prst="rect">
              <a:avLst/>
            </a:prstGeom>
            <a:noFill/>
          </p:spPr>
          <p:txBody>
            <a:bodyPr wrap="square" rtlCol="0">
              <a:spAutoFit/>
            </a:bodyPr>
            <a:lstStyle/>
            <a:p>
              <a:pPr algn="ctr"/>
              <a:r>
                <a:rPr lang="en-US" altLang="zh-TW" sz="1050" b="1" dirty="0">
                  <a:solidFill>
                    <a:srgbClr val="FF0000"/>
                  </a:solidFill>
                </a:rPr>
                <a:t>10</a:t>
              </a:r>
              <a:r>
                <a:rPr lang="en-US" altLang="zh-TW" sz="1050" b="1" baseline="30000" dirty="0">
                  <a:solidFill>
                    <a:srgbClr val="FF0000"/>
                  </a:solidFill>
                </a:rPr>
                <a:t>-6</a:t>
              </a:r>
              <a:r>
                <a:rPr lang="en-US" altLang="zh-TW" sz="1050" b="1" dirty="0">
                  <a:solidFill>
                    <a:srgbClr val="FF0000"/>
                  </a:solidFill>
                </a:rPr>
                <a:t>m</a:t>
              </a:r>
              <a:endParaRPr lang="zh-TW" altLang="en-US" sz="1050" b="1" dirty="0">
                <a:solidFill>
                  <a:srgbClr val="FF0000"/>
                </a:solidFill>
              </a:endParaRPr>
            </a:p>
          </p:txBody>
        </p:sp>
      </p:grpSp>
      <p:sp>
        <p:nvSpPr>
          <p:cNvPr id="125" name="文字方塊 124">
            <a:extLst>
              <a:ext uri="{FF2B5EF4-FFF2-40B4-BE49-F238E27FC236}">
                <a16:creationId xmlns:a16="http://schemas.microsoft.com/office/drawing/2014/main" id="{3B257AF8-9BBF-4990-93D5-2AA12F38EF7B}"/>
              </a:ext>
            </a:extLst>
          </p:cNvPr>
          <p:cNvSpPr txBox="1"/>
          <p:nvPr/>
        </p:nvSpPr>
        <p:spPr>
          <a:xfrm>
            <a:off x="489895" y="4543993"/>
            <a:ext cx="3398687" cy="633635"/>
          </a:xfrm>
          <a:prstGeom prst="rect">
            <a:avLst/>
          </a:prstGeom>
          <a:noFill/>
        </p:spPr>
        <p:txBody>
          <a:bodyPr wrap="none" rtlCol="0">
            <a:spAutoFit/>
          </a:bodyPr>
          <a:lstStyle/>
          <a:p>
            <a:pPr algn="ctr">
              <a:lnSpc>
                <a:spcPts val="2100"/>
              </a:lnSpc>
            </a:pPr>
            <a:r>
              <a:rPr lang="en-US" altLang="zh-TW" sz="2400" b="1" dirty="0">
                <a:solidFill>
                  <a:srgbClr val="FF0000"/>
                </a:solidFill>
              </a:rPr>
              <a:t>Microscopic World</a:t>
            </a:r>
            <a:br>
              <a:rPr lang="en-US" altLang="zh-TW" sz="2400" b="1" dirty="0">
                <a:solidFill>
                  <a:srgbClr val="FF0000"/>
                </a:solidFill>
              </a:rPr>
            </a:br>
            <a:r>
              <a:rPr lang="en-US" altLang="zh-TW" sz="2400" b="1" dirty="0">
                <a:solidFill>
                  <a:srgbClr val="FF0000"/>
                </a:solidFill>
              </a:rPr>
              <a:t>(</a:t>
            </a:r>
            <a:r>
              <a:rPr lang="en-US" altLang="zh-TW" sz="2400" b="1" dirty="0" err="1">
                <a:solidFill>
                  <a:srgbClr val="FF0000"/>
                </a:solidFill>
              </a:rPr>
              <a:t>Qunatum</a:t>
            </a:r>
            <a:r>
              <a:rPr lang="en-US" altLang="zh-TW" sz="2400" b="1" dirty="0">
                <a:solidFill>
                  <a:srgbClr val="FF0000"/>
                </a:solidFill>
              </a:rPr>
              <a:t> Mechanics)</a:t>
            </a:r>
            <a:endParaRPr lang="zh-TW" altLang="en-US" sz="2400" b="1" dirty="0">
              <a:solidFill>
                <a:srgbClr val="FF0000"/>
              </a:solidFill>
            </a:endParaRPr>
          </a:p>
        </p:txBody>
      </p:sp>
      <p:grpSp>
        <p:nvGrpSpPr>
          <p:cNvPr id="134" name="群組 133">
            <a:extLst>
              <a:ext uri="{FF2B5EF4-FFF2-40B4-BE49-F238E27FC236}">
                <a16:creationId xmlns:a16="http://schemas.microsoft.com/office/drawing/2014/main" id="{7988A32E-93E0-40AF-919E-A030B6E99B7E}"/>
              </a:ext>
            </a:extLst>
          </p:cNvPr>
          <p:cNvGrpSpPr/>
          <p:nvPr/>
        </p:nvGrpSpPr>
        <p:grpSpPr>
          <a:xfrm>
            <a:off x="3469728" y="2991950"/>
            <a:ext cx="602792" cy="2220822"/>
            <a:chOff x="4651923" y="3827630"/>
            <a:chExt cx="803723" cy="2961096"/>
          </a:xfrm>
        </p:grpSpPr>
        <p:cxnSp>
          <p:nvCxnSpPr>
            <p:cNvPr id="135" name="直線接點 134">
              <a:extLst>
                <a:ext uri="{FF2B5EF4-FFF2-40B4-BE49-F238E27FC236}">
                  <a16:creationId xmlns:a16="http://schemas.microsoft.com/office/drawing/2014/main" id="{B698A7D4-1EC6-4A14-932A-73EFC514795C}"/>
                </a:ext>
              </a:extLst>
            </p:cNvPr>
            <p:cNvCxnSpPr>
              <a:cxnSpLocks/>
            </p:cNvCxnSpPr>
            <p:nvPr/>
          </p:nvCxnSpPr>
          <p:spPr>
            <a:xfrm flipV="1">
              <a:off x="5071893" y="4152149"/>
              <a:ext cx="10795" cy="2636577"/>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36" name="文字方塊 135">
              <a:extLst>
                <a:ext uri="{FF2B5EF4-FFF2-40B4-BE49-F238E27FC236}">
                  <a16:creationId xmlns:a16="http://schemas.microsoft.com/office/drawing/2014/main" id="{18ACA39A-CD72-4833-9FC5-7DA5E9515C3A}"/>
                </a:ext>
              </a:extLst>
            </p:cNvPr>
            <p:cNvSpPr txBox="1"/>
            <p:nvPr/>
          </p:nvSpPr>
          <p:spPr>
            <a:xfrm>
              <a:off x="4651923" y="3827630"/>
              <a:ext cx="803723" cy="338555"/>
            </a:xfrm>
            <a:prstGeom prst="rect">
              <a:avLst/>
            </a:prstGeom>
            <a:noFill/>
            <a:ln>
              <a:noFill/>
            </a:ln>
          </p:spPr>
          <p:txBody>
            <a:bodyPr wrap="square" rtlCol="0">
              <a:spAutoFit/>
            </a:bodyPr>
            <a:lstStyle/>
            <a:p>
              <a:pPr algn="ctr"/>
              <a:r>
                <a:rPr lang="en-US" altLang="zh-TW" sz="1050" b="1" dirty="0">
                  <a:solidFill>
                    <a:srgbClr val="00B050"/>
                  </a:solidFill>
                </a:rPr>
                <a:t>10</a:t>
              </a:r>
              <a:r>
                <a:rPr lang="en-US" altLang="zh-TW" sz="1050" b="1" baseline="30000" dirty="0">
                  <a:solidFill>
                    <a:srgbClr val="00B050"/>
                  </a:solidFill>
                </a:rPr>
                <a:t>-6</a:t>
              </a:r>
              <a:r>
                <a:rPr lang="en-US" altLang="zh-TW" sz="1050" b="1" dirty="0">
                  <a:solidFill>
                    <a:srgbClr val="00B050"/>
                  </a:solidFill>
                </a:rPr>
                <a:t>m</a:t>
              </a:r>
              <a:endParaRPr lang="zh-TW" altLang="en-US" sz="1050" b="1" dirty="0">
                <a:solidFill>
                  <a:srgbClr val="00B050"/>
                </a:solidFill>
              </a:endParaRPr>
            </a:p>
          </p:txBody>
        </p:sp>
      </p:grpSp>
      <p:sp>
        <p:nvSpPr>
          <p:cNvPr id="137" name="文字方塊 136">
            <a:extLst>
              <a:ext uri="{FF2B5EF4-FFF2-40B4-BE49-F238E27FC236}">
                <a16:creationId xmlns:a16="http://schemas.microsoft.com/office/drawing/2014/main" id="{032AFC8D-9D1D-4F16-8CD1-65E0E504E52E}"/>
              </a:ext>
            </a:extLst>
          </p:cNvPr>
          <p:cNvSpPr txBox="1"/>
          <p:nvPr/>
        </p:nvSpPr>
        <p:spPr>
          <a:xfrm>
            <a:off x="4244976" y="4538736"/>
            <a:ext cx="3058851" cy="633635"/>
          </a:xfrm>
          <a:prstGeom prst="rect">
            <a:avLst/>
          </a:prstGeom>
          <a:noFill/>
        </p:spPr>
        <p:txBody>
          <a:bodyPr wrap="none" rtlCol="0">
            <a:spAutoFit/>
          </a:bodyPr>
          <a:lstStyle/>
          <a:p>
            <a:pPr algn="ctr">
              <a:lnSpc>
                <a:spcPts val="2100"/>
              </a:lnSpc>
            </a:pPr>
            <a:r>
              <a:rPr lang="en-US" altLang="zh-TW" sz="2400" b="1" dirty="0">
                <a:solidFill>
                  <a:srgbClr val="00B050"/>
                </a:solidFill>
              </a:rPr>
              <a:t>Macroscopic World</a:t>
            </a:r>
            <a:br>
              <a:rPr lang="en-US" altLang="zh-TW" sz="2400" b="1" dirty="0">
                <a:solidFill>
                  <a:srgbClr val="00B050"/>
                </a:solidFill>
              </a:rPr>
            </a:br>
            <a:r>
              <a:rPr lang="en-US" altLang="zh-TW" sz="2400" b="1" dirty="0">
                <a:solidFill>
                  <a:srgbClr val="00B050"/>
                </a:solidFill>
              </a:rPr>
              <a:t>(Classical Physics) </a:t>
            </a:r>
            <a:endParaRPr lang="zh-TW" altLang="en-US" sz="2400" b="1" dirty="0">
              <a:solidFill>
                <a:srgbClr val="00B050"/>
              </a:solidFill>
            </a:endParaRPr>
          </a:p>
        </p:txBody>
      </p:sp>
    </p:spTree>
    <p:extLst>
      <p:ext uri="{BB962C8B-B14F-4D97-AF65-F5344CB8AC3E}">
        <p14:creationId xmlns:p14="http://schemas.microsoft.com/office/powerpoint/2010/main" val="123227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0-#ppt_w/2"/>
                                          </p:val>
                                        </p:tav>
                                        <p:tav tm="100000">
                                          <p:val>
                                            <p:strVal val="#ppt_x"/>
                                          </p:val>
                                        </p:tav>
                                      </p:tavLst>
                                    </p:anim>
                                    <p:anim calcmode="lin" valueType="num">
                                      <p:cBhvr additive="base">
                                        <p:cTn id="8" dur="500" fill="hold"/>
                                        <p:tgtEl>
                                          <p:spTgt spid="1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 calcmode="lin" valueType="num">
                                      <p:cBhvr additive="base">
                                        <p:cTn id="17" dur="500" fill="hold"/>
                                        <p:tgtEl>
                                          <p:spTgt spid="104"/>
                                        </p:tgtEl>
                                        <p:attrNameLst>
                                          <p:attrName>ppt_x</p:attrName>
                                        </p:attrNameLst>
                                      </p:cBhvr>
                                      <p:tavLst>
                                        <p:tav tm="0">
                                          <p:val>
                                            <p:strVal val="#ppt_x"/>
                                          </p:val>
                                        </p:tav>
                                        <p:tav tm="100000">
                                          <p:val>
                                            <p:strVal val="#ppt_x"/>
                                          </p:val>
                                        </p:tav>
                                      </p:tavLst>
                                    </p:anim>
                                    <p:anim calcmode="lin" valueType="num">
                                      <p:cBhvr additive="base">
                                        <p:cTn id="18" dur="500" fill="hold"/>
                                        <p:tgtEl>
                                          <p:spTgt spid="10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additive="base">
                                        <p:cTn id="27" dur="500" fill="hold"/>
                                        <p:tgtEl>
                                          <p:spTgt spid="121"/>
                                        </p:tgtEl>
                                        <p:attrNameLst>
                                          <p:attrName>ppt_x</p:attrName>
                                        </p:attrNameLst>
                                      </p:cBhvr>
                                      <p:tavLst>
                                        <p:tav tm="0">
                                          <p:val>
                                            <p:strVal val="#ppt_x"/>
                                          </p:val>
                                        </p:tav>
                                        <p:tav tm="100000">
                                          <p:val>
                                            <p:strVal val="#ppt_x"/>
                                          </p:val>
                                        </p:tav>
                                      </p:tavLst>
                                    </p:anim>
                                    <p:anim calcmode="lin" valueType="num">
                                      <p:cBhvr additive="base">
                                        <p:cTn id="28" dur="500" fill="hold"/>
                                        <p:tgtEl>
                                          <p:spTgt spid="121"/>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24"/>
                                        </p:tgtEl>
                                        <p:attrNameLst>
                                          <p:attrName>style.visibility</p:attrName>
                                        </p:attrNameLst>
                                      </p:cBhvr>
                                      <p:to>
                                        <p:strVal val="visible"/>
                                      </p:to>
                                    </p:set>
                                    <p:anim calcmode="lin" valueType="num">
                                      <p:cBhvr additive="base">
                                        <p:cTn id="33" dur="500" fill="hold"/>
                                        <p:tgtEl>
                                          <p:spTgt spid="124"/>
                                        </p:tgtEl>
                                        <p:attrNameLst>
                                          <p:attrName>ppt_x</p:attrName>
                                        </p:attrNameLst>
                                      </p:cBhvr>
                                      <p:tavLst>
                                        <p:tav tm="0">
                                          <p:val>
                                            <p:strVal val="1+#ppt_w/2"/>
                                          </p:val>
                                        </p:tav>
                                        <p:tav tm="100000">
                                          <p:val>
                                            <p:strVal val="#ppt_x"/>
                                          </p:val>
                                        </p:tav>
                                      </p:tavLst>
                                    </p:anim>
                                    <p:anim calcmode="lin" valueType="num">
                                      <p:cBhvr additive="base">
                                        <p:cTn id="34" dur="5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14"/>
                                        </p:tgtEl>
                                        <p:attrNameLst>
                                          <p:attrName>style.visibility</p:attrName>
                                        </p:attrNameLst>
                                      </p:cBhvr>
                                      <p:to>
                                        <p:strVal val="visible"/>
                                      </p:to>
                                    </p:set>
                                    <p:anim calcmode="lin" valueType="num">
                                      <p:cBhvr additive="base">
                                        <p:cTn id="39" dur="500" fill="hold"/>
                                        <p:tgtEl>
                                          <p:spTgt spid="114"/>
                                        </p:tgtEl>
                                        <p:attrNameLst>
                                          <p:attrName>ppt_x</p:attrName>
                                        </p:attrNameLst>
                                      </p:cBhvr>
                                      <p:tavLst>
                                        <p:tav tm="0">
                                          <p:val>
                                            <p:strVal val="0-#ppt_w/2"/>
                                          </p:val>
                                        </p:tav>
                                        <p:tav tm="100000">
                                          <p:val>
                                            <p:strVal val="#ppt_x"/>
                                          </p:val>
                                        </p:tav>
                                      </p:tavLst>
                                    </p:anim>
                                    <p:anim calcmode="lin" valueType="num">
                                      <p:cBhvr additive="base">
                                        <p:cTn id="40" dur="500" fill="hold"/>
                                        <p:tgtEl>
                                          <p:spTgt spid="114"/>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25"/>
                                        </p:tgtEl>
                                        <p:attrNameLst>
                                          <p:attrName>style.visibility</p:attrName>
                                        </p:attrNameLst>
                                      </p:cBhvr>
                                      <p:to>
                                        <p:strVal val="visible"/>
                                      </p:to>
                                    </p:set>
                                    <p:anim calcmode="lin" valueType="num">
                                      <p:cBhvr additive="base">
                                        <p:cTn id="43" dur="500" fill="hold"/>
                                        <p:tgtEl>
                                          <p:spTgt spid="125"/>
                                        </p:tgtEl>
                                        <p:attrNameLst>
                                          <p:attrName>ppt_x</p:attrName>
                                        </p:attrNameLst>
                                      </p:cBhvr>
                                      <p:tavLst>
                                        <p:tav tm="0">
                                          <p:val>
                                            <p:strVal val="0-#ppt_w/2"/>
                                          </p:val>
                                        </p:tav>
                                        <p:tav tm="100000">
                                          <p:val>
                                            <p:strVal val="#ppt_x"/>
                                          </p:val>
                                        </p:tav>
                                      </p:tavLst>
                                    </p:anim>
                                    <p:anim calcmode="lin" valueType="num">
                                      <p:cBhvr additive="base">
                                        <p:cTn id="44" dur="500" fill="hold"/>
                                        <p:tgtEl>
                                          <p:spTgt spid="12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34"/>
                                        </p:tgtEl>
                                        <p:attrNameLst>
                                          <p:attrName>style.visibility</p:attrName>
                                        </p:attrNameLst>
                                      </p:cBhvr>
                                      <p:to>
                                        <p:strVal val="visible"/>
                                      </p:to>
                                    </p:set>
                                    <p:anim calcmode="lin" valueType="num">
                                      <p:cBhvr additive="base">
                                        <p:cTn id="49" dur="500" fill="hold"/>
                                        <p:tgtEl>
                                          <p:spTgt spid="134"/>
                                        </p:tgtEl>
                                        <p:attrNameLst>
                                          <p:attrName>ppt_x</p:attrName>
                                        </p:attrNameLst>
                                      </p:cBhvr>
                                      <p:tavLst>
                                        <p:tav tm="0">
                                          <p:val>
                                            <p:strVal val="1+#ppt_w/2"/>
                                          </p:val>
                                        </p:tav>
                                        <p:tav tm="100000">
                                          <p:val>
                                            <p:strVal val="#ppt_x"/>
                                          </p:val>
                                        </p:tav>
                                      </p:tavLst>
                                    </p:anim>
                                    <p:anim calcmode="lin" valueType="num">
                                      <p:cBhvr additive="base">
                                        <p:cTn id="50" dur="500" fill="hold"/>
                                        <p:tgtEl>
                                          <p:spTgt spid="13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37"/>
                                        </p:tgtEl>
                                        <p:attrNameLst>
                                          <p:attrName>style.visibility</p:attrName>
                                        </p:attrNameLst>
                                      </p:cBhvr>
                                      <p:to>
                                        <p:strVal val="visible"/>
                                      </p:to>
                                    </p:set>
                                    <p:anim calcmode="lin" valueType="num">
                                      <p:cBhvr additive="base">
                                        <p:cTn id="53" dur="500" fill="hold"/>
                                        <p:tgtEl>
                                          <p:spTgt spid="137"/>
                                        </p:tgtEl>
                                        <p:attrNameLst>
                                          <p:attrName>ppt_x</p:attrName>
                                        </p:attrNameLst>
                                      </p:cBhvr>
                                      <p:tavLst>
                                        <p:tav tm="0">
                                          <p:val>
                                            <p:strVal val="1+#ppt_w/2"/>
                                          </p:val>
                                        </p:tav>
                                        <p:tav tm="100000">
                                          <p:val>
                                            <p:strVal val="#ppt_x"/>
                                          </p:val>
                                        </p:tav>
                                      </p:tavLst>
                                    </p:anim>
                                    <p:anim calcmode="lin" valueType="num">
                                      <p:cBhvr additive="base">
                                        <p:cTn id="54" dur="500" fill="hold"/>
                                        <p:tgtEl>
                                          <p:spTgt spid="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3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67B72E-7138-701C-E2E5-6355388F383B}"/>
              </a:ext>
            </a:extLst>
          </p:cNvPr>
          <p:cNvSpPr>
            <a:spLocks noGrp="1"/>
          </p:cNvSpPr>
          <p:nvPr>
            <p:ph type="title"/>
          </p:nvPr>
        </p:nvSpPr>
        <p:spPr/>
        <p:txBody>
          <a:bodyPr/>
          <a:lstStyle/>
          <a:p>
            <a:r>
              <a:rPr kumimoji="1" lang="en-US" altLang="zh-TW" dirty="0"/>
              <a:t>Max Cut Problem (MCP)</a:t>
            </a:r>
            <a:endParaRPr kumimoji="1" lang="zh-TW" altLang="en-US" dirty="0"/>
          </a:p>
        </p:txBody>
      </p:sp>
      <p:pic>
        <p:nvPicPr>
          <p:cNvPr id="3" name="圖片 2">
            <a:extLst>
              <a:ext uri="{FF2B5EF4-FFF2-40B4-BE49-F238E27FC236}">
                <a16:creationId xmlns:a16="http://schemas.microsoft.com/office/drawing/2014/main" id="{EACB0225-3627-4BE9-BF3F-4B6259903568}"/>
              </a:ext>
            </a:extLst>
          </p:cNvPr>
          <p:cNvPicPr>
            <a:picLocks noChangeAspect="1"/>
          </p:cNvPicPr>
          <p:nvPr/>
        </p:nvPicPr>
        <p:blipFill>
          <a:blip r:embed="rId2"/>
          <a:stretch>
            <a:fillRect/>
          </a:stretch>
        </p:blipFill>
        <p:spPr>
          <a:xfrm>
            <a:off x="143409" y="1004637"/>
            <a:ext cx="8845966" cy="2929689"/>
          </a:xfrm>
          <a:prstGeom prst="rect">
            <a:avLst/>
          </a:prstGeom>
        </p:spPr>
      </p:pic>
      <p:sp>
        <p:nvSpPr>
          <p:cNvPr id="6" name="投影片編號版面配置區 5">
            <a:extLst>
              <a:ext uri="{FF2B5EF4-FFF2-40B4-BE49-F238E27FC236}">
                <a16:creationId xmlns:a16="http://schemas.microsoft.com/office/drawing/2014/main" id="{A885BF89-2181-428B-B2E1-210223AD97D0}"/>
              </a:ext>
            </a:extLst>
          </p:cNvPr>
          <p:cNvSpPr>
            <a:spLocks noGrp="1"/>
          </p:cNvSpPr>
          <p:nvPr>
            <p:ph type="sldNum" sz="quarter" idx="10"/>
          </p:nvPr>
        </p:nvSpPr>
        <p:spPr/>
        <p:txBody>
          <a:bodyPr/>
          <a:lstStyle/>
          <a:p>
            <a:fld id="{7A97B5DE-3CB1-4C6F-ACB5-6BC122C5FF78}" type="slidenum">
              <a:rPr lang="en-US" altLang="zh-TW" smtClean="0"/>
              <a:pPr/>
              <a:t>80</a:t>
            </a:fld>
            <a:endParaRPr lang="en-US" altLang="zh-TW"/>
          </a:p>
        </p:txBody>
      </p:sp>
    </p:spTree>
    <p:extLst>
      <p:ext uri="{BB962C8B-B14F-4D97-AF65-F5344CB8AC3E}">
        <p14:creationId xmlns:p14="http://schemas.microsoft.com/office/powerpoint/2010/main" val="23713370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824186-FC92-B18E-DEF9-AD6BB8394B1E}"/>
              </a:ext>
            </a:extLst>
          </p:cNvPr>
          <p:cNvSpPr>
            <a:spLocks noGrp="1"/>
          </p:cNvSpPr>
          <p:nvPr>
            <p:ph type="title"/>
          </p:nvPr>
        </p:nvSpPr>
        <p:spPr/>
        <p:txBody>
          <a:bodyPr/>
          <a:lstStyle/>
          <a:p>
            <a:r>
              <a:rPr kumimoji="1" lang="en-US" altLang="zh-TW" dirty="0"/>
              <a:t>Vertex Cover Problem (VCP)</a:t>
            </a:r>
            <a:endParaRPr kumimoji="1" lang="zh-TW" altLang="en-US" dirty="0"/>
          </a:p>
        </p:txBody>
      </p:sp>
      <p:pic>
        <p:nvPicPr>
          <p:cNvPr id="3" name="圖片 2">
            <a:extLst>
              <a:ext uri="{FF2B5EF4-FFF2-40B4-BE49-F238E27FC236}">
                <a16:creationId xmlns:a16="http://schemas.microsoft.com/office/drawing/2014/main" id="{6E7AA58C-6F64-421A-9C2F-8D734427383F}"/>
              </a:ext>
            </a:extLst>
          </p:cNvPr>
          <p:cNvPicPr>
            <a:picLocks noChangeAspect="1"/>
          </p:cNvPicPr>
          <p:nvPr/>
        </p:nvPicPr>
        <p:blipFill>
          <a:blip r:embed="rId2"/>
          <a:stretch>
            <a:fillRect/>
          </a:stretch>
        </p:blipFill>
        <p:spPr>
          <a:xfrm>
            <a:off x="73578" y="1176983"/>
            <a:ext cx="8996843" cy="2789533"/>
          </a:xfrm>
          <a:prstGeom prst="rect">
            <a:avLst/>
          </a:prstGeom>
        </p:spPr>
      </p:pic>
      <p:sp>
        <p:nvSpPr>
          <p:cNvPr id="6" name="投影片編號版面配置區 5">
            <a:extLst>
              <a:ext uri="{FF2B5EF4-FFF2-40B4-BE49-F238E27FC236}">
                <a16:creationId xmlns:a16="http://schemas.microsoft.com/office/drawing/2014/main" id="{BD65C47B-A080-4C67-AE63-E458E3730F09}"/>
              </a:ext>
            </a:extLst>
          </p:cNvPr>
          <p:cNvSpPr>
            <a:spLocks noGrp="1"/>
          </p:cNvSpPr>
          <p:nvPr>
            <p:ph type="sldNum" sz="quarter" idx="10"/>
          </p:nvPr>
        </p:nvSpPr>
        <p:spPr/>
        <p:txBody>
          <a:bodyPr/>
          <a:lstStyle/>
          <a:p>
            <a:fld id="{7A97B5DE-3CB1-4C6F-ACB5-6BC122C5FF78}" type="slidenum">
              <a:rPr lang="en-US" altLang="zh-TW" smtClean="0"/>
              <a:pPr/>
              <a:t>81</a:t>
            </a:fld>
            <a:endParaRPr lang="en-US" altLang="zh-TW"/>
          </a:p>
        </p:txBody>
      </p:sp>
    </p:spTree>
    <p:extLst>
      <p:ext uri="{BB962C8B-B14F-4D97-AF65-F5344CB8AC3E}">
        <p14:creationId xmlns:p14="http://schemas.microsoft.com/office/powerpoint/2010/main" val="41130934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1C4207-60C8-FF0E-8BF7-C5929531C520}"/>
              </a:ext>
            </a:extLst>
          </p:cNvPr>
          <p:cNvSpPr>
            <a:spLocks noGrp="1"/>
          </p:cNvSpPr>
          <p:nvPr>
            <p:ph type="title"/>
          </p:nvPr>
        </p:nvSpPr>
        <p:spPr/>
        <p:txBody>
          <a:bodyPr/>
          <a:lstStyle/>
          <a:p>
            <a:r>
              <a:rPr kumimoji="1" lang="en-US" altLang="zh-TW" dirty="0"/>
              <a:t>0/1 Knapsack Problem (0/1 KP)</a:t>
            </a:r>
            <a:endParaRPr kumimoji="1" lang="zh-TW" altLang="en-US" dirty="0"/>
          </a:p>
        </p:txBody>
      </p:sp>
      <p:pic>
        <p:nvPicPr>
          <p:cNvPr id="3" name="圖片 2">
            <a:extLst>
              <a:ext uri="{FF2B5EF4-FFF2-40B4-BE49-F238E27FC236}">
                <a16:creationId xmlns:a16="http://schemas.microsoft.com/office/drawing/2014/main" id="{5BF61F1F-9C99-46F0-82C6-C29DD7F87F00}"/>
              </a:ext>
            </a:extLst>
          </p:cNvPr>
          <p:cNvPicPr>
            <a:picLocks noChangeAspect="1"/>
          </p:cNvPicPr>
          <p:nvPr/>
        </p:nvPicPr>
        <p:blipFill>
          <a:blip r:embed="rId2"/>
          <a:stretch>
            <a:fillRect/>
          </a:stretch>
        </p:blipFill>
        <p:spPr>
          <a:xfrm>
            <a:off x="319276" y="1111726"/>
            <a:ext cx="7572722" cy="3177533"/>
          </a:xfrm>
          <a:prstGeom prst="rect">
            <a:avLst/>
          </a:prstGeom>
        </p:spPr>
      </p:pic>
      <p:sp>
        <p:nvSpPr>
          <p:cNvPr id="6" name="投影片編號版面配置區 5">
            <a:extLst>
              <a:ext uri="{FF2B5EF4-FFF2-40B4-BE49-F238E27FC236}">
                <a16:creationId xmlns:a16="http://schemas.microsoft.com/office/drawing/2014/main" id="{A9F7D9B6-DC04-4E0A-88A2-6E4355191254}"/>
              </a:ext>
            </a:extLst>
          </p:cNvPr>
          <p:cNvSpPr>
            <a:spLocks noGrp="1"/>
          </p:cNvSpPr>
          <p:nvPr>
            <p:ph type="sldNum" sz="quarter" idx="10"/>
          </p:nvPr>
        </p:nvSpPr>
        <p:spPr/>
        <p:txBody>
          <a:bodyPr/>
          <a:lstStyle/>
          <a:p>
            <a:fld id="{7A97B5DE-3CB1-4C6F-ACB5-6BC122C5FF78}" type="slidenum">
              <a:rPr lang="en-US" altLang="zh-TW" smtClean="0"/>
              <a:pPr/>
              <a:t>82</a:t>
            </a:fld>
            <a:endParaRPr lang="en-US" altLang="zh-TW"/>
          </a:p>
        </p:txBody>
      </p:sp>
    </p:spTree>
    <p:extLst>
      <p:ext uri="{BB962C8B-B14F-4D97-AF65-F5344CB8AC3E}">
        <p14:creationId xmlns:p14="http://schemas.microsoft.com/office/powerpoint/2010/main" val="18593557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0B103B-9DAC-0E22-5319-2BF4696EC1FE}"/>
              </a:ext>
            </a:extLst>
          </p:cNvPr>
          <p:cNvSpPr>
            <a:spLocks noGrp="1"/>
          </p:cNvSpPr>
          <p:nvPr>
            <p:ph type="title"/>
          </p:nvPr>
        </p:nvSpPr>
        <p:spPr/>
        <p:txBody>
          <a:bodyPr/>
          <a:lstStyle/>
          <a:p>
            <a:r>
              <a:rPr kumimoji="1" lang="en-US" altLang="zh-TW" dirty="0"/>
              <a:t>Graph Coloring Problem (GCP)</a:t>
            </a:r>
            <a:endParaRPr kumimoji="1" lang="zh-TW" altLang="en-US" dirty="0"/>
          </a:p>
        </p:txBody>
      </p:sp>
      <p:pic>
        <p:nvPicPr>
          <p:cNvPr id="3" name="圖片 2">
            <a:extLst>
              <a:ext uri="{FF2B5EF4-FFF2-40B4-BE49-F238E27FC236}">
                <a16:creationId xmlns:a16="http://schemas.microsoft.com/office/drawing/2014/main" id="{6D068514-7849-4D29-A454-36B4007BDC58}"/>
              </a:ext>
            </a:extLst>
          </p:cNvPr>
          <p:cNvPicPr>
            <a:picLocks noChangeAspect="1"/>
          </p:cNvPicPr>
          <p:nvPr/>
        </p:nvPicPr>
        <p:blipFill>
          <a:blip r:embed="rId2"/>
          <a:stretch>
            <a:fillRect/>
          </a:stretch>
        </p:blipFill>
        <p:spPr>
          <a:xfrm>
            <a:off x="140870" y="1283228"/>
            <a:ext cx="8862260" cy="2761247"/>
          </a:xfrm>
          <a:prstGeom prst="rect">
            <a:avLst/>
          </a:prstGeom>
        </p:spPr>
      </p:pic>
      <p:sp>
        <p:nvSpPr>
          <p:cNvPr id="6" name="投影片編號版面配置區 5">
            <a:extLst>
              <a:ext uri="{FF2B5EF4-FFF2-40B4-BE49-F238E27FC236}">
                <a16:creationId xmlns:a16="http://schemas.microsoft.com/office/drawing/2014/main" id="{11869531-9E8F-4E6B-977C-4ABAD2037CD6}"/>
              </a:ext>
            </a:extLst>
          </p:cNvPr>
          <p:cNvSpPr>
            <a:spLocks noGrp="1"/>
          </p:cNvSpPr>
          <p:nvPr>
            <p:ph type="sldNum" sz="quarter" idx="10"/>
          </p:nvPr>
        </p:nvSpPr>
        <p:spPr/>
        <p:txBody>
          <a:bodyPr/>
          <a:lstStyle/>
          <a:p>
            <a:fld id="{7A97B5DE-3CB1-4C6F-ACB5-6BC122C5FF78}" type="slidenum">
              <a:rPr lang="en-US" altLang="zh-TW" smtClean="0"/>
              <a:pPr/>
              <a:t>83</a:t>
            </a:fld>
            <a:endParaRPr lang="en-US" altLang="zh-TW"/>
          </a:p>
        </p:txBody>
      </p:sp>
    </p:spTree>
    <p:extLst>
      <p:ext uri="{BB962C8B-B14F-4D97-AF65-F5344CB8AC3E}">
        <p14:creationId xmlns:p14="http://schemas.microsoft.com/office/powerpoint/2010/main" val="995047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560D5C-0041-8D22-7B41-D2DB8DAB7308}"/>
              </a:ext>
            </a:extLst>
          </p:cNvPr>
          <p:cNvSpPr>
            <a:spLocks noGrp="1"/>
          </p:cNvSpPr>
          <p:nvPr>
            <p:ph type="title"/>
          </p:nvPr>
        </p:nvSpPr>
        <p:spPr/>
        <p:txBody>
          <a:bodyPr/>
          <a:lstStyle/>
          <a:p>
            <a:r>
              <a:rPr kumimoji="1" lang="en-US" altLang="zh-TW" dirty="0"/>
              <a:t>Hamiltonian Cycle Problem (HCP)</a:t>
            </a:r>
            <a:endParaRPr kumimoji="1" lang="zh-TW" altLang="en-US" dirty="0"/>
          </a:p>
        </p:txBody>
      </p:sp>
      <p:pic>
        <p:nvPicPr>
          <p:cNvPr id="3" name="圖片 2">
            <a:extLst>
              <a:ext uri="{FF2B5EF4-FFF2-40B4-BE49-F238E27FC236}">
                <a16:creationId xmlns:a16="http://schemas.microsoft.com/office/drawing/2014/main" id="{A14BF99B-B7CF-44AB-B90F-E1005352EF6D}"/>
              </a:ext>
            </a:extLst>
          </p:cNvPr>
          <p:cNvPicPr>
            <a:picLocks noChangeAspect="1"/>
          </p:cNvPicPr>
          <p:nvPr/>
        </p:nvPicPr>
        <p:blipFill>
          <a:blip r:embed="rId2"/>
          <a:stretch>
            <a:fillRect/>
          </a:stretch>
        </p:blipFill>
        <p:spPr>
          <a:xfrm>
            <a:off x="222124" y="1193224"/>
            <a:ext cx="8886434" cy="2977817"/>
          </a:xfrm>
          <a:prstGeom prst="rect">
            <a:avLst/>
          </a:prstGeom>
        </p:spPr>
      </p:pic>
      <p:sp>
        <p:nvSpPr>
          <p:cNvPr id="6" name="投影片編號版面配置區 5">
            <a:extLst>
              <a:ext uri="{FF2B5EF4-FFF2-40B4-BE49-F238E27FC236}">
                <a16:creationId xmlns:a16="http://schemas.microsoft.com/office/drawing/2014/main" id="{B611C46F-F132-4590-86B6-02470215B547}"/>
              </a:ext>
            </a:extLst>
          </p:cNvPr>
          <p:cNvSpPr>
            <a:spLocks noGrp="1"/>
          </p:cNvSpPr>
          <p:nvPr>
            <p:ph type="sldNum" sz="quarter" idx="10"/>
          </p:nvPr>
        </p:nvSpPr>
        <p:spPr/>
        <p:txBody>
          <a:bodyPr/>
          <a:lstStyle/>
          <a:p>
            <a:fld id="{7A97B5DE-3CB1-4C6F-ACB5-6BC122C5FF78}" type="slidenum">
              <a:rPr lang="en-US" altLang="zh-TW" smtClean="0"/>
              <a:pPr/>
              <a:t>84</a:t>
            </a:fld>
            <a:endParaRPr lang="en-US" altLang="zh-TW"/>
          </a:p>
        </p:txBody>
      </p:sp>
    </p:spTree>
    <p:extLst>
      <p:ext uri="{BB962C8B-B14F-4D97-AF65-F5344CB8AC3E}">
        <p14:creationId xmlns:p14="http://schemas.microsoft.com/office/powerpoint/2010/main" val="24952670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532468-DBE1-8EF1-46FF-0DFD87DCA7A8}"/>
              </a:ext>
            </a:extLst>
          </p:cNvPr>
          <p:cNvSpPr>
            <a:spLocks noGrp="1"/>
          </p:cNvSpPr>
          <p:nvPr>
            <p:ph type="title"/>
          </p:nvPr>
        </p:nvSpPr>
        <p:spPr/>
        <p:txBody>
          <a:bodyPr/>
          <a:lstStyle/>
          <a:p>
            <a:r>
              <a:rPr kumimoji="1" lang="en-US" altLang="zh-TW" dirty="0"/>
              <a:t>Travelling Salesperson Problem (TSP)</a:t>
            </a:r>
            <a:endParaRPr kumimoji="1" lang="zh-TW" altLang="en-US" dirty="0"/>
          </a:p>
        </p:txBody>
      </p:sp>
      <p:pic>
        <p:nvPicPr>
          <p:cNvPr id="3" name="圖片 2">
            <a:extLst>
              <a:ext uri="{FF2B5EF4-FFF2-40B4-BE49-F238E27FC236}">
                <a16:creationId xmlns:a16="http://schemas.microsoft.com/office/drawing/2014/main" id="{5ED04F36-75D1-48BF-B239-393A4524F886}"/>
              </a:ext>
            </a:extLst>
          </p:cNvPr>
          <p:cNvPicPr>
            <a:picLocks noChangeAspect="1"/>
          </p:cNvPicPr>
          <p:nvPr/>
        </p:nvPicPr>
        <p:blipFill>
          <a:blip r:embed="rId2"/>
          <a:stretch>
            <a:fillRect/>
          </a:stretch>
        </p:blipFill>
        <p:spPr>
          <a:xfrm>
            <a:off x="52244" y="1118937"/>
            <a:ext cx="8805228" cy="3218447"/>
          </a:xfrm>
          <a:prstGeom prst="rect">
            <a:avLst/>
          </a:prstGeom>
        </p:spPr>
      </p:pic>
      <p:sp>
        <p:nvSpPr>
          <p:cNvPr id="6" name="投影片編號版面配置區 5">
            <a:extLst>
              <a:ext uri="{FF2B5EF4-FFF2-40B4-BE49-F238E27FC236}">
                <a16:creationId xmlns:a16="http://schemas.microsoft.com/office/drawing/2014/main" id="{43223497-3F7D-4F0F-8D06-B2A42267AB3B}"/>
              </a:ext>
            </a:extLst>
          </p:cNvPr>
          <p:cNvSpPr>
            <a:spLocks noGrp="1"/>
          </p:cNvSpPr>
          <p:nvPr>
            <p:ph type="sldNum" sz="quarter" idx="10"/>
          </p:nvPr>
        </p:nvSpPr>
        <p:spPr/>
        <p:txBody>
          <a:bodyPr/>
          <a:lstStyle/>
          <a:p>
            <a:fld id="{7A97B5DE-3CB1-4C6F-ACB5-6BC122C5FF78}" type="slidenum">
              <a:rPr lang="en-US" altLang="zh-TW" smtClean="0"/>
              <a:pPr/>
              <a:t>85</a:t>
            </a:fld>
            <a:endParaRPr lang="en-US" altLang="zh-TW"/>
          </a:p>
        </p:txBody>
      </p:sp>
    </p:spTree>
    <p:extLst>
      <p:ext uri="{BB962C8B-B14F-4D97-AF65-F5344CB8AC3E}">
        <p14:creationId xmlns:p14="http://schemas.microsoft.com/office/powerpoint/2010/main" val="2415905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C347F4-F60E-0694-A334-9AF91ECFFC1B}"/>
              </a:ext>
            </a:extLst>
          </p:cNvPr>
          <p:cNvSpPr>
            <a:spLocks noGrp="1"/>
          </p:cNvSpPr>
          <p:nvPr>
            <p:ph type="title"/>
          </p:nvPr>
        </p:nvSpPr>
        <p:spPr/>
        <p:txBody>
          <a:bodyPr/>
          <a:lstStyle/>
          <a:p>
            <a:r>
              <a:rPr kumimoji="1" lang="en-US" altLang="zh-TW" dirty="0"/>
              <a:t>Job-shop Scheduling Problem (JSP)</a:t>
            </a:r>
            <a:endParaRPr kumimoji="1" lang="zh-TW" altLang="en-US" dirty="0"/>
          </a:p>
        </p:txBody>
      </p:sp>
      <p:pic>
        <p:nvPicPr>
          <p:cNvPr id="3" name="圖片 2">
            <a:extLst>
              <a:ext uri="{FF2B5EF4-FFF2-40B4-BE49-F238E27FC236}">
                <a16:creationId xmlns:a16="http://schemas.microsoft.com/office/drawing/2014/main" id="{3162FD9A-B0B0-43CD-8799-41A0BD4EF9C4}"/>
              </a:ext>
            </a:extLst>
          </p:cNvPr>
          <p:cNvPicPr>
            <a:picLocks noChangeAspect="1"/>
          </p:cNvPicPr>
          <p:nvPr/>
        </p:nvPicPr>
        <p:blipFill>
          <a:blip r:embed="rId3"/>
          <a:stretch>
            <a:fillRect/>
          </a:stretch>
        </p:blipFill>
        <p:spPr>
          <a:xfrm>
            <a:off x="104284" y="1138872"/>
            <a:ext cx="9039716" cy="3681664"/>
          </a:xfrm>
          <a:prstGeom prst="rect">
            <a:avLst/>
          </a:prstGeom>
        </p:spPr>
      </p:pic>
      <p:sp>
        <p:nvSpPr>
          <p:cNvPr id="6" name="投影片編號版面配置區 5">
            <a:extLst>
              <a:ext uri="{FF2B5EF4-FFF2-40B4-BE49-F238E27FC236}">
                <a16:creationId xmlns:a16="http://schemas.microsoft.com/office/drawing/2014/main" id="{D4A17046-89DE-40B8-887C-4998B24D0007}"/>
              </a:ext>
            </a:extLst>
          </p:cNvPr>
          <p:cNvSpPr>
            <a:spLocks noGrp="1"/>
          </p:cNvSpPr>
          <p:nvPr>
            <p:ph type="sldNum" sz="quarter" idx="10"/>
          </p:nvPr>
        </p:nvSpPr>
        <p:spPr/>
        <p:txBody>
          <a:bodyPr/>
          <a:lstStyle/>
          <a:p>
            <a:fld id="{7A97B5DE-3CB1-4C6F-ACB5-6BC122C5FF78}" type="slidenum">
              <a:rPr lang="en-US" altLang="zh-TW" smtClean="0"/>
              <a:pPr/>
              <a:t>86</a:t>
            </a:fld>
            <a:endParaRPr lang="en-US" altLang="zh-TW"/>
          </a:p>
        </p:txBody>
      </p:sp>
    </p:spTree>
    <p:extLst>
      <p:ext uri="{BB962C8B-B14F-4D97-AF65-F5344CB8AC3E}">
        <p14:creationId xmlns:p14="http://schemas.microsoft.com/office/powerpoint/2010/main" val="3401562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039E89-1403-AE84-71F6-8F049A299D13}"/>
              </a:ext>
            </a:extLst>
          </p:cNvPr>
          <p:cNvSpPr>
            <a:spLocks noGrp="1"/>
          </p:cNvSpPr>
          <p:nvPr>
            <p:ph type="title"/>
          </p:nvPr>
        </p:nvSpPr>
        <p:spPr/>
        <p:txBody>
          <a:bodyPr/>
          <a:lstStyle/>
          <a:p>
            <a:r>
              <a:rPr kumimoji="1" lang="en-US" altLang="zh-TW" dirty="0"/>
              <a:t>Overall Ranking Distribution</a:t>
            </a:r>
            <a:endParaRPr kumimoji="1" lang="zh-TW" altLang="en-US" dirty="0"/>
          </a:p>
        </p:txBody>
      </p:sp>
      <p:pic>
        <p:nvPicPr>
          <p:cNvPr id="3" name="圖片 2">
            <a:extLst>
              <a:ext uri="{FF2B5EF4-FFF2-40B4-BE49-F238E27FC236}">
                <a16:creationId xmlns:a16="http://schemas.microsoft.com/office/drawing/2014/main" id="{BB5FEC91-A9F5-4A1B-98EC-44D4A7294578}"/>
              </a:ext>
            </a:extLst>
          </p:cNvPr>
          <p:cNvPicPr>
            <a:picLocks noChangeAspect="1"/>
          </p:cNvPicPr>
          <p:nvPr/>
        </p:nvPicPr>
        <p:blipFill>
          <a:blip r:embed="rId2"/>
          <a:stretch>
            <a:fillRect/>
          </a:stretch>
        </p:blipFill>
        <p:spPr>
          <a:xfrm>
            <a:off x="738964" y="1039830"/>
            <a:ext cx="6976892" cy="4213319"/>
          </a:xfrm>
          <a:prstGeom prst="rect">
            <a:avLst/>
          </a:prstGeom>
        </p:spPr>
      </p:pic>
      <p:pic>
        <p:nvPicPr>
          <p:cNvPr id="5" name="圖片 4">
            <a:extLst>
              <a:ext uri="{FF2B5EF4-FFF2-40B4-BE49-F238E27FC236}">
                <a16:creationId xmlns:a16="http://schemas.microsoft.com/office/drawing/2014/main" id="{A769AF9A-A500-4410-A709-3CF55D88D3B7}"/>
              </a:ext>
            </a:extLst>
          </p:cNvPr>
          <p:cNvPicPr>
            <a:picLocks noChangeAspect="1"/>
          </p:cNvPicPr>
          <p:nvPr/>
        </p:nvPicPr>
        <p:blipFill>
          <a:blip r:embed="rId3"/>
          <a:stretch>
            <a:fillRect/>
          </a:stretch>
        </p:blipFill>
        <p:spPr>
          <a:xfrm>
            <a:off x="3576445" y="1606267"/>
            <a:ext cx="4322072" cy="1468184"/>
          </a:xfrm>
          <a:prstGeom prst="rect">
            <a:avLst/>
          </a:prstGeom>
        </p:spPr>
      </p:pic>
      <p:sp>
        <p:nvSpPr>
          <p:cNvPr id="7" name="投影片編號版面配置區 6">
            <a:extLst>
              <a:ext uri="{FF2B5EF4-FFF2-40B4-BE49-F238E27FC236}">
                <a16:creationId xmlns:a16="http://schemas.microsoft.com/office/drawing/2014/main" id="{4618DD9A-F3E8-491F-90C8-ECCEDF442744}"/>
              </a:ext>
            </a:extLst>
          </p:cNvPr>
          <p:cNvSpPr>
            <a:spLocks noGrp="1"/>
          </p:cNvSpPr>
          <p:nvPr>
            <p:ph type="sldNum" sz="quarter" idx="10"/>
          </p:nvPr>
        </p:nvSpPr>
        <p:spPr/>
        <p:txBody>
          <a:bodyPr/>
          <a:lstStyle/>
          <a:p>
            <a:fld id="{7A97B5DE-3CB1-4C6F-ACB5-6BC122C5FF78}" type="slidenum">
              <a:rPr lang="en-US" altLang="zh-TW" smtClean="0"/>
              <a:pPr/>
              <a:t>87</a:t>
            </a:fld>
            <a:endParaRPr lang="en-US" altLang="zh-TW"/>
          </a:p>
        </p:txBody>
      </p:sp>
    </p:spTree>
    <p:extLst>
      <p:ext uri="{BB962C8B-B14F-4D97-AF65-F5344CB8AC3E}">
        <p14:creationId xmlns:p14="http://schemas.microsoft.com/office/powerpoint/2010/main" val="9798053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0CB668-61BE-DD2A-75DE-969AB3AC5D93}"/>
              </a:ext>
            </a:extLst>
          </p:cNvPr>
          <p:cNvSpPr>
            <a:spLocks noGrp="1"/>
          </p:cNvSpPr>
          <p:nvPr>
            <p:ph type="title"/>
          </p:nvPr>
        </p:nvSpPr>
        <p:spPr/>
        <p:txBody>
          <a:bodyPr/>
          <a:lstStyle/>
          <a:p>
            <a:r>
              <a:rPr kumimoji="1" lang="en-US" altLang="zh-TW" dirty="0"/>
              <a:t>Annealer Overall Comparisons</a:t>
            </a:r>
            <a:endParaRPr kumimoji="1" lang="zh-TW" altLang="en-US" dirty="0"/>
          </a:p>
        </p:txBody>
      </p:sp>
      <p:sp>
        <p:nvSpPr>
          <p:cNvPr id="3" name="文字版面配置區 2">
            <a:extLst>
              <a:ext uri="{FF2B5EF4-FFF2-40B4-BE49-F238E27FC236}">
                <a16:creationId xmlns:a16="http://schemas.microsoft.com/office/drawing/2014/main" id="{3666D1CF-CB07-436D-33A1-DD350C061953}"/>
              </a:ext>
            </a:extLst>
          </p:cNvPr>
          <p:cNvSpPr>
            <a:spLocks noGrp="1"/>
          </p:cNvSpPr>
          <p:nvPr>
            <p:ph type="body" idx="1"/>
          </p:nvPr>
        </p:nvSpPr>
        <p:spPr/>
        <p:txBody>
          <a:bodyPr/>
          <a:lstStyle/>
          <a:p>
            <a:endParaRPr kumimoji="1" lang="zh-TW" altLang="en-US" dirty="0"/>
          </a:p>
        </p:txBody>
      </p:sp>
      <p:graphicFrame>
        <p:nvGraphicFramePr>
          <p:cNvPr id="4" name="表格 3">
            <a:extLst>
              <a:ext uri="{FF2B5EF4-FFF2-40B4-BE49-F238E27FC236}">
                <a16:creationId xmlns:a16="http://schemas.microsoft.com/office/drawing/2014/main" id="{5F10B0CD-D532-E636-84FE-A092F298374D}"/>
              </a:ext>
            </a:extLst>
          </p:cNvPr>
          <p:cNvGraphicFramePr>
            <a:graphicFrameLocks noGrp="1"/>
          </p:cNvGraphicFramePr>
          <p:nvPr/>
        </p:nvGraphicFramePr>
        <p:xfrm>
          <a:off x="393913" y="986827"/>
          <a:ext cx="8196309" cy="3500436"/>
        </p:xfrm>
        <a:graphic>
          <a:graphicData uri="http://schemas.openxmlformats.org/drawingml/2006/table">
            <a:tbl>
              <a:tblPr firstRow="1" bandRow="1">
                <a:tableStyleId>{5C22544A-7EE6-4342-B048-85BDC9FD1C3A}</a:tableStyleId>
              </a:tblPr>
              <a:tblGrid>
                <a:gridCol w="2059888">
                  <a:extLst>
                    <a:ext uri="{9D8B030D-6E8A-4147-A177-3AD203B41FA5}">
                      <a16:colId xmlns:a16="http://schemas.microsoft.com/office/drawing/2014/main" val="2691679837"/>
                    </a:ext>
                  </a:extLst>
                </a:gridCol>
                <a:gridCol w="2080523">
                  <a:extLst>
                    <a:ext uri="{9D8B030D-6E8A-4147-A177-3AD203B41FA5}">
                      <a16:colId xmlns:a16="http://schemas.microsoft.com/office/drawing/2014/main" val="1359154351"/>
                    </a:ext>
                  </a:extLst>
                </a:gridCol>
                <a:gridCol w="2072812">
                  <a:extLst>
                    <a:ext uri="{9D8B030D-6E8A-4147-A177-3AD203B41FA5}">
                      <a16:colId xmlns:a16="http://schemas.microsoft.com/office/drawing/2014/main" val="2259592279"/>
                    </a:ext>
                  </a:extLst>
                </a:gridCol>
                <a:gridCol w="1983086">
                  <a:extLst>
                    <a:ext uri="{9D8B030D-6E8A-4147-A177-3AD203B41FA5}">
                      <a16:colId xmlns:a16="http://schemas.microsoft.com/office/drawing/2014/main" val="1552979448"/>
                    </a:ext>
                  </a:extLst>
                </a:gridCol>
              </a:tblGrid>
              <a:tr h="485165">
                <a:tc>
                  <a:txBody>
                    <a:bodyPr/>
                    <a:lstStyle/>
                    <a:p>
                      <a:pPr algn="ctr"/>
                      <a:r>
                        <a:rPr lang="en-US" altLang="zh-TW" sz="1100" dirty="0">
                          <a:latin typeface="Heiti SC Medium" pitchFamily="2" charset="-128"/>
                          <a:ea typeface="Heiti SC Medium" pitchFamily="2" charset="-128"/>
                        </a:rPr>
                        <a:t>Annealers</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QA</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DA</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GPUA</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484047041"/>
                  </a:ext>
                </a:extLst>
              </a:tr>
              <a:tr h="485165">
                <a:tc>
                  <a:txBody>
                    <a:bodyPr/>
                    <a:lstStyle/>
                    <a:p>
                      <a:pPr algn="ctr"/>
                      <a:r>
                        <a:rPr lang="en-US" altLang="zh-TW" sz="1100" b="1" dirty="0">
                          <a:latin typeface="Heiti SC Medium" pitchFamily="2" charset="-128"/>
                          <a:ea typeface="Heiti SC Medium" pitchFamily="2" charset="-128"/>
                        </a:rPr>
                        <a:t>Device</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D-Wave Advantage</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Fujitsu DAU</a:t>
                      </a:r>
                      <a:r>
                        <a:rPr lang="zh-TW" altLang="en-US" sz="1100" dirty="0">
                          <a:latin typeface="Heiti SC Medium" pitchFamily="2" charset="-128"/>
                          <a:ea typeface="Heiti SC Medium" pitchFamily="2" charset="-128"/>
                        </a:rPr>
                        <a:t> </a:t>
                      </a:r>
                      <a:r>
                        <a:rPr lang="en-US" altLang="zh-TW" sz="1100" dirty="0">
                          <a:latin typeface="Heiti SC Medium" pitchFamily="2" charset="-128"/>
                          <a:ea typeface="Heiti SC Medium" pitchFamily="2" charset="-128"/>
                        </a:rPr>
                        <a:t>3</a:t>
                      </a:r>
                    </a:p>
                  </a:txBody>
                  <a:tcPr marL="68580" marR="68580" marT="34290" marB="34290" anchor="ctr"/>
                </a:tc>
                <a:tc>
                  <a:txBody>
                    <a:bodyPr/>
                    <a:lstStyle/>
                    <a:p>
                      <a:pPr algn="ctr"/>
                      <a:r>
                        <a:rPr lang="en-US" altLang="zh-TW" sz="1100" dirty="0">
                          <a:latin typeface="Heiti SC Medium" pitchFamily="2" charset="-128"/>
                          <a:ea typeface="Heiti SC Medium" pitchFamily="2" charset="-128"/>
                        </a:rPr>
                        <a:t>Compal Quantix</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1726631839"/>
                  </a:ext>
                </a:extLst>
              </a:tr>
              <a:tr h="485165">
                <a:tc>
                  <a:txBody>
                    <a:bodyPr/>
                    <a:lstStyle/>
                    <a:p>
                      <a:pPr algn="ctr"/>
                      <a:r>
                        <a:rPr lang="en-US" altLang="zh-TW" sz="1100" b="1" dirty="0">
                          <a:latin typeface="Heiti SC Medium" pitchFamily="2" charset="-128"/>
                          <a:ea typeface="Heiti SC Medium" pitchFamily="2" charset="-128"/>
                        </a:rPr>
                        <a:t>Release Year</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2020 </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2021</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2023</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3450531580"/>
                  </a:ext>
                </a:extLst>
              </a:tr>
              <a:tr h="485165">
                <a:tc>
                  <a:txBody>
                    <a:bodyPr/>
                    <a:lstStyle/>
                    <a:p>
                      <a:pPr algn="ctr"/>
                      <a:r>
                        <a:rPr lang="en-US" altLang="zh-TW" sz="1100" b="1" dirty="0">
                          <a:latin typeface="Heiti SC Medium" pitchFamily="2" charset="-128"/>
                          <a:ea typeface="Heiti SC Medium" pitchFamily="2" charset="-128"/>
                        </a:rPr>
                        <a:t>Technology</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Quantum Annealing </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ASIC  Digital Annealing</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GPU-based Annealing</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4056736559"/>
                  </a:ext>
                </a:extLst>
              </a:tr>
              <a:tr h="485165">
                <a:tc>
                  <a:txBody>
                    <a:bodyPr/>
                    <a:lstStyle/>
                    <a:p>
                      <a:pPr algn="ctr"/>
                      <a:r>
                        <a:rPr lang="en-US" altLang="zh-TW" sz="1100" b="1" dirty="0">
                          <a:latin typeface="Heiti SC Medium" pitchFamily="2" charset="-128"/>
                          <a:ea typeface="Heiti SC Medium" pitchFamily="2" charset="-128"/>
                        </a:rPr>
                        <a:t>No. of Qubits</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5,640</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100,000</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~60,000</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450605330"/>
                  </a:ext>
                </a:extLst>
              </a:tr>
              <a:tr h="589446">
                <a:tc>
                  <a:txBody>
                    <a:bodyPr/>
                    <a:lstStyle/>
                    <a:p>
                      <a:pPr algn="ctr"/>
                      <a:r>
                        <a:rPr lang="en-US" altLang="zh-TW" sz="1100" b="1" dirty="0">
                          <a:latin typeface="Heiti SC Medium" pitchFamily="2" charset="-128"/>
                          <a:ea typeface="Heiti SC Medium" pitchFamily="2" charset="-128"/>
                        </a:rPr>
                        <a:t>Connectivity</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At most 15 ways</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Fully-connected</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Fully-connected</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2862541713"/>
                  </a:ext>
                </a:extLst>
              </a:tr>
              <a:tr h="485165">
                <a:tc>
                  <a:txBody>
                    <a:bodyPr/>
                    <a:lstStyle/>
                    <a:p>
                      <a:pPr algn="ctr"/>
                      <a:r>
                        <a:rPr lang="en-US" altLang="zh-TW" sz="1100" b="1" dirty="0">
                          <a:latin typeface="Heiti SC Medium" pitchFamily="2" charset="-128"/>
                          <a:ea typeface="Heiti SC Medium" pitchFamily="2" charset="-128"/>
                        </a:rPr>
                        <a:t>Performance</a:t>
                      </a:r>
                    </a:p>
                    <a:p>
                      <a:pPr algn="ctr"/>
                      <a:r>
                        <a:rPr lang="en-US" altLang="zh-TW" sz="1100" b="1" dirty="0">
                          <a:latin typeface="Heiti SC Medium" pitchFamily="2" charset="-128"/>
                          <a:ea typeface="Heiti SC Medium" pitchFamily="2" charset="-128"/>
                        </a:rPr>
                        <a:t>(First Place Ranking)</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3</a:t>
                      </a:r>
                    </a:p>
                  </a:txBody>
                  <a:tcPr marL="68580" marR="68580" marT="34290" marB="34290" anchor="ctr"/>
                </a:tc>
                <a:tc>
                  <a:txBody>
                    <a:bodyPr/>
                    <a:lstStyle/>
                    <a:p>
                      <a:pPr algn="ctr"/>
                      <a:r>
                        <a:rPr lang="en-US" altLang="zh-TW" sz="1100" dirty="0">
                          <a:latin typeface="Heiti SC Medium" pitchFamily="2" charset="-128"/>
                          <a:ea typeface="Heiti SC Medium" pitchFamily="2" charset="-128"/>
                        </a:rPr>
                        <a:t>1</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2</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983940587"/>
                  </a:ext>
                </a:extLst>
              </a:tr>
            </a:tbl>
          </a:graphicData>
        </a:graphic>
      </p:graphicFrame>
      <p:sp>
        <p:nvSpPr>
          <p:cNvPr id="5" name="文字方塊 4">
            <a:extLst>
              <a:ext uri="{FF2B5EF4-FFF2-40B4-BE49-F238E27FC236}">
                <a16:creationId xmlns:a16="http://schemas.microsoft.com/office/drawing/2014/main" id="{3AD0DBE1-5C85-444E-9221-8731F5FA09AE}"/>
              </a:ext>
            </a:extLst>
          </p:cNvPr>
          <p:cNvSpPr txBox="1"/>
          <p:nvPr/>
        </p:nvSpPr>
        <p:spPr>
          <a:xfrm>
            <a:off x="326570" y="4507725"/>
            <a:ext cx="8686993" cy="346249"/>
          </a:xfrm>
          <a:prstGeom prst="rect">
            <a:avLst/>
          </a:prstGeom>
          <a:noFill/>
        </p:spPr>
        <p:txBody>
          <a:bodyPr wrap="none" rtlCol="0">
            <a:spAutoFit/>
          </a:bodyPr>
          <a:lstStyle/>
          <a:p>
            <a:r>
              <a:rPr lang="en-US" altLang="zh-TW" sz="1650" b="1" dirty="0">
                <a:solidFill>
                  <a:srgbClr val="FF0000"/>
                </a:solidFill>
              </a:rPr>
              <a:t>We are trying to find possible performance improvement methods for each annealer.</a:t>
            </a:r>
            <a:endParaRPr lang="zh-TW" altLang="en-US" sz="1650" b="1" dirty="0">
              <a:solidFill>
                <a:srgbClr val="FF0000"/>
              </a:solidFill>
            </a:endParaRPr>
          </a:p>
        </p:txBody>
      </p:sp>
      <p:sp>
        <p:nvSpPr>
          <p:cNvPr id="8" name="投影片編號版面配置區 7">
            <a:extLst>
              <a:ext uri="{FF2B5EF4-FFF2-40B4-BE49-F238E27FC236}">
                <a16:creationId xmlns:a16="http://schemas.microsoft.com/office/drawing/2014/main" id="{E4A5EEF5-FB79-4A04-A269-50886B04D844}"/>
              </a:ext>
            </a:extLst>
          </p:cNvPr>
          <p:cNvSpPr>
            <a:spLocks noGrp="1"/>
          </p:cNvSpPr>
          <p:nvPr>
            <p:ph type="sldNum" sz="quarter" idx="10"/>
          </p:nvPr>
        </p:nvSpPr>
        <p:spPr/>
        <p:txBody>
          <a:bodyPr/>
          <a:lstStyle/>
          <a:p>
            <a:fld id="{7A97B5DE-3CB1-4C6F-ACB5-6BC122C5FF78}" type="slidenum">
              <a:rPr lang="en-US" altLang="zh-TW" smtClean="0"/>
              <a:pPr/>
              <a:t>88</a:t>
            </a:fld>
            <a:endParaRPr lang="en-US" altLang="zh-TW"/>
          </a:p>
        </p:txBody>
      </p:sp>
    </p:spTree>
    <p:extLst>
      <p:ext uri="{BB962C8B-B14F-4D97-AF65-F5344CB8AC3E}">
        <p14:creationId xmlns:p14="http://schemas.microsoft.com/office/powerpoint/2010/main" val="30562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2292925"/>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Classical Computers vs Quantum Computers</a:t>
            </a:r>
          </a:p>
          <a:p>
            <a:pPr marL="342900" lvl="0" indent="-292100">
              <a:buSzPts val="2000"/>
              <a:buChar char="●"/>
            </a:pPr>
            <a:r>
              <a:rPr lang="en-US" altLang="zh-TW" sz="2800" dirty="0">
                <a:solidFill>
                  <a:schemeClr val="tx1"/>
                </a:solidFill>
              </a:rPr>
              <a:t>Quantum Algorithms</a:t>
            </a:r>
          </a:p>
          <a:p>
            <a:pPr marL="342900" lvl="0" indent="-292100">
              <a:buSzPts val="2000"/>
              <a:buChar char="●"/>
            </a:pPr>
            <a:r>
              <a:rPr lang="en-US" altLang="zh-TW" sz="2800" u="sng" dirty="0">
                <a:solidFill>
                  <a:srgbClr val="3333FF"/>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4" name="投影片編號版面配置區 3">
            <a:extLst>
              <a:ext uri="{FF2B5EF4-FFF2-40B4-BE49-F238E27FC236}">
                <a16:creationId xmlns:a16="http://schemas.microsoft.com/office/drawing/2014/main" id="{2E9400E3-A721-4C4F-ACA6-CF585C0AA6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89</a:t>
            </a:fld>
            <a:endParaRPr lang="zh-TW" altLang="en-US"/>
          </a:p>
        </p:txBody>
      </p:sp>
    </p:spTree>
    <p:extLst>
      <p:ext uri="{BB962C8B-B14F-4D97-AF65-F5344CB8AC3E}">
        <p14:creationId xmlns:p14="http://schemas.microsoft.com/office/powerpoint/2010/main" val="1056944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a8481dc845_2_52"/>
          <p:cNvSpPr txBox="1">
            <a:spLocks noGrp="1"/>
          </p:cNvSpPr>
          <p:nvPr>
            <p:ph type="title"/>
          </p:nvPr>
        </p:nvSpPr>
        <p:spPr>
          <a:xfrm>
            <a:off x="108193" y="95908"/>
            <a:ext cx="8229600" cy="913062"/>
          </a:xfrm>
          <a:prstGeom prst="rect">
            <a:avLst/>
          </a:prstGeom>
        </p:spPr>
        <p:txBody>
          <a:bodyPr spcFirstLastPara="1" wrap="square" lIns="68575" tIns="34275" rIns="68575" bIns="34275" anchor="ctr" anchorCtr="0">
            <a:noAutofit/>
          </a:bodyPr>
          <a:lstStyle/>
          <a:p>
            <a:pPr lvl="0"/>
            <a:r>
              <a:rPr lang="en-US" altLang="zh-TW" sz="2800" dirty="0">
                <a:solidFill>
                  <a:srgbClr val="00B050"/>
                </a:solidFill>
              </a:rPr>
              <a:t>Macroscopic World</a:t>
            </a:r>
            <a:r>
              <a:rPr lang="en-US" altLang="zh-TW" sz="2800" dirty="0"/>
              <a:t> vs. </a:t>
            </a:r>
            <a:r>
              <a:rPr lang="en-US" altLang="zh-TW" sz="2800" dirty="0">
                <a:solidFill>
                  <a:srgbClr val="FF0000"/>
                </a:solidFill>
              </a:rPr>
              <a:t>Microscopic World</a:t>
            </a:r>
            <a:endParaRPr sz="4000" dirty="0">
              <a:solidFill>
                <a:srgbClr val="FF0000"/>
              </a:solidFill>
            </a:endParaRPr>
          </a:p>
        </p:txBody>
      </p:sp>
      <p:sp>
        <p:nvSpPr>
          <p:cNvPr id="111" name="Google Shape;111;g1a8481dc845_2_52"/>
          <p:cNvSpPr txBox="1"/>
          <p:nvPr/>
        </p:nvSpPr>
        <p:spPr>
          <a:xfrm>
            <a:off x="-62058" y="643070"/>
            <a:ext cx="6861490" cy="4644318"/>
          </a:xfrm>
          <a:prstGeom prst="rect">
            <a:avLst/>
          </a:prstGeom>
          <a:noFill/>
          <a:ln>
            <a:noFill/>
          </a:ln>
        </p:spPr>
        <p:txBody>
          <a:bodyPr spcFirstLastPara="1" wrap="square" lIns="91425" tIns="91425" rIns="91425" bIns="91425" anchor="t" anchorCtr="0">
            <a:spAutoFit/>
          </a:bodyPr>
          <a:lstStyle/>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800" dirty="0">
                <a:solidFill>
                  <a:srgbClr val="00B050"/>
                </a:solidFill>
              </a:rPr>
              <a:t>Macroscopic World</a:t>
            </a:r>
            <a:r>
              <a:rPr lang="en-US" altLang="zh-TW" sz="1800" dirty="0">
                <a:solidFill>
                  <a:srgbClr val="00B050"/>
                </a:solidFill>
              </a:rPr>
              <a:t>:</a:t>
            </a:r>
            <a:r>
              <a:rPr lang="zh-TW" altLang="en-US" sz="1800" dirty="0">
                <a:solidFill>
                  <a:srgbClr val="00B050"/>
                </a:solidFill>
              </a:rPr>
              <a:t> </a:t>
            </a:r>
            <a:endParaRPr lang="en-US" altLang="zh-TW" sz="1800" dirty="0">
              <a:solidFill>
                <a:srgbClr val="00B050"/>
              </a:solidFill>
            </a:endParaRPr>
          </a:p>
          <a:p>
            <a:pPr marL="719138" lvl="3" indent="-273050">
              <a:lnSpc>
                <a:spcPct val="115000"/>
              </a:lnSpc>
              <a:buClr>
                <a:srgbClr val="00007D"/>
              </a:buClr>
              <a:buSzPts val="1600"/>
              <a:buFont typeface="Wingdings" panose="05000000000000000000" pitchFamily="2" charset="2"/>
              <a:buChar char="p"/>
            </a:pPr>
            <a:r>
              <a:rPr lang="en-US" sz="1800" dirty="0">
                <a:solidFill>
                  <a:srgbClr val="00B050"/>
                </a:solidFill>
              </a:rPr>
              <a:t>Classical physics governs everyday objects.</a:t>
            </a:r>
          </a:p>
          <a:p>
            <a:pPr marL="719138" lvl="3" indent="-273050">
              <a:lnSpc>
                <a:spcPct val="115000"/>
              </a:lnSpc>
              <a:buClr>
                <a:srgbClr val="00007D"/>
              </a:buClr>
              <a:buSzPts val="1600"/>
              <a:buFont typeface="Wingdings" panose="05000000000000000000" pitchFamily="2" charset="2"/>
              <a:buChar char="p"/>
            </a:pPr>
            <a:r>
              <a:rPr lang="en-US" sz="1800" dirty="0">
                <a:solidFill>
                  <a:srgbClr val="00B050"/>
                </a:solidFill>
              </a:rPr>
              <a:t>Objects are </a:t>
            </a:r>
            <a:r>
              <a:rPr lang="en-US" altLang="zh-TW" sz="1800" dirty="0">
                <a:solidFill>
                  <a:srgbClr val="00B050"/>
                </a:solidFill>
              </a:rPr>
              <a:t>1 µm (10</a:t>
            </a:r>
            <a:r>
              <a:rPr lang="en-US" altLang="zh-TW" sz="1800" baseline="30000" dirty="0">
                <a:solidFill>
                  <a:srgbClr val="00B050"/>
                </a:solidFill>
              </a:rPr>
              <a:t>-6</a:t>
            </a:r>
            <a:r>
              <a:rPr lang="en-US" altLang="zh-TW" sz="1800" dirty="0">
                <a:solidFill>
                  <a:srgbClr val="00B050"/>
                </a:solidFill>
              </a:rPr>
              <a:t> m) or larger and can be </a:t>
            </a:r>
            <a:br>
              <a:rPr lang="en-US" altLang="zh-TW" sz="1800" dirty="0">
                <a:solidFill>
                  <a:srgbClr val="00B050"/>
                </a:solidFill>
              </a:rPr>
            </a:br>
            <a:r>
              <a:rPr lang="en-US" altLang="zh-TW" sz="1800" dirty="0">
                <a:solidFill>
                  <a:srgbClr val="00B050"/>
                </a:solidFill>
              </a:rPr>
              <a:t>observed directly.</a:t>
            </a:r>
            <a:endParaRPr lang="en-US" sz="1800" dirty="0">
              <a:solidFill>
                <a:srgbClr val="00B050"/>
              </a:solidFill>
            </a:endParaRPr>
          </a:p>
          <a:p>
            <a:pPr marL="719138" lvl="3" indent="-273050">
              <a:lnSpc>
                <a:spcPct val="115000"/>
              </a:lnSpc>
              <a:buClr>
                <a:srgbClr val="00007D"/>
              </a:buClr>
              <a:buSzPts val="1600"/>
              <a:buFont typeface="Wingdings" panose="05000000000000000000" pitchFamily="2" charset="2"/>
              <a:buChar char="p"/>
            </a:pPr>
            <a:r>
              <a:rPr lang="en-US" sz="1800" dirty="0">
                <a:solidFill>
                  <a:srgbClr val="00B050"/>
                </a:solidFill>
              </a:rPr>
              <a:t>Deterministic behavior and predictable outcomes.</a:t>
            </a:r>
          </a:p>
          <a:p>
            <a:pPr marL="719138" lvl="3" indent="-273050">
              <a:lnSpc>
                <a:spcPct val="115000"/>
              </a:lnSpc>
              <a:buClr>
                <a:srgbClr val="00007D"/>
              </a:buClr>
              <a:buSzPts val="1600"/>
              <a:buFont typeface="Wingdings" panose="05000000000000000000" pitchFamily="2" charset="2"/>
              <a:buChar char="p"/>
            </a:pPr>
            <a:r>
              <a:rPr lang="en-US" sz="1800" dirty="0">
                <a:solidFill>
                  <a:srgbClr val="00B050"/>
                </a:solidFill>
              </a:rPr>
              <a:t>Example: A car obeying Newton’s laws of motion.</a:t>
            </a:r>
          </a:p>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altLang="zh-TW" sz="1800" dirty="0">
                <a:solidFill>
                  <a:srgbClr val="FF0000"/>
                </a:solidFill>
              </a:rPr>
              <a:t>Microscopic World:</a:t>
            </a:r>
          </a:p>
          <a:p>
            <a:pPr marL="719138" lvl="3" indent="-285750">
              <a:lnSpc>
                <a:spcPct val="115000"/>
              </a:lnSpc>
              <a:buClr>
                <a:srgbClr val="00007D"/>
              </a:buClr>
              <a:buSzPts val="1600"/>
              <a:buFont typeface="Wingdings" panose="05000000000000000000" pitchFamily="2" charset="2"/>
              <a:buChar char="p"/>
            </a:pPr>
            <a:r>
              <a:rPr lang="en-US" altLang="zh-TW" sz="1800" dirty="0">
                <a:solidFill>
                  <a:srgbClr val="FF0000"/>
                </a:solidFill>
              </a:rPr>
              <a:t>Quantum mechanics governs atoms and subatomic particles with wave-particle duality.</a:t>
            </a:r>
          </a:p>
          <a:p>
            <a:pPr marL="719138" lvl="3" indent="-285750">
              <a:lnSpc>
                <a:spcPct val="115000"/>
              </a:lnSpc>
              <a:buClr>
                <a:srgbClr val="00007D"/>
              </a:buClr>
              <a:buSzPts val="1600"/>
              <a:buFont typeface="Wingdings" panose="05000000000000000000" pitchFamily="2" charset="2"/>
              <a:buChar char="p"/>
            </a:pPr>
            <a:r>
              <a:rPr lang="en-US" altLang="zh-TW" sz="1800" dirty="0">
                <a:solidFill>
                  <a:srgbClr val="FF0000"/>
                </a:solidFill>
              </a:rPr>
              <a:t>Particles are smaller than 1 µm and require indirect measurement.</a:t>
            </a:r>
          </a:p>
          <a:p>
            <a:pPr marL="719138" lvl="3" indent="-285750">
              <a:lnSpc>
                <a:spcPct val="115000"/>
              </a:lnSpc>
              <a:buClr>
                <a:srgbClr val="00007D"/>
              </a:buClr>
              <a:buSzPts val="1600"/>
              <a:buFont typeface="Wingdings" panose="05000000000000000000" pitchFamily="2" charset="2"/>
              <a:buChar char="p"/>
            </a:pPr>
            <a:r>
              <a:rPr lang="en-US" altLang="zh-TW" sz="1800" dirty="0">
                <a:solidFill>
                  <a:srgbClr val="FF0000"/>
                </a:solidFill>
              </a:rPr>
              <a:t>Probabilistic nature with superposition, entanglement,</a:t>
            </a:r>
            <a:br>
              <a:rPr lang="en-US" altLang="zh-TW" sz="1800" dirty="0">
                <a:solidFill>
                  <a:srgbClr val="FF0000"/>
                </a:solidFill>
              </a:rPr>
            </a:br>
            <a:r>
              <a:rPr lang="en-US" altLang="zh-TW" sz="1800" dirty="0">
                <a:solidFill>
                  <a:srgbClr val="FF0000"/>
                </a:solidFill>
              </a:rPr>
              <a:t>tunneling and interference of quantum states.</a:t>
            </a:r>
          </a:p>
          <a:p>
            <a:pPr marL="719138" lvl="3" indent="-285750">
              <a:lnSpc>
                <a:spcPct val="115000"/>
              </a:lnSpc>
              <a:buClr>
                <a:srgbClr val="00007D"/>
              </a:buClr>
              <a:buSzPts val="1600"/>
              <a:buFont typeface="Wingdings" panose="05000000000000000000" pitchFamily="2" charset="2"/>
              <a:buChar char="p"/>
            </a:pPr>
            <a:r>
              <a:rPr lang="en-US" altLang="zh-TW" sz="1800" dirty="0">
                <a:solidFill>
                  <a:srgbClr val="FF0000"/>
                </a:solidFill>
              </a:rPr>
              <a:t>Example: An electron obeying Schrödinger equation.</a:t>
            </a:r>
          </a:p>
        </p:txBody>
      </p:sp>
      <p:pic>
        <p:nvPicPr>
          <p:cNvPr id="112" name="Google Shape;112;g1a8481dc845_2_52"/>
          <p:cNvPicPr preferRelativeResize="0"/>
          <p:nvPr/>
        </p:nvPicPr>
        <p:blipFill>
          <a:blip r:embed="rId3">
            <a:alphaModFix/>
          </a:blip>
          <a:stretch>
            <a:fillRect/>
          </a:stretch>
        </p:blipFill>
        <p:spPr>
          <a:xfrm>
            <a:off x="7464274" y="3938859"/>
            <a:ext cx="1461889" cy="803735"/>
          </a:xfrm>
          <a:prstGeom prst="rect">
            <a:avLst/>
          </a:prstGeom>
          <a:noFill/>
          <a:ln>
            <a:noFill/>
          </a:ln>
        </p:spPr>
      </p:pic>
      <p:pic>
        <p:nvPicPr>
          <p:cNvPr id="9" name="Picture 2" descr="https://upload.wikimedia.org/wikipedia/commons/thumb/d/d5/Niels_Bohr_Albert_Einstein_by_Ehrenfest.jpg/220px-Niels_Bohr_Albert_Einstein_by_Ehrenfest.jpg">
            <a:extLst>
              <a:ext uri="{FF2B5EF4-FFF2-40B4-BE49-F238E27FC236}">
                <a16:creationId xmlns:a16="http://schemas.microsoft.com/office/drawing/2014/main" id="{8D2F91FD-E4B5-4C0A-8B7C-7F38DD697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041" y="95908"/>
            <a:ext cx="1351658" cy="2127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rwin Schrödinger (1933).jpg">
            <a:extLst>
              <a:ext uri="{FF2B5EF4-FFF2-40B4-BE49-F238E27FC236}">
                <a16:creationId xmlns:a16="http://schemas.microsoft.com/office/drawing/2014/main" id="{FFD562E6-BD5E-46A7-9B51-AA1CB69F4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428" y="2286558"/>
            <a:ext cx="1008667" cy="14258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ortrait of Sir Isaac Newton, 1689.jpg">
            <a:extLst>
              <a:ext uri="{FF2B5EF4-FFF2-40B4-BE49-F238E27FC236}">
                <a16:creationId xmlns:a16="http://schemas.microsoft.com/office/drawing/2014/main" id="{560E6A27-63FF-44C7-8C1C-CD5E5AB6DC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962" r="24554" b="49495"/>
          <a:stretch/>
        </p:blipFill>
        <p:spPr bwMode="auto">
          <a:xfrm>
            <a:off x="6260406" y="817655"/>
            <a:ext cx="1008667" cy="1409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ax Planck (1858-1947).jpg">
            <a:extLst>
              <a:ext uri="{FF2B5EF4-FFF2-40B4-BE49-F238E27FC236}">
                <a16:creationId xmlns:a16="http://schemas.microsoft.com/office/drawing/2014/main" id="{C3B346D0-7F99-4808-BBB0-02F1B5234F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8270" y="2301042"/>
            <a:ext cx="1008667" cy="14121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到底「薛丁格的貓」是什麼貓？ 了解背後的「意義」原來這麼複雜？ 網：又長知識了！ - 新奇- 薛丁格的貓">
            <a:extLst>
              <a:ext uri="{FF2B5EF4-FFF2-40B4-BE49-F238E27FC236}">
                <a16:creationId xmlns:a16="http://schemas.microsoft.com/office/drawing/2014/main" id="{3884AAC0-B7C6-41BE-8846-0E98BE99AE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5688" y="3839859"/>
            <a:ext cx="1150684" cy="1256998"/>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48EB18A1-D05F-4A32-85D2-BC7C6BCE32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52795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additive="base">
                                        <p:cTn id="31" dur="500" fill="hold"/>
                                        <p:tgtEl>
                                          <p:spTgt spid="112"/>
                                        </p:tgtEl>
                                        <p:attrNameLst>
                                          <p:attrName>ppt_x</p:attrName>
                                        </p:attrNameLst>
                                      </p:cBhvr>
                                      <p:tavLst>
                                        <p:tav tm="0">
                                          <p:val>
                                            <p:strVal val="#ppt_x"/>
                                          </p:val>
                                        </p:tav>
                                        <p:tav tm="100000">
                                          <p:val>
                                            <p:strVal val="#ppt_x"/>
                                          </p:val>
                                        </p:tav>
                                      </p:tavLst>
                                    </p:anim>
                                    <p:anim calcmode="lin" valueType="num">
                                      <p:cBhvr additive="base">
                                        <p:cTn id="32"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DA56E0-BB43-49B0-B510-5C55DA279502}"/>
              </a:ext>
            </a:extLst>
          </p:cNvPr>
          <p:cNvSpPr>
            <a:spLocks noGrp="1"/>
          </p:cNvSpPr>
          <p:nvPr>
            <p:ph type="title"/>
          </p:nvPr>
        </p:nvSpPr>
        <p:spPr>
          <a:xfrm>
            <a:off x="457200" y="342900"/>
            <a:ext cx="8229600" cy="586792"/>
          </a:xfrm>
          <a:ln w="57150">
            <a:solidFill>
              <a:srgbClr val="FF0000"/>
            </a:solidFill>
          </a:ln>
        </p:spPr>
        <p:txBody>
          <a:bodyPr/>
          <a:lstStyle/>
          <a:p>
            <a:r>
              <a:rPr lang="en-US" altLang="zh-TW" dirty="0">
                <a:solidFill>
                  <a:srgbClr val="FF0000"/>
                </a:solidFill>
              </a:rPr>
              <a:t>The quantum computation era is coming.</a:t>
            </a:r>
            <a:endParaRPr lang="zh-TW" altLang="en-US" dirty="0">
              <a:solidFill>
                <a:srgbClr val="FF0000"/>
              </a:solidFill>
            </a:endParaRPr>
          </a:p>
        </p:txBody>
      </p:sp>
      <p:pic>
        <p:nvPicPr>
          <p:cNvPr id="4" name="圖片 3">
            <a:extLst>
              <a:ext uri="{FF2B5EF4-FFF2-40B4-BE49-F238E27FC236}">
                <a16:creationId xmlns:a16="http://schemas.microsoft.com/office/drawing/2014/main" id="{E537E64D-EBCB-40F4-8910-CCCA4A24E6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4201" y="1012334"/>
            <a:ext cx="7723235" cy="3761584"/>
          </a:xfrm>
          <a:prstGeom prst="rect">
            <a:avLst/>
          </a:prstGeom>
        </p:spPr>
      </p:pic>
      <p:sp>
        <p:nvSpPr>
          <p:cNvPr id="5" name="標題 1">
            <a:extLst>
              <a:ext uri="{FF2B5EF4-FFF2-40B4-BE49-F238E27FC236}">
                <a16:creationId xmlns:a16="http://schemas.microsoft.com/office/drawing/2014/main" id="{314D3DCA-B8D7-45B8-ACAE-6560429A56B0}"/>
              </a:ext>
            </a:extLst>
          </p:cNvPr>
          <p:cNvSpPr txBox="1">
            <a:spLocks/>
          </p:cNvSpPr>
          <p:nvPr/>
        </p:nvSpPr>
        <p:spPr>
          <a:xfrm>
            <a:off x="325676" y="4773918"/>
            <a:ext cx="8754256" cy="32113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000" dirty="0"/>
              <a:t>Source: </a:t>
            </a:r>
            <a:r>
              <a:rPr lang="en-US" altLang="zh-TW" sz="1000" dirty="0" err="1"/>
              <a:t>Preskill</a:t>
            </a:r>
            <a:r>
              <a:rPr lang="en-US" altLang="zh-TW" sz="1000" dirty="0"/>
              <a:t>, John. "Quantum computing in the NISQ era and beyond." Quantum 2 (2018): 79. </a:t>
            </a:r>
            <a:br>
              <a:rPr lang="en-US" altLang="zh-TW" sz="1000" dirty="0"/>
            </a:br>
            <a:r>
              <a:rPr lang="en-US" altLang="zh-TW" sz="1000" dirty="0"/>
              <a:t>Also from: https://towardsdatascience.com/quantum-advantage-b3458646bd9</a:t>
            </a:r>
            <a:r>
              <a:rPr lang="zh-TW" altLang="en-US" sz="1000" dirty="0"/>
              <a:t> </a:t>
            </a:r>
          </a:p>
        </p:txBody>
      </p:sp>
      <p:sp>
        <p:nvSpPr>
          <p:cNvPr id="7" name="投影片編號版面配置區 6">
            <a:extLst>
              <a:ext uri="{FF2B5EF4-FFF2-40B4-BE49-F238E27FC236}">
                <a16:creationId xmlns:a16="http://schemas.microsoft.com/office/drawing/2014/main" id="{08C9D29D-5D2A-44E6-ABAD-DA5DEFBA48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90</a:t>
            </a:fld>
            <a:endParaRPr lang="zh-TW" altLang="en-US"/>
          </a:p>
        </p:txBody>
      </p:sp>
    </p:spTree>
    <p:extLst>
      <p:ext uri="{BB962C8B-B14F-4D97-AF65-F5344CB8AC3E}">
        <p14:creationId xmlns:p14="http://schemas.microsoft.com/office/powerpoint/2010/main" val="225200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BE4C10-61D4-4808-A415-7506CFF4738D}"/>
              </a:ext>
            </a:extLst>
          </p:cNvPr>
          <p:cNvSpPr>
            <a:spLocks noGrp="1"/>
          </p:cNvSpPr>
          <p:nvPr>
            <p:ph type="title"/>
          </p:nvPr>
        </p:nvSpPr>
        <p:spPr/>
        <p:txBody>
          <a:bodyPr/>
          <a:lstStyle/>
          <a:p>
            <a:endParaRPr lang="zh-TW" altLang="en-US" dirty="0"/>
          </a:p>
        </p:txBody>
      </p:sp>
      <p:pic>
        <p:nvPicPr>
          <p:cNvPr id="4" name="圖片 3">
            <a:extLst>
              <a:ext uri="{FF2B5EF4-FFF2-40B4-BE49-F238E27FC236}">
                <a16:creationId xmlns:a16="http://schemas.microsoft.com/office/drawing/2014/main" id="{6D390E3C-317F-4C5F-A380-36F634C71811}"/>
              </a:ext>
            </a:extLst>
          </p:cNvPr>
          <p:cNvPicPr>
            <a:picLocks noChangeAspect="1"/>
          </p:cNvPicPr>
          <p:nvPr/>
        </p:nvPicPr>
        <p:blipFill>
          <a:blip r:embed="rId2"/>
          <a:stretch>
            <a:fillRect/>
          </a:stretch>
        </p:blipFill>
        <p:spPr>
          <a:xfrm>
            <a:off x="-1" y="21421"/>
            <a:ext cx="8921019" cy="5122079"/>
          </a:xfrm>
          <a:prstGeom prst="rect">
            <a:avLst/>
          </a:prstGeom>
        </p:spPr>
      </p:pic>
      <p:sp>
        <p:nvSpPr>
          <p:cNvPr id="5" name="矩形: 圓角 4">
            <a:extLst>
              <a:ext uri="{FF2B5EF4-FFF2-40B4-BE49-F238E27FC236}">
                <a16:creationId xmlns:a16="http://schemas.microsoft.com/office/drawing/2014/main" id="{C7A99C2C-5A69-4D50-B4AD-114CA92BF9D3}"/>
              </a:ext>
            </a:extLst>
          </p:cNvPr>
          <p:cNvSpPr/>
          <p:nvPr/>
        </p:nvSpPr>
        <p:spPr>
          <a:xfrm>
            <a:off x="515151" y="817808"/>
            <a:ext cx="3953814" cy="8752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1">
            <a:extLst>
              <a:ext uri="{FF2B5EF4-FFF2-40B4-BE49-F238E27FC236}">
                <a16:creationId xmlns:a16="http://schemas.microsoft.com/office/drawing/2014/main" id="{BD2DA572-0DCB-464E-911B-0A264A2FCEE3}"/>
              </a:ext>
            </a:extLst>
          </p:cNvPr>
          <p:cNvSpPr txBox="1">
            <a:spLocks/>
          </p:cNvSpPr>
          <p:nvPr/>
        </p:nvSpPr>
        <p:spPr>
          <a:xfrm>
            <a:off x="325676" y="4773918"/>
            <a:ext cx="8754256" cy="32113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000" dirty="0"/>
              <a:t>Web page: https://quantum-computing.ibm.com/</a:t>
            </a:r>
            <a:endParaRPr lang="zh-TW" altLang="en-US" sz="1000" dirty="0"/>
          </a:p>
        </p:txBody>
      </p:sp>
      <p:sp>
        <p:nvSpPr>
          <p:cNvPr id="8" name="投影片編號版面配置區 7">
            <a:extLst>
              <a:ext uri="{FF2B5EF4-FFF2-40B4-BE49-F238E27FC236}">
                <a16:creationId xmlns:a16="http://schemas.microsoft.com/office/drawing/2014/main" id="{31B9C290-69F0-4BF3-884C-B27FCE9DB6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91</a:t>
            </a:fld>
            <a:endParaRPr lang="zh-TW" altLang="en-US"/>
          </a:p>
        </p:txBody>
      </p:sp>
    </p:spTree>
    <p:extLst>
      <p:ext uri="{BB962C8B-B14F-4D97-AF65-F5344CB8AC3E}">
        <p14:creationId xmlns:p14="http://schemas.microsoft.com/office/powerpoint/2010/main" val="302088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137A7C-0652-4235-9B1C-C2C6190766E0}"/>
              </a:ext>
            </a:extLst>
          </p:cNvPr>
          <p:cNvSpPr>
            <a:spLocks noGrp="1"/>
          </p:cNvSpPr>
          <p:nvPr>
            <p:ph type="title"/>
          </p:nvPr>
        </p:nvSpPr>
        <p:spPr>
          <a:xfrm>
            <a:off x="205099" y="490894"/>
            <a:ext cx="8785078" cy="461473"/>
          </a:xfrm>
          <a:ln w="38100">
            <a:solidFill>
              <a:srgbClr val="FF0000"/>
            </a:solidFill>
          </a:ln>
        </p:spPr>
        <p:txBody>
          <a:bodyPr/>
          <a:lstStyle/>
          <a:p>
            <a:r>
              <a:rPr lang="en-US" altLang="zh-TW" sz="2600" dirty="0">
                <a:ln>
                  <a:solidFill>
                    <a:srgbClr val="FF0000"/>
                  </a:solidFill>
                </a:ln>
                <a:solidFill>
                  <a:srgbClr val="FF0000"/>
                </a:solidFill>
              </a:rPr>
              <a:t>Increases in quantum computation power are significant!</a:t>
            </a:r>
            <a:endParaRPr lang="zh-TW" altLang="en-US" sz="2600" dirty="0">
              <a:ln>
                <a:solidFill>
                  <a:srgbClr val="FF0000"/>
                </a:solidFill>
              </a:ln>
              <a:solidFill>
                <a:srgbClr val="FF0000"/>
              </a:solidFill>
            </a:endParaRPr>
          </a:p>
        </p:txBody>
      </p:sp>
      <p:sp>
        <p:nvSpPr>
          <p:cNvPr id="4" name="Google Shape;194;g10b70956f60_16_37">
            <a:extLst>
              <a:ext uri="{FF2B5EF4-FFF2-40B4-BE49-F238E27FC236}">
                <a16:creationId xmlns:a16="http://schemas.microsoft.com/office/drawing/2014/main" id="{0459FF40-DD78-4F7E-B238-B0A78EA354D3}"/>
              </a:ext>
            </a:extLst>
          </p:cNvPr>
          <p:cNvSpPr txBox="1"/>
          <p:nvPr/>
        </p:nvSpPr>
        <p:spPr>
          <a:xfrm>
            <a:off x="96863" y="969012"/>
            <a:ext cx="8667427" cy="2631480"/>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1800" dirty="0"/>
              <a:t>Classical Supercomputers have been increased about </a:t>
            </a:r>
            <a:r>
              <a:rPr lang="en-US" altLang="zh-TW" sz="1800" b="1" u="sng" dirty="0">
                <a:solidFill>
                  <a:srgbClr val="FF0000"/>
                </a:solidFill>
              </a:rPr>
              <a:t>7.5</a:t>
            </a:r>
            <a:r>
              <a:rPr lang="en-US" altLang="zh-TW" sz="1800" dirty="0"/>
              <a:t> times: </a:t>
            </a:r>
            <a:r>
              <a:rPr lang="en-US" altLang="zh-TW" sz="1800" dirty="0">
                <a:solidFill>
                  <a:srgbClr val="FF0000"/>
                </a:solidFill>
              </a:rPr>
              <a:t>from 148 </a:t>
            </a:r>
            <a:r>
              <a:rPr lang="en-US" altLang="zh-TW" sz="1800" dirty="0" err="1">
                <a:solidFill>
                  <a:srgbClr val="FF0000"/>
                </a:solidFill>
              </a:rPr>
              <a:t>petaFLOPS</a:t>
            </a:r>
            <a:r>
              <a:rPr lang="en-US" altLang="zh-TW" sz="1800" dirty="0">
                <a:solidFill>
                  <a:srgbClr val="FF0000"/>
                </a:solidFill>
              </a:rPr>
              <a:t> in 2019</a:t>
            </a:r>
            <a:r>
              <a:rPr lang="en-US" altLang="zh-TW" sz="1800" dirty="0"/>
              <a:t> to </a:t>
            </a:r>
            <a:r>
              <a:rPr lang="en-US" altLang="zh-TW" sz="1800" dirty="0">
                <a:solidFill>
                  <a:srgbClr val="FF0000"/>
                </a:solidFill>
              </a:rPr>
              <a:t>1102 </a:t>
            </a:r>
            <a:r>
              <a:rPr lang="en-US" altLang="zh-TW" sz="1800" dirty="0" err="1">
                <a:solidFill>
                  <a:srgbClr val="FF0000"/>
                </a:solidFill>
              </a:rPr>
              <a:t>petaFLOPS</a:t>
            </a:r>
            <a:r>
              <a:rPr lang="en-US" altLang="zh-TW" sz="1800" dirty="0">
                <a:solidFill>
                  <a:srgbClr val="FF0000"/>
                </a:solidFill>
              </a:rPr>
              <a:t> in 2022</a:t>
            </a:r>
            <a:r>
              <a:rPr lang="en-US" altLang="zh-TW" sz="1800" dirty="0"/>
              <a:t>.</a:t>
            </a:r>
          </a:p>
          <a:p>
            <a:pPr marL="342900" lvl="0" indent="-292100" algn="just">
              <a:buSzPts val="2000"/>
              <a:buChar char="●"/>
            </a:pPr>
            <a:endParaRPr lang="en-US" altLang="zh-TW" sz="1800" dirty="0"/>
          </a:p>
          <a:p>
            <a:pPr marL="342900" lvl="0" indent="-292100" algn="just">
              <a:buSzPts val="2000"/>
              <a:buChar char="●"/>
            </a:pPr>
            <a:endParaRPr lang="en-US" altLang="zh-TW" sz="1800" dirty="0"/>
          </a:p>
          <a:p>
            <a:pPr marL="342900" lvl="0" indent="-292100" algn="just">
              <a:buSzPts val="2000"/>
              <a:buChar char="●"/>
            </a:pPr>
            <a:endParaRPr lang="en-US" altLang="zh-TW" sz="1800" dirty="0"/>
          </a:p>
          <a:p>
            <a:pPr marL="342900" lvl="0" indent="-292100" algn="just">
              <a:buSzPts val="2000"/>
              <a:buChar char="●"/>
            </a:pPr>
            <a:endParaRPr lang="en-US" altLang="zh-TW" sz="1800" dirty="0"/>
          </a:p>
          <a:p>
            <a:pPr marL="342900" lvl="0" indent="-292100" algn="just">
              <a:buSzPts val="2000"/>
              <a:buChar char="●"/>
            </a:pPr>
            <a:endParaRPr lang="en-US" altLang="zh-TW" sz="1800" dirty="0"/>
          </a:p>
          <a:p>
            <a:pPr marL="342900" lvl="0" indent="-292100" algn="just">
              <a:buSzPts val="2000"/>
              <a:buChar char="●"/>
            </a:pPr>
            <a:r>
              <a:rPr lang="en-US" altLang="zh-TW" sz="1800" dirty="0"/>
              <a:t>General Purpose Quantum Computers have been increased about </a:t>
            </a:r>
            <a:br>
              <a:rPr lang="en-US" altLang="zh-TW" sz="1800" dirty="0"/>
            </a:br>
            <a:r>
              <a:rPr lang="en-US" altLang="zh-TW" sz="1800" b="1" u="sng" dirty="0">
                <a:solidFill>
                  <a:srgbClr val="00B050"/>
                </a:solidFill>
              </a:rPr>
              <a:t>2</a:t>
            </a:r>
            <a:r>
              <a:rPr lang="en-US" altLang="zh-TW" sz="1800" b="1" u="sng" baseline="30000" dirty="0">
                <a:solidFill>
                  <a:srgbClr val="00B050"/>
                </a:solidFill>
              </a:rPr>
              <a:t>(433-53)</a:t>
            </a:r>
            <a:r>
              <a:rPr lang="en-US" altLang="zh-TW" sz="1800" b="1" u="sng" dirty="0">
                <a:solidFill>
                  <a:srgbClr val="00B050"/>
                </a:solidFill>
              </a:rPr>
              <a:t>=2</a:t>
            </a:r>
            <a:r>
              <a:rPr lang="en-US" altLang="zh-TW" sz="1800" b="1" u="sng" baseline="30000" dirty="0">
                <a:solidFill>
                  <a:srgbClr val="00B050"/>
                </a:solidFill>
              </a:rPr>
              <a:t>780</a:t>
            </a:r>
            <a:r>
              <a:rPr lang="en-US" altLang="zh-TW" sz="1800" b="1" u="sng" dirty="0">
                <a:solidFill>
                  <a:srgbClr val="00B050"/>
                </a:solidFill>
              </a:rPr>
              <a:t>=2.462625e+114</a:t>
            </a:r>
            <a:r>
              <a:rPr lang="en-US" altLang="zh-TW" sz="1800" dirty="0">
                <a:solidFill>
                  <a:srgbClr val="00B050"/>
                </a:solidFill>
              </a:rPr>
              <a:t> </a:t>
            </a:r>
            <a:r>
              <a:rPr lang="en-US" altLang="zh-TW" sz="1800" dirty="0"/>
              <a:t>times from </a:t>
            </a:r>
            <a:r>
              <a:rPr lang="en-US" altLang="zh-TW" sz="1800" dirty="0">
                <a:solidFill>
                  <a:srgbClr val="00B050"/>
                </a:solidFill>
              </a:rPr>
              <a:t>57 qubits in 2019 </a:t>
            </a:r>
            <a:r>
              <a:rPr lang="en-US" altLang="zh-TW" sz="1800" dirty="0"/>
              <a:t>to </a:t>
            </a:r>
            <a:r>
              <a:rPr lang="en-US" altLang="zh-TW" sz="1800" dirty="0">
                <a:solidFill>
                  <a:srgbClr val="00B050"/>
                </a:solidFill>
              </a:rPr>
              <a:t>433 qubits in 2022</a:t>
            </a:r>
            <a:r>
              <a:rPr lang="en-US" altLang="zh-TW" sz="1800" dirty="0"/>
              <a:t>.</a:t>
            </a:r>
          </a:p>
        </p:txBody>
      </p:sp>
      <p:pic>
        <p:nvPicPr>
          <p:cNvPr id="5" name="Picture 2" descr="https://upload.wikimedia.org/wikipedia/commons/thumb/b/b4/Summit_%28supercomputer%29.jpg/800px-Summit_%28supercomputer%29.jpg">
            <a:extLst>
              <a:ext uri="{FF2B5EF4-FFF2-40B4-BE49-F238E27FC236}">
                <a16:creationId xmlns:a16="http://schemas.microsoft.com/office/drawing/2014/main" id="{ABEC9F09-7E59-4C77-B451-7E6860EF0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035" y="1671687"/>
            <a:ext cx="1779549" cy="12187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ontier Supercomputer: world's fastest supercomputer">
            <a:extLst>
              <a:ext uri="{FF2B5EF4-FFF2-40B4-BE49-F238E27FC236}">
                <a16:creationId xmlns:a16="http://schemas.microsoft.com/office/drawing/2014/main" id="{856ABD12-2014-48E8-9580-221909DD4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648" y="1662418"/>
            <a:ext cx="2069024" cy="12372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ugaku, a supercomputer co-developed by the Riken research institute and Fujitsu Ltd., was ranked the world's fastest by the U.S.-European TOP500 project. | KYODO">
            <a:extLst>
              <a:ext uri="{FF2B5EF4-FFF2-40B4-BE49-F238E27FC236}">
                <a16:creationId xmlns:a16="http://schemas.microsoft.com/office/drawing/2014/main" id="{CA37F651-2A20-4E69-A04D-FB164B3E7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420" y="1680956"/>
            <a:ext cx="1991533" cy="1209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mirabilisdesign.com/wp-content/uploads/2021/04/google-sycamore-ordinateur-quantique-1-min.jpg">
            <a:extLst>
              <a:ext uri="{FF2B5EF4-FFF2-40B4-BE49-F238E27FC236}">
                <a16:creationId xmlns:a16="http://schemas.microsoft.com/office/drawing/2014/main" id="{10E777AD-C686-4A4D-B363-1D4A0B23C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622" y="3600492"/>
            <a:ext cx="2393503" cy="13459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witter 上的 Jay Gambetta：&quot;Eagle has landed. Eagle is our 127-qubit quantum  processor and currently operational. To read more about it check out the  blog https://t.co/sgiHZtwIyV 1/12 https://t.co/gyU07HliNF&quot; / Twitter">
            <a:extLst>
              <a:ext uri="{FF2B5EF4-FFF2-40B4-BE49-F238E27FC236}">
                <a16:creationId xmlns:a16="http://schemas.microsoft.com/office/drawing/2014/main" id="{1F7F7F86-0DBC-4FE9-B11C-391174108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600492"/>
            <a:ext cx="2277872" cy="1345957"/>
          </a:xfrm>
          <a:prstGeom prst="rect">
            <a:avLst/>
          </a:prstGeom>
          <a:noFill/>
          <a:extLst>
            <a:ext uri="{909E8E84-426E-40DD-AFC4-6F175D3DCCD1}">
              <a14:hiddenFill xmlns:a14="http://schemas.microsoft.com/office/drawing/2010/main">
                <a:solidFill>
                  <a:srgbClr val="FFFFFF"/>
                </a:solidFill>
              </a14:hiddenFill>
            </a:ext>
          </a:extLst>
        </p:spPr>
      </p:pic>
      <p:sp>
        <p:nvSpPr>
          <p:cNvPr id="11" name="投影片編號版面配置區 10">
            <a:extLst>
              <a:ext uri="{FF2B5EF4-FFF2-40B4-BE49-F238E27FC236}">
                <a16:creationId xmlns:a16="http://schemas.microsoft.com/office/drawing/2014/main" id="{5208704E-2CF5-41D0-AC5C-467B7FD82B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92</a:t>
            </a:fld>
            <a:endParaRPr lang="zh-TW" altLang="en-US"/>
          </a:p>
        </p:txBody>
      </p:sp>
    </p:spTree>
    <p:extLst>
      <p:ext uri="{BB962C8B-B14F-4D97-AF65-F5344CB8AC3E}">
        <p14:creationId xmlns:p14="http://schemas.microsoft.com/office/powerpoint/2010/main" val="27854914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4B4A3A-79B3-4930-BA17-04764512E57F}"/>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43F23946-05F4-4D0A-A19C-CD125AE42C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93</a:t>
            </a:fld>
            <a:endParaRPr lang="zh-TW" altLang="en-US"/>
          </a:p>
        </p:txBody>
      </p:sp>
      <p:sp>
        <p:nvSpPr>
          <p:cNvPr id="5" name="文字方塊 4">
            <a:extLst>
              <a:ext uri="{FF2B5EF4-FFF2-40B4-BE49-F238E27FC236}">
                <a16:creationId xmlns:a16="http://schemas.microsoft.com/office/drawing/2014/main" id="{B8A1A1F3-6A21-497D-94F4-4075EF9C056E}"/>
              </a:ext>
            </a:extLst>
          </p:cNvPr>
          <p:cNvSpPr txBox="1"/>
          <p:nvPr/>
        </p:nvSpPr>
        <p:spPr>
          <a:xfrm>
            <a:off x="-10160" y="-20320"/>
            <a:ext cx="9143999" cy="584775"/>
          </a:xfrm>
          <a:prstGeom prst="rect">
            <a:avLst/>
          </a:prstGeom>
          <a:solidFill>
            <a:schemeClr val="bg1"/>
          </a:solidFill>
        </p:spPr>
        <p:txBody>
          <a:bodyPr wrap="square" rtlCol="0">
            <a:spAutoFit/>
          </a:bodyPr>
          <a:lstStyle/>
          <a:p>
            <a:pPr algn="just"/>
            <a:r>
              <a:rPr lang="en-US" altLang="zh-TW" sz="1600" b="1" u="sng" dirty="0">
                <a:solidFill>
                  <a:srgbClr val="FF0000"/>
                </a:solidFill>
              </a:rPr>
              <a:t>The form of quantum computers keeps changing, but the form of quantum algorithms remains the same. Thus, it is good to focus on studying and developing quantum algorithms.</a:t>
            </a:r>
            <a:endParaRPr lang="zh-TW" altLang="en-US" sz="1600" b="1" u="sng" dirty="0">
              <a:solidFill>
                <a:srgbClr val="FF0000"/>
              </a:solidFill>
            </a:endParaRPr>
          </a:p>
        </p:txBody>
      </p:sp>
      <p:pic>
        <p:nvPicPr>
          <p:cNvPr id="7" name="圖片 6">
            <a:extLst>
              <a:ext uri="{FF2B5EF4-FFF2-40B4-BE49-F238E27FC236}">
                <a16:creationId xmlns:a16="http://schemas.microsoft.com/office/drawing/2014/main" id="{01CF5FF6-C83B-4556-97A8-B016B7AE3494}"/>
              </a:ext>
            </a:extLst>
          </p:cNvPr>
          <p:cNvPicPr>
            <a:picLocks noChangeAspect="1"/>
          </p:cNvPicPr>
          <p:nvPr/>
        </p:nvPicPr>
        <p:blipFill>
          <a:blip r:embed="rId2"/>
          <a:stretch>
            <a:fillRect/>
          </a:stretch>
        </p:blipFill>
        <p:spPr>
          <a:xfrm>
            <a:off x="0" y="564455"/>
            <a:ext cx="8869680" cy="4545599"/>
          </a:xfrm>
          <a:prstGeom prst="rect">
            <a:avLst/>
          </a:prstGeom>
        </p:spPr>
      </p:pic>
    </p:spTree>
    <p:extLst>
      <p:ext uri="{BB962C8B-B14F-4D97-AF65-F5344CB8AC3E}">
        <p14:creationId xmlns:p14="http://schemas.microsoft.com/office/powerpoint/2010/main" val="22362179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4B4A3A-79B3-4930-BA17-04764512E57F}"/>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43F23946-05F4-4D0A-A19C-CD125AE42C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94</a:t>
            </a:fld>
            <a:endParaRPr lang="zh-TW" altLang="en-US"/>
          </a:p>
        </p:txBody>
      </p:sp>
      <p:sp>
        <p:nvSpPr>
          <p:cNvPr id="5" name="文字方塊 4">
            <a:extLst>
              <a:ext uri="{FF2B5EF4-FFF2-40B4-BE49-F238E27FC236}">
                <a16:creationId xmlns:a16="http://schemas.microsoft.com/office/drawing/2014/main" id="{B8A1A1F3-6A21-497D-94F4-4075EF9C056E}"/>
              </a:ext>
            </a:extLst>
          </p:cNvPr>
          <p:cNvSpPr txBox="1"/>
          <p:nvPr/>
        </p:nvSpPr>
        <p:spPr>
          <a:xfrm>
            <a:off x="-10160" y="-20320"/>
            <a:ext cx="9143999" cy="584775"/>
          </a:xfrm>
          <a:prstGeom prst="rect">
            <a:avLst/>
          </a:prstGeom>
          <a:solidFill>
            <a:schemeClr val="bg1"/>
          </a:solidFill>
        </p:spPr>
        <p:txBody>
          <a:bodyPr wrap="square" rtlCol="0">
            <a:spAutoFit/>
          </a:bodyPr>
          <a:lstStyle/>
          <a:p>
            <a:pPr algn="just"/>
            <a:r>
              <a:rPr lang="en-US" altLang="zh-TW" sz="1600" b="1" u="sng" dirty="0">
                <a:solidFill>
                  <a:srgbClr val="FF0000"/>
                </a:solidFill>
              </a:rPr>
              <a:t>The form of quantum computers keeps changing, but the form of quantum algorithms remains the same. Thus, it is good to focus on studying and developing quantum algorithms.</a:t>
            </a:r>
            <a:endParaRPr lang="zh-TW" altLang="en-US" sz="1600" b="1" u="sng" dirty="0">
              <a:solidFill>
                <a:srgbClr val="FF0000"/>
              </a:solidFill>
            </a:endParaRPr>
          </a:p>
        </p:txBody>
      </p:sp>
      <p:pic>
        <p:nvPicPr>
          <p:cNvPr id="4" name="圖片 3">
            <a:extLst>
              <a:ext uri="{FF2B5EF4-FFF2-40B4-BE49-F238E27FC236}">
                <a16:creationId xmlns:a16="http://schemas.microsoft.com/office/drawing/2014/main" id="{9F5B2669-C631-4B4D-B075-6CBB98746B85}"/>
              </a:ext>
            </a:extLst>
          </p:cNvPr>
          <p:cNvPicPr>
            <a:picLocks noChangeAspect="1"/>
          </p:cNvPicPr>
          <p:nvPr/>
        </p:nvPicPr>
        <p:blipFill rotWithShape="1">
          <a:blip r:embed="rId2"/>
          <a:srcRect l="1617"/>
          <a:stretch/>
        </p:blipFill>
        <p:spPr>
          <a:xfrm>
            <a:off x="106471" y="638606"/>
            <a:ext cx="8814009" cy="4398854"/>
          </a:xfrm>
          <a:prstGeom prst="rect">
            <a:avLst/>
          </a:prstGeom>
        </p:spPr>
      </p:pic>
    </p:spTree>
    <p:extLst>
      <p:ext uri="{BB962C8B-B14F-4D97-AF65-F5344CB8AC3E}">
        <p14:creationId xmlns:p14="http://schemas.microsoft.com/office/powerpoint/2010/main" val="3261031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10b70956f60_16_7"/>
          <p:cNvSpPr txBox="1">
            <a:spLocks noGrp="1"/>
          </p:cNvSpPr>
          <p:nvPr>
            <p:ph type="title"/>
          </p:nvPr>
        </p:nvSpPr>
        <p:spPr>
          <a:xfrm>
            <a:off x="4352545" y="536062"/>
            <a:ext cx="3599784" cy="2533040"/>
          </a:xfrm>
          <a:prstGeom prst="rect">
            <a:avLst/>
          </a:prstGeom>
        </p:spPr>
        <p:txBody>
          <a:bodyPr spcFirstLastPara="1" wrap="square" lIns="68575" tIns="34275" rIns="68575" bIns="34275" anchor="ctr" anchorCtr="0">
            <a:noAutofit/>
          </a:bodyPr>
          <a:lstStyle/>
          <a:p>
            <a:pPr algn="ctr"/>
            <a:r>
              <a:rPr lang="en-US" altLang="zh-TW" sz="10000" dirty="0"/>
              <a:t>Q&amp;A</a:t>
            </a:r>
            <a:br>
              <a:rPr lang="en-US" altLang="zh-TW" sz="10000" dirty="0"/>
            </a:br>
            <a:endParaRPr sz="10000" dirty="0"/>
          </a:p>
        </p:txBody>
      </p:sp>
      <p:pic>
        <p:nvPicPr>
          <p:cNvPr id="1026" name="Picture 2" descr="My Photo">
            <a:extLst>
              <a:ext uri="{FF2B5EF4-FFF2-40B4-BE49-F238E27FC236}">
                <a16:creationId xmlns:a16="http://schemas.microsoft.com/office/drawing/2014/main" id="{3B5FDCA5-8176-4285-B813-228E3DAD5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8" y="546784"/>
            <a:ext cx="3878959" cy="348332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93;g10b70956f60_16_7">
            <a:extLst>
              <a:ext uri="{FF2B5EF4-FFF2-40B4-BE49-F238E27FC236}">
                <a16:creationId xmlns:a16="http://schemas.microsoft.com/office/drawing/2014/main" id="{7A8FCB28-0E22-43A5-9DA4-CEA6F37B8869}"/>
              </a:ext>
            </a:extLst>
          </p:cNvPr>
          <p:cNvSpPr txBox="1">
            <a:spLocks/>
          </p:cNvSpPr>
          <p:nvPr/>
        </p:nvSpPr>
        <p:spPr>
          <a:xfrm>
            <a:off x="53514" y="3838271"/>
            <a:ext cx="8143303" cy="1443157"/>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000" b="1" dirty="0"/>
              <a:t>Jehn-Ruey Jiang (</a:t>
            </a:r>
            <a:r>
              <a:rPr lang="zh-TW" altLang="en-US" sz="2000" b="1" dirty="0"/>
              <a:t>江振瑞） </a:t>
            </a:r>
            <a:endParaRPr lang="en-US" altLang="zh-TW" sz="2000" b="1" dirty="0"/>
          </a:p>
          <a:p>
            <a:r>
              <a:rPr lang="en-US" altLang="zh-TW" sz="2000" b="1" dirty="0"/>
              <a:t>Email: jrjiang@g.ncu.edu.tw</a:t>
            </a:r>
          </a:p>
          <a:p>
            <a:r>
              <a:rPr lang="en-US" sz="2000" b="1" dirty="0"/>
              <a:t>Web:   https://staff.csie.ncu.edu.tw/jrjiang/</a:t>
            </a:r>
            <a:endParaRPr lang="en-US" sz="1600" dirty="0"/>
          </a:p>
        </p:txBody>
      </p:sp>
      <p:pic>
        <p:nvPicPr>
          <p:cNvPr id="6" name="Picture 2" descr="Cover">
            <a:extLst>
              <a:ext uri="{FF2B5EF4-FFF2-40B4-BE49-F238E27FC236}">
                <a16:creationId xmlns:a16="http://schemas.microsoft.com/office/drawing/2014/main" id="{6032145B-4C01-4A85-AD82-8B122B51B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112" y="1511559"/>
            <a:ext cx="2017539" cy="2809571"/>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94;g10b70956f60_16_37">
            <a:extLst>
              <a:ext uri="{FF2B5EF4-FFF2-40B4-BE49-F238E27FC236}">
                <a16:creationId xmlns:a16="http://schemas.microsoft.com/office/drawing/2014/main" id="{AFF53252-27A1-4138-AEE0-5DB30A4E329B}"/>
              </a:ext>
            </a:extLst>
          </p:cNvPr>
          <p:cNvSpPr txBox="1"/>
          <p:nvPr/>
        </p:nvSpPr>
        <p:spPr>
          <a:xfrm>
            <a:off x="5272069" y="1586070"/>
            <a:ext cx="3871931" cy="1211862"/>
          </a:xfrm>
          <a:prstGeom prst="rect">
            <a:avLst/>
          </a:prstGeom>
          <a:noFill/>
          <a:ln>
            <a:noFill/>
          </a:ln>
        </p:spPr>
        <p:txBody>
          <a:bodyPr spcFirstLastPara="1" wrap="square" lIns="51431" tIns="51431" rIns="51431" bIns="51431" anchor="t" anchorCtr="0">
            <a:spAutoFit/>
          </a:bodyPr>
          <a:lstStyle/>
          <a:p>
            <a:pPr marL="257175" indent="-219075">
              <a:buSzPts val="2000"/>
              <a:buChar char="●"/>
            </a:pPr>
            <a:r>
              <a:rPr lang="en-US" altLang="zh-TW" sz="1350" dirty="0"/>
              <a:t>Easy to Learn Quantum Programming --</a:t>
            </a:r>
            <a:br>
              <a:rPr lang="en-US" altLang="zh-TW" sz="1350" dirty="0"/>
            </a:br>
            <a:r>
              <a:rPr lang="en-US" altLang="zh-TW" sz="1200" i="1" dirty="0"/>
              <a:t>From Quantum Bit to Quantum Algorithm</a:t>
            </a:r>
          </a:p>
          <a:p>
            <a:pPr marL="257175" indent="-219075" algn="just">
              <a:buSzPts val="2000"/>
              <a:buChar char="●"/>
            </a:pPr>
            <a:r>
              <a:rPr lang="en-US" altLang="zh-TW" sz="1200" dirty="0"/>
              <a:t>Published in August 2022.</a:t>
            </a:r>
          </a:p>
          <a:p>
            <a:pPr marL="257175" indent="-219075" algn="just">
              <a:buSzPts val="2000"/>
              <a:buChar char="●"/>
            </a:pPr>
            <a:r>
              <a:rPr lang="en-US" altLang="zh-TW" sz="1200" dirty="0"/>
              <a:t>ISBN: 9786263242715</a:t>
            </a:r>
          </a:p>
          <a:p>
            <a:pPr marL="257175" indent="-219075" algn="just">
              <a:buSzPts val="2000"/>
              <a:buChar char="●"/>
            </a:pPr>
            <a:r>
              <a:rPr lang="en-US" altLang="zh-TW" sz="1200" dirty="0"/>
              <a:t>You can buy the book via:</a:t>
            </a:r>
          </a:p>
          <a:p>
            <a:pPr marL="38100" lvl="1" algn="just">
              <a:buSzPts val="2000"/>
            </a:pPr>
            <a:r>
              <a:rPr lang="en-US" altLang="zh-TW" sz="1050" dirty="0">
                <a:hlinkClick r:id="rId5"/>
              </a:rPr>
              <a:t>https://www.books.com.tw/products/0010933217?sloc=main</a:t>
            </a:r>
            <a:endParaRPr lang="en-US" altLang="zh-TW" sz="1500" dirty="0"/>
          </a:p>
        </p:txBody>
      </p:sp>
      <p:pic>
        <p:nvPicPr>
          <p:cNvPr id="3" name="圖片 2">
            <a:extLst>
              <a:ext uri="{FF2B5EF4-FFF2-40B4-BE49-F238E27FC236}">
                <a16:creationId xmlns:a16="http://schemas.microsoft.com/office/drawing/2014/main" id="{71E1C7D9-9F5A-4E8A-9CFF-65436071C4F9}"/>
              </a:ext>
            </a:extLst>
          </p:cNvPr>
          <p:cNvPicPr>
            <a:picLocks noChangeAspect="1"/>
          </p:cNvPicPr>
          <p:nvPr/>
        </p:nvPicPr>
        <p:blipFill>
          <a:blip r:embed="rId6"/>
          <a:stretch>
            <a:fillRect/>
          </a:stretch>
        </p:blipFill>
        <p:spPr>
          <a:xfrm>
            <a:off x="5591399" y="2914135"/>
            <a:ext cx="2167467" cy="2109348"/>
          </a:xfrm>
          <a:prstGeom prst="rect">
            <a:avLst/>
          </a:prstGeom>
        </p:spPr>
      </p:pic>
      <p:sp>
        <p:nvSpPr>
          <p:cNvPr id="4" name="投影片編號版面配置區 3">
            <a:extLst>
              <a:ext uri="{FF2B5EF4-FFF2-40B4-BE49-F238E27FC236}">
                <a16:creationId xmlns:a16="http://schemas.microsoft.com/office/drawing/2014/main" id="{28E273ED-ED68-44D0-92CF-0B0BE5B686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95</a:t>
            </a:fld>
            <a:endParaRPr lang="zh-TW" altLang="en-US"/>
          </a:p>
        </p:txBody>
      </p:sp>
    </p:spTree>
    <p:extLst>
      <p:ext uri="{BB962C8B-B14F-4D97-AF65-F5344CB8AC3E}">
        <p14:creationId xmlns:p14="http://schemas.microsoft.com/office/powerpoint/2010/main" val="397153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MA" val="3.0"/>
</p:tagLst>
</file>

<file path=ppt/tags/tag10.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10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11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4.xml><?xml version="1.0" encoding="utf-8"?>
<p:tagLst xmlns:a="http://schemas.openxmlformats.org/drawingml/2006/main" xmlns:r="http://schemas.openxmlformats.org/officeDocument/2006/relationships" xmlns:p="http://schemas.openxmlformats.org/presentationml/2006/main">
  <p:tag name="AMA" val="3.0"/>
</p:tagLst>
</file>

<file path=ppt/tags/tag12.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13.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1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xml><?xml version="1.0" encoding="utf-8"?>
<p:tagLst xmlns:a="http://schemas.openxmlformats.org/drawingml/2006/main" xmlns:r="http://schemas.openxmlformats.org/officeDocument/2006/relationships" xmlns:p="http://schemas.openxmlformats.org/presentationml/2006/main">
  <p:tag name="AMA" val="3.0"/>
</p:tagLst>
</file>

<file path=ppt/tags/tag2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3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4.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4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42.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3.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4.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5.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6.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7.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8.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9.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5.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5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6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7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8.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79.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0.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1.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2.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3.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4.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5.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8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8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8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9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heme/theme1.xml><?xml version="1.0" encoding="utf-8"?>
<a:theme xmlns:a="http://schemas.openxmlformats.org/drawingml/2006/main" name="acanlab">
  <a:themeElements>
    <a:clrScheme name="ACN Lab.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11433</TotalTime>
  <Words>23958</Words>
  <Application>Microsoft Office PowerPoint</Application>
  <PresentationFormat>如螢幕大小 (16:9)</PresentationFormat>
  <Paragraphs>1385</Paragraphs>
  <Slides>95</Slides>
  <Notes>65</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95</vt:i4>
      </vt:variant>
    </vt:vector>
  </HeadingPairs>
  <TitlesOfParts>
    <vt:vector size="111" baseType="lpstr">
      <vt:lpstr>Arial Narrow</vt:lpstr>
      <vt:lpstr>新細明體</vt:lpstr>
      <vt:lpstr>Times</vt:lpstr>
      <vt:lpstr>Heiti SC Medium</vt:lpstr>
      <vt:lpstr>Times New Roman</vt:lpstr>
      <vt:lpstr>微軟正黑體</vt:lpstr>
      <vt:lpstr>Cambria Math</vt:lpstr>
      <vt:lpstr>Noto Sans</vt:lpstr>
      <vt:lpstr>SimSun</vt:lpstr>
      <vt:lpstr>Noto Sans Symbols</vt:lpstr>
      <vt:lpstr>Symbol</vt:lpstr>
      <vt:lpstr>Arial</vt:lpstr>
      <vt:lpstr>Georgia Pro Black</vt:lpstr>
      <vt:lpstr>Wingdings</vt:lpstr>
      <vt:lpstr>標楷體</vt:lpstr>
      <vt:lpstr>acanlab</vt:lpstr>
      <vt:lpstr>From Quantum Bits to  Quantum Algorithms 從量子位元到量子演算法 </vt:lpstr>
      <vt:lpstr>PowerPoint 簡報</vt:lpstr>
      <vt:lpstr>Source: M. Krelina, “Quantum warfare: definitions, overview and challenges,” arXiv:2103.12548 (2021). </vt:lpstr>
      <vt:lpstr>        Quantum Technologies</vt:lpstr>
      <vt:lpstr>Outline</vt:lpstr>
      <vt:lpstr>Outline</vt:lpstr>
      <vt:lpstr>What is “Quantum”?</vt:lpstr>
      <vt:lpstr>PowerPoint 簡報</vt:lpstr>
      <vt:lpstr>Macroscopic World vs. Microscopic World</vt:lpstr>
      <vt:lpstr>An electron or a photon alone is a wave</vt:lpstr>
      <vt:lpstr>A bunch of water molecules (H2O) has the form of a wave</vt:lpstr>
      <vt:lpstr>PowerPoint 簡報</vt:lpstr>
      <vt:lpstr>Quantum Tunneling</vt:lpstr>
      <vt:lpstr>PowerPoint 簡報</vt:lpstr>
      <vt:lpstr>n bits to represent one of 2n states at a time   vs n qubits to represent all 2n states at a time</vt:lpstr>
      <vt:lpstr>PowerPoint 簡報</vt:lpstr>
      <vt:lpstr>Classical Computers vs Quantum Computers</vt:lpstr>
      <vt:lpstr>Microsoft Majorana 1  (8 topological qubits,  Feb. 2025)</vt:lpstr>
      <vt:lpstr>Quantum Computer (QC) Classification</vt:lpstr>
      <vt:lpstr>Spin Coin vs Bloch Sphere</vt:lpstr>
      <vt:lpstr>Visualization of quantum gates</vt:lpstr>
      <vt:lpstr>Quantum Gate and Unitary Matrix</vt:lpstr>
      <vt:lpstr>The code of Bell-state (entanglement state)</vt:lpstr>
      <vt:lpstr>Einstein vs Bohr</vt:lpstr>
      <vt:lpstr>Multi-partite Entanglement:  GHZ states</vt:lpstr>
      <vt:lpstr>GHZ quantum entanglement of n (n=3) qubits</vt:lpstr>
      <vt:lpstr>Multi-partite Entanglement:  W states</vt:lpstr>
      <vt:lpstr>W quantum entanglement of n (n=3) qubit</vt:lpstr>
      <vt:lpstr>Multi-partite Entanglement:  Dicke states</vt:lpstr>
      <vt:lpstr>Dicke quantum entanglement of n (n=3) qubits</vt:lpstr>
      <vt:lpstr>Quantum internet (Quantum Internet)</vt:lpstr>
      <vt:lpstr>Quantum Entanglement Applications</vt:lpstr>
      <vt:lpstr>Outline</vt:lpstr>
      <vt:lpstr>Quantum Supremacy (Advantage)</vt:lpstr>
      <vt:lpstr>PowerPoint 簡報</vt:lpstr>
      <vt:lpstr>PowerPoint 簡報</vt:lpstr>
      <vt:lpstr>FT: from time domain to frequency domain</vt:lpstr>
      <vt:lpstr>Light -&gt; Prism -&gt; Spectrum  vs Signal (or series)-&gt; FT -&gt; Spectrum  </vt:lpstr>
      <vt:lpstr>Quantum Fourier Transform (QFT): From computation basis to Fourier basis</vt:lpstr>
      <vt:lpstr>Formula of QFT</vt:lpstr>
      <vt:lpstr>QFT Circuit of 4 Qubits</vt:lpstr>
      <vt:lpstr>QFT-1 Circuit of 4 Qubits</vt:lpstr>
      <vt:lpstr>MIT vs MIT</vt:lpstr>
      <vt:lpstr>PowerPoint 簡報</vt:lpstr>
      <vt:lpstr>PowerPoint 簡報</vt:lpstr>
      <vt:lpstr>PowerPoint 簡報</vt:lpstr>
      <vt:lpstr>Roadmap for a transition to PQC</vt:lpstr>
      <vt:lpstr>PowerPoint 簡報</vt:lpstr>
      <vt:lpstr>PowerPoint 簡報</vt:lpstr>
      <vt:lpstr>P, NP, NPC, NP-hard, and BQP</vt:lpstr>
      <vt:lpstr>Algorithms for Quantum Annealers and Quantum-inspired Annealers</vt:lpstr>
      <vt:lpstr>Annealing</vt:lpstr>
      <vt:lpstr>Simulated Annealing Example (for maximization)</vt:lpstr>
      <vt:lpstr>PowerPoint 簡報</vt:lpstr>
      <vt:lpstr>PowerPoint 簡報</vt:lpstr>
      <vt:lpstr>Quantum Annealing</vt:lpstr>
      <vt:lpstr>2D Ising Model</vt:lpstr>
      <vt:lpstr>QUBO Model</vt:lpstr>
      <vt:lpstr>Different Weight Setting Methods (WSMs) for Penalty Weights</vt:lpstr>
      <vt:lpstr>Three Types of Annealers for Benchmarking</vt:lpstr>
      <vt:lpstr>Quantum Algorithms for D-Wave Quantum Annealers (QAs)</vt:lpstr>
      <vt:lpstr>PowerPoint 簡報</vt:lpstr>
      <vt:lpstr>D-Wave QPU and Topology</vt:lpstr>
      <vt:lpstr>Minor-Embedding</vt:lpstr>
      <vt:lpstr>QPU Solvers: Decomposing Large Problems</vt:lpstr>
      <vt:lpstr>QA Problem Solving Workflow</vt:lpstr>
      <vt:lpstr>Fujitsu Digital Annealer (DA)</vt:lpstr>
      <vt:lpstr>DA example: parallel one-bit inversion to find optimum rapidly</vt:lpstr>
      <vt:lpstr>Using DA</vt:lpstr>
      <vt:lpstr>Compal GPU-based Annealer (GPUA) Framework</vt:lpstr>
      <vt:lpstr>Diverse Adaptive Bulk Search (DABS)     </vt:lpstr>
      <vt:lpstr>NP-hard and NP-Complete (NPC) Problems</vt:lpstr>
      <vt:lpstr>QUBO Formula Classification</vt:lpstr>
      <vt:lpstr>Subset Sum Problem (SSP)</vt:lpstr>
      <vt:lpstr>Graph Coloring Problem (GCP)</vt:lpstr>
      <vt:lpstr>Traveling Salesperson Problem (TSP)</vt:lpstr>
      <vt:lpstr>Different weight setting methods (WSMs) and penalty weights  </vt:lpstr>
      <vt:lpstr>Legends for Solution Ranking</vt:lpstr>
      <vt:lpstr>Subset Sum Problem (SSP)</vt:lpstr>
      <vt:lpstr>Max Cut Problem (MCP)</vt:lpstr>
      <vt:lpstr>Vertex Cover Problem (VCP)</vt:lpstr>
      <vt:lpstr>0/1 Knapsack Problem (0/1 KP)</vt:lpstr>
      <vt:lpstr>Graph Coloring Problem (GCP)</vt:lpstr>
      <vt:lpstr>Hamiltonian Cycle Problem (HCP)</vt:lpstr>
      <vt:lpstr>Travelling Salesperson Problem (TSP)</vt:lpstr>
      <vt:lpstr>Job-shop Scheduling Problem (JSP)</vt:lpstr>
      <vt:lpstr>Overall Ranking Distribution</vt:lpstr>
      <vt:lpstr>Annealer Overall Comparisons</vt:lpstr>
      <vt:lpstr>Outline</vt:lpstr>
      <vt:lpstr>The quantum computation era is coming.</vt:lpstr>
      <vt:lpstr>PowerPoint 簡報</vt:lpstr>
      <vt:lpstr>Increases in quantum computation power are significant!</vt:lpstr>
      <vt:lpstr>PowerPoint 簡報</vt:lpstr>
      <vt:lpstr>PowerPoint 簡報</vt:lpstr>
      <vt:lpstr>Q&amp;A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工業控制系統資訊安全</dc:title>
  <dc:creator>Ray</dc:creator>
  <cp:lastModifiedBy>Ray</cp:lastModifiedBy>
  <cp:revision>416</cp:revision>
  <cp:lastPrinted>2022-10-04T01:12:08Z</cp:lastPrinted>
  <dcterms:modified xsi:type="dcterms:W3CDTF">2025-05-08T22:50:17Z</dcterms:modified>
</cp:coreProperties>
</file>