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556" autoAdjust="0"/>
  </p:normalViewPr>
  <p:slideViewPr>
    <p:cSldViewPr snapToGrid="0" snapToObjects="1">
      <p:cViewPr>
        <p:scale>
          <a:sx n="103" d="100"/>
          <a:sy n="103" d="100"/>
        </p:scale>
        <p:origin x="-14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C92D8-DEC8-4D5E-AA3C-9A560C3DFEF1}" type="datetimeFigureOut">
              <a:rPr lang="zh-TW" altLang="en-US" smtClean="0"/>
              <a:t>2025/9/23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03140-7550-4C66-B896-88D4D39A4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36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在 </a:t>
            </a:r>
            <a:r>
              <a:rPr lang="en-US" altLang="zh-TW" b="1" dirty="0"/>
              <a:t>Metaheuristic</a:t>
            </a:r>
            <a:r>
              <a:rPr lang="en-US" altLang="zh-TW" dirty="0"/>
              <a:t> </a:t>
            </a:r>
            <a:r>
              <a:rPr lang="zh-TW" altLang="en-US" dirty="0"/>
              <a:t>中，「引導策略」的英文通常稱為 </a:t>
            </a:r>
            <a:r>
              <a:rPr lang="en-US" altLang="zh-TW" b="1" dirty="0"/>
              <a:t>guidance strategy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它的含義是：</a:t>
            </a:r>
          </a:p>
          <a:p>
            <a:r>
              <a:rPr lang="zh-TW" altLang="en-US" dirty="0"/>
              <a:t>在隨機搜尋（</a:t>
            </a:r>
            <a:r>
              <a:rPr lang="en-US" altLang="zh-TW" dirty="0"/>
              <a:t>stochastic search</a:t>
            </a:r>
            <a:r>
              <a:rPr lang="zh-TW" altLang="en-US" dirty="0"/>
              <a:t>）的基礎上，加入某種 </a:t>
            </a:r>
            <a:r>
              <a:rPr lang="zh-TW" altLang="en-US" b="1" dirty="0"/>
              <a:t>方向性規則（</a:t>
            </a:r>
            <a:r>
              <a:rPr lang="en-US" altLang="zh-TW" b="1" dirty="0"/>
              <a:t>directional rules</a:t>
            </a:r>
            <a:r>
              <a:rPr lang="zh-TW" altLang="en-US" b="1" dirty="0"/>
              <a:t>）</a:t>
            </a:r>
            <a:r>
              <a:rPr lang="en-US" altLang="zh-TW" dirty="0"/>
              <a:t> </a:t>
            </a:r>
            <a:r>
              <a:rPr lang="zh-TW" altLang="en-US" dirty="0"/>
              <a:t>或 </a:t>
            </a:r>
            <a:r>
              <a:rPr lang="zh-TW" altLang="en-US" b="1" dirty="0"/>
              <a:t>偏好設定（</a:t>
            </a:r>
            <a:r>
              <a:rPr lang="en-US" altLang="zh-TW" b="1" dirty="0"/>
              <a:t>preferences</a:t>
            </a:r>
            <a:r>
              <a:rPr lang="zh-TW" altLang="en-US" b="1" dirty="0"/>
              <a:t>）</a:t>
            </a:r>
            <a:r>
              <a:rPr lang="zh-TW" altLang="en-US" dirty="0"/>
              <a:t>，讓搜尋不再完全隨機，而是能逐步往潛在的好解（</a:t>
            </a:r>
            <a:r>
              <a:rPr lang="en-US" altLang="zh-TW" dirty="0"/>
              <a:t>better solutions</a:t>
            </a:r>
            <a:r>
              <a:rPr lang="zh-TW" altLang="en-US" dirty="0"/>
              <a:t>）靠近。</a:t>
            </a:r>
          </a:p>
          <a:p>
            <a:r>
              <a:rPr lang="zh-TW" altLang="en-US" dirty="0"/>
              <a:t>這些策略的功能是 </a:t>
            </a:r>
            <a:r>
              <a:rPr lang="zh-TW" altLang="en-US" b="1" dirty="0"/>
              <a:t>調整搜尋過程</a:t>
            </a:r>
            <a:r>
              <a:rPr lang="zh-TW" altLang="en-US" dirty="0"/>
              <a:t>，例如：</a:t>
            </a:r>
          </a:p>
          <a:p>
            <a:pPr lvl="1"/>
            <a:r>
              <a:rPr lang="zh-TW" altLang="en-US" dirty="0"/>
              <a:t>記憶或偏好歷史上較好的解（如 </a:t>
            </a:r>
            <a:r>
              <a:rPr lang="en-US" altLang="zh-TW" dirty="0" err="1"/>
              <a:t>Tabu</a:t>
            </a:r>
            <a:r>
              <a:rPr lang="en-US" altLang="zh-TW" dirty="0"/>
              <a:t> Search </a:t>
            </a:r>
            <a:r>
              <a:rPr lang="zh-TW" altLang="en-US" dirty="0"/>
              <a:t>的記憶結構）。</a:t>
            </a:r>
          </a:p>
          <a:p>
            <a:pPr lvl="1"/>
            <a:r>
              <a:rPr lang="zh-TW" altLang="en-US" dirty="0"/>
              <a:t>在目標函數中加入額外懲罰或獎勵項，避免重複走進相同區域（如 </a:t>
            </a:r>
            <a:r>
              <a:rPr lang="en-US" altLang="zh-TW" dirty="0"/>
              <a:t>Guided Local Search</a:t>
            </a:r>
            <a:r>
              <a:rPr lang="zh-TW" altLang="en-US" dirty="0"/>
              <a:t>）。</a:t>
            </a:r>
          </a:p>
          <a:p>
            <a:pPr lvl="1"/>
            <a:r>
              <a:rPr lang="zh-TW" altLang="en-US" dirty="0"/>
              <a:t>透過族群學習共享最佳資訊（如 </a:t>
            </a:r>
            <a:r>
              <a:rPr lang="en-US" altLang="zh-TW" dirty="0" err="1"/>
              <a:t>PSO</a:t>
            </a:r>
            <a:r>
              <a:rPr lang="en-US" altLang="zh-TW" dirty="0"/>
              <a:t> </a:t>
            </a:r>
            <a:r>
              <a:rPr lang="zh-TW" altLang="en-US" dirty="0"/>
              <a:t>的個體與全局最優）。</a:t>
            </a:r>
          </a:p>
          <a:p>
            <a:pPr lvl="1"/>
            <a:r>
              <a:rPr lang="zh-TW" altLang="en-US" dirty="0"/>
              <a:t>動態調整搜尋鄰域或參數（如 </a:t>
            </a:r>
            <a:r>
              <a:rPr lang="en-US" altLang="zh-TW" dirty="0"/>
              <a:t>VNS </a:t>
            </a:r>
            <a:r>
              <a:rPr lang="zh-TW" altLang="en-US" dirty="0"/>
              <a:t>或 </a:t>
            </a:r>
            <a:r>
              <a:rPr lang="en-US" altLang="zh-TW" dirty="0"/>
              <a:t>CMA-ES</a:t>
            </a:r>
            <a:r>
              <a:rPr lang="zh-TW" altLang="en-US" dirty="0"/>
              <a:t>）。</a:t>
            </a:r>
          </a:p>
          <a:p>
            <a:r>
              <a:rPr lang="zh-TW" altLang="en-US" dirty="0"/>
              <a:t>👉 簡單來說：</a:t>
            </a:r>
          </a:p>
          <a:p>
            <a:r>
              <a:rPr lang="en-US" altLang="zh-TW" b="1" dirty="0"/>
              <a:t>stochastic search</a:t>
            </a:r>
            <a:r>
              <a:rPr lang="en-US" altLang="zh-TW" dirty="0"/>
              <a:t> </a:t>
            </a:r>
            <a:r>
              <a:rPr lang="zh-TW" altLang="en-US" dirty="0"/>
              <a:t>提供「隨機性」以探索不同解空間；</a:t>
            </a:r>
          </a:p>
          <a:p>
            <a:r>
              <a:rPr lang="en-US" altLang="zh-TW" b="1" dirty="0"/>
              <a:t>guidance strategy</a:t>
            </a:r>
            <a:r>
              <a:rPr lang="en-US" altLang="zh-TW" dirty="0"/>
              <a:t> </a:t>
            </a:r>
            <a:r>
              <a:rPr lang="zh-TW" altLang="en-US" dirty="0"/>
              <a:t>提供「方向性」以避免漫無目的搜尋，並加快找到高品質解的速度。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03140-7550-4C66-B896-88D4D39A40D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52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/>
              <a:t>連續優化問題 </a:t>
            </a:r>
            <a:r>
              <a:rPr lang="en-US" altLang="zh-TW" b="1" dirty="0"/>
              <a:t>(Continuous Optimization Problem)</a:t>
            </a:r>
            <a:r>
              <a:rPr lang="zh-TW" altLang="en-US" dirty="0"/>
              <a:t>：解空間是連續的實數範圍。</a:t>
            </a:r>
          </a:p>
          <a:p>
            <a:r>
              <a:rPr lang="zh-TW" altLang="en-US" b="1" dirty="0"/>
              <a:t>離散優化問題 </a:t>
            </a:r>
            <a:r>
              <a:rPr lang="en-US" altLang="zh-TW" b="1" dirty="0"/>
              <a:t>(Discrete Optimization Problem)</a:t>
            </a:r>
            <a:r>
              <a:rPr lang="zh-TW" altLang="en-US" dirty="0"/>
              <a:t>：解空間是離散的（例如整數、組合）。</a:t>
            </a:r>
            <a:endParaRPr lang="en-US" altLang="zh-TW" dirty="0"/>
          </a:p>
          <a:p>
            <a:r>
              <a:rPr lang="en-US" altLang="zh-TW" b="1" dirty="0"/>
              <a:t>Gaussian Distribution</a:t>
            </a:r>
            <a:r>
              <a:rPr lang="zh-TW" altLang="en-US" dirty="0"/>
              <a:t>（高斯分布 </a:t>
            </a:r>
            <a:r>
              <a:rPr lang="en-US" altLang="zh-TW" dirty="0"/>
              <a:t>/ </a:t>
            </a:r>
            <a:r>
              <a:rPr lang="zh-TW" altLang="en-US" dirty="0"/>
              <a:t>常態分布）</a:t>
            </a:r>
          </a:p>
          <a:p>
            <a:pPr lvl="1"/>
            <a:r>
              <a:rPr lang="zh-TW" altLang="en-US" dirty="0"/>
              <a:t>指數學上最常見的常態分布，表示隨機變數依照鐘形曲線的機率分布。</a:t>
            </a:r>
          </a:p>
          <a:p>
            <a:pPr lvl="1"/>
            <a:r>
              <a:rPr lang="zh-TW" altLang="en-US" dirty="0"/>
              <a:t>在演化策略（</a:t>
            </a:r>
            <a:r>
              <a:rPr lang="en-US" altLang="zh-TW" dirty="0"/>
              <a:t>Evolution Strategies, ES</a:t>
            </a:r>
            <a:r>
              <a:rPr lang="zh-TW" altLang="en-US" dirty="0"/>
              <a:t>）中，常用來決定突變量（</a:t>
            </a:r>
            <a:r>
              <a:rPr lang="en-US" altLang="zh-TW" dirty="0"/>
              <a:t>mutation amount</a:t>
            </a:r>
            <a:r>
              <a:rPr lang="zh-TW" altLang="en-US" dirty="0"/>
              <a:t>）的大小與方向。</a:t>
            </a:r>
          </a:p>
          <a:p>
            <a:r>
              <a:rPr lang="en-US" altLang="zh-TW" b="1" dirty="0"/>
              <a:t>Mutation</a:t>
            </a:r>
            <a:r>
              <a:rPr lang="zh-TW" altLang="en-US" dirty="0"/>
              <a:t>（突變）</a:t>
            </a:r>
          </a:p>
          <a:p>
            <a:pPr lvl="1"/>
            <a:r>
              <a:rPr lang="zh-TW" altLang="en-US" dirty="0"/>
              <a:t>在演化演算法中，指隨機改變個體的部分基因（參數），以產生新解，避免過早收斂。</a:t>
            </a:r>
          </a:p>
          <a:p>
            <a:pPr lvl="1"/>
            <a:r>
              <a:rPr lang="zh-TW" altLang="en-US" dirty="0"/>
              <a:t>在 </a:t>
            </a:r>
            <a:r>
              <a:rPr lang="en-US" altLang="zh-TW" dirty="0"/>
              <a:t>ES </a:t>
            </a:r>
            <a:r>
              <a:rPr lang="zh-TW" altLang="en-US" dirty="0"/>
              <a:t>裡，突變通常是透過 </a:t>
            </a:r>
            <a:r>
              <a:rPr lang="zh-TW" altLang="en-US" b="1" dirty="0"/>
              <a:t>加上來自高斯分布的隨機值</a:t>
            </a:r>
            <a:r>
              <a:rPr lang="zh-TW" altLang="en-US" dirty="0"/>
              <a:t> 來實現。</a:t>
            </a:r>
          </a:p>
          <a:p>
            <a:r>
              <a:rPr lang="en-US" altLang="zh-TW" b="1" dirty="0"/>
              <a:t>Step Size</a:t>
            </a:r>
            <a:r>
              <a:rPr lang="zh-TW" altLang="en-US" dirty="0"/>
              <a:t>（步伐大小）</a:t>
            </a:r>
          </a:p>
          <a:p>
            <a:pPr lvl="1"/>
            <a:r>
              <a:rPr lang="zh-TW" altLang="en-US" dirty="0"/>
              <a:t>指變數在搜尋空間中改變的幅度。</a:t>
            </a:r>
          </a:p>
          <a:p>
            <a:pPr lvl="1"/>
            <a:r>
              <a:rPr lang="zh-TW" altLang="en-US" dirty="0"/>
              <a:t>步伐太小 → 搜尋容易陷入局部最佳；步伐太大 → 搜尋不穩定、跳過潛在好解。</a:t>
            </a:r>
          </a:p>
          <a:p>
            <a:r>
              <a:rPr lang="zh-TW" altLang="en-US" b="1" dirty="0"/>
              <a:t>結合解釋</a:t>
            </a:r>
          </a:p>
          <a:p>
            <a:r>
              <a:rPr lang="zh-TW" altLang="en-US" dirty="0"/>
              <a:t>「使用高斯分布突變控制步伐大小」</a:t>
            </a:r>
            <a:r>
              <a:rPr lang="en-US" altLang="zh-TW" dirty="0"/>
              <a:t>=</a:t>
            </a:r>
            <a:br>
              <a:rPr lang="en-US" altLang="zh-TW" dirty="0"/>
            </a:br>
            <a:r>
              <a:rPr lang="zh-TW" altLang="en-US" dirty="0"/>
              <a:t>在 </a:t>
            </a:r>
            <a:r>
              <a:rPr lang="zh-TW" altLang="en-US" b="1" dirty="0"/>
              <a:t>演化策略（</a:t>
            </a:r>
            <a:r>
              <a:rPr lang="en-US" altLang="zh-TW" b="1" dirty="0"/>
              <a:t>Evolution Strategies, ES</a:t>
            </a:r>
            <a:r>
              <a:rPr lang="zh-TW" altLang="en-US" b="1" dirty="0"/>
              <a:t>）</a:t>
            </a:r>
            <a:r>
              <a:rPr lang="en-US" altLang="zh-TW" dirty="0"/>
              <a:t> </a:t>
            </a:r>
            <a:r>
              <a:rPr lang="zh-TW" altLang="en-US" dirty="0"/>
              <a:t>中，每次產生新解時，會利用 </a:t>
            </a:r>
            <a:r>
              <a:rPr lang="en-US" altLang="zh-TW" b="1" dirty="0"/>
              <a:t>Gaussian Distribution</a:t>
            </a:r>
            <a:r>
              <a:rPr lang="en-US" altLang="zh-TW" dirty="0"/>
              <a:t> </a:t>
            </a:r>
            <a:r>
              <a:rPr lang="zh-TW" altLang="en-US" dirty="0"/>
              <a:t>生成隨機擾動，作為 </a:t>
            </a:r>
            <a:r>
              <a:rPr lang="en-US" altLang="zh-TW" b="1" dirty="0"/>
              <a:t>Mutation</a:t>
            </a:r>
            <a:r>
              <a:rPr lang="en-US" altLang="zh-TW" dirty="0"/>
              <a:t> </a:t>
            </a:r>
            <a:r>
              <a:rPr lang="zh-TW" altLang="en-US" dirty="0"/>
              <a:t>的來源，並透過調整 </a:t>
            </a:r>
            <a:r>
              <a:rPr lang="en-US" altLang="zh-TW" b="1" dirty="0"/>
              <a:t>Step Size</a:t>
            </a:r>
            <a:r>
              <a:rPr lang="en-US" altLang="zh-TW" dirty="0"/>
              <a:t> </a:t>
            </a:r>
            <a:r>
              <a:rPr lang="zh-TW" altLang="en-US" dirty="0"/>
              <a:t>來平衡探索（</a:t>
            </a:r>
            <a:r>
              <a:rPr lang="en-US" altLang="zh-TW" dirty="0"/>
              <a:t>exploration</a:t>
            </a:r>
            <a:r>
              <a:rPr lang="zh-TW" altLang="en-US" dirty="0"/>
              <a:t>）與收斂（</a:t>
            </a:r>
            <a:r>
              <a:rPr lang="en-US" altLang="zh-TW" dirty="0"/>
              <a:t>exploitation</a:t>
            </a:r>
            <a:r>
              <a:rPr lang="zh-TW" altLang="en-US" dirty="0"/>
              <a:t>）。</a:t>
            </a:r>
          </a:p>
          <a:p>
            <a:r>
              <a:rPr lang="zh-TW" altLang="en-US" dirty="0"/>
              <a:t>👉 換句話說：</a:t>
            </a:r>
            <a:br>
              <a:rPr lang="zh-TW" altLang="en-US" dirty="0"/>
            </a:br>
            <a:r>
              <a:rPr lang="zh-TW" altLang="en-US" dirty="0"/>
              <a:t>解的更新方式大致是：</a:t>
            </a:r>
          </a:p>
          <a:p>
            <a:r>
              <a:rPr lang="en-US" altLang="zh-TW" dirty="0"/>
              <a:t>x′=x+</a:t>
            </a:r>
            <a:r>
              <a:rPr lang="el-GR" altLang="zh-TW" dirty="0"/>
              <a:t>σ⋅</a:t>
            </a:r>
            <a:r>
              <a:rPr lang="en-US" altLang="zh-TW" dirty="0"/>
              <a:t>N(0,1)x' = x + \sigma \</a:t>
            </a:r>
            <a:r>
              <a:rPr lang="en-US" altLang="zh-TW" dirty="0" err="1"/>
              <a:t>cdot</a:t>
            </a:r>
            <a:r>
              <a:rPr lang="en-US" altLang="zh-TW" dirty="0"/>
              <a:t> N(0,1)x′=x+</a:t>
            </a:r>
            <a:r>
              <a:rPr lang="el-GR" altLang="zh-TW" dirty="0"/>
              <a:t>σ⋅</a:t>
            </a:r>
            <a:r>
              <a:rPr lang="en-US" altLang="zh-TW" dirty="0"/>
              <a:t>N(0,1) </a:t>
            </a:r>
            <a:r>
              <a:rPr lang="zh-TW" altLang="en-US" dirty="0"/>
              <a:t>其中：</a:t>
            </a:r>
          </a:p>
          <a:p>
            <a:r>
              <a:rPr lang="en-US" altLang="zh-TW" dirty="0"/>
              <a:t>xxx </a:t>
            </a:r>
            <a:r>
              <a:rPr lang="zh-TW" altLang="en-US" dirty="0"/>
              <a:t>為目前解，</a:t>
            </a:r>
          </a:p>
          <a:p>
            <a:r>
              <a:rPr lang="en-US" altLang="zh-TW" dirty="0"/>
              <a:t>N(0,1)N(0,1)N(0,1) </a:t>
            </a:r>
            <a:r>
              <a:rPr lang="zh-TW" altLang="en-US" dirty="0"/>
              <a:t>是平均為 </a:t>
            </a:r>
            <a:r>
              <a:rPr lang="en-US" altLang="zh-TW" dirty="0"/>
              <a:t>0</a:t>
            </a:r>
            <a:r>
              <a:rPr lang="zh-TW" altLang="en-US" dirty="0"/>
              <a:t>、變異數為 </a:t>
            </a:r>
            <a:r>
              <a:rPr lang="en-US" altLang="zh-TW" dirty="0"/>
              <a:t>1 </a:t>
            </a:r>
            <a:r>
              <a:rPr lang="zh-TW" altLang="en-US" dirty="0"/>
              <a:t>的 </a:t>
            </a:r>
            <a:r>
              <a:rPr lang="en-US" altLang="zh-TW" b="1" dirty="0"/>
              <a:t>Gaussian Distribution</a:t>
            </a:r>
            <a:r>
              <a:rPr lang="en-US" altLang="zh-TW" dirty="0"/>
              <a:t> </a:t>
            </a:r>
            <a:r>
              <a:rPr lang="zh-TW" altLang="en-US" dirty="0"/>
              <a:t>隨機數，</a:t>
            </a:r>
          </a:p>
          <a:p>
            <a:r>
              <a:rPr lang="el-GR" altLang="zh-TW" dirty="0"/>
              <a:t>σ\</a:t>
            </a:r>
            <a:r>
              <a:rPr lang="en-US" altLang="zh-TW" dirty="0"/>
              <a:t>sigma</a:t>
            </a:r>
            <a:r>
              <a:rPr lang="el-GR" altLang="zh-TW" dirty="0"/>
              <a:t>σ </a:t>
            </a:r>
            <a:r>
              <a:rPr lang="zh-TW" altLang="en-US" dirty="0"/>
              <a:t>是 </a:t>
            </a:r>
            <a:r>
              <a:rPr lang="en-US" altLang="zh-TW" b="1" dirty="0"/>
              <a:t>Step Size</a:t>
            </a:r>
            <a:r>
              <a:rPr lang="zh-TW" altLang="en-US" dirty="0"/>
              <a:t>，控制突變幅度。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在 </a:t>
            </a:r>
            <a:r>
              <a:rPr lang="en-US" altLang="zh-TW" b="1" dirty="0"/>
              <a:t>Evolution Strategies (ES, </a:t>
            </a:r>
            <a:r>
              <a:rPr lang="zh-TW" altLang="en-US" b="1" dirty="0"/>
              <a:t>演化策略</a:t>
            </a:r>
            <a:r>
              <a:rPr lang="en-US" altLang="zh-TW" b="1" dirty="0"/>
              <a:t>)</a:t>
            </a:r>
            <a:r>
              <a:rPr lang="zh-TW" altLang="en-US" dirty="0"/>
              <a:t> 中，</a:t>
            </a:r>
            <a:r>
              <a:rPr lang="en-US" altLang="zh-TW" b="1" dirty="0"/>
              <a:t>σ</a:t>
            </a:r>
            <a:r>
              <a:rPr lang="zh-TW" altLang="en-US" b="1" dirty="0"/>
              <a:t>（</a:t>
            </a:r>
            <a:r>
              <a:rPr lang="en-US" altLang="zh-TW" b="1" dirty="0"/>
              <a:t>Step Size, </a:t>
            </a:r>
            <a:r>
              <a:rPr lang="zh-TW" altLang="en-US" b="1" dirty="0"/>
              <a:t>步伐大小）通常是動態調整的</a:t>
            </a:r>
            <a:r>
              <a:rPr lang="zh-TW" altLang="en-US" dirty="0"/>
              <a:t>，這也是 </a:t>
            </a:r>
            <a:r>
              <a:rPr lang="en-US" altLang="zh-TW" dirty="0"/>
              <a:t>ES </a:t>
            </a:r>
            <a:r>
              <a:rPr lang="zh-TW" altLang="en-US" dirty="0"/>
              <a:t>的核心特色之一。</a:t>
            </a:r>
          </a:p>
          <a:p>
            <a:r>
              <a:rPr lang="zh-TW" altLang="en-US" b="1" dirty="0"/>
              <a:t>為什麼需要動態調整 </a:t>
            </a:r>
            <a:r>
              <a:rPr lang="en-US" altLang="zh-TW" b="1" dirty="0"/>
              <a:t>σ</a:t>
            </a:r>
            <a:r>
              <a:rPr lang="zh-TW" altLang="en-US" b="1" dirty="0"/>
              <a:t>？</a:t>
            </a:r>
          </a:p>
          <a:p>
            <a:r>
              <a:rPr lang="zh-TW" altLang="en-US" b="1" dirty="0"/>
              <a:t>固定 </a:t>
            </a:r>
            <a:r>
              <a:rPr lang="en-US" altLang="zh-TW" b="1" dirty="0"/>
              <a:t>σ </a:t>
            </a:r>
            <a:r>
              <a:rPr lang="zh-TW" altLang="en-US" b="1" dirty="0"/>
              <a:t>的問題</a:t>
            </a:r>
            <a:r>
              <a:rPr lang="zh-TW" altLang="en-US" dirty="0"/>
              <a:t>：</a:t>
            </a:r>
          </a:p>
          <a:p>
            <a:pPr lvl="1"/>
            <a:r>
              <a:rPr lang="zh-TW" altLang="en-US" dirty="0"/>
              <a:t>若 </a:t>
            </a:r>
            <a:r>
              <a:rPr lang="en-US" altLang="zh-TW" dirty="0"/>
              <a:t>σ </a:t>
            </a:r>
            <a:r>
              <a:rPr lang="zh-TW" altLang="en-US" dirty="0"/>
              <a:t>太小 → 搜尋只在當前解附近微調，容易陷入局部最優（</a:t>
            </a:r>
            <a:r>
              <a:rPr lang="en-US" altLang="zh-TW" dirty="0"/>
              <a:t>local optimum</a:t>
            </a:r>
            <a:r>
              <a:rPr lang="zh-TW" altLang="en-US" dirty="0"/>
              <a:t>）。</a:t>
            </a:r>
          </a:p>
          <a:p>
            <a:pPr lvl="1"/>
            <a:r>
              <a:rPr lang="zh-TW" altLang="en-US" dirty="0"/>
              <a:t>若 </a:t>
            </a:r>
            <a:r>
              <a:rPr lang="en-US" altLang="zh-TW" dirty="0"/>
              <a:t>σ </a:t>
            </a:r>
            <a:r>
              <a:rPr lang="zh-TW" altLang="en-US" dirty="0"/>
              <a:t>太大 → 搜尋過於隨機，難以穩定收斂。</a:t>
            </a:r>
          </a:p>
          <a:p>
            <a:r>
              <a:rPr lang="zh-TW" altLang="en-US" b="1" dirty="0"/>
              <a:t>解決方法</a:t>
            </a:r>
            <a:r>
              <a:rPr lang="zh-TW" altLang="en-US" dirty="0"/>
              <a:t>：讓 </a:t>
            </a:r>
            <a:r>
              <a:rPr lang="en-US" altLang="zh-TW" dirty="0"/>
              <a:t>σ </a:t>
            </a:r>
            <a:r>
              <a:rPr lang="zh-TW" altLang="en-US" dirty="0"/>
              <a:t>在搜尋過程中「自我調整（</a:t>
            </a:r>
            <a:r>
              <a:rPr lang="en-US" altLang="zh-TW" dirty="0"/>
              <a:t>self-adaptation</a:t>
            </a:r>
            <a:r>
              <a:rPr lang="zh-TW" altLang="en-US" dirty="0"/>
              <a:t>）」以配合不同階段的需求。</a:t>
            </a:r>
          </a:p>
          <a:p>
            <a:r>
              <a:rPr lang="zh-TW" altLang="en-US" b="1" dirty="0"/>
              <a:t>動態調整方式（英文原文 </a:t>
            </a:r>
            <a:r>
              <a:rPr lang="en-US" altLang="zh-TW" b="1" dirty="0"/>
              <a:t>+ </a:t>
            </a:r>
            <a:r>
              <a:rPr lang="zh-TW" altLang="en-US" b="1" dirty="0"/>
              <a:t>中文解釋）</a:t>
            </a:r>
          </a:p>
          <a:p>
            <a:r>
              <a:rPr lang="en-US" altLang="zh-TW" b="1" dirty="0"/>
              <a:t>1/5 Success Rule</a:t>
            </a:r>
            <a:r>
              <a:rPr lang="zh-TW" altLang="en-US" b="1" dirty="0"/>
              <a:t>（</a:t>
            </a:r>
            <a:r>
              <a:rPr lang="en-US" altLang="zh-TW" b="1" dirty="0"/>
              <a:t>1/5 </a:t>
            </a:r>
            <a:r>
              <a:rPr lang="zh-TW" altLang="en-US" b="1" dirty="0"/>
              <a:t>成功規則）</a:t>
            </a:r>
            <a:endParaRPr lang="zh-TW" altLang="en-US" dirty="0"/>
          </a:p>
          <a:p>
            <a:pPr lvl="1"/>
            <a:r>
              <a:rPr lang="zh-TW" altLang="en-US" dirty="0"/>
              <a:t>規則：若最近的嘗試中，有超過 </a:t>
            </a:r>
            <a:r>
              <a:rPr lang="en-US" altLang="zh-TW" dirty="0"/>
              <a:t>20%</a:t>
            </a:r>
            <a:r>
              <a:rPr lang="zh-TW" altLang="en-US" dirty="0"/>
              <a:t>（</a:t>
            </a:r>
            <a:r>
              <a:rPr lang="en-US" altLang="zh-TW" dirty="0"/>
              <a:t>1/5</a:t>
            </a:r>
            <a:r>
              <a:rPr lang="zh-TW" altLang="en-US" dirty="0"/>
              <a:t>）的突變帶來改善 → </a:t>
            </a:r>
            <a:r>
              <a:rPr lang="zh-TW" altLang="en-US" b="1" dirty="0"/>
              <a:t>增加 </a:t>
            </a:r>
            <a:r>
              <a:rPr lang="en-US" altLang="zh-TW" b="1" dirty="0"/>
              <a:t>σ</a:t>
            </a:r>
            <a:r>
              <a:rPr lang="zh-TW" altLang="en-US" dirty="0"/>
              <a:t>；否則 → </a:t>
            </a:r>
            <a:r>
              <a:rPr lang="zh-TW" altLang="en-US" b="1" dirty="0"/>
              <a:t>減小 </a:t>
            </a:r>
            <a:r>
              <a:rPr lang="en-US" altLang="zh-TW" b="1" dirty="0"/>
              <a:t>σ</a:t>
            </a:r>
            <a:r>
              <a:rPr lang="zh-TW" altLang="en-US" dirty="0"/>
              <a:t>。</a:t>
            </a:r>
          </a:p>
          <a:p>
            <a:pPr lvl="1"/>
            <a:r>
              <a:rPr lang="zh-TW" altLang="en-US" dirty="0"/>
              <a:t>直覺：成功率高 → 可以大步探索；成功率低 → 應該縮小步伐精細搜尋。</a:t>
            </a:r>
          </a:p>
          <a:p>
            <a:r>
              <a:rPr lang="en-US" altLang="zh-TW" b="1" dirty="0"/>
              <a:t>Self-adaptation</a:t>
            </a:r>
            <a:r>
              <a:rPr lang="zh-TW" altLang="en-US" b="1" dirty="0"/>
              <a:t>（自我調適）</a:t>
            </a:r>
            <a:endParaRPr lang="zh-TW" altLang="en-US" dirty="0"/>
          </a:p>
          <a:p>
            <a:pPr lvl="1"/>
            <a:r>
              <a:rPr lang="zh-TW" altLang="en-US" dirty="0"/>
              <a:t>在 </a:t>
            </a:r>
            <a:r>
              <a:rPr lang="zh-TW" altLang="en-US" b="1" dirty="0"/>
              <a:t>個體的基因（</a:t>
            </a:r>
            <a:r>
              <a:rPr lang="en-US" altLang="zh-TW" b="1" dirty="0"/>
              <a:t>genome</a:t>
            </a:r>
            <a:r>
              <a:rPr lang="zh-TW" altLang="en-US" b="1" dirty="0"/>
              <a:t>）</a:t>
            </a:r>
            <a:r>
              <a:rPr lang="zh-TW" altLang="en-US" dirty="0"/>
              <a:t> 裡，除了問題解決的參數，也會包含「自己的 </a:t>
            </a:r>
            <a:r>
              <a:rPr lang="en-US" altLang="zh-TW" dirty="0"/>
              <a:t>σ </a:t>
            </a:r>
            <a:r>
              <a:rPr lang="zh-TW" altLang="en-US" dirty="0"/>
              <a:t>值」。</a:t>
            </a:r>
          </a:p>
          <a:p>
            <a:pPr lvl="1"/>
            <a:r>
              <a:rPr lang="zh-TW" altLang="en-US" dirty="0"/>
              <a:t>在交配與突變過程中，</a:t>
            </a:r>
            <a:r>
              <a:rPr lang="en-US" altLang="zh-TW" b="1" dirty="0"/>
              <a:t>σ </a:t>
            </a:r>
            <a:r>
              <a:rPr lang="zh-TW" altLang="en-US" b="1" dirty="0"/>
              <a:t>也跟著進化</a:t>
            </a:r>
            <a:r>
              <a:rPr lang="zh-TW" altLang="en-US" dirty="0"/>
              <a:t>。</a:t>
            </a:r>
          </a:p>
          <a:p>
            <a:pPr lvl="1"/>
            <a:r>
              <a:rPr lang="zh-TW" altLang="en-US" dirty="0"/>
              <a:t>好處：不同個體能自動探索不同的搜尋尺度，群體內自然保留最有效率的步伐大小。</a:t>
            </a:r>
          </a:p>
          <a:p>
            <a:r>
              <a:rPr lang="en-US" altLang="zh-TW" b="1" dirty="0"/>
              <a:t>CMA-ES</a:t>
            </a:r>
            <a:r>
              <a:rPr lang="zh-TW" altLang="en-US" b="1" dirty="0"/>
              <a:t>（</a:t>
            </a:r>
            <a:r>
              <a:rPr lang="en-US" altLang="zh-TW" b="1" dirty="0"/>
              <a:t>Covariance Matrix Adaptation ES, </a:t>
            </a:r>
            <a:r>
              <a:rPr lang="zh-TW" altLang="en-US" b="1" dirty="0"/>
              <a:t>共變數矩陣調適 </a:t>
            </a:r>
            <a:r>
              <a:rPr lang="en-US" altLang="zh-TW" b="1" dirty="0"/>
              <a:t>ES</a:t>
            </a:r>
            <a:r>
              <a:rPr lang="zh-TW" altLang="en-US" b="1" dirty="0"/>
              <a:t>）</a:t>
            </a:r>
            <a:endParaRPr lang="zh-TW" altLang="en-US" dirty="0"/>
          </a:p>
          <a:p>
            <a:pPr lvl="1"/>
            <a:r>
              <a:rPr lang="zh-TW" altLang="en-US" dirty="0"/>
              <a:t>更進一步：不僅調整 </a:t>
            </a:r>
            <a:r>
              <a:rPr lang="en-US" altLang="zh-TW" dirty="0"/>
              <a:t>σ </a:t>
            </a:r>
            <a:r>
              <a:rPr lang="zh-TW" altLang="en-US" dirty="0"/>
              <a:t>的大小，還會調整「搜尋方向與形狀」。</a:t>
            </a:r>
          </a:p>
          <a:p>
            <a:pPr lvl="1"/>
            <a:r>
              <a:rPr lang="zh-TW" altLang="en-US" dirty="0"/>
              <a:t>相當於自動學習出適合的「步伐分布」。</a:t>
            </a:r>
          </a:p>
          <a:p>
            <a:r>
              <a:rPr lang="zh-TW" altLang="en-US" dirty="0"/>
              <a:t>✅ 總結</a:t>
            </a:r>
          </a:p>
          <a:p>
            <a:r>
              <a:rPr lang="zh-TW" altLang="en-US" dirty="0"/>
              <a:t>在 </a:t>
            </a:r>
            <a:r>
              <a:rPr lang="zh-TW" altLang="en-US" b="1" dirty="0"/>
              <a:t>基本 </a:t>
            </a:r>
            <a:r>
              <a:rPr lang="en-US" altLang="zh-TW" b="1" dirty="0"/>
              <a:t>ES</a:t>
            </a:r>
            <a:r>
              <a:rPr lang="zh-TW" altLang="en-US" dirty="0"/>
              <a:t> 中，</a:t>
            </a:r>
            <a:r>
              <a:rPr lang="en-US" altLang="zh-TW" dirty="0"/>
              <a:t>σ </a:t>
            </a:r>
            <a:r>
              <a:rPr lang="zh-TW" altLang="en-US" dirty="0"/>
              <a:t>的確是 </a:t>
            </a:r>
            <a:r>
              <a:rPr lang="zh-TW" altLang="en-US" b="1" dirty="0"/>
              <a:t>動態調整</a:t>
            </a:r>
            <a:r>
              <a:rPr lang="zh-TW" altLang="en-US" dirty="0"/>
              <a:t> 的（最經典的是 </a:t>
            </a:r>
            <a:r>
              <a:rPr lang="en-US" altLang="zh-TW" dirty="0"/>
              <a:t>1/5 success rule</a:t>
            </a:r>
            <a:r>
              <a:rPr lang="zh-TW" altLang="en-US" dirty="0"/>
              <a:t>）。</a:t>
            </a:r>
          </a:p>
          <a:p>
            <a:r>
              <a:rPr lang="zh-TW" altLang="en-US" dirty="0"/>
              <a:t>在 </a:t>
            </a:r>
            <a:r>
              <a:rPr lang="zh-TW" altLang="en-US" b="1" dirty="0"/>
              <a:t>進階 </a:t>
            </a:r>
            <a:r>
              <a:rPr lang="en-US" altLang="zh-TW" b="1" dirty="0"/>
              <a:t>ES</a:t>
            </a:r>
            <a:r>
              <a:rPr lang="zh-TW" altLang="en-US" dirty="0"/>
              <a:t>（例如 </a:t>
            </a:r>
            <a:r>
              <a:rPr lang="en-US" altLang="zh-TW" b="1" dirty="0"/>
              <a:t>CMA-ES</a:t>
            </a:r>
            <a:r>
              <a:rPr lang="zh-TW" altLang="en-US" dirty="0"/>
              <a:t>），</a:t>
            </a:r>
            <a:r>
              <a:rPr lang="en-US" altLang="zh-TW" dirty="0"/>
              <a:t>σ </a:t>
            </a:r>
            <a:r>
              <a:rPr lang="zh-TW" altLang="en-US" dirty="0"/>
              <a:t>與分布方向都會自適應更新。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03140-7550-4C66-B896-88D4D39A40D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277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9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1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51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9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8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9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4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9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5%90%AF%E5%8F%91%E5%BC%8F%E7%AE%97%E6%B3%9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h.wikipedia.org/wiki/%E6%9C%80%E4%BC%98%E5%8C%96%E9%97%AE%E9%A2%98" TargetMode="External"/><Relationship Id="rId4" Type="http://schemas.openxmlformats.org/officeDocument/2006/relationships/hyperlink" Target="https://zh.wikipedia.org/wiki/%E6%90%9C%E7%B4%A2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58952"/>
            <a:ext cx="9020710" cy="3566160"/>
          </a:xfrm>
        </p:spPr>
        <p:txBody>
          <a:bodyPr>
            <a:normAutofit/>
          </a:bodyPr>
          <a:lstStyle/>
          <a:p>
            <a:r>
              <a:rPr sz="6600" dirty="0"/>
              <a:t>Metaheuristic</a:t>
            </a:r>
            <a:r>
              <a:rPr lang="zh-TW" altLang="en-US" sz="6600" dirty="0"/>
              <a:t> </a:t>
            </a:r>
            <a:r>
              <a:rPr sz="6600" dirty="0"/>
              <a:t>Algorithms</a:t>
            </a:r>
            <a:br>
              <a:rPr lang="en-US" altLang="zh-TW" sz="6600" dirty="0"/>
            </a:br>
            <a:br>
              <a:rPr lang="en-US" altLang="zh-TW" sz="6600" dirty="0"/>
            </a:br>
            <a:r>
              <a:rPr sz="6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6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r>
              <a:rPr sz="6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啟發演算法</a:t>
            </a:r>
            <a:r>
              <a:rPr sz="6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zh-TW" dirty="0"/>
          </a:p>
          <a:p>
            <a:r>
              <a:rPr lang="zh-TW" altLang="en-US" b="1" dirty="0"/>
              <a:t>中央大學 資工系</a:t>
            </a:r>
            <a:endParaRPr lang="en-US" altLang="zh-TW" b="1" dirty="0"/>
          </a:p>
          <a:p>
            <a:r>
              <a:rPr lang="zh-TW" altLang="en-US" b="1" dirty="0"/>
              <a:t>江振瑞</a:t>
            </a:r>
            <a:endParaRPr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Gravitational Search Algorithm（GSA, 重力搜尋）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模仿萬有引力法則。</a:t>
            </a:r>
          </a:p>
          <a:p>
            <a:r>
              <a:t>• 個體間透過引力相互吸引移動。</a:t>
            </a:r>
          </a:p>
          <a:p>
            <a:r>
              <a:t>• 解逐漸聚集至較佳區域。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Thermal Cycling</a:t>
            </a:r>
            <a:r>
              <a:rPr lang="zh-TW" altLang="en-US" dirty="0"/>
              <a:t> </a:t>
            </a:r>
            <a:r>
              <a:rPr lang="en-US" altLang="zh-TW" dirty="0"/>
              <a:t>Algorithm</a:t>
            </a:r>
            <a:br>
              <a:rPr lang="en-US" altLang="zh-TW" dirty="0"/>
            </a:br>
            <a:r>
              <a:rPr dirty="0"/>
              <a:t>（</a:t>
            </a:r>
            <a:r>
              <a:rPr lang="en-US" dirty="0"/>
              <a:t>TCA, </a:t>
            </a:r>
            <a:r>
              <a:rPr dirty="0" err="1"/>
              <a:t>熱循環演算法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結合退火與局部搜尋策略。</a:t>
            </a:r>
          </a:p>
          <a:p>
            <a:r>
              <a:t>• 多次加熱與冷卻探索不同區域。</a:t>
            </a:r>
          </a:p>
          <a:p>
            <a:r>
              <a:t>• 能避免停留於同一區域的局部最優。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Particle Swarm Optimization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PSO</a:t>
            </a:r>
            <a:r>
              <a:rPr dirty="0"/>
              <a:t>, </a:t>
            </a:r>
            <a:r>
              <a:rPr dirty="0" err="1"/>
              <a:t>粒子群優化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模仿鳥群與魚群的群體行為。</a:t>
            </a:r>
          </a:p>
          <a:p>
            <a:r>
              <a:t>• 個體依據自身與群體最佳經驗更新位置。</a:t>
            </a:r>
          </a:p>
          <a:p>
            <a:r>
              <a:t>• 具備快速收斂特性。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Ant Colony Optimization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ACO</a:t>
            </a:r>
            <a:r>
              <a:rPr dirty="0"/>
              <a:t>, </a:t>
            </a:r>
            <a:r>
              <a:rPr dirty="0" err="1"/>
              <a:t>螞蟻族群優化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模仿螞蟻釋放費洛蒙行為。</a:t>
            </a:r>
          </a:p>
          <a:p>
            <a:r>
              <a:t>• 路徑品質影響費洛蒙強度。</a:t>
            </a:r>
          </a:p>
          <a:p>
            <a:r>
              <a:t>• 能逐漸收斂至最佳路徑。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Artificial Bee Colony</a:t>
            </a:r>
            <a:br>
              <a:rPr lang="en-US" altLang="zh-TW" dirty="0"/>
            </a:br>
            <a:r>
              <a:rPr dirty="0"/>
              <a:t>（ABC, </a:t>
            </a:r>
            <a:r>
              <a:rPr dirty="0" err="1"/>
              <a:t>人工蜂群演算法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模仿蜜蜂採蜜與舞蹈溝通行為。</a:t>
            </a:r>
          </a:p>
          <a:p>
            <a:r>
              <a:t>• 包含僱工蜂、觀察蜂、偵查蜂角色。</a:t>
            </a:r>
          </a:p>
          <a:p>
            <a:r>
              <a:t>• 平衡探索與利用。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Firefly Algorithm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螢火蟲演算法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模仿螢火蟲吸引光亮的行為。</a:t>
            </a:r>
          </a:p>
          <a:p>
            <a:r>
              <a:t>• 亮度代表解的品質。</a:t>
            </a:r>
          </a:p>
          <a:p>
            <a:r>
              <a:t>• 螢火蟲向較亮的個體移動。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Bat Algorithm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蝙蝠演算法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模仿蝙蝠超音波定位。</a:t>
            </a:r>
          </a:p>
          <a:p>
            <a:r>
              <a:t>• 調整聲波頻率與脈衝。</a:t>
            </a:r>
          </a:p>
          <a:p>
            <a:r>
              <a:t>• 結合全域探索與局部精煉。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Harmony Search</a:t>
            </a:r>
            <a:br>
              <a:rPr lang="en-US" altLang="zh-TW" dirty="0"/>
            </a:br>
            <a:r>
              <a:rPr dirty="0"/>
              <a:t>（HS, </a:t>
            </a:r>
            <a:r>
              <a:rPr dirty="0" err="1"/>
              <a:t>和聲搜尋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模仿音樂即興合奏過程。</a:t>
            </a:r>
          </a:p>
          <a:p>
            <a:r>
              <a:t>• 根據記憶庫選擇或隨機生成音符。</a:t>
            </a:r>
          </a:p>
          <a:p>
            <a:r>
              <a:t>• 透過調音參數持續改善。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Cultural Algorithm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文化演算法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模仿文化傳遞與學習過程。</a:t>
            </a:r>
          </a:p>
          <a:p>
            <a:r>
              <a:t>• 知識透過族群共享。</a:t>
            </a:r>
          </a:p>
          <a:p>
            <a:r>
              <a:t>• 結合個體層與信念空間。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Teaching–Learning-Based Optimization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TLBO</a:t>
            </a:r>
            <a:r>
              <a:rPr dirty="0"/>
              <a:t>, </a:t>
            </a:r>
            <a:r>
              <a:rPr dirty="0" err="1"/>
              <a:t>教學學習演算法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模仿教師引導學生進步過程。</a:t>
            </a:r>
          </a:p>
          <a:p>
            <a:r>
              <a:t>• 包含教師階段與學習者階段。</a:t>
            </a:r>
          </a:p>
          <a:p>
            <a:r>
              <a:t>• 能逐步提升整體族群品質。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Metaheuristic 定義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54" y="1845734"/>
            <a:ext cx="7715891" cy="4023360"/>
          </a:xfrm>
        </p:spPr>
        <p:txBody>
          <a:bodyPr>
            <a:normAutofit fontScale="92500" lnSpcReduction="20000"/>
          </a:bodyPr>
          <a:lstStyle/>
          <a:p>
            <a:r>
              <a:rPr 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Wiki: </a:t>
            </a:r>
            <a:r>
              <a:rPr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Metaheuristic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元啟發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是一種高級的程序或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 tooltip="啟發式算法"/>
              </a:rPr>
              <a:t>啟發式算法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，專門用於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4" tooltip="搜索"/>
              </a:rPr>
              <a:t>搜索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、生成或選取一個啟發式結果（局部搜索算法），該結果可以為一個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5" tooltip="最優化問題"/>
              </a:rPr>
              <a:t>最優化問題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提供足夠好的求解，尤其適用於信息不完備或者計算能力受限時的最優化問題。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b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GPT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sz="2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是一種「高階策略</a:t>
            </a:r>
            <a:r>
              <a:rPr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」（high-level strategy），</a:t>
            </a:r>
            <a:r>
              <a:rPr sz="2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可應用於各種最佳化問題</a:t>
            </a:r>
            <a:r>
              <a:rPr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特點</a:t>
            </a:r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• 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不依賴特定數學性質，適合複雜、非線性問題</a:t>
            </a:r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• 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結合隨機搜尋（stochastic</a:t>
            </a:r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search）與引導策略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(guidance strategy )</a:t>
            </a:r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• 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目標在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(global)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探索（exploration）與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區域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(local)</a:t>
            </a:r>
            <a:r>
              <a:rPr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利用（exploitation）間取得平衡</a:t>
            </a:r>
            <a:r>
              <a:rPr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Brain Storm Optimization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BSO</a:t>
            </a:r>
            <a:r>
              <a:rPr dirty="0"/>
              <a:t>, </a:t>
            </a:r>
            <a:r>
              <a:rPr dirty="0" err="1"/>
              <a:t>腦力激盪演算法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模仿人類腦力激盪過程。</a:t>
            </a:r>
          </a:p>
          <a:p>
            <a:r>
              <a:t>• 族群分組討論生成新解。</a:t>
            </a:r>
          </a:p>
          <a:p>
            <a:r>
              <a:t>• 保持解的多樣性。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Random Search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隨機搜尋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純隨機產生候選解。</a:t>
            </a:r>
          </a:p>
          <a:p>
            <a:r>
              <a:t>• 簡單且無需額外資訊。</a:t>
            </a:r>
          </a:p>
          <a:p>
            <a:r>
              <a:t>• 可作為比較基準。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Guided Local Search</a:t>
            </a:r>
            <a:br>
              <a:rPr lang="en-US" altLang="zh-TW" dirty="0"/>
            </a:br>
            <a:r>
              <a:rPr dirty="0"/>
              <a:t>（GLS, </a:t>
            </a:r>
            <a:r>
              <a:rPr dirty="0" err="1"/>
              <a:t>導向局部搜尋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在目標函數中加入懲罰項。</a:t>
            </a:r>
          </a:p>
          <a:p>
            <a:r>
              <a:t>• 迫使演算法探索未訪區域。</a:t>
            </a:r>
          </a:p>
          <a:p>
            <a:r>
              <a:t>• 避免陷入相同局部最優。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Variable Neighborhood Search（VNS, 可變鄰域搜尋）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使用多層次鄰域結構。</a:t>
            </a:r>
          </a:p>
          <a:p>
            <a:r>
              <a:t>• 透過擾動與局部搜尋結合。</a:t>
            </a:r>
          </a:p>
          <a:p>
            <a:r>
              <a:t>• 能有效跳脫局部區域。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Memetic Algorithm</a:t>
            </a:r>
            <a:br>
              <a:rPr lang="en-US" altLang="zh-TW" dirty="0"/>
            </a:br>
            <a:r>
              <a:rPr dirty="0"/>
              <a:t>（MA, </a:t>
            </a:r>
            <a:r>
              <a:rPr dirty="0" err="1"/>
              <a:t>模因演算法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結合遺傳演算法與局部搜尋。</a:t>
            </a:r>
          </a:p>
          <a:p>
            <a:r>
              <a:t>• 兼顧全域探索與局部精煉。</a:t>
            </a:r>
          </a:p>
          <a:p>
            <a:r>
              <a:t>• 被視為進化計算的強化版。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Hyper-heuristics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高階啟發式演算法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管理與選擇多個 heuristics。</a:t>
            </a:r>
          </a:p>
          <a:p>
            <a:r>
              <a:t>• 透過學習調整策略使用時機。</a:t>
            </a:r>
          </a:p>
          <a:p>
            <a:r>
              <a:t>• 可建立通用型搜尋框架。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Tabu</a:t>
            </a:r>
            <a:r>
              <a:rPr dirty="0"/>
              <a:t> Search</a:t>
            </a:r>
            <a:br>
              <a:rPr lang="en-US" altLang="zh-TW" dirty="0"/>
            </a:br>
            <a:r>
              <a:rPr dirty="0"/>
              <a:t>（TS, </a:t>
            </a:r>
            <a:r>
              <a:rPr dirty="0" err="1"/>
              <a:t>禁忌搜尋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利用禁忌清單避免循環與倒退。</a:t>
            </a:r>
          </a:p>
          <a:p>
            <a:r>
              <a:t>• 允許接受非最佳解以跳脫停滯。</a:t>
            </a:r>
          </a:p>
          <a:p>
            <a:r>
              <a:t>• 包含期望準則突破禁忌限制。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61444" cy="1450757"/>
          </a:xfrm>
        </p:spPr>
        <p:txBody>
          <a:bodyPr/>
          <a:lstStyle/>
          <a:p>
            <a:r>
              <a:rPr dirty="0"/>
              <a:t>Metaheuristic </a:t>
            </a:r>
            <a:r>
              <a:rPr dirty="0" err="1"/>
              <a:t>演算法分類總覽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🌱 演化類：GA, ES, GP, DE, CMA-ES</a:t>
            </a:r>
          </a:p>
          <a:p>
            <a:r>
              <a:t>🔥 物理類：SA, QA, GSA, Thermal Cycling</a:t>
            </a:r>
          </a:p>
          <a:p>
            <a:r>
              <a:t>🐜 群體智慧：PSO, ACO, ABC, Firefly, Bat</a:t>
            </a:r>
          </a:p>
          <a:p>
            <a:r>
              <a:t>🧠 社會模擬：HS, Cultural Algorithm, TLBO, BSO</a:t>
            </a:r>
          </a:p>
          <a:p>
            <a:r>
              <a:t>🎲 隨機/混合：Random Search, GLS, VNS, MA, Hyper-heuristics, 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Genetic </a:t>
            </a:r>
            <a:r>
              <a:rPr dirty="0" err="1"/>
              <a:t>Algorithm（GA</a:t>
            </a:r>
            <a:r>
              <a:rPr dirty="0"/>
              <a:t>, </a:t>
            </a:r>
            <a:r>
              <a:rPr lang="zh-TW" altLang="en-US" dirty="0"/>
              <a:t>基因演算法或</a:t>
            </a:r>
            <a:r>
              <a:rPr dirty="0" err="1"/>
              <a:t>遺傳演算法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•</a:t>
            </a:r>
            <a:r>
              <a:rPr lang="zh-TW" altLang="en-US" dirty="0"/>
              <a:t> 模仿自然選擇（</a:t>
            </a:r>
            <a:r>
              <a:rPr lang="en-US" dirty="0"/>
              <a:t>natural selection）</a:t>
            </a:r>
            <a:r>
              <a:rPr lang="zh-TW" altLang="en-US" dirty="0"/>
              <a:t>與遺傳（</a:t>
            </a:r>
            <a:r>
              <a:rPr lang="en-US" dirty="0"/>
              <a:t>genetics）</a:t>
            </a:r>
            <a:r>
              <a:rPr lang="zh-TW" altLang="en-US" dirty="0"/>
              <a:t>過程，包括「選擇」（</a:t>
            </a:r>
            <a:r>
              <a:rPr lang="en-US" dirty="0"/>
              <a:t>selection）、「</a:t>
            </a:r>
            <a:r>
              <a:rPr lang="zh-TW" altLang="en-US" dirty="0"/>
              <a:t>交叉」（</a:t>
            </a:r>
            <a:r>
              <a:rPr lang="en-US" dirty="0"/>
              <a:t>crossover/recombination）、「</a:t>
            </a:r>
            <a:r>
              <a:rPr lang="zh-TW" altLang="en-US" dirty="0"/>
              <a:t>突變」（</a:t>
            </a:r>
            <a:r>
              <a:rPr lang="en-US" dirty="0"/>
              <a:t>mutation）。</a:t>
            </a:r>
          </a:p>
          <a:p>
            <a:r>
              <a:rPr lang="en-US" altLang="zh-TW" dirty="0"/>
              <a:t>•</a:t>
            </a:r>
            <a:r>
              <a:rPr lang="zh-TW" altLang="en-US" dirty="0"/>
              <a:t>透過族群演化（</a:t>
            </a:r>
            <a:r>
              <a:rPr lang="en-US" dirty="0"/>
              <a:t>population evolution）</a:t>
            </a:r>
            <a:r>
              <a:rPr lang="zh-TW" altLang="en-US" dirty="0"/>
              <a:t>維持多樣性（</a:t>
            </a:r>
            <a:r>
              <a:rPr lang="en-US" dirty="0"/>
              <a:t>diversity）。</a:t>
            </a:r>
          </a:p>
          <a:p>
            <a:r>
              <a:rPr lang="en-US" altLang="zh-TW" dirty="0"/>
              <a:t>•</a:t>
            </a:r>
            <a:r>
              <a:rPr lang="zh-TW" altLang="en-US" dirty="0"/>
              <a:t>具備全域搜尋能力（</a:t>
            </a:r>
            <a:r>
              <a:rPr lang="en-US" dirty="0"/>
              <a:t>global search capability），</a:t>
            </a:r>
            <a:r>
              <a:rPr lang="zh-TW" altLang="en-US" dirty="0"/>
              <a:t>但計算成本高</a:t>
            </a:r>
            <a:r>
              <a:rPr lang="en-US" dirty="0"/>
              <a:t>。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Evolution Strategies</a:t>
            </a:r>
            <a:br>
              <a:rPr lang="en-US" altLang="zh-TW" dirty="0"/>
            </a:br>
            <a:r>
              <a:rPr dirty="0"/>
              <a:t>（ES, </a:t>
            </a:r>
            <a:r>
              <a:rPr dirty="0" err="1"/>
              <a:t>演化策略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4"/>
            <a:ext cx="7543801" cy="4023360"/>
          </a:xfrm>
        </p:spPr>
        <p:txBody>
          <a:bodyPr>
            <a:normAutofit/>
          </a:bodyPr>
          <a:lstStyle/>
          <a:p>
            <a:r>
              <a:rPr sz="1600" dirty="0"/>
              <a:t>• </a:t>
            </a:r>
            <a:r>
              <a:rPr sz="1600" dirty="0" err="1"/>
              <a:t>專注於連續優化問題</a:t>
            </a:r>
            <a:r>
              <a:rPr lang="en-US" altLang="zh-TW" sz="1600" b="1" dirty="0"/>
              <a:t>(Continuous Optimization Problem)(</a:t>
            </a:r>
            <a:r>
              <a:rPr lang="zh-TW" altLang="en-US" sz="1600" dirty="0"/>
              <a:t>解空間是連續的實數範圍</a:t>
            </a:r>
            <a:r>
              <a:rPr lang="en-US" altLang="zh-TW" sz="1600" dirty="0"/>
              <a:t>)</a:t>
            </a:r>
            <a:r>
              <a:rPr lang="zh-TW" altLang="en-US" sz="1600" dirty="0"/>
              <a:t>。</a:t>
            </a:r>
            <a:endParaRPr sz="1600" dirty="0"/>
          </a:p>
          <a:p>
            <a:r>
              <a:rPr sz="1600" dirty="0"/>
              <a:t>• </a:t>
            </a:r>
            <a:r>
              <a:rPr sz="1600" dirty="0" err="1"/>
              <a:t>使用</a:t>
            </a:r>
            <a:r>
              <a:rPr lang="zh-TW" altLang="en-US" sz="1600" dirty="0"/>
              <a:t>常態分佈</a:t>
            </a:r>
            <a:r>
              <a:rPr lang="en-US" altLang="zh-TW" sz="1600" dirty="0"/>
              <a:t>/</a:t>
            </a:r>
            <a:r>
              <a:rPr sz="1600" dirty="0" err="1"/>
              <a:t>高斯分布</a:t>
            </a:r>
            <a:r>
              <a:rPr lang="en-US" altLang="zh-TW" sz="1600" dirty="0"/>
              <a:t>(Gaussian Distribution)</a:t>
            </a:r>
            <a:r>
              <a:rPr sz="1600" dirty="0" err="1"/>
              <a:t>突變控制步伐大小</a:t>
            </a:r>
            <a:r>
              <a:rPr sz="1600" dirty="0"/>
              <a:t>。</a:t>
            </a:r>
          </a:p>
          <a:p>
            <a:r>
              <a:rPr sz="1600" dirty="0"/>
              <a:t>• </a:t>
            </a:r>
            <a:r>
              <a:rPr sz="1600" dirty="0" err="1"/>
              <a:t>具備自我調整（self-adaptation）能力</a:t>
            </a:r>
            <a:r>
              <a:rPr sz="1600" dirty="0"/>
              <a:t>。</a:t>
            </a:r>
            <a:endParaRPr lang="en-US" altLang="zh-TW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1400" dirty="0"/>
              <a:t>在 </a:t>
            </a:r>
            <a:r>
              <a:rPr lang="en-US" altLang="zh-TW" sz="1400" dirty="0"/>
              <a:t>Evolution Strategies (ES, </a:t>
            </a:r>
            <a:r>
              <a:rPr lang="zh-TW" altLang="en-US" sz="1400" dirty="0"/>
              <a:t>演化策略</a:t>
            </a:r>
            <a:r>
              <a:rPr lang="en-US" altLang="zh-TW" sz="1400" dirty="0"/>
              <a:t>) </a:t>
            </a:r>
            <a:r>
              <a:rPr lang="zh-TW" altLang="en-US" sz="1400" dirty="0"/>
              <a:t>中，</a:t>
            </a:r>
            <a:r>
              <a:rPr lang="en-US" altLang="zh-TW" sz="1400" dirty="0"/>
              <a:t>σ</a:t>
            </a:r>
            <a:r>
              <a:rPr lang="zh-TW" altLang="en-US" sz="1400" dirty="0"/>
              <a:t>（</a:t>
            </a:r>
            <a:r>
              <a:rPr lang="en-US" altLang="zh-TW" sz="1400" dirty="0"/>
              <a:t>Step Size, </a:t>
            </a:r>
            <a:r>
              <a:rPr lang="zh-TW" altLang="en-US" sz="1400" dirty="0"/>
              <a:t>步伐大小）通常是動態調整的，這也是 </a:t>
            </a:r>
            <a:r>
              <a:rPr lang="en-US" altLang="zh-TW" sz="1400" dirty="0"/>
              <a:t>ES </a:t>
            </a:r>
            <a:r>
              <a:rPr lang="zh-TW" altLang="en-US" sz="1400" dirty="0"/>
              <a:t>的核心特色之一。</a:t>
            </a:r>
            <a:endParaRPr lang="en-US" altLang="zh-TW" sz="1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1400" dirty="0"/>
              <a:t>固定 </a:t>
            </a:r>
            <a:r>
              <a:rPr lang="en-US" altLang="zh-TW" sz="1400" dirty="0"/>
              <a:t>σ </a:t>
            </a:r>
            <a:r>
              <a:rPr lang="zh-TW" altLang="en-US" sz="1400" dirty="0"/>
              <a:t>的問題：若 </a:t>
            </a:r>
            <a:r>
              <a:rPr lang="en-US" altLang="zh-TW" sz="1400" dirty="0"/>
              <a:t>σ </a:t>
            </a:r>
            <a:r>
              <a:rPr lang="zh-TW" altLang="en-US" sz="1400" dirty="0"/>
              <a:t>太小 → 搜尋只在當前解附近微調，容易陷入局部最優（</a:t>
            </a:r>
            <a:r>
              <a:rPr lang="en-US" altLang="zh-TW" sz="1400" dirty="0"/>
              <a:t>local optimum</a:t>
            </a:r>
            <a:r>
              <a:rPr lang="zh-TW" altLang="en-US" sz="1400" dirty="0"/>
              <a:t>）。若 </a:t>
            </a:r>
            <a:r>
              <a:rPr lang="en-US" altLang="zh-TW" sz="1400" dirty="0"/>
              <a:t>σ </a:t>
            </a:r>
            <a:r>
              <a:rPr lang="zh-TW" altLang="en-US" sz="1400" dirty="0"/>
              <a:t>太大 → 搜尋過於隨機，難以穩定收斂。</a:t>
            </a:r>
            <a:endParaRPr lang="en-US" altLang="zh-TW" sz="1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1400" dirty="0"/>
              <a:t>解決方法：讓 </a:t>
            </a:r>
            <a:r>
              <a:rPr lang="en-US" altLang="zh-TW" sz="1400" dirty="0"/>
              <a:t>σ </a:t>
            </a:r>
            <a:r>
              <a:rPr lang="zh-TW" altLang="en-US" sz="1400" dirty="0"/>
              <a:t>在搜尋過程中「自我調整（</a:t>
            </a:r>
            <a:r>
              <a:rPr lang="en-US" altLang="zh-TW" sz="1400" dirty="0"/>
              <a:t>self-adaptation</a:t>
            </a:r>
            <a:r>
              <a:rPr lang="zh-TW" altLang="en-US" sz="1400" dirty="0"/>
              <a:t>）」以配合不同階段的需求。動態調整方式</a:t>
            </a:r>
            <a:endParaRPr lang="en-US" altLang="zh-TW" sz="1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zh-TW" sz="1200" dirty="0"/>
              <a:t>1/5 Success Rule</a:t>
            </a:r>
            <a:r>
              <a:rPr lang="zh-TW" altLang="en-US" sz="1200" dirty="0"/>
              <a:t>：若最近的嘗試中，有超過 </a:t>
            </a:r>
            <a:r>
              <a:rPr lang="en-US" altLang="zh-TW" sz="1200" dirty="0"/>
              <a:t>20%</a:t>
            </a:r>
            <a:r>
              <a:rPr lang="zh-TW" altLang="en-US" sz="1200" dirty="0"/>
              <a:t>（</a:t>
            </a:r>
            <a:r>
              <a:rPr lang="en-US" altLang="zh-TW" sz="1200" dirty="0"/>
              <a:t>1/5</a:t>
            </a:r>
            <a:r>
              <a:rPr lang="zh-TW" altLang="en-US" sz="1200" dirty="0"/>
              <a:t>）的突變帶來改善 → 增加 </a:t>
            </a:r>
            <a:r>
              <a:rPr lang="en-US" altLang="zh-TW" sz="1200" dirty="0"/>
              <a:t>σ</a:t>
            </a:r>
            <a:r>
              <a:rPr lang="zh-TW" altLang="en-US" sz="1200" dirty="0"/>
              <a:t>；否則 → 減小 </a:t>
            </a:r>
            <a:r>
              <a:rPr lang="en-US" altLang="zh-TW" sz="1200" dirty="0"/>
              <a:t>σ</a:t>
            </a:r>
            <a:r>
              <a:rPr lang="zh-TW" altLang="en-US" sz="1200" dirty="0"/>
              <a:t>。</a:t>
            </a:r>
            <a:endParaRPr lang="en-US" altLang="zh-TW" sz="1200" dirty="0"/>
          </a:p>
          <a:p>
            <a:pPr lvl="3">
              <a:buFont typeface="Wingdings" panose="05000000000000000000" pitchFamily="2" charset="2"/>
              <a:buChar char="ü"/>
            </a:pPr>
            <a:r>
              <a:rPr lang="zh-TW" altLang="en-US" sz="1200" dirty="0"/>
              <a:t>直覺：成功率高 → 可以大步探索；成功率低 → 應該縮小步伐精細搜尋。</a:t>
            </a:r>
            <a:endParaRPr lang="en-US" altLang="zh-TW" sz="1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TW" sz="1600" dirty="0"/>
              <a:t>Se</a:t>
            </a:r>
            <a:r>
              <a:rPr lang="en-US" altLang="zh-TW" sz="1400" dirty="0"/>
              <a:t>lf-adaptation</a:t>
            </a:r>
            <a:r>
              <a:rPr lang="zh-TW" altLang="en-US" sz="1400" dirty="0"/>
              <a:t>（自我調適）在 個體的基因（</a:t>
            </a:r>
            <a:r>
              <a:rPr lang="en-US" altLang="zh-TW" sz="1400" dirty="0"/>
              <a:t>genome</a:t>
            </a:r>
            <a:r>
              <a:rPr lang="zh-TW" altLang="en-US" sz="1400" dirty="0"/>
              <a:t>） 裡，除了問題解決的參數，也會包含「自己的 </a:t>
            </a:r>
            <a:r>
              <a:rPr lang="en-US" altLang="zh-TW" sz="1400" dirty="0"/>
              <a:t>σ </a:t>
            </a:r>
            <a:r>
              <a:rPr lang="zh-TW" altLang="en-US" sz="1400" dirty="0"/>
              <a:t>值」。在交配與突變過程中，</a:t>
            </a:r>
            <a:r>
              <a:rPr lang="en-US" altLang="zh-TW" sz="1400" dirty="0"/>
              <a:t>σ </a:t>
            </a:r>
            <a:r>
              <a:rPr lang="zh-TW" altLang="en-US" sz="1400" dirty="0"/>
              <a:t>也跟著進化。</a:t>
            </a:r>
            <a:endParaRPr lang="en-US" altLang="zh-TW" sz="1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1200" dirty="0"/>
              <a:t>好處：不同個體能自動探索不同的搜尋尺度，群體內自然保留最有效率的步伐大小。</a:t>
            </a:r>
            <a:endParaRPr lang="en-US" altLang="zh-TW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Genetic Programming</a:t>
            </a:r>
            <a:br>
              <a:rPr lang="en-US" altLang="zh-TW" dirty="0"/>
            </a:br>
            <a:r>
              <a:rPr dirty="0"/>
              <a:t>（GP, </a:t>
            </a:r>
            <a:r>
              <a:rPr dirty="0" err="1"/>
              <a:t>遺傳程式設計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以程式樹結構表示個體</a:t>
            </a:r>
            <a:r>
              <a:rPr dirty="0"/>
              <a:t>。</a:t>
            </a:r>
          </a:p>
          <a:p>
            <a:r>
              <a:rPr dirty="0"/>
              <a:t>• </a:t>
            </a:r>
            <a:r>
              <a:rPr dirty="0" err="1"/>
              <a:t>透過交配與突變進化新程式</a:t>
            </a:r>
            <a:r>
              <a:rPr dirty="0"/>
              <a:t>。</a:t>
            </a:r>
          </a:p>
          <a:p>
            <a:r>
              <a:rPr dirty="0"/>
              <a:t>• </a:t>
            </a:r>
            <a:r>
              <a:rPr dirty="0" err="1"/>
              <a:t>能自動產生符號表達式與演算法</a:t>
            </a:r>
            <a:r>
              <a:rPr dirty="0"/>
              <a:t>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Differential Evolution</a:t>
            </a:r>
            <a:br>
              <a:rPr lang="en-US" altLang="zh-TW" dirty="0"/>
            </a:br>
            <a:r>
              <a:rPr dirty="0"/>
              <a:t>（DE, </a:t>
            </a:r>
            <a:r>
              <a:rPr dirty="0" err="1"/>
              <a:t>微分演化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利用向量差異生成新解。</a:t>
            </a:r>
          </a:p>
          <a:p>
            <a:r>
              <a:t>• 簡單且參數少，易於實作。</a:t>
            </a:r>
          </a:p>
          <a:p>
            <a:r>
              <a:t>• 適合高維度與連續優化問題。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CMA-ES</a:t>
            </a:r>
            <a:r>
              <a:rPr lang="en-US" altLang="zh-TW" dirty="0"/>
              <a:t> (</a:t>
            </a:r>
            <a:r>
              <a:rPr lang="fr-FR" altLang="zh-TW" dirty="0"/>
              <a:t>Covariance matrix adaptation evolution strategy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dirty="0"/>
              <a:t>（</a:t>
            </a:r>
            <a:r>
              <a:rPr dirty="0" err="1"/>
              <a:t>共變數矩陣調適演化策略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自動調整搜尋分布的方向與形狀。</a:t>
            </a:r>
          </a:p>
          <a:p>
            <a:r>
              <a:t>• 適合非線性、非凸連續問題。</a:t>
            </a:r>
          </a:p>
          <a:p>
            <a:r>
              <a:t>• 具備自適應協方差更新。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Simulated Annealing</a:t>
            </a:r>
            <a:br>
              <a:rPr lang="en-US" altLang="zh-TW" dirty="0"/>
            </a:br>
            <a:r>
              <a:rPr dirty="0"/>
              <a:t>（SA, </a:t>
            </a:r>
            <a:r>
              <a:rPr dirty="0" err="1"/>
              <a:t>模擬退火</a:t>
            </a:r>
            <a:r>
              <a:rPr dirty="0"/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靈感來自金屬退火物理過程。</a:t>
            </a:r>
          </a:p>
          <a:p>
            <a:r>
              <a:t>• 偶爾接受較差解以跳脫局部最佳。</a:t>
            </a:r>
          </a:p>
          <a:p>
            <a:r>
              <a:t>• 溫度控制決定探索與收斂的平衡。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262</TotalTime>
  <Words>1723</Words>
  <Application>Microsoft Office PowerPoint</Application>
  <PresentationFormat>如螢幕大小 (4:3)</PresentationFormat>
  <Paragraphs>169</Paragraphs>
  <Slides>26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2" baseType="lpstr">
      <vt:lpstr>新細明體</vt:lpstr>
      <vt:lpstr>Calibri</vt:lpstr>
      <vt:lpstr>Calibri Light</vt:lpstr>
      <vt:lpstr>Wingdings</vt:lpstr>
      <vt:lpstr>微軟正黑體</vt:lpstr>
      <vt:lpstr>回顧</vt:lpstr>
      <vt:lpstr>Metaheuristic Algorithms  （元啟發演算法）</vt:lpstr>
      <vt:lpstr>Metaheuristic 定義</vt:lpstr>
      <vt:lpstr>Metaheuristic 演算法分類總覽</vt:lpstr>
      <vt:lpstr>Genetic Algorithm（GA, 基因演算法或遺傳演算法）</vt:lpstr>
      <vt:lpstr>Evolution Strategies （ES, 演化策略）</vt:lpstr>
      <vt:lpstr>Genetic Programming （GP, 遺傳程式設計）</vt:lpstr>
      <vt:lpstr>Differential Evolution （DE, 微分演化）</vt:lpstr>
      <vt:lpstr>CMA-ES (Covariance matrix adaptation evolution strategy) （共變數矩陣調適演化策略）</vt:lpstr>
      <vt:lpstr>Simulated Annealing （SA, 模擬退火）</vt:lpstr>
      <vt:lpstr>Gravitational Search Algorithm（GSA, 重力搜尋）</vt:lpstr>
      <vt:lpstr>Thermal Cycling Algorithm （TCA, 熱循環演算法）</vt:lpstr>
      <vt:lpstr>Particle Swarm Optimization （PSO, 粒子群優化）</vt:lpstr>
      <vt:lpstr>Ant Colony Optimization （ACO, 螞蟻族群優化）</vt:lpstr>
      <vt:lpstr>Artificial Bee Colony （ABC, 人工蜂群演算法）</vt:lpstr>
      <vt:lpstr>Firefly Algorithm （螢火蟲演算法）</vt:lpstr>
      <vt:lpstr>Bat Algorithm （蝙蝠演算法）</vt:lpstr>
      <vt:lpstr>Harmony Search （HS, 和聲搜尋）</vt:lpstr>
      <vt:lpstr>Cultural Algorithm （文化演算法）</vt:lpstr>
      <vt:lpstr>Teaching–Learning-Based Optimization （TLBO, 教學學習演算法）</vt:lpstr>
      <vt:lpstr>Brain Storm Optimization （BSO, 腦力激盪演算法）</vt:lpstr>
      <vt:lpstr>Random Search （隨機搜尋）</vt:lpstr>
      <vt:lpstr>Guided Local Search （GLS, 導向局部搜尋）</vt:lpstr>
      <vt:lpstr>Variable Neighborhood Search（VNS, 可變鄰域搜尋）</vt:lpstr>
      <vt:lpstr>Memetic Algorithm （MA, 模因演算法）</vt:lpstr>
      <vt:lpstr>Hyper-heuristics （高階啟發式演算法）</vt:lpstr>
      <vt:lpstr>Tabu Search （TS, 禁忌搜尋）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Metaheuristic Algorithms  （元啟發演算法）</dc:title>
  <dc:subject/>
  <dc:creator/>
  <cp:keywords/>
  <dc:description>generated using python-pptx</dc:description>
  <cp:lastModifiedBy>user</cp:lastModifiedBy>
  <cp:revision>11</cp:revision>
  <dcterms:created xsi:type="dcterms:W3CDTF">2013-01-27T09:14:16Z</dcterms:created>
  <dcterms:modified xsi:type="dcterms:W3CDTF">2025-09-23T05:17:08Z</dcterms:modified>
  <cp:category/>
</cp:coreProperties>
</file>