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78" r:id="rId4"/>
    <p:sldId id="259" r:id="rId5"/>
    <p:sldId id="257" r:id="rId6"/>
    <p:sldId id="282" r:id="rId7"/>
    <p:sldId id="276" r:id="rId8"/>
    <p:sldId id="260" r:id="rId9"/>
    <p:sldId id="272" r:id="rId10"/>
    <p:sldId id="281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CC33"/>
    <a:srgbClr val="996633"/>
    <a:srgbClr val="3366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838" autoAdjust="0"/>
  </p:normalViewPr>
  <p:slideViewPr>
    <p:cSldViewPr>
      <p:cViewPr varScale="1">
        <p:scale>
          <a:sx n="36" d="100"/>
          <a:sy n="36" d="100"/>
        </p:scale>
        <p:origin x="3173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9BA3E-7CB6-45F0-A8EA-D3F5962CB870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684AF-53C1-418A-90B1-1AD8618F02D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8217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給他魚吃不如教他釣魚</a:t>
            </a:r>
            <a:endParaRPr lang="en-US" altLang="zh-TW" sz="1200" b="1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altLang="zh-TW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Give a man (computer) a fish (program), and you feed him for a day; teach him how to fish (program), and you feed him for a lifetime.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684AF-53C1-418A-90B1-1AD8618F02DA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168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917B4E-DF8B-47FB-ABE8-B74DBAF8A4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43977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EB7A07-3B80-42B5-AD6C-20F915C438F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1683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977E17-5087-410B-ADB5-166060B5A50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792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F085D-EA21-4794-977E-CE84EE2F821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42323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4C470-5373-42A4-BDA9-7AE469A0CC0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88540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730461-FBF5-4778-B385-A4289110E2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0521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D7BD9-AF2F-4ED4-A6A6-B919177549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0270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4F041-2AA0-437D-9251-A12C4695CB6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5937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3C9620-4F30-469F-AD8B-751D056A8D8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89193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FCCDF6-ABCD-47CC-A95F-C6F030224CB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55412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93BE4-9C45-4AB1-A4DA-B93BD32284A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6214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8F789-ABD7-46C7-B1E0-7F73FD1149F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6703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新細明體" panose="02020500000000000000" pitchFamily="18" charset="-120"/>
              </a:defRPr>
            </a:lvl1pPr>
          </a:lstStyle>
          <a:p>
            <a:fld id="{1E52BD7A-A46F-4629-A766-46CB03D3C60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1470025"/>
          </a:xfrm>
        </p:spPr>
        <p:txBody>
          <a:bodyPr anchor="ctr"/>
          <a:lstStyle/>
          <a:p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Machine Learning</a:t>
            </a:r>
            <a:b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</a:br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3455198"/>
            <a:ext cx="9144000" cy="762000"/>
          </a:xfrm>
        </p:spPr>
        <p:txBody>
          <a:bodyPr/>
          <a:lstStyle/>
          <a:p>
            <a:r>
              <a:rPr lang="en-US" altLang="zh-TW" sz="2000" dirty="0">
                <a:solidFill>
                  <a:srgbClr val="33CC33"/>
                </a:solidFill>
              </a:rPr>
              <a:t>Give a </a:t>
            </a:r>
            <a:r>
              <a:rPr lang="en-US" altLang="zh-TW" sz="2000" dirty="0">
                <a:solidFill>
                  <a:srgbClr val="FF0000"/>
                </a:solidFill>
              </a:rPr>
              <a:t>computer (machine)</a:t>
            </a:r>
            <a:r>
              <a:rPr lang="en-US" altLang="zh-TW" sz="2000" dirty="0">
                <a:solidFill>
                  <a:srgbClr val="33CC33"/>
                </a:solidFill>
              </a:rPr>
              <a:t> a </a:t>
            </a:r>
            <a:r>
              <a:rPr lang="en-US" altLang="zh-TW" sz="2000" dirty="0">
                <a:solidFill>
                  <a:srgbClr val="FF0000"/>
                </a:solidFill>
              </a:rPr>
              <a:t>program</a:t>
            </a:r>
            <a:r>
              <a:rPr lang="en-US" altLang="zh-TW" sz="2000" dirty="0">
                <a:solidFill>
                  <a:srgbClr val="33CC33"/>
                </a:solidFill>
              </a:rPr>
              <a:t>, and you make it useful for a time;</a:t>
            </a:r>
            <a:br>
              <a:rPr lang="en-US" altLang="zh-TW" sz="2000" dirty="0">
                <a:solidFill>
                  <a:srgbClr val="33CC33"/>
                </a:solidFill>
              </a:rPr>
            </a:br>
            <a:r>
              <a:rPr lang="en-US" altLang="zh-TW" sz="2000" dirty="0">
                <a:solidFill>
                  <a:srgbClr val="33CC33"/>
                </a:solidFill>
              </a:rPr>
              <a:t>teach it how to </a:t>
            </a:r>
            <a:r>
              <a:rPr lang="en-US" altLang="zh-TW" sz="2000" dirty="0">
                <a:solidFill>
                  <a:srgbClr val="FF0000"/>
                </a:solidFill>
              </a:rPr>
              <a:t>program</a:t>
            </a:r>
            <a:r>
              <a:rPr lang="en-US" altLang="zh-TW" sz="2000" dirty="0">
                <a:solidFill>
                  <a:srgbClr val="33CC33"/>
                </a:solidFill>
              </a:rPr>
              <a:t>, and you make it useful for a lifetime.</a:t>
            </a:r>
          </a:p>
          <a:p>
            <a:endParaRPr lang="en-US" altLang="zh-TW" sz="2800" dirty="0">
              <a:ea typeface="新細明體" panose="02020500000000000000" pitchFamily="18" charset="-12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0" y="4002937"/>
            <a:ext cx="9144000" cy="2302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zh-TW" sz="3200" dirty="0">
              <a:ea typeface="新細明體" panose="02020500000000000000" pitchFamily="18" charset="-120"/>
            </a:endParaRPr>
          </a:p>
          <a:p>
            <a:r>
              <a:rPr lang="en-US" altLang="zh-TW" dirty="0">
                <a:ea typeface="新細明體" panose="02020500000000000000" pitchFamily="18" charset="-120"/>
              </a:rPr>
              <a:t>Prof. Jehn-Ruey Jiang</a:t>
            </a:r>
          </a:p>
          <a:p>
            <a:r>
              <a:rPr lang="en-US" altLang="zh-TW" dirty="0">
                <a:ea typeface="新細明體" panose="02020500000000000000" pitchFamily="18" charset="-120"/>
              </a:rPr>
              <a:t>National Central University, Taiwan</a:t>
            </a:r>
          </a:p>
          <a:p>
            <a:endParaRPr lang="en-US" altLang="zh-TW" sz="2800" dirty="0">
              <a:ea typeface="新細明體" panose="02020500000000000000" pitchFamily="18" charset="-12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6200" y="2612434"/>
            <a:ext cx="9144000" cy="1067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sz="2000" dirty="0">
                <a:solidFill>
                  <a:srgbClr val="33CC33"/>
                </a:solidFill>
              </a:rPr>
              <a:t>Give a man a fish, and you feed him for a day;</a:t>
            </a:r>
            <a:br>
              <a:rPr lang="en-US" altLang="zh-TW" sz="2000" dirty="0">
                <a:solidFill>
                  <a:srgbClr val="33CC33"/>
                </a:solidFill>
              </a:rPr>
            </a:br>
            <a:r>
              <a:rPr lang="en-US" altLang="zh-TW" sz="2000" dirty="0">
                <a:solidFill>
                  <a:srgbClr val="33CC33"/>
                </a:solidFill>
              </a:rPr>
              <a:t>teach him how to fish, and you feed him for a lifetime.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altLang="zh-TW" sz="13800" dirty="0"/>
              <a:t>Q&amp;A</a:t>
            </a:r>
            <a:endParaRPr lang="zh-TW" altLang="en-US" sz="13800" dirty="0"/>
          </a:p>
        </p:txBody>
      </p:sp>
    </p:spTree>
    <p:extLst>
      <p:ext uri="{BB962C8B-B14F-4D97-AF65-F5344CB8AC3E}">
        <p14:creationId xmlns:p14="http://schemas.microsoft.com/office/powerpoint/2010/main" val="3456524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solidFill>
                  <a:schemeClr val="accent2"/>
                </a:solidFill>
                <a:ea typeface="新細明體" panose="02020500000000000000" pitchFamily="18" charset="-120"/>
              </a:rPr>
              <a:t>A Few Quotes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“A breakthrough in </a:t>
            </a:r>
            <a:r>
              <a:rPr lang="en-US" altLang="zh-TW" sz="2800" dirty="0">
                <a:solidFill>
                  <a:srgbClr val="FF3300"/>
                </a:solidFill>
                <a:ea typeface="新細明體" panose="02020500000000000000" pitchFamily="18" charset="-120"/>
              </a:rPr>
              <a:t>machine learning </a:t>
            </a:r>
            <a:r>
              <a:rPr lang="en-US" altLang="zh-TW" sz="2800" dirty="0">
                <a:ea typeface="新細明體" panose="02020500000000000000" pitchFamily="18" charset="-120"/>
              </a:rPr>
              <a:t>would be worth ten </a:t>
            </a:r>
            <a:r>
              <a:rPr lang="en-US" altLang="zh-TW" sz="2800" dirty="0" err="1">
                <a:ea typeface="新細明體" panose="02020500000000000000" pitchFamily="18" charset="-120"/>
              </a:rPr>
              <a:t>Microsofts</a:t>
            </a:r>
            <a:r>
              <a:rPr lang="en-US" altLang="zh-TW" sz="2800" dirty="0">
                <a:ea typeface="新細明體" panose="02020500000000000000" pitchFamily="18" charset="-120"/>
              </a:rPr>
              <a:t>” </a:t>
            </a:r>
            <a:r>
              <a:rPr lang="en-US" altLang="zh-TW" sz="2400" dirty="0">
                <a:ea typeface="新細明體" panose="02020500000000000000" pitchFamily="18" charset="-120"/>
              </a:rPr>
              <a:t>(Bill Gates, Chairman, Microsoft)</a:t>
            </a:r>
          </a:p>
          <a:p>
            <a:pPr>
              <a:lnSpc>
                <a:spcPct val="9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“</a:t>
            </a:r>
            <a:r>
              <a:rPr lang="en-US" altLang="zh-TW" sz="2800" dirty="0">
                <a:solidFill>
                  <a:srgbClr val="FF3300"/>
                </a:solidFill>
                <a:ea typeface="新細明體" panose="02020500000000000000" pitchFamily="18" charset="-120"/>
              </a:rPr>
              <a:t>Machine learning </a:t>
            </a:r>
            <a:r>
              <a:rPr lang="en-US" altLang="zh-TW" sz="2800" dirty="0">
                <a:ea typeface="新細明體" panose="02020500000000000000" pitchFamily="18" charset="-120"/>
              </a:rPr>
              <a:t>is the next Internet” </a:t>
            </a:r>
            <a:br>
              <a:rPr lang="en-US" altLang="zh-TW" sz="2800" dirty="0">
                <a:ea typeface="新細明體" panose="02020500000000000000" pitchFamily="18" charset="-120"/>
              </a:rPr>
            </a:br>
            <a:r>
              <a:rPr lang="en-US" altLang="zh-TW" sz="2400" dirty="0">
                <a:ea typeface="新細明體" panose="02020500000000000000" pitchFamily="18" charset="-120"/>
              </a:rPr>
              <a:t>(Tony Tether, Director, DARPA)</a:t>
            </a:r>
          </a:p>
          <a:p>
            <a:pPr>
              <a:lnSpc>
                <a:spcPct val="90000"/>
              </a:lnSpc>
            </a:pPr>
            <a:r>
              <a:rPr lang="en-US" altLang="zh-TW" sz="2800" dirty="0">
                <a:solidFill>
                  <a:srgbClr val="FF3300"/>
                </a:solidFill>
                <a:ea typeface="新細明體" panose="02020500000000000000" pitchFamily="18" charset="-120"/>
              </a:rPr>
              <a:t>Machine learning </a:t>
            </a:r>
            <a:r>
              <a:rPr lang="en-US" altLang="zh-TW" sz="2800" dirty="0">
                <a:ea typeface="新細明體" panose="02020500000000000000" pitchFamily="18" charset="-120"/>
              </a:rPr>
              <a:t>is the hot new thing” </a:t>
            </a:r>
            <a:br>
              <a:rPr lang="en-US" altLang="zh-TW" sz="2800" dirty="0">
                <a:ea typeface="新細明體" panose="02020500000000000000" pitchFamily="18" charset="-120"/>
              </a:rPr>
            </a:br>
            <a:r>
              <a:rPr lang="en-US" altLang="zh-TW" sz="2400" dirty="0">
                <a:ea typeface="新細明體" panose="02020500000000000000" pitchFamily="18" charset="-120"/>
              </a:rPr>
              <a:t>(John Hennessy, President, Stanford)</a:t>
            </a:r>
          </a:p>
          <a:p>
            <a:pPr>
              <a:lnSpc>
                <a:spcPct val="9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“Web rankings today are mostly a matter of </a:t>
            </a:r>
            <a:r>
              <a:rPr lang="en-US" altLang="zh-TW" sz="2800" dirty="0">
                <a:solidFill>
                  <a:srgbClr val="FF3300"/>
                </a:solidFill>
                <a:ea typeface="新細明體" panose="02020500000000000000" pitchFamily="18" charset="-120"/>
              </a:rPr>
              <a:t>machine learning</a:t>
            </a:r>
            <a:r>
              <a:rPr lang="en-US" altLang="zh-TW" sz="2800" dirty="0">
                <a:ea typeface="新細明體" panose="02020500000000000000" pitchFamily="18" charset="-120"/>
              </a:rPr>
              <a:t>” </a:t>
            </a:r>
            <a:r>
              <a:rPr lang="en-US" altLang="zh-TW" sz="2400" dirty="0">
                <a:ea typeface="新細明體" panose="02020500000000000000" pitchFamily="18" charset="-120"/>
              </a:rPr>
              <a:t>(</a:t>
            </a:r>
            <a:r>
              <a:rPr lang="en-US" altLang="zh-TW" sz="2400" dirty="0" err="1">
                <a:ea typeface="新細明體" panose="02020500000000000000" pitchFamily="18" charset="-120"/>
              </a:rPr>
              <a:t>Prabhakar</a:t>
            </a:r>
            <a:r>
              <a:rPr lang="en-US" altLang="zh-TW" sz="2400" dirty="0">
                <a:ea typeface="新細明體" panose="02020500000000000000" pitchFamily="18" charset="-120"/>
              </a:rPr>
              <a:t> </a:t>
            </a:r>
            <a:r>
              <a:rPr lang="en-US" altLang="zh-TW" sz="2400" dirty="0" err="1">
                <a:ea typeface="新細明體" panose="02020500000000000000" pitchFamily="18" charset="-120"/>
              </a:rPr>
              <a:t>Raghavan</a:t>
            </a:r>
            <a:r>
              <a:rPr lang="en-US" altLang="zh-TW" sz="2400" dirty="0">
                <a:ea typeface="新細明體" panose="02020500000000000000" pitchFamily="18" charset="-120"/>
              </a:rPr>
              <a:t>, Dir. Research, Yahoo)</a:t>
            </a:r>
          </a:p>
          <a:p>
            <a:pPr>
              <a:lnSpc>
                <a:spcPct val="9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“</a:t>
            </a:r>
            <a:r>
              <a:rPr lang="en-US" altLang="zh-TW" sz="2800" dirty="0">
                <a:solidFill>
                  <a:srgbClr val="FF3300"/>
                </a:solidFill>
                <a:ea typeface="新細明體" panose="02020500000000000000" pitchFamily="18" charset="-120"/>
              </a:rPr>
              <a:t>Machine learning </a:t>
            </a:r>
            <a:r>
              <a:rPr lang="en-US" altLang="zh-TW" sz="2800" dirty="0">
                <a:ea typeface="新細明體" panose="02020500000000000000" pitchFamily="18" charset="-120"/>
              </a:rPr>
              <a:t>is going to result in a real revolution” </a:t>
            </a:r>
            <a:r>
              <a:rPr lang="en-US" altLang="zh-TW" sz="2400" dirty="0">
                <a:ea typeface="新細明體" panose="02020500000000000000" pitchFamily="18" charset="-120"/>
              </a:rPr>
              <a:t>(Greg Papadopoulos, CTO, Sun)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3249939" y="6536937"/>
            <a:ext cx="2769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Source: Slides of Dr. </a:t>
            </a:r>
            <a:r>
              <a:rPr lang="en-US" altLang="zh-TW" sz="1200" dirty="0">
                <a:ea typeface="新細明體" panose="02020500000000000000" pitchFamily="18" charset="-120"/>
              </a:rPr>
              <a:t>Pedro </a:t>
            </a:r>
            <a:r>
              <a:rPr lang="en-US" altLang="zh-TW" sz="1200" dirty="0" err="1">
                <a:ea typeface="新細明體" panose="02020500000000000000" pitchFamily="18" charset="-120"/>
              </a:rPr>
              <a:t>Domingos</a:t>
            </a:r>
            <a:endParaRPr lang="zh-TW" alt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382000" cy="1173163"/>
          </a:xfrm>
        </p:spPr>
        <p:txBody>
          <a:bodyPr/>
          <a:lstStyle/>
          <a:p>
            <a:r>
              <a:rPr lang="en-US" altLang="zh-TW" b="1">
                <a:solidFill>
                  <a:schemeClr val="accent2"/>
                </a:solidFill>
                <a:ea typeface="新細明體" panose="02020500000000000000" pitchFamily="18" charset="-120"/>
              </a:rPr>
              <a:t>So What Is Machine Learning?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788" y="1449855"/>
            <a:ext cx="8686800" cy="4525963"/>
          </a:xfrm>
        </p:spPr>
        <p:txBody>
          <a:bodyPr/>
          <a:lstStyle/>
          <a:p>
            <a:r>
              <a:rPr lang="en-US" altLang="zh-TW" dirty="0">
                <a:ea typeface="新細明體" panose="02020500000000000000" pitchFamily="18" charset="-120"/>
              </a:rPr>
              <a:t>Wiki:</a:t>
            </a:r>
          </a:p>
          <a:p>
            <a:pPr lvl="1"/>
            <a:r>
              <a:rPr lang="en-US" altLang="zh-TW" dirty="0">
                <a:ea typeface="新細明體" panose="02020500000000000000" pitchFamily="18" charset="-120"/>
              </a:rPr>
              <a:t>Machine learning is a field of computer science that gives computers the ability 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to learn without being explicitly programmed</a:t>
            </a:r>
            <a:r>
              <a:rPr lang="en-US" altLang="zh-TW" dirty="0">
                <a:ea typeface="新細明體" panose="02020500000000000000" pitchFamily="18" charset="-120"/>
              </a:rPr>
              <a:t>.</a:t>
            </a:r>
          </a:p>
          <a:p>
            <a:pPr lvl="1"/>
            <a:r>
              <a:rPr lang="en-US" altLang="zh-TW" dirty="0">
                <a:ea typeface="新細明體" panose="02020500000000000000" pitchFamily="18" charset="-120"/>
              </a:rPr>
              <a:t>Arthur Samuel, an American pioneer in the field of computer gaming and artificial intelligence, coined the term "Machine Learning" in 1959 while at IBM.</a:t>
            </a:r>
            <a:br>
              <a:rPr lang="en-US" altLang="zh-TW" dirty="0">
                <a:ea typeface="新細明體" panose="02020500000000000000" pitchFamily="18" charset="-120"/>
              </a:rPr>
            </a:br>
            <a:r>
              <a:rPr lang="en-US" altLang="zh-TW" dirty="0">
                <a:ea typeface="新細明體" panose="02020500000000000000" pitchFamily="18" charset="-120"/>
              </a:rPr>
              <a:t>(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Arthur Samuel </a:t>
            </a:r>
            <a:r>
              <a:rPr lang="en-US" altLang="zh-TW" dirty="0">
                <a:ea typeface="新細明體" panose="02020500000000000000" pitchFamily="18" charset="-120"/>
              </a:rPr>
              <a:t>said in </a:t>
            </a:r>
            <a:r>
              <a:rPr lang="en-US" altLang="zh-TW" dirty="0">
                <a:solidFill>
                  <a:srgbClr val="FF3300"/>
                </a:solidFill>
                <a:ea typeface="新細明體" panose="02020500000000000000" pitchFamily="18" charset="-120"/>
              </a:rPr>
              <a:t>1959</a:t>
            </a:r>
            <a:r>
              <a:rPr lang="en-US" altLang="zh-TW" dirty="0">
                <a:ea typeface="新細明體" panose="02020500000000000000" pitchFamily="18" charset="-120"/>
              </a:rPr>
              <a:t>: “How can computers learn to solve problems without being explicitly programmed?”) </a:t>
            </a:r>
          </a:p>
          <a:p>
            <a:endParaRPr lang="en-US" altLang="zh-TW" dirty="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7289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382000" cy="1173163"/>
          </a:xfrm>
        </p:spPr>
        <p:txBody>
          <a:bodyPr/>
          <a:lstStyle/>
          <a:p>
            <a:r>
              <a:rPr lang="en-US" altLang="zh-TW" b="1">
                <a:solidFill>
                  <a:schemeClr val="accent2"/>
                </a:solidFill>
                <a:ea typeface="新細明體" panose="02020500000000000000" pitchFamily="18" charset="-120"/>
              </a:rPr>
              <a:t>So What Is Machine Learning?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788" y="1449855"/>
            <a:ext cx="8686800" cy="4525963"/>
          </a:xfrm>
        </p:spPr>
        <p:txBody>
          <a:bodyPr/>
          <a:lstStyle/>
          <a:p>
            <a:r>
              <a:rPr lang="en-US" altLang="zh-TW" dirty="0">
                <a:ea typeface="新細明體" panose="02020500000000000000" pitchFamily="18" charset="-120"/>
              </a:rPr>
              <a:t>Pedro </a:t>
            </a:r>
            <a:r>
              <a:rPr lang="en-US" altLang="zh-TW" dirty="0" err="1">
                <a:ea typeface="新細明體" panose="02020500000000000000" pitchFamily="18" charset="-120"/>
              </a:rPr>
              <a:t>Domingos</a:t>
            </a:r>
            <a:r>
              <a:rPr lang="en-US" altLang="zh-TW" dirty="0">
                <a:ea typeface="新細明體" panose="02020500000000000000" pitchFamily="18" charset="-120"/>
              </a:rPr>
              <a:t>:</a:t>
            </a:r>
          </a:p>
          <a:p>
            <a:pPr lvl="1"/>
            <a:r>
              <a:rPr lang="en-US" altLang="zh-TW" dirty="0">
                <a:ea typeface="新細明體" panose="02020500000000000000" pitchFamily="18" charset="-120"/>
              </a:rPr>
              <a:t>Getting computers to program themselves</a:t>
            </a:r>
          </a:p>
          <a:p>
            <a:pPr lvl="1"/>
            <a:r>
              <a:rPr lang="en-US" altLang="zh-TW" dirty="0">
                <a:ea typeface="新細明體" panose="02020500000000000000" pitchFamily="18" charset="-120"/>
              </a:rPr>
              <a:t>Let the 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data do the work </a:t>
            </a:r>
            <a:r>
              <a:rPr lang="en-US" altLang="zh-TW" dirty="0">
                <a:ea typeface="新細明體" panose="02020500000000000000" pitchFamily="18" charset="-120"/>
              </a:rPr>
              <a:t>instead!</a:t>
            </a:r>
          </a:p>
          <a:p>
            <a:r>
              <a:rPr lang="en-US" altLang="zh-TW" dirty="0">
                <a:ea typeface="新細明體" panose="02020500000000000000" pitchFamily="18" charset="-120"/>
              </a:rPr>
              <a:t>Yi-Fan Chang:</a:t>
            </a:r>
          </a:p>
          <a:p>
            <a:pPr lvl="1"/>
            <a:r>
              <a:rPr lang="en-US" altLang="zh-TW" dirty="0">
                <a:ea typeface="新細明體" panose="02020500000000000000" pitchFamily="18" charset="-120"/>
              </a:rPr>
              <a:t>A branch of artificial intelligence, concerned with the design and development of algorithms that </a:t>
            </a:r>
            <a:r>
              <a:rPr lang="en-US" altLang="zh-TW" dirty="0">
                <a:solidFill>
                  <a:srgbClr val="FF0000"/>
                </a:solidFill>
                <a:ea typeface="新細明體" panose="02020500000000000000" pitchFamily="18" charset="-120"/>
              </a:rPr>
              <a:t>allow computers to evolve behaviors based on empirical data</a:t>
            </a:r>
            <a:r>
              <a:rPr lang="en-US" altLang="zh-TW" dirty="0">
                <a:ea typeface="新細明體" panose="02020500000000000000" pitchFamily="18" charset="-120"/>
              </a:rPr>
              <a:t>.</a:t>
            </a:r>
          </a:p>
          <a:p>
            <a:pPr lvl="1"/>
            <a:r>
              <a:rPr lang="en-US" altLang="zh-TW" dirty="0">
                <a:ea typeface="新細明體" panose="02020500000000000000" pitchFamily="18" charset="-120"/>
              </a:rPr>
              <a:t>As intelligence requires knowledge, it is necessary for the computers to acquire knowledge.</a:t>
            </a:r>
          </a:p>
          <a:p>
            <a:endParaRPr lang="en-US" altLang="zh-TW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305800" cy="51816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Traditional Programming</a:t>
            </a: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dirty="0">
              <a:ea typeface="新細明體" panose="02020500000000000000" pitchFamily="18" charset="-120"/>
            </a:endParaRPr>
          </a:p>
          <a:p>
            <a:endParaRPr lang="en-US" altLang="zh-TW" b="1" dirty="0">
              <a:solidFill>
                <a:schemeClr val="accent2"/>
              </a:solidFill>
              <a:ea typeface="新細明體" panose="02020500000000000000" pitchFamily="18" charset="-120"/>
            </a:endParaRPr>
          </a:p>
          <a:p>
            <a:pPr>
              <a:buFontTx/>
              <a:buNone/>
            </a:pPr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  Machine Learning</a:t>
            </a: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352800" y="1600200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>
                <a:ea typeface="新細明體" panose="02020500000000000000" pitchFamily="18" charset="-120"/>
              </a:rPr>
              <a:t>Computer</a:t>
            </a: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2438400" y="20574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79" name="Line 7"/>
          <p:cNvSpPr>
            <a:spLocks noChangeShapeType="1"/>
          </p:cNvSpPr>
          <p:nvPr/>
        </p:nvSpPr>
        <p:spPr bwMode="auto">
          <a:xfrm>
            <a:off x="2438400" y="27432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0" name="Line 8"/>
          <p:cNvSpPr>
            <a:spLocks noChangeShapeType="1"/>
          </p:cNvSpPr>
          <p:nvPr/>
        </p:nvSpPr>
        <p:spPr bwMode="auto">
          <a:xfrm>
            <a:off x="6019800" y="228600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355725" y="1692275"/>
            <a:ext cx="104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ea typeface="新細明體" panose="02020500000000000000" pitchFamily="18" charset="-120"/>
              </a:rPr>
              <a:t>Data</a:t>
            </a: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685800" y="2362200"/>
            <a:ext cx="1739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solidFill>
                  <a:srgbClr val="00B050"/>
                </a:solidFill>
                <a:ea typeface="新細明體" panose="02020500000000000000" pitchFamily="18" charset="-120"/>
              </a:rPr>
              <a:t>Program</a:t>
            </a:r>
          </a:p>
        </p:txBody>
      </p:sp>
      <p:sp>
        <p:nvSpPr>
          <p:cNvPr id="3084" name="Text Box 12"/>
          <p:cNvSpPr txBox="1">
            <a:spLocks noChangeArrowheads="1"/>
          </p:cNvSpPr>
          <p:nvPr/>
        </p:nvSpPr>
        <p:spPr bwMode="auto">
          <a:xfrm>
            <a:off x="6781800" y="1981200"/>
            <a:ext cx="1401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rgbClr val="FF0000"/>
                </a:solidFill>
                <a:ea typeface="新細明體" panose="02020500000000000000" pitchFamily="18" charset="-120"/>
              </a:rPr>
              <a:t>Output</a:t>
            </a:r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3429000" y="4419600"/>
            <a:ext cx="2667000" cy="1524000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zh-TW" sz="3200">
                <a:ea typeface="新細明體" panose="02020500000000000000" pitchFamily="18" charset="-120"/>
              </a:rPr>
              <a:t>Computer</a:t>
            </a:r>
          </a:p>
        </p:txBody>
      </p:sp>
      <p:sp>
        <p:nvSpPr>
          <p:cNvPr id="3092" name="Line 20"/>
          <p:cNvSpPr>
            <a:spLocks noChangeShapeType="1"/>
          </p:cNvSpPr>
          <p:nvPr/>
        </p:nvSpPr>
        <p:spPr bwMode="auto">
          <a:xfrm>
            <a:off x="2514600" y="48768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3" name="Line 21"/>
          <p:cNvSpPr>
            <a:spLocks noChangeShapeType="1"/>
          </p:cNvSpPr>
          <p:nvPr/>
        </p:nvSpPr>
        <p:spPr bwMode="auto">
          <a:xfrm>
            <a:off x="2514600" y="556260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4" name="Line 22"/>
          <p:cNvSpPr>
            <a:spLocks noChangeShapeType="1"/>
          </p:cNvSpPr>
          <p:nvPr/>
        </p:nvSpPr>
        <p:spPr bwMode="auto">
          <a:xfrm>
            <a:off x="6096000" y="510540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1431925" y="4511675"/>
            <a:ext cx="1041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ea typeface="新細明體" panose="02020500000000000000" pitchFamily="18" charset="-120"/>
              </a:rPr>
              <a:t>Data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1066800" y="5257800"/>
            <a:ext cx="1401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ea typeface="新細明體" panose="02020500000000000000" pitchFamily="18" charset="-120"/>
              </a:rPr>
              <a:t>Output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6858000" y="4800600"/>
            <a:ext cx="1739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>
                <a:solidFill>
                  <a:srgbClr val="00B050"/>
                </a:solidFill>
                <a:ea typeface="新細明體" panose="02020500000000000000" pitchFamily="18" charset="-120"/>
              </a:rPr>
              <a:t>Program</a:t>
            </a:r>
          </a:p>
        </p:txBody>
      </p:sp>
      <p:sp>
        <p:nvSpPr>
          <p:cNvPr id="2" name="文字方塊 1"/>
          <p:cNvSpPr txBox="1"/>
          <p:nvPr/>
        </p:nvSpPr>
        <p:spPr>
          <a:xfrm>
            <a:off x="3249939" y="6536937"/>
            <a:ext cx="2769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/>
              <a:t>Source: Slides of Dr. </a:t>
            </a:r>
            <a:r>
              <a:rPr lang="en-US" altLang="zh-TW" sz="1200" dirty="0">
                <a:ea typeface="新細明體" panose="02020500000000000000" pitchFamily="18" charset="-120"/>
              </a:rPr>
              <a:t>Pedro </a:t>
            </a:r>
            <a:r>
              <a:rPr lang="en-US" altLang="zh-TW" sz="1200" dirty="0" err="1">
                <a:ea typeface="新細明體" panose="02020500000000000000" pitchFamily="18" charset="-120"/>
              </a:rPr>
              <a:t>Domingos</a:t>
            </a:r>
            <a:endParaRPr lang="zh-TW" alt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47D010A-D93C-4BA1-8748-4FB4E694F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28600" y="532851"/>
            <a:ext cx="9123216" cy="3263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2698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TW" sz="2800" b="1" u="sng" dirty="0">
                <a:solidFill>
                  <a:srgbClr val="0000FF"/>
                </a:solidFill>
                <a:ea typeface="新細明體" panose="02020500000000000000" pitchFamily="18" charset="-120"/>
              </a:rPr>
              <a:t>Traditional Programming Paradigm</a:t>
            </a:r>
          </a:p>
          <a:p>
            <a:pPr marL="457200" indent="-269875">
              <a:buFont typeface="Arial" panose="020B0604020202020204" pitchFamily="34" charset="0"/>
              <a:buChar char="•"/>
            </a:pPr>
            <a:endParaRPr lang="en-US" altLang="zh-TW" sz="2800" dirty="0">
              <a:solidFill>
                <a:srgbClr val="000000"/>
              </a:solidFill>
              <a:ea typeface="新細明體" panose="02020500000000000000" pitchFamily="18" charset="-120"/>
            </a:endParaRPr>
          </a:p>
          <a:p>
            <a:pPr marL="457200" indent="-269875">
              <a:buFont typeface="Arial" panose="020B0604020202020204" pitchFamily="34" charset="0"/>
              <a:buChar char="•"/>
            </a:pPr>
            <a:endParaRPr lang="en-US" altLang="zh-TW" sz="2800" dirty="0">
              <a:solidFill>
                <a:srgbClr val="000000"/>
              </a:solidFill>
              <a:ea typeface="新細明體" panose="02020500000000000000" pitchFamily="18" charset="-120"/>
            </a:endParaRPr>
          </a:p>
          <a:p>
            <a:pPr marL="457200" indent="-269875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zh-TW" sz="2000" b="1" dirty="0">
              <a:solidFill>
                <a:srgbClr val="000000"/>
              </a:solidFill>
              <a:ea typeface="新細明體" panose="02020500000000000000" pitchFamily="18" charset="-120"/>
            </a:endParaRPr>
          </a:p>
          <a:p>
            <a:pPr marL="457200" indent="-269875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2000" b="1" dirty="0">
                <a:solidFill>
                  <a:srgbClr val="000000"/>
                </a:solidFill>
                <a:ea typeface="新細明體" panose="02020500000000000000" pitchFamily="18" charset="-120"/>
              </a:rPr>
              <a:t>Ex: Problem: check if a given integer n is even. </a:t>
            </a:r>
            <a:r>
              <a:rPr lang="en-US" altLang="zh-TW" sz="2000" b="1" dirty="0">
                <a:solidFill>
                  <a:srgbClr val="00B050"/>
                </a:solidFill>
                <a:ea typeface="新細明體" panose="02020500000000000000" pitchFamily="18" charset="-120"/>
              </a:rPr>
              <a:t>People make the program according to the rule: if n is divisible by 2, then n is even.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A82209A-8D4F-442C-8085-C23472310C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1184560"/>
            <a:ext cx="2667000" cy="1524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zh-TW" sz="3200" dirty="0">
                <a:ea typeface="新細明體" panose="02020500000000000000" pitchFamily="18" charset="-120"/>
              </a:rPr>
              <a:t>Machine</a:t>
            </a:r>
            <a:br>
              <a:rPr lang="en-US" altLang="zh-TW" sz="3200" dirty="0">
                <a:ea typeface="新細明體" panose="02020500000000000000" pitchFamily="18" charset="-120"/>
              </a:rPr>
            </a:br>
            <a:r>
              <a:rPr lang="en-US" altLang="zh-TW" sz="3200" dirty="0">
                <a:ea typeface="新細明體" panose="02020500000000000000" pitchFamily="18" charset="-120"/>
              </a:rPr>
              <a:t>(Computer)</a:t>
            </a:r>
          </a:p>
        </p:txBody>
      </p:sp>
      <p:sp>
        <p:nvSpPr>
          <p:cNvPr id="6" name="Line 6">
            <a:extLst>
              <a:ext uri="{FF2B5EF4-FFF2-40B4-BE49-F238E27FC236}">
                <a16:creationId xmlns:a16="http://schemas.microsoft.com/office/drawing/2014/main" id="{A10A3AE1-54DA-43EA-91DF-5790A7E84DA4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164176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83D74CDE-375E-4E0F-95FD-E7C9B840572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327560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8" name="Line 8">
            <a:extLst>
              <a:ext uri="{FF2B5EF4-FFF2-40B4-BE49-F238E27FC236}">
                <a16:creationId xmlns:a16="http://schemas.microsoft.com/office/drawing/2014/main" id="{8534E32D-90CB-4328-B9FB-E7A7656ED276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1870360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9" name="Text Box 10">
            <a:extLst>
              <a:ext uri="{FF2B5EF4-FFF2-40B4-BE49-F238E27FC236}">
                <a16:creationId xmlns:a16="http://schemas.microsoft.com/office/drawing/2014/main" id="{F1FF8A3E-FDBB-4BA7-AB67-71E52B027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28" y="1298601"/>
            <a:ext cx="23471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solidFill>
                  <a:schemeClr val="accent5">
                    <a:lumMod val="75000"/>
                  </a:schemeClr>
                </a:solidFill>
                <a:ea typeface="新細明體" panose="02020500000000000000" pitchFamily="18" charset="-120"/>
              </a:rPr>
              <a:t>Input (Data)</a:t>
            </a:r>
          </a:p>
        </p:txBody>
      </p:sp>
      <p:sp>
        <p:nvSpPr>
          <p:cNvPr id="10" name="Text Box 11">
            <a:extLst>
              <a:ext uri="{FF2B5EF4-FFF2-40B4-BE49-F238E27FC236}">
                <a16:creationId xmlns:a16="http://schemas.microsoft.com/office/drawing/2014/main" id="{3B972F16-CC90-42A4-93D9-5922E9CE1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46560"/>
            <a:ext cx="17399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solidFill>
                  <a:srgbClr val="00B050"/>
                </a:solidFill>
                <a:ea typeface="新細明體" panose="02020500000000000000" pitchFamily="18" charset="-120"/>
              </a:rPr>
              <a:t>Program</a:t>
            </a:r>
          </a:p>
        </p:txBody>
      </p:sp>
      <p:sp>
        <p:nvSpPr>
          <p:cNvPr id="11" name="Text Box 12">
            <a:extLst>
              <a:ext uri="{FF2B5EF4-FFF2-40B4-BE49-F238E27FC236}">
                <a16:creationId xmlns:a16="http://schemas.microsoft.com/office/drawing/2014/main" id="{CFA2F22B-A00F-455C-9AC2-551004A4D6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565560"/>
            <a:ext cx="1401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ea typeface="新細明體" panose="02020500000000000000" pitchFamily="18" charset="-120"/>
              </a:rPr>
              <a:t>Output</a:t>
            </a: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FFCCF70D-577C-44CE-B4F1-6A8B9A26BD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274126"/>
            <a:ext cx="2667000" cy="1524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altLang="zh-TW" sz="3200" dirty="0">
                <a:ea typeface="新細明體" panose="02020500000000000000" pitchFamily="18" charset="-120"/>
              </a:rPr>
              <a:t>Machine</a:t>
            </a:r>
          </a:p>
          <a:p>
            <a:pPr algn="ctr"/>
            <a:r>
              <a:rPr lang="en-US" altLang="zh-TW" sz="3200" dirty="0">
                <a:ea typeface="新細明體" panose="02020500000000000000" pitchFamily="18" charset="-120"/>
              </a:rPr>
              <a:t>(Computer)</a:t>
            </a:r>
          </a:p>
        </p:txBody>
      </p:sp>
      <p:sp>
        <p:nvSpPr>
          <p:cNvPr id="13" name="Line 20">
            <a:extLst>
              <a:ext uri="{FF2B5EF4-FFF2-40B4-BE49-F238E27FC236}">
                <a16:creationId xmlns:a16="http://schemas.microsoft.com/office/drawing/2014/main" id="{B7264D2E-A3F1-4F7D-BFF7-179C7A2DFB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4440378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4" name="Line 21">
            <a:extLst>
              <a:ext uri="{FF2B5EF4-FFF2-40B4-BE49-F238E27FC236}">
                <a16:creationId xmlns:a16="http://schemas.microsoft.com/office/drawing/2014/main" id="{DDEB449F-6A32-4E59-87BC-8169FFE10A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417126"/>
            <a:ext cx="914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5" name="Line 22">
            <a:extLst>
              <a:ext uri="{FF2B5EF4-FFF2-40B4-BE49-F238E27FC236}">
                <a16:creationId xmlns:a16="http://schemas.microsoft.com/office/drawing/2014/main" id="{4BAC51AB-1A99-4910-8816-7CA845E4563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959926"/>
            <a:ext cx="762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6" name="Text Box 23">
            <a:extLst>
              <a:ext uri="{FF2B5EF4-FFF2-40B4-BE49-F238E27FC236}">
                <a16:creationId xmlns:a16="http://schemas.microsoft.com/office/drawing/2014/main" id="{747A3B46-29CA-4380-BCEE-BE63A3766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827" y="4148569"/>
            <a:ext cx="234711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solidFill>
                  <a:schemeClr val="accent5">
                    <a:lumMod val="75000"/>
                  </a:schemeClr>
                </a:solidFill>
                <a:ea typeface="新細明體" panose="02020500000000000000" pitchFamily="18" charset="-120"/>
              </a:rPr>
              <a:t>Input (Data)</a:t>
            </a:r>
          </a:p>
        </p:txBody>
      </p:sp>
      <p:sp>
        <p:nvSpPr>
          <p:cNvPr id="17" name="Text Box 24">
            <a:extLst>
              <a:ext uri="{FF2B5EF4-FFF2-40B4-BE49-F238E27FC236}">
                <a16:creationId xmlns:a16="http://schemas.microsoft.com/office/drawing/2014/main" id="{0DD8C203-391A-4196-90F7-C3BE2D991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112326"/>
            <a:ext cx="14017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TW" sz="3200" dirty="0">
                <a:solidFill>
                  <a:srgbClr val="FF0000"/>
                </a:solidFill>
                <a:ea typeface="新細明體" panose="02020500000000000000" pitchFamily="18" charset="-120"/>
              </a:rPr>
              <a:t>Output</a:t>
            </a:r>
          </a:p>
        </p:txBody>
      </p:sp>
      <p:sp>
        <p:nvSpPr>
          <p:cNvPr id="18" name="Text Box 25">
            <a:extLst>
              <a:ext uri="{FF2B5EF4-FFF2-40B4-BE49-F238E27FC236}">
                <a16:creationId xmlns:a16="http://schemas.microsoft.com/office/drawing/2014/main" id="{0DE672BA-A606-4FE8-B4D4-FF3AE9643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6270" y="4655126"/>
            <a:ext cx="202811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altLang="zh-TW" sz="3200" dirty="0">
                <a:solidFill>
                  <a:srgbClr val="00B050"/>
                </a:solidFill>
                <a:ea typeface="新細明體" panose="02020500000000000000" pitchFamily="18" charset="-120"/>
              </a:rPr>
              <a:t>Model</a:t>
            </a:r>
          </a:p>
          <a:p>
            <a:r>
              <a:rPr lang="en-US" altLang="zh-TW" sz="3200" dirty="0">
                <a:solidFill>
                  <a:srgbClr val="00B050"/>
                </a:solidFill>
                <a:ea typeface="新細明體" panose="02020500000000000000" pitchFamily="18" charset="-120"/>
              </a:rPr>
              <a:t>(Program)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8D7B6CBD-8E78-421C-A13A-933A7DCCEE0F}"/>
              </a:ext>
            </a:extLst>
          </p:cNvPr>
          <p:cNvSpPr txBox="1"/>
          <p:nvPr/>
        </p:nvSpPr>
        <p:spPr>
          <a:xfrm>
            <a:off x="6085396" y="6579948"/>
            <a:ext cx="2786340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050" dirty="0"/>
              <a:t>Adapted from slides of Dr. </a:t>
            </a:r>
            <a:r>
              <a:rPr lang="en-US" altLang="zh-TW" sz="1050" dirty="0">
                <a:ea typeface="新細明體" panose="02020500000000000000" pitchFamily="18" charset="-120"/>
              </a:rPr>
              <a:t>Pedro </a:t>
            </a:r>
            <a:r>
              <a:rPr lang="en-US" altLang="zh-TW" sz="1050" dirty="0" err="1">
                <a:ea typeface="新細明體" panose="02020500000000000000" pitchFamily="18" charset="-120"/>
              </a:rPr>
              <a:t>Domingos</a:t>
            </a:r>
            <a:endParaRPr lang="zh-TW" altLang="en-US" sz="1050" dirty="0"/>
          </a:p>
        </p:txBody>
      </p:sp>
      <p:sp>
        <p:nvSpPr>
          <p:cNvPr id="20" name="Shape 546">
            <a:extLst>
              <a:ext uri="{FF2B5EF4-FFF2-40B4-BE49-F238E27FC236}">
                <a16:creationId xmlns:a16="http://schemas.microsoft.com/office/drawing/2014/main" id="{DF92E19F-A9D5-4869-86FB-48FEDE0E6B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-762000" y="-8917"/>
            <a:ext cx="10667999" cy="763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buClr>
                <a:schemeClr val="accent1"/>
              </a:buClr>
              <a:buSzPct val="25000"/>
            </a:pPr>
            <a:r>
              <a:rPr lang="en-US" altLang="zh-TW" sz="3200" dirty="0">
                <a:solidFill>
                  <a:srgbClr val="FF0000"/>
                </a:solidFill>
              </a:rPr>
              <a:t> Machine Learning: a new problem-solving paradigm</a:t>
            </a:r>
            <a:endParaRPr lang="zh-TW" sz="3200" b="1" i="0" u="none" strike="noStrike" cap="none" dirty="0">
              <a:solidFill>
                <a:srgbClr val="FF0000"/>
              </a:solidFill>
              <a:sym typeface="PT Sans Narrow"/>
            </a:endParaRPr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746FBA7E-1742-4C90-9891-3229E8C79A98}"/>
              </a:ext>
            </a:extLst>
          </p:cNvPr>
          <p:cNvSpPr txBox="1"/>
          <p:nvPr/>
        </p:nvSpPr>
        <p:spPr>
          <a:xfrm>
            <a:off x="2725161" y="1250019"/>
            <a:ext cx="1156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accent5">
                    <a:lumMod val="75000"/>
                  </a:schemeClr>
                </a:solidFill>
              </a:rPr>
              <a:t>8</a:t>
            </a:r>
            <a:endParaRPr lang="zh-TW" alt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5CC71714-5337-4335-8899-C48F4041149D}"/>
              </a:ext>
            </a:extLst>
          </p:cNvPr>
          <p:cNvSpPr txBox="1"/>
          <p:nvPr/>
        </p:nvSpPr>
        <p:spPr>
          <a:xfrm>
            <a:off x="5985735" y="1503288"/>
            <a:ext cx="1156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rgbClr val="FF0000"/>
                </a:solidFill>
              </a:rPr>
              <a:t>Yes</a:t>
            </a:r>
            <a:endParaRPr lang="zh-TW" altLang="en-US" sz="2000" b="1" dirty="0">
              <a:solidFill>
                <a:srgbClr val="FF0000"/>
              </a:solidFill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5CBD06AE-FA83-4664-A35F-A9CE8C7179D8}"/>
              </a:ext>
            </a:extLst>
          </p:cNvPr>
          <p:cNvSpPr txBox="1"/>
          <p:nvPr/>
        </p:nvSpPr>
        <p:spPr>
          <a:xfrm>
            <a:off x="2720108" y="1669377"/>
            <a:ext cx="1156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accent5">
                    <a:lumMod val="75000"/>
                  </a:schemeClr>
                </a:solidFill>
              </a:rPr>
              <a:t>9</a:t>
            </a:r>
            <a:endParaRPr lang="zh-TW" alt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4" name="文字方塊 23">
            <a:extLst>
              <a:ext uri="{FF2B5EF4-FFF2-40B4-BE49-F238E27FC236}">
                <a16:creationId xmlns:a16="http://schemas.microsoft.com/office/drawing/2014/main" id="{23736212-48B8-4811-BFAD-1E58884BDA8E}"/>
              </a:ext>
            </a:extLst>
          </p:cNvPr>
          <p:cNvSpPr txBox="1"/>
          <p:nvPr/>
        </p:nvSpPr>
        <p:spPr>
          <a:xfrm>
            <a:off x="6070095" y="1816469"/>
            <a:ext cx="6424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rgbClr val="FF0000"/>
                </a:solidFill>
              </a:rPr>
              <a:t>No</a:t>
            </a:r>
            <a:endParaRPr lang="zh-TW" altLang="en-US" sz="2000" b="1" dirty="0">
              <a:solidFill>
                <a:srgbClr val="FF0000"/>
              </a:solidFill>
            </a:endParaRPr>
          </a:p>
        </p:txBody>
      </p:sp>
      <p:sp>
        <p:nvSpPr>
          <p:cNvPr id="25" name="Rectangle 3">
            <a:extLst>
              <a:ext uri="{FF2B5EF4-FFF2-40B4-BE49-F238E27FC236}">
                <a16:creationId xmlns:a16="http://schemas.microsoft.com/office/drawing/2014/main" id="{EEE02AFC-AC7A-48AA-AFD8-78E8FA598BB5}"/>
              </a:ext>
            </a:extLst>
          </p:cNvPr>
          <p:cNvSpPr txBox="1">
            <a:spLocks noChangeArrowheads="1"/>
          </p:cNvSpPr>
          <p:nvPr/>
        </p:nvSpPr>
        <p:spPr>
          <a:xfrm>
            <a:off x="-256368" y="3336489"/>
            <a:ext cx="9587404" cy="278809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Open Sans"/>
              <a:buNone/>
              <a:defRPr sz="18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457200" marR="0" lvl="1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914400" marR="0" lvl="2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371600" marR="0" lvl="3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1828800" marR="0" lvl="4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286000" marR="0" lvl="5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2743200" marR="0" lvl="6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200400" marR="0" lvl="7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3657600" marR="0" lvl="8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Open Sans"/>
              <a:buNone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457200" indent="-269875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TW" sz="2800" b="1" u="sng" dirty="0">
                <a:solidFill>
                  <a:srgbClr val="0000FF"/>
                </a:solidFill>
                <a:ea typeface="新細明體" panose="02020500000000000000" pitchFamily="18" charset="-120"/>
              </a:rPr>
              <a:t>Machine Learning Paradigm</a:t>
            </a:r>
          </a:p>
          <a:p>
            <a:pPr marL="457200" indent="-269875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altLang="zh-TW" sz="2800" u="sng" dirty="0">
              <a:solidFill>
                <a:srgbClr val="000000"/>
              </a:solidFill>
              <a:ea typeface="新細明體" panose="02020500000000000000" pitchFamily="18" charset="-120"/>
            </a:endParaRPr>
          </a:p>
          <a:p>
            <a:pPr marL="457200" indent="-269875">
              <a:buFont typeface="Arial" panose="020B0604020202020204" pitchFamily="34" charset="0"/>
              <a:buChar char="•"/>
            </a:pPr>
            <a:endParaRPr lang="en-US" altLang="zh-TW" sz="2800" dirty="0">
              <a:solidFill>
                <a:srgbClr val="000000"/>
              </a:solidFill>
              <a:ea typeface="新細明體" panose="02020500000000000000" pitchFamily="18" charset="-120"/>
            </a:endParaRPr>
          </a:p>
          <a:p>
            <a:pPr marL="457200" indent="-269875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zh-TW" b="1" dirty="0">
              <a:solidFill>
                <a:srgbClr val="000000"/>
              </a:solidFill>
              <a:ea typeface="新細明體" panose="02020500000000000000" pitchFamily="18" charset="-120"/>
            </a:endParaRPr>
          </a:p>
          <a:p>
            <a:pPr marL="457200" indent="-269875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altLang="zh-TW" sz="2000" b="1" dirty="0">
              <a:solidFill>
                <a:srgbClr val="000000"/>
              </a:solidFill>
              <a:ea typeface="新細明體" panose="02020500000000000000" pitchFamily="18" charset="-120"/>
            </a:endParaRPr>
          </a:p>
          <a:p>
            <a:pPr marL="457200" indent="-269875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zh-TW" sz="2000" b="1" dirty="0">
                <a:solidFill>
                  <a:srgbClr val="000000"/>
                </a:solidFill>
                <a:ea typeface="新細明體" panose="02020500000000000000" pitchFamily="18" charset="-120"/>
              </a:rPr>
              <a:t>Ex: Same Problem. People give a large number of </a:t>
            </a:r>
            <a:r>
              <a:rPr lang="en-US" altLang="zh-TW" sz="2000" b="1" dirty="0">
                <a:solidFill>
                  <a:schemeClr val="accent5">
                    <a:lumMod val="75000"/>
                  </a:schemeClr>
                </a:solidFill>
                <a:ea typeface="新細明體" panose="02020500000000000000" pitchFamily="18" charset="-120"/>
              </a:rPr>
              <a:t>data</a:t>
            </a:r>
            <a:r>
              <a:rPr lang="en-US" altLang="zh-TW" sz="2000" b="1" dirty="0">
                <a:solidFill>
                  <a:srgbClr val="000000"/>
                </a:solidFill>
                <a:ea typeface="新細明體" panose="02020500000000000000" pitchFamily="18" charset="-120"/>
              </a:rPr>
              <a:t> and associated </a:t>
            </a:r>
            <a:r>
              <a:rPr lang="en-US" altLang="zh-TW" sz="2000" b="1" dirty="0">
                <a:solidFill>
                  <a:srgbClr val="FF0000"/>
                </a:solidFill>
                <a:ea typeface="新細明體" panose="02020500000000000000" pitchFamily="18" charset="-120"/>
              </a:rPr>
              <a:t>outputs</a:t>
            </a:r>
            <a:r>
              <a:rPr lang="en-US" altLang="zh-TW" sz="2000" b="1" dirty="0">
                <a:solidFill>
                  <a:srgbClr val="000000"/>
                </a:solidFill>
                <a:ea typeface="新細明體" panose="02020500000000000000" pitchFamily="18" charset="-120"/>
              </a:rPr>
              <a:t>, and the machine learns (infers) how to solve the problem by </a:t>
            </a:r>
            <a:r>
              <a:rPr lang="en-US" altLang="zh-TW" sz="2000" b="1" dirty="0">
                <a:solidFill>
                  <a:srgbClr val="00B050"/>
                </a:solidFill>
                <a:ea typeface="新細明體" panose="02020500000000000000" pitchFamily="18" charset="-120"/>
              </a:rPr>
              <a:t>making models (e.g., a deep neural network)</a:t>
            </a:r>
            <a:r>
              <a:rPr lang="en-US" altLang="zh-TW" sz="2000" b="1" dirty="0">
                <a:solidFill>
                  <a:srgbClr val="000000"/>
                </a:solidFill>
                <a:ea typeface="新細明體" panose="02020500000000000000" pitchFamily="18" charset="-120"/>
              </a:rPr>
              <a:t>.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8A45327F-D7DA-4B66-8A3F-66B44F114D1B}"/>
              </a:ext>
            </a:extLst>
          </p:cNvPr>
          <p:cNvSpPr txBox="1"/>
          <p:nvPr/>
        </p:nvSpPr>
        <p:spPr>
          <a:xfrm>
            <a:off x="1555750" y="3906887"/>
            <a:ext cx="1156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accent5">
                    <a:lumMod val="75000"/>
                  </a:schemeClr>
                </a:solidFill>
              </a:rPr>
              <a:t>8, 9, …..</a:t>
            </a:r>
            <a:endParaRPr lang="zh-TW" alt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7" name="文字方塊 26">
            <a:extLst>
              <a:ext uri="{FF2B5EF4-FFF2-40B4-BE49-F238E27FC236}">
                <a16:creationId xmlns:a16="http://schemas.microsoft.com/office/drawing/2014/main" id="{A606B329-4D47-45B4-8741-6F51056A3B41}"/>
              </a:ext>
            </a:extLst>
          </p:cNvPr>
          <p:cNvSpPr txBox="1"/>
          <p:nvPr/>
        </p:nvSpPr>
        <p:spPr>
          <a:xfrm>
            <a:off x="1495635" y="4804980"/>
            <a:ext cx="18860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rgbClr val="FF0000"/>
                </a:solidFill>
              </a:rPr>
              <a:t>Yes, No, …</a:t>
            </a:r>
            <a:endParaRPr lang="zh-TW" altLang="en-US" sz="2000" b="1" dirty="0">
              <a:solidFill>
                <a:srgbClr val="FF0000"/>
              </a:solidFill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13334F18-CF12-4677-91B7-F5A2D56BC193}"/>
              </a:ext>
            </a:extLst>
          </p:cNvPr>
          <p:cNvSpPr txBox="1"/>
          <p:nvPr/>
        </p:nvSpPr>
        <p:spPr>
          <a:xfrm>
            <a:off x="2633519" y="4496068"/>
            <a:ext cx="1156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chemeClr val="accent5">
                    <a:lumMod val="75000"/>
                  </a:schemeClr>
                </a:solidFill>
              </a:rPr>
              <a:t>100</a:t>
            </a:r>
            <a:endParaRPr lang="zh-TW" altLang="en-US" sz="2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323CC173-5F5E-407E-A52B-A752DACD8269}"/>
              </a:ext>
            </a:extLst>
          </p:cNvPr>
          <p:cNvSpPr txBox="1"/>
          <p:nvPr/>
        </p:nvSpPr>
        <p:spPr>
          <a:xfrm>
            <a:off x="2606530" y="5390307"/>
            <a:ext cx="1156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b="1" dirty="0">
                <a:solidFill>
                  <a:srgbClr val="FF0000"/>
                </a:solidFill>
              </a:rPr>
              <a:t>Yes</a:t>
            </a:r>
            <a:endParaRPr lang="zh-TW" altLang="en-US" sz="2000" b="1" dirty="0">
              <a:solidFill>
                <a:srgbClr val="FF0000"/>
              </a:solidFill>
            </a:endParaRPr>
          </a:p>
        </p:txBody>
      </p:sp>
      <p:sp>
        <p:nvSpPr>
          <p:cNvPr id="30" name="投影片編號版面配置區 3">
            <a:extLst>
              <a:ext uri="{FF2B5EF4-FFF2-40B4-BE49-F238E27FC236}">
                <a16:creationId xmlns:a16="http://schemas.microsoft.com/office/drawing/2014/main" id="{6DAF1837-9D44-4823-99B2-B6179CEBBCB4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8773929" y="6459100"/>
            <a:ext cx="548700" cy="524700"/>
          </a:xfrm>
        </p:spPr>
        <p:txBody>
          <a:bodyPr/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altLang="zh-TW" sz="1400" b="0" i="0" u="none" strike="noStrike" cap="none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lang="zh-TW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687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Sample ML Applications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Go games 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Pattern (image, voice, etc.) recognition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Computational biology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Finance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E-commerce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Space exploration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Robotics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Information extraction</a:t>
            </a:r>
          </a:p>
          <a:p>
            <a:pPr>
              <a:lnSpc>
                <a:spcPct val="80000"/>
              </a:lnSpc>
            </a:pPr>
            <a:r>
              <a:rPr lang="en-US" altLang="zh-TW" sz="2800" dirty="0">
                <a:ea typeface="新細明體" panose="02020500000000000000" pitchFamily="18" charset="-120"/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1802120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「gardening gardener」的圖片搜尋結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152400"/>
            <a:ext cx="10325100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-381000" y="274638"/>
            <a:ext cx="9067800" cy="1143000"/>
          </a:xfrm>
        </p:spPr>
        <p:txBody>
          <a:bodyPr/>
          <a:lstStyle/>
          <a:p>
            <a:r>
              <a:rPr lang="en-US" altLang="zh-TW" b="1" dirty="0">
                <a:solidFill>
                  <a:schemeClr val="bg1"/>
                </a:solidFill>
                <a:ea typeface="新細明體" panose="02020500000000000000" pitchFamily="18" charset="-120"/>
              </a:rPr>
              <a:t>Magic?</a:t>
            </a:r>
            <a:r>
              <a:rPr lang="en-US" altLang="zh-TW" dirty="0">
                <a:solidFill>
                  <a:schemeClr val="bg1"/>
                </a:solidFill>
                <a:ea typeface="新細明體" panose="02020500000000000000" pitchFamily="18" charset="-120"/>
              </a:rPr>
              <a:t> 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9396" y="2743200"/>
            <a:ext cx="5345439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zh-TW" sz="2800" b="1" dirty="0">
                <a:solidFill>
                  <a:schemeClr val="bg1"/>
                </a:solidFill>
                <a:ea typeface="新細明體" panose="02020500000000000000" pitchFamily="18" charset="-120"/>
              </a:rPr>
              <a:t>No, more like gardening</a:t>
            </a:r>
          </a:p>
          <a:p>
            <a:pPr>
              <a:buFontTx/>
              <a:buNone/>
            </a:pPr>
            <a:endParaRPr lang="en-US" altLang="zh-TW" sz="2800" b="1" dirty="0">
              <a:ea typeface="新細明體" panose="02020500000000000000" pitchFamily="18" charset="-120"/>
            </a:endParaRPr>
          </a:p>
          <a:p>
            <a:r>
              <a:rPr lang="en-US" altLang="zh-TW" sz="2800" b="1" dirty="0">
                <a:solidFill>
                  <a:srgbClr val="FFCC00"/>
                </a:solidFill>
                <a:ea typeface="新細明體" panose="02020500000000000000" pitchFamily="18" charset="-120"/>
              </a:rPr>
              <a:t>Seeds</a:t>
            </a:r>
            <a:r>
              <a:rPr lang="en-US" altLang="zh-TW" sz="2800" dirty="0">
                <a:ea typeface="新細明體" panose="02020500000000000000" pitchFamily="18" charset="-120"/>
              </a:rPr>
              <a:t> </a:t>
            </a:r>
            <a:r>
              <a:rPr lang="en-US" altLang="zh-TW" sz="2800" dirty="0">
                <a:solidFill>
                  <a:schemeClr val="bg1"/>
                </a:solidFill>
                <a:ea typeface="新細明體" panose="02020500000000000000" pitchFamily="18" charset="-120"/>
              </a:rPr>
              <a:t>=</a:t>
            </a:r>
            <a:r>
              <a:rPr lang="en-US" altLang="zh-TW" sz="2800" dirty="0">
                <a:ea typeface="新細明體" panose="02020500000000000000" pitchFamily="18" charset="-120"/>
              </a:rPr>
              <a:t> </a:t>
            </a:r>
            <a:r>
              <a:rPr lang="en-US" altLang="zh-TW" sz="2800" dirty="0">
                <a:solidFill>
                  <a:schemeClr val="bg1"/>
                </a:solidFill>
                <a:ea typeface="新細明體" panose="02020500000000000000" pitchFamily="18" charset="-120"/>
              </a:rPr>
              <a:t>ML Algorithms</a:t>
            </a:r>
          </a:p>
          <a:p>
            <a:r>
              <a:rPr lang="en-US" altLang="zh-TW" sz="2800" b="1" dirty="0">
                <a:solidFill>
                  <a:srgbClr val="996633"/>
                </a:solidFill>
                <a:ea typeface="新細明體" panose="02020500000000000000" pitchFamily="18" charset="-120"/>
              </a:rPr>
              <a:t>Nutrients</a:t>
            </a:r>
            <a:r>
              <a:rPr lang="en-US" altLang="zh-TW" sz="2800" dirty="0">
                <a:solidFill>
                  <a:srgbClr val="996633"/>
                </a:solidFill>
                <a:ea typeface="新細明體" panose="02020500000000000000" pitchFamily="18" charset="-120"/>
              </a:rPr>
              <a:t> </a:t>
            </a:r>
            <a:r>
              <a:rPr lang="en-US" altLang="zh-TW" sz="2800" dirty="0">
                <a:solidFill>
                  <a:schemeClr val="bg1"/>
                </a:solidFill>
                <a:ea typeface="新細明體" panose="02020500000000000000" pitchFamily="18" charset="-120"/>
              </a:rPr>
              <a:t>= Data</a:t>
            </a:r>
          </a:p>
          <a:p>
            <a:r>
              <a:rPr lang="en-US" altLang="zh-TW" sz="2800" b="1" dirty="0">
                <a:solidFill>
                  <a:srgbClr val="FF3300"/>
                </a:solidFill>
                <a:ea typeface="新細明體" panose="02020500000000000000" pitchFamily="18" charset="-120"/>
              </a:rPr>
              <a:t>Gardener</a:t>
            </a:r>
            <a:r>
              <a:rPr lang="en-US" altLang="zh-TW" sz="2800" dirty="0">
                <a:ea typeface="新細明體" panose="02020500000000000000" pitchFamily="18" charset="-120"/>
              </a:rPr>
              <a:t> </a:t>
            </a:r>
            <a:r>
              <a:rPr lang="en-US" altLang="zh-TW" sz="2800" dirty="0">
                <a:solidFill>
                  <a:schemeClr val="bg1"/>
                </a:solidFill>
                <a:ea typeface="新細明體" panose="02020500000000000000" pitchFamily="18" charset="-120"/>
              </a:rPr>
              <a:t>= You (Trainer)</a:t>
            </a:r>
          </a:p>
          <a:p>
            <a:r>
              <a:rPr lang="en-US" altLang="zh-TW" sz="2800" b="1" dirty="0">
                <a:solidFill>
                  <a:srgbClr val="33CC33"/>
                </a:solidFill>
                <a:ea typeface="新細明體" panose="02020500000000000000" pitchFamily="18" charset="-120"/>
              </a:rPr>
              <a:t>Plants</a:t>
            </a:r>
            <a:r>
              <a:rPr lang="en-US" altLang="zh-TW" sz="2800" dirty="0">
                <a:ea typeface="新細明體" panose="02020500000000000000" pitchFamily="18" charset="-120"/>
              </a:rPr>
              <a:t> </a:t>
            </a:r>
            <a:r>
              <a:rPr lang="en-US" altLang="zh-TW" sz="2800" dirty="0">
                <a:solidFill>
                  <a:schemeClr val="bg1"/>
                </a:solidFill>
                <a:ea typeface="新細明體" panose="02020500000000000000" pitchFamily="18" charset="-120"/>
              </a:rPr>
              <a:t>= Programs (Model)</a:t>
            </a:r>
          </a:p>
        </p:txBody>
      </p:sp>
      <p:sp>
        <p:nvSpPr>
          <p:cNvPr id="7" name="文字方塊 6"/>
          <p:cNvSpPr txBox="1"/>
          <p:nvPr/>
        </p:nvSpPr>
        <p:spPr>
          <a:xfrm>
            <a:off x="3249939" y="6536937"/>
            <a:ext cx="276986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200" dirty="0">
                <a:solidFill>
                  <a:schemeClr val="bg1"/>
                </a:solidFill>
              </a:rPr>
              <a:t>Source: Slides of Dr. </a:t>
            </a:r>
            <a:r>
              <a:rPr lang="en-US" altLang="zh-TW" sz="1200" dirty="0">
                <a:solidFill>
                  <a:schemeClr val="bg1"/>
                </a:solidFill>
                <a:ea typeface="新細明體" panose="02020500000000000000" pitchFamily="18" charset="-120"/>
              </a:rPr>
              <a:t>Pedro </a:t>
            </a:r>
            <a:r>
              <a:rPr lang="en-US" altLang="zh-TW" sz="1200" dirty="0" err="1">
                <a:solidFill>
                  <a:schemeClr val="bg1"/>
                </a:solidFill>
                <a:ea typeface="新細明體" panose="02020500000000000000" pitchFamily="18" charset="-120"/>
              </a:rPr>
              <a:t>Domingos</a:t>
            </a:r>
            <a:endParaRPr lang="zh-TW" altLang="en-U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solidFill>
                  <a:schemeClr val="accent2"/>
                </a:solidFill>
                <a:ea typeface="新細明體" panose="02020500000000000000" pitchFamily="18" charset="-120"/>
              </a:rPr>
              <a:t>Types of Machine Learning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82000" cy="4572000"/>
          </a:xfrm>
        </p:spPr>
        <p:txBody>
          <a:bodyPr/>
          <a:lstStyle/>
          <a:p>
            <a:r>
              <a:rPr lang="en-US" altLang="zh-TW" b="1">
                <a:ea typeface="新細明體" panose="02020500000000000000" pitchFamily="18" charset="-120"/>
              </a:rPr>
              <a:t>Supervised (inductive) learning</a:t>
            </a:r>
          </a:p>
          <a:p>
            <a:pPr lvl="1"/>
            <a:r>
              <a:rPr lang="en-US" altLang="zh-TW">
                <a:ea typeface="新細明體" panose="02020500000000000000" pitchFamily="18" charset="-120"/>
              </a:rPr>
              <a:t>Training data includes desired outputs</a:t>
            </a:r>
          </a:p>
          <a:p>
            <a:r>
              <a:rPr lang="en-US" altLang="zh-TW" b="1">
                <a:ea typeface="新細明體" panose="02020500000000000000" pitchFamily="18" charset="-120"/>
              </a:rPr>
              <a:t>Unsupervised learning</a:t>
            </a:r>
          </a:p>
          <a:p>
            <a:pPr lvl="1"/>
            <a:r>
              <a:rPr lang="en-US" altLang="zh-TW">
                <a:ea typeface="新細明體" panose="02020500000000000000" pitchFamily="18" charset="-120"/>
              </a:rPr>
              <a:t>Training data does not include desired outputs</a:t>
            </a:r>
          </a:p>
          <a:p>
            <a:r>
              <a:rPr lang="en-US" altLang="zh-TW" b="1">
                <a:ea typeface="新細明體" panose="02020500000000000000" pitchFamily="18" charset="-120"/>
              </a:rPr>
              <a:t>Semi-supervised learning</a:t>
            </a:r>
          </a:p>
          <a:p>
            <a:pPr lvl="1"/>
            <a:r>
              <a:rPr lang="en-US" altLang="zh-TW">
                <a:ea typeface="新細明體" panose="02020500000000000000" pitchFamily="18" charset="-120"/>
              </a:rPr>
              <a:t>Training data includes a few desired outputs</a:t>
            </a:r>
          </a:p>
          <a:p>
            <a:r>
              <a:rPr lang="en-US" altLang="zh-TW" b="1">
                <a:ea typeface="新細明體" panose="02020500000000000000" pitchFamily="18" charset="-120"/>
              </a:rPr>
              <a:t>Reinforcement learning</a:t>
            </a:r>
          </a:p>
          <a:p>
            <a:pPr lvl="1"/>
            <a:r>
              <a:rPr lang="en-US" altLang="zh-TW">
                <a:ea typeface="新細明體" panose="02020500000000000000" pitchFamily="18" charset="-120"/>
              </a:rPr>
              <a:t>Rewards from sequence of actions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5784</TotalTime>
  <Words>629</Words>
  <Application>Microsoft Office PowerPoint</Application>
  <PresentationFormat>如螢幕大小 (4:3)</PresentationFormat>
  <Paragraphs>102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新細明體</vt:lpstr>
      <vt:lpstr>Arial</vt:lpstr>
      <vt:lpstr>Calibri</vt:lpstr>
      <vt:lpstr>Open Sans</vt:lpstr>
      <vt:lpstr>PT Sans Narrow</vt:lpstr>
      <vt:lpstr>Default Design</vt:lpstr>
      <vt:lpstr>Machine Learning </vt:lpstr>
      <vt:lpstr>A Few Quotes</vt:lpstr>
      <vt:lpstr>So What Is Machine Learning?</vt:lpstr>
      <vt:lpstr>So What Is Machine Learning?</vt:lpstr>
      <vt:lpstr>PowerPoint 簡報</vt:lpstr>
      <vt:lpstr> Machine Learning: a new problem-solving paradigm</vt:lpstr>
      <vt:lpstr>Sample ML Applications</vt:lpstr>
      <vt:lpstr>Magic? </vt:lpstr>
      <vt:lpstr>Types of Machine Learning</vt:lpstr>
      <vt:lpstr>PowerPoint 簡報</vt:lpstr>
    </vt:vector>
  </TitlesOfParts>
  <Company>CSE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Pedro Domingos</dc:creator>
  <cp:lastModifiedBy>Ray</cp:lastModifiedBy>
  <cp:revision>39</cp:revision>
  <dcterms:created xsi:type="dcterms:W3CDTF">2006-07-07T21:16:18Z</dcterms:created>
  <dcterms:modified xsi:type="dcterms:W3CDTF">2022-11-27T22:31:40Z</dcterms:modified>
</cp:coreProperties>
</file>