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60" r:id="rId5"/>
    <p:sldId id="261" r:id="rId6"/>
    <p:sldId id="262" r:id="rId7"/>
    <p:sldId id="304" r:id="rId8"/>
    <p:sldId id="264" r:id="rId9"/>
    <p:sldId id="265" r:id="rId10"/>
    <p:sldId id="285" r:id="rId11"/>
    <p:sldId id="267" r:id="rId12"/>
    <p:sldId id="268" r:id="rId13"/>
    <p:sldId id="269" r:id="rId14"/>
    <p:sldId id="271" r:id="rId15"/>
    <p:sldId id="272" r:id="rId16"/>
    <p:sldId id="273" r:id="rId17"/>
    <p:sldId id="274" r:id="rId18"/>
    <p:sldId id="275" r:id="rId19"/>
    <p:sldId id="276" r:id="rId20"/>
    <p:sldId id="278" r:id="rId21"/>
    <p:sldId id="279" r:id="rId22"/>
    <p:sldId id="280" r:id="rId23"/>
    <p:sldId id="281" r:id="rId24"/>
    <p:sldId id="348" r:id="rId25"/>
  </p:sldIdLst>
  <p:sldSz cx="12192000" cy="6858000"/>
  <p:notesSz cx="6858000" cy="9144000"/>
  <p:embeddedFontLst>
    <p:embeddedFont>
      <p:font typeface="Arial Narrow" panose="020B0606020202030204" pitchFamily="34" charset="0"/>
      <p:regular r:id="rId27"/>
      <p:bold r:id="rId28"/>
      <p:italic r:id="rId29"/>
      <p:boldItalic r:id="rId30"/>
    </p:embeddedFont>
    <p:embeddedFont>
      <p:font typeface="Cambria Math" panose="02040503050406030204" pitchFamily="18" charset="0"/>
      <p:regular r:id="rId31"/>
    </p:embeddedFont>
    <p:embeddedFont>
      <p:font typeface="Arial Black" panose="020B0A04020102020204" pitchFamily="34" charset="0"/>
      <p:regular r:id="rId32"/>
      <p:bold r:id="rId33"/>
    </p:embeddedFont>
    <p:embeddedFont>
      <p:font typeface="Noto Sans Symbols" panose="02020500000000000000" charset="-120"/>
      <p:regular r:id="rId34"/>
      <p:bold r:id="rId35"/>
    </p:embeddedFont>
    <p:embeddedFont>
      <p:font typeface="Calibri"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gARWOVG2G+D/dZ2pu0u7rkiZap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4AADF2-11EF-46EB-B426-F87AC8F5D58B}">
  <a:tblStyle styleId="{034AADF2-11EF-46EB-B426-F87AC8F5D58B}" styleName="Table_0">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55830" autoAdjust="0"/>
  </p:normalViewPr>
  <p:slideViewPr>
    <p:cSldViewPr snapToGrid="0">
      <p:cViewPr varScale="1">
        <p:scale>
          <a:sx n="34" d="100"/>
          <a:sy n="34" d="100"/>
        </p:scale>
        <p:origin x="1176"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Good morning ladies and gentlemen. Thank you all for being here.</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Today, the paper I would like to share is Quantum Circuit Based on Grover's  Algorithm to Solve Exact Cover Problem.</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p:txBody>
      </p:sp>
      <p:sp>
        <p:nvSpPr>
          <p:cNvPr id="111" name="Google Shape;11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550ddcf757_0_2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2550ddcf757_0_2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ltLang="zh-TW" sz="1800" dirty="0">
                <a:latin typeface="Times New Roman"/>
                <a:ea typeface="Times New Roman"/>
                <a:cs typeface="Times New Roman"/>
                <a:sym typeface="Times New Roman"/>
              </a:rPr>
              <a:t>According to a paper by Chen et al. published in 2001, they provided a formula for calculating the number of iterations. If the number of input states is n, and the number of answer states is m, then the number of iterations can be expressed as PI/4*sqrt(N/M) rounded down to the nearest integer (Floor).</a:t>
            </a:r>
          </a:p>
          <a:p>
            <a:pPr marL="0" lvl="0" indent="0" algn="l" rtl="0">
              <a:lnSpc>
                <a:spcPct val="100000"/>
              </a:lnSpc>
              <a:spcBef>
                <a:spcPts val="0"/>
              </a:spcBef>
              <a:spcAft>
                <a:spcPts val="0"/>
              </a:spcAft>
              <a:buClr>
                <a:schemeClr val="dk1"/>
              </a:buClr>
              <a:buSzPts val="1400"/>
              <a:buFont typeface="Arial"/>
              <a:buNone/>
            </a:pPr>
            <a:endParaRPr lang="en-US" altLang="zh-TW" sz="1800"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Arial"/>
              <a:buNone/>
            </a:pPr>
            <a:r>
              <a:rPr lang="en-US" altLang="zh-TW" sz="1800" dirty="0">
                <a:latin typeface="Times New Roman"/>
                <a:ea typeface="Times New Roman"/>
                <a:cs typeface="Times New Roman"/>
                <a:sym typeface="Times New Roman"/>
              </a:rPr>
              <a:t>Now, let's continue with an introduction to the estimation method for M.</a:t>
            </a:r>
          </a:p>
        </p:txBody>
      </p:sp>
      <p:sp>
        <p:nvSpPr>
          <p:cNvPr id="223" name="Google Shape;223;g2550ddcf757_0_2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550ddcf757_0_2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2550ddcf757_0_2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This page will introduce how to estimate the number of feasible solutions, using the Quantum Counting algorithm. Quantum Counting is designed based on the Inverse Quantum Fourier Transform algorithm and the Grover’s algorithm.</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The Quantum Counting circuit mainly consists of two types of registers: the Counting Register and the Searching Register.</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In the upper part of the diagram, we have the Counting Register, which uses the Inverse Quantum Fourier Transform to calculate the phase of the Oracle and estimate the number of solutions based on the obtained phase.</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The lower part holds the Searching Register, primarily composed of Controlled Grover Iterators. The Controlled Grover Iterators contain the Oracle of the problem combined with Diffusers.</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In general, the more qubits in the Counting Register, the more accurately we can measure the actual number of solutions. However, increasing the number of qubits in the Counting Register also raises the complexity of the computation.</a:t>
            </a:r>
            <a:endParaRPr dirty="0">
              <a:latin typeface="Times New Roman"/>
              <a:ea typeface="Times New Roman"/>
              <a:cs typeface="Times New Roman"/>
              <a:sym typeface="Times New Roman"/>
            </a:endParaRPr>
          </a:p>
        </p:txBody>
      </p:sp>
      <p:sp>
        <p:nvSpPr>
          <p:cNvPr id="230" name="Google Shape;230;g2550ddcf757_0_2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550ddcf757_0_3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2550ddcf757_0_3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zh-TW" altLang="en-US" sz="1200" b="0" i="0" u="none" strike="noStrike" cap="none" dirty="0" smtClean="0">
                <a:solidFill>
                  <a:schemeClr val="dk1"/>
                </a:solidFill>
                <a:effectLst/>
                <a:latin typeface="Calibri"/>
                <a:ea typeface="Calibri"/>
                <a:cs typeface="Calibri"/>
                <a:sym typeface="Calibri"/>
              </a:rPr>
              <a:t>** </a:t>
            </a:r>
            <a:r>
              <a:rPr lang="en-US" altLang="zh-TW" sz="1200" b="0" i="0" u="none" strike="noStrike" cap="none" dirty="0" smtClean="0">
                <a:solidFill>
                  <a:schemeClr val="dk1"/>
                </a:solidFill>
                <a:effectLst/>
                <a:latin typeface="Calibri"/>
                <a:ea typeface="Calibri"/>
                <a:cs typeface="Calibri"/>
                <a:sym typeface="Calibri"/>
              </a:rPr>
              <a:t>N - Queens problem is to place n - queens in such a manner on an n x n chessboard that no queens attack each other by being in the same row, column or diagonal.</a:t>
            </a:r>
          </a:p>
          <a:p>
            <a:r>
              <a:rPr lang="en-US" altLang="zh-TW" sz="1200" b="0" i="0" u="none" strike="noStrike" cap="none" dirty="0" smtClean="0">
                <a:solidFill>
                  <a:schemeClr val="dk1"/>
                </a:solidFill>
                <a:effectLst/>
                <a:latin typeface="Calibri"/>
                <a:ea typeface="Calibri"/>
                <a:cs typeface="Calibri"/>
                <a:sym typeface="Calibri"/>
              </a:rPr>
              <a:t>It can be seen that for n =1, the problem has a trivial solution, and no solution exists for n =2 and n =3. So first we will consider the 4 queens problem and then generate it to n - queens problem.</a:t>
            </a:r>
          </a:p>
          <a:p>
            <a:endParaRPr lang="en-US" altLang="zh-TW" sz="1200" b="0" i="0" u="none" strike="noStrike" cap="none" dirty="0" smtClean="0">
              <a:solidFill>
                <a:schemeClr val="dk1"/>
              </a:solidFill>
              <a:effectLst/>
              <a:latin typeface="Calibri"/>
              <a:ea typeface="Calibri"/>
              <a:cs typeface="Calibri"/>
              <a:sym typeface="Calibri"/>
            </a:endParaRPr>
          </a:p>
          <a:p>
            <a:r>
              <a:rPr lang="en-US" altLang="zh-TW" sz="1200" b="0" i="0" u="none" strike="noStrike" cap="none" dirty="0" smtClean="0">
                <a:solidFill>
                  <a:schemeClr val="dk1"/>
                </a:solidFill>
                <a:effectLst/>
                <a:latin typeface="Calibri"/>
                <a:ea typeface="Calibri"/>
                <a:cs typeface="Calibri"/>
                <a:sym typeface="Calibri"/>
              </a:rPr>
              <a:t>**</a:t>
            </a:r>
            <a:r>
              <a:rPr lang="en-US" altLang="zh-TW" sz="1200" b="0" i="0" u="none" strike="noStrike" cap="none" baseline="0" dirty="0" smtClean="0">
                <a:solidFill>
                  <a:schemeClr val="dk1"/>
                </a:solidFill>
                <a:effectLst/>
                <a:latin typeface="Calibri"/>
                <a:ea typeface="Calibri"/>
                <a:cs typeface="Calibri"/>
                <a:sym typeface="Calibri"/>
              </a:rPr>
              <a:t> </a:t>
            </a:r>
            <a:r>
              <a:rPr lang="en-US" altLang="zh-TW" sz="1200" b="0" i="0" u="none" strike="noStrike" cap="none" dirty="0" smtClean="0">
                <a:solidFill>
                  <a:schemeClr val="dk1"/>
                </a:solidFill>
                <a:effectLst/>
                <a:latin typeface="Calibri"/>
                <a:ea typeface="Calibri"/>
                <a:cs typeface="Calibri"/>
                <a:sym typeface="Calibri"/>
              </a:rPr>
              <a:t>In the standard 9×9 Sudoku variant, there are four kinds of constraints:</a:t>
            </a:r>
          </a:p>
          <a:p>
            <a:r>
              <a:rPr lang="en-US" altLang="zh-TW" b="1" dirty="0" smtClean="0"/>
              <a:t>Row-Column:</a:t>
            </a:r>
            <a:r>
              <a:rPr lang="en-US" altLang="zh-TW" dirty="0" smtClean="0"/>
              <a:t> Each intersection of a row and column, </a:t>
            </a:r>
            <a:r>
              <a:rPr lang="en-US" altLang="zh-TW" dirty="0" err="1" smtClean="0"/>
              <a:t>i.e</a:t>
            </a:r>
            <a:r>
              <a:rPr lang="en-US" altLang="zh-TW" dirty="0" smtClean="0"/>
              <a:t>, each cell, must contain exactly one number.</a:t>
            </a:r>
          </a:p>
          <a:p>
            <a:r>
              <a:rPr lang="en-US" altLang="zh-TW" b="1" dirty="0" smtClean="0"/>
              <a:t>Row-Number:</a:t>
            </a:r>
            <a:r>
              <a:rPr lang="en-US" altLang="zh-TW" dirty="0" smtClean="0"/>
              <a:t> Each row must contain each number exactly once</a:t>
            </a:r>
          </a:p>
          <a:p>
            <a:r>
              <a:rPr lang="en-US" altLang="zh-TW" b="1" dirty="0" smtClean="0"/>
              <a:t>Column-Number:</a:t>
            </a:r>
            <a:r>
              <a:rPr lang="en-US" altLang="zh-TW" dirty="0" smtClean="0"/>
              <a:t> Each column must contain each number exactly once.</a:t>
            </a:r>
          </a:p>
          <a:p>
            <a:r>
              <a:rPr lang="en-US" altLang="zh-TW" b="1" dirty="0" smtClean="0"/>
              <a:t>Box-Number:</a:t>
            </a:r>
            <a:r>
              <a:rPr lang="en-US" altLang="zh-TW" dirty="0" smtClean="0"/>
              <a:t> Each box must contain each number exactly once.</a:t>
            </a:r>
            <a:endParaRPr lang="en-US" altLang="zh-TW" sz="1200" b="0" i="0" u="none" strike="noStrike" cap="none" dirty="0" smtClean="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en-US" dirty="0" smtClean="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smtClean="0">
                <a:latin typeface="Times New Roman"/>
                <a:ea typeface="Times New Roman"/>
                <a:cs typeface="Times New Roman"/>
                <a:sym typeface="Times New Roman"/>
              </a:rPr>
              <a:t>Next</a:t>
            </a:r>
            <a:r>
              <a:rPr lang="en-US" dirty="0">
                <a:latin typeface="Times New Roman"/>
                <a:ea typeface="Times New Roman"/>
                <a:cs typeface="Times New Roman"/>
                <a:sym typeface="Times New Roman"/>
              </a:rPr>
              <a:t>, we will discuss the problem addressed in this thesis - the Exact Cover Problem (ECP). ECP is a shorthand for the Exact Cover Problem, and its definition is as follows:</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Given a universe U = {u1, u2, ..., um} and a collection of sets S1, S2, ..., Sn, the question is whether we can find a subset S' of S that forms an exact cover of U. An exact cover means that each element in the universe U is included in at most one subset of S'. This is the definition of the problem.</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The ECP problem has been proven to be NP-hard and NP-complete, indicating that there is currently no polynomial-time complexity solution available.</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Moreover, the ECP problem can also be represented in terms of the bipartite graph representation.</a:t>
            </a:r>
            <a:endParaRPr dirty="0">
              <a:latin typeface="Times New Roman"/>
              <a:ea typeface="Times New Roman"/>
              <a:cs typeface="Times New Roman"/>
              <a:sym typeface="Times New Roman"/>
            </a:endParaRPr>
          </a:p>
        </p:txBody>
      </p:sp>
      <p:sp>
        <p:nvSpPr>
          <p:cNvPr id="239" name="Google Shape;239;g2550ddcf757_0_3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550ddcf757_0_3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2550ddcf757_0_3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latin typeface="Times New Roman"/>
                <a:ea typeface="Times New Roman"/>
                <a:cs typeface="Times New Roman"/>
                <a:sym typeface="Times New Roman"/>
              </a:rPr>
              <a:t>Next, I will introduce the method proposed in this paper.</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endParaRPr dirty="0"/>
          </a:p>
        </p:txBody>
      </p:sp>
      <p:sp>
        <p:nvSpPr>
          <p:cNvPr id="246" name="Google Shape;246;g2550ddcf757_0_3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550ddcf757_0_4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2550ddcf757_0_4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The circuit architecture of the proposed method in this paper is shown in the diagram on the slide. The inputs of the circuit are the collection of sets S and the universe set U.</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The Oracle is primarily composed of Controlled Counters, and the second half of the circuit is a mirrored version of the first half, known as the Inverse Oracle.</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In the Grover algorithm, the number of executions for the Oracle and the Diffuser should be pi/4*sqrt(N/M) times. This ensures that the optimal measurement probabilities can be obtained when the circuit is measured at the end.</a:t>
            </a:r>
            <a:endParaRPr dirty="0">
              <a:latin typeface="Times New Roman"/>
              <a:ea typeface="Times New Roman"/>
              <a:cs typeface="Times New Roman"/>
              <a:sym typeface="Times New Roman"/>
            </a:endParaRPr>
          </a:p>
        </p:txBody>
      </p:sp>
      <p:sp>
        <p:nvSpPr>
          <p:cNvPr id="261" name="Google Shape;261;g2550ddcf757_0_4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55311598f6_1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255311598f6_1_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Let's start by introducing the circuit initialization. The initialization in this paper consists of three main steps:</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457200" lvl="0" indent="-317500" algn="l" rtl="0">
              <a:lnSpc>
                <a:spcPct val="100000"/>
              </a:lnSpc>
              <a:spcBef>
                <a:spcPts val="0"/>
              </a:spcBef>
              <a:spcAft>
                <a:spcPts val="0"/>
              </a:spcAft>
              <a:buSzPts val="1400"/>
              <a:buFont typeface="Times New Roman"/>
              <a:buAutoNum type="arabicPeriod"/>
            </a:pPr>
            <a:r>
              <a:rPr lang="en-US" dirty="0">
                <a:latin typeface="Times New Roman"/>
                <a:ea typeface="Times New Roman"/>
                <a:cs typeface="Times New Roman"/>
                <a:sym typeface="Times New Roman"/>
              </a:rPr>
              <a:t>Reading the input of the Exact Cover Problem, which includes a collection of sets S and a universe set U.</a:t>
            </a:r>
            <a:endParaRPr dirty="0">
              <a:latin typeface="Times New Roman"/>
              <a:ea typeface="Times New Roman"/>
              <a:cs typeface="Times New Roman"/>
              <a:sym typeface="Times New Roman"/>
            </a:endParaRPr>
          </a:p>
          <a:p>
            <a:pPr marL="457200" lvl="0" indent="-317500" algn="l" rtl="0">
              <a:lnSpc>
                <a:spcPct val="100000"/>
              </a:lnSpc>
              <a:spcBef>
                <a:spcPts val="0"/>
              </a:spcBef>
              <a:spcAft>
                <a:spcPts val="0"/>
              </a:spcAft>
              <a:buSzPts val="1400"/>
              <a:buFont typeface="Times New Roman"/>
              <a:buAutoNum type="arabicPeriod"/>
            </a:pPr>
            <a:r>
              <a:rPr lang="en-US" dirty="0">
                <a:latin typeface="Times New Roman"/>
                <a:ea typeface="Times New Roman"/>
                <a:cs typeface="Times New Roman"/>
                <a:sym typeface="Times New Roman"/>
              </a:rPr>
              <a:t>Determining the number of qubits required for the circuit based on the input size of the problem.</a:t>
            </a:r>
            <a:endParaRPr dirty="0">
              <a:latin typeface="Times New Roman"/>
              <a:ea typeface="Times New Roman"/>
              <a:cs typeface="Times New Roman"/>
              <a:sym typeface="Times New Roman"/>
            </a:endParaRPr>
          </a:p>
          <a:p>
            <a:pPr marL="457200" lvl="0" indent="-317500" algn="l" rtl="0">
              <a:lnSpc>
                <a:spcPct val="100000"/>
              </a:lnSpc>
              <a:spcBef>
                <a:spcPts val="0"/>
              </a:spcBef>
              <a:spcAft>
                <a:spcPts val="0"/>
              </a:spcAft>
              <a:buSzPts val="1400"/>
              <a:buFont typeface="Times New Roman"/>
              <a:buAutoNum type="arabicPeriod"/>
            </a:pPr>
            <a:r>
              <a:rPr lang="en-US" dirty="0">
                <a:latin typeface="Times New Roman"/>
                <a:ea typeface="Times New Roman"/>
                <a:cs typeface="Times New Roman"/>
                <a:sym typeface="Times New Roman"/>
              </a:rPr>
              <a:t>Setting the initial state of the qubits. For the state initialization, the qubits in collection S are initialized to the |+</a:t>
            </a:r>
            <a:r>
              <a:rPr lang="en-US" altLang="zh-TW" dirty="0">
                <a:latin typeface="Times New Roman"/>
                <a:ea typeface="Times New Roman"/>
                <a:cs typeface="Times New Roman"/>
                <a:sym typeface="Times New Roman"/>
              </a:rPr>
              <a:t>&gt;</a:t>
            </a:r>
            <a:r>
              <a:rPr lang="en-US" dirty="0">
                <a:latin typeface="Times New Roman"/>
                <a:ea typeface="Times New Roman"/>
                <a:cs typeface="Times New Roman"/>
                <a:sym typeface="Times New Roman"/>
              </a:rPr>
              <a:t> superposition state, the qubits in universe set U are initialized to the |0&gt; state, and the ancillary qubit is initialized to the |-&gt; state, which is used for phase kickback in the Oracle.</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p:txBody>
      </p:sp>
      <p:sp>
        <p:nvSpPr>
          <p:cNvPr id="268" name="Google Shape;268;g255311598f6_1_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550ddcf757_0_4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2550ddcf757_0_4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Next, let's introduce the Oracle in this thesis, which is the Controlled Counter.</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This paper designs the Oracle based on two conditions of Exact Cover. Assuming S' is a set forming an exact cover for U, the first condition requires that subsets in S' are pairwise disjoint, meaning each element in U belongs to exactly one subset in S'. The second condition states that the union of all subsets in S' equals U.</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These two conditions are achieved in this paper by using the Controlled Counter. The main purpose of the Controlled Counter is to help us understand how many times an element in the universe set U is included. If the value of each Controlled Counter is exactly 1, it indicates that the subsets in S' are mutually exclusive and their union equals U.</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The figure in the slide shows the Controlled Counter used in this paper. The </a:t>
            </a:r>
            <a:r>
              <a:rPr lang="en-US" dirty="0" err="1">
                <a:latin typeface="Times New Roman"/>
                <a:ea typeface="Times New Roman"/>
                <a:cs typeface="Times New Roman"/>
                <a:sym typeface="Times New Roman"/>
              </a:rPr>
              <a:t>control_bit</a:t>
            </a:r>
            <a:r>
              <a:rPr lang="en-US" dirty="0">
                <a:latin typeface="Times New Roman"/>
                <a:ea typeface="Times New Roman"/>
                <a:cs typeface="Times New Roman"/>
                <a:sym typeface="Times New Roman"/>
              </a:rPr>
              <a:t> serves as the control qubit, and count1 ~ </a:t>
            </a:r>
            <a:r>
              <a:rPr lang="en-US" dirty="0" err="1">
                <a:latin typeface="Times New Roman"/>
                <a:ea typeface="Times New Roman"/>
                <a:cs typeface="Times New Roman"/>
                <a:sym typeface="Times New Roman"/>
              </a:rPr>
              <a:t>countm</a:t>
            </a:r>
            <a:r>
              <a:rPr lang="en-US" dirty="0">
                <a:latin typeface="Times New Roman"/>
                <a:ea typeface="Times New Roman"/>
                <a:cs typeface="Times New Roman"/>
                <a:sym typeface="Times New Roman"/>
              </a:rPr>
              <a:t> are the counting qubits. When the </a:t>
            </a:r>
            <a:r>
              <a:rPr lang="en-US" dirty="0" err="1">
                <a:latin typeface="Times New Roman"/>
                <a:ea typeface="Times New Roman"/>
                <a:cs typeface="Times New Roman"/>
                <a:sym typeface="Times New Roman"/>
              </a:rPr>
              <a:t>control_bit</a:t>
            </a:r>
            <a:r>
              <a:rPr lang="en-US" dirty="0">
                <a:latin typeface="Times New Roman"/>
                <a:ea typeface="Times New Roman"/>
                <a:cs typeface="Times New Roman"/>
                <a:sym typeface="Times New Roman"/>
              </a:rPr>
              <a:t> is 1, it means the corresponding element is included in some set of the collection, and the corresponding counter should be incremented by 1. Finally, based on the count values, we can determine whether the input forms a valid solution.</a:t>
            </a:r>
            <a:endParaRPr dirty="0">
              <a:latin typeface="Times New Roman"/>
              <a:ea typeface="Times New Roman"/>
              <a:cs typeface="Times New Roman"/>
              <a:sym typeface="Times New Roman"/>
            </a:endParaRPr>
          </a:p>
        </p:txBody>
      </p:sp>
      <p:sp>
        <p:nvSpPr>
          <p:cNvPr id="276" name="Google Shape;276;g2550ddcf757_0_4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2af922cb9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22af922cb9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In this diagram, each red box represents an element from the universe set U. To check whether all the Controlled Counters only count to 1, we need to add X gates to all qubits at the end of each controlled counter, except for the least significant bit.</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When all the control qubits of the Multi-Controlled Toffoli (MCT) gate are equal to 1, it indicates that the input forms a valid exact cover. At this point, the set representing the exact cover will be marked with phase kickback.</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The Inverse Oracle after the MCT gate is used to clear the qubits, avoiding the use of dirty qubits that might cause incorrect evaluations in the Oracle.</a:t>
            </a:r>
            <a:endParaRPr dirty="0">
              <a:latin typeface="Times New Roman"/>
              <a:ea typeface="Times New Roman"/>
              <a:cs typeface="Times New Roman"/>
              <a:sym typeface="Times New Roman"/>
            </a:endParaRPr>
          </a:p>
        </p:txBody>
      </p:sp>
      <p:sp>
        <p:nvSpPr>
          <p:cNvPr id="284" name="Google Shape;284;g22af922cb9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2ef35c239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22ef35c239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Finally, let's analyze the number of qubits required for the proposed method. Below is a summary of the total number of qubits used in this paper.</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Suppose we are given a collection of sets S and a universe set U, where the size of each set in S is n. Each element in S is represented by one qubit, so the total number of qubits required for S is n.</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Additionally, let's assume that the size of the universe set U is m, and each Controlled Counter for each element in U is represented by ceil(log2n)) qubits. Therefore, the total number of qubits required for the universe U is m*(ceil(log2n)).</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Lastly, we prepare one ancillary qubit for phase kickback, resulting in a total of n + m*(ceil(log2n)) + 1 qubits used in the proposed method in this thesis.</a:t>
            </a:r>
            <a:endParaRPr>
              <a:latin typeface="Times New Roman"/>
              <a:ea typeface="Times New Roman"/>
              <a:cs typeface="Times New Roman"/>
              <a:sym typeface="Times New Roman"/>
            </a:endParaRPr>
          </a:p>
        </p:txBody>
      </p:sp>
      <p:sp>
        <p:nvSpPr>
          <p:cNvPr id="294" name="Google Shape;294;g22ef35c239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550ddcf757_0_4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2550ddcf757_0_4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Next we will introduce the Experiment and Result</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301" name="Google Shape;301;g2550ddcf757_0_4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This is my outline, and I will start by discussing the Introduction, followed by the Background Knowledge, the proposed method, experimental results, and finally, the Conclusion.</a:t>
            </a:r>
            <a:endParaRPr dirty="0">
              <a:latin typeface="Times New Roman"/>
              <a:ea typeface="Times New Roman"/>
              <a:cs typeface="Times New Roman"/>
              <a:sym typeface="Times New Roman"/>
            </a:endParaRPr>
          </a:p>
        </p:txBody>
      </p:sp>
      <p:sp>
        <p:nvSpPr>
          <p:cNvPr id="119" name="Google Shape;11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550ddcf757_0_4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2550ddcf757_0_4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The corresponding quantum circuit for this example is shown in the diagram on the slide.</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The orange box on the far left represents the circuit initialization, where the qubits representing the collection of sets and the ancillary qubit are prepared in a superposition state.</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Next, the red box represents the Oracle. The blue boxes inside the Oracle are Controlled Counters.</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The X gate and the MCT gate in the middle are used for phase kickback. If the sum of each counter is exactly 1, the phase kickback will flip the phase of this quantum state to a negative phase.</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The red box on the middle-right is the Inverse Oracle, which is the mirror of the left Oracle.</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Finally, the circuit is concluded with the Diffuser, which is used to amplify the amplitudes of feasible solutions.</a:t>
            </a:r>
            <a:endParaRPr dirty="0">
              <a:latin typeface="Times New Roman"/>
              <a:ea typeface="Times New Roman"/>
              <a:cs typeface="Times New Roman"/>
              <a:sym typeface="Times New Roman"/>
            </a:endParaRPr>
          </a:p>
        </p:txBody>
      </p:sp>
      <p:sp>
        <p:nvSpPr>
          <p:cNvPr id="317" name="Google Shape;317;g2550ddcf757_0_4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550ddcf757_0_5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2550ddcf757_0_5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The left figure represents the measurement results on the simulator. The highest measured results in the circuit are 01010, 01101, and 10001. The result of 01010 indicates that choosing sets B and D forms an exact cover. The result of 01101 corresponds to the sets A, C, and D, while 10001 corresponds to A and E, all forming exact covers. However, 11011 violates the exact cover condition and is an infeasible solution, resulting in the lowest measurement outcome.</a:t>
            </a:r>
            <a:endParaRPr dirty="0">
              <a:latin typeface="Times New Roman"/>
              <a:ea typeface="Times New Roman"/>
              <a:cs typeface="Times New Roman"/>
              <a:sym typeface="Times New Roman"/>
            </a:endParaRPr>
          </a:p>
        </p:txBody>
      </p:sp>
      <p:sp>
        <p:nvSpPr>
          <p:cNvPr id="336" name="Google Shape;336;g2550ddcf757_0_5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550ddcf757_0_6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2550ddcf757_0_6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altLang="zh-TW" dirty="0"/>
              <a:t>Finally, let look at our conclusion</a:t>
            </a:r>
          </a:p>
          <a:p>
            <a:pPr marL="0" lvl="0" indent="0" algn="l" rtl="0">
              <a:lnSpc>
                <a:spcPct val="100000"/>
              </a:lnSpc>
              <a:spcBef>
                <a:spcPts val="0"/>
              </a:spcBef>
              <a:spcAft>
                <a:spcPts val="0"/>
              </a:spcAft>
              <a:buSzPts val="1400"/>
              <a:buNone/>
            </a:pPr>
            <a:endParaRPr dirty="0"/>
          </a:p>
        </p:txBody>
      </p:sp>
      <p:sp>
        <p:nvSpPr>
          <p:cNvPr id="357" name="Google Shape;357;g2550ddcf757_0_6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550ddcf757_0_6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2550ddcf757_0_6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tLang="zh-TW" b="0" i="0" dirty="0">
                <a:solidFill>
                  <a:srgbClr val="D1D5DB"/>
                </a:solidFill>
                <a:effectLst/>
                <a:latin typeface="Times New Roman" panose="02020603050405020304" pitchFamily="18" charset="0"/>
                <a:cs typeface="Times New Roman" panose="02020603050405020304" pitchFamily="18" charset="0"/>
              </a:rPr>
              <a:t>This paper proposes a quantum circuit based on the Grover’s algorithm to solve the Exact Cover Problem, where the oracle circuit is designed using Controlled Counters. </a:t>
            </a:r>
          </a:p>
          <a:p>
            <a:pPr marL="0" lvl="0" indent="0" algn="l" rtl="0">
              <a:lnSpc>
                <a:spcPct val="100000"/>
              </a:lnSpc>
              <a:spcBef>
                <a:spcPts val="0"/>
              </a:spcBef>
              <a:spcAft>
                <a:spcPts val="0"/>
              </a:spcAft>
              <a:buSzPts val="1400"/>
              <a:buNone/>
            </a:pPr>
            <a:r>
              <a:rPr lang="en-US" altLang="zh-TW" b="0" i="0" dirty="0">
                <a:solidFill>
                  <a:srgbClr val="D1D5DB"/>
                </a:solidFill>
                <a:effectLst/>
                <a:latin typeface="Times New Roman" panose="02020603050405020304" pitchFamily="18" charset="0"/>
                <a:cs typeface="Times New Roman" panose="02020603050405020304" pitchFamily="18" charset="0"/>
              </a:rPr>
              <a:t>Compared to the exhaustive search algorithm used in classical computers, the proposed method provides quadratic speedup.</a:t>
            </a:r>
            <a:endParaRPr dirty="0">
              <a:latin typeface="Times New Roman" panose="02020603050405020304" pitchFamily="18" charset="0"/>
              <a:cs typeface="Times New Roman" panose="02020603050405020304" pitchFamily="18" charset="0"/>
            </a:endParaRPr>
          </a:p>
        </p:txBody>
      </p:sp>
      <p:sp>
        <p:nvSpPr>
          <p:cNvPr id="365" name="Google Shape;365;g2550ddcf757_0_6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10b70956f60_16_7: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1" name="Google Shape;1191;g10b70956f60_16_7:notes"/>
          <p:cNvSpPr txBox="1">
            <a:spLocks noGrp="1"/>
          </p:cNvSpPr>
          <p:nvPr>
            <p:ph type="body" idx="1"/>
          </p:nvPr>
        </p:nvSpPr>
        <p:spPr>
          <a:xfrm>
            <a:off x="679927" y="4716661"/>
            <a:ext cx="5439410" cy="4468416"/>
          </a:xfrm>
          <a:prstGeom prst="rect">
            <a:avLst/>
          </a:prstGeom>
        </p:spPr>
        <p:txBody>
          <a:bodyPr spcFirstLastPara="1" wrap="square" lIns="91419" tIns="91419" rIns="91419" bIns="91419"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550ddcf75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2550ddcf75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latin typeface="Times New Roman"/>
                <a:ea typeface="Times New Roman"/>
                <a:cs typeface="Times New Roman"/>
                <a:sym typeface="Times New Roman"/>
              </a:rPr>
              <a:t>First, We will start with the introduction.</a:t>
            </a:r>
            <a:endParaRPr>
              <a:latin typeface="Times New Roman"/>
              <a:ea typeface="Times New Roman"/>
              <a:cs typeface="Times New Roman"/>
              <a:sym typeface="Times New Roman"/>
            </a:endParaRPr>
          </a:p>
        </p:txBody>
      </p:sp>
      <p:sp>
        <p:nvSpPr>
          <p:cNvPr id="127" name="Google Shape;127;g2550ddcf75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550ddcf757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550ddcf757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Arial"/>
              <a:buNone/>
            </a:pPr>
            <a:r>
              <a:rPr lang="en-US">
                <a:latin typeface="Times New Roman"/>
                <a:ea typeface="Times New Roman"/>
                <a:cs typeface="Times New Roman"/>
                <a:sym typeface="Times New Roman"/>
              </a:rPr>
              <a:t>Next, I will introduce quantum computers. Quantum computers are devices that use the principles of quantum mechanics to perform computations. In quantum computing research, quantum devices can be broadly categorized into two types: Universal Quantum Computers and Quantum Annealers.</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Clr>
                <a:srgbClr val="000000"/>
              </a:buClr>
              <a:buSzPts val="1400"/>
              <a:buFont typeface="Arial"/>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Clr>
                <a:srgbClr val="000000"/>
              </a:buClr>
              <a:buSzPts val="1400"/>
              <a:buFont typeface="Arial"/>
              <a:buNone/>
            </a:pPr>
            <a:r>
              <a:rPr lang="en-US">
                <a:latin typeface="Times New Roman"/>
                <a:ea typeface="Times New Roman"/>
                <a:cs typeface="Times New Roman"/>
                <a:sym typeface="Times New Roman"/>
              </a:rPr>
              <a:t>Universal Quantum Computers perform computations based on quantum logic gates on quantum bits (qubits). They have a relatively small number of qubits; for example, IBM's first commercial quantum computer had only 20 qubits. However, their advantage lies in their ability to solve a wide range of problems. This paper focuses on research related to Universal Quantum Computers.</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Clr>
                <a:srgbClr val="000000"/>
              </a:buClr>
              <a:buSzPts val="1400"/>
              <a:buFont typeface="Arial"/>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Clr>
                <a:srgbClr val="000000"/>
              </a:buClr>
              <a:buSzPts val="1400"/>
              <a:buFont typeface="Arial"/>
              <a:buNone/>
            </a:pPr>
            <a:r>
              <a:rPr lang="en-US">
                <a:latin typeface="Times New Roman"/>
                <a:ea typeface="Times New Roman"/>
                <a:cs typeface="Times New Roman"/>
                <a:sym typeface="Times New Roman"/>
              </a:rPr>
              <a:t>On the other hand, Quantum Annealers use annealing algorithms to perform computations. They have a larger number of qubits; for example, D-wave's Quantum Annealer, Advantage, has up to 5640 qubits. However, their limitation is that they can only be used to solve combinatorial optimization problems.</a:t>
            </a:r>
            <a:endParaRPr>
              <a:latin typeface="Times New Roman"/>
              <a:ea typeface="Times New Roman"/>
              <a:cs typeface="Times New Roman"/>
              <a:sym typeface="Times New Roman"/>
            </a:endParaRPr>
          </a:p>
        </p:txBody>
      </p:sp>
      <p:sp>
        <p:nvSpPr>
          <p:cNvPr id="145" name="Google Shape;145;g2550ddcf757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550ddcf757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2550ddcf757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latin typeface="Times New Roman"/>
                <a:ea typeface="Times New Roman"/>
                <a:cs typeface="Times New Roman"/>
                <a:sym typeface="Times New Roman"/>
              </a:rPr>
              <a:t>This slide is intended to introduce the classification of problems. Despite the significant advancements in computer science, there are still many unsolved problems in real-life scenarios. Scientists commonly categorize these complex and difficult problems into P, NP, NP-complete, and NP-hard.</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Arial"/>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Arial"/>
              <a:buNone/>
            </a:pPr>
            <a:r>
              <a:rPr lang="en-US">
                <a:latin typeface="Times New Roman"/>
                <a:ea typeface="Times New Roman"/>
                <a:cs typeface="Times New Roman"/>
                <a:sym typeface="Times New Roman"/>
              </a:rPr>
              <a:t>Among these four types of problems, our primary focus of discussion is on NP-complete and NP-hard problems because, to date, there are no efficient classical algorithms to solve them. Therefore, this thesis employs quantum algorithms to attempt to solve this class of problems.</a:t>
            </a:r>
            <a:endParaRPr>
              <a:latin typeface="Times New Roman"/>
              <a:ea typeface="Times New Roman"/>
              <a:cs typeface="Times New Roman"/>
              <a:sym typeface="Times New Roman"/>
            </a:endParaRPr>
          </a:p>
        </p:txBody>
      </p:sp>
      <p:sp>
        <p:nvSpPr>
          <p:cNvPr id="157" name="Google Shape;157;g2550ddcf757_0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550ddcf757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2550ddcf757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latin typeface="Times New Roman"/>
                <a:ea typeface="Times New Roman"/>
                <a:cs typeface="Times New Roman"/>
                <a:sym typeface="Times New Roman"/>
              </a:rPr>
              <a:t>After Introduction, we will introduce background knowledge.</a:t>
            </a:r>
            <a:endParaRPr/>
          </a:p>
        </p:txBody>
      </p:sp>
      <p:sp>
        <p:nvSpPr>
          <p:cNvPr id="166" name="Google Shape;166;g2550ddcf757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55311598f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255311598f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a:spcBef>
                <a:spcPts val="0"/>
              </a:spcBef>
              <a:spcAft>
                <a:spcPts val="0"/>
              </a:spcAft>
            </a:pPr>
            <a:r>
              <a:rPr lang="zh-TW" altLang="en-US" sz="1800" b="0" i="0" u="none" strike="noStrike" dirty="0">
                <a:solidFill>
                  <a:srgbClr val="000000"/>
                </a:solidFill>
                <a:effectLst/>
                <a:latin typeface="Calibri" panose="020F0502020204030204" pitchFamily="34" charset="0"/>
              </a:rPr>
              <a:t>我們首先從 </a:t>
            </a:r>
            <a:r>
              <a:rPr lang="zh-TW" altLang="en-US" sz="1800" b="1" i="0" u="none" strike="noStrike" dirty="0">
                <a:solidFill>
                  <a:srgbClr val="000000"/>
                </a:solidFill>
                <a:effectLst/>
                <a:latin typeface="Calibri" panose="020F0502020204030204" pitchFamily="34" charset="0"/>
              </a:rPr>
              <a:t>量子線路 </a:t>
            </a:r>
            <a:r>
              <a:rPr lang="zh-TW" altLang="en-US" sz="1800" b="0" i="0" u="none" strike="noStrike" dirty="0">
                <a:solidFill>
                  <a:srgbClr val="000000"/>
                </a:solidFill>
                <a:effectLst/>
                <a:latin typeface="Calibri" panose="020F0502020204030204" pitchFamily="34" charset="0"/>
              </a:rPr>
              <a:t>的介紹講起，</a:t>
            </a:r>
            <a:r>
              <a:rPr lang="zh-TW" altLang="en-US" sz="1800" b="1" i="0" u="none" strike="noStrike" dirty="0">
                <a:solidFill>
                  <a:srgbClr val="000000"/>
                </a:solidFill>
                <a:effectLst/>
                <a:latin typeface="Calibri" panose="020F0502020204030204" pitchFamily="34" charset="0"/>
              </a:rPr>
              <a:t>量子線路 </a:t>
            </a:r>
            <a:r>
              <a:rPr lang="zh-TW" altLang="en-US" sz="1800" b="0" i="0" u="none" strike="noStrike" dirty="0">
                <a:solidFill>
                  <a:srgbClr val="000000"/>
                </a:solidFill>
                <a:effectLst/>
                <a:latin typeface="Calibri" panose="020F0502020204030204" pitchFamily="34" charset="0"/>
              </a:rPr>
              <a:t>的組成元件為 </a:t>
            </a:r>
            <a:r>
              <a:rPr lang="zh-TW" altLang="en-US" sz="1800" b="1" i="0" u="none" strike="noStrike" dirty="0">
                <a:solidFill>
                  <a:srgbClr val="000000"/>
                </a:solidFill>
                <a:effectLst/>
                <a:latin typeface="Calibri" panose="020F0502020204030204" pitchFamily="34" charset="0"/>
              </a:rPr>
              <a:t>量子位元</a:t>
            </a:r>
            <a:r>
              <a:rPr lang="zh-TW" altLang="en-US" sz="1800" b="0" i="0" u="none" strike="noStrike" dirty="0">
                <a:solidFill>
                  <a:srgbClr val="000000"/>
                </a:solidFill>
                <a:effectLst/>
                <a:latin typeface="Calibri" panose="020F0502020204030204" pitchFamily="34" charset="0"/>
              </a:rPr>
              <a:t> 與 </a:t>
            </a:r>
            <a:r>
              <a:rPr lang="zh-TW" altLang="en-US" sz="1800" b="1" i="0" u="none" strike="noStrike" dirty="0">
                <a:solidFill>
                  <a:srgbClr val="000000"/>
                </a:solidFill>
                <a:effectLst/>
                <a:latin typeface="Calibri" panose="020F0502020204030204" pitchFamily="34" charset="0"/>
              </a:rPr>
              <a:t>量子閘</a:t>
            </a:r>
            <a:endParaRPr lang="zh-TW" altLang="en-US" b="0" dirty="0">
              <a:effectLst/>
            </a:endParaRPr>
          </a:p>
          <a:p>
            <a:pPr rtl="0">
              <a:spcBef>
                <a:spcPts val="0"/>
              </a:spcBef>
              <a:spcAft>
                <a:spcPts val="0"/>
              </a:spcAft>
            </a:pPr>
            <a:r>
              <a:rPr lang="zh-TW" altLang="en-US" sz="1800" b="1" i="0" u="none" strike="noStrike" dirty="0">
                <a:solidFill>
                  <a:srgbClr val="000000"/>
                </a:solidFill>
                <a:effectLst/>
                <a:latin typeface="Calibri" panose="020F0502020204030204" pitchFamily="34" charset="0"/>
              </a:rPr>
              <a:t>量子位元 </a:t>
            </a:r>
            <a:r>
              <a:rPr lang="zh-TW" altLang="en-US" sz="1800" b="0" i="0" u="none" strike="noStrike" dirty="0">
                <a:solidFill>
                  <a:srgbClr val="000000"/>
                </a:solidFill>
                <a:effectLst/>
                <a:latin typeface="Calibri" panose="020F0502020204030204" pitchFamily="34" charset="0"/>
              </a:rPr>
              <a:t>與傳統電腦中的古典位元不同，量子位元可</a:t>
            </a:r>
            <a:r>
              <a:rPr lang="zh-TW" altLang="en-US" sz="1800" b="1" i="0" u="none" strike="noStrike" dirty="0">
                <a:solidFill>
                  <a:srgbClr val="000000"/>
                </a:solidFill>
                <a:effectLst/>
                <a:latin typeface="Calibri" panose="020F0502020204030204" pitchFamily="34" charset="0"/>
              </a:rPr>
              <a:t>同時表達出 </a:t>
            </a:r>
            <a:r>
              <a:rPr lang="en-US" altLang="zh-TW" sz="1800" b="1" i="0" u="none" strike="noStrike" dirty="0">
                <a:solidFill>
                  <a:srgbClr val="000000"/>
                </a:solidFill>
                <a:effectLst/>
                <a:latin typeface="Calibri" panose="020F0502020204030204" pitchFamily="34" charset="0"/>
              </a:rPr>
              <a:t>0 </a:t>
            </a:r>
            <a:r>
              <a:rPr lang="zh-TW" altLang="en-US" sz="1800" b="1" i="0" u="none" strike="noStrike" dirty="0">
                <a:solidFill>
                  <a:srgbClr val="000000"/>
                </a:solidFill>
                <a:effectLst/>
                <a:latin typeface="Calibri" panose="020F0502020204030204" pitchFamily="34" charset="0"/>
              </a:rPr>
              <a:t>與 </a:t>
            </a:r>
            <a:r>
              <a:rPr lang="en-US" altLang="zh-TW" sz="1800" b="1" i="0" u="none" strike="noStrike" dirty="0">
                <a:solidFill>
                  <a:srgbClr val="000000"/>
                </a:solidFill>
                <a:effectLst/>
                <a:latin typeface="Calibri" panose="020F0502020204030204" pitchFamily="34" charset="0"/>
              </a:rPr>
              <a:t>1 </a:t>
            </a:r>
            <a:r>
              <a:rPr lang="zh-TW" altLang="en-US" sz="1800" b="1" i="0" u="none" strike="noStrike" dirty="0">
                <a:solidFill>
                  <a:srgbClr val="000000"/>
                </a:solidFill>
                <a:effectLst/>
                <a:latin typeface="Calibri" panose="020F0502020204030204" pitchFamily="34" charset="0"/>
              </a:rPr>
              <a:t>的兩種狀態</a:t>
            </a:r>
            <a:r>
              <a:rPr lang="zh-TW" altLang="en-US" sz="1800" b="0" i="0" u="none" strike="noStrike" dirty="0">
                <a:solidFill>
                  <a:srgbClr val="000000"/>
                </a:solidFill>
                <a:effectLst/>
                <a:latin typeface="Calibri" panose="020F0502020204030204" pitchFamily="34" charset="0"/>
              </a:rPr>
              <a:t>，這種現象也被稱之為</a:t>
            </a:r>
            <a:r>
              <a:rPr lang="zh-TW" altLang="en-US" sz="1800" b="1" i="0" u="none" strike="noStrike" dirty="0">
                <a:solidFill>
                  <a:srgbClr val="000000"/>
                </a:solidFill>
                <a:effectLst/>
                <a:latin typeface="Calibri" panose="020F0502020204030204" pitchFamily="34" charset="0"/>
              </a:rPr>
              <a:t>量子疊加態</a:t>
            </a:r>
            <a:endParaRPr lang="zh-TW" altLang="en-US" b="0" dirty="0">
              <a:effectLst/>
            </a:endParaRPr>
          </a:p>
          <a:p>
            <a:pPr rtl="0">
              <a:spcBef>
                <a:spcPts val="0"/>
              </a:spcBef>
              <a:spcAft>
                <a:spcPts val="0"/>
              </a:spcAft>
            </a:pPr>
            <a:r>
              <a:rPr lang="zh-TW" altLang="en-US" sz="1800" b="0" i="0" u="none" strike="noStrike" dirty="0">
                <a:solidFill>
                  <a:srgbClr val="000000"/>
                </a:solidFill>
                <a:effectLst/>
                <a:latin typeface="Calibri" panose="020F0502020204030204" pitchFamily="34" charset="0"/>
              </a:rPr>
              <a:t>而 </a:t>
            </a:r>
            <a:r>
              <a:rPr lang="zh-TW" altLang="en-US" sz="1800" b="1" i="0" u="none" strike="noStrike" dirty="0">
                <a:solidFill>
                  <a:srgbClr val="000000"/>
                </a:solidFill>
                <a:effectLst/>
                <a:latin typeface="Calibri" panose="020F0502020204030204" pitchFamily="34" charset="0"/>
              </a:rPr>
              <a:t>量子閘 </a:t>
            </a:r>
            <a:r>
              <a:rPr lang="zh-TW" altLang="en-US" sz="1800" b="0" i="0" u="none" strike="noStrike" dirty="0">
                <a:solidFill>
                  <a:srgbClr val="000000"/>
                </a:solidFill>
                <a:effectLst/>
                <a:latin typeface="Calibri" panose="020F0502020204030204" pitchFamily="34" charset="0"/>
              </a:rPr>
              <a:t>主要的功能是用來操控量子位元的狀態，來達成運算的目的，</a:t>
            </a:r>
            <a:endParaRPr lang="zh-TW" altLang="en-US" b="0" dirty="0">
              <a:effectLst/>
            </a:endParaRPr>
          </a:p>
          <a:p>
            <a:pPr rtl="0">
              <a:spcBef>
                <a:spcPts val="0"/>
              </a:spcBef>
              <a:spcAft>
                <a:spcPts val="0"/>
              </a:spcAft>
            </a:pPr>
            <a:r>
              <a:rPr lang="zh-TW" altLang="en-US" sz="1800" b="0" i="0" u="none" strike="noStrike" dirty="0">
                <a:solidFill>
                  <a:srgbClr val="000000"/>
                </a:solidFill>
                <a:effectLst/>
                <a:latin typeface="Calibri" panose="020F0502020204030204" pitchFamily="34" charset="0"/>
              </a:rPr>
              <a:t>每一個量子閘會對映到數學的一個</a:t>
            </a:r>
            <a:r>
              <a:rPr lang="zh-TW" altLang="en-US" sz="1800" b="1" i="0" u="none" strike="noStrike" dirty="0">
                <a:solidFill>
                  <a:srgbClr val="000000"/>
                </a:solidFill>
                <a:effectLst/>
                <a:latin typeface="Calibri" panose="020F0502020204030204" pitchFamily="34" charset="0"/>
              </a:rPr>
              <a:t>么正矩陣</a:t>
            </a:r>
            <a:r>
              <a:rPr lang="zh-TW" altLang="en-US" sz="1800" b="0" i="0" u="none" strike="noStrike" dirty="0">
                <a:solidFill>
                  <a:srgbClr val="000000"/>
                </a:solidFill>
                <a:effectLst/>
                <a:latin typeface="Calibri" panose="020F0502020204030204" pitchFamily="34" charset="0"/>
              </a:rPr>
              <a:t>，因此量子閘的運算就是一系列么正矩陣的變換過程</a:t>
            </a:r>
            <a:endParaRPr lang="zh-TW" altLang="en-US" b="0" dirty="0">
              <a:effectLst/>
            </a:endParaRPr>
          </a:p>
          <a:p>
            <a:pPr rtl="0">
              <a:spcBef>
                <a:spcPts val="0"/>
              </a:spcBef>
              <a:spcAft>
                <a:spcPts val="0"/>
              </a:spcAft>
            </a:pPr>
            <a:r>
              <a:rPr lang="zh-TW" altLang="en-US" b="0" dirty="0">
                <a:effectLst/>
              </a:rPr>
              <a:t/>
            </a:r>
            <a:br>
              <a:rPr lang="zh-TW" altLang="en-US" b="0" dirty="0">
                <a:effectLst/>
              </a:rPr>
            </a:br>
            <a:r>
              <a:rPr lang="zh-TW" altLang="en-US" sz="1800" b="0" i="0" u="none" strike="noStrike" dirty="0">
                <a:solidFill>
                  <a:srgbClr val="000000"/>
                </a:solidFill>
                <a:effectLst/>
                <a:latin typeface="Calibri" panose="020F0502020204030204" pitchFamily="34" charset="0"/>
              </a:rPr>
              <a:t>右表是常見的幾個 </a:t>
            </a:r>
            <a:r>
              <a:rPr lang="zh-TW" altLang="en-US" sz="1800" b="1" i="0" u="none" strike="noStrike" dirty="0">
                <a:solidFill>
                  <a:srgbClr val="000000"/>
                </a:solidFill>
                <a:effectLst/>
                <a:latin typeface="Calibri" panose="020F0502020204030204" pitchFamily="34" charset="0"/>
              </a:rPr>
              <a:t>量子閘</a:t>
            </a:r>
            <a:r>
              <a:rPr lang="zh-TW" altLang="en-US" sz="1800" b="0" i="0" u="none" strike="noStrike" dirty="0">
                <a:solidFill>
                  <a:srgbClr val="000000"/>
                </a:solidFill>
                <a:effectLst/>
                <a:latin typeface="Calibri" panose="020F0502020204030204" pitchFamily="34" charset="0"/>
              </a:rPr>
              <a:t>，我們會根據量子位元的數目將量子閘分為</a:t>
            </a:r>
            <a:r>
              <a:rPr lang="zh-TW" altLang="en-US" sz="1800" b="1" i="0" u="none" strike="noStrike" dirty="0">
                <a:solidFill>
                  <a:srgbClr val="000000"/>
                </a:solidFill>
                <a:effectLst/>
                <a:latin typeface="Calibri" panose="020F0502020204030204" pitchFamily="34" charset="0"/>
              </a:rPr>
              <a:t>單位元量子閘</a:t>
            </a:r>
            <a:r>
              <a:rPr lang="zh-TW" altLang="en-US" sz="1800" b="0" i="0" u="none" strike="noStrike" dirty="0">
                <a:solidFill>
                  <a:srgbClr val="000000"/>
                </a:solidFill>
                <a:effectLst/>
                <a:latin typeface="Calibri" panose="020F0502020204030204" pitchFamily="34" charset="0"/>
              </a:rPr>
              <a:t>以及</a:t>
            </a:r>
            <a:r>
              <a:rPr lang="zh-TW" altLang="en-US" sz="1800" b="1" i="0" u="none" strike="noStrike" dirty="0">
                <a:solidFill>
                  <a:srgbClr val="000000"/>
                </a:solidFill>
                <a:effectLst/>
                <a:latin typeface="Calibri" panose="020F0502020204030204" pitchFamily="34" charset="0"/>
              </a:rPr>
              <a:t>多位元量子閘兩類</a:t>
            </a:r>
            <a:endParaRPr lang="zh-TW" altLang="en-US" b="0" dirty="0">
              <a:effectLst/>
            </a:endParaRPr>
          </a:p>
          <a:p>
            <a:pPr rtl="0">
              <a:spcBef>
                <a:spcPts val="0"/>
              </a:spcBef>
              <a:spcAft>
                <a:spcPts val="0"/>
              </a:spcAft>
            </a:pPr>
            <a:r>
              <a:rPr lang="zh-TW" altLang="en-US" sz="1800" b="0" i="0" u="none" strike="noStrike" dirty="0">
                <a:solidFill>
                  <a:srgbClr val="000000"/>
                </a:solidFill>
                <a:effectLst/>
                <a:latin typeface="Calibri" panose="020F0502020204030204" pitchFamily="34" charset="0"/>
              </a:rPr>
              <a:t>表格上面的 </a:t>
            </a:r>
            <a:r>
              <a:rPr lang="en-US" altLang="zh-TW" sz="1800" b="0" i="0" u="none" strike="noStrike" dirty="0">
                <a:solidFill>
                  <a:srgbClr val="000000"/>
                </a:solidFill>
                <a:effectLst/>
                <a:latin typeface="Calibri" panose="020F0502020204030204" pitchFamily="34" charset="0"/>
              </a:rPr>
              <a:t>H </a:t>
            </a:r>
            <a:r>
              <a:rPr lang="zh-TW" altLang="en-US" sz="1800" b="0" i="0" u="none" strike="noStrike" dirty="0">
                <a:solidFill>
                  <a:srgbClr val="000000"/>
                </a:solidFill>
                <a:effectLst/>
                <a:latin typeface="Calibri" panose="020F0502020204030204" pitchFamily="34" charset="0"/>
              </a:rPr>
              <a:t>閘 跟 包立</a:t>
            </a:r>
            <a:r>
              <a:rPr lang="en-US" altLang="zh-TW" sz="1800" b="0" i="0" u="none" strike="noStrike" dirty="0">
                <a:solidFill>
                  <a:srgbClr val="000000"/>
                </a:solidFill>
                <a:effectLst/>
                <a:latin typeface="Calibri" panose="020F0502020204030204" pitchFamily="34" charset="0"/>
              </a:rPr>
              <a:t>-X </a:t>
            </a:r>
            <a:r>
              <a:rPr lang="zh-TW" altLang="en-US" sz="1800" b="0" i="0" u="none" strike="noStrike" dirty="0">
                <a:solidFill>
                  <a:srgbClr val="000000"/>
                </a:solidFill>
                <a:effectLst/>
                <a:latin typeface="Calibri" panose="020F0502020204030204" pitchFamily="34" charset="0"/>
              </a:rPr>
              <a:t>閘是 </a:t>
            </a:r>
            <a:r>
              <a:rPr lang="zh-TW" altLang="en-US" sz="1800" b="1" i="0" u="none" strike="noStrike" dirty="0">
                <a:solidFill>
                  <a:srgbClr val="000000"/>
                </a:solidFill>
                <a:effectLst/>
                <a:latin typeface="Calibri" panose="020F0502020204030204" pitchFamily="34" charset="0"/>
              </a:rPr>
              <a:t>單位元量子閘</a:t>
            </a:r>
            <a:r>
              <a:rPr lang="zh-TW" altLang="en-US" sz="1800" b="0" i="0" u="none" strike="noStrike" dirty="0">
                <a:solidFill>
                  <a:srgbClr val="000000"/>
                </a:solidFill>
                <a:effectLst/>
                <a:latin typeface="Calibri" panose="020F0502020204030204" pitchFamily="34" charset="0"/>
              </a:rPr>
              <a:t>，而 </a:t>
            </a:r>
            <a:r>
              <a:rPr lang="en-US" altLang="zh-TW" sz="1800" b="0" i="0" u="none" strike="noStrike" dirty="0">
                <a:solidFill>
                  <a:srgbClr val="000000"/>
                </a:solidFill>
                <a:effectLst/>
                <a:latin typeface="Calibri" panose="020F0502020204030204" pitchFamily="34" charset="0"/>
              </a:rPr>
              <a:t>CNOT </a:t>
            </a:r>
            <a:r>
              <a:rPr lang="zh-TW" altLang="en-US" sz="1800" b="0" i="0" u="none" strike="noStrike" dirty="0">
                <a:solidFill>
                  <a:srgbClr val="000000"/>
                </a:solidFill>
                <a:effectLst/>
                <a:latin typeface="Calibri" panose="020F0502020204030204" pitchFamily="34" charset="0"/>
              </a:rPr>
              <a:t>閘則是 </a:t>
            </a:r>
            <a:r>
              <a:rPr lang="zh-TW" altLang="en-US" sz="1800" b="1" i="0" u="none" strike="noStrike" dirty="0">
                <a:solidFill>
                  <a:srgbClr val="000000"/>
                </a:solidFill>
                <a:effectLst/>
                <a:latin typeface="Calibri" panose="020F0502020204030204" pitchFamily="34" charset="0"/>
              </a:rPr>
              <a:t>多位元量子閘</a:t>
            </a:r>
            <a:endParaRPr lang="zh-TW" altLang="en-US" b="0" dirty="0">
              <a:effectLst/>
            </a:endParaRPr>
          </a:p>
          <a:p>
            <a:r>
              <a:rPr lang="zh-TW" altLang="en-US" dirty="0"/>
              <a:t/>
            </a:r>
            <a:br>
              <a:rPr lang="zh-TW" altLang="en-US" dirty="0"/>
            </a:br>
            <a:endParaRPr dirty="0"/>
          </a:p>
        </p:txBody>
      </p:sp>
      <p:sp>
        <p:nvSpPr>
          <p:cNvPr id="175" name="Google Shape;175;g255311598f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97484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550ddcf757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2550ddcf757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First, I will introduce the quantum algorithm used in this paper, called Grover’s algorithm.</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Grover’s algorithm was proposed by Grover in 1996 and is a quantum algorithm designed for finding specific inputs in unstructured data. It consists of two main parts: the Oracle and the Diffuser.</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The Oracle is defined by the equation in this slide. In Grover’s algorithm, if the input is not the target input 𝑥∗, the Oracle keeps the input unchanged. However, if the Oracle's input is the target input 𝑥∗, it reverses the phase of that input.</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dirty="0">
                <a:latin typeface="Times New Roman"/>
                <a:ea typeface="Times New Roman"/>
                <a:cs typeface="Times New Roman"/>
                <a:sym typeface="Times New Roman"/>
              </a:rPr>
              <a:t>The figure below shows the quantum circuit of the Grover’s algorithm, where the input to the circuit is a quantum superposition state. If there are N input qubits, then there are 2^N possible states. The input is then passed through the Oracle to identify and mark the target input for the problem. The final step involves using the Diffuser to perform amplitude amplification, increasing the probability of finding the target input.</a:t>
            </a:r>
            <a:endParaRPr dirty="0">
              <a:latin typeface="Times New Roman"/>
              <a:ea typeface="Times New Roman"/>
              <a:cs typeface="Times New Roman"/>
              <a:sym typeface="Times New Roman"/>
            </a:endParaRPr>
          </a:p>
        </p:txBody>
      </p:sp>
      <p:sp>
        <p:nvSpPr>
          <p:cNvPr id="192" name="Google Shape;192;g2550ddcf757_0_2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550ddcf757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550ddcf757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latin typeface="Times New Roman"/>
                <a:ea typeface="Times New Roman"/>
                <a:cs typeface="Times New Roman"/>
                <a:sym typeface="Times New Roman"/>
              </a:rPr>
              <a:t>This page is about the operation of the Diffuser, also known as inversion above mean. The image on the slide represents a schematic of the Diffuser, where the red bar indicates the amplitude of the target input.</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Arial"/>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Arial"/>
              <a:buNone/>
            </a:pPr>
            <a:r>
              <a:rPr lang="en-US" dirty="0">
                <a:latin typeface="Times New Roman"/>
                <a:ea typeface="Times New Roman"/>
                <a:cs typeface="Times New Roman"/>
                <a:sym typeface="Times New Roman"/>
              </a:rPr>
              <a:t>In the first step, we show the amplitudes right after quantum initialization. After applying the Hadamard gate to the qubits, all qubits have almost the same high amplitudes.</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Arial"/>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Arial"/>
              <a:buNone/>
            </a:pPr>
            <a:r>
              <a:rPr lang="en-US" dirty="0">
                <a:latin typeface="Times New Roman"/>
                <a:ea typeface="Times New Roman"/>
                <a:cs typeface="Times New Roman"/>
                <a:sym typeface="Times New Roman"/>
              </a:rPr>
              <a:t>In the second step, we pass the qubits through the Oracle, which marks the target input with a negative amplitude.</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Arial"/>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Arial"/>
              <a:buNone/>
            </a:pPr>
            <a:r>
              <a:rPr lang="en-US" dirty="0">
                <a:latin typeface="Times New Roman"/>
                <a:ea typeface="Times New Roman"/>
                <a:cs typeface="Times New Roman"/>
                <a:sym typeface="Times New Roman"/>
              </a:rPr>
              <a:t>Then, in the third step, the Diffuser is applied. The Diffuser performs an amplitude inversion above mean, which means all the amplitudes inside the Diffuser undergo inversion above their average value. By comparing Step 2 and Step 3, we observe that the original positive amplitudes decrease slightly, but the amplitude of the target input becomes considerably high.</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Arial"/>
              <a:buNone/>
            </a:pP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Arial"/>
              <a:buNone/>
            </a:pPr>
            <a:r>
              <a:rPr lang="en-US" dirty="0">
                <a:latin typeface="Times New Roman"/>
                <a:ea typeface="Times New Roman"/>
                <a:cs typeface="Times New Roman"/>
                <a:sym typeface="Times New Roman"/>
              </a:rPr>
              <a:t>As a result, ideally, by iterating the Grover’s algorithm a suitable number of times, the amplitude of the target input approaches 100, while the amplitudes of other states tend to approach 0. With this conclusion, the subsequent slide will discuss the optimal number of iterations for the Grover’s algorithm.</a:t>
            </a:r>
            <a:endParaRPr dirty="0">
              <a:latin typeface="Times New Roman"/>
              <a:ea typeface="Times New Roman"/>
              <a:cs typeface="Times New Roman"/>
              <a:sym typeface="Times New Roman"/>
            </a:endParaRPr>
          </a:p>
        </p:txBody>
      </p:sp>
      <p:sp>
        <p:nvSpPr>
          <p:cNvPr id="204" name="Google Shape;204;g2550ddcf757_0_1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25"/>
        <p:cNvGrpSpPr/>
        <p:nvPr/>
      </p:nvGrpSpPr>
      <p:grpSpPr>
        <a:xfrm>
          <a:off x="0" y="0"/>
          <a:ext cx="0" cy="0"/>
          <a:chOff x="0" y="0"/>
          <a:chExt cx="0" cy="0"/>
        </a:xfrm>
      </p:grpSpPr>
      <p:grpSp>
        <p:nvGrpSpPr>
          <p:cNvPr id="26" name="Google Shape;26;p46"/>
          <p:cNvGrpSpPr/>
          <p:nvPr/>
        </p:nvGrpSpPr>
        <p:grpSpPr>
          <a:xfrm>
            <a:off x="0" y="0"/>
            <a:ext cx="12192001" cy="6858000"/>
            <a:chOff x="0" y="0"/>
            <a:chExt cx="5760" cy="4320"/>
          </a:xfrm>
        </p:grpSpPr>
        <p:sp>
          <p:nvSpPr>
            <p:cNvPr id="27" name="Google Shape;27;p46"/>
            <p:cNvSpPr/>
            <p:nvPr/>
          </p:nvSpPr>
          <p:spPr>
            <a:xfrm>
              <a:off x="0" y="0"/>
              <a:ext cx="2208" cy="4320"/>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28" name="Google Shape;28;p46"/>
            <p:cNvSpPr/>
            <p:nvPr/>
          </p:nvSpPr>
          <p:spPr>
            <a:xfrm>
              <a:off x="1081" y="1065"/>
              <a:ext cx="4679" cy="1596"/>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grpSp>
          <p:nvGrpSpPr>
            <p:cNvPr id="29" name="Google Shape;29;p46"/>
            <p:cNvGrpSpPr/>
            <p:nvPr/>
          </p:nvGrpSpPr>
          <p:grpSpPr>
            <a:xfrm>
              <a:off x="0" y="672"/>
              <a:ext cx="1806" cy="1989"/>
              <a:chOff x="0" y="672"/>
              <a:chExt cx="1806" cy="1989"/>
            </a:xfrm>
          </p:grpSpPr>
          <p:sp>
            <p:nvSpPr>
              <p:cNvPr id="30" name="Google Shape;30;p46"/>
              <p:cNvSpPr/>
              <p:nvPr/>
            </p:nvSpPr>
            <p:spPr>
              <a:xfrm>
                <a:off x="361" y="2257"/>
                <a:ext cx="363" cy="40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31" name="Google Shape;31;p46"/>
              <p:cNvSpPr/>
              <p:nvPr/>
            </p:nvSpPr>
            <p:spPr>
              <a:xfrm>
                <a:off x="1081" y="1065"/>
                <a:ext cx="362" cy="405"/>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32" name="Google Shape;32;p46"/>
              <p:cNvSpPr/>
              <p:nvPr/>
            </p:nvSpPr>
            <p:spPr>
              <a:xfrm>
                <a:off x="1437" y="672"/>
                <a:ext cx="369" cy="400"/>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33" name="Google Shape;33;p46"/>
              <p:cNvSpPr/>
              <p:nvPr/>
            </p:nvSpPr>
            <p:spPr>
              <a:xfrm>
                <a:off x="719" y="2257"/>
                <a:ext cx="368" cy="404"/>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34" name="Google Shape;34;p46"/>
              <p:cNvSpPr/>
              <p:nvPr/>
            </p:nvSpPr>
            <p:spPr>
              <a:xfrm>
                <a:off x="1437" y="1065"/>
                <a:ext cx="369" cy="405"/>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35" name="Google Shape;35;p46"/>
              <p:cNvSpPr/>
              <p:nvPr/>
            </p:nvSpPr>
            <p:spPr>
              <a:xfrm>
                <a:off x="719" y="1464"/>
                <a:ext cx="368" cy="399"/>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36" name="Google Shape;36;p46"/>
              <p:cNvSpPr/>
              <p:nvPr/>
            </p:nvSpPr>
            <p:spPr>
              <a:xfrm>
                <a:off x="0" y="1464"/>
                <a:ext cx="367" cy="399"/>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37" name="Google Shape;37;p46"/>
              <p:cNvSpPr/>
              <p:nvPr/>
            </p:nvSpPr>
            <p:spPr>
              <a:xfrm>
                <a:off x="1081" y="1464"/>
                <a:ext cx="362" cy="399"/>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38" name="Google Shape;38;p46"/>
              <p:cNvSpPr/>
              <p:nvPr/>
            </p:nvSpPr>
            <p:spPr>
              <a:xfrm>
                <a:off x="361" y="1857"/>
                <a:ext cx="363" cy="406"/>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39" name="Google Shape;39;p46"/>
              <p:cNvSpPr/>
              <p:nvPr/>
            </p:nvSpPr>
            <p:spPr>
              <a:xfrm>
                <a:off x="719" y="1857"/>
                <a:ext cx="368" cy="406"/>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grpSp>
      </p:grpSp>
      <p:sp>
        <p:nvSpPr>
          <p:cNvPr id="40" name="Google Shape;40;p46"/>
          <p:cNvSpPr txBox="1">
            <a:spLocks noGrp="1"/>
          </p:cNvSpPr>
          <p:nvPr>
            <p:ph type="dt" idx="10"/>
          </p:nvPr>
        </p:nvSpPr>
        <p:spPr>
          <a:xfrm>
            <a:off x="609600" y="6248400"/>
            <a:ext cx="28448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6"/>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b="0" i="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6"/>
          <p:cNvSpPr txBox="1">
            <a:spLocks noGrp="1"/>
          </p:cNvSpPr>
          <p:nvPr>
            <p:ph type="sldNum" idx="12"/>
          </p:nvPr>
        </p:nvSpPr>
        <p:spPr>
          <a:xfrm>
            <a:off x="10272584" y="6400800"/>
            <a:ext cx="1919416"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46"/>
          <p:cNvSpPr txBox="1">
            <a:spLocks noGrp="1"/>
          </p:cNvSpPr>
          <p:nvPr>
            <p:ph type="ctrTitle"/>
          </p:nvPr>
        </p:nvSpPr>
        <p:spPr>
          <a:xfrm>
            <a:off x="3962400" y="1828800"/>
            <a:ext cx="8026400" cy="2209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5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6"/>
          <p:cNvSpPr txBox="1">
            <a:spLocks noGrp="1"/>
          </p:cNvSpPr>
          <p:nvPr>
            <p:ph type="subTitle" idx="1"/>
          </p:nvPr>
        </p:nvSpPr>
        <p:spPr>
          <a:xfrm>
            <a:off x="3962400" y="4267200"/>
            <a:ext cx="8026400" cy="1752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680"/>
              </a:spcBef>
              <a:spcAft>
                <a:spcPts val="0"/>
              </a:spcAft>
              <a:buSzPts val="2550"/>
              <a:buFont typeface="Noto Sans Symbols"/>
              <a:buNone/>
              <a:defRPr sz="3400"/>
            </a:lvl1pPr>
            <a:lvl2pPr lvl="1" algn="l">
              <a:lnSpc>
                <a:spcPct val="100000"/>
              </a:lnSpc>
              <a:spcBef>
                <a:spcPts val="360"/>
              </a:spcBef>
              <a:spcAft>
                <a:spcPts val="0"/>
              </a:spcAft>
              <a:buSzPts val="1440"/>
              <a:buChar char="◻"/>
              <a:defRPr/>
            </a:lvl2pPr>
            <a:lvl3pPr lvl="2" algn="l">
              <a:lnSpc>
                <a:spcPct val="100000"/>
              </a:lnSpc>
              <a:spcBef>
                <a:spcPts val="360"/>
              </a:spcBef>
              <a:spcAft>
                <a:spcPts val="0"/>
              </a:spcAft>
              <a:buSzPts val="1170"/>
              <a:buChar char="■"/>
              <a:defRPr/>
            </a:lvl3pPr>
            <a:lvl4pPr lvl="3" algn="l">
              <a:lnSpc>
                <a:spcPct val="100000"/>
              </a:lnSpc>
              <a:spcBef>
                <a:spcPts val="360"/>
              </a:spcBef>
              <a:spcAft>
                <a:spcPts val="0"/>
              </a:spcAft>
              <a:buSzPts val="1260"/>
              <a:buChar char="◻"/>
              <a:defRPr/>
            </a:lvl4pPr>
            <a:lvl5pPr lvl="4" algn="l">
              <a:lnSpc>
                <a:spcPct val="100000"/>
              </a:lnSpc>
              <a:spcBef>
                <a:spcPts val="360"/>
              </a:spcBef>
              <a:spcAft>
                <a:spcPts val="0"/>
              </a:spcAft>
              <a:buSzPts val="1800"/>
              <a:buChar char="▪"/>
              <a:defRPr/>
            </a:lvl5pPr>
            <a:lvl6pPr lvl="5" algn="l">
              <a:lnSpc>
                <a:spcPct val="100000"/>
              </a:lnSpc>
              <a:spcBef>
                <a:spcPts val="360"/>
              </a:spcBef>
              <a:spcAft>
                <a:spcPts val="0"/>
              </a:spcAft>
              <a:buSzPts val="1800"/>
              <a:buChar char="▪"/>
              <a:defRPr/>
            </a:lvl6pPr>
            <a:lvl7pPr lvl="6" algn="l">
              <a:lnSpc>
                <a:spcPct val="100000"/>
              </a:lnSpc>
              <a:spcBef>
                <a:spcPts val="360"/>
              </a:spcBef>
              <a:spcAft>
                <a:spcPts val="0"/>
              </a:spcAft>
              <a:buSzPts val="1800"/>
              <a:buChar char="▪"/>
              <a:defRPr/>
            </a:lvl7pPr>
            <a:lvl8pPr lvl="7" algn="l">
              <a:lnSpc>
                <a:spcPct val="100000"/>
              </a:lnSpc>
              <a:spcBef>
                <a:spcPts val="360"/>
              </a:spcBef>
              <a:spcAft>
                <a:spcPts val="0"/>
              </a:spcAft>
              <a:buSzPts val="1800"/>
              <a:buChar char="▪"/>
              <a:defRPr/>
            </a:lvl8pPr>
            <a:lvl9pPr lvl="8"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102"/>
        <p:cNvGrpSpPr/>
        <p:nvPr/>
      </p:nvGrpSpPr>
      <p:grpSpPr>
        <a:xfrm>
          <a:off x="0" y="0"/>
          <a:ext cx="0" cy="0"/>
          <a:chOff x="0" y="0"/>
          <a:chExt cx="0" cy="0"/>
        </a:xfrm>
      </p:grpSpPr>
      <p:sp>
        <p:nvSpPr>
          <p:cNvPr id="103" name="Google Shape;103;p56"/>
          <p:cNvSpPr txBox="1">
            <a:spLocks noGrp="1"/>
          </p:cNvSpPr>
          <p:nvPr>
            <p:ph type="title"/>
          </p:nvPr>
        </p:nvSpPr>
        <p:spPr>
          <a:xfrm rot="5400000">
            <a:off x="7478184" y="1830917"/>
            <a:ext cx="5492750" cy="27453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56"/>
          <p:cNvSpPr txBox="1">
            <a:spLocks noGrp="1"/>
          </p:cNvSpPr>
          <p:nvPr>
            <p:ph type="body" idx="1"/>
          </p:nvPr>
        </p:nvSpPr>
        <p:spPr>
          <a:xfrm rot="5400000">
            <a:off x="1882778" y="-815975"/>
            <a:ext cx="5492750" cy="80391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360"/>
              </a:spcBef>
              <a:spcAft>
                <a:spcPts val="0"/>
              </a:spcAft>
              <a:buSzPts val="1350"/>
              <a:buChar char="■"/>
              <a:defRPr/>
            </a:lvl1pPr>
            <a:lvl2pPr marL="914400" lvl="1" indent="-320040" algn="l">
              <a:lnSpc>
                <a:spcPct val="100000"/>
              </a:lnSpc>
              <a:spcBef>
                <a:spcPts val="360"/>
              </a:spcBef>
              <a:spcAft>
                <a:spcPts val="0"/>
              </a:spcAft>
              <a:buSzPts val="1440"/>
              <a:buChar char="◻"/>
              <a:defRPr/>
            </a:lvl2pPr>
            <a:lvl3pPr marL="1371600" lvl="2" indent="-302894" algn="l">
              <a:lnSpc>
                <a:spcPct val="100000"/>
              </a:lnSpc>
              <a:spcBef>
                <a:spcPts val="360"/>
              </a:spcBef>
              <a:spcAft>
                <a:spcPts val="0"/>
              </a:spcAft>
              <a:buSzPts val="117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05" name="Google Shape;105;p56"/>
          <p:cNvSpPr txBox="1">
            <a:spLocks noGrp="1"/>
          </p:cNvSpPr>
          <p:nvPr>
            <p:ph type="ftr" idx="11"/>
          </p:nvPr>
        </p:nvSpPr>
        <p:spPr>
          <a:xfrm>
            <a:off x="3407836" y="6453188"/>
            <a:ext cx="6644217" cy="2413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6"/>
          <p:cNvSpPr txBox="1">
            <a:spLocks noGrp="1"/>
          </p:cNvSpPr>
          <p:nvPr>
            <p:ph type="sldNum" idx="12"/>
          </p:nvPr>
        </p:nvSpPr>
        <p:spPr>
          <a:xfrm>
            <a:off x="7056967" y="6092825"/>
            <a:ext cx="2844800" cy="2413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56"/>
          <p:cNvSpPr txBox="1">
            <a:spLocks noGrp="1"/>
          </p:cNvSpPr>
          <p:nvPr>
            <p:ph type="dt" idx="10"/>
          </p:nvPr>
        </p:nvSpPr>
        <p:spPr>
          <a:xfrm>
            <a:off x="624417" y="6237288"/>
            <a:ext cx="28448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45"/>
        <p:cNvGrpSpPr/>
        <p:nvPr/>
      </p:nvGrpSpPr>
      <p:grpSpPr>
        <a:xfrm>
          <a:off x="0" y="0"/>
          <a:ext cx="0" cy="0"/>
          <a:chOff x="0" y="0"/>
          <a:chExt cx="0" cy="0"/>
        </a:xfrm>
      </p:grpSpPr>
      <p:sp>
        <p:nvSpPr>
          <p:cNvPr id="46" name="Google Shape;46;p47"/>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7"/>
          <p:cNvSpPr txBox="1">
            <a:spLocks noGrp="1"/>
          </p:cNvSpPr>
          <p:nvPr>
            <p:ph type="body" idx="1"/>
          </p:nvPr>
        </p:nvSpPr>
        <p:spPr>
          <a:xfrm>
            <a:off x="624417" y="1844678"/>
            <a:ext cx="10972800" cy="4105275"/>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360"/>
              </a:spcBef>
              <a:spcAft>
                <a:spcPts val="0"/>
              </a:spcAft>
              <a:buSzPts val="1350"/>
              <a:buChar char="■"/>
              <a:defRPr/>
            </a:lvl1pPr>
            <a:lvl2pPr marL="914400" lvl="1" indent="-320040" algn="l">
              <a:lnSpc>
                <a:spcPct val="100000"/>
              </a:lnSpc>
              <a:spcBef>
                <a:spcPts val="360"/>
              </a:spcBef>
              <a:spcAft>
                <a:spcPts val="0"/>
              </a:spcAft>
              <a:buSzPts val="1440"/>
              <a:buChar char="◻"/>
              <a:defRPr/>
            </a:lvl2pPr>
            <a:lvl3pPr marL="1371600" lvl="2" indent="-302894" algn="l">
              <a:lnSpc>
                <a:spcPct val="100000"/>
              </a:lnSpc>
              <a:spcBef>
                <a:spcPts val="360"/>
              </a:spcBef>
              <a:spcAft>
                <a:spcPts val="0"/>
              </a:spcAft>
              <a:buSzPts val="117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8" name="Google Shape;48;p47"/>
          <p:cNvSpPr txBox="1">
            <a:spLocks noGrp="1"/>
          </p:cNvSpPr>
          <p:nvPr>
            <p:ph type="ftr" idx="11"/>
          </p:nvPr>
        </p:nvSpPr>
        <p:spPr>
          <a:xfrm>
            <a:off x="3100056" y="6381328"/>
            <a:ext cx="5204189" cy="31316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7"/>
          <p:cNvSpPr txBox="1">
            <a:spLocks noGrp="1"/>
          </p:cNvSpPr>
          <p:nvPr>
            <p:ph type="sldNum" idx="12"/>
          </p:nvPr>
        </p:nvSpPr>
        <p:spPr>
          <a:xfrm>
            <a:off x="9357484" y="6616700"/>
            <a:ext cx="2844800" cy="2413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000"/>
              <a:buFont typeface="Arial"/>
              <a:buNone/>
              <a:defRPr sz="20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2000"/>
              <a:buFont typeface="Arial"/>
              <a:buNone/>
              <a:defRPr sz="20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2000"/>
              <a:buFont typeface="Arial"/>
              <a:buNone/>
              <a:defRPr sz="20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2000"/>
              <a:buFont typeface="Arial"/>
              <a:buNone/>
              <a:defRPr sz="20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2000"/>
              <a:buFont typeface="Arial"/>
              <a:buNone/>
              <a:defRPr sz="20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2000"/>
              <a:buFont typeface="Arial"/>
              <a:buNone/>
              <a:defRPr sz="20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2000"/>
              <a:buFont typeface="Arial"/>
              <a:buNone/>
              <a:defRPr sz="20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2000"/>
              <a:buFont typeface="Arial"/>
              <a:buNone/>
              <a:defRPr sz="20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2000"/>
              <a:buFont typeface="Arial"/>
              <a:buNone/>
              <a:defRPr sz="20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47"/>
          <p:cNvSpPr txBox="1">
            <a:spLocks noGrp="1"/>
          </p:cNvSpPr>
          <p:nvPr>
            <p:ph type="dt" idx="10"/>
          </p:nvPr>
        </p:nvSpPr>
        <p:spPr>
          <a:xfrm>
            <a:off x="624417" y="6237288"/>
            <a:ext cx="28448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矩形 1">
            <a:extLst>
              <a:ext uri="{FF2B5EF4-FFF2-40B4-BE49-F238E27FC236}">
                <a16:creationId xmlns:a16="http://schemas.microsoft.com/office/drawing/2014/main" id="{D2555743-76BE-4FC6-AEF3-666B26B078DF}"/>
              </a:ext>
            </a:extLst>
          </p:cNvPr>
          <p:cNvSpPr/>
          <p:nvPr userDrawn="1"/>
        </p:nvSpPr>
        <p:spPr>
          <a:xfrm>
            <a:off x="10132142" y="5949953"/>
            <a:ext cx="2059858" cy="908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51"/>
        <p:cNvGrpSpPr/>
        <p:nvPr/>
      </p:nvGrpSpPr>
      <p:grpSpPr>
        <a:xfrm>
          <a:off x="0" y="0"/>
          <a:ext cx="0" cy="0"/>
          <a:chOff x="0" y="0"/>
          <a:chExt cx="0" cy="0"/>
        </a:xfrm>
      </p:grpSpPr>
      <p:sp>
        <p:nvSpPr>
          <p:cNvPr id="52" name="Google Shape;52;p48"/>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8"/>
          <p:cNvSpPr txBox="1">
            <a:spLocks noGrp="1"/>
          </p:cNvSpPr>
          <p:nvPr>
            <p:ph type="body" idx="1"/>
          </p:nvPr>
        </p:nvSpPr>
        <p:spPr>
          <a:xfrm>
            <a:off x="624417" y="1844678"/>
            <a:ext cx="5384800" cy="4105275"/>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560"/>
              </a:spcBef>
              <a:spcAft>
                <a:spcPts val="0"/>
              </a:spcAft>
              <a:buSzPts val="2100"/>
              <a:buChar char="■"/>
              <a:defRPr sz="2800"/>
            </a:lvl1pPr>
            <a:lvl2pPr marL="914400" lvl="1" indent="-350519" algn="l">
              <a:lnSpc>
                <a:spcPct val="100000"/>
              </a:lnSpc>
              <a:spcBef>
                <a:spcPts val="480"/>
              </a:spcBef>
              <a:spcAft>
                <a:spcPts val="0"/>
              </a:spcAft>
              <a:buSzPts val="1920"/>
              <a:buChar char="◻"/>
              <a:defRPr sz="2400"/>
            </a:lvl2pPr>
            <a:lvl3pPr marL="1371600" lvl="2" indent="-311150" algn="l">
              <a:lnSpc>
                <a:spcPct val="100000"/>
              </a:lnSpc>
              <a:spcBef>
                <a:spcPts val="400"/>
              </a:spcBef>
              <a:spcAft>
                <a:spcPts val="0"/>
              </a:spcAft>
              <a:buSzPts val="1300"/>
              <a:buChar char="■"/>
              <a:defRPr sz="2000"/>
            </a:lvl3pPr>
            <a:lvl4pPr marL="1828800" lvl="3" indent="-308610" algn="l">
              <a:lnSpc>
                <a:spcPct val="100000"/>
              </a:lnSpc>
              <a:spcBef>
                <a:spcPts val="360"/>
              </a:spcBef>
              <a:spcAft>
                <a:spcPts val="0"/>
              </a:spcAft>
              <a:buSzPts val="126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54" name="Google Shape;54;p48"/>
          <p:cNvSpPr txBox="1">
            <a:spLocks noGrp="1"/>
          </p:cNvSpPr>
          <p:nvPr>
            <p:ph type="body" idx="2"/>
          </p:nvPr>
        </p:nvSpPr>
        <p:spPr>
          <a:xfrm>
            <a:off x="6212417" y="1844678"/>
            <a:ext cx="5384800" cy="4105275"/>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560"/>
              </a:spcBef>
              <a:spcAft>
                <a:spcPts val="0"/>
              </a:spcAft>
              <a:buSzPts val="2100"/>
              <a:buChar char="■"/>
              <a:defRPr sz="2800"/>
            </a:lvl1pPr>
            <a:lvl2pPr marL="914400" lvl="1" indent="-350519" algn="l">
              <a:lnSpc>
                <a:spcPct val="100000"/>
              </a:lnSpc>
              <a:spcBef>
                <a:spcPts val="480"/>
              </a:spcBef>
              <a:spcAft>
                <a:spcPts val="0"/>
              </a:spcAft>
              <a:buSzPts val="1920"/>
              <a:buChar char="◻"/>
              <a:defRPr sz="2400"/>
            </a:lvl2pPr>
            <a:lvl3pPr marL="1371600" lvl="2" indent="-311150" algn="l">
              <a:lnSpc>
                <a:spcPct val="100000"/>
              </a:lnSpc>
              <a:spcBef>
                <a:spcPts val="400"/>
              </a:spcBef>
              <a:spcAft>
                <a:spcPts val="0"/>
              </a:spcAft>
              <a:buSzPts val="1300"/>
              <a:buChar char="■"/>
              <a:defRPr sz="2000"/>
            </a:lvl3pPr>
            <a:lvl4pPr marL="1828800" lvl="3" indent="-308610" algn="l">
              <a:lnSpc>
                <a:spcPct val="100000"/>
              </a:lnSpc>
              <a:spcBef>
                <a:spcPts val="360"/>
              </a:spcBef>
              <a:spcAft>
                <a:spcPts val="0"/>
              </a:spcAft>
              <a:buSzPts val="126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55" name="Google Shape;55;p48"/>
          <p:cNvSpPr txBox="1">
            <a:spLocks noGrp="1"/>
          </p:cNvSpPr>
          <p:nvPr>
            <p:ph type="ftr" idx="11"/>
          </p:nvPr>
        </p:nvSpPr>
        <p:spPr>
          <a:xfrm>
            <a:off x="3407836" y="6453188"/>
            <a:ext cx="6644217" cy="2413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8"/>
          <p:cNvSpPr txBox="1">
            <a:spLocks noGrp="1"/>
          </p:cNvSpPr>
          <p:nvPr>
            <p:ph type="dt" idx="10"/>
          </p:nvPr>
        </p:nvSpPr>
        <p:spPr>
          <a:xfrm>
            <a:off x="624417" y="6237288"/>
            <a:ext cx="28448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矩形 1">
            <a:extLst>
              <a:ext uri="{FF2B5EF4-FFF2-40B4-BE49-F238E27FC236}">
                <a16:creationId xmlns:a16="http://schemas.microsoft.com/office/drawing/2014/main" id="{6425318E-8999-4440-AAA2-497CA752BFC8}"/>
              </a:ext>
            </a:extLst>
          </p:cNvPr>
          <p:cNvSpPr/>
          <p:nvPr userDrawn="1"/>
        </p:nvSpPr>
        <p:spPr>
          <a:xfrm>
            <a:off x="10200478" y="6014243"/>
            <a:ext cx="1853381" cy="763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Google Shape;57;p48"/>
          <p:cNvSpPr txBox="1"/>
          <p:nvPr/>
        </p:nvSpPr>
        <p:spPr>
          <a:xfrm>
            <a:off x="9357484" y="6616700"/>
            <a:ext cx="2844800" cy="241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000"/>
              <a:buFont typeface="Arial"/>
              <a:buNone/>
            </a:pPr>
            <a:fld id="{00000000-1234-1234-1234-123412341234}" type="slidenum">
              <a:rPr lang="en-US" sz="2000" b="0" i="0" u="none" strike="noStrike" cap="none">
                <a:solidFill>
                  <a:schemeClr val="dk1"/>
                </a:solidFill>
                <a:latin typeface="Times New Roman"/>
                <a:ea typeface="Times New Roman"/>
                <a:cs typeface="Times New Roman"/>
                <a:sym typeface="Times New Roman"/>
              </a:rPr>
              <a:t>‹#›</a:t>
            </a:fld>
            <a:endParaRPr sz="20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64"/>
        <p:cNvGrpSpPr/>
        <p:nvPr/>
      </p:nvGrpSpPr>
      <p:grpSpPr>
        <a:xfrm>
          <a:off x="0" y="0"/>
          <a:ext cx="0" cy="0"/>
          <a:chOff x="0" y="0"/>
          <a:chExt cx="0" cy="0"/>
        </a:xfrm>
      </p:grpSpPr>
      <p:sp>
        <p:nvSpPr>
          <p:cNvPr id="65" name="Google Shape;65;p5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0"/>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1800"/>
              <a:buNone/>
              <a:defRPr sz="2400" b="1"/>
            </a:lvl1pPr>
            <a:lvl2pPr marL="914400" lvl="1" indent="-228600" algn="l">
              <a:lnSpc>
                <a:spcPct val="100000"/>
              </a:lnSpc>
              <a:spcBef>
                <a:spcPts val="400"/>
              </a:spcBef>
              <a:spcAft>
                <a:spcPts val="0"/>
              </a:spcAft>
              <a:buSzPts val="1600"/>
              <a:buNone/>
              <a:defRPr sz="2000" b="1"/>
            </a:lvl2pPr>
            <a:lvl3pPr marL="1371600" lvl="2" indent="-228600" algn="l">
              <a:lnSpc>
                <a:spcPct val="100000"/>
              </a:lnSpc>
              <a:spcBef>
                <a:spcPts val="360"/>
              </a:spcBef>
              <a:spcAft>
                <a:spcPts val="0"/>
              </a:spcAft>
              <a:buSzPts val="1170"/>
              <a:buNone/>
              <a:defRPr sz="1800" b="1"/>
            </a:lvl3pPr>
            <a:lvl4pPr marL="1828800" lvl="3" indent="-228600" algn="l">
              <a:lnSpc>
                <a:spcPct val="100000"/>
              </a:lnSpc>
              <a:spcBef>
                <a:spcPts val="320"/>
              </a:spcBef>
              <a:spcAft>
                <a:spcPts val="0"/>
              </a:spcAft>
              <a:buSzPts val="112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67" name="Google Shape;67;p50"/>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480"/>
              </a:spcBef>
              <a:spcAft>
                <a:spcPts val="0"/>
              </a:spcAft>
              <a:buSzPts val="1800"/>
              <a:buChar char="■"/>
              <a:defRPr sz="2400"/>
            </a:lvl1pPr>
            <a:lvl2pPr marL="914400" lvl="1" indent="-330200" algn="l">
              <a:lnSpc>
                <a:spcPct val="100000"/>
              </a:lnSpc>
              <a:spcBef>
                <a:spcPts val="400"/>
              </a:spcBef>
              <a:spcAft>
                <a:spcPts val="0"/>
              </a:spcAft>
              <a:buSzPts val="1600"/>
              <a:buChar char="◻"/>
              <a:defRPr sz="2000"/>
            </a:lvl2pPr>
            <a:lvl3pPr marL="1371600" lvl="2" indent="-302894" algn="l">
              <a:lnSpc>
                <a:spcPct val="100000"/>
              </a:lnSpc>
              <a:spcBef>
                <a:spcPts val="360"/>
              </a:spcBef>
              <a:spcAft>
                <a:spcPts val="0"/>
              </a:spcAft>
              <a:buSzPts val="1170"/>
              <a:buChar char="■"/>
              <a:defRPr sz="1800"/>
            </a:lvl3pPr>
            <a:lvl4pPr marL="1828800" lvl="3" indent="-299719" algn="l">
              <a:lnSpc>
                <a:spcPct val="100000"/>
              </a:lnSpc>
              <a:spcBef>
                <a:spcPts val="320"/>
              </a:spcBef>
              <a:spcAft>
                <a:spcPts val="0"/>
              </a:spcAft>
              <a:buSzPts val="112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68" name="Google Shape;68;p50"/>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1800"/>
              <a:buNone/>
              <a:defRPr sz="2400" b="1"/>
            </a:lvl1pPr>
            <a:lvl2pPr marL="914400" lvl="1" indent="-228600" algn="l">
              <a:lnSpc>
                <a:spcPct val="100000"/>
              </a:lnSpc>
              <a:spcBef>
                <a:spcPts val="400"/>
              </a:spcBef>
              <a:spcAft>
                <a:spcPts val="0"/>
              </a:spcAft>
              <a:buSzPts val="1600"/>
              <a:buNone/>
              <a:defRPr sz="2000" b="1"/>
            </a:lvl2pPr>
            <a:lvl3pPr marL="1371600" lvl="2" indent="-228600" algn="l">
              <a:lnSpc>
                <a:spcPct val="100000"/>
              </a:lnSpc>
              <a:spcBef>
                <a:spcPts val="360"/>
              </a:spcBef>
              <a:spcAft>
                <a:spcPts val="0"/>
              </a:spcAft>
              <a:buSzPts val="1170"/>
              <a:buNone/>
              <a:defRPr sz="1800" b="1"/>
            </a:lvl3pPr>
            <a:lvl4pPr marL="1828800" lvl="3" indent="-228600" algn="l">
              <a:lnSpc>
                <a:spcPct val="100000"/>
              </a:lnSpc>
              <a:spcBef>
                <a:spcPts val="320"/>
              </a:spcBef>
              <a:spcAft>
                <a:spcPts val="0"/>
              </a:spcAft>
              <a:buSzPts val="112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69" name="Google Shape;69;p50"/>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480"/>
              </a:spcBef>
              <a:spcAft>
                <a:spcPts val="0"/>
              </a:spcAft>
              <a:buSzPts val="1800"/>
              <a:buChar char="■"/>
              <a:defRPr sz="2400"/>
            </a:lvl1pPr>
            <a:lvl2pPr marL="914400" lvl="1" indent="-330200" algn="l">
              <a:lnSpc>
                <a:spcPct val="100000"/>
              </a:lnSpc>
              <a:spcBef>
                <a:spcPts val="400"/>
              </a:spcBef>
              <a:spcAft>
                <a:spcPts val="0"/>
              </a:spcAft>
              <a:buSzPts val="1600"/>
              <a:buChar char="◻"/>
              <a:defRPr sz="2000"/>
            </a:lvl2pPr>
            <a:lvl3pPr marL="1371600" lvl="2" indent="-302894" algn="l">
              <a:lnSpc>
                <a:spcPct val="100000"/>
              </a:lnSpc>
              <a:spcBef>
                <a:spcPts val="360"/>
              </a:spcBef>
              <a:spcAft>
                <a:spcPts val="0"/>
              </a:spcAft>
              <a:buSzPts val="1170"/>
              <a:buChar char="■"/>
              <a:defRPr sz="1800"/>
            </a:lvl3pPr>
            <a:lvl4pPr marL="1828800" lvl="3" indent="-299719" algn="l">
              <a:lnSpc>
                <a:spcPct val="100000"/>
              </a:lnSpc>
              <a:spcBef>
                <a:spcPts val="320"/>
              </a:spcBef>
              <a:spcAft>
                <a:spcPts val="0"/>
              </a:spcAft>
              <a:buSzPts val="112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70" name="Google Shape;70;p50"/>
          <p:cNvSpPr txBox="1">
            <a:spLocks noGrp="1"/>
          </p:cNvSpPr>
          <p:nvPr>
            <p:ph type="ftr" idx="11"/>
          </p:nvPr>
        </p:nvSpPr>
        <p:spPr>
          <a:xfrm>
            <a:off x="3407836" y="6453188"/>
            <a:ext cx="6644217" cy="2413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0"/>
          <p:cNvSpPr txBox="1">
            <a:spLocks noGrp="1"/>
          </p:cNvSpPr>
          <p:nvPr>
            <p:ph type="sldNum" idx="12"/>
          </p:nvPr>
        </p:nvSpPr>
        <p:spPr>
          <a:xfrm>
            <a:off x="7056967" y="6092825"/>
            <a:ext cx="2844800" cy="2413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50"/>
          <p:cNvSpPr txBox="1">
            <a:spLocks noGrp="1"/>
          </p:cNvSpPr>
          <p:nvPr>
            <p:ph type="dt" idx="10"/>
          </p:nvPr>
        </p:nvSpPr>
        <p:spPr>
          <a:xfrm>
            <a:off x="624417" y="6237288"/>
            <a:ext cx="28448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73"/>
        <p:cNvGrpSpPr/>
        <p:nvPr/>
      </p:nvGrpSpPr>
      <p:grpSpPr>
        <a:xfrm>
          <a:off x="0" y="0"/>
          <a:ext cx="0" cy="0"/>
          <a:chOff x="0" y="0"/>
          <a:chExt cx="0" cy="0"/>
        </a:xfrm>
      </p:grpSpPr>
      <p:sp>
        <p:nvSpPr>
          <p:cNvPr id="74" name="Google Shape;74;p51"/>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1"/>
          <p:cNvSpPr txBox="1">
            <a:spLocks noGrp="1"/>
          </p:cNvSpPr>
          <p:nvPr>
            <p:ph type="ftr" idx="11"/>
          </p:nvPr>
        </p:nvSpPr>
        <p:spPr>
          <a:xfrm>
            <a:off x="3407836" y="6453188"/>
            <a:ext cx="6644217" cy="2413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1"/>
          <p:cNvSpPr txBox="1">
            <a:spLocks noGrp="1"/>
          </p:cNvSpPr>
          <p:nvPr>
            <p:ph type="sldNum" idx="12"/>
          </p:nvPr>
        </p:nvSpPr>
        <p:spPr>
          <a:xfrm>
            <a:off x="7056967" y="6092825"/>
            <a:ext cx="2844800" cy="2413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51"/>
          <p:cNvSpPr txBox="1">
            <a:spLocks noGrp="1"/>
          </p:cNvSpPr>
          <p:nvPr>
            <p:ph type="dt" idx="10"/>
          </p:nvPr>
        </p:nvSpPr>
        <p:spPr>
          <a:xfrm>
            <a:off x="624417" y="6237288"/>
            <a:ext cx="28448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 name="矩形 1">
            <a:extLst>
              <a:ext uri="{FF2B5EF4-FFF2-40B4-BE49-F238E27FC236}">
                <a16:creationId xmlns:a16="http://schemas.microsoft.com/office/drawing/2014/main" id="{AAF64A20-9DDC-40CA-8476-3CD1EA5043E5}"/>
              </a:ext>
            </a:extLst>
          </p:cNvPr>
          <p:cNvSpPr/>
          <p:nvPr userDrawn="1"/>
        </p:nvSpPr>
        <p:spPr>
          <a:xfrm>
            <a:off x="10229850" y="5657850"/>
            <a:ext cx="1828800" cy="1200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78"/>
        <p:cNvGrpSpPr/>
        <p:nvPr/>
      </p:nvGrpSpPr>
      <p:grpSpPr>
        <a:xfrm>
          <a:off x="0" y="0"/>
          <a:ext cx="0" cy="0"/>
          <a:chOff x="0" y="0"/>
          <a:chExt cx="0" cy="0"/>
        </a:xfrm>
      </p:grpSpPr>
      <p:sp>
        <p:nvSpPr>
          <p:cNvPr id="79" name="Google Shape;79;p52"/>
          <p:cNvSpPr txBox="1">
            <a:spLocks noGrp="1"/>
          </p:cNvSpPr>
          <p:nvPr>
            <p:ph type="ftr" idx="11"/>
          </p:nvPr>
        </p:nvSpPr>
        <p:spPr>
          <a:xfrm>
            <a:off x="3407836" y="6453188"/>
            <a:ext cx="6644217" cy="2413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2"/>
          <p:cNvSpPr txBox="1">
            <a:spLocks noGrp="1"/>
          </p:cNvSpPr>
          <p:nvPr>
            <p:ph type="sldNum" idx="12"/>
          </p:nvPr>
        </p:nvSpPr>
        <p:spPr>
          <a:xfrm>
            <a:off x="7056967" y="6092825"/>
            <a:ext cx="2844800" cy="2413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52"/>
          <p:cNvSpPr txBox="1">
            <a:spLocks noGrp="1"/>
          </p:cNvSpPr>
          <p:nvPr>
            <p:ph type="dt" idx="10"/>
          </p:nvPr>
        </p:nvSpPr>
        <p:spPr>
          <a:xfrm>
            <a:off x="624417" y="6237288"/>
            <a:ext cx="28448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82"/>
        <p:cNvGrpSpPr/>
        <p:nvPr/>
      </p:nvGrpSpPr>
      <p:grpSpPr>
        <a:xfrm>
          <a:off x="0" y="0"/>
          <a:ext cx="0" cy="0"/>
          <a:chOff x="0" y="0"/>
          <a:chExt cx="0" cy="0"/>
        </a:xfrm>
      </p:grpSpPr>
      <p:sp>
        <p:nvSpPr>
          <p:cNvPr id="83" name="Google Shape;83;p53"/>
          <p:cNvSpPr txBox="1">
            <a:spLocks noGrp="1"/>
          </p:cNvSpPr>
          <p:nvPr>
            <p:ph type="title"/>
          </p:nvPr>
        </p:nvSpPr>
        <p:spPr>
          <a:xfrm>
            <a:off x="609602" y="273050"/>
            <a:ext cx="4011084"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3"/>
          <p:cNvSpPr txBox="1">
            <a:spLocks noGrp="1"/>
          </p:cNvSpPr>
          <p:nvPr>
            <p:ph type="body" idx="1"/>
          </p:nvPr>
        </p:nvSpPr>
        <p:spPr>
          <a:xfrm>
            <a:off x="4766733" y="273053"/>
            <a:ext cx="6815667" cy="5853113"/>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640"/>
              </a:spcBef>
              <a:spcAft>
                <a:spcPts val="0"/>
              </a:spcAft>
              <a:buSzPts val="2400"/>
              <a:buChar char="■"/>
              <a:defRPr sz="3200"/>
            </a:lvl1pPr>
            <a:lvl2pPr marL="914400" lvl="1" indent="-370840" algn="l">
              <a:lnSpc>
                <a:spcPct val="100000"/>
              </a:lnSpc>
              <a:spcBef>
                <a:spcPts val="560"/>
              </a:spcBef>
              <a:spcAft>
                <a:spcPts val="0"/>
              </a:spcAft>
              <a:buSzPts val="2240"/>
              <a:buChar char="◻"/>
              <a:defRPr sz="2800"/>
            </a:lvl2pPr>
            <a:lvl3pPr marL="1371600" lvl="2" indent="-327660" algn="l">
              <a:lnSpc>
                <a:spcPct val="100000"/>
              </a:lnSpc>
              <a:spcBef>
                <a:spcPts val="480"/>
              </a:spcBef>
              <a:spcAft>
                <a:spcPts val="0"/>
              </a:spcAft>
              <a:buSzPts val="1560"/>
              <a:buChar char="■"/>
              <a:defRPr sz="2400"/>
            </a:lvl3pPr>
            <a:lvl4pPr marL="1828800" lvl="3" indent="-317500" algn="l">
              <a:lnSpc>
                <a:spcPct val="100000"/>
              </a:lnSpc>
              <a:spcBef>
                <a:spcPts val="400"/>
              </a:spcBef>
              <a:spcAft>
                <a:spcPts val="0"/>
              </a:spcAft>
              <a:buSzPts val="1400"/>
              <a:buChar char="◻"/>
              <a:defRPr sz="2000"/>
            </a:lvl4pPr>
            <a:lvl5pPr marL="2286000" lvl="4" indent="-355600" algn="l">
              <a:lnSpc>
                <a:spcPct val="100000"/>
              </a:lnSpc>
              <a:spcBef>
                <a:spcPts val="400"/>
              </a:spcBef>
              <a:spcAft>
                <a:spcPts val="0"/>
              </a:spcAft>
              <a:buSzPts val="2000"/>
              <a:buChar char="▪"/>
              <a:defRPr sz="2000"/>
            </a:lvl5pPr>
            <a:lvl6pPr marL="2743200" lvl="5" indent="-355600" algn="l">
              <a:lnSpc>
                <a:spcPct val="100000"/>
              </a:lnSpc>
              <a:spcBef>
                <a:spcPts val="400"/>
              </a:spcBef>
              <a:spcAft>
                <a:spcPts val="0"/>
              </a:spcAft>
              <a:buSzPts val="2000"/>
              <a:buChar char="▪"/>
              <a:defRPr sz="2000"/>
            </a:lvl6pPr>
            <a:lvl7pPr marL="3200400" lvl="6" indent="-355600" algn="l">
              <a:lnSpc>
                <a:spcPct val="100000"/>
              </a:lnSpc>
              <a:spcBef>
                <a:spcPts val="400"/>
              </a:spcBef>
              <a:spcAft>
                <a:spcPts val="0"/>
              </a:spcAft>
              <a:buSzPts val="2000"/>
              <a:buChar char="▪"/>
              <a:defRPr sz="2000"/>
            </a:lvl7pPr>
            <a:lvl8pPr marL="3657600" lvl="7" indent="-355600" algn="l">
              <a:lnSpc>
                <a:spcPct val="100000"/>
              </a:lnSpc>
              <a:spcBef>
                <a:spcPts val="400"/>
              </a:spcBef>
              <a:spcAft>
                <a:spcPts val="0"/>
              </a:spcAft>
              <a:buSzPts val="2000"/>
              <a:buChar char="▪"/>
              <a:defRPr sz="2000"/>
            </a:lvl8pPr>
            <a:lvl9pPr marL="4114800" lvl="8" indent="-355600" algn="l">
              <a:lnSpc>
                <a:spcPct val="100000"/>
              </a:lnSpc>
              <a:spcBef>
                <a:spcPts val="400"/>
              </a:spcBef>
              <a:spcAft>
                <a:spcPts val="0"/>
              </a:spcAft>
              <a:buSzPts val="2000"/>
              <a:buChar char="▪"/>
              <a:defRPr sz="2000"/>
            </a:lvl9pPr>
          </a:lstStyle>
          <a:p>
            <a:endParaRPr/>
          </a:p>
        </p:txBody>
      </p:sp>
      <p:sp>
        <p:nvSpPr>
          <p:cNvPr id="85" name="Google Shape;85;p53"/>
          <p:cNvSpPr txBox="1">
            <a:spLocks noGrp="1"/>
          </p:cNvSpPr>
          <p:nvPr>
            <p:ph type="body" idx="2"/>
          </p:nvPr>
        </p:nvSpPr>
        <p:spPr>
          <a:xfrm>
            <a:off x="609602" y="1435103"/>
            <a:ext cx="4011084"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050"/>
              <a:buNone/>
              <a:defRPr sz="1400"/>
            </a:lvl1pPr>
            <a:lvl2pPr marL="914400" lvl="1" indent="-228600" algn="l">
              <a:lnSpc>
                <a:spcPct val="100000"/>
              </a:lnSpc>
              <a:spcBef>
                <a:spcPts val="240"/>
              </a:spcBef>
              <a:spcAft>
                <a:spcPts val="0"/>
              </a:spcAft>
              <a:buSzPts val="960"/>
              <a:buNone/>
              <a:defRPr sz="1200"/>
            </a:lvl2pPr>
            <a:lvl3pPr marL="1371600" lvl="2" indent="-228600" algn="l">
              <a:lnSpc>
                <a:spcPct val="100000"/>
              </a:lnSpc>
              <a:spcBef>
                <a:spcPts val="200"/>
              </a:spcBef>
              <a:spcAft>
                <a:spcPts val="0"/>
              </a:spcAft>
              <a:buSzPts val="650"/>
              <a:buNone/>
              <a:defRPr sz="1000"/>
            </a:lvl3pPr>
            <a:lvl4pPr marL="1828800" lvl="3" indent="-228600" algn="l">
              <a:lnSpc>
                <a:spcPct val="100000"/>
              </a:lnSpc>
              <a:spcBef>
                <a:spcPts val="180"/>
              </a:spcBef>
              <a:spcAft>
                <a:spcPts val="0"/>
              </a:spcAft>
              <a:buSzPts val="63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86" name="Google Shape;86;p53"/>
          <p:cNvSpPr txBox="1">
            <a:spLocks noGrp="1"/>
          </p:cNvSpPr>
          <p:nvPr>
            <p:ph type="ftr" idx="11"/>
          </p:nvPr>
        </p:nvSpPr>
        <p:spPr>
          <a:xfrm>
            <a:off x="3407836" y="6453188"/>
            <a:ext cx="6644217" cy="2413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3"/>
          <p:cNvSpPr txBox="1">
            <a:spLocks noGrp="1"/>
          </p:cNvSpPr>
          <p:nvPr>
            <p:ph type="sldNum" idx="12"/>
          </p:nvPr>
        </p:nvSpPr>
        <p:spPr>
          <a:xfrm>
            <a:off x="7056967" y="6092825"/>
            <a:ext cx="2844800" cy="2413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53"/>
          <p:cNvSpPr txBox="1">
            <a:spLocks noGrp="1"/>
          </p:cNvSpPr>
          <p:nvPr>
            <p:ph type="dt" idx="10"/>
          </p:nvPr>
        </p:nvSpPr>
        <p:spPr>
          <a:xfrm>
            <a:off x="624417" y="6237288"/>
            <a:ext cx="28448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89"/>
        <p:cNvGrpSpPr/>
        <p:nvPr/>
      </p:nvGrpSpPr>
      <p:grpSpPr>
        <a:xfrm>
          <a:off x="0" y="0"/>
          <a:ext cx="0" cy="0"/>
          <a:chOff x="0" y="0"/>
          <a:chExt cx="0" cy="0"/>
        </a:xfrm>
      </p:grpSpPr>
      <p:sp>
        <p:nvSpPr>
          <p:cNvPr id="90" name="Google Shape;90;p54"/>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4"/>
          <p:cNvSpPr>
            <a:spLocks noGrp="1"/>
          </p:cNvSpPr>
          <p:nvPr>
            <p:ph type="pic" idx="2"/>
          </p:nvPr>
        </p:nvSpPr>
        <p:spPr>
          <a:xfrm>
            <a:off x="2389717" y="612775"/>
            <a:ext cx="7315200" cy="4114800"/>
          </a:xfrm>
          <a:prstGeom prst="rect">
            <a:avLst/>
          </a:prstGeom>
          <a:noFill/>
          <a:ln>
            <a:noFill/>
          </a:ln>
        </p:spPr>
      </p:sp>
      <p:sp>
        <p:nvSpPr>
          <p:cNvPr id="92" name="Google Shape;92;p54"/>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050"/>
              <a:buNone/>
              <a:defRPr sz="1400"/>
            </a:lvl1pPr>
            <a:lvl2pPr marL="914400" lvl="1" indent="-228600" algn="l">
              <a:lnSpc>
                <a:spcPct val="100000"/>
              </a:lnSpc>
              <a:spcBef>
                <a:spcPts val="240"/>
              </a:spcBef>
              <a:spcAft>
                <a:spcPts val="0"/>
              </a:spcAft>
              <a:buSzPts val="960"/>
              <a:buNone/>
              <a:defRPr sz="1200"/>
            </a:lvl2pPr>
            <a:lvl3pPr marL="1371600" lvl="2" indent="-228600" algn="l">
              <a:lnSpc>
                <a:spcPct val="100000"/>
              </a:lnSpc>
              <a:spcBef>
                <a:spcPts val="200"/>
              </a:spcBef>
              <a:spcAft>
                <a:spcPts val="0"/>
              </a:spcAft>
              <a:buSzPts val="650"/>
              <a:buNone/>
              <a:defRPr sz="1000"/>
            </a:lvl3pPr>
            <a:lvl4pPr marL="1828800" lvl="3" indent="-228600" algn="l">
              <a:lnSpc>
                <a:spcPct val="100000"/>
              </a:lnSpc>
              <a:spcBef>
                <a:spcPts val="180"/>
              </a:spcBef>
              <a:spcAft>
                <a:spcPts val="0"/>
              </a:spcAft>
              <a:buSzPts val="63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93" name="Google Shape;93;p54"/>
          <p:cNvSpPr txBox="1">
            <a:spLocks noGrp="1"/>
          </p:cNvSpPr>
          <p:nvPr>
            <p:ph type="ftr" idx="11"/>
          </p:nvPr>
        </p:nvSpPr>
        <p:spPr>
          <a:xfrm>
            <a:off x="3407836" y="6453188"/>
            <a:ext cx="6644217" cy="2413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54"/>
          <p:cNvSpPr txBox="1">
            <a:spLocks noGrp="1"/>
          </p:cNvSpPr>
          <p:nvPr>
            <p:ph type="sldNum" idx="12"/>
          </p:nvPr>
        </p:nvSpPr>
        <p:spPr>
          <a:xfrm>
            <a:off x="7056967" y="6092825"/>
            <a:ext cx="2844800" cy="2413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54"/>
          <p:cNvSpPr txBox="1">
            <a:spLocks noGrp="1"/>
          </p:cNvSpPr>
          <p:nvPr>
            <p:ph type="dt" idx="10"/>
          </p:nvPr>
        </p:nvSpPr>
        <p:spPr>
          <a:xfrm>
            <a:off x="624417" y="6237288"/>
            <a:ext cx="28448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96"/>
        <p:cNvGrpSpPr/>
        <p:nvPr/>
      </p:nvGrpSpPr>
      <p:grpSpPr>
        <a:xfrm>
          <a:off x="0" y="0"/>
          <a:ext cx="0" cy="0"/>
          <a:chOff x="0" y="0"/>
          <a:chExt cx="0" cy="0"/>
        </a:xfrm>
      </p:grpSpPr>
      <p:sp>
        <p:nvSpPr>
          <p:cNvPr id="97" name="Google Shape;97;p55"/>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55"/>
          <p:cNvSpPr txBox="1">
            <a:spLocks noGrp="1"/>
          </p:cNvSpPr>
          <p:nvPr>
            <p:ph type="body" idx="1"/>
          </p:nvPr>
        </p:nvSpPr>
        <p:spPr>
          <a:xfrm rot="5400000">
            <a:off x="4058180" y="-1589084"/>
            <a:ext cx="4105275" cy="109728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360"/>
              </a:spcBef>
              <a:spcAft>
                <a:spcPts val="0"/>
              </a:spcAft>
              <a:buSzPts val="1350"/>
              <a:buChar char="■"/>
              <a:defRPr/>
            </a:lvl1pPr>
            <a:lvl2pPr marL="914400" lvl="1" indent="-320040" algn="l">
              <a:lnSpc>
                <a:spcPct val="100000"/>
              </a:lnSpc>
              <a:spcBef>
                <a:spcPts val="360"/>
              </a:spcBef>
              <a:spcAft>
                <a:spcPts val="0"/>
              </a:spcAft>
              <a:buSzPts val="1440"/>
              <a:buChar char="◻"/>
              <a:defRPr/>
            </a:lvl2pPr>
            <a:lvl3pPr marL="1371600" lvl="2" indent="-302894" algn="l">
              <a:lnSpc>
                <a:spcPct val="100000"/>
              </a:lnSpc>
              <a:spcBef>
                <a:spcPts val="360"/>
              </a:spcBef>
              <a:spcAft>
                <a:spcPts val="0"/>
              </a:spcAft>
              <a:buSzPts val="117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9" name="Google Shape;99;p55"/>
          <p:cNvSpPr txBox="1">
            <a:spLocks noGrp="1"/>
          </p:cNvSpPr>
          <p:nvPr>
            <p:ph type="ftr" idx="11"/>
          </p:nvPr>
        </p:nvSpPr>
        <p:spPr>
          <a:xfrm>
            <a:off x="3407836" y="6453188"/>
            <a:ext cx="6644217" cy="241300"/>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55"/>
          <p:cNvSpPr txBox="1">
            <a:spLocks noGrp="1"/>
          </p:cNvSpPr>
          <p:nvPr>
            <p:ph type="sldNum" idx="12"/>
          </p:nvPr>
        </p:nvSpPr>
        <p:spPr>
          <a:xfrm>
            <a:off x="7056967" y="6092825"/>
            <a:ext cx="2844800" cy="2413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01" name="Google Shape;101;p55"/>
          <p:cNvSpPr txBox="1">
            <a:spLocks noGrp="1"/>
          </p:cNvSpPr>
          <p:nvPr>
            <p:ph type="dt" idx="10"/>
          </p:nvPr>
        </p:nvSpPr>
        <p:spPr>
          <a:xfrm>
            <a:off x="624417" y="6237288"/>
            <a:ext cx="28448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ftr" idx="11"/>
          </p:nvPr>
        </p:nvSpPr>
        <p:spPr>
          <a:xfrm>
            <a:off x="3407836" y="6453188"/>
            <a:ext cx="6644217" cy="241300"/>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Clr>
                <a:srgbClr val="000000"/>
              </a:buClr>
              <a:buSzPts val="1400"/>
              <a:buFont typeface="Arial"/>
              <a:buNone/>
              <a:defRPr sz="1200" b="1" i="1" u="none" strike="noStrike" cap="none">
                <a:solidFill>
                  <a:srgbClr val="A5002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 name="Google Shape;11;p45"/>
          <p:cNvSpPr txBox="1">
            <a:spLocks noGrp="1"/>
          </p:cNvSpPr>
          <p:nvPr>
            <p:ph type="sldNum" idx="12"/>
          </p:nvPr>
        </p:nvSpPr>
        <p:spPr>
          <a:xfrm>
            <a:off x="7056967" y="6092825"/>
            <a:ext cx="2844800" cy="2413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45"/>
          <p:cNvSpPr/>
          <p:nvPr/>
        </p:nvSpPr>
        <p:spPr>
          <a:xfrm>
            <a:off x="0" y="0"/>
            <a:ext cx="381000" cy="533400"/>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13" name="Google Shape;13;p45"/>
          <p:cNvSpPr/>
          <p:nvPr/>
        </p:nvSpPr>
        <p:spPr>
          <a:xfrm>
            <a:off x="550333" y="134941"/>
            <a:ext cx="11641667" cy="274637"/>
          </a:xfrm>
          <a:prstGeom prst="rect">
            <a:avLst/>
          </a:prstGeom>
          <a:gradFill>
            <a:gsLst>
              <a:gs pos="0">
                <a:schemeClr val="lt2"/>
              </a:gs>
              <a:gs pos="100000">
                <a:schemeClr val="lt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14" name="Google Shape;14;p45"/>
          <p:cNvSpPr/>
          <p:nvPr/>
        </p:nvSpPr>
        <p:spPr>
          <a:xfrm>
            <a:off x="546102" y="134941"/>
            <a:ext cx="184151" cy="141287"/>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99"/>
              </a:solidFill>
              <a:latin typeface="Arial"/>
              <a:ea typeface="Arial"/>
              <a:cs typeface="Arial"/>
              <a:sym typeface="Arial"/>
            </a:endParaRPr>
          </a:p>
        </p:txBody>
      </p:sp>
      <p:sp>
        <p:nvSpPr>
          <p:cNvPr id="15" name="Google Shape;15;p45"/>
          <p:cNvSpPr/>
          <p:nvPr/>
        </p:nvSpPr>
        <p:spPr>
          <a:xfrm>
            <a:off x="730252" y="3"/>
            <a:ext cx="186267" cy="138113"/>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99"/>
              </a:solidFill>
              <a:latin typeface="Arial"/>
              <a:ea typeface="Arial"/>
              <a:cs typeface="Arial"/>
              <a:sym typeface="Arial"/>
            </a:endParaRPr>
          </a:p>
        </p:txBody>
      </p:sp>
      <p:sp>
        <p:nvSpPr>
          <p:cNvPr id="16" name="Google Shape;16;p45"/>
          <p:cNvSpPr/>
          <p:nvPr/>
        </p:nvSpPr>
        <p:spPr>
          <a:xfrm>
            <a:off x="730252" y="134941"/>
            <a:ext cx="186267" cy="141287"/>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9999CC"/>
              </a:solidFill>
              <a:latin typeface="Arial"/>
              <a:ea typeface="Arial"/>
              <a:cs typeface="Arial"/>
              <a:sym typeface="Arial"/>
            </a:endParaRPr>
          </a:p>
        </p:txBody>
      </p:sp>
      <p:sp>
        <p:nvSpPr>
          <p:cNvPr id="17" name="Google Shape;17;p45"/>
          <p:cNvSpPr/>
          <p:nvPr/>
        </p:nvSpPr>
        <p:spPr>
          <a:xfrm>
            <a:off x="366186" y="274638"/>
            <a:ext cx="182033" cy="138112"/>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666699"/>
              </a:solidFill>
              <a:latin typeface="Arial"/>
              <a:ea typeface="Arial"/>
              <a:cs typeface="Arial"/>
              <a:sym typeface="Arial"/>
            </a:endParaRPr>
          </a:p>
        </p:txBody>
      </p:sp>
      <p:sp>
        <p:nvSpPr>
          <p:cNvPr id="18" name="Google Shape;18;p45"/>
          <p:cNvSpPr/>
          <p:nvPr/>
        </p:nvSpPr>
        <p:spPr>
          <a:xfrm>
            <a:off x="175686" y="136528"/>
            <a:ext cx="188383" cy="138113"/>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Times New Roman"/>
              <a:ea typeface="Times New Roman"/>
              <a:cs typeface="Times New Roman"/>
              <a:sym typeface="Times New Roman"/>
            </a:endParaRPr>
          </a:p>
        </p:txBody>
      </p:sp>
      <p:sp>
        <p:nvSpPr>
          <p:cNvPr id="19" name="Google Shape;19;p45"/>
          <p:cNvSpPr/>
          <p:nvPr/>
        </p:nvSpPr>
        <p:spPr>
          <a:xfrm>
            <a:off x="546102" y="271463"/>
            <a:ext cx="184151" cy="138112"/>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9999CC"/>
              </a:solidFill>
              <a:latin typeface="Arial"/>
              <a:ea typeface="Arial"/>
              <a:cs typeface="Arial"/>
              <a:sym typeface="Arial"/>
            </a:endParaRPr>
          </a:p>
        </p:txBody>
      </p:sp>
      <p:sp>
        <p:nvSpPr>
          <p:cNvPr id="20" name="Google Shape;20;p45"/>
          <p:cNvSpPr/>
          <p:nvPr/>
        </p:nvSpPr>
        <p:spPr>
          <a:xfrm>
            <a:off x="366186" y="409578"/>
            <a:ext cx="182033" cy="136525"/>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9999CC"/>
              </a:solidFill>
              <a:latin typeface="Arial"/>
              <a:ea typeface="Arial"/>
              <a:cs typeface="Arial"/>
              <a:sym typeface="Arial"/>
            </a:endParaRPr>
          </a:p>
        </p:txBody>
      </p:sp>
      <p:sp>
        <p:nvSpPr>
          <p:cNvPr id="21" name="Google Shape;21;p45"/>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9pPr>
          </a:lstStyle>
          <a:p>
            <a:endParaRPr/>
          </a:p>
        </p:txBody>
      </p:sp>
      <p:sp>
        <p:nvSpPr>
          <p:cNvPr id="22" name="Google Shape;22;p45"/>
          <p:cNvSpPr txBox="1">
            <a:spLocks noGrp="1"/>
          </p:cNvSpPr>
          <p:nvPr>
            <p:ph type="body" idx="1"/>
          </p:nvPr>
        </p:nvSpPr>
        <p:spPr>
          <a:xfrm>
            <a:off x="624417" y="1844678"/>
            <a:ext cx="10972800" cy="410527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lnSpc>
                <a:spcPct val="100000"/>
              </a:lnSpc>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lnSpc>
                <a:spcPct val="100000"/>
              </a:lnSpc>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lnSpc>
                <a:spcPct val="100000"/>
              </a:lnSpc>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45"/>
          <p:cNvSpPr txBox="1">
            <a:spLocks noGrp="1"/>
          </p:cNvSpPr>
          <p:nvPr>
            <p:ph type="dt" idx="10"/>
          </p:nvPr>
        </p:nvSpPr>
        <p:spPr>
          <a:xfrm>
            <a:off x="624417" y="6237288"/>
            <a:ext cx="28448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pic>
        <p:nvPicPr>
          <p:cNvPr id="24" name="Google Shape;24;p45"/>
          <p:cNvPicPr preferRelativeResize="0"/>
          <p:nvPr/>
        </p:nvPicPr>
        <p:blipFill rotWithShape="1">
          <a:blip r:embed="rId12">
            <a:alphaModFix/>
          </a:blip>
          <a:srcRect/>
          <a:stretch/>
        </p:blipFill>
        <p:spPr>
          <a:xfrm>
            <a:off x="10416480" y="6051956"/>
            <a:ext cx="1440160" cy="6732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hyperlink" Target="https://www.books.com.tw/products/0010933217?sloc=main" TargetMode="Externa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
          <p:cNvSpPr txBox="1">
            <a:spLocks noGrp="1"/>
          </p:cNvSpPr>
          <p:nvPr>
            <p:ph type="ctrTitle"/>
          </p:nvPr>
        </p:nvSpPr>
        <p:spPr>
          <a:xfrm>
            <a:off x="3102025" y="2071875"/>
            <a:ext cx="8723100" cy="1966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3200" dirty="0">
                <a:solidFill>
                  <a:schemeClr val="lt1"/>
                </a:solidFill>
              </a:rPr>
              <a:t>Quantum Circuit Based on Grover's  Algorithm to Solve Exact Cover Problem</a:t>
            </a:r>
            <a:endParaRPr sz="3200" dirty="0">
              <a:solidFill>
                <a:schemeClr val="lt1"/>
              </a:solidFill>
            </a:endParaRPr>
          </a:p>
        </p:txBody>
      </p:sp>
      <p:sp>
        <p:nvSpPr>
          <p:cNvPr id="114" name="Google Shape;114;p1"/>
          <p:cNvSpPr txBox="1">
            <a:spLocks noGrp="1"/>
          </p:cNvSpPr>
          <p:nvPr>
            <p:ph type="subTitle" idx="1"/>
          </p:nvPr>
        </p:nvSpPr>
        <p:spPr>
          <a:xfrm>
            <a:off x="2709672" y="4939553"/>
            <a:ext cx="8026400" cy="1036320"/>
          </a:xfrm>
          <a:prstGeom prst="rect">
            <a:avLst/>
          </a:prstGeom>
          <a:noFill/>
          <a:ln>
            <a:noFill/>
          </a:ln>
        </p:spPr>
        <p:txBody>
          <a:bodyPr spcFirstLastPara="1" wrap="square" lIns="91425" tIns="45700" rIns="91425" bIns="45700" anchor="t" anchorCtr="0">
            <a:noAutofit/>
          </a:bodyPr>
          <a:lstStyle/>
          <a:p>
            <a:pPr marL="0" indent="0" algn="ctr">
              <a:spcBef>
                <a:spcPts val="360"/>
              </a:spcBef>
              <a:buSzPts val="1350"/>
            </a:pPr>
            <a:r>
              <a:rPr lang="en-US" altLang="zh-TW" sz="2000" dirty="0"/>
              <a:t>Advanced Computing and Networking Laboratory</a:t>
            </a:r>
          </a:p>
          <a:p>
            <a:pPr marL="0" indent="0" algn="ctr">
              <a:spcBef>
                <a:spcPts val="360"/>
              </a:spcBef>
              <a:buSzPts val="1350"/>
            </a:pPr>
            <a:r>
              <a:rPr lang="en-US" altLang="zh-TW" sz="2000" dirty="0"/>
              <a:t>Department of Computer Science and Information Engineering</a:t>
            </a:r>
          </a:p>
          <a:p>
            <a:pPr marL="0" lvl="0" indent="0" algn="ctr" rtl="0">
              <a:lnSpc>
                <a:spcPct val="100000"/>
              </a:lnSpc>
              <a:spcBef>
                <a:spcPts val="360"/>
              </a:spcBef>
              <a:spcAft>
                <a:spcPts val="0"/>
              </a:spcAft>
              <a:buSzPts val="1350"/>
              <a:buNone/>
            </a:pPr>
            <a:r>
              <a:rPr lang="en-US" sz="2000" dirty="0"/>
              <a:t>National Central University, Taiwan (R. O. C.)</a:t>
            </a:r>
            <a:endParaRPr sz="3600" dirty="0"/>
          </a:p>
        </p:txBody>
      </p:sp>
      <p:sp>
        <p:nvSpPr>
          <p:cNvPr id="8" name="文字方塊 7">
            <a:extLst>
              <a:ext uri="{FF2B5EF4-FFF2-40B4-BE49-F238E27FC236}">
                <a16:creationId xmlns:a16="http://schemas.microsoft.com/office/drawing/2014/main" id="{E48B008D-DD60-4116-B837-74F3D7906D87}"/>
              </a:ext>
            </a:extLst>
          </p:cNvPr>
          <p:cNvSpPr txBox="1"/>
          <p:nvPr/>
        </p:nvSpPr>
        <p:spPr>
          <a:xfrm>
            <a:off x="3656943" y="4377555"/>
            <a:ext cx="6131858" cy="461665"/>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2000"/>
              <a:buFont typeface="Arial"/>
              <a:buNone/>
            </a:pPr>
            <a:r>
              <a:rPr lang="en-US" altLang="zh-TW" sz="2400" b="0" i="0" u="sng" strike="noStrike" cap="none" dirty="0" err="1">
                <a:solidFill>
                  <a:srgbClr val="000000"/>
                </a:solidFill>
                <a:latin typeface="Arial"/>
                <a:ea typeface="Arial"/>
                <a:cs typeface="Arial"/>
                <a:sym typeface="Arial"/>
              </a:rPr>
              <a:t>Jehn-Ruey</a:t>
            </a:r>
            <a:r>
              <a:rPr lang="en-US" altLang="zh-TW" sz="2400" b="0" i="0" u="sng" strike="noStrike" cap="none" dirty="0">
                <a:solidFill>
                  <a:srgbClr val="000000"/>
                </a:solidFill>
                <a:latin typeface="Arial"/>
                <a:ea typeface="Arial"/>
                <a:cs typeface="Arial"/>
                <a:sym typeface="Arial"/>
              </a:rPr>
              <a:t> Jiang</a:t>
            </a:r>
            <a:r>
              <a:rPr lang="en-US" altLang="zh-TW" sz="2400" b="0" i="0" u="none" strike="noStrike" cap="none" dirty="0">
                <a:solidFill>
                  <a:srgbClr val="000000"/>
                </a:solidFill>
                <a:latin typeface="Arial"/>
                <a:ea typeface="Arial"/>
                <a:cs typeface="Arial"/>
                <a:sym typeface="Arial"/>
              </a:rPr>
              <a:t>, and </a:t>
            </a:r>
            <a:r>
              <a:rPr lang="en-US" altLang="zh-TW" sz="2400" dirty="0"/>
              <a:t>Yu-</a:t>
            </a:r>
            <a:r>
              <a:rPr lang="en-US" altLang="zh-TW" sz="2400" dirty="0" err="1"/>
              <a:t>Jie</a:t>
            </a:r>
            <a:r>
              <a:rPr lang="en-US" altLang="zh-TW" sz="2400" b="0" i="0" u="none" strike="noStrike" cap="none" dirty="0">
                <a:solidFill>
                  <a:srgbClr val="000000"/>
                </a:solidFill>
                <a:latin typeface="Arial"/>
                <a:ea typeface="Arial"/>
                <a:cs typeface="Arial"/>
                <a:sym typeface="Arial"/>
              </a:rPr>
              <a:t> Wang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550ddcf757_0_240"/>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Grover’s algorithm - Iterations</a:t>
            </a:r>
            <a:endParaRPr/>
          </a:p>
        </p:txBody>
      </p:sp>
      <mc:AlternateContent xmlns:mc="http://schemas.openxmlformats.org/markup-compatibility/2006" xmlns:a14="http://schemas.microsoft.com/office/drawing/2010/main">
        <mc:Choice Requires="a14">
          <p:sp>
            <p:nvSpPr>
              <p:cNvPr id="226" name="Google Shape;226;g2550ddcf757_0_240"/>
              <p:cNvSpPr txBox="1">
                <a:spLocks noGrp="1"/>
              </p:cNvSpPr>
              <p:nvPr>
                <p:ph type="body" idx="1"/>
              </p:nvPr>
            </p:nvSpPr>
            <p:spPr>
              <a:xfrm>
                <a:off x="673250" y="1717950"/>
                <a:ext cx="10909200" cy="4285800"/>
              </a:xfrm>
              <a:prstGeom prst="rect">
                <a:avLst/>
              </a:prstGeom>
              <a:noFill/>
              <a:ln>
                <a:noFill/>
              </a:ln>
            </p:spPr>
            <p:txBody>
              <a:bodyPr spcFirstLastPara="1" wrap="square" lIns="91425" tIns="45700" rIns="91425" bIns="45700" anchor="t" anchorCtr="0">
                <a:noAutofit/>
              </a:bodyPr>
              <a:lstStyle/>
              <a:p>
                <a:pPr lvl="0" indent="-381000">
                  <a:lnSpc>
                    <a:spcPct val="150000"/>
                  </a:lnSpc>
                  <a:spcBef>
                    <a:spcPts val="0"/>
                  </a:spcBef>
                  <a:buSzPts val="2400"/>
                </a:pPr>
                <a:r>
                  <a:rPr lang="en-US" dirty="0"/>
                  <a:t>Chen et al. [4] showed that when the number of solution input instances is M, then the oracle and the diffusion operator should be repeated for </a:t>
                </a:r>
                <a:r>
                  <a:rPr lang="en-US" altLang="zh-TW" dirty="0">
                    <a:solidFill>
                      <a:srgbClr val="FF0000"/>
                    </a:solidFill>
                  </a:rPr>
                  <a:t>⌊</a:t>
                </a:r>
                <a14:m>
                  <m:oMath xmlns:m="http://schemas.openxmlformats.org/officeDocument/2006/math">
                    <m:f>
                      <m:fPr>
                        <m:ctrlPr>
                          <a:rPr lang="ar-AE" altLang="zh-TW" i="1" smtClean="0">
                            <a:solidFill>
                              <a:srgbClr val="FF0000"/>
                            </a:solidFill>
                            <a:latin typeface="Cambria Math" panose="02040503050406030204" pitchFamily="18" charset="0"/>
                          </a:rPr>
                        </m:ctrlPr>
                      </m:fPr>
                      <m:num>
                        <m:r>
                          <a:rPr lang="zh-TW" altLang="ar-AE" i="1" smtClean="0">
                            <a:solidFill>
                              <a:srgbClr val="FF0000"/>
                            </a:solidFill>
                            <a:latin typeface="Cambria Math" panose="02040503050406030204" pitchFamily="18" charset="0"/>
                          </a:rPr>
                          <m:t>𝜋</m:t>
                        </m:r>
                      </m:num>
                      <m:den>
                        <m:r>
                          <a:rPr lang="ar-AE" altLang="zh-TW" b="0" i="1" smtClean="0">
                            <a:solidFill>
                              <a:srgbClr val="FF0000"/>
                            </a:solidFill>
                            <a:latin typeface="Cambria Math" panose="02040503050406030204" pitchFamily="18" charset="0"/>
                          </a:rPr>
                          <m:t>4</m:t>
                        </m:r>
                      </m:den>
                    </m:f>
                    <m:rad>
                      <m:radPr>
                        <m:degHide m:val="on"/>
                        <m:ctrlPr>
                          <a:rPr lang="ar-AE" altLang="zh-TW" i="1" smtClean="0">
                            <a:solidFill>
                              <a:srgbClr val="FF0000"/>
                            </a:solidFill>
                            <a:latin typeface="Cambria Math" panose="02040503050406030204" pitchFamily="18" charset="0"/>
                          </a:rPr>
                        </m:ctrlPr>
                      </m:radPr>
                      <m:deg/>
                      <m:e>
                        <m:f>
                          <m:fPr>
                            <m:ctrlPr>
                              <a:rPr lang="ar-AE" altLang="zh-TW" i="1">
                                <a:solidFill>
                                  <a:srgbClr val="FF0000"/>
                                </a:solidFill>
                                <a:latin typeface="Cambria Math" panose="02040503050406030204" pitchFamily="18" charset="0"/>
                              </a:rPr>
                            </m:ctrlPr>
                          </m:fPr>
                          <m:num>
                            <m:r>
                              <a:rPr lang="en-US" altLang="zh-TW" b="0" i="1" smtClean="0">
                                <a:solidFill>
                                  <a:srgbClr val="FF0000"/>
                                </a:solidFill>
                                <a:latin typeface="Cambria Math" panose="02040503050406030204" pitchFamily="18" charset="0"/>
                              </a:rPr>
                              <m:t>𝑁</m:t>
                            </m:r>
                          </m:num>
                          <m:den>
                            <m:r>
                              <a:rPr lang="en-US" altLang="zh-TW" b="0" i="1" smtClean="0">
                                <a:solidFill>
                                  <a:srgbClr val="FF0000"/>
                                </a:solidFill>
                                <a:latin typeface="Cambria Math" panose="02040503050406030204" pitchFamily="18" charset="0"/>
                              </a:rPr>
                              <m:t>𝑀</m:t>
                            </m:r>
                          </m:den>
                        </m:f>
                      </m:e>
                    </m:rad>
                  </m:oMath>
                </a14:m>
                <a:r>
                  <a:rPr lang="ar-AE" altLang="zh-TW" dirty="0">
                    <a:solidFill>
                      <a:srgbClr val="FF0000"/>
                    </a:solidFill>
                  </a:rPr>
                  <a:t>⌋ </a:t>
                </a:r>
                <a:r>
                  <a:rPr lang="en-US" altLang="zh-TW" dirty="0">
                    <a:solidFill>
                      <a:srgbClr val="FF0000"/>
                    </a:solidFill>
                  </a:rPr>
                  <a:t> </a:t>
                </a:r>
                <a:r>
                  <a:rPr lang="en-US" dirty="0"/>
                  <a:t>times to find all the M solution input instances with high probability.</a:t>
                </a:r>
              </a:p>
              <a:p>
                <a:pPr marL="0" lvl="0" indent="0" algn="l" rtl="0">
                  <a:lnSpc>
                    <a:spcPct val="100000"/>
                  </a:lnSpc>
                  <a:spcBef>
                    <a:spcPts val="0"/>
                  </a:spcBef>
                  <a:spcAft>
                    <a:spcPts val="0"/>
                  </a:spcAft>
                  <a:buSzPts val="2100"/>
                  <a:buNone/>
                </a:pPr>
                <a:endParaRPr lang="en-US" dirty="0"/>
              </a:p>
              <a:p>
                <a:pPr marL="0" lvl="0" indent="0" algn="l" rtl="0">
                  <a:lnSpc>
                    <a:spcPct val="100000"/>
                  </a:lnSpc>
                  <a:spcBef>
                    <a:spcPts val="0"/>
                  </a:spcBef>
                  <a:spcAft>
                    <a:spcPts val="0"/>
                  </a:spcAft>
                  <a:buSzPts val="2100"/>
                  <a:buNone/>
                </a:pPr>
                <a:endParaRPr lang="en-US" dirty="0"/>
              </a:p>
              <a:p>
                <a:pPr marL="0" lvl="0" indent="0" algn="l" rtl="0">
                  <a:lnSpc>
                    <a:spcPct val="100000"/>
                  </a:lnSpc>
                  <a:spcBef>
                    <a:spcPts val="0"/>
                  </a:spcBef>
                  <a:spcAft>
                    <a:spcPts val="0"/>
                  </a:spcAft>
                  <a:buSzPts val="2100"/>
                  <a:buNone/>
                </a:pPr>
                <a:endParaRPr lang="en-US" dirty="0"/>
              </a:p>
              <a:p>
                <a:pPr marL="0" lvl="0" indent="0" algn="l" rtl="0">
                  <a:lnSpc>
                    <a:spcPct val="100000"/>
                  </a:lnSpc>
                  <a:spcBef>
                    <a:spcPts val="0"/>
                  </a:spcBef>
                  <a:spcAft>
                    <a:spcPts val="0"/>
                  </a:spcAft>
                  <a:buSzPts val="2100"/>
                  <a:buNone/>
                </a:pPr>
                <a:endParaRPr lang="en-US" dirty="0"/>
              </a:p>
              <a:p>
                <a:pPr marL="457200" lvl="0" indent="0" algn="l" rtl="0">
                  <a:lnSpc>
                    <a:spcPct val="100000"/>
                  </a:lnSpc>
                  <a:spcBef>
                    <a:spcPts val="0"/>
                  </a:spcBef>
                  <a:spcAft>
                    <a:spcPts val="0"/>
                  </a:spcAft>
                  <a:buSzPts val="2100"/>
                  <a:buNone/>
                </a:pPr>
                <a:endParaRPr dirty="0"/>
              </a:p>
            </p:txBody>
          </p:sp>
        </mc:Choice>
        <mc:Fallback xmlns="">
          <p:sp>
            <p:nvSpPr>
              <p:cNvPr id="226" name="Google Shape;226;g2550ddcf757_0_240"/>
              <p:cNvSpPr txBox="1">
                <a:spLocks noGrp="1" noRot="1" noChangeAspect="1" noMove="1" noResize="1" noEditPoints="1" noAdjustHandles="1" noChangeArrowheads="1" noChangeShapeType="1" noTextEdit="1"/>
              </p:cNvSpPr>
              <p:nvPr>
                <p:ph type="body" idx="1"/>
              </p:nvPr>
            </p:nvSpPr>
            <p:spPr>
              <a:xfrm>
                <a:off x="673250" y="1717950"/>
                <a:ext cx="10909200" cy="4285800"/>
              </a:xfrm>
              <a:prstGeom prst="rect">
                <a:avLst/>
              </a:prstGeom>
              <a:blipFill>
                <a:blip r:embed="rId3"/>
                <a:stretch>
                  <a:fillRect r="-503"/>
                </a:stretch>
              </a:blipFill>
              <a:ln>
                <a:noFill/>
              </a:ln>
            </p:spPr>
            <p:txBody>
              <a:bodyPr/>
              <a:lstStyle/>
              <a:p>
                <a:r>
                  <a:rPr lang="zh-TW" altLang="en-US">
                    <a:noFill/>
                  </a:rPr>
                  <a:t> </a:t>
                </a:r>
              </a:p>
            </p:txBody>
          </p:sp>
        </mc:Fallback>
      </mc:AlternateContent>
      <p:sp>
        <p:nvSpPr>
          <p:cNvPr id="228" name="Google Shape;228;g2550ddcf757_0_240"/>
          <p:cNvSpPr txBox="1"/>
          <p:nvPr/>
        </p:nvSpPr>
        <p:spPr>
          <a:xfrm>
            <a:off x="534400" y="5751400"/>
            <a:ext cx="9790500" cy="10314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en-US" sz="1000" b="0" i="0" u="none" strike="noStrike" cap="none">
                <a:solidFill>
                  <a:schemeClr val="dk1"/>
                </a:solidFill>
                <a:latin typeface="Times New Roman"/>
                <a:ea typeface="Times New Roman"/>
                <a:cs typeface="Times New Roman"/>
                <a:sym typeface="Times New Roman"/>
              </a:rPr>
              <a:t>Reference : </a:t>
            </a:r>
            <a:endParaRPr sz="1000" b="0" i="0" u="none" strike="noStrike" cap="none">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rgbClr val="000000"/>
              </a:buClr>
              <a:buSzPts val="1000"/>
              <a:buFont typeface="Arial"/>
              <a:buNone/>
            </a:pPr>
            <a:r>
              <a:rPr lang="en-US" sz="1000" b="0" i="0" u="none" strike="noStrike" cap="none">
                <a:solidFill>
                  <a:schemeClr val="dk1"/>
                </a:solidFill>
                <a:latin typeface="Times New Roman"/>
                <a:ea typeface="Times New Roman"/>
                <a:cs typeface="Times New Roman"/>
                <a:sym typeface="Times New Roman"/>
              </a:rPr>
              <a:t>[4]Chen, G., Fulling, S. A., Lee, H., &amp; Scully, M. O. (2001). Grover’s algorithm for multiobject search in quantum computing. In Directions in Quantum Optics: A Collection of Papers Dedicated to the Memory of Dan Walls Including Papers Presented at the TAMU-ONR Workshop Held at Jackson, Wyoming, USA, 26–30 July 1999 (pp. 165-175). Springer Berlin Heidelberg.</a:t>
            </a:r>
            <a:endParaRPr sz="10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550ddcf757_0_265"/>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Quantum Counting - </a:t>
            </a:r>
            <a:r>
              <a:rPr lang="en-US" altLang="zh-TW" dirty="0"/>
              <a:t>Estimating</a:t>
            </a:r>
            <a:r>
              <a:rPr lang="en-US" dirty="0"/>
              <a:t> M</a:t>
            </a:r>
            <a:endParaRPr dirty="0"/>
          </a:p>
        </p:txBody>
      </p:sp>
      <p:sp>
        <p:nvSpPr>
          <p:cNvPr id="233" name="Google Shape;233;g2550ddcf757_0_265"/>
          <p:cNvSpPr txBox="1">
            <a:spLocks noGrp="1"/>
          </p:cNvSpPr>
          <p:nvPr>
            <p:ph type="body" idx="1"/>
          </p:nvPr>
        </p:nvSpPr>
        <p:spPr>
          <a:xfrm>
            <a:off x="641400" y="1528025"/>
            <a:ext cx="10909200" cy="4285800"/>
          </a:xfrm>
          <a:prstGeom prst="rect">
            <a:avLst/>
          </a:prstGeom>
          <a:noFill/>
          <a:ln>
            <a:noFill/>
          </a:ln>
        </p:spPr>
        <p:txBody>
          <a:bodyPr spcFirstLastPara="1" wrap="square" lIns="91425" tIns="45700" rIns="91425" bIns="45700" anchor="t" anchorCtr="0">
            <a:noAutofit/>
          </a:bodyPr>
          <a:lstStyle/>
          <a:p>
            <a:pPr marL="457200" lvl="0" indent="-361950" algn="l" rtl="0">
              <a:lnSpc>
                <a:spcPct val="100000"/>
              </a:lnSpc>
              <a:spcBef>
                <a:spcPts val="0"/>
              </a:spcBef>
              <a:spcAft>
                <a:spcPts val="0"/>
              </a:spcAft>
              <a:buSzPts val="2100"/>
              <a:buChar char="■"/>
            </a:pPr>
            <a:r>
              <a:rPr lang="en-US" sz="2100" dirty="0"/>
              <a:t>The </a:t>
            </a:r>
            <a:r>
              <a:rPr lang="en-US" sz="2100" dirty="0">
                <a:solidFill>
                  <a:srgbClr val="FF0000"/>
                </a:solidFill>
              </a:rPr>
              <a:t>quantum counting</a:t>
            </a:r>
            <a:r>
              <a:rPr lang="en-US" sz="2100" dirty="0"/>
              <a:t> [5] algorithm can be used to estimate the number of solutions.</a:t>
            </a:r>
            <a:endParaRPr sz="2100" dirty="0"/>
          </a:p>
          <a:p>
            <a:pPr marL="457200" lvl="0" indent="-361950" algn="l" rtl="0">
              <a:lnSpc>
                <a:spcPct val="100000"/>
              </a:lnSpc>
              <a:spcBef>
                <a:spcPts val="0"/>
              </a:spcBef>
              <a:spcAft>
                <a:spcPts val="0"/>
              </a:spcAft>
              <a:buSzPts val="2100"/>
              <a:buChar char="■"/>
            </a:pPr>
            <a:r>
              <a:rPr lang="en-US" sz="2100" dirty="0"/>
              <a:t>The algorithm is based on the concept of</a:t>
            </a:r>
            <a:r>
              <a:rPr lang="en-US" sz="2100" dirty="0">
                <a:solidFill>
                  <a:srgbClr val="FF0000"/>
                </a:solidFill>
              </a:rPr>
              <a:t> quantum phase estimation (</a:t>
            </a:r>
            <a:r>
              <a:rPr lang="en-US" sz="2100" dirty="0" err="1">
                <a:solidFill>
                  <a:srgbClr val="FF0000"/>
                </a:solidFill>
              </a:rPr>
              <a:t>QPE</a:t>
            </a:r>
            <a:r>
              <a:rPr lang="en-US" sz="2100" dirty="0">
                <a:solidFill>
                  <a:srgbClr val="FF0000"/>
                </a:solidFill>
              </a:rPr>
              <a:t>)</a:t>
            </a:r>
            <a:r>
              <a:rPr lang="en-US" sz="2100" dirty="0"/>
              <a:t> of </a:t>
            </a:r>
            <a:r>
              <a:rPr lang="en-US" sz="2100" dirty="0">
                <a:solidFill>
                  <a:srgbClr val="FF0000"/>
                </a:solidFill>
              </a:rPr>
              <a:t>Grover iterator G</a:t>
            </a:r>
            <a:r>
              <a:rPr lang="en-US" sz="2100" dirty="0"/>
              <a:t> using </a:t>
            </a:r>
            <a:r>
              <a:rPr lang="en-US" sz="2100" dirty="0">
                <a:solidFill>
                  <a:srgbClr val="FF0000"/>
                </a:solidFill>
              </a:rPr>
              <a:t>inverse quantum Fourier transform</a:t>
            </a:r>
            <a:r>
              <a:rPr lang="en-US" sz="2100" dirty="0">
                <a:solidFill>
                  <a:schemeClr val="tx1"/>
                </a:solidFill>
              </a:rPr>
              <a:t>.</a:t>
            </a:r>
            <a:endParaRPr sz="2500" dirty="0">
              <a:solidFill>
                <a:schemeClr val="tx1"/>
              </a:solidFill>
            </a:endParaRPr>
          </a:p>
          <a:p>
            <a:pPr marL="0" lvl="0" indent="0" algn="l" rtl="0">
              <a:lnSpc>
                <a:spcPct val="100000"/>
              </a:lnSpc>
              <a:spcBef>
                <a:spcPts val="0"/>
              </a:spcBef>
              <a:spcAft>
                <a:spcPts val="0"/>
              </a:spcAft>
              <a:buSzPts val="2100"/>
              <a:buNone/>
            </a:pPr>
            <a:endParaRPr sz="2100" dirty="0"/>
          </a:p>
          <a:p>
            <a:pPr marL="0" lvl="0" indent="0" algn="l" rtl="0">
              <a:lnSpc>
                <a:spcPct val="100000"/>
              </a:lnSpc>
              <a:spcBef>
                <a:spcPts val="0"/>
              </a:spcBef>
              <a:spcAft>
                <a:spcPts val="0"/>
              </a:spcAft>
              <a:buSzPts val="2100"/>
              <a:buNone/>
            </a:pPr>
            <a:endParaRPr sz="2500" dirty="0"/>
          </a:p>
        </p:txBody>
      </p:sp>
      <p:sp>
        <p:nvSpPr>
          <p:cNvPr id="234" name="Google Shape;234;g2550ddcf757_0_265"/>
          <p:cNvSpPr txBox="1"/>
          <p:nvPr/>
        </p:nvSpPr>
        <p:spPr>
          <a:xfrm>
            <a:off x="849725" y="6176637"/>
            <a:ext cx="94179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en-US" sz="800" b="0" i="0" u="none" strike="noStrike" cap="none" dirty="0">
                <a:solidFill>
                  <a:schemeClr val="dk1"/>
                </a:solidFill>
                <a:latin typeface="Times New Roman"/>
                <a:ea typeface="Times New Roman"/>
                <a:cs typeface="Times New Roman"/>
                <a:sym typeface="Times New Roman"/>
              </a:rPr>
              <a:t>Reference :</a:t>
            </a:r>
            <a:endParaRPr sz="800" b="0" i="0" u="none" strike="noStrike" cap="none" dirty="0">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rgbClr val="000000"/>
              </a:buClr>
              <a:buSzPts val="1200"/>
              <a:buFont typeface="Arial"/>
              <a:buNone/>
            </a:pPr>
            <a:r>
              <a:rPr lang="en-US" sz="800" b="0" i="0" u="none" strike="noStrike" cap="none" dirty="0">
                <a:solidFill>
                  <a:schemeClr val="dk1"/>
                </a:solidFill>
                <a:latin typeface="Times New Roman"/>
                <a:ea typeface="Times New Roman"/>
                <a:cs typeface="Times New Roman"/>
                <a:sym typeface="Times New Roman"/>
              </a:rPr>
              <a:t>[5] Brassard, G., </a:t>
            </a:r>
            <a:r>
              <a:rPr lang="en-US" sz="800" b="0" i="0" u="none" strike="noStrike" cap="none" dirty="0" err="1">
                <a:solidFill>
                  <a:schemeClr val="dk1"/>
                </a:solidFill>
                <a:latin typeface="Times New Roman"/>
                <a:ea typeface="Times New Roman"/>
                <a:cs typeface="Times New Roman"/>
                <a:sym typeface="Times New Roman"/>
              </a:rPr>
              <a:t>Høyer</a:t>
            </a:r>
            <a:r>
              <a:rPr lang="en-US" sz="800" b="0" i="0" u="none" strike="noStrike" cap="none" dirty="0">
                <a:solidFill>
                  <a:schemeClr val="dk1"/>
                </a:solidFill>
                <a:latin typeface="Times New Roman"/>
                <a:ea typeface="Times New Roman"/>
                <a:cs typeface="Times New Roman"/>
                <a:sym typeface="Times New Roman"/>
              </a:rPr>
              <a:t>, P., &amp; </a:t>
            </a:r>
            <a:r>
              <a:rPr lang="en-US" sz="800" b="0" i="0" u="none" strike="noStrike" cap="none" dirty="0" err="1">
                <a:solidFill>
                  <a:schemeClr val="dk1"/>
                </a:solidFill>
                <a:latin typeface="Times New Roman"/>
                <a:ea typeface="Times New Roman"/>
                <a:cs typeface="Times New Roman"/>
                <a:sym typeface="Times New Roman"/>
              </a:rPr>
              <a:t>Tapp</a:t>
            </a:r>
            <a:r>
              <a:rPr lang="en-US" sz="800" b="0" i="0" u="none" strike="noStrike" cap="none" dirty="0">
                <a:solidFill>
                  <a:schemeClr val="dk1"/>
                </a:solidFill>
                <a:latin typeface="Times New Roman"/>
                <a:ea typeface="Times New Roman"/>
                <a:cs typeface="Times New Roman"/>
                <a:sym typeface="Times New Roman"/>
              </a:rPr>
              <a:t>, A. (1998, July). Quantum counting. In International Colloquium on Automata, Languages, and Programming (pp. 820-831). Springer, Berlin, Heidelberg.</a:t>
            </a:r>
            <a:endParaRPr sz="800" b="0" i="0" u="none" strike="noStrike" cap="none" dirty="0">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chemeClr val="dk1"/>
              </a:buClr>
              <a:buSzPts val="1200"/>
              <a:buFont typeface="Arial"/>
              <a:buNone/>
            </a:pPr>
            <a:r>
              <a:rPr lang="en-US" sz="800" b="0" i="0" u="none" strike="noStrike" cap="none" dirty="0">
                <a:solidFill>
                  <a:schemeClr val="dk1"/>
                </a:solidFill>
                <a:latin typeface="Times New Roman"/>
                <a:ea typeface="Times New Roman"/>
                <a:cs typeface="Times New Roman"/>
                <a:sym typeface="Times New Roman"/>
              </a:rPr>
              <a:t>[6] Michael A. Nielsen and Isaac L. Chuang. 2011. Quantum Computation and Quantum Information: 10th Anniversary Edition (10th ed.). Cambridge University Press, New York, NY, USA.</a:t>
            </a:r>
            <a:endParaRPr sz="8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endParaRPr sz="800" b="0" i="0" u="none" strike="noStrike" cap="none" dirty="0">
              <a:solidFill>
                <a:schemeClr val="dk1"/>
              </a:solidFill>
              <a:latin typeface="Times New Roman"/>
              <a:ea typeface="Times New Roman"/>
              <a:cs typeface="Times New Roman"/>
              <a:sym typeface="Times New Roman"/>
            </a:endParaRPr>
          </a:p>
        </p:txBody>
      </p:sp>
      <p:pic>
        <p:nvPicPr>
          <p:cNvPr id="235" name="Google Shape;235;g2550ddcf757_0_265"/>
          <p:cNvPicPr preferRelativeResize="0"/>
          <p:nvPr/>
        </p:nvPicPr>
        <p:blipFill rotWithShape="1">
          <a:blip r:embed="rId3">
            <a:alphaModFix/>
          </a:blip>
          <a:srcRect/>
          <a:stretch/>
        </p:blipFill>
        <p:spPr>
          <a:xfrm>
            <a:off x="2988146" y="2614613"/>
            <a:ext cx="6215707" cy="376993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550ddcf757_0_311"/>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Exact Cover Problem - Definition</a:t>
            </a:r>
            <a:endParaRPr dirty="0"/>
          </a:p>
        </p:txBody>
      </p:sp>
      <p:sp>
        <p:nvSpPr>
          <p:cNvPr id="242" name="Google Shape;242;g2550ddcf757_0_311"/>
          <p:cNvSpPr txBox="1">
            <a:spLocks noGrp="1"/>
          </p:cNvSpPr>
          <p:nvPr>
            <p:ph type="body" idx="1"/>
          </p:nvPr>
        </p:nvSpPr>
        <p:spPr>
          <a:xfrm>
            <a:off x="673250" y="1717950"/>
            <a:ext cx="10909200" cy="42858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dirty="0"/>
              <a:t>The </a:t>
            </a:r>
            <a:r>
              <a:rPr lang="en-US" sz="2400" dirty="0">
                <a:solidFill>
                  <a:srgbClr val="FF0000"/>
                </a:solidFill>
              </a:rPr>
              <a:t>exact cover problem (ECP)</a:t>
            </a:r>
            <a:r>
              <a:rPr lang="en-US" sz="2400" dirty="0"/>
              <a:t> is defined as follows : </a:t>
            </a:r>
            <a:endParaRPr sz="2400" dirty="0"/>
          </a:p>
          <a:p>
            <a:pPr marL="914400" lvl="1" indent="-350519" algn="l" rtl="0">
              <a:lnSpc>
                <a:spcPct val="100000"/>
              </a:lnSpc>
              <a:spcBef>
                <a:spcPts val="0"/>
              </a:spcBef>
              <a:spcAft>
                <a:spcPts val="0"/>
              </a:spcAft>
              <a:buSzPts val="1920"/>
              <a:buChar char="◻"/>
            </a:pPr>
            <a:r>
              <a:rPr lang="en-US" sz="2400" dirty="0"/>
              <a:t>Given a </a:t>
            </a:r>
            <a:r>
              <a:rPr lang="en-US" sz="2400" dirty="0">
                <a:solidFill>
                  <a:srgbClr val="FF0000"/>
                </a:solidFill>
              </a:rPr>
              <a:t>universal set </a:t>
            </a:r>
            <a:r>
              <a:rPr lang="en-US" sz="2400" dirty="0"/>
              <a:t>U = {u</a:t>
            </a:r>
            <a:r>
              <a:rPr lang="en-US" sz="2400" baseline="-25000" dirty="0"/>
              <a:t>1</a:t>
            </a:r>
            <a:r>
              <a:rPr lang="en-US" sz="2400" dirty="0"/>
              <a:t>, u</a:t>
            </a:r>
            <a:r>
              <a:rPr lang="en-US" sz="2400" baseline="-25000" dirty="0"/>
              <a:t>2</a:t>
            </a:r>
            <a:r>
              <a:rPr lang="en-US" sz="2400" dirty="0"/>
              <a:t>, ..., u</a:t>
            </a:r>
            <a:r>
              <a:rPr lang="en-US" sz="2400" baseline="-25000" dirty="0"/>
              <a:t>m</a:t>
            </a:r>
            <a:r>
              <a:rPr lang="en-US" sz="2400" dirty="0"/>
              <a:t>} with m elements, and a collection S = {S</a:t>
            </a:r>
            <a:r>
              <a:rPr lang="en-US" sz="2400" baseline="-25000" dirty="0"/>
              <a:t>1</a:t>
            </a:r>
            <a:r>
              <a:rPr lang="en-US" sz="2400" dirty="0"/>
              <a:t>, S</a:t>
            </a:r>
            <a:r>
              <a:rPr lang="en-US" sz="2400" baseline="-25000" dirty="0"/>
              <a:t>2</a:t>
            </a:r>
            <a:r>
              <a:rPr lang="en-US" sz="2400" dirty="0"/>
              <a:t>, ..., S</a:t>
            </a:r>
            <a:r>
              <a:rPr lang="en-US" sz="2400" baseline="-25000" dirty="0"/>
              <a:t>n</a:t>
            </a:r>
            <a:r>
              <a:rPr lang="en-US" sz="2400" dirty="0"/>
              <a:t>} of n subsets of U</a:t>
            </a:r>
            <a:endParaRPr dirty="0"/>
          </a:p>
          <a:p>
            <a:pPr marL="914400" lvl="1" indent="-350519" algn="l" rtl="0">
              <a:lnSpc>
                <a:spcPct val="100000"/>
              </a:lnSpc>
              <a:spcBef>
                <a:spcPts val="0"/>
              </a:spcBef>
              <a:spcAft>
                <a:spcPts val="0"/>
              </a:spcAft>
              <a:buSzPts val="1920"/>
              <a:buChar char="◻"/>
            </a:pPr>
            <a:r>
              <a:rPr lang="en-US" dirty="0"/>
              <a:t>T</a:t>
            </a:r>
            <a:r>
              <a:rPr lang="en-US" sz="2400" dirty="0"/>
              <a:t>he ECP is to determine whether or not there exists a sub-collection S' ⊆</a:t>
            </a:r>
            <a:r>
              <a:rPr lang="en-US" dirty="0"/>
              <a:t> </a:t>
            </a:r>
            <a:r>
              <a:rPr lang="en-US" sz="2400" dirty="0"/>
              <a:t>S such that S' is an </a:t>
            </a:r>
            <a:r>
              <a:rPr lang="en-US" sz="2400" dirty="0">
                <a:solidFill>
                  <a:srgbClr val="FF0000"/>
                </a:solidFill>
              </a:rPr>
              <a:t>exact cover</a:t>
            </a:r>
            <a:r>
              <a:rPr lang="en-US" sz="2400" dirty="0"/>
              <a:t> of U</a:t>
            </a:r>
            <a:r>
              <a:rPr lang="en-US" dirty="0"/>
              <a:t>. </a:t>
            </a:r>
            <a:endParaRPr dirty="0"/>
          </a:p>
          <a:p>
            <a:pPr marL="914400" lvl="1" indent="-350519" algn="l" rtl="0">
              <a:lnSpc>
                <a:spcPct val="100000"/>
              </a:lnSpc>
              <a:spcBef>
                <a:spcPts val="0"/>
              </a:spcBef>
              <a:spcAft>
                <a:spcPts val="0"/>
              </a:spcAft>
              <a:buSzPts val="1920"/>
              <a:buChar char="◻"/>
            </a:pPr>
            <a:r>
              <a:rPr lang="en-US" dirty="0"/>
              <a:t>That is, every element in U belongs to </a:t>
            </a:r>
            <a:r>
              <a:rPr lang="en-US" dirty="0">
                <a:solidFill>
                  <a:srgbClr val="FF0000"/>
                </a:solidFill>
              </a:rPr>
              <a:t>exactly one </a:t>
            </a:r>
            <a:r>
              <a:rPr lang="en-US" dirty="0"/>
              <a:t>subset in S'. </a:t>
            </a:r>
            <a:endParaRPr dirty="0"/>
          </a:p>
          <a:p>
            <a:pPr marL="457200" lvl="0" indent="-381000" algn="l" rtl="0">
              <a:lnSpc>
                <a:spcPct val="100000"/>
              </a:lnSpc>
              <a:spcBef>
                <a:spcPts val="0"/>
              </a:spcBef>
              <a:spcAft>
                <a:spcPts val="0"/>
              </a:spcAft>
              <a:buSzPts val="2400"/>
              <a:buChar char="■"/>
            </a:pPr>
            <a:r>
              <a:rPr lang="en-US" sz="2400" dirty="0"/>
              <a:t>ECP has been shown to be both </a:t>
            </a:r>
            <a:r>
              <a:rPr lang="en-US" sz="2400" dirty="0">
                <a:solidFill>
                  <a:srgbClr val="FF0000"/>
                </a:solidFill>
              </a:rPr>
              <a:t>NP-hard</a:t>
            </a:r>
            <a:r>
              <a:rPr lang="en-US" sz="2400" dirty="0"/>
              <a:t> and </a:t>
            </a:r>
            <a:r>
              <a:rPr lang="en-US" sz="2400" dirty="0">
                <a:solidFill>
                  <a:srgbClr val="FF0000"/>
                </a:solidFill>
              </a:rPr>
              <a:t>NP-complete (NPC)</a:t>
            </a:r>
            <a:r>
              <a:rPr lang="en-US" sz="2400" dirty="0"/>
              <a:t>. </a:t>
            </a:r>
            <a:endParaRPr sz="2400" dirty="0"/>
          </a:p>
          <a:p>
            <a:pPr lvl="0" indent="-381000">
              <a:spcBef>
                <a:spcPts val="0"/>
              </a:spcBef>
              <a:buSzPts val="2400"/>
            </a:pPr>
            <a:r>
              <a:rPr lang="en-US" altLang="zh-TW" dirty="0"/>
              <a:t>E.G.: Universal set </a:t>
            </a:r>
            <a:r>
              <a:rPr lang="en-US" altLang="zh-TW" i="1" dirty="0"/>
              <a:t>U </a:t>
            </a:r>
            <a:r>
              <a:rPr lang="en-US" altLang="zh-TW" dirty="0"/>
              <a:t>= {1, 2, 3}</a:t>
            </a:r>
            <a:br>
              <a:rPr lang="en-US" altLang="zh-TW" dirty="0"/>
            </a:br>
            <a:r>
              <a:rPr lang="en-US" altLang="zh-TW" dirty="0"/>
              <a:t>Collection </a:t>
            </a:r>
            <a:r>
              <a:rPr lang="en-US" altLang="zh-TW" i="1" dirty="0"/>
              <a:t>S</a:t>
            </a:r>
            <a:r>
              <a:rPr lang="en-US" altLang="zh-TW" dirty="0"/>
              <a:t> of subsets of </a:t>
            </a:r>
            <a:r>
              <a:rPr lang="en-US" altLang="zh-TW" i="1" dirty="0"/>
              <a:t>U =</a:t>
            </a:r>
            <a:r>
              <a:rPr lang="en-US" altLang="zh-TW" dirty="0"/>
              <a:t> {A, B, C, D, E}, where </a:t>
            </a:r>
            <a:br>
              <a:rPr lang="en-US" altLang="zh-TW" dirty="0"/>
            </a:br>
            <a:r>
              <a:rPr lang="en-US" altLang="zh-TW" dirty="0"/>
              <a:t>A = {3}, B = {1, 3}, C = {1}, D = {2}, and E = {1, 2}.</a:t>
            </a:r>
            <a:br>
              <a:rPr lang="en-US" altLang="zh-TW" dirty="0"/>
            </a:br>
            <a:r>
              <a:rPr lang="en-US" altLang="zh-TW" dirty="0"/>
              <a:t>S’={A, C, D}, S’’={A, E}, S’’’={B, D} are all exact covers of U</a:t>
            </a:r>
            <a:r>
              <a:rPr lang="en-US" altLang="zh-TW" dirty="0" smtClean="0"/>
              <a:t>.</a:t>
            </a:r>
          </a:p>
          <a:p>
            <a:pPr lvl="0" indent="-381000">
              <a:spcBef>
                <a:spcPts val="0"/>
              </a:spcBef>
              <a:buSzPts val="2400"/>
            </a:pPr>
            <a:r>
              <a:rPr lang="en-US" altLang="zh-TW" dirty="0" smtClean="0"/>
              <a:t>Applications:</a:t>
            </a:r>
            <a:r>
              <a:rPr lang="zh-TW" altLang="en-US" dirty="0" smtClean="0"/>
              <a:t> </a:t>
            </a:r>
            <a:r>
              <a:rPr lang="en-US" altLang="zh-TW" dirty="0" smtClean="0"/>
              <a:t>Sudoku, and N-queen problems</a:t>
            </a:r>
            <a:endParaRPr lang="en-US" altLang="zh-TW"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2550ddcf757_0_376"/>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Outline</a:t>
            </a:r>
            <a:endParaRPr/>
          </a:p>
        </p:txBody>
      </p:sp>
      <p:sp>
        <p:nvSpPr>
          <p:cNvPr id="249" name="Google Shape;249;g2550ddcf757_0_376"/>
          <p:cNvSpPr txBox="1">
            <a:spLocks noGrp="1"/>
          </p:cNvSpPr>
          <p:nvPr>
            <p:ph type="body" idx="1"/>
          </p:nvPr>
        </p:nvSpPr>
        <p:spPr>
          <a:xfrm>
            <a:off x="624417" y="1844678"/>
            <a:ext cx="10972800" cy="410520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SzPts val="2400"/>
              <a:buChar char="■"/>
            </a:pPr>
            <a:r>
              <a:rPr lang="en-US"/>
              <a:t>Introduction</a:t>
            </a:r>
            <a:endParaRPr/>
          </a:p>
          <a:p>
            <a:pPr marL="342900" lvl="0" indent="-342900" algn="l" rtl="0">
              <a:lnSpc>
                <a:spcPct val="150000"/>
              </a:lnSpc>
              <a:spcBef>
                <a:spcPts val="0"/>
              </a:spcBef>
              <a:spcAft>
                <a:spcPts val="0"/>
              </a:spcAft>
              <a:buSzPts val="2400"/>
              <a:buChar char="■"/>
            </a:pPr>
            <a:r>
              <a:rPr lang="en-US"/>
              <a:t>Background Knowledge</a:t>
            </a:r>
            <a:endParaRPr/>
          </a:p>
          <a:p>
            <a:pPr marL="342900" lvl="0" indent="-342900" algn="l" rtl="0">
              <a:lnSpc>
                <a:spcPct val="150000"/>
              </a:lnSpc>
              <a:spcBef>
                <a:spcPts val="640"/>
              </a:spcBef>
              <a:spcAft>
                <a:spcPts val="0"/>
              </a:spcAft>
              <a:buClr>
                <a:srgbClr val="FF0000"/>
              </a:buClr>
              <a:buSzPts val="2400"/>
              <a:buChar char="■"/>
            </a:pPr>
            <a:r>
              <a:rPr lang="en-US">
                <a:solidFill>
                  <a:srgbClr val="FF0000"/>
                </a:solidFill>
              </a:rPr>
              <a:t>Proposed Method</a:t>
            </a:r>
            <a:endParaRPr>
              <a:solidFill>
                <a:srgbClr val="FF0000"/>
              </a:solidFill>
            </a:endParaRPr>
          </a:p>
          <a:p>
            <a:pPr marL="342900" lvl="0" indent="-342900" algn="l" rtl="0">
              <a:lnSpc>
                <a:spcPct val="150000"/>
              </a:lnSpc>
              <a:spcBef>
                <a:spcPts val="640"/>
              </a:spcBef>
              <a:spcAft>
                <a:spcPts val="0"/>
              </a:spcAft>
              <a:buSzPts val="2400"/>
              <a:buChar char="■"/>
            </a:pPr>
            <a:r>
              <a:rPr lang="en-US"/>
              <a:t>Experiment and Result</a:t>
            </a:r>
            <a:endParaRPr/>
          </a:p>
          <a:p>
            <a:pPr marL="342900" lvl="0" indent="-342900" algn="l" rtl="0">
              <a:lnSpc>
                <a:spcPct val="150000"/>
              </a:lnSpc>
              <a:spcBef>
                <a:spcPts val="640"/>
              </a:spcBef>
              <a:spcAft>
                <a:spcPts val="0"/>
              </a:spcAft>
              <a:buSzPts val="2400"/>
              <a:buChar char="■"/>
            </a:pPr>
            <a:r>
              <a:rPr lang="en-US"/>
              <a:t>Conclusion</a:t>
            </a:r>
            <a:endParaRPr/>
          </a:p>
        </p:txBody>
      </p:sp>
      <p:sp>
        <p:nvSpPr>
          <p:cNvPr id="250" name="Google Shape;250;g2550ddcf757_0_376"/>
          <p:cNvSpPr txBox="1">
            <a:spLocks noGrp="1"/>
          </p:cNvSpPr>
          <p:nvPr>
            <p:ph type="sldNum" idx="12"/>
          </p:nvPr>
        </p:nvSpPr>
        <p:spPr>
          <a:xfrm>
            <a:off x="9357484" y="6616700"/>
            <a:ext cx="2844900" cy="241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20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2550ddcf757_0_409"/>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Circuit Diagram</a:t>
            </a:r>
            <a:endParaRPr/>
          </a:p>
        </p:txBody>
      </p:sp>
      <p:pic>
        <p:nvPicPr>
          <p:cNvPr id="3" name="圖片 2">
            <a:extLst>
              <a:ext uri="{FF2B5EF4-FFF2-40B4-BE49-F238E27FC236}">
                <a16:creationId xmlns:a16="http://schemas.microsoft.com/office/drawing/2014/main" id="{31F87015-406E-4B5F-A6E8-1E392C05B83A}"/>
              </a:ext>
            </a:extLst>
          </p:cNvPr>
          <p:cNvPicPr>
            <a:picLocks noChangeAspect="1"/>
          </p:cNvPicPr>
          <p:nvPr/>
        </p:nvPicPr>
        <p:blipFill>
          <a:blip r:embed="rId3"/>
          <a:stretch>
            <a:fillRect/>
          </a:stretch>
        </p:blipFill>
        <p:spPr>
          <a:xfrm>
            <a:off x="1898887" y="1004790"/>
            <a:ext cx="8394225" cy="5396010"/>
          </a:xfrm>
          <a:prstGeom prst="rect">
            <a:avLst/>
          </a:prstGeom>
        </p:spPr>
      </p:pic>
      <p:sp>
        <p:nvSpPr>
          <p:cNvPr id="2" name="文字方塊 1">
            <a:extLst>
              <a:ext uri="{FF2B5EF4-FFF2-40B4-BE49-F238E27FC236}">
                <a16:creationId xmlns:a16="http://schemas.microsoft.com/office/drawing/2014/main" id="{865E3C9F-7BDD-464F-9227-5F19483C87F5}"/>
              </a:ext>
            </a:extLst>
          </p:cNvPr>
          <p:cNvSpPr txBox="1"/>
          <p:nvPr/>
        </p:nvSpPr>
        <p:spPr>
          <a:xfrm>
            <a:off x="4758773" y="1085848"/>
            <a:ext cx="1386918" cy="307777"/>
          </a:xfrm>
          <a:prstGeom prst="rect">
            <a:avLst/>
          </a:prstGeom>
          <a:noFill/>
        </p:spPr>
        <p:txBody>
          <a:bodyPr wrap="none" rtlCol="0">
            <a:spAutoFit/>
          </a:bodyPr>
          <a:lstStyle/>
          <a:p>
            <a:r>
              <a:rPr lang="en-US" altLang="zh-TW" dirty="0"/>
              <a:t>Grover iterator:</a:t>
            </a:r>
            <a:endParaRPr lang="zh-TW" altLang="en-US" dirty="0"/>
          </a:p>
        </p:txBody>
      </p:sp>
      <p:sp>
        <p:nvSpPr>
          <p:cNvPr id="4" name="矩形 3">
            <a:extLst>
              <a:ext uri="{FF2B5EF4-FFF2-40B4-BE49-F238E27FC236}">
                <a16:creationId xmlns:a16="http://schemas.microsoft.com/office/drawing/2014/main" id="{75D01E6E-6C63-453F-B06A-DEB57D9CC9D8}"/>
              </a:ext>
            </a:extLst>
          </p:cNvPr>
          <p:cNvSpPr/>
          <p:nvPr/>
        </p:nvSpPr>
        <p:spPr>
          <a:xfrm>
            <a:off x="1657350" y="1871665"/>
            <a:ext cx="2814638" cy="457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39DEAA3F-3D33-442A-8A95-91D4CC353F8D}"/>
              </a:ext>
            </a:extLst>
          </p:cNvPr>
          <p:cNvSpPr txBox="1"/>
          <p:nvPr/>
        </p:nvSpPr>
        <p:spPr>
          <a:xfrm>
            <a:off x="2270220" y="6443665"/>
            <a:ext cx="1588897" cy="307777"/>
          </a:xfrm>
          <a:prstGeom prst="rect">
            <a:avLst/>
          </a:prstGeom>
          <a:noFill/>
        </p:spPr>
        <p:txBody>
          <a:bodyPr wrap="none" rtlCol="0">
            <a:spAutoFit/>
          </a:bodyPr>
          <a:lstStyle/>
          <a:p>
            <a:r>
              <a:rPr lang="en-US" altLang="zh-TW" dirty="0">
                <a:solidFill>
                  <a:srgbClr val="FF0000"/>
                </a:solidFill>
              </a:rPr>
              <a:t>Qubit initialization</a:t>
            </a:r>
            <a:endParaRPr lang="zh-TW" altLang="en-US" dirty="0">
              <a:solidFill>
                <a:srgbClr val="FF0000"/>
              </a:solidFill>
            </a:endParaRPr>
          </a:p>
        </p:txBody>
      </p:sp>
      <p:sp>
        <p:nvSpPr>
          <p:cNvPr id="6" name="矩形 5">
            <a:extLst>
              <a:ext uri="{FF2B5EF4-FFF2-40B4-BE49-F238E27FC236}">
                <a16:creationId xmlns:a16="http://schemas.microsoft.com/office/drawing/2014/main" id="{83F2CB17-3375-42A3-A19B-9673256A09B9}"/>
              </a:ext>
            </a:extLst>
          </p:cNvPr>
          <p:cNvSpPr/>
          <p:nvPr/>
        </p:nvSpPr>
        <p:spPr>
          <a:xfrm>
            <a:off x="4701621" y="3086100"/>
            <a:ext cx="799065" cy="1585913"/>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55311598f6_1_79"/>
          <p:cNvSpPr txBox="1">
            <a:spLocks noGrp="1"/>
          </p:cNvSpPr>
          <p:nvPr>
            <p:ph type="body" idx="1"/>
          </p:nvPr>
        </p:nvSpPr>
        <p:spPr>
          <a:xfrm>
            <a:off x="157163" y="1643062"/>
            <a:ext cx="6900862" cy="42858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dirty="0"/>
              <a:t>The initialization process can be divided into three steps:</a:t>
            </a:r>
            <a:endParaRPr sz="2400" dirty="0"/>
          </a:p>
          <a:p>
            <a:pPr marL="914400" lvl="1" indent="-381000" algn="l" rtl="0">
              <a:lnSpc>
                <a:spcPct val="100000"/>
              </a:lnSpc>
              <a:spcBef>
                <a:spcPts val="0"/>
              </a:spcBef>
              <a:spcAft>
                <a:spcPts val="0"/>
              </a:spcAft>
              <a:buSzPts val="2400"/>
              <a:buChar char="◻"/>
            </a:pPr>
            <a:r>
              <a:rPr lang="en-US" dirty="0"/>
              <a:t>Step 1 : Reading the parameters </a:t>
            </a:r>
            <a:r>
              <a:rPr lang="en-US" dirty="0" err="1"/>
              <a:t>ECP</a:t>
            </a:r>
            <a:endParaRPr lang="en-US" dirty="0"/>
          </a:p>
          <a:p>
            <a:pPr lvl="2" indent="-381000">
              <a:spcBef>
                <a:spcPts val="0"/>
              </a:spcBef>
              <a:buSzPts val="2400"/>
              <a:buChar char="◻"/>
            </a:pPr>
            <a:r>
              <a:rPr lang="en-US" dirty="0"/>
              <a:t>Universal set U of </a:t>
            </a:r>
            <a:r>
              <a:rPr lang="en-US" dirty="0">
                <a:solidFill>
                  <a:srgbClr val="0000CC"/>
                </a:solidFill>
              </a:rPr>
              <a:t>m elements, </a:t>
            </a:r>
            <a:r>
              <a:rPr lang="en-US" dirty="0" err="1">
                <a:solidFill>
                  <a:srgbClr val="0000CC"/>
                </a:solidFill>
              </a:rPr>
              <a:t>U</a:t>
            </a:r>
            <a:r>
              <a:rPr lang="en-US" baseline="-25000" dirty="0" err="1">
                <a:solidFill>
                  <a:srgbClr val="0000CC"/>
                </a:solidFill>
              </a:rPr>
              <a:t>0</a:t>
            </a:r>
            <a:r>
              <a:rPr lang="en-US" dirty="0">
                <a:solidFill>
                  <a:srgbClr val="0000CC"/>
                </a:solidFill>
              </a:rPr>
              <a:t>,…,U</a:t>
            </a:r>
            <a:r>
              <a:rPr lang="en-US" baseline="-25000" dirty="0">
                <a:solidFill>
                  <a:srgbClr val="0000CC"/>
                </a:solidFill>
              </a:rPr>
              <a:t>m-1</a:t>
            </a:r>
          </a:p>
          <a:p>
            <a:pPr lvl="2" indent="-381000">
              <a:spcBef>
                <a:spcPts val="0"/>
              </a:spcBef>
              <a:buSzPts val="2400"/>
              <a:buChar char="◻"/>
            </a:pPr>
            <a:r>
              <a:rPr lang="en-US" dirty="0"/>
              <a:t>Collection S of </a:t>
            </a:r>
            <a:r>
              <a:rPr lang="en-US" dirty="0">
                <a:solidFill>
                  <a:srgbClr val="00B050"/>
                </a:solidFill>
              </a:rPr>
              <a:t>n subsets </a:t>
            </a:r>
            <a:r>
              <a:rPr lang="en-US" dirty="0"/>
              <a:t>of U, </a:t>
            </a:r>
            <a:r>
              <a:rPr lang="en-US" dirty="0" err="1">
                <a:solidFill>
                  <a:srgbClr val="00B050"/>
                </a:solidFill>
              </a:rPr>
              <a:t>S</a:t>
            </a:r>
            <a:r>
              <a:rPr lang="en-US" baseline="-25000" dirty="0" err="1">
                <a:solidFill>
                  <a:srgbClr val="00B050"/>
                </a:solidFill>
              </a:rPr>
              <a:t>0</a:t>
            </a:r>
            <a:r>
              <a:rPr lang="en-US" dirty="0">
                <a:solidFill>
                  <a:srgbClr val="00B050"/>
                </a:solidFill>
              </a:rPr>
              <a:t>,…,S</a:t>
            </a:r>
            <a:r>
              <a:rPr lang="en-US" baseline="-25000" dirty="0">
                <a:solidFill>
                  <a:srgbClr val="00B050"/>
                </a:solidFill>
              </a:rPr>
              <a:t>n-1</a:t>
            </a:r>
            <a:endParaRPr baseline="-25000" dirty="0">
              <a:solidFill>
                <a:srgbClr val="00B050"/>
              </a:solidFill>
            </a:endParaRPr>
          </a:p>
          <a:p>
            <a:pPr marL="914400" lvl="1" indent="-381000" algn="l" rtl="0">
              <a:lnSpc>
                <a:spcPct val="100000"/>
              </a:lnSpc>
              <a:spcBef>
                <a:spcPts val="0"/>
              </a:spcBef>
              <a:spcAft>
                <a:spcPts val="0"/>
              </a:spcAft>
              <a:buSzPts val="2400"/>
              <a:buChar char="◻"/>
            </a:pPr>
            <a:r>
              <a:rPr lang="en-US" dirty="0"/>
              <a:t>Step 2 : Determining </a:t>
            </a:r>
            <a:r>
              <a:rPr lang="en-US" dirty="0">
                <a:solidFill>
                  <a:schemeClr val="tx1"/>
                </a:solidFill>
              </a:rPr>
              <a:t>the number of qubits</a:t>
            </a:r>
            <a:r>
              <a:rPr lang="en-US" dirty="0"/>
              <a:t> based on the parameters.</a:t>
            </a:r>
            <a:endParaRPr dirty="0"/>
          </a:p>
          <a:p>
            <a:pPr marL="914400" lvl="1" indent="-381000" algn="l" rtl="0">
              <a:lnSpc>
                <a:spcPct val="100000"/>
              </a:lnSpc>
              <a:spcBef>
                <a:spcPts val="0"/>
              </a:spcBef>
              <a:spcAft>
                <a:spcPts val="0"/>
              </a:spcAft>
              <a:buSzPts val="2400"/>
              <a:buChar char="◻"/>
            </a:pPr>
            <a:r>
              <a:rPr lang="en-US" dirty="0"/>
              <a:t>Step 3 : </a:t>
            </a:r>
            <a:r>
              <a:rPr lang="en-US" dirty="0">
                <a:solidFill>
                  <a:schemeClr val="tx1"/>
                </a:solidFill>
              </a:rPr>
              <a:t>Setting the</a:t>
            </a:r>
            <a:r>
              <a:rPr lang="en-US" dirty="0">
                <a:solidFill>
                  <a:srgbClr val="FF0000"/>
                </a:solidFill>
              </a:rPr>
              <a:t> initial states </a:t>
            </a:r>
            <a:r>
              <a:rPr lang="en-US" dirty="0"/>
              <a:t>of the qubits.</a:t>
            </a:r>
            <a:endParaRPr dirty="0"/>
          </a:p>
          <a:p>
            <a:pPr marL="0" lvl="0" indent="0" algn="l" rtl="0">
              <a:lnSpc>
                <a:spcPct val="100000"/>
              </a:lnSpc>
              <a:spcBef>
                <a:spcPts val="0"/>
              </a:spcBef>
              <a:spcAft>
                <a:spcPts val="0"/>
              </a:spcAft>
              <a:buSzPts val="2100"/>
              <a:buNone/>
            </a:pPr>
            <a:endParaRPr dirty="0"/>
          </a:p>
        </p:txBody>
      </p:sp>
      <p:sp>
        <p:nvSpPr>
          <p:cNvPr id="271" name="Google Shape;271;g255311598f6_1_79"/>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Initialization</a:t>
            </a:r>
            <a:endParaRPr/>
          </a:p>
        </p:txBody>
      </p:sp>
      <p:pic>
        <p:nvPicPr>
          <p:cNvPr id="272" name="Google Shape;272;g255311598f6_1_79"/>
          <p:cNvPicPr preferRelativeResize="0"/>
          <p:nvPr/>
        </p:nvPicPr>
        <p:blipFill rotWithShape="1">
          <a:blip r:embed="rId3">
            <a:alphaModFix/>
          </a:blip>
          <a:srcRect/>
          <a:stretch/>
        </p:blipFill>
        <p:spPr>
          <a:xfrm>
            <a:off x="7591427" y="514124"/>
            <a:ext cx="3767135" cy="6043613"/>
          </a:xfrm>
          <a:prstGeom prst="rect">
            <a:avLst/>
          </a:prstGeom>
          <a:noFill/>
          <a:ln>
            <a:noFill/>
          </a:ln>
        </p:spPr>
      </p:pic>
      <p:sp>
        <p:nvSpPr>
          <p:cNvPr id="2" name="矩形: 圓角 1">
            <a:extLst>
              <a:ext uri="{FF2B5EF4-FFF2-40B4-BE49-F238E27FC236}">
                <a16:creationId xmlns:a16="http://schemas.microsoft.com/office/drawing/2014/main" id="{9FEFDDB4-2869-4D35-964C-FE3A9CE5DC25}"/>
              </a:ext>
            </a:extLst>
          </p:cNvPr>
          <p:cNvSpPr/>
          <p:nvPr/>
        </p:nvSpPr>
        <p:spPr>
          <a:xfrm>
            <a:off x="7605715" y="2085975"/>
            <a:ext cx="1766885" cy="4057650"/>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圓角 5">
            <a:extLst>
              <a:ext uri="{FF2B5EF4-FFF2-40B4-BE49-F238E27FC236}">
                <a16:creationId xmlns:a16="http://schemas.microsoft.com/office/drawing/2014/main" id="{7825C98F-B047-461C-A6A7-052508B5C380}"/>
              </a:ext>
            </a:extLst>
          </p:cNvPr>
          <p:cNvSpPr/>
          <p:nvPr/>
        </p:nvSpPr>
        <p:spPr>
          <a:xfrm>
            <a:off x="7572377" y="681031"/>
            <a:ext cx="1766885" cy="1404944"/>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圓角 6">
            <a:extLst>
              <a:ext uri="{FF2B5EF4-FFF2-40B4-BE49-F238E27FC236}">
                <a16:creationId xmlns:a16="http://schemas.microsoft.com/office/drawing/2014/main" id="{472CD882-7627-48AE-B05C-1F465DBEE662}"/>
              </a:ext>
            </a:extLst>
          </p:cNvPr>
          <p:cNvSpPr/>
          <p:nvPr/>
        </p:nvSpPr>
        <p:spPr>
          <a:xfrm>
            <a:off x="9215434" y="681031"/>
            <a:ext cx="2157415" cy="59336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550ddcf757_0_402"/>
          <p:cNvSpPr txBox="1">
            <a:spLocks noGrp="1"/>
          </p:cNvSpPr>
          <p:nvPr>
            <p:ph type="body" idx="1"/>
          </p:nvPr>
        </p:nvSpPr>
        <p:spPr>
          <a:xfrm>
            <a:off x="185737" y="1517925"/>
            <a:ext cx="11820525" cy="42858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dirty="0"/>
              <a:t>The </a:t>
            </a:r>
            <a:r>
              <a:rPr lang="en-US" sz="2400" dirty="0">
                <a:solidFill>
                  <a:srgbClr val="FF0000"/>
                </a:solidFill>
              </a:rPr>
              <a:t>exact cover S'</a:t>
            </a:r>
            <a:r>
              <a:rPr lang="en-US" sz="2400" dirty="0"/>
              <a:t> of U in the </a:t>
            </a:r>
            <a:r>
              <a:rPr lang="en-US" sz="2400" dirty="0" err="1"/>
              <a:t>ECP</a:t>
            </a:r>
            <a:r>
              <a:rPr lang="en-US" sz="2400" dirty="0"/>
              <a:t> satisfies the following two conditions :</a:t>
            </a:r>
            <a:endParaRPr sz="2400" dirty="0"/>
          </a:p>
          <a:p>
            <a:pPr marL="457200" lvl="0" indent="0" algn="l" rtl="0">
              <a:lnSpc>
                <a:spcPct val="100000"/>
              </a:lnSpc>
              <a:spcBef>
                <a:spcPts val="0"/>
              </a:spcBef>
              <a:spcAft>
                <a:spcPts val="0"/>
              </a:spcAft>
              <a:buSzPts val="2100"/>
              <a:buNone/>
            </a:pPr>
            <a:r>
              <a:rPr lang="en-US" sz="2400" dirty="0"/>
              <a:t>(</a:t>
            </a:r>
            <a:r>
              <a:rPr lang="en-US" sz="2400" dirty="0" err="1"/>
              <a:t>i</a:t>
            </a:r>
            <a:r>
              <a:rPr lang="en-US" sz="2400" dirty="0"/>
              <a:t>) Subsets in S' are mutually disjoint, as every element in U belongs to exactly one subset in S'.</a:t>
            </a:r>
            <a:endParaRPr sz="2400" dirty="0"/>
          </a:p>
          <a:p>
            <a:pPr marL="457200" lvl="0" indent="0" algn="l" rtl="0">
              <a:lnSpc>
                <a:spcPct val="100000"/>
              </a:lnSpc>
              <a:spcBef>
                <a:spcPts val="0"/>
              </a:spcBef>
              <a:spcAft>
                <a:spcPts val="0"/>
              </a:spcAft>
              <a:buSzPts val="2100"/>
              <a:buNone/>
            </a:pPr>
            <a:r>
              <a:rPr lang="en-US" sz="2400" dirty="0"/>
              <a:t>(ii) The union of all subsets in S’ is U.</a:t>
            </a:r>
            <a:endParaRPr sz="2400" dirty="0"/>
          </a:p>
          <a:p>
            <a:pPr marL="457200" lvl="0" indent="-381000" algn="l" rtl="0">
              <a:lnSpc>
                <a:spcPct val="100000"/>
              </a:lnSpc>
              <a:spcBef>
                <a:spcPts val="0"/>
              </a:spcBef>
              <a:spcAft>
                <a:spcPts val="0"/>
              </a:spcAft>
              <a:buSzPts val="2400"/>
              <a:buChar char="■"/>
            </a:pPr>
            <a:r>
              <a:rPr lang="en-US" sz="2400" dirty="0"/>
              <a:t>To check the above two conditions, a</a:t>
            </a:r>
            <a:r>
              <a:rPr lang="en-US" sz="2400" dirty="0">
                <a:solidFill>
                  <a:srgbClr val="FF0000"/>
                </a:solidFill>
              </a:rPr>
              <a:t> controlled counter</a:t>
            </a:r>
            <a:r>
              <a:rPr lang="en-US" sz="2400" dirty="0"/>
              <a:t> is proposed</a:t>
            </a:r>
            <a:r>
              <a:rPr lang="zh-TW" altLang="en-US" sz="2400" dirty="0"/>
              <a:t> </a:t>
            </a:r>
            <a:r>
              <a:rPr lang="en-US" altLang="zh-TW" sz="2400" dirty="0"/>
              <a:t>to replace an existing one for reducing the circuit depth.</a:t>
            </a:r>
            <a:endParaRPr sz="2400" dirty="0">
              <a:solidFill>
                <a:srgbClr val="000000"/>
              </a:solidFill>
            </a:endParaRPr>
          </a:p>
        </p:txBody>
      </p:sp>
      <p:sp>
        <p:nvSpPr>
          <p:cNvPr id="279" name="Google Shape;279;g2550ddcf757_0_402"/>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Oracle - Controlled-Counter</a:t>
            </a:r>
            <a:endParaRPr/>
          </a:p>
        </p:txBody>
      </p:sp>
      <p:pic>
        <p:nvPicPr>
          <p:cNvPr id="280" name="Google Shape;280;g2550ddcf757_0_402"/>
          <p:cNvPicPr preferRelativeResize="0"/>
          <p:nvPr/>
        </p:nvPicPr>
        <p:blipFill rotWithShape="1">
          <a:blip r:embed="rId3">
            <a:alphaModFix/>
          </a:blip>
          <a:srcRect/>
          <a:stretch/>
        </p:blipFill>
        <p:spPr>
          <a:xfrm>
            <a:off x="6546473" y="3787109"/>
            <a:ext cx="4700850" cy="2789100"/>
          </a:xfrm>
          <a:prstGeom prst="rect">
            <a:avLst/>
          </a:prstGeom>
          <a:noFill/>
          <a:ln>
            <a:noFill/>
          </a:ln>
        </p:spPr>
      </p:pic>
      <p:pic>
        <p:nvPicPr>
          <p:cNvPr id="5" name="圖片 4" descr="https://lh6.googleusercontent.com/eT-4crH3k4f9-Ew1C8kmebOBn1j2VbVmR6ZZK5iEjWqn5jutvjLGnTOt7jf34Kkp4jntFHObWVNJ3r8I8c2XBsN2vp-9wxxbEev6F9JG5j3ILnF_nIIyd2O1JhG9KOwXqqnTsLIXns0RzzSBGp-BsIYL6h-l06MjDIYc8bwGDh2M9ksnoGFZ7YHE8Z9dFHz8">
            <a:extLst>
              <a:ext uri="{FF2B5EF4-FFF2-40B4-BE49-F238E27FC236}">
                <a16:creationId xmlns:a16="http://schemas.microsoft.com/office/drawing/2014/main" id="{3BC394B0-F729-444E-A68E-6EFC6EB78878}"/>
              </a:ext>
            </a:extLst>
          </p:cNvPr>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6786" b="11142"/>
          <a:stretch/>
        </p:blipFill>
        <p:spPr bwMode="auto">
          <a:xfrm>
            <a:off x="1106909" y="3787109"/>
            <a:ext cx="4700850" cy="2789099"/>
          </a:xfrm>
          <a:prstGeom prst="rect">
            <a:avLst/>
          </a:prstGeom>
          <a:noFill/>
          <a:ln>
            <a:noFill/>
          </a:ln>
          <a:extLst>
            <a:ext uri="{53640926-AAD7-44D8-BBD7-CCE9431645EC}">
              <a14:shadowObscured xmlns:a14="http://schemas.microsoft.com/office/drawing/2010/main"/>
            </a:ext>
          </a:extLst>
        </p:spPr>
      </p:pic>
      <p:sp>
        <p:nvSpPr>
          <p:cNvPr id="3" name="禁止標誌 2">
            <a:extLst>
              <a:ext uri="{FF2B5EF4-FFF2-40B4-BE49-F238E27FC236}">
                <a16:creationId xmlns:a16="http://schemas.microsoft.com/office/drawing/2014/main" id="{8EFAC207-2AEA-4162-A29B-CD61014B9E2B}"/>
              </a:ext>
            </a:extLst>
          </p:cNvPr>
          <p:cNvSpPr/>
          <p:nvPr/>
        </p:nvSpPr>
        <p:spPr>
          <a:xfrm>
            <a:off x="2138516" y="4402186"/>
            <a:ext cx="2109020" cy="1887793"/>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3" name="圖片 2">
            <a:extLst>
              <a:ext uri="{FF2B5EF4-FFF2-40B4-BE49-F238E27FC236}">
                <a16:creationId xmlns:a16="http://schemas.microsoft.com/office/drawing/2014/main" id="{00F41815-B722-4C7D-9F66-85398EEB6C19}"/>
              </a:ext>
            </a:extLst>
          </p:cNvPr>
          <p:cNvPicPr>
            <a:picLocks noChangeAspect="1"/>
          </p:cNvPicPr>
          <p:nvPr/>
        </p:nvPicPr>
        <p:blipFill>
          <a:blip r:embed="rId3"/>
          <a:stretch>
            <a:fillRect/>
          </a:stretch>
        </p:blipFill>
        <p:spPr>
          <a:xfrm>
            <a:off x="737000" y="1624182"/>
            <a:ext cx="11067584" cy="4428781"/>
          </a:xfrm>
          <a:prstGeom prst="rect">
            <a:avLst/>
          </a:prstGeom>
        </p:spPr>
      </p:pic>
      <p:sp>
        <p:nvSpPr>
          <p:cNvPr id="287" name="Google Shape;287;g22af922cb9d_0_0"/>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Oracle - Controlled-Counter</a:t>
            </a:r>
            <a:endParaRPr/>
          </a:p>
        </p:txBody>
      </p:sp>
      <p:sp>
        <p:nvSpPr>
          <p:cNvPr id="288" name="Google Shape;288;g22af922cb9d_0_0"/>
          <p:cNvSpPr/>
          <p:nvPr/>
        </p:nvSpPr>
        <p:spPr>
          <a:xfrm>
            <a:off x="737000" y="1579975"/>
            <a:ext cx="10053900" cy="12372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g22af922cb9d_0_0"/>
          <p:cNvSpPr/>
          <p:nvPr/>
        </p:nvSpPr>
        <p:spPr>
          <a:xfrm>
            <a:off x="737000" y="2883026"/>
            <a:ext cx="10053900" cy="12372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g22af922cb9d_0_0"/>
          <p:cNvSpPr/>
          <p:nvPr/>
        </p:nvSpPr>
        <p:spPr>
          <a:xfrm>
            <a:off x="737000" y="4236125"/>
            <a:ext cx="10053900" cy="13716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22ef35c2390_0_0"/>
          <p:cNvSpPr txBox="1">
            <a:spLocks noGrp="1"/>
          </p:cNvSpPr>
          <p:nvPr>
            <p:ph type="body" idx="1"/>
          </p:nvPr>
        </p:nvSpPr>
        <p:spPr>
          <a:xfrm>
            <a:off x="673250" y="1717950"/>
            <a:ext cx="10909200" cy="42858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dirty="0"/>
              <a:t>Universal set U has </a:t>
            </a:r>
            <a:r>
              <a:rPr lang="en-US" sz="2400" dirty="0">
                <a:solidFill>
                  <a:srgbClr val="0000CC"/>
                </a:solidFill>
              </a:rPr>
              <a:t>m elements</a:t>
            </a:r>
            <a:r>
              <a:rPr lang="en-US" sz="2400" dirty="0"/>
              <a:t>.</a:t>
            </a:r>
            <a:endParaRPr sz="2400" dirty="0"/>
          </a:p>
          <a:p>
            <a:pPr marL="457200" lvl="0" indent="-381000" algn="l" rtl="0">
              <a:lnSpc>
                <a:spcPct val="100000"/>
              </a:lnSpc>
              <a:spcBef>
                <a:spcPts val="0"/>
              </a:spcBef>
              <a:spcAft>
                <a:spcPts val="0"/>
              </a:spcAft>
              <a:buSzPts val="2400"/>
              <a:buChar char="■"/>
            </a:pPr>
            <a:r>
              <a:rPr lang="en-US" sz="2400" dirty="0"/>
              <a:t>Collection S has </a:t>
            </a:r>
            <a:r>
              <a:rPr lang="en-US" sz="2400" dirty="0">
                <a:solidFill>
                  <a:srgbClr val="00B050"/>
                </a:solidFill>
              </a:rPr>
              <a:t>n subsets</a:t>
            </a:r>
            <a:r>
              <a:rPr lang="en-US" sz="2400" dirty="0"/>
              <a:t>, so </a:t>
            </a:r>
            <a:r>
              <a:rPr lang="en-US" sz="2400" dirty="0">
                <a:solidFill>
                  <a:srgbClr val="00B050"/>
                </a:solidFill>
              </a:rPr>
              <a:t>n</a:t>
            </a:r>
            <a:r>
              <a:rPr lang="en-US" sz="2400" dirty="0"/>
              <a:t> qubits are required.</a:t>
            </a:r>
            <a:endParaRPr sz="2400" dirty="0"/>
          </a:p>
          <a:p>
            <a:pPr marL="457200" lvl="0" indent="-381000" algn="l" rtl="0">
              <a:lnSpc>
                <a:spcPct val="100000"/>
              </a:lnSpc>
              <a:spcBef>
                <a:spcPts val="0"/>
              </a:spcBef>
              <a:spcAft>
                <a:spcPts val="0"/>
              </a:spcAft>
              <a:buSzPts val="2400"/>
              <a:buChar char="■"/>
            </a:pPr>
            <a:r>
              <a:rPr lang="en-US" sz="2400" dirty="0"/>
              <a:t>Controlled counter needs </a:t>
            </a:r>
            <a:r>
              <a:rPr lang="en-US" sz="2400" dirty="0">
                <a:solidFill>
                  <a:srgbClr val="FF0000"/>
                </a:solidFill>
              </a:rPr>
              <a:t>ceil(</a:t>
            </a:r>
            <a:r>
              <a:rPr lang="en-US" sz="2400" dirty="0" err="1">
                <a:solidFill>
                  <a:srgbClr val="FF0000"/>
                </a:solidFill>
              </a:rPr>
              <a:t>log</a:t>
            </a:r>
            <a:r>
              <a:rPr lang="en-US" sz="2400" baseline="-25000" dirty="0" err="1">
                <a:solidFill>
                  <a:srgbClr val="FF0000"/>
                </a:solidFill>
              </a:rPr>
              <a:t>2</a:t>
            </a:r>
            <a:r>
              <a:rPr lang="en-US" sz="2400" baseline="-25000" dirty="0">
                <a:solidFill>
                  <a:srgbClr val="FF0000"/>
                </a:solidFill>
              </a:rPr>
              <a:t> </a:t>
            </a:r>
            <a:r>
              <a:rPr lang="en-US" sz="2400" dirty="0">
                <a:solidFill>
                  <a:srgbClr val="00B050"/>
                </a:solidFill>
              </a:rPr>
              <a:t>n</a:t>
            </a:r>
            <a:r>
              <a:rPr lang="en-US" sz="2400" dirty="0">
                <a:solidFill>
                  <a:srgbClr val="FF0000"/>
                </a:solidFill>
              </a:rPr>
              <a:t>) </a:t>
            </a:r>
            <a:r>
              <a:rPr lang="en-US" sz="2400" dirty="0"/>
              <a:t>qubits for each of </a:t>
            </a:r>
            <a:r>
              <a:rPr lang="en-US" sz="2400" dirty="0">
                <a:solidFill>
                  <a:srgbClr val="0000CC"/>
                </a:solidFill>
              </a:rPr>
              <a:t>m elements</a:t>
            </a:r>
            <a:r>
              <a:rPr lang="en-US" sz="2400" dirty="0"/>
              <a:t>.</a:t>
            </a:r>
            <a:endParaRPr sz="2400" dirty="0"/>
          </a:p>
          <a:p>
            <a:pPr marL="914400" lvl="1" indent="-381000" algn="l" rtl="0">
              <a:lnSpc>
                <a:spcPct val="100000"/>
              </a:lnSpc>
              <a:spcBef>
                <a:spcPts val="0"/>
              </a:spcBef>
              <a:spcAft>
                <a:spcPts val="0"/>
              </a:spcAft>
              <a:buSzPts val="2400"/>
              <a:buChar char="◻"/>
            </a:pPr>
            <a:r>
              <a:rPr lang="en-US" sz="2400" dirty="0">
                <a:solidFill>
                  <a:srgbClr val="000000"/>
                </a:solidFill>
              </a:rPr>
              <a:t>Hence, the universal set U requires a total of </a:t>
            </a:r>
            <a:r>
              <a:rPr lang="en-US" dirty="0">
                <a:solidFill>
                  <a:srgbClr val="0000CC"/>
                </a:solidFill>
              </a:rPr>
              <a:t>m</a:t>
            </a:r>
            <a:r>
              <a:rPr lang="en-US" sz="2400" dirty="0">
                <a:solidFill>
                  <a:srgbClr val="FF0000"/>
                </a:solidFill>
              </a:rPr>
              <a:t>*(ceil(</a:t>
            </a:r>
            <a:r>
              <a:rPr lang="en-US" sz="2400" dirty="0" err="1">
                <a:solidFill>
                  <a:srgbClr val="FF0000"/>
                </a:solidFill>
              </a:rPr>
              <a:t>log</a:t>
            </a:r>
            <a:r>
              <a:rPr lang="en-US" sz="2400" baseline="-25000" dirty="0" err="1">
                <a:solidFill>
                  <a:srgbClr val="FF0000"/>
                </a:solidFill>
              </a:rPr>
              <a:t>2</a:t>
            </a:r>
            <a:r>
              <a:rPr lang="en-US" sz="2400" baseline="-25000" dirty="0">
                <a:solidFill>
                  <a:srgbClr val="FF0000"/>
                </a:solidFill>
              </a:rPr>
              <a:t> </a:t>
            </a:r>
            <a:r>
              <a:rPr lang="en-US" dirty="0">
                <a:solidFill>
                  <a:srgbClr val="00B050"/>
                </a:solidFill>
              </a:rPr>
              <a:t>n</a:t>
            </a:r>
            <a:r>
              <a:rPr lang="en-US" sz="2400" dirty="0">
                <a:solidFill>
                  <a:srgbClr val="FF0000"/>
                </a:solidFill>
              </a:rPr>
              <a:t>))</a:t>
            </a:r>
            <a:r>
              <a:rPr lang="en-US" sz="2400" dirty="0">
                <a:solidFill>
                  <a:srgbClr val="000000"/>
                </a:solidFill>
              </a:rPr>
              <a:t> qubits for representation.</a:t>
            </a:r>
            <a:endParaRPr sz="2400" dirty="0">
              <a:solidFill>
                <a:srgbClr val="000000"/>
              </a:solidFill>
            </a:endParaRPr>
          </a:p>
          <a:p>
            <a:pPr marL="457200" lvl="0" indent="-381000" algn="l" rtl="0">
              <a:lnSpc>
                <a:spcPct val="100000"/>
              </a:lnSpc>
              <a:spcBef>
                <a:spcPts val="0"/>
              </a:spcBef>
              <a:spcAft>
                <a:spcPts val="0"/>
              </a:spcAft>
              <a:buSzPts val="2400"/>
              <a:buChar char="■"/>
            </a:pPr>
            <a:r>
              <a:rPr lang="en-US" sz="2400" dirty="0">
                <a:solidFill>
                  <a:srgbClr val="000000"/>
                </a:solidFill>
              </a:rPr>
              <a:t>Ancilla qubits : 1</a:t>
            </a:r>
            <a:endParaRPr sz="2400" dirty="0">
              <a:solidFill>
                <a:srgbClr val="000000"/>
              </a:solidFill>
            </a:endParaRPr>
          </a:p>
          <a:p>
            <a:pPr marL="457200" lvl="0" indent="-381000" algn="l" rtl="0">
              <a:lnSpc>
                <a:spcPct val="100000"/>
              </a:lnSpc>
              <a:spcBef>
                <a:spcPts val="0"/>
              </a:spcBef>
              <a:spcAft>
                <a:spcPts val="0"/>
              </a:spcAft>
              <a:buSzPts val="2400"/>
              <a:buChar char="■"/>
            </a:pPr>
            <a:r>
              <a:rPr lang="en-US" sz="2400" dirty="0">
                <a:solidFill>
                  <a:srgbClr val="000000"/>
                </a:solidFill>
              </a:rPr>
              <a:t>Total qubits :</a:t>
            </a:r>
            <a:r>
              <a:rPr lang="en-US" sz="2400" dirty="0">
                <a:solidFill>
                  <a:srgbClr val="FF0000"/>
                </a:solidFill>
              </a:rPr>
              <a:t> </a:t>
            </a:r>
            <a:r>
              <a:rPr lang="en-US" sz="2400" dirty="0">
                <a:solidFill>
                  <a:srgbClr val="00B050"/>
                </a:solidFill>
              </a:rPr>
              <a:t>n</a:t>
            </a:r>
            <a:r>
              <a:rPr lang="en-US" sz="2400" dirty="0">
                <a:solidFill>
                  <a:srgbClr val="FF0000"/>
                </a:solidFill>
              </a:rPr>
              <a:t> + </a:t>
            </a:r>
            <a:r>
              <a:rPr lang="en-US" sz="2400" dirty="0">
                <a:solidFill>
                  <a:srgbClr val="0000CC"/>
                </a:solidFill>
              </a:rPr>
              <a:t>m</a:t>
            </a:r>
            <a:r>
              <a:rPr lang="en-US" sz="2400" dirty="0">
                <a:solidFill>
                  <a:srgbClr val="FF0000"/>
                </a:solidFill>
              </a:rPr>
              <a:t>*(ceil(</a:t>
            </a:r>
            <a:r>
              <a:rPr lang="en-US" sz="2400" dirty="0" err="1">
                <a:solidFill>
                  <a:srgbClr val="FF0000"/>
                </a:solidFill>
              </a:rPr>
              <a:t>log</a:t>
            </a:r>
            <a:r>
              <a:rPr lang="en-US" sz="2400" baseline="-25000" dirty="0" err="1">
                <a:solidFill>
                  <a:srgbClr val="FF0000"/>
                </a:solidFill>
              </a:rPr>
              <a:t>2</a:t>
            </a:r>
            <a:r>
              <a:rPr lang="en-US" sz="2400" baseline="-25000" dirty="0">
                <a:solidFill>
                  <a:srgbClr val="FF0000"/>
                </a:solidFill>
              </a:rPr>
              <a:t> </a:t>
            </a:r>
            <a:r>
              <a:rPr lang="en-US" sz="2400" dirty="0">
                <a:solidFill>
                  <a:srgbClr val="00B050"/>
                </a:solidFill>
              </a:rPr>
              <a:t>n</a:t>
            </a:r>
            <a:r>
              <a:rPr lang="en-US" sz="2400" dirty="0">
                <a:solidFill>
                  <a:srgbClr val="FF0000"/>
                </a:solidFill>
              </a:rPr>
              <a:t>)) +</a:t>
            </a:r>
            <a:r>
              <a:rPr lang="en-US" sz="2400" dirty="0">
                <a:solidFill>
                  <a:schemeClr val="tx1"/>
                </a:solidFill>
              </a:rPr>
              <a:t> 1</a:t>
            </a:r>
            <a:endParaRPr sz="2400" dirty="0">
              <a:solidFill>
                <a:schemeClr val="tx1"/>
              </a:solidFill>
            </a:endParaRPr>
          </a:p>
        </p:txBody>
      </p:sp>
      <p:sp>
        <p:nvSpPr>
          <p:cNvPr id="297" name="Google Shape;297;g22ef35c2390_0_0"/>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The number of qubits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2550ddcf757_0_463"/>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Outline</a:t>
            </a:r>
            <a:endParaRPr/>
          </a:p>
        </p:txBody>
      </p:sp>
      <p:sp>
        <p:nvSpPr>
          <p:cNvPr id="304" name="Google Shape;304;g2550ddcf757_0_463"/>
          <p:cNvSpPr txBox="1">
            <a:spLocks noGrp="1"/>
          </p:cNvSpPr>
          <p:nvPr>
            <p:ph type="body" idx="1"/>
          </p:nvPr>
        </p:nvSpPr>
        <p:spPr>
          <a:xfrm>
            <a:off x="624417" y="1844678"/>
            <a:ext cx="10972800" cy="410520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SzPts val="2400"/>
              <a:buChar char="■"/>
            </a:pPr>
            <a:r>
              <a:rPr lang="en-US">
                <a:solidFill>
                  <a:schemeClr val="dk2"/>
                </a:solidFill>
              </a:rPr>
              <a:t>Introduction</a:t>
            </a:r>
            <a:endParaRPr>
              <a:solidFill>
                <a:schemeClr val="dk2"/>
              </a:solidFill>
            </a:endParaRPr>
          </a:p>
          <a:p>
            <a:pPr marL="342900" lvl="0" indent="-342900" algn="l" rtl="0">
              <a:lnSpc>
                <a:spcPct val="150000"/>
              </a:lnSpc>
              <a:spcBef>
                <a:spcPts val="0"/>
              </a:spcBef>
              <a:spcAft>
                <a:spcPts val="0"/>
              </a:spcAft>
              <a:buSzPts val="2400"/>
              <a:buChar char="■"/>
            </a:pPr>
            <a:r>
              <a:rPr lang="en-US"/>
              <a:t>Background and related work</a:t>
            </a:r>
            <a:endParaRPr/>
          </a:p>
          <a:p>
            <a:pPr marL="342900" lvl="0" indent="-342900" algn="l" rtl="0">
              <a:lnSpc>
                <a:spcPct val="150000"/>
              </a:lnSpc>
              <a:spcBef>
                <a:spcPts val="640"/>
              </a:spcBef>
              <a:spcAft>
                <a:spcPts val="0"/>
              </a:spcAft>
              <a:buSzPts val="2400"/>
              <a:buChar char="■"/>
            </a:pPr>
            <a:r>
              <a:rPr lang="en-US"/>
              <a:t>Proposed Method</a:t>
            </a:r>
            <a:endParaRPr/>
          </a:p>
          <a:p>
            <a:pPr marL="342900" lvl="0" indent="-342900" algn="l" rtl="0">
              <a:lnSpc>
                <a:spcPct val="150000"/>
              </a:lnSpc>
              <a:spcBef>
                <a:spcPts val="640"/>
              </a:spcBef>
              <a:spcAft>
                <a:spcPts val="0"/>
              </a:spcAft>
              <a:buClr>
                <a:srgbClr val="FF0000"/>
              </a:buClr>
              <a:buSzPts val="2400"/>
              <a:buChar char="■"/>
            </a:pPr>
            <a:r>
              <a:rPr lang="en-US">
                <a:solidFill>
                  <a:srgbClr val="FF0000"/>
                </a:solidFill>
              </a:rPr>
              <a:t>Experiment and Result</a:t>
            </a:r>
            <a:endParaRPr>
              <a:solidFill>
                <a:srgbClr val="FF0000"/>
              </a:solidFill>
            </a:endParaRPr>
          </a:p>
          <a:p>
            <a:pPr marL="342900" lvl="0" indent="-342900" algn="l" rtl="0">
              <a:lnSpc>
                <a:spcPct val="150000"/>
              </a:lnSpc>
              <a:spcBef>
                <a:spcPts val="640"/>
              </a:spcBef>
              <a:spcAft>
                <a:spcPts val="0"/>
              </a:spcAft>
              <a:buSzPts val="2400"/>
              <a:buChar char="■"/>
            </a:pPr>
            <a:r>
              <a:rPr lang="en-US"/>
              <a:t>Conclusion</a:t>
            </a:r>
            <a:endParaRPr/>
          </a:p>
        </p:txBody>
      </p:sp>
      <p:sp>
        <p:nvSpPr>
          <p:cNvPr id="305" name="Google Shape;305;g2550ddcf757_0_463"/>
          <p:cNvSpPr txBox="1">
            <a:spLocks noGrp="1"/>
          </p:cNvSpPr>
          <p:nvPr>
            <p:ph type="sldNum" idx="12"/>
          </p:nvPr>
        </p:nvSpPr>
        <p:spPr>
          <a:xfrm>
            <a:off x="9357484" y="6616700"/>
            <a:ext cx="2844900" cy="241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20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Outline</a:t>
            </a:r>
            <a:endParaRPr/>
          </a:p>
        </p:txBody>
      </p:sp>
      <p:sp>
        <p:nvSpPr>
          <p:cNvPr id="122" name="Google Shape;122;p2"/>
          <p:cNvSpPr txBox="1">
            <a:spLocks noGrp="1"/>
          </p:cNvSpPr>
          <p:nvPr>
            <p:ph type="body" idx="1"/>
          </p:nvPr>
        </p:nvSpPr>
        <p:spPr>
          <a:xfrm>
            <a:off x="624417" y="1844678"/>
            <a:ext cx="10972800" cy="410527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SzPts val="2400"/>
              <a:buChar char="■"/>
            </a:pPr>
            <a:r>
              <a:rPr lang="en-US"/>
              <a:t>Introduction</a:t>
            </a:r>
            <a:endParaRPr/>
          </a:p>
          <a:p>
            <a:pPr marL="342900" lvl="0" indent="-342900" algn="l" rtl="0">
              <a:lnSpc>
                <a:spcPct val="150000"/>
              </a:lnSpc>
              <a:spcBef>
                <a:spcPts val="0"/>
              </a:spcBef>
              <a:spcAft>
                <a:spcPts val="0"/>
              </a:spcAft>
              <a:buSzPts val="2400"/>
              <a:buChar char="■"/>
            </a:pPr>
            <a:r>
              <a:rPr lang="en-US"/>
              <a:t>Background Knowledge</a:t>
            </a:r>
            <a:endParaRPr/>
          </a:p>
          <a:p>
            <a:pPr marL="342900" lvl="0" indent="-342900" algn="l" rtl="0">
              <a:lnSpc>
                <a:spcPct val="150000"/>
              </a:lnSpc>
              <a:spcBef>
                <a:spcPts val="640"/>
              </a:spcBef>
              <a:spcAft>
                <a:spcPts val="0"/>
              </a:spcAft>
              <a:buSzPts val="2400"/>
              <a:buChar char="■"/>
            </a:pPr>
            <a:r>
              <a:rPr lang="en-US"/>
              <a:t>Proposed Method</a:t>
            </a:r>
            <a:endParaRPr/>
          </a:p>
          <a:p>
            <a:pPr marL="342900" lvl="0" indent="-342900" algn="l" rtl="0">
              <a:lnSpc>
                <a:spcPct val="150000"/>
              </a:lnSpc>
              <a:spcBef>
                <a:spcPts val="640"/>
              </a:spcBef>
              <a:spcAft>
                <a:spcPts val="0"/>
              </a:spcAft>
              <a:buSzPts val="2400"/>
              <a:buChar char="■"/>
            </a:pPr>
            <a:r>
              <a:rPr lang="en-US"/>
              <a:t>Experiment and Result</a:t>
            </a:r>
            <a:endParaRPr/>
          </a:p>
          <a:p>
            <a:pPr marL="342900" lvl="0" indent="-342900" algn="l" rtl="0">
              <a:lnSpc>
                <a:spcPct val="150000"/>
              </a:lnSpc>
              <a:spcBef>
                <a:spcPts val="640"/>
              </a:spcBef>
              <a:spcAft>
                <a:spcPts val="0"/>
              </a:spcAft>
              <a:buSzPts val="2400"/>
              <a:buChar char="■"/>
            </a:pPr>
            <a:r>
              <a:rPr lang="en-US"/>
              <a:t>Conclusion</a:t>
            </a:r>
            <a:endParaRPr/>
          </a:p>
        </p:txBody>
      </p:sp>
      <p:sp>
        <p:nvSpPr>
          <p:cNvPr id="123" name="Google Shape;123;p2"/>
          <p:cNvSpPr txBox="1">
            <a:spLocks noGrp="1"/>
          </p:cNvSpPr>
          <p:nvPr>
            <p:ph type="sldNum" idx="12"/>
          </p:nvPr>
        </p:nvSpPr>
        <p:spPr>
          <a:xfrm>
            <a:off x="9357484" y="6616700"/>
            <a:ext cx="2844800" cy="2413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20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2550ddcf757_0_498"/>
          <p:cNvSpPr txBox="1">
            <a:spLocks noGrp="1"/>
          </p:cNvSpPr>
          <p:nvPr>
            <p:ph type="body" idx="1"/>
          </p:nvPr>
        </p:nvSpPr>
        <p:spPr>
          <a:xfrm>
            <a:off x="96947" y="1474626"/>
            <a:ext cx="11819749" cy="10683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dirty="0"/>
              <a:t>Collections of set U = {1, 2, 3}, A = {3}，B  = {1, 3}，C  = {1}，D  = {2}，E  = {1, 2}</a:t>
            </a:r>
            <a:endParaRPr sz="2400" dirty="0"/>
          </a:p>
          <a:p>
            <a:pPr marL="0" lvl="0" indent="0" algn="l" rtl="0">
              <a:lnSpc>
                <a:spcPct val="100000"/>
              </a:lnSpc>
              <a:spcBef>
                <a:spcPts val="0"/>
              </a:spcBef>
              <a:spcAft>
                <a:spcPts val="0"/>
              </a:spcAft>
              <a:buSzPts val="2100"/>
              <a:buNone/>
            </a:pPr>
            <a:endParaRPr sz="2400" dirty="0"/>
          </a:p>
          <a:p>
            <a:pPr marL="0" lvl="0" indent="0" algn="l" rtl="0">
              <a:lnSpc>
                <a:spcPct val="100000"/>
              </a:lnSpc>
              <a:spcBef>
                <a:spcPts val="0"/>
              </a:spcBef>
              <a:spcAft>
                <a:spcPts val="0"/>
              </a:spcAft>
              <a:buSzPts val="2100"/>
              <a:buNone/>
            </a:pPr>
            <a:endParaRPr sz="2400" dirty="0"/>
          </a:p>
          <a:p>
            <a:pPr marL="0" lvl="0" indent="0" algn="l" rtl="0">
              <a:lnSpc>
                <a:spcPct val="100000"/>
              </a:lnSpc>
              <a:spcBef>
                <a:spcPts val="0"/>
              </a:spcBef>
              <a:spcAft>
                <a:spcPts val="0"/>
              </a:spcAft>
              <a:buSzPts val="2100"/>
              <a:buNone/>
            </a:pPr>
            <a:endParaRPr sz="2400" dirty="0"/>
          </a:p>
          <a:p>
            <a:pPr marL="457200" lvl="0" indent="0" algn="l" rtl="0">
              <a:lnSpc>
                <a:spcPct val="100000"/>
              </a:lnSpc>
              <a:spcBef>
                <a:spcPts val="0"/>
              </a:spcBef>
              <a:spcAft>
                <a:spcPts val="0"/>
              </a:spcAft>
              <a:buSzPts val="2100"/>
              <a:buNone/>
            </a:pPr>
            <a:endParaRPr sz="2400" dirty="0"/>
          </a:p>
        </p:txBody>
      </p:sp>
      <p:sp>
        <p:nvSpPr>
          <p:cNvPr id="320" name="Google Shape;320;g2550ddcf757_0_498"/>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Experiment - Oracle</a:t>
            </a:r>
            <a:endParaRPr/>
          </a:p>
        </p:txBody>
      </p:sp>
      <p:pic>
        <p:nvPicPr>
          <p:cNvPr id="321" name="Google Shape;321;g2550ddcf757_0_498"/>
          <p:cNvPicPr preferRelativeResize="0"/>
          <p:nvPr/>
        </p:nvPicPr>
        <p:blipFill rotWithShape="1">
          <a:blip r:embed="rId3">
            <a:alphaModFix/>
          </a:blip>
          <a:srcRect/>
          <a:stretch/>
        </p:blipFill>
        <p:spPr>
          <a:xfrm>
            <a:off x="0" y="2332729"/>
            <a:ext cx="12191999" cy="3567285"/>
          </a:xfrm>
          <a:prstGeom prst="rect">
            <a:avLst/>
          </a:prstGeom>
          <a:noFill/>
          <a:ln>
            <a:noFill/>
          </a:ln>
        </p:spPr>
      </p:pic>
      <p:sp>
        <p:nvSpPr>
          <p:cNvPr id="322" name="Google Shape;322;g2550ddcf757_0_498"/>
          <p:cNvSpPr/>
          <p:nvPr/>
        </p:nvSpPr>
        <p:spPr>
          <a:xfrm>
            <a:off x="609600" y="2367638"/>
            <a:ext cx="4757700" cy="3567487"/>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g2550ddcf757_0_498"/>
          <p:cNvSpPr txBox="1"/>
          <p:nvPr/>
        </p:nvSpPr>
        <p:spPr>
          <a:xfrm>
            <a:off x="2600250" y="1947914"/>
            <a:ext cx="776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rgbClr val="FF0000"/>
                </a:solidFill>
                <a:latin typeface="Arial"/>
                <a:ea typeface="Arial"/>
                <a:cs typeface="Arial"/>
                <a:sym typeface="Arial"/>
              </a:rPr>
              <a:t>U</a:t>
            </a:r>
            <a:r>
              <a:rPr lang="en-US" sz="1400" b="1" i="1" u="none" strike="noStrike" cap="none" baseline="-25000">
                <a:solidFill>
                  <a:srgbClr val="FF0000"/>
                </a:solidFill>
                <a:latin typeface="Arial"/>
                <a:ea typeface="Arial"/>
                <a:cs typeface="Arial"/>
                <a:sym typeface="Arial"/>
              </a:rPr>
              <a:t>f</a:t>
            </a:r>
            <a:endParaRPr sz="1400" b="1" i="1" u="none" strike="noStrike" cap="none" baseline="-25000">
              <a:solidFill>
                <a:srgbClr val="FF0000"/>
              </a:solidFill>
              <a:latin typeface="Arial"/>
              <a:ea typeface="Arial"/>
              <a:cs typeface="Arial"/>
              <a:sym typeface="Arial"/>
            </a:endParaRPr>
          </a:p>
        </p:txBody>
      </p:sp>
      <p:sp>
        <p:nvSpPr>
          <p:cNvPr id="324" name="Google Shape;324;g2550ddcf757_0_498"/>
          <p:cNvSpPr/>
          <p:nvPr/>
        </p:nvSpPr>
        <p:spPr>
          <a:xfrm>
            <a:off x="6199200" y="2380880"/>
            <a:ext cx="4658100" cy="356711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g2550ddcf757_0_498"/>
          <p:cNvSpPr txBox="1"/>
          <p:nvPr/>
        </p:nvSpPr>
        <p:spPr>
          <a:xfrm>
            <a:off x="8086052" y="1985763"/>
            <a:ext cx="1458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dirty="0" err="1">
                <a:solidFill>
                  <a:srgbClr val="FF0000"/>
                </a:solidFill>
                <a:latin typeface="Arial"/>
                <a:ea typeface="Arial"/>
                <a:cs typeface="Arial"/>
                <a:sym typeface="Arial"/>
              </a:rPr>
              <a:t>U</a:t>
            </a:r>
            <a:r>
              <a:rPr lang="en-US" sz="1400" b="1" i="1" u="none" strike="noStrike" cap="none" baseline="30000" dirty="0" err="1">
                <a:solidFill>
                  <a:srgbClr val="FF0000"/>
                </a:solidFill>
                <a:latin typeface="Arial"/>
                <a:ea typeface="Arial"/>
                <a:cs typeface="Arial"/>
                <a:sym typeface="Arial"/>
              </a:rPr>
              <a:t>†</a:t>
            </a:r>
            <a:r>
              <a:rPr lang="en-US" sz="1400" b="1" i="1" u="none" strike="noStrike" cap="none" baseline="-25000" dirty="0" err="1">
                <a:solidFill>
                  <a:srgbClr val="FF0000"/>
                </a:solidFill>
                <a:latin typeface="Arial"/>
                <a:ea typeface="Arial"/>
                <a:cs typeface="Arial"/>
                <a:sym typeface="Arial"/>
              </a:rPr>
              <a:t>f</a:t>
            </a:r>
            <a:endParaRPr sz="1400" b="1" i="1" u="none" strike="noStrike" cap="none" baseline="-25000" dirty="0">
              <a:solidFill>
                <a:srgbClr val="FF0000"/>
              </a:solidFill>
              <a:latin typeface="Arial"/>
              <a:ea typeface="Arial"/>
              <a:cs typeface="Arial"/>
              <a:sym typeface="Arial"/>
            </a:endParaRPr>
          </a:p>
        </p:txBody>
      </p:sp>
      <p:sp>
        <p:nvSpPr>
          <p:cNvPr id="326" name="Google Shape;326;g2550ddcf757_0_498"/>
          <p:cNvSpPr/>
          <p:nvPr/>
        </p:nvSpPr>
        <p:spPr>
          <a:xfrm>
            <a:off x="668953" y="2547048"/>
            <a:ext cx="664200" cy="3028899"/>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g2550ddcf757_0_498"/>
          <p:cNvSpPr txBox="1"/>
          <p:nvPr/>
        </p:nvSpPr>
        <p:spPr>
          <a:xfrm>
            <a:off x="581261" y="5604292"/>
            <a:ext cx="324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FF"/>
                </a:solidFill>
                <a:latin typeface="Arial"/>
                <a:ea typeface="Arial"/>
                <a:cs typeface="Arial"/>
                <a:sym typeface="Arial"/>
              </a:rPr>
              <a:t>⌈log</a:t>
            </a:r>
            <a:r>
              <a:rPr lang="en-US" sz="1400" b="1" i="0" u="none" strike="noStrike" cap="none" baseline="-25000">
                <a:solidFill>
                  <a:srgbClr val="0000FF"/>
                </a:solidFill>
                <a:latin typeface="Arial"/>
                <a:ea typeface="Arial"/>
                <a:cs typeface="Arial"/>
                <a:sym typeface="Arial"/>
              </a:rPr>
              <a:t>2</a:t>
            </a:r>
            <a:r>
              <a:rPr lang="en-US" sz="1400" b="1" i="0" u="none" strike="noStrike" cap="none">
                <a:solidFill>
                  <a:srgbClr val="0000FF"/>
                </a:solidFill>
                <a:latin typeface="Arial"/>
                <a:ea typeface="Arial"/>
                <a:cs typeface="Arial"/>
                <a:sym typeface="Arial"/>
              </a:rPr>
              <a:t>5⌉ bits = 3 bits Counter</a:t>
            </a:r>
            <a:endParaRPr sz="1400" b="1" i="0" u="none" strike="noStrike" cap="none">
              <a:solidFill>
                <a:srgbClr val="0000FF"/>
              </a:solidFill>
              <a:latin typeface="Arial"/>
              <a:ea typeface="Arial"/>
              <a:cs typeface="Arial"/>
              <a:sym typeface="Arial"/>
            </a:endParaRPr>
          </a:p>
        </p:txBody>
      </p:sp>
      <p:sp>
        <p:nvSpPr>
          <p:cNvPr id="328" name="Google Shape;328;g2550ddcf757_0_498"/>
          <p:cNvSpPr txBox="1"/>
          <p:nvPr/>
        </p:nvSpPr>
        <p:spPr>
          <a:xfrm>
            <a:off x="10853100" y="1985763"/>
            <a:ext cx="1458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9900FF"/>
                </a:solidFill>
                <a:latin typeface="Arial"/>
                <a:ea typeface="Arial"/>
                <a:cs typeface="Arial"/>
                <a:sym typeface="Arial"/>
              </a:rPr>
              <a:t>Diffuser</a:t>
            </a:r>
            <a:endParaRPr sz="1400" b="1" i="0" u="none" strike="noStrike" cap="none" dirty="0">
              <a:solidFill>
                <a:srgbClr val="9900FF"/>
              </a:solidFill>
              <a:latin typeface="Arial"/>
              <a:ea typeface="Arial"/>
              <a:cs typeface="Arial"/>
              <a:sym typeface="Arial"/>
            </a:endParaRPr>
          </a:p>
        </p:txBody>
      </p:sp>
      <p:sp>
        <p:nvSpPr>
          <p:cNvPr id="329" name="Google Shape;329;g2550ddcf757_0_498"/>
          <p:cNvSpPr/>
          <p:nvPr/>
        </p:nvSpPr>
        <p:spPr>
          <a:xfrm>
            <a:off x="67525" y="2259678"/>
            <a:ext cx="513600" cy="3765974"/>
          </a:xfrm>
          <a:prstGeom prst="rect">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g2550ddcf757_0_498"/>
          <p:cNvSpPr txBox="1"/>
          <p:nvPr/>
        </p:nvSpPr>
        <p:spPr>
          <a:xfrm>
            <a:off x="0" y="6131550"/>
            <a:ext cx="4009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9900"/>
                </a:solidFill>
                <a:latin typeface="Arial"/>
                <a:ea typeface="Arial"/>
                <a:cs typeface="Arial"/>
                <a:sym typeface="Arial"/>
              </a:rPr>
              <a:t>Initialization</a:t>
            </a:r>
            <a:endParaRPr sz="1400" b="1" i="0" u="none" strike="noStrike" cap="none">
              <a:solidFill>
                <a:srgbClr val="FF9900"/>
              </a:solidFill>
              <a:latin typeface="Arial"/>
              <a:ea typeface="Arial"/>
              <a:cs typeface="Arial"/>
              <a:sym typeface="Arial"/>
            </a:endParaRPr>
          </a:p>
        </p:txBody>
      </p:sp>
      <p:sp>
        <p:nvSpPr>
          <p:cNvPr id="331" name="Google Shape;331;g2550ddcf757_0_498"/>
          <p:cNvSpPr/>
          <p:nvPr/>
        </p:nvSpPr>
        <p:spPr>
          <a:xfrm>
            <a:off x="5505348" y="2385963"/>
            <a:ext cx="513600" cy="3567487"/>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g2550ddcf757_0_498"/>
          <p:cNvSpPr txBox="1"/>
          <p:nvPr/>
        </p:nvSpPr>
        <p:spPr>
          <a:xfrm>
            <a:off x="5149650" y="6131550"/>
            <a:ext cx="1892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6AA84F"/>
                </a:solidFill>
                <a:latin typeface="Arial"/>
                <a:ea typeface="Arial"/>
                <a:cs typeface="Arial"/>
                <a:sym typeface="Arial"/>
              </a:rPr>
              <a:t>Phase Kickback</a:t>
            </a:r>
            <a:endParaRPr sz="1400" b="1" i="0" u="none" strike="noStrike" cap="none">
              <a:solidFill>
                <a:srgbClr val="6AA84F"/>
              </a:solidFill>
              <a:latin typeface="Arial"/>
              <a:ea typeface="Arial"/>
              <a:cs typeface="Arial"/>
              <a:sym typeface="Arial"/>
            </a:endParaRPr>
          </a:p>
        </p:txBody>
      </p:sp>
      <p:sp>
        <p:nvSpPr>
          <p:cNvPr id="2" name="文字方塊 1">
            <a:extLst>
              <a:ext uri="{FF2B5EF4-FFF2-40B4-BE49-F238E27FC236}">
                <a16:creationId xmlns:a16="http://schemas.microsoft.com/office/drawing/2014/main" id="{F3F5B708-BCB7-4065-8096-6EA1D3E505F0}"/>
              </a:ext>
            </a:extLst>
          </p:cNvPr>
          <p:cNvSpPr txBox="1"/>
          <p:nvPr/>
        </p:nvSpPr>
        <p:spPr>
          <a:xfrm>
            <a:off x="339867" y="2373911"/>
            <a:ext cx="304892" cy="307777"/>
          </a:xfrm>
          <a:prstGeom prst="rect">
            <a:avLst/>
          </a:prstGeom>
          <a:noFill/>
        </p:spPr>
        <p:txBody>
          <a:bodyPr wrap="none" rtlCol="0">
            <a:spAutoFit/>
          </a:bodyPr>
          <a:lstStyle/>
          <a:p>
            <a:r>
              <a:rPr lang="en-US" altLang="zh-TW" dirty="0">
                <a:solidFill>
                  <a:srgbClr val="FF0000"/>
                </a:solidFill>
              </a:rPr>
              <a:t>A</a:t>
            </a:r>
            <a:endParaRPr lang="zh-TW" altLang="en-US" dirty="0">
              <a:solidFill>
                <a:srgbClr val="FF0000"/>
              </a:solidFill>
            </a:endParaRPr>
          </a:p>
        </p:txBody>
      </p:sp>
      <p:sp>
        <p:nvSpPr>
          <p:cNvPr id="17" name="文字方塊 16">
            <a:extLst>
              <a:ext uri="{FF2B5EF4-FFF2-40B4-BE49-F238E27FC236}">
                <a16:creationId xmlns:a16="http://schemas.microsoft.com/office/drawing/2014/main" id="{76D6A630-8482-4876-B60C-E7661677D297}"/>
              </a:ext>
            </a:extLst>
          </p:cNvPr>
          <p:cNvSpPr txBox="1"/>
          <p:nvPr/>
        </p:nvSpPr>
        <p:spPr>
          <a:xfrm>
            <a:off x="344785" y="2570555"/>
            <a:ext cx="304892" cy="307777"/>
          </a:xfrm>
          <a:prstGeom prst="rect">
            <a:avLst/>
          </a:prstGeom>
          <a:noFill/>
        </p:spPr>
        <p:txBody>
          <a:bodyPr wrap="none" rtlCol="0">
            <a:spAutoFit/>
          </a:bodyPr>
          <a:lstStyle/>
          <a:p>
            <a:r>
              <a:rPr lang="en-US" altLang="zh-TW" dirty="0">
                <a:solidFill>
                  <a:srgbClr val="FF0000"/>
                </a:solidFill>
              </a:rPr>
              <a:t>B</a:t>
            </a:r>
            <a:endParaRPr lang="zh-TW" altLang="en-US" dirty="0">
              <a:solidFill>
                <a:srgbClr val="FF0000"/>
              </a:solidFill>
            </a:endParaRPr>
          </a:p>
        </p:txBody>
      </p:sp>
      <p:sp>
        <p:nvSpPr>
          <p:cNvPr id="18" name="文字方塊 17">
            <a:extLst>
              <a:ext uri="{FF2B5EF4-FFF2-40B4-BE49-F238E27FC236}">
                <a16:creationId xmlns:a16="http://schemas.microsoft.com/office/drawing/2014/main" id="{B5451478-4191-48AC-835B-E05368E00571}"/>
              </a:ext>
            </a:extLst>
          </p:cNvPr>
          <p:cNvSpPr txBox="1"/>
          <p:nvPr/>
        </p:nvSpPr>
        <p:spPr>
          <a:xfrm>
            <a:off x="344785" y="2777042"/>
            <a:ext cx="314510" cy="307777"/>
          </a:xfrm>
          <a:prstGeom prst="rect">
            <a:avLst/>
          </a:prstGeom>
          <a:noFill/>
        </p:spPr>
        <p:txBody>
          <a:bodyPr wrap="none" rtlCol="0">
            <a:spAutoFit/>
          </a:bodyPr>
          <a:lstStyle/>
          <a:p>
            <a:r>
              <a:rPr lang="en-US" altLang="zh-TW" dirty="0">
                <a:solidFill>
                  <a:srgbClr val="FF0000"/>
                </a:solidFill>
              </a:rPr>
              <a:t>C</a:t>
            </a:r>
            <a:endParaRPr lang="zh-TW" altLang="en-US" dirty="0">
              <a:solidFill>
                <a:srgbClr val="FF0000"/>
              </a:solidFill>
            </a:endParaRPr>
          </a:p>
        </p:txBody>
      </p:sp>
      <p:sp>
        <p:nvSpPr>
          <p:cNvPr id="19" name="文字方塊 18">
            <a:extLst>
              <a:ext uri="{FF2B5EF4-FFF2-40B4-BE49-F238E27FC236}">
                <a16:creationId xmlns:a16="http://schemas.microsoft.com/office/drawing/2014/main" id="{87566E33-DDA1-4227-8A84-0E2DA7F508A4}"/>
              </a:ext>
            </a:extLst>
          </p:cNvPr>
          <p:cNvSpPr txBox="1"/>
          <p:nvPr/>
        </p:nvSpPr>
        <p:spPr>
          <a:xfrm>
            <a:off x="349703" y="3017931"/>
            <a:ext cx="314510" cy="307777"/>
          </a:xfrm>
          <a:prstGeom prst="rect">
            <a:avLst/>
          </a:prstGeom>
          <a:noFill/>
        </p:spPr>
        <p:txBody>
          <a:bodyPr wrap="none" rtlCol="0">
            <a:spAutoFit/>
          </a:bodyPr>
          <a:lstStyle/>
          <a:p>
            <a:r>
              <a:rPr lang="en-US" altLang="zh-TW" dirty="0">
                <a:solidFill>
                  <a:srgbClr val="FF0000"/>
                </a:solidFill>
              </a:rPr>
              <a:t>D</a:t>
            </a:r>
            <a:endParaRPr lang="zh-TW" altLang="en-US" dirty="0">
              <a:solidFill>
                <a:srgbClr val="FF0000"/>
              </a:solidFill>
            </a:endParaRPr>
          </a:p>
        </p:txBody>
      </p:sp>
      <p:sp>
        <p:nvSpPr>
          <p:cNvPr id="20" name="文字方塊 19">
            <a:extLst>
              <a:ext uri="{FF2B5EF4-FFF2-40B4-BE49-F238E27FC236}">
                <a16:creationId xmlns:a16="http://schemas.microsoft.com/office/drawing/2014/main" id="{22D7A11D-F362-47D9-9492-FC8304606C6C}"/>
              </a:ext>
            </a:extLst>
          </p:cNvPr>
          <p:cNvSpPr txBox="1"/>
          <p:nvPr/>
        </p:nvSpPr>
        <p:spPr>
          <a:xfrm>
            <a:off x="334955" y="3224405"/>
            <a:ext cx="304892" cy="307777"/>
          </a:xfrm>
          <a:prstGeom prst="rect">
            <a:avLst/>
          </a:prstGeom>
          <a:noFill/>
        </p:spPr>
        <p:txBody>
          <a:bodyPr wrap="none" rtlCol="0">
            <a:spAutoFit/>
          </a:bodyPr>
          <a:lstStyle/>
          <a:p>
            <a:r>
              <a:rPr lang="en-US" altLang="zh-TW" dirty="0">
                <a:solidFill>
                  <a:srgbClr val="FF0000"/>
                </a:solidFill>
              </a:rPr>
              <a:t>E</a:t>
            </a:r>
            <a:endParaRPr lang="zh-TW" altLang="en-US" dirty="0">
              <a:solidFill>
                <a:srgbClr val="FF0000"/>
              </a:solidFill>
            </a:endParaRPr>
          </a:p>
        </p:txBody>
      </p:sp>
      <p:sp>
        <p:nvSpPr>
          <p:cNvPr id="21" name="文字方塊 20">
            <a:extLst>
              <a:ext uri="{FF2B5EF4-FFF2-40B4-BE49-F238E27FC236}">
                <a16:creationId xmlns:a16="http://schemas.microsoft.com/office/drawing/2014/main" id="{473D4F93-0BD2-48FE-B7DB-C4A36F410480}"/>
              </a:ext>
            </a:extLst>
          </p:cNvPr>
          <p:cNvSpPr txBox="1"/>
          <p:nvPr/>
        </p:nvSpPr>
        <p:spPr>
          <a:xfrm>
            <a:off x="143229" y="3342404"/>
            <a:ext cx="378244" cy="923330"/>
          </a:xfrm>
          <a:prstGeom prst="rect">
            <a:avLst/>
          </a:prstGeom>
          <a:noFill/>
        </p:spPr>
        <p:txBody>
          <a:bodyPr wrap="square" rtlCol="0">
            <a:spAutoFit/>
          </a:bodyPr>
          <a:lstStyle/>
          <a:p>
            <a:r>
              <a:rPr lang="en-US" altLang="zh-TW" sz="5400" dirty="0">
                <a:solidFill>
                  <a:srgbClr val="FF0000"/>
                </a:solidFill>
                <a:latin typeface="Arial Narrow" panose="020B0606020202030204" pitchFamily="34" charset="0"/>
              </a:rPr>
              <a:t>1</a:t>
            </a:r>
            <a:endParaRPr lang="zh-TW" altLang="en-US" sz="5400" dirty="0">
              <a:solidFill>
                <a:srgbClr val="FF0000"/>
              </a:solidFill>
              <a:latin typeface="Arial Narrow" panose="020B0606020202030204" pitchFamily="34" charset="0"/>
            </a:endParaRPr>
          </a:p>
        </p:txBody>
      </p:sp>
      <p:sp>
        <p:nvSpPr>
          <p:cNvPr id="22" name="文字方塊 21">
            <a:extLst>
              <a:ext uri="{FF2B5EF4-FFF2-40B4-BE49-F238E27FC236}">
                <a16:creationId xmlns:a16="http://schemas.microsoft.com/office/drawing/2014/main" id="{0EAC269C-2251-42CC-928C-5A64009FBC89}"/>
              </a:ext>
            </a:extLst>
          </p:cNvPr>
          <p:cNvSpPr txBox="1"/>
          <p:nvPr/>
        </p:nvSpPr>
        <p:spPr>
          <a:xfrm>
            <a:off x="148148" y="3981502"/>
            <a:ext cx="378244" cy="923330"/>
          </a:xfrm>
          <a:prstGeom prst="rect">
            <a:avLst/>
          </a:prstGeom>
          <a:noFill/>
        </p:spPr>
        <p:txBody>
          <a:bodyPr wrap="square" rtlCol="0">
            <a:spAutoFit/>
          </a:bodyPr>
          <a:lstStyle/>
          <a:p>
            <a:r>
              <a:rPr lang="en-US" altLang="zh-TW" sz="5400" dirty="0">
                <a:solidFill>
                  <a:srgbClr val="FF0000"/>
                </a:solidFill>
                <a:latin typeface="Arial Narrow" panose="020B0606020202030204" pitchFamily="34" charset="0"/>
              </a:rPr>
              <a:t>2</a:t>
            </a:r>
            <a:endParaRPr lang="zh-TW" altLang="en-US" sz="5400" dirty="0">
              <a:solidFill>
                <a:srgbClr val="FF0000"/>
              </a:solidFill>
              <a:latin typeface="Arial Narrow" panose="020B0606020202030204" pitchFamily="34" charset="0"/>
            </a:endParaRPr>
          </a:p>
        </p:txBody>
      </p:sp>
      <p:sp>
        <p:nvSpPr>
          <p:cNvPr id="23" name="文字方塊 22">
            <a:extLst>
              <a:ext uri="{FF2B5EF4-FFF2-40B4-BE49-F238E27FC236}">
                <a16:creationId xmlns:a16="http://schemas.microsoft.com/office/drawing/2014/main" id="{112A18B0-CB1C-4192-9C9D-CBA7D7C672C3}"/>
              </a:ext>
            </a:extLst>
          </p:cNvPr>
          <p:cNvSpPr txBox="1"/>
          <p:nvPr/>
        </p:nvSpPr>
        <p:spPr>
          <a:xfrm>
            <a:off x="157977" y="4610771"/>
            <a:ext cx="378244" cy="923330"/>
          </a:xfrm>
          <a:prstGeom prst="rect">
            <a:avLst/>
          </a:prstGeom>
          <a:noFill/>
        </p:spPr>
        <p:txBody>
          <a:bodyPr wrap="square" rtlCol="0">
            <a:spAutoFit/>
          </a:bodyPr>
          <a:lstStyle/>
          <a:p>
            <a:r>
              <a:rPr lang="en-US" altLang="zh-TW" sz="5400" dirty="0">
                <a:solidFill>
                  <a:srgbClr val="FF0000"/>
                </a:solidFill>
                <a:latin typeface="Arial Narrow" panose="020B0606020202030204" pitchFamily="34" charset="0"/>
              </a:rPr>
              <a:t>3</a:t>
            </a:r>
            <a:endParaRPr lang="zh-TW" altLang="en-US" sz="5400" dirty="0">
              <a:solidFill>
                <a:srgbClr val="FF0000"/>
              </a:solidFill>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19" grpId="0"/>
      <p:bldP spid="20"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2550ddcf757_0_574"/>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Measurement - Grover’s algorithm</a:t>
            </a:r>
            <a:endParaRPr/>
          </a:p>
        </p:txBody>
      </p:sp>
      <p:sp>
        <p:nvSpPr>
          <p:cNvPr id="341" name="Google Shape;341;g2550ddcf757_0_574"/>
          <p:cNvSpPr txBox="1"/>
          <p:nvPr/>
        </p:nvSpPr>
        <p:spPr>
          <a:xfrm>
            <a:off x="2257301" y="5911807"/>
            <a:ext cx="26925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err="1">
                <a:solidFill>
                  <a:schemeClr val="dk1"/>
                </a:solidFill>
                <a:latin typeface="Arial"/>
                <a:ea typeface="Arial"/>
                <a:cs typeface="Arial"/>
                <a:sym typeface="Arial"/>
              </a:rPr>
              <a:t>ibmq_qasm_simulator</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345" name="Google Shape;345;g2550ddcf757_0_574"/>
          <p:cNvSpPr txBox="1">
            <a:spLocks noGrp="1"/>
          </p:cNvSpPr>
          <p:nvPr>
            <p:ph type="body" idx="1"/>
          </p:nvPr>
        </p:nvSpPr>
        <p:spPr>
          <a:xfrm>
            <a:off x="216694" y="1714234"/>
            <a:ext cx="11758612" cy="10683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dirty="0"/>
              <a:t>Collections of set U = {1, 2, 3}, A = {3}，B  = {1, 3}，C  = {1}，D  = {2}，E  = {1, 2}</a:t>
            </a:r>
            <a:endParaRPr sz="2400" dirty="0"/>
          </a:p>
          <a:p>
            <a:pPr marL="0" lvl="0" indent="0" algn="l" rtl="0">
              <a:lnSpc>
                <a:spcPct val="100000"/>
              </a:lnSpc>
              <a:spcBef>
                <a:spcPts val="0"/>
              </a:spcBef>
              <a:spcAft>
                <a:spcPts val="0"/>
              </a:spcAft>
              <a:buSzPts val="2100"/>
              <a:buNone/>
            </a:pPr>
            <a:endParaRPr sz="2400" dirty="0"/>
          </a:p>
          <a:p>
            <a:pPr marL="0" lvl="0" indent="0" algn="l" rtl="0">
              <a:lnSpc>
                <a:spcPct val="100000"/>
              </a:lnSpc>
              <a:spcBef>
                <a:spcPts val="0"/>
              </a:spcBef>
              <a:spcAft>
                <a:spcPts val="0"/>
              </a:spcAft>
              <a:buSzPts val="2100"/>
              <a:buNone/>
            </a:pPr>
            <a:endParaRPr sz="2400" dirty="0"/>
          </a:p>
          <a:p>
            <a:pPr marL="0" lvl="0" indent="0" algn="l" rtl="0">
              <a:lnSpc>
                <a:spcPct val="100000"/>
              </a:lnSpc>
              <a:spcBef>
                <a:spcPts val="0"/>
              </a:spcBef>
              <a:spcAft>
                <a:spcPts val="0"/>
              </a:spcAft>
              <a:buSzPts val="2100"/>
              <a:buNone/>
            </a:pPr>
            <a:endParaRPr sz="2400" dirty="0"/>
          </a:p>
          <a:p>
            <a:pPr marL="457200" lvl="0" indent="0" algn="l" rtl="0">
              <a:lnSpc>
                <a:spcPct val="100000"/>
              </a:lnSpc>
              <a:spcBef>
                <a:spcPts val="0"/>
              </a:spcBef>
              <a:spcAft>
                <a:spcPts val="0"/>
              </a:spcAft>
              <a:buSzPts val="2100"/>
              <a:buNone/>
            </a:pPr>
            <a:endParaRPr sz="2400" dirty="0"/>
          </a:p>
        </p:txBody>
      </p:sp>
      <p:sp>
        <p:nvSpPr>
          <p:cNvPr id="346" name="Google Shape;346;g2550ddcf757_0_574"/>
          <p:cNvSpPr txBox="1"/>
          <p:nvPr/>
        </p:nvSpPr>
        <p:spPr>
          <a:xfrm>
            <a:off x="5978403" y="2670877"/>
            <a:ext cx="5014149" cy="264684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3200" b="0" i="0" u="none" strike="noStrike" cap="none" dirty="0" err="1">
                <a:solidFill>
                  <a:srgbClr val="000000"/>
                </a:solidFill>
                <a:latin typeface="Arial Narrow" panose="020B0606020202030204" pitchFamily="34" charset="0"/>
                <a:sym typeface="Arial"/>
              </a:rPr>
              <a:t>EDCBA</a:t>
            </a:r>
            <a:endParaRPr lang="en-US" sz="3200" b="0" i="0" u="none" strike="noStrike" cap="none" dirty="0">
              <a:solidFill>
                <a:srgbClr val="000000"/>
              </a:solidFill>
              <a:latin typeface="Arial Narrow" panose="020B060602020203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r>
              <a:rPr lang="en-US" sz="3200" b="0" i="0" u="none" strike="noStrike" cap="none" dirty="0">
                <a:solidFill>
                  <a:srgbClr val="000000"/>
                </a:solidFill>
                <a:latin typeface="Arial"/>
                <a:ea typeface="Arial"/>
                <a:cs typeface="Arial"/>
                <a:sym typeface="Arial"/>
              </a:rPr>
              <a:t>01010 ==&gt; </a:t>
            </a:r>
            <a:r>
              <a:rPr lang="en-US" sz="3200" b="0" i="0" u="none" strike="noStrike" cap="none" dirty="0">
                <a:solidFill>
                  <a:schemeClr val="tx1"/>
                </a:solidFill>
                <a:latin typeface="Arial"/>
                <a:ea typeface="Arial"/>
                <a:cs typeface="Arial"/>
                <a:sym typeface="Arial"/>
              </a:rPr>
              <a:t>Choose B,D</a:t>
            </a:r>
            <a:r>
              <a:rPr lang="en-US" sz="3200" b="0" i="0" u="none" strike="noStrike" cap="none" dirty="0">
                <a:solidFill>
                  <a:srgbClr val="000000"/>
                </a:solidFill>
                <a:latin typeface="Arial"/>
                <a:ea typeface="Arial"/>
                <a:cs typeface="Arial"/>
                <a:sym typeface="Arial"/>
              </a:rPr>
              <a:t>             </a:t>
            </a:r>
            <a:endParaRPr sz="3200" b="0" i="0" u="none" strike="noStrike" cap="none" dirty="0">
              <a:solidFill>
                <a:srgbClr val="00FF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3200" b="0" i="0" u="none" strike="noStrike" cap="none" dirty="0">
                <a:solidFill>
                  <a:srgbClr val="000000"/>
                </a:solidFill>
                <a:latin typeface="Arial"/>
                <a:ea typeface="Arial"/>
                <a:cs typeface="Arial"/>
                <a:sym typeface="Arial"/>
              </a:rPr>
              <a:t>01101 ==&gt; Choose </a:t>
            </a:r>
            <a:r>
              <a:rPr lang="en-US" sz="3200" b="0" i="0" u="none" strike="noStrike" cap="none" dirty="0">
                <a:solidFill>
                  <a:schemeClr val="tx1"/>
                </a:solidFill>
                <a:latin typeface="Arial"/>
                <a:ea typeface="Arial"/>
                <a:cs typeface="Arial"/>
                <a:sym typeface="Arial"/>
              </a:rPr>
              <a:t>A,C,D</a:t>
            </a:r>
            <a:r>
              <a:rPr lang="en-US" sz="3200" b="0" i="0" u="none" strike="noStrike" cap="none" dirty="0">
                <a:solidFill>
                  <a:srgbClr val="000000"/>
                </a:solidFill>
                <a:latin typeface="Arial"/>
                <a:ea typeface="Arial"/>
                <a:cs typeface="Arial"/>
                <a:sym typeface="Arial"/>
              </a:rPr>
              <a:t>          </a:t>
            </a:r>
            <a:endParaRPr sz="3200" b="0" i="0" u="none" strike="noStrike" cap="none" dirty="0">
              <a:solidFill>
                <a:srgbClr val="000000"/>
              </a:solidFill>
              <a:latin typeface="Arial"/>
              <a:ea typeface="Arial"/>
              <a:cs typeface="Arial"/>
              <a:sym typeface="Arial"/>
            </a:endParaRPr>
          </a:p>
          <a:p>
            <a:pPr marL="0" marR="48149" lvl="0" indent="0" algn="l" rtl="0">
              <a:lnSpc>
                <a:spcPct val="100000"/>
              </a:lnSpc>
              <a:spcBef>
                <a:spcPts val="0"/>
              </a:spcBef>
              <a:spcAft>
                <a:spcPts val="0"/>
              </a:spcAft>
              <a:buClr>
                <a:srgbClr val="000000"/>
              </a:buClr>
              <a:buSzPts val="1400"/>
              <a:buFont typeface="Arial"/>
              <a:buNone/>
            </a:pPr>
            <a:r>
              <a:rPr lang="en-US" sz="3200" b="0" i="0" u="none" strike="noStrike" cap="none" dirty="0">
                <a:solidFill>
                  <a:srgbClr val="000000"/>
                </a:solidFill>
                <a:latin typeface="Arial"/>
                <a:ea typeface="Arial"/>
                <a:cs typeface="Arial"/>
                <a:sym typeface="Arial"/>
              </a:rPr>
              <a:t>10001 ==&gt; Choose </a:t>
            </a:r>
            <a:r>
              <a:rPr lang="en-US" sz="3200" b="0" i="0" u="none" strike="noStrike" cap="none" dirty="0">
                <a:solidFill>
                  <a:schemeClr val="tx1"/>
                </a:solidFill>
                <a:latin typeface="Arial"/>
                <a:ea typeface="Arial"/>
                <a:cs typeface="Arial"/>
                <a:sym typeface="Arial"/>
              </a:rPr>
              <a:t>A,E</a:t>
            </a:r>
          </a:p>
          <a:p>
            <a:pPr marR="48149">
              <a:buSzPts val="1400"/>
            </a:pPr>
            <a:r>
              <a:rPr lang="en-US" altLang="zh-TW" sz="3200" b="0" i="0" u="none" strike="noStrike" cap="none" dirty="0">
                <a:solidFill>
                  <a:srgbClr val="000000"/>
                </a:solidFill>
                <a:latin typeface="Arial"/>
                <a:ea typeface="Arial"/>
                <a:cs typeface="Arial"/>
                <a:sym typeface="Arial"/>
              </a:rPr>
              <a:t>10011 ==&gt; Choose </a:t>
            </a:r>
            <a:r>
              <a:rPr lang="en-US" altLang="zh-TW" sz="3200" b="0" i="0" u="none" strike="noStrike" cap="none" dirty="0">
                <a:solidFill>
                  <a:schemeClr val="tx1"/>
                </a:solidFill>
                <a:latin typeface="Arial"/>
                <a:ea typeface="Arial"/>
                <a:cs typeface="Arial"/>
                <a:sym typeface="Arial"/>
              </a:rPr>
              <a:t>A,B,E</a:t>
            </a:r>
            <a:r>
              <a:rPr lang="en-US" altLang="zh-TW" sz="3200" b="0" i="0" u="none" strike="noStrike" cap="none" dirty="0">
                <a:solidFill>
                  <a:srgbClr val="000000"/>
                </a:solidFill>
                <a:latin typeface="Arial"/>
                <a:ea typeface="Arial"/>
                <a:cs typeface="Arial"/>
                <a:sym typeface="Arial"/>
              </a:rPr>
              <a:t>              </a:t>
            </a:r>
            <a:r>
              <a:rPr lang="en-US" sz="3200" b="0" i="0" u="none" strike="noStrike" cap="none" dirty="0">
                <a:solidFill>
                  <a:srgbClr val="000000"/>
                </a:solidFill>
                <a:latin typeface="Arial"/>
                <a:ea typeface="Arial"/>
                <a:cs typeface="Arial"/>
                <a:sym typeface="Arial"/>
              </a:rPr>
              <a:t>              </a:t>
            </a:r>
            <a:endParaRPr sz="3200" b="0" i="0" u="none" strike="noStrike" cap="none" dirty="0">
              <a:solidFill>
                <a:srgbClr val="000000"/>
              </a:solidFill>
              <a:latin typeface="Arial"/>
              <a:ea typeface="Arial"/>
              <a:cs typeface="Arial"/>
              <a:sym typeface="Arial"/>
            </a:endParaRPr>
          </a:p>
        </p:txBody>
      </p:sp>
      <p:sp>
        <p:nvSpPr>
          <p:cNvPr id="348" name="Google Shape;348;g2550ddcf757_0_574"/>
          <p:cNvSpPr txBox="1"/>
          <p:nvPr/>
        </p:nvSpPr>
        <p:spPr>
          <a:xfrm>
            <a:off x="10992552" y="3583113"/>
            <a:ext cx="523159"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3200" b="0" i="0" u="none" strike="noStrike" cap="none" dirty="0">
                <a:solidFill>
                  <a:srgbClr val="00FF00"/>
                </a:solidFill>
                <a:latin typeface="Arial"/>
                <a:ea typeface="Arial"/>
                <a:cs typeface="Arial"/>
                <a:sym typeface="Arial"/>
              </a:rPr>
              <a:t>V</a:t>
            </a:r>
            <a:endParaRPr sz="3200" b="0" i="0" u="none" strike="noStrike" cap="none" dirty="0">
              <a:solidFill>
                <a:srgbClr val="000000"/>
              </a:solidFill>
              <a:latin typeface="Arial"/>
              <a:ea typeface="Arial"/>
              <a:cs typeface="Arial"/>
              <a:sym typeface="Arial"/>
            </a:endParaRPr>
          </a:p>
        </p:txBody>
      </p:sp>
      <p:sp>
        <p:nvSpPr>
          <p:cNvPr id="350" name="Google Shape;350;g2550ddcf757_0_574"/>
          <p:cNvSpPr txBox="1"/>
          <p:nvPr/>
        </p:nvSpPr>
        <p:spPr>
          <a:xfrm>
            <a:off x="10992552" y="3090461"/>
            <a:ext cx="620401"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3200" b="0" i="0" u="none" strike="noStrike" cap="none">
                <a:solidFill>
                  <a:srgbClr val="00FF00"/>
                </a:solidFill>
                <a:latin typeface="Arial"/>
                <a:ea typeface="Arial"/>
                <a:cs typeface="Arial"/>
                <a:sym typeface="Arial"/>
              </a:rPr>
              <a:t>V</a:t>
            </a:r>
            <a:endParaRPr sz="3200" b="0" i="0" u="none" strike="noStrike" cap="none">
              <a:solidFill>
                <a:srgbClr val="000000"/>
              </a:solidFill>
              <a:latin typeface="Arial"/>
              <a:ea typeface="Arial"/>
              <a:cs typeface="Arial"/>
              <a:sym typeface="Arial"/>
            </a:endParaRPr>
          </a:p>
        </p:txBody>
      </p:sp>
      <p:sp>
        <p:nvSpPr>
          <p:cNvPr id="351" name="Google Shape;351;g2550ddcf757_0_574"/>
          <p:cNvSpPr txBox="1"/>
          <p:nvPr/>
        </p:nvSpPr>
        <p:spPr>
          <a:xfrm>
            <a:off x="10992552" y="4098528"/>
            <a:ext cx="620401"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3200" b="0" i="0" u="none" strike="noStrike" cap="none" dirty="0">
                <a:solidFill>
                  <a:srgbClr val="00FF00"/>
                </a:solidFill>
                <a:latin typeface="Arial"/>
                <a:ea typeface="Arial"/>
                <a:cs typeface="Arial"/>
                <a:sym typeface="Arial"/>
              </a:rPr>
              <a:t>V</a:t>
            </a:r>
            <a:endParaRPr sz="3200" b="0" i="0" u="none" strike="noStrike" cap="none" dirty="0">
              <a:solidFill>
                <a:srgbClr val="000000"/>
              </a:solidFill>
              <a:latin typeface="Arial"/>
              <a:ea typeface="Arial"/>
              <a:cs typeface="Arial"/>
              <a:sym typeface="Arial"/>
            </a:endParaRPr>
          </a:p>
        </p:txBody>
      </p:sp>
      <p:pic>
        <p:nvPicPr>
          <p:cNvPr id="3" name="圖片 2">
            <a:extLst>
              <a:ext uri="{FF2B5EF4-FFF2-40B4-BE49-F238E27FC236}">
                <a16:creationId xmlns:a16="http://schemas.microsoft.com/office/drawing/2014/main" id="{1229E376-4A55-4CB4-8BC2-B8E83263E515}"/>
              </a:ext>
            </a:extLst>
          </p:cNvPr>
          <p:cNvPicPr>
            <a:picLocks noChangeAspect="1"/>
          </p:cNvPicPr>
          <p:nvPr/>
        </p:nvPicPr>
        <p:blipFill>
          <a:blip r:embed="rId3"/>
          <a:stretch>
            <a:fillRect/>
          </a:stretch>
        </p:blipFill>
        <p:spPr>
          <a:xfrm>
            <a:off x="979934" y="2414649"/>
            <a:ext cx="4875871" cy="3663751"/>
          </a:xfrm>
          <a:prstGeom prst="rect">
            <a:avLst/>
          </a:prstGeom>
        </p:spPr>
      </p:pic>
      <p:sp>
        <p:nvSpPr>
          <p:cNvPr id="20" name="Google Shape;351;g2550ddcf757_0_574">
            <a:extLst>
              <a:ext uri="{FF2B5EF4-FFF2-40B4-BE49-F238E27FC236}">
                <a16:creationId xmlns:a16="http://schemas.microsoft.com/office/drawing/2014/main" id="{1A6B280A-A548-40C3-939C-D4A2E68912C3}"/>
              </a:ext>
            </a:extLst>
          </p:cNvPr>
          <p:cNvSpPr txBox="1"/>
          <p:nvPr/>
        </p:nvSpPr>
        <p:spPr>
          <a:xfrm>
            <a:off x="10982710" y="4591180"/>
            <a:ext cx="620401"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3200" b="0" i="0" u="none" strike="noStrike" cap="none" dirty="0">
                <a:solidFill>
                  <a:srgbClr val="FF0000"/>
                </a:solidFill>
                <a:latin typeface="Arial"/>
                <a:ea typeface="Arial"/>
                <a:cs typeface="Arial"/>
                <a:sym typeface="Arial"/>
              </a:rPr>
              <a:t>X</a:t>
            </a:r>
            <a:endParaRPr sz="3200" b="0" i="0" u="none" strike="noStrike" cap="none" dirty="0">
              <a:solidFill>
                <a:srgbClr val="FF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2550ddcf757_0_655"/>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Outline</a:t>
            </a:r>
            <a:endParaRPr/>
          </a:p>
        </p:txBody>
      </p:sp>
      <p:sp>
        <p:nvSpPr>
          <p:cNvPr id="360" name="Google Shape;360;g2550ddcf757_0_655"/>
          <p:cNvSpPr txBox="1">
            <a:spLocks noGrp="1"/>
          </p:cNvSpPr>
          <p:nvPr>
            <p:ph type="body" idx="1"/>
          </p:nvPr>
        </p:nvSpPr>
        <p:spPr>
          <a:xfrm>
            <a:off x="624417" y="1844678"/>
            <a:ext cx="10972800" cy="410520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SzPts val="2400"/>
              <a:buChar char="■"/>
            </a:pPr>
            <a:r>
              <a:rPr lang="en-US"/>
              <a:t>Introduction</a:t>
            </a:r>
            <a:endParaRPr/>
          </a:p>
          <a:p>
            <a:pPr marL="342900" lvl="0" indent="-342900" algn="l" rtl="0">
              <a:lnSpc>
                <a:spcPct val="150000"/>
              </a:lnSpc>
              <a:spcBef>
                <a:spcPts val="0"/>
              </a:spcBef>
              <a:spcAft>
                <a:spcPts val="0"/>
              </a:spcAft>
              <a:buSzPts val="2400"/>
              <a:buChar char="■"/>
            </a:pPr>
            <a:r>
              <a:rPr lang="en-US"/>
              <a:t>Background and related work</a:t>
            </a:r>
            <a:endParaRPr/>
          </a:p>
          <a:p>
            <a:pPr marL="342900" lvl="0" indent="-342900" algn="l" rtl="0">
              <a:lnSpc>
                <a:spcPct val="150000"/>
              </a:lnSpc>
              <a:spcBef>
                <a:spcPts val="640"/>
              </a:spcBef>
              <a:spcAft>
                <a:spcPts val="0"/>
              </a:spcAft>
              <a:buClr>
                <a:schemeClr val="dk1"/>
              </a:buClr>
              <a:buSzPts val="2400"/>
              <a:buChar char="■"/>
            </a:pPr>
            <a:r>
              <a:rPr lang="en-US"/>
              <a:t>Proposed Method</a:t>
            </a:r>
            <a:endParaRPr/>
          </a:p>
          <a:p>
            <a:pPr marL="342900" lvl="0" indent="-342900" algn="l" rtl="0">
              <a:lnSpc>
                <a:spcPct val="150000"/>
              </a:lnSpc>
              <a:spcBef>
                <a:spcPts val="640"/>
              </a:spcBef>
              <a:spcAft>
                <a:spcPts val="0"/>
              </a:spcAft>
              <a:buSzPts val="2400"/>
              <a:buChar char="■"/>
            </a:pPr>
            <a:r>
              <a:rPr lang="en-US"/>
              <a:t>Experiment and Result</a:t>
            </a:r>
            <a:endParaRPr/>
          </a:p>
          <a:p>
            <a:pPr marL="342900" lvl="0" indent="-342900" algn="l" rtl="0">
              <a:lnSpc>
                <a:spcPct val="150000"/>
              </a:lnSpc>
              <a:spcBef>
                <a:spcPts val="640"/>
              </a:spcBef>
              <a:spcAft>
                <a:spcPts val="0"/>
              </a:spcAft>
              <a:buClr>
                <a:srgbClr val="FF0000"/>
              </a:buClr>
              <a:buSzPts val="2400"/>
              <a:buChar char="■"/>
            </a:pPr>
            <a:r>
              <a:rPr lang="en-US">
                <a:solidFill>
                  <a:srgbClr val="FF0000"/>
                </a:solidFill>
              </a:rPr>
              <a:t>Conclusion</a:t>
            </a:r>
            <a:endParaRPr>
              <a:solidFill>
                <a:srgbClr val="FF0000"/>
              </a:solidFill>
            </a:endParaRPr>
          </a:p>
        </p:txBody>
      </p:sp>
      <p:sp>
        <p:nvSpPr>
          <p:cNvPr id="361" name="Google Shape;361;g2550ddcf757_0_655"/>
          <p:cNvSpPr txBox="1">
            <a:spLocks noGrp="1"/>
          </p:cNvSpPr>
          <p:nvPr>
            <p:ph type="sldNum" idx="12"/>
          </p:nvPr>
        </p:nvSpPr>
        <p:spPr>
          <a:xfrm>
            <a:off x="9357484" y="6616700"/>
            <a:ext cx="2844900" cy="241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20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2550ddcf757_0_669"/>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Conclusion</a:t>
            </a:r>
            <a:endParaRPr/>
          </a:p>
        </p:txBody>
      </p:sp>
      <p:sp>
        <p:nvSpPr>
          <p:cNvPr id="368" name="Google Shape;368;g2550ddcf757_0_669"/>
          <p:cNvSpPr txBox="1"/>
          <p:nvPr/>
        </p:nvSpPr>
        <p:spPr>
          <a:xfrm>
            <a:off x="596600" y="1887425"/>
            <a:ext cx="10875900" cy="4002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g2550ddcf757_0_669"/>
          <p:cNvSpPr txBox="1">
            <a:spLocks noGrp="1"/>
          </p:cNvSpPr>
          <p:nvPr>
            <p:ph type="body" idx="1"/>
          </p:nvPr>
        </p:nvSpPr>
        <p:spPr>
          <a:xfrm>
            <a:off x="673250" y="1717950"/>
            <a:ext cx="10909200" cy="42858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0"/>
              </a:spcBef>
              <a:spcAft>
                <a:spcPts val="0"/>
              </a:spcAft>
              <a:buSzPts val="2400"/>
              <a:buChar char="■"/>
            </a:pPr>
            <a:r>
              <a:rPr lang="en-US" sz="2400" dirty="0"/>
              <a:t>This paper proposes a </a:t>
            </a:r>
            <a:r>
              <a:rPr lang="en-US" sz="2400" dirty="0">
                <a:solidFill>
                  <a:srgbClr val="FF0000"/>
                </a:solidFill>
              </a:rPr>
              <a:t>quantum circuit </a:t>
            </a:r>
            <a:r>
              <a:rPr lang="en-US" sz="2400" dirty="0"/>
              <a:t>to build the </a:t>
            </a:r>
            <a:r>
              <a:rPr lang="en-US" sz="2400" dirty="0">
                <a:solidFill>
                  <a:srgbClr val="FF0000"/>
                </a:solidFill>
              </a:rPr>
              <a:t>oracle of Grover's algorithm</a:t>
            </a:r>
            <a:r>
              <a:rPr lang="en-US" sz="2400" dirty="0"/>
              <a:t> to solve the </a:t>
            </a:r>
            <a:r>
              <a:rPr lang="en-US" sz="2400" dirty="0">
                <a:solidFill>
                  <a:srgbClr val="FF0000"/>
                </a:solidFill>
              </a:rPr>
              <a:t>exact cover problem</a:t>
            </a:r>
            <a:r>
              <a:rPr lang="en-US" sz="2400" dirty="0"/>
              <a:t>; the oracle is constructed by using newly designed </a:t>
            </a:r>
            <a:r>
              <a:rPr lang="en-US" sz="2400" dirty="0">
                <a:solidFill>
                  <a:srgbClr val="FF0000"/>
                </a:solidFill>
              </a:rPr>
              <a:t>controlled counters </a:t>
            </a:r>
            <a:r>
              <a:rPr lang="en-US" sz="2400" dirty="0"/>
              <a:t>to </a:t>
            </a:r>
            <a:r>
              <a:rPr lang="en-US" sz="2400" dirty="0" smtClean="0">
                <a:solidFill>
                  <a:srgbClr val="FF0000"/>
                </a:solidFill>
              </a:rPr>
              <a:t>reduce </a:t>
            </a:r>
            <a:r>
              <a:rPr lang="en-US" sz="2400" dirty="0">
                <a:solidFill>
                  <a:srgbClr val="FF0000"/>
                </a:solidFill>
              </a:rPr>
              <a:t>the </a:t>
            </a:r>
            <a:r>
              <a:rPr lang="en-US" sz="2400" dirty="0" smtClean="0">
                <a:solidFill>
                  <a:srgbClr val="FF0000"/>
                </a:solidFill>
              </a:rPr>
              <a:t>number of gates </a:t>
            </a:r>
            <a:r>
              <a:rPr lang="en-US" sz="2400" dirty="0" smtClean="0">
                <a:solidFill>
                  <a:schemeClr val="tx1"/>
                </a:solidFill>
              </a:rPr>
              <a:t>and to</a:t>
            </a:r>
            <a:r>
              <a:rPr lang="en-US" sz="2400" dirty="0" smtClean="0">
                <a:solidFill>
                  <a:srgbClr val="FF0000"/>
                </a:solidFill>
              </a:rPr>
              <a:t> lower the circuit </a:t>
            </a:r>
            <a:r>
              <a:rPr lang="en-US" sz="2400" dirty="0">
                <a:solidFill>
                  <a:srgbClr val="FF0000"/>
                </a:solidFill>
              </a:rPr>
              <a:t>depth</a:t>
            </a:r>
            <a:r>
              <a:rPr lang="en-US" sz="2400" dirty="0"/>
              <a:t>.</a:t>
            </a:r>
            <a:endParaRPr sz="2400" dirty="0"/>
          </a:p>
          <a:p>
            <a:pPr marL="457200" lvl="0" indent="-381000" algn="l" rtl="0">
              <a:lnSpc>
                <a:spcPct val="150000"/>
              </a:lnSpc>
              <a:spcBef>
                <a:spcPts val="0"/>
              </a:spcBef>
              <a:spcAft>
                <a:spcPts val="0"/>
              </a:spcAft>
              <a:buSzPts val="2400"/>
              <a:buChar char="■"/>
            </a:pPr>
            <a:r>
              <a:rPr lang="en-US" sz="2400" dirty="0"/>
              <a:t>However, we are still trying to reduce the number of qubits required.</a:t>
            </a:r>
          </a:p>
          <a:p>
            <a:pPr lvl="0" indent="-381000">
              <a:lnSpc>
                <a:spcPct val="150000"/>
              </a:lnSpc>
              <a:spcBef>
                <a:spcPts val="0"/>
              </a:spcBef>
              <a:buSzPts val="2400"/>
            </a:pPr>
            <a:r>
              <a:rPr lang="en-US" altLang="zh-TW" sz="2400" dirty="0"/>
              <a:t>Experiments on </a:t>
            </a:r>
            <a:r>
              <a:rPr lang="en-US" altLang="zh-TW" sz="2400" dirty="0">
                <a:solidFill>
                  <a:srgbClr val="FF0000"/>
                </a:solidFill>
              </a:rPr>
              <a:t>IBM's quantum simulator </a:t>
            </a:r>
            <a:r>
              <a:rPr lang="en-US" altLang="zh-TW" sz="2400" dirty="0"/>
              <a:t>"</a:t>
            </a:r>
            <a:r>
              <a:rPr lang="en-US" altLang="zh-TW" sz="2400" dirty="0" err="1"/>
              <a:t>ibmq_qasm_simulator</a:t>
            </a:r>
            <a:r>
              <a:rPr lang="en-US" altLang="zh-TW" sz="2400" dirty="0"/>
              <a:t>“ are conducted to find solutions with high probability. </a:t>
            </a:r>
          </a:p>
          <a:p>
            <a:pPr indent="-381000">
              <a:lnSpc>
                <a:spcPct val="150000"/>
              </a:lnSpc>
              <a:spcBef>
                <a:spcPts val="0"/>
              </a:spcBef>
              <a:buSzPts val="2400"/>
            </a:pPr>
            <a:r>
              <a:rPr lang="en-US" altLang="zh-TW" sz="2400" dirty="0"/>
              <a:t>We plan to execute the proposed quantum circuit on IBM’s </a:t>
            </a:r>
            <a:r>
              <a:rPr lang="en-US" altLang="zh-TW" sz="2400" dirty="0">
                <a:solidFill>
                  <a:srgbClr val="FF0000"/>
                </a:solidFill>
              </a:rPr>
              <a:t>real quantum computers</a:t>
            </a:r>
            <a:r>
              <a:rPr lang="en-US" altLang="zh-TW" sz="2400"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g10b70956f60_16_7"/>
          <p:cNvSpPr txBox="1">
            <a:spLocks noGrp="1"/>
          </p:cNvSpPr>
          <p:nvPr>
            <p:ph type="title"/>
          </p:nvPr>
        </p:nvSpPr>
        <p:spPr>
          <a:xfrm>
            <a:off x="5803393" y="714749"/>
            <a:ext cx="4799712" cy="3377387"/>
          </a:xfrm>
          <a:prstGeom prst="rect">
            <a:avLst/>
          </a:prstGeom>
        </p:spPr>
        <p:txBody>
          <a:bodyPr spcFirstLastPara="1" wrap="square" lIns="91433" tIns="45700" rIns="91433" bIns="45700" anchor="ctr" anchorCtr="0">
            <a:noAutofit/>
          </a:bodyPr>
          <a:lstStyle/>
          <a:p>
            <a:pPr algn="ctr"/>
            <a:r>
              <a:rPr lang="en-US" altLang="zh-TW" sz="13333" dirty="0"/>
              <a:t>Q&amp;A</a:t>
            </a:r>
            <a:br>
              <a:rPr lang="en-US" altLang="zh-TW" sz="13333" dirty="0"/>
            </a:br>
            <a:endParaRPr sz="13333" dirty="0"/>
          </a:p>
        </p:txBody>
      </p:sp>
      <p:pic>
        <p:nvPicPr>
          <p:cNvPr id="1026" name="Picture 2" descr="My Photo">
            <a:extLst>
              <a:ext uri="{FF2B5EF4-FFF2-40B4-BE49-F238E27FC236}">
                <a16:creationId xmlns:a16="http://schemas.microsoft.com/office/drawing/2014/main" id="{3B5FDCA5-8176-4285-B813-228E3DAD5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37" y="729045"/>
            <a:ext cx="5171945" cy="4644431"/>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193;g10b70956f60_16_7">
            <a:extLst>
              <a:ext uri="{FF2B5EF4-FFF2-40B4-BE49-F238E27FC236}">
                <a16:creationId xmlns:a16="http://schemas.microsoft.com/office/drawing/2014/main" id="{7A8FCB28-0E22-43A5-9DA4-CEA6F37B8869}"/>
              </a:ext>
            </a:extLst>
          </p:cNvPr>
          <p:cNvSpPr txBox="1">
            <a:spLocks/>
          </p:cNvSpPr>
          <p:nvPr/>
        </p:nvSpPr>
        <p:spPr>
          <a:xfrm>
            <a:off x="71352" y="5117694"/>
            <a:ext cx="10857737" cy="1924209"/>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1"/>
                </a:solidFill>
                <a:latin typeface="Arial"/>
                <a:ea typeface="Arial"/>
                <a:cs typeface="Arial"/>
                <a:sym typeface="Arial"/>
              </a:defRPr>
            </a:lvl9pPr>
          </a:lstStyle>
          <a:p>
            <a:r>
              <a:rPr lang="en-US" altLang="zh-TW" sz="2667" b="1" dirty="0"/>
              <a:t>Jehn-Ruey Jiang (</a:t>
            </a:r>
            <a:r>
              <a:rPr lang="zh-TW" altLang="en-US" sz="2667" b="1" dirty="0"/>
              <a:t>江振瑞） </a:t>
            </a:r>
            <a:endParaRPr lang="en-US" altLang="zh-TW" sz="2667" b="1" dirty="0"/>
          </a:p>
          <a:p>
            <a:r>
              <a:rPr lang="en-US" altLang="zh-TW" sz="2667" b="1" dirty="0"/>
              <a:t>Email: jrjiang@g.ncu.edu.tw</a:t>
            </a:r>
          </a:p>
          <a:p>
            <a:r>
              <a:rPr lang="en-US" sz="2667" b="1" dirty="0"/>
              <a:t>Web:   https://staff.csie.ncu.edu.tw/jrjiang/</a:t>
            </a:r>
            <a:endParaRPr lang="en-US" sz="2133" dirty="0"/>
          </a:p>
        </p:txBody>
      </p:sp>
      <p:pic>
        <p:nvPicPr>
          <p:cNvPr id="6" name="Picture 2" descr="Cover">
            <a:extLst>
              <a:ext uri="{FF2B5EF4-FFF2-40B4-BE49-F238E27FC236}">
                <a16:creationId xmlns:a16="http://schemas.microsoft.com/office/drawing/2014/main" id="{6032145B-4C01-4A85-AD82-8B122B51B0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6816" y="2015412"/>
            <a:ext cx="2690052" cy="3746094"/>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94;g10b70956f60_16_37">
            <a:extLst>
              <a:ext uri="{FF2B5EF4-FFF2-40B4-BE49-F238E27FC236}">
                <a16:creationId xmlns:a16="http://schemas.microsoft.com/office/drawing/2014/main" id="{AFF53252-27A1-4138-AEE0-5DB30A4E329B}"/>
              </a:ext>
            </a:extLst>
          </p:cNvPr>
          <p:cNvSpPr txBox="1"/>
          <p:nvPr/>
        </p:nvSpPr>
        <p:spPr>
          <a:xfrm>
            <a:off x="7029426" y="2114759"/>
            <a:ext cx="5162574" cy="1615817"/>
          </a:xfrm>
          <a:prstGeom prst="rect">
            <a:avLst/>
          </a:prstGeom>
          <a:noFill/>
          <a:ln>
            <a:noFill/>
          </a:ln>
        </p:spPr>
        <p:txBody>
          <a:bodyPr spcFirstLastPara="1" wrap="square" lIns="68575" tIns="68575" rIns="68575" bIns="68575" anchor="t" anchorCtr="0">
            <a:spAutoFit/>
          </a:bodyPr>
          <a:lstStyle/>
          <a:p>
            <a:pPr marL="342900" lvl="0" indent="-292100">
              <a:buSzPts val="2000"/>
              <a:buChar char="●"/>
            </a:pPr>
            <a:r>
              <a:rPr lang="en-US" altLang="zh-TW" sz="1800" dirty="0"/>
              <a:t>Easy to Learn Quantum Programming --</a:t>
            </a:r>
            <a:br>
              <a:rPr lang="en-US" altLang="zh-TW" sz="1800" dirty="0"/>
            </a:br>
            <a:r>
              <a:rPr lang="en-US" altLang="zh-TW" sz="1600" i="1" dirty="0"/>
              <a:t>From Quantum Bit to Quantum Algorithm</a:t>
            </a:r>
          </a:p>
          <a:p>
            <a:pPr marL="342900" lvl="0" indent="-292100" algn="just">
              <a:buSzPts val="2000"/>
              <a:buChar char="●"/>
            </a:pPr>
            <a:r>
              <a:rPr lang="en-US" altLang="zh-TW" sz="1600" dirty="0"/>
              <a:t>Published in August 2022.</a:t>
            </a:r>
          </a:p>
          <a:p>
            <a:pPr marL="342900" lvl="0" indent="-292100" algn="just">
              <a:buSzPts val="2000"/>
              <a:buChar char="●"/>
            </a:pPr>
            <a:r>
              <a:rPr lang="en-US" altLang="zh-TW" sz="1600" dirty="0"/>
              <a:t>ISBN: 9786263242715</a:t>
            </a:r>
          </a:p>
          <a:p>
            <a:pPr marL="342900" lvl="0" indent="-292100" algn="just">
              <a:buSzPts val="2000"/>
              <a:buChar char="●"/>
            </a:pPr>
            <a:r>
              <a:rPr lang="en-US" altLang="zh-TW" sz="1600" dirty="0"/>
              <a:t>You can buy the book via:</a:t>
            </a:r>
          </a:p>
          <a:p>
            <a:pPr marL="50800" lvl="1" algn="just">
              <a:buSzPts val="2000"/>
            </a:pPr>
            <a:r>
              <a:rPr lang="en-US" altLang="zh-TW" dirty="0">
                <a:hlinkClick r:id="rId5"/>
              </a:rPr>
              <a:t>https://www.books.com.tw/products/0010933217?sloc=main</a:t>
            </a:r>
            <a:endParaRPr lang="en-US" altLang="zh-TW" sz="2000" dirty="0"/>
          </a:p>
        </p:txBody>
      </p:sp>
      <p:pic>
        <p:nvPicPr>
          <p:cNvPr id="8" name="圖片 7">
            <a:extLst>
              <a:ext uri="{FF2B5EF4-FFF2-40B4-BE49-F238E27FC236}">
                <a16:creationId xmlns:a16="http://schemas.microsoft.com/office/drawing/2014/main" id="{7E545819-E51A-48FE-828F-BDCEE25E89C2}"/>
              </a:ext>
            </a:extLst>
          </p:cNvPr>
          <p:cNvPicPr>
            <a:picLocks noChangeAspect="1"/>
          </p:cNvPicPr>
          <p:nvPr/>
        </p:nvPicPr>
        <p:blipFill>
          <a:blip r:embed="rId6"/>
          <a:stretch>
            <a:fillRect/>
          </a:stretch>
        </p:blipFill>
        <p:spPr>
          <a:xfrm>
            <a:off x="7866902" y="3844880"/>
            <a:ext cx="2991652" cy="28503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2550ddcf757_0_0"/>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Outline</a:t>
            </a:r>
            <a:endParaRPr/>
          </a:p>
        </p:txBody>
      </p:sp>
      <p:sp>
        <p:nvSpPr>
          <p:cNvPr id="130" name="Google Shape;130;g2550ddcf757_0_0"/>
          <p:cNvSpPr txBox="1">
            <a:spLocks noGrp="1"/>
          </p:cNvSpPr>
          <p:nvPr>
            <p:ph type="body" idx="1"/>
          </p:nvPr>
        </p:nvSpPr>
        <p:spPr>
          <a:xfrm>
            <a:off x="624417" y="1844678"/>
            <a:ext cx="10972800" cy="410520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rgbClr val="FF0000"/>
              </a:buClr>
              <a:buSzPts val="2400"/>
              <a:buChar char="■"/>
            </a:pPr>
            <a:r>
              <a:rPr lang="en-US" b="1" dirty="0">
                <a:solidFill>
                  <a:srgbClr val="FF0000"/>
                </a:solidFill>
              </a:rPr>
              <a:t>Introduction</a:t>
            </a:r>
            <a:endParaRPr b="1" dirty="0">
              <a:solidFill>
                <a:srgbClr val="FF0000"/>
              </a:solidFill>
            </a:endParaRPr>
          </a:p>
          <a:p>
            <a:pPr marL="342900" lvl="0" indent="-342900" algn="l" rtl="0">
              <a:lnSpc>
                <a:spcPct val="150000"/>
              </a:lnSpc>
              <a:spcBef>
                <a:spcPts val="0"/>
              </a:spcBef>
              <a:spcAft>
                <a:spcPts val="0"/>
              </a:spcAft>
              <a:buSzPts val="2400"/>
              <a:buChar char="■"/>
            </a:pPr>
            <a:r>
              <a:rPr lang="en-US" dirty="0"/>
              <a:t>Background Knowledge</a:t>
            </a:r>
            <a:endParaRPr dirty="0"/>
          </a:p>
          <a:p>
            <a:pPr marL="342900" lvl="0" indent="-342900" algn="l" rtl="0">
              <a:lnSpc>
                <a:spcPct val="150000"/>
              </a:lnSpc>
              <a:spcBef>
                <a:spcPts val="640"/>
              </a:spcBef>
              <a:spcAft>
                <a:spcPts val="0"/>
              </a:spcAft>
              <a:buSzPts val="2400"/>
              <a:buChar char="■"/>
            </a:pPr>
            <a:r>
              <a:rPr lang="en-US" dirty="0"/>
              <a:t>Proposed Method</a:t>
            </a:r>
            <a:endParaRPr dirty="0"/>
          </a:p>
          <a:p>
            <a:pPr marL="342900" lvl="0" indent="-342900" algn="l" rtl="0">
              <a:lnSpc>
                <a:spcPct val="150000"/>
              </a:lnSpc>
              <a:spcBef>
                <a:spcPts val="640"/>
              </a:spcBef>
              <a:spcAft>
                <a:spcPts val="0"/>
              </a:spcAft>
              <a:buSzPts val="2400"/>
              <a:buChar char="■"/>
            </a:pPr>
            <a:r>
              <a:rPr lang="en-US" dirty="0"/>
              <a:t>Experiment and Result</a:t>
            </a:r>
            <a:endParaRPr dirty="0"/>
          </a:p>
          <a:p>
            <a:pPr marL="342900" lvl="0" indent="-342900" algn="l" rtl="0">
              <a:lnSpc>
                <a:spcPct val="150000"/>
              </a:lnSpc>
              <a:spcBef>
                <a:spcPts val="640"/>
              </a:spcBef>
              <a:spcAft>
                <a:spcPts val="0"/>
              </a:spcAft>
              <a:buSzPts val="2400"/>
              <a:buChar char="■"/>
            </a:pPr>
            <a:r>
              <a:rPr lang="en-US" dirty="0"/>
              <a:t>Conclusion</a:t>
            </a:r>
            <a:endParaRPr dirty="0"/>
          </a:p>
        </p:txBody>
      </p:sp>
      <p:sp>
        <p:nvSpPr>
          <p:cNvPr id="131" name="Google Shape;131;g2550ddcf757_0_0"/>
          <p:cNvSpPr txBox="1">
            <a:spLocks noGrp="1"/>
          </p:cNvSpPr>
          <p:nvPr>
            <p:ph type="sldNum" idx="12"/>
          </p:nvPr>
        </p:nvSpPr>
        <p:spPr>
          <a:xfrm>
            <a:off x="9357484" y="6616700"/>
            <a:ext cx="2844900" cy="241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20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550ddcf757_0_26"/>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Quantum Computer</a:t>
            </a:r>
            <a:endParaRPr/>
          </a:p>
        </p:txBody>
      </p:sp>
      <p:sp>
        <p:nvSpPr>
          <p:cNvPr id="148" name="Google Shape;148;g2550ddcf757_0_26"/>
          <p:cNvSpPr txBox="1">
            <a:spLocks noGrp="1"/>
          </p:cNvSpPr>
          <p:nvPr>
            <p:ph type="body" idx="1"/>
          </p:nvPr>
        </p:nvSpPr>
        <p:spPr>
          <a:xfrm>
            <a:off x="1" y="1456076"/>
            <a:ext cx="12035124" cy="16584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dirty="0"/>
              <a:t>The quantum computer is a type of </a:t>
            </a:r>
            <a:r>
              <a:rPr lang="en-US" sz="2400" dirty="0">
                <a:solidFill>
                  <a:schemeClr val="tx1"/>
                </a:solidFill>
              </a:rPr>
              <a:t>computing devices</a:t>
            </a:r>
            <a:r>
              <a:rPr lang="en-US" sz="2400" dirty="0"/>
              <a:t> that leverage the principles of</a:t>
            </a:r>
            <a:r>
              <a:rPr lang="en-US" sz="2400" dirty="0">
                <a:solidFill>
                  <a:schemeClr val="tx1"/>
                </a:solidFill>
              </a:rPr>
              <a:t> quantum mechanics, </a:t>
            </a:r>
            <a:r>
              <a:rPr lang="en-US" sz="2400" dirty="0">
                <a:solidFill>
                  <a:srgbClr val="FF0000"/>
                </a:solidFill>
              </a:rPr>
              <a:t>such as quantum superposition, entanglement, interference, and tunneling, </a:t>
            </a:r>
            <a:r>
              <a:rPr lang="en-US" sz="2400" dirty="0"/>
              <a:t>to perform computation</a:t>
            </a:r>
            <a:r>
              <a:rPr lang="zh-TW" altLang="en-US" sz="2400" dirty="0"/>
              <a:t> </a:t>
            </a:r>
            <a:r>
              <a:rPr lang="en-US" altLang="zh-TW" sz="2400" dirty="0"/>
              <a:t>based on </a:t>
            </a:r>
            <a:r>
              <a:rPr lang="en-US" altLang="zh-TW" sz="2400" dirty="0">
                <a:solidFill>
                  <a:srgbClr val="FF0000"/>
                </a:solidFill>
              </a:rPr>
              <a:t>quantum bits</a:t>
            </a:r>
            <a:r>
              <a:rPr lang="en-US" altLang="zh-TW" sz="2400" dirty="0"/>
              <a:t> or </a:t>
            </a:r>
            <a:r>
              <a:rPr lang="en-US" altLang="zh-TW" sz="2400" dirty="0">
                <a:solidFill>
                  <a:srgbClr val="FF0000"/>
                </a:solidFill>
              </a:rPr>
              <a:t>qubits</a:t>
            </a:r>
            <a:r>
              <a:rPr lang="en-US" sz="2400" dirty="0"/>
              <a:t>.</a:t>
            </a:r>
            <a:endParaRPr sz="2400" dirty="0"/>
          </a:p>
          <a:p>
            <a:pPr lvl="0" indent="-381000">
              <a:spcBef>
                <a:spcPts val="640"/>
              </a:spcBef>
              <a:buSzPts val="2400"/>
            </a:pPr>
            <a:r>
              <a:rPr lang="en-US" sz="2400" dirty="0"/>
              <a:t>Quantum computers can be broadly classified into two main classes: </a:t>
            </a:r>
            <a:br>
              <a:rPr lang="en-US" sz="2400" dirty="0"/>
            </a:br>
            <a:r>
              <a:rPr lang="en-US" sz="2400" dirty="0">
                <a:solidFill>
                  <a:srgbClr val="FF0000"/>
                </a:solidFill>
              </a:rPr>
              <a:t>gate-based </a:t>
            </a:r>
            <a:r>
              <a:rPr lang="en-US" altLang="zh-TW" sz="2400" dirty="0">
                <a:solidFill>
                  <a:srgbClr val="FF0000"/>
                </a:solidFill>
              </a:rPr>
              <a:t>universal </a:t>
            </a:r>
            <a:r>
              <a:rPr lang="en-US" sz="2400" dirty="0">
                <a:solidFill>
                  <a:srgbClr val="FF0000"/>
                </a:solidFill>
              </a:rPr>
              <a:t>quantum computers </a:t>
            </a:r>
            <a:r>
              <a:rPr lang="en-US" sz="2400" dirty="0"/>
              <a:t>and</a:t>
            </a:r>
            <a:r>
              <a:rPr lang="en-US" sz="2400" dirty="0">
                <a:solidFill>
                  <a:srgbClr val="FF0000"/>
                </a:solidFill>
              </a:rPr>
              <a:t> quantum annealers</a:t>
            </a:r>
            <a:r>
              <a:rPr lang="en-US" sz="2400" dirty="0"/>
              <a:t>.</a:t>
            </a:r>
            <a:endParaRPr sz="2400" dirty="0"/>
          </a:p>
        </p:txBody>
      </p:sp>
      <p:sp>
        <p:nvSpPr>
          <p:cNvPr id="149" name="Google Shape;149;g2550ddcf757_0_26"/>
          <p:cNvSpPr txBox="1">
            <a:spLocks noGrp="1"/>
          </p:cNvSpPr>
          <p:nvPr>
            <p:ph type="sldNum" idx="12"/>
          </p:nvPr>
        </p:nvSpPr>
        <p:spPr>
          <a:xfrm>
            <a:off x="9357484" y="6496050"/>
            <a:ext cx="2844900" cy="241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2000"/>
              <a:buNone/>
            </a:pPr>
            <a:fld id="{00000000-1234-1234-1234-123412341234}" type="slidenum">
              <a:rPr lang="en-US"/>
              <a:t>4</a:t>
            </a:fld>
            <a:endParaRPr/>
          </a:p>
        </p:txBody>
      </p:sp>
      <p:pic>
        <p:nvPicPr>
          <p:cNvPr id="152" name="Google Shape;152;g2550ddcf757_0_26"/>
          <p:cNvPicPr preferRelativeResize="0"/>
          <p:nvPr/>
        </p:nvPicPr>
        <p:blipFill rotWithShape="1">
          <a:blip r:embed="rId3">
            <a:alphaModFix/>
          </a:blip>
          <a:srcRect/>
          <a:stretch/>
        </p:blipFill>
        <p:spPr>
          <a:xfrm>
            <a:off x="4883560" y="3749525"/>
            <a:ext cx="3444200" cy="3108475"/>
          </a:xfrm>
          <a:prstGeom prst="rect">
            <a:avLst/>
          </a:prstGeom>
          <a:noFill/>
          <a:ln>
            <a:noFill/>
          </a:ln>
        </p:spPr>
      </p:pic>
      <p:sp>
        <p:nvSpPr>
          <p:cNvPr id="153" name="Google Shape;153;g2550ddcf757_0_26"/>
          <p:cNvSpPr txBox="1"/>
          <p:nvPr/>
        </p:nvSpPr>
        <p:spPr>
          <a:xfrm>
            <a:off x="8244142" y="5846700"/>
            <a:ext cx="3787800" cy="1011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D-Wave Advantage in 2020</a:t>
            </a:r>
            <a:endParaRPr sz="1800" b="1"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r>
              <a:rPr lang="en-US" sz="1000" b="1" i="0" u="none" strike="noStrike" cap="none" dirty="0">
                <a:solidFill>
                  <a:schemeClr val="dk1"/>
                </a:solidFill>
                <a:latin typeface="Arial"/>
                <a:ea typeface="Arial"/>
                <a:cs typeface="Arial"/>
                <a:sym typeface="Arial"/>
              </a:rPr>
              <a:t>Source: https://</a:t>
            </a:r>
            <a:r>
              <a:rPr lang="en-US" sz="1000" b="1" i="0" u="none" strike="noStrike" cap="none" dirty="0" err="1">
                <a:solidFill>
                  <a:schemeClr val="dk1"/>
                </a:solidFill>
                <a:latin typeface="Arial"/>
                <a:ea typeface="Arial"/>
                <a:cs typeface="Arial"/>
                <a:sym typeface="Arial"/>
              </a:rPr>
              <a:t>tweakers.net</a:t>
            </a:r>
            <a:r>
              <a:rPr lang="en-US" sz="1000" b="1" i="0" u="none" strike="noStrike" cap="none" dirty="0">
                <a:solidFill>
                  <a:schemeClr val="dk1"/>
                </a:solidFill>
                <a:latin typeface="Arial"/>
                <a:ea typeface="Arial"/>
                <a:cs typeface="Arial"/>
                <a:sym typeface="Arial"/>
              </a:rPr>
              <a:t>/</a:t>
            </a:r>
            <a:r>
              <a:rPr lang="en-US" sz="1000" b="1" i="0" u="none" strike="noStrike" cap="none" dirty="0" err="1">
                <a:solidFill>
                  <a:schemeClr val="dk1"/>
                </a:solidFill>
                <a:latin typeface="Arial"/>
                <a:ea typeface="Arial"/>
                <a:cs typeface="Arial"/>
                <a:sym typeface="Arial"/>
              </a:rPr>
              <a:t>nieuws</a:t>
            </a:r>
            <a:r>
              <a:rPr lang="en-US" sz="1000" b="1" i="0" u="none" strike="noStrike" cap="none" dirty="0">
                <a:solidFill>
                  <a:schemeClr val="dk1"/>
                </a:solidFill>
                <a:latin typeface="Arial"/>
                <a:ea typeface="Arial"/>
                <a:cs typeface="Arial"/>
                <a:sym typeface="Arial"/>
              </a:rPr>
              <a:t>/187892/d-wave-gaat-net-als-ibm-en-google-universele-quantumcomputer-bouwen.html</a:t>
            </a:r>
            <a:endParaRPr sz="1000" b="1" i="0" u="none" strike="noStrike" cap="none" dirty="0">
              <a:solidFill>
                <a:schemeClr val="dk1"/>
              </a:solidFill>
              <a:latin typeface="Arial"/>
              <a:ea typeface="Arial"/>
              <a:cs typeface="Arial"/>
              <a:sym typeface="Arial"/>
            </a:endParaRPr>
          </a:p>
        </p:txBody>
      </p:sp>
      <p:sp>
        <p:nvSpPr>
          <p:cNvPr id="2" name="矩形: 圓角 1">
            <a:extLst>
              <a:ext uri="{FF2B5EF4-FFF2-40B4-BE49-F238E27FC236}">
                <a16:creationId xmlns:a16="http://schemas.microsoft.com/office/drawing/2014/main" id="{78383AB3-2D0B-44C2-8EBA-4B87375E3482}"/>
              </a:ext>
            </a:extLst>
          </p:cNvPr>
          <p:cNvSpPr/>
          <p:nvPr/>
        </p:nvSpPr>
        <p:spPr>
          <a:xfrm>
            <a:off x="8915400" y="4289569"/>
            <a:ext cx="2650671" cy="325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The number of qubits is limited.</a:t>
            </a:r>
            <a:endParaRPr lang="zh-TW" altLang="en-US" dirty="0"/>
          </a:p>
        </p:txBody>
      </p:sp>
      <p:sp>
        <p:nvSpPr>
          <p:cNvPr id="10" name="矩形: 圓角 9">
            <a:extLst>
              <a:ext uri="{FF2B5EF4-FFF2-40B4-BE49-F238E27FC236}">
                <a16:creationId xmlns:a16="http://schemas.microsoft.com/office/drawing/2014/main" id="{FF492E40-20A3-4FC5-874F-9B84264EFD5E}"/>
              </a:ext>
            </a:extLst>
          </p:cNvPr>
          <p:cNvSpPr/>
          <p:nvPr/>
        </p:nvSpPr>
        <p:spPr>
          <a:xfrm>
            <a:off x="9067800" y="4617816"/>
            <a:ext cx="2650671" cy="325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The decoherence time is short.</a:t>
            </a:r>
            <a:endParaRPr lang="zh-TW" altLang="en-US" dirty="0"/>
          </a:p>
        </p:txBody>
      </p:sp>
      <p:sp>
        <p:nvSpPr>
          <p:cNvPr id="11" name="矩形: 圓角 10">
            <a:extLst>
              <a:ext uri="{FF2B5EF4-FFF2-40B4-BE49-F238E27FC236}">
                <a16:creationId xmlns:a16="http://schemas.microsoft.com/office/drawing/2014/main" id="{194D6290-20A8-487B-AD8F-534A67045E69}"/>
              </a:ext>
            </a:extLst>
          </p:cNvPr>
          <p:cNvSpPr/>
          <p:nvPr/>
        </p:nvSpPr>
        <p:spPr>
          <a:xfrm>
            <a:off x="9220200" y="4937269"/>
            <a:ext cx="2650671" cy="325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The </a:t>
            </a:r>
            <a:r>
              <a:rPr lang="en-US" altLang="zh-TW" dirty="0" smtClean="0"/>
              <a:t>gate fidelity </a:t>
            </a:r>
            <a:r>
              <a:rPr lang="en-US" altLang="zh-TW" dirty="0"/>
              <a:t>is low.</a:t>
            </a:r>
            <a:endParaRPr lang="zh-TW" altLang="en-US" dirty="0"/>
          </a:p>
        </p:txBody>
      </p:sp>
      <p:sp>
        <p:nvSpPr>
          <p:cNvPr id="4" name="文字方塊 3">
            <a:extLst>
              <a:ext uri="{FF2B5EF4-FFF2-40B4-BE49-F238E27FC236}">
                <a16:creationId xmlns:a16="http://schemas.microsoft.com/office/drawing/2014/main" id="{EE68D3F3-BD2A-4FA0-8515-5E4096E8B6A5}"/>
              </a:ext>
            </a:extLst>
          </p:cNvPr>
          <p:cNvSpPr txBox="1"/>
          <p:nvPr/>
        </p:nvSpPr>
        <p:spPr>
          <a:xfrm>
            <a:off x="6937921" y="3648437"/>
            <a:ext cx="5317481" cy="307777"/>
          </a:xfrm>
          <a:prstGeom prst="rect">
            <a:avLst/>
          </a:prstGeom>
          <a:noFill/>
        </p:spPr>
        <p:txBody>
          <a:bodyPr wrap="none" rtlCol="0">
            <a:spAutoFit/>
          </a:bodyPr>
          <a:lstStyle/>
          <a:p>
            <a:r>
              <a:rPr lang="en-US" altLang="zh-TW" u="sng" dirty="0"/>
              <a:t>We are now in the </a:t>
            </a:r>
            <a:r>
              <a:rPr lang="en-US" altLang="zh-TW" u="sng" dirty="0" err="1">
                <a:solidFill>
                  <a:srgbClr val="0066FF"/>
                </a:solidFill>
              </a:rPr>
              <a:t>NISQ</a:t>
            </a:r>
            <a:r>
              <a:rPr lang="en-US" altLang="zh-TW" u="sng" dirty="0">
                <a:solidFill>
                  <a:srgbClr val="0066FF"/>
                </a:solidFill>
              </a:rPr>
              <a:t> (noisy intermediate-scale quantum)</a:t>
            </a:r>
            <a:r>
              <a:rPr lang="en-US" altLang="zh-TW" u="sng" dirty="0"/>
              <a:t> era.</a:t>
            </a:r>
            <a:endParaRPr lang="zh-TW" altLang="en-US" u="sng" dirty="0"/>
          </a:p>
        </p:txBody>
      </p:sp>
      <p:sp>
        <p:nvSpPr>
          <p:cNvPr id="14" name="文字方塊 13">
            <a:extLst>
              <a:ext uri="{FF2B5EF4-FFF2-40B4-BE49-F238E27FC236}">
                <a16:creationId xmlns:a16="http://schemas.microsoft.com/office/drawing/2014/main" id="{3D692F1A-AF5F-4E68-97F4-257E4EE7BBAD}"/>
              </a:ext>
            </a:extLst>
          </p:cNvPr>
          <p:cNvSpPr txBox="1"/>
          <p:nvPr/>
        </p:nvSpPr>
        <p:spPr>
          <a:xfrm>
            <a:off x="8497433" y="3964551"/>
            <a:ext cx="2733441" cy="307777"/>
          </a:xfrm>
          <a:prstGeom prst="rect">
            <a:avLst/>
          </a:prstGeom>
          <a:noFill/>
        </p:spPr>
        <p:txBody>
          <a:bodyPr wrap="none" rtlCol="0">
            <a:spAutoFit/>
          </a:bodyPr>
          <a:lstStyle/>
          <a:p>
            <a:r>
              <a:rPr lang="en-US" altLang="zh-TW" u="sng" dirty="0"/>
              <a:t>The limitations of </a:t>
            </a:r>
            <a:r>
              <a:rPr lang="en-US" altLang="zh-TW" u="sng" dirty="0" err="1"/>
              <a:t>NISQ</a:t>
            </a:r>
            <a:r>
              <a:rPr lang="en-US" altLang="zh-TW" u="sng" dirty="0"/>
              <a:t> devices:</a:t>
            </a:r>
            <a:endParaRPr lang="zh-TW" altLang="en-US" u="sng" dirty="0"/>
          </a:p>
        </p:txBody>
      </p:sp>
      <p:pic>
        <p:nvPicPr>
          <p:cNvPr id="150" name="Google Shape;150;g2550ddcf757_0_26"/>
          <p:cNvPicPr preferRelativeResize="0"/>
          <p:nvPr/>
        </p:nvPicPr>
        <p:blipFill rotWithShape="1">
          <a:blip r:embed="rId4">
            <a:alphaModFix/>
          </a:blip>
          <a:srcRect/>
          <a:stretch/>
        </p:blipFill>
        <p:spPr>
          <a:xfrm>
            <a:off x="737774" y="3540524"/>
            <a:ext cx="4377750" cy="2571250"/>
          </a:xfrm>
          <a:prstGeom prst="rect">
            <a:avLst/>
          </a:prstGeom>
          <a:noFill/>
          <a:ln>
            <a:noFill/>
          </a:ln>
        </p:spPr>
      </p:pic>
      <p:sp>
        <p:nvSpPr>
          <p:cNvPr id="151" name="Google Shape;151;g2550ddcf757_0_26"/>
          <p:cNvSpPr txBox="1"/>
          <p:nvPr/>
        </p:nvSpPr>
        <p:spPr>
          <a:xfrm>
            <a:off x="295625" y="6111775"/>
            <a:ext cx="5853300" cy="834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IBM’s 20-qubit Q System One in 2019</a:t>
            </a:r>
            <a:endParaRPr sz="1800" b="1"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r>
              <a:rPr lang="en-US" sz="1000" b="1" i="0" u="none" strike="noStrike" cap="none" dirty="0" err="1">
                <a:solidFill>
                  <a:srgbClr val="000000"/>
                </a:solidFill>
                <a:latin typeface="Arial"/>
                <a:ea typeface="Arial"/>
                <a:cs typeface="Arial"/>
                <a:sym typeface="Arial"/>
              </a:rPr>
              <a:t>Source:https</a:t>
            </a:r>
            <a:r>
              <a:rPr lang="en-US" sz="1000" b="1" i="0" u="none" strike="noStrike" cap="none" dirty="0">
                <a:solidFill>
                  <a:srgbClr val="000000"/>
                </a:solidFill>
                <a:latin typeface="Arial"/>
                <a:ea typeface="Arial"/>
                <a:cs typeface="Arial"/>
                <a:sym typeface="Arial"/>
              </a:rPr>
              <a:t>://</a:t>
            </a:r>
            <a:r>
              <a:rPr lang="en-US" sz="1000" b="1" i="0" u="none" strike="noStrike" cap="none" dirty="0" err="1">
                <a:solidFill>
                  <a:srgbClr val="000000"/>
                </a:solidFill>
                <a:latin typeface="Arial"/>
                <a:ea typeface="Arial"/>
                <a:cs typeface="Arial"/>
                <a:sym typeface="Arial"/>
              </a:rPr>
              <a:t>www.somagnews.com</a:t>
            </a:r>
            <a:r>
              <a:rPr lang="en-US" sz="1000" b="1" i="0" u="none" strike="noStrike" cap="none" dirty="0">
                <a:solidFill>
                  <a:srgbClr val="000000"/>
                </a:solidFill>
                <a:latin typeface="Arial"/>
                <a:ea typeface="Arial"/>
                <a:cs typeface="Arial"/>
                <a:sym typeface="Arial"/>
              </a:rPr>
              <a:t>/ibm-said-the-quantum-chip-will-surpass-its-competitors-in-2-years/</a:t>
            </a:r>
            <a:endParaRPr sz="1000" b="1"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4"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550ddcf757_0_71"/>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Research Problem</a:t>
            </a:r>
            <a:endParaRPr dirty="0"/>
          </a:p>
        </p:txBody>
      </p:sp>
      <p:sp>
        <p:nvSpPr>
          <p:cNvPr id="160" name="Google Shape;160;g2550ddcf757_0_71"/>
          <p:cNvSpPr txBox="1">
            <a:spLocks noGrp="1"/>
          </p:cNvSpPr>
          <p:nvPr>
            <p:ph type="sldNum" idx="12"/>
          </p:nvPr>
        </p:nvSpPr>
        <p:spPr>
          <a:xfrm>
            <a:off x="9357484" y="6496050"/>
            <a:ext cx="2844900" cy="241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2000"/>
              <a:buNone/>
            </a:pPr>
            <a:fld id="{00000000-1234-1234-1234-123412341234}" type="slidenum">
              <a:rPr lang="en-US"/>
              <a:t>5</a:t>
            </a:fld>
            <a:endParaRPr/>
          </a:p>
        </p:txBody>
      </p:sp>
      <p:sp>
        <p:nvSpPr>
          <p:cNvPr id="161" name="Google Shape;161;g2550ddcf757_0_71"/>
          <p:cNvSpPr txBox="1">
            <a:spLocks noGrp="1"/>
          </p:cNvSpPr>
          <p:nvPr>
            <p:ph type="body" idx="1"/>
          </p:nvPr>
        </p:nvSpPr>
        <p:spPr>
          <a:xfrm>
            <a:off x="0" y="1648729"/>
            <a:ext cx="11854543" cy="4267500"/>
          </a:xfrm>
          <a:prstGeom prst="rect">
            <a:avLst/>
          </a:prstGeom>
          <a:noFill/>
          <a:ln>
            <a:noFill/>
          </a:ln>
        </p:spPr>
        <p:txBody>
          <a:bodyPr spcFirstLastPara="1" wrap="square" lIns="91425" tIns="45700" rIns="91425" bIns="45700" anchor="t" anchorCtr="0">
            <a:noAutofit/>
          </a:bodyPr>
          <a:lstStyle/>
          <a:p>
            <a:pPr lvl="0" indent="-381000">
              <a:spcBef>
                <a:spcPts val="640"/>
              </a:spcBef>
              <a:buSzPts val="2400"/>
            </a:pPr>
            <a:r>
              <a:rPr lang="en-US" sz="2800" dirty="0"/>
              <a:t>T</a:t>
            </a:r>
            <a:r>
              <a:rPr lang="en-US" altLang="zh-TW" sz="2800" dirty="0"/>
              <a:t>o</a:t>
            </a:r>
            <a:r>
              <a:rPr lang="zh-TW" altLang="en-US" sz="2800" dirty="0"/>
              <a:t> </a:t>
            </a:r>
            <a:r>
              <a:rPr lang="en-US" altLang="zh-TW" sz="2800" dirty="0"/>
              <a:t>design</a:t>
            </a:r>
            <a:r>
              <a:rPr lang="zh-TW" altLang="en-US" sz="2800" dirty="0"/>
              <a:t> </a:t>
            </a:r>
            <a:r>
              <a:rPr lang="en-US" altLang="zh-TW" sz="2800" dirty="0"/>
              <a:t>a </a:t>
            </a:r>
            <a:r>
              <a:rPr lang="en-US" altLang="zh-TW" sz="2800" dirty="0">
                <a:solidFill>
                  <a:srgbClr val="FF0000"/>
                </a:solidFill>
              </a:rPr>
              <a:t>quantum</a:t>
            </a:r>
            <a:r>
              <a:rPr lang="zh-TW" altLang="en-US" sz="2800" dirty="0">
                <a:solidFill>
                  <a:srgbClr val="FF0000"/>
                </a:solidFill>
              </a:rPr>
              <a:t> </a:t>
            </a:r>
            <a:r>
              <a:rPr lang="en-US" altLang="zh-TW" sz="2800" dirty="0">
                <a:solidFill>
                  <a:srgbClr val="FF0000"/>
                </a:solidFill>
              </a:rPr>
              <a:t>circuit</a:t>
            </a:r>
            <a:r>
              <a:rPr lang="zh-TW" altLang="en-US" sz="2800" dirty="0">
                <a:solidFill>
                  <a:srgbClr val="FF0000"/>
                </a:solidFill>
              </a:rPr>
              <a:t> </a:t>
            </a:r>
            <a:r>
              <a:rPr lang="en-US" altLang="zh-TW" sz="2800" dirty="0">
                <a:solidFill>
                  <a:srgbClr val="FF0000"/>
                </a:solidFill>
              </a:rPr>
              <a:t>of the oracle of Grover’s algorithm</a:t>
            </a:r>
            <a:r>
              <a:rPr lang="en-US" altLang="zh-TW" sz="2800" dirty="0"/>
              <a:t> to solve the </a:t>
            </a:r>
            <a:r>
              <a:rPr lang="en-US" altLang="zh-TW" sz="2800" dirty="0">
                <a:solidFill>
                  <a:srgbClr val="FF0000"/>
                </a:solidFill>
              </a:rPr>
              <a:t>exact cover problem (</a:t>
            </a:r>
            <a:r>
              <a:rPr lang="en-US" altLang="zh-TW" sz="2800" dirty="0" err="1">
                <a:solidFill>
                  <a:srgbClr val="FF0000"/>
                </a:solidFill>
              </a:rPr>
              <a:t>ECP</a:t>
            </a:r>
            <a:r>
              <a:rPr lang="en-US" altLang="zh-TW" sz="2800" dirty="0">
                <a:solidFill>
                  <a:srgbClr val="FF0000"/>
                </a:solidFill>
              </a:rPr>
              <a:t>)</a:t>
            </a:r>
            <a:r>
              <a:rPr lang="en-US" altLang="zh-TW" sz="2800" dirty="0"/>
              <a:t>, which is an intractable NPC problem. </a:t>
            </a:r>
            <a:br>
              <a:rPr lang="en-US" altLang="zh-TW" sz="2800" dirty="0"/>
            </a:br>
            <a:r>
              <a:rPr lang="en-US" altLang="zh-TW" sz="2800" dirty="0"/>
              <a:t>(And even more, we want to find all exact covers of the problem.) </a:t>
            </a:r>
          </a:p>
          <a:p>
            <a:pPr lvl="0" indent="-381000">
              <a:spcBef>
                <a:spcPts val="640"/>
              </a:spcBef>
              <a:buSzPts val="2400"/>
            </a:pPr>
            <a:endParaRPr lang="en-US" altLang="zh-TW" sz="2800" dirty="0"/>
          </a:p>
          <a:p>
            <a:pPr lvl="0" indent="-381000">
              <a:spcBef>
                <a:spcPts val="640"/>
              </a:spcBef>
              <a:buSzPts val="2400"/>
            </a:pPr>
            <a:r>
              <a:rPr lang="en-US" altLang="zh-TW" sz="2800" dirty="0"/>
              <a:t>To conceive new quantum circuit design concepts to </a:t>
            </a:r>
            <a:r>
              <a:rPr lang="en-US" altLang="zh-TW" sz="2800" dirty="0" smtClean="0"/>
              <a:t>reduce </a:t>
            </a:r>
            <a:r>
              <a:rPr lang="en-US" altLang="zh-TW" sz="2800" dirty="0"/>
              <a:t>the number of qubits </a:t>
            </a:r>
            <a:r>
              <a:rPr lang="en-US" altLang="zh-TW" sz="2800" dirty="0" smtClean="0"/>
              <a:t>and gates and to lower the </a:t>
            </a:r>
            <a:r>
              <a:rPr lang="en-US" altLang="zh-TW" sz="2800" dirty="0"/>
              <a:t>quantum circuit depth.</a:t>
            </a:r>
          </a:p>
          <a:p>
            <a:pPr lvl="0" indent="-381000">
              <a:spcBef>
                <a:spcPts val="640"/>
              </a:spcBef>
              <a:buSzPts val="2400"/>
            </a:pPr>
            <a:endParaRPr lang="en-US" altLang="zh-TW" sz="2800" dirty="0"/>
          </a:p>
          <a:p>
            <a:pPr lvl="0" indent="-381000">
              <a:spcBef>
                <a:spcPts val="640"/>
              </a:spcBef>
              <a:buSzPts val="2400"/>
            </a:pPr>
            <a:r>
              <a:rPr lang="en-US" altLang="zh-TW" sz="2800" dirty="0"/>
              <a:t>To execute the designed quantum circuit on an IBM quantum simulator or computer to validate it can run properly and correctly.</a:t>
            </a:r>
          </a:p>
          <a:p>
            <a:pPr lvl="0" indent="-381000">
              <a:spcBef>
                <a:spcPts val="640"/>
              </a:spcBef>
              <a:buSzPts val="2400"/>
            </a:pPr>
            <a:endParaRPr lang="en-US" altLang="zh-TW"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550ddcf757_0_81"/>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Outline</a:t>
            </a:r>
            <a:endParaRPr/>
          </a:p>
        </p:txBody>
      </p:sp>
      <p:sp>
        <p:nvSpPr>
          <p:cNvPr id="169" name="Google Shape;169;g2550ddcf757_0_81"/>
          <p:cNvSpPr txBox="1">
            <a:spLocks noGrp="1"/>
          </p:cNvSpPr>
          <p:nvPr>
            <p:ph type="body" idx="1"/>
          </p:nvPr>
        </p:nvSpPr>
        <p:spPr>
          <a:xfrm>
            <a:off x="624417" y="1844678"/>
            <a:ext cx="10972800" cy="410520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SzPts val="2400"/>
              <a:buChar char="■"/>
            </a:pPr>
            <a:r>
              <a:rPr lang="en-US" dirty="0"/>
              <a:t>Introduction</a:t>
            </a:r>
            <a:endParaRPr dirty="0"/>
          </a:p>
          <a:p>
            <a:pPr marL="342900" lvl="0" indent="-342900" algn="l" rtl="0">
              <a:lnSpc>
                <a:spcPct val="150000"/>
              </a:lnSpc>
              <a:spcBef>
                <a:spcPts val="0"/>
              </a:spcBef>
              <a:spcAft>
                <a:spcPts val="0"/>
              </a:spcAft>
              <a:buClr>
                <a:srgbClr val="FF0000"/>
              </a:buClr>
              <a:buSzPts val="2400"/>
              <a:buChar char="■"/>
            </a:pPr>
            <a:r>
              <a:rPr lang="en-US" dirty="0">
                <a:solidFill>
                  <a:srgbClr val="FF0000"/>
                </a:solidFill>
              </a:rPr>
              <a:t>Background Knowledge </a:t>
            </a:r>
            <a:endParaRPr dirty="0">
              <a:solidFill>
                <a:srgbClr val="FF0000"/>
              </a:solidFill>
            </a:endParaRPr>
          </a:p>
          <a:p>
            <a:pPr marL="342900" lvl="0" indent="-342900" algn="l" rtl="0">
              <a:lnSpc>
                <a:spcPct val="150000"/>
              </a:lnSpc>
              <a:spcBef>
                <a:spcPts val="640"/>
              </a:spcBef>
              <a:spcAft>
                <a:spcPts val="0"/>
              </a:spcAft>
              <a:buSzPts val="2400"/>
              <a:buChar char="■"/>
            </a:pPr>
            <a:r>
              <a:rPr lang="en-US" dirty="0"/>
              <a:t>Proposed Method</a:t>
            </a:r>
            <a:endParaRPr dirty="0"/>
          </a:p>
          <a:p>
            <a:pPr marL="342900" lvl="0" indent="-342900" algn="l" rtl="0">
              <a:lnSpc>
                <a:spcPct val="150000"/>
              </a:lnSpc>
              <a:spcBef>
                <a:spcPts val="640"/>
              </a:spcBef>
              <a:spcAft>
                <a:spcPts val="0"/>
              </a:spcAft>
              <a:buSzPts val="2400"/>
              <a:buChar char="■"/>
            </a:pPr>
            <a:r>
              <a:rPr lang="en-US" dirty="0"/>
              <a:t>Experiment and Result</a:t>
            </a:r>
            <a:endParaRPr dirty="0"/>
          </a:p>
          <a:p>
            <a:pPr marL="342900" lvl="0" indent="-342900" algn="l" rtl="0">
              <a:lnSpc>
                <a:spcPct val="150000"/>
              </a:lnSpc>
              <a:spcBef>
                <a:spcPts val="640"/>
              </a:spcBef>
              <a:spcAft>
                <a:spcPts val="0"/>
              </a:spcAft>
              <a:buSzPts val="2400"/>
              <a:buChar char="■"/>
            </a:pPr>
            <a:r>
              <a:rPr lang="en-US" dirty="0"/>
              <a:t>Conclusion</a:t>
            </a:r>
            <a:endParaRPr dirty="0"/>
          </a:p>
        </p:txBody>
      </p:sp>
      <p:sp>
        <p:nvSpPr>
          <p:cNvPr id="170" name="Google Shape;170;g2550ddcf757_0_81"/>
          <p:cNvSpPr txBox="1">
            <a:spLocks noGrp="1"/>
          </p:cNvSpPr>
          <p:nvPr>
            <p:ph type="sldNum" idx="12"/>
          </p:nvPr>
        </p:nvSpPr>
        <p:spPr>
          <a:xfrm>
            <a:off x="9357484" y="6616700"/>
            <a:ext cx="2844900" cy="241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20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g255311598f6_0_0"/>
          <p:cNvPicPr preferRelativeResize="0"/>
          <p:nvPr/>
        </p:nvPicPr>
        <p:blipFill rotWithShape="1">
          <a:blip r:embed="rId3">
            <a:alphaModFix/>
          </a:blip>
          <a:srcRect/>
          <a:stretch/>
        </p:blipFill>
        <p:spPr>
          <a:xfrm>
            <a:off x="8044992" y="3652863"/>
            <a:ext cx="866125" cy="971774"/>
          </a:xfrm>
          <a:prstGeom prst="rect">
            <a:avLst/>
          </a:prstGeom>
          <a:noFill/>
          <a:ln>
            <a:noFill/>
          </a:ln>
        </p:spPr>
      </p:pic>
      <p:pic>
        <p:nvPicPr>
          <p:cNvPr id="178" name="Google Shape;178;g255311598f6_0_0"/>
          <p:cNvPicPr preferRelativeResize="0"/>
          <p:nvPr/>
        </p:nvPicPr>
        <p:blipFill rotWithShape="1">
          <a:blip r:embed="rId4">
            <a:alphaModFix/>
          </a:blip>
          <a:srcRect/>
          <a:stretch/>
        </p:blipFill>
        <p:spPr>
          <a:xfrm>
            <a:off x="8018879" y="5122719"/>
            <a:ext cx="1003900" cy="1163069"/>
          </a:xfrm>
          <a:prstGeom prst="rect">
            <a:avLst/>
          </a:prstGeom>
          <a:noFill/>
          <a:ln>
            <a:noFill/>
          </a:ln>
        </p:spPr>
      </p:pic>
      <p:pic>
        <p:nvPicPr>
          <p:cNvPr id="179" name="Google Shape;179;g255311598f6_0_0"/>
          <p:cNvPicPr preferRelativeResize="0"/>
          <p:nvPr/>
        </p:nvPicPr>
        <p:blipFill rotWithShape="1">
          <a:blip r:embed="rId5">
            <a:alphaModFix/>
          </a:blip>
          <a:srcRect/>
          <a:stretch/>
        </p:blipFill>
        <p:spPr>
          <a:xfrm>
            <a:off x="10088247" y="2200819"/>
            <a:ext cx="1101975" cy="598600"/>
          </a:xfrm>
          <a:prstGeom prst="rect">
            <a:avLst/>
          </a:prstGeom>
          <a:noFill/>
          <a:ln>
            <a:noFill/>
          </a:ln>
        </p:spPr>
      </p:pic>
      <p:pic>
        <p:nvPicPr>
          <p:cNvPr id="180" name="Google Shape;180;g255311598f6_0_0"/>
          <p:cNvPicPr preferRelativeResize="0"/>
          <p:nvPr/>
        </p:nvPicPr>
        <p:blipFill rotWithShape="1">
          <a:blip r:embed="rId6">
            <a:alphaModFix/>
          </a:blip>
          <a:srcRect/>
          <a:stretch/>
        </p:blipFill>
        <p:spPr>
          <a:xfrm>
            <a:off x="10281376" y="2921440"/>
            <a:ext cx="715717" cy="598600"/>
          </a:xfrm>
          <a:prstGeom prst="rect">
            <a:avLst/>
          </a:prstGeom>
          <a:noFill/>
          <a:ln>
            <a:noFill/>
          </a:ln>
        </p:spPr>
      </p:pic>
      <p:pic>
        <p:nvPicPr>
          <p:cNvPr id="181" name="Google Shape;181;g255311598f6_0_0"/>
          <p:cNvPicPr preferRelativeResize="0"/>
          <p:nvPr/>
        </p:nvPicPr>
        <p:blipFill rotWithShape="1">
          <a:blip r:embed="rId7">
            <a:alphaModFix/>
          </a:blip>
          <a:srcRect/>
          <a:stretch/>
        </p:blipFill>
        <p:spPr>
          <a:xfrm>
            <a:off x="10165279" y="3571961"/>
            <a:ext cx="1003895" cy="971775"/>
          </a:xfrm>
          <a:prstGeom prst="rect">
            <a:avLst/>
          </a:prstGeom>
          <a:noFill/>
          <a:ln>
            <a:noFill/>
          </a:ln>
        </p:spPr>
      </p:pic>
      <p:pic>
        <p:nvPicPr>
          <p:cNvPr id="182" name="Google Shape;182;g255311598f6_0_0"/>
          <p:cNvPicPr preferRelativeResize="0"/>
          <p:nvPr/>
        </p:nvPicPr>
        <p:blipFill rotWithShape="1">
          <a:blip r:embed="rId8">
            <a:alphaModFix/>
          </a:blip>
          <a:srcRect/>
          <a:stretch/>
        </p:blipFill>
        <p:spPr>
          <a:xfrm>
            <a:off x="7730372" y="3013626"/>
            <a:ext cx="1302725" cy="451447"/>
          </a:xfrm>
          <a:prstGeom prst="rect">
            <a:avLst/>
          </a:prstGeom>
          <a:noFill/>
          <a:ln>
            <a:noFill/>
          </a:ln>
        </p:spPr>
      </p:pic>
      <p:pic>
        <p:nvPicPr>
          <p:cNvPr id="183" name="Google Shape;183;g255311598f6_0_0"/>
          <p:cNvPicPr preferRelativeResize="0"/>
          <p:nvPr/>
        </p:nvPicPr>
        <p:blipFill rotWithShape="1">
          <a:blip r:embed="rId9">
            <a:alphaModFix/>
          </a:blip>
          <a:srcRect/>
          <a:stretch/>
        </p:blipFill>
        <p:spPr>
          <a:xfrm>
            <a:off x="7716376" y="2270799"/>
            <a:ext cx="1302725" cy="442675"/>
          </a:xfrm>
          <a:prstGeom prst="rect">
            <a:avLst/>
          </a:prstGeom>
          <a:noFill/>
          <a:ln>
            <a:noFill/>
          </a:ln>
        </p:spPr>
      </p:pic>
      <p:sp>
        <p:nvSpPr>
          <p:cNvPr id="184" name="Google Shape;184;g255311598f6_0_0"/>
          <p:cNvSpPr txBox="1">
            <a:spLocks noGrp="1"/>
          </p:cNvSpPr>
          <p:nvPr>
            <p:ph type="title"/>
          </p:nvPr>
        </p:nvSpPr>
        <p:spPr>
          <a:xfrm>
            <a:off x="757325" y="478300"/>
            <a:ext cx="109728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Quantum Circuit</a:t>
            </a:r>
            <a:endParaRPr/>
          </a:p>
        </p:txBody>
      </p:sp>
      <p:sp>
        <p:nvSpPr>
          <p:cNvPr id="185" name="Google Shape;185;g255311598f6_0_0"/>
          <p:cNvSpPr txBox="1"/>
          <p:nvPr/>
        </p:nvSpPr>
        <p:spPr>
          <a:xfrm>
            <a:off x="483000" y="1764900"/>
            <a:ext cx="4799400" cy="4985950"/>
          </a:xfrm>
          <a:prstGeom prst="rect">
            <a:avLst/>
          </a:prstGeom>
          <a:noFill/>
          <a:ln>
            <a:noFill/>
          </a:ln>
        </p:spPr>
        <p:txBody>
          <a:bodyPr spcFirstLastPara="1" wrap="square" lIns="91425" tIns="91425" rIns="91425" bIns="91425" anchor="t" anchorCtr="0">
            <a:spAutoFit/>
          </a:bodyPr>
          <a:lstStyle/>
          <a:p>
            <a:pPr marL="457200" marR="0" lvl="0" indent="-381000" algn="l" defTabSz="914400" rtl="0" eaLnBrk="1" fontAlgn="auto" latinLnBrk="0" hangingPunct="1">
              <a:lnSpc>
                <a:spcPct val="100000"/>
              </a:lnSpc>
              <a:spcBef>
                <a:spcPts val="0"/>
              </a:spcBef>
              <a:spcAft>
                <a:spcPts val="0"/>
              </a:spcAft>
              <a:buClr>
                <a:srgbClr val="00007D"/>
              </a:buClr>
              <a:buSzPts val="2400"/>
              <a:buFont typeface="Noto Sans Symbols"/>
              <a:buChar char="■"/>
              <a:tabLst/>
              <a:defRPr/>
            </a:pP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In quantum computing, a quantum circuit consists of qubits and quantum gates.</a:t>
            </a:r>
            <a:endParaRPr kumimoji="0" sz="2400" b="0" i="0" u="none" strike="noStrike" kern="0" cap="none" spc="0" normalizeH="0" baseline="0" noProof="0" dirty="0">
              <a:ln>
                <a:noFill/>
              </a:ln>
              <a:solidFill>
                <a:srgbClr val="000000"/>
              </a:solidFill>
              <a:effectLst/>
              <a:uLnTx/>
              <a:uFillTx/>
              <a:latin typeface="Arial"/>
              <a:ea typeface="Arial"/>
              <a:cs typeface="Arial"/>
              <a:sym typeface="Arial"/>
            </a:endParaRPr>
          </a:p>
          <a:p>
            <a:pPr marL="457200" lvl="0" indent="-381000">
              <a:buClr>
                <a:srgbClr val="00007D"/>
              </a:buClr>
              <a:buSzPts val="2400"/>
              <a:buFont typeface="Noto Sans Symbols"/>
              <a:buChar char="■"/>
              <a:defRPr/>
            </a:pP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A qubit may be in |0</a:t>
            </a:r>
            <a:r>
              <a:rPr kumimoji="0" lang="en-US" sz="2400" b="0" i="0" u="none" strike="noStrike" kern="0" cap="none" spc="0" normalizeH="0" baseline="0" noProof="0" dirty="0">
                <a:ln>
                  <a:noFill/>
                </a:ln>
                <a:solidFill>
                  <a:srgbClr val="000000"/>
                </a:solidFill>
                <a:effectLst/>
                <a:uLnTx/>
                <a:uFillTx/>
                <a:latin typeface="Arial"/>
                <a:ea typeface="Arial"/>
                <a:cs typeface="Arial"/>
                <a:sym typeface="Symbol" panose="05050102010706020507" pitchFamily="18" charset="2"/>
              </a:rPr>
              <a:t></a:t>
            </a: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 or |1</a:t>
            </a:r>
            <a:r>
              <a:rPr lang="en-US" altLang="zh-TW" sz="2400" dirty="0">
                <a:sym typeface="Symbol" panose="05050102010706020507" pitchFamily="18" charset="2"/>
              </a:rPr>
              <a:t> </a:t>
            </a: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 or in the </a:t>
            </a:r>
            <a:r>
              <a:rPr kumimoji="0" lang="en-US" sz="2400" b="0" i="0" u="none" strike="noStrike" kern="0" cap="none" spc="0" normalizeH="0" baseline="0" noProof="0" dirty="0">
                <a:ln>
                  <a:noFill/>
                </a:ln>
                <a:solidFill>
                  <a:srgbClr val="FF0000"/>
                </a:solidFill>
                <a:effectLst/>
                <a:uLnTx/>
                <a:uFillTx/>
                <a:latin typeface="Arial"/>
                <a:ea typeface="Arial"/>
                <a:cs typeface="Arial"/>
                <a:sym typeface="Arial"/>
              </a:rPr>
              <a:t>superposition </a:t>
            </a: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of |0</a:t>
            </a:r>
            <a:r>
              <a:rPr lang="en-US" altLang="zh-TW" sz="2400" dirty="0">
                <a:sym typeface="Symbol" panose="05050102010706020507" pitchFamily="18" charset="2"/>
              </a:rPr>
              <a:t> </a:t>
            </a: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and |1</a:t>
            </a:r>
            <a:r>
              <a:rPr lang="en-US" altLang="zh-TW" sz="2400" dirty="0">
                <a:sym typeface="Symbol" panose="05050102010706020507" pitchFamily="18" charset="2"/>
              </a:rPr>
              <a:t> (the mixture of </a:t>
            </a:r>
            <a:r>
              <a:rPr lang="en-US" altLang="zh-TW" sz="2400" dirty="0"/>
              <a:t>|0</a:t>
            </a:r>
            <a:r>
              <a:rPr lang="en-US" altLang="zh-TW" sz="2400" dirty="0">
                <a:sym typeface="Symbol" panose="05050102010706020507" pitchFamily="18" charset="2"/>
              </a:rPr>
              <a:t> </a:t>
            </a:r>
            <a:r>
              <a:rPr lang="en-US" altLang="zh-TW" sz="2400" dirty="0"/>
              <a:t>and |1</a:t>
            </a:r>
            <a:r>
              <a:rPr lang="en-US" altLang="zh-TW" sz="2400" dirty="0">
                <a:sym typeface="Symbol" panose="05050102010706020507" pitchFamily="18" charset="2"/>
              </a:rPr>
              <a:t>).</a:t>
            </a:r>
            <a:endParaRPr kumimoji="0" sz="2400" b="0" i="0" u="none" strike="noStrike" kern="0" cap="none" spc="0" normalizeH="0" baseline="0" noProof="0" dirty="0">
              <a:ln>
                <a:noFill/>
              </a:ln>
              <a:solidFill>
                <a:srgbClr val="000000"/>
              </a:solidFill>
              <a:effectLst/>
              <a:uLnTx/>
              <a:uFillTx/>
              <a:latin typeface="Arial"/>
              <a:ea typeface="Arial"/>
              <a:cs typeface="Arial"/>
              <a:sym typeface="Arial"/>
            </a:endParaRPr>
          </a:p>
          <a:p>
            <a:pPr marL="457200" marR="0" lvl="0" indent="-381000" algn="l" defTabSz="914400" rtl="0" eaLnBrk="1" fontAlgn="auto" latinLnBrk="0" hangingPunct="1">
              <a:lnSpc>
                <a:spcPct val="100000"/>
              </a:lnSpc>
              <a:spcBef>
                <a:spcPts val="0"/>
              </a:spcBef>
              <a:spcAft>
                <a:spcPts val="0"/>
              </a:spcAft>
              <a:buClr>
                <a:srgbClr val="00007D"/>
              </a:buClr>
              <a:buSzPts val="2400"/>
              <a:buFont typeface="Noto Sans Symbols"/>
              <a:buChar char="■"/>
              <a:tabLst/>
              <a:defRPr/>
            </a:pP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A </a:t>
            </a:r>
            <a:r>
              <a:rPr kumimoji="0" lang="en-US" sz="2400" b="0" i="0" u="none" strike="noStrike" kern="0" cap="none" spc="0" normalizeH="0" baseline="0" noProof="0" dirty="0">
                <a:ln>
                  <a:noFill/>
                </a:ln>
                <a:solidFill>
                  <a:srgbClr val="FF0000"/>
                </a:solidFill>
                <a:effectLst/>
                <a:uLnTx/>
                <a:uFillTx/>
                <a:latin typeface="Arial"/>
                <a:ea typeface="Arial"/>
                <a:cs typeface="Arial"/>
                <a:sym typeface="Arial"/>
              </a:rPr>
              <a:t>quantum gate</a:t>
            </a: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 is used to </a:t>
            </a:r>
            <a:r>
              <a:rPr kumimoji="0" lang="en-US" sz="2400" b="0" i="0" u="none" strike="noStrike" kern="0" cap="none" spc="0" normalizeH="0" baseline="0" noProof="0" dirty="0">
                <a:ln>
                  <a:noFill/>
                </a:ln>
                <a:solidFill>
                  <a:srgbClr val="FF0000"/>
                </a:solidFill>
                <a:effectLst/>
                <a:uLnTx/>
                <a:uFillTx/>
                <a:latin typeface="Arial"/>
                <a:ea typeface="Arial"/>
                <a:cs typeface="Arial"/>
                <a:sym typeface="Arial"/>
              </a:rPr>
              <a:t>manipulate the state</a:t>
            </a: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 of qubits.</a:t>
            </a:r>
            <a:endParaRPr kumimoji="0" sz="2400" b="0" i="0" u="none" strike="noStrike" kern="0" cap="none" spc="0" normalizeH="0" baseline="0" noProof="0" dirty="0">
              <a:ln>
                <a:noFill/>
              </a:ln>
              <a:solidFill>
                <a:srgbClr val="000000"/>
              </a:solidFill>
              <a:effectLst/>
              <a:uLnTx/>
              <a:uFillTx/>
              <a:latin typeface="Arial"/>
              <a:ea typeface="Arial"/>
              <a:cs typeface="Arial"/>
              <a:sym typeface="Arial"/>
            </a:endParaRPr>
          </a:p>
          <a:p>
            <a:pPr marL="457200" marR="0" lvl="0" indent="-381000" algn="l" defTabSz="914400" rtl="0" eaLnBrk="1" fontAlgn="auto" latinLnBrk="0" hangingPunct="1">
              <a:lnSpc>
                <a:spcPct val="100000"/>
              </a:lnSpc>
              <a:spcBef>
                <a:spcPts val="0"/>
              </a:spcBef>
              <a:spcAft>
                <a:spcPts val="0"/>
              </a:spcAft>
              <a:buClr>
                <a:srgbClr val="00007D"/>
              </a:buClr>
              <a:buSzPts val="2400"/>
              <a:buFont typeface="Noto Sans Symbols"/>
              <a:buChar char="■"/>
              <a:tabLst/>
              <a:defRPr/>
            </a:pP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Quantum gates can be categorized into two types based on the number of qubits: </a:t>
            </a:r>
            <a:r>
              <a:rPr kumimoji="0" lang="en-US" sz="2400" b="0" i="0" u="none" strike="noStrike" kern="0" cap="none" spc="0" normalizeH="0" baseline="0" noProof="0" dirty="0">
                <a:ln>
                  <a:noFill/>
                </a:ln>
                <a:solidFill>
                  <a:srgbClr val="FF0000"/>
                </a:solidFill>
                <a:effectLst/>
                <a:uLnTx/>
                <a:uFillTx/>
                <a:latin typeface="Arial"/>
                <a:ea typeface="Arial"/>
                <a:cs typeface="Arial"/>
                <a:sym typeface="Arial"/>
              </a:rPr>
              <a:t>single-qubit</a:t>
            </a: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2400" b="0" i="0" u="none" strike="noStrike" kern="0" cap="none" spc="0" normalizeH="0" baseline="0" noProof="0" dirty="0">
                <a:ln>
                  <a:noFill/>
                </a:ln>
                <a:solidFill>
                  <a:srgbClr val="FF0000"/>
                </a:solidFill>
                <a:effectLst/>
                <a:uLnTx/>
                <a:uFillTx/>
                <a:latin typeface="Arial"/>
                <a:ea typeface="Arial"/>
                <a:cs typeface="Arial"/>
                <a:sym typeface="Arial"/>
              </a:rPr>
              <a:t>gates </a:t>
            </a: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and </a:t>
            </a:r>
            <a:r>
              <a:rPr kumimoji="0" lang="en-US" sz="2400" b="0" i="0" u="none" strike="noStrike" kern="0" cap="none" spc="0" normalizeH="0" baseline="0" noProof="0" dirty="0">
                <a:ln>
                  <a:noFill/>
                </a:ln>
                <a:solidFill>
                  <a:srgbClr val="FF0000"/>
                </a:solidFill>
                <a:effectLst/>
                <a:uLnTx/>
                <a:uFillTx/>
                <a:latin typeface="Arial"/>
                <a:ea typeface="Arial"/>
                <a:cs typeface="Arial"/>
                <a:sym typeface="Arial"/>
              </a:rPr>
              <a:t>multi-qubit</a:t>
            </a: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2400" b="0" i="0" u="none" strike="noStrike" kern="0" cap="none" spc="0" normalizeH="0" baseline="0" noProof="0" dirty="0">
                <a:ln>
                  <a:noFill/>
                </a:ln>
                <a:solidFill>
                  <a:srgbClr val="FF0000"/>
                </a:solidFill>
                <a:effectLst/>
                <a:uLnTx/>
                <a:uFillTx/>
                <a:latin typeface="Arial"/>
                <a:ea typeface="Arial"/>
                <a:cs typeface="Arial"/>
                <a:sym typeface="Arial"/>
              </a:rPr>
              <a:t>gates</a:t>
            </a: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86" name="Google Shape;186;g255311598f6_0_0"/>
          <p:cNvSpPr txBox="1"/>
          <p:nvPr/>
        </p:nvSpPr>
        <p:spPr>
          <a:xfrm>
            <a:off x="6548575" y="1058400"/>
            <a:ext cx="36663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Table : Quantum gates </a:t>
            </a:r>
            <a:endParaRPr kumimoji="0" sz="2400" b="1"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87" name="Google Shape;187;g255311598f6_0_0"/>
          <p:cNvPicPr preferRelativeResize="0"/>
          <p:nvPr/>
        </p:nvPicPr>
        <p:blipFill rotWithShape="1">
          <a:blip r:embed="rId10">
            <a:alphaModFix/>
          </a:blip>
          <a:srcRect/>
          <a:stretch/>
        </p:blipFill>
        <p:spPr>
          <a:xfrm>
            <a:off x="9660343" y="4782698"/>
            <a:ext cx="1987975" cy="1732225"/>
          </a:xfrm>
          <a:prstGeom prst="rect">
            <a:avLst/>
          </a:prstGeom>
          <a:noFill/>
          <a:ln>
            <a:noFill/>
          </a:ln>
        </p:spPr>
      </p:pic>
      <p:graphicFrame>
        <p:nvGraphicFramePr>
          <p:cNvPr id="188" name="Google Shape;188;g255311598f6_0_0"/>
          <p:cNvGraphicFramePr/>
          <p:nvPr>
            <p:extLst>
              <p:ext uri="{D42A27DB-BD31-4B8C-83A1-F6EECF244321}">
                <p14:modId xmlns:p14="http://schemas.microsoft.com/office/powerpoint/2010/main" val="220125992"/>
              </p:ext>
            </p:extLst>
          </p:nvPr>
        </p:nvGraphicFramePr>
        <p:xfrm>
          <a:off x="5256510" y="1612506"/>
          <a:ext cx="6480900" cy="5056700"/>
        </p:xfrm>
        <a:graphic>
          <a:graphicData uri="http://schemas.openxmlformats.org/drawingml/2006/table">
            <a:tbl>
              <a:tblPr>
                <a:noFill/>
              </a:tblPr>
              <a:tblGrid>
                <a:gridCol w="2160300">
                  <a:extLst>
                    <a:ext uri="{9D8B030D-6E8A-4147-A177-3AD203B41FA5}">
                      <a16:colId xmlns:a16="http://schemas.microsoft.com/office/drawing/2014/main" val="20000"/>
                    </a:ext>
                  </a:extLst>
                </a:gridCol>
                <a:gridCol w="2160300">
                  <a:extLst>
                    <a:ext uri="{9D8B030D-6E8A-4147-A177-3AD203B41FA5}">
                      <a16:colId xmlns:a16="http://schemas.microsoft.com/office/drawing/2014/main" val="20001"/>
                    </a:ext>
                  </a:extLst>
                </a:gridCol>
                <a:gridCol w="2160300">
                  <a:extLst>
                    <a:ext uri="{9D8B030D-6E8A-4147-A177-3AD203B41FA5}">
                      <a16:colId xmlns:a16="http://schemas.microsoft.com/office/drawing/2014/main" val="20002"/>
                    </a:ext>
                  </a:extLst>
                </a:gridCol>
              </a:tblGrid>
              <a:tr h="450125">
                <a:tc rowSpan="2">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Operator</a:t>
                      </a:r>
                      <a:endParaRPr sz="1800" u="none" strike="noStrike" cap="none">
                        <a:latin typeface="Times New Roman"/>
                        <a:ea typeface="Times New Roman"/>
                        <a:cs typeface="Times New Roman"/>
                        <a:sym typeface="Times New Roman"/>
                      </a:endParaRPr>
                    </a:p>
                  </a:txBody>
                  <a:tcPr marL="63500" marR="63500" marT="63500" marB="63500" anchor="ctr"/>
                </a:tc>
                <a:tc rowSpan="2">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Quantum Gate</a:t>
                      </a:r>
                      <a:endParaRPr sz="1800" u="none" strike="noStrike" cap="none">
                        <a:latin typeface="Times New Roman"/>
                        <a:ea typeface="Times New Roman"/>
                        <a:cs typeface="Times New Roman"/>
                        <a:sym typeface="Times New Roman"/>
                      </a:endParaRPr>
                    </a:p>
                  </a:txBody>
                  <a:tcPr marL="63500" marR="63500" marT="63500" marB="63500" anchor="ctr"/>
                </a:tc>
                <a:tc rowSpan="2">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Matrix Form</a:t>
                      </a:r>
                      <a:endParaRPr sz="1800" u="none" strike="noStrike" cap="none">
                        <a:latin typeface="Times New Roman"/>
                        <a:ea typeface="Times New Roman"/>
                        <a:cs typeface="Times New Roman"/>
                        <a:sym typeface="Times New Roman"/>
                      </a:endParaRPr>
                    </a:p>
                  </a:txBody>
                  <a:tcPr marL="63500" marR="63500" marT="63500" marB="63500" anchor="ctr"/>
                </a:tc>
                <a:extLst>
                  <a:ext uri="{0D108BD9-81ED-4DB2-BD59-A6C34878D82A}">
                    <a16:rowId xmlns:a16="http://schemas.microsoft.com/office/drawing/2014/main" val="10000"/>
                  </a:ext>
                </a:extLst>
              </a:tr>
              <a:tr h="0">
                <a:tc vMerge="1">
                  <a:txBody>
                    <a:bodyPr/>
                    <a:lstStyle/>
                    <a:p>
                      <a:endParaRPr lang="zh-TW"/>
                    </a:p>
                  </a:txBody>
                  <a:tcPr/>
                </a:tc>
                <a:tc vMerge="1">
                  <a:txBody>
                    <a:bodyPr/>
                    <a:lstStyle/>
                    <a:p>
                      <a:endParaRPr lang="zh-TW"/>
                    </a:p>
                  </a:txBody>
                  <a:tcPr/>
                </a:tc>
                <a:tc vMerge="1">
                  <a:txBody>
                    <a:bodyPr/>
                    <a:lstStyle/>
                    <a:p>
                      <a:endParaRPr lang="zh-TW"/>
                    </a:p>
                  </a:txBody>
                  <a:tcPr/>
                </a:tc>
                <a:extLst>
                  <a:ext uri="{0D108BD9-81ED-4DB2-BD59-A6C34878D82A}">
                    <a16:rowId xmlns:a16="http://schemas.microsoft.com/office/drawing/2014/main" val="10001"/>
                  </a:ext>
                </a:extLst>
              </a:tr>
              <a:tr h="283500">
                <a:tc rowSpan="2">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Hadamard</a:t>
                      </a:r>
                      <a:endParaRPr sz="1800" u="none" strike="noStrike" cap="none">
                        <a:latin typeface="Times New Roman"/>
                        <a:ea typeface="Times New Roman"/>
                        <a:cs typeface="Times New Roman"/>
                        <a:sym typeface="Times New Roman"/>
                      </a:endParaRPr>
                    </a:p>
                  </a:txBody>
                  <a:tcPr marL="63500" marR="63500" marT="63500" marB="63500" anchor="ctr"/>
                </a:tc>
                <a:tc rowSpan="2">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txBody>
                  <a:tcPr marL="63500" marR="63500" marT="63500" marB="63500" anchor="ctr"/>
                </a:tc>
                <a:tc rowSpan="2">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txBody>
                  <a:tcPr marL="63500" marR="63500" marT="63500" marB="63500" anchor="ctr"/>
                </a:tc>
                <a:extLst>
                  <a:ext uri="{0D108BD9-81ED-4DB2-BD59-A6C34878D82A}">
                    <a16:rowId xmlns:a16="http://schemas.microsoft.com/office/drawing/2014/main" val="10002"/>
                  </a:ext>
                </a:extLst>
              </a:tr>
              <a:tr h="436075">
                <a:tc vMerge="1">
                  <a:txBody>
                    <a:bodyPr/>
                    <a:lstStyle/>
                    <a:p>
                      <a:endParaRPr lang="zh-TW"/>
                    </a:p>
                  </a:txBody>
                  <a:tcPr/>
                </a:tc>
                <a:tc vMerge="1">
                  <a:txBody>
                    <a:bodyPr/>
                    <a:lstStyle/>
                    <a:p>
                      <a:endParaRPr lang="zh-TW"/>
                    </a:p>
                  </a:txBody>
                  <a:tcPr/>
                </a:tc>
                <a:tc vMerge="1">
                  <a:txBody>
                    <a:bodyPr/>
                    <a:lstStyle/>
                    <a:p>
                      <a:endParaRPr lang="zh-TW"/>
                    </a:p>
                  </a:txBody>
                  <a:tcPr/>
                </a:tc>
                <a:extLst>
                  <a:ext uri="{0D108BD9-81ED-4DB2-BD59-A6C34878D82A}">
                    <a16:rowId xmlns:a16="http://schemas.microsoft.com/office/drawing/2014/main" val="10003"/>
                  </a:ext>
                </a:extLst>
              </a:tr>
              <a:tr h="283500">
                <a:tc rowSpan="2">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Pauli X</a:t>
                      </a:r>
                      <a:endParaRPr sz="1800" u="none" strike="noStrike" cap="none">
                        <a:latin typeface="Times New Roman"/>
                        <a:ea typeface="Times New Roman"/>
                        <a:cs typeface="Times New Roman"/>
                        <a:sym typeface="Times New Roman"/>
                      </a:endParaRPr>
                    </a:p>
                  </a:txBody>
                  <a:tcPr marL="63500" marR="63500" marT="63500" marB="63500" anchor="ctr"/>
                </a:tc>
                <a:tc rowSpan="2">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txBody>
                  <a:tcPr marL="63500" marR="63500" marT="63500" marB="63500" anchor="ctr"/>
                </a:tc>
                <a:tc rowSpan="2">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txBody>
                  <a:tcPr marL="63500" marR="63500" marT="63500" marB="63500" anchor="ctr"/>
                </a:tc>
                <a:extLst>
                  <a:ext uri="{0D108BD9-81ED-4DB2-BD59-A6C34878D82A}">
                    <a16:rowId xmlns:a16="http://schemas.microsoft.com/office/drawing/2014/main" val="10004"/>
                  </a:ext>
                </a:extLst>
              </a:tr>
              <a:tr h="442750">
                <a:tc vMerge="1">
                  <a:txBody>
                    <a:bodyPr/>
                    <a:lstStyle/>
                    <a:p>
                      <a:endParaRPr lang="zh-TW"/>
                    </a:p>
                  </a:txBody>
                  <a:tcPr/>
                </a:tc>
                <a:tc vMerge="1">
                  <a:txBody>
                    <a:bodyPr/>
                    <a:lstStyle/>
                    <a:p>
                      <a:endParaRPr lang="zh-TW"/>
                    </a:p>
                  </a:txBody>
                  <a:tcPr/>
                </a:tc>
                <a:tc vMerge="1">
                  <a:txBody>
                    <a:bodyPr/>
                    <a:lstStyle/>
                    <a:p>
                      <a:endParaRPr lang="zh-TW"/>
                    </a:p>
                  </a:txBody>
                  <a:tcPr/>
                </a:tc>
                <a:extLst>
                  <a:ext uri="{0D108BD9-81ED-4DB2-BD59-A6C34878D82A}">
                    <a16:rowId xmlns:a16="http://schemas.microsoft.com/office/drawing/2014/main" val="10005"/>
                  </a:ext>
                </a:extLst>
              </a:tr>
              <a:tr h="283500">
                <a:tc rowSpan="2">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err="1">
                          <a:latin typeface="Times New Roman"/>
                          <a:ea typeface="Times New Roman"/>
                          <a:cs typeface="Times New Roman"/>
                          <a:sym typeface="Times New Roman"/>
                        </a:rPr>
                        <a:t>CNOT</a:t>
                      </a:r>
                      <a:endParaRPr sz="1800" u="none" strike="noStrike" cap="none" dirty="0">
                        <a:latin typeface="Times New Roman"/>
                        <a:ea typeface="Times New Roman"/>
                        <a:cs typeface="Times New Roman"/>
                        <a:sym typeface="Times New Roman"/>
                      </a:endParaRPr>
                    </a:p>
                  </a:txBody>
                  <a:tcPr marL="63500" marR="63500" marT="63500" marB="63500" anchor="ctr">
                    <a:solidFill>
                      <a:schemeClr val="bg1"/>
                    </a:solidFill>
                  </a:tcPr>
                </a:tc>
                <a:tc rowSpan="2">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txBody>
                  <a:tcPr marL="63500" marR="63500" marT="63500" marB="63500" anchor="ctr"/>
                </a:tc>
                <a:tc rowSpan="2">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txBody>
                  <a:tcPr marL="63500" marR="63500" marT="63500" marB="63500" anchor="ctr"/>
                </a:tc>
                <a:extLst>
                  <a:ext uri="{0D108BD9-81ED-4DB2-BD59-A6C34878D82A}">
                    <a16:rowId xmlns:a16="http://schemas.microsoft.com/office/drawing/2014/main" val="10006"/>
                  </a:ext>
                </a:extLst>
              </a:tr>
              <a:tr h="772150">
                <a:tc vMerge="1">
                  <a:txBody>
                    <a:bodyPr/>
                    <a:lstStyle/>
                    <a:p>
                      <a:endParaRPr lang="zh-TW"/>
                    </a:p>
                  </a:txBody>
                  <a:tcPr/>
                </a:tc>
                <a:tc vMerge="1">
                  <a:txBody>
                    <a:bodyPr/>
                    <a:lstStyle/>
                    <a:p>
                      <a:endParaRPr lang="zh-TW"/>
                    </a:p>
                  </a:txBody>
                  <a:tcPr/>
                </a:tc>
                <a:tc vMerge="1">
                  <a:txBody>
                    <a:bodyPr/>
                    <a:lstStyle/>
                    <a:p>
                      <a:endParaRPr lang="zh-TW"/>
                    </a:p>
                  </a:txBody>
                  <a:tcPr/>
                </a:tc>
                <a:extLst>
                  <a:ext uri="{0D108BD9-81ED-4DB2-BD59-A6C34878D82A}">
                    <a16:rowId xmlns:a16="http://schemas.microsoft.com/office/drawing/2014/main" val="10007"/>
                  </a:ext>
                </a:extLst>
              </a:tr>
              <a:tr h="283500">
                <a:tc rowSpan="2">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Toffoli </a:t>
                      </a:r>
                      <a:endParaRPr sz="1800" u="none" strike="noStrike" cap="none">
                        <a:latin typeface="Times New Roman"/>
                        <a:ea typeface="Times New Roman"/>
                        <a:cs typeface="Times New Roman"/>
                        <a:sym typeface="Times New Roman"/>
                      </a:endParaRPr>
                    </a:p>
                  </a:txBody>
                  <a:tcPr marL="63500" marR="63500" marT="63500" marB="63500" anchor="ctr"/>
                </a:tc>
                <a:tc rowSpan="2">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txBody>
                  <a:tcPr marL="63500" marR="63500" marT="63500" marB="63500" anchor="ctr"/>
                </a:tc>
                <a:tc rowSpan="2">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dirty="0">
                        <a:latin typeface="Times New Roman"/>
                        <a:ea typeface="Times New Roman"/>
                        <a:cs typeface="Times New Roman"/>
                        <a:sym typeface="Times New Roman"/>
                      </a:endParaRPr>
                    </a:p>
                  </a:txBody>
                  <a:tcPr marL="63500" marR="63500" marT="63500" marB="63500" anchor="ctr"/>
                </a:tc>
                <a:extLst>
                  <a:ext uri="{0D108BD9-81ED-4DB2-BD59-A6C34878D82A}">
                    <a16:rowId xmlns:a16="http://schemas.microsoft.com/office/drawing/2014/main" val="10008"/>
                  </a:ext>
                </a:extLst>
              </a:tr>
              <a:tr h="1732700">
                <a:tc vMerge="1">
                  <a:txBody>
                    <a:bodyPr/>
                    <a:lstStyle/>
                    <a:p>
                      <a:endParaRPr lang="zh-TW"/>
                    </a:p>
                  </a:txBody>
                  <a:tcPr/>
                </a:tc>
                <a:tc vMerge="1">
                  <a:txBody>
                    <a:bodyPr/>
                    <a:lstStyle/>
                    <a:p>
                      <a:endParaRPr lang="zh-TW"/>
                    </a:p>
                  </a:txBody>
                  <a:tcPr/>
                </a:tc>
                <a:tc vMerge="1">
                  <a:txBody>
                    <a:bodyPr/>
                    <a:lstStyle/>
                    <a:p>
                      <a:endParaRPr lang="zh-TW"/>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72139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550ddcf757_0_203"/>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Grover’s algorithm - Oracle</a:t>
            </a:r>
            <a:endParaRPr dirty="0"/>
          </a:p>
        </p:txBody>
      </p:sp>
      <p:sp>
        <p:nvSpPr>
          <p:cNvPr id="195" name="Google Shape;195;g2550ddcf757_0_203"/>
          <p:cNvSpPr txBox="1">
            <a:spLocks noGrp="1"/>
          </p:cNvSpPr>
          <p:nvPr>
            <p:ph type="body" idx="1"/>
          </p:nvPr>
        </p:nvSpPr>
        <p:spPr>
          <a:xfrm>
            <a:off x="793550" y="1828800"/>
            <a:ext cx="10909200" cy="42858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dirty="0">
                <a:solidFill>
                  <a:srgbClr val="FF0000"/>
                </a:solidFill>
              </a:rPr>
              <a:t>Grover's algorithm</a:t>
            </a:r>
            <a:r>
              <a:rPr lang="en-US" sz="2400" dirty="0"/>
              <a:t> [1] is a quantum algorithm proposed by Grover in 1996 to solve the </a:t>
            </a:r>
            <a:r>
              <a:rPr lang="en-US" sz="2400" dirty="0">
                <a:solidFill>
                  <a:srgbClr val="FF0000"/>
                </a:solidFill>
              </a:rPr>
              <a:t>unstructured data search problem</a:t>
            </a:r>
            <a:r>
              <a:rPr lang="en-US" sz="2400" dirty="0"/>
              <a:t> with high probability.</a:t>
            </a:r>
            <a:endParaRPr sz="2400" dirty="0"/>
          </a:p>
          <a:p>
            <a:pPr lvl="0" indent="-381000">
              <a:spcBef>
                <a:spcPts val="0"/>
              </a:spcBef>
              <a:buSzPts val="2400"/>
            </a:pPr>
            <a:r>
              <a:rPr lang="en-US" sz="2400" dirty="0"/>
              <a:t>Let </a:t>
            </a:r>
            <a:r>
              <a:rPr lang="en-US" sz="2400" dirty="0">
                <a:solidFill>
                  <a:srgbClr val="FF0000"/>
                </a:solidFill>
              </a:rPr>
              <a:t>𝑈</a:t>
            </a:r>
            <a:r>
              <a:rPr lang="en-US" sz="2400" baseline="-25000" dirty="0">
                <a:solidFill>
                  <a:srgbClr val="FF0000"/>
                </a:solidFill>
              </a:rPr>
              <a:t>𝑓</a:t>
            </a:r>
            <a:r>
              <a:rPr lang="en-US" sz="2400" dirty="0"/>
              <a:t> be the oracle for Grover’s algorithm, the oracle is defined as follows:</a:t>
            </a:r>
            <a:br>
              <a:rPr lang="en-US" sz="2400" dirty="0"/>
            </a:br>
            <a:r>
              <a:rPr lang="en-US" sz="2400" dirty="0"/>
              <a:t/>
            </a:r>
            <a:br>
              <a:rPr lang="en-US" sz="2400" dirty="0"/>
            </a:br>
            <a:endParaRPr lang="en-US" sz="2400" dirty="0"/>
          </a:p>
          <a:p>
            <a:pPr marL="457200" lvl="0" indent="-381000" algn="l" rtl="0">
              <a:lnSpc>
                <a:spcPct val="100000"/>
              </a:lnSpc>
              <a:spcBef>
                <a:spcPts val="0"/>
              </a:spcBef>
              <a:spcAft>
                <a:spcPts val="0"/>
              </a:spcAft>
              <a:buSzPts val="2400"/>
              <a:buChar char="■"/>
            </a:pPr>
            <a:r>
              <a:rPr lang="en-US" sz="2400" dirty="0"/>
              <a:t>Below shows the quantum circuit [2] of the Grover’s algorithm.</a:t>
            </a:r>
          </a:p>
        </p:txBody>
      </p:sp>
      <p:sp>
        <p:nvSpPr>
          <p:cNvPr id="196" name="Google Shape;196;g2550ddcf757_0_203"/>
          <p:cNvSpPr txBox="1"/>
          <p:nvPr/>
        </p:nvSpPr>
        <p:spPr>
          <a:xfrm>
            <a:off x="902375" y="6370600"/>
            <a:ext cx="8334900" cy="738633"/>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en-US" sz="800" b="0" i="0" u="none" strike="noStrike" cap="none" dirty="0">
                <a:solidFill>
                  <a:schemeClr val="dk1"/>
                </a:solidFill>
                <a:latin typeface="Times New Roman"/>
                <a:ea typeface="Times New Roman"/>
                <a:cs typeface="Times New Roman"/>
                <a:sym typeface="Times New Roman"/>
              </a:rPr>
              <a:t>[1] Grover, L. K. (1996, July). A fast quantum mechanical algorithm for database search. In Proceedings of the twenty-eighth annual ACM symposium on Theory of computing (pp. 212-219).</a:t>
            </a:r>
            <a:endParaRPr sz="800" b="0" i="0" u="none" strike="noStrike" cap="none" dirty="0">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rgbClr val="000000"/>
              </a:buClr>
              <a:buSzPts val="1200"/>
              <a:buFont typeface="Arial"/>
              <a:buNone/>
            </a:pPr>
            <a:r>
              <a:rPr lang="en-US" sz="800" b="0" i="0" u="none" strike="noStrike" cap="none" dirty="0">
                <a:solidFill>
                  <a:schemeClr val="dk1"/>
                </a:solidFill>
                <a:latin typeface="Times New Roman"/>
                <a:ea typeface="Times New Roman"/>
                <a:cs typeface="Times New Roman"/>
                <a:sym typeface="Times New Roman"/>
              </a:rPr>
              <a:t>[2] </a:t>
            </a:r>
            <a:r>
              <a:rPr lang="en-US" altLang="zh-TW" sz="800" b="0" i="0" u="none" strike="noStrike" cap="none" dirty="0">
                <a:solidFill>
                  <a:schemeClr val="dk1"/>
                </a:solidFill>
                <a:latin typeface="Times New Roman"/>
                <a:ea typeface="Times New Roman"/>
                <a:cs typeface="Times New Roman"/>
                <a:sym typeface="Times New Roman"/>
              </a:rPr>
              <a:t>Jehn-Ruey Jiang, Easy to learn quantum programming, </a:t>
            </a:r>
            <a:r>
              <a:rPr lang="en-US" altLang="zh-TW" sz="800" b="0" i="0" u="none" strike="noStrike" cap="none" dirty="0" err="1">
                <a:solidFill>
                  <a:schemeClr val="dk1"/>
                </a:solidFill>
                <a:latin typeface="Times New Roman"/>
                <a:ea typeface="Times New Roman"/>
                <a:cs typeface="Times New Roman"/>
                <a:sym typeface="Times New Roman"/>
              </a:rPr>
              <a:t>Gotop</a:t>
            </a:r>
            <a:r>
              <a:rPr lang="en-US" altLang="zh-TW" sz="800" b="0" i="0" u="none" strike="noStrike" cap="none" dirty="0">
                <a:solidFill>
                  <a:schemeClr val="dk1"/>
                </a:solidFill>
                <a:latin typeface="Times New Roman"/>
                <a:ea typeface="Times New Roman"/>
                <a:cs typeface="Times New Roman"/>
                <a:sym typeface="Times New Roman"/>
              </a:rPr>
              <a:t> Publishing Co., 2022. (</a:t>
            </a:r>
            <a:r>
              <a:rPr lang="en-US" altLang="zh-TW" sz="800" dirty="0">
                <a:solidFill>
                  <a:schemeClr val="dk1"/>
                </a:solidFill>
                <a:latin typeface="Times New Roman"/>
                <a:ea typeface="Times New Roman"/>
                <a:cs typeface="Times New Roman"/>
                <a:sym typeface="Times New Roman"/>
              </a:rPr>
              <a:t>in Chinese)</a:t>
            </a:r>
            <a:r>
              <a:rPr lang="en-US" sz="800" b="0" i="0" u="none" strike="noStrike" cap="none" dirty="0">
                <a:solidFill>
                  <a:schemeClr val="dk1"/>
                </a:solidFill>
                <a:latin typeface="Times New Roman"/>
                <a:ea typeface="Times New Roman"/>
                <a:cs typeface="Times New Roman"/>
                <a:sym typeface="Times New Roman"/>
              </a:rPr>
              <a:t>.</a:t>
            </a:r>
            <a:endParaRPr sz="800" b="0" i="0" u="none" strike="noStrike" cap="none" dirty="0">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rgbClr val="000000"/>
              </a:buClr>
              <a:buSzPts val="1200"/>
              <a:buFont typeface="Arial"/>
              <a:buNone/>
            </a:pPr>
            <a:endParaRPr sz="800" b="0" i="0" u="none" strike="noStrike" cap="none" dirty="0">
              <a:solidFill>
                <a:schemeClr val="dk1"/>
              </a:solidFill>
              <a:latin typeface="Times New Roman"/>
              <a:ea typeface="Times New Roman"/>
              <a:cs typeface="Times New Roman"/>
              <a:sym typeface="Times New Roman"/>
            </a:endParaRPr>
          </a:p>
        </p:txBody>
      </p:sp>
      <p:pic>
        <p:nvPicPr>
          <p:cNvPr id="197" name="Google Shape;197;g2550ddcf757_0_203"/>
          <p:cNvPicPr preferRelativeResize="0"/>
          <p:nvPr/>
        </p:nvPicPr>
        <p:blipFill rotWithShape="1">
          <a:blip r:embed="rId3">
            <a:alphaModFix/>
          </a:blip>
          <a:srcRect/>
          <a:stretch/>
        </p:blipFill>
        <p:spPr>
          <a:xfrm>
            <a:off x="5133166" y="2994800"/>
            <a:ext cx="2088191" cy="677100"/>
          </a:xfrm>
          <a:prstGeom prst="rect">
            <a:avLst/>
          </a:prstGeom>
          <a:noFill/>
          <a:ln>
            <a:noFill/>
          </a:ln>
        </p:spPr>
      </p:pic>
      <p:sp>
        <p:nvSpPr>
          <p:cNvPr id="199" name="Google Shape;199;g2550ddcf757_0_203"/>
          <p:cNvSpPr/>
          <p:nvPr/>
        </p:nvSpPr>
        <p:spPr>
          <a:xfrm>
            <a:off x="7115575" y="4668250"/>
            <a:ext cx="1068900" cy="513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圖片 8">
            <a:extLst>
              <a:ext uri="{FF2B5EF4-FFF2-40B4-BE49-F238E27FC236}">
                <a16:creationId xmlns:a16="http://schemas.microsoft.com/office/drawing/2014/main" id="{55DB54F4-9DAC-4CCB-A571-2F087378651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415641" y="4229147"/>
            <a:ext cx="7597730" cy="2171653"/>
          </a:xfrm>
          <a:prstGeom prst="rect">
            <a:avLst/>
          </a:prstGeom>
        </p:spPr>
      </p:pic>
      <p:sp>
        <p:nvSpPr>
          <p:cNvPr id="200" name="Google Shape;200;g2550ddcf757_0_203"/>
          <p:cNvSpPr txBox="1"/>
          <p:nvPr/>
        </p:nvSpPr>
        <p:spPr>
          <a:xfrm>
            <a:off x="5444712" y="4325491"/>
            <a:ext cx="1318172"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ltLang="zh-TW" sz="1200" i="0" u="none" strike="noStrike" cap="none" dirty="0">
                <a:solidFill>
                  <a:srgbClr val="FF0000"/>
                </a:solidFill>
                <a:latin typeface="Times New Roman" panose="02020603050405020304" pitchFamily="18" charset="0"/>
                <a:cs typeface="Times New Roman" panose="02020603050405020304" pitchFamily="18" charset="0"/>
                <a:sym typeface="Arial"/>
              </a:rPr>
              <a:t>(</a:t>
            </a:r>
            <a:r>
              <a:rPr lang="en-US" i="0" u="none" strike="noStrike" cap="none" dirty="0">
                <a:solidFill>
                  <a:srgbClr val="FF0000"/>
                </a:solidFill>
                <a:latin typeface="Times New Roman" panose="02020603050405020304" pitchFamily="18" charset="0"/>
                <a:cs typeface="Times New Roman" panose="02020603050405020304" pitchFamily="18" charset="0"/>
                <a:sym typeface="Arial"/>
              </a:rPr>
              <a:t>Diffuser</a:t>
            </a:r>
            <a:r>
              <a:rPr lang="en-US" altLang="zh-TW" sz="1200" i="0" u="none" strike="noStrike" cap="none" dirty="0">
                <a:solidFill>
                  <a:srgbClr val="FF0000"/>
                </a:solidFill>
                <a:latin typeface="Times New Roman" panose="02020603050405020304" pitchFamily="18" charset="0"/>
                <a:cs typeface="Times New Roman" panose="02020603050405020304" pitchFamily="18" charset="0"/>
                <a:sym typeface="Arial"/>
              </a:rPr>
              <a:t>)</a:t>
            </a:r>
            <a:endParaRPr sz="1200" i="0" u="none" strike="noStrike" cap="none" dirty="0">
              <a:solidFill>
                <a:srgbClr val="FF0000"/>
              </a:solidFill>
              <a:latin typeface="Times New Roman" panose="02020603050405020304" pitchFamily="18" charset="0"/>
              <a:cs typeface="Times New Roman" panose="02020603050405020304" pitchFamily="18" charset="0"/>
              <a:sym typeface="Arial"/>
            </a:endParaRPr>
          </a:p>
        </p:txBody>
      </p:sp>
      <p:sp>
        <p:nvSpPr>
          <p:cNvPr id="2" name="文字方塊 1">
            <a:extLst>
              <a:ext uri="{FF2B5EF4-FFF2-40B4-BE49-F238E27FC236}">
                <a16:creationId xmlns:a16="http://schemas.microsoft.com/office/drawing/2014/main" id="{AAC5D42A-6968-467B-998A-E25D0C953D2B}"/>
              </a:ext>
            </a:extLst>
          </p:cNvPr>
          <p:cNvSpPr txBox="1"/>
          <p:nvPr/>
        </p:nvSpPr>
        <p:spPr>
          <a:xfrm>
            <a:off x="7221357" y="3153880"/>
            <a:ext cx="4448654" cy="369332"/>
          </a:xfrm>
          <a:prstGeom prst="rect">
            <a:avLst/>
          </a:prstGeom>
          <a:noFill/>
        </p:spPr>
        <p:txBody>
          <a:bodyPr wrap="none" rtlCol="0">
            <a:spAutoFit/>
          </a:bodyPr>
          <a:lstStyle/>
          <a:p>
            <a:r>
              <a:rPr lang="en-US" altLang="zh-TW" sz="1800" dirty="0">
                <a:latin typeface="Times New Roman" panose="02020603050405020304" pitchFamily="18" charset="0"/>
                <a:cs typeface="Times New Roman" panose="02020603050405020304" pitchFamily="18" charset="0"/>
              </a:rPr>
              <a:t>, where </a:t>
            </a:r>
            <a:r>
              <a:rPr lang="en-US" altLang="zh-TW" sz="1800" i="1" dirty="0">
                <a:latin typeface="Times New Roman" panose="02020603050405020304" pitchFamily="18" charset="0"/>
                <a:cs typeface="Times New Roman" panose="02020603050405020304" pitchFamily="18" charset="0"/>
              </a:rPr>
              <a:t>x*</a:t>
            </a:r>
            <a:r>
              <a:rPr lang="en-US" altLang="zh-TW" sz="1800" dirty="0">
                <a:latin typeface="Times New Roman" panose="02020603050405020304" pitchFamily="18" charset="0"/>
                <a:cs typeface="Times New Roman" panose="02020603050405020304" pitchFamily="18" charset="0"/>
              </a:rPr>
              <a:t> is the </a:t>
            </a:r>
            <a:r>
              <a:rPr lang="en-US" altLang="zh-TW" sz="1800" dirty="0">
                <a:solidFill>
                  <a:srgbClr val="FF0000"/>
                </a:solidFill>
                <a:latin typeface="Times New Roman" panose="02020603050405020304" pitchFamily="18" charset="0"/>
                <a:cs typeface="Times New Roman" panose="02020603050405020304" pitchFamily="18" charset="0"/>
              </a:rPr>
              <a:t>target input</a:t>
            </a:r>
            <a:r>
              <a:rPr lang="en-US" altLang="zh-TW" sz="1800" dirty="0">
                <a:latin typeface="Times New Roman" panose="02020603050405020304" pitchFamily="18" charset="0"/>
                <a:cs typeface="Times New Roman" panose="02020603050405020304" pitchFamily="18" charset="0"/>
              </a:rPr>
              <a:t> or </a:t>
            </a:r>
            <a:r>
              <a:rPr lang="en-US" altLang="zh-TW" sz="1800" dirty="0">
                <a:solidFill>
                  <a:srgbClr val="FF0000"/>
                </a:solidFill>
                <a:latin typeface="Times New Roman" panose="02020603050405020304" pitchFamily="18" charset="0"/>
                <a:cs typeface="Times New Roman" panose="02020603050405020304" pitchFamily="18" charset="0"/>
              </a:rPr>
              <a:t>solution input</a:t>
            </a:r>
            <a:r>
              <a:rPr lang="en-US" altLang="zh-TW" sz="1800" dirty="0">
                <a:latin typeface="Times New Roman" panose="02020603050405020304" pitchFamily="18" charset="0"/>
                <a:cs typeface="Times New Roman" panose="02020603050405020304" pitchFamily="18" charset="0"/>
              </a:rPr>
              <a:t>.</a:t>
            </a:r>
            <a:endParaRPr lang="zh-TW" altLang="en-US" sz="1800" dirty="0">
              <a:latin typeface="Times New Roman" panose="02020603050405020304" pitchFamily="18" charset="0"/>
              <a:cs typeface="Times New Roman" panose="02020603050405020304" pitchFamily="18" charset="0"/>
            </a:endParaRPr>
          </a:p>
        </p:txBody>
      </p:sp>
      <p:sp>
        <p:nvSpPr>
          <p:cNvPr id="3" name="矩形: 圓角 2">
            <a:extLst>
              <a:ext uri="{FF2B5EF4-FFF2-40B4-BE49-F238E27FC236}">
                <a16:creationId xmlns:a16="http://schemas.microsoft.com/office/drawing/2014/main" id="{30A15ADE-F01B-4A49-99EB-81F45DDB5928}"/>
              </a:ext>
            </a:extLst>
          </p:cNvPr>
          <p:cNvSpPr/>
          <p:nvPr/>
        </p:nvSpPr>
        <p:spPr>
          <a:xfrm>
            <a:off x="3477986" y="4201286"/>
            <a:ext cx="4065814" cy="17398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Google Shape;200;g2550ddcf757_0_203">
            <a:extLst>
              <a:ext uri="{FF2B5EF4-FFF2-40B4-BE49-F238E27FC236}">
                <a16:creationId xmlns:a16="http://schemas.microsoft.com/office/drawing/2014/main" id="{4F665B1D-FD22-4A49-AFFF-01E83CE9257D}"/>
              </a:ext>
            </a:extLst>
          </p:cNvPr>
          <p:cNvSpPr txBox="1"/>
          <p:nvPr/>
        </p:nvSpPr>
        <p:spPr>
          <a:xfrm>
            <a:off x="3588698" y="4396246"/>
            <a:ext cx="1318172" cy="36930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ltLang="zh-TW" sz="1200" i="0" u="none" strike="noStrike" cap="none" dirty="0">
                <a:solidFill>
                  <a:srgbClr val="FF0000"/>
                </a:solidFill>
                <a:latin typeface="Times New Roman" panose="02020603050405020304" pitchFamily="18" charset="0"/>
                <a:cs typeface="Times New Roman" panose="02020603050405020304" pitchFamily="18" charset="0"/>
                <a:sym typeface="Arial"/>
              </a:rPr>
              <a:t>(Oracle)</a:t>
            </a:r>
            <a:endParaRPr sz="1200" i="0" u="none" strike="noStrike" cap="none" dirty="0">
              <a:solidFill>
                <a:srgbClr val="FF0000"/>
              </a:solidFill>
              <a:latin typeface="Times New Roman" panose="02020603050405020304" pitchFamily="18" charset="0"/>
              <a:cs typeface="Times New Roman" panose="02020603050405020304" pitchFamily="18" charset="0"/>
              <a:sym typeface="Arial"/>
            </a:endParaRPr>
          </a:p>
        </p:txBody>
      </p:sp>
      <p:sp>
        <p:nvSpPr>
          <p:cNvPr id="4" name="文字方塊 3">
            <a:extLst>
              <a:ext uri="{FF2B5EF4-FFF2-40B4-BE49-F238E27FC236}">
                <a16:creationId xmlns:a16="http://schemas.microsoft.com/office/drawing/2014/main" id="{50C5BB02-88A2-4EBE-802A-CEDB8E7BD3DF}"/>
              </a:ext>
            </a:extLst>
          </p:cNvPr>
          <p:cNvSpPr txBox="1"/>
          <p:nvPr/>
        </p:nvSpPr>
        <p:spPr>
          <a:xfrm>
            <a:off x="6976603" y="5912370"/>
            <a:ext cx="1346844" cy="307777"/>
          </a:xfrm>
          <a:prstGeom prst="rect">
            <a:avLst/>
          </a:prstGeom>
          <a:noFill/>
        </p:spPr>
        <p:txBody>
          <a:bodyPr wrap="none" rtlCol="0">
            <a:spAutoFit/>
          </a:bodyPr>
          <a:lstStyle/>
          <a:p>
            <a:r>
              <a:rPr lang="en-US" altLang="zh-TW" dirty="0">
                <a:solidFill>
                  <a:srgbClr val="FF0000"/>
                </a:solidFill>
              </a:rPr>
              <a:t>Grover Iterator</a:t>
            </a:r>
            <a:endParaRPr lang="zh-TW"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550ddcf757_0_186"/>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Grover’s algorithm -Diffuser</a:t>
            </a:r>
            <a:endParaRPr/>
          </a:p>
        </p:txBody>
      </p:sp>
      <p:sp>
        <p:nvSpPr>
          <p:cNvPr id="207" name="Google Shape;207;g2550ddcf757_0_186"/>
          <p:cNvSpPr txBox="1">
            <a:spLocks noGrp="1"/>
          </p:cNvSpPr>
          <p:nvPr>
            <p:ph type="body" idx="1"/>
          </p:nvPr>
        </p:nvSpPr>
        <p:spPr>
          <a:xfrm>
            <a:off x="673250" y="1717950"/>
            <a:ext cx="10909200" cy="42858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sz="2400" dirty="0"/>
              <a:t>The diffuser causes the probability amplitudes of all qubits to</a:t>
            </a:r>
            <a:r>
              <a:rPr lang="en-US" sz="2400" dirty="0">
                <a:solidFill>
                  <a:srgbClr val="FF0000"/>
                </a:solidFill>
              </a:rPr>
              <a:t> invert around the mean 𝜇 </a:t>
            </a:r>
            <a:r>
              <a:rPr lang="en-US" sz="2400" dirty="0"/>
              <a:t>of all amplitudes.</a:t>
            </a:r>
            <a:endParaRPr sz="2400" dirty="0"/>
          </a:p>
          <a:p>
            <a:pPr marL="457200" lvl="0" indent="-381000" algn="l" rtl="0">
              <a:lnSpc>
                <a:spcPct val="100000"/>
              </a:lnSpc>
              <a:spcBef>
                <a:spcPts val="0"/>
              </a:spcBef>
              <a:spcAft>
                <a:spcPts val="0"/>
              </a:spcAft>
              <a:buSzPts val="2400"/>
              <a:buChar char="■"/>
            </a:pPr>
            <a:r>
              <a:rPr lang="en-US" sz="2400" dirty="0"/>
              <a:t>By the diffuser operation, the positive amplitude only decreases a little; however, the negative amplitude becomes </a:t>
            </a:r>
            <a:r>
              <a:rPr lang="en-US" sz="2400" dirty="0">
                <a:solidFill>
                  <a:srgbClr val="FF0000"/>
                </a:solidFill>
              </a:rPr>
              <a:t>a very large positive amplitude</a:t>
            </a:r>
            <a:r>
              <a:rPr lang="en-US" sz="2400" dirty="0"/>
              <a:t>.</a:t>
            </a:r>
            <a:endParaRPr sz="2400" dirty="0"/>
          </a:p>
          <a:p>
            <a:pPr marL="0" lvl="0" indent="0" algn="l" rtl="0">
              <a:lnSpc>
                <a:spcPct val="100000"/>
              </a:lnSpc>
              <a:spcBef>
                <a:spcPts val="0"/>
              </a:spcBef>
              <a:spcAft>
                <a:spcPts val="0"/>
              </a:spcAft>
              <a:buSzPts val="2100"/>
              <a:buNone/>
            </a:pPr>
            <a:endParaRPr sz="2400" dirty="0"/>
          </a:p>
          <a:p>
            <a:pPr marL="0" lvl="0" indent="0" algn="l" rtl="0">
              <a:lnSpc>
                <a:spcPct val="100000"/>
              </a:lnSpc>
              <a:spcBef>
                <a:spcPts val="0"/>
              </a:spcBef>
              <a:spcAft>
                <a:spcPts val="0"/>
              </a:spcAft>
              <a:buSzPts val="2100"/>
              <a:buNone/>
            </a:pPr>
            <a:endParaRPr sz="2400" dirty="0"/>
          </a:p>
          <a:p>
            <a:pPr marL="0" lvl="0" indent="0" algn="l" rtl="0">
              <a:lnSpc>
                <a:spcPct val="100000"/>
              </a:lnSpc>
              <a:spcBef>
                <a:spcPts val="0"/>
              </a:spcBef>
              <a:spcAft>
                <a:spcPts val="0"/>
              </a:spcAft>
              <a:buSzPts val="2100"/>
              <a:buNone/>
            </a:pPr>
            <a:endParaRPr sz="2400" dirty="0"/>
          </a:p>
          <a:p>
            <a:pPr marL="0" lvl="0" indent="0" algn="l" rtl="0">
              <a:lnSpc>
                <a:spcPct val="100000"/>
              </a:lnSpc>
              <a:spcBef>
                <a:spcPts val="0"/>
              </a:spcBef>
              <a:spcAft>
                <a:spcPts val="0"/>
              </a:spcAft>
              <a:buSzPts val="2100"/>
              <a:buNone/>
            </a:pPr>
            <a:endParaRPr sz="2400" dirty="0"/>
          </a:p>
          <a:p>
            <a:pPr marL="0" lvl="0" indent="0" algn="l" rtl="0">
              <a:lnSpc>
                <a:spcPct val="100000"/>
              </a:lnSpc>
              <a:spcBef>
                <a:spcPts val="0"/>
              </a:spcBef>
              <a:spcAft>
                <a:spcPts val="0"/>
              </a:spcAft>
              <a:buSzPts val="2100"/>
              <a:buNone/>
            </a:pPr>
            <a:endParaRPr sz="2400" dirty="0"/>
          </a:p>
          <a:p>
            <a:pPr marL="0" lvl="0" indent="0" algn="l" rtl="0">
              <a:lnSpc>
                <a:spcPct val="100000"/>
              </a:lnSpc>
              <a:spcBef>
                <a:spcPts val="0"/>
              </a:spcBef>
              <a:spcAft>
                <a:spcPts val="0"/>
              </a:spcAft>
              <a:buSzPts val="2100"/>
              <a:buNone/>
            </a:pPr>
            <a:endParaRPr sz="2400" dirty="0"/>
          </a:p>
          <a:p>
            <a:pPr marL="0" lvl="0" indent="0" algn="l" rtl="0">
              <a:lnSpc>
                <a:spcPct val="100000"/>
              </a:lnSpc>
              <a:spcBef>
                <a:spcPts val="0"/>
              </a:spcBef>
              <a:spcAft>
                <a:spcPts val="0"/>
              </a:spcAft>
              <a:buSzPts val="2100"/>
              <a:buNone/>
            </a:pPr>
            <a:endParaRPr sz="2400" dirty="0"/>
          </a:p>
          <a:p>
            <a:pPr marL="0" lvl="0" indent="0" algn="l" rtl="0">
              <a:lnSpc>
                <a:spcPct val="100000"/>
              </a:lnSpc>
              <a:spcBef>
                <a:spcPts val="0"/>
              </a:spcBef>
              <a:spcAft>
                <a:spcPts val="0"/>
              </a:spcAft>
              <a:buSzPts val="2100"/>
              <a:buNone/>
            </a:pPr>
            <a:endParaRPr sz="2400" dirty="0"/>
          </a:p>
          <a:p>
            <a:pPr marL="0" lvl="0" indent="0" algn="l" rtl="0">
              <a:lnSpc>
                <a:spcPct val="100000"/>
              </a:lnSpc>
              <a:spcBef>
                <a:spcPts val="0"/>
              </a:spcBef>
              <a:spcAft>
                <a:spcPts val="0"/>
              </a:spcAft>
              <a:buSzPts val="2100"/>
              <a:buNone/>
            </a:pPr>
            <a:endParaRPr sz="2400" dirty="0"/>
          </a:p>
          <a:p>
            <a:pPr marL="457200" lvl="0" indent="0" algn="l" rtl="0">
              <a:lnSpc>
                <a:spcPct val="100000"/>
              </a:lnSpc>
              <a:spcBef>
                <a:spcPts val="0"/>
              </a:spcBef>
              <a:spcAft>
                <a:spcPts val="0"/>
              </a:spcAft>
              <a:buSzPts val="2100"/>
              <a:buNone/>
            </a:pPr>
            <a:endParaRPr sz="2400" dirty="0"/>
          </a:p>
        </p:txBody>
      </p:sp>
      <p:pic>
        <p:nvPicPr>
          <p:cNvPr id="208" name="Google Shape;208;g2550ddcf757_0_186"/>
          <p:cNvPicPr preferRelativeResize="0"/>
          <p:nvPr/>
        </p:nvPicPr>
        <p:blipFill rotWithShape="1">
          <a:blip r:embed="rId3">
            <a:alphaModFix/>
          </a:blip>
          <a:srcRect/>
          <a:stretch/>
        </p:blipFill>
        <p:spPr>
          <a:xfrm>
            <a:off x="4526597" y="3391717"/>
            <a:ext cx="3659700" cy="3194305"/>
          </a:xfrm>
          <a:prstGeom prst="rect">
            <a:avLst/>
          </a:prstGeom>
          <a:noFill/>
          <a:ln>
            <a:noFill/>
          </a:ln>
        </p:spPr>
      </p:pic>
      <p:sp>
        <p:nvSpPr>
          <p:cNvPr id="209" name="Google Shape;209;g2550ddcf757_0_186"/>
          <p:cNvSpPr txBox="1"/>
          <p:nvPr/>
        </p:nvSpPr>
        <p:spPr>
          <a:xfrm>
            <a:off x="3086125" y="3541350"/>
            <a:ext cx="15297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Step 1</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(Initialization)</a:t>
            </a:r>
            <a:endParaRPr sz="1400" b="1" i="0" u="none" strike="noStrike" cap="none">
              <a:solidFill>
                <a:srgbClr val="000000"/>
              </a:solidFill>
              <a:latin typeface="Arial"/>
              <a:ea typeface="Arial"/>
              <a:cs typeface="Arial"/>
              <a:sym typeface="Arial"/>
            </a:endParaRPr>
          </a:p>
        </p:txBody>
      </p:sp>
      <p:sp>
        <p:nvSpPr>
          <p:cNvPr id="210" name="Google Shape;210;g2550ddcf757_0_186"/>
          <p:cNvSpPr txBox="1"/>
          <p:nvPr/>
        </p:nvSpPr>
        <p:spPr>
          <a:xfrm>
            <a:off x="3035275" y="4486600"/>
            <a:ext cx="1631400" cy="831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Step 2</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Arial"/>
                <a:ea typeface="Arial"/>
                <a:cs typeface="Arial"/>
                <a:sym typeface="Arial"/>
              </a:rPr>
              <a:t>(Oracle)</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11" name="Google Shape;211;g2550ddcf757_0_186"/>
          <p:cNvSpPr txBox="1"/>
          <p:nvPr/>
        </p:nvSpPr>
        <p:spPr>
          <a:xfrm>
            <a:off x="3168475" y="5924575"/>
            <a:ext cx="1365000" cy="615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Arial"/>
                <a:ea typeface="Arial"/>
                <a:cs typeface="Arial"/>
                <a:sym typeface="Arial"/>
              </a:rPr>
              <a:t>Step 3</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Arial"/>
                <a:ea typeface="Arial"/>
                <a:cs typeface="Arial"/>
                <a:sym typeface="Arial"/>
              </a:rPr>
              <a:t>(Diffuser)</a:t>
            </a:r>
            <a:endParaRPr sz="1400" b="1" i="0" u="none" strike="noStrike" cap="none">
              <a:solidFill>
                <a:srgbClr val="000000"/>
              </a:solidFill>
              <a:latin typeface="Arial"/>
              <a:ea typeface="Arial"/>
              <a:cs typeface="Arial"/>
              <a:sym typeface="Arial"/>
            </a:endParaRPr>
          </a:p>
        </p:txBody>
      </p:sp>
      <p:cxnSp>
        <p:nvCxnSpPr>
          <p:cNvPr id="212" name="Google Shape;212;g2550ddcf757_0_186"/>
          <p:cNvCxnSpPr/>
          <p:nvPr/>
        </p:nvCxnSpPr>
        <p:spPr>
          <a:xfrm>
            <a:off x="5594056" y="4973812"/>
            <a:ext cx="0" cy="344100"/>
          </a:xfrm>
          <a:prstGeom prst="straightConnector1">
            <a:avLst/>
          </a:prstGeom>
          <a:noFill/>
          <a:ln w="28575" cap="flat" cmpd="sng">
            <a:solidFill>
              <a:srgbClr val="FF0000"/>
            </a:solidFill>
            <a:prstDash val="solid"/>
            <a:round/>
            <a:headEnd type="none" w="sm" len="sm"/>
            <a:tailEnd type="none" w="sm" len="sm"/>
          </a:ln>
        </p:spPr>
      </p:cxnSp>
      <p:sp>
        <p:nvSpPr>
          <p:cNvPr id="213" name="Google Shape;213;g2550ddcf757_0_186"/>
          <p:cNvSpPr txBox="1"/>
          <p:nvPr/>
        </p:nvSpPr>
        <p:spPr>
          <a:xfrm>
            <a:off x="5673950" y="4032900"/>
            <a:ext cx="1365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Target Input</a:t>
            </a:r>
            <a:endParaRPr sz="1400" b="0" i="0" u="none" strike="noStrike" cap="none">
              <a:solidFill>
                <a:srgbClr val="FF0000"/>
              </a:solidFill>
              <a:latin typeface="Arial"/>
              <a:ea typeface="Arial"/>
              <a:cs typeface="Arial"/>
              <a:sym typeface="Arial"/>
            </a:endParaRPr>
          </a:p>
        </p:txBody>
      </p:sp>
      <p:cxnSp>
        <p:nvCxnSpPr>
          <p:cNvPr id="214" name="Google Shape;214;g2550ddcf757_0_186"/>
          <p:cNvCxnSpPr/>
          <p:nvPr/>
        </p:nvCxnSpPr>
        <p:spPr>
          <a:xfrm>
            <a:off x="5594056" y="3688812"/>
            <a:ext cx="0" cy="344100"/>
          </a:xfrm>
          <a:prstGeom prst="straightConnector1">
            <a:avLst/>
          </a:prstGeom>
          <a:noFill/>
          <a:ln w="28575" cap="flat" cmpd="sng">
            <a:solidFill>
              <a:srgbClr val="FF0000"/>
            </a:solidFill>
            <a:prstDash val="solid"/>
            <a:round/>
            <a:headEnd type="none" w="sm" len="sm"/>
            <a:tailEnd type="none" w="sm" len="sm"/>
          </a:ln>
        </p:spPr>
      </p:cxnSp>
      <p:cxnSp>
        <p:nvCxnSpPr>
          <p:cNvPr id="215" name="Google Shape;215;g2550ddcf757_0_186"/>
          <p:cNvCxnSpPr/>
          <p:nvPr/>
        </p:nvCxnSpPr>
        <p:spPr>
          <a:xfrm>
            <a:off x="5594056" y="5448037"/>
            <a:ext cx="0" cy="979500"/>
          </a:xfrm>
          <a:prstGeom prst="straightConnector1">
            <a:avLst/>
          </a:prstGeom>
          <a:noFill/>
          <a:ln w="28575" cap="flat" cmpd="sng">
            <a:solidFill>
              <a:srgbClr val="FF0000"/>
            </a:solidFill>
            <a:prstDash val="solid"/>
            <a:round/>
            <a:headEnd type="none" w="sm" len="sm"/>
            <a:tailEnd type="none" w="sm" len="sm"/>
          </a:ln>
        </p:spPr>
      </p:cxnSp>
      <p:sp>
        <p:nvSpPr>
          <p:cNvPr id="216" name="Google Shape;216;g2550ddcf757_0_186"/>
          <p:cNvSpPr txBox="1"/>
          <p:nvPr/>
        </p:nvSpPr>
        <p:spPr>
          <a:xfrm>
            <a:off x="5673950" y="5047825"/>
            <a:ext cx="1365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Target Input</a:t>
            </a:r>
            <a:endParaRPr sz="1400" b="0" i="0" u="none" strike="noStrike" cap="none">
              <a:solidFill>
                <a:srgbClr val="FF0000"/>
              </a:solidFill>
              <a:latin typeface="Arial"/>
              <a:ea typeface="Arial"/>
              <a:cs typeface="Arial"/>
              <a:sym typeface="Arial"/>
            </a:endParaRPr>
          </a:p>
        </p:txBody>
      </p:sp>
      <p:sp>
        <p:nvSpPr>
          <p:cNvPr id="217" name="Google Shape;217;g2550ddcf757_0_186"/>
          <p:cNvSpPr txBox="1"/>
          <p:nvPr/>
        </p:nvSpPr>
        <p:spPr>
          <a:xfrm>
            <a:off x="5673950" y="6457800"/>
            <a:ext cx="1365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Arial"/>
                <a:ea typeface="Arial"/>
                <a:cs typeface="Arial"/>
                <a:sym typeface="Arial"/>
              </a:rPr>
              <a:t>Target Input</a:t>
            </a:r>
            <a:endParaRPr sz="1400" b="0" i="0" u="none" strike="noStrike" cap="none">
              <a:solidFill>
                <a:srgbClr val="FF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佈景主題1">
  <a:themeElements>
    <a:clrScheme name="ACN Lab.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TotalTime>
  <Words>3663</Words>
  <Application>Microsoft Office PowerPoint</Application>
  <PresentationFormat>寬螢幕</PresentationFormat>
  <Paragraphs>335</Paragraphs>
  <Slides>24</Slides>
  <Notes>24</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24</vt:i4>
      </vt:variant>
    </vt:vector>
  </HeadingPairs>
  <TitlesOfParts>
    <vt:vector size="34" baseType="lpstr">
      <vt:lpstr>新細明體</vt:lpstr>
      <vt:lpstr>Arial Narrow</vt:lpstr>
      <vt:lpstr>Cambria Math</vt:lpstr>
      <vt:lpstr>Arial</vt:lpstr>
      <vt:lpstr>Arial Black</vt:lpstr>
      <vt:lpstr>Times New Roman</vt:lpstr>
      <vt:lpstr>Symbol</vt:lpstr>
      <vt:lpstr>Noto Sans Symbols</vt:lpstr>
      <vt:lpstr>Calibri</vt:lpstr>
      <vt:lpstr>佈景主題1</vt:lpstr>
      <vt:lpstr>Quantum Circuit Based on Grover's  Algorithm to Solve Exact Cover Problem</vt:lpstr>
      <vt:lpstr>Outline</vt:lpstr>
      <vt:lpstr>Outline</vt:lpstr>
      <vt:lpstr>Quantum Computer</vt:lpstr>
      <vt:lpstr>Research Problem</vt:lpstr>
      <vt:lpstr>Outline</vt:lpstr>
      <vt:lpstr>Quantum Circuit</vt:lpstr>
      <vt:lpstr>Grover’s algorithm - Oracle</vt:lpstr>
      <vt:lpstr>Grover’s algorithm -Diffuser</vt:lpstr>
      <vt:lpstr>Grover’s algorithm - Iterations</vt:lpstr>
      <vt:lpstr>Quantum Counting - Estimating M</vt:lpstr>
      <vt:lpstr>Exact Cover Problem - Definition</vt:lpstr>
      <vt:lpstr>Outline</vt:lpstr>
      <vt:lpstr>Circuit Diagram</vt:lpstr>
      <vt:lpstr>Initialization</vt:lpstr>
      <vt:lpstr>Oracle - Controlled-Counter</vt:lpstr>
      <vt:lpstr>Oracle - Controlled-Counter</vt:lpstr>
      <vt:lpstr>The number of qubits</vt:lpstr>
      <vt:lpstr>Outline</vt:lpstr>
      <vt:lpstr>Experiment - Oracle</vt:lpstr>
      <vt:lpstr>Measurement - Grover’s algorithm</vt:lpstr>
      <vt:lpstr>Outline</vt:lpstr>
      <vt:lpstr>Conclusion</vt:lpstr>
      <vt:lpstr>Q&amp;A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Circuit Based on Grover's  Algorithm to Solve Exact Cover Problem</dc:title>
  <dc:creator>沿廷 陳</dc:creator>
  <cp:lastModifiedBy>Jehn-Ruey Jiang</cp:lastModifiedBy>
  <cp:revision>55</cp:revision>
  <dcterms:created xsi:type="dcterms:W3CDTF">2020-12-28T02:07:07Z</dcterms:created>
  <dcterms:modified xsi:type="dcterms:W3CDTF">2023-08-25T01:16:22Z</dcterms:modified>
</cp:coreProperties>
</file>