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0"/>
  </p:notesMasterIdLst>
  <p:sldIdLst>
    <p:sldId id="256" r:id="rId2"/>
    <p:sldId id="372" r:id="rId3"/>
    <p:sldId id="385" r:id="rId4"/>
    <p:sldId id="387" r:id="rId5"/>
    <p:sldId id="380" r:id="rId6"/>
    <p:sldId id="366" r:id="rId7"/>
    <p:sldId id="375" r:id="rId8"/>
    <p:sldId id="388" r:id="rId9"/>
    <p:sldId id="373" r:id="rId10"/>
    <p:sldId id="394" r:id="rId11"/>
    <p:sldId id="393" r:id="rId12"/>
    <p:sldId id="377" r:id="rId13"/>
    <p:sldId id="376" r:id="rId14"/>
    <p:sldId id="389" r:id="rId15"/>
    <p:sldId id="368" r:id="rId16"/>
    <p:sldId id="370" r:id="rId17"/>
    <p:sldId id="369" r:id="rId18"/>
    <p:sldId id="367" r:id="rId19"/>
    <p:sldId id="386" r:id="rId20"/>
    <p:sldId id="391" r:id="rId21"/>
    <p:sldId id="419" r:id="rId22"/>
    <p:sldId id="390" r:id="rId23"/>
    <p:sldId id="392" r:id="rId24"/>
    <p:sldId id="399" r:id="rId25"/>
    <p:sldId id="395" r:id="rId26"/>
    <p:sldId id="396" r:id="rId27"/>
    <p:sldId id="397" r:id="rId28"/>
    <p:sldId id="398" r:id="rId29"/>
    <p:sldId id="400" r:id="rId30"/>
    <p:sldId id="401" r:id="rId31"/>
    <p:sldId id="402" r:id="rId32"/>
    <p:sldId id="410" r:id="rId33"/>
    <p:sldId id="403" r:id="rId34"/>
    <p:sldId id="384" r:id="rId35"/>
    <p:sldId id="404" r:id="rId36"/>
    <p:sldId id="418" r:id="rId37"/>
    <p:sldId id="411" r:id="rId38"/>
    <p:sldId id="417" r:id="rId39"/>
    <p:sldId id="381" r:id="rId40"/>
    <p:sldId id="405" r:id="rId41"/>
    <p:sldId id="406" r:id="rId42"/>
    <p:sldId id="407" r:id="rId43"/>
    <p:sldId id="408" r:id="rId44"/>
    <p:sldId id="412" r:id="rId45"/>
    <p:sldId id="413" r:id="rId46"/>
    <p:sldId id="383" r:id="rId47"/>
    <p:sldId id="421" r:id="rId48"/>
    <p:sldId id="348" r:id="rId49"/>
  </p:sldIdLst>
  <p:sldSz cx="9144000" cy="5143500" type="screen16x9"/>
  <p:notesSz cx="6799263"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2" roundtripDataSignature="AMtx7mipJ845UBb/dHZ8mrwbmaeRitU/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F48E6E-D8EE-483B-AC2C-A8D49A92FC24}">
  <a:tblStyle styleId="{D9F48E6E-D8EE-483B-AC2C-A8D49A92FC2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ECEE86F-C701-482D-989B-510028EB8866}"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888BBD2-8146-4601-B17F-C20E77424696}"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FFF"/>
          </a:solidFill>
        </a:fill>
      </a:tcStyle>
    </a:wholeTbl>
    <a:band1H>
      <a:tcTxStyle b="off" i="off"/>
      <a:tcStyle>
        <a:tcBdr/>
        <a:fill>
          <a:solidFill>
            <a:srgbClr val="DDDDFF"/>
          </a:solidFill>
        </a:fill>
      </a:tcStyle>
    </a:band1H>
    <a:band2H>
      <a:tcTxStyle b="off" i="off"/>
      <a:tcStyle>
        <a:tcBdr/>
      </a:tcStyle>
    </a:band2H>
    <a:band1V>
      <a:tcTxStyle b="off" i="off"/>
      <a:tcStyle>
        <a:tcBdr/>
        <a:fill>
          <a:solidFill>
            <a:srgbClr val="DDDDFF"/>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50" autoAdjust="0"/>
    <p:restoredTop sz="91471" autoAdjust="0"/>
  </p:normalViewPr>
  <p:slideViewPr>
    <p:cSldViewPr snapToGrid="0">
      <p:cViewPr>
        <p:scale>
          <a:sx n="74" d="100"/>
          <a:sy n="74" d="100"/>
        </p:scale>
        <p:origin x="1525" y="-2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10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102"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10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Mega-" TargetMode="External"/><Relationship Id="rId13" Type="http://schemas.openxmlformats.org/officeDocument/2006/relationships/hyperlink" Target="https://en.wikipedia.org/wiki/Zetta-" TargetMode="External"/><Relationship Id="rId3" Type="http://schemas.openxmlformats.org/officeDocument/2006/relationships/hyperlink" Target="https://en.wikipedia.org/wiki/Computing" TargetMode="External"/><Relationship Id="rId7" Type="http://schemas.openxmlformats.org/officeDocument/2006/relationships/hyperlink" Target="https://en.wikipedia.org/wiki/Kilo-" TargetMode="External"/><Relationship Id="rId12" Type="http://schemas.openxmlformats.org/officeDocument/2006/relationships/hyperlink" Target="https://en.wikipedia.org/wiki/Exa-"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Instructions_per_second" TargetMode="External"/><Relationship Id="rId11" Type="http://schemas.openxmlformats.org/officeDocument/2006/relationships/hyperlink" Target="https://en.wikipedia.org/wiki/Peta-" TargetMode="External"/><Relationship Id="rId5" Type="http://schemas.openxmlformats.org/officeDocument/2006/relationships/hyperlink" Target="https://en.wikipedia.org/wiki/Floating-point" TargetMode="External"/><Relationship Id="rId10" Type="http://schemas.openxmlformats.org/officeDocument/2006/relationships/hyperlink" Target="https://en.wikipedia.org/wiki/Tera-" TargetMode="External"/><Relationship Id="rId4" Type="http://schemas.openxmlformats.org/officeDocument/2006/relationships/hyperlink" Target="https://en.wikipedia.org/wiki/Computer_performance" TargetMode="External"/><Relationship Id="rId9" Type="http://schemas.openxmlformats.org/officeDocument/2006/relationships/hyperlink" Target="https://en.wikipedia.org/wiki/Giga-" TargetMode="External"/><Relationship Id="rId14" Type="http://schemas.openxmlformats.org/officeDocument/2006/relationships/hyperlink" Target="https://en.wikipedia.org/wiki/Yotta-"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Mega-" TargetMode="External"/><Relationship Id="rId13" Type="http://schemas.openxmlformats.org/officeDocument/2006/relationships/hyperlink" Target="https://en.wikipedia.org/wiki/Zetta-" TargetMode="External"/><Relationship Id="rId3" Type="http://schemas.openxmlformats.org/officeDocument/2006/relationships/hyperlink" Target="https://en.wikipedia.org/wiki/Computing" TargetMode="External"/><Relationship Id="rId7" Type="http://schemas.openxmlformats.org/officeDocument/2006/relationships/hyperlink" Target="https://en.wikipedia.org/wiki/Kilo-" TargetMode="External"/><Relationship Id="rId12" Type="http://schemas.openxmlformats.org/officeDocument/2006/relationships/hyperlink" Target="https://en.wikipedia.org/wiki/Exa-"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Instructions_per_second" TargetMode="External"/><Relationship Id="rId11" Type="http://schemas.openxmlformats.org/officeDocument/2006/relationships/hyperlink" Target="https://en.wikipedia.org/wiki/Peta-" TargetMode="External"/><Relationship Id="rId5" Type="http://schemas.openxmlformats.org/officeDocument/2006/relationships/hyperlink" Target="https://en.wikipedia.org/wiki/Floating-point" TargetMode="External"/><Relationship Id="rId10" Type="http://schemas.openxmlformats.org/officeDocument/2006/relationships/hyperlink" Target="https://en.wikipedia.org/wiki/Tera-" TargetMode="External"/><Relationship Id="rId4" Type="http://schemas.openxmlformats.org/officeDocument/2006/relationships/hyperlink" Target="https://en.wikipedia.org/wiki/Computer_performance" TargetMode="External"/><Relationship Id="rId9" Type="http://schemas.openxmlformats.org/officeDocument/2006/relationships/hyperlink" Target="https://en.wikipedia.org/wiki/Giga-" TargetMode="External"/><Relationship Id="rId14" Type="http://schemas.openxmlformats.org/officeDocument/2006/relationships/hyperlink" Target="https://en.wikipedia.org/wiki/Yotta-"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Mega-" TargetMode="External"/><Relationship Id="rId13" Type="http://schemas.openxmlformats.org/officeDocument/2006/relationships/hyperlink" Target="https://en.wikipedia.org/wiki/Zetta-" TargetMode="External"/><Relationship Id="rId3" Type="http://schemas.openxmlformats.org/officeDocument/2006/relationships/hyperlink" Target="https://en.wikipedia.org/wiki/Computing" TargetMode="External"/><Relationship Id="rId7" Type="http://schemas.openxmlformats.org/officeDocument/2006/relationships/hyperlink" Target="https://en.wikipedia.org/wiki/Kilo-" TargetMode="External"/><Relationship Id="rId12" Type="http://schemas.openxmlformats.org/officeDocument/2006/relationships/hyperlink" Target="https://en.wikipedia.org/wiki/Exa-"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Instructions_per_second" TargetMode="External"/><Relationship Id="rId11" Type="http://schemas.openxmlformats.org/officeDocument/2006/relationships/hyperlink" Target="https://en.wikipedia.org/wiki/Peta-" TargetMode="External"/><Relationship Id="rId5" Type="http://schemas.openxmlformats.org/officeDocument/2006/relationships/hyperlink" Target="https://en.wikipedia.org/wiki/Floating-point" TargetMode="External"/><Relationship Id="rId10" Type="http://schemas.openxmlformats.org/officeDocument/2006/relationships/hyperlink" Target="https://en.wikipedia.org/wiki/Tera-" TargetMode="External"/><Relationship Id="rId4" Type="http://schemas.openxmlformats.org/officeDocument/2006/relationships/hyperlink" Target="https://en.wikipedia.org/wiki/Computer_performance" TargetMode="External"/><Relationship Id="rId9" Type="http://schemas.openxmlformats.org/officeDocument/2006/relationships/hyperlink" Target="https://en.wikipedia.org/wiki/Giga-" TargetMode="External"/><Relationship Id="rId14" Type="http://schemas.openxmlformats.org/officeDocument/2006/relationships/hyperlink" Target="https://en.wikipedia.org/wiki/Yott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zh.m.wikipedia.org/wiki/%E8%A4%87%E5%80%BC" TargetMode="External"/><Relationship Id="rId3" Type="http://schemas.openxmlformats.org/officeDocument/2006/relationships/hyperlink" Target="https://en.wikipedia.org/wiki/Momentum" TargetMode="External"/><Relationship Id="rId7" Type="http://schemas.openxmlformats.org/officeDocument/2006/relationships/hyperlink" Target="https://zh.m.wikipedia.org/wiki/%E7%BA%A6%E5%8C%96%E6%99%AE%E6%9C%97%E5%85%8B%E5%B8%B8%E6%95%B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zh.m.wikipedia.org/wiki/%E8%99%9B%E6%95%B8%E5%96%AE%E4%BD%8D" TargetMode="External"/><Relationship Id="rId11" Type="http://schemas.openxmlformats.org/officeDocument/2006/relationships/hyperlink" Target="https://zh.m.wikipedia.org/wiki/%E6%A9%9F%E7%8E%87%E5%AF%86%E5%BA%A6" TargetMode="External"/><Relationship Id="rId5" Type="http://schemas.openxmlformats.org/officeDocument/2006/relationships/hyperlink" Target="https://zh.m.wikipedia.org/wiki/%E6%B3%A2%E5%87%BD%E6%95%B8" TargetMode="External"/><Relationship Id="rId10" Type="http://schemas.openxmlformats.org/officeDocument/2006/relationships/hyperlink" Target="https://zh.m.wikipedia.org/wiki/%E6%A9%9F%E7%8E%87%E5%B9%85" TargetMode="External"/><Relationship Id="rId4" Type="http://schemas.openxmlformats.org/officeDocument/2006/relationships/hyperlink" Target="https://zh.m.wikipedia.org/wiki/%E5%93%88%E5%AF%86%E9%A0%93%E7%AE%97%E7%AC%A6" TargetMode="External"/><Relationship Id="rId9" Type="http://schemas.openxmlformats.org/officeDocument/2006/relationships/hyperlink" Target="https://zh.m.wikipedia.org/wiki/%E5%87%BD%E6%95%B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100" b="0" i="0" u="none" strike="noStrike" cap="none" dirty="0">
                <a:solidFill>
                  <a:srgbClr val="000000"/>
                </a:solidFill>
                <a:effectLst/>
                <a:latin typeface="Arial"/>
                <a:ea typeface="Arial"/>
                <a:cs typeface="Arial"/>
                <a:sym typeface="Arial"/>
              </a:rPr>
              <a:t>In </a:t>
            </a:r>
            <a:r>
              <a:rPr lang="en-US" altLang="zh-TW" sz="1100" b="0" i="0" u="none" strike="noStrike" cap="none" dirty="0">
                <a:solidFill>
                  <a:srgbClr val="000000"/>
                </a:solidFill>
                <a:effectLst/>
                <a:latin typeface="Arial"/>
                <a:ea typeface="Arial"/>
                <a:cs typeface="Arial"/>
                <a:sym typeface="Arial"/>
                <a:hlinkClick r:id="rId3" tooltip="Computing"/>
              </a:rPr>
              <a:t>computing</a:t>
            </a:r>
            <a:r>
              <a:rPr lang="en-US" altLang="zh-TW" sz="1100" b="0" i="0" u="none" strike="noStrike" cap="none" dirty="0">
                <a:solidFill>
                  <a:srgbClr val="000000"/>
                </a:solidFill>
                <a:effectLst/>
                <a:latin typeface="Arial"/>
                <a:ea typeface="Arial"/>
                <a:cs typeface="Arial"/>
                <a:sym typeface="Arial"/>
              </a:rPr>
              <a:t>, </a:t>
            </a:r>
            <a:r>
              <a:rPr lang="en-US" altLang="zh-TW" sz="1100" b="1" i="0" u="none" strike="noStrike" cap="none" dirty="0">
                <a:solidFill>
                  <a:srgbClr val="000000"/>
                </a:solidFill>
                <a:effectLst/>
                <a:latin typeface="Arial"/>
                <a:ea typeface="Arial"/>
                <a:cs typeface="Arial"/>
                <a:sym typeface="Arial"/>
              </a:rPr>
              <a:t>floating point operations per second</a:t>
            </a:r>
            <a:r>
              <a:rPr lang="en-US" altLang="zh-TW" sz="1100" b="0" i="0" u="none" strike="noStrike" cap="none" dirty="0">
                <a:solidFill>
                  <a:srgbClr val="000000"/>
                </a:solidFill>
                <a:effectLst/>
                <a:latin typeface="Arial"/>
                <a:ea typeface="Arial"/>
                <a:cs typeface="Arial"/>
                <a:sym typeface="Arial"/>
              </a:rPr>
              <a:t> (</a:t>
            </a:r>
            <a:r>
              <a:rPr lang="en-US" altLang="zh-TW" sz="1100" b="1" i="0" u="none" strike="noStrike" cap="none" dirty="0">
                <a:solidFill>
                  <a:srgbClr val="000000"/>
                </a:solidFill>
                <a:effectLst/>
                <a:latin typeface="Arial"/>
                <a:ea typeface="Arial"/>
                <a:cs typeface="Arial"/>
                <a:sym typeface="Arial"/>
              </a:rPr>
              <a:t>FLOPS</a:t>
            </a:r>
            <a:r>
              <a:rPr lang="en-US" altLang="zh-TW" sz="1100" b="0" i="0" u="none" strike="noStrike" cap="none" dirty="0">
                <a:solidFill>
                  <a:srgbClr val="000000"/>
                </a:solidFill>
                <a:effectLst/>
                <a:latin typeface="Arial"/>
                <a:ea typeface="Arial"/>
                <a:cs typeface="Arial"/>
                <a:sym typeface="Arial"/>
              </a:rPr>
              <a:t>, </a:t>
            </a:r>
            <a:r>
              <a:rPr lang="en-US" altLang="zh-TW" sz="1100" b="1" i="0" u="none" strike="noStrike" cap="none" dirty="0">
                <a:solidFill>
                  <a:srgbClr val="000000"/>
                </a:solidFill>
                <a:effectLst/>
                <a:latin typeface="Arial"/>
                <a:ea typeface="Arial"/>
                <a:cs typeface="Arial"/>
                <a:sym typeface="Arial"/>
              </a:rPr>
              <a:t>flops</a:t>
            </a:r>
            <a:r>
              <a:rPr lang="en-US" altLang="zh-TW" sz="1100" b="0" i="0" u="none" strike="noStrike" cap="none" dirty="0">
                <a:solidFill>
                  <a:srgbClr val="000000"/>
                </a:solidFill>
                <a:effectLst/>
                <a:latin typeface="Arial"/>
                <a:ea typeface="Arial"/>
                <a:cs typeface="Arial"/>
                <a:sym typeface="Arial"/>
              </a:rPr>
              <a:t> or </a:t>
            </a:r>
            <a:r>
              <a:rPr lang="en-US" altLang="zh-TW" sz="1100" b="1" i="0" u="none" strike="noStrike" cap="none" dirty="0">
                <a:solidFill>
                  <a:srgbClr val="000000"/>
                </a:solidFill>
                <a:effectLst/>
                <a:latin typeface="Arial"/>
                <a:ea typeface="Arial"/>
                <a:cs typeface="Arial"/>
                <a:sym typeface="Arial"/>
              </a:rPr>
              <a:t>flop/s</a:t>
            </a:r>
            <a:r>
              <a:rPr lang="en-US" altLang="zh-TW" sz="1100" b="0" i="0" u="none" strike="noStrike" cap="none" dirty="0">
                <a:solidFill>
                  <a:srgbClr val="000000"/>
                </a:solidFill>
                <a:effectLst/>
                <a:latin typeface="Arial"/>
                <a:ea typeface="Arial"/>
                <a:cs typeface="Arial"/>
                <a:sym typeface="Arial"/>
              </a:rPr>
              <a:t>) is a measure of </a:t>
            </a:r>
            <a:r>
              <a:rPr lang="en-US" altLang="zh-TW" sz="1100" b="0" i="0" u="none" strike="noStrike" cap="none" dirty="0">
                <a:solidFill>
                  <a:srgbClr val="000000"/>
                </a:solidFill>
                <a:effectLst/>
                <a:latin typeface="Arial"/>
                <a:ea typeface="Arial"/>
                <a:cs typeface="Arial"/>
                <a:sym typeface="Arial"/>
                <a:hlinkClick r:id="rId4" tooltip="Computer performance"/>
              </a:rPr>
              <a:t>computer performance</a:t>
            </a:r>
            <a:r>
              <a:rPr lang="en-US" altLang="zh-TW" sz="1100" b="0" i="0" u="none" strike="noStrike" cap="none" dirty="0">
                <a:solidFill>
                  <a:srgbClr val="000000"/>
                </a:solidFill>
                <a:effectLst/>
                <a:latin typeface="Arial"/>
                <a:ea typeface="Arial"/>
                <a:cs typeface="Arial"/>
                <a:sym typeface="Arial"/>
              </a:rPr>
              <a:t>, useful in fields of scientific computations that require </a:t>
            </a:r>
            <a:r>
              <a:rPr lang="en-US" altLang="zh-TW" sz="1100" b="0" i="0" u="none" strike="noStrike" cap="none" dirty="0">
                <a:solidFill>
                  <a:srgbClr val="000000"/>
                </a:solidFill>
                <a:effectLst/>
                <a:latin typeface="Arial"/>
                <a:ea typeface="Arial"/>
                <a:cs typeface="Arial"/>
                <a:sym typeface="Arial"/>
                <a:hlinkClick r:id="rId5" tooltip="Floating-point"/>
              </a:rPr>
              <a:t>floating-point</a:t>
            </a:r>
            <a:r>
              <a:rPr lang="en-US" altLang="zh-TW" sz="1100" b="0" i="0" u="none" strike="noStrike" cap="none" dirty="0">
                <a:solidFill>
                  <a:srgbClr val="000000"/>
                </a:solidFill>
                <a:effectLst/>
                <a:latin typeface="Arial"/>
                <a:ea typeface="Arial"/>
                <a:cs typeface="Arial"/>
                <a:sym typeface="Arial"/>
              </a:rPr>
              <a:t> calculations. For such cases, it is a more accurate measure than measuring </a:t>
            </a:r>
            <a:r>
              <a:rPr lang="en-US" altLang="zh-TW" sz="1100" b="0" i="0" u="none" strike="noStrike" cap="none" dirty="0">
                <a:solidFill>
                  <a:srgbClr val="000000"/>
                </a:solidFill>
                <a:effectLst/>
                <a:latin typeface="Arial"/>
                <a:ea typeface="Arial"/>
                <a:cs typeface="Arial"/>
                <a:sym typeface="Arial"/>
                <a:hlinkClick r:id="rId6" tooltip="Instructions per second"/>
              </a:rPr>
              <a:t>instructions per second</a:t>
            </a:r>
            <a:r>
              <a:rPr lang="en-US" altLang="zh-TW" sz="1100" b="0" i="0" u="none" strike="noStrike" cap="none" dirty="0">
                <a:solidFill>
                  <a:srgbClr val="000000"/>
                </a:solidFill>
                <a:effectLst/>
                <a:latin typeface="Arial"/>
                <a:ea typeface="Arial"/>
                <a:cs typeface="Arial"/>
                <a:sym typeface="Arial"/>
              </a:rPr>
              <a:t>.</a:t>
            </a:r>
            <a:r>
              <a:rPr lang="en-US" altLang="zh-TW" dirty="0"/>
              <a:t> </a:t>
            </a:r>
          </a:p>
          <a:p>
            <a:endParaRPr lang="en-US" altLang="zh-TW" dirty="0"/>
          </a:p>
          <a:p>
            <a:r>
              <a:rPr lang="en-US" altLang="zh-TW" sz="1100" b="0" i="0" u="none" strike="noStrike" cap="none" dirty="0">
                <a:solidFill>
                  <a:srgbClr val="000000"/>
                </a:solidFill>
                <a:effectLst/>
                <a:latin typeface="Arial"/>
                <a:ea typeface="Arial"/>
                <a:cs typeface="Arial"/>
                <a:sym typeface="Arial"/>
                <a:hlinkClick r:id="rId7" tooltip="Kilo-"/>
              </a:rPr>
              <a:t>kilo</a:t>
            </a:r>
            <a:r>
              <a:rPr lang="en-US" altLang="zh-TW" dirty="0">
                <a:effectLst/>
              </a:rPr>
              <a:t>FLOPS,kFLOPS,10</a:t>
            </a:r>
            <a:r>
              <a:rPr lang="en-US" altLang="zh-TW" baseline="30000" dirty="0">
                <a:effectLst/>
              </a:rPr>
              <a:t>3</a:t>
            </a:r>
          </a:p>
          <a:p>
            <a:r>
              <a:rPr lang="en-US" altLang="zh-TW" sz="1100" b="0" i="0" u="none" strike="noStrike" cap="none" dirty="0">
                <a:solidFill>
                  <a:srgbClr val="000000"/>
                </a:solidFill>
                <a:effectLst/>
                <a:latin typeface="Arial"/>
                <a:ea typeface="Arial"/>
                <a:cs typeface="Arial"/>
                <a:sym typeface="Arial"/>
                <a:hlinkClick r:id="rId8" tooltip="Mega-"/>
              </a:rPr>
              <a:t>mega</a:t>
            </a:r>
            <a:r>
              <a:rPr lang="en-US" altLang="zh-TW" dirty="0">
                <a:effectLst/>
              </a:rPr>
              <a:t>FLOPS,MFLOPS,10</a:t>
            </a:r>
            <a:r>
              <a:rPr lang="en-US" altLang="zh-TW" baseline="30000" dirty="0">
                <a:effectLst/>
              </a:rPr>
              <a:t>6</a:t>
            </a:r>
          </a:p>
          <a:p>
            <a:r>
              <a:rPr lang="en-US" altLang="zh-TW" sz="1100" b="0" i="0" u="none" strike="noStrike" cap="none" dirty="0">
                <a:solidFill>
                  <a:srgbClr val="000000"/>
                </a:solidFill>
                <a:effectLst/>
                <a:latin typeface="Arial"/>
                <a:ea typeface="Arial"/>
                <a:cs typeface="Arial"/>
                <a:sym typeface="Arial"/>
                <a:hlinkClick r:id="rId9" tooltip="Giga-"/>
              </a:rPr>
              <a:t>giga</a:t>
            </a:r>
            <a:r>
              <a:rPr lang="en-US" altLang="zh-TW" dirty="0">
                <a:effectLst/>
              </a:rPr>
              <a:t>FLOPS,GFLOPS,10</a:t>
            </a:r>
            <a:r>
              <a:rPr lang="en-US" altLang="zh-TW" baseline="30000" dirty="0">
                <a:effectLst/>
              </a:rPr>
              <a:t>9</a:t>
            </a:r>
          </a:p>
          <a:p>
            <a:r>
              <a:rPr lang="en-US" altLang="zh-TW" sz="1100" b="0" i="0" u="none" strike="noStrike" cap="none" dirty="0">
                <a:solidFill>
                  <a:srgbClr val="000000"/>
                </a:solidFill>
                <a:effectLst/>
                <a:latin typeface="Arial"/>
                <a:ea typeface="Arial"/>
                <a:cs typeface="Arial"/>
                <a:sym typeface="Arial"/>
                <a:hlinkClick r:id="rId10" tooltip="Tera-"/>
              </a:rPr>
              <a:t>tera</a:t>
            </a:r>
            <a:r>
              <a:rPr lang="en-US" altLang="zh-TW" dirty="0">
                <a:effectLst/>
              </a:rPr>
              <a:t>FLOPS,TFLOPS,10</a:t>
            </a:r>
            <a:r>
              <a:rPr lang="en-US" altLang="zh-TW" baseline="30000" dirty="0">
                <a:effectLst/>
              </a:rPr>
              <a:t>12</a:t>
            </a:r>
          </a:p>
          <a:p>
            <a:r>
              <a:rPr lang="en-US" altLang="zh-TW" sz="1100" b="0" i="0" u="none" strike="noStrike" cap="none" dirty="0">
                <a:solidFill>
                  <a:srgbClr val="000000"/>
                </a:solidFill>
                <a:effectLst/>
                <a:latin typeface="Arial"/>
                <a:ea typeface="Arial"/>
                <a:cs typeface="Arial"/>
                <a:sym typeface="Arial"/>
                <a:hlinkClick r:id="rId11" tooltip="Peta-"/>
              </a:rPr>
              <a:t>peta</a:t>
            </a:r>
            <a:r>
              <a:rPr lang="en-US" altLang="zh-TW" dirty="0">
                <a:effectLst/>
              </a:rPr>
              <a:t>FLOPS,PFLOPS,10</a:t>
            </a:r>
            <a:r>
              <a:rPr lang="en-US" altLang="zh-TW" baseline="30000" dirty="0">
                <a:effectLst/>
              </a:rPr>
              <a:t>15</a:t>
            </a:r>
          </a:p>
          <a:p>
            <a:r>
              <a:rPr lang="en-US" altLang="zh-TW" sz="1100" b="0" i="0" u="none" strike="noStrike" cap="none" dirty="0">
                <a:solidFill>
                  <a:srgbClr val="000000"/>
                </a:solidFill>
                <a:effectLst/>
                <a:latin typeface="Arial"/>
                <a:ea typeface="Arial"/>
                <a:cs typeface="Arial"/>
                <a:sym typeface="Arial"/>
                <a:hlinkClick r:id="rId12" tooltip="Exa-"/>
              </a:rPr>
              <a:t>exa</a:t>
            </a:r>
            <a:r>
              <a:rPr lang="en-US" altLang="zh-TW" dirty="0">
                <a:effectLst/>
              </a:rPr>
              <a:t>FLOPS,EFLOPS,10</a:t>
            </a:r>
            <a:r>
              <a:rPr lang="en-US" altLang="zh-TW" baseline="30000" dirty="0">
                <a:effectLst/>
              </a:rPr>
              <a:t>18,</a:t>
            </a:r>
          </a:p>
          <a:p>
            <a:r>
              <a:rPr lang="en-US" altLang="zh-TW" sz="1100" b="0" i="0" u="none" strike="noStrike" cap="none" dirty="0">
                <a:solidFill>
                  <a:srgbClr val="000000"/>
                </a:solidFill>
                <a:effectLst/>
                <a:latin typeface="Arial"/>
                <a:ea typeface="Arial"/>
                <a:cs typeface="Arial"/>
                <a:sym typeface="Arial"/>
                <a:hlinkClick r:id="rId13" tooltip="Zetta-"/>
              </a:rPr>
              <a:t>zetta</a:t>
            </a:r>
            <a:r>
              <a:rPr lang="en-US" altLang="zh-TW" sz="1100" b="0" i="0" u="none" strike="noStrike" cap="none" dirty="0">
                <a:solidFill>
                  <a:srgbClr val="000000"/>
                </a:solidFill>
                <a:effectLst/>
                <a:latin typeface="Arial"/>
                <a:ea typeface="Arial"/>
                <a:cs typeface="Arial"/>
                <a:sym typeface="Arial"/>
              </a:rPr>
              <a:t>FLOPS,</a:t>
            </a:r>
            <a:r>
              <a:rPr lang="en-US" altLang="zh-TW" dirty="0">
                <a:effectLst/>
              </a:rPr>
              <a:t>ZFLOPS,10</a:t>
            </a:r>
            <a:r>
              <a:rPr lang="en-US" altLang="zh-TW" baseline="30000" dirty="0">
                <a:effectLst/>
              </a:rPr>
              <a:t>21</a:t>
            </a:r>
          </a:p>
          <a:p>
            <a:r>
              <a:rPr lang="en-US" altLang="zh-TW" sz="1100" b="0" i="0" u="none" strike="noStrike" cap="none" dirty="0">
                <a:solidFill>
                  <a:srgbClr val="000000"/>
                </a:solidFill>
                <a:effectLst/>
                <a:latin typeface="Arial"/>
                <a:ea typeface="Arial"/>
                <a:cs typeface="Arial"/>
                <a:sym typeface="Arial"/>
                <a:hlinkClick r:id="rId14" tooltip="Yotta-"/>
              </a:rPr>
              <a:t>yotta</a:t>
            </a:r>
            <a:r>
              <a:rPr lang="en-US" altLang="zh-TW" dirty="0">
                <a:effectLst/>
              </a:rPr>
              <a:t>FLOPS,YFLOPS,10</a:t>
            </a:r>
            <a:r>
              <a:rPr lang="en-US" altLang="zh-TW" baseline="30000" dirty="0">
                <a:effectLst/>
              </a:rPr>
              <a:t>24</a:t>
            </a:r>
            <a:endParaRPr lang="en-US" altLang="zh-TW" sz="1100" b="0" i="0" u="none" strike="noStrike" cap="none" dirty="0">
              <a:solidFill>
                <a:srgbClr val="000000"/>
              </a:solidFill>
              <a:effectLst/>
              <a:latin typeface="Arial"/>
              <a:ea typeface="Arial"/>
              <a:cs typeface="Arial"/>
              <a:sym typeface="Arial"/>
            </a:endParaRPr>
          </a:p>
          <a:p>
            <a:endParaRPr lang="zh-TW" altLang="en-US" dirty="0"/>
          </a:p>
        </p:txBody>
      </p:sp>
    </p:spTree>
    <p:extLst>
      <p:ext uri="{BB962C8B-B14F-4D97-AF65-F5344CB8AC3E}">
        <p14:creationId xmlns:p14="http://schemas.microsoft.com/office/powerpoint/2010/main" val="2854029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100" b="0" i="0" u="none" strike="noStrike" cap="none" dirty="0">
                <a:solidFill>
                  <a:srgbClr val="000000"/>
                </a:solidFill>
                <a:effectLst/>
                <a:latin typeface="Arial"/>
                <a:ea typeface="Arial"/>
                <a:cs typeface="Arial"/>
                <a:sym typeface="Arial"/>
              </a:rPr>
              <a:t>In </a:t>
            </a:r>
            <a:r>
              <a:rPr lang="en-US" altLang="zh-TW" sz="1100" b="0" i="0" u="none" strike="noStrike" cap="none" dirty="0">
                <a:solidFill>
                  <a:srgbClr val="000000"/>
                </a:solidFill>
                <a:effectLst/>
                <a:latin typeface="Arial"/>
                <a:ea typeface="Arial"/>
                <a:cs typeface="Arial"/>
                <a:sym typeface="Arial"/>
                <a:hlinkClick r:id="rId3" tooltip="Computing"/>
              </a:rPr>
              <a:t>computing</a:t>
            </a:r>
            <a:r>
              <a:rPr lang="en-US" altLang="zh-TW" sz="1100" b="0" i="0" u="none" strike="noStrike" cap="none" dirty="0">
                <a:solidFill>
                  <a:srgbClr val="000000"/>
                </a:solidFill>
                <a:effectLst/>
                <a:latin typeface="Arial"/>
                <a:ea typeface="Arial"/>
                <a:cs typeface="Arial"/>
                <a:sym typeface="Arial"/>
              </a:rPr>
              <a:t>, </a:t>
            </a:r>
            <a:r>
              <a:rPr lang="en-US" altLang="zh-TW" sz="1100" b="1" i="0" u="none" strike="noStrike" cap="none" dirty="0">
                <a:solidFill>
                  <a:srgbClr val="000000"/>
                </a:solidFill>
                <a:effectLst/>
                <a:latin typeface="Arial"/>
                <a:ea typeface="Arial"/>
                <a:cs typeface="Arial"/>
                <a:sym typeface="Arial"/>
              </a:rPr>
              <a:t>floating point operations per second</a:t>
            </a:r>
            <a:r>
              <a:rPr lang="en-US" altLang="zh-TW" sz="1100" b="0" i="0" u="none" strike="noStrike" cap="none" dirty="0">
                <a:solidFill>
                  <a:srgbClr val="000000"/>
                </a:solidFill>
                <a:effectLst/>
                <a:latin typeface="Arial"/>
                <a:ea typeface="Arial"/>
                <a:cs typeface="Arial"/>
                <a:sym typeface="Arial"/>
              </a:rPr>
              <a:t> (</a:t>
            </a:r>
            <a:r>
              <a:rPr lang="en-US" altLang="zh-TW" sz="1100" b="1" i="0" u="none" strike="noStrike" cap="none" dirty="0">
                <a:solidFill>
                  <a:srgbClr val="000000"/>
                </a:solidFill>
                <a:effectLst/>
                <a:latin typeface="Arial"/>
                <a:ea typeface="Arial"/>
                <a:cs typeface="Arial"/>
                <a:sym typeface="Arial"/>
              </a:rPr>
              <a:t>FLOPS</a:t>
            </a:r>
            <a:r>
              <a:rPr lang="en-US" altLang="zh-TW" sz="1100" b="0" i="0" u="none" strike="noStrike" cap="none" dirty="0">
                <a:solidFill>
                  <a:srgbClr val="000000"/>
                </a:solidFill>
                <a:effectLst/>
                <a:latin typeface="Arial"/>
                <a:ea typeface="Arial"/>
                <a:cs typeface="Arial"/>
                <a:sym typeface="Arial"/>
              </a:rPr>
              <a:t>, </a:t>
            </a:r>
            <a:r>
              <a:rPr lang="en-US" altLang="zh-TW" sz="1100" b="1" i="0" u="none" strike="noStrike" cap="none" dirty="0">
                <a:solidFill>
                  <a:srgbClr val="000000"/>
                </a:solidFill>
                <a:effectLst/>
                <a:latin typeface="Arial"/>
                <a:ea typeface="Arial"/>
                <a:cs typeface="Arial"/>
                <a:sym typeface="Arial"/>
              </a:rPr>
              <a:t>flops</a:t>
            </a:r>
            <a:r>
              <a:rPr lang="en-US" altLang="zh-TW" sz="1100" b="0" i="0" u="none" strike="noStrike" cap="none" dirty="0">
                <a:solidFill>
                  <a:srgbClr val="000000"/>
                </a:solidFill>
                <a:effectLst/>
                <a:latin typeface="Arial"/>
                <a:ea typeface="Arial"/>
                <a:cs typeface="Arial"/>
                <a:sym typeface="Arial"/>
              </a:rPr>
              <a:t> or </a:t>
            </a:r>
            <a:r>
              <a:rPr lang="en-US" altLang="zh-TW" sz="1100" b="1" i="0" u="none" strike="noStrike" cap="none" dirty="0">
                <a:solidFill>
                  <a:srgbClr val="000000"/>
                </a:solidFill>
                <a:effectLst/>
                <a:latin typeface="Arial"/>
                <a:ea typeface="Arial"/>
                <a:cs typeface="Arial"/>
                <a:sym typeface="Arial"/>
              </a:rPr>
              <a:t>flop/s</a:t>
            </a:r>
            <a:r>
              <a:rPr lang="en-US" altLang="zh-TW" sz="1100" b="0" i="0" u="none" strike="noStrike" cap="none" dirty="0">
                <a:solidFill>
                  <a:srgbClr val="000000"/>
                </a:solidFill>
                <a:effectLst/>
                <a:latin typeface="Arial"/>
                <a:ea typeface="Arial"/>
                <a:cs typeface="Arial"/>
                <a:sym typeface="Arial"/>
              </a:rPr>
              <a:t>) is a measure of </a:t>
            </a:r>
            <a:r>
              <a:rPr lang="en-US" altLang="zh-TW" sz="1100" b="0" i="0" u="none" strike="noStrike" cap="none" dirty="0">
                <a:solidFill>
                  <a:srgbClr val="000000"/>
                </a:solidFill>
                <a:effectLst/>
                <a:latin typeface="Arial"/>
                <a:ea typeface="Arial"/>
                <a:cs typeface="Arial"/>
                <a:sym typeface="Arial"/>
                <a:hlinkClick r:id="rId4" tooltip="Computer performance"/>
              </a:rPr>
              <a:t>computer performance</a:t>
            </a:r>
            <a:r>
              <a:rPr lang="en-US" altLang="zh-TW" sz="1100" b="0" i="0" u="none" strike="noStrike" cap="none" dirty="0">
                <a:solidFill>
                  <a:srgbClr val="000000"/>
                </a:solidFill>
                <a:effectLst/>
                <a:latin typeface="Arial"/>
                <a:ea typeface="Arial"/>
                <a:cs typeface="Arial"/>
                <a:sym typeface="Arial"/>
              </a:rPr>
              <a:t>, useful in fields of scientific computations that require </a:t>
            </a:r>
            <a:r>
              <a:rPr lang="en-US" altLang="zh-TW" sz="1100" b="0" i="0" u="none" strike="noStrike" cap="none" dirty="0">
                <a:solidFill>
                  <a:srgbClr val="000000"/>
                </a:solidFill>
                <a:effectLst/>
                <a:latin typeface="Arial"/>
                <a:ea typeface="Arial"/>
                <a:cs typeface="Arial"/>
                <a:sym typeface="Arial"/>
                <a:hlinkClick r:id="rId5" tooltip="Floating-point"/>
              </a:rPr>
              <a:t>floating-point</a:t>
            </a:r>
            <a:r>
              <a:rPr lang="en-US" altLang="zh-TW" sz="1100" b="0" i="0" u="none" strike="noStrike" cap="none" dirty="0">
                <a:solidFill>
                  <a:srgbClr val="000000"/>
                </a:solidFill>
                <a:effectLst/>
                <a:latin typeface="Arial"/>
                <a:ea typeface="Arial"/>
                <a:cs typeface="Arial"/>
                <a:sym typeface="Arial"/>
              </a:rPr>
              <a:t> calculations. For such cases, it is a more accurate measure than measuring </a:t>
            </a:r>
            <a:r>
              <a:rPr lang="en-US" altLang="zh-TW" sz="1100" b="0" i="0" u="none" strike="noStrike" cap="none" dirty="0">
                <a:solidFill>
                  <a:srgbClr val="000000"/>
                </a:solidFill>
                <a:effectLst/>
                <a:latin typeface="Arial"/>
                <a:ea typeface="Arial"/>
                <a:cs typeface="Arial"/>
                <a:sym typeface="Arial"/>
                <a:hlinkClick r:id="rId6" tooltip="Instructions per second"/>
              </a:rPr>
              <a:t>instructions per second</a:t>
            </a:r>
            <a:r>
              <a:rPr lang="en-US" altLang="zh-TW" sz="1100" b="0" i="0" u="none" strike="noStrike" cap="none" dirty="0">
                <a:solidFill>
                  <a:srgbClr val="000000"/>
                </a:solidFill>
                <a:effectLst/>
                <a:latin typeface="Arial"/>
                <a:ea typeface="Arial"/>
                <a:cs typeface="Arial"/>
                <a:sym typeface="Arial"/>
              </a:rPr>
              <a:t>.</a:t>
            </a:r>
            <a:r>
              <a:rPr lang="en-US" altLang="zh-TW" dirty="0"/>
              <a:t> </a:t>
            </a:r>
          </a:p>
          <a:p>
            <a:endParaRPr lang="en-US" altLang="zh-TW" dirty="0"/>
          </a:p>
          <a:p>
            <a:r>
              <a:rPr lang="en-US" altLang="zh-TW" sz="1100" b="0" i="0" u="none" strike="noStrike" cap="none" dirty="0">
                <a:solidFill>
                  <a:srgbClr val="000000"/>
                </a:solidFill>
                <a:effectLst/>
                <a:latin typeface="Arial"/>
                <a:ea typeface="Arial"/>
                <a:cs typeface="Arial"/>
                <a:sym typeface="Arial"/>
                <a:hlinkClick r:id="rId7" tooltip="Kilo-"/>
              </a:rPr>
              <a:t>kilo</a:t>
            </a:r>
            <a:r>
              <a:rPr lang="en-US" altLang="zh-TW" dirty="0">
                <a:effectLst/>
              </a:rPr>
              <a:t>FLOPS,kFLOPS,10</a:t>
            </a:r>
            <a:r>
              <a:rPr lang="en-US" altLang="zh-TW" baseline="30000" dirty="0">
                <a:effectLst/>
              </a:rPr>
              <a:t>3</a:t>
            </a:r>
          </a:p>
          <a:p>
            <a:r>
              <a:rPr lang="en-US" altLang="zh-TW" sz="1100" b="0" i="0" u="none" strike="noStrike" cap="none" dirty="0">
                <a:solidFill>
                  <a:srgbClr val="000000"/>
                </a:solidFill>
                <a:effectLst/>
                <a:latin typeface="Arial"/>
                <a:ea typeface="Arial"/>
                <a:cs typeface="Arial"/>
                <a:sym typeface="Arial"/>
                <a:hlinkClick r:id="rId8" tooltip="Mega-"/>
              </a:rPr>
              <a:t>mega</a:t>
            </a:r>
            <a:r>
              <a:rPr lang="en-US" altLang="zh-TW" dirty="0">
                <a:effectLst/>
              </a:rPr>
              <a:t>FLOPS,MFLOPS,10</a:t>
            </a:r>
            <a:r>
              <a:rPr lang="en-US" altLang="zh-TW" baseline="30000" dirty="0">
                <a:effectLst/>
              </a:rPr>
              <a:t>6</a:t>
            </a:r>
          </a:p>
          <a:p>
            <a:r>
              <a:rPr lang="en-US" altLang="zh-TW" sz="1100" b="0" i="0" u="none" strike="noStrike" cap="none" dirty="0">
                <a:solidFill>
                  <a:srgbClr val="000000"/>
                </a:solidFill>
                <a:effectLst/>
                <a:latin typeface="Arial"/>
                <a:ea typeface="Arial"/>
                <a:cs typeface="Arial"/>
                <a:sym typeface="Arial"/>
                <a:hlinkClick r:id="rId9" tooltip="Giga-"/>
              </a:rPr>
              <a:t>giga</a:t>
            </a:r>
            <a:r>
              <a:rPr lang="en-US" altLang="zh-TW" dirty="0">
                <a:effectLst/>
              </a:rPr>
              <a:t>FLOPS,GFLOPS,10</a:t>
            </a:r>
            <a:r>
              <a:rPr lang="en-US" altLang="zh-TW" baseline="30000" dirty="0">
                <a:effectLst/>
              </a:rPr>
              <a:t>9</a:t>
            </a:r>
          </a:p>
          <a:p>
            <a:r>
              <a:rPr lang="en-US" altLang="zh-TW" sz="1100" b="0" i="0" u="none" strike="noStrike" cap="none" dirty="0">
                <a:solidFill>
                  <a:srgbClr val="000000"/>
                </a:solidFill>
                <a:effectLst/>
                <a:latin typeface="Arial"/>
                <a:ea typeface="Arial"/>
                <a:cs typeface="Arial"/>
                <a:sym typeface="Arial"/>
                <a:hlinkClick r:id="rId10" tooltip="Tera-"/>
              </a:rPr>
              <a:t>tera</a:t>
            </a:r>
            <a:r>
              <a:rPr lang="en-US" altLang="zh-TW" dirty="0">
                <a:effectLst/>
              </a:rPr>
              <a:t>FLOPS,TFLOPS,10</a:t>
            </a:r>
            <a:r>
              <a:rPr lang="en-US" altLang="zh-TW" baseline="30000" dirty="0">
                <a:effectLst/>
              </a:rPr>
              <a:t>12</a:t>
            </a:r>
          </a:p>
          <a:p>
            <a:r>
              <a:rPr lang="en-US" altLang="zh-TW" sz="1100" b="0" i="0" u="none" strike="noStrike" cap="none" dirty="0">
                <a:solidFill>
                  <a:srgbClr val="000000"/>
                </a:solidFill>
                <a:effectLst/>
                <a:latin typeface="Arial"/>
                <a:ea typeface="Arial"/>
                <a:cs typeface="Arial"/>
                <a:sym typeface="Arial"/>
                <a:hlinkClick r:id="rId11" tooltip="Peta-"/>
              </a:rPr>
              <a:t>peta</a:t>
            </a:r>
            <a:r>
              <a:rPr lang="en-US" altLang="zh-TW" dirty="0">
                <a:effectLst/>
              </a:rPr>
              <a:t>FLOPS,PFLOPS,10</a:t>
            </a:r>
            <a:r>
              <a:rPr lang="en-US" altLang="zh-TW" baseline="30000" dirty="0">
                <a:effectLst/>
              </a:rPr>
              <a:t>15</a:t>
            </a:r>
          </a:p>
          <a:p>
            <a:r>
              <a:rPr lang="en-US" altLang="zh-TW" sz="1100" b="0" i="0" u="none" strike="noStrike" cap="none" dirty="0">
                <a:solidFill>
                  <a:srgbClr val="000000"/>
                </a:solidFill>
                <a:effectLst/>
                <a:latin typeface="Arial"/>
                <a:ea typeface="Arial"/>
                <a:cs typeface="Arial"/>
                <a:sym typeface="Arial"/>
                <a:hlinkClick r:id="rId12" tooltip="Exa-"/>
              </a:rPr>
              <a:t>exa</a:t>
            </a:r>
            <a:r>
              <a:rPr lang="en-US" altLang="zh-TW" dirty="0">
                <a:effectLst/>
              </a:rPr>
              <a:t>FLOPS,EFLOPS,10</a:t>
            </a:r>
            <a:r>
              <a:rPr lang="en-US" altLang="zh-TW" baseline="30000" dirty="0">
                <a:effectLst/>
              </a:rPr>
              <a:t>18,</a:t>
            </a:r>
          </a:p>
          <a:p>
            <a:r>
              <a:rPr lang="en-US" altLang="zh-TW" sz="1100" b="0" i="0" u="none" strike="noStrike" cap="none" dirty="0">
                <a:solidFill>
                  <a:srgbClr val="000000"/>
                </a:solidFill>
                <a:effectLst/>
                <a:latin typeface="Arial"/>
                <a:ea typeface="Arial"/>
                <a:cs typeface="Arial"/>
                <a:sym typeface="Arial"/>
                <a:hlinkClick r:id="rId13" tooltip="Zetta-"/>
              </a:rPr>
              <a:t>zetta</a:t>
            </a:r>
            <a:r>
              <a:rPr lang="en-US" altLang="zh-TW" sz="1100" b="0" i="0" u="none" strike="noStrike" cap="none" dirty="0">
                <a:solidFill>
                  <a:srgbClr val="000000"/>
                </a:solidFill>
                <a:effectLst/>
                <a:latin typeface="Arial"/>
                <a:ea typeface="Arial"/>
                <a:cs typeface="Arial"/>
                <a:sym typeface="Arial"/>
              </a:rPr>
              <a:t>FLOPS,</a:t>
            </a:r>
            <a:r>
              <a:rPr lang="en-US" altLang="zh-TW" dirty="0">
                <a:effectLst/>
              </a:rPr>
              <a:t>ZFLOPS,10</a:t>
            </a:r>
            <a:r>
              <a:rPr lang="en-US" altLang="zh-TW" baseline="30000" dirty="0">
                <a:effectLst/>
              </a:rPr>
              <a:t>21</a:t>
            </a:r>
          </a:p>
          <a:p>
            <a:r>
              <a:rPr lang="en-US" altLang="zh-TW" sz="1100" b="0" i="0" u="none" strike="noStrike" cap="none" dirty="0">
                <a:solidFill>
                  <a:srgbClr val="000000"/>
                </a:solidFill>
                <a:effectLst/>
                <a:latin typeface="Arial"/>
                <a:ea typeface="Arial"/>
                <a:cs typeface="Arial"/>
                <a:sym typeface="Arial"/>
                <a:hlinkClick r:id="rId14" tooltip="Yotta-"/>
              </a:rPr>
              <a:t>yotta</a:t>
            </a:r>
            <a:r>
              <a:rPr lang="en-US" altLang="zh-TW" dirty="0">
                <a:effectLst/>
              </a:rPr>
              <a:t>FLOPS,YFLOPS,10</a:t>
            </a:r>
            <a:r>
              <a:rPr lang="en-US" altLang="zh-TW" baseline="30000" dirty="0">
                <a:effectLst/>
              </a:rPr>
              <a:t>24</a:t>
            </a:r>
            <a:endParaRPr lang="en-US" altLang="zh-TW" sz="1100" b="0" i="0" u="none" strike="noStrike" cap="none" dirty="0">
              <a:solidFill>
                <a:srgbClr val="000000"/>
              </a:solidFill>
              <a:effectLst/>
              <a:latin typeface="Arial"/>
              <a:ea typeface="Arial"/>
              <a:cs typeface="Arial"/>
              <a:sym typeface="Arial"/>
            </a:endParaRPr>
          </a:p>
          <a:p>
            <a:endParaRPr lang="zh-TW" altLang="en-US" dirty="0"/>
          </a:p>
        </p:txBody>
      </p:sp>
    </p:spTree>
    <p:extLst>
      <p:ext uri="{BB962C8B-B14F-4D97-AF65-F5344CB8AC3E}">
        <p14:creationId xmlns:p14="http://schemas.microsoft.com/office/powerpoint/2010/main" val="77572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100" b="0" i="0" u="none" strike="noStrike" cap="none" dirty="0">
                <a:solidFill>
                  <a:srgbClr val="000000"/>
                </a:solidFill>
                <a:effectLst/>
                <a:latin typeface="Arial"/>
                <a:ea typeface="Arial"/>
                <a:cs typeface="Arial"/>
                <a:sym typeface="Arial"/>
              </a:rPr>
              <a:t>The computing power of the fastest supercomputer is increased by a factor about 10. </a:t>
            </a:r>
          </a:p>
          <a:p>
            <a:r>
              <a:rPr lang="en-US" altLang="zh-TW" sz="1100" b="0" i="0" u="none" strike="noStrike" cap="none" dirty="0">
                <a:solidFill>
                  <a:srgbClr val="000000"/>
                </a:solidFill>
                <a:effectLst/>
                <a:latin typeface="Arial"/>
                <a:ea typeface="Arial"/>
                <a:cs typeface="Arial"/>
                <a:sym typeface="Arial"/>
              </a:rPr>
              <a:t>In </a:t>
            </a:r>
            <a:r>
              <a:rPr lang="en-US" altLang="zh-TW" sz="1100" b="0" i="0" u="none" strike="noStrike" cap="none" dirty="0">
                <a:solidFill>
                  <a:srgbClr val="000000"/>
                </a:solidFill>
                <a:effectLst/>
                <a:latin typeface="Arial"/>
                <a:ea typeface="Arial"/>
                <a:cs typeface="Arial"/>
                <a:sym typeface="Arial"/>
                <a:hlinkClick r:id="rId3" tooltip="Computing"/>
              </a:rPr>
              <a:t>computing</a:t>
            </a:r>
            <a:r>
              <a:rPr lang="en-US" altLang="zh-TW" sz="1100" b="0" i="0" u="none" strike="noStrike" cap="none" dirty="0">
                <a:solidFill>
                  <a:srgbClr val="000000"/>
                </a:solidFill>
                <a:effectLst/>
                <a:latin typeface="Arial"/>
                <a:ea typeface="Arial"/>
                <a:cs typeface="Arial"/>
                <a:sym typeface="Arial"/>
              </a:rPr>
              <a:t>, </a:t>
            </a:r>
            <a:r>
              <a:rPr lang="en-US" altLang="zh-TW" sz="1100" b="1" i="0" u="none" strike="noStrike" cap="none" dirty="0">
                <a:solidFill>
                  <a:srgbClr val="000000"/>
                </a:solidFill>
                <a:effectLst/>
                <a:latin typeface="Arial"/>
                <a:ea typeface="Arial"/>
                <a:cs typeface="Arial"/>
                <a:sym typeface="Arial"/>
              </a:rPr>
              <a:t>floating point operations per second</a:t>
            </a:r>
            <a:r>
              <a:rPr lang="en-US" altLang="zh-TW" sz="1100" b="0" i="0" u="none" strike="noStrike" cap="none" dirty="0">
                <a:solidFill>
                  <a:srgbClr val="000000"/>
                </a:solidFill>
                <a:effectLst/>
                <a:latin typeface="Arial"/>
                <a:ea typeface="Arial"/>
                <a:cs typeface="Arial"/>
                <a:sym typeface="Arial"/>
              </a:rPr>
              <a:t> (</a:t>
            </a:r>
            <a:r>
              <a:rPr lang="en-US" altLang="zh-TW" sz="1100" b="1" i="0" u="none" strike="noStrike" cap="none" dirty="0">
                <a:solidFill>
                  <a:srgbClr val="000000"/>
                </a:solidFill>
                <a:effectLst/>
                <a:latin typeface="Arial"/>
                <a:ea typeface="Arial"/>
                <a:cs typeface="Arial"/>
                <a:sym typeface="Arial"/>
              </a:rPr>
              <a:t>FLOPS</a:t>
            </a:r>
            <a:r>
              <a:rPr lang="en-US" altLang="zh-TW" sz="1100" b="0" i="0" u="none" strike="noStrike" cap="none" dirty="0">
                <a:solidFill>
                  <a:srgbClr val="000000"/>
                </a:solidFill>
                <a:effectLst/>
                <a:latin typeface="Arial"/>
                <a:ea typeface="Arial"/>
                <a:cs typeface="Arial"/>
                <a:sym typeface="Arial"/>
              </a:rPr>
              <a:t>, </a:t>
            </a:r>
            <a:r>
              <a:rPr lang="en-US" altLang="zh-TW" sz="1100" b="1" i="0" u="none" strike="noStrike" cap="none" dirty="0">
                <a:solidFill>
                  <a:srgbClr val="000000"/>
                </a:solidFill>
                <a:effectLst/>
                <a:latin typeface="Arial"/>
                <a:ea typeface="Arial"/>
                <a:cs typeface="Arial"/>
                <a:sym typeface="Arial"/>
              </a:rPr>
              <a:t>flops</a:t>
            </a:r>
            <a:r>
              <a:rPr lang="en-US" altLang="zh-TW" sz="1100" b="0" i="0" u="none" strike="noStrike" cap="none" dirty="0">
                <a:solidFill>
                  <a:srgbClr val="000000"/>
                </a:solidFill>
                <a:effectLst/>
                <a:latin typeface="Arial"/>
                <a:ea typeface="Arial"/>
                <a:cs typeface="Arial"/>
                <a:sym typeface="Arial"/>
              </a:rPr>
              <a:t> or </a:t>
            </a:r>
            <a:r>
              <a:rPr lang="en-US" altLang="zh-TW" sz="1100" b="1" i="0" u="none" strike="noStrike" cap="none" dirty="0">
                <a:solidFill>
                  <a:srgbClr val="000000"/>
                </a:solidFill>
                <a:effectLst/>
                <a:latin typeface="Arial"/>
                <a:ea typeface="Arial"/>
                <a:cs typeface="Arial"/>
                <a:sym typeface="Arial"/>
              </a:rPr>
              <a:t>flop/s</a:t>
            </a:r>
            <a:r>
              <a:rPr lang="en-US" altLang="zh-TW" sz="1100" b="0" i="0" u="none" strike="noStrike" cap="none" dirty="0">
                <a:solidFill>
                  <a:srgbClr val="000000"/>
                </a:solidFill>
                <a:effectLst/>
                <a:latin typeface="Arial"/>
                <a:ea typeface="Arial"/>
                <a:cs typeface="Arial"/>
                <a:sym typeface="Arial"/>
              </a:rPr>
              <a:t>) is a measure of </a:t>
            </a:r>
            <a:r>
              <a:rPr lang="en-US" altLang="zh-TW" sz="1100" b="0" i="0" u="none" strike="noStrike" cap="none" dirty="0">
                <a:solidFill>
                  <a:srgbClr val="000000"/>
                </a:solidFill>
                <a:effectLst/>
                <a:latin typeface="Arial"/>
                <a:ea typeface="Arial"/>
                <a:cs typeface="Arial"/>
                <a:sym typeface="Arial"/>
                <a:hlinkClick r:id="rId4" tooltip="Computer performance"/>
              </a:rPr>
              <a:t>computer performance</a:t>
            </a:r>
            <a:r>
              <a:rPr lang="en-US" altLang="zh-TW" sz="1100" b="0" i="0" u="none" strike="noStrike" cap="none" dirty="0">
                <a:solidFill>
                  <a:srgbClr val="000000"/>
                </a:solidFill>
                <a:effectLst/>
                <a:latin typeface="Arial"/>
                <a:ea typeface="Arial"/>
                <a:cs typeface="Arial"/>
                <a:sym typeface="Arial"/>
              </a:rPr>
              <a:t>, useful in fields of scientific computations that require </a:t>
            </a:r>
            <a:r>
              <a:rPr lang="en-US" altLang="zh-TW" sz="1100" b="0" i="0" u="none" strike="noStrike" cap="none" dirty="0">
                <a:solidFill>
                  <a:srgbClr val="000000"/>
                </a:solidFill>
                <a:effectLst/>
                <a:latin typeface="Arial"/>
                <a:ea typeface="Arial"/>
                <a:cs typeface="Arial"/>
                <a:sym typeface="Arial"/>
                <a:hlinkClick r:id="rId5" tooltip="Floating-point"/>
              </a:rPr>
              <a:t>floating-point</a:t>
            </a:r>
            <a:r>
              <a:rPr lang="en-US" altLang="zh-TW" sz="1100" b="0" i="0" u="none" strike="noStrike" cap="none" dirty="0">
                <a:solidFill>
                  <a:srgbClr val="000000"/>
                </a:solidFill>
                <a:effectLst/>
                <a:latin typeface="Arial"/>
                <a:ea typeface="Arial"/>
                <a:cs typeface="Arial"/>
                <a:sym typeface="Arial"/>
              </a:rPr>
              <a:t> calculations. For such cases, it is a more accurate measure than measuring </a:t>
            </a:r>
            <a:r>
              <a:rPr lang="en-US" altLang="zh-TW" sz="1100" b="0" i="0" u="none" strike="noStrike" cap="none" dirty="0">
                <a:solidFill>
                  <a:srgbClr val="000000"/>
                </a:solidFill>
                <a:effectLst/>
                <a:latin typeface="Arial"/>
                <a:ea typeface="Arial"/>
                <a:cs typeface="Arial"/>
                <a:sym typeface="Arial"/>
                <a:hlinkClick r:id="rId6" tooltip="Instructions per second"/>
              </a:rPr>
              <a:t>instructions per second</a:t>
            </a:r>
            <a:r>
              <a:rPr lang="en-US" altLang="zh-TW" sz="1100" b="0" i="0" u="none" strike="noStrike" cap="none" dirty="0">
                <a:solidFill>
                  <a:srgbClr val="000000"/>
                </a:solidFill>
                <a:effectLst/>
                <a:latin typeface="Arial"/>
                <a:ea typeface="Arial"/>
                <a:cs typeface="Arial"/>
                <a:sym typeface="Arial"/>
              </a:rPr>
              <a:t>.</a:t>
            </a:r>
            <a:r>
              <a:rPr lang="en-US" altLang="zh-TW" dirty="0"/>
              <a:t> </a:t>
            </a:r>
          </a:p>
          <a:p>
            <a:endParaRPr lang="en-US" altLang="zh-TW" dirty="0"/>
          </a:p>
          <a:p>
            <a:r>
              <a:rPr lang="en-US" altLang="zh-TW" sz="1100" b="0" i="0" u="none" strike="noStrike" cap="none" dirty="0">
                <a:solidFill>
                  <a:srgbClr val="000000"/>
                </a:solidFill>
                <a:effectLst/>
                <a:latin typeface="Arial"/>
                <a:ea typeface="Arial"/>
                <a:cs typeface="Arial"/>
                <a:sym typeface="Arial"/>
                <a:hlinkClick r:id="rId7" tooltip="Kilo-"/>
              </a:rPr>
              <a:t>kilo</a:t>
            </a:r>
            <a:r>
              <a:rPr lang="en-US" altLang="zh-TW" dirty="0">
                <a:effectLst/>
              </a:rPr>
              <a:t>FLOPS,kFLOPS,10</a:t>
            </a:r>
            <a:r>
              <a:rPr lang="en-US" altLang="zh-TW" baseline="30000" dirty="0">
                <a:effectLst/>
              </a:rPr>
              <a:t>3</a:t>
            </a:r>
          </a:p>
          <a:p>
            <a:r>
              <a:rPr lang="en-US" altLang="zh-TW" sz="1100" b="0" i="0" u="none" strike="noStrike" cap="none" dirty="0">
                <a:solidFill>
                  <a:srgbClr val="000000"/>
                </a:solidFill>
                <a:effectLst/>
                <a:latin typeface="Arial"/>
                <a:ea typeface="Arial"/>
                <a:cs typeface="Arial"/>
                <a:sym typeface="Arial"/>
                <a:hlinkClick r:id="rId8" tooltip="Mega-"/>
              </a:rPr>
              <a:t>mega</a:t>
            </a:r>
            <a:r>
              <a:rPr lang="en-US" altLang="zh-TW" dirty="0">
                <a:effectLst/>
              </a:rPr>
              <a:t>FLOPS,MFLOPS,10</a:t>
            </a:r>
            <a:r>
              <a:rPr lang="en-US" altLang="zh-TW" baseline="30000" dirty="0">
                <a:effectLst/>
              </a:rPr>
              <a:t>6</a:t>
            </a:r>
          </a:p>
          <a:p>
            <a:r>
              <a:rPr lang="en-US" altLang="zh-TW" sz="1100" b="0" i="0" u="none" strike="noStrike" cap="none" dirty="0">
                <a:solidFill>
                  <a:srgbClr val="000000"/>
                </a:solidFill>
                <a:effectLst/>
                <a:latin typeface="Arial"/>
                <a:ea typeface="Arial"/>
                <a:cs typeface="Arial"/>
                <a:sym typeface="Arial"/>
                <a:hlinkClick r:id="rId9" tooltip="Giga-"/>
              </a:rPr>
              <a:t>giga</a:t>
            </a:r>
            <a:r>
              <a:rPr lang="en-US" altLang="zh-TW" dirty="0">
                <a:effectLst/>
              </a:rPr>
              <a:t>FLOPS,GFLOPS,10</a:t>
            </a:r>
            <a:r>
              <a:rPr lang="en-US" altLang="zh-TW" baseline="30000" dirty="0">
                <a:effectLst/>
              </a:rPr>
              <a:t>9</a:t>
            </a:r>
          </a:p>
          <a:p>
            <a:r>
              <a:rPr lang="en-US" altLang="zh-TW" sz="1100" b="0" i="0" u="none" strike="noStrike" cap="none" dirty="0">
                <a:solidFill>
                  <a:srgbClr val="000000"/>
                </a:solidFill>
                <a:effectLst/>
                <a:latin typeface="Arial"/>
                <a:ea typeface="Arial"/>
                <a:cs typeface="Arial"/>
                <a:sym typeface="Arial"/>
                <a:hlinkClick r:id="rId10" tooltip="Tera-"/>
              </a:rPr>
              <a:t>tera</a:t>
            </a:r>
            <a:r>
              <a:rPr lang="en-US" altLang="zh-TW" dirty="0">
                <a:effectLst/>
              </a:rPr>
              <a:t>FLOPS,TFLOPS,10</a:t>
            </a:r>
            <a:r>
              <a:rPr lang="en-US" altLang="zh-TW" baseline="30000" dirty="0">
                <a:effectLst/>
              </a:rPr>
              <a:t>12</a:t>
            </a:r>
          </a:p>
          <a:p>
            <a:r>
              <a:rPr lang="en-US" altLang="zh-TW" sz="1100" b="0" i="0" u="none" strike="noStrike" cap="none" dirty="0">
                <a:solidFill>
                  <a:srgbClr val="000000"/>
                </a:solidFill>
                <a:effectLst/>
                <a:latin typeface="Arial"/>
                <a:ea typeface="Arial"/>
                <a:cs typeface="Arial"/>
                <a:sym typeface="Arial"/>
                <a:hlinkClick r:id="rId11" tooltip="Peta-"/>
              </a:rPr>
              <a:t>peta</a:t>
            </a:r>
            <a:r>
              <a:rPr lang="en-US" altLang="zh-TW" dirty="0">
                <a:effectLst/>
              </a:rPr>
              <a:t>FLOPS,PFLOPS,10</a:t>
            </a:r>
            <a:r>
              <a:rPr lang="en-US" altLang="zh-TW" baseline="30000" dirty="0">
                <a:effectLst/>
              </a:rPr>
              <a:t>15</a:t>
            </a:r>
          </a:p>
          <a:p>
            <a:r>
              <a:rPr lang="en-US" altLang="zh-TW" sz="1100" b="0" i="0" u="none" strike="noStrike" cap="none" dirty="0">
                <a:solidFill>
                  <a:srgbClr val="000000"/>
                </a:solidFill>
                <a:effectLst/>
                <a:latin typeface="Arial"/>
                <a:ea typeface="Arial"/>
                <a:cs typeface="Arial"/>
                <a:sym typeface="Arial"/>
                <a:hlinkClick r:id="rId12" tooltip="Exa-"/>
              </a:rPr>
              <a:t>exa</a:t>
            </a:r>
            <a:r>
              <a:rPr lang="en-US" altLang="zh-TW" dirty="0">
                <a:effectLst/>
              </a:rPr>
              <a:t>FLOPS,EFLOPS,10</a:t>
            </a:r>
            <a:r>
              <a:rPr lang="en-US" altLang="zh-TW" baseline="30000" dirty="0">
                <a:effectLst/>
              </a:rPr>
              <a:t>18,</a:t>
            </a:r>
          </a:p>
          <a:p>
            <a:r>
              <a:rPr lang="en-US" altLang="zh-TW" sz="1100" b="0" i="0" u="none" strike="noStrike" cap="none" dirty="0">
                <a:solidFill>
                  <a:srgbClr val="000000"/>
                </a:solidFill>
                <a:effectLst/>
                <a:latin typeface="Arial"/>
                <a:ea typeface="Arial"/>
                <a:cs typeface="Arial"/>
                <a:sym typeface="Arial"/>
                <a:hlinkClick r:id="rId13" tooltip="Zetta-"/>
              </a:rPr>
              <a:t>zetta</a:t>
            </a:r>
            <a:r>
              <a:rPr lang="en-US" altLang="zh-TW" sz="1100" b="0" i="0" u="none" strike="noStrike" cap="none" dirty="0">
                <a:solidFill>
                  <a:srgbClr val="000000"/>
                </a:solidFill>
                <a:effectLst/>
                <a:latin typeface="Arial"/>
                <a:ea typeface="Arial"/>
                <a:cs typeface="Arial"/>
                <a:sym typeface="Arial"/>
              </a:rPr>
              <a:t>FLOPS,</a:t>
            </a:r>
            <a:r>
              <a:rPr lang="en-US" altLang="zh-TW" dirty="0">
                <a:effectLst/>
              </a:rPr>
              <a:t>ZFLOPS,10</a:t>
            </a:r>
            <a:r>
              <a:rPr lang="en-US" altLang="zh-TW" baseline="30000" dirty="0">
                <a:effectLst/>
              </a:rPr>
              <a:t>21</a:t>
            </a:r>
          </a:p>
          <a:p>
            <a:r>
              <a:rPr lang="en-US" altLang="zh-TW" sz="1100" b="0" i="0" u="none" strike="noStrike" cap="none" dirty="0">
                <a:solidFill>
                  <a:srgbClr val="000000"/>
                </a:solidFill>
                <a:effectLst/>
                <a:latin typeface="Arial"/>
                <a:ea typeface="Arial"/>
                <a:cs typeface="Arial"/>
                <a:sym typeface="Arial"/>
                <a:hlinkClick r:id="rId14" tooltip="Yotta-"/>
              </a:rPr>
              <a:t>yotta</a:t>
            </a:r>
            <a:r>
              <a:rPr lang="en-US" altLang="zh-TW" dirty="0">
                <a:effectLst/>
              </a:rPr>
              <a:t>FLOPS,YFLOPS,10</a:t>
            </a:r>
            <a:r>
              <a:rPr lang="en-US" altLang="zh-TW" baseline="30000" dirty="0">
                <a:effectLst/>
              </a:rPr>
              <a:t>24</a:t>
            </a:r>
          </a:p>
          <a:p>
            <a:endParaRPr lang="en-US" altLang="zh-TW" sz="1100" b="0" i="0" u="none" strike="noStrike" cap="none" baseline="30000" dirty="0">
              <a:solidFill>
                <a:srgbClr val="000000"/>
              </a:solidFill>
              <a:effectLst/>
              <a:latin typeface="Arial"/>
              <a:ea typeface="Arial"/>
              <a:cs typeface="Arial"/>
              <a:sym typeface="Arial"/>
            </a:endParaRPr>
          </a:p>
          <a:p>
            <a:endParaRPr lang="en-US" altLang="zh-TW" sz="1100" b="0" i="0" u="none" strike="noStrike" cap="none" dirty="0">
              <a:solidFill>
                <a:srgbClr val="000000"/>
              </a:solidFill>
              <a:effectLst/>
              <a:latin typeface="Arial"/>
              <a:ea typeface="Arial"/>
              <a:cs typeface="Arial"/>
              <a:sym typeface="Arial"/>
            </a:endParaRPr>
          </a:p>
          <a:p>
            <a:endParaRPr lang="zh-TW" altLang="en-US" dirty="0"/>
          </a:p>
        </p:txBody>
      </p:sp>
    </p:spTree>
    <p:extLst>
      <p:ext uri="{BB962C8B-B14F-4D97-AF65-F5344CB8AC3E}">
        <p14:creationId xmlns:p14="http://schemas.microsoft.com/office/powerpoint/2010/main" val="211885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4034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computing power of the general-purpose quantum computer is increased by a factor of 2^(127-53)=2^74=</a:t>
            </a:r>
            <a:r>
              <a:rPr lang="en-US" altLang="zh-TW" sz="1100" b="0" i="0" u="none" strike="noStrike" cap="none" dirty="0">
                <a:solidFill>
                  <a:srgbClr val="000000"/>
                </a:solidFill>
                <a:effectLst/>
                <a:latin typeface="Arial"/>
                <a:ea typeface="Arial"/>
                <a:cs typeface="Arial"/>
                <a:sym typeface="Arial"/>
              </a:rPr>
              <a:t>1.8889466e+22</a:t>
            </a:r>
          </a:p>
          <a:p>
            <a:r>
              <a:rPr lang="en-US" altLang="zh-TW" sz="1100" b="0" i="0" u="none" strike="noStrike" cap="none" dirty="0">
                <a:solidFill>
                  <a:srgbClr val="000000"/>
                </a:solidFill>
                <a:effectLst/>
                <a:latin typeface="Arial"/>
                <a:ea typeface="Arial"/>
                <a:cs typeface="Arial"/>
                <a:sym typeface="Arial"/>
              </a:rPr>
              <a:t>If the quantum computer has an increase of n qubits, then the computing power is increased by 2^n.</a:t>
            </a:r>
          </a:p>
          <a:p>
            <a:r>
              <a:rPr lang="zh-TW" altLang="en-US" sz="1100" b="0" i="0" u="none" strike="noStrike" cap="none" dirty="0">
                <a:solidFill>
                  <a:srgbClr val="000000"/>
                </a:solidFill>
                <a:effectLst/>
                <a:latin typeface="Arial"/>
                <a:ea typeface="Arial"/>
                <a:cs typeface="Arial"/>
                <a:sym typeface="Arial"/>
              </a:rPr>
              <a:t>萬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4</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4</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億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8</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8</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兆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12</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12</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京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16</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16</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垓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20</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20</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秭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24</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24</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穰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28</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28</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溝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32</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32</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澗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36</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36</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正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40</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40</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載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44</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44</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極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48</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48</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恆河沙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52</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52</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阿僧祇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56</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56</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那由他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60</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60</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不可思議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64</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64</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無量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68</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68</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大數 </a:t>
            </a:r>
            <a:r>
              <a:rPr lang="en-US" altLang="zh-TW" sz="1100" b="0" i="0" u="none" strike="noStrike" cap="none" dirty="0">
                <a:solidFill>
                  <a:srgbClr val="000000"/>
                </a:solidFill>
                <a:effectLst/>
                <a:latin typeface="Arial"/>
                <a:ea typeface="Arial"/>
                <a:cs typeface="Arial"/>
                <a:sym typeface="Arial"/>
              </a:rPr>
              <a:t>= 10</a:t>
            </a:r>
            <a:r>
              <a:rPr lang="zh-TW" altLang="en-US" sz="1100" b="0" i="0" u="none" strike="noStrike" cap="none" dirty="0">
                <a:solidFill>
                  <a:srgbClr val="000000"/>
                </a:solidFill>
                <a:effectLst/>
                <a:latin typeface="Arial"/>
                <a:ea typeface="Arial"/>
                <a:cs typeface="Arial"/>
                <a:sym typeface="Arial"/>
              </a:rPr>
              <a:t>的</a:t>
            </a:r>
            <a:r>
              <a:rPr lang="en-US" altLang="zh-TW" sz="1100" b="0" i="0" u="none" strike="noStrike" cap="none" dirty="0">
                <a:solidFill>
                  <a:srgbClr val="000000"/>
                </a:solidFill>
                <a:effectLst/>
                <a:latin typeface="Arial"/>
                <a:ea typeface="Arial"/>
                <a:cs typeface="Arial"/>
                <a:sym typeface="Arial"/>
              </a:rPr>
              <a:t>72</a:t>
            </a:r>
            <a:r>
              <a:rPr lang="zh-TW" altLang="en-US" sz="1100" b="0" i="0" u="none" strike="noStrike" cap="none" dirty="0">
                <a:solidFill>
                  <a:srgbClr val="000000"/>
                </a:solidFill>
                <a:effectLst/>
                <a:latin typeface="Arial"/>
                <a:ea typeface="Arial"/>
                <a:cs typeface="Arial"/>
                <a:sym typeface="Arial"/>
              </a:rPr>
              <a:t>次方 </a:t>
            </a:r>
            <a:r>
              <a:rPr lang="en-US" altLang="zh-TW" sz="1100" b="0" i="0" u="none" strike="noStrike" cap="none" dirty="0">
                <a:solidFill>
                  <a:srgbClr val="000000"/>
                </a:solidFill>
                <a:effectLst/>
                <a:latin typeface="Arial"/>
                <a:ea typeface="Arial"/>
                <a:cs typeface="Arial"/>
                <a:sym typeface="Arial"/>
              </a:rPr>
              <a:t>= 72</a:t>
            </a:r>
            <a:r>
              <a:rPr lang="zh-TW" altLang="en-US" sz="1100" b="0" i="0" u="none" strike="noStrike" cap="none" dirty="0">
                <a:solidFill>
                  <a:srgbClr val="000000"/>
                </a:solidFill>
                <a:effectLst/>
                <a:latin typeface="Arial"/>
                <a:ea typeface="Arial"/>
                <a:cs typeface="Arial"/>
                <a:sym typeface="Arial"/>
              </a:rPr>
              <a:t>個</a:t>
            </a:r>
            <a:r>
              <a:rPr lang="en-US" altLang="zh-TW" sz="1100" b="0" i="0" u="none" strike="noStrike" cap="none" dirty="0">
                <a:solidFill>
                  <a:srgbClr val="000000"/>
                </a:solidFill>
                <a:effectLst/>
                <a:latin typeface="Arial"/>
                <a:ea typeface="Arial"/>
                <a:cs typeface="Arial"/>
                <a:sym typeface="Arial"/>
              </a:rPr>
              <a:t>0</a:t>
            </a:r>
          </a:p>
          <a:p>
            <a:r>
              <a:rPr lang="zh-TW" altLang="en-US" sz="1100" b="1" i="0" u="none" strike="noStrike" cap="none" dirty="0">
                <a:solidFill>
                  <a:srgbClr val="000000"/>
                </a:solidFill>
                <a:effectLst/>
                <a:latin typeface="Arial"/>
                <a:ea typeface="Arial"/>
                <a:cs typeface="Arial"/>
                <a:sym typeface="Arial"/>
              </a:rPr>
              <a:t>小數位最細的叫「涅槃寂靜」，即點數後</a:t>
            </a:r>
            <a:r>
              <a:rPr lang="en-US" altLang="zh-TW" sz="1100" b="1" i="0" u="none" strike="noStrike" cap="none" dirty="0">
                <a:solidFill>
                  <a:srgbClr val="000000"/>
                </a:solidFill>
                <a:effectLst/>
                <a:latin typeface="Arial"/>
                <a:ea typeface="Arial"/>
                <a:cs typeface="Arial"/>
                <a:sym typeface="Arial"/>
              </a:rPr>
              <a:t>24</a:t>
            </a:r>
            <a:r>
              <a:rPr lang="zh-TW" altLang="en-US" sz="1100" b="1" i="0" u="none" strike="noStrike" cap="none" dirty="0">
                <a:solidFill>
                  <a:srgbClr val="000000"/>
                </a:solidFill>
                <a:effectLst/>
                <a:latin typeface="Arial"/>
                <a:ea typeface="Arial"/>
                <a:cs typeface="Arial"/>
                <a:sym typeface="Arial"/>
              </a:rPr>
              <a:t>個位，</a:t>
            </a:r>
            <a:endParaRPr lang="zh-TW" altLang="en-US" sz="1100" b="0" i="0" u="none" strike="noStrike" cap="none" dirty="0">
              <a:solidFill>
                <a:srgbClr val="000000"/>
              </a:solidFill>
              <a:effectLst/>
              <a:latin typeface="Arial"/>
              <a:ea typeface="Arial"/>
              <a:cs typeface="Arial"/>
              <a:sym typeface="Arial"/>
            </a:endParaRPr>
          </a:p>
          <a:p>
            <a:r>
              <a:rPr lang="zh-TW" altLang="en-US" sz="1100" b="1" i="0" u="none" strike="noStrike" cap="none" dirty="0">
                <a:solidFill>
                  <a:srgbClr val="000000"/>
                </a:solidFill>
                <a:effectLst/>
                <a:latin typeface="Arial"/>
                <a:ea typeface="Arial"/>
                <a:cs typeface="Arial"/>
                <a:sym typeface="Arial"/>
              </a:rPr>
              <a:t>即是</a:t>
            </a:r>
            <a:r>
              <a:rPr lang="en-US" altLang="zh-TW" sz="1100" b="1" i="0" u="none" strike="noStrike" cap="none" dirty="0">
                <a:solidFill>
                  <a:srgbClr val="000000"/>
                </a:solidFill>
                <a:effectLst/>
                <a:latin typeface="Arial"/>
                <a:ea typeface="Arial"/>
                <a:cs typeface="Arial"/>
                <a:sym typeface="Arial"/>
              </a:rPr>
              <a:t>0.000000000000000000000001</a:t>
            </a:r>
            <a:r>
              <a:rPr lang="zh-TW" altLang="en-US" sz="1100" b="1" i="0" u="none" strike="noStrike" cap="none" dirty="0">
                <a:solidFill>
                  <a:srgbClr val="000000"/>
                </a:solidFill>
                <a:effectLst/>
                <a:latin typeface="Arial"/>
                <a:ea typeface="Arial"/>
                <a:cs typeface="Arial"/>
                <a:sym typeface="Arial"/>
              </a:rPr>
              <a:t>。</a:t>
            </a:r>
            <a:br>
              <a:rPr lang="zh-TW" altLang="en-US" sz="1100" b="1" i="0" u="none" strike="noStrike" cap="none" dirty="0">
                <a:solidFill>
                  <a:srgbClr val="000000"/>
                </a:solidFill>
                <a:effectLst/>
                <a:latin typeface="Arial"/>
                <a:ea typeface="Arial"/>
                <a:cs typeface="Arial"/>
                <a:sym typeface="Arial"/>
              </a:rPr>
            </a:br>
            <a:br>
              <a:rPr lang="zh-TW" altLang="en-US" sz="1100" b="1" i="0" u="none" strike="noStrike" cap="none" dirty="0">
                <a:solidFill>
                  <a:srgbClr val="000000"/>
                </a:solidFill>
                <a:effectLst/>
                <a:latin typeface="Arial"/>
                <a:ea typeface="Arial"/>
                <a:cs typeface="Arial"/>
                <a:sym typeface="Arial"/>
              </a:rPr>
            </a:br>
            <a:endParaRPr lang="zh-TW" altLang="en-US" sz="1100" b="0" i="0" u="none" strike="noStrike" cap="none" dirty="0">
              <a:solidFill>
                <a:srgbClr val="000000"/>
              </a:solidFill>
              <a:effectLst/>
              <a:latin typeface="Arial"/>
              <a:ea typeface="Arial"/>
              <a:cs typeface="Arial"/>
              <a:sym typeface="Arial"/>
            </a:endParaRPr>
          </a:p>
          <a:p>
            <a:r>
              <a:rPr lang="en-US" altLang="zh-TW" sz="1100" b="0" i="0" u="none" strike="noStrike" cap="none" dirty="0">
                <a:solidFill>
                  <a:srgbClr val="000000"/>
                </a:solidFill>
                <a:effectLst/>
                <a:latin typeface="Arial"/>
                <a:ea typeface="Arial"/>
                <a:cs typeface="Arial"/>
                <a:sym typeface="Arial"/>
              </a:rPr>
              <a:t>0.1 </a:t>
            </a:r>
            <a:r>
              <a:rPr lang="zh-TW" altLang="en-US" sz="1100" b="0" i="0" u="none" strike="noStrike" cap="none" dirty="0">
                <a:solidFill>
                  <a:srgbClr val="000000"/>
                </a:solidFill>
                <a:effectLst/>
                <a:latin typeface="Arial"/>
                <a:ea typeface="Arial"/>
                <a:cs typeface="Arial"/>
                <a:sym typeface="Arial"/>
              </a:rPr>
              <a:t>分</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0.01 </a:t>
            </a:r>
            <a:r>
              <a:rPr lang="zh-TW" altLang="en-US" sz="1100" b="0" i="0" u="none" strike="noStrike" cap="none" dirty="0">
                <a:solidFill>
                  <a:srgbClr val="000000"/>
                </a:solidFill>
                <a:effectLst/>
                <a:latin typeface="Arial"/>
                <a:ea typeface="Arial"/>
                <a:cs typeface="Arial"/>
                <a:sym typeface="Arial"/>
              </a:rPr>
              <a:t>厘</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0.001 </a:t>
            </a:r>
            <a:r>
              <a:rPr lang="zh-TW" altLang="en-US" sz="1100" b="0" i="0" u="none" strike="noStrike" cap="none" dirty="0">
                <a:solidFill>
                  <a:srgbClr val="000000"/>
                </a:solidFill>
                <a:effectLst/>
                <a:latin typeface="Arial"/>
                <a:ea typeface="Arial"/>
                <a:cs typeface="Arial"/>
                <a:sym typeface="Arial"/>
              </a:rPr>
              <a:t>毫</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0.0001 </a:t>
            </a:r>
            <a:r>
              <a:rPr lang="zh-TW" altLang="en-US" sz="1100" b="0" i="0" u="none" strike="noStrike" cap="none" dirty="0">
                <a:solidFill>
                  <a:srgbClr val="000000"/>
                </a:solidFill>
                <a:effectLst/>
                <a:latin typeface="Arial"/>
                <a:ea typeface="Arial"/>
                <a:cs typeface="Arial"/>
                <a:sym typeface="Arial"/>
              </a:rPr>
              <a:t>絲</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0.00001 </a:t>
            </a:r>
            <a:r>
              <a:rPr lang="zh-TW" altLang="en-US" sz="1100" b="0" i="0" u="none" strike="noStrike" cap="none" dirty="0">
                <a:solidFill>
                  <a:srgbClr val="000000"/>
                </a:solidFill>
                <a:effectLst/>
                <a:latin typeface="Arial"/>
                <a:ea typeface="Arial"/>
                <a:cs typeface="Arial"/>
                <a:sym typeface="Arial"/>
              </a:rPr>
              <a:t>忽</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0.000001 </a:t>
            </a:r>
            <a:r>
              <a:rPr lang="zh-TW" altLang="en-US" sz="1100" b="0" i="0" u="none" strike="noStrike" cap="none" dirty="0">
                <a:solidFill>
                  <a:srgbClr val="000000"/>
                </a:solidFill>
                <a:effectLst/>
                <a:latin typeface="Arial"/>
                <a:ea typeface="Arial"/>
                <a:cs typeface="Arial"/>
                <a:sym typeface="Arial"/>
              </a:rPr>
              <a:t>微</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0.0000001 </a:t>
            </a:r>
            <a:r>
              <a:rPr lang="zh-TW" altLang="en-US" sz="1100" b="0" i="0" u="none" strike="noStrike" cap="none" dirty="0">
                <a:solidFill>
                  <a:srgbClr val="000000"/>
                </a:solidFill>
                <a:effectLst/>
                <a:latin typeface="Arial"/>
                <a:ea typeface="Arial"/>
                <a:cs typeface="Arial"/>
                <a:sym typeface="Arial"/>
              </a:rPr>
              <a:t>纖</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0.00000001 </a:t>
            </a:r>
            <a:r>
              <a:rPr lang="zh-TW" altLang="en-US" sz="1100" b="0" i="0" u="none" strike="noStrike" cap="none" dirty="0">
                <a:solidFill>
                  <a:srgbClr val="000000"/>
                </a:solidFill>
                <a:effectLst/>
                <a:latin typeface="Arial"/>
                <a:ea typeface="Arial"/>
                <a:cs typeface="Arial"/>
                <a:sym typeface="Arial"/>
              </a:rPr>
              <a:t>沙</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0.000000001 </a:t>
            </a:r>
            <a:r>
              <a:rPr lang="zh-TW" altLang="en-US" sz="1100" b="0" i="0" u="none" strike="noStrike" cap="none" dirty="0">
                <a:solidFill>
                  <a:srgbClr val="000000"/>
                </a:solidFill>
                <a:effectLst/>
                <a:latin typeface="Arial"/>
                <a:ea typeface="Arial"/>
                <a:cs typeface="Arial"/>
                <a:sym typeface="Arial"/>
              </a:rPr>
              <a:t>塵（納）</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0.0000000001 </a:t>
            </a:r>
            <a:r>
              <a:rPr lang="zh-TW" altLang="en-US" sz="1100" b="0" i="0" u="none" strike="noStrike" cap="none" dirty="0">
                <a:solidFill>
                  <a:srgbClr val="000000"/>
                </a:solidFill>
                <a:effectLst/>
                <a:latin typeface="Arial"/>
                <a:ea typeface="Arial"/>
                <a:cs typeface="Arial"/>
                <a:sym typeface="Arial"/>
              </a:rPr>
              <a:t>埃</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0.00000000001 </a:t>
            </a:r>
            <a:r>
              <a:rPr lang="zh-TW" altLang="en-US" sz="1100" b="0" i="0" u="none" strike="noStrike" cap="none" dirty="0">
                <a:solidFill>
                  <a:srgbClr val="000000"/>
                </a:solidFill>
                <a:effectLst/>
                <a:latin typeface="Arial"/>
                <a:ea typeface="Arial"/>
                <a:cs typeface="Arial"/>
                <a:sym typeface="Arial"/>
              </a:rPr>
              <a:t>渺</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0.000000000001 </a:t>
            </a:r>
            <a:r>
              <a:rPr lang="zh-TW" altLang="en-US" sz="1100" b="0" i="0" u="none" strike="noStrike" cap="none" dirty="0">
                <a:solidFill>
                  <a:srgbClr val="000000"/>
                </a:solidFill>
                <a:effectLst/>
                <a:latin typeface="Arial"/>
                <a:ea typeface="Arial"/>
                <a:cs typeface="Arial"/>
                <a:sym typeface="Arial"/>
              </a:rPr>
              <a:t>漠（皮）</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0.0000000000001 </a:t>
            </a:r>
            <a:r>
              <a:rPr lang="zh-TW" altLang="en-US" sz="1100" b="0" i="0" u="none" strike="noStrike" cap="none" dirty="0">
                <a:solidFill>
                  <a:srgbClr val="000000"/>
                </a:solidFill>
                <a:effectLst/>
                <a:latin typeface="Arial"/>
                <a:ea typeface="Arial"/>
                <a:cs typeface="Arial"/>
                <a:sym typeface="Arial"/>
              </a:rPr>
              <a:t>模糊</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0.00000000000001 </a:t>
            </a:r>
            <a:r>
              <a:rPr lang="zh-TW" altLang="en-US" sz="1100" b="0" i="0" u="none" strike="noStrike" cap="none" dirty="0">
                <a:solidFill>
                  <a:srgbClr val="000000"/>
                </a:solidFill>
                <a:effectLst/>
                <a:latin typeface="Arial"/>
                <a:ea typeface="Arial"/>
                <a:cs typeface="Arial"/>
                <a:sym typeface="Arial"/>
              </a:rPr>
              <a:t>逡巡</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0.000000000000001 </a:t>
            </a:r>
            <a:r>
              <a:rPr lang="zh-TW" altLang="en-US" sz="1100" b="0" i="0" u="none" strike="noStrike" cap="none" dirty="0">
                <a:solidFill>
                  <a:srgbClr val="000000"/>
                </a:solidFill>
                <a:effectLst/>
                <a:latin typeface="Arial"/>
                <a:ea typeface="Arial"/>
                <a:cs typeface="Arial"/>
                <a:sym typeface="Arial"/>
              </a:rPr>
              <a:t>須臾（飛）</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0.0000000000000001 </a:t>
            </a:r>
            <a:r>
              <a:rPr lang="zh-TW" altLang="en-US" sz="1100" b="0" i="0" u="none" strike="noStrike" cap="none" dirty="0">
                <a:solidFill>
                  <a:srgbClr val="000000"/>
                </a:solidFill>
                <a:effectLst/>
                <a:latin typeface="Arial"/>
                <a:ea typeface="Arial"/>
                <a:cs typeface="Arial"/>
                <a:sym typeface="Arial"/>
              </a:rPr>
              <a:t>瞬息</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0.00000000000000001 </a:t>
            </a:r>
            <a:r>
              <a:rPr lang="zh-TW" altLang="en-US" sz="1100" b="0" i="0" u="none" strike="noStrike" cap="none" dirty="0">
                <a:solidFill>
                  <a:srgbClr val="000000"/>
                </a:solidFill>
                <a:effectLst/>
                <a:latin typeface="Arial"/>
                <a:ea typeface="Arial"/>
                <a:cs typeface="Arial"/>
                <a:sym typeface="Arial"/>
              </a:rPr>
              <a:t>彈指</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0.000000000000000001 </a:t>
            </a:r>
            <a:r>
              <a:rPr lang="zh-TW" altLang="en-US" sz="1100" b="0" i="0" u="none" strike="noStrike" cap="none" dirty="0">
                <a:solidFill>
                  <a:srgbClr val="000000"/>
                </a:solidFill>
                <a:effectLst/>
                <a:latin typeface="Arial"/>
                <a:ea typeface="Arial"/>
                <a:cs typeface="Arial"/>
                <a:sym typeface="Arial"/>
              </a:rPr>
              <a:t>剎那（阿）</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0.0000000000000000001 </a:t>
            </a:r>
            <a:r>
              <a:rPr lang="zh-TW" altLang="en-US" sz="1100" b="0" i="0" u="none" strike="noStrike" cap="none" dirty="0">
                <a:solidFill>
                  <a:srgbClr val="000000"/>
                </a:solidFill>
                <a:effectLst/>
                <a:latin typeface="Arial"/>
                <a:ea typeface="Arial"/>
                <a:cs typeface="Arial"/>
                <a:sym typeface="Arial"/>
              </a:rPr>
              <a:t>六德</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0.00000000000000000001 </a:t>
            </a:r>
            <a:r>
              <a:rPr lang="zh-TW" altLang="en-US" sz="1100" b="0" i="0" u="none" strike="noStrike" cap="none" dirty="0">
                <a:solidFill>
                  <a:srgbClr val="000000"/>
                </a:solidFill>
                <a:effectLst/>
                <a:latin typeface="Arial"/>
                <a:ea typeface="Arial"/>
                <a:cs typeface="Arial"/>
                <a:sym typeface="Arial"/>
              </a:rPr>
              <a:t>空虛</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0.000000000000000000001 </a:t>
            </a:r>
            <a:r>
              <a:rPr lang="zh-TW" altLang="en-US" sz="1100" b="0" i="0" u="none" strike="noStrike" cap="none" dirty="0">
                <a:solidFill>
                  <a:srgbClr val="000000"/>
                </a:solidFill>
                <a:effectLst/>
                <a:latin typeface="Arial"/>
                <a:ea typeface="Arial"/>
                <a:cs typeface="Arial"/>
                <a:sym typeface="Arial"/>
              </a:rPr>
              <a:t>清靜（仄）</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0.0000000000000000000001 </a:t>
            </a:r>
            <a:r>
              <a:rPr lang="zh-TW" altLang="en-US" sz="1100" b="0" i="0" u="none" strike="noStrike" cap="none" dirty="0">
                <a:solidFill>
                  <a:srgbClr val="000000"/>
                </a:solidFill>
                <a:effectLst/>
                <a:latin typeface="Arial"/>
                <a:ea typeface="Arial"/>
                <a:cs typeface="Arial"/>
                <a:sym typeface="Arial"/>
              </a:rPr>
              <a:t>阿賴耶</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0.00000000000000000000001 </a:t>
            </a:r>
            <a:r>
              <a:rPr lang="zh-TW" altLang="en-US" sz="1100" b="0" i="0" u="none" strike="noStrike" cap="none" dirty="0">
                <a:solidFill>
                  <a:srgbClr val="000000"/>
                </a:solidFill>
                <a:effectLst/>
                <a:latin typeface="Arial"/>
                <a:ea typeface="Arial"/>
                <a:cs typeface="Arial"/>
                <a:sym typeface="Arial"/>
              </a:rPr>
              <a:t>阿摩羅</a:t>
            </a:r>
            <a:br>
              <a:rPr lang="zh-TW" altLang="en-US"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0.000000000000000000000001 </a:t>
            </a:r>
            <a:r>
              <a:rPr lang="zh-TW" altLang="en-US" sz="1100" b="0" i="0" u="none" strike="noStrike" cap="none" dirty="0">
                <a:solidFill>
                  <a:srgbClr val="000000"/>
                </a:solidFill>
                <a:effectLst/>
                <a:latin typeface="Arial"/>
                <a:ea typeface="Arial"/>
                <a:cs typeface="Arial"/>
                <a:sym typeface="Arial"/>
              </a:rPr>
              <a:t>涅槃寂靜（攸）</a:t>
            </a:r>
          </a:p>
          <a:p>
            <a:endParaRPr lang="zh-TW" altLang="en-US" dirty="0"/>
          </a:p>
        </p:txBody>
      </p:sp>
    </p:spTree>
    <p:extLst>
      <p:ext uri="{BB962C8B-B14F-4D97-AF65-F5344CB8AC3E}">
        <p14:creationId xmlns:p14="http://schemas.microsoft.com/office/powerpoint/2010/main" val="3765298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781102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677138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70956f60_16_3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0b70956f60_16_37: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8012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675829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70956f60_16_3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0b70956f60_16_37: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099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70956f60_16_3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0b70956f60_16_37: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85334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70956f60_16_3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0b70956f60_16_37: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44920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937431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105302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70956f60_16_3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0b70956f60_16_37: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89328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pl-PL" altLang="zh-TW" dirty="0"/>
              <a:t>Przemek Chojecki</a:t>
            </a:r>
            <a:r>
              <a:rPr lang="en-US" altLang="zh-TW" dirty="0"/>
              <a:t>, </a:t>
            </a:r>
            <a:r>
              <a:rPr lang="en-US" altLang="zh-TW" sz="1100" b="1" i="0" u="none" strike="noStrike" cap="none" dirty="0">
                <a:solidFill>
                  <a:srgbClr val="000000"/>
                </a:solidFill>
                <a:effectLst/>
                <a:latin typeface="Arial"/>
                <a:ea typeface="Arial"/>
                <a:cs typeface="Arial"/>
                <a:sym typeface="Arial"/>
              </a:rPr>
              <a:t>Quantum advantage, or a practical demonstration that quantum computers work, </a:t>
            </a:r>
            <a:r>
              <a:rPr lang="pl-PL" altLang="zh-TW" dirty="0"/>
              <a:t>Nov 9, 2018</a:t>
            </a:r>
            <a:r>
              <a:rPr lang="en-US" altLang="zh-TW" dirty="0"/>
              <a:t>.</a:t>
            </a:r>
            <a:endParaRPr lang="pl-PL" altLang="zh-TW" dirty="0"/>
          </a:p>
          <a:p>
            <a:endParaRPr lang="pl-PL" altLang="zh-TW" dirty="0"/>
          </a:p>
          <a:p>
            <a:endParaRPr lang="zh-TW" altLang="en-US" dirty="0"/>
          </a:p>
        </p:txBody>
      </p:sp>
    </p:spTree>
    <p:extLst>
      <p:ext uri="{BB962C8B-B14F-4D97-AF65-F5344CB8AC3E}">
        <p14:creationId xmlns:p14="http://schemas.microsoft.com/office/powerpoint/2010/main" val="2101601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10b70956f60_16_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10b70956f60_16_7: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70956f60_16_3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0b70956f60_16_37: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4855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This is Mark Zuckerberg, his wife Priscilla Chan, and their baby with the book Quantum Physics for Babies.</a:t>
            </a:r>
          </a:p>
          <a:p>
            <a:r>
              <a:rPr lang="en-US" altLang="zh-TW" dirty="0"/>
              <a:t>If you have babies, you and your baby had better learn </a:t>
            </a:r>
            <a:r>
              <a:rPr lang="en-US" altLang="zh-TW" dirty="0" err="1"/>
              <a:t>quntum</a:t>
            </a:r>
            <a:r>
              <a:rPr lang="en-US" altLang="zh-TW" dirty="0"/>
              <a:t> technologies.</a:t>
            </a:r>
          </a:p>
        </p:txBody>
      </p:sp>
    </p:spTree>
    <p:extLst>
      <p:ext uri="{BB962C8B-B14F-4D97-AF65-F5344CB8AC3E}">
        <p14:creationId xmlns:p14="http://schemas.microsoft.com/office/powerpoint/2010/main" val="124438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Source: M. </a:t>
            </a:r>
            <a:r>
              <a:rPr lang="en-US" altLang="zh-TW" dirty="0" err="1"/>
              <a:t>Krelina</a:t>
            </a:r>
            <a:r>
              <a:rPr lang="en-US" altLang="zh-TW" dirty="0"/>
              <a:t>, “Quantum warfare: definitions, overview and challenges,” arXiv:2103.12548 (2021).</a:t>
            </a:r>
          </a:p>
          <a:p>
            <a:r>
              <a:rPr lang="en-US" altLang="zh-TW" sz="1100" b="0" i="0" u="none" strike="noStrike" cap="none" dirty="0">
                <a:solidFill>
                  <a:srgbClr val="000000"/>
                </a:solidFill>
                <a:effectLst/>
                <a:latin typeface="Arial"/>
                <a:ea typeface="Arial"/>
                <a:cs typeface="Arial"/>
                <a:sym typeface="Arial"/>
              </a:rPr>
              <a:t>Warfare refers to the general act and art of waging war. It does not refer to a particular war. We use the term "biological warfare" to refer to the use of biological toxins as a weapon of war. War is sometimes used in the same way of "warfare", but is more often used to refer to a particular armed conflict. You would refer to the "Second World War" or the "Great Patriotic War", but never the "Second World Warfare".</a:t>
            </a:r>
          </a:p>
          <a:p>
            <a:r>
              <a:rPr lang="en-US" altLang="zh-TW" sz="1100" b="0" i="0" u="none" strike="noStrike" cap="none" dirty="0">
                <a:solidFill>
                  <a:srgbClr val="000000"/>
                </a:solidFill>
                <a:effectLst/>
                <a:latin typeface="Arial"/>
                <a:cs typeface="Arial"/>
                <a:sym typeface="Arial"/>
              </a:rPr>
              <a:t>Quantum warfare: the use of quantum technologies as a weapon of war.</a:t>
            </a:r>
            <a:endParaRPr lang="zh-TW" altLang="en-US" dirty="0"/>
          </a:p>
        </p:txBody>
      </p:sp>
    </p:spTree>
    <p:extLst>
      <p:ext uri="{BB962C8B-B14F-4D97-AF65-F5344CB8AC3E}">
        <p14:creationId xmlns:p14="http://schemas.microsoft.com/office/powerpoint/2010/main" val="311750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70956f60_16_3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0b70956f60_16_37: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599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100" b="0" i="0" u="none" strike="noStrike" cap="none" dirty="0">
                <a:solidFill>
                  <a:srgbClr val="000000"/>
                </a:solidFill>
                <a:effectLst/>
                <a:latin typeface="Arial"/>
                <a:ea typeface="Arial"/>
                <a:cs typeface="Arial"/>
                <a:sym typeface="Arial"/>
              </a:rPr>
              <a:t>Physics is the </a:t>
            </a:r>
            <a:r>
              <a:rPr lang="en-US" altLang="zh-TW" sz="1100" b="0" i="0" u="none" strike="noStrike" cap="none" dirty="0" err="1">
                <a:solidFill>
                  <a:srgbClr val="000000"/>
                </a:solidFill>
                <a:effectLst/>
                <a:latin typeface="Arial"/>
                <a:ea typeface="Arial"/>
                <a:cs typeface="Arial"/>
                <a:sym typeface="Arial"/>
              </a:rPr>
              <a:t>the</a:t>
            </a:r>
            <a:r>
              <a:rPr lang="en-US" altLang="zh-TW" sz="1100" b="0" i="0" u="none" strike="noStrike" cap="none" dirty="0">
                <a:solidFill>
                  <a:srgbClr val="000000"/>
                </a:solidFill>
                <a:effectLst/>
                <a:latin typeface="Arial"/>
                <a:ea typeface="Arial"/>
                <a:cs typeface="Arial"/>
                <a:sym typeface="Arial"/>
              </a:rPr>
              <a:t> use of mathematics to study, model, and predict phenomena in the observable universe. Mechanics is the branch of physics which has to do with motion, mass, acceleration and force. Often, as a shorthand, mechanics is referred to as 'Newtonian Mechanics' or 'Classical Mechanics’.</a:t>
            </a:r>
          </a:p>
          <a:p>
            <a:r>
              <a:rPr lang="en-US" altLang="zh-TW" sz="1100" b="0" i="0" u="none" strike="noStrike" cap="none" dirty="0">
                <a:solidFill>
                  <a:srgbClr val="000000"/>
                </a:solidFill>
                <a:effectLst/>
                <a:latin typeface="Arial"/>
                <a:ea typeface="Arial"/>
                <a:cs typeface="Arial"/>
                <a:sym typeface="Arial"/>
              </a:rPr>
              <a:t>By "motion", Newton meant the quantity now called </a:t>
            </a:r>
            <a:r>
              <a:rPr lang="en-US" altLang="zh-TW" sz="1100" b="0" i="0" u="none" strike="noStrike" cap="none" dirty="0">
                <a:solidFill>
                  <a:srgbClr val="000000"/>
                </a:solidFill>
                <a:effectLst/>
                <a:latin typeface="Arial"/>
                <a:ea typeface="Arial"/>
                <a:cs typeface="Arial"/>
                <a:sym typeface="Arial"/>
                <a:hlinkClick r:id="rId3" tooltip="Momentum"/>
              </a:rPr>
              <a:t>momentum</a:t>
            </a:r>
            <a:r>
              <a:rPr lang="en-US" altLang="zh-TW" sz="1100" b="0" i="0" u="none" strike="noStrike" cap="none" dirty="0">
                <a:solidFill>
                  <a:srgbClr val="000000"/>
                </a:solidFill>
                <a:effectLst/>
                <a:latin typeface="Arial"/>
                <a:ea typeface="Arial"/>
                <a:cs typeface="Arial"/>
                <a:sym typeface="Arial"/>
              </a:rPr>
              <a:t>, which depends upon the amount of matter contained in a body, the speed at which that body is moving, and the direction in which it is moving. In modern notation, the momentum of a body is the product of its mass and its velocity:</a:t>
            </a:r>
          </a:p>
          <a:p>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vec</a:t>
            </a:r>
            <a:r>
              <a:rPr lang="en-US" altLang="zh-TW" sz="1100" b="0" i="0" u="none" strike="noStrike" cap="none" dirty="0">
                <a:solidFill>
                  <a:srgbClr val="000000"/>
                </a:solidFill>
                <a:effectLst/>
                <a:latin typeface="Arial"/>
                <a:ea typeface="Arial"/>
                <a:cs typeface="Arial"/>
                <a:sym typeface="Arial"/>
              </a:rPr>
              <a:t> {p}}=m{\</a:t>
            </a:r>
            <a:r>
              <a:rPr lang="en-US" altLang="zh-TW" sz="1100" b="0" i="0" u="none" strike="noStrike" cap="none" dirty="0" err="1">
                <a:solidFill>
                  <a:srgbClr val="000000"/>
                </a:solidFill>
                <a:effectLst/>
                <a:latin typeface="Arial"/>
                <a:ea typeface="Arial"/>
                <a:cs typeface="Arial"/>
                <a:sym typeface="Arial"/>
              </a:rPr>
              <a:t>vec</a:t>
            </a:r>
            <a:r>
              <a:rPr lang="en-US" altLang="zh-TW" sz="1100" b="0" i="0" u="none" strike="noStrike" cap="none" dirty="0">
                <a:solidFill>
                  <a:srgbClr val="000000"/>
                </a:solidFill>
                <a:effectLst/>
                <a:latin typeface="Arial"/>
                <a:ea typeface="Arial"/>
                <a:cs typeface="Arial"/>
                <a:sym typeface="Arial"/>
              </a:rPr>
              <a:t> {v}}\,.}</a:t>
            </a:r>
          </a:p>
          <a:p>
            <a:r>
              <a:rPr lang="en-US" altLang="zh-TW" sz="1100" b="0" i="0" u="none" strike="noStrike" cap="none" dirty="0">
                <a:solidFill>
                  <a:srgbClr val="000000"/>
                </a:solidFill>
                <a:effectLst/>
                <a:latin typeface="Arial"/>
                <a:ea typeface="Arial"/>
                <a:cs typeface="Arial"/>
                <a:sym typeface="Arial"/>
              </a:rPr>
              <a:t>Newton's second law, in modern form, states that the time derivative of the momentum is the force:{\</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vec</a:t>
            </a:r>
            <a:r>
              <a:rPr lang="en-US" altLang="zh-TW" sz="1100" b="0" i="0" u="none" strike="noStrike" cap="none" dirty="0">
                <a:solidFill>
                  <a:srgbClr val="000000"/>
                </a:solidFill>
                <a:effectLst/>
                <a:latin typeface="Arial"/>
                <a:ea typeface="Arial"/>
                <a:cs typeface="Arial"/>
                <a:sym typeface="Arial"/>
              </a:rPr>
              <a:t> {F}}={\frac {d{\</a:t>
            </a:r>
            <a:r>
              <a:rPr lang="en-US" altLang="zh-TW" sz="1100" b="0" i="0" u="none" strike="noStrike" cap="none" dirty="0" err="1">
                <a:solidFill>
                  <a:srgbClr val="000000"/>
                </a:solidFill>
                <a:effectLst/>
                <a:latin typeface="Arial"/>
                <a:ea typeface="Arial"/>
                <a:cs typeface="Arial"/>
                <a:sym typeface="Arial"/>
              </a:rPr>
              <a:t>vec</a:t>
            </a:r>
            <a:r>
              <a:rPr lang="en-US" altLang="zh-TW" sz="1100" b="0" i="0" u="none" strike="noStrike" cap="none" dirty="0">
                <a:solidFill>
                  <a:srgbClr val="000000"/>
                </a:solidFill>
                <a:effectLst/>
                <a:latin typeface="Arial"/>
                <a:ea typeface="Arial"/>
                <a:cs typeface="Arial"/>
                <a:sym typeface="Arial"/>
              </a:rPr>
              <a:t> {p}}}{dt}}\,.}</a:t>
            </a:r>
          </a:p>
          <a:p>
            <a:r>
              <a:rPr lang="en-US" altLang="zh-TW" sz="1100" b="0" i="0" u="none" strike="noStrike" cap="none" dirty="0">
                <a:solidFill>
                  <a:srgbClr val="000000"/>
                </a:solidFill>
                <a:effectLst/>
                <a:latin typeface="Arial"/>
                <a:ea typeface="Arial"/>
                <a:cs typeface="Arial"/>
                <a:sym typeface="Arial"/>
              </a:rPr>
              <a:t>If the mass {\</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m} does not change with time, then the derivative acts only upon the velocity, and so the force equals the product of the mass and the time derivative of the velocity, which is the acceleration:{\</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vec</a:t>
            </a:r>
            <a:r>
              <a:rPr lang="en-US" altLang="zh-TW" sz="1100" b="0" i="0" u="none" strike="noStrike" cap="none" dirty="0">
                <a:solidFill>
                  <a:srgbClr val="000000"/>
                </a:solidFill>
                <a:effectLst/>
                <a:latin typeface="Arial"/>
                <a:ea typeface="Arial"/>
                <a:cs typeface="Arial"/>
                <a:sym typeface="Arial"/>
              </a:rPr>
              <a:t> {F}}=m{\</a:t>
            </a:r>
            <a:r>
              <a:rPr lang="en-US" altLang="zh-TW" sz="1100" b="0" i="0" u="none" strike="noStrike" cap="none" dirty="0" err="1">
                <a:solidFill>
                  <a:srgbClr val="000000"/>
                </a:solidFill>
                <a:effectLst/>
                <a:latin typeface="Arial"/>
                <a:ea typeface="Arial"/>
                <a:cs typeface="Arial"/>
                <a:sym typeface="Arial"/>
              </a:rPr>
              <a:t>vec</a:t>
            </a:r>
            <a:r>
              <a:rPr lang="en-US" altLang="zh-TW" sz="1100" b="0" i="0" u="none" strike="noStrike" cap="none" dirty="0">
                <a:solidFill>
                  <a:srgbClr val="000000"/>
                </a:solidFill>
                <a:effectLst/>
                <a:latin typeface="Arial"/>
                <a:ea typeface="Arial"/>
                <a:cs typeface="Arial"/>
                <a:sym typeface="Arial"/>
              </a:rPr>
              <a:t> {a}}\,,}</a:t>
            </a:r>
          </a:p>
          <a:p>
            <a:r>
              <a:rPr lang="en-US" altLang="zh-TW" sz="1100" b="0" i="0" u="none" strike="noStrike" cap="none" dirty="0">
                <a:solidFill>
                  <a:srgbClr val="000000"/>
                </a:solidFill>
                <a:effectLst/>
                <a:latin typeface="Arial"/>
                <a:ea typeface="Arial"/>
                <a:cs typeface="Arial"/>
                <a:sym typeface="Arial"/>
              </a:rPr>
              <a:t>As the acceleration is the second derivative of position with respect to time, this can also be written{\</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vec</a:t>
            </a:r>
            <a:r>
              <a:rPr lang="en-US" altLang="zh-TW" sz="1100" b="0" i="0" u="none" strike="noStrike" cap="none" dirty="0">
                <a:solidFill>
                  <a:srgbClr val="000000"/>
                </a:solidFill>
                <a:effectLst/>
                <a:latin typeface="Arial"/>
                <a:ea typeface="Arial"/>
                <a:cs typeface="Arial"/>
                <a:sym typeface="Arial"/>
              </a:rPr>
              <a:t> {F}}=m{\frac {d^{2}}{dt^{2}}}{\</a:t>
            </a:r>
            <a:r>
              <a:rPr lang="en-US" altLang="zh-TW" sz="1100" b="0" i="0" u="none" strike="noStrike" cap="none" dirty="0" err="1">
                <a:solidFill>
                  <a:srgbClr val="000000"/>
                </a:solidFill>
                <a:effectLst/>
                <a:latin typeface="Arial"/>
                <a:ea typeface="Arial"/>
                <a:cs typeface="Arial"/>
                <a:sym typeface="Arial"/>
              </a:rPr>
              <a:t>vec</a:t>
            </a:r>
            <a:r>
              <a:rPr lang="en-US" altLang="zh-TW" sz="1100" b="0" i="0" u="none" strike="noStrike" cap="none" dirty="0">
                <a:solidFill>
                  <a:srgbClr val="000000"/>
                </a:solidFill>
                <a:effectLst/>
                <a:latin typeface="Arial"/>
                <a:ea typeface="Arial"/>
                <a:cs typeface="Arial"/>
                <a:sym typeface="Arial"/>
              </a:rPr>
              <a:t> {s}}\,.}</a:t>
            </a:r>
          </a:p>
          <a:p>
            <a:br>
              <a:rPr lang="en-US" altLang="zh-TW"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{\hat {H}}} </a:t>
            </a:r>
            <a:r>
              <a:rPr lang="zh-TW" altLang="en-US" sz="1100" b="0" i="0" u="none" strike="noStrike" cap="none" dirty="0">
                <a:solidFill>
                  <a:srgbClr val="000000"/>
                </a:solidFill>
                <a:effectLst/>
                <a:latin typeface="Arial"/>
                <a:ea typeface="Arial"/>
                <a:cs typeface="Arial"/>
                <a:sym typeface="Arial"/>
              </a:rPr>
              <a:t>是表徵波函數總能量的</a:t>
            </a:r>
            <a:r>
              <a:rPr lang="zh-TW" altLang="en-US" sz="1100" b="0" i="0" u="none" strike="noStrike" cap="none" dirty="0">
                <a:solidFill>
                  <a:srgbClr val="000000"/>
                </a:solidFill>
                <a:effectLst/>
                <a:latin typeface="Arial"/>
                <a:ea typeface="Arial"/>
                <a:cs typeface="Arial"/>
                <a:sym typeface="Arial"/>
                <a:hlinkClick r:id="rId4" tooltip="哈密頓算符"/>
              </a:rPr>
              <a:t>哈密頓算符</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\Psi } </a:t>
            </a:r>
            <a:r>
              <a:rPr lang="zh-TW" altLang="en-US" sz="1100" b="0" i="0" u="none" strike="noStrike" cap="none" dirty="0">
                <a:solidFill>
                  <a:srgbClr val="000000"/>
                </a:solidFill>
                <a:effectLst/>
                <a:latin typeface="Arial"/>
                <a:ea typeface="Arial"/>
                <a:cs typeface="Arial"/>
                <a:sym typeface="Arial"/>
              </a:rPr>
              <a:t>是物理系統的</a:t>
            </a:r>
            <a:r>
              <a:rPr lang="zh-TW" altLang="en-US" sz="1100" b="0" i="0" u="none" strike="noStrike" cap="none" dirty="0">
                <a:solidFill>
                  <a:srgbClr val="000000"/>
                </a:solidFill>
                <a:effectLst/>
                <a:latin typeface="Arial"/>
                <a:ea typeface="Arial"/>
                <a:cs typeface="Arial"/>
                <a:sym typeface="Arial"/>
                <a:hlinkClick r:id="rId5" tooltip="波函數"/>
              </a:rPr>
              <a:t>波函數</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i</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是</a:t>
            </a:r>
            <a:r>
              <a:rPr lang="zh-TW" altLang="en-US" sz="1100" b="0" i="0" u="none" strike="noStrike" cap="none" dirty="0">
                <a:solidFill>
                  <a:srgbClr val="000000"/>
                </a:solidFill>
                <a:effectLst/>
                <a:latin typeface="Arial"/>
                <a:ea typeface="Arial"/>
                <a:cs typeface="Arial"/>
                <a:sym typeface="Arial"/>
                <a:hlinkClick r:id="rId6" tooltip="虛數單位"/>
              </a:rPr>
              <a:t>虛數單位</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hbar</a:t>
            </a:r>
            <a:r>
              <a:rPr lang="en-US" altLang="zh-TW" sz="1100" b="0" i="0" u="none" strike="noStrike" cap="none" dirty="0">
                <a:solidFill>
                  <a:srgbClr val="000000"/>
                </a:solidFill>
                <a:effectLst/>
                <a:latin typeface="Arial"/>
                <a:ea typeface="Arial"/>
                <a:cs typeface="Arial"/>
                <a:sym typeface="Arial"/>
              </a:rPr>
              <a:t> } </a:t>
            </a:r>
            <a:r>
              <a:rPr lang="zh-TW" altLang="en-US" sz="1100" b="0" i="0" u="none" strike="noStrike" cap="none" dirty="0">
                <a:solidFill>
                  <a:srgbClr val="000000"/>
                </a:solidFill>
                <a:effectLst/>
                <a:latin typeface="Arial"/>
                <a:ea typeface="Arial"/>
                <a:cs typeface="Arial"/>
                <a:sym typeface="Arial"/>
              </a:rPr>
              <a:t>是</a:t>
            </a:r>
            <a:r>
              <a:rPr lang="zh-TW" altLang="en-US" sz="1100" b="0" i="0" u="none" strike="noStrike" cap="none" dirty="0">
                <a:solidFill>
                  <a:srgbClr val="000000"/>
                </a:solidFill>
                <a:effectLst/>
                <a:latin typeface="Arial"/>
                <a:ea typeface="Arial"/>
                <a:cs typeface="Arial"/>
                <a:sym typeface="Arial"/>
                <a:hlinkClick r:id="rId7" tooltip="約化普朗克常數"/>
              </a:rPr>
              <a:t>約化普朗克常數</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\partial /\partial t} </a:t>
            </a:r>
            <a:r>
              <a:rPr lang="zh-TW" altLang="en-US" sz="1100" b="0" i="0" u="none" strike="noStrike" cap="none" dirty="0">
                <a:solidFill>
                  <a:srgbClr val="000000"/>
                </a:solidFill>
                <a:effectLst/>
                <a:latin typeface="Arial"/>
                <a:ea typeface="Arial"/>
                <a:cs typeface="Arial"/>
                <a:sym typeface="Arial"/>
              </a:rPr>
              <a:t>是對於時間 </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t} </a:t>
            </a:r>
            <a:r>
              <a:rPr lang="zh-TW" altLang="en-US" sz="1100" b="0" i="0" u="none" strike="noStrike" cap="none" dirty="0">
                <a:solidFill>
                  <a:srgbClr val="000000"/>
                </a:solidFill>
                <a:effectLst/>
                <a:latin typeface="Arial"/>
                <a:ea typeface="Arial"/>
                <a:cs typeface="Arial"/>
                <a:sym typeface="Arial"/>
              </a:rPr>
              <a:t>的偏微分。</a:t>
            </a:r>
            <a:endParaRPr lang="en-US" altLang="zh-TW" sz="1100" b="0" i="0" u="none" strike="noStrike" cap="none" dirty="0">
              <a:solidFill>
                <a:srgbClr val="000000"/>
              </a:solidFill>
              <a:effectLst/>
              <a:latin typeface="Arial"/>
              <a:ea typeface="Arial"/>
              <a:cs typeface="Arial"/>
              <a:sym typeface="Arial"/>
            </a:endParaRPr>
          </a:p>
          <a:p>
            <a:r>
              <a:rPr lang="zh-TW" altLang="en-US" sz="1100" b="0" i="0" u="none" strike="noStrike" cap="none" dirty="0">
                <a:solidFill>
                  <a:srgbClr val="000000"/>
                </a:solidFill>
                <a:effectLst/>
                <a:latin typeface="Arial"/>
                <a:ea typeface="Arial"/>
                <a:cs typeface="Arial"/>
                <a:sym typeface="Arial"/>
              </a:rPr>
              <a:t>波函數 </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\Psi (\</a:t>
            </a:r>
            <a:r>
              <a:rPr lang="en-US" altLang="zh-TW" sz="1100" b="0" i="0" u="none" strike="noStrike" cap="none" dirty="0" err="1">
                <a:solidFill>
                  <a:srgbClr val="000000"/>
                </a:solidFill>
                <a:effectLst/>
                <a:latin typeface="Arial"/>
                <a:ea typeface="Arial"/>
                <a:cs typeface="Arial"/>
                <a:sym typeface="Arial"/>
              </a:rPr>
              <a:t>mathbf</a:t>
            </a:r>
            <a:r>
              <a:rPr lang="en-US" altLang="zh-TW" sz="1100" b="0" i="0" u="none" strike="noStrike" cap="none" dirty="0">
                <a:solidFill>
                  <a:srgbClr val="000000"/>
                </a:solidFill>
                <a:effectLst/>
                <a:latin typeface="Arial"/>
                <a:ea typeface="Arial"/>
                <a:cs typeface="Arial"/>
                <a:sym typeface="Arial"/>
              </a:rPr>
              <a:t> {r} ,t)} </a:t>
            </a:r>
            <a:r>
              <a:rPr lang="zh-TW" altLang="en-US" sz="1100" b="0" i="0" u="none" strike="noStrike" cap="none" dirty="0">
                <a:solidFill>
                  <a:srgbClr val="000000"/>
                </a:solidFill>
                <a:effectLst/>
                <a:latin typeface="Arial"/>
                <a:ea typeface="Arial"/>
                <a:cs typeface="Arial"/>
                <a:sym typeface="Arial"/>
              </a:rPr>
              <a:t>是一種</a:t>
            </a:r>
            <a:r>
              <a:rPr lang="zh-TW" altLang="en-US" sz="1100" b="0" i="0" u="none" strike="noStrike" cap="none" dirty="0">
                <a:solidFill>
                  <a:srgbClr val="000000"/>
                </a:solidFill>
                <a:effectLst/>
                <a:latin typeface="Arial"/>
                <a:ea typeface="Arial"/>
                <a:cs typeface="Arial"/>
                <a:sym typeface="Arial"/>
                <a:hlinkClick r:id="rId8" tooltip="複值"/>
              </a:rPr>
              <a:t>複值</a:t>
            </a:r>
            <a:r>
              <a:rPr lang="zh-TW" altLang="en-US" sz="1100" b="0" i="0" u="none" strike="noStrike" cap="none" dirty="0">
                <a:solidFill>
                  <a:srgbClr val="000000"/>
                </a:solidFill>
                <a:effectLst/>
                <a:latin typeface="Arial"/>
                <a:ea typeface="Arial"/>
                <a:cs typeface="Arial"/>
                <a:sym typeface="Arial"/>
                <a:hlinkClick r:id="rId9" tooltip="函數"/>
              </a:rPr>
              <a:t>函數</a:t>
            </a:r>
            <a:r>
              <a:rPr lang="zh-TW" altLang="en-US" sz="1100" b="0" i="0" u="none" strike="noStrike" cap="none" dirty="0">
                <a:solidFill>
                  <a:srgbClr val="000000"/>
                </a:solidFill>
                <a:effectLst/>
                <a:latin typeface="Arial"/>
                <a:ea typeface="Arial"/>
                <a:cs typeface="Arial"/>
                <a:sym typeface="Arial"/>
              </a:rPr>
              <a:t>，表示粒子在位置 </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mathbf</a:t>
            </a:r>
            <a:r>
              <a:rPr lang="en-US" altLang="zh-TW" sz="1100" b="0" i="0" u="none" strike="noStrike" cap="none" dirty="0">
                <a:solidFill>
                  <a:srgbClr val="000000"/>
                </a:solidFill>
                <a:effectLst/>
                <a:latin typeface="Arial"/>
                <a:ea typeface="Arial"/>
                <a:cs typeface="Arial"/>
                <a:sym typeface="Arial"/>
              </a:rPr>
              <a:t> {r} } </a:t>
            </a:r>
            <a:r>
              <a:rPr lang="zh-TW" altLang="en-US" sz="1100" b="0" i="0" u="none" strike="noStrike" cap="none" dirty="0">
                <a:solidFill>
                  <a:srgbClr val="000000"/>
                </a:solidFill>
                <a:effectLst/>
                <a:latin typeface="Arial"/>
                <a:ea typeface="Arial"/>
                <a:cs typeface="Arial"/>
                <a:sym typeface="Arial"/>
              </a:rPr>
              <a:t>、時間 </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t} </a:t>
            </a:r>
            <a:r>
              <a:rPr lang="zh-TW" altLang="en-US" sz="1100" b="0" i="0" u="none" strike="noStrike" cap="none" dirty="0">
                <a:solidFill>
                  <a:srgbClr val="000000"/>
                </a:solidFill>
                <a:effectLst/>
                <a:latin typeface="Arial"/>
                <a:ea typeface="Arial"/>
                <a:cs typeface="Arial"/>
                <a:sym typeface="Arial"/>
              </a:rPr>
              <a:t>的</a:t>
            </a:r>
            <a:r>
              <a:rPr lang="zh-TW" altLang="en-US" sz="1100" b="0" i="0" u="none" strike="noStrike" cap="none" dirty="0">
                <a:solidFill>
                  <a:srgbClr val="000000"/>
                </a:solidFill>
                <a:effectLst/>
                <a:latin typeface="Arial"/>
                <a:ea typeface="Arial"/>
                <a:cs typeface="Arial"/>
                <a:sym typeface="Arial"/>
                <a:hlinkClick r:id="rId10" tooltip="機率幅"/>
              </a:rPr>
              <a:t>機率幅</a:t>
            </a:r>
            <a:r>
              <a:rPr lang="zh-TW" altLang="en-US" sz="1100" b="0" i="0" u="none" strike="noStrike" cap="none" dirty="0">
                <a:solidFill>
                  <a:srgbClr val="000000"/>
                </a:solidFill>
                <a:effectLst/>
                <a:latin typeface="Arial"/>
                <a:ea typeface="Arial"/>
                <a:cs typeface="Arial"/>
                <a:sym typeface="Arial"/>
              </a:rPr>
              <a:t>，它的絕對值平方 </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|\Psi (\</a:t>
            </a:r>
            <a:r>
              <a:rPr lang="en-US" altLang="zh-TW" sz="1100" b="0" i="0" u="none" strike="noStrike" cap="none" dirty="0" err="1">
                <a:solidFill>
                  <a:srgbClr val="000000"/>
                </a:solidFill>
                <a:effectLst/>
                <a:latin typeface="Arial"/>
                <a:ea typeface="Arial"/>
                <a:cs typeface="Arial"/>
                <a:sym typeface="Arial"/>
              </a:rPr>
              <a:t>mathbf</a:t>
            </a:r>
            <a:r>
              <a:rPr lang="en-US" altLang="zh-TW" sz="1100" b="0" i="0" u="none" strike="noStrike" cap="none" dirty="0">
                <a:solidFill>
                  <a:srgbClr val="000000"/>
                </a:solidFill>
                <a:effectLst/>
                <a:latin typeface="Arial"/>
                <a:ea typeface="Arial"/>
                <a:cs typeface="Arial"/>
                <a:sym typeface="Arial"/>
              </a:rPr>
              <a:t> {r} ,t)|^{2}} </a:t>
            </a:r>
            <a:r>
              <a:rPr lang="zh-TW" altLang="en-US" sz="1100" b="0" i="0" u="none" strike="noStrike" cap="none" dirty="0">
                <a:solidFill>
                  <a:srgbClr val="000000"/>
                </a:solidFill>
                <a:effectLst/>
                <a:latin typeface="Arial"/>
                <a:ea typeface="Arial"/>
                <a:cs typeface="Arial"/>
                <a:sym typeface="Arial"/>
              </a:rPr>
              <a:t>是在位置 </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mathbf</a:t>
            </a:r>
            <a:r>
              <a:rPr lang="en-US" altLang="zh-TW" sz="1100" b="0" i="0" u="none" strike="noStrike" cap="none" dirty="0">
                <a:solidFill>
                  <a:srgbClr val="000000"/>
                </a:solidFill>
                <a:effectLst/>
                <a:latin typeface="Arial"/>
                <a:ea typeface="Arial"/>
                <a:cs typeface="Arial"/>
                <a:sym typeface="Arial"/>
              </a:rPr>
              <a:t> {r} } </a:t>
            </a:r>
            <a:r>
              <a:rPr lang="zh-TW" altLang="en-US" sz="1100" b="0" i="0" u="none" strike="noStrike" cap="none" dirty="0">
                <a:solidFill>
                  <a:srgbClr val="000000"/>
                </a:solidFill>
                <a:effectLst/>
                <a:latin typeface="Arial"/>
                <a:ea typeface="Arial"/>
                <a:cs typeface="Arial"/>
                <a:sym typeface="Arial"/>
              </a:rPr>
              <a:t>、時間 </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t} </a:t>
            </a:r>
            <a:r>
              <a:rPr lang="zh-TW" altLang="en-US" sz="1100" b="0" i="0" u="none" strike="noStrike" cap="none" dirty="0">
                <a:solidFill>
                  <a:srgbClr val="000000"/>
                </a:solidFill>
                <a:effectLst/>
                <a:latin typeface="Arial"/>
                <a:ea typeface="Arial"/>
                <a:cs typeface="Arial"/>
                <a:sym typeface="Arial"/>
              </a:rPr>
              <a:t>找到粒子的</a:t>
            </a:r>
            <a:r>
              <a:rPr lang="zh-TW" altLang="en-US" sz="1100" b="0" i="0" u="none" strike="noStrike" cap="none" dirty="0">
                <a:solidFill>
                  <a:srgbClr val="000000"/>
                </a:solidFill>
                <a:effectLst/>
                <a:latin typeface="Arial"/>
                <a:ea typeface="Arial"/>
                <a:cs typeface="Arial"/>
                <a:sym typeface="Arial"/>
                <a:hlinkClick r:id="rId11" tooltip="機率密度"/>
              </a:rPr>
              <a:t>機率密度</a:t>
            </a:r>
            <a:r>
              <a:rPr lang="zh-TW" altLang="en-US" sz="1100" b="0" i="0" u="none" strike="noStrike" cap="none" dirty="0">
                <a:solidFill>
                  <a:srgbClr val="000000"/>
                </a:solidFill>
                <a:effectLst/>
                <a:latin typeface="Arial"/>
                <a:ea typeface="Arial"/>
                <a:cs typeface="Arial"/>
                <a:sym typeface="Arial"/>
              </a:rPr>
              <a:t>。以另一種角度詮釋，波函數</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\Psi (\</a:t>
            </a:r>
            <a:r>
              <a:rPr lang="en-US" altLang="zh-TW" sz="1100" b="0" i="0" u="none" strike="noStrike" cap="none" dirty="0" err="1">
                <a:solidFill>
                  <a:srgbClr val="000000"/>
                </a:solidFill>
                <a:effectLst/>
                <a:latin typeface="Arial"/>
                <a:ea typeface="Arial"/>
                <a:cs typeface="Arial"/>
                <a:sym typeface="Arial"/>
              </a:rPr>
              <a:t>mathbf</a:t>
            </a:r>
            <a:r>
              <a:rPr lang="en-US" altLang="zh-TW" sz="1100" b="0" i="0" u="none" strike="noStrike" cap="none" dirty="0">
                <a:solidFill>
                  <a:srgbClr val="000000"/>
                </a:solidFill>
                <a:effectLst/>
                <a:latin typeface="Arial"/>
                <a:ea typeface="Arial"/>
                <a:cs typeface="Arial"/>
                <a:sym typeface="Arial"/>
              </a:rPr>
              <a:t> {r} ,t)}</a:t>
            </a:r>
            <a:r>
              <a:rPr lang="zh-TW" altLang="en-US" sz="1100" b="0" i="0" u="none" strike="noStrike" cap="none" dirty="0">
                <a:solidFill>
                  <a:srgbClr val="000000"/>
                </a:solidFill>
                <a:effectLst/>
                <a:latin typeface="Arial"/>
                <a:ea typeface="Arial"/>
                <a:cs typeface="Arial"/>
                <a:sym typeface="Arial"/>
              </a:rPr>
              <a:t>是「在某時間、某位置發生交互作用的機率幅」。</a:t>
            </a:r>
            <a:endParaRPr lang="zh-TW" altLang="en-US" dirty="0"/>
          </a:p>
        </p:txBody>
      </p:sp>
    </p:spTree>
    <p:extLst>
      <p:ext uri="{BB962C8B-B14F-4D97-AF65-F5344CB8AC3E}">
        <p14:creationId xmlns:p14="http://schemas.microsoft.com/office/powerpoint/2010/main" val="399311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70956f60_16_3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0b70956f60_16_37:notes"/>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1756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58750" indent="0">
              <a:buNone/>
            </a:pPr>
            <a:r>
              <a:rPr lang="en-US" altLang="zh-TW" sz="1100" b="0" i="0" u="none" strike="noStrike" cap="none" dirty="0">
                <a:solidFill>
                  <a:srgbClr val="000000"/>
                </a:solidFill>
                <a:effectLst/>
                <a:latin typeface="Arial"/>
                <a:ea typeface="Arial"/>
                <a:cs typeface="Arial"/>
                <a:sym typeface="Arial"/>
              </a:rPr>
              <a:t>https://www.bnext.com.tw/article/57302/google-quantum-supremacy</a:t>
            </a:r>
          </a:p>
          <a:p>
            <a:r>
              <a:rPr lang="en-US" altLang="zh-TW" sz="1100" b="0" i="0" u="none" strike="noStrike" cap="none" dirty="0">
                <a:solidFill>
                  <a:srgbClr val="000000"/>
                </a:solidFill>
                <a:effectLst/>
                <a:latin typeface="Arial"/>
                <a:ea typeface="Arial"/>
                <a:cs typeface="Arial"/>
                <a:sym typeface="Arial"/>
              </a:rPr>
              <a:t>2019</a:t>
            </a:r>
            <a:r>
              <a:rPr lang="zh-TW" altLang="en-US" sz="1100" b="0" i="0" u="none" strike="noStrike" cap="none" dirty="0">
                <a:solidFill>
                  <a:srgbClr val="000000"/>
                </a:solidFill>
                <a:effectLst/>
                <a:latin typeface="Arial"/>
                <a:ea typeface="Arial"/>
                <a:cs typeface="Arial"/>
                <a:sym typeface="Arial"/>
              </a:rPr>
              <a:t>年</a:t>
            </a:r>
            <a:r>
              <a:rPr lang="en-US" altLang="zh-TW" sz="1100" b="0" i="0" u="none" strike="noStrike" cap="none" dirty="0">
                <a:solidFill>
                  <a:srgbClr val="000000"/>
                </a:solidFill>
                <a:effectLst/>
                <a:latin typeface="Arial"/>
                <a:ea typeface="Arial"/>
                <a:cs typeface="Arial"/>
                <a:sym typeface="Arial"/>
              </a:rPr>
              <a:t>9</a:t>
            </a:r>
            <a:r>
              <a:rPr lang="zh-TW" altLang="en-US" sz="1100" b="0" i="0" u="none" strike="noStrike" cap="none" dirty="0">
                <a:solidFill>
                  <a:srgbClr val="000000"/>
                </a:solidFill>
                <a:effectLst/>
                <a:latin typeface="Arial"/>
                <a:ea typeface="Arial"/>
                <a:cs typeface="Arial"/>
                <a:sym typeface="Arial"/>
              </a:rPr>
              <a:t>月</a:t>
            </a:r>
            <a:r>
              <a:rPr lang="en-US" altLang="zh-TW" sz="1100" b="0" i="0" u="none" strike="noStrike" cap="none" dirty="0">
                <a:solidFill>
                  <a:srgbClr val="000000"/>
                </a:solidFill>
                <a:effectLst/>
                <a:latin typeface="Arial"/>
                <a:ea typeface="Arial"/>
                <a:cs typeface="Arial"/>
                <a:sym typeface="Arial"/>
              </a:rPr>
              <a:t>20</a:t>
            </a:r>
            <a:r>
              <a:rPr lang="zh-TW" altLang="en-US" sz="1100" b="0" i="0" u="none" strike="noStrike" cap="none" dirty="0">
                <a:solidFill>
                  <a:srgbClr val="000000"/>
                </a:solidFill>
                <a:effectLst/>
                <a:latin typeface="Arial"/>
                <a:ea typeface="Arial"/>
                <a:cs typeface="Arial"/>
                <a:sym typeface="Arial"/>
              </a:rPr>
              <a:t>日，美國</a:t>
            </a:r>
            <a:r>
              <a:rPr lang="en-US" altLang="zh-TW" sz="1100" b="0" i="0" u="none" strike="noStrike" cap="none" dirty="0">
                <a:solidFill>
                  <a:srgbClr val="000000"/>
                </a:solidFill>
                <a:effectLst/>
                <a:latin typeface="Arial"/>
                <a:ea typeface="Arial"/>
                <a:cs typeface="Arial"/>
                <a:sym typeface="Arial"/>
              </a:rPr>
              <a:t>NASA</a:t>
            </a:r>
            <a:r>
              <a:rPr lang="zh-TW" altLang="en-US" sz="1100" b="0" i="0" u="none" strike="noStrike" cap="none" dirty="0">
                <a:solidFill>
                  <a:srgbClr val="000000"/>
                </a:solidFill>
                <a:effectLst/>
                <a:latin typeface="Arial"/>
                <a:ea typeface="Arial"/>
                <a:cs typeface="Arial"/>
                <a:sym typeface="Arial"/>
              </a:rPr>
              <a:t>意外刊出了</a:t>
            </a:r>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量子運算的研究論文，其中提及</a:t>
            </a:r>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所研發的</a:t>
            </a:r>
            <a:r>
              <a:rPr lang="en-US" altLang="zh-TW" sz="1100" b="0" i="0" u="none" strike="noStrike" cap="none" dirty="0">
                <a:solidFill>
                  <a:srgbClr val="000000"/>
                </a:solidFill>
                <a:effectLst/>
                <a:latin typeface="Arial"/>
                <a:ea typeface="Arial"/>
                <a:cs typeface="Arial"/>
                <a:sym typeface="Arial"/>
              </a:rPr>
              <a:t>Sycamore</a:t>
            </a:r>
            <a:r>
              <a:rPr lang="zh-TW" altLang="en-US" sz="1100" b="0" i="0" u="none" strike="noStrike" cap="none" dirty="0">
                <a:solidFill>
                  <a:srgbClr val="000000"/>
                </a:solidFill>
                <a:effectLst/>
                <a:latin typeface="Arial"/>
                <a:ea typeface="Arial"/>
                <a:cs typeface="Arial"/>
                <a:sym typeface="Arial"/>
              </a:rPr>
              <a:t>（梧桐樹）量子電腦，竟僅花</a:t>
            </a:r>
            <a:r>
              <a:rPr lang="en-US" altLang="zh-TW" sz="1100" b="0" i="0" u="none" strike="noStrike" cap="none" dirty="0">
                <a:solidFill>
                  <a:srgbClr val="000000"/>
                </a:solidFill>
                <a:effectLst/>
                <a:latin typeface="Arial"/>
                <a:ea typeface="Arial"/>
                <a:cs typeface="Arial"/>
                <a:sym typeface="Arial"/>
              </a:rPr>
              <a:t>200</a:t>
            </a:r>
            <a:r>
              <a:rPr lang="zh-TW" altLang="en-US" sz="1100" b="0" i="0" u="none" strike="noStrike" cap="none" dirty="0">
                <a:solidFill>
                  <a:srgbClr val="000000"/>
                </a:solidFill>
                <a:effectLst/>
                <a:latin typeface="Arial"/>
                <a:ea typeface="Arial"/>
                <a:cs typeface="Arial"/>
                <a:sym typeface="Arial"/>
              </a:rPr>
              <a:t>秒就可完成全球最強超級電腦所需耗時</a:t>
            </a:r>
            <a:r>
              <a:rPr lang="en-US" altLang="zh-TW" sz="1100" b="0" i="0" u="none" strike="noStrike" cap="none" dirty="0">
                <a:solidFill>
                  <a:srgbClr val="000000"/>
                </a:solidFill>
                <a:effectLst/>
                <a:latin typeface="Arial"/>
                <a:ea typeface="Arial"/>
                <a:cs typeface="Arial"/>
                <a:sym typeface="Arial"/>
              </a:rPr>
              <a:t>1</a:t>
            </a:r>
            <a:r>
              <a:rPr lang="zh-TW" altLang="en-US" sz="1100" b="0" i="0" u="none" strike="noStrike" cap="none" dirty="0">
                <a:solidFill>
                  <a:srgbClr val="000000"/>
                </a:solidFill>
                <a:effectLst/>
                <a:latin typeface="Arial"/>
                <a:ea typeface="Arial"/>
                <a:cs typeface="Arial"/>
                <a:sym typeface="Arial"/>
              </a:rPr>
              <a:t>萬年的複雜運算任務，引起科學界一片譁然。眾說紛紜之際，該論文卻又緊急下架，直至</a:t>
            </a:r>
            <a:r>
              <a:rPr lang="en-US" altLang="zh-TW" sz="1100" b="0" i="0" u="none" strike="noStrike" cap="none" dirty="0">
                <a:solidFill>
                  <a:srgbClr val="000000"/>
                </a:solidFill>
                <a:effectLst/>
                <a:latin typeface="Arial"/>
                <a:ea typeface="Arial"/>
                <a:cs typeface="Arial"/>
                <a:sym typeface="Arial"/>
              </a:rPr>
              <a:t>10</a:t>
            </a:r>
            <a:r>
              <a:rPr lang="zh-TW" altLang="en-US" sz="1100" b="0" i="0" u="none" strike="noStrike" cap="none" dirty="0">
                <a:solidFill>
                  <a:srgbClr val="000000"/>
                </a:solidFill>
                <a:effectLst/>
                <a:latin typeface="Arial"/>
                <a:ea typeface="Arial"/>
                <a:cs typeface="Arial"/>
                <a:sym typeface="Arial"/>
              </a:rPr>
              <a:t>月</a:t>
            </a:r>
            <a:r>
              <a:rPr lang="en-US" altLang="zh-TW" sz="1100" b="0" i="0" u="none" strike="noStrike" cap="none" dirty="0">
                <a:solidFill>
                  <a:srgbClr val="000000"/>
                </a:solidFill>
                <a:effectLst/>
                <a:latin typeface="Arial"/>
                <a:ea typeface="Arial"/>
                <a:cs typeface="Arial"/>
                <a:sym typeface="Arial"/>
              </a:rPr>
              <a:t>23</a:t>
            </a:r>
            <a:r>
              <a:rPr lang="zh-TW" altLang="en-US" sz="1100" b="0" i="0" u="none" strike="noStrike" cap="none" dirty="0">
                <a:solidFill>
                  <a:srgbClr val="000000"/>
                </a:solidFill>
                <a:effectLst/>
                <a:latin typeface="Arial"/>
                <a:ea typeface="Arial"/>
                <a:cs typeface="Arial"/>
                <a:sym typeface="Arial"/>
              </a:rPr>
              <a:t>日才又正式在</a:t>
            </a:r>
            <a:r>
              <a:rPr lang="en-US" altLang="zh-TW" sz="1100" b="0" i="0" u="none" strike="noStrike" cap="none" dirty="0">
                <a:solidFill>
                  <a:srgbClr val="000000"/>
                </a:solidFill>
                <a:effectLst/>
                <a:latin typeface="Arial"/>
                <a:ea typeface="Arial"/>
                <a:cs typeface="Arial"/>
                <a:sym typeface="Arial"/>
              </a:rPr>
              <a:t>《Nature》</a:t>
            </a:r>
            <a:r>
              <a:rPr lang="zh-TW" altLang="en-US" sz="1100" b="0" i="0" u="none" strike="noStrike" cap="none" dirty="0">
                <a:solidFill>
                  <a:srgbClr val="000000"/>
                </a:solidFill>
                <a:effectLst/>
                <a:latin typeface="Arial"/>
                <a:ea typeface="Arial"/>
                <a:cs typeface="Arial"/>
                <a:sym typeface="Arial"/>
              </a:rPr>
              <a:t>期刊上重新發布。</a:t>
            </a:r>
          </a:p>
          <a:p>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官方宣稱該項技術的突破，可媲美</a:t>
            </a:r>
            <a:r>
              <a:rPr lang="en-US" altLang="zh-TW" sz="1100" b="0" i="0" u="none" strike="noStrike" cap="none" dirty="0">
                <a:solidFill>
                  <a:srgbClr val="000000"/>
                </a:solidFill>
                <a:effectLst/>
                <a:latin typeface="Arial"/>
                <a:ea typeface="Arial"/>
                <a:cs typeface="Arial"/>
                <a:sym typeface="Arial"/>
              </a:rPr>
              <a:t>1903</a:t>
            </a:r>
            <a:r>
              <a:rPr lang="zh-TW" altLang="en-US" sz="1100" b="0" i="0" u="none" strike="noStrike" cap="none" dirty="0">
                <a:solidFill>
                  <a:srgbClr val="000000"/>
                </a:solidFill>
                <a:effectLst/>
                <a:latin typeface="Arial"/>
                <a:ea typeface="Arial"/>
                <a:cs typeface="Arial"/>
                <a:sym typeface="Arial"/>
              </a:rPr>
              <a:t>年萊特兄弟發明全球第一架飛行器的光榮時刻，象徵人類科技史上的「</a:t>
            </a:r>
            <a:r>
              <a:rPr lang="en-US" altLang="zh-TW" sz="1100" b="0" i="0" u="none" strike="noStrike" cap="none" dirty="0">
                <a:solidFill>
                  <a:srgbClr val="000000"/>
                </a:solidFill>
                <a:effectLst/>
                <a:latin typeface="Arial"/>
                <a:ea typeface="Arial"/>
                <a:cs typeface="Arial"/>
                <a:sym typeface="Arial"/>
              </a:rPr>
              <a:t>Hello Quantum World !</a:t>
            </a:r>
            <a:r>
              <a:rPr lang="zh-TW" altLang="en-US" sz="1100" b="0" i="0" u="none" strike="noStrike" cap="none" dirty="0">
                <a:solidFill>
                  <a:srgbClr val="000000"/>
                </a:solidFill>
                <a:effectLst/>
                <a:latin typeface="Arial"/>
                <a:ea typeface="Arial"/>
                <a:cs typeface="Arial"/>
                <a:sym typeface="Arial"/>
              </a:rPr>
              <a:t>」，證明「量子霸權（</a:t>
            </a:r>
            <a:r>
              <a:rPr lang="en-US" altLang="zh-TW" sz="1100" b="0" i="0" u="none" strike="noStrike" cap="none" dirty="0">
                <a:solidFill>
                  <a:srgbClr val="000000"/>
                </a:solidFill>
                <a:effectLst/>
                <a:latin typeface="Arial"/>
                <a:ea typeface="Arial"/>
                <a:cs typeface="Arial"/>
                <a:sym typeface="Arial"/>
              </a:rPr>
              <a:t>Quantum Supremacy</a:t>
            </a:r>
            <a:r>
              <a:rPr lang="zh-TW" altLang="en-US" sz="1100" b="0" i="0" u="none" strike="noStrike" cap="none" dirty="0">
                <a:solidFill>
                  <a:srgbClr val="000000"/>
                </a:solidFill>
                <a:effectLst/>
                <a:latin typeface="Arial"/>
                <a:ea typeface="Arial"/>
                <a:cs typeface="Arial"/>
                <a:sym typeface="Arial"/>
              </a:rPr>
              <a:t>）」不再是神話，充滿量子科技的未來世界指日可待。</a:t>
            </a:r>
          </a:p>
          <a:p>
            <a:r>
              <a:rPr lang="en-US" altLang="zh-TW" sz="1100" b="1" i="0" u="none" strike="noStrike" cap="none" dirty="0">
                <a:solidFill>
                  <a:srgbClr val="000000"/>
                </a:solidFill>
                <a:effectLst/>
                <a:latin typeface="Arial"/>
                <a:ea typeface="Arial"/>
                <a:cs typeface="Arial"/>
                <a:sym typeface="Arial"/>
              </a:rPr>
              <a:t>Google</a:t>
            </a:r>
            <a:r>
              <a:rPr lang="zh-TW" altLang="en-US" sz="1100" b="1" i="0" u="none" strike="noStrike" cap="none" dirty="0">
                <a:solidFill>
                  <a:srgbClr val="000000"/>
                </a:solidFill>
                <a:effectLst/>
                <a:latin typeface="Arial"/>
                <a:ea typeface="Arial"/>
                <a:cs typeface="Arial"/>
                <a:sym typeface="Arial"/>
              </a:rPr>
              <a:t>宣稱「量子世界」來到，用</a:t>
            </a:r>
            <a:r>
              <a:rPr lang="en-US" altLang="zh-TW" sz="1100" b="1" i="0" u="none" strike="noStrike" cap="none" dirty="0">
                <a:solidFill>
                  <a:srgbClr val="000000"/>
                </a:solidFill>
                <a:effectLst/>
                <a:latin typeface="Arial"/>
                <a:ea typeface="Arial"/>
                <a:cs typeface="Arial"/>
                <a:sym typeface="Arial"/>
              </a:rPr>
              <a:t>200</a:t>
            </a:r>
            <a:r>
              <a:rPr lang="zh-TW" altLang="en-US" sz="1100" b="1" i="0" u="none" strike="noStrike" cap="none" dirty="0">
                <a:solidFill>
                  <a:srgbClr val="000000"/>
                </a:solidFill>
                <a:effectLst/>
                <a:latin typeface="Arial"/>
                <a:ea typeface="Arial"/>
                <a:cs typeface="Arial"/>
                <a:sym typeface="Arial"/>
              </a:rPr>
              <a:t>秒完成超級電腦運算</a:t>
            </a:r>
            <a:r>
              <a:rPr lang="en-US" altLang="zh-TW" sz="1100" b="1" i="0" u="none" strike="noStrike" cap="none" dirty="0">
                <a:solidFill>
                  <a:srgbClr val="000000"/>
                </a:solidFill>
                <a:effectLst/>
                <a:latin typeface="Arial"/>
                <a:ea typeface="Arial"/>
                <a:cs typeface="Arial"/>
                <a:sym typeface="Arial"/>
              </a:rPr>
              <a:t>1</a:t>
            </a:r>
            <a:r>
              <a:rPr lang="zh-TW" altLang="en-US" sz="1100" b="1" i="0" u="none" strike="noStrike" cap="none" dirty="0">
                <a:solidFill>
                  <a:srgbClr val="000000"/>
                </a:solidFill>
                <a:effectLst/>
                <a:latin typeface="Arial"/>
                <a:ea typeface="Arial"/>
                <a:cs typeface="Arial"/>
                <a:sym typeface="Arial"/>
              </a:rPr>
              <a:t>萬年的任務</a:t>
            </a:r>
          </a:p>
          <a:p>
            <a:r>
              <a:rPr lang="zh-TW" altLang="en-US" sz="1100" b="0" i="0" u="none" strike="noStrike" cap="none" dirty="0">
                <a:solidFill>
                  <a:srgbClr val="000000"/>
                </a:solidFill>
                <a:effectLst/>
                <a:latin typeface="Arial"/>
                <a:ea typeface="Arial"/>
                <a:cs typeface="Arial"/>
                <a:sym typeface="Arial"/>
              </a:rPr>
              <a:t>「量子電腦」的概念在</a:t>
            </a:r>
            <a:r>
              <a:rPr lang="en-US" altLang="zh-TW" sz="1100" b="0" i="0" u="none" strike="noStrike" cap="none" dirty="0">
                <a:solidFill>
                  <a:srgbClr val="000000"/>
                </a:solidFill>
                <a:effectLst/>
                <a:latin typeface="Arial"/>
                <a:ea typeface="Arial"/>
                <a:cs typeface="Arial"/>
                <a:sym typeface="Arial"/>
              </a:rPr>
              <a:t>1980</a:t>
            </a:r>
            <a:r>
              <a:rPr lang="zh-TW" altLang="en-US" sz="1100" b="0" i="0" u="none" strike="noStrike" cap="none" dirty="0">
                <a:solidFill>
                  <a:srgbClr val="000000"/>
                </a:solidFill>
                <a:effectLst/>
                <a:latin typeface="Arial"/>
                <a:ea typeface="Arial"/>
                <a:cs typeface="Arial"/>
                <a:sym typeface="Arial"/>
              </a:rPr>
              <a:t>年代初期由美國諾貝爾物理學獎得主</a:t>
            </a:r>
            <a:r>
              <a:rPr lang="en-US" altLang="zh-TW" sz="1100" b="0" i="0" u="none" strike="noStrike" cap="none" dirty="0">
                <a:solidFill>
                  <a:srgbClr val="000000"/>
                </a:solidFill>
                <a:effectLst/>
                <a:latin typeface="Arial"/>
                <a:ea typeface="Arial"/>
                <a:cs typeface="Arial"/>
                <a:sym typeface="Arial"/>
              </a:rPr>
              <a:t>Richard Feynman</a:t>
            </a:r>
            <a:r>
              <a:rPr lang="zh-TW" altLang="en-US" sz="1100" b="0" i="0" u="none" strike="noStrike" cap="none" dirty="0">
                <a:solidFill>
                  <a:srgbClr val="000000"/>
                </a:solidFill>
                <a:effectLst/>
                <a:latin typeface="Arial"/>
                <a:ea typeface="Arial"/>
                <a:cs typeface="Arial"/>
                <a:sym typeface="Arial"/>
              </a:rPr>
              <a:t>首度提出，運用量子力學原理所設計的「可逆計算」電腦模型，相較古典電腦具有指數級別的「超高速運算優越性」。</a:t>
            </a:r>
          </a:p>
          <a:p>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身為世界投入量子電腦的先驅，埋首量子領域</a:t>
            </a:r>
            <a:r>
              <a:rPr lang="en-US" altLang="zh-TW" sz="1100" b="0" i="0" u="none" strike="noStrike" cap="none" dirty="0">
                <a:solidFill>
                  <a:srgbClr val="000000"/>
                </a:solidFill>
                <a:effectLst/>
                <a:latin typeface="Arial"/>
                <a:ea typeface="Arial"/>
                <a:cs typeface="Arial"/>
                <a:sym typeface="Arial"/>
              </a:rPr>
              <a:t>13</a:t>
            </a:r>
            <a:r>
              <a:rPr lang="zh-TW" altLang="en-US" sz="1100" b="0" i="0" u="none" strike="noStrike" cap="none" dirty="0">
                <a:solidFill>
                  <a:srgbClr val="000000"/>
                </a:solidFill>
                <a:effectLst/>
                <a:latin typeface="Arial"/>
                <a:ea typeface="Arial"/>
                <a:cs typeface="Arial"/>
                <a:sym typeface="Arial"/>
              </a:rPr>
              <a:t>年，其最新研發的超導體量子處理器</a:t>
            </a:r>
            <a:r>
              <a:rPr lang="en-US" altLang="zh-TW" sz="1100" b="0" i="0" u="none" strike="noStrike" cap="none" dirty="0">
                <a:solidFill>
                  <a:srgbClr val="000000"/>
                </a:solidFill>
                <a:effectLst/>
                <a:latin typeface="Arial"/>
                <a:ea typeface="Arial"/>
                <a:cs typeface="Arial"/>
                <a:sym typeface="Arial"/>
              </a:rPr>
              <a:t>Sycamore</a:t>
            </a:r>
            <a:r>
              <a:rPr lang="zh-TW" altLang="en-US" sz="1100" b="0" i="0" u="none" strike="noStrike" cap="none" dirty="0">
                <a:solidFill>
                  <a:srgbClr val="000000"/>
                </a:solidFill>
                <a:effectLst/>
                <a:latin typeface="Arial"/>
                <a:ea typeface="Arial"/>
                <a:cs typeface="Arial"/>
                <a:sym typeface="Arial"/>
              </a:rPr>
              <a:t>，具有</a:t>
            </a:r>
            <a:r>
              <a:rPr lang="en-US" altLang="zh-TW" sz="1100" b="0" i="0" u="none" strike="noStrike" cap="none" dirty="0">
                <a:solidFill>
                  <a:srgbClr val="000000"/>
                </a:solidFill>
                <a:effectLst/>
                <a:latin typeface="Arial"/>
                <a:ea typeface="Arial"/>
                <a:cs typeface="Arial"/>
                <a:sym typeface="Arial"/>
              </a:rPr>
              <a:t>53</a:t>
            </a:r>
            <a:r>
              <a:rPr lang="zh-TW" altLang="en-US" sz="1100" b="0" i="0" u="none" strike="noStrike" cap="none" dirty="0">
                <a:solidFill>
                  <a:srgbClr val="000000"/>
                </a:solidFill>
                <a:effectLst/>
                <a:latin typeface="Arial"/>
                <a:ea typeface="Arial"/>
                <a:cs typeface="Arial"/>
                <a:sym typeface="Arial"/>
              </a:rPr>
              <a:t>個量子位元（原</a:t>
            </a:r>
            <a:r>
              <a:rPr lang="en-US" altLang="zh-TW" sz="1100" b="0" i="0" u="none" strike="noStrike" cap="none" dirty="0">
                <a:solidFill>
                  <a:srgbClr val="000000"/>
                </a:solidFill>
                <a:effectLst/>
                <a:latin typeface="Arial"/>
                <a:ea typeface="Arial"/>
                <a:cs typeface="Arial"/>
                <a:sym typeface="Arial"/>
              </a:rPr>
              <a:t>6×9</a:t>
            </a:r>
            <a:r>
              <a:rPr lang="zh-TW" altLang="en-US" sz="1100" b="0" i="0" u="none" strike="noStrike" cap="none" dirty="0">
                <a:solidFill>
                  <a:srgbClr val="000000"/>
                </a:solidFill>
                <a:effectLst/>
                <a:latin typeface="Arial"/>
                <a:ea typeface="Arial"/>
                <a:cs typeface="Arial"/>
                <a:sym typeface="Arial"/>
              </a:rPr>
              <a:t>二維陣列、其中</a:t>
            </a:r>
            <a:r>
              <a:rPr lang="en-US" altLang="zh-TW" sz="1100" b="0" i="0" u="none" strike="noStrike" cap="none" dirty="0">
                <a:solidFill>
                  <a:srgbClr val="000000"/>
                </a:solidFill>
                <a:effectLst/>
                <a:latin typeface="Arial"/>
                <a:ea typeface="Arial"/>
                <a:cs typeface="Arial"/>
                <a:sym typeface="Arial"/>
              </a:rPr>
              <a:t>1</a:t>
            </a:r>
            <a:r>
              <a:rPr lang="zh-TW" altLang="en-US" sz="1100" b="0" i="0" u="none" strike="noStrike" cap="none" dirty="0">
                <a:solidFill>
                  <a:srgbClr val="000000"/>
                </a:solidFill>
                <a:effectLst/>
                <a:latin typeface="Arial"/>
                <a:ea typeface="Arial"/>
                <a:cs typeface="Arial"/>
                <a:sym typeface="Arial"/>
              </a:rPr>
              <a:t>個失效），共可儲存</a:t>
            </a:r>
            <a:r>
              <a:rPr lang="en-US" altLang="zh-TW" sz="1100" b="0" i="0" u="none" strike="noStrike" cap="none" dirty="0">
                <a:solidFill>
                  <a:srgbClr val="000000"/>
                </a:solidFill>
                <a:effectLst/>
                <a:latin typeface="Arial"/>
                <a:ea typeface="Arial"/>
                <a:cs typeface="Arial"/>
                <a:sym typeface="Arial"/>
              </a:rPr>
              <a:t>253</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1016=9.7</a:t>
            </a:r>
            <a:r>
              <a:rPr lang="zh-TW" altLang="en-US" sz="1100" b="0" i="0" u="none" strike="noStrike" cap="none" dirty="0">
                <a:solidFill>
                  <a:srgbClr val="000000"/>
                </a:solidFill>
                <a:effectLst/>
                <a:latin typeface="Arial"/>
                <a:ea typeface="Arial"/>
                <a:cs typeface="Arial"/>
                <a:sym typeface="Arial"/>
              </a:rPr>
              <a:t>千萬億）的位元串數據量。</a:t>
            </a:r>
          </a:p>
          <a:p>
            <a:r>
              <a:rPr lang="zh-TW" altLang="en-US" sz="1100" b="0" i="0" u="none" strike="noStrike" cap="none" dirty="0">
                <a:solidFill>
                  <a:srgbClr val="000000"/>
                </a:solidFill>
                <a:effectLst/>
                <a:latin typeface="Arial"/>
                <a:ea typeface="Arial"/>
                <a:cs typeface="Arial"/>
                <a:sym typeface="Arial"/>
              </a:rPr>
              <a:t>為了證明在「量子霸權」的能力，</a:t>
            </a:r>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設計了一項特殊問題：求解「量子電路」隨機輸出任意位元串的亂數分布機率，例如</a:t>
            </a:r>
            <a:r>
              <a:rPr lang="en-US" altLang="zh-TW" sz="1100" b="0" i="0" u="none" strike="noStrike" cap="none" dirty="0">
                <a:solidFill>
                  <a:srgbClr val="000000"/>
                </a:solidFill>
                <a:effectLst/>
                <a:latin typeface="Arial"/>
                <a:ea typeface="Arial"/>
                <a:cs typeface="Arial"/>
                <a:sym typeface="Arial"/>
              </a:rPr>
              <a:t>{0000101…}</a:t>
            </a:r>
            <a:r>
              <a:rPr lang="zh-TW" altLang="en-US" sz="1100" b="0" i="0" u="none" strike="noStrike" cap="none" dirty="0">
                <a:solidFill>
                  <a:srgbClr val="000000"/>
                </a:solidFill>
                <a:effectLst/>
                <a:latin typeface="Arial"/>
                <a:ea typeface="Arial"/>
                <a:cs typeface="Arial"/>
                <a:sym typeface="Arial"/>
              </a:rPr>
              <a:t>。由於量子干涉性（</a:t>
            </a:r>
            <a:r>
              <a:rPr lang="en-US" altLang="zh-TW" sz="1100" b="0" i="0" u="none" strike="noStrike" cap="none" dirty="0">
                <a:solidFill>
                  <a:srgbClr val="000000"/>
                </a:solidFill>
                <a:effectLst/>
                <a:latin typeface="Arial"/>
                <a:ea typeface="Arial"/>
                <a:cs typeface="Arial"/>
                <a:sym typeface="Arial"/>
              </a:rPr>
              <a:t>Quantum Interference</a:t>
            </a:r>
            <a:r>
              <a:rPr lang="zh-TW" altLang="en-US" sz="1100" b="0" i="0" u="none" strike="noStrike" cap="none" dirty="0">
                <a:solidFill>
                  <a:srgbClr val="000000"/>
                </a:solidFill>
                <a:effectLst/>
                <a:latin typeface="Arial"/>
                <a:ea typeface="Arial"/>
                <a:cs typeface="Arial"/>
                <a:sym typeface="Arial"/>
              </a:rPr>
              <a:t>），某些位元串的發生機率會較高，可藉由</a:t>
            </a:r>
            <a:r>
              <a:rPr lang="en-US" altLang="zh-TW" sz="1100" b="0" i="0" u="none" strike="noStrike" cap="none" dirty="0">
                <a:solidFill>
                  <a:srgbClr val="000000"/>
                </a:solidFill>
                <a:effectLst/>
                <a:latin typeface="Arial"/>
                <a:ea typeface="Arial"/>
                <a:cs typeface="Arial"/>
                <a:sym typeface="Arial"/>
              </a:rPr>
              <a:t>100</a:t>
            </a:r>
            <a:r>
              <a:rPr lang="zh-TW" altLang="en-US" sz="1100" b="0" i="0" u="none" strike="noStrike" cap="none" dirty="0">
                <a:solidFill>
                  <a:srgbClr val="000000"/>
                </a:solidFill>
                <a:effectLst/>
                <a:latin typeface="Arial"/>
                <a:ea typeface="Arial"/>
                <a:cs typeface="Arial"/>
                <a:sym typeface="Arial"/>
              </a:rPr>
              <a:t>萬次取樣運算，確保系統高保真度。該實驗同時以美國能源部的超級電腦</a:t>
            </a:r>
            <a:r>
              <a:rPr lang="en-US" altLang="zh-TW" sz="1100" b="0" i="0" u="none" strike="noStrike" cap="none" dirty="0">
                <a:solidFill>
                  <a:srgbClr val="000000"/>
                </a:solidFill>
                <a:effectLst/>
                <a:latin typeface="Arial"/>
                <a:ea typeface="Arial"/>
                <a:cs typeface="Arial"/>
                <a:sym typeface="Arial"/>
              </a:rPr>
              <a:t>Summit</a:t>
            </a:r>
            <a:r>
              <a:rPr lang="zh-TW" altLang="en-US" sz="1100" b="0" i="0" u="none" strike="noStrike" cap="none" dirty="0">
                <a:solidFill>
                  <a:srgbClr val="000000"/>
                </a:solidFill>
                <a:effectLst/>
                <a:latin typeface="Arial"/>
                <a:ea typeface="Arial"/>
                <a:cs typeface="Arial"/>
                <a:sym typeface="Arial"/>
              </a:rPr>
              <a:t>模擬量子電路作為對照組，比較兩者的運算結果是否相符與各自所需執行時間。</a:t>
            </a:r>
          </a:p>
          <a:p>
            <a:r>
              <a:rPr lang="zh-TW" altLang="en-US" sz="1100" b="0" i="0" u="none" strike="noStrike" cap="none" dirty="0">
                <a:solidFill>
                  <a:srgbClr val="000000"/>
                </a:solidFill>
                <a:effectLst/>
                <a:latin typeface="Arial"/>
                <a:ea typeface="Arial"/>
                <a:cs typeface="Arial"/>
                <a:sym typeface="Arial"/>
              </a:rPr>
              <a:t>實際上，兩者之間差距為何？在初始模擬若干量子位元時，超級電腦</a:t>
            </a:r>
            <a:r>
              <a:rPr lang="en-US" altLang="zh-TW" sz="1100" b="0" i="0" u="none" strike="noStrike" cap="none" dirty="0">
                <a:solidFill>
                  <a:srgbClr val="000000"/>
                </a:solidFill>
                <a:effectLst/>
                <a:latin typeface="Arial"/>
                <a:ea typeface="Arial"/>
                <a:cs typeface="Arial"/>
                <a:sym typeface="Arial"/>
              </a:rPr>
              <a:t>Summit</a:t>
            </a:r>
            <a:r>
              <a:rPr lang="zh-TW" altLang="en-US" sz="1100" b="0" i="0" u="none" strike="noStrike" cap="none" dirty="0">
                <a:solidFill>
                  <a:srgbClr val="000000"/>
                </a:solidFill>
                <a:effectLst/>
                <a:latin typeface="Arial"/>
                <a:ea typeface="Arial"/>
                <a:cs typeface="Arial"/>
                <a:sym typeface="Arial"/>
              </a:rPr>
              <a:t>的運算能力遊刃有餘，與量子電腦</a:t>
            </a:r>
            <a:r>
              <a:rPr lang="en-US" altLang="zh-TW" sz="1100" b="0" i="0" u="none" strike="noStrike" cap="none" dirty="0">
                <a:solidFill>
                  <a:srgbClr val="000000"/>
                </a:solidFill>
                <a:effectLst/>
                <a:latin typeface="Arial"/>
                <a:ea typeface="Arial"/>
                <a:cs typeface="Arial"/>
                <a:sym typeface="Arial"/>
              </a:rPr>
              <a:t>Sycamore</a:t>
            </a:r>
            <a:r>
              <a:rPr lang="zh-TW" altLang="en-US" sz="1100" b="0" i="0" u="none" strike="noStrike" cap="none" dirty="0">
                <a:solidFill>
                  <a:srgbClr val="000000"/>
                </a:solidFill>
                <a:effectLst/>
                <a:latin typeface="Arial"/>
                <a:ea typeface="Arial"/>
                <a:cs typeface="Arial"/>
                <a:sym typeface="Arial"/>
              </a:rPr>
              <a:t>的運算時間相差無幾。但隨著量子位元數目以及取樣次數的漸進增加，系統複雜度大幅提升，兩者的時間差距呈現指數級擴大，最終</a:t>
            </a:r>
            <a:r>
              <a:rPr lang="en-US" altLang="zh-TW" sz="1100" b="0" i="0" u="none" strike="noStrike" cap="none" dirty="0">
                <a:solidFill>
                  <a:srgbClr val="000000"/>
                </a:solidFill>
                <a:effectLst/>
                <a:latin typeface="Arial"/>
                <a:ea typeface="Arial"/>
                <a:cs typeface="Arial"/>
                <a:sym typeface="Arial"/>
              </a:rPr>
              <a:t>Sycamore</a:t>
            </a:r>
            <a:r>
              <a:rPr lang="zh-TW" altLang="en-US" sz="1100" b="0" i="0" u="none" strike="noStrike" cap="none" dirty="0">
                <a:solidFill>
                  <a:srgbClr val="000000"/>
                </a:solidFill>
                <a:effectLst/>
                <a:latin typeface="Arial"/>
                <a:ea typeface="Arial"/>
                <a:cs typeface="Arial"/>
                <a:sym typeface="Arial"/>
              </a:rPr>
              <a:t>量子電腦僅花</a:t>
            </a:r>
            <a:r>
              <a:rPr lang="en-US" altLang="zh-TW" sz="1100" b="0" i="0" u="none" strike="noStrike" cap="none" dirty="0">
                <a:solidFill>
                  <a:srgbClr val="000000"/>
                </a:solidFill>
                <a:effectLst/>
                <a:latin typeface="Arial"/>
                <a:ea typeface="Arial"/>
                <a:cs typeface="Arial"/>
                <a:sym typeface="Arial"/>
              </a:rPr>
              <a:t>200</a:t>
            </a:r>
            <a:r>
              <a:rPr lang="zh-TW" altLang="en-US" sz="1100" b="0" i="0" u="none" strike="noStrike" cap="none" dirty="0">
                <a:solidFill>
                  <a:srgbClr val="000000"/>
                </a:solidFill>
                <a:effectLst/>
                <a:latin typeface="Arial"/>
                <a:ea typeface="Arial"/>
                <a:cs typeface="Arial"/>
                <a:sym typeface="Arial"/>
              </a:rPr>
              <a:t>秒便完成</a:t>
            </a:r>
            <a:r>
              <a:rPr lang="en-US" altLang="zh-TW" sz="1100" b="0" i="0" u="none" strike="noStrike" cap="none" dirty="0">
                <a:solidFill>
                  <a:srgbClr val="000000"/>
                </a:solidFill>
                <a:effectLst/>
                <a:latin typeface="Arial"/>
                <a:ea typeface="Arial"/>
                <a:cs typeface="Arial"/>
                <a:sym typeface="Arial"/>
              </a:rPr>
              <a:t>253</a:t>
            </a:r>
            <a:r>
              <a:rPr lang="zh-TW" altLang="en-US" sz="1100" b="0" i="0" u="none" strike="noStrike" cap="none" dirty="0">
                <a:solidFill>
                  <a:srgbClr val="000000"/>
                </a:solidFill>
                <a:effectLst/>
                <a:latin typeface="Arial"/>
                <a:ea typeface="Arial"/>
                <a:cs typeface="Arial"/>
                <a:sym typeface="Arial"/>
              </a:rPr>
              <a:t>個隨機亂數的發生概率，但推估</a:t>
            </a:r>
            <a:r>
              <a:rPr lang="en-US" altLang="zh-TW" sz="1100" b="0" i="0" u="none" strike="noStrike" cap="none" dirty="0">
                <a:solidFill>
                  <a:srgbClr val="000000"/>
                </a:solidFill>
                <a:effectLst/>
                <a:latin typeface="Arial"/>
                <a:ea typeface="Arial"/>
                <a:cs typeface="Arial"/>
                <a:sym typeface="Arial"/>
              </a:rPr>
              <a:t>Summit</a:t>
            </a:r>
            <a:r>
              <a:rPr lang="zh-TW" altLang="en-US" sz="1100" b="0" i="0" u="none" strike="noStrike" cap="none" dirty="0">
                <a:solidFill>
                  <a:srgbClr val="000000"/>
                </a:solidFill>
                <a:effectLst/>
                <a:latin typeface="Arial"/>
                <a:ea typeface="Arial"/>
                <a:cs typeface="Arial"/>
                <a:sym typeface="Arial"/>
              </a:rPr>
              <a:t>超級電腦完成同樣工作需耗時達</a:t>
            </a:r>
            <a:r>
              <a:rPr lang="en-US" altLang="zh-TW" sz="1100" b="0" i="0" u="none" strike="noStrike" cap="none" dirty="0">
                <a:solidFill>
                  <a:srgbClr val="000000"/>
                </a:solidFill>
                <a:effectLst/>
                <a:latin typeface="Arial"/>
                <a:ea typeface="Arial"/>
                <a:cs typeface="Arial"/>
                <a:sym typeface="Arial"/>
              </a:rPr>
              <a:t>1</a:t>
            </a:r>
            <a:r>
              <a:rPr lang="zh-TW" altLang="en-US" sz="1100" b="0" i="0" u="none" strike="noStrike" cap="none" dirty="0">
                <a:solidFill>
                  <a:srgbClr val="000000"/>
                </a:solidFill>
                <a:effectLst/>
                <a:latin typeface="Arial"/>
                <a:ea typeface="Arial"/>
                <a:cs typeface="Arial"/>
                <a:sym typeface="Arial"/>
              </a:rPr>
              <a:t>萬年！</a:t>
            </a:r>
            <a:r>
              <a:rPr lang="en-US" altLang="zh-TW" sz="1100" b="1" i="0" u="none" strike="noStrike" cap="none" dirty="0">
                <a:solidFill>
                  <a:srgbClr val="000000"/>
                </a:solidFill>
                <a:effectLst/>
                <a:latin typeface="Arial"/>
                <a:ea typeface="Arial"/>
                <a:cs typeface="Arial"/>
                <a:sym typeface="Arial"/>
              </a:rPr>
              <a:t>Google</a:t>
            </a:r>
            <a:r>
              <a:rPr lang="zh-TW" altLang="en-US" sz="1100" b="1" i="0" u="none" strike="noStrike" cap="none" dirty="0">
                <a:solidFill>
                  <a:srgbClr val="000000"/>
                </a:solidFill>
                <a:effectLst/>
                <a:latin typeface="Arial"/>
                <a:ea typeface="Arial"/>
                <a:cs typeface="Arial"/>
                <a:sym typeface="Arial"/>
              </a:rPr>
              <a:t>的測試證明，使用量子電腦可實現過去古典電腦所難以企及的問題，故主張達成「量子霸權」。</a:t>
            </a:r>
            <a:endParaRPr lang="zh-TW" altLang="en-US" sz="1100" b="0" i="0" u="none" strike="noStrike" cap="none" dirty="0">
              <a:solidFill>
                <a:srgbClr val="000000"/>
              </a:solidFill>
              <a:effectLst/>
              <a:latin typeface="Arial"/>
              <a:ea typeface="Arial"/>
              <a:cs typeface="Arial"/>
              <a:sym typeface="Arial"/>
            </a:endParaRPr>
          </a:p>
          <a:p>
            <a:r>
              <a:rPr lang="en-US" altLang="zh-TW" sz="1100" b="1" i="0" u="none" strike="noStrike" cap="none" dirty="0">
                <a:solidFill>
                  <a:srgbClr val="000000"/>
                </a:solidFill>
                <a:effectLst/>
                <a:latin typeface="Arial"/>
                <a:ea typeface="Arial"/>
                <a:cs typeface="Arial"/>
                <a:sym typeface="Arial"/>
              </a:rPr>
              <a:t>IBM</a:t>
            </a:r>
            <a:r>
              <a:rPr lang="zh-TW" altLang="en-US" sz="1100" b="1" i="0" u="none" strike="noStrike" cap="none" dirty="0">
                <a:solidFill>
                  <a:srgbClr val="000000"/>
                </a:solidFill>
                <a:effectLst/>
                <a:latin typeface="Arial"/>
                <a:ea typeface="Arial"/>
                <a:cs typeface="Arial"/>
                <a:sym typeface="Arial"/>
              </a:rPr>
              <a:t>暗諷</a:t>
            </a:r>
            <a:r>
              <a:rPr lang="en-US" altLang="zh-TW" sz="1100" b="1" i="0" u="none" strike="noStrike" cap="none" dirty="0">
                <a:solidFill>
                  <a:srgbClr val="000000"/>
                </a:solidFill>
                <a:effectLst/>
                <a:latin typeface="Arial"/>
                <a:ea typeface="Arial"/>
                <a:cs typeface="Arial"/>
                <a:sym typeface="Arial"/>
              </a:rPr>
              <a:t>Google</a:t>
            </a:r>
            <a:r>
              <a:rPr lang="zh-TW" altLang="en-US" sz="1100" b="1" i="0" u="none" strike="noStrike" cap="none" dirty="0">
                <a:solidFill>
                  <a:srgbClr val="000000"/>
                </a:solidFill>
                <a:effectLst/>
                <a:latin typeface="Arial"/>
                <a:ea typeface="Arial"/>
                <a:cs typeface="Arial"/>
                <a:sym typeface="Arial"/>
              </a:rPr>
              <a:t>「量子霸權」說法過於浮誇，且解決的問題不具有任何實用性</a:t>
            </a:r>
          </a:p>
          <a:p>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的研究為科研界投下了一顆震撼彈，但另一量子電腦巨頭</a:t>
            </a:r>
            <a:r>
              <a:rPr lang="en-US" altLang="zh-TW" sz="1100" b="0" i="0" u="none" strike="noStrike" cap="none" dirty="0">
                <a:solidFill>
                  <a:srgbClr val="000000"/>
                </a:solidFill>
                <a:effectLst/>
                <a:latin typeface="Arial"/>
                <a:ea typeface="Arial"/>
                <a:cs typeface="Arial"/>
                <a:sym typeface="Arial"/>
              </a:rPr>
              <a:t>IBM</a:t>
            </a:r>
            <a:r>
              <a:rPr lang="zh-TW" altLang="en-US" sz="1100" b="0" i="0" u="none" strike="noStrike" cap="none" dirty="0">
                <a:solidFill>
                  <a:srgbClr val="000000"/>
                </a:solidFill>
                <a:effectLst/>
                <a:latin typeface="Arial"/>
                <a:ea typeface="Arial"/>
                <a:cs typeface="Arial"/>
                <a:sym typeface="Arial"/>
              </a:rPr>
              <a:t>卻反對這個說法，在去年</a:t>
            </a:r>
            <a:r>
              <a:rPr lang="en-US" altLang="zh-TW" sz="1100" b="0" i="0" u="none" strike="noStrike" cap="none" dirty="0">
                <a:solidFill>
                  <a:srgbClr val="000000"/>
                </a:solidFill>
                <a:effectLst/>
                <a:latin typeface="Arial"/>
                <a:ea typeface="Arial"/>
                <a:cs typeface="Arial"/>
                <a:sym typeface="Arial"/>
              </a:rPr>
              <a:t>10</a:t>
            </a:r>
            <a:r>
              <a:rPr lang="zh-TW" altLang="en-US" sz="1100" b="0" i="0" u="none" strike="noStrike" cap="none" dirty="0">
                <a:solidFill>
                  <a:srgbClr val="000000"/>
                </a:solidFill>
                <a:effectLst/>
                <a:latin typeface="Arial"/>
                <a:ea typeface="Arial"/>
                <a:cs typeface="Arial"/>
                <a:sym typeface="Arial"/>
              </a:rPr>
              <a:t>月</a:t>
            </a:r>
            <a:r>
              <a:rPr lang="en-US" altLang="zh-TW" sz="1100" b="0" i="0" u="none" strike="noStrike" cap="none" dirty="0">
                <a:solidFill>
                  <a:srgbClr val="000000"/>
                </a:solidFill>
                <a:effectLst/>
                <a:latin typeface="Arial"/>
                <a:ea typeface="Arial"/>
                <a:cs typeface="Arial"/>
                <a:sym typeface="Arial"/>
              </a:rPr>
              <a:t>22</a:t>
            </a:r>
            <a:r>
              <a:rPr lang="zh-TW" altLang="en-US" sz="1100" b="0" i="0" u="none" strike="noStrike" cap="none" dirty="0">
                <a:solidFill>
                  <a:srgbClr val="000000"/>
                </a:solidFill>
                <a:effectLst/>
                <a:latin typeface="Arial"/>
                <a:ea typeface="Arial"/>
                <a:cs typeface="Arial"/>
                <a:sym typeface="Arial"/>
              </a:rPr>
              <a:t>日發文嚴正駁斥</a:t>
            </a:r>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「量子霸權」的真實性。</a:t>
            </a:r>
          </a:p>
          <a:p>
            <a:r>
              <a:rPr lang="en-US" altLang="zh-TW" sz="1100" b="0" i="0" u="none" strike="noStrike" cap="none" dirty="0">
                <a:solidFill>
                  <a:srgbClr val="000000"/>
                </a:solidFill>
                <a:effectLst/>
                <a:latin typeface="Arial"/>
                <a:ea typeface="Arial"/>
                <a:cs typeface="Arial"/>
                <a:sym typeface="Arial"/>
              </a:rPr>
              <a:t>IBM</a:t>
            </a:r>
            <a:r>
              <a:rPr lang="zh-TW" altLang="en-US" sz="1100" b="0" i="0" u="none" strike="noStrike" cap="none" dirty="0">
                <a:solidFill>
                  <a:srgbClr val="000000"/>
                </a:solidFill>
                <a:effectLst/>
                <a:latin typeface="Arial"/>
                <a:ea typeface="Arial"/>
                <a:cs typeface="Arial"/>
                <a:sym typeface="Arial"/>
              </a:rPr>
              <a:t>表示，</a:t>
            </a:r>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假定的演算法並未充分發揮超級電腦的運算優勢，經過</a:t>
            </a:r>
            <a:r>
              <a:rPr lang="en-US" altLang="zh-TW" sz="1100" b="0" i="0" u="none" strike="noStrike" cap="none" dirty="0">
                <a:solidFill>
                  <a:srgbClr val="000000"/>
                </a:solidFill>
                <a:effectLst/>
                <a:latin typeface="Arial"/>
                <a:ea typeface="Arial"/>
                <a:cs typeface="Arial"/>
                <a:sym typeface="Arial"/>
              </a:rPr>
              <a:t>IBM</a:t>
            </a:r>
            <a:r>
              <a:rPr lang="zh-TW" altLang="en-US" sz="1100" b="0" i="0" u="none" strike="noStrike" cap="none" dirty="0">
                <a:solidFill>
                  <a:srgbClr val="000000"/>
                </a:solidFill>
                <a:effectLst/>
                <a:latin typeface="Arial"/>
                <a:ea typeface="Arial"/>
                <a:cs typeface="Arial"/>
                <a:sym typeface="Arial"/>
              </a:rPr>
              <a:t>團隊重新修正與驗證之後，預估超級電腦的運算時間將從</a:t>
            </a:r>
            <a:r>
              <a:rPr lang="en-US" altLang="zh-TW" sz="1100" b="0" i="0" u="none" strike="noStrike" cap="none" dirty="0">
                <a:solidFill>
                  <a:srgbClr val="000000"/>
                </a:solidFill>
                <a:effectLst/>
                <a:latin typeface="Arial"/>
                <a:ea typeface="Arial"/>
                <a:cs typeface="Arial"/>
                <a:sym typeface="Arial"/>
              </a:rPr>
              <a:t>1</a:t>
            </a:r>
            <a:r>
              <a:rPr lang="zh-TW" altLang="en-US" sz="1100" b="0" i="0" u="none" strike="noStrike" cap="none" dirty="0">
                <a:solidFill>
                  <a:srgbClr val="000000"/>
                </a:solidFill>
                <a:effectLst/>
                <a:latin typeface="Arial"/>
                <a:ea typeface="Arial"/>
                <a:cs typeface="Arial"/>
                <a:sym typeface="Arial"/>
              </a:rPr>
              <a:t>萬年大幅縮減至</a:t>
            </a:r>
            <a:r>
              <a:rPr lang="en-US" altLang="zh-TW" sz="1100" b="0" i="0" u="none" strike="noStrike" cap="none" dirty="0">
                <a:solidFill>
                  <a:srgbClr val="000000"/>
                </a:solidFill>
                <a:effectLst/>
                <a:latin typeface="Arial"/>
                <a:ea typeface="Arial"/>
                <a:cs typeface="Arial"/>
                <a:sym typeface="Arial"/>
              </a:rPr>
              <a:t>2.5</a:t>
            </a:r>
            <a:r>
              <a:rPr lang="zh-TW" altLang="en-US" sz="1100" b="0" i="0" u="none" strike="noStrike" cap="none" dirty="0">
                <a:solidFill>
                  <a:srgbClr val="000000"/>
                </a:solidFill>
                <a:effectLst/>
                <a:latin typeface="Arial"/>
                <a:ea typeface="Arial"/>
                <a:cs typeface="Arial"/>
                <a:sym typeface="Arial"/>
              </a:rPr>
              <a:t>天。因此，</a:t>
            </a:r>
            <a:r>
              <a:rPr lang="en-US" altLang="zh-TW" sz="1100" b="0" i="0" u="none" strike="noStrike" cap="none" dirty="0">
                <a:solidFill>
                  <a:srgbClr val="000000"/>
                </a:solidFill>
                <a:effectLst/>
                <a:latin typeface="Arial"/>
                <a:ea typeface="Arial"/>
                <a:cs typeface="Arial"/>
                <a:sym typeface="Arial"/>
              </a:rPr>
              <a:t>IBM</a:t>
            </a:r>
            <a:r>
              <a:rPr lang="zh-TW" altLang="en-US" sz="1100" b="0" i="0" u="none" strike="noStrike" cap="none" dirty="0">
                <a:solidFill>
                  <a:srgbClr val="000000"/>
                </a:solidFill>
                <a:effectLst/>
                <a:latin typeface="Arial"/>
                <a:ea typeface="Arial"/>
                <a:cs typeface="Arial"/>
                <a:sym typeface="Arial"/>
              </a:rPr>
              <a:t>主張用超級電腦運算此項問題並非難以企及，不應該視此為達成了「量子霸權」。同時，</a:t>
            </a:r>
            <a:r>
              <a:rPr lang="en-US" altLang="zh-TW" sz="1100" b="0" i="0" u="none" strike="noStrike" cap="none" dirty="0">
                <a:solidFill>
                  <a:srgbClr val="000000"/>
                </a:solidFill>
                <a:effectLst/>
                <a:latin typeface="Arial"/>
                <a:ea typeface="Arial"/>
                <a:cs typeface="Arial"/>
                <a:sym typeface="Arial"/>
              </a:rPr>
              <a:t>IBM</a:t>
            </a:r>
            <a:r>
              <a:rPr lang="zh-TW" altLang="en-US" sz="1100" b="0" i="0" u="none" strike="noStrike" cap="none" dirty="0">
                <a:solidFill>
                  <a:srgbClr val="000000"/>
                </a:solidFill>
                <a:effectLst/>
                <a:latin typeface="Arial"/>
                <a:ea typeface="Arial"/>
                <a:cs typeface="Arial"/>
                <a:sym typeface="Arial"/>
              </a:rPr>
              <a:t>認為量子電腦與超級電腦各有所長，兩者應互為協同合作關係，且發展量子電腦並非要取代古典電腦，暗諷</a:t>
            </a:r>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說法過於誇大。</a:t>
            </a:r>
          </a:p>
          <a:p>
            <a:r>
              <a:rPr lang="zh-TW" altLang="en-US" sz="1100" b="0" i="0" u="none" strike="noStrike" cap="none" dirty="0">
                <a:solidFill>
                  <a:srgbClr val="000000"/>
                </a:solidFill>
                <a:effectLst/>
                <a:latin typeface="Arial"/>
                <a:ea typeface="Arial"/>
                <a:cs typeface="Arial"/>
                <a:sym typeface="Arial"/>
              </a:rPr>
              <a:t>來源：</a:t>
            </a:r>
            <a:r>
              <a:rPr lang="en-US" altLang="zh-TW" sz="1100" b="0" i="0" u="none" strike="noStrike" cap="none" dirty="0" err="1">
                <a:solidFill>
                  <a:srgbClr val="000000"/>
                </a:solidFill>
                <a:effectLst/>
                <a:latin typeface="Arial"/>
                <a:ea typeface="Arial"/>
                <a:cs typeface="Arial"/>
                <a:sym typeface="Arial"/>
              </a:rPr>
              <a:t>Boykov</a:t>
            </a:r>
            <a:r>
              <a:rPr lang="en-US" altLang="zh-TW" sz="1100" b="0" i="0" u="none" strike="noStrike" cap="none" dirty="0">
                <a:solidFill>
                  <a:srgbClr val="000000"/>
                </a:solidFill>
                <a:effectLst/>
                <a:latin typeface="Arial"/>
                <a:ea typeface="Arial"/>
                <a:cs typeface="Arial"/>
                <a:sym typeface="Arial"/>
              </a:rPr>
              <a:t> via </a:t>
            </a:r>
            <a:r>
              <a:rPr lang="en-US" altLang="zh-TW" sz="1100" b="0" i="0" u="none" strike="noStrike" cap="none" dirty="0" err="1">
                <a:solidFill>
                  <a:srgbClr val="000000"/>
                </a:solidFill>
                <a:effectLst/>
                <a:latin typeface="Arial"/>
                <a:ea typeface="Arial"/>
                <a:cs typeface="Arial"/>
                <a:sym typeface="Arial"/>
              </a:rPr>
              <a:t>shutterstock</a:t>
            </a:r>
            <a:endParaRPr lang="en-US" altLang="zh-TW" sz="1100" b="0" i="0" u="none" strike="noStrike" cap="none" dirty="0">
              <a:solidFill>
                <a:srgbClr val="000000"/>
              </a:solidFill>
              <a:effectLst/>
              <a:latin typeface="Arial"/>
              <a:ea typeface="Arial"/>
              <a:cs typeface="Arial"/>
              <a:sym typeface="Arial"/>
            </a:endParaRPr>
          </a:p>
          <a:p>
            <a:r>
              <a:rPr lang="zh-TW" altLang="en-US" sz="1100" b="0" i="0" u="none" strike="noStrike" cap="none" dirty="0">
                <a:solidFill>
                  <a:srgbClr val="000000"/>
                </a:solidFill>
                <a:effectLst/>
                <a:latin typeface="Arial"/>
                <a:ea typeface="Arial"/>
                <a:cs typeface="Arial"/>
                <a:sym typeface="Arial"/>
              </a:rPr>
              <a:t>不讓</a:t>
            </a:r>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做霸權美夢，</a:t>
            </a:r>
            <a:r>
              <a:rPr lang="en-US" altLang="zh-TW" sz="1100" b="0" i="0" u="none" strike="noStrike" cap="none" dirty="0">
                <a:solidFill>
                  <a:srgbClr val="000000"/>
                </a:solidFill>
                <a:effectLst/>
                <a:latin typeface="Arial"/>
                <a:ea typeface="Arial"/>
                <a:cs typeface="Arial"/>
                <a:sym typeface="Arial"/>
              </a:rPr>
              <a:t>IBM</a:t>
            </a:r>
            <a:r>
              <a:rPr lang="zh-TW" altLang="en-US" sz="1100" b="0" i="0" u="none" strike="noStrike" cap="none" dirty="0">
                <a:solidFill>
                  <a:srgbClr val="000000"/>
                </a:solidFill>
                <a:effectLst/>
                <a:latin typeface="Arial"/>
                <a:ea typeface="Arial"/>
                <a:cs typeface="Arial"/>
                <a:sym typeface="Arial"/>
              </a:rPr>
              <a:t>也積極投入量子電腦的研發。</a:t>
            </a:r>
          </a:p>
          <a:p>
            <a:r>
              <a:rPr lang="zh-TW" altLang="en-US" sz="1100" b="0" i="0" u="none" strike="noStrike" cap="none" dirty="0">
                <a:solidFill>
                  <a:srgbClr val="000000"/>
                </a:solidFill>
                <a:effectLst/>
                <a:latin typeface="Arial"/>
                <a:ea typeface="Arial"/>
                <a:cs typeface="Arial"/>
                <a:sym typeface="Arial"/>
              </a:rPr>
              <a:t>此外，另有專家主張</a:t>
            </a:r>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所設計的隨機亂數問題相當偏頗，頂多證明其高速運算效能，但距離社會大眾引頸期盼量子電腦能真正解決實用問題的理想情境，如預測氣候變化、推薦藥物最佳成分組合等，仍有一大段差距。</a:t>
            </a:r>
          </a:p>
          <a:p>
            <a:r>
              <a:rPr lang="zh-TW" altLang="en-US" sz="1100" b="0" i="0" u="none" strike="noStrike" cap="none" dirty="0">
                <a:solidFill>
                  <a:srgbClr val="000000"/>
                </a:solidFill>
                <a:effectLst/>
                <a:latin typeface="Arial"/>
                <a:ea typeface="Arial"/>
                <a:cs typeface="Arial"/>
                <a:sym typeface="Arial"/>
              </a:rPr>
              <a:t>同時，既然超級電腦仍可費時解答</a:t>
            </a:r>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所設計的問題，那麼實際情況並非「量子霸權」所稱「量子電腦可以解決古典電腦永遠無法處理的問題」，而更接近「量子優勢」所稱「量子電腦明顯擁有比古典電腦更快的運算能力」，因此削弱了</a:t>
            </a:r>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刻意塑造「量子霸權」的神話地位。</a:t>
            </a:r>
          </a:p>
          <a:p>
            <a:r>
              <a:rPr lang="zh-TW" altLang="en-US" sz="1100" b="1" i="0" u="none" strike="noStrike" cap="none" dirty="0">
                <a:solidFill>
                  <a:srgbClr val="000000"/>
                </a:solidFill>
                <a:effectLst/>
                <a:latin typeface="Arial"/>
                <a:ea typeface="Arial"/>
                <a:cs typeface="Arial"/>
                <a:sym typeface="Arial"/>
              </a:rPr>
              <a:t>「量子時代」曙光乍現，但商業應用尚處於萌芽期</a:t>
            </a:r>
          </a:p>
          <a:p>
            <a:r>
              <a:rPr lang="zh-TW" altLang="en-US" sz="1100" b="0" i="0" u="none" strike="noStrike" cap="none" dirty="0">
                <a:solidFill>
                  <a:srgbClr val="000000"/>
                </a:solidFill>
                <a:effectLst/>
                <a:latin typeface="Arial"/>
                <a:ea typeface="Arial"/>
                <a:cs typeface="Arial"/>
                <a:sym typeface="Arial"/>
              </a:rPr>
              <a:t>儘管</a:t>
            </a:r>
            <a:r>
              <a:rPr lang="en-US" altLang="zh-TW" sz="1100" b="0" i="0" u="none" strike="noStrike" cap="none" dirty="0">
                <a:solidFill>
                  <a:srgbClr val="000000"/>
                </a:solidFill>
                <a:effectLst/>
                <a:latin typeface="Arial"/>
                <a:ea typeface="Arial"/>
                <a:cs typeface="Arial"/>
                <a:sym typeface="Arial"/>
              </a:rPr>
              <a:t>Google</a:t>
            </a:r>
            <a:r>
              <a:rPr lang="zh-TW" altLang="en-US" sz="1100" b="0" i="0" u="none" strike="noStrike" cap="none" dirty="0">
                <a:solidFill>
                  <a:srgbClr val="000000"/>
                </a:solidFill>
                <a:effectLst/>
                <a:latin typeface="Arial"/>
                <a:ea typeface="Arial"/>
                <a:cs typeface="Arial"/>
                <a:sym typeface="Arial"/>
              </a:rPr>
              <a:t>是否達到「量子霸權」仍備受爭議，但無可否認的是，相關研究的確大幅縮短了運算時間，驗證了量子電腦的未來發展潛力。正如同萊特兄弟飛機首航</a:t>
            </a:r>
            <a:r>
              <a:rPr lang="en-US" altLang="zh-TW" sz="1100" b="0" i="0" u="none" strike="noStrike" cap="none" dirty="0">
                <a:solidFill>
                  <a:srgbClr val="000000"/>
                </a:solidFill>
                <a:effectLst/>
                <a:latin typeface="Arial"/>
                <a:ea typeface="Arial"/>
                <a:cs typeface="Arial"/>
                <a:sym typeface="Arial"/>
              </a:rPr>
              <a:t>12</a:t>
            </a:r>
            <a:r>
              <a:rPr lang="zh-TW" altLang="en-US" sz="1100" b="0" i="0" u="none" strike="noStrike" cap="none" dirty="0">
                <a:solidFill>
                  <a:srgbClr val="000000"/>
                </a:solidFill>
                <a:effectLst/>
                <a:latin typeface="Arial"/>
                <a:ea typeface="Arial"/>
                <a:cs typeface="Arial"/>
                <a:sym typeface="Arial"/>
              </a:rPr>
              <a:t>秒、蘇聯首顆人造衛星</a:t>
            </a:r>
            <a:r>
              <a:rPr lang="en-US" altLang="zh-TW" sz="1100" b="0" i="0" u="none" strike="noStrike" cap="none" dirty="0">
                <a:solidFill>
                  <a:srgbClr val="000000"/>
                </a:solidFill>
                <a:effectLst/>
                <a:latin typeface="Arial"/>
                <a:ea typeface="Arial"/>
                <a:cs typeface="Arial"/>
                <a:sym typeface="Arial"/>
              </a:rPr>
              <a:t>Sputnik</a:t>
            </a:r>
            <a:r>
              <a:rPr lang="zh-TW" altLang="en-US" sz="1100" b="0" i="0" u="none" strike="noStrike" cap="none" dirty="0">
                <a:solidFill>
                  <a:srgbClr val="000000"/>
                </a:solidFill>
                <a:effectLst/>
                <a:latin typeface="Arial"/>
                <a:ea typeface="Arial"/>
                <a:cs typeface="Arial"/>
                <a:sym typeface="Arial"/>
              </a:rPr>
              <a:t>升空一般，當下雖未能證明有何實際應用，卻為下一個工業時代畫下新的起點。</a:t>
            </a:r>
          </a:p>
          <a:p>
            <a:r>
              <a:rPr lang="zh-TW" altLang="en-US" sz="1100" b="0" i="0" u="none" strike="noStrike" cap="none" dirty="0">
                <a:solidFill>
                  <a:srgbClr val="000000"/>
                </a:solidFill>
                <a:effectLst/>
                <a:latin typeface="Arial"/>
                <a:ea typeface="Arial"/>
                <a:cs typeface="Arial"/>
                <a:sym typeface="Arial"/>
              </a:rPr>
              <a:t>不過，</a:t>
            </a:r>
            <a:r>
              <a:rPr lang="en-US" altLang="zh-TW" sz="1100" b="0" i="0" u="none" strike="noStrike" cap="none" dirty="0">
                <a:solidFill>
                  <a:srgbClr val="000000"/>
                </a:solidFill>
                <a:effectLst/>
                <a:latin typeface="Arial"/>
                <a:ea typeface="Arial"/>
                <a:cs typeface="Arial"/>
                <a:sym typeface="Arial"/>
              </a:rPr>
              <a:t>50</a:t>
            </a:r>
            <a:r>
              <a:rPr lang="zh-TW" altLang="en-US" sz="1100" b="0" i="0" u="none" strike="noStrike" cap="none" dirty="0">
                <a:solidFill>
                  <a:srgbClr val="000000"/>
                </a:solidFill>
                <a:effectLst/>
                <a:latin typeface="Arial"/>
                <a:ea typeface="Arial"/>
                <a:cs typeface="Arial"/>
                <a:sym typeface="Arial"/>
              </a:rPr>
              <a:t>個量子位元仍不足以解決現實世界的量子問題，這僅是超級電腦可以模擬單一個苯環分子結構狀態的程度。後續尚有如何發展實用的量子演算法、提高量子位元數目、延長相干時間、容錯與降低功耗等挑戰，甚至與古典電腦混合使用的新課題，可以預見這是遙遠的未來，而商業應用研究正處在早期的起步階段而已。</a:t>
            </a:r>
          </a:p>
          <a:p>
            <a:endParaRPr lang="zh-TW" altLang="en-US" dirty="0"/>
          </a:p>
        </p:txBody>
      </p:sp>
    </p:spTree>
    <p:extLst>
      <p:ext uri="{BB962C8B-B14F-4D97-AF65-F5344CB8AC3E}">
        <p14:creationId xmlns:p14="http://schemas.microsoft.com/office/powerpoint/2010/main" val="123694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20"/>
        <p:cNvGrpSpPr/>
        <p:nvPr/>
      </p:nvGrpSpPr>
      <p:grpSpPr>
        <a:xfrm>
          <a:off x="0" y="0"/>
          <a:ext cx="0" cy="0"/>
          <a:chOff x="0" y="0"/>
          <a:chExt cx="0" cy="0"/>
        </a:xfrm>
      </p:grpSpPr>
      <p:grpSp>
        <p:nvGrpSpPr>
          <p:cNvPr id="21" name="Google Shape;21;g100e299d3cb_5_16"/>
          <p:cNvGrpSpPr/>
          <p:nvPr/>
        </p:nvGrpSpPr>
        <p:grpSpPr>
          <a:xfrm>
            <a:off x="0" y="0"/>
            <a:ext cx="9336088" cy="5000625"/>
            <a:chOff x="0" y="0"/>
            <a:chExt cx="5881" cy="4200"/>
          </a:xfrm>
        </p:grpSpPr>
        <p:sp>
          <p:nvSpPr>
            <p:cNvPr id="22" name="Google Shape;22;g100e299d3cb_5_16"/>
            <p:cNvSpPr/>
            <p:nvPr/>
          </p:nvSpPr>
          <p:spPr>
            <a:xfrm>
              <a:off x="0" y="0"/>
              <a:ext cx="2100" cy="4200"/>
            </a:xfrm>
            <a:prstGeom prst="rect">
              <a:avLst/>
            </a:prstGeom>
            <a:gradFill>
              <a:gsLst>
                <a:gs pos="0">
                  <a:schemeClr val="folHlink"/>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3" name="Google Shape;23;g100e299d3cb_5_16"/>
            <p:cNvSpPr/>
            <p:nvPr/>
          </p:nvSpPr>
          <p:spPr>
            <a:xfrm>
              <a:off x="1081" y="1065"/>
              <a:ext cx="4800" cy="15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grpSp>
          <p:nvGrpSpPr>
            <p:cNvPr id="24" name="Google Shape;24;g100e299d3cb_5_16"/>
            <p:cNvGrpSpPr/>
            <p:nvPr/>
          </p:nvGrpSpPr>
          <p:grpSpPr>
            <a:xfrm>
              <a:off x="0" y="672"/>
              <a:ext cx="1737" cy="1885"/>
              <a:chOff x="0" y="672"/>
              <a:chExt cx="1737" cy="1885"/>
            </a:xfrm>
          </p:grpSpPr>
          <p:sp>
            <p:nvSpPr>
              <p:cNvPr id="25" name="Google Shape;25;g100e299d3cb_5_16"/>
              <p:cNvSpPr/>
              <p:nvPr/>
            </p:nvSpPr>
            <p:spPr>
              <a:xfrm>
                <a:off x="361" y="2257"/>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6" name="Google Shape;26;g100e299d3cb_5_16"/>
              <p:cNvSpPr/>
              <p:nvPr/>
            </p:nvSpPr>
            <p:spPr>
              <a:xfrm>
                <a:off x="1081" y="1065"/>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7" name="Google Shape;27;g100e299d3cb_5_16"/>
              <p:cNvSpPr/>
              <p:nvPr/>
            </p:nvSpPr>
            <p:spPr>
              <a:xfrm>
                <a:off x="1437" y="672"/>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8" name="Google Shape;28;g100e299d3cb_5_16"/>
              <p:cNvSpPr/>
              <p:nvPr/>
            </p:nvSpPr>
            <p:spPr>
              <a:xfrm>
                <a:off x="719" y="2257"/>
                <a:ext cx="300" cy="3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9" name="Google Shape;29;g100e299d3cb_5_16"/>
              <p:cNvSpPr/>
              <p:nvPr/>
            </p:nvSpPr>
            <p:spPr>
              <a:xfrm>
                <a:off x="1437" y="1065"/>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0" name="Google Shape;30;g100e299d3cb_5_16"/>
              <p:cNvSpPr/>
              <p:nvPr/>
            </p:nvSpPr>
            <p:spPr>
              <a:xfrm>
                <a:off x="719" y="1464"/>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1" name="Google Shape;31;g100e299d3cb_5_16"/>
              <p:cNvSpPr/>
              <p:nvPr/>
            </p:nvSpPr>
            <p:spPr>
              <a:xfrm>
                <a:off x="0" y="1464"/>
                <a:ext cx="300" cy="3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2" name="Google Shape;32;g100e299d3cb_5_16"/>
              <p:cNvSpPr/>
              <p:nvPr/>
            </p:nvSpPr>
            <p:spPr>
              <a:xfrm>
                <a:off x="1081" y="1464"/>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3" name="Google Shape;33;g100e299d3cb_5_16"/>
              <p:cNvSpPr/>
              <p:nvPr/>
            </p:nvSpPr>
            <p:spPr>
              <a:xfrm>
                <a:off x="361" y="1857"/>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4" name="Google Shape;34;g100e299d3cb_5_16"/>
              <p:cNvSpPr/>
              <p:nvPr/>
            </p:nvSpPr>
            <p:spPr>
              <a:xfrm>
                <a:off x="719" y="1857"/>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grpSp>
      </p:grpSp>
      <p:sp>
        <p:nvSpPr>
          <p:cNvPr id="35" name="Google Shape;35;g100e299d3cb_5_16"/>
          <p:cNvSpPr txBox="1">
            <a:spLocks noGrp="1"/>
          </p:cNvSpPr>
          <p:nvPr>
            <p:ph type="dt" idx="10"/>
          </p:nvPr>
        </p:nvSpPr>
        <p:spPr>
          <a:xfrm>
            <a:off x="457200" y="4686300"/>
            <a:ext cx="2133600" cy="3429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6" name="Google Shape;36;g100e299d3cb_5_16"/>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b" anchorCtr="0">
            <a:noAutofit/>
          </a:bodyPr>
          <a:lstStyle>
            <a:lvl1pPr lvl="0" algn="ctr">
              <a:lnSpc>
                <a:spcPct val="100000"/>
              </a:lnSpc>
              <a:spcBef>
                <a:spcPts val="0"/>
              </a:spcBef>
              <a:spcAft>
                <a:spcPts val="0"/>
              </a:spcAft>
              <a:buClr>
                <a:schemeClr val="dk1"/>
              </a:buClr>
              <a:buSzPts val="1100"/>
              <a:buFont typeface="Arial"/>
              <a:buNone/>
              <a:defRPr b="0" i="0">
                <a:solidFill>
                  <a:schemeClr val="dk1"/>
                </a:solidFill>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7" name="Google Shape;37;g100e299d3cb_5_16"/>
          <p:cNvSpPr txBox="1">
            <a:spLocks noGrp="1"/>
          </p:cNvSpPr>
          <p:nvPr>
            <p:ph type="sldNum" idx="12"/>
          </p:nvPr>
        </p:nvSpPr>
        <p:spPr>
          <a:xfrm>
            <a:off x="7010400" y="4686300"/>
            <a:ext cx="2133600" cy="342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38" name="Google Shape;38;g100e299d3cb_5_16"/>
          <p:cNvSpPr txBox="1">
            <a:spLocks noGrp="1"/>
          </p:cNvSpPr>
          <p:nvPr>
            <p:ph type="ctrTitle"/>
          </p:nvPr>
        </p:nvSpPr>
        <p:spPr>
          <a:xfrm>
            <a:off x="2971800" y="1371600"/>
            <a:ext cx="6019800" cy="16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38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g100e299d3cb_5_16"/>
          <p:cNvSpPr txBox="1">
            <a:spLocks noGrp="1"/>
          </p:cNvSpPr>
          <p:nvPr>
            <p:ph type="subTitle" idx="1"/>
          </p:nvPr>
        </p:nvSpPr>
        <p:spPr>
          <a:xfrm>
            <a:off x="2971800" y="3200400"/>
            <a:ext cx="6019800" cy="1314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00"/>
              </a:spcBef>
              <a:spcAft>
                <a:spcPts val="0"/>
              </a:spcAft>
              <a:buSzPts val="1900"/>
              <a:buFont typeface="Noto Sans Symbols"/>
              <a:buNone/>
              <a:defRPr sz="2600"/>
            </a:lvl1pPr>
            <a:lvl2pPr lvl="1" algn="l">
              <a:lnSpc>
                <a:spcPct val="100000"/>
              </a:lnSpc>
              <a:spcBef>
                <a:spcPts val="300"/>
              </a:spcBef>
              <a:spcAft>
                <a:spcPts val="0"/>
              </a:spcAft>
              <a:buSzPts val="1100"/>
              <a:buChar char="◻"/>
              <a:defRPr/>
            </a:lvl2pPr>
            <a:lvl3pPr lvl="2" algn="l">
              <a:lnSpc>
                <a:spcPct val="100000"/>
              </a:lnSpc>
              <a:spcBef>
                <a:spcPts val="300"/>
              </a:spcBef>
              <a:spcAft>
                <a:spcPts val="0"/>
              </a:spcAft>
              <a:buSzPts val="900"/>
              <a:buChar char="■"/>
              <a:defRPr/>
            </a:lvl3pPr>
            <a:lvl4pPr lvl="3" algn="l">
              <a:lnSpc>
                <a:spcPct val="100000"/>
              </a:lnSpc>
              <a:spcBef>
                <a:spcPts val="300"/>
              </a:spcBef>
              <a:spcAft>
                <a:spcPts val="0"/>
              </a:spcAft>
              <a:buSzPts val="900"/>
              <a:buChar char="◻"/>
              <a:defRPr/>
            </a:lvl4pPr>
            <a:lvl5pPr lvl="4" algn="l">
              <a:lnSpc>
                <a:spcPct val="100000"/>
              </a:lnSpc>
              <a:spcBef>
                <a:spcPts val="300"/>
              </a:spcBef>
              <a:spcAft>
                <a:spcPts val="0"/>
              </a:spcAft>
              <a:buSzPts val="1400"/>
              <a:buChar char="▪"/>
              <a:defRPr/>
            </a:lvl5pPr>
            <a:lvl6pPr lvl="5" algn="l">
              <a:lnSpc>
                <a:spcPct val="100000"/>
              </a:lnSpc>
              <a:spcBef>
                <a:spcPts val="300"/>
              </a:spcBef>
              <a:spcAft>
                <a:spcPts val="0"/>
              </a:spcAft>
              <a:buSzPts val="1400"/>
              <a:buChar char="▪"/>
              <a:defRPr/>
            </a:lvl6pPr>
            <a:lvl7pPr lvl="6" algn="l">
              <a:lnSpc>
                <a:spcPct val="100000"/>
              </a:lnSpc>
              <a:spcBef>
                <a:spcPts val="300"/>
              </a:spcBef>
              <a:spcAft>
                <a:spcPts val="0"/>
              </a:spcAft>
              <a:buSzPts val="1400"/>
              <a:buChar char="▪"/>
              <a:defRPr/>
            </a:lvl7pPr>
            <a:lvl8pPr lvl="7" algn="l">
              <a:lnSpc>
                <a:spcPct val="100000"/>
              </a:lnSpc>
              <a:spcBef>
                <a:spcPts val="300"/>
              </a:spcBef>
              <a:spcAft>
                <a:spcPts val="0"/>
              </a:spcAft>
              <a:buSzPts val="1400"/>
              <a:buChar char="▪"/>
              <a:defRPr/>
            </a:lvl8pPr>
            <a:lvl9pPr lvl="8" algn="l">
              <a:lnSpc>
                <a:spcPct val="100000"/>
              </a:lnSpc>
              <a:spcBef>
                <a:spcPts val="30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0"/>
        <p:cNvGrpSpPr/>
        <p:nvPr/>
      </p:nvGrpSpPr>
      <p:grpSpPr>
        <a:xfrm>
          <a:off x="0" y="0"/>
          <a:ext cx="0" cy="0"/>
          <a:chOff x="0" y="0"/>
          <a:chExt cx="0" cy="0"/>
        </a:xfrm>
      </p:grpSpPr>
      <p:sp>
        <p:nvSpPr>
          <p:cNvPr id="41" name="Google Shape;41;g100e299d3cb_5_62"/>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g100e299d3cb_5_62"/>
          <p:cNvSpPr txBox="1">
            <a:spLocks noGrp="1"/>
          </p:cNvSpPr>
          <p:nvPr>
            <p:ph type="ftr" idx="11"/>
          </p:nvPr>
        </p:nvSpPr>
        <p:spPr>
          <a:xfrm>
            <a:off x="2555882" y="4839891"/>
            <a:ext cx="49830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3" name="Google Shape;43;g100e299d3cb_5_62"/>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44" name="Google Shape;44;g100e299d3cb_5_62"/>
          <p:cNvSpPr txBox="1">
            <a:spLocks noGrp="1"/>
          </p:cNvSpPr>
          <p:nvPr>
            <p:ph type="dt" idx="10"/>
          </p:nvPr>
        </p:nvSpPr>
        <p:spPr>
          <a:xfrm>
            <a:off x="468313" y="4677966"/>
            <a:ext cx="2133600" cy="3570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62"/>
        <p:cNvGrpSpPr/>
        <p:nvPr/>
      </p:nvGrpSpPr>
      <p:grpSpPr>
        <a:xfrm>
          <a:off x="0" y="0"/>
          <a:ext cx="0" cy="0"/>
          <a:chOff x="0" y="0"/>
          <a:chExt cx="0" cy="0"/>
        </a:xfrm>
      </p:grpSpPr>
      <p:sp>
        <p:nvSpPr>
          <p:cNvPr id="63" name="Google Shape;63;g100e299d3cb_5_36"/>
          <p:cNvSpPr txBox="1">
            <a:spLocks noGrp="1"/>
          </p:cNvSpPr>
          <p:nvPr>
            <p:ph type="title"/>
          </p:nvPr>
        </p:nvSpPr>
        <p:spPr>
          <a:xfrm>
            <a:off x="457202" y="204788"/>
            <a:ext cx="3008400" cy="8715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g100e299d3cb_5_36"/>
          <p:cNvSpPr txBox="1">
            <a:spLocks noGrp="1"/>
          </p:cNvSpPr>
          <p:nvPr>
            <p:ph type="body" idx="1"/>
          </p:nvPr>
        </p:nvSpPr>
        <p:spPr>
          <a:xfrm>
            <a:off x="3575050" y="204797"/>
            <a:ext cx="5111700" cy="43899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sz="2400"/>
            </a:lvl1pPr>
            <a:lvl2pPr marL="914400" lvl="1" indent="-336550" algn="l">
              <a:lnSpc>
                <a:spcPct val="100000"/>
              </a:lnSpc>
              <a:spcBef>
                <a:spcPts val="400"/>
              </a:spcBef>
              <a:spcAft>
                <a:spcPts val="0"/>
              </a:spcAft>
              <a:buSzPts val="1700"/>
              <a:buChar char="◻"/>
              <a:defRPr sz="2100"/>
            </a:lvl2pPr>
            <a:lvl3pPr marL="1371600" lvl="2" indent="-304800" algn="l">
              <a:lnSpc>
                <a:spcPct val="100000"/>
              </a:lnSpc>
              <a:spcBef>
                <a:spcPts val="400"/>
              </a:spcBef>
              <a:spcAft>
                <a:spcPts val="0"/>
              </a:spcAft>
              <a:buSzPts val="1200"/>
              <a:buChar char="■"/>
              <a:defRPr sz="1800"/>
            </a:lvl3pPr>
            <a:lvl4pPr marL="1828800" lvl="3" indent="-298450" algn="l">
              <a:lnSpc>
                <a:spcPct val="100000"/>
              </a:lnSpc>
              <a:spcBef>
                <a:spcPts val="300"/>
              </a:spcBef>
              <a:spcAft>
                <a:spcPts val="0"/>
              </a:spcAft>
              <a:buSzPts val="1100"/>
              <a:buChar char="◻"/>
              <a:defRPr sz="1500"/>
            </a:lvl4pPr>
            <a:lvl5pPr marL="2286000" lvl="4" indent="-323850" algn="l">
              <a:lnSpc>
                <a:spcPct val="100000"/>
              </a:lnSpc>
              <a:spcBef>
                <a:spcPts val="300"/>
              </a:spcBef>
              <a:spcAft>
                <a:spcPts val="0"/>
              </a:spcAft>
              <a:buSzPts val="1500"/>
              <a:buChar char="▪"/>
              <a:defRPr sz="1500"/>
            </a:lvl5pPr>
            <a:lvl6pPr marL="2743200" lvl="5" indent="-323850" algn="l">
              <a:lnSpc>
                <a:spcPct val="100000"/>
              </a:lnSpc>
              <a:spcBef>
                <a:spcPts val="300"/>
              </a:spcBef>
              <a:spcAft>
                <a:spcPts val="0"/>
              </a:spcAft>
              <a:buSzPts val="1500"/>
              <a:buChar char="▪"/>
              <a:defRPr sz="1500"/>
            </a:lvl6pPr>
            <a:lvl7pPr marL="3200400" lvl="6" indent="-323850" algn="l">
              <a:lnSpc>
                <a:spcPct val="100000"/>
              </a:lnSpc>
              <a:spcBef>
                <a:spcPts val="300"/>
              </a:spcBef>
              <a:spcAft>
                <a:spcPts val="0"/>
              </a:spcAft>
              <a:buSzPts val="1500"/>
              <a:buChar char="▪"/>
              <a:defRPr sz="1500"/>
            </a:lvl7pPr>
            <a:lvl8pPr marL="3657600" lvl="7" indent="-323850" algn="l">
              <a:lnSpc>
                <a:spcPct val="100000"/>
              </a:lnSpc>
              <a:spcBef>
                <a:spcPts val="300"/>
              </a:spcBef>
              <a:spcAft>
                <a:spcPts val="0"/>
              </a:spcAft>
              <a:buSzPts val="1500"/>
              <a:buChar char="▪"/>
              <a:defRPr sz="1500"/>
            </a:lvl8pPr>
            <a:lvl9pPr marL="4114800" lvl="8" indent="-323850" algn="l">
              <a:lnSpc>
                <a:spcPct val="100000"/>
              </a:lnSpc>
              <a:spcBef>
                <a:spcPts val="300"/>
              </a:spcBef>
              <a:spcAft>
                <a:spcPts val="0"/>
              </a:spcAft>
              <a:buSzPts val="1500"/>
              <a:buChar char="▪"/>
              <a:defRPr sz="1500"/>
            </a:lvl9pPr>
          </a:lstStyle>
          <a:p>
            <a:endParaRPr/>
          </a:p>
        </p:txBody>
      </p:sp>
      <p:sp>
        <p:nvSpPr>
          <p:cNvPr id="65" name="Google Shape;65;g100e299d3cb_5_36"/>
          <p:cNvSpPr txBox="1">
            <a:spLocks noGrp="1"/>
          </p:cNvSpPr>
          <p:nvPr>
            <p:ph type="body" idx="2"/>
          </p:nvPr>
        </p:nvSpPr>
        <p:spPr>
          <a:xfrm>
            <a:off x="457202" y="1076327"/>
            <a:ext cx="3008400" cy="35184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200"/>
              </a:spcBef>
              <a:spcAft>
                <a:spcPts val="0"/>
              </a:spcAft>
              <a:buSzPts val="800"/>
              <a:buNone/>
              <a:defRPr sz="1100"/>
            </a:lvl1pPr>
            <a:lvl2pPr marL="914400" lvl="1" indent="-228600" algn="l">
              <a:lnSpc>
                <a:spcPct val="100000"/>
              </a:lnSpc>
              <a:spcBef>
                <a:spcPts val="200"/>
              </a:spcBef>
              <a:spcAft>
                <a:spcPts val="0"/>
              </a:spcAft>
              <a:buSzPts val="700"/>
              <a:buNone/>
              <a:defRPr sz="900"/>
            </a:lvl2pPr>
            <a:lvl3pPr marL="1371600" lvl="2" indent="-228600" algn="l">
              <a:lnSpc>
                <a:spcPct val="100000"/>
              </a:lnSpc>
              <a:spcBef>
                <a:spcPts val="200"/>
              </a:spcBef>
              <a:spcAft>
                <a:spcPts val="0"/>
              </a:spcAft>
              <a:buSzPts val="500"/>
              <a:buNone/>
              <a:defRPr sz="800"/>
            </a:lvl3pPr>
            <a:lvl4pPr marL="1828800" lvl="3" indent="-228600" algn="l">
              <a:lnSpc>
                <a:spcPct val="100000"/>
              </a:lnSpc>
              <a:spcBef>
                <a:spcPts val="100"/>
              </a:spcBef>
              <a:spcAft>
                <a:spcPts val="0"/>
              </a:spcAft>
              <a:buSzPts val="5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66" name="Google Shape;66;g100e299d3cb_5_36"/>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7" name="Google Shape;67;g100e299d3cb_5_36"/>
          <p:cNvSpPr txBox="1">
            <a:spLocks noGrp="1"/>
          </p:cNvSpPr>
          <p:nvPr>
            <p:ph type="sldNum" idx="12"/>
          </p:nvPr>
        </p:nvSpPr>
        <p:spPr>
          <a:xfrm>
            <a:off x="7010400" y="4873789"/>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68" name="Google Shape;68;g100e299d3cb_5_36"/>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9"/>
        <p:cNvGrpSpPr/>
        <p:nvPr/>
      </p:nvGrpSpPr>
      <p:grpSpPr>
        <a:xfrm>
          <a:off x="0" y="0"/>
          <a:ext cx="0" cy="0"/>
          <a:chOff x="0" y="0"/>
          <a:chExt cx="0" cy="0"/>
        </a:xfrm>
      </p:grpSpPr>
      <p:sp>
        <p:nvSpPr>
          <p:cNvPr id="70" name="Google Shape;70;g100e299d3cb_5_43"/>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g100e299d3cb_5_43"/>
          <p:cNvSpPr>
            <a:spLocks noGrp="1"/>
          </p:cNvSpPr>
          <p:nvPr>
            <p:ph type="pic" idx="2"/>
          </p:nvPr>
        </p:nvSpPr>
        <p:spPr>
          <a:xfrm>
            <a:off x="1792288" y="459581"/>
            <a:ext cx="5486400" cy="3086100"/>
          </a:xfrm>
          <a:prstGeom prst="rect">
            <a:avLst/>
          </a:prstGeom>
          <a:noFill/>
          <a:ln>
            <a:noFill/>
          </a:ln>
        </p:spPr>
      </p:sp>
      <p:sp>
        <p:nvSpPr>
          <p:cNvPr id="72" name="Google Shape;72;g100e299d3cb_5_43"/>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200"/>
              </a:spcBef>
              <a:spcAft>
                <a:spcPts val="0"/>
              </a:spcAft>
              <a:buSzPts val="800"/>
              <a:buNone/>
              <a:defRPr sz="1100"/>
            </a:lvl1pPr>
            <a:lvl2pPr marL="914400" lvl="1" indent="-228600" algn="l">
              <a:lnSpc>
                <a:spcPct val="100000"/>
              </a:lnSpc>
              <a:spcBef>
                <a:spcPts val="200"/>
              </a:spcBef>
              <a:spcAft>
                <a:spcPts val="0"/>
              </a:spcAft>
              <a:buSzPts val="700"/>
              <a:buNone/>
              <a:defRPr sz="900"/>
            </a:lvl2pPr>
            <a:lvl3pPr marL="1371600" lvl="2" indent="-228600" algn="l">
              <a:lnSpc>
                <a:spcPct val="100000"/>
              </a:lnSpc>
              <a:spcBef>
                <a:spcPts val="200"/>
              </a:spcBef>
              <a:spcAft>
                <a:spcPts val="0"/>
              </a:spcAft>
              <a:buSzPts val="500"/>
              <a:buNone/>
              <a:defRPr sz="800"/>
            </a:lvl3pPr>
            <a:lvl4pPr marL="1828800" lvl="3" indent="-228600" algn="l">
              <a:lnSpc>
                <a:spcPct val="100000"/>
              </a:lnSpc>
              <a:spcBef>
                <a:spcPts val="100"/>
              </a:spcBef>
              <a:spcAft>
                <a:spcPts val="0"/>
              </a:spcAft>
              <a:buSzPts val="5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73" name="Google Shape;73;g100e299d3cb_5_43"/>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74" name="Google Shape;74;g100e299d3cb_5_43"/>
          <p:cNvSpPr txBox="1">
            <a:spLocks noGrp="1"/>
          </p:cNvSpPr>
          <p:nvPr>
            <p:ph type="sldNum" idx="12"/>
          </p:nvPr>
        </p:nvSpPr>
        <p:spPr>
          <a:xfrm>
            <a:off x="7010400" y="4860342"/>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75" name="Google Shape;75;g100e299d3cb_5_43"/>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6"/>
        <p:cNvGrpSpPr/>
        <p:nvPr/>
      </p:nvGrpSpPr>
      <p:grpSpPr>
        <a:xfrm>
          <a:off x="0" y="0"/>
          <a:ext cx="0" cy="0"/>
          <a:chOff x="0" y="0"/>
          <a:chExt cx="0" cy="0"/>
        </a:xfrm>
      </p:grpSpPr>
      <p:sp>
        <p:nvSpPr>
          <p:cNvPr id="77" name="Google Shape;77;g100e299d3cb_5_50"/>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g100e299d3cb_5_50"/>
          <p:cNvSpPr txBox="1">
            <a:spLocks noGrp="1"/>
          </p:cNvSpPr>
          <p:nvPr>
            <p:ph type="body" idx="1"/>
          </p:nvPr>
        </p:nvSpPr>
        <p:spPr>
          <a:xfrm rot="5400000">
            <a:off x="3043664" y="-1191838"/>
            <a:ext cx="3078900" cy="8229600"/>
          </a:xfrm>
          <a:prstGeom prst="rect">
            <a:avLst/>
          </a:prstGeom>
          <a:noFill/>
          <a:ln>
            <a:noFill/>
          </a:ln>
        </p:spPr>
        <p:txBody>
          <a:bodyPr spcFirstLastPara="1" wrap="square" lIns="68575" tIns="34275" rIns="68575" bIns="34275" anchor="t" anchorCtr="0">
            <a:noAutofit/>
          </a:bodyPr>
          <a:lstStyle>
            <a:lvl1pPr marL="457200" lvl="0" indent="-292100" algn="l">
              <a:lnSpc>
                <a:spcPct val="100000"/>
              </a:lnSpc>
              <a:spcBef>
                <a:spcPts val="300"/>
              </a:spcBef>
              <a:spcAft>
                <a:spcPts val="0"/>
              </a:spcAft>
              <a:buSzPts val="1000"/>
              <a:buChar char="■"/>
              <a:defRPr/>
            </a:lvl1pPr>
            <a:lvl2pPr marL="914400" lvl="1" indent="-298450" algn="l">
              <a:lnSpc>
                <a:spcPct val="100000"/>
              </a:lnSpc>
              <a:spcBef>
                <a:spcPts val="300"/>
              </a:spcBef>
              <a:spcAft>
                <a:spcPts val="0"/>
              </a:spcAft>
              <a:buSzPts val="11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79" name="Google Shape;79;g100e299d3cb_5_50"/>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80" name="Google Shape;80;g100e299d3cb_5_50"/>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81" name="Google Shape;81;g100e299d3cb_5_50"/>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82"/>
        <p:cNvGrpSpPr/>
        <p:nvPr/>
      </p:nvGrpSpPr>
      <p:grpSpPr>
        <a:xfrm>
          <a:off x="0" y="0"/>
          <a:ext cx="0" cy="0"/>
          <a:chOff x="0" y="0"/>
          <a:chExt cx="0" cy="0"/>
        </a:xfrm>
      </p:grpSpPr>
      <p:sp>
        <p:nvSpPr>
          <p:cNvPr id="83" name="Google Shape;83;g100e299d3cb_5_56"/>
          <p:cNvSpPr txBox="1">
            <a:spLocks noGrp="1"/>
          </p:cNvSpPr>
          <p:nvPr>
            <p:ph type="title"/>
          </p:nvPr>
        </p:nvSpPr>
        <p:spPr>
          <a:xfrm rot="5400000">
            <a:off x="5608663" y="1373250"/>
            <a:ext cx="4119600" cy="2058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g100e299d3cb_5_56"/>
          <p:cNvSpPr txBox="1">
            <a:spLocks noGrp="1"/>
          </p:cNvSpPr>
          <p:nvPr>
            <p:ph type="body" idx="1"/>
          </p:nvPr>
        </p:nvSpPr>
        <p:spPr>
          <a:xfrm rot="5400000">
            <a:off x="1412027" y="-611999"/>
            <a:ext cx="4119600" cy="6029400"/>
          </a:xfrm>
          <a:prstGeom prst="rect">
            <a:avLst/>
          </a:prstGeom>
          <a:noFill/>
          <a:ln>
            <a:noFill/>
          </a:ln>
        </p:spPr>
        <p:txBody>
          <a:bodyPr spcFirstLastPara="1" wrap="square" lIns="68575" tIns="34275" rIns="68575" bIns="34275" anchor="t" anchorCtr="0">
            <a:noAutofit/>
          </a:bodyPr>
          <a:lstStyle>
            <a:lvl1pPr marL="457200" lvl="0" indent="-292100" algn="l">
              <a:lnSpc>
                <a:spcPct val="100000"/>
              </a:lnSpc>
              <a:spcBef>
                <a:spcPts val="300"/>
              </a:spcBef>
              <a:spcAft>
                <a:spcPts val="0"/>
              </a:spcAft>
              <a:buSzPts val="1000"/>
              <a:buChar char="■"/>
              <a:defRPr/>
            </a:lvl1pPr>
            <a:lvl2pPr marL="914400" lvl="1" indent="-298450" algn="l">
              <a:lnSpc>
                <a:spcPct val="100000"/>
              </a:lnSpc>
              <a:spcBef>
                <a:spcPts val="300"/>
              </a:spcBef>
              <a:spcAft>
                <a:spcPts val="0"/>
              </a:spcAft>
              <a:buSzPts val="11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85" name="Google Shape;85;g100e299d3cb_5_56"/>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86" name="Google Shape;86;g100e299d3cb_5_56"/>
          <p:cNvSpPr txBox="1">
            <a:spLocks noGrp="1"/>
          </p:cNvSpPr>
          <p:nvPr>
            <p:ph type="sldNum" idx="12"/>
          </p:nvPr>
        </p:nvSpPr>
        <p:spPr>
          <a:xfrm>
            <a:off x="7010400" y="4860342"/>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87" name="Google Shape;87;g100e299d3cb_5_56"/>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100e299d3cb_5_0"/>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marR="0" lvl="0" algn="r" rtl="0">
              <a:lnSpc>
                <a:spcPct val="100000"/>
              </a:lnSpc>
              <a:spcBef>
                <a:spcPts val="0"/>
              </a:spcBef>
              <a:spcAft>
                <a:spcPts val="0"/>
              </a:spcAft>
              <a:buClr>
                <a:srgbClr val="A50021"/>
              </a:buClr>
              <a:buSzPts val="1100"/>
              <a:buFont typeface="Arial"/>
              <a:buNone/>
              <a:defRPr sz="900" b="1" i="1" u="none" strike="noStrike" cap="none">
                <a:solidFill>
                  <a:srgbClr val="A5002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7" name="Google Shape;7;g100e299d3cb_5_0"/>
          <p:cNvSpPr txBox="1">
            <a:spLocks noGrp="1"/>
          </p:cNvSpPr>
          <p:nvPr>
            <p:ph type="sldNum" idx="12"/>
          </p:nvPr>
        </p:nvSpPr>
        <p:spPr>
          <a:xfrm>
            <a:off x="5292725" y="4569619"/>
            <a:ext cx="2133600" cy="180900"/>
          </a:xfrm>
          <a:prstGeom prst="rect">
            <a:avLst/>
          </a:prstGeom>
          <a:noFill/>
          <a:ln>
            <a:noFill/>
          </a:ln>
        </p:spPr>
        <p:txBody>
          <a:bodyPr spcFirstLastPara="1" wrap="square" lIns="68575" tIns="34275" rIns="68575" bIns="34275"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8" name="Google Shape;8;g100e299d3cb_5_0"/>
          <p:cNvSpPr/>
          <p:nvPr/>
        </p:nvSpPr>
        <p:spPr>
          <a:xfrm>
            <a:off x="0" y="0"/>
            <a:ext cx="285900" cy="399900"/>
          </a:xfrm>
          <a:prstGeom prst="rect">
            <a:avLst/>
          </a:prstGeom>
          <a:gradFill>
            <a:gsLst>
              <a:gs pos="0">
                <a:schemeClr val="folHlink"/>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9" name="Google Shape;9;g100e299d3cb_5_0"/>
          <p:cNvSpPr/>
          <p:nvPr/>
        </p:nvSpPr>
        <p:spPr>
          <a:xfrm>
            <a:off x="412750" y="101213"/>
            <a:ext cx="8731200" cy="206100"/>
          </a:xfrm>
          <a:prstGeom prst="rect">
            <a:avLst/>
          </a:prstGeom>
          <a:gradFill>
            <a:gsLst>
              <a:gs pos="0">
                <a:schemeClr val="lt2"/>
              </a:gs>
              <a:gs pos="100000">
                <a:schemeClr val="lt1"/>
              </a:gs>
            </a:gsLst>
            <a:lin ang="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0" name="Google Shape;10;g100e299d3cb_5_0"/>
          <p:cNvSpPr/>
          <p:nvPr/>
        </p:nvSpPr>
        <p:spPr>
          <a:xfrm>
            <a:off x="409582" y="101213"/>
            <a:ext cx="138000" cy="1059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1" name="Google Shape;11;g100e299d3cb_5_0"/>
          <p:cNvSpPr/>
          <p:nvPr/>
        </p:nvSpPr>
        <p:spPr>
          <a:xfrm>
            <a:off x="547690" y="10"/>
            <a:ext cx="139800" cy="1035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2" name="Google Shape;12;g100e299d3cb_5_0"/>
          <p:cNvSpPr/>
          <p:nvPr/>
        </p:nvSpPr>
        <p:spPr>
          <a:xfrm>
            <a:off x="547690" y="101213"/>
            <a:ext cx="139800" cy="1059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3" name="Google Shape;13;g100e299d3cb_5_0"/>
          <p:cNvSpPr/>
          <p:nvPr/>
        </p:nvSpPr>
        <p:spPr>
          <a:xfrm>
            <a:off x="274645" y="205978"/>
            <a:ext cx="136500" cy="1035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4" name="Google Shape;14;g100e299d3cb_5_0"/>
          <p:cNvSpPr/>
          <p:nvPr/>
        </p:nvSpPr>
        <p:spPr>
          <a:xfrm>
            <a:off x="131770" y="102404"/>
            <a:ext cx="141300" cy="1035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5" name="Google Shape;15;g100e299d3cb_5_0"/>
          <p:cNvSpPr/>
          <p:nvPr/>
        </p:nvSpPr>
        <p:spPr>
          <a:xfrm>
            <a:off x="409582" y="203597"/>
            <a:ext cx="138000" cy="1035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6" name="Google Shape;16;g100e299d3cb_5_0"/>
          <p:cNvSpPr/>
          <p:nvPr/>
        </p:nvSpPr>
        <p:spPr>
          <a:xfrm>
            <a:off x="274645" y="307184"/>
            <a:ext cx="136500" cy="102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7" name="Google Shape;17;g100e299d3cb_5_0"/>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endParaRPr/>
          </a:p>
        </p:txBody>
      </p:sp>
      <p:sp>
        <p:nvSpPr>
          <p:cNvPr id="18" name="Google Shape;18;g100e299d3cb_5_0"/>
          <p:cNvSpPr txBox="1">
            <a:spLocks noGrp="1"/>
          </p:cNvSpPr>
          <p:nvPr>
            <p:ph type="body" idx="1"/>
          </p:nvPr>
        </p:nvSpPr>
        <p:spPr>
          <a:xfrm>
            <a:off x="468313" y="1383512"/>
            <a:ext cx="8229600" cy="30789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50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6550" algn="l" rtl="0">
              <a:lnSpc>
                <a:spcPct val="100000"/>
              </a:lnSpc>
              <a:spcBef>
                <a:spcPts val="400"/>
              </a:spcBef>
              <a:spcAft>
                <a:spcPts val="0"/>
              </a:spcAft>
              <a:buClr>
                <a:schemeClr val="accent2"/>
              </a:buClr>
              <a:buSzPts val="1700"/>
              <a:buFont typeface="Noto Sans Symbols"/>
              <a:buChar char="◻"/>
              <a:defRPr sz="21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lt2"/>
              </a:buClr>
              <a:buSzPts val="1200"/>
              <a:buFont typeface="Noto Sans Symbols"/>
              <a:buChar char="■"/>
              <a:defRPr sz="1800" b="0" i="0" u="none" strike="noStrike" cap="none">
                <a:solidFill>
                  <a:schemeClr val="dk1"/>
                </a:solidFill>
                <a:latin typeface="Arial"/>
                <a:ea typeface="Arial"/>
                <a:cs typeface="Arial"/>
                <a:sym typeface="Arial"/>
              </a:defRPr>
            </a:lvl3pPr>
            <a:lvl4pPr marL="1828800" marR="0" lvl="3" indent="-298450" algn="l" rtl="0">
              <a:lnSpc>
                <a:spcPct val="100000"/>
              </a:lnSpc>
              <a:spcBef>
                <a:spcPts val="300"/>
              </a:spcBef>
              <a:spcAft>
                <a:spcPts val="0"/>
              </a:spcAft>
              <a:buClr>
                <a:schemeClr val="accent2"/>
              </a:buClr>
              <a:buSzPts val="1100"/>
              <a:buFont typeface="Noto Sans Symbols"/>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9pPr>
          </a:lstStyle>
          <a:p>
            <a:endParaRPr/>
          </a:p>
        </p:txBody>
      </p:sp>
      <p:sp>
        <p:nvSpPr>
          <p:cNvPr id="19" name="Google Shape;19;g100e299d3cb_5_0"/>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chemeClr val="dk1"/>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evopedia.org/quantum-comput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hyperlink" Target="https://www.books.com.tw/products/0010933217?sloc=main&amp;fbclid=IwAR3SdQy-BX1SCdvGQUX-_MVK-WI8DURF3Xm8RtwwLTo1dk-qe_T1v5WaMc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7.wdp"/></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
          <p:cNvSpPr txBox="1">
            <a:spLocks noGrp="1"/>
          </p:cNvSpPr>
          <p:nvPr>
            <p:ph type="ctrTitle"/>
          </p:nvPr>
        </p:nvSpPr>
        <p:spPr>
          <a:xfrm>
            <a:off x="1665766" y="1449573"/>
            <a:ext cx="7478233" cy="1239379"/>
          </a:xfrm>
          <a:prstGeom prst="rect">
            <a:avLst/>
          </a:prstGeom>
          <a:noFill/>
          <a:ln>
            <a:noFill/>
          </a:ln>
        </p:spPr>
        <p:txBody>
          <a:bodyPr spcFirstLastPara="1" wrap="square" lIns="68575" tIns="34275" rIns="68575" bIns="34275" anchor="b" anchorCtr="0">
            <a:noAutofit/>
          </a:bodyPr>
          <a:lstStyle/>
          <a:p>
            <a:pPr lvl="0" algn="ctr">
              <a:lnSpc>
                <a:spcPct val="90000"/>
              </a:lnSpc>
              <a:buSzPts val="891"/>
            </a:pPr>
            <a:r>
              <a:rPr lang="en-US" altLang="zh-TW" sz="2600" i="1" dirty="0"/>
              <a:t>From Quantum Bit to Quantum Algorithm</a:t>
            </a:r>
            <a:endParaRPr sz="2600" i="1" dirty="0">
              <a:solidFill>
                <a:schemeClr val="lt1"/>
              </a:solidFill>
            </a:endParaRPr>
          </a:p>
        </p:txBody>
      </p:sp>
      <p:sp>
        <p:nvSpPr>
          <p:cNvPr id="179" name="Google Shape;179;p1"/>
          <p:cNvSpPr txBox="1">
            <a:spLocks noGrp="1"/>
          </p:cNvSpPr>
          <p:nvPr>
            <p:ph type="subTitle" idx="1"/>
          </p:nvPr>
        </p:nvSpPr>
        <p:spPr>
          <a:xfrm>
            <a:off x="1586473" y="3447221"/>
            <a:ext cx="7146710" cy="1239379"/>
          </a:xfrm>
          <a:prstGeom prst="rect">
            <a:avLst/>
          </a:prstGeom>
          <a:noFill/>
          <a:ln>
            <a:noFill/>
          </a:ln>
        </p:spPr>
        <p:txBody>
          <a:bodyPr spcFirstLastPara="1" wrap="square" lIns="68575" tIns="34275" rIns="68575" bIns="34275" anchor="t" anchorCtr="0">
            <a:normAutofit fontScale="92500" lnSpcReduction="10000"/>
          </a:bodyPr>
          <a:lstStyle/>
          <a:p>
            <a:pPr marL="0" lvl="0" indent="0" algn="ctr">
              <a:spcBef>
                <a:spcPts val="800"/>
              </a:spcBef>
              <a:buSzPts val="2400"/>
            </a:pPr>
            <a:r>
              <a:rPr lang="en-US" altLang="zh-TW" sz="2000" dirty="0"/>
              <a:t>Department of Computer Science and Information Engineering</a:t>
            </a:r>
          </a:p>
          <a:p>
            <a:pPr marL="0" lvl="0" indent="0" algn="ctr">
              <a:spcBef>
                <a:spcPts val="800"/>
              </a:spcBef>
              <a:buSzPts val="2400"/>
            </a:pPr>
            <a:r>
              <a:rPr lang="en-US" altLang="zh-TW" sz="2000" dirty="0"/>
              <a:t>National Central University, Taiwan</a:t>
            </a:r>
          </a:p>
          <a:p>
            <a:pPr marL="0" lvl="0" indent="0" algn="ctr">
              <a:spcBef>
                <a:spcPts val="800"/>
              </a:spcBef>
              <a:buSzPts val="2400"/>
            </a:pPr>
            <a:r>
              <a:rPr lang="en-US" altLang="zh-TW" sz="2000" dirty="0" err="1"/>
              <a:t>Jehn-Ruey</a:t>
            </a:r>
            <a:r>
              <a:rPr lang="en-US" altLang="zh-TW" sz="2000" dirty="0"/>
              <a:t> Jiang (</a:t>
            </a:r>
            <a:r>
              <a:rPr lang="zh-TW" sz="2000" dirty="0"/>
              <a:t>江振瑞</a:t>
            </a:r>
            <a:r>
              <a:rPr lang="en-US" altLang="zh-TW" sz="2000" dirty="0"/>
              <a:t>)</a:t>
            </a:r>
            <a:endParaRPr sz="2000" dirty="0"/>
          </a:p>
        </p:txBody>
      </p:sp>
      <p:pic>
        <p:nvPicPr>
          <p:cNvPr id="8" name="圖片 7">
            <a:extLst>
              <a:ext uri="{FF2B5EF4-FFF2-40B4-BE49-F238E27FC236}">
                <a16:creationId xmlns:a16="http://schemas.microsoft.com/office/drawing/2014/main" id="{282B61EE-66DC-4262-BA78-0D26CF05795B}"/>
              </a:ext>
            </a:extLst>
          </p:cNvPr>
          <p:cNvPicPr/>
          <p:nvPr/>
        </p:nvPicPr>
        <p:blipFill rotWithShape="1">
          <a:blip r:embed="rId3"/>
          <a:srcRect l="28940" t="21127" r="39070" b="5327"/>
          <a:stretch/>
        </p:blipFill>
        <p:spPr bwMode="auto">
          <a:xfrm>
            <a:off x="7358481" y="4015052"/>
            <a:ext cx="1684020" cy="108902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F9F8A2-5EAC-4D24-A75C-7C3F63818384}"/>
              </a:ext>
            </a:extLst>
          </p:cNvPr>
          <p:cNvSpPr>
            <a:spLocks noGrp="1"/>
          </p:cNvSpPr>
          <p:nvPr>
            <p:ph type="title"/>
          </p:nvPr>
        </p:nvSpPr>
        <p:spPr>
          <a:xfrm>
            <a:off x="408064" y="398860"/>
            <a:ext cx="9301992" cy="581383"/>
          </a:xfrm>
        </p:spPr>
        <p:txBody>
          <a:bodyPr/>
          <a:lstStyle/>
          <a:p>
            <a:r>
              <a:rPr lang="en-US" altLang="zh-TW" sz="2800" i="1" dirty="0">
                <a:latin typeface="Times New Roman" panose="02020603050405020304" pitchFamily="18" charset="0"/>
                <a:cs typeface="Times New Roman" panose="02020603050405020304" pitchFamily="18" charset="0"/>
              </a:rPr>
              <a:t>n </a:t>
            </a:r>
            <a:r>
              <a:rPr lang="en-US" altLang="zh-TW" sz="2800" dirty="0">
                <a:latin typeface="Times New Roman" panose="02020603050405020304" pitchFamily="18" charset="0"/>
                <a:cs typeface="Times New Roman" panose="02020603050405020304" pitchFamily="18" charset="0"/>
              </a:rPr>
              <a:t>bits can represent </a:t>
            </a:r>
            <a:r>
              <a:rPr lang="en-US" altLang="zh-TW" sz="2800" dirty="0">
                <a:solidFill>
                  <a:srgbClr val="FF0000"/>
                </a:solidFill>
                <a:latin typeface="Times New Roman" panose="02020603050405020304" pitchFamily="18" charset="0"/>
                <a:cs typeface="Times New Roman" panose="02020603050405020304" pitchFamily="18" charset="0"/>
              </a:rPr>
              <a:t>one of 2</a:t>
            </a:r>
            <a:r>
              <a:rPr lang="en-US" altLang="zh-TW" sz="2800" i="1" baseline="30000" dirty="0">
                <a:solidFill>
                  <a:srgbClr val="FF0000"/>
                </a:solidFill>
                <a:latin typeface="Times New Roman" panose="02020603050405020304" pitchFamily="18" charset="0"/>
                <a:cs typeface="Times New Roman" panose="02020603050405020304" pitchFamily="18" charset="0"/>
              </a:rPr>
              <a:t>n</a:t>
            </a:r>
            <a:r>
              <a:rPr lang="en-US" altLang="zh-TW" sz="2800" dirty="0">
                <a:solidFill>
                  <a:srgbClr val="FF0000"/>
                </a:solidFill>
              </a:rPr>
              <a:t> states</a:t>
            </a:r>
            <a:r>
              <a:rPr lang="en-US" altLang="zh-TW" sz="2800" dirty="0"/>
              <a:t> at a time, but</a:t>
            </a:r>
            <a:br>
              <a:rPr lang="en-US" altLang="zh-TW" sz="2800" i="1" dirty="0">
                <a:latin typeface="Times New Roman" panose="02020603050405020304" pitchFamily="18" charset="0"/>
                <a:cs typeface="Times New Roman" panose="02020603050405020304" pitchFamily="18" charset="0"/>
              </a:rPr>
            </a:br>
            <a:r>
              <a:rPr lang="en-US" altLang="zh-TW" sz="2800" i="1" dirty="0">
                <a:latin typeface="Times New Roman" panose="02020603050405020304" pitchFamily="18" charset="0"/>
                <a:cs typeface="Times New Roman" panose="02020603050405020304" pitchFamily="18" charset="0"/>
              </a:rPr>
              <a:t>n</a:t>
            </a:r>
            <a:r>
              <a:rPr lang="en-US" altLang="zh-TW" sz="2800" dirty="0"/>
              <a:t> qubits can represent </a:t>
            </a:r>
            <a:r>
              <a:rPr lang="en-US" altLang="zh-TW" sz="2800" dirty="0">
                <a:solidFill>
                  <a:srgbClr val="00B050"/>
                </a:solidFill>
              </a:rPr>
              <a:t>all </a:t>
            </a:r>
            <a:r>
              <a:rPr lang="en-US" altLang="zh-TW" sz="2800" dirty="0">
                <a:solidFill>
                  <a:srgbClr val="00B050"/>
                </a:solidFill>
                <a:latin typeface="Times New Roman" panose="02020603050405020304" pitchFamily="18" charset="0"/>
                <a:cs typeface="Times New Roman" panose="02020603050405020304" pitchFamily="18" charset="0"/>
              </a:rPr>
              <a:t>2</a:t>
            </a:r>
            <a:r>
              <a:rPr lang="en-US" altLang="zh-TW" sz="2800" i="1" baseline="30000" dirty="0">
                <a:solidFill>
                  <a:srgbClr val="00B050"/>
                </a:solidFill>
                <a:latin typeface="Times New Roman" panose="02020603050405020304" pitchFamily="18" charset="0"/>
                <a:cs typeface="Times New Roman" panose="02020603050405020304" pitchFamily="18" charset="0"/>
              </a:rPr>
              <a:t>n</a:t>
            </a:r>
            <a:r>
              <a:rPr lang="en-US" altLang="zh-TW" sz="2800" dirty="0">
                <a:solidFill>
                  <a:srgbClr val="00B050"/>
                </a:solidFill>
              </a:rPr>
              <a:t> states</a:t>
            </a:r>
            <a:r>
              <a:rPr lang="en-US" altLang="zh-TW" sz="2800" dirty="0"/>
              <a:t> at a time</a:t>
            </a:r>
            <a:endParaRPr lang="zh-TW" altLang="en-US" sz="2800" dirty="0"/>
          </a:p>
        </p:txBody>
      </p:sp>
      <p:sp>
        <p:nvSpPr>
          <p:cNvPr id="3" name="投影片編號版面配置區 2">
            <a:extLst>
              <a:ext uri="{FF2B5EF4-FFF2-40B4-BE49-F238E27FC236}">
                <a16:creationId xmlns:a16="http://schemas.microsoft.com/office/drawing/2014/main" id="{DDEAC12B-74E7-4593-9C7D-0630500CF6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10</a:t>
            </a:fld>
            <a:endParaRPr lang="zh-TW" altLang="en-US"/>
          </a:p>
        </p:txBody>
      </p:sp>
      <p:pic>
        <p:nvPicPr>
          <p:cNvPr id="4" name="圖片 3" descr="https://img.rolandberger.com/content_assets/content_images/captions/Think_Act_Magazine_Purpose_Quantum_leap_GT1_image_caption_w1280.jpg">
            <a:extLst>
              <a:ext uri="{FF2B5EF4-FFF2-40B4-BE49-F238E27FC236}">
                <a16:creationId xmlns:a16="http://schemas.microsoft.com/office/drawing/2014/main" id="{34FC4EED-0515-4101-8A05-99BC21BA96BD}"/>
              </a:ext>
            </a:extLst>
          </p:cNvPr>
          <p:cNvPicPr/>
          <p:nvPr/>
        </p:nvPicPr>
        <p:blipFill rotWithShape="1">
          <a:blip r:embed="rId2">
            <a:extLst>
              <a:ext uri="{28A0092B-C50C-407E-A947-70E740481C1C}">
                <a14:useLocalDpi xmlns:a14="http://schemas.microsoft.com/office/drawing/2010/main" val="0"/>
              </a:ext>
            </a:extLst>
          </a:blip>
          <a:srcRect l="28033" t="32510" r="7230" b="15139"/>
          <a:stretch/>
        </p:blipFill>
        <p:spPr bwMode="auto">
          <a:xfrm>
            <a:off x="408064" y="1148486"/>
            <a:ext cx="7736115" cy="3798524"/>
          </a:xfrm>
          <a:prstGeom prst="rect">
            <a:avLst/>
          </a:prstGeom>
          <a:noFill/>
          <a:ln>
            <a:noFill/>
          </a:ln>
          <a:extLst>
            <a:ext uri="{53640926-AAD7-44D8-BBD7-CCE9431645EC}">
              <a14:shadowObscured xmlns:a14="http://schemas.microsoft.com/office/drawing/2010/main"/>
            </a:ext>
          </a:extLst>
        </p:spPr>
      </p:pic>
      <p:sp>
        <p:nvSpPr>
          <p:cNvPr id="5" name="標題 1">
            <a:extLst>
              <a:ext uri="{FF2B5EF4-FFF2-40B4-BE49-F238E27FC236}">
                <a16:creationId xmlns:a16="http://schemas.microsoft.com/office/drawing/2014/main" id="{5BD3AD04-CDF6-4527-9D71-8F449A40FDDC}"/>
              </a:ext>
            </a:extLst>
          </p:cNvPr>
          <p:cNvSpPr txBox="1">
            <a:spLocks/>
          </p:cNvSpPr>
          <p:nvPr/>
        </p:nvSpPr>
        <p:spPr>
          <a:xfrm>
            <a:off x="408064" y="4800600"/>
            <a:ext cx="8735936" cy="43710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900" dirty="0"/>
              <a:t>Source: https://www.rolandberger.com/en/Insights/Publications/Quantum-technology-is-leaping-into-our-lives.html</a:t>
            </a:r>
            <a:endParaRPr lang="zh-TW" altLang="en-US" sz="900" dirty="0"/>
          </a:p>
        </p:txBody>
      </p:sp>
    </p:spTree>
    <p:extLst>
      <p:ext uri="{BB962C8B-B14F-4D97-AF65-F5344CB8AC3E}">
        <p14:creationId xmlns:p14="http://schemas.microsoft.com/office/powerpoint/2010/main" val="322522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BFFD8C-80CD-43CF-8CD0-6543B594A338}"/>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2B8FBDBC-9590-4237-8953-7FD5597EAC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11</a:t>
            </a:fld>
            <a:endParaRPr lang="zh-TW" altLang="en-US"/>
          </a:p>
        </p:txBody>
      </p:sp>
      <p:pic>
        <p:nvPicPr>
          <p:cNvPr id="5" name="圖片 4" descr="Comparing classical and quantum computing. Source: CB Insights 2021.">
            <a:extLst>
              <a:ext uri="{FF2B5EF4-FFF2-40B4-BE49-F238E27FC236}">
                <a16:creationId xmlns:a16="http://schemas.microsoft.com/office/drawing/2014/main" id="{8B2AA25E-9B30-4EC9-893C-E9056579B2CF}"/>
              </a:ext>
            </a:extLst>
          </p:cNvPr>
          <p:cNvPicPr/>
          <p:nvPr/>
        </p:nvPicPr>
        <p:blipFill rotWithShape="1">
          <a:blip r:embed="rId2">
            <a:extLst>
              <a:ext uri="{28A0092B-C50C-407E-A947-70E740481C1C}">
                <a14:useLocalDpi xmlns:a14="http://schemas.microsoft.com/office/drawing/2010/main" val="0"/>
              </a:ext>
            </a:extLst>
          </a:blip>
          <a:srcRect b="47062"/>
          <a:stretch/>
        </p:blipFill>
        <p:spPr bwMode="auto">
          <a:xfrm>
            <a:off x="1" y="492942"/>
            <a:ext cx="4572000" cy="4195172"/>
          </a:xfrm>
          <a:prstGeom prst="rect">
            <a:avLst/>
          </a:prstGeom>
          <a:noFill/>
          <a:ln>
            <a:noFill/>
          </a:ln>
          <a:extLst>
            <a:ext uri="{53640926-AAD7-44D8-BBD7-CCE9431645EC}">
              <a14:shadowObscured xmlns:a14="http://schemas.microsoft.com/office/drawing/2010/main"/>
            </a:ext>
          </a:extLst>
        </p:spPr>
      </p:pic>
      <p:pic>
        <p:nvPicPr>
          <p:cNvPr id="6" name="圖片 5" descr="Comparing classical and quantum computing. Source: CB Insights 2021.">
            <a:extLst>
              <a:ext uri="{FF2B5EF4-FFF2-40B4-BE49-F238E27FC236}">
                <a16:creationId xmlns:a16="http://schemas.microsoft.com/office/drawing/2014/main" id="{AE08033C-03E8-421F-BE6A-FA702C1C6724}"/>
              </a:ext>
            </a:extLst>
          </p:cNvPr>
          <p:cNvPicPr/>
          <p:nvPr/>
        </p:nvPicPr>
        <p:blipFill rotWithShape="1">
          <a:blip r:embed="rId2">
            <a:extLst>
              <a:ext uri="{28A0092B-C50C-407E-A947-70E740481C1C}">
                <a14:useLocalDpi xmlns:a14="http://schemas.microsoft.com/office/drawing/2010/main" val="0"/>
              </a:ext>
            </a:extLst>
          </a:blip>
          <a:srcRect b="47062"/>
          <a:stretch/>
        </p:blipFill>
        <p:spPr bwMode="auto">
          <a:xfrm>
            <a:off x="4572000" y="492942"/>
            <a:ext cx="4572000" cy="4195172"/>
          </a:xfrm>
          <a:prstGeom prst="rect">
            <a:avLst/>
          </a:prstGeom>
          <a:noFill/>
          <a:ln>
            <a:noFill/>
          </a:ln>
          <a:extLst>
            <a:ext uri="{53640926-AAD7-44D8-BBD7-CCE9431645EC}">
              <a14:shadowObscured xmlns:a14="http://schemas.microsoft.com/office/drawing/2010/main"/>
            </a:ext>
          </a:extLst>
        </p:spPr>
      </p:pic>
      <p:pic>
        <p:nvPicPr>
          <p:cNvPr id="7" name="圖片 6" descr="Comparing classical and quantum computing. Source: CB Insights 2021.">
            <a:extLst>
              <a:ext uri="{FF2B5EF4-FFF2-40B4-BE49-F238E27FC236}">
                <a16:creationId xmlns:a16="http://schemas.microsoft.com/office/drawing/2014/main" id="{D7678718-291B-4F2E-B1B1-EC44FEB22BEC}"/>
              </a:ext>
            </a:extLst>
          </p:cNvPr>
          <p:cNvPicPr/>
          <p:nvPr/>
        </p:nvPicPr>
        <p:blipFill rotWithShape="1">
          <a:blip r:embed="rId2">
            <a:extLst>
              <a:ext uri="{28A0092B-C50C-407E-A947-70E740481C1C}">
                <a14:useLocalDpi xmlns:a14="http://schemas.microsoft.com/office/drawing/2010/main" val="0"/>
              </a:ext>
            </a:extLst>
          </a:blip>
          <a:srcRect t="53749" b="7177"/>
          <a:stretch/>
        </p:blipFill>
        <p:spPr bwMode="auto">
          <a:xfrm>
            <a:off x="4572000" y="1654086"/>
            <a:ext cx="4572000" cy="2996472"/>
          </a:xfrm>
          <a:prstGeom prst="rect">
            <a:avLst/>
          </a:prstGeom>
          <a:noFill/>
          <a:ln>
            <a:noFill/>
          </a:ln>
          <a:extLst>
            <a:ext uri="{53640926-AAD7-44D8-BBD7-CCE9431645EC}">
              <a14:shadowObscured xmlns:a14="http://schemas.microsoft.com/office/drawing/2010/main"/>
            </a:ext>
          </a:extLst>
        </p:spPr>
      </p:pic>
      <p:cxnSp>
        <p:nvCxnSpPr>
          <p:cNvPr id="8" name="直線接點 7">
            <a:extLst>
              <a:ext uri="{FF2B5EF4-FFF2-40B4-BE49-F238E27FC236}">
                <a16:creationId xmlns:a16="http://schemas.microsoft.com/office/drawing/2014/main" id="{7D876E5B-F6B1-4012-93BC-6F1E406BF031}"/>
              </a:ext>
            </a:extLst>
          </p:cNvPr>
          <p:cNvCxnSpPr/>
          <p:nvPr/>
        </p:nvCxnSpPr>
        <p:spPr>
          <a:xfrm>
            <a:off x="4572000" y="492942"/>
            <a:ext cx="0" cy="41951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標題 1">
            <a:extLst>
              <a:ext uri="{FF2B5EF4-FFF2-40B4-BE49-F238E27FC236}">
                <a16:creationId xmlns:a16="http://schemas.microsoft.com/office/drawing/2014/main" id="{EF4ED201-8696-4408-A627-E81760AA65AC}"/>
              </a:ext>
            </a:extLst>
          </p:cNvPr>
          <p:cNvSpPr txBox="1">
            <a:spLocks/>
          </p:cNvSpPr>
          <p:nvPr/>
        </p:nvSpPr>
        <p:spPr>
          <a:xfrm>
            <a:off x="116114" y="4523110"/>
            <a:ext cx="8679543" cy="847176"/>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200" dirty="0"/>
              <a:t>Source: </a:t>
            </a:r>
            <a:r>
              <a:rPr lang="en-US" altLang="zh-TW" sz="1200" dirty="0">
                <a:hlinkClick r:id="rId3"/>
              </a:rPr>
              <a:t>https://devopedia.org/quantum-computing</a:t>
            </a:r>
            <a:r>
              <a:rPr lang="zh-TW" altLang="en-US" sz="1200" dirty="0"/>
              <a:t> </a:t>
            </a:r>
            <a:r>
              <a:rPr lang="en-US" altLang="zh-TW" sz="1200" dirty="0"/>
              <a:t>(CB Insights 2021.)</a:t>
            </a:r>
            <a:endParaRPr lang="zh-TW" altLang="en-US" sz="1200" dirty="0"/>
          </a:p>
        </p:txBody>
      </p:sp>
    </p:spTree>
    <p:extLst>
      <p:ext uri="{BB962C8B-B14F-4D97-AF65-F5344CB8AC3E}">
        <p14:creationId xmlns:p14="http://schemas.microsoft.com/office/powerpoint/2010/main" val="183413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BC3845-FE9C-4BBD-9795-724AF9233437}"/>
              </a:ext>
            </a:extLst>
          </p:cNvPr>
          <p:cNvSpPr>
            <a:spLocks noGrp="1"/>
          </p:cNvSpPr>
          <p:nvPr>
            <p:ph type="title"/>
          </p:nvPr>
        </p:nvSpPr>
        <p:spPr/>
        <p:txBody>
          <a:bodyPr/>
          <a:lstStyle/>
          <a:p>
            <a:r>
              <a:rPr lang="en-US" altLang="zh-TW" dirty="0"/>
              <a:t>Bit vs Qubit</a:t>
            </a:r>
            <a:endParaRPr lang="zh-TW" altLang="en-US" dirty="0"/>
          </a:p>
        </p:txBody>
      </p:sp>
      <p:sp>
        <p:nvSpPr>
          <p:cNvPr id="3" name="投影片編號版面配置區 2">
            <a:extLst>
              <a:ext uri="{FF2B5EF4-FFF2-40B4-BE49-F238E27FC236}">
                <a16:creationId xmlns:a16="http://schemas.microsoft.com/office/drawing/2014/main" id="{46B6B011-2C2A-4775-8FBD-6476169E66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12</a:t>
            </a:fld>
            <a:endParaRPr lang="zh-TW" altLang="en-US"/>
          </a:p>
        </p:txBody>
      </p:sp>
      <p:sp>
        <p:nvSpPr>
          <p:cNvPr id="4" name="Google Shape;194;g10b70956f60_16_37">
            <a:extLst>
              <a:ext uri="{FF2B5EF4-FFF2-40B4-BE49-F238E27FC236}">
                <a16:creationId xmlns:a16="http://schemas.microsoft.com/office/drawing/2014/main" id="{A21FE337-BCC2-4566-9EDB-854CD94DDA6A}"/>
              </a:ext>
            </a:extLst>
          </p:cNvPr>
          <p:cNvSpPr txBox="1"/>
          <p:nvPr/>
        </p:nvSpPr>
        <p:spPr>
          <a:xfrm>
            <a:off x="216977" y="1083129"/>
            <a:ext cx="8322590" cy="4388371"/>
          </a:xfrm>
          <a:prstGeom prst="rect">
            <a:avLst/>
          </a:prstGeom>
          <a:noFill/>
          <a:ln>
            <a:noFill/>
          </a:ln>
        </p:spPr>
        <p:txBody>
          <a:bodyPr spcFirstLastPara="1" wrap="square" lIns="68575" tIns="68575" rIns="68575" bIns="68575" anchor="t" anchorCtr="0">
            <a:spAutoFit/>
          </a:bodyPr>
          <a:lstStyle/>
          <a:p>
            <a:pPr marL="342900" lvl="0" indent="-292100" algn="just">
              <a:buSzPts val="2000"/>
              <a:buChar char="●"/>
            </a:pPr>
            <a:r>
              <a:rPr lang="en-US" altLang="zh-TW" sz="2000" dirty="0"/>
              <a:t>From </a:t>
            </a:r>
            <a:r>
              <a:rPr lang="en-US" altLang="zh-TW" sz="2000" dirty="0">
                <a:solidFill>
                  <a:srgbClr val="FF0000"/>
                </a:solidFill>
              </a:rPr>
              <a:t>macroscopic</a:t>
            </a:r>
            <a:r>
              <a:rPr lang="en-US" altLang="zh-TW" sz="2000" dirty="0"/>
              <a:t> world to </a:t>
            </a:r>
            <a:r>
              <a:rPr lang="en-US" altLang="zh-TW" sz="2000" dirty="0">
                <a:solidFill>
                  <a:srgbClr val="00B050"/>
                </a:solidFill>
              </a:rPr>
              <a:t>microscopic </a:t>
            </a:r>
            <a:r>
              <a:rPr lang="en-US" altLang="zh-TW" sz="2000" dirty="0"/>
              <a:t>world</a:t>
            </a:r>
          </a:p>
          <a:p>
            <a:pPr marL="342900" lvl="0" indent="-292100" algn="just">
              <a:buSzPts val="2000"/>
              <a:buChar char="●"/>
            </a:pPr>
            <a:r>
              <a:rPr lang="en-US" altLang="zh-TW" sz="2000" dirty="0"/>
              <a:t>From </a:t>
            </a:r>
            <a:r>
              <a:rPr lang="en-US" altLang="zh-TW" sz="2000" dirty="0">
                <a:solidFill>
                  <a:srgbClr val="FF0000"/>
                </a:solidFill>
              </a:rPr>
              <a:t>Newtonian (or classical) mechanics </a:t>
            </a:r>
            <a:r>
              <a:rPr lang="en-US" altLang="zh-TW" sz="2000" dirty="0"/>
              <a:t>to </a:t>
            </a:r>
            <a:r>
              <a:rPr lang="en-US" altLang="zh-TW" sz="2000" dirty="0">
                <a:solidFill>
                  <a:srgbClr val="00B050"/>
                </a:solidFill>
              </a:rPr>
              <a:t>quantum mechanics</a:t>
            </a:r>
          </a:p>
          <a:p>
            <a:pPr marL="342900" lvl="0" indent="-292100" algn="just">
              <a:buSzPts val="2000"/>
              <a:buChar char="●"/>
            </a:pPr>
            <a:r>
              <a:rPr lang="en-US" altLang="zh-TW" sz="2000" dirty="0"/>
              <a:t>From </a:t>
            </a:r>
            <a:r>
              <a:rPr lang="en-US" altLang="zh-TW" sz="2000" dirty="0">
                <a:solidFill>
                  <a:srgbClr val="FF0000"/>
                </a:solidFill>
              </a:rPr>
              <a:t>particle</a:t>
            </a:r>
            <a:r>
              <a:rPr lang="en-US" altLang="zh-TW" sz="2000" dirty="0"/>
              <a:t> to </a:t>
            </a:r>
            <a:r>
              <a:rPr lang="en-US" altLang="zh-TW" sz="2000" dirty="0">
                <a:solidFill>
                  <a:srgbClr val="00B050"/>
                </a:solidFill>
              </a:rPr>
              <a:t>quantum entity </a:t>
            </a:r>
            <a:r>
              <a:rPr lang="en-US" altLang="zh-TW" sz="2000" dirty="0"/>
              <a:t>with the </a:t>
            </a:r>
            <a:r>
              <a:rPr lang="en-US" altLang="zh-TW" sz="2000" dirty="0">
                <a:solidFill>
                  <a:srgbClr val="00B050"/>
                </a:solidFill>
              </a:rPr>
              <a:t>wave-particle duality</a:t>
            </a:r>
            <a:endParaRPr lang="en-US" altLang="zh-TW" sz="2000" dirty="0"/>
          </a:p>
          <a:p>
            <a:pPr marL="342900" lvl="0" indent="-292100">
              <a:spcBef>
                <a:spcPts val="500"/>
              </a:spcBef>
              <a:buSzPts val="2000"/>
              <a:buChar char="●"/>
            </a:pPr>
            <a:r>
              <a:rPr lang="en-US" altLang="zh-TW" sz="2000" dirty="0"/>
              <a:t>Prom </a:t>
            </a:r>
            <a:r>
              <a:rPr lang="en-US" altLang="zh-TW" sz="2000" dirty="0">
                <a:solidFill>
                  <a:srgbClr val="FF0000"/>
                </a:solidFill>
              </a:rPr>
              <a:t>Newton’s Second Law</a:t>
            </a:r>
            <a:r>
              <a:rPr lang="en-US" altLang="zh-TW" sz="2000" dirty="0"/>
              <a:t>                 or               to </a:t>
            </a:r>
            <a:br>
              <a:rPr lang="en-US" altLang="zh-TW" sz="2000" dirty="0"/>
            </a:br>
            <a:br>
              <a:rPr lang="en-US" altLang="zh-TW" sz="2000" dirty="0"/>
            </a:br>
            <a:r>
              <a:rPr lang="en-US" altLang="zh-TW" sz="2000" dirty="0">
                <a:solidFill>
                  <a:srgbClr val="00B050"/>
                </a:solidFill>
              </a:rPr>
              <a:t>Schrödinger equation</a:t>
            </a:r>
            <a:r>
              <a:rPr lang="en-US" altLang="zh-TW" sz="2000" dirty="0"/>
              <a:t>                     , </a:t>
            </a:r>
          </a:p>
          <a:p>
            <a:pPr marL="342900" lvl="0" indent="-292100">
              <a:buSzPts val="2000"/>
              <a:buChar char="●"/>
            </a:pPr>
            <a:endParaRPr lang="en-US" altLang="zh-TW" sz="2000" dirty="0"/>
          </a:p>
          <a:p>
            <a:pPr marL="360363" lvl="0">
              <a:buSzPts val="2000"/>
            </a:pPr>
            <a:r>
              <a:rPr lang="en-US" altLang="zh-TW" sz="2000" dirty="0"/>
              <a:t>where </a:t>
            </a:r>
            <a:r>
              <a:rPr lang="en-US" altLang="zh-TW" sz="2000" dirty="0">
                <a:sym typeface="Symbol" panose="05050102010706020507" pitchFamily="18" charset="2"/>
              </a:rPr>
              <a:t>(</a:t>
            </a:r>
            <a:r>
              <a:rPr lang="en-US" altLang="zh-TW" sz="2000" i="1" dirty="0">
                <a:sym typeface="Symbol" panose="05050102010706020507" pitchFamily="18" charset="2"/>
              </a:rPr>
              <a:t>r</a:t>
            </a:r>
            <a:r>
              <a:rPr lang="en-US" altLang="zh-TW" sz="2000" dirty="0">
                <a:sym typeface="Symbol" panose="05050102010706020507" pitchFamily="18" charset="2"/>
              </a:rPr>
              <a:t>, </a:t>
            </a:r>
            <a:r>
              <a:rPr lang="en-US" altLang="zh-TW" sz="2000" i="1" dirty="0">
                <a:sym typeface="Symbol" panose="05050102010706020507" pitchFamily="18" charset="2"/>
              </a:rPr>
              <a:t>t</a:t>
            </a:r>
            <a:r>
              <a:rPr lang="en-US" altLang="zh-TW" sz="2000" dirty="0">
                <a:sym typeface="Symbol" panose="05050102010706020507" pitchFamily="18" charset="2"/>
              </a:rPr>
              <a:t>) is the </a:t>
            </a:r>
            <a:r>
              <a:rPr lang="en-US" altLang="zh-TW" sz="2000" dirty="0">
                <a:solidFill>
                  <a:srgbClr val="00B050"/>
                </a:solidFill>
                <a:sym typeface="Symbol" panose="05050102010706020507" pitchFamily="18" charset="2"/>
              </a:rPr>
              <a:t>wave function with complex numbers </a:t>
            </a:r>
            <a:r>
              <a:rPr lang="en-US" altLang="zh-TW" sz="2000" dirty="0">
                <a:sym typeface="Symbol" panose="05050102010706020507" pitchFamily="18" charset="2"/>
              </a:rPr>
              <a:t>to represent    </a:t>
            </a:r>
            <a:r>
              <a:rPr lang="en-US" altLang="zh-TW" sz="2000" dirty="0"/>
              <a:t>the </a:t>
            </a:r>
            <a:r>
              <a:rPr lang="en-US" altLang="zh-TW" sz="2000" dirty="0">
                <a:solidFill>
                  <a:srgbClr val="00B050"/>
                </a:solidFill>
              </a:rPr>
              <a:t>probability amplitude </a:t>
            </a:r>
            <a:r>
              <a:rPr lang="en-US" altLang="zh-TW" sz="2000" dirty="0"/>
              <a:t>that the particle (quantum entity) is on position </a:t>
            </a:r>
            <a:r>
              <a:rPr lang="en-US" altLang="zh-TW" sz="2000" i="1" dirty="0"/>
              <a:t>r</a:t>
            </a:r>
            <a:r>
              <a:rPr lang="en-US" altLang="zh-TW" sz="2000" dirty="0"/>
              <a:t> at time </a:t>
            </a:r>
            <a:r>
              <a:rPr lang="en-US" altLang="zh-TW" sz="2000" i="1" dirty="0"/>
              <a:t>t</a:t>
            </a:r>
            <a:r>
              <a:rPr lang="en-US" altLang="zh-TW" sz="2000" dirty="0"/>
              <a:t>, and |</a:t>
            </a:r>
            <a:r>
              <a:rPr lang="en-US" altLang="zh-TW" sz="2000" dirty="0">
                <a:sym typeface="Symbol" panose="05050102010706020507" pitchFamily="18" charset="2"/>
              </a:rPr>
              <a:t>(</a:t>
            </a:r>
            <a:r>
              <a:rPr lang="en-US" altLang="zh-TW" sz="2000" i="1" dirty="0">
                <a:sym typeface="Symbol" panose="05050102010706020507" pitchFamily="18" charset="2"/>
              </a:rPr>
              <a:t>r</a:t>
            </a:r>
            <a:r>
              <a:rPr lang="en-US" altLang="zh-TW" sz="2000" dirty="0">
                <a:sym typeface="Symbol" panose="05050102010706020507" pitchFamily="18" charset="2"/>
              </a:rPr>
              <a:t>, </a:t>
            </a:r>
            <a:r>
              <a:rPr lang="en-US" altLang="zh-TW" sz="2000" i="1" dirty="0">
                <a:sym typeface="Symbol" panose="05050102010706020507" pitchFamily="18" charset="2"/>
              </a:rPr>
              <a:t>t</a:t>
            </a:r>
            <a:r>
              <a:rPr lang="en-US" altLang="zh-TW" sz="2000" dirty="0">
                <a:sym typeface="Symbol" panose="05050102010706020507" pitchFamily="18" charset="2"/>
              </a:rPr>
              <a:t>)|</a:t>
            </a:r>
            <a:r>
              <a:rPr lang="en-US" altLang="zh-TW" sz="2000" baseline="30000" dirty="0">
                <a:sym typeface="Symbol" panose="05050102010706020507" pitchFamily="18" charset="2"/>
              </a:rPr>
              <a:t>2</a:t>
            </a:r>
            <a:r>
              <a:rPr lang="en-US" altLang="zh-TW" sz="2000" dirty="0">
                <a:sym typeface="Symbol" panose="05050102010706020507" pitchFamily="18" charset="2"/>
              </a:rPr>
              <a:t> </a:t>
            </a:r>
            <a:r>
              <a:rPr lang="en-US" altLang="zh-TW" sz="2000" dirty="0"/>
              <a:t>is the </a:t>
            </a:r>
            <a:r>
              <a:rPr lang="en-US" altLang="zh-TW" sz="2000" dirty="0">
                <a:solidFill>
                  <a:srgbClr val="00B050"/>
                </a:solidFill>
              </a:rPr>
              <a:t>probability density </a:t>
            </a:r>
            <a:r>
              <a:rPr lang="en-US" altLang="zh-TW" sz="2000" dirty="0"/>
              <a:t>to find the particle on position </a:t>
            </a:r>
            <a:r>
              <a:rPr lang="en-US" altLang="zh-TW" sz="2000" i="1" dirty="0"/>
              <a:t>r</a:t>
            </a:r>
            <a:r>
              <a:rPr lang="en-US" altLang="zh-TW" sz="2000" dirty="0"/>
              <a:t> at time </a:t>
            </a:r>
            <a:r>
              <a:rPr lang="en-US" altLang="zh-TW" sz="2000" i="1" dirty="0"/>
              <a:t>t</a:t>
            </a:r>
            <a:r>
              <a:rPr lang="en-US" altLang="zh-TW" sz="2000" dirty="0"/>
              <a:t>. </a:t>
            </a:r>
          </a:p>
          <a:p>
            <a:pPr marL="360363" lvl="0">
              <a:buSzPts val="2000"/>
            </a:pPr>
            <a:endParaRPr lang="en-US" altLang="zh-TW" sz="2000" dirty="0"/>
          </a:p>
          <a:p>
            <a:pPr marL="342900" lvl="0" indent="-292100" algn="just">
              <a:buSzPts val="2000"/>
              <a:buChar char="●"/>
            </a:pPr>
            <a:endParaRPr lang="en-US" altLang="zh-TW" sz="3200" dirty="0"/>
          </a:p>
        </p:txBody>
      </p:sp>
      <p:pic>
        <p:nvPicPr>
          <p:cNvPr id="8" name="圖片 7">
            <a:extLst>
              <a:ext uri="{FF2B5EF4-FFF2-40B4-BE49-F238E27FC236}">
                <a16:creationId xmlns:a16="http://schemas.microsoft.com/office/drawing/2014/main" id="{799B85DA-7731-4E70-A3BC-9390D2E7974C}"/>
              </a:ext>
            </a:extLst>
          </p:cNvPr>
          <p:cNvPicPr>
            <a:picLocks noChangeAspect="1"/>
          </p:cNvPicPr>
          <p:nvPr/>
        </p:nvPicPr>
        <p:blipFill>
          <a:blip r:embed="rId3"/>
          <a:stretch>
            <a:fillRect/>
          </a:stretch>
        </p:blipFill>
        <p:spPr>
          <a:xfrm>
            <a:off x="3075041" y="2597688"/>
            <a:ext cx="1457325" cy="581025"/>
          </a:xfrm>
          <a:prstGeom prst="rect">
            <a:avLst/>
          </a:prstGeom>
        </p:spPr>
      </p:pic>
      <p:pic>
        <p:nvPicPr>
          <p:cNvPr id="10" name="圖片 9">
            <a:extLst>
              <a:ext uri="{FF2B5EF4-FFF2-40B4-BE49-F238E27FC236}">
                <a16:creationId xmlns:a16="http://schemas.microsoft.com/office/drawing/2014/main" id="{1902811C-FAD6-41A8-B551-66D728B77DA1}"/>
              </a:ext>
            </a:extLst>
          </p:cNvPr>
          <p:cNvPicPr>
            <a:picLocks noChangeAspect="1"/>
          </p:cNvPicPr>
          <p:nvPr/>
        </p:nvPicPr>
        <p:blipFill rotWithShape="1">
          <a:blip r:embed="rId4"/>
          <a:srcRect r="8524"/>
          <a:stretch/>
        </p:blipFill>
        <p:spPr>
          <a:xfrm>
            <a:off x="5378397" y="1998672"/>
            <a:ext cx="888731" cy="590550"/>
          </a:xfrm>
          <a:prstGeom prst="rect">
            <a:avLst/>
          </a:prstGeom>
        </p:spPr>
      </p:pic>
      <p:pic>
        <p:nvPicPr>
          <p:cNvPr id="13" name="圖片 12">
            <a:extLst>
              <a:ext uri="{FF2B5EF4-FFF2-40B4-BE49-F238E27FC236}">
                <a16:creationId xmlns:a16="http://schemas.microsoft.com/office/drawing/2014/main" id="{0C02C8C1-6CF0-4F2A-91C1-5704C31666D5}"/>
              </a:ext>
            </a:extLst>
          </p:cNvPr>
          <p:cNvPicPr>
            <a:picLocks noChangeAspect="1"/>
          </p:cNvPicPr>
          <p:nvPr/>
        </p:nvPicPr>
        <p:blipFill>
          <a:blip r:embed="rId5"/>
          <a:stretch>
            <a:fillRect/>
          </a:stretch>
        </p:blipFill>
        <p:spPr>
          <a:xfrm>
            <a:off x="3892126" y="2082240"/>
            <a:ext cx="1046346" cy="362595"/>
          </a:xfrm>
          <a:prstGeom prst="rect">
            <a:avLst/>
          </a:prstGeom>
        </p:spPr>
      </p:pic>
    </p:spTree>
    <p:extLst>
      <p:ext uri="{BB962C8B-B14F-4D97-AF65-F5344CB8AC3E}">
        <p14:creationId xmlns:p14="http://schemas.microsoft.com/office/powerpoint/2010/main" val="377333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BC3845-FE9C-4BBD-9795-724AF9233437}"/>
              </a:ext>
            </a:extLst>
          </p:cNvPr>
          <p:cNvSpPr>
            <a:spLocks noGrp="1"/>
          </p:cNvSpPr>
          <p:nvPr>
            <p:ph type="title"/>
          </p:nvPr>
        </p:nvSpPr>
        <p:spPr>
          <a:xfrm>
            <a:off x="457200" y="342900"/>
            <a:ext cx="8229600" cy="702733"/>
          </a:xfrm>
        </p:spPr>
        <p:txBody>
          <a:bodyPr/>
          <a:lstStyle/>
          <a:p>
            <a:r>
              <a:rPr lang="en-US" altLang="zh-TW" dirty="0"/>
              <a:t>Quantum</a:t>
            </a:r>
            <a:endParaRPr lang="zh-TW" altLang="en-US" dirty="0"/>
          </a:p>
        </p:txBody>
      </p:sp>
      <p:sp>
        <p:nvSpPr>
          <p:cNvPr id="3" name="投影片編號版面配置區 2">
            <a:extLst>
              <a:ext uri="{FF2B5EF4-FFF2-40B4-BE49-F238E27FC236}">
                <a16:creationId xmlns:a16="http://schemas.microsoft.com/office/drawing/2014/main" id="{46B6B011-2C2A-4775-8FBD-6476169E66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13</a:t>
            </a:fld>
            <a:endParaRPr lang="zh-TW" altLang="en-US"/>
          </a:p>
        </p:txBody>
      </p:sp>
      <p:sp>
        <p:nvSpPr>
          <p:cNvPr id="4" name="Google Shape;194;g10b70956f60_16_37">
            <a:extLst>
              <a:ext uri="{FF2B5EF4-FFF2-40B4-BE49-F238E27FC236}">
                <a16:creationId xmlns:a16="http://schemas.microsoft.com/office/drawing/2014/main" id="{A21FE337-BCC2-4566-9EDB-854CD94DDA6A}"/>
              </a:ext>
            </a:extLst>
          </p:cNvPr>
          <p:cNvSpPr txBox="1"/>
          <p:nvPr/>
        </p:nvSpPr>
        <p:spPr>
          <a:xfrm>
            <a:off x="230455" y="912065"/>
            <a:ext cx="8550256" cy="4139585"/>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2000" dirty="0"/>
              <a:t>《</a:t>
            </a:r>
            <a:r>
              <a:rPr lang="zh-TW" altLang="en-US" sz="2000" dirty="0"/>
              <a:t>莊子 天下篇</a:t>
            </a:r>
            <a:r>
              <a:rPr lang="en-US" altLang="zh-TW" sz="2000" dirty="0"/>
              <a:t>》</a:t>
            </a:r>
            <a:r>
              <a:rPr lang="zh-TW" altLang="en-US" sz="2000" dirty="0"/>
              <a:t>：</a:t>
            </a:r>
            <a:r>
              <a:rPr lang="zh-TW" altLang="en-US" sz="2000" dirty="0">
                <a:solidFill>
                  <a:srgbClr val="FF0000"/>
                </a:solidFill>
              </a:rPr>
              <a:t>一尺之捶，日取其半，萬世不竭</a:t>
            </a:r>
            <a:r>
              <a:rPr lang="zh-TW" altLang="en-US" sz="2000" dirty="0"/>
              <a:t>。 </a:t>
            </a:r>
            <a:br>
              <a:rPr lang="en-US" altLang="zh-TW" sz="2000" dirty="0"/>
            </a:br>
            <a:r>
              <a:rPr lang="en-US" altLang="zh-TW" sz="2000" dirty="0"/>
              <a:t>Zhuangzi: “If you take the half from a one-inch stick every day, then you can do so forever.” </a:t>
            </a:r>
          </a:p>
          <a:p>
            <a:pPr marL="342900" lvl="0" indent="-292100">
              <a:buSzPts val="2000"/>
              <a:buChar char="●"/>
            </a:pPr>
            <a:r>
              <a:rPr lang="en-US" altLang="zh-TW" sz="2000" dirty="0"/>
              <a:t>The above concept may be conflict with that of quantum mechanics.</a:t>
            </a:r>
          </a:p>
          <a:p>
            <a:pPr marL="342900" lvl="0" indent="-292100">
              <a:buSzPts val="2000"/>
              <a:buChar char="●"/>
            </a:pPr>
            <a:r>
              <a:rPr lang="en-US" altLang="zh-TW" sz="2000" dirty="0"/>
              <a:t>In 1990, Plank found that energy is </a:t>
            </a:r>
            <a:r>
              <a:rPr lang="en-US" altLang="zh-TW" sz="2000" dirty="0">
                <a:solidFill>
                  <a:srgbClr val="FF0000"/>
                </a:solidFill>
              </a:rPr>
              <a:t>discrete </a:t>
            </a:r>
            <a:r>
              <a:rPr lang="en-US" altLang="zh-TW" sz="2000" dirty="0"/>
              <a:t>and consists of integer multiples of a basic unit of energy, the quantum.</a:t>
            </a:r>
          </a:p>
          <a:p>
            <a:pPr marL="342900" lvl="0" indent="-292100" algn="just">
              <a:buSzPts val="2000"/>
              <a:buChar char="●"/>
            </a:pPr>
            <a:r>
              <a:rPr lang="en-US" altLang="zh-TW" sz="2000" dirty="0"/>
              <a:t>A </a:t>
            </a:r>
            <a:r>
              <a:rPr lang="en-US" altLang="zh-TW" sz="2000" dirty="0">
                <a:solidFill>
                  <a:srgbClr val="FF0000"/>
                </a:solidFill>
              </a:rPr>
              <a:t>quantum </a:t>
            </a:r>
            <a:r>
              <a:rPr lang="en-US" altLang="zh-TW" sz="2000" dirty="0"/>
              <a:t>(plural </a:t>
            </a:r>
            <a:r>
              <a:rPr lang="en-US" altLang="zh-TW" sz="2000" dirty="0">
                <a:solidFill>
                  <a:srgbClr val="FF0000"/>
                </a:solidFill>
              </a:rPr>
              <a:t>quanta</a:t>
            </a:r>
            <a:r>
              <a:rPr lang="en-US" altLang="zh-TW" sz="2000" dirty="0"/>
              <a:t>) is the minimum amount of any physical entity (physical property) involved in an interaction. </a:t>
            </a:r>
          </a:p>
          <a:p>
            <a:pPr marL="342900" lvl="0" indent="-292100" algn="just">
              <a:buSzPts val="2000"/>
              <a:buChar char="●"/>
            </a:pPr>
            <a:r>
              <a:rPr lang="en-US" altLang="zh-TW" sz="2000" dirty="0"/>
              <a:t>This means that the magnitude of the physical entity can take on only </a:t>
            </a:r>
            <a:r>
              <a:rPr lang="en-US" altLang="zh-TW" sz="2000" dirty="0">
                <a:solidFill>
                  <a:srgbClr val="FF0000"/>
                </a:solidFill>
              </a:rPr>
              <a:t>discrete values </a:t>
            </a:r>
            <a:r>
              <a:rPr lang="en-US" altLang="zh-TW" sz="2000" dirty="0"/>
              <a:t>consisting of </a:t>
            </a:r>
            <a:r>
              <a:rPr lang="en-US" altLang="zh-TW" sz="2000" dirty="0">
                <a:solidFill>
                  <a:srgbClr val="FF0000"/>
                </a:solidFill>
              </a:rPr>
              <a:t>integer multiples of one quantum</a:t>
            </a:r>
            <a:r>
              <a:rPr lang="en-US" altLang="zh-TW" sz="2000" dirty="0"/>
              <a:t>.</a:t>
            </a:r>
          </a:p>
          <a:p>
            <a:pPr marL="342900" lvl="0" indent="-292100" algn="just">
              <a:buSzPts val="2000"/>
              <a:buChar char="●"/>
            </a:pPr>
            <a:r>
              <a:rPr lang="en-US" altLang="zh-TW" sz="2000" dirty="0"/>
              <a:t>For example, the energy of an </a:t>
            </a:r>
            <a:r>
              <a:rPr lang="en-US" altLang="zh-TW" sz="2000" dirty="0">
                <a:solidFill>
                  <a:srgbClr val="FF0000"/>
                </a:solidFill>
              </a:rPr>
              <a:t>electron </a:t>
            </a:r>
            <a:r>
              <a:rPr lang="en-US" altLang="zh-TW" sz="2000" dirty="0"/>
              <a:t>bound within an atom is quantized and can exist only in certain discrete values. </a:t>
            </a:r>
          </a:p>
          <a:p>
            <a:pPr marL="342900" lvl="0" indent="-292100" algn="just">
              <a:buSzPts val="2000"/>
              <a:buChar char="●"/>
            </a:pPr>
            <a:r>
              <a:rPr lang="en-US" altLang="zh-TW" sz="2000" dirty="0"/>
              <a:t>For another example, a </a:t>
            </a:r>
            <a:r>
              <a:rPr lang="en-US" altLang="zh-TW" sz="2000" dirty="0">
                <a:solidFill>
                  <a:srgbClr val="FF0000"/>
                </a:solidFill>
              </a:rPr>
              <a:t>photon</a:t>
            </a:r>
            <a:r>
              <a:rPr lang="en-US" altLang="zh-TW" sz="2000" dirty="0"/>
              <a:t> is a single quantum of light.</a:t>
            </a:r>
          </a:p>
        </p:txBody>
      </p:sp>
    </p:spTree>
    <p:extLst>
      <p:ext uri="{BB962C8B-B14F-4D97-AF65-F5344CB8AC3E}">
        <p14:creationId xmlns:p14="http://schemas.microsoft.com/office/powerpoint/2010/main" val="98546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b70956f60_16_37"/>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ltLang="zh-TW" dirty="0"/>
              <a:t>Outline</a:t>
            </a:r>
            <a:endParaRPr dirty="0"/>
          </a:p>
        </p:txBody>
      </p:sp>
      <p:sp>
        <p:nvSpPr>
          <p:cNvPr id="194" name="Google Shape;194;g10b70956f60_16_37"/>
          <p:cNvSpPr txBox="1"/>
          <p:nvPr/>
        </p:nvSpPr>
        <p:spPr>
          <a:xfrm>
            <a:off x="373424" y="1266625"/>
            <a:ext cx="7809900" cy="4016474"/>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2800" dirty="0"/>
              <a:t>Quantum Technologies</a:t>
            </a:r>
          </a:p>
          <a:p>
            <a:pPr marL="342900" lvl="0" indent="-292100">
              <a:buSzPts val="2000"/>
              <a:buChar char="●"/>
            </a:pPr>
            <a:r>
              <a:rPr lang="en-US" altLang="zh-TW" sz="2800" dirty="0"/>
              <a:t>Classical Bits vs Quantum Bits</a:t>
            </a:r>
          </a:p>
          <a:p>
            <a:pPr marL="342900" lvl="0" indent="-292100">
              <a:buSzPts val="2000"/>
              <a:buChar char="●"/>
            </a:pPr>
            <a:r>
              <a:rPr lang="en-US" altLang="zh-TW" sz="2800" b="1" u="sng" dirty="0">
                <a:solidFill>
                  <a:srgbClr val="FF0000"/>
                </a:solidFill>
              </a:rPr>
              <a:t>Quantum Supremacy</a:t>
            </a:r>
          </a:p>
          <a:p>
            <a:pPr marL="342900" lvl="0" indent="-292100">
              <a:buSzPts val="2000"/>
              <a:buChar char="●"/>
            </a:pPr>
            <a:r>
              <a:rPr lang="en-US" altLang="zh-TW" sz="2800" dirty="0">
                <a:solidFill>
                  <a:schemeClr val="tx1"/>
                </a:solidFill>
              </a:rPr>
              <a:t>Dirac Notation and Bloch Sphere</a:t>
            </a:r>
          </a:p>
          <a:p>
            <a:pPr marL="342900" lvl="0" indent="-292100">
              <a:buSzPts val="2000"/>
              <a:buChar char="●"/>
            </a:pPr>
            <a:r>
              <a:rPr lang="en-US" altLang="zh-TW" sz="2800" dirty="0">
                <a:solidFill>
                  <a:schemeClr val="tx1"/>
                </a:solidFill>
              </a:rPr>
              <a:t>Quantum Gates and Quantum Circuits</a:t>
            </a:r>
          </a:p>
          <a:p>
            <a:pPr marL="342900" lvl="0" indent="-292100">
              <a:buSzPts val="2000"/>
              <a:buChar char="●"/>
            </a:pPr>
            <a:r>
              <a:rPr lang="en-US" altLang="zh-TW" sz="2800" dirty="0">
                <a:solidFill>
                  <a:schemeClr val="tx1"/>
                </a:solidFill>
              </a:rPr>
              <a:t>Shor’s Algorithm</a:t>
            </a:r>
          </a:p>
          <a:p>
            <a:pPr marL="342900" lvl="0" indent="-292100">
              <a:buSzPts val="2000"/>
              <a:buChar char="●"/>
            </a:pPr>
            <a:r>
              <a:rPr lang="en-US" altLang="zh-TW" sz="2800" dirty="0">
                <a:solidFill>
                  <a:schemeClr val="tx1"/>
                </a:solidFill>
              </a:rPr>
              <a:t>Concluding Remarks</a:t>
            </a:r>
          </a:p>
          <a:p>
            <a:pPr marL="0" marR="0" lvl="0" indent="0" algn="l" rtl="0">
              <a:lnSpc>
                <a:spcPct val="100000"/>
              </a:lnSpc>
              <a:spcBef>
                <a:spcPts val="0"/>
              </a:spcBef>
              <a:spcAft>
                <a:spcPts val="0"/>
              </a:spcAft>
              <a:buClr>
                <a:srgbClr val="000000"/>
              </a:buClr>
              <a:buSzPts val="1800"/>
              <a:buFont typeface="Arial"/>
              <a:buNone/>
            </a:pPr>
            <a:endParaRPr lang="en-US"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800" b="0" i="0" u="none" strike="noStrike" cap="none" dirty="0">
              <a:solidFill>
                <a:srgbClr val="000000"/>
              </a:solidFill>
              <a:latin typeface="Arial"/>
              <a:ea typeface="Arial"/>
              <a:cs typeface="Arial"/>
              <a:sym typeface="Arial"/>
            </a:endParaRPr>
          </a:p>
        </p:txBody>
      </p:sp>
      <p:sp>
        <p:nvSpPr>
          <p:cNvPr id="195" name="Google Shape;195;g10b70956f60_16_3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14</a:t>
            </a:fld>
            <a:endParaRPr/>
          </a:p>
        </p:txBody>
      </p:sp>
    </p:spTree>
    <p:extLst>
      <p:ext uri="{BB962C8B-B14F-4D97-AF65-F5344CB8AC3E}">
        <p14:creationId xmlns:p14="http://schemas.microsoft.com/office/powerpoint/2010/main" val="435595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9D26B4-7CC9-4838-9C6E-7668C0B32CE3}"/>
              </a:ext>
            </a:extLst>
          </p:cNvPr>
          <p:cNvSpPr>
            <a:spLocks noGrp="1"/>
          </p:cNvSpPr>
          <p:nvPr>
            <p:ph type="title"/>
          </p:nvPr>
        </p:nvSpPr>
        <p:spPr/>
        <p:txBody>
          <a:bodyPr/>
          <a:lstStyle/>
          <a:p>
            <a:r>
              <a:rPr lang="en-US" altLang="zh-TW" dirty="0"/>
              <a:t>Quantum Supremacy (Advantage)</a:t>
            </a:r>
            <a:endParaRPr lang="zh-TW" altLang="en-US" dirty="0"/>
          </a:p>
        </p:txBody>
      </p:sp>
      <p:sp>
        <p:nvSpPr>
          <p:cNvPr id="3" name="Google Shape;194;g10b70956f60_16_37">
            <a:extLst>
              <a:ext uri="{FF2B5EF4-FFF2-40B4-BE49-F238E27FC236}">
                <a16:creationId xmlns:a16="http://schemas.microsoft.com/office/drawing/2014/main" id="{BE3E7720-7B57-4860-A054-2C808C1D0322}"/>
              </a:ext>
            </a:extLst>
          </p:cNvPr>
          <p:cNvSpPr txBox="1"/>
          <p:nvPr/>
        </p:nvSpPr>
        <p:spPr>
          <a:xfrm>
            <a:off x="0" y="1067634"/>
            <a:ext cx="4780198" cy="4016474"/>
          </a:xfrm>
          <a:prstGeom prst="rect">
            <a:avLst/>
          </a:prstGeom>
          <a:noFill/>
          <a:ln>
            <a:noFill/>
          </a:ln>
        </p:spPr>
        <p:txBody>
          <a:bodyPr spcFirstLastPara="1" wrap="square" lIns="68575" tIns="68575" rIns="68575" bIns="68575" anchor="t" anchorCtr="0">
            <a:spAutoFit/>
          </a:bodyPr>
          <a:lstStyle/>
          <a:p>
            <a:pPr marL="342900" lvl="0" indent="-292100" algn="just">
              <a:buSzPts val="2000"/>
              <a:buChar char="●"/>
            </a:pPr>
            <a:r>
              <a:rPr lang="en-US" altLang="zh-TW" sz="1800" dirty="0"/>
              <a:t>To demonstrate that a </a:t>
            </a:r>
            <a:r>
              <a:rPr lang="en-US" altLang="zh-TW" sz="1800" dirty="0">
                <a:solidFill>
                  <a:srgbClr val="FF0000"/>
                </a:solidFill>
              </a:rPr>
              <a:t>programmable quantum device</a:t>
            </a:r>
            <a:r>
              <a:rPr lang="en-US" altLang="zh-TW" sz="1800" dirty="0"/>
              <a:t> can solve a problem that no classical computer can solve in any feasible amount of time (irrespective of the usefulness of the problem). (From Wiki)</a:t>
            </a:r>
          </a:p>
          <a:p>
            <a:pPr marL="342900" lvl="0" indent="-292100" algn="just">
              <a:buSzPts val="2000"/>
              <a:buChar char="●"/>
            </a:pPr>
            <a:r>
              <a:rPr lang="en-US" altLang="zh-TW" sz="1800" dirty="0"/>
              <a:t>A paper by Google’s researchers published in Nature claimed to reach “quantum supremacy” in Sept. 2019. It claimed that their quantum computer </a:t>
            </a:r>
            <a:r>
              <a:rPr lang="en-US" altLang="zh-TW" sz="1800" dirty="0">
                <a:solidFill>
                  <a:srgbClr val="FF0000"/>
                </a:solidFill>
              </a:rPr>
              <a:t>Sycamore</a:t>
            </a:r>
            <a:r>
              <a:rPr lang="en-US" altLang="zh-TW" sz="1800" dirty="0"/>
              <a:t> was able to perform a calculation in </a:t>
            </a:r>
            <a:r>
              <a:rPr lang="en-US" altLang="zh-TW" sz="1800" dirty="0">
                <a:solidFill>
                  <a:srgbClr val="FF0000"/>
                </a:solidFill>
              </a:rPr>
              <a:t>200 seconds</a:t>
            </a:r>
            <a:r>
              <a:rPr lang="en-US" altLang="zh-TW" sz="1800" dirty="0"/>
              <a:t> that would take </a:t>
            </a:r>
            <a:r>
              <a:rPr lang="en-US" altLang="zh-TW" sz="1800" dirty="0">
                <a:solidFill>
                  <a:srgbClr val="FF0000"/>
                </a:solidFill>
              </a:rPr>
              <a:t>IBM Summit</a:t>
            </a:r>
            <a:r>
              <a:rPr lang="en-US" altLang="zh-TW" sz="1800" dirty="0"/>
              <a:t>, the fastest super computer at that time,  approximately </a:t>
            </a:r>
            <a:r>
              <a:rPr lang="en-US" altLang="zh-TW" sz="1800" dirty="0">
                <a:solidFill>
                  <a:srgbClr val="FF0000"/>
                </a:solidFill>
              </a:rPr>
              <a:t>10,000 years</a:t>
            </a:r>
            <a:r>
              <a:rPr lang="en-US" altLang="zh-TW" sz="1800" dirty="0"/>
              <a:t>.</a:t>
            </a:r>
          </a:p>
        </p:txBody>
      </p:sp>
      <p:pic>
        <p:nvPicPr>
          <p:cNvPr id="6" name="圖片 5">
            <a:extLst>
              <a:ext uri="{FF2B5EF4-FFF2-40B4-BE49-F238E27FC236}">
                <a16:creationId xmlns:a16="http://schemas.microsoft.com/office/drawing/2014/main" id="{37721535-A7AD-496E-BFBC-0BCF7FDB1F34}"/>
              </a:ext>
            </a:extLst>
          </p:cNvPr>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0623" t="1" r="46474" b="2647"/>
          <a:stretch/>
        </p:blipFill>
        <p:spPr bwMode="auto">
          <a:xfrm>
            <a:off x="4780198" y="1134861"/>
            <a:ext cx="4187952" cy="3902599"/>
          </a:xfrm>
          <a:prstGeom prst="rect">
            <a:avLst/>
          </a:prstGeom>
          <a:ln>
            <a:noFill/>
          </a:ln>
          <a:extLst>
            <a:ext uri="{53640926-AAD7-44D8-BBD7-CCE9431645EC}">
              <a14:shadowObscured xmlns:a14="http://schemas.microsoft.com/office/drawing/2010/main"/>
            </a:ext>
          </a:extLst>
        </p:spPr>
      </p:pic>
      <p:sp>
        <p:nvSpPr>
          <p:cNvPr id="7" name="投影片編號版面配置區 6">
            <a:extLst>
              <a:ext uri="{FF2B5EF4-FFF2-40B4-BE49-F238E27FC236}">
                <a16:creationId xmlns:a16="http://schemas.microsoft.com/office/drawing/2014/main" id="{6823F8B7-A0BF-4682-AA2D-CAA8497B67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15</a:t>
            </a:fld>
            <a:endParaRPr lang="zh-TW" altLang="en-US"/>
          </a:p>
        </p:txBody>
      </p:sp>
    </p:spTree>
    <p:extLst>
      <p:ext uri="{BB962C8B-B14F-4D97-AF65-F5344CB8AC3E}">
        <p14:creationId xmlns:p14="http://schemas.microsoft.com/office/powerpoint/2010/main" val="221184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b/b4/Summit_%28supercomputer%29.jpg/800px-Summit_%28supercomputer%29.jpg">
            <a:extLst>
              <a:ext uri="{FF2B5EF4-FFF2-40B4-BE49-F238E27FC236}">
                <a16:creationId xmlns:a16="http://schemas.microsoft.com/office/drawing/2014/main" id="{9C3D2113-D0E7-45D0-A817-4A3473F47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8" y="1043999"/>
            <a:ext cx="6644897" cy="455086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39E8EF25-7C3F-437F-AE2D-C568415B6AF5}"/>
              </a:ext>
            </a:extLst>
          </p:cNvPr>
          <p:cNvSpPr>
            <a:spLocks noGrp="1"/>
          </p:cNvSpPr>
          <p:nvPr>
            <p:ph type="title"/>
          </p:nvPr>
        </p:nvSpPr>
        <p:spPr>
          <a:xfrm>
            <a:off x="-53160" y="342900"/>
            <a:ext cx="9213112" cy="1028700"/>
          </a:xfrm>
        </p:spPr>
        <p:txBody>
          <a:bodyPr/>
          <a:lstStyle/>
          <a:p>
            <a:r>
              <a:rPr lang="en-US" altLang="zh-TW" sz="2400" dirty="0"/>
              <a:t>The world’s fastest super computer (June 2018 ~ May 2020 )</a:t>
            </a:r>
            <a:endParaRPr lang="zh-TW" altLang="en-US" sz="2400" dirty="0"/>
          </a:p>
        </p:txBody>
      </p:sp>
      <p:sp>
        <p:nvSpPr>
          <p:cNvPr id="4" name="標題 1">
            <a:extLst>
              <a:ext uri="{FF2B5EF4-FFF2-40B4-BE49-F238E27FC236}">
                <a16:creationId xmlns:a16="http://schemas.microsoft.com/office/drawing/2014/main" id="{642397D5-23AB-44A6-94A9-4E65194A9AD2}"/>
              </a:ext>
            </a:extLst>
          </p:cNvPr>
          <p:cNvSpPr txBox="1">
            <a:spLocks/>
          </p:cNvSpPr>
          <p:nvPr/>
        </p:nvSpPr>
        <p:spPr>
          <a:xfrm>
            <a:off x="6644897" y="1762538"/>
            <a:ext cx="2499103" cy="2884047"/>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2400" b="1" dirty="0"/>
              <a:t>Summit</a:t>
            </a:r>
          </a:p>
          <a:p>
            <a:endParaRPr lang="en-US" altLang="zh-TW" sz="1800" dirty="0"/>
          </a:p>
          <a:p>
            <a:r>
              <a:rPr lang="en-US" altLang="zh-TW" sz="1800" dirty="0"/>
              <a:t>* USA </a:t>
            </a:r>
          </a:p>
          <a:p>
            <a:endParaRPr lang="en-US" altLang="zh-TW" sz="1800" dirty="0"/>
          </a:p>
          <a:p>
            <a:r>
              <a:rPr lang="en-US" altLang="zh-TW" sz="1800" dirty="0"/>
              <a:t>* IBM and Nvidia</a:t>
            </a:r>
          </a:p>
          <a:p>
            <a:endParaRPr lang="en-US" altLang="zh-TW" sz="1800" dirty="0"/>
          </a:p>
          <a:p>
            <a:r>
              <a:rPr lang="en-US" altLang="zh-TW" sz="1800" dirty="0"/>
              <a:t>* Speed:	</a:t>
            </a:r>
            <a:br>
              <a:rPr lang="en-US" altLang="zh-TW" sz="1800" dirty="0"/>
            </a:br>
            <a:r>
              <a:rPr lang="en-US" altLang="zh-TW" sz="1800" dirty="0"/>
              <a:t>148 </a:t>
            </a:r>
            <a:r>
              <a:rPr lang="en-US" altLang="zh-TW" sz="1800" dirty="0" err="1"/>
              <a:t>petaFLOPS</a:t>
            </a:r>
            <a:endParaRPr lang="zh-TW" altLang="en-US" sz="1800" dirty="0"/>
          </a:p>
        </p:txBody>
      </p:sp>
      <p:sp>
        <p:nvSpPr>
          <p:cNvPr id="5" name="標題 1">
            <a:extLst>
              <a:ext uri="{FF2B5EF4-FFF2-40B4-BE49-F238E27FC236}">
                <a16:creationId xmlns:a16="http://schemas.microsoft.com/office/drawing/2014/main" id="{4DC0A05B-8F8A-4616-8B31-8E0E03FC07A9}"/>
              </a:ext>
            </a:extLst>
          </p:cNvPr>
          <p:cNvSpPr txBox="1">
            <a:spLocks/>
          </p:cNvSpPr>
          <p:nvPr/>
        </p:nvSpPr>
        <p:spPr>
          <a:xfrm>
            <a:off x="-33128" y="4915328"/>
            <a:ext cx="6733080" cy="206634"/>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100" dirty="0"/>
              <a:t>Source: https://en.wikipedia.org/wiki/Summit_(supercomputer)#/media/File:Summit_(supercomputer).jpg</a:t>
            </a:r>
            <a:endParaRPr lang="zh-TW" altLang="en-US" sz="1100" dirty="0"/>
          </a:p>
        </p:txBody>
      </p:sp>
      <p:sp>
        <p:nvSpPr>
          <p:cNvPr id="3" name="投影片編號版面配置區 2">
            <a:extLst>
              <a:ext uri="{FF2B5EF4-FFF2-40B4-BE49-F238E27FC236}">
                <a16:creationId xmlns:a16="http://schemas.microsoft.com/office/drawing/2014/main" id="{73AF9660-56EE-4EF5-9AA6-9E30C9137F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16</a:t>
            </a:fld>
            <a:endParaRPr lang="zh-TW" altLang="en-US"/>
          </a:p>
        </p:txBody>
      </p:sp>
    </p:spTree>
    <p:extLst>
      <p:ext uri="{BB962C8B-B14F-4D97-AF65-F5344CB8AC3E}">
        <p14:creationId xmlns:p14="http://schemas.microsoft.com/office/powerpoint/2010/main" val="172798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E8EF25-7C3F-437F-AE2D-C568415B6AF5}"/>
              </a:ext>
            </a:extLst>
          </p:cNvPr>
          <p:cNvSpPr>
            <a:spLocks noGrp="1"/>
          </p:cNvSpPr>
          <p:nvPr>
            <p:ph type="title"/>
          </p:nvPr>
        </p:nvSpPr>
        <p:spPr>
          <a:xfrm>
            <a:off x="-53161" y="342900"/>
            <a:ext cx="9737849" cy="1028700"/>
          </a:xfrm>
        </p:spPr>
        <p:txBody>
          <a:bodyPr/>
          <a:lstStyle/>
          <a:p>
            <a:r>
              <a:rPr lang="en-US" altLang="zh-TW" sz="2400" dirty="0"/>
              <a:t>The world’s fastest super computer (June 2020 ~ May 2022 )</a:t>
            </a:r>
            <a:endParaRPr lang="zh-TW" altLang="en-US" sz="2400" dirty="0"/>
          </a:p>
        </p:txBody>
      </p:sp>
      <p:sp>
        <p:nvSpPr>
          <p:cNvPr id="4" name="標題 1">
            <a:extLst>
              <a:ext uri="{FF2B5EF4-FFF2-40B4-BE49-F238E27FC236}">
                <a16:creationId xmlns:a16="http://schemas.microsoft.com/office/drawing/2014/main" id="{642397D5-23AB-44A6-94A9-4E65194A9AD2}"/>
              </a:ext>
            </a:extLst>
          </p:cNvPr>
          <p:cNvSpPr txBox="1">
            <a:spLocks/>
          </p:cNvSpPr>
          <p:nvPr/>
        </p:nvSpPr>
        <p:spPr>
          <a:xfrm>
            <a:off x="6644897" y="1762538"/>
            <a:ext cx="2499103" cy="2884047"/>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2400" b="1" dirty="0" err="1"/>
              <a:t>Fugaku</a:t>
            </a:r>
            <a:r>
              <a:rPr lang="en-US" altLang="zh-TW" sz="2400" b="1" dirty="0"/>
              <a:t> (</a:t>
            </a:r>
            <a:r>
              <a:rPr lang="zh-TW" altLang="en-US" sz="2400" b="1" dirty="0"/>
              <a:t>富岳</a:t>
            </a:r>
            <a:r>
              <a:rPr lang="en-US" altLang="zh-TW" sz="2400" b="1" dirty="0"/>
              <a:t>)</a:t>
            </a:r>
          </a:p>
          <a:p>
            <a:endParaRPr lang="en-US" altLang="zh-TW" sz="1800" dirty="0"/>
          </a:p>
          <a:p>
            <a:r>
              <a:rPr lang="en-US" altLang="zh-TW" sz="1800" dirty="0"/>
              <a:t>* Japan </a:t>
            </a:r>
          </a:p>
          <a:p>
            <a:endParaRPr lang="en-US" altLang="zh-TW" sz="1800" dirty="0"/>
          </a:p>
          <a:p>
            <a:r>
              <a:rPr lang="en-US" altLang="zh-TW" sz="1800" dirty="0"/>
              <a:t>* Riken Research Institute and </a:t>
            </a:r>
          </a:p>
          <a:p>
            <a:r>
              <a:rPr lang="en-US" altLang="zh-TW" sz="1800" dirty="0"/>
              <a:t>Fujitsu Ltd.</a:t>
            </a:r>
          </a:p>
          <a:p>
            <a:endParaRPr lang="en-US" altLang="zh-TW" sz="1800" dirty="0"/>
          </a:p>
          <a:p>
            <a:r>
              <a:rPr lang="en-US" altLang="zh-TW" sz="1800" dirty="0"/>
              <a:t>* Speed:	</a:t>
            </a:r>
            <a:br>
              <a:rPr lang="en-US" altLang="zh-TW" sz="1800" dirty="0"/>
            </a:br>
            <a:r>
              <a:rPr lang="en-US" altLang="zh-TW" sz="1800" dirty="0"/>
              <a:t>422 </a:t>
            </a:r>
            <a:r>
              <a:rPr lang="en-US" altLang="zh-TW" sz="1800" dirty="0" err="1"/>
              <a:t>petaFLOPS</a:t>
            </a:r>
            <a:endParaRPr lang="zh-TW" altLang="en-US" sz="1800" dirty="0"/>
          </a:p>
        </p:txBody>
      </p:sp>
      <p:pic>
        <p:nvPicPr>
          <p:cNvPr id="2052" name="Picture 4" descr="Fugaku, a supercomputer co-developed by the Riken research institute and Fujitsu Ltd., was ranked the world's fastest by the U.S.-European TOP500 project. | KYODO">
            <a:extLst>
              <a:ext uri="{FF2B5EF4-FFF2-40B4-BE49-F238E27FC236}">
                <a16:creationId xmlns:a16="http://schemas.microsoft.com/office/drawing/2014/main" id="{76FB11DC-792E-401E-B97B-B40F12D45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0" y="1084522"/>
            <a:ext cx="6682105" cy="4058978"/>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a:extLst>
              <a:ext uri="{FF2B5EF4-FFF2-40B4-BE49-F238E27FC236}">
                <a16:creationId xmlns:a16="http://schemas.microsoft.com/office/drawing/2014/main" id="{4DC0A05B-8F8A-4616-8B31-8E0E03FC07A9}"/>
              </a:ext>
            </a:extLst>
          </p:cNvPr>
          <p:cNvSpPr txBox="1">
            <a:spLocks/>
          </p:cNvSpPr>
          <p:nvPr/>
        </p:nvSpPr>
        <p:spPr>
          <a:xfrm>
            <a:off x="-33128" y="4915328"/>
            <a:ext cx="6733080" cy="206634"/>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100" dirty="0"/>
              <a:t>Source: https://www.japantimes.co.jp/news/2020/06/23/national/fugaku-supercomputer-ranked-fastest/</a:t>
            </a:r>
            <a:endParaRPr lang="zh-TW" altLang="en-US" sz="1100" dirty="0"/>
          </a:p>
        </p:txBody>
      </p:sp>
      <p:sp>
        <p:nvSpPr>
          <p:cNvPr id="3" name="投影片編號版面配置區 2">
            <a:extLst>
              <a:ext uri="{FF2B5EF4-FFF2-40B4-BE49-F238E27FC236}">
                <a16:creationId xmlns:a16="http://schemas.microsoft.com/office/drawing/2014/main" id="{52F2245B-BBB2-4E0C-B46A-DCD2B3D6DD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17</a:t>
            </a:fld>
            <a:endParaRPr lang="zh-TW" altLang="en-US"/>
          </a:p>
        </p:txBody>
      </p:sp>
    </p:spTree>
    <p:extLst>
      <p:ext uri="{BB962C8B-B14F-4D97-AF65-F5344CB8AC3E}">
        <p14:creationId xmlns:p14="http://schemas.microsoft.com/office/powerpoint/2010/main" val="222218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E8EF25-7C3F-437F-AE2D-C568415B6AF5}"/>
              </a:ext>
            </a:extLst>
          </p:cNvPr>
          <p:cNvSpPr>
            <a:spLocks noGrp="1"/>
          </p:cNvSpPr>
          <p:nvPr>
            <p:ph type="title"/>
          </p:nvPr>
        </p:nvSpPr>
        <p:spPr>
          <a:xfrm>
            <a:off x="37214" y="342900"/>
            <a:ext cx="9052542" cy="1028700"/>
          </a:xfrm>
        </p:spPr>
        <p:txBody>
          <a:bodyPr/>
          <a:lstStyle/>
          <a:p>
            <a:r>
              <a:rPr lang="en-US" altLang="zh-TW" sz="2800" dirty="0"/>
              <a:t>The world’s fastest super computer (June 2022 ~  )</a:t>
            </a:r>
            <a:endParaRPr lang="zh-TW" altLang="en-US" sz="2800" dirty="0"/>
          </a:p>
        </p:txBody>
      </p:sp>
      <p:pic>
        <p:nvPicPr>
          <p:cNvPr id="1026" name="Picture 2" descr="Frontier Supercomputer: world's fastest supercomputer">
            <a:extLst>
              <a:ext uri="{FF2B5EF4-FFF2-40B4-BE49-F238E27FC236}">
                <a16:creationId xmlns:a16="http://schemas.microsoft.com/office/drawing/2014/main" id="{BF496B90-A94E-40DC-AC87-79A199354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9800"/>
            <a:ext cx="6644897" cy="3973700"/>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1">
            <a:extLst>
              <a:ext uri="{FF2B5EF4-FFF2-40B4-BE49-F238E27FC236}">
                <a16:creationId xmlns:a16="http://schemas.microsoft.com/office/drawing/2014/main" id="{642397D5-23AB-44A6-94A9-4E65194A9AD2}"/>
              </a:ext>
            </a:extLst>
          </p:cNvPr>
          <p:cNvSpPr txBox="1">
            <a:spLocks/>
          </p:cNvSpPr>
          <p:nvPr/>
        </p:nvSpPr>
        <p:spPr>
          <a:xfrm>
            <a:off x="6644897" y="1742660"/>
            <a:ext cx="2499103" cy="290392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2400" b="1" dirty="0"/>
              <a:t>Frontier</a:t>
            </a:r>
          </a:p>
          <a:p>
            <a:endParaRPr lang="en-US" altLang="zh-TW" sz="1600" dirty="0"/>
          </a:p>
          <a:p>
            <a:r>
              <a:rPr lang="en-US" altLang="zh-TW" sz="1600" dirty="0"/>
              <a:t>* USA</a:t>
            </a:r>
          </a:p>
          <a:p>
            <a:endParaRPr lang="en-US" altLang="zh-TW" sz="1600" dirty="0"/>
          </a:p>
          <a:p>
            <a:r>
              <a:rPr lang="en-US" altLang="zh-TW" sz="1600" dirty="0"/>
              <a:t>* Oak Ridge National Laboratory and Department of Energy</a:t>
            </a:r>
            <a:br>
              <a:rPr lang="en-US" altLang="zh-TW" sz="1600" dirty="0"/>
            </a:br>
            <a:endParaRPr lang="en-US" altLang="zh-TW" sz="1600" dirty="0"/>
          </a:p>
          <a:p>
            <a:r>
              <a:rPr lang="en-US" altLang="zh-TW" sz="1600" dirty="0"/>
              <a:t>* Speed:	</a:t>
            </a:r>
            <a:br>
              <a:rPr lang="en-US" altLang="zh-TW" sz="1600" dirty="0"/>
            </a:br>
            <a:r>
              <a:rPr lang="en-US" altLang="zh-TW" sz="1600" dirty="0"/>
              <a:t>1.102 </a:t>
            </a:r>
            <a:r>
              <a:rPr lang="en-US" altLang="zh-TW" sz="1600" dirty="0" err="1"/>
              <a:t>exaFLOPS</a:t>
            </a:r>
            <a:endParaRPr lang="zh-TW" altLang="en-US" sz="1600" dirty="0"/>
          </a:p>
        </p:txBody>
      </p:sp>
      <p:sp>
        <p:nvSpPr>
          <p:cNvPr id="5" name="標題 1">
            <a:extLst>
              <a:ext uri="{FF2B5EF4-FFF2-40B4-BE49-F238E27FC236}">
                <a16:creationId xmlns:a16="http://schemas.microsoft.com/office/drawing/2014/main" id="{4DC0A05B-8F8A-4616-8B31-8E0E03FC07A9}"/>
              </a:ext>
            </a:extLst>
          </p:cNvPr>
          <p:cNvSpPr txBox="1">
            <a:spLocks/>
          </p:cNvSpPr>
          <p:nvPr/>
        </p:nvSpPr>
        <p:spPr>
          <a:xfrm>
            <a:off x="457200" y="4670166"/>
            <a:ext cx="6388523" cy="31255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800" dirty="0"/>
              <a:t>Source: https://www.helloscholar.in/frontier-supercomputer/</a:t>
            </a:r>
            <a:endParaRPr lang="zh-TW" altLang="en-US" sz="1800" dirty="0"/>
          </a:p>
        </p:txBody>
      </p:sp>
      <p:sp>
        <p:nvSpPr>
          <p:cNvPr id="3" name="投影片編號版面配置區 2">
            <a:extLst>
              <a:ext uri="{FF2B5EF4-FFF2-40B4-BE49-F238E27FC236}">
                <a16:creationId xmlns:a16="http://schemas.microsoft.com/office/drawing/2014/main" id="{D2091D93-57A5-4FE6-B1EF-C42114DE3D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18</a:t>
            </a:fld>
            <a:endParaRPr lang="zh-TW" altLang="en-US"/>
          </a:p>
        </p:txBody>
      </p:sp>
    </p:spTree>
    <p:extLst>
      <p:ext uri="{BB962C8B-B14F-4D97-AF65-F5344CB8AC3E}">
        <p14:creationId xmlns:p14="http://schemas.microsoft.com/office/powerpoint/2010/main" val="353462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3A0978-5CF4-4726-B725-0787F9950030}"/>
              </a:ext>
            </a:extLst>
          </p:cNvPr>
          <p:cNvSpPr>
            <a:spLocks noGrp="1"/>
          </p:cNvSpPr>
          <p:nvPr>
            <p:ph type="title"/>
          </p:nvPr>
        </p:nvSpPr>
        <p:spPr>
          <a:xfrm>
            <a:off x="149498" y="345278"/>
            <a:ext cx="9105819" cy="1028700"/>
          </a:xfrm>
        </p:spPr>
        <p:txBody>
          <a:bodyPr/>
          <a:lstStyle/>
          <a:p>
            <a:r>
              <a:rPr lang="en-US" altLang="zh-TW" dirty="0"/>
              <a:t>Google’s Quantum Computer in 2019: </a:t>
            </a:r>
            <a:br>
              <a:rPr lang="en-US" altLang="zh-TW" dirty="0"/>
            </a:br>
            <a:r>
              <a:rPr lang="en-US" altLang="zh-TW" dirty="0"/>
              <a:t>53-qubit Sycamore</a:t>
            </a:r>
            <a:endParaRPr lang="zh-TW" altLang="en-US" dirty="0"/>
          </a:p>
        </p:txBody>
      </p:sp>
      <p:sp>
        <p:nvSpPr>
          <p:cNvPr id="3" name="投影片編號版面配置區 2">
            <a:extLst>
              <a:ext uri="{FF2B5EF4-FFF2-40B4-BE49-F238E27FC236}">
                <a16:creationId xmlns:a16="http://schemas.microsoft.com/office/drawing/2014/main" id="{C501E1D1-E57F-40A6-B1DC-6B22971BAB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19</a:t>
            </a:fld>
            <a:endParaRPr lang="zh-TW" altLang="en-US"/>
          </a:p>
        </p:txBody>
      </p:sp>
      <p:pic>
        <p:nvPicPr>
          <p:cNvPr id="2050" name="Picture 2" descr="https://www.mirabilisdesign.com/wp-content/uploads/2021/04/google-sycamore-ordinateur-quantique-1-min.jpg">
            <a:extLst>
              <a:ext uri="{FF2B5EF4-FFF2-40B4-BE49-F238E27FC236}">
                <a16:creationId xmlns:a16="http://schemas.microsoft.com/office/drawing/2014/main" id="{D30D7BFA-5958-4644-ADE5-66F57F148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16" y="2505367"/>
            <a:ext cx="3541520" cy="1991530"/>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1">
            <a:extLst>
              <a:ext uri="{FF2B5EF4-FFF2-40B4-BE49-F238E27FC236}">
                <a16:creationId xmlns:a16="http://schemas.microsoft.com/office/drawing/2014/main" id="{900035BD-0AAE-4C4E-BBCE-175C58F89209}"/>
              </a:ext>
            </a:extLst>
          </p:cNvPr>
          <p:cNvSpPr txBox="1">
            <a:spLocks/>
          </p:cNvSpPr>
          <p:nvPr/>
        </p:nvSpPr>
        <p:spPr>
          <a:xfrm>
            <a:off x="221063" y="4285163"/>
            <a:ext cx="3541520" cy="1028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800" dirty="0"/>
              <a:t>Google’s Quantum Processor</a:t>
            </a:r>
          </a:p>
          <a:p>
            <a:r>
              <a:rPr lang="en-US" altLang="zh-TW" sz="1200" dirty="0"/>
              <a:t>Source: https://</a:t>
            </a:r>
            <a:r>
              <a:rPr lang="en-US" altLang="zh-TW" sz="1200" dirty="0" err="1"/>
              <a:t>www.mirabilisdesign.com</a:t>
            </a:r>
            <a:r>
              <a:rPr lang="en-US" altLang="zh-TW" sz="1200" dirty="0"/>
              <a:t>/google-quantum-sycamore-processor/</a:t>
            </a:r>
            <a:endParaRPr lang="zh-TW" altLang="en-US" sz="1200" dirty="0"/>
          </a:p>
        </p:txBody>
      </p:sp>
      <p:pic>
        <p:nvPicPr>
          <p:cNvPr id="2052" name="Picture 4" descr="Google CEO Sundar Pichai with quantum computer.">
            <a:extLst>
              <a:ext uri="{FF2B5EF4-FFF2-40B4-BE49-F238E27FC236}">
                <a16:creationId xmlns:a16="http://schemas.microsoft.com/office/drawing/2014/main" id="{146CB2B5-6370-44D3-9F68-9AECD9014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138" y="985733"/>
            <a:ext cx="5278672" cy="3519115"/>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1">
            <a:extLst>
              <a:ext uri="{FF2B5EF4-FFF2-40B4-BE49-F238E27FC236}">
                <a16:creationId xmlns:a16="http://schemas.microsoft.com/office/drawing/2014/main" id="{83085F12-7688-47FA-9C7D-5485E949524E}"/>
              </a:ext>
            </a:extLst>
          </p:cNvPr>
          <p:cNvSpPr txBox="1">
            <a:spLocks/>
          </p:cNvSpPr>
          <p:nvPr/>
        </p:nvSpPr>
        <p:spPr>
          <a:xfrm>
            <a:off x="3855285" y="4293114"/>
            <a:ext cx="5043799" cy="1028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800" dirty="0"/>
              <a:t>Google’s CEO and Quantum Computer</a:t>
            </a:r>
          </a:p>
          <a:p>
            <a:r>
              <a:rPr lang="en-US" altLang="zh-TW" sz="1200" dirty="0"/>
              <a:t>Source: https://</a:t>
            </a:r>
            <a:r>
              <a:rPr lang="en-US" altLang="zh-TW" sz="1200" dirty="0" err="1"/>
              <a:t>www.techexplorist.com</a:t>
            </a:r>
            <a:r>
              <a:rPr lang="en-US" altLang="zh-TW" sz="1200" dirty="0"/>
              <a:t>/google-achieved-quantum-supremacy-sycamore/27275/</a:t>
            </a:r>
            <a:endParaRPr lang="zh-TW" altLang="en-US" sz="1200" dirty="0"/>
          </a:p>
        </p:txBody>
      </p:sp>
    </p:spTree>
    <p:extLst>
      <p:ext uri="{BB962C8B-B14F-4D97-AF65-F5344CB8AC3E}">
        <p14:creationId xmlns:p14="http://schemas.microsoft.com/office/powerpoint/2010/main" val="32708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F4248588-0E29-454C-B164-3811FEA186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a:t>
            </a:fld>
            <a:endParaRPr lang="zh-TW" altLang="en-US"/>
          </a:p>
        </p:txBody>
      </p:sp>
      <p:pic>
        <p:nvPicPr>
          <p:cNvPr id="4098" name="Picture 2" descr="Cover">
            <a:extLst>
              <a:ext uri="{FF2B5EF4-FFF2-40B4-BE49-F238E27FC236}">
                <a16:creationId xmlns:a16="http://schemas.microsoft.com/office/drawing/2014/main" id="{1CB436DA-AA29-4D37-B2F9-2BD21619E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54" y="208080"/>
            <a:ext cx="3688596" cy="513663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94;g10b70956f60_16_37">
            <a:extLst>
              <a:ext uri="{FF2B5EF4-FFF2-40B4-BE49-F238E27FC236}">
                <a16:creationId xmlns:a16="http://schemas.microsoft.com/office/drawing/2014/main" id="{EC7AF9A5-3A3B-489F-89C0-64ED2A281B4C}"/>
              </a:ext>
            </a:extLst>
          </p:cNvPr>
          <p:cNvSpPr txBox="1"/>
          <p:nvPr/>
        </p:nvSpPr>
        <p:spPr>
          <a:xfrm>
            <a:off x="4073229" y="1487824"/>
            <a:ext cx="5070771" cy="2231370"/>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1800" dirty="0"/>
              <a:t>Easy to Learn Quantum Programming --</a:t>
            </a:r>
            <a:br>
              <a:rPr lang="en-US" altLang="zh-TW" sz="1800" dirty="0"/>
            </a:br>
            <a:r>
              <a:rPr lang="en-US" altLang="zh-TW" sz="1600" i="1" dirty="0"/>
              <a:t>From Quantum Bit to Quantum Algorithm</a:t>
            </a:r>
          </a:p>
          <a:p>
            <a:pPr marL="342900" lvl="0" indent="-292100" algn="just">
              <a:buSzPts val="2000"/>
              <a:buChar char="●"/>
            </a:pPr>
            <a:r>
              <a:rPr lang="en-US" altLang="zh-TW" sz="1600" dirty="0"/>
              <a:t>My book published in Chinese in August 2022.</a:t>
            </a:r>
          </a:p>
          <a:p>
            <a:pPr marL="342900" lvl="0" indent="-292100" algn="just">
              <a:buSzPts val="2000"/>
              <a:buChar char="●"/>
            </a:pPr>
            <a:r>
              <a:rPr lang="en-US" altLang="zh-TW" sz="1600" dirty="0"/>
              <a:t>ISBN: 9786263242715</a:t>
            </a:r>
          </a:p>
          <a:p>
            <a:pPr marL="342900" lvl="0" indent="-292100" algn="just">
              <a:buSzPts val="2000"/>
              <a:buChar char="●"/>
            </a:pPr>
            <a:r>
              <a:rPr lang="en-US" altLang="zh-TW" sz="1600" dirty="0"/>
              <a:t>You can buy the book via:</a:t>
            </a:r>
          </a:p>
          <a:p>
            <a:pPr marL="50800" lvl="1" algn="just">
              <a:buSzPts val="2000"/>
            </a:pPr>
            <a:r>
              <a:rPr lang="en-US" altLang="zh-TW" dirty="0">
                <a:hlinkClick r:id="rId3"/>
              </a:rPr>
              <a:t>https://www.books.com.tw/products/0010933217?sloc=main</a:t>
            </a:r>
            <a:endParaRPr lang="en-US" altLang="zh-TW" sz="1600" dirty="0"/>
          </a:p>
          <a:p>
            <a:pPr marL="342900" lvl="0" indent="-292100" algn="just">
              <a:buSzPts val="2000"/>
              <a:buChar char="●"/>
            </a:pPr>
            <a:endParaRPr lang="en-US" altLang="zh-TW" sz="2000" dirty="0"/>
          </a:p>
          <a:p>
            <a:pPr marL="342900" lvl="0" indent="-292100" algn="just">
              <a:buSzPts val="2000"/>
              <a:buChar char="●"/>
            </a:pPr>
            <a:endParaRPr lang="en-US" altLang="zh-TW" sz="2000" dirty="0"/>
          </a:p>
        </p:txBody>
      </p:sp>
    </p:spTree>
    <p:extLst>
      <p:ext uri="{BB962C8B-B14F-4D97-AF65-F5344CB8AC3E}">
        <p14:creationId xmlns:p14="http://schemas.microsoft.com/office/powerpoint/2010/main" val="3422708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3A0978-5CF4-4726-B725-0787F9950030}"/>
              </a:ext>
            </a:extLst>
          </p:cNvPr>
          <p:cNvSpPr>
            <a:spLocks noGrp="1"/>
          </p:cNvSpPr>
          <p:nvPr>
            <p:ph type="title"/>
          </p:nvPr>
        </p:nvSpPr>
        <p:spPr>
          <a:xfrm>
            <a:off x="149498" y="345278"/>
            <a:ext cx="9105819" cy="1028700"/>
          </a:xfrm>
        </p:spPr>
        <p:txBody>
          <a:bodyPr/>
          <a:lstStyle/>
          <a:p>
            <a:r>
              <a:rPr lang="en-US" altLang="zh-TW" dirty="0"/>
              <a:t>IBM’s Quantum Computer in 2021:</a:t>
            </a:r>
            <a:br>
              <a:rPr lang="en-US" altLang="zh-TW" dirty="0"/>
            </a:br>
            <a:r>
              <a:rPr lang="en-US" altLang="zh-TW" dirty="0"/>
              <a:t>127-qubit Eagle Quantum Processor</a:t>
            </a:r>
            <a:endParaRPr lang="zh-TW" altLang="en-US" dirty="0"/>
          </a:p>
        </p:txBody>
      </p:sp>
      <p:sp>
        <p:nvSpPr>
          <p:cNvPr id="3" name="投影片編號版面配置區 2">
            <a:extLst>
              <a:ext uri="{FF2B5EF4-FFF2-40B4-BE49-F238E27FC236}">
                <a16:creationId xmlns:a16="http://schemas.microsoft.com/office/drawing/2014/main" id="{C501E1D1-E57F-40A6-B1DC-6B22971BAB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20</a:t>
            </a:fld>
            <a:endParaRPr lang="zh-TW" altLang="en-US"/>
          </a:p>
        </p:txBody>
      </p:sp>
      <p:sp>
        <p:nvSpPr>
          <p:cNvPr id="6" name="標題 1">
            <a:extLst>
              <a:ext uri="{FF2B5EF4-FFF2-40B4-BE49-F238E27FC236}">
                <a16:creationId xmlns:a16="http://schemas.microsoft.com/office/drawing/2014/main" id="{900035BD-0AAE-4C4E-BBCE-175C58F89209}"/>
              </a:ext>
            </a:extLst>
          </p:cNvPr>
          <p:cNvSpPr txBox="1">
            <a:spLocks/>
          </p:cNvSpPr>
          <p:nvPr/>
        </p:nvSpPr>
        <p:spPr>
          <a:xfrm>
            <a:off x="63610" y="4285163"/>
            <a:ext cx="3904091" cy="1028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800" dirty="0"/>
              <a:t>IBM’s Eagle Processor in 2021</a:t>
            </a:r>
          </a:p>
          <a:p>
            <a:r>
              <a:rPr lang="en-US" altLang="zh-TW" sz="1200" dirty="0"/>
              <a:t>Source: https://</a:t>
            </a:r>
            <a:r>
              <a:rPr lang="en-US" altLang="zh-TW" sz="1200" dirty="0" err="1"/>
              <a:t>twitter.com</a:t>
            </a:r>
            <a:r>
              <a:rPr lang="en-US" altLang="zh-TW" sz="1200" dirty="0"/>
              <a:t>/</a:t>
            </a:r>
            <a:r>
              <a:rPr lang="en-US" altLang="zh-TW" sz="1200" dirty="0" err="1"/>
              <a:t>jaygambetta</a:t>
            </a:r>
            <a:r>
              <a:rPr lang="en-US" altLang="zh-TW" sz="1200" dirty="0"/>
              <a:t>/status/ </a:t>
            </a:r>
            <a:r>
              <a:rPr lang="en-US" altLang="zh-TW" sz="1200" dirty="0" err="1"/>
              <a:t>1460697552379076612?lang</a:t>
            </a:r>
            <a:r>
              <a:rPr lang="en-US" altLang="zh-TW" sz="1200" dirty="0"/>
              <a:t>=</a:t>
            </a:r>
            <a:r>
              <a:rPr lang="en-US" altLang="zh-TW" sz="1200" dirty="0" err="1"/>
              <a:t>zh-Hant</a:t>
            </a:r>
            <a:endParaRPr lang="zh-TW" altLang="en-US" sz="1200" dirty="0"/>
          </a:p>
        </p:txBody>
      </p:sp>
      <p:sp>
        <p:nvSpPr>
          <p:cNvPr id="8" name="標題 1">
            <a:extLst>
              <a:ext uri="{FF2B5EF4-FFF2-40B4-BE49-F238E27FC236}">
                <a16:creationId xmlns:a16="http://schemas.microsoft.com/office/drawing/2014/main" id="{83085F12-7688-47FA-9C7D-5485E949524E}"/>
              </a:ext>
            </a:extLst>
          </p:cNvPr>
          <p:cNvSpPr txBox="1">
            <a:spLocks/>
          </p:cNvSpPr>
          <p:nvPr/>
        </p:nvSpPr>
        <p:spPr>
          <a:xfrm>
            <a:off x="3741877" y="4293114"/>
            <a:ext cx="5157207" cy="1028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800" dirty="0"/>
              <a:t>IBM’s 20-qubit Q System One in 2019</a:t>
            </a:r>
          </a:p>
          <a:p>
            <a:r>
              <a:rPr lang="en-US" altLang="zh-TW" sz="1200" dirty="0" err="1"/>
              <a:t>Source:https</a:t>
            </a:r>
            <a:r>
              <a:rPr lang="en-US" altLang="zh-TW" sz="1200" dirty="0"/>
              <a:t>://</a:t>
            </a:r>
            <a:r>
              <a:rPr lang="en-US" altLang="zh-TW" sz="1200" dirty="0" err="1"/>
              <a:t>www.somagnews.com</a:t>
            </a:r>
            <a:r>
              <a:rPr lang="en-US" altLang="zh-TW" sz="1200" dirty="0"/>
              <a:t>/ibm-said-the-quantum-chip-will-surpass-its-competitors-in-2-years/</a:t>
            </a:r>
            <a:endParaRPr lang="zh-TW" altLang="en-US" sz="1200" dirty="0"/>
          </a:p>
        </p:txBody>
      </p:sp>
      <p:pic>
        <p:nvPicPr>
          <p:cNvPr id="4100" name="Picture 4" descr="https://www.somagnews.com/wp-content/uploads/2021/11/Screen-Shot-2021-11-15-at-20.37.54.jpg">
            <a:extLst>
              <a:ext uri="{FF2B5EF4-FFF2-40B4-BE49-F238E27FC236}">
                <a16:creationId xmlns:a16="http://schemas.microsoft.com/office/drawing/2014/main" id="{89BE4F82-6455-48E7-B6EC-609A505893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73"/>
          <a:stretch/>
        </p:blipFill>
        <p:spPr bwMode="auto">
          <a:xfrm>
            <a:off x="3790491" y="1441907"/>
            <a:ext cx="5204012" cy="30549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witter 上的 Jay Gambetta：&quot;Eagle has landed. Eagle is our 127-qubit quantum  processor and currently operational. To read more about it check out the  blog https://t.co/sgiHZtwIyV 1/12 https://t.co/gyU07HliNF&quot; / Twitter">
            <a:extLst>
              <a:ext uri="{FF2B5EF4-FFF2-40B4-BE49-F238E27FC236}">
                <a16:creationId xmlns:a16="http://schemas.microsoft.com/office/drawing/2014/main" id="{4C849F26-DDDB-4F78-BBB9-24226AC79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98" y="2148210"/>
            <a:ext cx="3506491" cy="234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830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137A7C-0652-4235-9B1C-C2C6190766E0}"/>
              </a:ext>
            </a:extLst>
          </p:cNvPr>
          <p:cNvSpPr>
            <a:spLocks noGrp="1"/>
          </p:cNvSpPr>
          <p:nvPr>
            <p:ph type="title"/>
          </p:nvPr>
        </p:nvSpPr>
        <p:spPr>
          <a:xfrm>
            <a:off x="457200" y="288656"/>
            <a:ext cx="8229600" cy="1028700"/>
          </a:xfrm>
        </p:spPr>
        <p:txBody>
          <a:bodyPr/>
          <a:lstStyle/>
          <a:p>
            <a:r>
              <a:rPr lang="en-US" altLang="zh-TW" dirty="0"/>
              <a:t>Increases in Computation Power</a:t>
            </a:r>
            <a:endParaRPr lang="zh-TW" altLang="en-US" dirty="0"/>
          </a:p>
        </p:txBody>
      </p:sp>
      <p:sp>
        <p:nvSpPr>
          <p:cNvPr id="3" name="投影片編號版面配置區 2">
            <a:extLst>
              <a:ext uri="{FF2B5EF4-FFF2-40B4-BE49-F238E27FC236}">
                <a16:creationId xmlns:a16="http://schemas.microsoft.com/office/drawing/2014/main" id="{28DD8168-7FF0-4D99-98FE-F9CE50D007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21</a:t>
            </a:fld>
            <a:endParaRPr lang="zh-TW" altLang="en-US"/>
          </a:p>
        </p:txBody>
      </p:sp>
      <p:sp>
        <p:nvSpPr>
          <p:cNvPr id="4" name="Google Shape;194;g10b70956f60_16_37">
            <a:extLst>
              <a:ext uri="{FF2B5EF4-FFF2-40B4-BE49-F238E27FC236}">
                <a16:creationId xmlns:a16="http://schemas.microsoft.com/office/drawing/2014/main" id="{0459FF40-DD78-4F7E-B238-B0A78EA354D3}"/>
              </a:ext>
            </a:extLst>
          </p:cNvPr>
          <p:cNvSpPr txBox="1"/>
          <p:nvPr/>
        </p:nvSpPr>
        <p:spPr>
          <a:xfrm>
            <a:off x="96862" y="965324"/>
            <a:ext cx="8667427" cy="2908478"/>
          </a:xfrm>
          <a:prstGeom prst="rect">
            <a:avLst/>
          </a:prstGeom>
          <a:noFill/>
          <a:ln>
            <a:noFill/>
          </a:ln>
        </p:spPr>
        <p:txBody>
          <a:bodyPr spcFirstLastPara="1" wrap="square" lIns="68575" tIns="68575" rIns="68575" bIns="68575" anchor="t" anchorCtr="0">
            <a:spAutoFit/>
          </a:bodyPr>
          <a:lstStyle/>
          <a:p>
            <a:pPr marL="342900" lvl="0" indent="-292100" algn="just">
              <a:buSzPts val="2000"/>
              <a:buChar char="●"/>
            </a:pPr>
            <a:r>
              <a:rPr lang="en-US" altLang="zh-TW" sz="1800" dirty="0"/>
              <a:t>Classical Supercomputers have been increased about </a:t>
            </a:r>
            <a:r>
              <a:rPr lang="en-US" altLang="zh-TW" sz="1800" b="1" u="sng" dirty="0">
                <a:solidFill>
                  <a:srgbClr val="3333FF"/>
                </a:solidFill>
              </a:rPr>
              <a:t>7.5</a:t>
            </a:r>
            <a:r>
              <a:rPr lang="en-US" altLang="zh-TW" sz="1800" dirty="0"/>
              <a:t> times: </a:t>
            </a:r>
            <a:r>
              <a:rPr lang="en-US" altLang="zh-TW" sz="1800" dirty="0">
                <a:solidFill>
                  <a:srgbClr val="FF0000"/>
                </a:solidFill>
              </a:rPr>
              <a:t>from 148 </a:t>
            </a:r>
            <a:r>
              <a:rPr lang="en-US" altLang="zh-TW" sz="1800" dirty="0" err="1">
                <a:solidFill>
                  <a:srgbClr val="FF0000"/>
                </a:solidFill>
              </a:rPr>
              <a:t>petaFLOPS</a:t>
            </a:r>
            <a:r>
              <a:rPr lang="en-US" altLang="zh-TW" sz="1800" dirty="0">
                <a:solidFill>
                  <a:srgbClr val="FF0000"/>
                </a:solidFill>
              </a:rPr>
              <a:t> in 2019</a:t>
            </a:r>
            <a:r>
              <a:rPr lang="en-US" altLang="zh-TW" sz="1800" dirty="0"/>
              <a:t> to </a:t>
            </a:r>
            <a:r>
              <a:rPr lang="en-US" altLang="zh-TW" sz="1800" dirty="0">
                <a:solidFill>
                  <a:srgbClr val="00B050"/>
                </a:solidFill>
              </a:rPr>
              <a:t>1102 </a:t>
            </a:r>
            <a:r>
              <a:rPr lang="en-US" altLang="zh-TW" sz="1800" dirty="0" err="1">
                <a:solidFill>
                  <a:srgbClr val="00B050"/>
                </a:solidFill>
              </a:rPr>
              <a:t>petaFLOPS</a:t>
            </a:r>
            <a:r>
              <a:rPr lang="en-US" altLang="zh-TW" sz="1800" dirty="0">
                <a:solidFill>
                  <a:srgbClr val="00B050"/>
                </a:solidFill>
              </a:rPr>
              <a:t> in 2022</a:t>
            </a:r>
            <a:r>
              <a:rPr lang="en-US" altLang="zh-TW" sz="1800" dirty="0"/>
              <a:t>.</a:t>
            </a:r>
          </a:p>
          <a:p>
            <a:pPr marL="342900" lvl="0" indent="-292100" algn="just">
              <a:buSzPts val="2000"/>
              <a:buChar char="●"/>
            </a:pPr>
            <a:endParaRPr lang="en-US" altLang="zh-TW" sz="1800" dirty="0"/>
          </a:p>
          <a:p>
            <a:pPr marL="342900" lvl="0" indent="-292100" algn="just">
              <a:buSzPts val="2000"/>
              <a:buChar char="●"/>
            </a:pPr>
            <a:endParaRPr lang="en-US" altLang="zh-TW" sz="1800" dirty="0"/>
          </a:p>
          <a:p>
            <a:pPr marL="342900" lvl="0" indent="-292100" algn="just">
              <a:buSzPts val="2000"/>
              <a:buChar char="●"/>
            </a:pPr>
            <a:endParaRPr lang="en-US" altLang="zh-TW" sz="1800" dirty="0"/>
          </a:p>
          <a:p>
            <a:pPr marL="342900" lvl="0" indent="-292100" algn="just">
              <a:buSzPts val="2000"/>
              <a:buChar char="●"/>
            </a:pPr>
            <a:endParaRPr lang="en-US" altLang="zh-TW" sz="1800" dirty="0"/>
          </a:p>
          <a:p>
            <a:pPr marL="342900" lvl="0" indent="-292100" algn="just">
              <a:buSzPts val="2000"/>
              <a:buChar char="●"/>
            </a:pPr>
            <a:endParaRPr lang="en-US" altLang="zh-TW" sz="1800" dirty="0"/>
          </a:p>
          <a:p>
            <a:pPr marL="342900" lvl="0" indent="-292100" algn="just">
              <a:buSzPts val="2000"/>
              <a:buChar char="●"/>
            </a:pPr>
            <a:r>
              <a:rPr lang="en-US" altLang="zh-TW" sz="1800" dirty="0"/>
              <a:t>General Purpose Quantum Computers have been increased about </a:t>
            </a:r>
            <a:br>
              <a:rPr lang="en-US" altLang="zh-TW" sz="1800" dirty="0"/>
            </a:br>
            <a:r>
              <a:rPr lang="en-US" altLang="zh-TW" sz="1800" b="1" u="sng" dirty="0">
                <a:solidFill>
                  <a:srgbClr val="3333FF"/>
                </a:solidFill>
              </a:rPr>
              <a:t>2^(127-53)=2^74=1.8889466e+22</a:t>
            </a:r>
            <a:r>
              <a:rPr lang="en-US" altLang="zh-TW" sz="1800" dirty="0"/>
              <a:t> times from </a:t>
            </a:r>
            <a:r>
              <a:rPr lang="en-US" altLang="zh-TW" sz="1800" dirty="0">
                <a:solidFill>
                  <a:srgbClr val="FF0000"/>
                </a:solidFill>
              </a:rPr>
              <a:t>57 qubits in 2019</a:t>
            </a:r>
            <a:r>
              <a:rPr lang="en-US" altLang="zh-TW" sz="1800" dirty="0"/>
              <a:t> to </a:t>
            </a:r>
            <a:r>
              <a:rPr lang="en-US" altLang="zh-TW" sz="1800" dirty="0">
                <a:solidFill>
                  <a:srgbClr val="FF0000"/>
                </a:solidFill>
              </a:rPr>
              <a:t>127 qubits in 2021</a:t>
            </a:r>
            <a:r>
              <a:rPr lang="en-US" altLang="zh-TW" sz="1800" dirty="0"/>
              <a:t>.</a:t>
            </a:r>
          </a:p>
        </p:txBody>
      </p:sp>
      <p:pic>
        <p:nvPicPr>
          <p:cNvPr id="5" name="Picture 2" descr="https://upload.wikimedia.org/wikipedia/commons/thumb/b/b4/Summit_%28supercomputer%29.jpg/800px-Summit_%28supercomputer%29.jpg">
            <a:extLst>
              <a:ext uri="{FF2B5EF4-FFF2-40B4-BE49-F238E27FC236}">
                <a16:creationId xmlns:a16="http://schemas.microsoft.com/office/drawing/2014/main" id="{ABEC9F09-7E59-4C77-B451-7E6860EF0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35" y="1671687"/>
            <a:ext cx="1779549" cy="1218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ontier Supercomputer: world's fastest supercomputer">
            <a:extLst>
              <a:ext uri="{FF2B5EF4-FFF2-40B4-BE49-F238E27FC236}">
                <a16:creationId xmlns:a16="http://schemas.microsoft.com/office/drawing/2014/main" id="{856ABD12-2014-48E8-9580-221909DD4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648" y="1662418"/>
            <a:ext cx="2069024" cy="1237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ugaku, a supercomputer co-developed by the Riken research institute and Fujitsu Ltd., was ranked the world's fastest by the U.S.-European TOP500 project. | KYODO">
            <a:extLst>
              <a:ext uri="{FF2B5EF4-FFF2-40B4-BE49-F238E27FC236}">
                <a16:creationId xmlns:a16="http://schemas.microsoft.com/office/drawing/2014/main" id="{CA37F651-2A20-4E69-A04D-FB164B3E7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20" y="1680956"/>
            <a:ext cx="1991533" cy="12097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mirabilisdesign.com/wp-content/uploads/2021/04/google-sycamore-ordinateur-quantique-1-min.jpg">
            <a:extLst>
              <a:ext uri="{FF2B5EF4-FFF2-40B4-BE49-F238E27FC236}">
                <a16:creationId xmlns:a16="http://schemas.microsoft.com/office/drawing/2014/main" id="{10E777AD-C686-4A4D-B363-1D4A0B23C4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622" y="3600492"/>
            <a:ext cx="2393503" cy="13459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witter 上的 Jay Gambetta：&quot;Eagle has landed. Eagle is our 127-qubit quantum  processor and currently operational. To read more about it check out the  blog https://t.co/sgiHZtwIyV 1/12 https://t.co/gyU07HliNF&quot; / Twitter">
            <a:extLst>
              <a:ext uri="{FF2B5EF4-FFF2-40B4-BE49-F238E27FC236}">
                <a16:creationId xmlns:a16="http://schemas.microsoft.com/office/drawing/2014/main" id="{1F7F7F86-0DBC-4FE9-B11C-3911741087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600492"/>
            <a:ext cx="2277872" cy="134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1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9C8FB4-7EF4-4BD0-8C02-212123A9237F}"/>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C3EAFA4D-D074-4400-A547-3FEA768A55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22</a:t>
            </a:fld>
            <a:endParaRPr lang="zh-TW" altLang="en-US"/>
          </a:p>
        </p:txBody>
      </p:sp>
      <p:pic>
        <p:nvPicPr>
          <p:cNvPr id="3076" name="Picture 4" descr="Updating the IBM Quantum Roadmap to anticipate the future of quantum-centric supercomputing">
            <a:extLst>
              <a:ext uri="{FF2B5EF4-FFF2-40B4-BE49-F238E27FC236}">
                <a16:creationId xmlns:a16="http://schemas.microsoft.com/office/drawing/2014/main" id="{B91391B3-00C1-4E2F-BC7A-CF6701CBEBB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1">
            <a:extLst>
              <a:ext uri="{FF2B5EF4-FFF2-40B4-BE49-F238E27FC236}">
                <a16:creationId xmlns:a16="http://schemas.microsoft.com/office/drawing/2014/main" id="{B5AB59C2-845A-4E17-A0A0-E4FAECF3C0BE}"/>
              </a:ext>
            </a:extLst>
          </p:cNvPr>
          <p:cNvSpPr txBox="1">
            <a:spLocks/>
          </p:cNvSpPr>
          <p:nvPr/>
        </p:nvSpPr>
        <p:spPr>
          <a:xfrm>
            <a:off x="221062" y="4285163"/>
            <a:ext cx="4736419" cy="1028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800" dirty="0">
                <a:solidFill>
                  <a:schemeClr val="bg1"/>
                </a:solidFill>
              </a:rPr>
              <a:t>IBM Quantum Roadmap</a:t>
            </a:r>
          </a:p>
          <a:p>
            <a:r>
              <a:rPr lang="en-US" altLang="zh-TW" sz="1100" dirty="0">
                <a:solidFill>
                  <a:schemeClr val="bg1"/>
                </a:solidFill>
              </a:rPr>
              <a:t>Source: https://</a:t>
            </a:r>
            <a:r>
              <a:rPr lang="en-US" altLang="zh-TW" sz="1100" dirty="0" err="1">
                <a:solidFill>
                  <a:schemeClr val="bg1"/>
                </a:solidFill>
              </a:rPr>
              <a:t>research.ibm.com</a:t>
            </a:r>
            <a:r>
              <a:rPr lang="en-US" altLang="zh-TW" sz="1100" dirty="0">
                <a:solidFill>
                  <a:schemeClr val="bg1"/>
                </a:solidFill>
              </a:rPr>
              <a:t>/blog/</a:t>
            </a:r>
            <a:r>
              <a:rPr lang="en-US" altLang="zh-TW" sz="1100" dirty="0" err="1">
                <a:solidFill>
                  <a:schemeClr val="bg1"/>
                </a:solidFill>
              </a:rPr>
              <a:t>ibm</a:t>
            </a:r>
            <a:r>
              <a:rPr lang="en-US" altLang="zh-TW" sz="1100" dirty="0">
                <a:solidFill>
                  <a:schemeClr val="bg1"/>
                </a:solidFill>
              </a:rPr>
              <a:t>-quantum-roadmap-2025</a:t>
            </a:r>
            <a:endParaRPr lang="zh-TW" altLang="en-US" sz="1100" dirty="0">
              <a:solidFill>
                <a:schemeClr val="bg1"/>
              </a:solidFill>
            </a:endParaRPr>
          </a:p>
        </p:txBody>
      </p:sp>
    </p:spTree>
    <p:extLst>
      <p:ext uri="{BB962C8B-B14F-4D97-AF65-F5344CB8AC3E}">
        <p14:creationId xmlns:p14="http://schemas.microsoft.com/office/powerpoint/2010/main" val="2058768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3A0978-5CF4-4726-B725-0787F9950030}"/>
              </a:ext>
            </a:extLst>
          </p:cNvPr>
          <p:cNvSpPr>
            <a:spLocks noGrp="1"/>
          </p:cNvSpPr>
          <p:nvPr>
            <p:ph type="title"/>
          </p:nvPr>
        </p:nvSpPr>
        <p:spPr>
          <a:xfrm>
            <a:off x="0" y="345278"/>
            <a:ext cx="9255317" cy="702472"/>
          </a:xfrm>
        </p:spPr>
        <p:txBody>
          <a:bodyPr/>
          <a:lstStyle/>
          <a:p>
            <a:r>
              <a:rPr lang="en-US" altLang="zh-TW" sz="3200" dirty="0"/>
              <a:t>D-Wave Quantum Computer (Quantum Annealer) </a:t>
            </a:r>
            <a:endParaRPr lang="zh-TW" altLang="en-US" sz="3200" dirty="0"/>
          </a:p>
        </p:txBody>
      </p:sp>
      <p:sp>
        <p:nvSpPr>
          <p:cNvPr id="3" name="投影片編號版面配置區 2">
            <a:extLst>
              <a:ext uri="{FF2B5EF4-FFF2-40B4-BE49-F238E27FC236}">
                <a16:creationId xmlns:a16="http://schemas.microsoft.com/office/drawing/2014/main" id="{C501E1D1-E57F-40A6-B1DC-6B22971BAB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23</a:t>
            </a:fld>
            <a:endParaRPr lang="zh-TW" altLang="en-US"/>
          </a:p>
        </p:txBody>
      </p:sp>
      <p:sp>
        <p:nvSpPr>
          <p:cNvPr id="6" name="標題 1">
            <a:extLst>
              <a:ext uri="{FF2B5EF4-FFF2-40B4-BE49-F238E27FC236}">
                <a16:creationId xmlns:a16="http://schemas.microsoft.com/office/drawing/2014/main" id="{900035BD-0AAE-4C4E-BBCE-175C58F89209}"/>
              </a:ext>
            </a:extLst>
          </p:cNvPr>
          <p:cNvSpPr txBox="1">
            <a:spLocks/>
          </p:cNvSpPr>
          <p:nvPr/>
        </p:nvSpPr>
        <p:spPr>
          <a:xfrm>
            <a:off x="114300" y="4024939"/>
            <a:ext cx="4309986" cy="1197484"/>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800" dirty="0"/>
              <a:t>D-Wave 2000Q in 2017</a:t>
            </a:r>
          </a:p>
          <a:p>
            <a:r>
              <a:rPr lang="en-US" altLang="zh-TW" sz="1800" dirty="0"/>
              <a:t>2000 qubits</a:t>
            </a:r>
          </a:p>
          <a:p>
            <a:r>
              <a:rPr lang="en-US" altLang="zh-TW" sz="1200" dirty="0"/>
              <a:t>Source: https://www.rdworldonline.com/d-wave-announces-d-wave-2000q-quantum-computer-and-first-system-order/</a:t>
            </a:r>
            <a:endParaRPr lang="zh-TW" altLang="en-US" sz="1200" dirty="0"/>
          </a:p>
        </p:txBody>
      </p:sp>
      <p:pic>
        <p:nvPicPr>
          <p:cNvPr id="1026" name="Picture 2" descr="https://media-rd.s3.amazonaws.com/featured_image/2017/01/2000Q%20Systems%20in%20Lab%20for%20website.jpg">
            <a:extLst>
              <a:ext uri="{FF2B5EF4-FFF2-40B4-BE49-F238E27FC236}">
                <a16:creationId xmlns:a16="http://schemas.microsoft.com/office/drawing/2014/main" id="{2A6F6C72-62DD-40D4-A869-EDF6784C8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43" y="1027121"/>
            <a:ext cx="427973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Wave Advantage">
            <a:extLst>
              <a:ext uri="{FF2B5EF4-FFF2-40B4-BE49-F238E27FC236}">
                <a16:creationId xmlns:a16="http://schemas.microsoft.com/office/drawing/2014/main" id="{19FF3934-B6A8-4A8D-8772-685A7AD57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720" y="888454"/>
            <a:ext cx="3530683" cy="3186667"/>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a:extLst>
              <a:ext uri="{FF2B5EF4-FFF2-40B4-BE49-F238E27FC236}">
                <a16:creationId xmlns:a16="http://schemas.microsoft.com/office/drawing/2014/main" id="{0C3CC518-E6C9-4299-BD7D-926915D2489B}"/>
              </a:ext>
            </a:extLst>
          </p:cNvPr>
          <p:cNvSpPr txBox="1">
            <a:spLocks/>
          </p:cNvSpPr>
          <p:nvPr/>
        </p:nvSpPr>
        <p:spPr>
          <a:xfrm>
            <a:off x="4629150" y="4234726"/>
            <a:ext cx="4309986" cy="782414"/>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800" dirty="0"/>
              <a:t>D-Wave Advantage in 2020</a:t>
            </a:r>
          </a:p>
          <a:p>
            <a:r>
              <a:rPr lang="en-US" altLang="zh-TW" sz="1800" dirty="0"/>
              <a:t>5000 qubits</a:t>
            </a:r>
          </a:p>
          <a:p>
            <a:r>
              <a:rPr lang="en-US" altLang="zh-TW" sz="1200" dirty="0"/>
              <a:t>Source: https://tweakers.net/nieuws/187892/d-wave-gaat-net-als-ibm-en-google-universele-quantumcomputer-bouwen.html</a:t>
            </a:r>
            <a:endParaRPr lang="zh-TW" altLang="en-US" sz="1200" dirty="0"/>
          </a:p>
        </p:txBody>
      </p:sp>
    </p:spTree>
    <p:extLst>
      <p:ext uri="{BB962C8B-B14F-4D97-AF65-F5344CB8AC3E}">
        <p14:creationId xmlns:p14="http://schemas.microsoft.com/office/powerpoint/2010/main" val="1526585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b70956f60_16_37"/>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ltLang="zh-TW" dirty="0"/>
              <a:t>Outline</a:t>
            </a:r>
            <a:endParaRPr dirty="0"/>
          </a:p>
        </p:txBody>
      </p:sp>
      <p:sp>
        <p:nvSpPr>
          <p:cNvPr id="194" name="Google Shape;194;g10b70956f60_16_37"/>
          <p:cNvSpPr txBox="1"/>
          <p:nvPr/>
        </p:nvSpPr>
        <p:spPr>
          <a:xfrm>
            <a:off x="373424" y="1266625"/>
            <a:ext cx="7809900" cy="4016474"/>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2800" dirty="0"/>
              <a:t>Quantum Technologies</a:t>
            </a:r>
          </a:p>
          <a:p>
            <a:pPr marL="342900" lvl="0" indent="-292100">
              <a:buSzPts val="2000"/>
              <a:buChar char="●"/>
            </a:pPr>
            <a:r>
              <a:rPr lang="en-US" altLang="zh-TW" sz="2800" dirty="0"/>
              <a:t>Classical Bits vs Quantum Bits</a:t>
            </a:r>
          </a:p>
          <a:p>
            <a:pPr marL="342900" lvl="0" indent="-292100">
              <a:buSzPts val="2000"/>
              <a:buChar char="●"/>
            </a:pPr>
            <a:r>
              <a:rPr lang="en-US" altLang="zh-TW" sz="2800" dirty="0">
                <a:solidFill>
                  <a:schemeClr val="tx1"/>
                </a:solidFill>
              </a:rPr>
              <a:t>Quantum Supremacy</a:t>
            </a:r>
          </a:p>
          <a:p>
            <a:pPr marL="342900" lvl="0" indent="-292100">
              <a:buSzPts val="2000"/>
              <a:buChar char="●"/>
            </a:pPr>
            <a:r>
              <a:rPr lang="en-US" altLang="zh-TW" sz="2800" b="1" u="sng" dirty="0">
                <a:solidFill>
                  <a:srgbClr val="FF0000"/>
                </a:solidFill>
              </a:rPr>
              <a:t>Dirac Notation and Bloch Sphere</a:t>
            </a:r>
          </a:p>
          <a:p>
            <a:pPr marL="342900" lvl="0" indent="-292100">
              <a:buSzPts val="2000"/>
              <a:buChar char="●"/>
            </a:pPr>
            <a:r>
              <a:rPr lang="en-US" altLang="zh-TW" sz="2800" dirty="0">
                <a:solidFill>
                  <a:schemeClr val="tx1"/>
                </a:solidFill>
              </a:rPr>
              <a:t>Quantum Gates and Quantum Circuits</a:t>
            </a:r>
          </a:p>
          <a:p>
            <a:pPr marL="342900" lvl="0" indent="-292100">
              <a:buSzPts val="2000"/>
              <a:buChar char="●"/>
            </a:pPr>
            <a:r>
              <a:rPr lang="en-US" altLang="zh-TW" sz="2800" dirty="0">
                <a:solidFill>
                  <a:schemeClr val="tx1"/>
                </a:solidFill>
              </a:rPr>
              <a:t>Shor’s Algorithm</a:t>
            </a:r>
          </a:p>
          <a:p>
            <a:pPr marL="342900" lvl="0" indent="-292100">
              <a:buSzPts val="2000"/>
              <a:buChar char="●"/>
            </a:pPr>
            <a:r>
              <a:rPr lang="en-US" altLang="zh-TW" sz="2800" dirty="0">
                <a:solidFill>
                  <a:schemeClr val="tx1"/>
                </a:solidFill>
              </a:rPr>
              <a:t>Concluding Remarks</a:t>
            </a:r>
          </a:p>
          <a:p>
            <a:pPr marL="0" marR="0" lvl="0" indent="0" algn="l" rtl="0">
              <a:lnSpc>
                <a:spcPct val="100000"/>
              </a:lnSpc>
              <a:spcBef>
                <a:spcPts val="0"/>
              </a:spcBef>
              <a:spcAft>
                <a:spcPts val="0"/>
              </a:spcAft>
              <a:buClr>
                <a:srgbClr val="000000"/>
              </a:buClr>
              <a:buSzPts val="1800"/>
              <a:buFont typeface="Arial"/>
              <a:buNone/>
            </a:pPr>
            <a:endParaRPr lang="en-US"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800" b="0" i="0" u="none" strike="noStrike" cap="none" dirty="0">
              <a:solidFill>
                <a:srgbClr val="000000"/>
              </a:solidFill>
              <a:latin typeface="Arial"/>
              <a:ea typeface="Arial"/>
              <a:cs typeface="Arial"/>
              <a:sym typeface="Arial"/>
            </a:endParaRPr>
          </a:p>
        </p:txBody>
      </p:sp>
      <p:sp>
        <p:nvSpPr>
          <p:cNvPr id="195" name="Google Shape;195;g10b70956f60_16_3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24</a:t>
            </a:fld>
            <a:endParaRPr/>
          </a:p>
        </p:txBody>
      </p:sp>
    </p:spTree>
    <p:extLst>
      <p:ext uri="{BB962C8B-B14F-4D97-AF65-F5344CB8AC3E}">
        <p14:creationId xmlns:p14="http://schemas.microsoft.com/office/powerpoint/2010/main" val="87307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1AE52-83D6-43D4-8CB7-A1647B52F36C}"/>
              </a:ext>
            </a:extLst>
          </p:cNvPr>
          <p:cNvSpPr>
            <a:spLocks noGrp="1"/>
          </p:cNvSpPr>
          <p:nvPr>
            <p:ph type="title"/>
          </p:nvPr>
        </p:nvSpPr>
        <p:spPr/>
        <p:txBody>
          <a:bodyPr/>
          <a:lstStyle/>
          <a:p>
            <a:r>
              <a:rPr lang="en-US" altLang="zh-TW" dirty="0"/>
              <a:t>Dirac Notation (Bra-</a:t>
            </a:r>
            <a:r>
              <a:rPr lang="en-US" altLang="zh-TW" dirty="0" err="1"/>
              <a:t>Ket</a:t>
            </a:r>
            <a:r>
              <a:rPr lang="en-US" altLang="zh-TW" dirty="0"/>
              <a:t>) Notation</a:t>
            </a:r>
            <a:endParaRPr lang="zh-TW" altLang="en-US" dirty="0"/>
          </a:p>
        </p:txBody>
      </p:sp>
      <p:sp>
        <p:nvSpPr>
          <p:cNvPr id="3" name="投影片編號版面配置區 2">
            <a:extLst>
              <a:ext uri="{FF2B5EF4-FFF2-40B4-BE49-F238E27FC236}">
                <a16:creationId xmlns:a16="http://schemas.microsoft.com/office/drawing/2014/main" id="{A9AFFE43-ACF3-4253-BD42-AA5F793CE9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25</a:t>
            </a:fld>
            <a:endParaRPr lang="zh-TW" altLang="en-US"/>
          </a:p>
        </p:txBody>
      </p:sp>
      <p:pic>
        <p:nvPicPr>
          <p:cNvPr id="5" name="圖片 4">
            <a:extLst>
              <a:ext uri="{FF2B5EF4-FFF2-40B4-BE49-F238E27FC236}">
                <a16:creationId xmlns:a16="http://schemas.microsoft.com/office/drawing/2014/main" id="{379B5CBE-4764-4A37-A37D-80AF675EEAAF}"/>
              </a:ext>
            </a:extLst>
          </p:cNvPr>
          <p:cNvPicPr>
            <a:picLocks noChangeAspect="1"/>
          </p:cNvPicPr>
          <p:nvPr/>
        </p:nvPicPr>
        <p:blipFill>
          <a:blip r:embed="rId2"/>
          <a:stretch>
            <a:fillRect/>
          </a:stretch>
        </p:blipFill>
        <p:spPr>
          <a:xfrm>
            <a:off x="159658" y="1154518"/>
            <a:ext cx="8527142" cy="3702042"/>
          </a:xfrm>
          <a:prstGeom prst="rect">
            <a:avLst/>
          </a:prstGeom>
        </p:spPr>
      </p:pic>
    </p:spTree>
    <p:extLst>
      <p:ext uri="{BB962C8B-B14F-4D97-AF65-F5344CB8AC3E}">
        <p14:creationId xmlns:p14="http://schemas.microsoft.com/office/powerpoint/2010/main" val="1928285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1AE52-83D6-43D4-8CB7-A1647B52F36C}"/>
              </a:ext>
            </a:extLst>
          </p:cNvPr>
          <p:cNvSpPr>
            <a:spLocks noGrp="1"/>
          </p:cNvSpPr>
          <p:nvPr>
            <p:ph type="title"/>
          </p:nvPr>
        </p:nvSpPr>
        <p:spPr>
          <a:xfrm>
            <a:off x="457200" y="342900"/>
            <a:ext cx="8229600" cy="745671"/>
          </a:xfrm>
        </p:spPr>
        <p:txBody>
          <a:bodyPr/>
          <a:lstStyle/>
          <a:p>
            <a:r>
              <a:rPr lang="en-US" altLang="zh-TW" dirty="0" err="1"/>
              <a:t>Ket</a:t>
            </a:r>
            <a:r>
              <a:rPr lang="en-US" altLang="zh-TW" dirty="0"/>
              <a:t> Notation Examples</a:t>
            </a:r>
            <a:endParaRPr lang="zh-TW" altLang="en-US" dirty="0"/>
          </a:p>
        </p:txBody>
      </p:sp>
      <p:sp>
        <p:nvSpPr>
          <p:cNvPr id="3" name="投影片編號版面配置區 2">
            <a:extLst>
              <a:ext uri="{FF2B5EF4-FFF2-40B4-BE49-F238E27FC236}">
                <a16:creationId xmlns:a16="http://schemas.microsoft.com/office/drawing/2014/main" id="{A9AFFE43-ACF3-4253-BD42-AA5F793CE9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26</a:t>
            </a:fld>
            <a:endParaRPr lang="zh-TW" altLang="en-US"/>
          </a:p>
        </p:txBody>
      </p:sp>
      <p:pic>
        <p:nvPicPr>
          <p:cNvPr id="5" name="圖片 4">
            <a:extLst>
              <a:ext uri="{FF2B5EF4-FFF2-40B4-BE49-F238E27FC236}">
                <a16:creationId xmlns:a16="http://schemas.microsoft.com/office/drawing/2014/main" id="{6178F1E4-40D8-42E2-B2CF-693AE74500BA}"/>
              </a:ext>
            </a:extLst>
          </p:cNvPr>
          <p:cNvPicPr>
            <a:picLocks noChangeAspect="1"/>
          </p:cNvPicPr>
          <p:nvPr/>
        </p:nvPicPr>
        <p:blipFill>
          <a:blip r:embed="rId2"/>
          <a:stretch>
            <a:fillRect/>
          </a:stretch>
        </p:blipFill>
        <p:spPr>
          <a:xfrm>
            <a:off x="1770516" y="986971"/>
            <a:ext cx="5602968" cy="4101552"/>
          </a:xfrm>
          <a:prstGeom prst="rect">
            <a:avLst/>
          </a:prstGeom>
        </p:spPr>
      </p:pic>
    </p:spTree>
    <p:extLst>
      <p:ext uri="{BB962C8B-B14F-4D97-AF65-F5344CB8AC3E}">
        <p14:creationId xmlns:p14="http://schemas.microsoft.com/office/powerpoint/2010/main" val="288500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1AE52-83D6-43D4-8CB7-A1647B52F36C}"/>
              </a:ext>
            </a:extLst>
          </p:cNvPr>
          <p:cNvSpPr>
            <a:spLocks noGrp="1"/>
          </p:cNvSpPr>
          <p:nvPr>
            <p:ph type="title"/>
          </p:nvPr>
        </p:nvSpPr>
        <p:spPr/>
        <p:txBody>
          <a:bodyPr/>
          <a:lstStyle/>
          <a:p>
            <a:r>
              <a:rPr lang="en-US" altLang="zh-TW" dirty="0"/>
              <a:t>Dirac Notation (Bra-</a:t>
            </a:r>
            <a:r>
              <a:rPr lang="en-US" altLang="zh-TW" dirty="0" err="1"/>
              <a:t>Ket</a:t>
            </a:r>
            <a:r>
              <a:rPr lang="en-US" altLang="zh-TW" dirty="0"/>
              <a:t>) Notation</a:t>
            </a:r>
            <a:endParaRPr lang="zh-TW" altLang="en-US" dirty="0"/>
          </a:p>
        </p:txBody>
      </p:sp>
      <p:sp>
        <p:nvSpPr>
          <p:cNvPr id="3" name="投影片編號版面配置區 2">
            <a:extLst>
              <a:ext uri="{FF2B5EF4-FFF2-40B4-BE49-F238E27FC236}">
                <a16:creationId xmlns:a16="http://schemas.microsoft.com/office/drawing/2014/main" id="{A9AFFE43-ACF3-4253-BD42-AA5F793CE9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27</a:t>
            </a:fld>
            <a:endParaRPr lang="zh-TW" altLang="en-US"/>
          </a:p>
        </p:txBody>
      </p:sp>
      <p:pic>
        <p:nvPicPr>
          <p:cNvPr id="6" name="圖片 5">
            <a:extLst>
              <a:ext uri="{FF2B5EF4-FFF2-40B4-BE49-F238E27FC236}">
                <a16:creationId xmlns:a16="http://schemas.microsoft.com/office/drawing/2014/main" id="{58B9CFED-9281-4845-9634-767F66F5B750}"/>
              </a:ext>
            </a:extLst>
          </p:cNvPr>
          <p:cNvPicPr>
            <a:picLocks noChangeAspect="1"/>
          </p:cNvPicPr>
          <p:nvPr/>
        </p:nvPicPr>
        <p:blipFill>
          <a:blip r:embed="rId2"/>
          <a:stretch>
            <a:fillRect/>
          </a:stretch>
        </p:blipFill>
        <p:spPr>
          <a:xfrm>
            <a:off x="457200" y="1614549"/>
            <a:ext cx="8229600" cy="2602380"/>
          </a:xfrm>
          <a:prstGeom prst="rect">
            <a:avLst/>
          </a:prstGeom>
        </p:spPr>
      </p:pic>
    </p:spTree>
    <p:extLst>
      <p:ext uri="{BB962C8B-B14F-4D97-AF65-F5344CB8AC3E}">
        <p14:creationId xmlns:p14="http://schemas.microsoft.com/office/powerpoint/2010/main" val="2810619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1AE52-83D6-43D4-8CB7-A1647B52F36C}"/>
              </a:ext>
            </a:extLst>
          </p:cNvPr>
          <p:cNvSpPr>
            <a:spLocks noGrp="1"/>
          </p:cNvSpPr>
          <p:nvPr>
            <p:ph type="title"/>
          </p:nvPr>
        </p:nvSpPr>
        <p:spPr>
          <a:xfrm>
            <a:off x="457200" y="342900"/>
            <a:ext cx="8229600" cy="745671"/>
          </a:xfrm>
        </p:spPr>
        <p:txBody>
          <a:bodyPr/>
          <a:lstStyle/>
          <a:p>
            <a:r>
              <a:rPr lang="en-US" altLang="zh-TW" dirty="0"/>
              <a:t>Bra Notation Examples</a:t>
            </a:r>
            <a:endParaRPr lang="zh-TW" altLang="en-US" dirty="0"/>
          </a:p>
        </p:txBody>
      </p:sp>
      <p:sp>
        <p:nvSpPr>
          <p:cNvPr id="3" name="投影片編號版面配置區 2">
            <a:extLst>
              <a:ext uri="{FF2B5EF4-FFF2-40B4-BE49-F238E27FC236}">
                <a16:creationId xmlns:a16="http://schemas.microsoft.com/office/drawing/2014/main" id="{A9AFFE43-ACF3-4253-BD42-AA5F793CE9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28</a:t>
            </a:fld>
            <a:endParaRPr lang="zh-TW" altLang="en-US"/>
          </a:p>
        </p:txBody>
      </p:sp>
      <p:pic>
        <p:nvPicPr>
          <p:cNvPr id="4" name="圖片 3">
            <a:extLst>
              <a:ext uri="{FF2B5EF4-FFF2-40B4-BE49-F238E27FC236}">
                <a16:creationId xmlns:a16="http://schemas.microsoft.com/office/drawing/2014/main" id="{BB3D20AB-A39A-403A-9E06-91A41A8E4A6B}"/>
              </a:ext>
            </a:extLst>
          </p:cNvPr>
          <p:cNvPicPr>
            <a:picLocks noChangeAspect="1"/>
          </p:cNvPicPr>
          <p:nvPr/>
        </p:nvPicPr>
        <p:blipFill>
          <a:blip r:embed="rId2"/>
          <a:stretch>
            <a:fillRect/>
          </a:stretch>
        </p:blipFill>
        <p:spPr>
          <a:xfrm>
            <a:off x="457200" y="1619476"/>
            <a:ext cx="7203522" cy="2284867"/>
          </a:xfrm>
          <a:prstGeom prst="rect">
            <a:avLst/>
          </a:prstGeom>
        </p:spPr>
      </p:pic>
    </p:spTree>
    <p:extLst>
      <p:ext uri="{BB962C8B-B14F-4D97-AF65-F5344CB8AC3E}">
        <p14:creationId xmlns:p14="http://schemas.microsoft.com/office/powerpoint/2010/main" val="2577512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3AD143-9D36-49BB-A20F-EE11586319EA}"/>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377369C0-FED2-4566-AF52-7D32AA1DD1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29</a:t>
            </a:fld>
            <a:endParaRPr lang="zh-TW" altLang="en-US"/>
          </a:p>
        </p:txBody>
      </p:sp>
      <p:pic>
        <p:nvPicPr>
          <p:cNvPr id="5" name="圖片 4">
            <a:extLst>
              <a:ext uri="{FF2B5EF4-FFF2-40B4-BE49-F238E27FC236}">
                <a16:creationId xmlns:a16="http://schemas.microsoft.com/office/drawing/2014/main" id="{E3453CB5-E851-48C3-82B6-9058FC9A018E}"/>
              </a:ext>
            </a:extLst>
          </p:cNvPr>
          <p:cNvPicPr>
            <a:picLocks noChangeAspect="1"/>
          </p:cNvPicPr>
          <p:nvPr/>
        </p:nvPicPr>
        <p:blipFill>
          <a:blip r:embed="rId2"/>
          <a:stretch>
            <a:fillRect/>
          </a:stretch>
        </p:blipFill>
        <p:spPr>
          <a:xfrm>
            <a:off x="-1" y="0"/>
            <a:ext cx="7721601" cy="5143500"/>
          </a:xfrm>
          <a:prstGeom prst="rect">
            <a:avLst/>
          </a:prstGeom>
        </p:spPr>
      </p:pic>
      <p:pic>
        <p:nvPicPr>
          <p:cNvPr id="7" name="Picture 2" descr="Cover">
            <a:extLst>
              <a:ext uri="{FF2B5EF4-FFF2-40B4-BE49-F238E27FC236}">
                <a16:creationId xmlns:a16="http://schemas.microsoft.com/office/drawing/2014/main" id="{1CB436DA-AA29-4D37-B2F9-2BD21619E94B}"/>
              </a:ext>
            </a:extLst>
          </p:cNvPr>
          <p:cNvPicPr/>
          <p:nvPr/>
        </p:nvPicPr>
        <p:blipFill rotWithShape="1">
          <a:blip r:embed="rId3">
            <a:extLst>
              <a:ext uri="{28A0092B-C50C-407E-A947-70E740481C1C}">
                <a14:useLocalDpi xmlns:a14="http://schemas.microsoft.com/office/drawing/2010/main" val="0"/>
              </a:ext>
            </a:extLst>
          </a:blip>
          <a:srcRect l="11199" t="44540" r="5223" b="38758"/>
          <a:stretch/>
        </p:blipFill>
        <p:spPr bwMode="auto">
          <a:xfrm>
            <a:off x="5476240" y="2876204"/>
            <a:ext cx="2956560" cy="822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221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7"/>
                                        </p:tgtEl>
                                        <p:attrNameLst>
                                          <p:attrName>r</p:attrName>
                                        </p:attrNameLst>
                                      </p:cBhvr>
                                    </p:animRot>
                                    <p:animRot by="-240000">
                                      <p:cBhvr>
                                        <p:cTn id="14" dur="200" fill="hold">
                                          <p:stCondLst>
                                            <p:cond delay="200"/>
                                          </p:stCondLst>
                                        </p:cTn>
                                        <p:tgtEl>
                                          <p:spTgt spid="7"/>
                                        </p:tgtEl>
                                        <p:attrNameLst>
                                          <p:attrName>r</p:attrName>
                                        </p:attrNameLst>
                                      </p:cBhvr>
                                    </p:animRot>
                                    <p:animRot by="240000">
                                      <p:cBhvr>
                                        <p:cTn id="15" dur="200" fill="hold">
                                          <p:stCondLst>
                                            <p:cond delay="400"/>
                                          </p:stCondLst>
                                        </p:cTn>
                                        <p:tgtEl>
                                          <p:spTgt spid="7"/>
                                        </p:tgtEl>
                                        <p:attrNameLst>
                                          <p:attrName>r</p:attrName>
                                        </p:attrNameLst>
                                      </p:cBhvr>
                                    </p:animRot>
                                    <p:animRot by="-240000">
                                      <p:cBhvr>
                                        <p:cTn id="16" dur="200" fill="hold">
                                          <p:stCondLst>
                                            <p:cond delay="600"/>
                                          </p:stCondLst>
                                        </p:cTn>
                                        <p:tgtEl>
                                          <p:spTgt spid="7"/>
                                        </p:tgtEl>
                                        <p:attrNameLst>
                                          <p:attrName>r</p:attrName>
                                        </p:attrNameLst>
                                      </p:cBhvr>
                                    </p:animRot>
                                    <p:animRot by="120000">
                                      <p:cBhvr>
                                        <p:cTn id="17"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b70956f60_16_37"/>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ltLang="zh-TW" dirty="0"/>
              <a:t>Outline</a:t>
            </a:r>
            <a:endParaRPr dirty="0"/>
          </a:p>
        </p:txBody>
      </p:sp>
      <p:sp>
        <p:nvSpPr>
          <p:cNvPr id="194" name="Google Shape;194;g10b70956f60_16_37"/>
          <p:cNvSpPr txBox="1"/>
          <p:nvPr/>
        </p:nvSpPr>
        <p:spPr>
          <a:xfrm>
            <a:off x="373424" y="1266625"/>
            <a:ext cx="7809900" cy="4016474"/>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2800" dirty="0"/>
              <a:t>Quantum Technologies</a:t>
            </a:r>
          </a:p>
          <a:p>
            <a:pPr marL="342900" lvl="0" indent="-292100">
              <a:buSzPts val="2000"/>
              <a:buChar char="●"/>
            </a:pPr>
            <a:r>
              <a:rPr lang="en-US" altLang="zh-TW" sz="2800" dirty="0"/>
              <a:t>Classical Bits vs Quantum Bits</a:t>
            </a:r>
          </a:p>
          <a:p>
            <a:pPr marL="342900" lvl="0" indent="-292100">
              <a:buSzPts val="2000"/>
              <a:buChar char="●"/>
            </a:pPr>
            <a:r>
              <a:rPr lang="en-US" altLang="zh-TW" sz="2800" dirty="0">
                <a:solidFill>
                  <a:schemeClr val="tx1"/>
                </a:solidFill>
              </a:rPr>
              <a:t>Quantum Supremacy</a:t>
            </a:r>
          </a:p>
          <a:p>
            <a:pPr marL="342900" lvl="0" indent="-292100">
              <a:buSzPts val="2000"/>
              <a:buChar char="●"/>
            </a:pPr>
            <a:r>
              <a:rPr lang="en-US" altLang="zh-TW" sz="2800" dirty="0">
                <a:solidFill>
                  <a:schemeClr val="tx1"/>
                </a:solidFill>
              </a:rPr>
              <a:t>Dirac Notation and Bloch Sphere</a:t>
            </a:r>
          </a:p>
          <a:p>
            <a:pPr marL="342900" lvl="0" indent="-292100">
              <a:buSzPts val="2000"/>
              <a:buChar char="●"/>
            </a:pPr>
            <a:r>
              <a:rPr lang="en-US" altLang="zh-TW" sz="2800" dirty="0">
                <a:solidFill>
                  <a:schemeClr val="tx1"/>
                </a:solidFill>
              </a:rPr>
              <a:t>Quantum Gates and Quantum Circuits</a:t>
            </a:r>
          </a:p>
          <a:p>
            <a:pPr marL="342900" lvl="0" indent="-292100">
              <a:buSzPts val="2000"/>
              <a:buChar char="●"/>
            </a:pPr>
            <a:r>
              <a:rPr lang="en-US" altLang="zh-TW" sz="2800" dirty="0">
                <a:solidFill>
                  <a:schemeClr val="tx1"/>
                </a:solidFill>
              </a:rPr>
              <a:t>Shor’s Algorithm</a:t>
            </a:r>
          </a:p>
          <a:p>
            <a:pPr marL="342900" lvl="0" indent="-292100">
              <a:buSzPts val="2000"/>
              <a:buChar char="●"/>
            </a:pPr>
            <a:r>
              <a:rPr lang="en-US" altLang="zh-TW" sz="2800" dirty="0">
                <a:solidFill>
                  <a:schemeClr val="tx1"/>
                </a:solidFill>
              </a:rPr>
              <a:t>Concluding Remarks</a:t>
            </a:r>
          </a:p>
          <a:p>
            <a:pPr marL="0" marR="0" lvl="0" indent="0" algn="l" rtl="0">
              <a:lnSpc>
                <a:spcPct val="100000"/>
              </a:lnSpc>
              <a:spcBef>
                <a:spcPts val="0"/>
              </a:spcBef>
              <a:spcAft>
                <a:spcPts val="0"/>
              </a:spcAft>
              <a:buClr>
                <a:srgbClr val="000000"/>
              </a:buClr>
              <a:buSzPts val="1800"/>
              <a:buFont typeface="Arial"/>
              <a:buNone/>
            </a:pPr>
            <a:endParaRPr lang="en-US"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800" b="0" i="0" u="none" strike="noStrike" cap="none" dirty="0">
              <a:solidFill>
                <a:srgbClr val="000000"/>
              </a:solidFill>
              <a:latin typeface="Arial"/>
              <a:ea typeface="Arial"/>
              <a:cs typeface="Arial"/>
              <a:sym typeface="Arial"/>
            </a:endParaRPr>
          </a:p>
        </p:txBody>
      </p:sp>
      <p:sp>
        <p:nvSpPr>
          <p:cNvPr id="195" name="Google Shape;195;g10b70956f60_16_3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a:t>
            </a:fld>
            <a:endParaRPr/>
          </a:p>
        </p:txBody>
      </p:sp>
    </p:spTree>
    <p:extLst>
      <p:ext uri="{BB962C8B-B14F-4D97-AF65-F5344CB8AC3E}">
        <p14:creationId xmlns:p14="http://schemas.microsoft.com/office/powerpoint/2010/main" val="369063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7F1D63-E4D1-4E81-8B4D-0BA8C9221FC4}"/>
              </a:ext>
            </a:extLst>
          </p:cNvPr>
          <p:cNvSpPr>
            <a:spLocks noGrp="1"/>
          </p:cNvSpPr>
          <p:nvPr>
            <p:ph type="title"/>
          </p:nvPr>
        </p:nvSpPr>
        <p:spPr/>
        <p:txBody>
          <a:bodyPr/>
          <a:lstStyle/>
          <a:p>
            <a:r>
              <a:rPr lang="en-US" altLang="zh-TW" dirty="0"/>
              <a:t>Measurement of a qubit</a:t>
            </a:r>
            <a:endParaRPr lang="zh-TW" altLang="en-US" dirty="0"/>
          </a:p>
        </p:txBody>
      </p:sp>
      <p:sp>
        <p:nvSpPr>
          <p:cNvPr id="3" name="投影片編號版面配置區 2">
            <a:extLst>
              <a:ext uri="{FF2B5EF4-FFF2-40B4-BE49-F238E27FC236}">
                <a16:creationId xmlns:a16="http://schemas.microsoft.com/office/drawing/2014/main" id="{1CA2A276-DE8C-4AFB-9E85-474BBB9CEA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30</a:t>
            </a:fld>
            <a:endParaRPr lang="zh-TW" altLang="en-US"/>
          </a:p>
        </p:txBody>
      </p:sp>
      <p:pic>
        <p:nvPicPr>
          <p:cNvPr id="4" name="圖片 3">
            <a:extLst>
              <a:ext uri="{FF2B5EF4-FFF2-40B4-BE49-F238E27FC236}">
                <a16:creationId xmlns:a16="http://schemas.microsoft.com/office/drawing/2014/main" id="{7BD0FD47-40C5-4CDC-B88A-47C5705A6D24}"/>
              </a:ext>
            </a:extLst>
          </p:cNvPr>
          <p:cNvPicPr>
            <a:picLocks noChangeAspect="1"/>
          </p:cNvPicPr>
          <p:nvPr/>
        </p:nvPicPr>
        <p:blipFill>
          <a:blip r:embed="rId2"/>
          <a:stretch>
            <a:fillRect/>
          </a:stretch>
        </p:blipFill>
        <p:spPr>
          <a:xfrm>
            <a:off x="457200" y="1579648"/>
            <a:ext cx="7775439" cy="3068864"/>
          </a:xfrm>
          <a:prstGeom prst="rect">
            <a:avLst/>
          </a:prstGeom>
        </p:spPr>
      </p:pic>
    </p:spTree>
    <p:extLst>
      <p:ext uri="{BB962C8B-B14F-4D97-AF65-F5344CB8AC3E}">
        <p14:creationId xmlns:p14="http://schemas.microsoft.com/office/powerpoint/2010/main" val="911724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82B7AA-29F2-46C0-962B-089F66DF4E96}"/>
              </a:ext>
            </a:extLst>
          </p:cNvPr>
          <p:cNvSpPr>
            <a:spLocks noGrp="1"/>
          </p:cNvSpPr>
          <p:nvPr>
            <p:ph type="title"/>
          </p:nvPr>
        </p:nvSpPr>
        <p:spPr>
          <a:xfrm>
            <a:off x="457200" y="342900"/>
            <a:ext cx="2997200" cy="600529"/>
          </a:xfrm>
        </p:spPr>
        <p:txBody>
          <a:bodyPr/>
          <a:lstStyle/>
          <a:p>
            <a:r>
              <a:rPr lang="en-US" altLang="zh-TW" dirty="0"/>
              <a:t>Bloch Sphere</a:t>
            </a:r>
            <a:endParaRPr lang="zh-TW" altLang="en-US" dirty="0"/>
          </a:p>
        </p:txBody>
      </p:sp>
      <p:sp>
        <p:nvSpPr>
          <p:cNvPr id="3" name="投影片編號版面配置區 2">
            <a:extLst>
              <a:ext uri="{FF2B5EF4-FFF2-40B4-BE49-F238E27FC236}">
                <a16:creationId xmlns:a16="http://schemas.microsoft.com/office/drawing/2014/main" id="{F992F934-77A9-4D34-833E-CDD97CCF27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31</a:t>
            </a:fld>
            <a:endParaRPr lang="zh-TW" altLang="en-US"/>
          </a:p>
        </p:txBody>
      </p:sp>
      <p:pic>
        <p:nvPicPr>
          <p:cNvPr id="5" name="圖片 4">
            <a:extLst>
              <a:ext uri="{FF2B5EF4-FFF2-40B4-BE49-F238E27FC236}">
                <a16:creationId xmlns:a16="http://schemas.microsoft.com/office/drawing/2014/main" id="{F8651922-9B81-4B8C-83DE-4F043E730E9C}"/>
              </a:ext>
            </a:extLst>
          </p:cNvPr>
          <p:cNvPicPr>
            <a:picLocks noChangeAspect="1"/>
          </p:cNvPicPr>
          <p:nvPr/>
        </p:nvPicPr>
        <p:blipFill>
          <a:blip r:embed="rId3"/>
          <a:stretch>
            <a:fillRect/>
          </a:stretch>
        </p:blipFill>
        <p:spPr>
          <a:xfrm>
            <a:off x="4114800" y="367692"/>
            <a:ext cx="4738365" cy="4408115"/>
          </a:xfrm>
          <a:prstGeom prst="rect">
            <a:avLst/>
          </a:prstGeom>
        </p:spPr>
      </p:pic>
      <p:sp>
        <p:nvSpPr>
          <p:cNvPr id="6" name="標題 1">
            <a:extLst>
              <a:ext uri="{FF2B5EF4-FFF2-40B4-BE49-F238E27FC236}">
                <a16:creationId xmlns:a16="http://schemas.microsoft.com/office/drawing/2014/main" id="{C75BED6C-981A-48AB-8FD0-14F186D9F019}"/>
              </a:ext>
            </a:extLst>
          </p:cNvPr>
          <p:cNvSpPr txBox="1">
            <a:spLocks/>
          </p:cNvSpPr>
          <p:nvPr/>
        </p:nvSpPr>
        <p:spPr>
          <a:xfrm>
            <a:off x="4034118" y="4787857"/>
            <a:ext cx="5002306" cy="249603"/>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100" dirty="0"/>
              <a:t>Source: https://www.researchgate.net/figure/The-Bloch-sphere-provides-a-useful-means-of-visualizing-the-state-of-a-single-qubit-and_fig1_335028508</a:t>
            </a:r>
            <a:endParaRPr lang="zh-TW" altLang="en-US" sz="1100" dirty="0"/>
          </a:p>
        </p:txBody>
      </p:sp>
      <p:pic>
        <p:nvPicPr>
          <p:cNvPr id="7" name="圖片 6">
            <a:extLst>
              <a:ext uri="{FF2B5EF4-FFF2-40B4-BE49-F238E27FC236}">
                <a16:creationId xmlns:a16="http://schemas.microsoft.com/office/drawing/2014/main" id="{2A4EC467-4C3B-4389-AAD9-03AF79F1563F}"/>
              </a:ext>
            </a:extLst>
          </p:cNvPr>
          <p:cNvPicPr>
            <a:picLocks noChangeAspect="1"/>
          </p:cNvPicPr>
          <p:nvPr/>
        </p:nvPicPr>
        <p:blipFill rotWithShape="1">
          <a:blip r:embed="rId4"/>
          <a:srcRect t="31407"/>
          <a:stretch/>
        </p:blipFill>
        <p:spPr>
          <a:xfrm>
            <a:off x="60281" y="2225488"/>
            <a:ext cx="4054519" cy="2262596"/>
          </a:xfrm>
          <a:prstGeom prst="rect">
            <a:avLst/>
          </a:prstGeom>
        </p:spPr>
      </p:pic>
    </p:spTree>
    <p:extLst>
      <p:ext uri="{BB962C8B-B14F-4D97-AF65-F5344CB8AC3E}">
        <p14:creationId xmlns:p14="http://schemas.microsoft.com/office/powerpoint/2010/main" val="964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b70956f60_16_37"/>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ltLang="zh-TW" dirty="0"/>
              <a:t>Outline</a:t>
            </a:r>
            <a:endParaRPr dirty="0"/>
          </a:p>
        </p:txBody>
      </p:sp>
      <p:sp>
        <p:nvSpPr>
          <p:cNvPr id="194" name="Google Shape;194;g10b70956f60_16_37"/>
          <p:cNvSpPr txBox="1"/>
          <p:nvPr/>
        </p:nvSpPr>
        <p:spPr>
          <a:xfrm>
            <a:off x="373424" y="1266625"/>
            <a:ext cx="7809900" cy="4016474"/>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2800" dirty="0"/>
              <a:t>Quantum Technologies</a:t>
            </a:r>
          </a:p>
          <a:p>
            <a:pPr marL="342900" lvl="0" indent="-292100">
              <a:buSzPts val="2000"/>
              <a:buChar char="●"/>
            </a:pPr>
            <a:r>
              <a:rPr lang="en-US" altLang="zh-TW" sz="2800" dirty="0"/>
              <a:t>Classical Bits vs Quantum Bits</a:t>
            </a:r>
          </a:p>
          <a:p>
            <a:pPr marL="342900" lvl="0" indent="-292100">
              <a:buSzPts val="2000"/>
              <a:buChar char="●"/>
            </a:pPr>
            <a:r>
              <a:rPr lang="en-US" altLang="zh-TW" sz="2800" dirty="0">
                <a:solidFill>
                  <a:schemeClr val="tx1"/>
                </a:solidFill>
              </a:rPr>
              <a:t>Quantum Supremacy</a:t>
            </a:r>
          </a:p>
          <a:p>
            <a:pPr marL="342900" lvl="0" indent="-292100">
              <a:buSzPts val="2000"/>
              <a:buChar char="●"/>
            </a:pPr>
            <a:r>
              <a:rPr lang="en-US" altLang="zh-TW" sz="2800" dirty="0">
                <a:solidFill>
                  <a:schemeClr val="tx1"/>
                </a:solidFill>
              </a:rPr>
              <a:t>Dirac Notation and Bloch Sphere</a:t>
            </a:r>
          </a:p>
          <a:p>
            <a:pPr marL="342900" lvl="0" indent="-292100">
              <a:buSzPts val="2000"/>
              <a:buChar char="●"/>
            </a:pPr>
            <a:r>
              <a:rPr lang="en-US" altLang="zh-TW" sz="2800" b="1" u="sng" dirty="0">
                <a:solidFill>
                  <a:srgbClr val="FF0000"/>
                </a:solidFill>
              </a:rPr>
              <a:t>Quantum Gates and Quantum Circuits</a:t>
            </a:r>
          </a:p>
          <a:p>
            <a:pPr marL="342900" lvl="0" indent="-292100">
              <a:buSzPts val="2000"/>
              <a:buChar char="●"/>
            </a:pPr>
            <a:r>
              <a:rPr lang="en-US" altLang="zh-TW" sz="2800" dirty="0">
                <a:solidFill>
                  <a:schemeClr val="tx1"/>
                </a:solidFill>
              </a:rPr>
              <a:t>Shor’s Algorithm</a:t>
            </a:r>
          </a:p>
          <a:p>
            <a:pPr marL="342900" lvl="0" indent="-292100">
              <a:buSzPts val="2000"/>
              <a:buChar char="●"/>
            </a:pPr>
            <a:r>
              <a:rPr lang="en-US" altLang="zh-TW" sz="2800" dirty="0">
                <a:solidFill>
                  <a:schemeClr val="tx1"/>
                </a:solidFill>
              </a:rPr>
              <a:t>Concluding Remarks</a:t>
            </a:r>
          </a:p>
          <a:p>
            <a:pPr marL="0" marR="0" lvl="0" indent="0" algn="l" rtl="0">
              <a:lnSpc>
                <a:spcPct val="100000"/>
              </a:lnSpc>
              <a:spcBef>
                <a:spcPts val="0"/>
              </a:spcBef>
              <a:spcAft>
                <a:spcPts val="0"/>
              </a:spcAft>
              <a:buClr>
                <a:srgbClr val="000000"/>
              </a:buClr>
              <a:buSzPts val="1800"/>
              <a:buFont typeface="Arial"/>
              <a:buNone/>
            </a:pPr>
            <a:endParaRPr lang="en-US"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800" b="0" i="0" u="none" strike="noStrike" cap="none" dirty="0">
              <a:solidFill>
                <a:srgbClr val="000000"/>
              </a:solidFill>
              <a:latin typeface="Arial"/>
              <a:ea typeface="Arial"/>
              <a:cs typeface="Arial"/>
              <a:sym typeface="Arial"/>
            </a:endParaRPr>
          </a:p>
        </p:txBody>
      </p:sp>
      <p:sp>
        <p:nvSpPr>
          <p:cNvPr id="195" name="Google Shape;195;g10b70956f60_16_3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32</a:t>
            </a:fld>
            <a:endParaRPr/>
          </a:p>
        </p:txBody>
      </p:sp>
    </p:spTree>
    <p:extLst>
      <p:ext uri="{BB962C8B-B14F-4D97-AF65-F5344CB8AC3E}">
        <p14:creationId xmlns:p14="http://schemas.microsoft.com/office/powerpoint/2010/main" val="3215035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FFE0C8-3795-48B3-8EC7-8F9569F7D601}"/>
              </a:ext>
            </a:extLst>
          </p:cNvPr>
          <p:cNvSpPr>
            <a:spLocks noGrp="1"/>
          </p:cNvSpPr>
          <p:nvPr>
            <p:ph type="title"/>
          </p:nvPr>
        </p:nvSpPr>
        <p:spPr>
          <a:xfrm>
            <a:off x="457200" y="342900"/>
            <a:ext cx="8229600" cy="601980"/>
          </a:xfrm>
        </p:spPr>
        <p:txBody>
          <a:bodyPr/>
          <a:lstStyle/>
          <a:p>
            <a:r>
              <a:rPr lang="en-US" altLang="zh-TW" dirty="0"/>
              <a:t>Quantum Gates and Unitary Matrix</a:t>
            </a:r>
            <a:endParaRPr lang="zh-TW" altLang="en-US" dirty="0"/>
          </a:p>
        </p:txBody>
      </p:sp>
      <p:sp>
        <p:nvSpPr>
          <p:cNvPr id="3" name="投影片編號版面配置區 2">
            <a:extLst>
              <a:ext uri="{FF2B5EF4-FFF2-40B4-BE49-F238E27FC236}">
                <a16:creationId xmlns:a16="http://schemas.microsoft.com/office/drawing/2014/main" id="{EDD9EEF9-9910-4601-8CC4-43E6C193FF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33</a:t>
            </a:fld>
            <a:endParaRPr lang="zh-TW" altLang="en-US"/>
          </a:p>
        </p:txBody>
      </p:sp>
      <p:pic>
        <p:nvPicPr>
          <p:cNvPr id="5" name="Picture 2" descr="https://upload.wikimedia.org/wikipedia/commons/thumb/e/e0/Quantum_Logic_Gates.png/500px-Quantum_Logic_Gates.png">
            <a:extLst>
              <a:ext uri="{FF2B5EF4-FFF2-40B4-BE49-F238E27FC236}">
                <a16:creationId xmlns:a16="http://schemas.microsoft.com/office/drawing/2014/main" id="{061D0380-1E7B-4BFB-A4C6-43418B3452C5}"/>
              </a:ext>
            </a:extLst>
          </p:cNvPr>
          <p:cNvPicPr/>
          <p:nvPr/>
        </p:nvPicPr>
        <p:blipFill rotWithShape="1">
          <a:blip r:embed="rId2">
            <a:extLst>
              <a:ext uri="{28A0092B-C50C-407E-A947-70E740481C1C}">
                <a14:useLocalDpi xmlns:a14="http://schemas.microsoft.com/office/drawing/2010/main" val="0"/>
              </a:ext>
            </a:extLst>
          </a:blip>
          <a:srcRect b="52296"/>
          <a:stretch/>
        </p:blipFill>
        <p:spPr bwMode="auto">
          <a:xfrm>
            <a:off x="89452" y="944880"/>
            <a:ext cx="4569102" cy="3855720"/>
          </a:xfrm>
          <a:prstGeom prst="rect">
            <a:avLst/>
          </a:prstGeom>
          <a:noFill/>
          <a:ln>
            <a:noFill/>
          </a:ln>
          <a:extLst>
            <a:ext uri="{53640926-AAD7-44D8-BBD7-CCE9431645EC}">
              <a14:shadowObscured xmlns:a14="http://schemas.microsoft.com/office/drawing/2010/main"/>
            </a:ext>
          </a:extLst>
        </p:spPr>
      </p:pic>
      <p:pic>
        <p:nvPicPr>
          <p:cNvPr id="7" name="Picture 2" descr="https://upload.wikimedia.org/wikipedia/commons/thumb/e/e0/Quantum_Logic_Gates.png/500px-Quantum_Logic_Gates.png">
            <a:extLst>
              <a:ext uri="{FF2B5EF4-FFF2-40B4-BE49-F238E27FC236}">
                <a16:creationId xmlns:a16="http://schemas.microsoft.com/office/drawing/2014/main" id="{061D0380-1E7B-4BFB-A4C6-43418B3452C5}"/>
              </a:ext>
            </a:extLst>
          </p:cNvPr>
          <p:cNvPicPr/>
          <p:nvPr/>
        </p:nvPicPr>
        <p:blipFill rotWithShape="1">
          <a:blip r:embed="rId2">
            <a:extLst>
              <a:ext uri="{28A0092B-C50C-407E-A947-70E740481C1C}">
                <a14:useLocalDpi xmlns:a14="http://schemas.microsoft.com/office/drawing/2010/main" val="0"/>
              </a:ext>
            </a:extLst>
          </a:blip>
          <a:srcRect t="49037" b="3407"/>
          <a:stretch/>
        </p:blipFill>
        <p:spPr bwMode="auto">
          <a:xfrm>
            <a:off x="4658554" y="1341782"/>
            <a:ext cx="4181475" cy="3458818"/>
          </a:xfrm>
          <a:prstGeom prst="rect">
            <a:avLst/>
          </a:prstGeom>
          <a:noFill/>
          <a:ln>
            <a:noFill/>
          </a:ln>
          <a:extLst>
            <a:ext uri="{53640926-AAD7-44D8-BBD7-CCE9431645EC}">
              <a14:shadowObscured xmlns:a14="http://schemas.microsoft.com/office/drawing/2010/main"/>
            </a:ext>
          </a:extLst>
        </p:spPr>
      </p:pic>
      <p:pic>
        <p:nvPicPr>
          <p:cNvPr id="8" name="Picture 2" descr="https://upload.wikimedia.org/wikipedia/commons/thumb/e/e0/Quantum_Logic_Gates.png/500px-Quantum_Logic_Gates.png">
            <a:extLst>
              <a:ext uri="{FF2B5EF4-FFF2-40B4-BE49-F238E27FC236}">
                <a16:creationId xmlns:a16="http://schemas.microsoft.com/office/drawing/2014/main" id="{061D0380-1E7B-4BFB-A4C6-43418B3452C5}"/>
              </a:ext>
            </a:extLst>
          </p:cNvPr>
          <p:cNvPicPr/>
          <p:nvPr/>
        </p:nvPicPr>
        <p:blipFill rotWithShape="1">
          <a:blip r:embed="rId2">
            <a:extLst>
              <a:ext uri="{28A0092B-C50C-407E-A947-70E740481C1C}">
                <a14:useLocalDpi xmlns:a14="http://schemas.microsoft.com/office/drawing/2010/main" val="0"/>
              </a:ext>
            </a:extLst>
          </a:blip>
          <a:srcRect b="94815"/>
          <a:stretch/>
        </p:blipFill>
        <p:spPr bwMode="auto">
          <a:xfrm>
            <a:off x="4620246" y="944879"/>
            <a:ext cx="4434301" cy="416781"/>
          </a:xfrm>
          <a:prstGeom prst="rect">
            <a:avLst/>
          </a:prstGeom>
          <a:noFill/>
          <a:ln>
            <a:noFill/>
          </a:ln>
          <a:extLst>
            <a:ext uri="{53640926-AAD7-44D8-BBD7-CCE9431645EC}">
              <a14:shadowObscured xmlns:a14="http://schemas.microsoft.com/office/drawing/2010/main"/>
            </a:ext>
          </a:extLst>
        </p:spPr>
      </p:pic>
      <p:sp>
        <p:nvSpPr>
          <p:cNvPr id="9" name="標題 1">
            <a:extLst>
              <a:ext uri="{FF2B5EF4-FFF2-40B4-BE49-F238E27FC236}">
                <a16:creationId xmlns:a16="http://schemas.microsoft.com/office/drawing/2014/main" id="{D131FA27-392D-4008-8092-4085777F1C20}"/>
              </a:ext>
            </a:extLst>
          </p:cNvPr>
          <p:cNvSpPr txBox="1">
            <a:spLocks/>
          </p:cNvSpPr>
          <p:nvPr/>
        </p:nvSpPr>
        <p:spPr>
          <a:xfrm>
            <a:off x="147918" y="4787857"/>
            <a:ext cx="8888506" cy="41678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100" dirty="0"/>
              <a:t>Source: https://en.wikipedia.org/wiki/Quantum_logic_gate#/media/File:Quantum_Logic_Gates.png, by </a:t>
            </a:r>
            <a:r>
              <a:rPr lang="en-US" altLang="zh-TW" sz="1100" dirty="0" err="1"/>
              <a:t>Rxtreme</a:t>
            </a:r>
            <a:r>
              <a:rPr lang="en-US" altLang="zh-TW" sz="1100" dirty="0"/>
              <a:t>, Dec. 2019, CC BY-SA 4.0.</a:t>
            </a:r>
            <a:endParaRPr lang="zh-TW" altLang="en-US" sz="1100" dirty="0"/>
          </a:p>
        </p:txBody>
      </p:sp>
    </p:spTree>
    <p:extLst>
      <p:ext uri="{BB962C8B-B14F-4D97-AF65-F5344CB8AC3E}">
        <p14:creationId xmlns:p14="http://schemas.microsoft.com/office/powerpoint/2010/main" val="1399438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2830F7-594D-4625-9F3E-D19BF016194E}"/>
              </a:ext>
            </a:extLst>
          </p:cNvPr>
          <p:cNvSpPr>
            <a:spLocks noGrp="1"/>
          </p:cNvSpPr>
          <p:nvPr>
            <p:ph type="title"/>
          </p:nvPr>
        </p:nvSpPr>
        <p:spPr>
          <a:xfrm>
            <a:off x="457200" y="342900"/>
            <a:ext cx="8229600" cy="1028700"/>
          </a:xfrm>
        </p:spPr>
        <p:txBody>
          <a:bodyPr/>
          <a:lstStyle/>
          <a:p>
            <a:r>
              <a:rPr lang="en-US" altLang="zh-TW" dirty="0"/>
              <a:t>Quantum Circuit Examples:</a:t>
            </a:r>
            <a:br>
              <a:rPr lang="en-US" altLang="zh-TW" dirty="0"/>
            </a:br>
            <a:r>
              <a:rPr lang="en-US" altLang="zh-TW" dirty="0"/>
              <a:t>Qubit initialization; Qubit Operation</a:t>
            </a:r>
            <a:endParaRPr lang="zh-TW" altLang="en-US" dirty="0"/>
          </a:p>
        </p:txBody>
      </p:sp>
      <p:sp>
        <p:nvSpPr>
          <p:cNvPr id="3" name="投影片編號版面配置區 2">
            <a:extLst>
              <a:ext uri="{FF2B5EF4-FFF2-40B4-BE49-F238E27FC236}">
                <a16:creationId xmlns:a16="http://schemas.microsoft.com/office/drawing/2014/main" id="{7DA07B66-163F-480D-B61A-56E2B17355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34</a:t>
            </a:fld>
            <a:endParaRPr lang="zh-TW" altLang="en-US"/>
          </a:p>
        </p:txBody>
      </p:sp>
      <p:pic>
        <p:nvPicPr>
          <p:cNvPr id="1026" name="Picture 2">
            <a:extLst>
              <a:ext uri="{FF2B5EF4-FFF2-40B4-BE49-F238E27FC236}">
                <a16:creationId xmlns:a16="http://schemas.microsoft.com/office/drawing/2014/main" id="{E0F25CBF-F7A3-4BBC-B0E8-AB052522D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9239"/>
            <a:ext cx="2855855" cy="359501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BE5E7C3F-309C-4B21-95C9-1127A9B04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4" y="1429008"/>
            <a:ext cx="2855855" cy="359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63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032AEE-87D2-4EB1-B445-3674A06E0D88}"/>
              </a:ext>
            </a:extLst>
          </p:cNvPr>
          <p:cNvSpPr>
            <a:spLocks noGrp="1"/>
          </p:cNvSpPr>
          <p:nvPr>
            <p:ph type="title"/>
          </p:nvPr>
        </p:nvSpPr>
        <p:spPr/>
        <p:txBody>
          <a:bodyPr/>
          <a:lstStyle/>
          <a:p>
            <a:r>
              <a:rPr lang="en-US" altLang="zh-TW" dirty="0"/>
              <a:t>Another Quantum Circuit Example:</a:t>
            </a:r>
            <a:br>
              <a:rPr lang="en-US" altLang="zh-TW" dirty="0"/>
            </a:br>
            <a:r>
              <a:rPr lang="en-US" altLang="zh-TW" dirty="0"/>
              <a:t>Bell State (A special </a:t>
            </a:r>
            <a:r>
              <a:rPr lang="en-US" altLang="zh-TW"/>
              <a:t>entanglement state) </a:t>
            </a:r>
            <a:endParaRPr lang="zh-TW" altLang="en-US" dirty="0"/>
          </a:p>
        </p:txBody>
      </p:sp>
      <p:sp>
        <p:nvSpPr>
          <p:cNvPr id="3" name="投影片編號版面配置區 2">
            <a:extLst>
              <a:ext uri="{FF2B5EF4-FFF2-40B4-BE49-F238E27FC236}">
                <a16:creationId xmlns:a16="http://schemas.microsoft.com/office/drawing/2014/main" id="{29CEC4D6-9B61-4624-8989-04096D9156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35</a:t>
            </a:fld>
            <a:endParaRPr lang="zh-TW" altLang="en-US"/>
          </a:p>
        </p:txBody>
      </p:sp>
      <p:pic>
        <p:nvPicPr>
          <p:cNvPr id="6146" name="Picture 2">
            <a:extLst>
              <a:ext uri="{FF2B5EF4-FFF2-40B4-BE49-F238E27FC236}">
                <a16:creationId xmlns:a16="http://schemas.microsoft.com/office/drawing/2014/main" id="{4AB518B3-C374-4A97-A0FD-6584BCDC8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08" y="2037447"/>
            <a:ext cx="3538330" cy="26772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8EE1A330-7DB1-4B75-8F26-E02AACBC4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2887" y="1618655"/>
            <a:ext cx="43910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44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F9971E-AFA5-456C-BA8C-6C6A957ABB17}"/>
              </a:ext>
            </a:extLst>
          </p:cNvPr>
          <p:cNvSpPr>
            <a:spLocks noGrp="1"/>
          </p:cNvSpPr>
          <p:nvPr>
            <p:ph type="title"/>
          </p:nvPr>
        </p:nvSpPr>
        <p:spPr>
          <a:xfrm>
            <a:off x="247650" y="342900"/>
            <a:ext cx="8439150" cy="791548"/>
          </a:xfrm>
        </p:spPr>
        <p:txBody>
          <a:bodyPr/>
          <a:lstStyle/>
          <a:p>
            <a:r>
              <a:rPr lang="en-US" altLang="zh-TW" dirty="0"/>
              <a:t>The code of Bell-state programming</a:t>
            </a:r>
            <a:endParaRPr lang="zh-TW" altLang="en-US" dirty="0"/>
          </a:p>
        </p:txBody>
      </p:sp>
      <p:sp>
        <p:nvSpPr>
          <p:cNvPr id="3" name="投影片編號版面配置區 2">
            <a:extLst>
              <a:ext uri="{FF2B5EF4-FFF2-40B4-BE49-F238E27FC236}">
                <a16:creationId xmlns:a16="http://schemas.microsoft.com/office/drawing/2014/main" id="{99849758-A34B-414A-A5C9-6414F9D68D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36</a:t>
            </a:fld>
            <a:endParaRPr lang="zh-TW" altLang="en-US"/>
          </a:p>
        </p:txBody>
      </p:sp>
      <p:pic>
        <p:nvPicPr>
          <p:cNvPr id="4" name="圖片 3">
            <a:extLst>
              <a:ext uri="{FF2B5EF4-FFF2-40B4-BE49-F238E27FC236}">
                <a16:creationId xmlns:a16="http://schemas.microsoft.com/office/drawing/2014/main" id="{BF72055E-B142-4C2D-819F-3ACF14D4C852}"/>
              </a:ext>
            </a:extLst>
          </p:cNvPr>
          <p:cNvPicPr>
            <a:picLocks noChangeAspect="1"/>
          </p:cNvPicPr>
          <p:nvPr/>
        </p:nvPicPr>
        <p:blipFill>
          <a:blip r:embed="rId2"/>
          <a:stretch>
            <a:fillRect/>
          </a:stretch>
        </p:blipFill>
        <p:spPr>
          <a:xfrm>
            <a:off x="247650" y="1043823"/>
            <a:ext cx="5198409" cy="1683185"/>
          </a:xfrm>
          <a:prstGeom prst="rect">
            <a:avLst/>
          </a:prstGeom>
        </p:spPr>
      </p:pic>
      <p:pic>
        <p:nvPicPr>
          <p:cNvPr id="5" name="Picture 2">
            <a:extLst>
              <a:ext uri="{FF2B5EF4-FFF2-40B4-BE49-F238E27FC236}">
                <a16:creationId xmlns:a16="http://schemas.microsoft.com/office/drawing/2014/main" id="{7F63B23D-D15D-430C-B626-A599545B6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421" y="1006696"/>
            <a:ext cx="2506120" cy="1896259"/>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a:extLst>
              <a:ext uri="{FF2B5EF4-FFF2-40B4-BE49-F238E27FC236}">
                <a16:creationId xmlns:a16="http://schemas.microsoft.com/office/drawing/2014/main" id="{3A606C10-B288-4B0D-9AE0-7985F3CA7DCD}"/>
              </a:ext>
            </a:extLst>
          </p:cNvPr>
          <p:cNvPicPr>
            <a:picLocks noChangeAspect="1"/>
          </p:cNvPicPr>
          <p:nvPr/>
        </p:nvPicPr>
        <p:blipFill>
          <a:blip r:embed="rId4"/>
          <a:stretch>
            <a:fillRect/>
          </a:stretch>
        </p:blipFill>
        <p:spPr>
          <a:xfrm>
            <a:off x="247650" y="2864212"/>
            <a:ext cx="5224318" cy="2205324"/>
          </a:xfrm>
          <a:prstGeom prst="rect">
            <a:avLst/>
          </a:prstGeom>
        </p:spPr>
      </p:pic>
      <p:pic>
        <p:nvPicPr>
          <p:cNvPr id="7" name="Picture 4">
            <a:extLst>
              <a:ext uri="{FF2B5EF4-FFF2-40B4-BE49-F238E27FC236}">
                <a16:creationId xmlns:a16="http://schemas.microsoft.com/office/drawing/2014/main" id="{D1535CDC-D53C-4A08-85BF-23414E072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264" y="3027149"/>
            <a:ext cx="2998536" cy="204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26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b70956f60_16_37"/>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ltLang="zh-TW" dirty="0"/>
              <a:t>Outline</a:t>
            </a:r>
            <a:endParaRPr dirty="0"/>
          </a:p>
        </p:txBody>
      </p:sp>
      <p:sp>
        <p:nvSpPr>
          <p:cNvPr id="194" name="Google Shape;194;g10b70956f60_16_37"/>
          <p:cNvSpPr txBox="1"/>
          <p:nvPr/>
        </p:nvSpPr>
        <p:spPr>
          <a:xfrm>
            <a:off x="373424" y="1266625"/>
            <a:ext cx="7809900" cy="4016474"/>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2800" dirty="0"/>
              <a:t>Quantum Technologies</a:t>
            </a:r>
          </a:p>
          <a:p>
            <a:pPr marL="342900" lvl="0" indent="-292100">
              <a:buSzPts val="2000"/>
              <a:buChar char="●"/>
            </a:pPr>
            <a:r>
              <a:rPr lang="en-US" altLang="zh-TW" sz="2800" dirty="0"/>
              <a:t>Classical Bits vs Quantum Bits</a:t>
            </a:r>
          </a:p>
          <a:p>
            <a:pPr marL="342900" lvl="0" indent="-292100">
              <a:buSzPts val="2000"/>
              <a:buChar char="●"/>
            </a:pPr>
            <a:r>
              <a:rPr lang="en-US" altLang="zh-TW" sz="2800" dirty="0">
                <a:solidFill>
                  <a:schemeClr val="tx1"/>
                </a:solidFill>
              </a:rPr>
              <a:t>Quantum Supremacy</a:t>
            </a:r>
          </a:p>
          <a:p>
            <a:pPr marL="342900" lvl="0" indent="-292100">
              <a:buSzPts val="2000"/>
              <a:buChar char="●"/>
            </a:pPr>
            <a:r>
              <a:rPr lang="en-US" altLang="zh-TW" sz="2800" dirty="0">
                <a:solidFill>
                  <a:schemeClr val="tx1"/>
                </a:solidFill>
              </a:rPr>
              <a:t>Dirac Notation and Bloch Sphere</a:t>
            </a:r>
          </a:p>
          <a:p>
            <a:pPr marL="342900" lvl="0" indent="-292100">
              <a:buSzPts val="2000"/>
              <a:buChar char="●"/>
            </a:pPr>
            <a:r>
              <a:rPr lang="en-US" altLang="zh-TW" sz="2800" dirty="0">
                <a:solidFill>
                  <a:schemeClr val="tx1"/>
                </a:solidFill>
              </a:rPr>
              <a:t>Quantum Gates and Quantum Circuits</a:t>
            </a:r>
          </a:p>
          <a:p>
            <a:pPr marL="342900" lvl="0" indent="-292100">
              <a:buSzPts val="2000"/>
              <a:buChar char="●"/>
            </a:pPr>
            <a:r>
              <a:rPr lang="en-US" altLang="zh-TW" sz="2800" b="1" u="sng" dirty="0">
                <a:solidFill>
                  <a:srgbClr val="FF0000"/>
                </a:solidFill>
              </a:rPr>
              <a:t>Shor’s Algorithm</a:t>
            </a:r>
          </a:p>
          <a:p>
            <a:pPr marL="342900" lvl="0" indent="-292100">
              <a:buSzPts val="2000"/>
              <a:buChar char="●"/>
            </a:pPr>
            <a:r>
              <a:rPr lang="en-US" altLang="zh-TW" sz="2800" dirty="0">
                <a:solidFill>
                  <a:schemeClr val="tx1"/>
                </a:solidFill>
              </a:rPr>
              <a:t>Concluding Remarks</a:t>
            </a:r>
          </a:p>
          <a:p>
            <a:pPr marL="0" marR="0" lvl="0" indent="0" algn="l" rtl="0">
              <a:lnSpc>
                <a:spcPct val="100000"/>
              </a:lnSpc>
              <a:spcBef>
                <a:spcPts val="0"/>
              </a:spcBef>
              <a:spcAft>
                <a:spcPts val="0"/>
              </a:spcAft>
              <a:buClr>
                <a:srgbClr val="000000"/>
              </a:buClr>
              <a:buSzPts val="1800"/>
              <a:buFont typeface="Arial"/>
              <a:buNone/>
            </a:pPr>
            <a:endParaRPr lang="en-US"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800" b="0" i="0" u="none" strike="noStrike" cap="none" dirty="0">
              <a:solidFill>
                <a:srgbClr val="000000"/>
              </a:solidFill>
              <a:latin typeface="Arial"/>
              <a:ea typeface="Arial"/>
              <a:cs typeface="Arial"/>
              <a:sym typeface="Arial"/>
            </a:endParaRPr>
          </a:p>
        </p:txBody>
      </p:sp>
      <p:sp>
        <p:nvSpPr>
          <p:cNvPr id="195" name="Google Shape;195;g10b70956f60_16_3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37</a:t>
            </a:fld>
            <a:endParaRPr/>
          </a:p>
        </p:txBody>
      </p:sp>
    </p:spTree>
    <p:extLst>
      <p:ext uri="{BB962C8B-B14F-4D97-AF65-F5344CB8AC3E}">
        <p14:creationId xmlns:p14="http://schemas.microsoft.com/office/powerpoint/2010/main" val="2488137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6823F8B7-A0BF-4682-AA2D-CAA8497B67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38</a:t>
            </a:fld>
            <a:endParaRPr lang="zh-TW" altLang="en-US"/>
          </a:p>
        </p:txBody>
      </p:sp>
      <p:pic>
        <p:nvPicPr>
          <p:cNvPr id="4" name="圖片 3">
            <a:extLst>
              <a:ext uri="{FF2B5EF4-FFF2-40B4-BE49-F238E27FC236}">
                <a16:creationId xmlns:a16="http://schemas.microsoft.com/office/drawing/2014/main" id="{630F5FE4-E503-4E77-B51B-3201B9447EF1}"/>
              </a:ext>
            </a:extLst>
          </p:cNvPr>
          <p:cNvPicPr>
            <a:picLocks noChangeAspect="1"/>
          </p:cNvPicPr>
          <p:nvPr/>
        </p:nvPicPr>
        <p:blipFill>
          <a:blip r:embed="rId3"/>
          <a:stretch>
            <a:fillRect/>
          </a:stretch>
        </p:blipFill>
        <p:spPr>
          <a:xfrm>
            <a:off x="4572000" y="364210"/>
            <a:ext cx="4486657" cy="4283569"/>
          </a:xfrm>
          <a:prstGeom prst="rect">
            <a:avLst/>
          </a:prstGeom>
        </p:spPr>
      </p:pic>
      <p:sp>
        <p:nvSpPr>
          <p:cNvPr id="8" name="標題 1">
            <a:extLst>
              <a:ext uri="{FF2B5EF4-FFF2-40B4-BE49-F238E27FC236}">
                <a16:creationId xmlns:a16="http://schemas.microsoft.com/office/drawing/2014/main" id="{07FC6E3E-0030-4115-B817-0C4081EDDE83}"/>
              </a:ext>
            </a:extLst>
          </p:cNvPr>
          <p:cNvSpPr txBox="1">
            <a:spLocks/>
          </p:cNvSpPr>
          <p:nvPr/>
        </p:nvSpPr>
        <p:spPr>
          <a:xfrm>
            <a:off x="4571999" y="4717373"/>
            <a:ext cx="4184074" cy="387779"/>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900" b="1" dirty="0"/>
              <a:t>Shor, Peter W. "Algorithms for quantum computation: discrete logarithms and factoring." </a:t>
            </a:r>
            <a:r>
              <a:rPr lang="en-US" altLang="zh-TW" sz="900" b="1" i="1" dirty="0"/>
              <a:t>Proceedings 35th annual symposium on foundations of computer science</a:t>
            </a:r>
            <a:r>
              <a:rPr lang="en-US" altLang="zh-TW" sz="900" b="1" dirty="0"/>
              <a:t>. IEEE, 1994.</a:t>
            </a:r>
            <a:r>
              <a:rPr lang="en-US" altLang="zh-TW" sz="200" b="1" dirty="0"/>
              <a:t>.</a:t>
            </a:r>
            <a:br>
              <a:rPr lang="zh-TW" altLang="en-US" sz="200" b="1" dirty="0"/>
            </a:br>
            <a:endParaRPr lang="zh-TW" altLang="en-US" sz="200" b="1" dirty="0"/>
          </a:p>
        </p:txBody>
      </p:sp>
      <p:pic>
        <p:nvPicPr>
          <p:cNvPr id="2050" name="Picture 2" descr="Peter Shor 2017 Dirac Medal Award Ceremony.png">
            <a:extLst>
              <a:ext uri="{FF2B5EF4-FFF2-40B4-BE49-F238E27FC236}">
                <a16:creationId xmlns:a16="http://schemas.microsoft.com/office/drawing/2014/main" id="{AC122046-EEED-4E40-89C7-3CBE494D0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140" y="310925"/>
            <a:ext cx="1757531" cy="2260825"/>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94;g10b70956f60_16_37">
            <a:extLst>
              <a:ext uri="{FF2B5EF4-FFF2-40B4-BE49-F238E27FC236}">
                <a16:creationId xmlns:a16="http://schemas.microsoft.com/office/drawing/2014/main" id="{D550906C-CE0B-4897-A55A-3F9CE979A4BA}"/>
              </a:ext>
            </a:extLst>
          </p:cNvPr>
          <p:cNvSpPr txBox="1"/>
          <p:nvPr/>
        </p:nvSpPr>
        <p:spPr>
          <a:xfrm>
            <a:off x="321869" y="2609559"/>
            <a:ext cx="3996439" cy="2108259"/>
          </a:xfrm>
          <a:prstGeom prst="rect">
            <a:avLst/>
          </a:prstGeom>
          <a:noFill/>
          <a:ln>
            <a:noFill/>
          </a:ln>
        </p:spPr>
        <p:txBody>
          <a:bodyPr spcFirstLastPara="1" wrap="square" lIns="68575" tIns="68575" rIns="68575" bIns="68575" anchor="t" anchorCtr="0">
            <a:spAutoFit/>
          </a:bodyPr>
          <a:lstStyle/>
          <a:p>
            <a:pPr marL="50800" lvl="0" algn="just">
              <a:buSzPts val="2000"/>
            </a:pPr>
            <a:r>
              <a:rPr lang="en-US" altLang="zh-TW" sz="1600" dirty="0">
                <a:latin typeface="Times New Roman" panose="02020603050405020304" pitchFamily="18" charset="0"/>
                <a:cs typeface="Times New Roman" panose="02020603050405020304" pitchFamily="18" charset="0"/>
              </a:rPr>
              <a:t>Wiki: Peter Shor (born August 14, 1959) is an American </a:t>
            </a:r>
            <a:r>
              <a:rPr lang="en-US" altLang="zh-TW" sz="1600" dirty="0">
                <a:solidFill>
                  <a:srgbClr val="FF0000"/>
                </a:solidFill>
                <a:latin typeface="Times New Roman" panose="02020603050405020304" pitchFamily="18" charset="0"/>
                <a:cs typeface="Times New Roman" panose="02020603050405020304" pitchFamily="18" charset="0"/>
              </a:rPr>
              <a:t>professor of applied mathematics at MIT</a:t>
            </a:r>
            <a:r>
              <a:rPr lang="en-US" altLang="zh-TW" sz="1600" dirty="0">
                <a:latin typeface="Times New Roman" panose="02020603050405020304" pitchFamily="18" charset="0"/>
                <a:cs typeface="Times New Roman" panose="02020603050405020304" pitchFamily="18" charset="0"/>
              </a:rPr>
              <a:t>. He is known for his work on quantum computation, in particular for devising </a:t>
            </a:r>
            <a:r>
              <a:rPr lang="en-US" altLang="zh-TW" sz="1600" dirty="0">
                <a:solidFill>
                  <a:srgbClr val="FF0000"/>
                </a:solidFill>
                <a:latin typeface="Times New Roman" panose="02020603050405020304" pitchFamily="18" charset="0"/>
                <a:cs typeface="Times New Roman" panose="02020603050405020304" pitchFamily="18" charset="0"/>
              </a:rPr>
              <a:t>Shor's algorithm</a:t>
            </a:r>
            <a:r>
              <a:rPr lang="en-US" altLang="zh-TW" sz="1600" dirty="0">
                <a:latin typeface="Times New Roman" panose="02020603050405020304" pitchFamily="18" charset="0"/>
                <a:cs typeface="Times New Roman" panose="02020603050405020304" pitchFamily="18" charset="0"/>
              </a:rPr>
              <a:t>, a quantum algorithm </a:t>
            </a:r>
            <a:r>
              <a:rPr lang="en-US" altLang="zh-TW" sz="1600" dirty="0">
                <a:solidFill>
                  <a:srgbClr val="FF0000"/>
                </a:solidFill>
                <a:latin typeface="Times New Roman" panose="02020603050405020304" pitchFamily="18" charset="0"/>
                <a:cs typeface="Times New Roman" panose="02020603050405020304" pitchFamily="18" charset="0"/>
              </a:rPr>
              <a:t>proposed in 1994 </a:t>
            </a:r>
            <a:r>
              <a:rPr lang="en-US" altLang="zh-TW" sz="1600" dirty="0">
                <a:latin typeface="Times New Roman" panose="02020603050405020304" pitchFamily="18" charset="0"/>
                <a:cs typeface="Times New Roman" panose="02020603050405020304" pitchFamily="18" charset="0"/>
              </a:rPr>
              <a:t>for factoring exponentially faster than the best currently-known algorithm running on a classical computer.</a:t>
            </a:r>
          </a:p>
        </p:txBody>
      </p:sp>
      <p:sp>
        <p:nvSpPr>
          <p:cNvPr id="13" name="標題 1">
            <a:extLst>
              <a:ext uri="{FF2B5EF4-FFF2-40B4-BE49-F238E27FC236}">
                <a16:creationId xmlns:a16="http://schemas.microsoft.com/office/drawing/2014/main" id="{B425D227-DB95-4928-9C15-F462E0E13BD1}"/>
              </a:ext>
            </a:extLst>
          </p:cNvPr>
          <p:cNvSpPr txBox="1">
            <a:spLocks/>
          </p:cNvSpPr>
          <p:nvPr/>
        </p:nvSpPr>
        <p:spPr>
          <a:xfrm>
            <a:off x="147918" y="4702871"/>
            <a:ext cx="4311348" cy="41678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100" dirty="0" err="1"/>
              <a:t>Source:https</a:t>
            </a:r>
            <a:r>
              <a:rPr lang="en-US" altLang="zh-TW" sz="1100" dirty="0"/>
              <a:t>://en.wikipedia.org/wiki/</a:t>
            </a:r>
            <a:r>
              <a:rPr lang="en-US" altLang="zh-TW" sz="1100" dirty="0" err="1"/>
              <a:t>Peter_Shor</a:t>
            </a:r>
            <a:r>
              <a:rPr lang="en-US" altLang="zh-TW" sz="1100" dirty="0"/>
              <a:t>#/media/File:Peter_Shor_2017_Dirac_Medal_Award_Ceremony.png</a:t>
            </a:r>
            <a:endParaRPr lang="zh-TW" altLang="en-US" sz="1100" dirty="0"/>
          </a:p>
        </p:txBody>
      </p:sp>
    </p:spTree>
    <p:extLst>
      <p:ext uri="{BB962C8B-B14F-4D97-AF65-F5344CB8AC3E}">
        <p14:creationId xmlns:p14="http://schemas.microsoft.com/office/powerpoint/2010/main" val="3711155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8222C8AD-F875-405F-9A83-C9AFB8F31A2E}"/>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2494" t="6063" r="2632" b="12178"/>
          <a:stretch/>
        </p:blipFill>
        <p:spPr>
          <a:xfrm>
            <a:off x="4563648" y="3349563"/>
            <a:ext cx="2359340" cy="326220"/>
          </a:xfrm>
          <a:prstGeom prst="rect">
            <a:avLst/>
          </a:prstGeom>
        </p:spPr>
      </p:pic>
      <p:sp>
        <p:nvSpPr>
          <p:cNvPr id="2" name="標題 1">
            <a:extLst>
              <a:ext uri="{FF2B5EF4-FFF2-40B4-BE49-F238E27FC236}">
                <a16:creationId xmlns:a16="http://schemas.microsoft.com/office/drawing/2014/main" id="{529D26B4-7CC9-4838-9C6E-7668C0B32CE3}"/>
              </a:ext>
            </a:extLst>
          </p:cNvPr>
          <p:cNvSpPr>
            <a:spLocks noGrp="1"/>
          </p:cNvSpPr>
          <p:nvPr>
            <p:ph type="title"/>
          </p:nvPr>
        </p:nvSpPr>
        <p:spPr>
          <a:xfrm>
            <a:off x="168622" y="342900"/>
            <a:ext cx="8518178" cy="756944"/>
          </a:xfrm>
        </p:spPr>
        <p:txBody>
          <a:bodyPr/>
          <a:lstStyle/>
          <a:p>
            <a:r>
              <a:rPr lang="en-US" altLang="zh-TW" dirty="0"/>
              <a:t> Shor’s Algorithm – to break RSA in seconds</a:t>
            </a:r>
            <a:endParaRPr lang="zh-TW" altLang="en-US" dirty="0"/>
          </a:p>
        </p:txBody>
      </p:sp>
      <p:sp>
        <p:nvSpPr>
          <p:cNvPr id="7" name="投影片編號版面配置區 6">
            <a:extLst>
              <a:ext uri="{FF2B5EF4-FFF2-40B4-BE49-F238E27FC236}">
                <a16:creationId xmlns:a16="http://schemas.microsoft.com/office/drawing/2014/main" id="{6823F8B7-A0BF-4682-AA2D-CAA8497B67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39</a:t>
            </a:fld>
            <a:endParaRPr lang="zh-TW" altLang="en-US"/>
          </a:p>
        </p:txBody>
      </p:sp>
      <p:sp>
        <p:nvSpPr>
          <p:cNvPr id="11" name="Google Shape;194;g10b70956f60_16_37">
            <a:extLst>
              <a:ext uri="{FF2B5EF4-FFF2-40B4-BE49-F238E27FC236}">
                <a16:creationId xmlns:a16="http://schemas.microsoft.com/office/drawing/2014/main" id="{EE993CDA-13DC-4ADE-80E7-6B16EA75D71A}"/>
              </a:ext>
            </a:extLst>
          </p:cNvPr>
          <p:cNvSpPr txBox="1"/>
          <p:nvPr/>
        </p:nvSpPr>
        <p:spPr>
          <a:xfrm>
            <a:off x="-36713" y="853538"/>
            <a:ext cx="8723513" cy="4016474"/>
          </a:xfrm>
          <a:prstGeom prst="rect">
            <a:avLst/>
          </a:prstGeom>
          <a:noFill/>
          <a:ln>
            <a:noFill/>
          </a:ln>
        </p:spPr>
        <p:txBody>
          <a:bodyPr spcFirstLastPara="1" wrap="square" lIns="68575" tIns="68575" rIns="68575" bIns="68575" anchor="t" anchorCtr="0">
            <a:spAutoFit/>
          </a:bodyPr>
          <a:lstStyle/>
          <a:p>
            <a:pPr marL="342900" lvl="0" indent="-292100" algn="just">
              <a:buSzPts val="2000"/>
              <a:buChar char="●"/>
            </a:pPr>
            <a:r>
              <a:rPr lang="en-US" altLang="zh-TW" sz="1800" dirty="0">
                <a:latin typeface="Times New Roman" panose="02020603050405020304" pitchFamily="18" charset="0"/>
                <a:cs typeface="Times New Roman" panose="02020603050405020304" pitchFamily="18" charset="0"/>
              </a:rPr>
              <a:t>Shor's algorithm was proposed in a paper authored by </a:t>
            </a:r>
            <a:r>
              <a:rPr lang="en-US" altLang="zh-TW" sz="1800" dirty="0">
                <a:solidFill>
                  <a:srgbClr val="FF0000"/>
                </a:solidFill>
                <a:latin typeface="Times New Roman" panose="02020603050405020304" pitchFamily="18" charset="0"/>
                <a:cs typeface="Times New Roman" panose="02020603050405020304" pitchFamily="18" charset="0"/>
              </a:rPr>
              <a:t>Peter Shor</a:t>
            </a:r>
            <a:r>
              <a:rPr lang="en-US" altLang="zh-TW" sz="1800" dirty="0">
                <a:latin typeface="Times New Roman" panose="02020603050405020304" pitchFamily="18" charset="0"/>
                <a:cs typeface="Times New Roman" panose="02020603050405020304" pitchFamily="18" charset="0"/>
              </a:rPr>
              <a:t> published in </a:t>
            </a:r>
            <a:r>
              <a:rPr lang="en-US" altLang="zh-TW" sz="1800" dirty="0">
                <a:solidFill>
                  <a:srgbClr val="FF0000"/>
                </a:solidFill>
                <a:latin typeface="Times New Roman" panose="02020603050405020304" pitchFamily="18" charset="0"/>
                <a:cs typeface="Times New Roman" panose="02020603050405020304" pitchFamily="18" charset="0"/>
              </a:rPr>
              <a:t>1994</a:t>
            </a:r>
            <a:r>
              <a:rPr lang="en-US" altLang="zh-TW" sz="1800" dirty="0">
                <a:latin typeface="Times New Roman" panose="02020603050405020304" pitchFamily="18" charset="0"/>
                <a:cs typeface="Times New Roman" panose="02020603050405020304" pitchFamily="18" charset="0"/>
              </a:rPr>
              <a:t>.</a:t>
            </a:r>
          </a:p>
          <a:p>
            <a:pPr marL="342900" lvl="0" indent="-292100" algn="just">
              <a:buSzPts val="2000"/>
              <a:buChar char="●"/>
            </a:pPr>
            <a:r>
              <a:rPr lang="en-US" altLang="zh-TW" sz="1800" dirty="0">
                <a:latin typeface="Times New Roman" panose="02020603050405020304" pitchFamily="18" charset="0"/>
                <a:cs typeface="Times New Roman" panose="02020603050405020304" pitchFamily="18" charset="0"/>
              </a:rPr>
              <a:t>It can be used to solve the </a:t>
            </a:r>
            <a:r>
              <a:rPr lang="en-US" altLang="zh-TW" sz="1800" dirty="0">
                <a:solidFill>
                  <a:srgbClr val="FF0000"/>
                </a:solidFill>
                <a:latin typeface="Times New Roman" panose="02020603050405020304" pitchFamily="18" charset="0"/>
                <a:cs typeface="Times New Roman" panose="02020603050405020304" pitchFamily="18" charset="0"/>
              </a:rPr>
              <a:t>co-prime factorization problem</a:t>
            </a:r>
            <a:r>
              <a:rPr lang="en-US" altLang="zh-TW" sz="1800" dirty="0">
                <a:latin typeface="Times New Roman" panose="02020603050405020304" pitchFamily="18" charset="0"/>
                <a:cs typeface="Times New Roman" panose="02020603050405020304" pitchFamily="18" charset="0"/>
              </a:rPr>
              <a:t> for </a:t>
            </a:r>
            <a:r>
              <a:rPr lang="en-US" altLang="zh-TW" sz="1800" dirty="0">
                <a:solidFill>
                  <a:srgbClr val="FF0000"/>
                </a:solidFill>
                <a:latin typeface="Times New Roman" panose="02020603050405020304" pitchFamily="18" charset="0"/>
                <a:cs typeface="Times New Roman" panose="02020603050405020304" pitchFamily="18" charset="0"/>
              </a:rPr>
              <a:t>finding the prime factors of a co‑prime </a:t>
            </a:r>
            <a:r>
              <a:rPr lang="en-US" altLang="zh-TW" sz="1800" i="1" dirty="0">
                <a:solidFill>
                  <a:srgbClr val="FF0000"/>
                </a:solidFill>
                <a:latin typeface="Times New Roman" panose="02020603050405020304" pitchFamily="18" charset="0"/>
                <a:cs typeface="Times New Roman" panose="02020603050405020304" pitchFamily="18" charset="0"/>
              </a:rPr>
              <a:t>n</a:t>
            </a:r>
            <a:r>
              <a:rPr lang="en-US" altLang="zh-TW" sz="1800" dirty="0">
                <a:latin typeface="Times New Roman" panose="02020603050405020304" pitchFamily="18" charset="0"/>
                <a:cs typeface="Times New Roman" panose="02020603050405020304" pitchFamily="18" charset="0"/>
              </a:rPr>
              <a:t>, an integer that is the product of two large primes.</a:t>
            </a:r>
          </a:p>
          <a:p>
            <a:pPr marL="342900" lvl="0" indent="-292100" algn="just">
              <a:buSzPts val="2000"/>
              <a:buChar char="●"/>
            </a:pPr>
            <a:r>
              <a:rPr lang="en-US" altLang="zh-TW" sz="1800" dirty="0">
                <a:latin typeface="Times New Roman" panose="02020603050405020304" pitchFamily="18" charset="0"/>
                <a:cs typeface="Times New Roman" panose="02020603050405020304" pitchFamily="18" charset="0"/>
              </a:rPr>
              <a:t>Based on classical computation, the co-prime factorization problem is </a:t>
            </a:r>
            <a:r>
              <a:rPr lang="en-US" altLang="zh-TW" sz="1800" dirty="0">
                <a:solidFill>
                  <a:srgbClr val="FF0000"/>
                </a:solidFill>
                <a:latin typeface="Times New Roman" panose="02020603050405020304" pitchFamily="18" charset="0"/>
                <a:cs typeface="Times New Roman" panose="02020603050405020304" pitchFamily="18" charset="0"/>
              </a:rPr>
              <a:t>polynomially reduce to</a:t>
            </a:r>
            <a:r>
              <a:rPr lang="en-US" altLang="zh-TW" sz="1800" dirty="0">
                <a:latin typeface="Times New Roman" panose="02020603050405020304" pitchFamily="18" charset="0"/>
                <a:cs typeface="Times New Roman" panose="02020603050405020304" pitchFamily="18" charset="0"/>
              </a:rPr>
              <a:t> a </a:t>
            </a:r>
            <a:r>
              <a:rPr lang="en-US" altLang="zh-TW" sz="1800" dirty="0">
                <a:solidFill>
                  <a:srgbClr val="FF0000"/>
                </a:solidFill>
                <a:latin typeface="Times New Roman" panose="02020603050405020304" pitchFamily="18" charset="0"/>
                <a:cs typeface="Times New Roman" panose="02020603050405020304" pitchFamily="18" charset="0"/>
              </a:rPr>
              <a:t>period-finding problem</a:t>
            </a:r>
            <a:r>
              <a:rPr lang="en-US" altLang="zh-TW" sz="1800" dirty="0">
                <a:latin typeface="Times New Roman" panose="02020603050405020304" pitchFamily="18" charset="0"/>
                <a:cs typeface="Times New Roman" panose="02020603050405020304" pitchFamily="18" charset="0"/>
              </a:rPr>
              <a:t> to be solved in polynomial time based on quantum computation. </a:t>
            </a:r>
          </a:p>
          <a:p>
            <a:pPr marL="342900" lvl="0" indent="-292100" algn="just">
              <a:buSzPts val="2000"/>
              <a:buChar char="●"/>
            </a:pPr>
            <a:r>
              <a:rPr lang="en-US" altLang="zh-TW" sz="1800" dirty="0">
                <a:latin typeface="Times New Roman" panose="02020603050405020304" pitchFamily="18" charset="0"/>
                <a:cs typeface="Times New Roman" panose="02020603050405020304" pitchFamily="18" charset="0"/>
              </a:rPr>
              <a:t>Its time complexity is </a:t>
            </a:r>
            <a:r>
              <a:rPr lang="en-US" altLang="zh-TW" sz="1800" dirty="0">
                <a:solidFill>
                  <a:srgbClr val="FF0000"/>
                </a:solidFill>
                <a:latin typeface="Times New Roman" panose="02020603050405020304" pitchFamily="18" charset="0"/>
                <a:cs typeface="Times New Roman" panose="02020603050405020304" pitchFamily="18" charset="0"/>
              </a:rPr>
              <a:t>O((log </a:t>
            </a:r>
            <a:r>
              <a:rPr lang="en-US" altLang="zh-TW" sz="1800" i="1" dirty="0">
                <a:solidFill>
                  <a:srgbClr val="FF0000"/>
                </a:solidFill>
                <a:latin typeface="Times New Roman" panose="02020603050405020304" pitchFamily="18" charset="0"/>
                <a:cs typeface="Times New Roman" panose="02020603050405020304" pitchFamily="18" charset="0"/>
              </a:rPr>
              <a:t>n</a:t>
            </a:r>
            <a:r>
              <a:rPr lang="en-US" altLang="zh-TW" sz="1800" dirty="0">
                <a:solidFill>
                  <a:srgbClr val="FF0000"/>
                </a:solidFill>
                <a:latin typeface="Times New Roman" panose="02020603050405020304" pitchFamily="18" charset="0"/>
                <a:cs typeface="Times New Roman" panose="02020603050405020304" pitchFamily="18" charset="0"/>
              </a:rPr>
              <a:t>)</a:t>
            </a:r>
            <a:r>
              <a:rPr lang="en-US" altLang="zh-TW" sz="1800" baseline="30000" dirty="0">
                <a:solidFill>
                  <a:srgbClr val="FF0000"/>
                </a:solidFill>
                <a:latin typeface="Times New Roman" panose="02020603050405020304" pitchFamily="18" charset="0"/>
                <a:cs typeface="Times New Roman" panose="02020603050405020304" pitchFamily="18" charset="0"/>
              </a:rPr>
              <a:t>2</a:t>
            </a:r>
            <a:r>
              <a:rPr lang="en-US" altLang="zh-TW" sz="1800" dirty="0">
                <a:solidFill>
                  <a:srgbClr val="FF0000"/>
                </a:solidFill>
                <a:latin typeface="Times New Roman" panose="02020603050405020304" pitchFamily="18" charset="0"/>
                <a:cs typeface="Times New Roman" panose="02020603050405020304" pitchFamily="18" charset="0"/>
              </a:rPr>
              <a:t>(log </a:t>
            </a:r>
            <a:r>
              <a:rPr lang="en-US" altLang="zh-TW" sz="1800" dirty="0" err="1">
                <a:solidFill>
                  <a:srgbClr val="FF0000"/>
                </a:solidFill>
                <a:latin typeface="Times New Roman" panose="02020603050405020304" pitchFamily="18" charset="0"/>
                <a:cs typeface="Times New Roman" panose="02020603050405020304" pitchFamily="18" charset="0"/>
              </a:rPr>
              <a:t>log</a:t>
            </a:r>
            <a:r>
              <a:rPr lang="en-US" altLang="zh-TW" sz="1800" dirty="0">
                <a:solidFill>
                  <a:srgbClr val="FF0000"/>
                </a:solidFill>
                <a:latin typeface="Times New Roman" panose="02020603050405020304" pitchFamily="18" charset="0"/>
                <a:cs typeface="Times New Roman" panose="02020603050405020304" pitchFamily="18" charset="0"/>
              </a:rPr>
              <a:t> </a:t>
            </a:r>
            <a:r>
              <a:rPr lang="en-US" altLang="zh-TW" sz="1800" i="1" dirty="0">
                <a:solidFill>
                  <a:srgbClr val="FF0000"/>
                </a:solidFill>
                <a:latin typeface="Times New Roman" panose="02020603050405020304" pitchFamily="18" charset="0"/>
                <a:cs typeface="Times New Roman" panose="02020603050405020304" pitchFamily="18" charset="0"/>
              </a:rPr>
              <a:t>n</a:t>
            </a:r>
            <a:r>
              <a:rPr lang="en-US" altLang="zh-TW" sz="1800" dirty="0">
                <a:solidFill>
                  <a:srgbClr val="FF0000"/>
                </a:solidFill>
                <a:latin typeface="Times New Roman" panose="02020603050405020304" pitchFamily="18" charset="0"/>
                <a:cs typeface="Times New Roman" panose="02020603050405020304" pitchFamily="18" charset="0"/>
              </a:rPr>
              <a:t>)(log </a:t>
            </a:r>
            <a:r>
              <a:rPr lang="en-US" altLang="zh-TW" sz="1800" dirty="0" err="1">
                <a:solidFill>
                  <a:srgbClr val="FF0000"/>
                </a:solidFill>
                <a:latin typeface="Times New Roman" panose="02020603050405020304" pitchFamily="18" charset="0"/>
                <a:cs typeface="Times New Roman" panose="02020603050405020304" pitchFamily="18" charset="0"/>
              </a:rPr>
              <a:t>log</a:t>
            </a:r>
            <a:r>
              <a:rPr lang="en-US" altLang="zh-TW" sz="1800" dirty="0">
                <a:solidFill>
                  <a:srgbClr val="FF0000"/>
                </a:solidFill>
                <a:latin typeface="Times New Roman" panose="02020603050405020304" pitchFamily="18" charset="0"/>
                <a:cs typeface="Times New Roman" panose="02020603050405020304" pitchFamily="18" charset="0"/>
              </a:rPr>
              <a:t> </a:t>
            </a:r>
            <a:r>
              <a:rPr lang="en-US" altLang="zh-TW" sz="1800" dirty="0" err="1">
                <a:solidFill>
                  <a:srgbClr val="FF0000"/>
                </a:solidFill>
                <a:latin typeface="Times New Roman" panose="02020603050405020304" pitchFamily="18" charset="0"/>
                <a:cs typeface="Times New Roman" panose="02020603050405020304" pitchFamily="18" charset="0"/>
              </a:rPr>
              <a:t>log</a:t>
            </a:r>
            <a:r>
              <a:rPr lang="en-US" altLang="zh-TW" sz="1800" dirty="0">
                <a:solidFill>
                  <a:srgbClr val="FF0000"/>
                </a:solidFill>
                <a:latin typeface="Times New Roman" panose="02020603050405020304" pitchFamily="18" charset="0"/>
                <a:cs typeface="Times New Roman" panose="02020603050405020304" pitchFamily="18" charset="0"/>
              </a:rPr>
              <a:t> </a:t>
            </a:r>
            <a:r>
              <a:rPr lang="en-US" altLang="zh-TW" sz="1800" i="1" dirty="0">
                <a:solidFill>
                  <a:srgbClr val="FF0000"/>
                </a:solidFill>
                <a:latin typeface="Times New Roman" panose="02020603050405020304" pitchFamily="18" charset="0"/>
                <a:cs typeface="Times New Roman" panose="02020603050405020304" pitchFamily="18" charset="0"/>
              </a:rPr>
              <a:t>n</a:t>
            </a:r>
            <a:r>
              <a:rPr lang="en-US" altLang="zh-TW" sz="1800" dirty="0">
                <a:solidFill>
                  <a:srgbClr val="FF0000"/>
                </a:solidFill>
                <a:latin typeface="Times New Roman" panose="02020603050405020304" pitchFamily="18" charset="0"/>
                <a:cs typeface="Times New Roman" panose="02020603050405020304" pitchFamily="18" charset="0"/>
              </a:rPr>
              <a:t>))</a:t>
            </a:r>
            <a:r>
              <a:rPr lang="en-US" altLang="zh-TW" sz="1800" dirty="0">
                <a:latin typeface="Times New Roman" panose="02020603050405020304" pitchFamily="18" charset="0"/>
                <a:cs typeface="Times New Roman" panose="02020603050405020304" pitchFamily="18" charset="0"/>
              </a:rPr>
              <a:t>, where (log </a:t>
            </a:r>
            <a:r>
              <a:rPr lang="en-US" altLang="zh-TW" sz="1800" i="1" dirty="0">
                <a:latin typeface="Times New Roman" panose="02020603050405020304" pitchFamily="18" charset="0"/>
                <a:cs typeface="Times New Roman" panose="02020603050405020304" pitchFamily="18" charset="0"/>
              </a:rPr>
              <a:t>n</a:t>
            </a:r>
            <a:r>
              <a:rPr lang="en-US" altLang="zh-TW" sz="1800" dirty="0">
                <a:latin typeface="Times New Roman" panose="02020603050405020304" pitchFamily="18" charset="0"/>
                <a:cs typeface="Times New Roman" panose="02020603050405020304" pitchFamily="18" charset="0"/>
              </a:rPr>
              <a:t>) is the number of digits (bits) to represent </a:t>
            </a:r>
            <a:r>
              <a:rPr lang="en-US" altLang="zh-TW" sz="1800" i="1" dirty="0">
                <a:latin typeface="Times New Roman" panose="02020603050405020304" pitchFamily="18" charset="0"/>
                <a:cs typeface="Times New Roman" panose="02020603050405020304" pitchFamily="18" charset="0"/>
              </a:rPr>
              <a:t>n</a:t>
            </a:r>
            <a:r>
              <a:rPr lang="en-US" altLang="zh-TW" sz="1800" dirty="0">
                <a:latin typeface="Times New Roman" panose="02020603050405020304" pitchFamily="18" charset="0"/>
                <a:cs typeface="Times New Roman" panose="02020603050405020304" pitchFamily="18" charset="0"/>
              </a:rPr>
              <a:t>.</a:t>
            </a:r>
          </a:p>
          <a:p>
            <a:pPr marL="342900" lvl="0" indent="-292100" algn="just">
              <a:buSzPts val="2000"/>
              <a:buChar char="●"/>
            </a:pPr>
            <a:r>
              <a:rPr lang="en-US" altLang="zh-TW" sz="1800" dirty="0">
                <a:latin typeface="Times New Roman" panose="02020603050405020304" pitchFamily="18" charset="0"/>
                <a:cs typeface="Times New Roman" panose="02020603050405020304" pitchFamily="18" charset="0"/>
              </a:rPr>
              <a:t>The fastest classical algorithm, the </a:t>
            </a:r>
            <a:r>
              <a:rPr lang="en-US" altLang="zh-TW" sz="1800" dirty="0">
                <a:solidFill>
                  <a:srgbClr val="00B050"/>
                </a:solidFill>
                <a:latin typeface="Times New Roman" panose="02020603050405020304" pitchFamily="18" charset="0"/>
                <a:cs typeface="Times New Roman" panose="02020603050405020304" pitchFamily="18" charset="0"/>
              </a:rPr>
              <a:t>general number field sieve (GNFS)</a:t>
            </a:r>
            <a:r>
              <a:rPr lang="en-US" altLang="zh-TW" sz="1800" dirty="0">
                <a:latin typeface="Times New Roman" panose="02020603050405020304" pitchFamily="18" charset="0"/>
                <a:cs typeface="Times New Roman" panose="02020603050405020304" pitchFamily="18" charset="0"/>
              </a:rPr>
              <a:t> algorithm, to solve the same problem has the time complexity of </a:t>
            </a:r>
            <a:r>
              <a:rPr lang="en-US" altLang="zh-TW" sz="1800" u="sng" dirty="0">
                <a:solidFill>
                  <a:srgbClr val="00B050"/>
                </a:solidFill>
                <a:latin typeface="Times New Roman" panose="02020603050405020304" pitchFamily="18" charset="0"/>
                <a:cs typeface="Times New Roman" panose="02020603050405020304" pitchFamily="18" charset="0"/>
              </a:rPr>
              <a:t>                                          </a:t>
            </a:r>
            <a:r>
              <a:rPr lang="en-US" altLang="zh-TW" sz="1800" dirty="0">
                <a:latin typeface="Times New Roman" panose="02020603050405020304" pitchFamily="18" charset="0"/>
                <a:cs typeface="Times New Roman" panose="02020603050405020304" pitchFamily="18" charset="0"/>
              </a:rPr>
              <a:t>. </a:t>
            </a:r>
          </a:p>
          <a:p>
            <a:pPr marL="342900" lvl="0" indent="-292100" algn="just">
              <a:buSzPts val="2000"/>
              <a:buChar char="●"/>
            </a:pPr>
            <a:r>
              <a:rPr lang="en-US" altLang="zh-TW" sz="1800" dirty="0">
                <a:latin typeface="Times New Roman" panose="02020603050405020304" pitchFamily="18" charset="0"/>
                <a:cs typeface="Times New Roman" panose="02020603050405020304" pitchFamily="18" charset="0"/>
              </a:rPr>
              <a:t>It is possible that Shor’s algorithm takes </a:t>
            </a:r>
            <a:r>
              <a:rPr lang="en-US" altLang="zh-TW" sz="1800" dirty="0">
                <a:solidFill>
                  <a:srgbClr val="FF0000"/>
                </a:solidFill>
                <a:latin typeface="Times New Roman" panose="02020603050405020304" pitchFamily="18" charset="0"/>
                <a:cs typeface="Times New Roman" panose="02020603050405020304" pitchFamily="18" charset="0"/>
              </a:rPr>
              <a:t>few seconds</a:t>
            </a:r>
            <a:r>
              <a:rPr lang="en-US" altLang="zh-TW" sz="1800" dirty="0">
                <a:latin typeface="Times New Roman" panose="02020603050405020304" pitchFamily="18" charset="0"/>
                <a:cs typeface="Times New Roman" panose="02020603050405020304" pitchFamily="18" charset="0"/>
              </a:rPr>
              <a:t> to factor a large integer </a:t>
            </a:r>
            <a:r>
              <a:rPr lang="en-US" altLang="zh-TW" sz="1800" i="1" dirty="0">
                <a:latin typeface="Times New Roman" panose="02020603050405020304" pitchFamily="18" charset="0"/>
                <a:cs typeface="Times New Roman" panose="02020603050405020304" pitchFamily="18" charset="0"/>
              </a:rPr>
              <a:t>n</a:t>
            </a:r>
            <a:r>
              <a:rPr lang="en-US" altLang="zh-TW" sz="1800" dirty="0">
                <a:latin typeface="Times New Roman" panose="02020603050405020304" pitchFamily="18" charset="0"/>
                <a:cs typeface="Times New Roman" panose="02020603050405020304" pitchFamily="18" charset="0"/>
              </a:rPr>
              <a:t> of 1024 bits, whereas the GNFS algorithm take </a:t>
            </a:r>
            <a:r>
              <a:rPr lang="en-US" altLang="zh-TW" sz="1800" dirty="0">
                <a:solidFill>
                  <a:srgbClr val="00B050"/>
                </a:solidFill>
                <a:latin typeface="Times New Roman" panose="02020603050405020304" pitchFamily="18" charset="0"/>
                <a:cs typeface="Times New Roman" panose="02020603050405020304" pitchFamily="18" charset="0"/>
              </a:rPr>
              <a:t>thousands of years</a:t>
            </a:r>
            <a:r>
              <a:rPr lang="en-US" altLang="zh-TW" sz="1800" dirty="0">
                <a:latin typeface="Times New Roman" panose="02020603050405020304" pitchFamily="18" charset="0"/>
                <a:cs typeface="Times New Roman" panose="02020603050405020304" pitchFamily="18" charset="0"/>
              </a:rPr>
              <a:t> to factor </a:t>
            </a:r>
            <a:r>
              <a:rPr lang="en-US" altLang="zh-TW" sz="1800" i="1" dirty="0">
                <a:latin typeface="Times New Roman" panose="02020603050405020304" pitchFamily="18" charset="0"/>
                <a:cs typeface="Times New Roman" panose="02020603050405020304" pitchFamily="18" charset="0"/>
              </a:rPr>
              <a:t>n</a:t>
            </a:r>
            <a:r>
              <a:rPr lang="en-US" altLang="zh-TW" sz="1800" dirty="0">
                <a:latin typeface="Times New Roman" panose="02020603050405020304" pitchFamily="18" charset="0"/>
                <a:cs typeface="Times New Roman" panose="02020603050405020304" pitchFamily="18" charset="0"/>
              </a:rPr>
              <a:t>. That is, it can </a:t>
            </a:r>
            <a:r>
              <a:rPr lang="en-US" altLang="zh-TW" sz="1800" dirty="0">
                <a:solidFill>
                  <a:srgbClr val="FF0000"/>
                </a:solidFill>
                <a:latin typeface="Times New Roman" panose="02020603050405020304" pitchFamily="18" charset="0"/>
                <a:cs typeface="Times New Roman" panose="02020603050405020304" pitchFamily="18" charset="0"/>
              </a:rPr>
              <a:t>break the RSA encryption system in seconds</a:t>
            </a:r>
            <a:r>
              <a:rPr lang="en-US" altLang="zh-TW" sz="1800" dirty="0">
                <a:latin typeface="Times New Roman" panose="02020603050405020304" pitchFamily="18" charset="0"/>
                <a:cs typeface="Times New Roman" panose="02020603050405020304" pitchFamily="18" charset="0"/>
              </a:rPr>
              <a:t> with a quantum computer of a large enough number of qubits and proper error rates.</a:t>
            </a:r>
          </a:p>
        </p:txBody>
      </p:sp>
    </p:spTree>
    <p:extLst>
      <p:ext uri="{BB962C8B-B14F-4D97-AF65-F5344CB8AC3E}">
        <p14:creationId xmlns:p14="http://schemas.microsoft.com/office/powerpoint/2010/main" val="365301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b70956f60_16_37"/>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ltLang="zh-TW" dirty="0"/>
              <a:t>Outline</a:t>
            </a:r>
            <a:endParaRPr dirty="0"/>
          </a:p>
        </p:txBody>
      </p:sp>
      <p:sp>
        <p:nvSpPr>
          <p:cNvPr id="194" name="Google Shape;194;g10b70956f60_16_37"/>
          <p:cNvSpPr txBox="1"/>
          <p:nvPr/>
        </p:nvSpPr>
        <p:spPr>
          <a:xfrm>
            <a:off x="373424" y="1266625"/>
            <a:ext cx="7809900" cy="4016474"/>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2800" b="1" u="sng" dirty="0">
                <a:solidFill>
                  <a:srgbClr val="FF0000"/>
                </a:solidFill>
              </a:rPr>
              <a:t>Quantum Technologies</a:t>
            </a:r>
          </a:p>
          <a:p>
            <a:pPr marL="342900" lvl="0" indent="-292100">
              <a:buSzPts val="2000"/>
              <a:buChar char="●"/>
            </a:pPr>
            <a:r>
              <a:rPr lang="en-US" altLang="zh-TW" sz="2800" dirty="0"/>
              <a:t>Classical Bits vs Quantum Bits</a:t>
            </a:r>
          </a:p>
          <a:p>
            <a:pPr marL="342900" lvl="0" indent="-292100">
              <a:buSzPts val="2000"/>
              <a:buChar char="●"/>
            </a:pPr>
            <a:r>
              <a:rPr lang="en-US" altLang="zh-TW" sz="2800" dirty="0">
                <a:solidFill>
                  <a:schemeClr val="tx1"/>
                </a:solidFill>
              </a:rPr>
              <a:t>Quantum Supremacy</a:t>
            </a:r>
          </a:p>
          <a:p>
            <a:pPr marL="342900" lvl="0" indent="-292100">
              <a:buSzPts val="2000"/>
              <a:buChar char="●"/>
            </a:pPr>
            <a:r>
              <a:rPr lang="en-US" altLang="zh-TW" sz="2800" dirty="0">
                <a:solidFill>
                  <a:schemeClr val="tx1"/>
                </a:solidFill>
              </a:rPr>
              <a:t>Dirac Notation and Bloch Sphere</a:t>
            </a:r>
          </a:p>
          <a:p>
            <a:pPr marL="342900" lvl="0" indent="-292100">
              <a:buSzPts val="2000"/>
              <a:buChar char="●"/>
            </a:pPr>
            <a:r>
              <a:rPr lang="en-US" altLang="zh-TW" sz="2800" dirty="0">
                <a:solidFill>
                  <a:schemeClr val="tx1"/>
                </a:solidFill>
              </a:rPr>
              <a:t>Quantum Gates and Quantum Circuits</a:t>
            </a:r>
          </a:p>
          <a:p>
            <a:pPr marL="342900" lvl="0" indent="-292100">
              <a:buSzPts val="2000"/>
              <a:buChar char="●"/>
            </a:pPr>
            <a:r>
              <a:rPr lang="en-US" altLang="zh-TW" sz="2800" dirty="0">
                <a:solidFill>
                  <a:schemeClr val="tx1"/>
                </a:solidFill>
              </a:rPr>
              <a:t>Shor’s Algorithm</a:t>
            </a:r>
          </a:p>
          <a:p>
            <a:pPr marL="342900" lvl="0" indent="-292100">
              <a:buSzPts val="2000"/>
              <a:buChar char="●"/>
            </a:pPr>
            <a:r>
              <a:rPr lang="en-US" altLang="zh-TW" sz="2800" dirty="0">
                <a:solidFill>
                  <a:schemeClr val="tx1"/>
                </a:solidFill>
              </a:rPr>
              <a:t>Concluding Remarks</a:t>
            </a:r>
          </a:p>
          <a:p>
            <a:pPr marL="0" marR="0" lvl="0" indent="0" algn="l" rtl="0">
              <a:lnSpc>
                <a:spcPct val="100000"/>
              </a:lnSpc>
              <a:spcBef>
                <a:spcPts val="0"/>
              </a:spcBef>
              <a:spcAft>
                <a:spcPts val="0"/>
              </a:spcAft>
              <a:buClr>
                <a:srgbClr val="000000"/>
              </a:buClr>
              <a:buSzPts val="1800"/>
              <a:buFont typeface="Arial"/>
              <a:buNone/>
            </a:pPr>
            <a:endParaRPr lang="en-US"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800" b="0" i="0" u="none" strike="noStrike" cap="none" dirty="0">
              <a:solidFill>
                <a:srgbClr val="000000"/>
              </a:solidFill>
              <a:latin typeface="Arial"/>
              <a:ea typeface="Arial"/>
              <a:cs typeface="Arial"/>
              <a:sym typeface="Arial"/>
            </a:endParaRPr>
          </a:p>
        </p:txBody>
      </p:sp>
      <p:sp>
        <p:nvSpPr>
          <p:cNvPr id="195" name="Google Shape;195;g10b70956f60_16_3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4</a:t>
            </a:fld>
            <a:endParaRPr/>
          </a:p>
        </p:txBody>
      </p:sp>
    </p:spTree>
    <p:extLst>
      <p:ext uri="{BB962C8B-B14F-4D97-AF65-F5344CB8AC3E}">
        <p14:creationId xmlns:p14="http://schemas.microsoft.com/office/powerpoint/2010/main" val="2662616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686642-E8AC-4E46-B2E8-95E0125A98AE}"/>
              </a:ext>
            </a:extLst>
          </p:cNvPr>
          <p:cNvSpPr>
            <a:spLocks noGrp="1"/>
          </p:cNvSpPr>
          <p:nvPr>
            <p:ph type="title"/>
          </p:nvPr>
        </p:nvSpPr>
        <p:spPr/>
        <p:txBody>
          <a:bodyPr/>
          <a:lstStyle/>
          <a:p>
            <a:r>
              <a:rPr lang="en-US" altLang="zh-TW" dirty="0"/>
              <a:t>Quantum Fourier Transform (</a:t>
            </a:r>
            <a:r>
              <a:rPr lang="en-US" altLang="zh-TW" dirty="0" err="1"/>
              <a:t>QFT</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1F766C07-3283-4198-81A9-22F9BEA86E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40</a:t>
            </a:fld>
            <a:endParaRPr lang="zh-TW" altLang="en-US"/>
          </a:p>
        </p:txBody>
      </p:sp>
      <p:pic>
        <p:nvPicPr>
          <p:cNvPr id="4" name="圖片 3">
            <a:extLst>
              <a:ext uri="{FF2B5EF4-FFF2-40B4-BE49-F238E27FC236}">
                <a16:creationId xmlns:a16="http://schemas.microsoft.com/office/drawing/2014/main" id="{CA14840D-577E-4202-884A-2BB6A65EAD74}"/>
              </a:ext>
            </a:extLst>
          </p:cNvPr>
          <p:cNvPicPr>
            <a:picLocks noChangeAspect="1"/>
          </p:cNvPicPr>
          <p:nvPr/>
        </p:nvPicPr>
        <p:blipFill>
          <a:blip r:embed="rId2"/>
          <a:stretch>
            <a:fillRect/>
          </a:stretch>
        </p:blipFill>
        <p:spPr>
          <a:xfrm>
            <a:off x="80471" y="1146475"/>
            <a:ext cx="4491529" cy="3654125"/>
          </a:xfrm>
          <a:prstGeom prst="rect">
            <a:avLst/>
          </a:prstGeom>
        </p:spPr>
      </p:pic>
      <p:pic>
        <p:nvPicPr>
          <p:cNvPr id="5" name="圖片 4">
            <a:extLst>
              <a:ext uri="{FF2B5EF4-FFF2-40B4-BE49-F238E27FC236}">
                <a16:creationId xmlns:a16="http://schemas.microsoft.com/office/drawing/2014/main" id="{BD005741-4239-4374-B403-8370226C109E}"/>
              </a:ext>
            </a:extLst>
          </p:cNvPr>
          <p:cNvPicPr>
            <a:picLocks noChangeAspect="1"/>
          </p:cNvPicPr>
          <p:nvPr/>
        </p:nvPicPr>
        <p:blipFill>
          <a:blip r:embed="rId3"/>
          <a:stretch>
            <a:fillRect/>
          </a:stretch>
        </p:blipFill>
        <p:spPr>
          <a:xfrm>
            <a:off x="4540219" y="1242814"/>
            <a:ext cx="4603781" cy="3519152"/>
          </a:xfrm>
          <a:prstGeom prst="rect">
            <a:avLst/>
          </a:prstGeom>
        </p:spPr>
      </p:pic>
    </p:spTree>
    <p:extLst>
      <p:ext uri="{BB962C8B-B14F-4D97-AF65-F5344CB8AC3E}">
        <p14:creationId xmlns:p14="http://schemas.microsoft.com/office/powerpoint/2010/main" val="3833640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85DB6A-E85C-4CBF-863C-F5272EF30389}"/>
              </a:ext>
            </a:extLst>
          </p:cNvPr>
          <p:cNvSpPr>
            <a:spLocks noGrp="1"/>
          </p:cNvSpPr>
          <p:nvPr>
            <p:ph type="title"/>
          </p:nvPr>
        </p:nvSpPr>
        <p:spPr/>
        <p:txBody>
          <a:bodyPr/>
          <a:lstStyle/>
          <a:p>
            <a:r>
              <a:rPr lang="en-US" altLang="zh-TW" dirty="0" err="1"/>
              <a:t>QFT</a:t>
            </a:r>
            <a:r>
              <a:rPr lang="en-US" altLang="zh-TW" dirty="0"/>
              <a:t> Circuit of 4 Qubits</a:t>
            </a:r>
            <a:endParaRPr lang="zh-TW" altLang="en-US" dirty="0"/>
          </a:p>
        </p:txBody>
      </p:sp>
      <p:sp>
        <p:nvSpPr>
          <p:cNvPr id="3" name="投影片編號版面配置區 2">
            <a:extLst>
              <a:ext uri="{FF2B5EF4-FFF2-40B4-BE49-F238E27FC236}">
                <a16:creationId xmlns:a16="http://schemas.microsoft.com/office/drawing/2014/main" id="{81CDBB62-CD6A-469E-878B-A190343567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41</a:t>
            </a:fld>
            <a:endParaRPr lang="zh-TW" altLang="en-US"/>
          </a:p>
        </p:txBody>
      </p:sp>
      <p:pic>
        <p:nvPicPr>
          <p:cNvPr id="1026" name="Picture 2">
            <a:extLst>
              <a:ext uri="{FF2B5EF4-FFF2-40B4-BE49-F238E27FC236}">
                <a16:creationId xmlns:a16="http://schemas.microsoft.com/office/drawing/2014/main" id="{8E17C554-C0A1-4DAF-B240-ADCE69029DA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6025" y="1552574"/>
            <a:ext cx="9201150" cy="272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20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85DB6A-E85C-4CBF-863C-F5272EF30389}"/>
              </a:ext>
            </a:extLst>
          </p:cNvPr>
          <p:cNvSpPr>
            <a:spLocks noGrp="1"/>
          </p:cNvSpPr>
          <p:nvPr>
            <p:ph type="title"/>
          </p:nvPr>
        </p:nvSpPr>
        <p:spPr/>
        <p:txBody>
          <a:bodyPr/>
          <a:lstStyle/>
          <a:p>
            <a:r>
              <a:rPr lang="en-US" altLang="zh-TW" dirty="0" err="1"/>
              <a:t>IQFT</a:t>
            </a:r>
            <a:r>
              <a:rPr lang="en-US" altLang="zh-TW" dirty="0"/>
              <a:t> Circuit of 4 Qubits</a:t>
            </a:r>
            <a:endParaRPr lang="zh-TW" altLang="en-US" dirty="0"/>
          </a:p>
        </p:txBody>
      </p:sp>
      <p:sp>
        <p:nvSpPr>
          <p:cNvPr id="3" name="投影片編號版面配置區 2">
            <a:extLst>
              <a:ext uri="{FF2B5EF4-FFF2-40B4-BE49-F238E27FC236}">
                <a16:creationId xmlns:a16="http://schemas.microsoft.com/office/drawing/2014/main" id="{81CDBB62-CD6A-469E-878B-A190343567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42</a:t>
            </a:fld>
            <a:endParaRPr lang="zh-TW" altLang="en-US"/>
          </a:p>
        </p:txBody>
      </p:sp>
      <p:pic>
        <p:nvPicPr>
          <p:cNvPr id="3074" name="Picture 2">
            <a:extLst>
              <a:ext uri="{FF2B5EF4-FFF2-40B4-BE49-F238E27FC236}">
                <a16:creationId xmlns:a16="http://schemas.microsoft.com/office/drawing/2014/main" id="{4C6CCD24-939A-49FB-B90A-58E62B4D413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6171" y="1552574"/>
            <a:ext cx="9252425" cy="267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2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365E67-97CB-47AF-ACFF-C02A4A303654}"/>
              </a:ext>
            </a:extLst>
          </p:cNvPr>
          <p:cNvSpPr>
            <a:spLocks noGrp="1"/>
          </p:cNvSpPr>
          <p:nvPr>
            <p:ph type="title"/>
          </p:nvPr>
        </p:nvSpPr>
        <p:spPr/>
        <p:txBody>
          <a:bodyPr/>
          <a:lstStyle/>
          <a:p>
            <a:r>
              <a:rPr lang="en-US" altLang="zh-TW" dirty="0"/>
              <a:t>Quantum Phase Estimation (</a:t>
            </a:r>
            <a:r>
              <a:rPr lang="en-US" altLang="zh-TW" dirty="0" err="1"/>
              <a:t>QPE</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B738D096-2230-4436-AC88-733BC3D386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43</a:t>
            </a:fld>
            <a:endParaRPr lang="zh-TW" altLang="en-US"/>
          </a:p>
        </p:txBody>
      </p:sp>
      <p:pic>
        <p:nvPicPr>
          <p:cNvPr id="4" name="圖片 3">
            <a:extLst>
              <a:ext uri="{FF2B5EF4-FFF2-40B4-BE49-F238E27FC236}">
                <a16:creationId xmlns:a16="http://schemas.microsoft.com/office/drawing/2014/main" id="{E8ACD8C0-4CAA-4855-8B48-AE1B5DDB6B5C}"/>
              </a:ext>
            </a:extLst>
          </p:cNvPr>
          <p:cNvPicPr>
            <a:picLocks noChangeAspect="1"/>
          </p:cNvPicPr>
          <p:nvPr/>
        </p:nvPicPr>
        <p:blipFill>
          <a:blip r:embed="rId2"/>
          <a:stretch>
            <a:fillRect/>
          </a:stretch>
        </p:blipFill>
        <p:spPr>
          <a:xfrm>
            <a:off x="0" y="1821863"/>
            <a:ext cx="9144000" cy="2602030"/>
          </a:xfrm>
          <a:prstGeom prst="rect">
            <a:avLst/>
          </a:prstGeom>
        </p:spPr>
      </p:pic>
    </p:spTree>
    <p:extLst>
      <p:ext uri="{BB962C8B-B14F-4D97-AF65-F5344CB8AC3E}">
        <p14:creationId xmlns:p14="http://schemas.microsoft.com/office/powerpoint/2010/main" val="3329109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b70956f60_16_37"/>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ltLang="zh-TW" dirty="0"/>
              <a:t>Outline</a:t>
            </a:r>
            <a:endParaRPr dirty="0"/>
          </a:p>
        </p:txBody>
      </p:sp>
      <p:sp>
        <p:nvSpPr>
          <p:cNvPr id="194" name="Google Shape;194;g10b70956f60_16_37"/>
          <p:cNvSpPr txBox="1"/>
          <p:nvPr/>
        </p:nvSpPr>
        <p:spPr>
          <a:xfrm>
            <a:off x="373424" y="1266625"/>
            <a:ext cx="7809900" cy="4016474"/>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2800" dirty="0"/>
              <a:t>Quantum Technologies</a:t>
            </a:r>
          </a:p>
          <a:p>
            <a:pPr marL="342900" lvl="0" indent="-292100">
              <a:buSzPts val="2000"/>
              <a:buChar char="●"/>
            </a:pPr>
            <a:r>
              <a:rPr lang="en-US" altLang="zh-TW" sz="2800" dirty="0"/>
              <a:t>Classical Bits vs Quantum Bits</a:t>
            </a:r>
          </a:p>
          <a:p>
            <a:pPr marL="342900" lvl="0" indent="-292100">
              <a:buSzPts val="2000"/>
              <a:buChar char="●"/>
            </a:pPr>
            <a:r>
              <a:rPr lang="en-US" altLang="zh-TW" sz="2800" dirty="0">
                <a:solidFill>
                  <a:schemeClr val="tx1"/>
                </a:solidFill>
              </a:rPr>
              <a:t>Quantum Supremacy</a:t>
            </a:r>
          </a:p>
          <a:p>
            <a:pPr marL="342900" lvl="0" indent="-292100">
              <a:buSzPts val="2000"/>
              <a:buChar char="●"/>
            </a:pPr>
            <a:r>
              <a:rPr lang="en-US" altLang="zh-TW" sz="2800" dirty="0">
                <a:solidFill>
                  <a:schemeClr val="tx1"/>
                </a:solidFill>
              </a:rPr>
              <a:t>Dirac Notation and Bloch Sphere</a:t>
            </a:r>
          </a:p>
          <a:p>
            <a:pPr marL="342900" lvl="0" indent="-292100">
              <a:buSzPts val="2000"/>
              <a:buChar char="●"/>
            </a:pPr>
            <a:r>
              <a:rPr lang="en-US" altLang="zh-TW" sz="2800" dirty="0">
                <a:solidFill>
                  <a:schemeClr val="tx1"/>
                </a:solidFill>
              </a:rPr>
              <a:t>Quantum Gates and Quantum Circuits</a:t>
            </a:r>
          </a:p>
          <a:p>
            <a:pPr marL="342900" lvl="0" indent="-292100">
              <a:buSzPts val="2000"/>
              <a:buChar char="●"/>
            </a:pPr>
            <a:r>
              <a:rPr lang="en-US" altLang="zh-TW" sz="2800" dirty="0">
                <a:solidFill>
                  <a:schemeClr val="tx1"/>
                </a:solidFill>
              </a:rPr>
              <a:t>Shor’s Algorithm</a:t>
            </a:r>
          </a:p>
          <a:p>
            <a:pPr marL="342900" lvl="0" indent="-292100">
              <a:buSzPts val="2000"/>
              <a:buChar char="●"/>
            </a:pPr>
            <a:r>
              <a:rPr lang="en-US" altLang="zh-TW" sz="2800" b="1" u="sng" dirty="0">
                <a:solidFill>
                  <a:srgbClr val="FF0000"/>
                </a:solidFill>
              </a:rPr>
              <a:t>Concluding Remarks</a:t>
            </a:r>
          </a:p>
          <a:p>
            <a:pPr marL="0" marR="0" lvl="0" indent="0" algn="l" rtl="0">
              <a:lnSpc>
                <a:spcPct val="100000"/>
              </a:lnSpc>
              <a:spcBef>
                <a:spcPts val="0"/>
              </a:spcBef>
              <a:spcAft>
                <a:spcPts val="0"/>
              </a:spcAft>
              <a:buClr>
                <a:srgbClr val="000000"/>
              </a:buClr>
              <a:buSzPts val="1800"/>
              <a:buFont typeface="Arial"/>
              <a:buNone/>
            </a:pPr>
            <a:endParaRPr lang="en-US"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800" b="0" i="0" u="none" strike="noStrike" cap="none" dirty="0">
              <a:solidFill>
                <a:srgbClr val="000000"/>
              </a:solidFill>
              <a:latin typeface="Arial"/>
              <a:ea typeface="Arial"/>
              <a:cs typeface="Arial"/>
              <a:sym typeface="Arial"/>
            </a:endParaRPr>
          </a:p>
        </p:txBody>
      </p:sp>
      <p:sp>
        <p:nvSpPr>
          <p:cNvPr id="195" name="Google Shape;195;g10b70956f60_16_3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44</a:t>
            </a:fld>
            <a:endParaRPr/>
          </a:p>
        </p:txBody>
      </p:sp>
    </p:spTree>
    <p:extLst>
      <p:ext uri="{BB962C8B-B14F-4D97-AF65-F5344CB8AC3E}">
        <p14:creationId xmlns:p14="http://schemas.microsoft.com/office/powerpoint/2010/main" val="1016641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DA56E0-BB43-49B0-B510-5C55DA279502}"/>
              </a:ext>
            </a:extLst>
          </p:cNvPr>
          <p:cNvSpPr>
            <a:spLocks noGrp="1"/>
          </p:cNvSpPr>
          <p:nvPr>
            <p:ph type="title"/>
          </p:nvPr>
        </p:nvSpPr>
        <p:spPr>
          <a:xfrm>
            <a:off x="457200" y="342900"/>
            <a:ext cx="8229600" cy="852092"/>
          </a:xfrm>
        </p:spPr>
        <p:txBody>
          <a:bodyPr/>
          <a:lstStyle/>
          <a:p>
            <a:r>
              <a:rPr lang="en-US" altLang="zh-TW" dirty="0"/>
              <a:t>The Quantum Computation Era Is Coming</a:t>
            </a:r>
            <a:endParaRPr lang="zh-TW" altLang="en-US" dirty="0"/>
          </a:p>
        </p:txBody>
      </p:sp>
      <p:sp>
        <p:nvSpPr>
          <p:cNvPr id="3" name="投影片編號版面配置區 2">
            <a:extLst>
              <a:ext uri="{FF2B5EF4-FFF2-40B4-BE49-F238E27FC236}">
                <a16:creationId xmlns:a16="http://schemas.microsoft.com/office/drawing/2014/main" id="{275F4324-AC8E-4D75-807D-2C1CB4BB10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45</a:t>
            </a:fld>
            <a:endParaRPr lang="zh-TW" altLang="en-US"/>
          </a:p>
        </p:txBody>
      </p:sp>
      <p:pic>
        <p:nvPicPr>
          <p:cNvPr id="4" name="圖片 3">
            <a:extLst>
              <a:ext uri="{FF2B5EF4-FFF2-40B4-BE49-F238E27FC236}">
                <a16:creationId xmlns:a16="http://schemas.microsoft.com/office/drawing/2014/main" id="{E537E64D-EBCB-40F4-8910-CCCA4A24E66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34201" y="1012334"/>
            <a:ext cx="7723235" cy="3761584"/>
          </a:xfrm>
          <a:prstGeom prst="rect">
            <a:avLst/>
          </a:prstGeom>
        </p:spPr>
      </p:pic>
      <p:sp>
        <p:nvSpPr>
          <p:cNvPr id="5" name="標題 1">
            <a:extLst>
              <a:ext uri="{FF2B5EF4-FFF2-40B4-BE49-F238E27FC236}">
                <a16:creationId xmlns:a16="http://schemas.microsoft.com/office/drawing/2014/main" id="{314D3DCA-B8D7-45B8-ACAE-6560429A56B0}"/>
              </a:ext>
            </a:extLst>
          </p:cNvPr>
          <p:cNvSpPr txBox="1">
            <a:spLocks/>
          </p:cNvSpPr>
          <p:nvPr/>
        </p:nvSpPr>
        <p:spPr>
          <a:xfrm>
            <a:off x="325676" y="4773918"/>
            <a:ext cx="8754256" cy="321132"/>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000" dirty="0"/>
              <a:t>Source: </a:t>
            </a:r>
            <a:r>
              <a:rPr lang="en-US" altLang="zh-TW" sz="1000" dirty="0" err="1"/>
              <a:t>Preskill</a:t>
            </a:r>
            <a:r>
              <a:rPr lang="en-US" altLang="zh-TW" sz="1000" dirty="0"/>
              <a:t>, John. "Quantum computing in the NISQ era and beyond." Quantum 2 (2018): 79. </a:t>
            </a:r>
            <a:br>
              <a:rPr lang="en-US" altLang="zh-TW" sz="1000" dirty="0"/>
            </a:br>
            <a:r>
              <a:rPr lang="en-US" altLang="zh-TW" sz="1000" dirty="0"/>
              <a:t>Also from: https://towardsdatascience.com/quantum-advantage-b3458646bd9</a:t>
            </a:r>
            <a:r>
              <a:rPr lang="zh-TW" altLang="en-US" sz="1000" dirty="0"/>
              <a:t> </a:t>
            </a:r>
          </a:p>
        </p:txBody>
      </p:sp>
    </p:spTree>
    <p:extLst>
      <p:ext uri="{BB962C8B-B14F-4D97-AF65-F5344CB8AC3E}">
        <p14:creationId xmlns:p14="http://schemas.microsoft.com/office/powerpoint/2010/main" val="2252001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BE4C10-61D4-4808-A415-7506CFF4738D}"/>
              </a:ext>
            </a:extLst>
          </p:cNvPr>
          <p:cNvSpPr>
            <a:spLocks noGrp="1"/>
          </p:cNvSpPr>
          <p:nvPr>
            <p:ph type="title"/>
          </p:nvPr>
        </p:nvSpPr>
        <p:spPr/>
        <p:txBody>
          <a:bodyPr/>
          <a:lstStyle/>
          <a:p>
            <a:endParaRPr lang="zh-TW" altLang="en-US" dirty="0"/>
          </a:p>
        </p:txBody>
      </p:sp>
      <p:sp>
        <p:nvSpPr>
          <p:cNvPr id="3" name="投影片編號版面配置區 2">
            <a:extLst>
              <a:ext uri="{FF2B5EF4-FFF2-40B4-BE49-F238E27FC236}">
                <a16:creationId xmlns:a16="http://schemas.microsoft.com/office/drawing/2014/main" id="{BB40F190-3F56-42D4-A89C-75DAE8946C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46</a:t>
            </a:fld>
            <a:endParaRPr lang="zh-TW" altLang="en-US"/>
          </a:p>
        </p:txBody>
      </p:sp>
      <p:pic>
        <p:nvPicPr>
          <p:cNvPr id="4" name="圖片 3">
            <a:extLst>
              <a:ext uri="{FF2B5EF4-FFF2-40B4-BE49-F238E27FC236}">
                <a16:creationId xmlns:a16="http://schemas.microsoft.com/office/drawing/2014/main" id="{6D390E3C-317F-4C5F-A380-36F634C71811}"/>
              </a:ext>
            </a:extLst>
          </p:cNvPr>
          <p:cNvPicPr>
            <a:picLocks noChangeAspect="1"/>
          </p:cNvPicPr>
          <p:nvPr/>
        </p:nvPicPr>
        <p:blipFill>
          <a:blip r:embed="rId2"/>
          <a:stretch>
            <a:fillRect/>
          </a:stretch>
        </p:blipFill>
        <p:spPr>
          <a:xfrm>
            <a:off x="-1" y="21421"/>
            <a:ext cx="8921019" cy="5122079"/>
          </a:xfrm>
          <a:prstGeom prst="rect">
            <a:avLst/>
          </a:prstGeom>
        </p:spPr>
      </p:pic>
      <p:sp>
        <p:nvSpPr>
          <p:cNvPr id="5" name="矩形: 圓角 4">
            <a:extLst>
              <a:ext uri="{FF2B5EF4-FFF2-40B4-BE49-F238E27FC236}">
                <a16:creationId xmlns:a16="http://schemas.microsoft.com/office/drawing/2014/main" id="{C7A99C2C-5A69-4D50-B4AD-114CA92BF9D3}"/>
              </a:ext>
            </a:extLst>
          </p:cNvPr>
          <p:cNvSpPr/>
          <p:nvPr/>
        </p:nvSpPr>
        <p:spPr>
          <a:xfrm>
            <a:off x="515151" y="817808"/>
            <a:ext cx="3953814" cy="8752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標題 1">
            <a:extLst>
              <a:ext uri="{FF2B5EF4-FFF2-40B4-BE49-F238E27FC236}">
                <a16:creationId xmlns:a16="http://schemas.microsoft.com/office/drawing/2014/main" id="{BD2DA572-0DCB-464E-911B-0A264A2FCEE3}"/>
              </a:ext>
            </a:extLst>
          </p:cNvPr>
          <p:cNvSpPr txBox="1">
            <a:spLocks/>
          </p:cNvSpPr>
          <p:nvPr/>
        </p:nvSpPr>
        <p:spPr>
          <a:xfrm>
            <a:off x="325676" y="4773918"/>
            <a:ext cx="8754256" cy="321132"/>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000" dirty="0"/>
              <a:t>Web page: https://quantum-computing.ibm.com/</a:t>
            </a:r>
            <a:endParaRPr lang="zh-TW" altLang="en-US" sz="1000" dirty="0"/>
          </a:p>
        </p:txBody>
      </p:sp>
    </p:spTree>
    <p:extLst>
      <p:ext uri="{BB962C8B-B14F-4D97-AF65-F5344CB8AC3E}">
        <p14:creationId xmlns:p14="http://schemas.microsoft.com/office/powerpoint/2010/main" val="302088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86C314-3730-4AFF-BC3C-BA68A0B00046}"/>
              </a:ext>
            </a:extLst>
          </p:cNvPr>
          <p:cNvSpPr>
            <a:spLocks noGrp="1"/>
          </p:cNvSpPr>
          <p:nvPr>
            <p:ph type="title"/>
          </p:nvPr>
        </p:nvSpPr>
        <p:spPr>
          <a:xfrm>
            <a:off x="406400" y="462973"/>
            <a:ext cx="8229600" cy="890154"/>
          </a:xfrm>
          <a:ln w="57150">
            <a:solidFill>
              <a:srgbClr val="FF0000"/>
            </a:solidFill>
          </a:ln>
        </p:spPr>
        <p:txBody>
          <a:bodyPr/>
          <a:lstStyle/>
          <a:p>
            <a:r>
              <a:rPr lang="en-US" altLang="zh-TW" sz="2800" dirty="0">
                <a:latin typeface="Times New Roman" panose="02020603050405020304" pitchFamily="18" charset="0"/>
                <a:cs typeface="Times New Roman" panose="02020603050405020304" pitchFamily="18" charset="0"/>
              </a:rPr>
              <a:t>Quantum computer hardware keeps changing, but quantum algorithms remain the same.</a:t>
            </a:r>
            <a:endParaRPr lang="zh-TW" altLang="en-US" sz="2800" dirty="0"/>
          </a:p>
        </p:txBody>
      </p:sp>
      <p:sp>
        <p:nvSpPr>
          <p:cNvPr id="3" name="投影片編號版面配置區 2">
            <a:extLst>
              <a:ext uri="{FF2B5EF4-FFF2-40B4-BE49-F238E27FC236}">
                <a16:creationId xmlns:a16="http://schemas.microsoft.com/office/drawing/2014/main" id="{2EFD76AB-003A-4DA1-98D3-41C82477BA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47</a:t>
            </a:fld>
            <a:endParaRPr lang="zh-TW" altLang="en-US"/>
          </a:p>
        </p:txBody>
      </p:sp>
      <p:pic>
        <p:nvPicPr>
          <p:cNvPr id="3074" name="Picture 2" descr="Common qubit technologies.">
            <a:extLst>
              <a:ext uri="{FF2B5EF4-FFF2-40B4-BE49-F238E27FC236}">
                <a16:creationId xmlns:a16="http://schemas.microsoft.com/office/drawing/2014/main" id="{F2FB5FC5-1563-41D1-A02E-A82D69757BF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24103"/>
          <a:stretch/>
        </p:blipFill>
        <p:spPr bwMode="auto">
          <a:xfrm>
            <a:off x="0" y="1491673"/>
            <a:ext cx="9144000" cy="2992871"/>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1">
            <a:extLst>
              <a:ext uri="{FF2B5EF4-FFF2-40B4-BE49-F238E27FC236}">
                <a16:creationId xmlns:a16="http://schemas.microsoft.com/office/drawing/2014/main" id="{8373FE5A-F2DC-4013-B818-B51928742413}"/>
              </a:ext>
            </a:extLst>
          </p:cNvPr>
          <p:cNvSpPr txBox="1">
            <a:spLocks/>
          </p:cNvSpPr>
          <p:nvPr/>
        </p:nvSpPr>
        <p:spPr>
          <a:xfrm>
            <a:off x="325676" y="4773918"/>
            <a:ext cx="8754256" cy="321132"/>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000" dirty="0"/>
              <a:t>Source: </a:t>
            </a:r>
            <a:r>
              <a:rPr lang="en-US" altLang="zh-TW" sz="1000" dirty="0" err="1"/>
              <a:t>Bygabriel</a:t>
            </a:r>
            <a:r>
              <a:rPr lang="en-US" altLang="zh-TW" sz="1000" dirty="0"/>
              <a:t> Popkin. "Scientists are close to building a quantum computer that can beat a conventional one." Science, 2016.</a:t>
            </a:r>
            <a:endParaRPr lang="zh-TW" altLang="en-US" sz="1000" dirty="0"/>
          </a:p>
        </p:txBody>
      </p:sp>
    </p:spTree>
    <p:extLst>
      <p:ext uri="{BB962C8B-B14F-4D97-AF65-F5344CB8AC3E}">
        <p14:creationId xmlns:p14="http://schemas.microsoft.com/office/powerpoint/2010/main" val="11432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g10b70956f60_16_7"/>
          <p:cNvSpPr txBox="1">
            <a:spLocks noGrp="1"/>
          </p:cNvSpPr>
          <p:nvPr>
            <p:ph type="title"/>
          </p:nvPr>
        </p:nvSpPr>
        <p:spPr>
          <a:xfrm>
            <a:off x="4572000" y="1305230"/>
            <a:ext cx="3599784" cy="253304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zh-TW" sz="10000" dirty="0"/>
              <a:t>Q&amp;A</a:t>
            </a:r>
            <a:endParaRPr sz="10000" dirty="0"/>
          </a:p>
        </p:txBody>
      </p:sp>
      <p:sp>
        <p:nvSpPr>
          <p:cNvPr id="2" name="投影片編號版面配置區 1">
            <a:extLst>
              <a:ext uri="{FF2B5EF4-FFF2-40B4-BE49-F238E27FC236}">
                <a16:creationId xmlns:a16="http://schemas.microsoft.com/office/drawing/2014/main" id="{D09210E1-F250-43A8-B0AD-839539EF0F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48</a:t>
            </a:fld>
            <a:endParaRPr lang="zh-TW" altLang="en-US"/>
          </a:p>
        </p:txBody>
      </p:sp>
      <p:pic>
        <p:nvPicPr>
          <p:cNvPr id="1026" name="Picture 2" descr="My Photo">
            <a:extLst>
              <a:ext uri="{FF2B5EF4-FFF2-40B4-BE49-F238E27FC236}">
                <a16:creationId xmlns:a16="http://schemas.microsoft.com/office/drawing/2014/main" id="{3B5FDCA5-8176-4285-B813-228E3DAD5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85" y="536061"/>
            <a:ext cx="3878959" cy="3483323"/>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193;g10b70956f60_16_7">
            <a:extLst>
              <a:ext uri="{FF2B5EF4-FFF2-40B4-BE49-F238E27FC236}">
                <a16:creationId xmlns:a16="http://schemas.microsoft.com/office/drawing/2014/main" id="{7A8FCB28-0E22-43A5-9DA4-CEA6F37B8869}"/>
              </a:ext>
            </a:extLst>
          </p:cNvPr>
          <p:cNvSpPr txBox="1">
            <a:spLocks/>
          </p:cNvSpPr>
          <p:nvPr/>
        </p:nvSpPr>
        <p:spPr>
          <a:xfrm>
            <a:off x="364274" y="3838270"/>
            <a:ext cx="8143303" cy="1443157"/>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2000" b="1" dirty="0"/>
              <a:t>Jehn-Ruey Jiang (</a:t>
            </a:r>
            <a:r>
              <a:rPr lang="zh-TW" altLang="en-US" sz="2000" b="1" dirty="0"/>
              <a:t>江振瑞） </a:t>
            </a:r>
            <a:endParaRPr lang="en-US" altLang="zh-TW" sz="2000" b="1" dirty="0"/>
          </a:p>
          <a:p>
            <a:r>
              <a:rPr lang="en-US" altLang="zh-TW" sz="2000" b="1" dirty="0"/>
              <a:t>Email: jrjiang@g.ncu.edu.tw</a:t>
            </a:r>
          </a:p>
          <a:p>
            <a:r>
              <a:rPr lang="en-US" sz="2000" b="1" dirty="0"/>
              <a:t>Web:   https://staff.csie.ncu.edu.tw/jrjiang/</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1BFAE4-7EBC-4272-AD5B-34F2FBE2D026}"/>
              </a:ext>
            </a:extLst>
          </p:cNvPr>
          <p:cNvSpPr>
            <a:spLocks noGrp="1"/>
          </p:cNvSpPr>
          <p:nvPr>
            <p:ph type="title"/>
          </p:nvPr>
        </p:nvSpPr>
        <p:spPr>
          <a:xfrm>
            <a:off x="457199" y="342900"/>
            <a:ext cx="8545033" cy="539695"/>
          </a:xfrm>
        </p:spPr>
        <p:txBody>
          <a:bodyPr/>
          <a:lstStyle/>
          <a:p>
            <a:r>
              <a:rPr lang="en-US" altLang="zh-TW" dirty="0"/>
              <a:t>Why should we learn quantum technologies?</a:t>
            </a:r>
            <a:endParaRPr lang="zh-TW" altLang="en-US" dirty="0"/>
          </a:p>
        </p:txBody>
      </p:sp>
      <p:sp>
        <p:nvSpPr>
          <p:cNvPr id="3" name="投影片編號版面配置區 2">
            <a:extLst>
              <a:ext uri="{FF2B5EF4-FFF2-40B4-BE49-F238E27FC236}">
                <a16:creationId xmlns:a16="http://schemas.microsoft.com/office/drawing/2014/main" id="{A909D8AE-1754-45AC-BBEA-311D548555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5</a:t>
            </a:fld>
            <a:endParaRPr lang="zh-TW" altLang="en-US"/>
          </a:p>
        </p:txBody>
      </p:sp>
      <p:pic>
        <p:nvPicPr>
          <p:cNvPr id="1026" name="Picture 2" descr="https://scontent.xx.fbcdn.net/v/t31.18172-8/12339314_10102519494634351_2437307411052712794_o.jpg?stp=dst-jpg_p526x296&amp;_nc_cat=100&amp;ccb=1-7&amp;_nc_sid=110474&amp;_nc_ohc=FA4Ra90RZ5oAX9Gh3si&amp;_nc_ht=scontent.xx&amp;edm=AC_YDT8EAAAA&amp;oh=00_AT_-hcvgg4S8eYD-dQHAOH3bufROdvW1TgO9yEaxLAfwHg&amp;oe=6342A182">
            <a:extLst>
              <a:ext uri="{FF2B5EF4-FFF2-40B4-BE49-F238E27FC236}">
                <a16:creationId xmlns:a16="http://schemas.microsoft.com/office/drawing/2014/main" id="{C3479D71-1DAF-47B1-9E8C-FA08218B3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556" y="934341"/>
            <a:ext cx="5356529" cy="4012305"/>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a:extLst>
              <a:ext uri="{FF2B5EF4-FFF2-40B4-BE49-F238E27FC236}">
                <a16:creationId xmlns:a16="http://schemas.microsoft.com/office/drawing/2014/main" id="{63E4C174-4FCD-4725-BC6C-DBAC121D9BA0}"/>
              </a:ext>
            </a:extLst>
          </p:cNvPr>
          <p:cNvSpPr txBox="1">
            <a:spLocks/>
          </p:cNvSpPr>
          <p:nvPr/>
        </p:nvSpPr>
        <p:spPr>
          <a:xfrm>
            <a:off x="1184745" y="4912818"/>
            <a:ext cx="8229600" cy="249283"/>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100" dirty="0"/>
              <a:t>Source: https://</a:t>
            </a:r>
            <a:r>
              <a:rPr lang="en-US" altLang="zh-TW" sz="1100" dirty="0" err="1"/>
              <a:t>www.businessinsider.com</a:t>
            </a:r>
            <a:r>
              <a:rPr lang="en-US" altLang="zh-TW" sz="1100" dirty="0"/>
              <a:t>/mark-</a:t>
            </a:r>
            <a:r>
              <a:rPr lang="en-US" altLang="zh-TW" sz="1100" dirty="0" err="1"/>
              <a:t>zuckerberg</a:t>
            </a:r>
            <a:r>
              <a:rPr lang="en-US" altLang="zh-TW" sz="1100" dirty="0"/>
              <a:t>-reading-baby-quantum-physics-book-2015-12</a:t>
            </a:r>
            <a:endParaRPr lang="zh-TW" altLang="en-US" sz="1100" dirty="0"/>
          </a:p>
        </p:txBody>
      </p:sp>
    </p:spTree>
    <p:extLst>
      <p:ext uri="{BB962C8B-B14F-4D97-AF65-F5344CB8AC3E}">
        <p14:creationId xmlns:p14="http://schemas.microsoft.com/office/powerpoint/2010/main" val="378133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61CF073-355E-4F53-BA29-104B0D1C1EB5}"/>
              </a:ext>
            </a:extLst>
          </p:cNvPr>
          <p:cNvPicPr>
            <a:picLocks noChangeAspect="1"/>
          </p:cNvPicPr>
          <p:nvPr/>
        </p:nvPicPr>
        <p:blipFill rotWithShape="1">
          <a:blip r:embed="rId3"/>
          <a:srcRect l="2441" t="2094" r="2441" b="10132"/>
          <a:stretch/>
        </p:blipFill>
        <p:spPr>
          <a:xfrm>
            <a:off x="-17421" y="-17417"/>
            <a:ext cx="9161417" cy="4873978"/>
          </a:xfrm>
          <a:prstGeom prst="rect">
            <a:avLst/>
          </a:prstGeom>
        </p:spPr>
      </p:pic>
      <p:sp>
        <p:nvSpPr>
          <p:cNvPr id="4" name="投影片編號版面配置區 3">
            <a:extLst>
              <a:ext uri="{FF2B5EF4-FFF2-40B4-BE49-F238E27FC236}">
                <a16:creationId xmlns:a16="http://schemas.microsoft.com/office/drawing/2014/main" id="{49C35463-8A81-4419-91EC-3C8D564F09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6</a:t>
            </a:fld>
            <a:endParaRPr lang="zh-TW" altLang="en-US"/>
          </a:p>
        </p:txBody>
      </p:sp>
      <p:sp>
        <p:nvSpPr>
          <p:cNvPr id="2" name="標題 1">
            <a:extLst>
              <a:ext uri="{FF2B5EF4-FFF2-40B4-BE49-F238E27FC236}">
                <a16:creationId xmlns:a16="http://schemas.microsoft.com/office/drawing/2014/main" id="{EFF43720-38B8-4B35-8341-49B0FE9D530E}"/>
              </a:ext>
            </a:extLst>
          </p:cNvPr>
          <p:cNvSpPr>
            <a:spLocks noGrp="1"/>
          </p:cNvSpPr>
          <p:nvPr>
            <p:ph type="title"/>
          </p:nvPr>
        </p:nvSpPr>
        <p:spPr>
          <a:xfrm>
            <a:off x="0" y="4947010"/>
            <a:ext cx="8229600" cy="249283"/>
          </a:xfrm>
        </p:spPr>
        <p:txBody>
          <a:bodyPr/>
          <a:lstStyle/>
          <a:p>
            <a:r>
              <a:rPr lang="en-US" altLang="zh-TW" sz="1400" dirty="0"/>
              <a:t>Source: M. </a:t>
            </a:r>
            <a:r>
              <a:rPr lang="en-US" altLang="zh-TW" sz="1400" dirty="0" err="1"/>
              <a:t>Krelina</a:t>
            </a:r>
            <a:r>
              <a:rPr lang="en-US" altLang="zh-TW" sz="1400" dirty="0"/>
              <a:t>, “Quantum warfare: definitions, overview and challenges,” arXiv:2103.12548 (2021).</a:t>
            </a:r>
            <a:br>
              <a:rPr lang="zh-TW" altLang="en-US" sz="1400" dirty="0"/>
            </a:br>
            <a:endParaRPr lang="zh-TW" altLang="en-US" sz="1400" dirty="0"/>
          </a:p>
        </p:txBody>
      </p:sp>
    </p:spTree>
    <p:extLst>
      <p:ext uri="{BB962C8B-B14F-4D97-AF65-F5344CB8AC3E}">
        <p14:creationId xmlns:p14="http://schemas.microsoft.com/office/powerpoint/2010/main" val="998339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51DD7D-99DB-41FB-8EA7-FD8BD87CD1A9}"/>
              </a:ext>
            </a:extLst>
          </p:cNvPr>
          <p:cNvSpPr>
            <a:spLocks noGrp="1"/>
          </p:cNvSpPr>
          <p:nvPr>
            <p:ph type="title"/>
          </p:nvPr>
        </p:nvSpPr>
        <p:spPr>
          <a:xfrm>
            <a:off x="0" y="-52700"/>
            <a:ext cx="10226040" cy="571500"/>
          </a:xfrm>
          <a:solidFill>
            <a:schemeClr val="bg1"/>
          </a:solidFill>
        </p:spPr>
        <p:txBody>
          <a:bodyPr/>
          <a:lstStyle/>
          <a:p>
            <a:r>
              <a:rPr lang="en-US" altLang="zh-TW" sz="2400" dirty="0"/>
              <a:t>        Quantum Technologies</a:t>
            </a:r>
            <a:endParaRPr lang="zh-TW" altLang="en-US" sz="2400" dirty="0"/>
          </a:p>
        </p:txBody>
      </p:sp>
      <p:sp>
        <p:nvSpPr>
          <p:cNvPr id="3" name="投影片編號版面配置區 2">
            <a:extLst>
              <a:ext uri="{FF2B5EF4-FFF2-40B4-BE49-F238E27FC236}">
                <a16:creationId xmlns:a16="http://schemas.microsoft.com/office/drawing/2014/main" id="{4DDA55B5-7300-4480-925C-784AAA23B1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7</a:t>
            </a:fld>
            <a:endParaRPr lang="zh-TW" altLang="en-US"/>
          </a:p>
        </p:txBody>
      </p:sp>
      <p:pic>
        <p:nvPicPr>
          <p:cNvPr id="4" name="Picture 2">
            <a:extLst>
              <a:ext uri="{FF2B5EF4-FFF2-40B4-BE49-F238E27FC236}">
                <a16:creationId xmlns:a16="http://schemas.microsoft.com/office/drawing/2014/main" id="{CBCD43EA-24F4-4B5C-BB66-D5DFE871DA7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2000"/>
                    </a14:imgEffect>
                    <a14:imgEffect>
                      <a14:saturation sat="145000"/>
                    </a14:imgEffect>
                    <a14:imgEffect>
                      <a14:brightnessContrast bright="7000" contrast="43000"/>
                    </a14:imgEffect>
                  </a14:imgLayer>
                </a14:imgProps>
              </a:ext>
              <a:ext uri="{28A0092B-C50C-407E-A947-70E740481C1C}">
                <a14:useLocalDpi xmlns:a14="http://schemas.microsoft.com/office/drawing/2010/main" val="0"/>
              </a:ext>
            </a:extLst>
          </a:blip>
          <a:srcRect t="6859"/>
          <a:stretch/>
        </p:blipFill>
        <p:spPr bwMode="auto">
          <a:xfrm>
            <a:off x="-121920" y="518799"/>
            <a:ext cx="8527085" cy="470425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489AB44A-9C61-4AD8-9394-05E8C0BDCA2F}"/>
              </a:ext>
            </a:extLst>
          </p:cNvPr>
          <p:cNvSpPr/>
          <p:nvPr/>
        </p:nvSpPr>
        <p:spPr>
          <a:xfrm>
            <a:off x="441702" y="518799"/>
            <a:ext cx="2572718" cy="43377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7175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b70956f60_16_37"/>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ltLang="zh-TW" dirty="0"/>
              <a:t>Outline</a:t>
            </a:r>
            <a:endParaRPr dirty="0"/>
          </a:p>
        </p:txBody>
      </p:sp>
      <p:sp>
        <p:nvSpPr>
          <p:cNvPr id="194" name="Google Shape;194;g10b70956f60_16_37"/>
          <p:cNvSpPr txBox="1"/>
          <p:nvPr/>
        </p:nvSpPr>
        <p:spPr>
          <a:xfrm>
            <a:off x="373424" y="1266625"/>
            <a:ext cx="7809900" cy="4016474"/>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2800" dirty="0"/>
              <a:t>Quantum Technologies</a:t>
            </a:r>
          </a:p>
          <a:p>
            <a:pPr marL="342900" lvl="0" indent="-292100">
              <a:buSzPts val="2000"/>
              <a:buChar char="●"/>
            </a:pPr>
            <a:r>
              <a:rPr lang="en-US" altLang="zh-TW" sz="2800" b="1" u="sng" dirty="0">
                <a:solidFill>
                  <a:srgbClr val="FF0000"/>
                </a:solidFill>
              </a:rPr>
              <a:t>Classical Bits vs Quantum Bits</a:t>
            </a:r>
          </a:p>
          <a:p>
            <a:pPr marL="342900" lvl="0" indent="-292100">
              <a:buSzPts val="2000"/>
              <a:buChar char="●"/>
            </a:pPr>
            <a:r>
              <a:rPr lang="en-US" altLang="zh-TW" sz="2800" dirty="0">
                <a:solidFill>
                  <a:schemeClr val="tx1"/>
                </a:solidFill>
              </a:rPr>
              <a:t>Quantum Supremacy</a:t>
            </a:r>
          </a:p>
          <a:p>
            <a:pPr marL="342900" lvl="0" indent="-292100">
              <a:buSzPts val="2000"/>
              <a:buChar char="●"/>
            </a:pPr>
            <a:r>
              <a:rPr lang="en-US" altLang="zh-TW" sz="2800" dirty="0">
                <a:solidFill>
                  <a:schemeClr val="tx1"/>
                </a:solidFill>
              </a:rPr>
              <a:t>Dirac Notation and Bloch Sphere</a:t>
            </a:r>
          </a:p>
          <a:p>
            <a:pPr marL="342900" lvl="0" indent="-292100">
              <a:buSzPts val="2000"/>
              <a:buChar char="●"/>
            </a:pPr>
            <a:r>
              <a:rPr lang="en-US" altLang="zh-TW" sz="2800" dirty="0">
                <a:solidFill>
                  <a:schemeClr val="tx1"/>
                </a:solidFill>
              </a:rPr>
              <a:t>Quantum Gates and Quantum Circuits</a:t>
            </a:r>
          </a:p>
          <a:p>
            <a:pPr marL="342900" lvl="0" indent="-292100">
              <a:buSzPts val="2000"/>
              <a:buChar char="●"/>
            </a:pPr>
            <a:r>
              <a:rPr lang="en-US" altLang="zh-TW" sz="2800" dirty="0">
                <a:solidFill>
                  <a:schemeClr val="tx1"/>
                </a:solidFill>
              </a:rPr>
              <a:t>Shor’s Algorithm</a:t>
            </a:r>
          </a:p>
          <a:p>
            <a:pPr marL="342900" lvl="0" indent="-292100">
              <a:buSzPts val="2000"/>
              <a:buChar char="●"/>
            </a:pPr>
            <a:r>
              <a:rPr lang="en-US" altLang="zh-TW" sz="2800" dirty="0">
                <a:solidFill>
                  <a:schemeClr val="tx1"/>
                </a:solidFill>
              </a:rPr>
              <a:t>Concluding Remarks</a:t>
            </a:r>
          </a:p>
          <a:p>
            <a:pPr marL="0" marR="0" lvl="0" indent="0" algn="l" rtl="0">
              <a:lnSpc>
                <a:spcPct val="100000"/>
              </a:lnSpc>
              <a:spcBef>
                <a:spcPts val="0"/>
              </a:spcBef>
              <a:spcAft>
                <a:spcPts val="0"/>
              </a:spcAft>
              <a:buClr>
                <a:srgbClr val="000000"/>
              </a:buClr>
              <a:buSzPts val="1800"/>
              <a:buFont typeface="Arial"/>
              <a:buNone/>
            </a:pPr>
            <a:endParaRPr lang="en-US"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800" b="0" i="0" u="none" strike="noStrike" cap="none" dirty="0">
              <a:solidFill>
                <a:srgbClr val="000000"/>
              </a:solidFill>
              <a:latin typeface="Arial"/>
              <a:ea typeface="Arial"/>
              <a:cs typeface="Arial"/>
              <a:sym typeface="Arial"/>
            </a:endParaRPr>
          </a:p>
        </p:txBody>
      </p:sp>
      <p:sp>
        <p:nvSpPr>
          <p:cNvPr id="195" name="Google Shape;195;g10b70956f60_16_37"/>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zh-TW"/>
              <a:t>8</a:t>
            </a:fld>
            <a:endParaRPr/>
          </a:p>
        </p:txBody>
      </p:sp>
    </p:spTree>
    <p:extLst>
      <p:ext uri="{BB962C8B-B14F-4D97-AF65-F5344CB8AC3E}">
        <p14:creationId xmlns:p14="http://schemas.microsoft.com/office/powerpoint/2010/main" val="300575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DA7E1D-62D7-4B2E-A91F-30983F07498B}"/>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3B2CDC34-5952-4E0A-B189-5E598A27A8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9</a:t>
            </a:fld>
            <a:endParaRPr lang="zh-TW" altLang="en-US"/>
          </a:p>
        </p:txBody>
      </p:sp>
      <p:pic>
        <p:nvPicPr>
          <p:cNvPr id="5122" name="Picture 2" descr="https://miro.medium.com/max/1400/1*w9516UckuSEBQdiUOoiHbQ.png">
            <a:extLst>
              <a:ext uri="{FF2B5EF4-FFF2-40B4-BE49-F238E27FC236}">
                <a16:creationId xmlns:a16="http://schemas.microsoft.com/office/drawing/2014/main" id="{88E70FCC-7276-4CB9-9136-570593C8E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56" y="0"/>
            <a:ext cx="6435634" cy="4903917"/>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a:extLst>
              <a:ext uri="{FF2B5EF4-FFF2-40B4-BE49-F238E27FC236}">
                <a16:creationId xmlns:a16="http://schemas.microsoft.com/office/drawing/2014/main" id="{67B64BD1-DDB9-40BE-95A7-E84EA3B35065}"/>
              </a:ext>
            </a:extLst>
          </p:cNvPr>
          <p:cNvSpPr txBox="1">
            <a:spLocks/>
          </p:cNvSpPr>
          <p:nvPr/>
        </p:nvSpPr>
        <p:spPr>
          <a:xfrm>
            <a:off x="0" y="4822368"/>
            <a:ext cx="8229600" cy="249283"/>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1100" dirty="0"/>
              <a:t>Source: https://medium.com/@kareldumon/the-computational-power-of-quantum-computers-an-intuitive-guide-9f788d1492b6</a:t>
            </a:r>
            <a:endParaRPr lang="zh-TW" altLang="en-US" sz="1100" dirty="0"/>
          </a:p>
        </p:txBody>
      </p:sp>
      <p:sp>
        <p:nvSpPr>
          <p:cNvPr id="6" name="Google Shape;194;g10b70956f60_16_37">
            <a:extLst>
              <a:ext uri="{FF2B5EF4-FFF2-40B4-BE49-F238E27FC236}">
                <a16:creationId xmlns:a16="http://schemas.microsoft.com/office/drawing/2014/main" id="{EEE03069-30C1-4968-812C-74BE0EA3E789}"/>
              </a:ext>
            </a:extLst>
          </p:cNvPr>
          <p:cNvSpPr txBox="1"/>
          <p:nvPr/>
        </p:nvSpPr>
        <p:spPr>
          <a:xfrm>
            <a:off x="5574417" y="1083129"/>
            <a:ext cx="3530464" cy="3462476"/>
          </a:xfrm>
          <a:prstGeom prst="rect">
            <a:avLst/>
          </a:prstGeom>
          <a:noFill/>
          <a:ln>
            <a:noFill/>
          </a:ln>
        </p:spPr>
        <p:txBody>
          <a:bodyPr spcFirstLastPara="1" wrap="square" lIns="68575" tIns="68575" rIns="68575" bIns="68575" anchor="t" anchorCtr="0">
            <a:spAutoFit/>
          </a:bodyPr>
          <a:lstStyle/>
          <a:p>
            <a:pPr marL="342900" lvl="0" indent="-292100" algn="just">
              <a:buSzPts val="2000"/>
              <a:buChar char="●"/>
            </a:pPr>
            <a:r>
              <a:rPr lang="en-US" altLang="zh-TW" dirty="0"/>
              <a:t>A classical bit is </a:t>
            </a:r>
            <a:r>
              <a:rPr lang="en-US" altLang="zh-TW" dirty="0">
                <a:solidFill>
                  <a:srgbClr val="FF0000"/>
                </a:solidFill>
              </a:rPr>
              <a:t>either zero or one</a:t>
            </a:r>
            <a:r>
              <a:rPr lang="en-US" altLang="zh-TW" dirty="0"/>
              <a:t>: only two possible states, represented as </a:t>
            </a:r>
            <a:r>
              <a:rPr lang="en-US" altLang="zh-TW" dirty="0">
                <a:solidFill>
                  <a:srgbClr val="3333FF"/>
                </a:solidFill>
              </a:rPr>
              <a:t>a point</a:t>
            </a:r>
            <a:r>
              <a:rPr lang="en-US" altLang="zh-TW" dirty="0"/>
              <a:t>, and realized by a </a:t>
            </a:r>
            <a:r>
              <a:rPr lang="en-US" altLang="zh-TW" dirty="0">
                <a:solidFill>
                  <a:srgbClr val="00B050"/>
                </a:solidFill>
              </a:rPr>
              <a:t>transistor </a:t>
            </a:r>
            <a:r>
              <a:rPr lang="en-US" altLang="zh-TW" dirty="0"/>
              <a:t>to switch on or witch off the electric current</a:t>
            </a:r>
          </a:p>
          <a:p>
            <a:pPr marL="342900" lvl="0" indent="-292100" algn="just">
              <a:buSzPts val="2000"/>
              <a:buChar char="●"/>
            </a:pPr>
            <a:r>
              <a:rPr lang="en-US" altLang="zh-TW" dirty="0"/>
              <a:t>A quantum bit or qubit is </a:t>
            </a:r>
            <a:r>
              <a:rPr lang="en-US" altLang="zh-TW" dirty="0">
                <a:solidFill>
                  <a:srgbClr val="FF0000"/>
                </a:solidFill>
              </a:rPr>
              <a:t>a mixture (superposition) of zero and one</a:t>
            </a:r>
            <a:r>
              <a:rPr lang="en-US" altLang="zh-TW" dirty="0"/>
              <a:t>: a continuum of possible states, represented as </a:t>
            </a:r>
            <a:r>
              <a:rPr lang="en-US" altLang="zh-TW" dirty="0">
                <a:solidFill>
                  <a:srgbClr val="3333FF"/>
                </a:solidFill>
              </a:rPr>
              <a:t>the surface of a sphere </a:t>
            </a:r>
            <a:r>
              <a:rPr lang="en-US" altLang="zh-TW" dirty="0"/>
              <a:t>(the Bloch sphere), realized by a </a:t>
            </a:r>
            <a:r>
              <a:rPr lang="en-US" altLang="zh-TW" dirty="0">
                <a:solidFill>
                  <a:srgbClr val="00B050"/>
                </a:solidFill>
              </a:rPr>
              <a:t>quantum system </a:t>
            </a:r>
            <a:r>
              <a:rPr lang="en-US" altLang="zh-TW" dirty="0"/>
              <a:t>like the system with spin-up and spin-down </a:t>
            </a:r>
            <a:r>
              <a:rPr lang="en-US" altLang="zh-TW" dirty="0">
                <a:solidFill>
                  <a:srgbClr val="00B050"/>
                </a:solidFill>
              </a:rPr>
              <a:t>electrons</a:t>
            </a:r>
            <a:r>
              <a:rPr lang="en-US" altLang="zh-TW" dirty="0"/>
              <a:t> or the system with vertically-polarized and horizontally-polarized </a:t>
            </a:r>
            <a:r>
              <a:rPr lang="en-US" altLang="zh-TW" dirty="0">
                <a:solidFill>
                  <a:srgbClr val="00B050"/>
                </a:solidFill>
              </a:rPr>
              <a:t>photons</a:t>
            </a:r>
            <a:r>
              <a:rPr lang="en-US" altLang="zh-TW" dirty="0"/>
              <a:t>.</a:t>
            </a:r>
          </a:p>
          <a:p>
            <a:pPr marL="342900" lvl="0" indent="-292100" algn="just">
              <a:buSzPts val="2000"/>
              <a:buChar char="●"/>
            </a:pPr>
            <a:endParaRPr lang="en-US" altLang="zh-TW" sz="2000" dirty="0"/>
          </a:p>
        </p:txBody>
      </p:sp>
    </p:spTree>
    <p:extLst>
      <p:ext uri="{BB962C8B-B14F-4D97-AF65-F5344CB8AC3E}">
        <p14:creationId xmlns:p14="http://schemas.microsoft.com/office/powerpoint/2010/main" val="3598836234"/>
      </p:ext>
    </p:extLst>
  </p:cSld>
  <p:clrMapOvr>
    <a:masterClrMapping/>
  </p:clrMapOvr>
</p:sld>
</file>

<file path=ppt/theme/theme1.xml><?xml version="1.0" encoding="utf-8"?>
<a:theme xmlns:a="http://schemas.openxmlformats.org/drawingml/2006/main" name="acanlab">
  <a:themeElements>
    <a:clrScheme name="ACN Lab.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3277</TotalTime>
  <Words>4174</Words>
  <Application>Microsoft Office PowerPoint</Application>
  <PresentationFormat>如螢幕大小 (16:9)</PresentationFormat>
  <Paragraphs>307</Paragraphs>
  <Slides>48</Slides>
  <Notes>25</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48</vt:i4>
      </vt:variant>
    </vt:vector>
  </HeadingPairs>
  <TitlesOfParts>
    <vt:vector size="54" baseType="lpstr">
      <vt:lpstr>新細明體</vt:lpstr>
      <vt:lpstr>Symbol</vt:lpstr>
      <vt:lpstr>Arial</vt:lpstr>
      <vt:lpstr>Noto Sans Symbols</vt:lpstr>
      <vt:lpstr>Times New Roman</vt:lpstr>
      <vt:lpstr>acanlab</vt:lpstr>
      <vt:lpstr>From Quantum Bit to Quantum Algorithm</vt:lpstr>
      <vt:lpstr>PowerPoint 簡報</vt:lpstr>
      <vt:lpstr>Outline</vt:lpstr>
      <vt:lpstr>Outline</vt:lpstr>
      <vt:lpstr>Why should we learn quantum technologies?</vt:lpstr>
      <vt:lpstr>Source: M. Krelina, “Quantum warfare: definitions, overview and challenges,” arXiv:2103.12548 (2021). </vt:lpstr>
      <vt:lpstr>        Quantum Technologies</vt:lpstr>
      <vt:lpstr>Outline</vt:lpstr>
      <vt:lpstr>PowerPoint 簡報</vt:lpstr>
      <vt:lpstr>n bits can represent one of 2n states at a time, but n qubits can represent all 2n states at a time</vt:lpstr>
      <vt:lpstr>PowerPoint 簡報</vt:lpstr>
      <vt:lpstr>Bit vs Qubit</vt:lpstr>
      <vt:lpstr>Quantum</vt:lpstr>
      <vt:lpstr>Outline</vt:lpstr>
      <vt:lpstr>Quantum Supremacy (Advantage)</vt:lpstr>
      <vt:lpstr>The world’s fastest super computer (June 2018 ~ May 2020 )</vt:lpstr>
      <vt:lpstr>The world’s fastest super computer (June 2020 ~ May 2022 )</vt:lpstr>
      <vt:lpstr>The world’s fastest super computer (June 2022 ~  )</vt:lpstr>
      <vt:lpstr>Google’s Quantum Computer in 2019:  53-qubit Sycamore</vt:lpstr>
      <vt:lpstr>IBM’s Quantum Computer in 2021: 127-qubit Eagle Quantum Processor</vt:lpstr>
      <vt:lpstr>Increases in Computation Power</vt:lpstr>
      <vt:lpstr>PowerPoint 簡報</vt:lpstr>
      <vt:lpstr>D-Wave Quantum Computer (Quantum Annealer) </vt:lpstr>
      <vt:lpstr>Outline</vt:lpstr>
      <vt:lpstr>Dirac Notation (Bra-Ket) Notation</vt:lpstr>
      <vt:lpstr>Ket Notation Examples</vt:lpstr>
      <vt:lpstr>Dirac Notation (Bra-Ket) Notation</vt:lpstr>
      <vt:lpstr>Bra Notation Examples</vt:lpstr>
      <vt:lpstr>PowerPoint 簡報</vt:lpstr>
      <vt:lpstr>Measurement of a qubit</vt:lpstr>
      <vt:lpstr>Bloch Sphere</vt:lpstr>
      <vt:lpstr>Outline</vt:lpstr>
      <vt:lpstr>Quantum Gates and Unitary Matrix</vt:lpstr>
      <vt:lpstr>Quantum Circuit Examples: Qubit initialization; Qubit Operation</vt:lpstr>
      <vt:lpstr>Another Quantum Circuit Example: Bell State (A special entanglement state) </vt:lpstr>
      <vt:lpstr>The code of Bell-state programming</vt:lpstr>
      <vt:lpstr>Outline</vt:lpstr>
      <vt:lpstr>PowerPoint 簡報</vt:lpstr>
      <vt:lpstr> Shor’s Algorithm – to break RSA in seconds</vt:lpstr>
      <vt:lpstr>Quantum Fourier Transform (QFT)</vt:lpstr>
      <vt:lpstr>QFT Circuit of 4 Qubits</vt:lpstr>
      <vt:lpstr>IQFT Circuit of 4 Qubits</vt:lpstr>
      <vt:lpstr>Quantum Phase Estimation (QPE)</vt:lpstr>
      <vt:lpstr>Outline</vt:lpstr>
      <vt:lpstr>The Quantum Computation Era Is Coming</vt:lpstr>
      <vt:lpstr>PowerPoint 簡報</vt:lpstr>
      <vt:lpstr>Quantum computer hardware keeps changing, but quantum algorithms remain the same.</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工業控制系統資訊安全</dc:title>
  <dc:creator>Ray</dc:creator>
  <cp:lastModifiedBy>Ray</cp:lastModifiedBy>
  <cp:revision>176</cp:revision>
  <cp:lastPrinted>2022-01-04T01:52:05Z</cp:lastPrinted>
  <dcterms:modified xsi:type="dcterms:W3CDTF">2022-09-16T01:13:41Z</dcterms:modified>
</cp:coreProperties>
</file>