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8" roundtripDataSignature="AMtx7misViA1E6X4c3vqREoJ2HjaJc46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66977D3-30D8-43D1-8E5B-FE87A0845536}">
  <a:tblStyle styleId="{866977D3-30D8-43D1-8E5B-FE87A08455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customschemas.google.com/relationships/presentationmetadata" Target="meta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798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思翰</a:t>
            </a:r>
            <a:r>
              <a:rPr lang="zh-TW">
                <a:solidFill>
                  <a:schemeClr val="dk1"/>
                </a:solidFill>
              </a:rPr>
              <a:t> Start</a:t>
            </a:r>
            <a:endParaRPr/>
          </a:p>
        </p:txBody>
      </p:sp>
      <p:sp>
        <p:nvSpPr>
          <p:cNvPr id="85" name="Google Shape;85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c06f7b2d1b_7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c06f7b2d1b_7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4c6ccb45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14c6ccb45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0fe02b304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10fe02b304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Mz </a:t>
            </a:r>
            <a:r>
              <a:rPr lang="zh-TW"/>
              <a:t>如圖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c06f7b2d1b_7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c06f7b2d1b_7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4c6ccb451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14c6ccb451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fe02b304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0fe02b304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fe02b304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0fe02b304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0fe02b3044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0fe02b3044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0fe02b3044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0fe02b3044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0fe02b3044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0fe02b3044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作用在 vi2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fe02b304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fe02b304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fe02b3044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0fe02b3044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0fe02b3044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0fe02b3044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下圖為Mz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xi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0c7dca554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8" name="Google Shape;278;g10c7dca554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基於量子系統中兩個輔助量子位之間的糾纏度 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the degree of entanglement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並存值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fe02b3044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10fe02b3044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0fe02b3044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g10fe02b3044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這篇論文透過測量兩個 phi 外積的結果來計算hamming distance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在計算時間複雜度方面，在量子計算中, </a:t>
            </a:r>
            <a:r>
              <a:rPr lang="zh-TW">
                <a:solidFill>
                  <a:srgbClr val="FF0000"/>
                </a:solidFill>
              </a:rPr>
              <a:t>演算法的時間複雜度是計算存取神諭的次數</a:t>
            </a:r>
            <a:r>
              <a:rPr lang="zh-TW"/>
              <a:t>，所以在線路中我們會各呼叫f(x)及g(x)一次，所以總共是2M次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而在真實的量子電腦設備中，M = 8192(shots)，因此2M = 2</a:t>
            </a:r>
            <a:r>
              <a:rPr baseline="30000" lang="zh-TW"/>
              <a:t>14</a:t>
            </a:r>
            <a:endParaRPr baseline="30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fe02b3044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g10fe02b3044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varaibles</a:t>
            </a:r>
            <a:r>
              <a:rPr lang="zh-TW"/>
              <a:t>數量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1 ≤ n ≤ 12，</a:t>
            </a:r>
            <a:r>
              <a:rPr lang="zh-TW"/>
              <a:t>quantum</a:t>
            </a:r>
            <a:r>
              <a:rPr lang="zh-TW"/>
              <a:t>成本高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13相同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&gt;13顯著提升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&gt;18指數加速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0fe02b3044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g10fe02b3044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two bool variables </a:t>
            </a:r>
            <a:r>
              <a:rPr lang="zh-TW"/>
              <a:t>所以Hamming distance 有0,1,2,3,4 共5種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創造5種情況，分別去實驗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綠色 : 理論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藍色 : IBM Simulator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0fe02b3044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g10fe02b3044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綠色 : 理論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藍色 : Simulator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0fe02b3044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10fe02b3044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綠色 : 理論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藍色 : Simulator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圖</a:t>
            </a:r>
            <a:r>
              <a:rPr lang="zh-TW"/>
              <a:t>顯示</a:t>
            </a:r>
            <a:r>
              <a:rPr lang="zh-TW"/>
              <a:t>p0000&gt;p1111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fe02b3044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g10fe02b3044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綠色 : 理論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藍色 : Simulator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fe02b304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fe02b304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10fe02b3044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1" name="Google Shape;341;g10fe02b3044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綠色 : 理論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藍色 : Simulator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15161a34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15161a34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14c6ccb4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14c6ccb4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fe02b304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0fe02b304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c55df0707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c55df0707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彥廷 Start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代表 f 字串 0011 跟 g 字串 0101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c06f7b2d1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c06f7b2d1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4c6ccb451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4c6ccb45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0011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0101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0fe02b3044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0fe02b3044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9"/>
          <p:cNvGrpSpPr/>
          <p:nvPr/>
        </p:nvGrpSpPr>
        <p:grpSpPr>
          <a:xfrm>
            <a:off x="0" y="0"/>
            <a:ext cx="9336088" cy="5000625"/>
            <a:chOff x="0" y="0"/>
            <a:chExt cx="5881" cy="4200"/>
          </a:xfrm>
        </p:grpSpPr>
        <p:sp>
          <p:nvSpPr>
            <p:cNvPr id="23" name="Google Shape;23;p9"/>
            <p:cNvSpPr/>
            <p:nvPr/>
          </p:nvSpPr>
          <p:spPr>
            <a:xfrm>
              <a:off x="0" y="0"/>
              <a:ext cx="2100" cy="4200"/>
            </a:xfrm>
            <a:prstGeom prst="rect">
              <a:avLst/>
            </a:prstGeom>
            <a:gradFill>
              <a:gsLst>
                <a:gs pos="0">
                  <a:schemeClr val="folHlink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35550" lIns="71100" spcFirstLastPara="1" rIns="71100" wrap="square" tIns="355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4" name="Google Shape;24;p9"/>
            <p:cNvSpPr/>
            <p:nvPr/>
          </p:nvSpPr>
          <p:spPr>
            <a:xfrm>
              <a:off x="1081" y="1065"/>
              <a:ext cx="4800" cy="1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5550" lIns="71100" spcFirstLastPara="1" rIns="71100" wrap="square" tIns="355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5" name="Google Shape;25;p9"/>
            <p:cNvGrpSpPr/>
            <p:nvPr/>
          </p:nvGrpSpPr>
          <p:grpSpPr>
            <a:xfrm>
              <a:off x="0" y="672"/>
              <a:ext cx="1737" cy="1885"/>
              <a:chOff x="0" y="672"/>
              <a:chExt cx="1737" cy="1885"/>
            </a:xfrm>
          </p:grpSpPr>
          <p:sp>
            <p:nvSpPr>
              <p:cNvPr id="26" name="Google Shape;26;p9"/>
              <p:cNvSpPr/>
              <p:nvPr/>
            </p:nvSpPr>
            <p:spPr>
              <a:xfrm>
                <a:off x="361" y="2257"/>
                <a:ext cx="300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" name="Google Shape;27;p9"/>
              <p:cNvSpPr/>
              <p:nvPr/>
            </p:nvSpPr>
            <p:spPr>
              <a:xfrm>
                <a:off x="1081" y="1065"/>
                <a:ext cx="300" cy="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8" name="Google Shape;28;p9"/>
              <p:cNvSpPr/>
              <p:nvPr/>
            </p:nvSpPr>
            <p:spPr>
              <a:xfrm>
                <a:off x="1437" y="672"/>
                <a:ext cx="300" cy="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9" name="Google Shape;29;p9"/>
              <p:cNvSpPr/>
              <p:nvPr/>
            </p:nvSpPr>
            <p:spPr>
              <a:xfrm>
                <a:off x="719" y="2257"/>
                <a:ext cx="300" cy="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" name="Google Shape;30;p9"/>
              <p:cNvSpPr/>
              <p:nvPr/>
            </p:nvSpPr>
            <p:spPr>
              <a:xfrm>
                <a:off x="1437" y="1065"/>
                <a:ext cx="300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1" name="Google Shape;31;p9"/>
              <p:cNvSpPr/>
              <p:nvPr/>
            </p:nvSpPr>
            <p:spPr>
              <a:xfrm>
                <a:off x="719" y="1464"/>
                <a:ext cx="300" cy="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2" name="Google Shape;32;p9"/>
              <p:cNvSpPr/>
              <p:nvPr/>
            </p:nvSpPr>
            <p:spPr>
              <a:xfrm>
                <a:off x="0" y="1464"/>
                <a:ext cx="300" cy="3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3" name="Google Shape;33;p9"/>
              <p:cNvSpPr/>
              <p:nvPr/>
            </p:nvSpPr>
            <p:spPr>
              <a:xfrm>
                <a:off x="1081" y="1464"/>
                <a:ext cx="300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4" name="Google Shape;34;p9"/>
              <p:cNvSpPr/>
              <p:nvPr/>
            </p:nvSpPr>
            <p:spPr>
              <a:xfrm>
                <a:off x="361" y="1857"/>
                <a:ext cx="300" cy="3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5" name="Google Shape;35;p9"/>
              <p:cNvSpPr/>
              <p:nvPr/>
            </p:nvSpPr>
            <p:spPr>
              <a:xfrm>
                <a:off x="719" y="1857"/>
                <a:ext cx="300" cy="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35550" lIns="71100" spcFirstLastPara="1" rIns="71100" wrap="square" tIns="3555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r>
                  <a:t/>
                </a:r>
                <a:endParaRPr b="0" i="0" sz="1900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36" name="Google Shape;36;p9"/>
          <p:cNvSpPr txBox="1"/>
          <p:nvPr>
            <p:ph idx="10" type="dt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70104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" name="Google Shape;39;p9"/>
          <p:cNvSpPr txBox="1"/>
          <p:nvPr>
            <p:ph type="ctrTitle"/>
          </p:nvPr>
        </p:nvSpPr>
        <p:spPr>
          <a:xfrm>
            <a:off x="2971800" y="1371600"/>
            <a:ext cx="60198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9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971800" y="3200400"/>
            <a:ext cx="6019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Noto Sans Symbols"/>
              <a:buNone/>
              <a:defRPr sz="2600"/>
            </a:lvl1pPr>
            <a:lvl2pPr lvl="1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◻"/>
              <a:defRPr/>
            </a:lvl2pPr>
            <a:lvl3pPr lvl="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◻"/>
              <a:defRPr/>
            </a:lvl4pPr>
            <a:lvl5pPr lvl="4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lvl="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lvl="6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lvl="7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lvl="8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0938e9478e_0_20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Google Shape;43;g10938e9478e_0_20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◻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◻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44" name="Google Shape;44;g10938e9478e_0_20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5" name="Google Shape;45;g10938e9478e_0_20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6" name="Google Shape;46;g10938e9478e_0_20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2555882" y="4839891"/>
            <a:ext cx="4983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7010400" y="487434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0" name="Google Shape;50;p11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1" type="ftr"/>
          </p:nvPr>
        </p:nvSpPr>
        <p:spPr>
          <a:xfrm>
            <a:off x="2555882" y="4839891"/>
            <a:ext cx="4983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5" name="Google Shape;55;p10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type="title"/>
          </p:nvPr>
        </p:nvSpPr>
        <p:spPr>
          <a:xfrm>
            <a:off x="457202" y="204788"/>
            <a:ext cx="30084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" type="body"/>
          </p:nvPr>
        </p:nvSpPr>
        <p:spPr>
          <a:xfrm>
            <a:off x="3575050" y="204797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34925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Char char="■"/>
              <a:defRPr sz="2500"/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◻"/>
              <a:defRPr sz="2200"/>
            </a:lvl2pPr>
            <a:lvl3pPr indent="-3048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1900"/>
            </a:lvl3pPr>
            <a:lvl4pPr indent="-2984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◻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/>
        </p:txBody>
      </p:sp>
      <p:sp>
        <p:nvSpPr>
          <p:cNvPr id="59" name="Google Shape;59;p12"/>
          <p:cNvSpPr txBox="1"/>
          <p:nvPr>
            <p:ph idx="2" type="body"/>
          </p:nvPr>
        </p:nvSpPr>
        <p:spPr>
          <a:xfrm>
            <a:off x="457202" y="1076327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5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60" name="Google Shape;60;p12"/>
          <p:cNvSpPr txBox="1"/>
          <p:nvPr>
            <p:ph idx="11" type="ftr"/>
          </p:nvPr>
        </p:nvSpPr>
        <p:spPr>
          <a:xfrm>
            <a:off x="2555882" y="4839891"/>
            <a:ext cx="4983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7010400" y="487378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3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8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7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5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5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67" name="Google Shape;67;p13"/>
          <p:cNvSpPr txBox="1"/>
          <p:nvPr>
            <p:ph idx="11" type="ftr"/>
          </p:nvPr>
        </p:nvSpPr>
        <p:spPr>
          <a:xfrm>
            <a:off x="2555882" y="4839891"/>
            <a:ext cx="4983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7010400" y="4860342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 rot="5400000">
            <a:off x="3043514" y="-1191688"/>
            <a:ext cx="30792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■"/>
              <a:defRPr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◻"/>
              <a:defRPr/>
            </a:lvl2pPr>
            <a:lvl3pPr indent="-2857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■"/>
              <a:defRPr/>
            </a:lvl3pPr>
            <a:lvl4pPr indent="-2921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◻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1" type="ftr"/>
          </p:nvPr>
        </p:nvSpPr>
        <p:spPr>
          <a:xfrm>
            <a:off x="2555882" y="4839891"/>
            <a:ext cx="4983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 rot="5400000">
            <a:off x="5608513" y="1373400"/>
            <a:ext cx="4119900" cy="205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 rot="5400000">
            <a:off x="1411877" y="-611849"/>
            <a:ext cx="4119900" cy="60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29845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■"/>
              <a:defRPr/>
            </a:lvl1pPr>
            <a:lvl2pPr indent="-2984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100"/>
              <a:buChar char="◻"/>
              <a:defRPr/>
            </a:lvl2pPr>
            <a:lvl3pPr indent="-2857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00"/>
              <a:buChar char="■"/>
              <a:defRPr/>
            </a:lvl3pPr>
            <a:lvl4pPr indent="-2921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00"/>
              <a:buChar char="◻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▪"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1" type="ftr"/>
          </p:nvPr>
        </p:nvSpPr>
        <p:spPr>
          <a:xfrm>
            <a:off x="2555882" y="4839891"/>
            <a:ext cx="4983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7010400" y="4860342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idx="11" type="ftr"/>
          </p:nvPr>
        </p:nvSpPr>
        <p:spPr>
          <a:xfrm>
            <a:off x="2555882" y="4839891"/>
            <a:ext cx="49833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Pts val="1100"/>
              <a:buFont typeface="Arial"/>
              <a:buNone/>
              <a:defRPr b="1" i="1" sz="900" u="none" cap="none" strike="noStrik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2" type="sldNum"/>
          </p:nvPr>
        </p:nvSpPr>
        <p:spPr>
          <a:xfrm>
            <a:off x="5292725" y="4569619"/>
            <a:ext cx="2133600" cy="180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" name="Google Shape;8;p8"/>
          <p:cNvSpPr/>
          <p:nvPr/>
        </p:nvSpPr>
        <p:spPr>
          <a:xfrm>
            <a:off x="0" y="0"/>
            <a:ext cx="285900" cy="40020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Google Shape;9;p8"/>
          <p:cNvSpPr/>
          <p:nvPr/>
        </p:nvSpPr>
        <p:spPr>
          <a:xfrm>
            <a:off x="412750" y="101213"/>
            <a:ext cx="8731200" cy="206100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8"/>
          <p:cNvSpPr/>
          <p:nvPr/>
        </p:nvSpPr>
        <p:spPr>
          <a:xfrm>
            <a:off x="409582" y="101213"/>
            <a:ext cx="138000" cy="10590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547690" y="10"/>
            <a:ext cx="139800" cy="10380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/>
          <p:nvPr/>
        </p:nvSpPr>
        <p:spPr>
          <a:xfrm>
            <a:off x="547690" y="101213"/>
            <a:ext cx="139800" cy="10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99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8"/>
          <p:cNvSpPr/>
          <p:nvPr/>
        </p:nvSpPr>
        <p:spPr>
          <a:xfrm>
            <a:off x="274645" y="205978"/>
            <a:ext cx="136500" cy="103800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8"/>
          <p:cNvSpPr/>
          <p:nvPr/>
        </p:nvSpPr>
        <p:spPr>
          <a:xfrm>
            <a:off x="131770" y="102404"/>
            <a:ext cx="141300" cy="103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" name="Google Shape;15;p8"/>
          <p:cNvSpPr/>
          <p:nvPr/>
        </p:nvSpPr>
        <p:spPr>
          <a:xfrm>
            <a:off x="409582" y="203597"/>
            <a:ext cx="138000" cy="10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99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8"/>
          <p:cNvSpPr/>
          <p:nvPr/>
        </p:nvSpPr>
        <p:spPr>
          <a:xfrm>
            <a:off x="274645" y="307184"/>
            <a:ext cx="136500" cy="102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999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3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468313" y="1383512"/>
            <a:ext cx="8229600" cy="30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>
            <a:lvl1pPr indent="-34925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Noto Sans Symbols"/>
              <a:buChar char="■"/>
              <a:def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◻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Noto Sans Symbols"/>
              <a:buChar char="■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Char char="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3020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3020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8"/>
          <p:cNvSpPr txBox="1"/>
          <p:nvPr>
            <p:ph idx="10" type="dt"/>
          </p:nvPr>
        </p:nvSpPr>
        <p:spPr>
          <a:xfrm>
            <a:off x="468313" y="4677966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0" name="Google Shape;20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12360" y="4538967"/>
            <a:ext cx="729083" cy="4544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6.png"/><Relationship Id="rId5" Type="http://schemas.openxmlformats.org/officeDocument/2006/relationships/image" Target="../media/image27.png"/><Relationship Id="rId6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Relationship Id="rId5" Type="http://schemas.openxmlformats.org/officeDocument/2006/relationships/image" Target="../media/image16.png"/><Relationship Id="rId6" Type="http://schemas.openxmlformats.org/officeDocument/2006/relationships/image" Target="../media/image26.png"/><Relationship Id="rId7" Type="http://schemas.openxmlformats.org/officeDocument/2006/relationships/image" Target="../media/image12.png"/><Relationship Id="rId8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Relationship Id="rId4" Type="http://schemas.openxmlformats.org/officeDocument/2006/relationships/image" Target="../media/image31.png"/><Relationship Id="rId5" Type="http://schemas.openxmlformats.org/officeDocument/2006/relationships/image" Target="../media/image39.png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Relationship Id="rId6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png"/><Relationship Id="rId4" Type="http://schemas.openxmlformats.org/officeDocument/2006/relationships/image" Target="../media/image5.png"/><Relationship Id="rId5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1.png"/><Relationship Id="rId4" Type="http://schemas.openxmlformats.org/officeDocument/2006/relationships/image" Target="../media/image3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8.png"/><Relationship Id="rId4" Type="http://schemas.openxmlformats.org/officeDocument/2006/relationships/image" Target="../media/image4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9.png"/><Relationship Id="rId4" Type="http://schemas.openxmlformats.org/officeDocument/2006/relationships/image" Target="../media/image41.png"/><Relationship Id="rId5" Type="http://schemas.openxmlformats.org/officeDocument/2006/relationships/image" Target="../media/image4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Relationship Id="rId4" Type="http://schemas.openxmlformats.org/officeDocument/2006/relationships/image" Target="../media/image5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>
            <p:ph type="ctrTitle"/>
          </p:nvPr>
        </p:nvSpPr>
        <p:spPr>
          <a:xfrm>
            <a:off x="2971800" y="1371600"/>
            <a:ext cx="6019800" cy="165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600">
                <a:solidFill>
                  <a:schemeClr val="lt1"/>
                </a:solidFill>
              </a:rPr>
              <a:t>A Quantum Algorithm for Evaluating the Hamming Distance</a:t>
            </a:r>
            <a:endParaRPr sz="2600">
              <a:solidFill>
                <a:schemeClr val="lt1"/>
              </a:solidFill>
            </a:endParaRPr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6086400" y="3556525"/>
            <a:ext cx="29052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zh-TW" sz="2000"/>
              <a:t>王昱傑 顏暐翰 高子豪</a:t>
            </a:r>
            <a:endParaRPr sz="2000"/>
          </a:p>
        </p:txBody>
      </p:sp>
      <p:sp>
        <p:nvSpPr>
          <p:cNvPr id="89" name="Google Shape;89;p1"/>
          <p:cNvSpPr txBox="1"/>
          <p:nvPr>
            <p:ph idx="12" type="sldNum"/>
          </p:nvPr>
        </p:nvSpPr>
        <p:spPr>
          <a:xfrm>
            <a:off x="7010400" y="4686300"/>
            <a:ext cx="2133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c06f7b2d1b_7_34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55" name="Google Shape;155;g1c06f7b2d1b_7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63" y="1751349"/>
            <a:ext cx="7772123" cy="27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1c06f7b2d1b_7_34"/>
          <p:cNvSpPr/>
          <p:nvPr/>
        </p:nvSpPr>
        <p:spPr>
          <a:xfrm>
            <a:off x="6773900" y="1626313"/>
            <a:ext cx="971700" cy="3008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4c6ccb451_0_23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162" name="Google Shape;162;g114c6ccb451_0_23"/>
          <p:cNvGraphicFramePr/>
          <p:nvPr/>
        </p:nvGraphicFramePr>
        <p:xfrm>
          <a:off x="9525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{866977D3-30D8-43D1-8E5B-FE87A0845536}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1/4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1/4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1/4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1/4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50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x0</a:t>
                      </a:r>
                      <a:r>
                        <a:rPr lang="zh-TW"/>
                        <a:t>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50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x1</a:t>
                      </a:r>
                      <a:r>
                        <a:rPr lang="zh-TW"/>
                        <a:t>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y</a:t>
                      </a:r>
                      <a:r>
                        <a:rPr baseline="-25000" lang="zh-TW"/>
                        <a:t>f</a:t>
                      </a:r>
                      <a:endParaRPr baseline="-25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y</a:t>
                      </a:r>
                      <a:r>
                        <a:rPr baseline="-25000" lang="zh-TW"/>
                        <a:t>g</a:t>
                      </a:r>
                      <a:endParaRPr baseline="-25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3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φ</a:t>
                      </a:r>
                      <a:r>
                        <a:rPr lang="zh-TW" sz="10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3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φ</a:t>
                      </a:r>
                      <a:r>
                        <a:rPr lang="zh-TW" sz="10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0fe02b3044_0_36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Proposed Algorithm - Step 5 &amp; 6</a:t>
            </a:r>
            <a:endParaRPr/>
          </a:p>
        </p:txBody>
      </p:sp>
      <p:sp>
        <p:nvSpPr>
          <p:cNvPr id="168" name="Google Shape;168;g10fe02b3044_0_36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69" name="Google Shape;169;g10fe02b3044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91225"/>
            <a:ext cx="8839199" cy="716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" name="Google Shape;170;g10fe02b3044_0_36"/>
          <p:cNvGrpSpPr/>
          <p:nvPr/>
        </p:nvGrpSpPr>
        <p:grpSpPr>
          <a:xfrm>
            <a:off x="1414919" y="2474946"/>
            <a:ext cx="5431887" cy="2291428"/>
            <a:chOff x="1414919" y="2474946"/>
            <a:chExt cx="5431887" cy="2291428"/>
          </a:xfrm>
        </p:grpSpPr>
        <p:pic>
          <p:nvPicPr>
            <p:cNvPr id="171" name="Google Shape;171;g10fe02b3044_0_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14919" y="2527375"/>
              <a:ext cx="5431887" cy="223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g10fe02b3044_0_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13429" y="2474946"/>
              <a:ext cx="526750" cy="686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g10fe02b3044_0_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45675" y="2677475"/>
              <a:ext cx="297600" cy="281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g10fe02b3044_0_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713429" y="3577984"/>
              <a:ext cx="526750" cy="686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g10fe02b3044_0_3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745675" y="3757575"/>
              <a:ext cx="297600" cy="2815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c06f7b2d1b_7_41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81" name="Google Shape;181;g1c06f7b2d1b_7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463" y="1696449"/>
            <a:ext cx="7772123" cy="27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1c06f7b2d1b_7_41"/>
          <p:cNvSpPr/>
          <p:nvPr/>
        </p:nvSpPr>
        <p:spPr>
          <a:xfrm>
            <a:off x="7745500" y="1669050"/>
            <a:ext cx="516000" cy="2812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4c6ccb451_0_33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188" name="Google Shape;188;g114c6ccb451_0_33"/>
          <p:cNvGraphicFramePr/>
          <p:nvPr/>
        </p:nvGraphicFramePr>
        <p:xfrm>
          <a:off x="9525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{866977D3-30D8-43D1-8E5B-FE87A0845536}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1/4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1/4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1/4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1/4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50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x0</a:t>
                      </a:r>
                      <a:r>
                        <a:rPr lang="zh-TW"/>
                        <a:t>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50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x1</a:t>
                      </a:r>
                      <a:r>
                        <a:rPr lang="zh-TW"/>
                        <a:t>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y</a:t>
                      </a:r>
                      <a:r>
                        <a:rPr baseline="-25000" lang="zh-TW"/>
                        <a:t>f</a:t>
                      </a:r>
                      <a:endParaRPr baseline="-25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y</a:t>
                      </a:r>
                      <a:r>
                        <a:rPr baseline="-25000" lang="zh-TW"/>
                        <a:t>g</a:t>
                      </a:r>
                      <a:endParaRPr baseline="-25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3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φ</a:t>
                      </a:r>
                      <a:r>
                        <a:rPr lang="zh-TW" sz="10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3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φ</a:t>
                      </a:r>
                      <a:r>
                        <a:rPr lang="zh-TW" sz="10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fe02b3044_0_41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Case Study - U</a:t>
            </a:r>
            <a:r>
              <a:rPr baseline="-25000" lang="zh-TW"/>
              <a:t>f</a:t>
            </a:r>
            <a:r>
              <a:rPr lang="zh-TW"/>
              <a:t> &amp; U</a:t>
            </a:r>
            <a:r>
              <a:rPr baseline="-25000" lang="zh-TW"/>
              <a:t>g</a:t>
            </a:r>
            <a:endParaRPr baseline="-25000"/>
          </a:p>
        </p:txBody>
      </p:sp>
      <p:sp>
        <p:nvSpPr>
          <p:cNvPr id="194" name="Google Shape;194;g10fe02b3044_0_41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95" name="Google Shape;195;g10fe02b3044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79175"/>
            <a:ext cx="8839199" cy="172038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10fe02b3044_0_41"/>
          <p:cNvSpPr/>
          <p:nvPr/>
        </p:nvSpPr>
        <p:spPr>
          <a:xfrm>
            <a:off x="3452625" y="1559250"/>
            <a:ext cx="445500" cy="2315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0fe02b3044_0_41"/>
          <p:cNvSpPr/>
          <p:nvPr/>
        </p:nvSpPr>
        <p:spPr>
          <a:xfrm>
            <a:off x="5427525" y="1559250"/>
            <a:ext cx="445500" cy="2315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0fe02b3044_0_57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Case Study - ζ</a:t>
            </a:r>
            <a:r>
              <a:rPr baseline="-25000" lang="zh-TW"/>
              <a:t>0</a:t>
            </a:r>
            <a:r>
              <a:rPr lang="zh-TW"/>
              <a:t> &amp; ζ</a:t>
            </a:r>
            <a:r>
              <a:rPr baseline="-25000" lang="zh-TW"/>
              <a:t>1</a:t>
            </a:r>
            <a:endParaRPr baseline="-25000"/>
          </a:p>
        </p:txBody>
      </p:sp>
      <p:sp>
        <p:nvSpPr>
          <p:cNvPr id="203" name="Google Shape;203;g10fe02b3044_0_57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04" name="Google Shape;204;g10fe02b3044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13" y="3004500"/>
            <a:ext cx="8955967" cy="75261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10fe02b3044_0_57"/>
          <p:cNvSpPr txBox="1"/>
          <p:nvPr/>
        </p:nvSpPr>
        <p:spPr>
          <a:xfrm>
            <a:off x="5778300" y="1371600"/>
            <a:ext cx="196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0000"/>
                </a:solidFill>
              </a:rPr>
              <a:t>|x</a:t>
            </a:r>
            <a:r>
              <a:rPr baseline="-25000" lang="zh-TW" sz="1600">
                <a:solidFill>
                  <a:srgbClr val="FF0000"/>
                </a:solidFill>
              </a:rPr>
              <a:t>1</a:t>
            </a:r>
            <a:r>
              <a:rPr lang="zh-TW" sz="1600">
                <a:solidFill>
                  <a:srgbClr val="FF0000"/>
                </a:solidFill>
              </a:rPr>
              <a:t>x</a:t>
            </a:r>
            <a:r>
              <a:rPr baseline="-25000" lang="zh-TW" sz="1600">
                <a:solidFill>
                  <a:srgbClr val="FF0000"/>
                </a:solidFill>
              </a:rPr>
              <a:t>2</a:t>
            </a:r>
            <a:r>
              <a:rPr lang="zh-TW" sz="1600">
                <a:solidFill>
                  <a:srgbClr val="FF0000"/>
                </a:solidFill>
              </a:rPr>
              <a:t>,y</a:t>
            </a:r>
            <a:r>
              <a:rPr baseline="-25000" lang="zh-TW" sz="1600">
                <a:solidFill>
                  <a:srgbClr val="FF0000"/>
                </a:solidFill>
              </a:rPr>
              <a:t>f,</a:t>
            </a:r>
            <a:r>
              <a:rPr lang="zh-TW" sz="1600">
                <a:solidFill>
                  <a:srgbClr val="FF0000"/>
                </a:solidFill>
              </a:rPr>
              <a:t>y</a:t>
            </a:r>
            <a:r>
              <a:rPr baseline="-25000" lang="zh-TW" sz="1600">
                <a:solidFill>
                  <a:srgbClr val="FF0000"/>
                </a:solidFill>
              </a:rPr>
              <a:t>g</a:t>
            </a:r>
            <a:r>
              <a:rPr lang="zh-TW" sz="1600">
                <a:solidFill>
                  <a:srgbClr val="FF0000"/>
                </a:solidFill>
              </a:rPr>
              <a:t>,φ</a:t>
            </a:r>
            <a:r>
              <a:rPr baseline="-25000" lang="zh-TW" sz="1600">
                <a:solidFill>
                  <a:srgbClr val="FF0000"/>
                </a:solidFill>
              </a:rPr>
              <a:t>1</a:t>
            </a:r>
            <a:r>
              <a:rPr lang="zh-TW" sz="1600">
                <a:solidFill>
                  <a:srgbClr val="FF0000"/>
                </a:solidFill>
              </a:rPr>
              <a:t>φ</a:t>
            </a:r>
            <a:r>
              <a:rPr baseline="-25000" lang="zh-TW" sz="1600">
                <a:solidFill>
                  <a:srgbClr val="FF0000"/>
                </a:solidFill>
              </a:rPr>
              <a:t>2</a:t>
            </a:r>
            <a:r>
              <a:rPr lang="zh-TW" sz="1600">
                <a:solidFill>
                  <a:srgbClr val="FF0000"/>
                </a:solidFill>
                <a:highlight>
                  <a:srgbClr val="FFFFFF"/>
                </a:highlight>
              </a:rPr>
              <a:t>⟩</a:t>
            </a:r>
            <a:endParaRPr baseline="-25000" sz="1600">
              <a:solidFill>
                <a:srgbClr val="FF0000"/>
              </a:solidFill>
            </a:endParaRPr>
          </a:p>
        </p:txBody>
      </p:sp>
      <p:grpSp>
        <p:nvGrpSpPr>
          <p:cNvPr id="206" name="Google Shape;206;g10fe02b3044_0_57"/>
          <p:cNvGrpSpPr/>
          <p:nvPr/>
        </p:nvGrpSpPr>
        <p:grpSpPr>
          <a:xfrm>
            <a:off x="94013" y="2407488"/>
            <a:ext cx="5093728" cy="503000"/>
            <a:chOff x="457200" y="1642525"/>
            <a:chExt cx="5093728" cy="503000"/>
          </a:xfrm>
        </p:grpSpPr>
        <p:pic>
          <p:nvPicPr>
            <p:cNvPr id="207" name="Google Shape;207;g10fe02b3044_0_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99650" y="1714425"/>
              <a:ext cx="3651278" cy="43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g10fe02b3044_0_5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57200" y="1642525"/>
              <a:ext cx="1376475" cy="493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9" name="Google Shape;209;g10fe02b3044_0_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7010" y="342903"/>
            <a:ext cx="4766990" cy="927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fe02b3044_0_63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Case Study</a:t>
            </a:r>
            <a:r>
              <a:rPr lang="zh-TW"/>
              <a:t> - ζ</a:t>
            </a:r>
            <a:r>
              <a:rPr baseline="-25000" lang="zh-TW"/>
              <a:t>2</a:t>
            </a:r>
            <a:endParaRPr/>
          </a:p>
        </p:txBody>
      </p:sp>
      <p:sp>
        <p:nvSpPr>
          <p:cNvPr id="215" name="Google Shape;215;g10fe02b3044_0_63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16" name="Google Shape;216;g10fe02b3044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075" y="1903595"/>
            <a:ext cx="6472325" cy="125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g10fe02b3044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988" y="3154150"/>
            <a:ext cx="6114500" cy="115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g10fe02b3044_0_63"/>
          <p:cNvSpPr txBox="1"/>
          <p:nvPr/>
        </p:nvSpPr>
        <p:spPr>
          <a:xfrm>
            <a:off x="5778300" y="1371600"/>
            <a:ext cx="196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0000"/>
                </a:solidFill>
              </a:rPr>
              <a:t>|x</a:t>
            </a:r>
            <a:r>
              <a:rPr baseline="-25000" lang="zh-TW" sz="1600">
                <a:solidFill>
                  <a:srgbClr val="FF0000"/>
                </a:solidFill>
              </a:rPr>
              <a:t>1</a:t>
            </a:r>
            <a:r>
              <a:rPr lang="zh-TW" sz="1600">
                <a:solidFill>
                  <a:srgbClr val="FF0000"/>
                </a:solidFill>
              </a:rPr>
              <a:t>x</a:t>
            </a:r>
            <a:r>
              <a:rPr baseline="-25000" lang="zh-TW" sz="1600">
                <a:solidFill>
                  <a:srgbClr val="FF0000"/>
                </a:solidFill>
              </a:rPr>
              <a:t>2</a:t>
            </a:r>
            <a:r>
              <a:rPr lang="zh-TW" sz="1600">
                <a:solidFill>
                  <a:srgbClr val="FF0000"/>
                </a:solidFill>
              </a:rPr>
              <a:t>,y</a:t>
            </a:r>
            <a:r>
              <a:rPr baseline="-25000" lang="zh-TW" sz="1600">
                <a:solidFill>
                  <a:srgbClr val="FF0000"/>
                </a:solidFill>
              </a:rPr>
              <a:t>f,</a:t>
            </a:r>
            <a:r>
              <a:rPr lang="zh-TW" sz="1600">
                <a:solidFill>
                  <a:srgbClr val="FF0000"/>
                </a:solidFill>
              </a:rPr>
              <a:t>y</a:t>
            </a:r>
            <a:r>
              <a:rPr baseline="-25000" lang="zh-TW" sz="1600">
                <a:solidFill>
                  <a:srgbClr val="FF0000"/>
                </a:solidFill>
              </a:rPr>
              <a:t>g</a:t>
            </a:r>
            <a:r>
              <a:rPr lang="zh-TW" sz="1600">
                <a:solidFill>
                  <a:srgbClr val="FF0000"/>
                </a:solidFill>
              </a:rPr>
              <a:t>,φ</a:t>
            </a:r>
            <a:r>
              <a:rPr baseline="-25000" lang="zh-TW" sz="1600">
                <a:solidFill>
                  <a:srgbClr val="FF0000"/>
                </a:solidFill>
              </a:rPr>
              <a:t>1</a:t>
            </a:r>
            <a:r>
              <a:rPr lang="zh-TW" sz="1600">
                <a:solidFill>
                  <a:srgbClr val="FF0000"/>
                </a:solidFill>
              </a:rPr>
              <a:t>φ</a:t>
            </a:r>
            <a:r>
              <a:rPr baseline="-25000" lang="zh-TW" sz="1600">
                <a:solidFill>
                  <a:srgbClr val="FF0000"/>
                </a:solidFill>
              </a:rPr>
              <a:t>2</a:t>
            </a:r>
            <a:r>
              <a:rPr lang="zh-TW" sz="1600">
                <a:solidFill>
                  <a:srgbClr val="FF0000"/>
                </a:solidFill>
                <a:highlight>
                  <a:srgbClr val="FFFFFF"/>
                </a:highlight>
              </a:rPr>
              <a:t>⟩</a:t>
            </a:r>
            <a:endParaRPr baseline="-25000" sz="1600">
              <a:solidFill>
                <a:srgbClr val="FF0000"/>
              </a:solidFill>
            </a:endParaRPr>
          </a:p>
        </p:txBody>
      </p:sp>
      <p:pic>
        <p:nvPicPr>
          <p:cNvPr id="219" name="Google Shape;219;g10fe02b3044_0_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77010" y="342903"/>
            <a:ext cx="4766990" cy="927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0fe02b3044_0_75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Case Study</a:t>
            </a:r>
            <a:r>
              <a:rPr lang="zh-TW"/>
              <a:t> - ζ</a:t>
            </a:r>
            <a:r>
              <a:rPr baseline="-25000" lang="zh-TW"/>
              <a:t>3</a:t>
            </a:r>
            <a:endParaRPr/>
          </a:p>
        </p:txBody>
      </p:sp>
      <p:sp>
        <p:nvSpPr>
          <p:cNvPr id="225" name="Google Shape;225;g10fe02b3044_0_75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6" name="Google Shape;226;g10fe02b3044_0_75"/>
          <p:cNvSpPr txBox="1"/>
          <p:nvPr/>
        </p:nvSpPr>
        <p:spPr>
          <a:xfrm>
            <a:off x="208800" y="3771900"/>
            <a:ext cx="849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7" name="Google Shape;227;g10fe02b3044_0_75"/>
          <p:cNvGrpSpPr/>
          <p:nvPr/>
        </p:nvGrpSpPr>
        <p:grpSpPr>
          <a:xfrm>
            <a:off x="857176" y="2872788"/>
            <a:ext cx="3622774" cy="965287"/>
            <a:chOff x="1" y="2377875"/>
            <a:chExt cx="3622774" cy="965287"/>
          </a:xfrm>
        </p:grpSpPr>
        <p:pic>
          <p:nvPicPr>
            <p:cNvPr id="228" name="Google Shape;228;g10fe02b3044_0_7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" y="2377875"/>
              <a:ext cx="3622774" cy="514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9" name="Google Shape;229;g10fe02b3044_0_7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57200" y="3004212"/>
              <a:ext cx="1386600" cy="338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0" name="Google Shape;230;g10fe02b3044_0_75"/>
            <p:cNvSpPr/>
            <p:nvPr/>
          </p:nvSpPr>
          <p:spPr>
            <a:xfrm>
              <a:off x="229050" y="2403650"/>
              <a:ext cx="125400" cy="180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1" name="Google Shape;231;g10fe02b3044_0_75"/>
          <p:cNvGrpSpPr/>
          <p:nvPr/>
        </p:nvGrpSpPr>
        <p:grpSpPr>
          <a:xfrm>
            <a:off x="841575" y="1759913"/>
            <a:ext cx="7229257" cy="842825"/>
            <a:chOff x="841575" y="1573925"/>
            <a:chExt cx="7229257" cy="842825"/>
          </a:xfrm>
        </p:grpSpPr>
        <p:grpSp>
          <p:nvGrpSpPr>
            <p:cNvPr id="232" name="Google Shape;232;g10fe02b3044_0_75"/>
            <p:cNvGrpSpPr/>
            <p:nvPr/>
          </p:nvGrpSpPr>
          <p:grpSpPr>
            <a:xfrm>
              <a:off x="841575" y="1646600"/>
              <a:ext cx="7229257" cy="770150"/>
              <a:chOff x="820125" y="1456700"/>
              <a:chExt cx="7229257" cy="770150"/>
            </a:xfrm>
          </p:grpSpPr>
          <p:pic>
            <p:nvPicPr>
              <p:cNvPr id="233" name="Google Shape;233;g10fe02b3044_0_7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1246492" y="1456700"/>
                <a:ext cx="6802891" cy="7701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4" name="Google Shape;234;g10fe02b3044_0_75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820125" y="1705913"/>
                <a:ext cx="705474" cy="35273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5" name="Google Shape;235;g10fe02b3044_0_75"/>
            <p:cNvSpPr/>
            <p:nvPr/>
          </p:nvSpPr>
          <p:spPr>
            <a:xfrm>
              <a:off x="5555325" y="1573925"/>
              <a:ext cx="540000" cy="1809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6" name="Google Shape;236;g10fe02b3044_0_75"/>
          <p:cNvSpPr txBox="1"/>
          <p:nvPr/>
        </p:nvSpPr>
        <p:spPr>
          <a:xfrm>
            <a:off x="5778300" y="1371600"/>
            <a:ext cx="196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0000"/>
                </a:solidFill>
              </a:rPr>
              <a:t>|x</a:t>
            </a:r>
            <a:r>
              <a:rPr baseline="-25000" lang="zh-TW" sz="1600">
                <a:solidFill>
                  <a:srgbClr val="FF0000"/>
                </a:solidFill>
              </a:rPr>
              <a:t>1</a:t>
            </a:r>
            <a:r>
              <a:rPr lang="zh-TW" sz="1600">
                <a:solidFill>
                  <a:srgbClr val="FF0000"/>
                </a:solidFill>
              </a:rPr>
              <a:t>x</a:t>
            </a:r>
            <a:r>
              <a:rPr baseline="-25000" lang="zh-TW" sz="1600">
                <a:solidFill>
                  <a:srgbClr val="FF0000"/>
                </a:solidFill>
              </a:rPr>
              <a:t>2</a:t>
            </a:r>
            <a:r>
              <a:rPr lang="zh-TW" sz="1600">
                <a:solidFill>
                  <a:srgbClr val="FF0000"/>
                </a:solidFill>
              </a:rPr>
              <a:t>,y</a:t>
            </a:r>
            <a:r>
              <a:rPr baseline="-25000" lang="zh-TW" sz="1600">
                <a:solidFill>
                  <a:srgbClr val="FF0000"/>
                </a:solidFill>
              </a:rPr>
              <a:t>f,</a:t>
            </a:r>
            <a:r>
              <a:rPr lang="zh-TW" sz="1600">
                <a:solidFill>
                  <a:srgbClr val="FF0000"/>
                </a:solidFill>
              </a:rPr>
              <a:t>y</a:t>
            </a:r>
            <a:r>
              <a:rPr baseline="-25000" lang="zh-TW" sz="1600">
                <a:solidFill>
                  <a:srgbClr val="FF0000"/>
                </a:solidFill>
              </a:rPr>
              <a:t>g</a:t>
            </a:r>
            <a:r>
              <a:rPr lang="zh-TW" sz="1600">
                <a:solidFill>
                  <a:srgbClr val="FF0000"/>
                </a:solidFill>
              </a:rPr>
              <a:t>,φ</a:t>
            </a:r>
            <a:r>
              <a:rPr baseline="-25000" lang="zh-TW" sz="1600">
                <a:solidFill>
                  <a:srgbClr val="FF0000"/>
                </a:solidFill>
              </a:rPr>
              <a:t>1</a:t>
            </a:r>
            <a:r>
              <a:rPr lang="zh-TW" sz="1600">
                <a:solidFill>
                  <a:srgbClr val="FF0000"/>
                </a:solidFill>
              </a:rPr>
              <a:t>φ</a:t>
            </a:r>
            <a:r>
              <a:rPr baseline="-25000" lang="zh-TW" sz="1600">
                <a:solidFill>
                  <a:srgbClr val="FF0000"/>
                </a:solidFill>
              </a:rPr>
              <a:t>2</a:t>
            </a:r>
            <a:r>
              <a:rPr lang="zh-TW" sz="1600">
                <a:solidFill>
                  <a:srgbClr val="FF0000"/>
                </a:solidFill>
                <a:highlight>
                  <a:srgbClr val="FFFFFF"/>
                </a:highlight>
              </a:rPr>
              <a:t>⟩</a:t>
            </a:r>
            <a:endParaRPr baseline="-25000" sz="1600">
              <a:solidFill>
                <a:srgbClr val="FF0000"/>
              </a:solidFill>
            </a:endParaRPr>
          </a:p>
        </p:txBody>
      </p:sp>
      <p:pic>
        <p:nvPicPr>
          <p:cNvPr id="237" name="Google Shape;237;g10fe02b3044_0_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77010" y="342903"/>
            <a:ext cx="4766990" cy="927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8" name="Google Shape;238;g10fe02b3044_0_75"/>
          <p:cNvSpPr txBox="1"/>
          <p:nvPr/>
        </p:nvSpPr>
        <p:spPr>
          <a:xfrm>
            <a:off x="152400" y="1270700"/>
            <a:ext cx="153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Previous state : 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39" name="Google Shape;239;g10fe02b3044_0_75"/>
          <p:cNvSpPr/>
          <p:nvPr/>
        </p:nvSpPr>
        <p:spPr>
          <a:xfrm>
            <a:off x="857182" y="1840552"/>
            <a:ext cx="7171200" cy="8427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g10fe02b3044_0_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66050" y="3311596"/>
            <a:ext cx="5358501" cy="6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0fe02b3044_0_7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28250" y="3942712"/>
            <a:ext cx="5933605" cy="66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0fe02b3044_0_82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Case Study</a:t>
            </a:r>
            <a:r>
              <a:rPr lang="zh-TW"/>
              <a:t> - ζ</a:t>
            </a:r>
            <a:r>
              <a:rPr baseline="-25000" lang="zh-TW"/>
              <a:t>4</a:t>
            </a:r>
            <a:endParaRPr/>
          </a:p>
        </p:txBody>
      </p:sp>
      <p:sp>
        <p:nvSpPr>
          <p:cNvPr id="247" name="Google Shape;247;g10fe02b3044_0_82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48" name="Google Shape;248;g10fe02b3044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268" y="3616724"/>
            <a:ext cx="7751469" cy="78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10fe02b3044_0_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4246" y="2113385"/>
            <a:ext cx="6975507" cy="761575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0" name="Google Shape;250;g10fe02b3044_0_82"/>
          <p:cNvSpPr txBox="1"/>
          <p:nvPr/>
        </p:nvSpPr>
        <p:spPr>
          <a:xfrm>
            <a:off x="286675" y="1713163"/>
            <a:ext cx="153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Previous state : 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51" name="Google Shape;251;g10fe02b3044_0_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1" y="3201000"/>
            <a:ext cx="8879126" cy="4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10fe02b3044_0_82"/>
          <p:cNvSpPr txBox="1"/>
          <p:nvPr/>
        </p:nvSpPr>
        <p:spPr>
          <a:xfrm>
            <a:off x="5778300" y="1371600"/>
            <a:ext cx="196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0000"/>
                </a:solidFill>
              </a:rPr>
              <a:t>|x</a:t>
            </a:r>
            <a:r>
              <a:rPr baseline="-25000" lang="zh-TW" sz="1600">
                <a:solidFill>
                  <a:srgbClr val="FF0000"/>
                </a:solidFill>
              </a:rPr>
              <a:t>1</a:t>
            </a:r>
            <a:r>
              <a:rPr lang="zh-TW" sz="1600">
                <a:solidFill>
                  <a:srgbClr val="FF0000"/>
                </a:solidFill>
              </a:rPr>
              <a:t>x</a:t>
            </a:r>
            <a:r>
              <a:rPr baseline="-25000" lang="zh-TW" sz="1600">
                <a:solidFill>
                  <a:srgbClr val="FF0000"/>
                </a:solidFill>
              </a:rPr>
              <a:t>2</a:t>
            </a:r>
            <a:r>
              <a:rPr lang="zh-TW" sz="1600">
                <a:solidFill>
                  <a:srgbClr val="FF0000"/>
                </a:solidFill>
              </a:rPr>
              <a:t>,y</a:t>
            </a:r>
            <a:r>
              <a:rPr baseline="-25000" lang="zh-TW" sz="1600">
                <a:solidFill>
                  <a:srgbClr val="FF0000"/>
                </a:solidFill>
              </a:rPr>
              <a:t>f,</a:t>
            </a:r>
            <a:r>
              <a:rPr lang="zh-TW" sz="1600">
                <a:solidFill>
                  <a:srgbClr val="FF0000"/>
                </a:solidFill>
              </a:rPr>
              <a:t>y</a:t>
            </a:r>
            <a:r>
              <a:rPr baseline="-25000" lang="zh-TW" sz="1600">
                <a:solidFill>
                  <a:srgbClr val="FF0000"/>
                </a:solidFill>
              </a:rPr>
              <a:t>g</a:t>
            </a:r>
            <a:r>
              <a:rPr lang="zh-TW" sz="1600">
                <a:solidFill>
                  <a:srgbClr val="FF0000"/>
                </a:solidFill>
              </a:rPr>
              <a:t>,φ</a:t>
            </a:r>
            <a:r>
              <a:rPr baseline="-25000" lang="zh-TW" sz="1600">
                <a:solidFill>
                  <a:srgbClr val="FF0000"/>
                </a:solidFill>
              </a:rPr>
              <a:t>1</a:t>
            </a:r>
            <a:r>
              <a:rPr lang="zh-TW" sz="1600">
                <a:solidFill>
                  <a:srgbClr val="FF0000"/>
                </a:solidFill>
              </a:rPr>
              <a:t>φ</a:t>
            </a:r>
            <a:r>
              <a:rPr baseline="-25000" lang="zh-TW" sz="1600">
                <a:solidFill>
                  <a:srgbClr val="FF0000"/>
                </a:solidFill>
              </a:rPr>
              <a:t>2</a:t>
            </a:r>
            <a:r>
              <a:rPr lang="zh-TW" sz="1600">
                <a:solidFill>
                  <a:srgbClr val="FF0000"/>
                </a:solidFill>
                <a:highlight>
                  <a:srgbClr val="FFFFFF"/>
                </a:highlight>
              </a:rPr>
              <a:t>⟩</a:t>
            </a:r>
            <a:endParaRPr baseline="-25000" sz="1600">
              <a:solidFill>
                <a:srgbClr val="FF0000"/>
              </a:solidFill>
            </a:endParaRPr>
          </a:p>
        </p:txBody>
      </p:sp>
      <p:pic>
        <p:nvPicPr>
          <p:cNvPr id="253" name="Google Shape;253;g10fe02b3044_0_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7010" y="342903"/>
            <a:ext cx="4766990" cy="9278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0fe02b3044_0_4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5" name="Google Shape;95;g10fe02b3044_0_4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Hamming Distance</a:t>
            </a:r>
            <a:endParaRPr/>
          </a:p>
        </p:txBody>
      </p:sp>
      <p:pic>
        <p:nvPicPr>
          <p:cNvPr id="96" name="Google Shape;96;g10fe02b3044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0"/>
            <a:ext cx="8839199" cy="2721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0fe02b3044_0_117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Case Study - ζ</a:t>
            </a:r>
            <a:r>
              <a:rPr baseline="-25000" lang="zh-TW"/>
              <a:t>4</a:t>
            </a:r>
            <a:endParaRPr/>
          </a:p>
        </p:txBody>
      </p:sp>
      <p:sp>
        <p:nvSpPr>
          <p:cNvPr id="259" name="Google Shape;259;g10fe02b3044_0_117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60" name="Google Shape;260;g10fe02b3044_0_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25" y="1202400"/>
            <a:ext cx="5360625" cy="394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10fe02b3044_0_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175" y="3383325"/>
            <a:ext cx="3291750" cy="49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10fe02b3044_0_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2087" y="3874650"/>
            <a:ext cx="3401917" cy="491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g10fe02b3044_0_117"/>
          <p:cNvSpPr/>
          <p:nvPr/>
        </p:nvSpPr>
        <p:spPr>
          <a:xfrm>
            <a:off x="1042875" y="3138750"/>
            <a:ext cx="3750900" cy="7359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10fe02b3044_0_117"/>
          <p:cNvSpPr/>
          <p:nvPr/>
        </p:nvSpPr>
        <p:spPr>
          <a:xfrm>
            <a:off x="1194750" y="3891150"/>
            <a:ext cx="3599100" cy="735900"/>
          </a:xfrm>
          <a:prstGeom prst="rect">
            <a:avLst/>
          </a:prstGeom>
          <a:noFill/>
          <a:ln cap="flat" cmpd="sng" w="190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5" name="Google Shape;265;g10fe02b3044_0_1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23900" y="3397775"/>
            <a:ext cx="293075" cy="2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0fe02b3044_0_126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Case Study - ξ</a:t>
            </a:r>
            <a:endParaRPr/>
          </a:p>
        </p:txBody>
      </p:sp>
      <p:sp>
        <p:nvSpPr>
          <p:cNvPr id="271" name="Google Shape;271;g10fe02b3044_0_126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72" name="Google Shape;272;g10fe02b3044_0_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0"/>
            <a:ext cx="8839202" cy="708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10fe02b3044_0_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0419" y="2571750"/>
            <a:ext cx="5431887" cy="223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g10fe02b3044_0_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706" y="1697126"/>
            <a:ext cx="4095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10fe02b3044_0_1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5231" y="1697126"/>
            <a:ext cx="409575" cy="36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0c7dca5542_0_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/>
              <a:t>C</a:t>
            </a:r>
            <a:r>
              <a:rPr lang="zh-TW"/>
              <a:t>oncurrence Value</a:t>
            </a:r>
            <a:endParaRPr/>
          </a:p>
        </p:txBody>
      </p:sp>
      <p:sp>
        <p:nvSpPr>
          <p:cNvPr id="281" name="Google Shape;281;g10c7dca5542_0_1"/>
          <p:cNvSpPr txBox="1"/>
          <p:nvPr>
            <p:ph idx="12" type="sldNum"/>
          </p:nvPr>
        </p:nvSpPr>
        <p:spPr>
          <a:xfrm>
            <a:off x="70675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82" name="Google Shape;282;g10c7dca5542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20444"/>
            <a:ext cx="8839198" cy="1436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10c7dca5542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008961"/>
            <a:ext cx="6762751" cy="191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fe02b3044_0_14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Ham(f(x), g(x))</a:t>
            </a:r>
            <a:endParaRPr/>
          </a:p>
        </p:txBody>
      </p:sp>
      <p:sp>
        <p:nvSpPr>
          <p:cNvPr id="289" name="Google Shape;289;g10fe02b3044_0_148"/>
          <p:cNvSpPr txBox="1"/>
          <p:nvPr>
            <p:ph idx="12" type="sldNum"/>
          </p:nvPr>
        </p:nvSpPr>
        <p:spPr>
          <a:xfrm>
            <a:off x="70675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90" name="Google Shape;290;g10fe02b3044_0_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957" y="3415713"/>
            <a:ext cx="7763786" cy="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g10fe02b3044_0_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550" y="1153588"/>
            <a:ext cx="5606483" cy="23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0fe02b3044_0_15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Complexity</a:t>
            </a:r>
            <a:endParaRPr/>
          </a:p>
        </p:txBody>
      </p:sp>
      <p:sp>
        <p:nvSpPr>
          <p:cNvPr id="297" name="Google Shape;297;g10fe02b3044_0_156"/>
          <p:cNvSpPr txBox="1"/>
          <p:nvPr>
            <p:ph idx="12" type="sldNum"/>
          </p:nvPr>
        </p:nvSpPr>
        <p:spPr>
          <a:xfrm>
            <a:off x="70675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298" name="Google Shape;298;g10fe02b3044_0_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8050"/>
            <a:ext cx="8839202" cy="204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fe02b3044_0_16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Compare - Complexity</a:t>
            </a:r>
            <a:endParaRPr/>
          </a:p>
        </p:txBody>
      </p:sp>
      <p:sp>
        <p:nvSpPr>
          <p:cNvPr id="304" name="Google Shape;304;g10fe02b3044_0_164"/>
          <p:cNvSpPr txBox="1"/>
          <p:nvPr>
            <p:ph idx="12" type="sldNum"/>
          </p:nvPr>
        </p:nvSpPr>
        <p:spPr>
          <a:xfrm>
            <a:off x="70675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05" name="Google Shape;305;g10fe02b3044_0_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375" y="1268044"/>
            <a:ext cx="5886173" cy="3570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0fe02b3044_0_21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Hamming Distance = 0</a:t>
            </a:r>
            <a:endParaRPr/>
          </a:p>
        </p:txBody>
      </p:sp>
      <p:sp>
        <p:nvSpPr>
          <p:cNvPr id="311" name="Google Shape;311;g10fe02b3044_0_210"/>
          <p:cNvSpPr txBox="1"/>
          <p:nvPr>
            <p:ph idx="12" type="sldNum"/>
          </p:nvPr>
        </p:nvSpPr>
        <p:spPr>
          <a:xfrm>
            <a:off x="70675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12" name="Google Shape;312;g10fe02b3044_0_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2125" y="2100037"/>
            <a:ext cx="4691662" cy="294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g10fe02b3044_0_2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472" y="1205148"/>
            <a:ext cx="7999975" cy="8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0fe02b3044_0_17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Hamming Distance = 1</a:t>
            </a:r>
            <a:endParaRPr/>
          </a:p>
        </p:txBody>
      </p:sp>
      <p:sp>
        <p:nvSpPr>
          <p:cNvPr id="319" name="Google Shape;319;g10fe02b3044_0_171"/>
          <p:cNvSpPr txBox="1"/>
          <p:nvPr>
            <p:ph idx="12" type="sldNum"/>
          </p:nvPr>
        </p:nvSpPr>
        <p:spPr>
          <a:xfrm>
            <a:off x="70675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0" name="Google Shape;320;g10fe02b3044_0_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68038"/>
            <a:ext cx="9144001" cy="629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g10fe02b3044_0_1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5575" y="2007737"/>
            <a:ext cx="4573692" cy="2941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g10fe02b3044_0_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025" y="1572844"/>
            <a:ext cx="5856518" cy="357065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10fe02b3044_0_17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Hamming Distance = 2</a:t>
            </a:r>
            <a:endParaRPr/>
          </a:p>
        </p:txBody>
      </p:sp>
      <p:sp>
        <p:nvSpPr>
          <p:cNvPr id="328" name="Google Shape;328;g10fe02b3044_0_179"/>
          <p:cNvSpPr txBox="1"/>
          <p:nvPr>
            <p:ph idx="12" type="sldNum"/>
          </p:nvPr>
        </p:nvSpPr>
        <p:spPr>
          <a:xfrm>
            <a:off x="70675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29" name="Google Shape;329;g10fe02b3044_0_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7700" y="1004250"/>
            <a:ext cx="6667549" cy="9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g10fe02b3044_0_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375" y="1215275"/>
            <a:ext cx="2838450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g10fe02b3044_0_186"/>
          <p:cNvSpPr txBox="1"/>
          <p:nvPr>
            <p:ph type="title"/>
          </p:nvPr>
        </p:nvSpPr>
        <p:spPr>
          <a:xfrm>
            <a:off x="747350" y="22109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Hamming Distance = 3</a:t>
            </a:r>
            <a:endParaRPr/>
          </a:p>
        </p:txBody>
      </p:sp>
      <p:sp>
        <p:nvSpPr>
          <p:cNvPr id="336" name="Google Shape;336;g10fe02b3044_0_186"/>
          <p:cNvSpPr txBox="1"/>
          <p:nvPr>
            <p:ph idx="12" type="sldNum"/>
          </p:nvPr>
        </p:nvSpPr>
        <p:spPr>
          <a:xfrm>
            <a:off x="70675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37" name="Google Shape;337;g10fe02b3044_0_1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5038" y="1758194"/>
            <a:ext cx="5313932" cy="357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10fe02b3044_0_1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8675" y="1077175"/>
            <a:ext cx="6219825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fe02b3044_0_12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Proposed Algorithm - Step 1 &amp; 2</a:t>
            </a:r>
            <a:endParaRPr/>
          </a:p>
        </p:txBody>
      </p:sp>
      <p:sp>
        <p:nvSpPr>
          <p:cNvPr id="102" name="Google Shape;102;g10fe02b3044_0_12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3" name="Google Shape;103;g10fe02b3044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0" y="2729956"/>
            <a:ext cx="8839200" cy="17801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g10fe02b3044_0_12"/>
          <p:cNvGrpSpPr/>
          <p:nvPr/>
        </p:nvGrpSpPr>
        <p:grpSpPr>
          <a:xfrm>
            <a:off x="152400" y="1371600"/>
            <a:ext cx="8839201" cy="1253581"/>
            <a:chOff x="152400" y="1371600"/>
            <a:chExt cx="8839201" cy="1253581"/>
          </a:xfrm>
        </p:grpSpPr>
        <p:pic>
          <p:nvPicPr>
            <p:cNvPr id="105" name="Google Shape;105;g10fe02b3044_0_1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1371600"/>
              <a:ext cx="8839201" cy="12535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g10fe02b3044_0_1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113025" y="2309400"/>
              <a:ext cx="4343450" cy="293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g10fe02b3044_0_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950" y="1470519"/>
            <a:ext cx="5575776" cy="3570656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g10fe02b3044_0_19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zh-TW"/>
              <a:t>Hamming Distance = 4</a:t>
            </a:r>
            <a:endParaRPr/>
          </a:p>
        </p:txBody>
      </p:sp>
      <p:sp>
        <p:nvSpPr>
          <p:cNvPr id="345" name="Google Shape;345;g10fe02b3044_0_193"/>
          <p:cNvSpPr txBox="1"/>
          <p:nvPr>
            <p:ph idx="12" type="sldNum"/>
          </p:nvPr>
        </p:nvSpPr>
        <p:spPr>
          <a:xfrm>
            <a:off x="70675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46" name="Google Shape;346;g10fe02b3044_0_1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150" y="1043838"/>
            <a:ext cx="7715250" cy="69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15161a34e2_0_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g115161a34e2_0_0"/>
          <p:cNvSpPr txBox="1"/>
          <p:nvPr>
            <p:ph idx="1" type="body"/>
          </p:nvPr>
        </p:nvSpPr>
        <p:spPr>
          <a:xfrm>
            <a:off x="2460375" y="2571749"/>
            <a:ext cx="4515900" cy="121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THE END</a:t>
            </a:r>
            <a:endParaRPr/>
          </a:p>
        </p:txBody>
      </p:sp>
      <p:sp>
        <p:nvSpPr>
          <p:cNvPr id="353" name="Google Shape;353;g115161a34e2_0_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4c6ccb451_0_0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112" name="Google Shape;112;g114c6ccb451_0_0"/>
          <p:cNvGraphicFramePr/>
          <p:nvPr/>
        </p:nvGraphicFramePr>
        <p:xfrm>
          <a:off x="952500" y="1238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{866977D3-30D8-43D1-8E5B-FE87A0845536}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1/4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1/4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1/4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1/4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50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x0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50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x1</a:t>
                      </a:r>
                      <a:r>
                        <a:rPr lang="zh-TW"/>
                        <a:t> </a:t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y</a:t>
                      </a:r>
                      <a:r>
                        <a:rPr baseline="-25000" lang="zh-TW"/>
                        <a:t>f</a:t>
                      </a:r>
                      <a:endParaRPr baseline="-25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y</a:t>
                      </a:r>
                      <a:r>
                        <a:rPr baseline="-25000" lang="zh-TW"/>
                        <a:t>g</a:t>
                      </a:r>
                      <a:endParaRPr baseline="-25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3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φ</a:t>
                      </a:r>
                      <a:r>
                        <a:rPr lang="zh-TW" sz="10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sz="1050">
                        <a:solidFill>
                          <a:schemeClr val="dk1"/>
                        </a:solidFill>
                        <a:highlight>
                          <a:srgbClr val="FFFFFF"/>
                        </a:highlight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3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φ</a:t>
                      </a:r>
                      <a:r>
                        <a:rPr lang="zh-TW" sz="10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fe02b3044_0_19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Proposed Algorithm</a:t>
            </a:r>
            <a:r>
              <a:rPr lang="zh-TW"/>
              <a:t> - Step 3</a:t>
            </a:r>
            <a:endParaRPr/>
          </a:p>
        </p:txBody>
      </p:sp>
      <p:sp>
        <p:nvSpPr>
          <p:cNvPr id="118" name="Google Shape;118;g10fe02b3044_0_19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19" name="Google Shape;119;g10fe02b3044_0_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0"/>
            <a:ext cx="8839199" cy="135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10fe02b3044_0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240570"/>
            <a:ext cx="5429250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c55df0707f_2_0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Case </a:t>
            </a:r>
            <a:endParaRPr baseline="-25000"/>
          </a:p>
        </p:txBody>
      </p:sp>
      <p:sp>
        <p:nvSpPr>
          <p:cNvPr id="126" name="Google Shape;126;g1c55df0707f_2_0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7" name="Google Shape;127;g1c55df0707f_2_0"/>
          <p:cNvSpPr txBox="1"/>
          <p:nvPr/>
        </p:nvSpPr>
        <p:spPr>
          <a:xfrm>
            <a:off x="457200" y="1928550"/>
            <a:ext cx="8135100" cy="175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0">
                <a:solidFill>
                  <a:schemeClr val="dk1"/>
                </a:solidFill>
              </a:rPr>
              <a:t>f(00) = 1,   f(01) = </a:t>
            </a:r>
            <a:r>
              <a:rPr lang="zh-TW" sz="3100">
                <a:solidFill>
                  <a:schemeClr val="dk1"/>
                </a:solidFill>
              </a:rPr>
              <a:t>0</a:t>
            </a:r>
            <a:r>
              <a:rPr lang="zh-TW" sz="3100">
                <a:solidFill>
                  <a:schemeClr val="dk1"/>
                </a:solidFill>
              </a:rPr>
              <a:t>,  f(10) = </a:t>
            </a:r>
            <a:r>
              <a:rPr lang="zh-TW" sz="3100">
                <a:solidFill>
                  <a:schemeClr val="dk1"/>
                </a:solidFill>
              </a:rPr>
              <a:t>0</a:t>
            </a:r>
            <a:r>
              <a:rPr lang="zh-TW" sz="3100">
                <a:solidFill>
                  <a:schemeClr val="dk1"/>
                </a:solidFill>
              </a:rPr>
              <a:t>, and  f(11) = </a:t>
            </a:r>
            <a:r>
              <a:rPr lang="zh-TW" sz="3100">
                <a:solidFill>
                  <a:schemeClr val="dk1"/>
                </a:solidFill>
              </a:rPr>
              <a:t>1</a:t>
            </a:r>
            <a:endParaRPr sz="3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0">
                <a:solidFill>
                  <a:schemeClr val="dk1"/>
                </a:solidFill>
              </a:rPr>
              <a:t>g(00) = 0, g(01) = 0, g(10) = </a:t>
            </a:r>
            <a:r>
              <a:rPr lang="zh-TW" sz="3100">
                <a:solidFill>
                  <a:schemeClr val="dk1"/>
                </a:solidFill>
              </a:rPr>
              <a:t>1</a:t>
            </a:r>
            <a:r>
              <a:rPr lang="zh-TW" sz="3100">
                <a:solidFill>
                  <a:schemeClr val="dk1"/>
                </a:solidFill>
              </a:rPr>
              <a:t>, and g(11) = 1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c06f7b2d1b_1_0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33" name="Google Shape;133;g1c06f7b2d1b_1_0"/>
          <p:cNvSpPr txBox="1"/>
          <p:nvPr/>
        </p:nvSpPr>
        <p:spPr>
          <a:xfrm>
            <a:off x="334925" y="429950"/>
            <a:ext cx="8064000" cy="12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0">
                <a:solidFill>
                  <a:schemeClr val="dk1"/>
                </a:solidFill>
              </a:rPr>
              <a:t> </a:t>
            </a:r>
            <a:r>
              <a:rPr lang="zh-TW" sz="3100">
                <a:solidFill>
                  <a:schemeClr val="dk1"/>
                </a:solidFill>
              </a:rPr>
              <a:t>f(00) = 1,  f(01) = 0,  f(10) = 0, and  f(11) = 1</a:t>
            </a:r>
            <a:endParaRPr sz="31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0">
                <a:solidFill>
                  <a:schemeClr val="dk1"/>
                </a:solidFill>
              </a:rPr>
              <a:t>g(00) = 0, g(01) = 0, g(10) = 1, and g(11) = 1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34" name="Google Shape;134;g1c06f7b2d1b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863" y="1751349"/>
            <a:ext cx="7772123" cy="2758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c06f7b2d1b_1_0"/>
          <p:cNvSpPr/>
          <p:nvPr/>
        </p:nvSpPr>
        <p:spPr>
          <a:xfrm>
            <a:off x="2014650" y="1626313"/>
            <a:ext cx="4369500" cy="30081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4c6ccb451_0_13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141" name="Google Shape;141;g114c6ccb451_0_13"/>
          <p:cNvGraphicFramePr/>
          <p:nvPr/>
        </p:nvGraphicFramePr>
        <p:xfrm>
          <a:off x="776850" y="1710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{866977D3-30D8-43D1-8E5B-FE87A0845536}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42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1/4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1/4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1/4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1/4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50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x0</a:t>
                      </a:r>
                      <a:r>
                        <a:rPr lang="zh-TW"/>
                        <a:t>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150">
                          <a:solidFill>
                            <a:srgbClr val="202122"/>
                          </a:solidFill>
                          <a:highlight>
                            <a:srgbClr val="FFFFFF"/>
                          </a:highlight>
                        </a:rPr>
                        <a:t>x1</a:t>
                      </a:r>
                      <a:r>
                        <a:rPr lang="zh-TW"/>
                        <a:t> 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y</a:t>
                      </a:r>
                      <a:r>
                        <a:rPr baseline="-25000" lang="zh-TW"/>
                        <a:t>f</a:t>
                      </a:r>
                      <a:endParaRPr baseline="-25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y</a:t>
                      </a:r>
                      <a:r>
                        <a:rPr baseline="-25000" lang="zh-TW"/>
                        <a:t>g</a:t>
                      </a:r>
                      <a:endParaRPr baseline="-250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3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φ</a:t>
                      </a:r>
                      <a:r>
                        <a:rPr lang="zh-TW" sz="10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FF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3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</a:rPr>
                        <a:t>φ</a:t>
                      </a:r>
                      <a:r>
                        <a:rPr lang="zh-TW" sz="105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0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42" name="Google Shape;142;g114c6ccb451_0_13"/>
          <p:cNvSpPr txBox="1"/>
          <p:nvPr/>
        </p:nvSpPr>
        <p:spPr>
          <a:xfrm>
            <a:off x="334925" y="429950"/>
            <a:ext cx="8064000" cy="12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0">
                <a:solidFill>
                  <a:schemeClr val="dk1"/>
                </a:solidFill>
              </a:rPr>
              <a:t> f(00) = 1,  f(01) = 0,  f(10) = 0, and  f(11) = 1</a:t>
            </a:r>
            <a:endParaRPr sz="31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100">
                <a:solidFill>
                  <a:schemeClr val="dk1"/>
                </a:solidFill>
              </a:rPr>
              <a:t>g(00) = 0, g(01) = 0, g(10) = 1, and g(11) = 1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fe02b3044_0_26"/>
          <p:cNvSpPr txBox="1"/>
          <p:nvPr>
            <p:ph type="title"/>
          </p:nvPr>
        </p:nvSpPr>
        <p:spPr>
          <a:xfrm>
            <a:off x="457200" y="342900"/>
            <a:ext cx="8229600" cy="10287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Proposed Algorithm</a:t>
            </a:r>
            <a:r>
              <a:rPr lang="zh-TW"/>
              <a:t> - Step 4</a:t>
            </a:r>
            <a:endParaRPr/>
          </a:p>
        </p:txBody>
      </p:sp>
      <p:sp>
        <p:nvSpPr>
          <p:cNvPr id="148" name="Google Shape;148;g10fe02b3044_0_26"/>
          <p:cNvSpPr txBox="1"/>
          <p:nvPr>
            <p:ph idx="12" type="sldNum"/>
          </p:nvPr>
        </p:nvSpPr>
        <p:spPr>
          <a:xfrm>
            <a:off x="7010400" y="4856560"/>
            <a:ext cx="2133600" cy="180900"/>
          </a:xfrm>
          <a:prstGeom prst="rect">
            <a:avLst/>
          </a:prstGeom>
        </p:spPr>
        <p:txBody>
          <a:bodyPr anchorCtr="0" anchor="b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49" name="Google Shape;149;g10fe02b3044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0"/>
            <a:ext cx="8267700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anlab">
  <a:themeElements>
    <a:clrScheme name="ACN Lab.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