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73"/>
  </p:notesMasterIdLst>
  <p:sldIdLst>
    <p:sldId id="256" r:id="rId2"/>
    <p:sldId id="349" r:id="rId3"/>
    <p:sldId id="351" r:id="rId4"/>
    <p:sldId id="259" r:id="rId5"/>
    <p:sldId id="360" r:id="rId6"/>
    <p:sldId id="354" r:id="rId7"/>
    <p:sldId id="358" r:id="rId8"/>
    <p:sldId id="355" r:id="rId9"/>
    <p:sldId id="361" r:id="rId10"/>
    <p:sldId id="362" r:id="rId11"/>
    <p:sldId id="363" r:id="rId12"/>
    <p:sldId id="364" r:id="rId13"/>
    <p:sldId id="365" r:id="rId14"/>
    <p:sldId id="366" r:id="rId15"/>
    <p:sldId id="367" r:id="rId16"/>
    <p:sldId id="368" r:id="rId17"/>
    <p:sldId id="369" r:id="rId18"/>
    <p:sldId id="370" r:id="rId19"/>
    <p:sldId id="371" r:id="rId20"/>
    <p:sldId id="372" r:id="rId21"/>
    <p:sldId id="373" r:id="rId22"/>
    <p:sldId id="374" r:id="rId23"/>
    <p:sldId id="375" r:id="rId24"/>
    <p:sldId id="376" r:id="rId25"/>
    <p:sldId id="377" r:id="rId26"/>
    <p:sldId id="378" r:id="rId27"/>
    <p:sldId id="380" r:id="rId28"/>
    <p:sldId id="381" r:id="rId29"/>
    <p:sldId id="383" r:id="rId30"/>
    <p:sldId id="384" r:id="rId31"/>
    <p:sldId id="385" r:id="rId32"/>
    <p:sldId id="386" r:id="rId33"/>
    <p:sldId id="388" r:id="rId34"/>
    <p:sldId id="389" r:id="rId35"/>
    <p:sldId id="390" r:id="rId36"/>
    <p:sldId id="391" r:id="rId37"/>
    <p:sldId id="392" r:id="rId38"/>
    <p:sldId id="394" r:id="rId39"/>
    <p:sldId id="393" r:id="rId40"/>
    <p:sldId id="395" r:id="rId41"/>
    <p:sldId id="396" r:id="rId42"/>
    <p:sldId id="397" r:id="rId43"/>
    <p:sldId id="398" r:id="rId44"/>
    <p:sldId id="399" r:id="rId45"/>
    <p:sldId id="400" r:id="rId46"/>
    <p:sldId id="401" r:id="rId47"/>
    <p:sldId id="402" r:id="rId48"/>
    <p:sldId id="403" r:id="rId49"/>
    <p:sldId id="404" r:id="rId50"/>
    <p:sldId id="405" r:id="rId51"/>
    <p:sldId id="406" r:id="rId52"/>
    <p:sldId id="407" r:id="rId53"/>
    <p:sldId id="409" r:id="rId54"/>
    <p:sldId id="410" r:id="rId55"/>
    <p:sldId id="411" r:id="rId56"/>
    <p:sldId id="412" r:id="rId57"/>
    <p:sldId id="414" r:id="rId58"/>
    <p:sldId id="413" r:id="rId59"/>
    <p:sldId id="415" r:id="rId60"/>
    <p:sldId id="416" r:id="rId61"/>
    <p:sldId id="417" r:id="rId62"/>
    <p:sldId id="418" r:id="rId63"/>
    <p:sldId id="419" r:id="rId64"/>
    <p:sldId id="420" r:id="rId65"/>
    <p:sldId id="421" r:id="rId66"/>
    <p:sldId id="422" r:id="rId67"/>
    <p:sldId id="423" r:id="rId68"/>
    <p:sldId id="425" r:id="rId69"/>
    <p:sldId id="426" r:id="rId70"/>
    <p:sldId id="427" r:id="rId71"/>
    <p:sldId id="348" r:id="rId72"/>
  </p:sldIdLst>
  <p:sldSz cx="9144000" cy="5143500" type="screen16x9"/>
  <p:notesSz cx="6799263" cy="9929813"/>
  <p:embeddedFontLst>
    <p:embeddedFont>
      <p:font typeface="Arial Narrow" panose="020B0606020202030204" pitchFamily="34" charset="0"/>
      <p:regular r:id="rId74"/>
      <p:bold r:id="rId75"/>
      <p:italic r:id="rId76"/>
      <p:boldItalic r:id="rId77"/>
    </p:embeddedFont>
    <p:embeddedFont>
      <p:font typeface="Cambria Math" panose="02040503050406030204" pitchFamily="18" charset="0"/>
      <p:regular r:id="rId78"/>
    </p:embeddedFont>
    <p:embeddedFont>
      <p:font typeface="Calibri" panose="020F0502020204030204" pitchFamily="34" charset="0"/>
      <p:regular r:id="rId79"/>
      <p:bold r:id="rId80"/>
      <p:italic r:id="rId81"/>
      <p:boldItalic r:id="rId8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02" roundtripDataSignature="AMtx7mipJ845UBb/dHZ8mrwbmaeRitU/W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9F48E6E-D8EE-483B-AC2C-A8D49A92FC24}">
  <a:tblStyle styleId="{D9F48E6E-D8EE-483B-AC2C-A8D49A92FC24}"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9ECEE86F-C701-482D-989B-510028EB8866}"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7888BBD2-8146-4601-B17F-C20E77424696}" styleName="Table_2">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FEFFF"/>
          </a:solidFill>
        </a:fill>
      </a:tcStyle>
    </a:wholeTbl>
    <a:band1H>
      <a:tcTxStyle b="off" i="off"/>
      <a:tcStyle>
        <a:tcBdr/>
        <a:fill>
          <a:solidFill>
            <a:srgbClr val="DDDDFF"/>
          </a:solidFill>
        </a:fill>
      </a:tcStyle>
    </a:band1H>
    <a:band2H>
      <a:tcTxStyle b="off" i="off"/>
      <a:tcStyle>
        <a:tcBdr/>
      </a:tcStyle>
    </a:band2H>
    <a:band1V>
      <a:tcTxStyle b="off" i="off"/>
      <a:tcStyle>
        <a:tcBdr/>
        <a:fill>
          <a:solidFill>
            <a:srgbClr val="DDDDFF"/>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50" autoAdjust="0"/>
    <p:restoredTop sz="90977" autoAdjust="0"/>
  </p:normalViewPr>
  <p:slideViewPr>
    <p:cSldViewPr snapToGrid="0">
      <p:cViewPr varScale="1">
        <p:scale>
          <a:sx n="105" d="100"/>
          <a:sy n="105" d="100"/>
        </p:scale>
        <p:origin x="912"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1.fntdata"/><Relationship Id="rId79" Type="http://schemas.openxmlformats.org/officeDocument/2006/relationships/font" Target="fonts/font6.fntdata"/><Relationship Id="rId102" Type="http://customschemas.google.com/relationships/presentationmetadata" Target="meta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4.fntdata"/><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font" Target="fonts/font5.fntdata"/><Relationship Id="rId8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3.fntdata"/><Relationship Id="rId10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p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481018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4506112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316869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884577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48958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075616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7967244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0b70956f60_16_3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10b70956f60_16_37: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7364347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8666791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669693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0b70956f60_16_3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10b70956f60_16_37: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1430981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8811230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176061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0194519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727584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0b70956f60_16_3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10b70956f60_16_37: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1860811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8624804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1810573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6658316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509278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518595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0b70956f60_16_3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10b70956f60_16_37: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4591169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7426473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9746422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9024266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0031755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5171828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8548460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100122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0b70956f60_16_3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10b70956f60_16_37: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3453986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1794882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773262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1536556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5908293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6365683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1862885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0547119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1391177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37511579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4612068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1564889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096256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0b70956f60_16_3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10b70956f60_16_37: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834837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09971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0b70956f60_16_3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10b70956f60_16_37: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8826954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33202626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8210349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7731936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79243725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7736966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0503918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23053045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505754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28640807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71659262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18905642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23165902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47046194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65209364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16331799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74617122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26369423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73962810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0b70956f60_16_3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10b70956f60_16_37: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03518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93409678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99468893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9"/>
        <p:cNvGrpSpPr/>
        <p:nvPr/>
      </p:nvGrpSpPr>
      <p:grpSpPr>
        <a:xfrm>
          <a:off x="0" y="0"/>
          <a:ext cx="0" cy="0"/>
          <a:chOff x="0" y="0"/>
          <a:chExt cx="0" cy="0"/>
        </a:xfrm>
      </p:grpSpPr>
      <p:sp>
        <p:nvSpPr>
          <p:cNvPr id="1190" name="Google Shape;1190;g10b70956f60_16_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1" name="Google Shape;1191;g10b70956f60_16_7:notes"/>
          <p:cNvSpPr txBox="1">
            <a:spLocks noGrp="1"/>
          </p:cNvSpPr>
          <p:nvPr>
            <p:ph type="body" idx="1"/>
          </p:nvPr>
        </p:nvSpPr>
        <p:spPr>
          <a:xfrm>
            <a:off x="679927" y="4716661"/>
            <a:ext cx="5439410" cy="446841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102755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4dfc26e88_3_1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4dfc26e88_3_11:notes"/>
          <p:cNvSpPr txBox="1">
            <a:spLocks noGrp="1"/>
          </p:cNvSpPr>
          <p:nvPr>
            <p:ph type="body" idx="1"/>
          </p:nvPr>
        </p:nvSpPr>
        <p:spPr>
          <a:xfrm>
            <a:off x="679927" y="4716661"/>
            <a:ext cx="5439410" cy="446841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077953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標題投影片" type="title">
  <p:cSld name="TITLE">
    <p:spTree>
      <p:nvGrpSpPr>
        <p:cNvPr id="1" name="Shape 20"/>
        <p:cNvGrpSpPr/>
        <p:nvPr/>
      </p:nvGrpSpPr>
      <p:grpSpPr>
        <a:xfrm>
          <a:off x="0" y="0"/>
          <a:ext cx="0" cy="0"/>
          <a:chOff x="0" y="0"/>
          <a:chExt cx="0" cy="0"/>
        </a:xfrm>
      </p:grpSpPr>
      <p:grpSp>
        <p:nvGrpSpPr>
          <p:cNvPr id="21" name="Google Shape;21;g100e299d3cb_5_16"/>
          <p:cNvGrpSpPr/>
          <p:nvPr/>
        </p:nvGrpSpPr>
        <p:grpSpPr>
          <a:xfrm>
            <a:off x="0" y="0"/>
            <a:ext cx="9336088" cy="5000625"/>
            <a:chOff x="0" y="0"/>
            <a:chExt cx="5881" cy="4200"/>
          </a:xfrm>
        </p:grpSpPr>
        <p:sp>
          <p:nvSpPr>
            <p:cNvPr id="22" name="Google Shape;22;g100e299d3cb_5_16"/>
            <p:cNvSpPr/>
            <p:nvPr/>
          </p:nvSpPr>
          <p:spPr>
            <a:xfrm>
              <a:off x="0" y="0"/>
              <a:ext cx="2100" cy="4200"/>
            </a:xfrm>
            <a:prstGeom prst="rect">
              <a:avLst/>
            </a:prstGeom>
            <a:gradFill>
              <a:gsLst>
                <a:gs pos="0">
                  <a:schemeClr val="folHlink"/>
                </a:gs>
                <a:gs pos="100000">
                  <a:schemeClr val="lt1"/>
                </a:gs>
              </a:gsLst>
              <a:lin ang="0" scaled="0"/>
            </a:gra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23" name="Google Shape;23;g100e299d3cb_5_16"/>
            <p:cNvSpPr/>
            <p:nvPr/>
          </p:nvSpPr>
          <p:spPr>
            <a:xfrm>
              <a:off x="1081" y="1065"/>
              <a:ext cx="4800" cy="1500"/>
            </a:xfrm>
            <a:prstGeom prst="rect">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grpSp>
          <p:nvGrpSpPr>
            <p:cNvPr id="24" name="Google Shape;24;g100e299d3cb_5_16"/>
            <p:cNvGrpSpPr/>
            <p:nvPr/>
          </p:nvGrpSpPr>
          <p:grpSpPr>
            <a:xfrm>
              <a:off x="0" y="672"/>
              <a:ext cx="1737" cy="1885"/>
              <a:chOff x="0" y="672"/>
              <a:chExt cx="1737" cy="1885"/>
            </a:xfrm>
          </p:grpSpPr>
          <p:sp>
            <p:nvSpPr>
              <p:cNvPr id="25" name="Google Shape;25;g100e299d3cb_5_16"/>
              <p:cNvSpPr/>
              <p:nvPr/>
            </p:nvSpPr>
            <p:spPr>
              <a:xfrm>
                <a:off x="361" y="2257"/>
                <a:ext cx="300" cy="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26" name="Google Shape;26;g100e299d3cb_5_16"/>
              <p:cNvSpPr/>
              <p:nvPr/>
            </p:nvSpPr>
            <p:spPr>
              <a:xfrm>
                <a:off x="1081" y="1065"/>
                <a:ext cx="300" cy="3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27" name="Google Shape;27;g100e299d3cb_5_16"/>
              <p:cNvSpPr/>
              <p:nvPr/>
            </p:nvSpPr>
            <p:spPr>
              <a:xfrm>
                <a:off x="1437" y="672"/>
                <a:ext cx="300" cy="3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28" name="Google Shape;28;g100e299d3cb_5_16"/>
              <p:cNvSpPr/>
              <p:nvPr/>
            </p:nvSpPr>
            <p:spPr>
              <a:xfrm>
                <a:off x="719" y="2257"/>
                <a:ext cx="300" cy="300"/>
              </a:xfrm>
              <a:prstGeom prst="rect">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29" name="Google Shape;29;g100e299d3cb_5_16"/>
              <p:cNvSpPr/>
              <p:nvPr/>
            </p:nvSpPr>
            <p:spPr>
              <a:xfrm>
                <a:off x="1437" y="1065"/>
                <a:ext cx="300" cy="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0" name="Google Shape;30;g100e299d3cb_5_16"/>
              <p:cNvSpPr/>
              <p:nvPr/>
            </p:nvSpPr>
            <p:spPr>
              <a:xfrm>
                <a:off x="719" y="1464"/>
                <a:ext cx="300" cy="3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1" name="Google Shape;31;g100e299d3cb_5_16"/>
              <p:cNvSpPr/>
              <p:nvPr/>
            </p:nvSpPr>
            <p:spPr>
              <a:xfrm>
                <a:off x="0" y="1464"/>
                <a:ext cx="300" cy="300"/>
              </a:xfrm>
              <a:prstGeom prst="rect">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2" name="Google Shape;32;g100e299d3cb_5_16"/>
              <p:cNvSpPr/>
              <p:nvPr/>
            </p:nvSpPr>
            <p:spPr>
              <a:xfrm>
                <a:off x="1081" y="1464"/>
                <a:ext cx="300" cy="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3" name="Google Shape;33;g100e299d3cb_5_16"/>
              <p:cNvSpPr/>
              <p:nvPr/>
            </p:nvSpPr>
            <p:spPr>
              <a:xfrm>
                <a:off x="361" y="1857"/>
                <a:ext cx="300" cy="3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4" name="Google Shape;34;g100e299d3cb_5_16"/>
              <p:cNvSpPr/>
              <p:nvPr/>
            </p:nvSpPr>
            <p:spPr>
              <a:xfrm>
                <a:off x="719" y="1857"/>
                <a:ext cx="300" cy="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grpSp>
      </p:grpSp>
      <p:sp>
        <p:nvSpPr>
          <p:cNvPr id="35" name="Google Shape;35;g100e299d3cb_5_16"/>
          <p:cNvSpPr txBox="1">
            <a:spLocks noGrp="1"/>
          </p:cNvSpPr>
          <p:nvPr>
            <p:ph type="dt" idx="10"/>
          </p:nvPr>
        </p:nvSpPr>
        <p:spPr>
          <a:xfrm>
            <a:off x="457200" y="4686300"/>
            <a:ext cx="2133600" cy="3429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36" name="Google Shape;36;g100e299d3cb_5_16"/>
          <p:cNvSpPr txBox="1">
            <a:spLocks noGrp="1"/>
          </p:cNvSpPr>
          <p:nvPr>
            <p:ph type="ftr" idx="11"/>
          </p:nvPr>
        </p:nvSpPr>
        <p:spPr>
          <a:xfrm>
            <a:off x="3124200" y="4686300"/>
            <a:ext cx="2895600" cy="342900"/>
          </a:xfrm>
          <a:prstGeom prst="rect">
            <a:avLst/>
          </a:prstGeom>
          <a:noFill/>
          <a:ln>
            <a:noFill/>
          </a:ln>
        </p:spPr>
        <p:txBody>
          <a:bodyPr spcFirstLastPara="1" wrap="square" lIns="68575" tIns="34275" rIns="68575" bIns="34275" anchor="b" anchorCtr="0">
            <a:noAutofit/>
          </a:bodyPr>
          <a:lstStyle>
            <a:lvl1pPr lvl="0" algn="ctr">
              <a:lnSpc>
                <a:spcPct val="100000"/>
              </a:lnSpc>
              <a:spcBef>
                <a:spcPts val="0"/>
              </a:spcBef>
              <a:spcAft>
                <a:spcPts val="0"/>
              </a:spcAft>
              <a:buClr>
                <a:schemeClr val="dk1"/>
              </a:buClr>
              <a:buSzPts val="1100"/>
              <a:buFont typeface="Arial"/>
              <a:buNone/>
              <a:defRPr b="0" i="0">
                <a:solidFill>
                  <a:schemeClr val="dk1"/>
                </a:solidFil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37" name="Google Shape;37;g100e299d3cb_5_16"/>
          <p:cNvSpPr txBox="1">
            <a:spLocks noGrp="1"/>
          </p:cNvSpPr>
          <p:nvPr>
            <p:ph type="sldNum" idx="12"/>
          </p:nvPr>
        </p:nvSpPr>
        <p:spPr>
          <a:xfrm>
            <a:off x="7010400" y="4686300"/>
            <a:ext cx="2133600" cy="342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zh-TW"/>
              <a:t>‹#›</a:t>
            </a:fld>
            <a:endParaRPr/>
          </a:p>
        </p:txBody>
      </p:sp>
      <p:sp>
        <p:nvSpPr>
          <p:cNvPr id="38" name="Google Shape;38;g100e299d3cb_5_16"/>
          <p:cNvSpPr txBox="1">
            <a:spLocks noGrp="1"/>
          </p:cNvSpPr>
          <p:nvPr>
            <p:ph type="ctrTitle"/>
          </p:nvPr>
        </p:nvSpPr>
        <p:spPr>
          <a:xfrm>
            <a:off x="2971800" y="1371600"/>
            <a:ext cx="6019800" cy="1657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sz="3800">
                <a:solidFill>
                  <a:srgbClr val="FFFFF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9" name="Google Shape;39;g100e299d3cb_5_16"/>
          <p:cNvSpPr txBox="1">
            <a:spLocks noGrp="1"/>
          </p:cNvSpPr>
          <p:nvPr>
            <p:ph type="subTitle" idx="1"/>
          </p:nvPr>
        </p:nvSpPr>
        <p:spPr>
          <a:xfrm>
            <a:off x="2971800" y="3200400"/>
            <a:ext cx="6019800" cy="1314600"/>
          </a:xfrm>
          <a:prstGeom prst="rect">
            <a:avLst/>
          </a:prstGeom>
          <a:noFill/>
          <a:ln>
            <a:noFill/>
          </a:ln>
        </p:spPr>
        <p:txBody>
          <a:bodyPr spcFirstLastPara="1" wrap="square" lIns="68575" tIns="34275" rIns="68575" bIns="34275" anchor="t" anchorCtr="0">
            <a:noAutofit/>
          </a:bodyPr>
          <a:lstStyle>
            <a:lvl1pPr lvl="0" algn="l">
              <a:lnSpc>
                <a:spcPct val="100000"/>
              </a:lnSpc>
              <a:spcBef>
                <a:spcPts val="500"/>
              </a:spcBef>
              <a:spcAft>
                <a:spcPts val="0"/>
              </a:spcAft>
              <a:buSzPts val="1900"/>
              <a:buFont typeface="Noto Sans Symbols"/>
              <a:buNone/>
              <a:defRPr sz="2600"/>
            </a:lvl1pPr>
            <a:lvl2pPr lvl="1" algn="l">
              <a:lnSpc>
                <a:spcPct val="100000"/>
              </a:lnSpc>
              <a:spcBef>
                <a:spcPts val="300"/>
              </a:spcBef>
              <a:spcAft>
                <a:spcPts val="0"/>
              </a:spcAft>
              <a:buSzPts val="1100"/>
              <a:buChar char="◻"/>
              <a:defRPr/>
            </a:lvl2pPr>
            <a:lvl3pPr lvl="2" algn="l">
              <a:lnSpc>
                <a:spcPct val="100000"/>
              </a:lnSpc>
              <a:spcBef>
                <a:spcPts val="300"/>
              </a:spcBef>
              <a:spcAft>
                <a:spcPts val="0"/>
              </a:spcAft>
              <a:buSzPts val="900"/>
              <a:buChar char="■"/>
              <a:defRPr/>
            </a:lvl3pPr>
            <a:lvl4pPr lvl="3" algn="l">
              <a:lnSpc>
                <a:spcPct val="100000"/>
              </a:lnSpc>
              <a:spcBef>
                <a:spcPts val="300"/>
              </a:spcBef>
              <a:spcAft>
                <a:spcPts val="0"/>
              </a:spcAft>
              <a:buSzPts val="900"/>
              <a:buChar char="◻"/>
              <a:defRPr/>
            </a:lvl4pPr>
            <a:lvl5pPr lvl="4" algn="l">
              <a:lnSpc>
                <a:spcPct val="100000"/>
              </a:lnSpc>
              <a:spcBef>
                <a:spcPts val="300"/>
              </a:spcBef>
              <a:spcAft>
                <a:spcPts val="0"/>
              </a:spcAft>
              <a:buSzPts val="1400"/>
              <a:buChar char="▪"/>
              <a:defRPr/>
            </a:lvl5pPr>
            <a:lvl6pPr lvl="5" algn="l">
              <a:lnSpc>
                <a:spcPct val="100000"/>
              </a:lnSpc>
              <a:spcBef>
                <a:spcPts val="300"/>
              </a:spcBef>
              <a:spcAft>
                <a:spcPts val="0"/>
              </a:spcAft>
              <a:buSzPts val="1400"/>
              <a:buChar char="▪"/>
              <a:defRPr/>
            </a:lvl6pPr>
            <a:lvl7pPr lvl="6" algn="l">
              <a:lnSpc>
                <a:spcPct val="100000"/>
              </a:lnSpc>
              <a:spcBef>
                <a:spcPts val="300"/>
              </a:spcBef>
              <a:spcAft>
                <a:spcPts val="0"/>
              </a:spcAft>
              <a:buSzPts val="1400"/>
              <a:buChar char="▪"/>
              <a:defRPr/>
            </a:lvl7pPr>
            <a:lvl8pPr lvl="7" algn="l">
              <a:lnSpc>
                <a:spcPct val="100000"/>
              </a:lnSpc>
              <a:spcBef>
                <a:spcPts val="300"/>
              </a:spcBef>
              <a:spcAft>
                <a:spcPts val="0"/>
              </a:spcAft>
              <a:buSzPts val="1400"/>
              <a:buChar char="▪"/>
              <a:defRPr/>
            </a:lvl8pPr>
            <a:lvl9pPr lvl="8" algn="l">
              <a:lnSpc>
                <a:spcPct val="100000"/>
              </a:lnSpc>
              <a:spcBef>
                <a:spcPts val="300"/>
              </a:spcBef>
              <a:spcAft>
                <a:spcPts val="0"/>
              </a:spcAft>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只有標題" type="titleOnly">
  <p:cSld name="TITLE_ONLY">
    <p:spTree>
      <p:nvGrpSpPr>
        <p:cNvPr id="1" name="Shape 40"/>
        <p:cNvGrpSpPr/>
        <p:nvPr/>
      </p:nvGrpSpPr>
      <p:grpSpPr>
        <a:xfrm>
          <a:off x="0" y="0"/>
          <a:ext cx="0" cy="0"/>
          <a:chOff x="0" y="0"/>
          <a:chExt cx="0" cy="0"/>
        </a:xfrm>
      </p:grpSpPr>
      <p:sp>
        <p:nvSpPr>
          <p:cNvPr id="41" name="Google Shape;41;g100e299d3cb_5_62"/>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2" name="Google Shape;42;g100e299d3cb_5_62"/>
          <p:cNvSpPr txBox="1">
            <a:spLocks noGrp="1"/>
          </p:cNvSpPr>
          <p:nvPr>
            <p:ph type="ftr" idx="11"/>
          </p:nvPr>
        </p:nvSpPr>
        <p:spPr>
          <a:xfrm>
            <a:off x="2555882" y="4839891"/>
            <a:ext cx="49830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43" name="Google Shape;43;g100e299d3cb_5_62"/>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zh-TW"/>
              <a:t>‹#›</a:t>
            </a:fld>
            <a:endParaRPr/>
          </a:p>
        </p:txBody>
      </p:sp>
      <p:sp>
        <p:nvSpPr>
          <p:cNvPr id="44" name="Google Shape;44;g100e299d3cb_5_62"/>
          <p:cNvSpPr txBox="1">
            <a:spLocks noGrp="1"/>
          </p:cNvSpPr>
          <p:nvPr>
            <p:ph type="dt" idx="10"/>
          </p:nvPr>
        </p:nvSpPr>
        <p:spPr>
          <a:xfrm>
            <a:off x="468313" y="4677966"/>
            <a:ext cx="2133600" cy="3570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含標題的內容" type="objTx">
  <p:cSld name="OBJECT_WITH_CAPTION_TEXT">
    <p:spTree>
      <p:nvGrpSpPr>
        <p:cNvPr id="1" name="Shape 62"/>
        <p:cNvGrpSpPr/>
        <p:nvPr/>
      </p:nvGrpSpPr>
      <p:grpSpPr>
        <a:xfrm>
          <a:off x="0" y="0"/>
          <a:ext cx="0" cy="0"/>
          <a:chOff x="0" y="0"/>
          <a:chExt cx="0" cy="0"/>
        </a:xfrm>
      </p:grpSpPr>
      <p:sp>
        <p:nvSpPr>
          <p:cNvPr id="63" name="Google Shape;63;g100e299d3cb_5_36"/>
          <p:cNvSpPr txBox="1">
            <a:spLocks noGrp="1"/>
          </p:cNvSpPr>
          <p:nvPr>
            <p:ph type="title"/>
          </p:nvPr>
        </p:nvSpPr>
        <p:spPr>
          <a:xfrm>
            <a:off x="457202" y="204788"/>
            <a:ext cx="3008400" cy="8715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SzPts val="1100"/>
              <a:buNone/>
              <a:defRPr sz="1500" b="1"/>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4" name="Google Shape;64;g100e299d3cb_5_36"/>
          <p:cNvSpPr txBox="1">
            <a:spLocks noGrp="1"/>
          </p:cNvSpPr>
          <p:nvPr>
            <p:ph type="body" idx="1"/>
          </p:nvPr>
        </p:nvSpPr>
        <p:spPr>
          <a:xfrm>
            <a:off x="3575050" y="204797"/>
            <a:ext cx="5111700" cy="4389900"/>
          </a:xfrm>
          <a:prstGeom prst="rect">
            <a:avLst/>
          </a:prstGeom>
          <a:noFill/>
          <a:ln>
            <a:noFill/>
          </a:ln>
        </p:spPr>
        <p:txBody>
          <a:bodyPr spcFirstLastPara="1" wrap="square" lIns="68575" tIns="34275" rIns="68575" bIns="34275" anchor="t" anchorCtr="0">
            <a:noAutofit/>
          </a:bodyPr>
          <a:lstStyle>
            <a:lvl1pPr marL="457200" lvl="0" indent="-342900" algn="l">
              <a:lnSpc>
                <a:spcPct val="100000"/>
              </a:lnSpc>
              <a:spcBef>
                <a:spcPts val="500"/>
              </a:spcBef>
              <a:spcAft>
                <a:spcPts val="0"/>
              </a:spcAft>
              <a:buSzPts val="1800"/>
              <a:buChar char="■"/>
              <a:defRPr sz="2400"/>
            </a:lvl1pPr>
            <a:lvl2pPr marL="914400" lvl="1" indent="-336550" algn="l">
              <a:lnSpc>
                <a:spcPct val="100000"/>
              </a:lnSpc>
              <a:spcBef>
                <a:spcPts val="400"/>
              </a:spcBef>
              <a:spcAft>
                <a:spcPts val="0"/>
              </a:spcAft>
              <a:buSzPts val="1700"/>
              <a:buChar char="◻"/>
              <a:defRPr sz="2100"/>
            </a:lvl2pPr>
            <a:lvl3pPr marL="1371600" lvl="2" indent="-304800" algn="l">
              <a:lnSpc>
                <a:spcPct val="100000"/>
              </a:lnSpc>
              <a:spcBef>
                <a:spcPts val="400"/>
              </a:spcBef>
              <a:spcAft>
                <a:spcPts val="0"/>
              </a:spcAft>
              <a:buSzPts val="1200"/>
              <a:buChar char="■"/>
              <a:defRPr sz="1800"/>
            </a:lvl3pPr>
            <a:lvl4pPr marL="1828800" lvl="3" indent="-298450" algn="l">
              <a:lnSpc>
                <a:spcPct val="100000"/>
              </a:lnSpc>
              <a:spcBef>
                <a:spcPts val="300"/>
              </a:spcBef>
              <a:spcAft>
                <a:spcPts val="0"/>
              </a:spcAft>
              <a:buSzPts val="1100"/>
              <a:buChar char="◻"/>
              <a:defRPr sz="1500"/>
            </a:lvl4pPr>
            <a:lvl5pPr marL="2286000" lvl="4" indent="-323850" algn="l">
              <a:lnSpc>
                <a:spcPct val="100000"/>
              </a:lnSpc>
              <a:spcBef>
                <a:spcPts val="300"/>
              </a:spcBef>
              <a:spcAft>
                <a:spcPts val="0"/>
              </a:spcAft>
              <a:buSzPts val="1500"/>
              <a:buChar char="▪"/>
              <a:defRPr sz="1500"/>
            </a:lvl5pPr>
            <a:lvl6pPr marL="2743200" lvl="5" indent="-323850" algn="l">
              <a:lnSpc>
                <a:spcPct val="100000"/>
              </a:lnSpc>
              <a:spcBef>
                <a:spcPts val="300"/>
              </a:spcBef>
              <a:spcAft>
                <a:spcPts val="0"/>
              </a:spcAft>
              <a:buSzPts val="1500"/>
              <a:buChar char="▪"/>
              <a:defRPr sz="1500"/>
            </a:lvl6pPr>
            <a:lvl7pPr marL="3200400" lvl="6" indent="-323850" algn="l">
              <a:lnSpc>
                <a:spcPct val="100000"/>
              </a:lnSpc>
              <a:spcBef>
                <a:spcPts val="300"/>
              </a:spcBef>
              <a:spcAft>
                <a:spcPts val="0"/>
              </a:spcAft>
              <a:buSzPts val="1500"/>
              <a:buChar char="▪"/>
              <a:defRPr sz="1500"/>
            </a:lvl7pPr>
            <a:lvl8pPr marL="3657600" lvl="7" indent="-323850" algn="l">
              <a:lnSpc>
                <a:spcPct val="100000"/>
              </a:lnSpc>
              <a:spcBef>
                <a:spcPts val="300"/>
              </a:spcBef>
              <a:spcAft>
                <a:spcPts val="0"/>
              </a:spcAft>
              <a:buSzPts val="1500"/>
              <a:buChar char="▪"/>
              <a:defRPr sz="1500"/>
            </a:lvl8pPr>
            <a:lvl9pPr marL="4114800" lvl="8" indent="-323850" algn="l">
              <a:lnSpc>
                <a:spcPct val="100000"/>
              </a:lnSpc>
              <a:spcBef>
                <a:spcPts val="300"/>
              </a:spcBef>
              <a:spcAft>
                <a:spcPts val="0"/>
              </a:spcAft>
              <a:buSzPts val="1500"/>
              <a:buChar char="▪"/>
              <a:defRPr sz="1500"/>
            </a:lvl9pPr>
          </a:lstStyle>
          <a:p>
            <a:endParaRPr/>
          </a:p>
        </p:txBody>
      </p:sp>
      <p:sp>
        <p:nvSpPr>
          <p:cNvPr id="65" name="Google Shape;65;g100e299d3cb_5_36"/>
          <p:cNvSpPr txBox="1">
            <a:spLocks noGrp="1"/>
          </p:cNvSpPr>
          <p:nvPr>
            <p:ph type="body" idx="2"/>
          </p:nvPr>
        </p:nvSpPr>
        <p:spPr>
          <a:xfrm>
            <a:off x="457202" y="1076327"/>
            <a:ext cx="3008400" cy="3518400"/>
          </a:xfrm>
          <a:prstGeom prst="rect">
            <a:avLst/>
          </a:prstGeom>
          <a:noFill/>
          <a:ln>
            <a:noFill/>
          </a:ln>
        </p:spPr>
        <p:txBody>
          <a:bodyPr spcFirstLastPara="1" wrap="square" lIns="68575" tIns="34275" rIns="68575" bIns="34275" anchor="t" anchorCtr="0">
            <a:noAutofit/>
          </a:bodyPr>
          <a:lstStyle>
            <a:lvl1pPr marL="457200" lvl="0" indent="-228600" algn="l">
              <a:lnSpc>
                <a:spcPct val="100000"/>
              </a:lnSpc>
              <a:spcBef>
                <a:spcPts val="200"/>
              </a:spcBef>
              <a:spcAft>
                <a:spcPts val="0"/>
              </a:spcAft>
              <a:buSzPts val="800"/>
              <a:buNone/>
              <a:defRPr sz="1100"/>
            </a:lvl1pPr>
            <a:lvl2pPr marL="914400" lvl="1" indent="-228600" algn="l">
              <a:lnSpc>
                <a:spcPct val="100000"/>
              </a:lnSpc>
              <a:spcBef>
                <a:spcPts val="200"/>
              </a:spcBef>
              <a:spcAft>
                <a:spcPts val="0"/>
              </a:spcAft>
              <a:buSzPts val="700"/>
              <a:buNone/>
              <a:defRPr sz="900"/>
            </a:lvl2pPr>
            <a:lvl3pPr marL="1371600" lvl="2" indent="-228600" algn="l">
              <a:lnSpc>
                <a:spcPct val="100000"/>
              </a:lnSpc>
              <a:spcBef>
                <a:spcPts val="200"/>
              </a:spcBef>
              <a:spcAft>
                <a:spcPts val="0"/>
              </a:spcAft>
              <a:buSzPts val="500"/>
              <a:buNone/>
              <a:defRPr sz="800"/>
            </a:lvl3pPr>
            <a:lvl4pPr marL="1828800" lvl="3" indent="-228600" algn="l">
              <a:lnSpc>
                <a:spcPct val="100000"/>
              </a:lnSpc>
              <a:spcBef>
                <a:spcPts val="100"/>
              </a:spcBef>
              <a:spcAft>
                <a:spcPts val="0"/>
              </a:spcAft>
              <a:buSzPts val="500"/>
              <a:buNone/>
              <a:defRPr sz="700"/>
            </a:lvl4pPr>
            <a:lvl5pPr marL="2286000" lvl="4" indent="-228600" algn="l">
              <a:lnSpc>
                <a:spcPct val="100000"/>
              </a:lnSpc>
              <a:spcBef>
                <a:spcPts val="100"/>
              </a:spcBef>
              <a:spcAft>
                <a:spcPts val="0"/>
              </a:spcAft>
              <a:buSzPts val="700"/>
              <a:buNone/>
              <a:defRPr sz="700"/>
            </a:lvl5pPr>
            <a:lvl6pPr marL="2743200" lvl="5" indent="-228600" algn="l">
              <a:lnSpc>
                <a:spcPct val="100000"/>
              </a:lnSpc>
              <a:spcBef>
                <a:spcPts val="100"/>
              </a:spcBef>
              <a:spcAft>
                <a:spcPts val="0"/>
              </a:spcAft>
              <a:buSzPts val="700"/>
              <a:buNone/>
              <a:defRPr sz="700"/>
            </a:lvl6pPr>
            <a:lvl7pPr marL="3200400" lvl="6" indent="-228600" algn="l">
              <a:lnSpc>
                <a:spcPct val="100000"/>
              </a:lnSpc>
              <a:spcBef>
                <a:spcPts val="100"/>
              </a:spcBef>
              <a:spcAft>
                <a:spcPts val="0"/>
              </a:spcAft>
              <a:buSzPts val="700"/>
              <a:buNone/>
              <a:defRPr sz="700"/>
            </a:lvl7pPr>
            <a:lvl8pPr marL="3657600" lvl="7" indent="-228600" algn="l">
              <a:lnSpc>
                <a:spcPct val="100000"/>
              </a:lnSpc>
              <a:spcBef>
                <a:spcPts val="100"/>
              </a:spcBef>
              <a:spcAft>
                <a:spcPts val="0"/>
              </a:spcAft>
              <a:buSzPts val="700"/>
              <a:buNone/>
              <a:defRPr sz="700"/>
            </a:lvl8pPr>
            <a:lvl9pPr marL="4114800" lvl="8" indent="-228600" algn="l">
              <a:lnSpc>
                <a:spcPct val="100000"/>
              </a:lnSpc>
              <a:spcBef>
                <a:spcPts val="100"/>
              </a:spcBef>
              <a:spcAft>
                <a:spcPts val="0"/>
              </a:spcAft>
              <a:buSzPts val="700"/>
              <a:buNone/>
              <a:defRPr sz="700"/>
            </a:lvl9pPr>
          </a:lstStyle>
          <a:p>
            <a:endParaRPr/>
          </a:p>
        </p:txBody>
      </p:sp>
      <p:sp>
        <p:nvSpPr>
          <p:cNvPr id="66" name="Google Shape;66;g100e299d3cb_5_36"/>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67" name="Google Shape;67;g100e299d3cb_5_36"/>
          <p:cNvSpPr txBox="1">
            <a:spLocks noGrp="1"/>
          </p:cNvSpPr>
          <p:nvPr>
            <p:ph type="sldNum" idx="12"/>
          </p:nvPr>
        </p:nvSpPr>
        <p:spPr>
          <a:xfrm>
            <a:off x="7010400" y="4873789"/>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zh-TW"/>
              <a:t>‹#›</a:t>
            </a:fld>
            <a:endParaRPr/>
          </a:p>
        </p:txBody>
      </p:sp>
      <p:sp>
        <p:nvSpPr>
          <p:cNvPr id="68" name="Google Shape;68;g100e299d3cb_5_36"/>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含標題的圖片" type="picTx">
  <p:cSld name="PICTURE_WITH_CAPTION_TEXT">
    <p:spTree>
      <p:nvGrpSpPr>
        <p:cNvPr id="1" name="Shape 69"/>
        <p:cNvGrpSpPr/>
        <p:nvPr/>
      </p:nvGrpSpPr>
      <p:grpSpPr>
        <a:xfrm>
          <a:off x="0" y="0"/>
          <a:ext cx="0" cy="0"/>
          <a:chOff x="0" y="0"/>
          <a:chExt cx="0" cy="0"/>
        </a:xfrm>
      </p:grpSpPr>
      <p:sp>
        <p:nvSpPr>
          <p:cNvPr id="70" name="Google Shape;70;g100e299d3cb_5_43"/>
          <p:cNvSpPr txBox="1">
            <a:spLocks noGrp="1"/>
          </p:cNvSpPr>
          <p:nvPr>
            <p:ph type="title"/>
          </p:nvPr>
        </p:nvSpPr>
        <p:spPr>
          <a:xfrm>
            <a:off x="1792288" y="3600450"/>
            <a:ext cx="5486400" cy="4251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SzPts val="1100"/>
              <a:buNone/>
              <a:defRPr sz="1500" b="1"/>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1" name="Google Shape;71;g100e299d3cb_5_43"/>
          <p:cNvSpPr>
            <a:spLocks noGrp="1"/>
          </p:cNvSpPr>
          <p:nvPr>
            <p:ph type="pic" idx="2"/>
          </p:nvPr>
        </p:nvSpPr>
        <p:spPr>
          <a:xfrm>
            <a:off x="1792288" y="459581"/>
            <a:ext cx="5486400" cy="3086100"/>
          </a:xfrm>
          <a:prstGeom prst="rect">
            <a:avLst/>
          </a:prstGeom>
          <a:noFill/>
          <a:ln>
            <a:noFill/>
          </a:ln>
        </p:spPr>
      </p:sp>
      <p:sp>
        <p:nvSpPr>
          <p:cNvPr id="72" name="Google Shape;72;g100e299d3cb_5_43"/>
          <p:cNvSpPr txBox="1">
            <a:spLocks noGrp="1"/>
          </p:cNvSpPr>
          <p:nvPr>
            <p:ph type="body" idx="1"/>
          </p:nvPr>
        </p:nvSpPr>
        <p:spPr>
          <a:xfrm>
            <a:off x="1792288" y="4025503"/>
            <a:ext cx="5486400" cy="603600"/>
          </a:xfrm>
          <a:prstGeom prst="rect">
            <a:avLst/>
          </a:prstGeom>
          <a:noFill/>
          <a:ln>
            <a:noFill/>
          </a:ln>
        </p:spPr>
        <p:txBody>
          <a:bodyPr spcFirstLastPara="1" wrap="square" lIns="68575" tIns="34275" rIns="68575" bIns="34275" anchor="t" anchorCtr="0">
            <a:noAutofit/>
          </a:bodyPr>
          <a:lstStyle>
            <a:lvl1pPr marL="457200" lvl="0" indent="-228600" algn="l">
              <a:lnSpc>
                <a:spcPct val="100000"/>
              </a:lnSpc>
              <a:spcBef>
                <a:spcPts val="200"/>
              </a:spcBef>
              <a:spcAft>
                <a:spcPts val="0"/>
              </a:spcAft>
              <a:buSzPts val="800"/>
              <a:buNone/>
              <a:defRPr sz="1100"/>
            </a:lvl1pPr>
            <a:lvl2pPr marL="914400" lvl="1" indent="-228600" algn="l">
              <a:lnSpc>
                <a:spcPct val="100000"/>
              </a:lnSpc>
              <a:spcBef>
                <a:spcPts val="200"/>
              </a:spcBef>
              <a:spcAft>
                <a:spcPts val="0"/>
              </a:spcAft>
              <a:buSzPts val="700"/>
              <a:buNone/>
              <a:defRPr sz="900"/>
            </a:lvl2pPr>
            <a:lvl3pPr marL="1371600" lvl="2" indent="-228600" algn="l">
              <a:lnSpc>
                <a:spcPct val="100000"/>
              </a:lnSpc>
              <a:spcBef>
                <a:spcPts val="200"/>
              </a:spcBef>
              <a:spcAft>
                <a:spcPts val="0"/>
              </a:spcAft>
              <a:buSzPts val="500"/>
              <a:buNone/>
              <a:defRPr sz="800"/>
            </a:lvl3pPr>
            <a:lvl4pPr marL="1828800" lvl="3" indent="-228600" algn="l">
              <a:lnSpc>
                <a:spcPct val="100000"/>
              </a:lnSpc>
              <a:spcBef>
                <a:spcPts val="100"/>
              </a:spcBef>
              <a:spcAft>
                <a:spcPts val="0"/>
              </a:spcAft>
              <a:buSzPts val="500"/>
              <a:buNone/>
              <a:defRPr sz="700"/>
            </a:lvl4pPr>
            <a:lvl5pPr marL="2286000" lvl="4" indent="-228600" algn="l">
              <a:lnSpc>
                <a:spcPct val="100000"/>
              </a:lnSpc>
              <a:spcBef>
                <a:spcPts val="100"/>
              </a:spcBef>
              <a:spcAft>
                <a:spcPts val="0"/>
              </a:spcAft>
              <a:buSzPts val="700"/>
              <a:buNone/>
              <a:defRPr sz="700"/>
            </a:lvl5pPr>
            <a:lvl6pPr marL="2743200" lvl="5" indent="-228600" algn="l">
              <a:lnSpc>
                <a:spcPct val="100000"/>
              </a:lnSpc>
              <a:spcBef>
                <a:spcPts val="100"/>
              </a:spcBef>
              <a:spcAft>
                <a:spcPts val="0"/>
              </a:spcAft>
              <a:buSzPts val="700"/>
              <a:buNone/>
              <a:defRPr sz="700"/>
            </a:lvl6pPr>
            <a:lvl7pPr marL="3200400" lvl="6" indent="-228600" algn="l">
              <a:lnSpc>
                <a:spcPct val="100000"/>
              </a:lnSpc>
              <a:spcBef>
                <a:spcPts val="100"/>
              </a:spcBef>
              <a:spcAft>
                <a:spcPts val="0"/>
              </a:spcAft>
              <a:buSzPts val="700"/>
              <a:buNone/>
              <a:defRPr sz="700"/>
            </a:lvl7pPr>
            <a:lvl8pPr marL="3657600" lvl="7" indent="-228600" algn="l">
              <a:lnSpc>
                <a:spcPct val="100000"/>
              </a:lnSpc>
              <a:spcBef>
                <a:spcPts val="100"/>
              </a:spcBef>
              <a:spcAft>
                <a:spcPts val="0"/>
              </a:spcAft>
              <a:buSzPts val="700"/>
              <a:buNone/>
              <a:defRPr sz="700"/>
            </a:lvl8pPr>
            <a:lvl9pPr marL="4114800" lvl="8" indent="-228600" algn="l">
              <a:lnSpc>
                <a:spcPct val="100000"/>
              </a:lnSpc>
              <a:spcBef>
                <a:spcPts val="100"/>
              </a:spcBef>
              <a:spcAft>
                <a:spcPts val="0"/>
              </a:spcAft>
              <a:buSzPts val="700"/>
              <a:buNone/>
              <a:defRPr sz="700"/>
            </a:lvl9pPr>
          </a:lstStyle>
          <a:p>
            <a:endParaRPr/>
          </a:p>
        </p:txBody>
      </p:sp>
      <p:sp>
        <p:nvSpPr>
          <p:cNvPr id="73" name="Google Shape;73;g100e299d3cb_5_43"/>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74" name="Google Shape;74;g100e299d3cb_5_43"/>
          <p:cNvSpPr txBox="1">
            <a:spLocks noGrp="1"/>
          </p:cNvSpPr>
          <p:nvPr>
            <p:ph type="sldNum" idx="12"/>
          </p:nvPr>
        </p:nvSpPr>
        <p:spPr>
          <a:xfrm>
            <a:off x="7010400" y="4860342"/>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zh-TW"/>
              <a:t>‹#›</a:t>
            </a:fld>
            <a:endParaRPr/>
          </a:p>
        </p:txBody>
      </p:sp>
      <p:sp>
        <p:nvSpPr>
          <p:cNvPr id="75" name="Google Shape;75;g100e299d3cb_5_43"/>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標題及直排文字" type="vertTx">
  <p:cSld name="VERTICAL_TEXT">
    <p:spTree>
      <p:nvGrpSpPr>
        <p:cNvPr id="1" name="Shape 76"/>
        <p:cNvGrpSpPr/>
        <p:nvPr/>
      </p:nvGrpSpPr>
      <p:grpSpPr>
        <a:xfrm>
          <a:off x="0" y="0"/>
          <a:ext cx="0" cy="0"/>
          <a:chOff x="0" y="0"/>
          <a:chExt cx="0" cy="0"/>
        </a:xfrm>
      </p:grpSpPr>
      <p:sp>
        <p:nvSpPr>
          <p:cNvPr id="77" name="Google Shape;77;g100e299d3cb_5_50"/>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8" name="Google Shape;78;g100e299d3cb_5_50"/>
          <p:cNvSpPr txBox="1">
            <a:spLocks noGrp="1"/>
          </p:cNvSpPr>
          <p:nvPr>
            <p:ph type="body" idx="1"/>
          </p:nvPr>
        </p:nvSpPr>
        <p:spPr>
          <a:xfrm rot="5400000">
            <a:off x="3043664" y="-1191838"/>
            <a:ext cx="3078900" cy="8229600"/>
          </a:xfrm>
          <a:prstGeom prst="rect">
            <a:avLst/>
          </a:prstGeom>
          <a:noFill/>
          <a:ln>
            <a:noFill/>
          </a:ln>
        </p:spPr>
        <p:txBody>
          <a:bodyPr spcFirstLastPara="1" wrap="square" lIns="68575" tIns="34275" rIns="68575" bIns="34275" anchor="t" anchorCtr="0">
            <a:noAutofit/>
          </a:bodyPr>
          <a:lstStyle>
            <a:lvl1pPr marL="457200" lvl="0" indent="-292100" algn="l">
              <a:lnSpc>
                <a:spcPct val="100000"/>
              </a:lnSpc>
              <a:spcBef>
                <a:spcPts val="300"/>
              </a:spcBef>
              <a:spcAft>
                <a:spcPts val="0"/>
              </a:spcAft>
              <a:buSzPts val="1000"/>
              <a:buChar char="■"/>
              <a:defRPr/>
            </a:lvl1pPr>
            <a:lvl2pPr marL="914400" lvl="1" indent="-298450" algn="l">
              <a:lnSpc>
                <a:spcPct val="100000"/>
              </a:lnSpc>
              <a:spcBef>
                <a:spcPts val="300"/>
              </a:spcBef>
              <a:spcAft>
                <a:spcPts val="0"/>
              </a:spcAft>
              <a:buSzPts val="1100"/>
              <a:buChar char="◻"/>
              <a:defRPr/>
            </a:lvl2pPr>
            <a:lvl3pPr marL="1371600" lvl="2" indent="-285750" algn="l">
              <a:lnSpc>
                <a:spcPct val="100000"/>
              </a:lnSpc>
              <a:spcBef>
                <a:spcPts val="300"/>
              </a:spcBef>
              <a:spcAft>
                <a:spcPts val="0"/>
              </a:spcAft>
              <a:buSzPts val="900"/>
              <a:buChar char="■"/>
              <a:defRPr/>
            </a:lvl3pPr>
            <a:lvl4pPr marL="1828800" lvl="3" indent="-285750" algn="l">
              <a:lnSpc>
                <a:spcPct val="100000"/>
              </a:lnSpc>
              <a:spcBef>
                <a:spcPts val="300"/>
              </a:spcBef>
              <a:spcAft>
                <a:spcPts val="0"/>
              </a:spcAft>
              <a:buSzPts val="900"/>
              <a:buChar char="◻"/>
              <a:defRPr/>
            </a:lvl4pPr>
            <a:lvl5pPr marL="2286000" lvl="4" indent="-317500" algn="l">
              <a:lnSpc>
                <a:spcPct val="100000"/>
              </a:lnSpc>
              <a:spcBef>
                <a:spcPts val="300"/>
              </a:spcBef>
              <a:spcAft>
                <a:spcPts val="0"/>
              </a:spcAft>
              <a:buSzPts val="1400"/>
              <a:buChar char="▪"/>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79" name="Google Shape;79;g100e299d3cb_5_50"/>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80" name="Google Shape;80;g100e299d3cb_5_50"/>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zh-TW"/>
              <a:t>‹#›</a:t>
            </a:fld>
            <a:endParaRPr/>
          </a:p>
        </p:txBody>
      </p:sp>
      <p:sp>
        <p:nvSpPr>
          <p:cNvPr id="81" name="Google Shape;81;g100e299d3cb_5_50"/>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直排標題及文字" type="vertTitleAndTx">
  <p:cSld name="VERTICAL_TITLE_AND_VERTICAL_TEXT">
    <p:spTree>
      <p:nvGrpSpPr>
        <p:cNvPr id="1" name="Shape 82"/>
        <p:cNvGrpSpPr/>
        <p:nvPr/>
      </p:nvGrpSpPr>
      <p:grpSpPr>
        <a:xfrm>
          <a:off x="0" y="0"/>
          <a:ext cx="0" cy="0"/>
          <a:chOff x="0" y="0"/>
          <a:chExt cx="0" cy="0"/>
        </a:xfrm>
      </p:grpSpPr>
      <p:sp>
        <p:nvSpPr>
          <p:cNvPr id="83" name="Google Shape;83;g100e299d3cb_5_56"/>
          <p:cNvSpPr txBox="1">
            <a:spLocks noGrp="1"/>
          </p:cNvSpPr>
          <p:nvPr>
            <p:ph type="title"/>
          </p:nvPr>
        </p:nvSpPr>
        <p:spPr>
          <a:xfrm rot="5400000">
            <a:off x="5608663" y="1373250"/>
            <a:ext cx="4119600" cy="2058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4" name="Google Shape;84;g100e299d3cb_5_56"/>
          <p:cNvSpPr txBox="1">
            <a:spLocks noGrp="1"/>
          </p:cNvSpPr>
          <p:nvPr>
            <p:ph type="body" idx="1"/>
          </p:nvPr>
        </p:nvSpPr>
        <p:spPr>
          <a:xfrm rot="5400000">
            <a:off x="1412027" y="-611999"/>
            <a:ext cx="4119600" cy="6029400"/>
          </a:xfrm>
          <a:prstGeom prst="rect">
            <a:avLst/>
          </a:prstGeom>
          <a:noFill/>
          <a:ln>
            <a:noFill/>
          </a:ln>
        </p:spPr>
        <p:txBody>
          <a:bodyPr spcFirstLastPara="1" wrap="square" lIns="68575" tIns="34275" rIns="68575" bIns="34275" anchor="t" anchorCtr="0">
            <a:noAutofit/>
          </a:bodyPr>
          <a:lstStyle>
            <a:lvl1pPr marL="457200" lvl="0" indent="-292100" algn="l">
              <a:lnSpc>
                <a:spcPct val="100000"/>
              </a:lnSpc>
              <a:spcBef>
                <a:spcPts val="300"/>
              </a:spcBef>
              <a:spcAft>
                <a:spcPts val="0"/>
              </a:spcAft>
              <a:buSzPts val="1000"/>
              <a:buChar char="■"/>
              <a:defRPr/>
            </a:lvl1pPr>
            <a:lvl2pPr marL="914400" lvl="1" indent="-298450" algn="l">
              <a:lnSpc>
                <a:spcPct val="100000"/>
              </a:lnSpc>
              <a:spcBef>
                <a:spcPts val="300"/>
              </a:spcBef>
              <a:spcAft>
                <a:spcPts val="0"/>
              </a:spcAft>
              <a:buSzPts val="1100"/>
              <a:buChar char="◻"/>
              <a:defRPr/>
            </a:lvl2pPr>
            <a:lvl3pPr marL="1371600" lvl="2" indent="-285750" algn="l">
              <a:lnSpc>
                <a:spcPct val="100000"/>
              </a:lnSpc>
              <a:spcBef>
                <a:spcPts val="300"/>
              </a:spcBef>
              <a:spcAft>
                <a:spcPts val="0"/>
              </a:spcAft>
              <a:buSzPts val="900"/>
              <a:buChar char="■"/>
              <a:defRPr/>
            </a:lvl3pPr>
            <a:lvl4pPr marL="1828800" lvl="3" indent="-285750" algn="l">
              <a:lnSpc>
                <a:spcPct val="100000"/>
              </a:lnSpc>
              <a:spcBef>
                <a:spcPts val="300"/>
              </a:spcBef>
              <a:spcAft>
                <a:spcPts val="0"/>
              </a:spcAft>
              <a:buSzPts val="900"/>
              <a:buChar char="◻"/>
              <a:defRPr/>
            </a:lvl4pPr>
            <a:lvl5pPr marL="2286000" lvl="4" indent="-317500" algn="l">
              <a:lnSpc>
                <a:spcPct val="100000"/>
              </a:lnSpc>
              <a:spcBef>
                <a:spcPts val="300"/>
              </a:spcBef>
              <a:spcAft>
                <a:spcPts val="0"/>
              </a:spcAft>
              <a:buSzPts val="1400"/>
              <a:buChar char="▪"/>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85" name="Google Shape;85;g100e299d3cb_5_56"/>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86" name="Google Shape;86;g100e299d3cb_5_56"/>
          <p:cNvSpPr txBox="1">
            <a:spLocks noGrp="1"/>
          </p:cNvSpPr>
          <p:nvPr>
            <p:ph type="sldNum" idx="12"/>
          </p:nvPr>
        </p:nvSpPr>
        <p:spPr>
          <a:xfrm>
            <a:off x="7010400" y="4860342"/>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zh-TW"/>
              <a:t>‹#›</a:t>
            </a:fld>
            <a:endParaRPr/>
          </a:p>
        </p:txBody>
      </p:sp>
      <p:sp>
        <p:nvSpPr>
          <p:cNvPr id="87" name="Google Shape;87;g100e299d3cb_5_56"/>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g100e299d3cb_5_0"/>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marR="0" lvl="0" algn="r" rtl="0">
              <a:lnSpc>
                <a:spcPct val="100000"/>
              </a:lnSpc>
              <a:spcBef>
                <a:spcPts val="0"/>
              </a:spcBef>
              <a:spcAft>
                <a:spcPts val="0"/>
              </a:spcAft>
              <a:buClr>
                <a:srgbClr val="A50021"/>
              </a:buClr>
              <a:buSzPts val="1100"/>
              <a:buFont typeface="Arial"/>
              <a:buNone/>
              <a:defRPr sz="900" b="1" i="1" u="none" strike="noStrike" cap="none">
                <a:solidFill>
                  <a:srgbClr val="A50021"/>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7" name="Google Shape;7;g100e299d3cb_5_0"/>
          <p:cNvSpPr txBox="1">
            <a:spLocks noGrp="1"/>
          </p:cNvSpPr>
          <p:nvPr>
            <p:ph type="sldNum" idx="12"/>
          </p:nvPr>
        </p:nvSpPr>
        <p:spPr>
          <a:xfrm>
            <a:off x="5292725" y="4569619"/>
            <a:ext cx="2133600" cy="180900"/>
          </a:xfrm>
          <a:prstGeom prst="rect">
            <a:avLst/>
          </a:prstGeom>
          <a:noFill/>
          <a:ln>
            <a:noFill/>
          </a:ln>
        </p:spPr>
        <p:txBody>
          <a:bodyPr spcFirstLastPara="1" wrap="square" lIns="68575" tIns="34275" rIns="68575" bIns="34275" anchor="b"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zh-TW"/>
              <a:t>‹#›</a:t>
            </a:fld>
            <a:endParaRPr/>
          </a:p>
        </p:txBody>
      </p:sp>
      <p:sp>
        <p:nvSpPr>
          <p:cNvPr id="8" name="Google Shape;8;g100e299d3cb_5_0"/>
          <p:cNvSpPr/>
          <p:nvPr/>
        </p:nvSpPr>
        <p:spPr>
          <a:xfrm>
            <a:off x="0" y="0"/>
            <a:ext cx="285900" cy="399900"/>
          </a:xfrm>
          <a:prstGeom prst="rect">
            <a:avLst/>
          </a:prstGeom>
          <a:gradFill>
            <a:gsLst>
              <a:gs pos="0">
                <a:schemeClr val="folHlink"/>
              </a:gs>
              <a:gs pos="100000">
                <a:schemeClr val="lt1"/>
              </a:gs>
            </a:gsLst>
            <a:lin ang="0" scaled="0"/>
          </a:gra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9" name="Google Shape;9;g100e299d3cb_5_0"/>
          <p:cNvSpPr/>
          <p:nvPr/>
        </p:nvSpPr>
        <p:spPr>
          <a:xfrm>
            <a:off x="412750" y="101213"/>
            <a:ext cx="8731200" cy="206100"/>
          </a:xfrm>
          <a:prstGeom prst="rect">
            <a:avLst/>
          </a:prstGeom>
          <a:gradFill>
            <a:gsLst>
              <a:gs pos="0">
                <a:schemeClr val="lt2"/>
              </a:gs>
              <a:gs pos="100000">
                <a:schemeClr val="lt1"/>
              </a:gs>
            </a:gsLst>
            <a:lin ang="0" scaled="0"/>
          </a:gra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10" name="Google Shape;10;g100e299d3cb_5_0"/>
          <p:cNvSpPr/>
          <p:nvPr/>
        </p:nvSpPr>
        <p:spPr>
          <a:xfrm>
            <a:off x="409582" y="101213"/>
            <a:ext cx="138000" cy="1059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666699"/>
              </a:solidFill>
              <a:latin typeface="Arial"/>
              <a:ea typeface="Arial"/>
              <a:cs typeface="Arial"/>
              <a:sym typeface="Arial"/>
            </a:endParaRPr>
          </a:p>
        </p:txBody>
      </p:sp>
      <p:sp>
        <p:nvSpPr>
          <p:cNvPr id="11" name="Google Shape;11;g100e299d3cb_5_0"/>
          <p:cNvSpPr/>
          <p:nvPr/>
        </p:nvSpPr>
        <p:spPr>
          <a:xfrm>
            <a:off x="547690" y="10"/>
            <a:ext cx="139800" cy="1035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666699"/>
              </a:solidFill>
              <a:latin typeface="Arial"/>
              <a:ea typeface="Arial"/>
              <a:cs typeface="Arial"/>
              <a:sym typeface="Arial"/>
            </a:endParaRPr>
          </a:p>
        </p:txBody>
      </p:sp>
      <p:sp>
        <p:nvSpPr>
          <p:cNvPr id="12" name="Google Shape;12;g100e299d3cb_5_0"/>
          <p:cNvSpPr/>
          <p:nvPr/>
        </p:nvSpPr>
        <p:spPr>
          <a:xfrm>
            <a:off x="547690" y="101213"/>
            <a:ext cx="139800" cy="1059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9999CC"/>
              </a:solidFill>
              <a:latin typeface="Arial"/>
              <a:ea typeface="Arial"/>
              <a:cs typeface="Arial"/>
              <a:sym typeface="Arial"/>
            </a:endParaRPr>
          </a:p>
        </p:txBody>
      </p:sp>
      <p:sp>
        <p:nvSpPr>
          <p:cNvPr id="13" name="Google Shape;13;g100e299d3cb_5_0"/>
          <p:cNvSpPr/>
          <p:nvPr/>
        </p:nvSpPr>
        <p:spPr>
          <a:xfrm>
            <a:off x="274645" y="205978"/>
            <a:ext cx="136500" cy="1035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666699"/>
              </a:solidFill>
              <a:latin typeface="Arial"/>
              <a:ea typeface="Arial"/>
              <a:cs typeface="Arial"/>
              <a:sym typeface="Arial"/>
            </a:endParaRPr>
          </a:p>
        </p:txBody>
      </p:sp>
      <p:sp>
        <p:nvSpPr>
          <p:cNvPr id="14" name="Google Shape;14;g100e299d3cb_5_0"/>
          <p:cNvSpPr/>
          <p:nvPr/>
        </p:nvSpPr>
        <p:spPr>
          <a:xfrm>
            <a:off x="131770" y="102404"/>
            <a:ext cx="141300" cy="103500"/>
          </a:xfrm>
          <a:prstGeom prst="rect">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15" name="Google Shape;15;g100e299d3cb_5_0"/>
          <p:cNvSpPr/>
          <p:nvPr/>
        </p:nvSpPr>
        <p:spPr>
          <a:xfrm>
            <a:off x="409582" y="203597"/>
            <a:ext cx="138000" cy="1035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9999CC"/>
              </a:solidFill>
              <a:latin typeface="Arial"/>
              <a:ea typeface="Arial"/>
              <a:cs typeface="Arial"/>
              <a:sym typeface="Arial"/>
            </a:endParaRPr>
          </a:p>
        </p:txBody>
      </p:sp>
      <p:sp>
        <p:nvSpPr>
          <p:cNvPr id="16" name="Google Shape;16;g100e299d3cb_5_0"/>
          <p:cNvSpPr/>
          <p:nvPr/>
        </p:nvSpPr>
        <p:spPr>
          <a:xfrm>
            <a:off x="274645" y="307184"/>
            <a:ext cx="136500" cy="102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9999CC"/>
              </a:solidFill>
              <a:latin typeface="Arial"/>
              <a:ea typeface="Arial"/>
              <a:cs typeface="Arial"/>
              <a:sym typeface="Arial"/>
            </a:endParaRPr>
          </a:p>
        </p:txBody>
      </p:sp>
      <p:sp>
        <p:nvSpPr>
          <p:cNvPr id="17" name="Google Shape;17;g100e299d3cb_5_0"/>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9pPr>
          </a:lstStyle>
          <a:p>
            <a:endParaRPr/>
          </a:p>
        </p:txBody>
      </p:sp>
      <p:sp>
        <p:nvSpPr>
          <p:cNvPr id="18" name="Google Shape;18;g100e299d3cb_5_0"/>
          <p:cNvSpPr txBox="1">
            <a:spLocks noGrp="1"/>
          </p:cNvSpPr>
          <p:nvPr>
            <p:ph type="body" idx="1"/>
          </p:nvPr>
        </p:nvSpPr>
        <p:spPr>
          <a:xfrm>
            <a:off x="468313" y="1383512"/>
            <a:ext cx="8229600" cy="3078900"/>
          </a:xfrm>
          <a:prstGeom prst="rect">
            <a:avLst/>
          </a:prstGeom>
          <a:noFill/>
          <a:ln>
            <a:noFill/>
          </a:ln>
        </p:spPr>
        <p:txBody>
          <a:bodyPr spcFirstLastPara="1" wrap="square" lIns="68575" tIns="34275" rIns="68575" bIns="34275" anchor="t" anchorCtr="0">
            <a:noAutofit/>
          </a:bodyPr>
          <a:lstStyle>
            <a:lvl1pPr marL="457200" marR="0" lvl="0" indent="-342900" algn="l" rtl="0">
              <a:lnSpc>
                <a:spcPct val="100000"/>
              </a:lnSpc>
              <a:spcBef>
                <a:spcPts val="500"/>
              </a:spcBef>
              <a:spcAft>
                <a:spcPts val="0"/>
              </a:spcAft>
              <a:buClr>
                <a:schemeClr val="lt2"/>
              </a:buClr>
              <a:buSzPts val="1800"/>
              <a:buFont typeface="Noto Sans Symbols"/>
              <a:buChar char="■"/>
              <a:defRPr sz="2400" b="0" i="0" u="none" strike="noStrike" cap="none">
                <a:solidFill>
                  <a:schemeClr val="dk1"/>
                </a:solidFill>
                <a:latin typeface="Arial"/>
                <a:ea typeface="Arial"/>
                <a:cs typeface="Arial"/>
                <a:sym typeface="Arial"/>
              </a:defRPr>
            </a:lvl1pPr>
            <a:lvl2pPr marL="914400" marR="0" lvl="1" indent="-336550" algn="l" rtl="0">
              <a:lnSpc>
                <a:spcPct val="100000"/>
              </a:lnSpc>
              <a:spcBef>
                <a:spcPts val="400"/>
              </a:spcBef>
              <a:spcAft>
                <a:spcPts val="0"/>
              </a:spcAft>
              <a:buClr>
                <a:schemeClr val="accent2"/>
              </a:buClr>
              <a:buSzPts val="1700"/>
              <a:buFont typeface="Noto Sans Symbols"/>
              <a:buChar char="◻"/>
              <a:defRPr sz="2100" b="0" i="0" u="none" strike="noStrike" cap="none">
                <a:solidFill>
                  <a:schemeClr val="dk1"/>
                </a:solidFill>
                <a:latin typeface="Arial"/>
                <a:ea typeface="Arial"/>
                <a:cs typeface="Arial"/>
                <a:sym typeface="Arial"/>
              </a:defRPr>
            </a:lvl2pPr>
            <a:lvl3pPr marL="1371600" marR="0" lvl="2" indent="-304800" algn="l" rtl="0">
              <a:lnSpc>
                <a:spcPct val="100000"/>
              </a:lnSpc>
              <a:spcBef>
                <a:spcPts val="400"/>
              </a:spcBef>
              <a:spcAft>
                <a:spcPts val="0"/>
              </a:spcAft>
              <a:buClr>
                <a:schemeClr val="lt2"/>
              </a:buClr>
              <a:buSzPts val="1200"/>
              <a:buFont typeface="Noto Sans Symbols"/>
              <a:buChar char="■"/>
              <a:defRPr sz="1800" b="0" i="0" u="none" strike="noStrike" cap="none">
                <a:solidFill>
                  <a:schemeClr val="dk1"/>
                </a:solidFill>
                <a:latin typeface="Arial"/>
                <a:ea typeface="Arial"/>
                <a:cs typeface="Arial"/>
                <a:sym typeface="Arial"/>
              </a:defRPr>
            </a:lvl3pPr>
            <a:lvl4pPr marL="1828800" marR="0" lvl="3" indent="-298450" algn="l" rtl="0">
              <a:lnSpc>
                <a:spcPct val="100000"/>
              </a:lnSpc>
              <a:spcBef>
                <a:spcPts val="300"/>
              </a:spcBef>
              <a:spcAft>
                <a:spcPts val="0"/>
              </a:spcAft>
              <a:buClr>
                <a:schemeClr val="accent2"/>
              </a:buClr>
              <a:buSzPts val="1100"/>
              <a:buFont typeface="Noto Sans Symbols"/>
              <a:buChar char="◻"/>
              <a:defRPr sz="1500" b="0" i="0" u="none" strike="noStrike" cap="none">
                <a:solidFill>
                  <a:schemeClr val="dk1"/>
                </a:solidFill>
                <a:latin typeface="Arial"/>
                <a:ea typeface="Arial"/>
                <a:cs typeface="Arial"/>
                <a:sym typeface="Arial"/>
              </a:defRPr>
            </a:lvl4pPr>
            <a:lvl5pPr marL="2286000" marR="0" lvl="4" indent="-323850" algn="l" rtl="0">
              <a:lnSpc>
                <a:spcPct val="100000"/>
              </a:lnSpc>
              <a:spcBef>
                <a:spcPts val="300"/>
              </a:spcBef>
              <a:spcAft>
                <a:spcPts val="0"/>
              </a:spcAft>
              <a:buClr>
                <a:schemeClr val="lt2"/>
              </a:buClr>
              <a:buSzPts val="1500"/>
              <a:buFont typeface="Noto Sans Symbols"/>
              <a:buChar char="▪"/>
              <a:defRPr sz="1500" b="0" i="0" u="none" strike="noStrike" cap="none">
                <a:solidFill>
                  <a:schemeClr val="dk1"/>
                </a:solidFill>
                <a:latin typeface="Arial"/>
                <a:ea typeface="Arial"/>
                <a:cs typeface="Arial"/>
                <a:sym typeface="Arial"/>
              </a:defRPr>
            </a:lvl5pPr>
            <a:lvl6pPr marL="2743200" marR="0" lvl="5" indent="-323850" algn="l" rtl="0">
              <a:lnSpc>
                <a:spcPct val="100000"/>
              </a:lnSpc>
              <a:spcBef>
                <a:spcPts val="300"/>
              </a:spcBef>
              <a:spcAft>
                <a:spcPts val="0"/>
              </a:spcAft>
              <a:buClr>
                <a:schemeClr val="lt2"/>
              </a:buClr>
              <a:buSzPts val="1500"/>
              <a:buFont typeface="Noto Sans Symbols"/>
              <a:buChar char="▪"/>
              <a:defRPr sz="1500" b="0" i="0" u="none" strike="noStrike" cap="none">
                <a:solidFill>
                  <a:schemeClr val="dk1"/>
                </a:solidFill>
                <a:latin typeface="Arial"/>
                <a:ea typeface="Arial"/>
                <a:cs typeface="Arial"/>
                <a:sym typeface="Arial"/>
              </a:defRPr>
            </a:lvl6pPr>
            <a:lvl7pPr marL="3200400" marR="0" lvl="6" indent="-323850" algn="l" rtl="0">
              <a:lnSpc>
                <a:spcPct val="100000"/>
              </a:lnSpc>
              <a:spcBef>
                <a:spcPts val="300"/>
              </a:spcBef>
              <a:spcAft>
                <a:spcPts val="0"/>
              </a:spcAft>
              <a:buClr>
                <a:schemeClr val="lt2"/>
              </a:buClr>
              <a:buSzPts val="1500"/>
              <a:buFont typeface="Noto Sans Symbols"/>
              <a:buChar char="▪"/>
              <a:defRPr sz="1500" b="0" i="0" u="none" strike="noStrike" cap="none">
                <a:solidFill>
                  <a:schemeClr val="dk1"/>
                </a:solidFill>
                <a:latin typeface="Arial"/>
                <a:ea typeface="Arial"/>
                <a:cs typeface="Arial"/>
                <a:sym typeface="Arial"/>
              </a:defRPr>
            </a:lvl7pPr>
            <a:lvl8pPr marL="3657600" marR="0" lvl="7" indent="-323850" algn="l" rtl="0">
              <a:lnSpc>
                <a:spcPct val="100000"/>
              </a:lnSpc>
              <a:spcBef>
                <a:spcPts val="300"/>
              </a:spcBef>
              <a:spcAft>
                <a:spcPts val="0"/>
              </a:spcAft>
              <a:buClr>
                <a:schemeClr val="lt2"/>
              </a:buClr>
              <a:buSzPts val="1500"/>
              <a:buFont typeface="Noto Sans Symbols"/>
              <a:buChar char="▪"/>
              <a:defRPr sz="1500" b="0" i="0" u="none" strike="noStrike" cap="none">
                <a:solidFill>
                  <a:schemeClr val="dk1"/>
                </a:solidFill>
                <a:latin typeface="Arial"/>
                <a:ea typeface="Arial"/>
                <a:cs typeface="Arial"/>
                <a:sym typeface="Arial"/>
              </a:defRPr>
            </a:lvl8pPr>
            <a:lvl9pPr marL="4114800" marR="0" lvl="8" indent="-323850" algn="l" rtl="0">
              <a:lnSpc>
                <a:spcPct val="100000"/>
              </a:lnSpc>
              <a:spcBef>
                <a:spcPts val="300"/>
              </a:spcBef>
              <a:spcAft>
                <a:spcPts val="0"/>
              </a:spcAft>
              <a:buClr>
                <a:schemeClr val="lt2"/>
              </a:buClr>
              <a:buSzPts val="1500"/>
              <a:buFont typeface="Noto Sans Symbols"/>
              <a:buChar char="▪"/>
              <a:defRPr sz="1500" b="0" i="0" u="none" strike="noStrike" cap="none">
                <a:solidFill>
                  <a:schemeClr val="dk1"/>
                </a:solidFill>
                <a:latin typeface="Arial"/>
                <a:ea typeface="Arial"/>
                <a:cs typeface="Arial"/>
                <a:sym typeface="Arial"/>
              </a:defRPr>
            </a:lvl9pPr>
          </a:lstStyle>
          <a:p>
            <a:endParaRPr/>
          </a:p>
        </p:txBody>
      </p:sp>
      <p:sp>
        <p:nvSpPr>
          <p:cNvPr id="19" name="Google Shape;19;g100e299d3cb_5_0"/>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marR="0" lvl="0" algn="l" rtl="0">
              <a:lnSpc>
                <a:spcPct val="100000"/>
              </a:lnSpc>
              <a:spcBef>
                <a:spcPts val="0"/>
              </a:spcBef>
              <a:spcAft>
                <a:spcPts val="0"/>
              </a:spcAft>
              <a:buClr>
                <a:schemeClr val="dk1"/>
              </a:buClr>
              <a:buSzPts val="11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 id="2147483657"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
          <p:cNvSpPr txBox="1">
            <a:spLocks noGrp="1"/>
          </p:cNvSpPr>
          <p:nvPr>
            <p:ph type="ctrTitle"/>
          </p:nvPr>
        </p:nvSpPr>
        <p:spPr>
          <a:xfrm>
            <a:off x="2971800" y="1371600"/>
            <a:ext cx="6019800" cy="1314600"/>
          </a:xfrm>
          <a:prstGeom prst="rect">
            <a:avLst/>
          </a:prstGeom>
          <a:noFill/>
          <a:ln>
            <a:noFill/>
          </a:ln>
        </p:spPr>
        <p:txBody>
          <a:bodyPr spcFirstLastPara="1" wrap="square" lIns="68575" tIns="34275" rIns="68575" bIns="34275" anchor="b" anchorCtr="0">
            <a:normAutofit/>
          </a:bodyPr>
          <a:lstStyle/>
          <a:p>
            <a:pPr lvl="0" algn="ctr">
              <a:lnSpc>
                <a:spcPct val="90000"/>
              </a:lnSpc>
              <a:buSzPts val="891"/>
            </a:pPr>
            <a:r>
              <a:rPr lang="zh-TW" altLang="en-US" dirty="0" smtClean="0"/>
              <a:t>第三章</a:t>
            </a:r>
            <a:r>
              <a:rPr lang="en-US" altLang="zh-TW" dirty="0"/>
              <a:t/>
            </a:r>
            <a:br>
              <a:rPr lang="en-US" altLang="zh-TW" dirty="0"/>
            </a:br>
            <a:r>
              <a:rPr lang="zh-TW" altLang="en-US" dirty="0"/>
              <a:t>單量子位元反閘</a:t>
            </a:r>
            <a:endParaRPr sz="4260" dirty="0">
              <a:solidFill>
                <a:schemeClr val="lt1"/>
              </a:solidFill>
            </a:endParaRPr>
          </a:p>
        </p:txBody>
      </p:sp>
      <p:sp>
        <p:nvSpPr>
          <p:cNvPr id="179" name="Google Shape;179;p1"/>
          <p:cNvSpPr txBox="1">
            <a:spLocks noGrp="1"/>
          </p:cNvSpPr>
          <p:nvPr>
            <p:ph type="subTitle" idx="1"/>
          </p:nvPr>
        </p:nvSpPr>
        <p:spPr>
          <a:xfrm>
            <a:off x="1632856" y="3771899"/>
            <a:ext cx="6395357" cy="985307"/>
          </a:xfrm>
          <a:prstGeom prst="rect">
            <a:avLst/>
          </a:prstGeom>
          <a:noFill/>
          <a:ln>
            <a:noFill/>
          </a:ln>
        </p:spPr>
        <p:txBody>
          <a:bodyPr spcFirstLastPara="1" wrap="square" lIns="68575" tIns="34275" rIns="68575" bIns="34275" anchor="t" anchorCtr="0">
            <a:normAutofit lnSpcReduction="10000"/>
          </a:bodyPr>
          <a:lstStyle/>
          <a:p>
            <a:pPr marL="0" lvl="0" indent="0" algn="ctr" rtl="0">
              <a:lnSpc>
                <a:spcPct val="100000"/>
              </a:lnSpc>
              <a:spcBef>
                <a:spcPts val="800"/>
              </a:spcBef>
              <a:spcAft>
                <a:spcPts val="0"/>
              </a:spcAft>
              <a:buSzPts val="2400"/>
              <a:buNone/>
            </a:pPr>
            <a:r>
              <a:rPr lang="zh-TW" dirty="0"/>
              <a:t>國立中央大學</a:t>
            </a:r>
            <a:r>
              <a:rPr lang="zh-TW" altLang="en-US" dirty="0"/>
              <a:t> 資工系</a:t>
            </a:r>
            <a:r>
              <a:rPr lang="zh-TW" dirty="0"/>
              <a:t>  </a:t>
            </a:r>
            <a:endParaRPr dirty="0"/>
          </a:p>
          <a:p>
            <a:pPr marL="0" lvl="0" indent="0" algn="ctr" rtl="0">
              <a:lnSpc>
                <a:spcPct val="100000"/>
              </a:lnSpc>
              <a:spcBef>
                <a:spcPts val="800"/>
              </a:spcBef>
              <a:spcAft>
                <a:spcPts val="0"/>
              </a:spcAft>
              <a:buSzPts val="2400"/>
              <a:buNone/>
            </a:pPr>
            <a:r>
              <a:rPr lang="zh-TW" dirty="0"/>
              <a:t>江振瑞</a:t>
            </a:r>
            <a:endParaRPr dirty="0"/>
          </a:p>
        </p:txBody>
      </p:sp>
      <p:sp>
        <p:nvSpPr>
          <p:cNvPr id="180" name="Google Shape;180;p1"/>
          <p:cNvSpPr txBox="1">
            <a:spLocks noGrp="1"/>
          </p:cNvSpPr>
          <p:nvPr>
            <p:ph type="sldNum" idx="12"/>
          </p:nvPr>
        </p:nvSpPr>
        <p:spPr>
          <a:xfrm>
            <a:off x="6858000" y="4686600"/>
            <a:ext cx="2133600" cy="342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a:t>
            </a:fld>
            <a:endParaRPr/>
          </a:p>
        </p:txBody>
      </p:sp>
      <p:pic>
        <p:nvPicPr>
          <p:cNvPr id="8" name="圖片 7">
            <a:extLst>
              <a:ext uri="{FF2B5EF4-FFF2-40B4-BE49-F238E27FC236}">
                <a16:creationId xmlns:a16="http://schemas.microsoft.com/office/drawing/2014/main" id="{282B61EE-66DC-4262-BA78-0D26CF05795B}"/>
              </a:ext>
            </a:extLst>
          </p:cNvPr>
          <p:cNvPicPr/>
          <p:nvPr/>
        </p:nvPicPr>
        <p:blipFill rotWithShape="1">
          <a:blip r:embed="rId3"/>
          <a:srcRect l="28940" t="21127" r="39070" b="5327"/>
          <a:stretch/>
        </p:blipFill>
        <p:spPr bwMode="auto">
          <a:xfrm>
            <a:off x="7186203" y="3831989"/>
            <a:ext cx="1684020" cy="1089025"/>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0" y="34887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3.2a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smtClean="0">
                <a:latin typeface="Calibri"/>
                <a:ea typeface="Calibri"/>
                <a:cs typeface="Calibri"/>
                <a:sym typeface="Calibri"/>
              </a:rPr>
              <a:t>1:</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10</a:t>
            </a:fld>
            <a:endParaRPr/>
          </a:p>
        </p:txBody>
      </p:sp>
      <p:sp>
        <p:nvSpPr>
          <p:cNvPr id="2" name="矩形 1"/>
          <p:cNvSpPr/>
          <p:nvPr/>
        </p:nvSpPr>
        <p:spPr>
          <a:xfrm>
            <a:off x="58057" y="1248968"/>
            <a:ext cx="5072743" cy="1815882"/>
          </a:xfrm>
          <a:prstGeom prst="rect">
            <a:avLst/>
          </a:prstGeom>
        </p:spPr>
        <p:txBody>
          <a:bodyPr wrap="square">
            <a:spAutoFit/>
          </a:bodyPr>
          <a:lstStyle/>
          <a:p>
            <a:r>
              <a:rPr lang="en-US" altLang="zh-TW" sz="1600" dirty="0">
                <a:solidFill>
                  <a:srgbClr val="3333FF"/>
                </a:solidFill>
                <a:latin typeface="Arial Narrow" panose="020B0606020202030204" pitchFamily="34" charset="0"/>
              </a:rPr>
              <a:t>1 #Program 3.2a Measure state of qubit w/o X-gate </a:t>
            </a:r>
          </a:p>
          <a:p>
            <a:r>
              <a:rPr lang="en-US" altLang="zh-TW" sz="1600" dirty="0">
                <a:solidFill>
                  <a:srgbClr val="3333FF"/>
                </a:solidFill>
                <a:latin typeface="Arial Narrow" panose="020B0606020202030204" pitchFamily="34" charset="0"/>
              </a:rPr>
              <a:t>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QuantumCircuit,execute</a:t>
            </a:r>
            <a:r>
              <a:rPr lang="en-US" altLang="zh-TW" sz="1600" dirty="0">
                <a:solidFill>
                  <a:srgbClr val="3333FF"/>
                </a:solidFill>
                <a:latin typeface="Arial Narrow" panose="020B0606020202030204" pitchFamily="34" charset="0"/>
              </a:rPr>
              <a:t> </a:t>
            </a:r>
          </a:p>
          <a:p>
            <a:r>
              <a:rPr lang="en-US" altLang="zh-TW" sz="1600" dirty="0">
                <a:solidFill>
                  <a:srgbClr val="3333FF"/>
                </a:solidFill>
                <a:latin typeface="Arial Narrow" panose="020B0606020202030204" pitchFamily="34" charset="0"/>
              </a:rPr>
              <a:t>3 from </a:t>
            </a:r>
            <a:r>
              <a:rPr lang="en-US" altLang="zh-TW" sz="1600" dirty="0" err="1">
                <a:solidFill>
                  <a:srgbClr val="3333FF"/>
                </a:solidFill>
                <a:latin typeface="Arial Narrow" panose="020B0606020202030204" pitchFamily="34" charset="0"/>
              </a:rPr>
              <a:t>qiskit.providers.aer</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AerSimulator</a:t>
            </a:r>
            <a:r>
              <a:rPr lang="en-US" altLang="zh-TW" sz="1600" dirty="0">
                <a:solidFill>
                  <a:srgbClr val="3333FF"/>
                </a:solidFill>
                <a:latin typeface="Arial Narrow" panose="020B0606020202030204" pitchFamily="34" charset="0"/>
              </a:rPr>
              <a:t> </a:t>
            </a:r>
          </a:p>
          <a:p>
            <a:r>
              <a:rPr lang="en-US" altLang="zh-TW" sz="1600" dirty="0">
                <a:solidFill>
                  <a:srgbClr val="3333FF"/>
                </a:solidFill>
                <a:latin typeface="Arial Narrow" panose="020B0606020202030204" pitchFamily="34" charset="0"/>
              </a:rPr>
              <a:t>4 from </a:t>
            </a:r>
            <a:r>
              <a:rPr lang="en-US" altLang="zh-TW" sz="1600" dirty="0" err="1">
                <a:solidFill>
                  <a:srgbClr val="3333FF"/>
                </a:solidFill>
                <a:latin typeface="Arial Narrow" panose="020B0606020202030204" pitchFamily="34" charset="0"/>
              </a:rPr>
              <a:t>qiskit.visualization</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plot_histogram</a:t>
            </a:r>
            <a:r>
              <a:rPr lang="en-US" altLang="zh-TW" sz="1600" dirty="0">
                <a:solidFill>
                  <a:srgbClr val="3333FF"/>
                </a:solidFill>
                <a:latin typeface="Arial Narrow" panose="020B0606020202030204" pitchFamily="34" charset="0"/>
              </a:rPr>
              <a:t> </a:t>
            </a:r>
          </a:p>
          <a:p>
            <a:r>
              <a:rPr lang="en-US" altLang="zh-TW" sz="1600" dirty="0">
                <a:solidFill>
                  <a:srgbClr val="3333FF"/>
                </a:solidFill>
                <a:latin typeface="Arial Narrow" panose="020B0606020202030204" pitchFamily="34" charset="0"/>
              </a:rPr>
              <a:t>5 import math </a:t>
            </a:r>
          </a:p>
          <a:p>
            <a:r>
              <a:rPr lang="en-US" altLang="zh-TW" sz="1600" dirty="0">
                <a:solidFill>
                  <a:srgbClr val="3333FF"/>
                </a:solidFill>
                <a:latin typeface="Arial Narrow" panose="020B0606020202030204" pitchFamily="34" charset="0"/>
              </a:rPr>
              <a:t>6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(1,1) </a:t>
            </a:r>
          </a:p>
          <a:p>
            <a:r>
              <a:rPr lang="en-US" altLang="zh-TW" sz="1600" dirty="0">
                <a:solidFill>
                  <a:srgbClr val="3333FF"/>
                </a:solidFill>
                <a:latin typeface="Arial Narrow" panose="020B0606020202030204" pitchFamily="34" charset="0"/>
              </a:rPr>
              <a:t>7 </a:t>
            </a:r>
            <a:r>
              <a:rPr lang="en-US" altLang="zh-TW" sz="1600" dirty="0" err="1">
                <a:solidFill>
                  <a:srgbClr val="3333FF"/>
                </a:solidFill>
                <a:latin typeface="Arial Narrow" panose="020B0606020202030204" pitchFamily="34" charset="0"/>
              </a:rPr>
              <a:t>qc.initialize</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math.sqrt</a:t>
            </a:r>
            <a:r>
              <a:rPr lang="en-US" altLang="zh-TW" sz="1600" dirty="0">
                <a:solidFill>
                  <a:srgbClr val="3333FF"/>
                </a:solidFill>
                <a:latin typeface="Arial Narrow" panose="020B0606020202030204" pitchFamily="34" charset="0"/>
              </a:rPr>
              <a:t>(1/3), </a:t>
            </a:r>
            <a:r>
              <a:rPr lang="en-US" altLang="zh-TW" sz="1600" dirty="0" err="1">
                <a:solidFill>
                  <a:srgbClr val="3333FF"/>
                </a:solidFill>
                <a:latin typeface="Arial Narrow" panose="020B0606020202030204" pitchFamily="34" charset="0"/>
              </a:rPr>
              <a:t>math.sqrt</a:t>
            </a:r>
            <a:r>
              <a:rPr lang="en-US" altLang="zh-TW" sz="1600" dirty="0">
                <a:solidFill>
                  <a:srgbClr val="3333FF"/>
                </a:solidFill>
                <a:latin typeface="Arial Narrow" panose="020B0606020202030204" pitchFamily="34" charset="0"/>
              </a:rPr>
              <a:t>(2/3)],0) </a:t>
            </a:r>
          </a:p>
        </p:txBody>
      </p:sp>
      <mc:AlternateContent xmlns:mc="http://schemas.openxmlformats.org/markup-compatibility/2006" xmlns:a14="http://schemas.microsoft.com/office/drawing/2010/main">
        <mc:Choice Requires="a14">
          <p:sp>
            <p:nvSpPr>
              <p:cNvPr id="8" name="語音泡泡: 矩形 2">
                <a:extLst>
                  <a:ext uri="{FF2B5EF4-FFF2-40B4-BE49-F238E27FC236}">
                    <a16:creationId xmlns:a16="http://schemas.microsoft.com/office/drawing/2014/main" id="{CD475BB0-F47E-4007-AA0C-4837354643B8}"/>
                  </a:ext>
                </a:extLst>
              </p:cNvPr>
              <p:cNvSpPr/>
              <p:nvPr/>
            </p:nvSpPr>
            <p:spPr>
              <a:xfrm>
                <a:off x="4513943" y="529772"/>
                <a:ext cx="4477657" cy="4326788"/>
              </a:xfrm>
              <a:prstGeom prst="wedgeRectCallout">
                <a:avLst>
                  <a:gd name="adj1" fmla="val -68674"/>
                  <a:gd name="adj2" fmla="val -2116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類別以及 </a:t>
                </a:r>
                <a:r>
                  <a:rPr lang="en-US" altLang="zh-TW" dirty="0">
                    <a:solidFill>
                      <a:srgbClr val="FF0000"/>
                    </a:solidFill>
                  </a:rPr>
                  <a:t>execute </a:t>
                </a:r>
                <a:r>
                  <a:rPr lang="zh-TW" altLang="en-US" dirty="0">
                    <a:solidFill>
                      <a:srgbClr val="FF0000"/>
                    </a:solidFill>
                  </a:rPr>
                  <a:t>函數。</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qiskit.provider.aer</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qiskit.visualization</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plot_histogram</a:t>
                </a:r>
                <a:r>
                  <a:rPr lang="en-US" altLang="zh-TW" dirty="0">
                    <a:solidFill>
                      <a:srgbClr val="FF0000"/>
                    </a:solidFill>
                  </a:rPr>
                  <a:t> </a:t>
                </a:r>
                <a:r>
                  <a:rPr lang="zh-TW" altLang="en-US" dirty="0">
                    <a:solidFill>
                      <a:srgbClr val="FF0000"/>
                    </a:solidFill>
                  </a:rPr>
                  <a:t>函數。</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a:solidFill>
                      <a:srgbClr val="FF0000"/>
                    </a:solidFill>
                  </a:rPr>
                  <a:t>math </a:t>
                </a:r>
                <a:r>
                  <a:rPr lang="zh-TW" altLang="en-US" dirty="0">
                    <a:solidFill>
                      <a:srgbClr val="FF0000"/>
                    </a:solidFill>
                  </a:rPr>
                  <a:t>模組。</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(1,1) </a:t>
                </a:r>
                <a:r>
                  <a:rPr lang="zh-TW" altLang="en-US" dirty="0">
                    <a:solidFill>
                      <a:srgbClr val="FF0000"/>
                    </a:solidFill>
                  </a:rPr>
                  <a:t>建構一個包含 </a:t>
                </a:r>
                <a:r>
                  <a:rPr lang="en-US" altLang="zh-TW" dirty="0">
                    <a:solidFill>
                      <a:srgbClr val="FF0000"/>
                    </a:solidFill>
                  </a:rPr>
                  <a:t>1 </a:t>
                </a:r>
                <a:r>
                  <a:rPr lang="zh-TW" altLang="en-US" dirty="0">
                    <a:solidFill>
                      <a:srgbClr val="FF0000"/>
                    </a:solidFill>
                  </a:rPr>
                  <a:t>個量子位元及 </a:t>
                </a:r>
                <a:r>
                  <a:rPr lang="en-US" altLang="zh-TW" dirty="0">
                    <a:solidFill>
                      <a:srgbClr val="FF0000"/>
                    </a:solidFill>
                  </a:rPr>
                  <a:t>1 </a:t>
                </a:r>
                <a:r>
                  <a:rPr lang="zh-TW" altLang="en-US" dirty="0">
                    <a:solidFill>
                      <a:srgbClr val="FF0000"/>
                    </a:solidFill>
                  </a:rPr>
                  <a:t>個古典</a:t>
                </a:r>
                <a:r>
                  <a:rPr lang="zh-TW" altLang="en-US" dirty="0" smtClean="0">
                    <a:solidFill>
                      <a:srgbClr val="FF0000"/>
                    </a:solidFill>
                  </a:rPr>
                  <a:t>位元的</a:t>
                </a:r>
                <a:r>
                  <a:rPr lang="zh-TW" altLang="en-US" dirty="0">
                    <a:solidFill>
                      <a:srgbClr val="FF0000"/>
                    </a:solidFill>
                  </a:rPr>
                  <a:t>量子線路物件，儲存於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qc.initialize</a:t>
                </a:r>
                <a:r>
                  <a:rPr lang="en-US" altLang="zh-TW" dirty="0" smtClean="0">
                    <a:solidFill>
                      <a:srgbClr val="FF0000"/>
                    </a:solidFill>
                  </a:rPr>
                  <a:t>([</a:t>
                </a:r>
                <a:r>
                  <a:rPr lang="en-US" altLang="zh-TW" dirty="0" err="1" smtClean="0">
                    <a:solidFill>
                      <a:srgbClr val="FF0000"/>
                    </a:solidFill>
                  </a:rPr>
                  <a:t>math.sqrt</a:t>
                </a:r>
                <a:r>
                  <a:rPr lang="en-US" altLang="zh-TW" dirty="0" smtClean="0">
                    <a:solidFill>
                      <a:srgbClr val="FF0000"/>
                    </a:solidFill>
                  </a:rPr>
                  <a:t>(1/3</a:t>
                </a:r>
                <a:r>
                  <a:rPr lang="en-US" altLang="zh-TW" dirty="0">
                    <a:solidFill>
                      <a:srgbClr val="FF0000"/>
                    </a:solidFill>
                  </a:rPr>
                  <a:t>), </a:t>
                </a:r>
                <a:r>
                  <a:rPr lang="en-US" altLang="zh-TW" dirty="0" err="1" smtClean="0">
                    <a:solidFill>
                      <a:srgbClr val="FF0000"/>
                    </a:solidFill>
                  </a:rPr>
                  <a:t>math.sqrt</a:t>
                </a:r>
                <a:r>
                  <a:rPr lang="en-US" altLang="zh-TW" dirty="0" smtClean="0">
                    <a:solidFill>
                      <a:srgbClr val="FF0000"/>
                    </a:solidFill>
                  </a:rPr>
                  <a:t>(2/3</a:t>
                </a:r>
                <a:r>
                  <a:rPr lang="en-US" altLang="zh-TW" dirty="0">
                    <a:solidFill>
                      <a:srgbClr val="FF0000"/>
                    </a:solidFill>
                  </a:rPr>
                  <a:t>)],0) </a:t>
                </a:r>
                <a:r>
                  <a:rPr lang="zh-TW" altLang="en-US" dirty="0">
                    <a:solidFill>
                      <a:srgbClr val="FF0000"/>
                    </a:solidFill>
                  </a:rPr>
                  <a:t>呼 </a:t>
                </a:r>
                <a:r>
                  <a:rPr lang="zh-TW" altLang="en-US" dirty="0" smtClean="0">
                    <a:solidFill>
                      <a:srgbClr val="FF0000"/>
                    </a:solidFill>
                  </a:rPr>
                  <a:t>叫 </a:t>
                </a:r>
                <a:r>
                  <a:rPr lang="en-US" altLang="zh-TW" dirty="0" err="1" smtClean="0">
                    <a:solidFill>
                      <a:srgbClr val="FF0000"/>
                    </a:solidFill>
                  </a:rPr>
                  <a:t>QuantumCircuit</a:t>
                </a:r>
                <a:r>
                  <a:rPr lang="en-US" altLang="zh-TW" dirty="0" smtClean="0">
                    <a:solidFill>
                      <a:srgbClr val="FF0000"/>
                    </a:solidFill>
                  </a:rPr>
                  <a:t> </a:t>
                </a:r>
                <a:r>
                  <a:rPr lang="zh-TW" altLang="en-US" dirty="0">
                    <a:solidFill>
                      <a:srgbClr val="FF0000"/>
                    </a:solidFill>
                  </a:rPr>
                  <a:t>類別的 </a:t>
                </a:r>
                <a:r>
                  <a:rPr lang="en-US" altLang="zh-TW" dirty="0">
                    <a:solidFill>
                      <a:srgbClr val="FF0000"/>
                    </a:solidFill>
                  </a:rPr>
                  <a:t>initialize </a:t>
                </a:r>
                <a:r>
                  <a:rPr lang="zh-TW" altLang="en-US" dirty="0">
                    <a:solidFill>
                      <a:srgbClr val="FF0000"/>
                    </a:solidFill>
                  </a:rPr>
                  <a:t>方法，將量子線路中索引值為 </a:t>
                </a:r>
                <a:r>
                  <a:rPr lang="en-US" altLang="zh-TW" dirty="0">
                    <a:solidFill>
                      <a:srgbClr val="FF0000"/>
                    </a:solidFill>
                  </a:rPr>
                  <a:t>0 </a:t>
                </a:r>
                <a:r>
                  <a:rPr lang="zh-TW" altLang="en-US" dirty="0">
                    <a:solidFill>
                      <a:srgbClr val="FF0000"/>
                    </a:solidFill>
                  </a:rPr>
                  <a:t>的量子位元</a:t>
                </a:r>
              </a:p>
              <a:p>
                <a:r>
                  <a:rPr lang="zh-TW" altLang="en-US" dirty="0">
                    <a:solidFill>
                      <a:srgbClr val="FF0000"/>
                    </a:solidFill>
                  </a:rPr>
                  <a:t>的狀態設為狀態</a:t>
                </a:r>
                <a:r>
                  <a:rPr lang="zh-TW" altLang="en-US" dirty="0" smtClean="0">
                    <a:solidFill>
                      <a:srgbClr val="FF0000"/>
                    </a:solidFill>
                  </a:rPr>
                  <a:t>向量</a:t>
                </a:r>
                <a14:m>
                  <m:oMath xmlns:m="http://schemas.openxmlformats.org/officeDocument/2006/math">
                    <m:d>
                      <m:dPr>
                        <m:ctrlPr>
                          <a:rPr lang="en-US" altLang="zh-TW" b="0" i="1" smtClean="0">
                            <a:solidFill>
                              <a:srgbClr val="FF0000"/>
                            </a:solidFill>
                            <a:latin typeface="Cambria Math" panose="02040503050406030204" pitchFamily="18" charset="0"/>
                          </a:rPr>
                        </m:ctrlPr>
                      </m:dPr>
                      <m:e>
                        <m:f>
                          <m:fPr>
                            <m:type m:val="noBar"/>
                            <m:ctrlPr>
                              <a:rPr lang="en-US" altLang="zh-TW" b="0" i="1" smtClean="0">
                                <a:solidFill>
                                  <a:srgbClr val="FF0000"/>
                                </a:solidFill>
                                <a:latin typeface="Cambria Math" panose="02040503050406030204" pitchFamily="18" charset="0"/>
                              </a:rPr>
                            </m:ctrlPr>
                          </m:fPr>
                          <m:num>
                            <m:rad>
                              <m:radPr>
                                <m:degHide m:val="on"/>
                                <m:ctrlPr>
                                  <a:rPr lang="en-US" altLang="zh-TW" b="0" i="1" smtClean="0">
                                    <a:solidFill>
                                      <a:srgbClr val="FF0000"/>
                                    </a:solidFill>
                                    <a:latin typeface="Cambria Math" panose="02040503050406030204" pitchFamily="18" charset="0"/>
                                  </a:rPr>
                                </m:ctrlPr>
                              </m:radPr>
                              <m:deg/>
                              <m:e>
                                <m:f>
                                  <m:fPr>
                                    <m:ctrlPr>
                                      <a:rPr lang="en-US" altLang="zh-TW" b="0" i="1" smtClean="0">
                                        <a:solidFill>
                                          <a:srgbClr val="FF0000"/>
                                        </a:solidFill>
                                        <a:latin typeface="Cambria Math" panose="02040503050406030204" pitchFamily="18" charset="0"/>
                                      </a:rPr>
                                    </m:ctrlPr>
                                  </m:fPr>
                                  <m:num>
                                    <m:r>
                                      <a:rPr lang="en-US" altLang="zh-TW" b="0" i="1" smtClean="0">
                                        <a:solidFill>
                                          <a:srgbClr val="FF0000"/>
                                        </a:solidFill>
                                        <a:latin typeface="Cambria Math" panose="02040503050406030204" pitchFamily="18" charset="0"/>
                                      </a:rPr>
                                      <m:t>1</m:t>
                                    </m:r>
                                  </m:num>
                                  <m:den>
                                    <m:r>
                                      <a:rPr lang="en-US" altLang="zh-TW" b="0" i="1" smtClean="0">
                                        <a:solidFill>
                                          <a:srgbClr val="FF0000"/>
                                        </a:solidFill>
                                        <a:latin typeface="Cambria Math" panose="02040503050406030204" pitchFamily="18" charset="0"/>
                                      </a:rPr>
                                      <m:t>3</m:t>
                                    </m:r>
                                  </m:den>
                                </m:f>
                              </m:e>
                            </m:rad>
                          </m:num>
                          <m:den>
                            <m:rad>
                              <m:radPr>
                                <m:degHide m:val="on"/>
                                <m:ctrlPr>
                                  <a:rPr lang="en-US" altLang="zh-TW"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b="0" i="1" smtClean="0">
                                        <a:solidFill>
                                          <a:srgbClr val="FF0000"/>
                                        </a:solidFill>
                                        <a:latin typeface="Cambria Math" panose="02040503050406030204" pitchFamily="18" charset="0"/>
                                      </a:rPr>
                                      <m:t>2</m:t>
                                    </m:r>
                                  </m:num>
                                  <m:den>
                                    <m:r>
                                      <a:rPr lang="en-US" altLang="zh-TW" i="1">
                                        <a:solidFill>
                                          <a:srgbClr val="FF0000"/>
                                        </a:solidFill>
                                        <a:latin typeface="Cambria Math" panose="02040503050406030204" pitchFamily="18" charset="0"/>
                                      </a:rPr>
                                      <m:t>3</m:t>
                                    </m:r>
                                  </m:den>
                                </m:f>
                              </m:e>
                            </m:rad>
                          </m:den>
                        </m:f>
                      </m:e>
                    </m:d>
                  </m:oMath>
                </a14:m>
                <a:r>
                  <a:rPr lang="zh-TW" altLang="en-US" dirty="0" smtClean="0">
                    <a:solidFill>
                      <a:srgbClr val="FF0000"/>
                    </a:solidFill>
                  </a:rPr>
                  <a:t>，</a:t>
                </a:r>
                <a:r>
                  <a:rPr lang="zh-TW" altLang="en-US" dirty="0">
                    <a:solidFill>
                      <a:srgbClr val="FF0000"/>
                    </a:solidFill>
                  </a:rPr>
                  <a:t>以狄拉克記號記為</a:t>
                </a:r>
                <a14:m>
                  <m:oMath xmlns:m="http://schemas.openxmlformats.org/officeDocument/2006/math">
                    <m:rad>
                      <m:radPr>
                        <m:degHide m:val="on"/>
                        <m:ctrlPr>
                          <a:rPr lang="en-US" altLang="zh-TW"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1</m:t>
                            </m:r>
                          </m:num>
                          <m:den>
                            <m:r>
                              <a:rPr lang="en-US" altLang="zh-TW" i="1">
                                <a:solidFill>
                                  <a:srgbClr val="FF0000"/>
                                </a:solidFill>
                                <a:latin typeface="Cambria Math" panose="02040503050406030204" pitchFamily="18" charset="0"/>
                              </a:rPr>
                              <m:t>3</m:t>
                            </m:r>
                          </m:den>
                        </m:f>
                      </m:e>
                    </m:rad>
                  </m:oMath>
                </a14:m>
                <a:r>
                  <a:rPr lang="en-US" altLang="zh-TW" dirty="0"/>
                  <a:t> </a:t>
                </a:r>
                <a:r>
                  <a:rPr lang="en-US" altLang="zh-TW" dirty="0">
                    <a:solidFill>
                      <a:srgbClr val="FF0000"/>
                    </a:solidFill>
                  </a:rPr>
                  <a:t>|0</a:t>
                </a:r>
                <a:r>
                  <a:rPr lang="en-US" altLang="zh-TW" dirty="0" smtClean="0">
                    <a:solidFill>
                      <a:srgbClr val="FF0000"/>
                    </a:solidFill>
                  </a:rPr>
                  <a:t>&gt;+</a:t>
                </a:r>
                <a14:m>
                  <m:oMath xmlns:m="http://schemas.openxmlformats.org/officeDocument/2006/math">
                    <m:rad>
                      <m:radPr>
                        <m:degHide m:val="on"/>
                        <m:ctrlPr>
                          <a:rPr lang="en-US" altLang="zh-TW"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2</m:t>
                            </m:r>
                          </m:num>
                          <m:den>
                            <m:r>
                              <a:rPr lang="en-US" altLang="zh-TW" i="1">
                                <a:solidFill>
                                  <a:srgbClr val="FF0000"/>
                                </a:solidFill>
                                <a:latin typeface="Cambria Math" panose="02040503050406030204" pitchFamily="18" charset="0"/>
                              </a:rPr>
                              <m:t>3</m:t>
                            </m:r>
                          </m:den>
                        </m:f>
                      </m:e>
                    </m:rad>
                  </m:oMath>
                </a14:m>
                <a:r>
                  <a:rPr lang="en-US" altLang="zh-TW" dirty="0">
                    <a:solidFill>
                      <a:srgbClr val="FF0000"/>
                    </a:solidFill>
                  </a:rPr>
                  <a:t> </a:t>
                </a:r>
                <a:r>
                  <a:rPr lang="en-US" altLang="zh-TW" dirty="0" smtClean="0">
                    <a:solidFill>
                      <a:srgbClr val="FF0000"/>
                    </a:solidFill>
                  </a:rPr>
                  <a:t>|</a:t>
                </a:r>
                <a:r>
                  <a:rPr lang="en-US" altLang="zh-TW" dirty="0">
                    <a:solidFill>
                      <a:srgbClr val="FF0000"/>
                    </a:solidFill>
                  </a:rPr>
                  <a:t>1</a:t>
                </a:r>
                <a:r>
                  <a:rPr lang="en-US" altLang="zh-TW" dirty="0" smtClean="0">
                    <a:solidFill>
                      <a:srgbClr val="FF0000"/>
                    </a:solidFill>
                  </a:rPr>
                  <a:t>&gt;</a:t>
                </a:r>
                <a:r>
                  <a:rPr lang="zh-TW" altLang="en-US" dirty="0" smtClean="0">
                    <a:solidFill>
                      <a:srgbClr val="FF0000"/>
                    </a:solidFill>
                  </a:rPr>
                  <a:t>。</a:t>
                </a:r>
                <a:endParaRPr lang="zh-TW" altLang="en-US" dirty="0">
                  <a:solidFill>
                    <a:srgbClr val="FF0000"/>
                  </a:solidFill>
                </a:endParaRPr>
              </a:p>
            </p:txBody>
          </p:sp>
        </mc:Choice>
        <mc:Fallback xmlns="">
          <p:sp>
            <p:nvSpPr>
              <p:cNvPr id="8" name="語音泡泡: 矩形 2">
                <a:extLst>
                  <a:ext uri="{FF2B5EF4-FFF2-40B4-BE49-F238E27FC236}">
                    <a16:creationId xmlns:a16="http://schemas.microsoft.com/office/drawing/2014/main" id="{CD475BB0-F47E-4007-AA0C-4837354643B8}"/>
                  </a:ext>
                </a:extLst>
              </p:cNvPr>
              <p:cNvSpPr>
                <a:spLocks noRot="1" noChangeAspect="1" noMove="1" noResize="1" noEditPoints="1" noAdjustHandles="1" noChangeArrowheads="1" noChangeShapeType="1" noTextEdit="1"/>
              </p:cNvSpPr>
              <p:nvPr/>
            </p:nvSpPr>
            <p:spPr>
              <a:xfrm>
                <a:off x="4513943" y="529772"/>
                <a:ext cx="4477657" cy="4326788"/>
              </a:xfrm>
              <a:prstGeom prst="wedgeRectCallout">
                <a:avLst>
                  <a:gd name="adj1" fmla="val -68674"/>
                  <a:gd name="adj2" fmla="val -21164"/>
                </a:avLst>
              </a:prstGeom>
              <a:blipFill>
                <a:blip r:embed="rId3"/>
                <a:stretch>
                  <a:fillRect/>
                </a:stretch>
              </a:blipFill>
              <a:ln>
                <a:solidFill>
                  <a:srgbClr val="FF0000"/>
                </a:solidFill>
              </a:ln>
            </p:spPr>
            <p:txBody>
              <a:bodyPr/>
              <a:lstStyle/>
              <a:p>
                <a:r>
                  <a:rPr lang="zh-TW" altLang="en-US">
                    <a:noFill/>
                  </a:rPr>
                  <a:t> </a:t>
                </a:r>
              </a:p>
            </p:txBody>
          </p:sp>
        </mc:Fallback>
      </mc:AlternateContent>
    </p:spTree>
    <p:extLst>
      <p:ext uri="{BB962C8B-B14F-4D97-AF65-F5344CB8AC3E}">
        <p14:creationId xmlns:p14="http://schemas.microsoft.com/office/powerpoint/2010/main" val="320214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0" y="34887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3.2a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2</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11</a:t>
            </a:fld>
            <a:endParaRPr/>
          </a:p>
        </p:txBody>
      </p:sp>
      <p:sp>
        <p:nvSpPr>
          <p:cNvPr id="2" name="矩形 1"/>
          <p:cNvSpPr/>
          <p:nvPr/>
        </p:nvSpPr>
        <p:spPr>
          <a:xfrm>
            <a:off x="362858" y="1377572"/>
            <a:ext cx="5072743" cy="1323439"/>
          </a:xfrm>
          <a:prstGeom prst="rect">
            <a:avLst/>
          </a:prstGeom>
        </p:spPr>
        <p:txBody>
          <a:bodyPr wrap="square">
            <a:spAutoFit/>
          </a:bodyPr>
          <a:lstStyle/>
          <a:p>
            <a:r>
              <a:rPr lang="en-US" altLang="zh-TW" sz="1600" dirty="0">
                <a:solidFill>
                  <a:srgbClr val="3333FF"/>
                </a:solidFill>
                <a:latin typeface="Arial Narrow" panose="020B0606020202030204" pitchFamily="34" charset="0"/>
              </a:rPr>
              <a:t>8 </a:t>
            </a:r>
            <a:r>
              <a:rPr lang="en-US" altLang="zh-TW" sz="1600" dirty="0" err="1">
                <a:solidFill>
                  <a:srgbClr val="3333FF"/>
                </a:solidFill>
                <a:latin typeface="Arial Narrow" panose="020B0606020202030204" pitchFamily="34" charset="0"/>
              </a:rPr>
              <a:t>qc.measure</a:t>
            </a:r>
            <a:r>
              <a:rPr lang="en-US" altLang="zh-TW" sz="1600" dirty="0">
                <a:solidFill>
                  <a:srgbClr val="3333FF"/>
                </a:solidFill>
                <a:latin typeface="Arial Narrow" panose="020B0606020202030204" pitchFamily="34" charset="0"/>
              </a:rPr>
              <a:t>([0],[0]) </a:t>
            </a:r>
          </a:p>
          <a:p>
            <a:r>
              <a:rPr lang="en-US" altLang="zh-TW" sz="1600" dirty="0">
                <a:solidFill>
                  <a:srgbClr val="3333FF"/>
                </a:solidFill>
                <a:latin typeface="Arial Narrow" panose="020B0606020202030204" pitchFamily="34" charset="0"/>
              </a:rPr>
              <a:t>9 print(qc) </a:t>
            </a:r>
          </a:p>
          <a:p>
            <a:r>
              <a:rPr lang="en-US" altLang="zh-TW" sz="1600" dirty="0">
                <a:solidFill>
                  <a:srgbClr val="3333FF"/>
                </a:solidFill>
                <a:latin typeface="Arial Narrow" panose="020B0606020202030204" pitchFamily="34" charset="0"/>
              </a:rPr>
              <a:t>10 sim=</a:t>
            </a:r>
            <a:r>
              <a:rPr lang="en-US" altLang="zh-TW" sz="1600" dirty="0" err="1">
                <a:solidFill>
                  <a:srgbClr val="3333FF"/>
                </a:solidFill>
                <a:latin typeface="Arial Narrow" panose="020B0606020202030204" pitchFamily="34" charset="0"/>
              </a:rPr>
              <a:t>AerSimulator</a:t>
            </a:r>
            <a:r>
              <a:rPr lang="en-US" altLang="zh-TW" sz="1600" dirty="0">
                <a:solidFill>
                  <a:srgbClr val="3333FF"/>
                </a:solidFill>
                <a:latin typeface="Arial Narrow" panose="020B0606020202030204" pitchFamily="34" charset="0"/>
              </a:rPr>
              <a:t>() </a:t>
            </a:r>
          </a:p>
          <a:p>
            <a:r>
              <a:rPr lang="en-US" altLang="zh-TW" sz="1600" dirty="0">
                <a:solidFill>
                  <a:srgbClr val="3333FF"/>
                </a:solidFill>
                <a:latin typeface="Arial Narrow" panose="020B0606020202030204" pitchFamily="34" charset="0"/>
              </a:rPr>
              <a:t>11 job=execute(qc, backend=sim, shots=1000) </a:t>
            </a:r>
          </a:p>
          <a:p>
            <a:r>
              <a:rPr lang="en-US" altLang="zh-TW" sz="1600" dirty="0">
                <a:solidFill>
                  <a:srgbClr val="3333FF"/>
                </a:solidFill>
                <a:latin typeface="Arial Narrow" panose="020B0606020202030204" pitchFamily="34" charset="0"/>
              </a:rPr>
              <a:t>12 result=</a:t>
            </a:r>
            <a:r>
              <a:rPr lang="en-US" altLang="zh-TW" sz="1600" dirty="0" err="1">
                <a:solidFill>
                  <a:srgbClr val="3333FF"/>
                </a:solidFill>
                <a:latin typeface="Arial Narrow" panose="020B0606020202030204" pitchFamily="34" charset="0"/>
              </a:rPr>
              <a:t>job.result</a:t>
            </a:r>
            <a:r>
              <a:rPr lang="en-US" altLang="zh-TW" sz="1600" dirty="0">
                <a:solidFill>
                  <a:srgbClr val="3333FF"/>
                </a:solidFill>
                <a:latin typeface="Arial Narrow" panose="020B0606020202030204" pitchFamily="34" charset="0"/>
              </a:rPr>
              <a:t>() </a:t>
            </a:r>
          </a:p>
        </p:txBody>
      </p:sp>
      <mc:AlternateContent xmlns:mc="http://schemas.openxmlformats.org/markup-compatibility/2006" xmlns:a14="http://schemas.microsoft.com/office/drawing/2010/main">
        <mc:Choice Requires="a14">
          <p:sp>
            <p:nvSpPr>
              <p:cNvPr id="8" name="語音泡泡: 矩形 2">
                <a:extLst>
                  <a:ext uri="{FF2B5EF4-FFF2-40B4-BE49-F238E27FC236}">
                    <a16:creationId xmlns:a16="http://schemas.microsoft.com/office/drawing/2014/main" id="{CD475BB0-F47E-4007-AA0C-4837354643B8}"/>
                  </a:ext>
                </a:extLst>
              </p:cNvPr>
              <p:cNvSpPr/>
              <p:nvPr/>
            </p:nvSpPr>
            <p:spPr>
              <a:xfrm>
                <a:off x="4506687" y="457200"/>
                <a:ext cx="4484914" cy="4399359"/>
              </a:xfrm>
              <a:prstGeom prst="wedgeRectCallout">
                <a:avLst>
                  <a:gd name="adj1" fmla="val -68674"/>
                  <a:gd name="adj2" fmla="val -2116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8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measure </a:t>
                </a:r>
                <a:r>
                  <a:rPr lang="zh-TW" altLang="en-US" dirty="0">
                    <a:solidFill>
                      <a:srgbClr val="FF0000"/>
                    </a:solidFill>
                  </a:rPr>
                  <a:t>方法在量子線路中加入測量單元</a:t>
                </a:r>
                <a:r>
                  <a:rPr lang="zh-TW" altLang="en-US" dirty="0" smtClean="0">
                    <a:solidFill>
                      <a:srgbClr val="FF0000"/>
                    </a:solidFill>
                  </a:rPr>
                  <a:t>，傳</a:t>
                </a:r>
                <a:r>
                  <a:rPr lang="zh-TW" altLang="en-US" dirty="0">
                    <a:solidFill>
                      <a:srgbClr val="FF0000"/>
                    </a:solidFill>
                  </a:rPr>
                  <a:t>入兩個串列參數 </a:t>
                </a:r>
                <a:r>
                  <a:rPr lang="en-US" altLang="zh-TW" dirty="0">
                    <a:solidFill>
                      <a:srgbClr val="FF0000"/>
                    </a:solidFill>
                  </a:rPr>
                  <a:t>[0] </a:t>
                </a:r>
                <a:r>
                  <a:rPr lang="zh-TW" altLang="en-US" dirty="0">
                    <a:solidFill>
                      <a:srgbClr val="FF0000"/>
                    </a:solidFill>
                  </a:rPr>
                  <a:t>及 </a:t>
                </a:r>
                <a:r>
                  <a:rPr lang="en-US" altLang="zh-TW" dirty="0">
                    <a:solidFill>
                      <a:srgbClr val="FF0000"/>
                    </a:solidFill>
                  </a:rPr>
                  <a:t>[0]</a:t>
                </a:r>
                <a:r>
                  <a:rPr lang="zh-TW" altLang="en-US" dirty="0">
                    <a:solidFill>
                      <a:srgbClr val="FF0000"/>
                    </a:solidFill>
                  </a:rPr>
                  <a:t>，以測量索引值為 </a:t>
                </a:r>
                <a:r>
                  <a:rPr lang="en-US" altLang="zh-TW" dirty="0">
                    <a:solidFill>
                      <a:srgbClr val="FF0000"/>
                    </a:solidFill>
                  </a:rPr>
                  <a:t>0 </a:t>
                </a:r>
                <a:r>
                  <a:rPr lang="zh-TW" altLang="en-US" dirty="0">
                    <a:solidFill>
                      <a:srgbClr val="FF0000"/>
                    </a:solidFill>
                  </a:rPr>
                  <a:t>的量子位元，並將測量</a:t>
                </a:r>
                <a:r>
                  <a:rPr lang="zh-TW" altLang="en-US" dirty="0" smtClean="0">
                    <a:solidFill>
                      <a:srgbClr val="FF0000"/>
                    </a:solidFill>
                  </a:rPr>
                  <a:t>結果儲存</a:t>
                </a:r>
                <a:r>
                  <a:rPr lang="zh-TW" altLang="en-US" dirty="0">
                    <a:solidFill>
                      <a:srgbClr val="FF0000"/>
                    </a:solidFill>
                  </a:rPr>
                  <a:t>於索引值為 </a:t>
                </a:r>
                <a:r>
                  <a:rPr lang="en-US" altLang="zh-TW" dirty="0">
                    <a:solidFill>
                      <a:srgbClr val="FF0000"/>
                    </a:solidFill>
                  </a:rPr>
                  <a:t>0 </a:t>
                </a:r>
                <a:r>
                  <a:rPr lang="zh-TW" altLang="en-US" dirty="0">
                    <a:solidFill>
                      <a:srgbClr val="FF0000"/>
                    </a:solidFill>
                  </a:rPr>
                  <a:t>的古典位元。</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9 </a:t>
                </a:r>
                <a:r>
                  <a:rPr lang="zh-TW" altLang="en-US" dirty="0">
                    <a:solidFill>
                      <a:srgbClr val="FF0000"/>
                    </a:solidFill>
                  </a:rPr>
                  <a:t>行使用 </a:t>
                </a:r>
                <a:r>
                  <a:rPr lang="en-US" altLang="zh-TW" dirty="0">
                    <a:solidFill>
                      <a:srgbClr val="FF0000"/>
                    </a:solidFill>
                  </a:rPr>
                  <a:t>print(qc) </a:t>
                </a:r>
                <a:r>
                  <a:rPr lang="zh-TW" altLang="en-US" dirty="0">
                    <a:solidFill>
                      <a:srgbClr val="FF0000"/>
                    </a:solidFill>
                  </a:rPr>
                  <a:t>函數顯示變數 </a:t>
                </a:r>
                <a:r>
                  <a:rPr lang="en-US" altLang="zh-TW" dirty="0">
                    <a:solidFill>
                      <a:srgbClr val="FF0000"/>
                    </a:solidFill>
                  </a:rPr>
                  <a:t>qc </a:t>
                </a:r>
                <a:r>
                  <a:rPr lang="zh-TW" altLang="en-US" dirty="0">
                    <a:solidFill>
                      <a:srgbClr val="FF0000"/>
                    </a:solidFill>
                  </a:rPr>
                  <a:t>所對應的量子線路。請</a:t>
                </a:r>
                <a:r>
                  <a:rPr lang="zh-TW" altLang="en-US" dirty="0" smtClean="0">
                    <a:solidFill>
                      <a:srgbClr val="FF0000"/>
                    </a:solidFill>
                  </a:rPr>
                  <a:t>注意，</a:t>
                </a:r>
                <a14:m>
                  <m:oMath xmlns:m="http://schemas.openxmlformats.org/officeDocument/2006/math">
                    <m:rad>
                      <m:radPr>
                        <m:degHide m:val="on"/>
                        <m:ctrlPr>
                          <a:rPr lang="zh-TW" altLang="en-US" i="1" smtClean="0">
                            <a:solidFill>
                              <a:srgbClr val="FF0000"/>
                            </a:solidFill>
                            <a:latin typeface="Cambria Math" panose="02040503050406030204" pitchFamily="18" charset="0"/>
                          </a:rPr>
                        </m:ctrlPr>
                      </m:radPr>
                      <m:deg/>
                      <m:e>
                        <m:f>
                          <m:fPr>
                            <m:ctrlPr>
                              <a:rPr lang="en-US" altLang="zh-TW" i="1" smtClean="0">
                                <a:solidFill>
                                  <a:srgbClr val="FF0000"/>
                                </a:solidFill>
                                <a:latin typeface="Cambria Math" panose="02040503050406030204" pitchFamily="18" charset="0"/>
                              </a:rPr>
                            </m:ctrlPr>
                          </m:fPr>
                          <m:num>
                            <m:r>
                              <a:rPr lang="en-US" altLang="zh-TW" b="0" i="1" smtClean="0">
                                <a:solidFill>
                                  <a:srgbClr val="FF0000"/>
                                </a:solidFill>
                                <a:latin typeface="Cambria Math" panose="02040503050406030204" pitchFamily="18" charset="0"/>
                              </a:rPr>
                              <m:t>1</m:t>
                            </m:r>
                          </m:num>
                          <m:den>
                            <m:r>
                              <a:rPr lang="en-US" altLang="zh-TW" b="0" i="1" smtClean="0">
                                <a:solidFill>
                                  <a:srgbClr val="FF0000"/>
                                </a:solidFill>
                                <a:latin typeface="Cambria Math" panose="02040503050406030204" pitchFamily="18" charset="0"/>
                              </a:rPr>
                              <m:t>3</m:t>
                            </m:r>
                          </m:den>
                        </m:f>
                      </m:e>
                    </m:rad>
                  </m:oMath>
                </a14:m>
                <a:r>
                  <a:rPr lang="zh-TW" altLang="en-US" dirty="0" smtClean="0">
                    <a:solidFill>
                      <a:srgbClr val="FF0000"/>
                    </a:solidFill>
                  </a:rPr>
                  <a:t>以浮點</a:t>
                </a:r>
                <a:r>
                  <a:rPr lang="zh-TW" altLang="en-US" dirty="0">
                    <a:solidFill>
                      <a:srgbClr val="FF0000"/>
                    </a:solidFill>
                  </a:rPr>
                  <a:t>數 </a:t>
                </a:r>
                <a:r>
                  <a:rPr lang="en-US" altLang="zh-TW" dirty="0">
                    <a:solidFill>
                      <a:srgbClr val="FF0000"/>
                    </a:solidFill>
                  </a:rPr>
                  <a:t>0.57735 </a:t>
                </a:r>
                <a:r>
                  <a:rPr lang="zh-TW" altLang="en-US" dirty="0">
                    <a:solidFill>
                      <a:srgbClr val="FF0000"/>
                    </a:solidFill>
                  </a:rPr>
                  <a:t>表示，而 </a:t>
                </a:r>
                <a14:m>
                  <m:oMath xmlns:m="http://schemas.openxmlformats.org/officeDocument/2006/math">
                    <m:rad>
                      <m:radPr>
                        <m:degHide m:val="on"/>
                        <m:ctrlPr>
                          <a:rPr lang="zh-TW" altLang="en-US"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b="0" i="1" smtClean="0">
                                <a:solidFill>
                                  <a:srgbClr val="FF0000"/>
                                </a:solidFill>
                                <a:latin typeface="Cambria Math" panose="02040503050406030204" pitchFamily="18" charset="0"/>
                              </a:rPr>
                              <m:t>2</m:t>
                            </m:r>
                          </m:num>
                          <m:den>
                            <m:r>
                              <a:rPr lang="en-US" altLang="zh-TW" i="1">
                                <a:solidFill>
                                  <a:srgbClr val="FF0000"/>
                                </a:solidFill>
                                <a:latin typeface="Cambria Math" panose="02040503050406030204" pitchFamily="18" charset="0"/>
                              </a:rPr>
                              <m:t>3</m:t>
                            </m:r>
                          </m:den>
                        </m:f>
                      </m:e>
                    </m:rad>
                  </m:oMath>
                </a14:m>
                <a:r>
                  <a:rPr lang="zh-TW" altLang="en-US" dirty="0">
                    <a:solidFill>
                      <a:srgbClr val="FF0000"/>
                    </a:solidFill>
                  </a:rPr>
                  <a:t>以浮點數 </a:t>
                </a:r>
                <a:r>
                  <a:rPr lang="en-US" altLang="zh-TW" dirty="0">
                    <a:solidFill>
                      <a:srgbClr val="FF0000"/>
                    </a:solidFill>
                  </a:rPr>
                  <a:t>0.8165 </a:t>
                </a:r>
                <a:r>
                  <a:rPr lang="zh-TW" altLang="en-US" dirty="0">
                    <a:solidFill>
                      <a:srgbClr val="FF0000"/>
                    </a:solidFill>
                  </a:rPr>
                  <a:t>表示。</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10 </a:t>
                </a:r>
                <a:r>
                  <a:rPr lang="zh-TW" altLang="en-US" dirty="0">
                    <a:solidFill>
                      <a:srgbClr val="FF0000"/>
                    </a:solidFill>
                  </a:rPr>
                  <a:t>行使用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建構量子電腦模擬器物件，儲存於 </a:t>
                </a:r>
                <a:r>
                  <a:rPr lang="en-US" altLang="zh-TW" dirty="0">
                    <a:solidFill>
                      <a:srgbClr val="FF0000"/>
                    </a:solidFill>
                  </a:rPr>
                  <a:t>sim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11 </a:t>
                </a:r>
                <a:r>
                  <a:rPr lang="zh-TW" altLang="en-US" dirty="0">
                    <a:solidFill>
                      <a:srgbClr val="FF0000"/>
                    </a:solidFill>
                  </a:rPr>
                  <a:t>行呼叫 </a:t>
                </a:r>
                <a:r>
                  <a:rPr lang="en-US" altLang="zh-TW" dirty="0">
                    <a:solidFill>
                      <a:srgbClr val="FF0000"/>
                    </a:solidFill>
                  </a:rPr>
                  <a:t>execute </a:t>
                </a:r>
                <a:r>
                  <a:rPr lang="zh-TW" altLang="en-US" dirty="0">
                    <a:solidFill>
                      <a:srgbClr val="FF0000"/>
                    </a:solidFill>
                  </a:rPr>
                  <a:t>函數建立一個工作，儲存於 </a:t>
                </a:r>
                <a:r>
                  <a:rPr lang="en-US" altLang="zh-TW" dirty="0">
                    <a:solidFill>
                      <a:srgbClr val="FF0000"/>
                    </a:solidFill>
                  </a:rPr>
                  <a:t>job </a:t>
                </a:r>
                <a:r>
                  <a:rPr lang="zh-TW" altLang="en-US" dirty="0">
                    <a:solidFill>
                      <a:srgbClr val="FF0000"/>
                    </a:solidFill>
                  </a:rPr>
                  <a:t>變數中，其中傳入</a:t>
                </a:r>
                <a:r>
                  <a:rPr lang="zh-TW" altLang="en-US" dirty="0" smtClean="0">
                    <a:solidFill>
                      <a:srgbClr val="FF0000"/>
                    </a:solidFill>
                  </a:rPr>
                  <a:t>參數</a:t>
                </a:r>
                <a:r>
                  <a:rPr lang="en-US" altLang="zh-TW" dirty="0" smtClean="0">
                    <a:solidFill>
                      <a:srgbClr val="FF0000"/>
                    </a:solidFill>
                  </a:rPr>
                  <a:t>qc </a:t>
                </a:r>
                <a:r>
                  <a:rPr lang="zh-TW" altLang="en-US" dirty="0">
                    <a:solidFill>
                      <a:srgbClr val="FF0000"/>
                    </a:solidFill>
                  </a:rPr>
                  <a:t>表示要執行 </a:t>
                </a:r>
                <a:r>
                  <a:rPr lang="en-US" altLang="zh-TW" dirty="0">
                    <a:solidFill>
                      <a:srgbClr val="FF0000"/>
                    </a:solidFill>
                  </a:rPr>
                  <a:t>qc </a:t>
                </a:r>
                <a:r>
                  <a:rPr lang="zh-TW" altLang="en-US" dirty="0">
                    <a:solidFill>
                      <a:srgbClr val="FF0000"/>
                    </a:solidFill>
                  </a:rPr>
                  <a:t>所對應的量子線路，</a:t>
                </a:r>
                <a:r>
                  <a:rPr lang="en-US" altLang="zh-TW" dirty="0">
                    <a:solidFill>
                      <a:srgbClr val="FF0000"/>
                    </a:solidFill>
                  </a:rPr>
                  <a:t>backend=sim </a:t>
                </a:r>
                <a:r>
                  <a:rPr lang="zh-TW" altLang="en-US" dirty="0">
                    <a:solidFill>
                      <a:srgbClr val="FF0000"/>
                    </a:solidFill>
                  </a:rPr>
                  <a:t>設定在後端使用 </a:t>
                </a:r>
                <a:r>
                  <a:rPr lang="en-US" altLang="zh-TW" dirty="0">
                    <a:solidFill>
                      <a:srgbClr val="FF0000"/>
                    </a:solidFill>
                  </a:rPr>
                  <a:t>sim </a:t>
                </a:r>
                <a:r>
                  <a:rPr lang="zh-TW" altLang="en-US" dirty="0" smtClean="0">
                    <a:solidFill>
                      <a:srgbClr val="FF0000"/>
                    </a:solidFill>
                  </a:rPr>
                  <a:t>物件所</a:t>
                </a:r>
                <a:r>
                  <a:rPr lang="zh-TW" altLang="en-US" dirty="0">
                    <a:solidFill>
                      <a:srgbClr val="FF0000"/>
                    </a:solidFill>
                  </a:rPr>
                  <a:t>指定的量子電腦模擬器，</a:t>
                </a:r>
                <a:r>
                  <a:rPr lang="en-US" altLang="zh-TW" dirty="0">
                    <a:solidFill>
                      <a:srgbClr val="FF0000"/>
                    </a:solidFill>
                  </a:rPr>
                  <a:t>shots=1000 </a:t>
                </a:r>
                <a:r>
                  <a:rPr lang="zh-TW" altLang="en-US" dirty="0">
                    <a:solidFill>
                      <a:srgbClr val="FF0000"/>
                    </a:solidFill>
                  </a:rPr>
                  <a:t>設定在後端量子電腦模擬器上執行</a:t>
                </a:r>
                <a:r>
                  <a:rPr lang="zh-TW" altLang="en-US" dirty="0" smtClean="0">
                    <a:solidFill>
                      <a:srgbClr val="FF0000"/>
                    </a:solidFill>
                  </a:rPr>
                  <a:t>量子線路 </a:t>
                </a:r>
                <a:r>
                  <a:rPr lang="en-US" altLang="zh-TW" dirty="0">
                    <a:solidFill>
                      <a:srgbClr val="FF0000"/>
                    </a:solidFill>
                  </a:rPr>
                  <a:t>1000 </a:t>
                </a:r>
                <a:r>
                  <a:rPr lang="zh-TW" altLang="en-US" dirty="0">
                    <a:solidFill>
                      <a:srgbClr val="FF0000"/>
                    </a:solidFill>
                  </a:rPr>
                  <a:t>次，而每次執行都測量量子位元並將測量結果儲存於古典位元中</a:t>
                </a:r>
                <a:r>
                  <a:rPr lang="zh-TW" altLang="en-US" dirty="0" smtClean="0">
                    <a:solidFill>
                      <a:srgbClr val="FF0000"/>
                    </a:solidFill>
                  </a:rPr>
                  <a:t>保存</a:t>
                </a:r>
                <a:r>
                  <a:rPr lang="zh-TW" altLang="en-US" dirty="0">
                    <a:solidFill>
                      <a:srgbClr val="FF0000"/>
                    </a:solidFill>
                  </a:rPr>
                  <a:t>下來。</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12 </a:t>
                </a:r>
                <a:r>
                  <a:rPr lang="zh-TW" altLang="en-US" dirty="0">
                    <a:solidFill>
                      <a:srgbClr val="FF0000"/>
                    </a:solidFill>
                  </a:rPr>
                  <a:t>行使用 </a:t>
                </a:r>
                <a:r>
                  <a:rPr lang="en-US" altLang="zh-TW" dirty="0">
                    <a:solidFill>
                      <a:srgbClr val="FF0000"/>
                    </a:solidFill>
                  </a:rPr>
                  <a:t>job </a:t>
                </a:r>
                <a:r>
                  <a:rPr lang="zh-TW" altLang="en-US" dirty="0">
                    <a:solidFill>
                      <a:srgbClr val="FF0000"/>
                    </a:solidFill>
                  </a:rPr>
                  <a:t>物件的 </a:t>
                </a:r>
                <a:r>
                  <a:rPr lang="en-US" altLang="zh-TW" dirty="0">
                    <a:solidFill>
                      <a:srgbClr val="FF0000"/>
                    </a:solidFill>
                  </a:rPr>
                  <a:t>result </a:t>
                </a:r>
                <a:r>
                  <a:rPr lang="zh-TW" altLang="en-US" dirty="0">
                    <a:solidFill>
                      <a:srgbClr val="FF0000"/>
                    </a:solidFill>
                  </a:rPr>
                  <a:t>方法取得 </a:t>
                </a:r>
                <a:r>
                  <a:rPr lang="en-US" altLang="zh-TW" dirty="0">
                    <a:solidFill>
                      <a:srgbClr val="FF0000"/>
                    </a:solidFill>
                  </a:rPr>
                  <a:t>job </a:t>
                </a:r>
                <a:r>
                  <a:rPr lang="zh-TW" altLang="en-US" dirty="0">
                    <a:solidFill>
                      <a:srgbClr val="FF0000"/>
                    </a:solidFill>
                  </a:rPr>
                  <a:t>物件的執行相關資訊，儲存於</a:t>
                </a:r>
                <a:r>
                  <a:rPr lang="zh-TW" altLang="en-US" dirty="0" smtClean="0">
                    <a:solidFill>
                      <a:srgbClr val="FF0000"/>
                    </a:solidFill>
                  </a:rPr>
                  <a:t>物件變數 </a:t>
                </a:r>
                <a:r>
                  <a:rPr lang="en-US" altLang="zh-TW" dirty="0">
                    <a:solidFill>
                      <a:srgbClr val="FF0000"/>
                    </a:solidFill>
                  </a:rPr>
                  <a:t>result </a:t>
                </a:r>
                <a:r>
                  <a:rPr lang="zh-TW" altLang="en-US" dirty="0">
                    <a:solidFill>
                      <a:srgbClr val="FF0000"/>
                    </a:solidFill>
                  </a:rPr>
                  <a:t>中。執行相關資訊除了執行環境之外，也包括執行結果，也就是</a:t>
                </a:r>
                <a:r>
                  <a:rPr lang="zh-TW" altLang="en-US" dirty="0" smtClean="0">
                    <a:solidFill>
                      <a:srgbClr val="FF0000"/>
                    </a:solidFill>
                  </a:rPr>
                  <a:t>量子</a:t>
                </a:r>
                <a:r>
                  <a:rPr lang="zh-TW" altLang="en-US" dirty="0">
                    <a:solidFill>
                      <a:srgbClr val="FF0000"/>
                    </a:solidFill>
                  </a:rPr>
                  <a:t>線路在量子電腦模擬器上的執行結果</a:t>
                </a:r>
                <a:r>
                  <a:rPr lang="zh-TW" altLang="en-US" dirty="0" smtClean="0">
                    <a:solidFill>
                      <a:srgbClr val="FF0000"/>
                    </a:solidFill>
                  </a:rPr>
                  <a:t>。</a:t>
                </a:r>
                <a:endParaRPr lang="zh-TW" altLang="en-US" dirty="0">
                  <a:solidFill>
                    <a:srgbClr val="FF0000"/>
                  </a:solidFill>
                </a:endParaRPr>
              </a:p>
            </p:txBody>
          </p:sp>
        </mc:Choice>
        <mc:Fallback xmlns="">
          <p:sp>
            <p:nvSpPr>
              <p:cNvPr id="8" name="語音泡泡: 矩形 2">
                <a:extLst>
                  <a:ext uri="{FF2B5EF4-FFF2-40B4-BE49-F238E27FC236}">
                    <a16:creationId xmlns:a16="http://schemas.microsoft.com/office/drawing/2014/main" id="{CD475BB0-F47E-4007-AA0C-4837354643B8}"/>
                  </a:ext>
                </a:extLst>
              </p:cNvPr>
              <p:cNvSpPr>
                <a:spLocks noRot="1" noChangeAspect="1" noMove="1" noResize="1" noEditPoints="1" noAdjustHandles="1" noChangeArrowheads="1" noChangeShapeType="1" noTextEdit="1"/>
              </p:cNvSpPr>
              <p:nvPr/>
            </p:nvSpPr>
            <p:spPr>
              <a:xfrm>
                <a:off x="4506687" y="457200"/>
                <a:ext cx="4484914" cy="4399359"/>
              </a:xfrm>
              <a:prstGeom prst="wedgeRectCallout">
                <a:avLst>
                  <a:gd name="adj1" fmla="val -68674"/>
                  <a:gd name="adj2" fmla="val -21164"/>
                </a:avLst>
              </a:prstGeom>
              <a:blipFill>
                <a:blip r:embed="rId3"/>
                <a:stretch>
                  <a:fillRect r="-2847" b="-689"/>
                </a:stretch>
              </a:blipFill>
              <a:ln>
                <a:solidFill>
                  <a:srgbClr val="FF0000"/>
                </a:solidFill>
              </a:ln>
            </p:spPr>
            <p:txBody>
              <a:bodyPr/>
              <a:lstStyle/>
              <a:p>
                <a:r>
                  <a:rPr lang="zh-TW" altLang="en-US">
                    <a:noFill/>
                  </a:rPr>
                  <a:t> </a:t>
                </a:r>
              </a:p>
            </p:txBody>
          </p:sp>
        </mc:Fallback>
      </mc:AlternateContent>
    </p:spTree>
    <p:extLst>
      <p:ext uri="{BB962C8B-B14F-4D97-AF65-F5344CB8AC3E}">
        <p14:creationId xmlns:p14="http://schemas.microsoft.com/office/powerpoint/2010/main" val="347050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0" y="34887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3.2a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smtClean="0">
                <a:latin typeface="Calibri"/>
                <a:ea typeface="Calibri"/>
                <a:cs typeface="Calibri"/>
                <a:sym typeface="Calibri"/>
              </a:rPr>
              <a:t>3:</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12</a:t>
            </a:fld>
            <a:endParaRPr/>
          </a:p>
        </p:txBody>
      </p:sp>
      <p:sp>
        <p:nvSpPr>
          <p:cNvPr id="2" name="矩形 1"/>
          <p:cNvSpPr/>
          <p:nvPr/>
        </p:nvSpPr>
        <p:spPr>
          <a:xfrm>
            <a:off x="110945" y="1256225"/>
            <a:ext cx="5072743" cy="830997"/>
          </a:xfrm>
          <a:prstGeom prst="rect">
            <a:avLst/>
          </a:prstGeom>
        </p:spPr>
        <p:txBody>
          <a:bodyPr wrap="square">
            <a:spAutoFit/>
          </a:bodyPr>
          <a:lstStyle/>
          <a:p>
            <a:r>
              <a:rPr lang="en-US" altLang="zh-TW" sz="1600" dirty="0" smtClean="0">
                <a:solidFill>
                  <a:srgbClr val="3333FF"/>
                </a:solidFill>
                <a:latin typeface="Arial Narrow" panose="020B0606020202030204" pitchFamily="34" charset="0"/>
              </a:rPr>
              <a:t>13 </a:t>
            </a:r>
            <a:r>
              <a:rPr lang="en-US" altLang="zh-TW" sz="1600" dirty="0">
                <a:solidFill>
                  <a:srgbClr val="3333FF"/>
                </a:solidFill>
                <a:latin typeface="Arial Narrow" panose="020B0606020202030204" pitchFamily="34" charset="0"/>
              </a:rPr>
              <a:t>counts=</a:t>
            </a:r>
            <a:r>
              <a:rPr lang="en-US" altLang="zh-TW" sz="1600" dirty="0" err="1">
                <a:solidFill>
                  <a:srgbClr val="3333FF"/>
                </a:solidFill>
                <a:latin typeface="Arial Narrow" panose="020B0606020202030204" pitchFamily="34" charset="0"/>
              </a:rPr>
              <a:t>result.get_counts</a:t>
            </a:r>
            <a:r>
              <a:rPr lang="en-US" altLang="zh-TW" sz="1600" dirty="0">
                <a:solidFill>
                  <a:srgbClr val="3333FF"/>
                </a:solidFill>
                <a:latin typeface="Arial Narrow" panose="020B0606020202030204" pitchFamily="34" charset="0"/>
              </a:rPr>
              <a:t>(qc</a:t>
            </a:r>
            <a:r>
              <a:rPr lang="en-US" altLang="zh-TW" sz="1600" dirty="0" smtClean="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14 print("</a:t>
            </a:r>
            <a:r>
              <a:rPr lang="en-US" altLang="zh-TW" sz="1600" dirty="0" err="1">
                <a:solidFill>
                  <a:srgbClr val="3333FF"/>
                </a:solidFill>
                <a:latin typeface="Arial Narrow" panose="020B0606020202030204" pitchFamily="34" charset="0"/>
              </a:rPr>
              <a:t>Counts:",counts</a:t>
            </a:r>
            <a:r>
              <a:rPr lang="en-US" altLang="zh-TW" sz="1600" dirty="0">
                <a:solidFill>
                  <a:srgbClr val="3333FF"/>
                </a:solidFill>
                <a:latin typeface="Arial Narrow" panose="020B0606020202030204" pitchFamily="34" charset="0"/>
              </a:rPr>
              <a:t>) </a:t>
            </a:r>
          </a:p>
          <a:p>
            <a:r>
              <a:rPr lang="en-US" altLang="zh-TW" sz="1600" dirty="0">
                <a:solidFill>
                  <a:srgbClr val="3333FF"/>
                </a:solidFill>
                <a:latin typeface="Arial Narrow" panose="020B0606020202030204" pitchFamily="34" charset="0"/>
              </a:rPr>
              <a:t>15 </a:t>
            </a:r>
            <a:r>
              <a:rPr lang="en-US" altLang="zh-TW" sz="1600" dirty="0" err="1">
                <a:solidFill>
                  <a:srgbClr val="3333FF"/>
                </a:solidFill>
                <a:latin typeface="Arial Narrow" panose="020B0606020202030204" pitchFamily="34" charset="0"/>
              </a:rPr>
              <a:t>plot_histogram</a:t>
            </a:r>
            <a:r>
              <a:rPr lang="en-US" altLang="zh-TW" sz="1600" dirty="0">
                <a:solidFill>
                  <a:srgbClr val="3333FF"/>
                </a:solidFill>
                <a:latin typeface="Arial Narrow" panose="020B0606020202030204" pitchFamily="34" charset="0"/>
              </a:rPr>
              <a:t>(counts)</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4522244" y="616857"/>
            <a:ext cx="4484914" cy="3862331"/>
          </a:xfrm>
          <a:prstGeom prst="wedgeRectCallout">
            <a:avLst>
              <a:gd name="adj1" fmla="val -91004"/>
              <a:gd name="adj2" fmla="val -2116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13 </a:t>
            </a:r>
            <a:r>
              <a:rPr lang="zh-TW" altLang="en-US" dirty="0">
                <a:solidFill>
                  <a:srgbClr val="FF0000"/>
                </a:solidFill>
              </a:rPr>
              <a:t>行使用 </a:t>
            </a:r>
            <a:r>
              <a:rPr lang="en-US" altLang="zh-TW" dirty="0">
                <a:solidFill>
                  <a:srgbClr val="FF0000"/>
                </a:solidFill>
              </a:rPr>
              <a:t>result </a:t>
            </a:r>
            <a:r>
              <a:rPr lang="zh-TW" altLang="en-US" dirty="0">
                <a:solidFill>
                  <a:srgbClr val="FF0000"/>
                </a:solidFill>
              </a:rPr>
              <a:t>物件的 </a:t>
            </a:r>
            <a:r>
              <a:rPr lang="en-US" altLang="zh-TW" dirty="0" err="1">
                <a:solidFill>
                  <a:srgbClr val="FF0000"/>
                </a:solidFill>
              </a:rPr>
              <a:t>get_counts</a:t>
            </a:r>
            <a:r>
              <a:rPr lang="en-US" altLang="zh-TW" dirty="0">
                <a:solidFill>
                  <a:srgbClr val="FF0000"/>
                </a:solidFill>
              </a:rPr>
              <a:t>(qc) </a:t>
            </a:r>
            <a:r>
              <a:rPr lang="zh-TW" altLang="en-US" dirty="0">
                <a:solidFill>
                  <a:srgbClr val="FF0000"/>
                </a:solidFill>
              </a:rPr>
              <a:t>方法取出有關量子線路各種測量結果的計數（</a:t>
            </a:r>
            <a:r>
              <a:rPr lang="en-US" altLang="zh-TW" dirty="0">
                <a:solidFill>
                  <a:srgbClr val="FF0000"/>
                </a:solidFill>
              </a:rPr>
              <a:t>counts</a:t>
            </a:r>
            <a:r>
              <a:rPr lang="zh-TW" altLang="en-US" dirty="0">
                <a:solidFill>
                  <a:srgbClr val="FF0000"/>
                </a:solidFill>
              </a:rPr>
              <a:t>），並以字典（</a:t>
            </a:r>
            <a:r>
              <a:rPr lang="en-US" altLang="zh-TW" dirty="0" err="1">
                <a:solidFill>
                  <a:srgbClr val="FF0000"/>
                </a:solidFill>
              </a:rPr>
              <a:t>dict</a:t>
            </a:r>
            <a:r>
              <a:rPr lang="zh-TW" altLang="en-US" dirty="0">
                <a:solidFill>
                  <a:srgbClr val="FF0000"/>
                </a:solidFill>
              </a:rPr>
              <a:t>）型別儲存於變數 </a:t>
            </a:r>
            <a:r>
              <a:rPr lang="en-US" altLang="zh-TW" dirty="0">
                <a:solidFill>
                  <a:srgbClr val="FF0000"/>
                </a:solidFill>
              </a:rPr>
              <a:t>counts </a:t>
            </a:r>
            <a:r>
              <a:rPr lang="zh-TW" altLang="en-US" dirty="0">
                <a:solidFill>
                  <a:srgbClr val="FF0000"/>
                </a:solidFill>
              </a:rPr>
              <a:t>中</a:t>
            </a:r>
            <a:r>
              <a:rPr lang="zh-TW" altLang="en-US" dirty="0" smtClean="0">
                <a:solidFill>
                  <a:srgbClr val="FF0000"/>
                </a:solidFill>
              </a:rPr>
              <a:t>。</a:t>
            </a:r>
            <a:endParaRPr lang="en-US" altLang="zh-TW" dirty="0" smtClean="0">
              <a:solidFill>
                <a:srgbClr val="FF0000"/>
              </a:solidFill>
            </a:endParaRPr>
          </a:p>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14 </a:t>
            </a:r>
            <a:r>
              <a:rPr lang="zh-TW" altLang="en-US" dirty="0">
                <a:solidFill>
                  <a:srgbClr val="FF0000"/>
                </a:solidFill>
              </a:rPr>
              <a:t>行使用 </a:t>
            </a:r>
            <a:r>
              <a:rPr lang="en-US" altLang="zh-TW" dirty="0">
                <a:solidFill>
                  <a:srgbClr val="FF0000"/>
                </a:solidFill>
              </a:rPr>
              <a:t>print </a:t>
            </a:r>
            <a:r>
              <a:rPr lang="zh-TW" altLang="en-US" dirty="0">
                <a:solidFill>
                  <a:srgbClr val="FF0000"/>
                </a:solidFill>
              </a:rPr>
              <a:t>函數顯示 </a:t>
            </a:r>
            <a:r>
              <a:rPr lang="en-US" altLang="zh-TW" dirty="0">
                <a:solidFill>
                  <a:srgbClr val="FF0000"/>
                </a:solidFill>
              </a:rPr>
              <a:t>"Counts:" </a:t>
            </a:r>
            <a:r>
              <a:rPr lang="zh-TW" altLang="en-US" dirty="0">
                <a:solidFill>
                  <a:srgbClr val="FF0000"/>
                </a:solidFill>
              </a:rPr>
              <a:t>字串及字典型別變數 </a:t>
            </a:r>
            <a:r>
              <a:rPr lang="en-US" altLang="zh-TW" dirty="0">
                <a:solidFill>
                  <a:srgbClr val="FF0000"/>
                </a:solidFill>
              </a:rPr>
              <a:t>counts </a:t>
            </a:r>
            <a:r>
              <a:rPr lang="zh-TW" altLang="en-US" dirty="0">
                <a:solidFill>
                  <a:srgbClr val="FF0000"/>
                </a:solidFill>
              </a:rPr>
              <a:t>的值</a:t>
            </a:r>
            <a:r>
              <a:rPr lang="zh-TW" altLang="en-US" dirty="0" smtClean="0">
                <a:solidFill>
                  <a:srgbClr val="FF0000"/>
                </a:solidFill>
              </a:rPr>
              <a:t>，在</a:t>
            </a:r>
            <a:r>
              <a:rPr lang="zh-TW" altLang="en-US" dirty="0">
                <a:solidFill>
                  <a:srgbClr val="FF0000"/>
                </a:solidFill>
              </a:rPr>
              <a:t>這個程式中 </a:t>
            </a:r>
            <a:r>
              <a:rPr lang="en-US" altLang="zh-TW" dirty="0">
                <a:solidFill>
                  <a:srgbClr val="FF0000"/>
                </a:solidFill>
              </a:rPr>
              <a:t>counts </a:t>
            </a:r>
            <a:r>
              <a:rPr lang="zh-TW" altLang="en-US" dirty="0">
                <a:solidFill>
                  <a:srgbClr val="FF0000"/>
                </a:solidFill>
              </a:rPr>
              <a:t>變數一共有 </a:t>
            </a:r>
            <a:r>
              <a:rPr lang="en-US" altLang="zh-TW" dirty="0">
                <a:solidFill>
                  <a:srgbClr val="FF0000"/>
                </a:solidFill>
              </a:rPr>
              <a:t>2 </a:t>
            </a:r>
            <a:r>
              <a:rPr lang="zh-TW" altLang="en-US" dirty="0">
                <a:solidFill>
                  <a:srgbClr val="FF0000"/>
                </a:solidFill>
              </a:rPr>
              <a:t>個鍵，代表 </a:t>
            </a:r>
            <a:r>
              <a:rPr lang="en-US" altLang="zh-TW" dirty="0">
                <a:solidFill>
                  <a:srgbClr val="FF0000"/>
                </a:solidFill>
              </a:rPr>
              <a:t>1 </a:t>
            </a:r>
            <a:r>
              <a:rPr lang="zh-TW" altLang="en-US" dirty="0">
                <a:solidFill>
                  <a:srgbClr val="FF0000"/>
                </a:solidFill>
              </a:rPr>
              <a:t>個量子位元的 </a:t>
            </a:r>
            <a:r>
              <a:rPr lang="en-US" altLang="zh-TW" dirty="0">
                <a:solidFill>
                  <a:srgbClr val="FF0000"/>
                </a:solidFill>
              </a:rPr>
              <a:t>2 </a:t>
            </a:r>
            <a:r>
              <a:rPr lang="zh-TW" altLang="en-US" dirty="0">
                <a:solidFill>
                  <a:srgbClr val="FF0000"/>
                </a:solidFill>
              </a:rPr>
              <a:t>種可能</a:t>
            </a:r>
            <a:r>
              <a:rPr lang="zh-TW" altLang="en-US" dirty="0" smtClean="0">
                <a:solidFill>
                  <a:srgbClr val="FF0000"/>
                </a:solidFill>
              </a:rPr>
              <a:t>測量</a:t>
            </a:r>
            <a:r>
              <a:rPr lang="zh-TW" altLang="en-US" dirty="0">
                <a:solidFill>
                  <a:srgbClr val="FF0000"/>
                </a:solidFill>
              </a:rPr>
              <a:t>結果，一個鍵是 </a:t>
            </a:r>
            <a:r>
              <a:rPr lang="en-US" altLang="zh-TW" dirty="0">
                <a:solidFill>
                  <a:srgbClr val="FF0000"/>
                </a:solidFill>
              </a:rPr>
              <a:t>'0'</a:t>
            </a:r>
            <a:r>
              <a:rPr lang="zh-TW" altLang="en-US" dirty="0">
                <a:solidFill>
                  <a:srgbClr val="FF0000"/>
                </a:solidFill>
              </a:rPr>
              <a:t>（也就是代表測量為 </a:t>
            </a:r>
            <a:r>
              <a:rPr lang="en-US" altLang="zh-TW" dirty="0">
                <a:solidFill>
                  <a:srgbClr val="FF0000"/>
                </a:solidFill>
              </a:rPr>
              <a:t>|0</a:t>
            </a:r>
            <a:r>
              <a:rPr lang="en-US" altLang="zh-TW" dirty="0" smtClean="0">
                <a:solidFill>
                  <a:srgbClr val="FF0000"/>
                </a:solidFill>
              </a:rPr>
              <a:t>&gt;</a:t>
            </a:r>
            <a:r>
              <a:rPr lang="zh-TW" altLang="en-US" dirty="0" smtClean="0">
                <a:solidFill>
                  <a:srgbClr val="FF0000"/>
                </a:solidFill>
              </a:rPr>
              <a:t>），</a:t>
            </a:r>
            <a:r>
              <a:rPr lang="zh-TW" altLang="en-US" dirty="0">
                <a:solidFill>
                  <a:srgbClr val="FF0000"/>
                </a:solidFill>
              </a:rPr>
              <a:t>其對應的值為 </a:t>
            </a:r>
            <a:r>
              <a:rPr lang="en-US" altLang="zh-TW" dirty="0">
                <a:solidFill>
                  <a:srgbClr val="FF0000"/>
                </a:solidFill>
              </a:rPr>
              <a:t>325</a:t>
            </a:r>
            <a:r>
              <a:rPr lang="zh-TW" altLang="en-US" dirty="0">
                <a:solidFill>
                  <a:srgbClr val="FF0000"/>
                </a:solidFill>
              </a:rPr>
              <a:t>，</a:t>
            </a:r>
            <a:r>
              <a:rPr lang="zh-TW" altLang="en-US" dirty="0" smtClean="0">
                <a:solidFill>
                  <a:srgbClr val="FF0000"/>
                </a:solidFill>
              </a:rPr>
              <a:t>接近</a:t>
            </a:r>
            <a:r>
              <a:rPr lang="en-US" altLang="zh-TW" dirty="0" smtClean="0">
                <a:solidFill>
                  <a:srgbClr val="FF0000"/>
                </a:solidFill>
              </a:rPr>
              <a:t>1000/3</a:t>
            </a:r>
            <a:r>
              <a:rPr lang="zh-TW" altLang="en-US" dirty="0">
                <a:solidFill>
                  <a:srgbClr val="FF0000"/>
                </a:solidFill>
              </a:rPr>
              <a:t>；而另一個鍵是 </a:t>
            </a:r>
            <a:r>
              <a:rPr lang="en-US" altLang="zh-TW" dirty="0">
                <a:solidFill>
                  <a:srgbClr val="FF0000"/>
                </a:solidFill>
              </a:rPr>
              <a:t>'1'</a:t>
            </a:r>
            <a:r>
              <a:rPr lang="zh-TW" altLang="en-US" dirty="0">
                <a:solidFill>
                  <a:srgbClr val="FF0000"/>
                </a:solidFill>
              </a:rPr>
              <a:t>（也就是代表測量為 </a:t>
            </a:r>
            <a:r>
              <a:rPr lang="en-US" altLang="zh-TW" dirty="0" smtClean="0">
                <a:solidFill>
                  <a:srgbClr val="FF0000"/>
                </a:solidFill>
              </a:rPr>
              <a:t>|1</a:t>
            </a:r>
            <a:r>
              <a:rPr lang="en-US" altLang="zh-TW" dirty="0" smtClean="0">
                <a:solidFill>
                  <a:srgbClr val="FF0000"/>
                </a:solidFill>
              </a:rPr>
              <a:t>&gt;</a:t>
            </a:r>
            <a:r>
              <a:rPr lang="zh-TW" altLang="en-US" dirty="0" smtClean="0">
                <a:solidFill>
                  <a:srgbClr val="FF0000"/>
                </a:solidFill>
              </a:rPr>
              <a:t>），</a:t>
            </a:r>
            <a:r>
              <a:rPr lang="zh-TW" altLang="en-US" dirty="0">
                <a:solidFill>
                  <a:srgbClr val="FF0000"/>
                </a:solidFill>
              </a:rPr>
              <a:t>其對應的值為 </a:t>
            </a:r>
            <a:r>
              <a:rPr lang="en-US" altLang="zh-TW" dirty="0">
                <a:solidFill>
                  <a:srgbClr val="FF0000"/>
                </a:solidFill>
              </a:rPr>
              <a:t>675</a:t>
            </a:r>
            <a:r>
              <a:rPr lang="zh-TW" altLang="en-US" dirty="0">
                <a:solidFill>
                  <a:srgbClr val="FF0000"/>
                </a:solidFill>
              </a:rPr>
              <a:t>，</a:t>
            </a:r>
            <a:r>
              <a:rPr lang="zh-TW" altLang="en-US" dirty="0" smtClean="0">
                <a:solidFill>
                  <a:srgbClr val="FF0000"/>
                </a:solidFill>
              </a:rPr>
              <a:t>接近 </a:t>
            </a:r>
            <a:r>
              <a:rPr lang="en-US" altLang="zh-TW" dirty="0">
                <a:solidFill>
                  <a:srgbClr val="FF0000"/>
                </a:solidFill>
              </a:rPr>
              <a:t>1000×2/3</a:t>
            </a:r>
            <a:r>
              <a:rPr lang="zh-TW" altLang="en-US" dirty="0">
                <a:solidFill>
                  <a:srgbClr val="FF0000"/>
                </a:solidFill>
              </a:rPr>
              <a:t>。這些鍵在理論上應該都對應到非常接近 </a:t>
            </a:r>
            <a:r>
              <a:rPr lang="en-US" altLang="zh-TW" dirty="0">
                <a:solidFill>
                  <a:srgbClr val="FF0000"/>
                </a:solidFill>
              </a:rPr>
              <a:t>1000/3 </a:t>
            </a:r>
            <a:r>
              <a:rPr lang="zh-TW" altLang="en-US" dirty="0">
                <a:solidFill>
                  <a:srgbClr val="FF0000"/>
                </a:solidFill>
              </a:rPr>
              <a:t>與 </a:t>
            </a:r>
            <a:r>
              <a:rPr lang="en-US" altLang="zh-TW" dirty="0">
                <a:solidFill>
                  <a:srgbClr val="FF0000"/>
                </a:solidFill>
              </a:rPr>
              <a:t>1000×2/3 </a:t>
            </a:r>
            <a:r>
              <a:rPr lang="zh-TW" altLang="en-US" dirty="0" smtClean="0">
                <a:solidFill>
                  <a:srgbClr val="FF0000"/>
                </a:solidFill>
              </a:rPr>
              <a:t>的值</a:t>
            </a:r>
            <a:r>
              <a:rPr lang="zh-TW" altLang="en-US" dirty="0">
                <a:solidFill>
                  <a:srgbClr val="FF0000"/>
                </a:solidFill>
              </a:rPr>
              <a:t>。然而，因為量子態本身就帶有隨機性，而量子電腦模擬器也模擬出這個</a:t>
            </a:r>
            <a:r>
              <a:rPr lang="zh-TW" altLang="en-US" dirty="0" smtClean="0">
                <a:solidFill>
                  <a:srgbClr val="FF0000"/>
                </a:solidFill>
              </a:rPr>
              <a:t>隨機</a:t>
            </a:r>
            <a:r>
              <a:rPr lang="zh-TW" altLang="en-US" dirty="0">
                <a:solidFill>
                  <a:srgbClr val="FF0000"/>
                </a:solidFill>
              </a:rPr>
              <a:t>性，因此這些鍵所對應的值都有一些明顯的差異，但是這個差異會隨著</a:t>
            </a:r>
            <a:r>
              <a:rPr lang="zh-TW" altLang="en-US" dirty="0" smtClean="0">
                <a:solidFill>
                  <a:srgbClr val="FF0000"/>
                </a:solidFill>
              </a:rPr>
              <a:t>量子線路</a:t>
            </a:r>
            <a:r>
              <a:rPr lang="zh-TW" altLang="en-US" dirty="0">
                <a:solidFill>
                  <a:srgbClr val="FF0000"/>
                </a:solidFill>
              </a:rPr>
              <a:t>執行的次數的增加而逐漸減小</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15 </a:t>
            </a:r>
            <a:r>
              <a:rPr lang="zh-TW" altLang="en-US" dirty="0">
                <a:solidFill>
                  <a:srgbClr val="FF0000"/>
                </a:solidFill>
              </a:rPr>
              <a:t>行呼叫 </a:t>
            </a:r>
            <a:r>
              <a:rPr lang="en-US" altLang="zh-TW" dirty="0" err="1">
                <a:solidFill>
                  <a:srgbClr val="FF0000"/>
                </a:solidFill>
              </a:rPr>
              <a:t>plot_histogram</a:t>
            </a:r>
            <a:r>
              <a:rPr lang="en-US" altLang="zh-TW" dirty="0">
                <a:solidFill>
                  <a:srgbClr val="FF0000"/>
                </a:solidFill>
              </a:rPr>
              <a:t>(counts) </a:t>
            </a:r>
            <a:r>
              <a:rPr lang="zh-TW" altLang="en-US" dirty="0">
                <a:solidFill>
                  <a:srgbClr val="FF0000"/>
                </a:solidFill>
              </a:rPr>
              <a:t>函數，將字典型別變數 </a:t>
            </a:r>
            <a:r>
              <a:rPr lang="en-US" altLang="zh-TW" dirty="0">
                <a:solidFill>
                  <a:srgbClr val="FF0000"/>
                </a:solidFill>
              </a:rPr>
              <a:t>counts </a:t>
            </a:r>
            <a:r>
              <a:rPr lang="zh-TW" altLang="en-US" dirty="0">
                <a:solidFill>
                  <a:srgbClr val="FF0000"/>
                </a:solidFill>
              </a:rPr>
              <a:t>中所有鍵</a:t>
            </a:r>
            <a:r>
              <a:rPr lang="zh-TW" altLang="en-US" dirty="0" smtClean="0">
                <a:solidFill>
                  <a:srgbClr val="FF0000"/>
                </a:solidFill>
              </a:rPr>
              <a:t>出現</a:t>
            </a:r>
            <a:r>
              <a:rPr lang="zh-TW" altLang="en-US" dirty="0">
                <a:solidFill>
                  <a:srgbClr val="FF0000"/>
                </a:solidFill>
              </a:rPr>
              <a:t>的機率繪製為直</a:t>
            </a:r>
            <a:r>
              <a:rPr lang="zh-TW" altLang="en-US" dirty="0" smtClean="0">
                <a:solidFill>
                  <a:srgbClr val="FF0000"/>
                </a:solidFill>
              </a:rPr>
              <a:t>方圖（</a:t>
            </a:r>
            <a:r>
              <a:rPr lang="en-US" altLang="zh-TW" dirty="0">
                <a:solidFill>
                  <a:srgbClr val="FF0000"/>
                </a:solidFill>
              </a:rPr>
              <a:t>histogram</a:t>
            </a:r>
            <a:r>
              <a:rPr lang="zh-TW" altLang="en-US" dirty="0">
                <a:solidFill>
                  <a:srgbClr val="FF0000"/>
                </a:solidFill>
              </a:rPr>
              <a:t>）。直方圖的 </a:t>
            </a:r>
            <a:r>
              <a:rPr lang="en-US" altLang="zh-TW" dirty="0">
                <a:solidFill>
                  <a:srgbClr val="FF0000"/>
                </a:solidFill>
              </a:rPr>
              <a:t>X </a:t>
            </a:r>
            <a:r>
              <a:rPr lang="zh-TW" altLang="en-US" dirty="0">
                <a:solidFill>
                  <a:srgbClr val="FF0000"/>
                </a:solidFill>
              </a:rPr>
              <a:t>軸依序顯示所有的鍵（</a:t>
            </a:r>
            <a:r>
              <a:rPr lang="zh-TW" altLang="en-US" dirty="0" smtClean="0">
                <a:solidFill>
                  <a:srgbClr val="FF0000"/>
                </a:solidFill>
              </a:rPr>
              <a:t>左 方</a:t>
            </a:r>
            <a:r>
              <a:rPr lang="zh-TW" altLang="en-US" dirty="0">
                <a:solidFill>
                  <a:srgbClr val="FF0000"/>
                </a:solidFill>
              </a:rPr>
              <a:t>為 </a:t>
            </a:r>
            <a:r>
              <a:rPr lang="en-US" altLang="zh-TW" dirty="0">
                <a:solidFill>
                  <a:srgbClr val="FF0000"/>
                </a:solidFill>
              </a:rPr>
              <a:t>0</a:t>
            </a:r>
            <a:r>
              <a:rPr lang="zh-TW" altLang="en-US" dirty="0">
                <a:solidFill>
                  <a:srgbClr val="FF0000"/>
                </a:solidFill>
              </a:rPr>
              <a:t>，右方為 </a:t>
            </a:r>
            <a:r>
              <a:rPr lang="en-US" altLang="zh-TW" dirty="0">
                <a:solidFill>
                  <a:srgbClr val="FF0000"/>
                </a:solidFill>
              </a:rPr>
              <a:t>1</a:t>
            </a:r>
            <a:r>
              <a:rPr lang="zh-TW" altLang="en-US" dirty="0">
                <a:solidFill>
                  <a:srgbClr val="FF0000"/>
                </a:solidFill>
              </a:rPr>
              <a:t>），而 </a:t>
            </a:r>
            <a:r>
              <a:rPr lang="en-US" altLang="zh-TW" dirty="0">
                <a:solidFill>
                  <a:srgbClr val="FF0000"/>
                </a:solidFill>
              </a:rPr>
              <a:t>Y </a:t>
            </a:r>
            <a:r>
              <a:rPr lang="zh-TW" altLang="en-US" dirty="0">
                <a:solidFill>
                  <a:srgbClr val="FF0000"/>
                </a:solidFill>
              </a:rPr>
              <a:t>軸則是每個鍵出現的機率。</a:t>
            </a:r>
          </a:p>
        </p:txBody>
      </p:sp>
      <p:pic>
        <p:nvPicPr>
          <p:cNvPr id="3" name="圖片 2"/>
          <p:cNvPicPr>
            <a:picLocks noChangeAspect="1"/>
          </p:cNvPicPr>
          <p:nvPr/>
        </p:nvPicPr>
        <p:blipFill>
          <a:blip r:embed="rId3"/>
          <a:stretch>
            <a:fillRect/>
          </a:stretch>
        </p:blipFill>
        <p:spPr>
          <a:xfrm>
            <a:off x="110945" y="2146711"/>
            <a:ext cx="2784655" cy="2800299"/>
          </a:xfrm>
          <a:prstGeom prst="rect">
            <a:avLst/>
          </a:prstGeom>
        </p:spPr>
      </p:pic>
    </p:spTree>
    <p:extLst>
      <p:ext uri="{BB962C8B-B14F-4D97-AF65-F5344CB8AC3E}">
        <p14:creationId xmlns:p14="http://schemas.microsoft.com/office/powerpoint/2010/main" val="2464885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0" y="34887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3.2b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1</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13</a:t>
            </a:fld>
            <a:endParaRPr/>
          </a:p>
        </p:txBody>
      </p:sp>
      <p:sp>
        <p:nvSpPr>
          <p:cNvPr id="2" name="矩形 1"/>
          <p:cNvSpPr/>
          <p:nvPr/>
        </p:nvSpPr>
        <p:spPr>
          <a:xfrm>
            <a:off x="110945" y="1256225"/>
            <a:ext cx="5072743" cy="1815882"/>
          </a:xfrm>
          <a:prstGeom prst="rect">
            <a:avLst/>
          </a:prstGeom>
        </p:spPr>
        <p:txBody>
          <a:bodyPr wrap="square">
            <a:spAutoFit/>
          </a:bodyPr>
          <a:lstStyle/>
          <a:p>
            <a:r>
              <a:rPr lang="en-US" altLang="zh-TW" sz="1600" dirty="0" smtClean="0">
                <a:solidFill>
                  <a:srgbClr val="3333FF"/>
                </a:solidFill>
                <a:latin typeface="Arial Narrow" panose="020B0606020202030204" pitchFamily="34" charset="0"/>
              </a:rPr>
              <a:t> 1 </a:t>
            </a:r>
            <a:r>
              <a:rPr lang="en-US" altLang="zh-TW" sz="1600" dirty="0">
                <a:solidFill>
                  <a:srgbClr val="3333FF"/>
                </a:solidFill>
                <a:latin typeface="Arial Narrow" panose="020B0606020202030204" pitchFamily="34" charset="0"/>
              </a:rPr>
              <a:t>#Program 3.2b Measure state of qubit w/ X-gate</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QuantumCircuit,execute</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from </a:t>
            </a:r>
            <a:r>
              <a:rPr lang="en-US" altLang="zh-TW" sz="1600" dirty="0" err="1">
                <a:solidFill>
                  <a:srgbClr val="3333FF"/>
                </a:solidFill>
                <a:latin typeface="Arial Narrow" panose="020B0606020202030204" pitchFamily="34" charset="0"/>
              </a:rPr>
              <a:t>qiskit.providers.aer</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AerSimulator</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4 from </a:t>
            </a:r>
            <a:r>
              <a:rPr lang="en-US" altLang="zh-TW" sz="1600" dirty="0" err="1">
                <a:solidFill>
                  <a:srgbClr val="3333FF"/>
                </a:solidFill>
                <a:latin typeface="Arial Narrow" panose="020B0606020202030204" pitchFamily="34" charset="0"/>
              </a:rPr>
              <a:t>qiskit.visualization</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plot_histogram</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5 import math</a:t>
            </a:r>
          </a:p>
          <a:p>
            <a:r>
              <a:rPr lang="en-US" altLang="zh-TW" sz="1600" dirty="0">
                <a:solidFill>
                  <a:srgbClr val="3333FF"/>
                </a:solidFill>
                <a:latin typeface="Arial Narrow" panose="020B0606020202030204" pitchFamily="34" charset="0"/>
              </a:rPr>
              <a:t> 6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(1,1)</a:t>
            </a:r>
          </a:p>
          <a:p>
            <a:r>
              <a:rPr lang="en-US" altLang="zh-TW" sz="1600" dirty="0">
                <a:solidFill>
                  <a:srgbClr val="3333FF"/>
                </a:solidFill>
                <a:latin typeface="Arial Narrow" panose="020B0606020202030204" pitchFamily="34" charset="0"/>
              </a:rPr>
              <a:t> 7 </a:t>
            </a:r>
            <a:r>
              <a:rPr lang="en-US" altLang="zh-TW" sz="1600" dirty="0" err="1">
                <a:solidFill>
                  <a:srgbClr val="3333FF"/>
                </a:solidFill>
                <a:latin typeface="Arial Narrow" panose="020B0606020202030204" pitchFamily="34" charset="0"/>
              </a:rPr>
              <a:t>qc.initialize</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math.sqrt</a:t>
            </a:r>
            <a:r>
              <a:rPr lang="en-US" altLang="zh-TW" sz="1600" dirty="0">
                <a:solidFill>
                  <a:srgbClr val="3333FF"/>
                </a:solidFill>
                <a:latin typeface="Arial Narrow" panose="020B0606020202030204" pitchFamily="34" charset="0"/>
              </a:rPr>
              <a:t>(1/3), </a:t>
            </a:r>
            <a:r>
              <a:rPr lang="en-US" altLang="zh-TW" sz="1600" dirty="0" err="1">
                <a:solidFill>
                  <a:srgbClr val="3333FF"/>
                </a:solidFill>
                <a:latin typeface="Arial Narrow" panose="020B0606020202030204" pitchFamily="34" charset="0"/>
              </a:rPr>
              <a:t>math.sqrt</a:t>
            </a:r>
            <a:r>
              <a:rPr lang="en-US" altLang="zh-TW" sz="1600" dirty="0">
                <a:solidFill>
                  <a:srgbClr val="3333FF"/>
                </a:solidFill>
                <a:latin typeface="Arial Narrow" panose="020B0606020202030204" pitchFamily="34" charset="0"/>
              </a:rPr>
              <a:t>(2/3)],0)</a:t>
            </a:r>
          </a:p>
        </p:txBody>
      </p:sp>
      <mc:AlternateContent xmlns:mc="http://schemas.openxmlformats.org/markup-compatibility/2006" xmlns:a14="http://schemas.microsoft.com/office/drawing/2010/main">
        <mc:Choice Requires="a14">
          <p:sp>
            <p:nvSpPr>
              <p:cNvPr id="8" name="語音泡泡: 矩形 2">
                <a:extLst>
                  <a:ext uri="{FF2B5EF4-FFF2-40B4-BE49-F238E27FC236}">
                    <a16:creationId xmlns:a16="http://schemas.microsoft.com/office/drawing/2014/main" id="{CD475BB0-F47E-4007-AA0C-4837354643B8}"/>
                  </a:ext>
                </a:extLst>
              </p:cNvPr>
              <p:cNvSpPr/>
              <p:nvPr/>
            </p:nvSpPr>
            <p:spPr>
              <a:xfrm>
                <a:off x="4522244" y="413657"/>
                <a:ext cx="4484914" cy="4383314"/>
              </a:xfrm>
              <a:prstGeom prst="wedgeRectCallout">
                <a:avLst>
                  <a:gd name="adj1" fmla="val -66247"/>
                  <a:gd name="adj2" fmla="val -2210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行為程式編號及註解。程式 </a:t>
                </a:r>
                <a:r>
                  <a:rPr lang="en-US" altLang="zh-TW" dirty="0">
                    <a:solidFill>
                      <a:srgbClr val="FF0000"/>
                    </a:solidFill>
                  </a:rPr>
                  <a:t>3.2a </a:t>
                </a:r>
                <a:r>
                  <a:rPr lang="zh-TW" altLang="en-US" dirty="0">
                    <a:solidFill>
                      <a:srgbClr val="FF0000"/>
                    </a:solidFill>
                  </a:rPr>
                  <a:t>與程式 </a:t>
                </a:r>
                <a:r>
                  <a:rPr lang="en-US" altLang="zh-TW" dirty="0">
                    <a:solidFill>
                      <a:srgbClr val="FF0000"/>
                    </a:solidFill>
                  </a:rPr>
                  <a:t>3.2b </a:t>
                </a:r>
                <a:r>
                  <a:rPr lang="zh-TW" altLang="en-US" dirty="0">
                    <a:solidFill>
                      <a:srgbClr val="FF0000"/>
                    </a:solidFill>
                  </a:rPr>
                  <a:t>執行的先後次序沒有限制</a:t>
                </a:r>
                <a:r>
                  <a:rPr lang="zh-TW" altLang="en-US" dirty="0" smtClean="0">
                    <a:solidFill>
                      <a:srgbClr val="FF0000"/>
                    </a:solidFill>
                  </a:rPr>
                  <a:t>，它們</a:t>
                </a:r>
                <a:r>
                  <a:rPr lang="zh-TW" altLang="en-US" dirty="0">
                    <a:solidFill>
                      <a:srgbClr val="FF0000"/>
                    </a:solidFill>
                  </a:rPr>
                  <a:t>的編號只是呈現它們是對照用的兩個程式</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類別以及 </a:t>
                </a:r>
                <a:r>
                  <a:rPr lang="en-US" altLang="zh-TW" dirty="0" smtClean="0">
                    <a:solidFill>
                      <a:srgbClr val="FF0000"/>
                    </a:solidFill>
                  </a:rPr>
                  <a:t>execute</a:t>
                </a:r>
                <a:r>
                  <a:rPr lang="zh-TW" altLang="en-US" dirty="0" smtClean="0">
                    <a:solidFill>
                      <a:srgbClr val="FF0000"/>
                    </a:solidFill>
                  </a:rPr>
                  <a:t>函數</a:t>
                </a:r>
                <a:r>
                  <a:rPr lang="zh-TW" altLang="en-US" dirty="0">
                    <a:solidFill>
                      <a:srgbClr val="FF0000"/>
                    </a:solidFill>
                  </a:rPr>
                  <a:t>。</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qiskit.provider.aer</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qiskit.visualization</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plot_histogram</a:t>
                </a:r>
                <a:r>
                  <a:rPr lang="en-US" altLang="zh-TW" dirty="0">
                    <a:solidFill>
                      <a:srgbClr val="FF0000"/>
                    </a:solidFill>
                  </a:rPr>
                  <a:t> </a:t>
                </a:r>
                <a:r>
                  <a:rPr lang="zh-TW" altLang="en-US" dirty="0">
                    <a:solidFill>
                      <a:srgbClr val="FF0000"/>
                    </a:solidFill>
                  </a:rPr>
                  <a:t>函數。</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a:solidFill>
                      <a:srgbClr val="FF0000"/>
                    </a:solidFill>
                  </a:rPr>
                  <a:t>math </a:t>
                </a:r>
                <a:r>
                  <a:rPr lang="zh-TW" altLang="en-US" dirty="0">
                    <a:solidFill>
                      <a:srgbClr val="FF0000"/>
                    </a:solidFill>
                  </a:rPr>
                  <a:t>模組。</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(1,1) </a:t>
                </a:r>
                <a:r>
                  <a:rPr lang="zh-TW" altLang="en-US" dirty="0">
                    <a:solidFill>
                      <a:srgbClr val="FF0000"/>
                    </a:solidFill>
                  </a:rPr>
                  <a:t>建構一個包含 </a:t>
                </a:r>
                <a:r>
                  <a:rPr lang="en-US" altLang="zh-TW" dirty="0">
                    <a:solidFill>
                      <a:srgbClr val="FF0000"/>
                    </a:solidFill>
                  </a:rPr>
                  <a:t>1 </a:t>
                </a:r>
                <a:r>
                  <a:rPr lang="zh-TW" altLang="en-US" dirty="0">
                    <a:solidFill>
                      <a:srgbClr val="FF0000"/>
                    </a:solidFill>
                  </a:rPr>
                  <a:t>個量子位元及 </a:t>
                </a:r>
                <a:r>
                  <a:rPr lang="en-US" altLang="zh-TW" dirty="0">
                    <a:solidFill>
                      <a:srgbClr val="FF0000"/>
                    </a:solidFill>
                  </a:rPr>
                  <a:t>1 </a:t>
                </a:r>
                <a:r>
                  <a:rPr lang="zh-TW" altLang="en-US" dirty="0">
                    <a:solidFill>
                      <a:srgbClr val="FF0000"/>
                    </a:solidFill>
                  </a:rPr>
                  <a:t>個古典</a:t>
                </a:r>
                <a:r>
                  <a:rPr lang="zh-TW" altLang="en-US" dirty="0" smtClean="0">
                    <a:solidFill>
                      <a:srgbClr val="FF0000"/>
                    </a:solidFill>
                  </a:rPr>
                  <a:t>位元的</a:t>
                </a:r>
                <a:r>
                  <a:rPr lang="zh-TW" altLang="en-US" dirty="0">
                    <a:solidFill>
                      <a:srgbClr val="FF0000"/>
                    </a:solidFill>
                  </a:rPr>
                  <a:t>量子線路物件，儲存於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qc.initialize</a:t>
                </a:r>
                <a:r>
                  <a:rPr lang="en-US" altLang="zh-TW" dirty="0">
                    <a:solidFill>
                      <a:srgbClr val="FF0000"/>
                    </a:solidFill>
                  </a:rPr>
                  <a:t>([</a:t>
                </a:r>
                <a:r>
                  <a:rPr lang="en-US" altLang="zh-TW" dirty="0" err="1">
                    <a:solidFill>
                      <a:srgbClr val="FF0000"/>
                    </a:solidFill>
                  </a:rPr>
                  <a:t>math.sqrt</a:t>
                </a:r>
                <a:r>
                  <a:rPr lang="en-US" altLang="zh-TW" dirty="0">
                    <a:solidFill>
                      <a:srgbClr val="FF0000"/>
                    </a:solidFill>
                  </a:rPr>
                  <a:t>(1/3</a:t>
                </a:r>
                <a:r>
                  <a:rPr lang="en-US" altLang="zh-TW" dirty="0" smtClean="0">
                    <a:solidFill>
                      <a:srgbClr val="FF0000"/>
                    </a:solidFill>
                  </a:rPr>
                  <a:t>), </a:t>
                </a:r>
                <a:r>
                  <a:rPr lang="en-US" altLang="zh-TW" dirty="0" err="1" smtClean="0">
                    <a:solidFill>
                      <a:srgbClr val="FF0000"/>
                    </a:solidFill>
                  </a:rPr>
                  <a:t>math.sqrt</a:t>
                </a:r>
                <a:r>
                  <a:rPr lang="en-US" altLang="zh-TW" dirty="0" smtClean="0">
                    <a:solidFill>
                      <a:srgbClr val="FF0000"/>
                    </a:solidFill>
                  </a:rPr>
                  <a:t>(2/3</a:t>
                </a:r>
                <a:r>
                  <a:rPr lang="en-US" altLang="zh-TW" dirty="0">
                    <a:solidFill>
                      <a:srgbClr val="FF0000"/>
                    </a:solidFill>
                  </a:rPr>
                  <a:t>)],0) </a:t>
                </a:r>
                <a:r>
                  <a:rPr lang="zh-TW" altLang="en-US" dirty="0">
                    <a:solidFill>
                      <a:srgbClr val="FF0000"/>
                    </a:solidFill>
                  </a:rPr>
                  <a:t>呼叫 </a:t>
                </a:r>
                <a:r>
                  <a:rPr lang="en-US" altLang="zh-TW" dirty="0" err="1" smtClean="0">
                    <a:solidFill>
                      <a:srgbClr val="FF0000"/>
                    </a:solidFill>
                  </a:rPr>
                  <a:t>QuantumCircuit</a:t>
                </a:r>
                <a:r>
                  <a:rPr lang="en-US" altLang="zh-TW" dirty="0" smtClean="0">
                    <a:solidFill>
                      <a:srgbClr val="FF0000"/>
                    </a:solidFill>
                  </a:rPr>
                  <a:t> </a:t>
                </a:r>
                <a:r>
                  <a:rPr lang="zh-TW" altLang="en-US" dirty="0" smtClean="0">
                    <a:solidFill>
                      <a:srgbClr val="FF0000"/>
                    </a:solidFill>
                  </a:rPr>
                  <a:t>類別</a:t>
                </a:r>
                <a:r>
                  <a:rPr lang="zh-TW" altLang="en-US" dirty="0">
                    <a:solidFill>
                      <a:srgbClr val="FF0000"/>
                    </a:solidFill>
                  </a:rPr>
                  <a:t>的 </a:t>
                </a:r>
                <a:r>
                  <a:rPr lang="en-US" altLang="zh-TW" dirty="0">
                    <a:solidFill>
                      <a:srgbClr val="FF0000"/>
                    </a:solidFill>
                  </a:rPr>
                  <a:t>initialize </a:t>
                </a:r>
                <a:r>
                  <a:rPr lang="zh-TW" altLang="en-US" dirty="0">
                    <a:solidFill>
                      <a:srgbClr val="FF0000"/>
                    </a:solidFill>
                  </a:rPr>
                  <a:t>方法，將量子線路中索引值為 </a:t>
                </a:r>
                <a:r>
                  <a:rPr lang="en-US" altLang="zh-TW" dirty="0">
                    <a:solidFill>
                      <a:srgbClr val="FF0000"/>
                    </a:solidFill>
                  </a:rPr>
                  <a:t>0 </a:t>
                </a:r>
                <a:r>
                  <a:rPr lang="zh-TW" altLang="en-US" dirty="0">
                    <a:solidFill>
                      <a:srgbClr val="FF0000"/>
                    </a:solidFill>
                  </a:rPr>
                  <a:t>的量子位元的狀態設為狀態向量</a:t>
                </a:r>
                <a14:m>
                  <m:oMath xmlns:m="http://schemas.openxmlformats.org/officeDocument/2006/math">
                    <m:d>
                      <m:dPr>
                        <m:ctrlPr>
                          <a:rPr lang="en-US" altLang="zh-TW" i="1">
                            <a:solidFill>
                              <a:srgbClr val="FF0000"/>
                            </a:solidFill>
                            <a:latin typeface="Cambria Math" panose="02040503050406030204" pitchFamily="18" charset="0"/>
                          </a:rPr>
                        </m:ctrlPr>
                      </m:dPr>
                      <m:e>
                        <m:f>
                          <m:fPr>
                            <m:type m:val="noBar"/>
                            <m:ctrlPr>
                              <a:rPr lang="en-US" altLang="zh-TW" i="1">
                                <a:solidFill>
                                  <a:srgbClr val="FF0000"/>
                                </a:solidFill>
                                <a:latin typeface="Cambria Math" panose="02040503050406030204" pitchFamily="18" charset="0"/>
                              </a:rPr>
                            </m:ctrlPr>
                          </m:fPr>
                          <m:num>
                            <m:rad>
                              <m:radPr>
                                <m:degHide m:val="on"/>
                                <m:ctrlPr>
                                  <a:rPr lang="en-US" altLang="zh-TW"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1</m:t>
                                    </m:r>
                                  </m:num>
                                  <m:den>
                                    <m:r>
                                      <a:rPr lang="en-US" altLang="zh-TW" i="1">
                                        <a:solidFill>
                                          <a:srgbClr val="FF0000"/>
                                        </a:solidFill>
                                        <a:latin typeface="Cambria Math" panose="02040503050406030204" pitchFamily="18" charset="0"/>
                                      </a:rPr>
                                      <m:t>3</m:t>
                                    </m:r>
                                  </m:den>
                                </m:f>
                              </m:e>
                            </m:rad>
                          </m:num>
                          <m:den>
                            <m:rad>
                              <m:radPr>
                                <m:degHide m:val="on"/>
                                <m:ctrlPr>
                                  <a:rPr lang="en-US" altLang="zh-TW"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2</m:t>
                                    </m:r>
                                  </m:num>
                                  <m:den>
                                    <m:r>
                                      <a:rPr lang="en-US" altLang="zh-TW" i="1">
                                        <a:solidFill>
                                          <a:srgbClr val="FF0000"/>
                                        </a:solidFill>
                                        <a:latin typeface="Cambria Math" panose="02040503050406030204" pitchFamily="18" charset="0"/>
                                      </a:rPr>
                                      <m:t>3</m:t>
                                    </m:r>
                                  </m:den>
                                </m:f>
                              </m:e>
                            </m:rad>
                          </m:den>
                        </m:f>
                      </m:e>
                    </m:d>
                  </m:oMath>
                </a14:m>
                <a:r>
                  <a:rPr lang="zh-TW" altLang="en-US" dirty="0">
                    <a:solidFill>
                      <a:srgbClr val="FF0000"/>
                    </a:solidFill>
                  </a:rPr>
                  <a:t>，以狄拉克記號記為</a:t>
                </a:r>
                <a14:m>
                  <m:oMath xmlns:m="http://schemas.openxmlformats.org/officeDocument/2006/math">
                    <m:rad>
                      <m:radPr>
                        <m:degHide m:val="on"/>
                        <m:ctrlPr>
                          <a:rPr lang="en-US" altLang="zh-TW"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1</m:t>
                            </m:r>
                          </m:num>
                          <m:den>
                            <m:r>
                              <a:rPr lang="en-US" altLang="zh-TW" i="1">
                                <a:solidFill>
                                  <a:srgbClr val="FF0000"/>
                                </a:solidFill>
                                <a:latin typeface="Cambria Math" panose="02040503050406030204" pitchFamily="18" charset="0"/>
                              </a:rPr>
                              <m:t>3</m:t>
                            </m:r>
                          </m:den>
                        </m:f>
                      </m:e>
                    </m:rad>
                  </m:oMath>
                </a14:m>
                <a:r>
                  <a:rPr lang="en-US" altLang="zh-TW" dirty="0"/>
                  <a:t> </a:t>
                </a:r>
                <a:r>
                  <a:rPr lang="en-US" altLang="zh-TW" dirty="0">
                    <a:solidFill>
                      <a:srgbClr val="FF0000"/>
                    </a:solidFill>
                  </a:rPr>
                  <a:t>|0&gt;+</a:t>
                </a:r>
                <a14:m>
                  <m:oMath xmlns:m="http://schemas.openxmlformats.org/officeDocument/2006/math">
                    <m:rad>
                      <m:radPr>
                        <m:degHide m:val="on"/>
                        <m:ctrlPr>
                          <a:rPr lang="en-US" altLang="zh-TW"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2</m:t>
                            </m:r>
                          </m:num>
                          <m:den>
                            <m:r>
                              <a:rPr lang="en-US" altLang="zh-TW" i="1">
                                <a:solidFill>
                                  <a:srgbClr val="FF0000"/>
                                </a:solidFill>
                                <a:latin typeface="Cambria Math" panose="02040503050406030204" pitchFamily="18" charset="0"/>
                              </a:rPr>
                              <m:t>3</m:t>
                            </m:r>
                          </m:den>
                        </m:f>
                      </m:e>
                    </m:rad>
                  </m:oMath>
                </a14:m>
                <a:r>
                  <a:rPr lang="en-US" altLang="zh-TW" dirty="0">
                    <a:solidFill>
                      <a:srgbClr val="FF0000"/>
                    </a:solidFill>
                  </a:rPr>
                  <a:t> |1</a:t>
                </a:r>
                <a:r>
                  <a:rPr lang="en-US" altLang="zh-TW" dirty="0" smtClean="0">
                    <a:solidFill>
                      <a:srgbClr val="FF0000"/>
                    </a:solidFill>
                  </a:rPr>
                  <a:t>&gt;</a:t>
                </a:r>
                <a:r>
                  <a:rPr lang="zh-TW" altLang="en-US" dirty="0" smtClean="0">
                    <a:solidFill>
                      <a:srgbClr val="FF0000"/>
                    </a:solidFill>
                  </a:rPr>
                  <a:t>。</a:t>
                </a:r>
                <a:endParaRPr lang="zh-TW" altLang="en-US" dirty="0">
                  <a:solidFill>
                    <a:srgbClr val="FF0000"/>
                  </a:solidFill>
                </a:endParaRPr>
              </a:p>
            </p:txBody>
          </p:sp>
        </mc:Choice>
        <mc:Fallback xmlns="">
          <p:sp>
            <p:nvSpPr>
              <p:cNvPr id="8" name="語音泡泡: 矩形 2">
                <a:extLst>
                  <a:ext uri="{FF2B5EF4-FFF2-40B4-BE49-F238E27FC236}">
                    <a16:creationId xmlns:a16="http://schemas.microsoft.com/office/drawing/2014/main" id="{CD475BB0-F47E-4007-AA0C-4837354643B8}"/>
                  </a:ext>
                </a:extLst>
              </p:cNvPr>
              <p:cNvSpPr>
                <a:spLocks noRot="1" noChangeAspect="1" noMove="1" noResize="1" noEditPoints="1" noAdjustHandles="1" noChangeArrowheads="1" noChangeShapeType="1" noTextEdit="1"/>
              </p:cNvSpPr>
              <p:nvPr/>
            </p:nvSpPr>
            <p:spPr>
              <a:xfrm>
                <a:off x="4522244" y="413657"/>
                <a:ext cx="4484914" cy="4383314"/>
              </a:xfrm>
              <a:prstGeom prst="wedgeRectCallout">
                <a:avLst>
                  <a:gd name="adj1" fmla="val -66247"/>
                  <a:gd name="adj2" fmla="val -22103"/>
                </a:avLst>
              </a:prstGeom>
              <a:blipFill>
                <a:blip r:embed="rId3"/>
                <a:stretch>
                  <a:fillRect t="-277" b="-1521"/>
                </a:stretch>
              </a:blipFill>
              <a:ln>
                <a:solidFill>
                  <a:srgbClr val="FF0000"/>
                </a:solidFill>
              </a:ln>
            </p:spPr>
            <p:txBody>
              <a:bodyPr/>
              <a:lstStyle/>
              <a:p>
                <a:r>
                  <a:rPr lang="zh-TW" altLang="en-US">
                    <a:noFill/>
                  </a:rPr>
                  <a:t> </a:t>
                </a:r>
              </a:p>
            </p:txBody>
          </p:sp>
        </mc:Fallback>
      </mc:AlternateContent>
    </p:spTree>
    <p:extLst>
      <p:ext uri="{BB962C8B-B14F-4D97-AF65-F5344CB8AC3E}">
        <p14:creationId xmlns:p14="http://schemas.microsoft.com/office/powerpoint/2010/main" val="2359141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0" y="34887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3.2b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smtClean="0">
                <a:latin typeface="Calibri"/>
                <a:ea typeface="Calibri"/>
                <a:cs typeface="Calibri"/>
                <a:sym typeface="Calibri"/>
              </a:rPr>
              <a:t>2:</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14</a:t>
            </a:fld>
            <a:endParaRPr/>
          </a:p>
        </p:txBody>
      </p:sp>
      <p:sp>
        <p:nvSpPr>
          <p:cNvPr id="2" name="矩形 1"/>
          <p:cNvSpPr/>
          <p:nvPr/>
        </p:nvSpPr>
        <p:spPr>
          <a:xfrm>
            <a:off x="110945" y="1256225"/>
            <a:ext cx="5072743" cy="1323439"/>
          </a:xfrm>
          <a:prstGeom prst="rect">
            <a:avLst/>
          </a:prstGeom>
        </p:spPr>
        <p:txBody>
          <a:bodyPr wrap="square">
            <a:spAutoFit/>
          </a:bodyPr>
          <a:lstStyle/>
          <a:p>
            <a:r>
              <a:rPr lang="en-US" altLang="zh-TW" sz="1600" dirty="0">
                <a:solidFill>
                  <a:srgbClr val="3333FF"/>
                </a:solidFill>
                <a:latin typeface="Arial Narrow" panose="020B0606020202030204" pitchFamily="34" charset="0"/>
              </a:rPr>
              <a:t> 8 </a:t>
            </a:r>
            <a:r>
              <a:rPr lang="en-US" altLang="zh-TW" sz="1600" dirty="0" err="1">
                <a:solidFill>
                  <a:srgbClr val="3333FF"/>
                </a:solidFill>
                <a:latin typeface="Arial Narrow" panose="020B0606020202030204" pitchFamily="34" charset="0"/>
              </a:rPr>
              <a:t>qc.x</a:t>
            </a:r>
            <a:r>
              <a:rPr lang="en-US" altLang="zh-TW" sz="1600" dirty="0">
                <a:solidFill>
                  <a:srgbClr val="3333FF"/>
                </a:solidFill>
                <a:latin typeface="Arial Narrow" panose="020B0606020202030204" pitchFamily="34" charset="0"/>
              </a:rPr>
              <a:t>(0)</a:t>
            </a:r>
          </a:p>
          <a:p>
            <a:r>
              <a:rPr lang="en-US" altLang="zh-TW" sz="1600" dirty="0">
                <a:solidFill>
                  <a:srgbClr val="3333FF"/>
                </a:solidFill>
                <a:latin typeface="Arial Narrow" panose="020B0606020202030204" pitchFamily="34" charset="0"/>
              </a:rPr>
              <a:t> 9 </a:t>
            </a:r>
            <a:r>
              <a:rPr lang="en-US" altLang="zh-TW" sz="1600" dirty="0" err="1">
                <a:solidFill>
                  <a:srgbClr val="3333FF"/>
                </a:solidFill>
                <a:latin typeface="Arial Narrow" panose="020B0606020202030204" pitchFamily="34" charset="0"/>
              </a:rPr>
              <a:t>qc.measure</a:t>
            </a:r>
            <a:r>
              <a:rPr lang="en-US" altLang="zh-TW" sz="1600" dirty="0">
                <a:solidFill>
                  <a:srgbClr val="3333FF"/>
                </a:solidFill>
                <a:latin typeface="Arial Narrow" panose="020B0606020202030204" pitchFamily="34" charset="0"/>
              </a:rPr>
              <a:t>([0],[0])</a:t>
            </a:r>
          </a:p>
          <a:p>
            <a:r>
              <a:rPr lang="en-US" altLang="zh-TW" sz="1600" dirty="0">
                <a:solidFill>
                  <a:srgbClr val="3333FF"/>
                </a:solidFill>
                <a:latin typeface="Arial Narrow" panose="020B0606020202030204" pitchFamily="34" charset="0"/>
              </a:rPr>
              <a:t>10 print(qc)</a:t>
            </a:r>
          </a:p>
          <a:p>
            <a:r>
              <a:rPr lang="en-US" altLang="zh-TW" sz="1600" dirty="0">
                <a:solidFill>
                  <a:srgbClr val="3333FF"/>
                </a:solidFill>
                <a:latin typeface="Arial Narrow" panose="020B0606020202030204" pitchFamily="34" charset="0"/>
              </a:rPr>
              <a:t>11 sim=</a:t>
            </a:r>
            <a:r>
              <a:rPr lang="en-US" altLang="zh-TW" sz="1600" dirty="0" err="1">
                <a:solidFill>
                  <a:srgbClr val="3333FF"/>
                </a:solidFill>
                <a:latin typeface="Arial Narrow" panose="020B0606020202030204" pitchFamily="34" charset="0"/>
              </a:rPr>
              <a:t>AerSimulator</a:t>
            </a:r>
            <a:r>
              <a:rPr lang="en-US" altLang="zh-TW" sz="1600" dirty="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12 job=execute(qc, backend=sim, shots=1000)</a:t>
            </a:r>
          </a:p>
        </p:txBody>
      </p:sp>
      <mc:AlternateContent xmlns:mc="http://schemas.openxmlformats.org/markup-compatibility/2006" xmlns:a14="http://schemas.microsoft.com/office/drawing/2010/main">
        <mc:Choice Requires="a14">
          <p:sp>
            <p:nvSpPr>
              <p:cNvPr id="8" name="語音泡泡: 矩形 2">
                <a:extLst>
                  <a:ext uri="{FF2B5EF4-FFF2-40B4-BE49-F238E27FC236}">
                    <a16:creationId xmlns:a16="http://schemas.microsoft.com/office/drawing/2014/main" id="{CD475BB0-F47E-4007-AA0C-4837354643B8}"/>
                  </a:ext>
                </a:extLst>
              </p:cNvPr>
              <p:cNvSpPr/>
              <p:nvPr/>
            </p:nvSpPr>
            <p:spPr>
              <a:xfrm>
                <a:off x="4522244" y="471713"/>
                <a:ext cx="4484914" cy="4325257"/>
              </a:xfrm>
              <a:prstGeom prst="wedgeRectCallout">
                <a:avLst>
                  <a:gd name="adj1" fmla="val -79839"/>
                  <a:gd name="adj2" fmla="val -2077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8 </a:t>
                </a:r>
                <a:r>
                  <a:rPr lang="zh-TW" altLang="en-US" dirty="0">
                    <a:solidFill>
                      <a:srgbClr val="FF0000"/>
                    </a:solidFill>
                  </a:rPr>
                  <a:t>行使用 </a:t>
                </a:r>
                <a:r>
                  <a:rPr lang="en-US" altLang="zh-TW" dirty="0" err="1">
                    <a:solidFill>
                      <a:srgbClr val="FF0000"/>
                    </a:solidFill>
                  </a:rPr>
                  <a:t>qc.x</a:t>
                </a:r>
                <a:r>
                  <a:rPr lang="en-US" altLang="zh-TW" dirty="0">
                    <a:solidFill>
                      <a:srgbClr val="FF0000"/>
                    </a:solidFill>
                  </a:rPr>
                  <a:t>(0)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x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0 </a:t>
                </a:r>
                <a:r>
                  <a:rPr lang="zh-TW" altLang="en-US" dirty="0">
                    <a:solidFill>
                      <a:srgbClr val="FF0000"/>
                    </a:solidFill>
                  </a:rPr>
                  <a:t>的量子位元進行 </a:t>
                </a:r>
                <a:r>
                  <a:rPr lang="en-US" altLang="zh-TW" dirty="0">
                    <a:solidFill>
                      <a:srgbClr val="FF0000"/>
                    </a:solidFill>
                  </a:rPr>
                  <a:t>X </a:t>
                </a:r>
                <a:r>
                  <a:rPr lang="zh-TW" altLang="en-US" dirty="0">
                    <a:solidFill>
                      <a:srgbClr val="FF0000"/>
                    </a:solidFill>
                  </a:rPr>
                  <a:t>閘運算。</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9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measure </a:t>
                </a:r>
                <a:r>
                  <a:rPr lang="zh-TW" altLang="en-US" dirty="0">
                    <a:solidFill>
                      <a:srgbClr val="FF0000"/>
                    </a:solidFill>
                  </a:rPr>
                  <a:t>方法在量子線路中加入測量單元</a:t>
                </a:r>
                <a:r>
                  <a:rPr lang="zh-TW" altLang="en-US" dirty="0" smtClean="0">
                    <a:solidFill>
                      <a:srgbClr val="FF0000"/>
                    </a:solidFill>
                  </a:rPr>
                  <a:t>，傳</a:t>
                </a:r>
                <a:r>
                  <a:rPr lang="zh-TW" altLang="en-US" dirty="0">
                    <a:solidFill>
                      <a:srgbClr val="FF0000"/>
                    </a:solidFill>
                  </a:rPr>
                  <a:t>入兩個串列參數 </a:t>
                </a:r>
                <a:r>
                  <a:rPr lang="en-US" altLang="zh-TW" dirty="0">
                    <a:solidFill>
                      <a:srgbClr val="FF0000"/>
                    </a:solidFill>
                  </a:rPr>
                  <a:t>[0] </a:t>
                </a:r>
                <a:r>
                  <a:rPr lang="zh-TW" altLang="en-US" dirty="0">
                    <a:solidFill>
                      <a:srgbClr val="FF0000"/>
                    </a:solidFill>
                  </a:rPr>
                  <a:t>及 </a:t>
                </a:r>
                <a:r>
                  <a:rPr lang="en-US" altLang="zh-TW" dirty="0">
                    <a:solidFill>
                      <a:srgbClr val="FF0000"/>
                    </a:solidFill>
                  </a:rPr>
                  <a:t>[0]</a:t>
                </a:r>
                <a:r>
                  <a:rPr lang="zh-TW" altLang="en-US" dirty="0">
                    <a:solidFill>
                      <a:srgbClr val="FF0000"/>
                    </a:solidFill>
                  </a:rPr>
                  <a:t>，以測量索引值為 </a:t>
                </a:r>
                <a:r>
                  <a:rPr lang="en-US" altLang="zh-TW" dirty="0">
                    <a:solidFill>
                      <a:srgbClr val="FF0000"/>
                    </a:solidFill>
                  </a:rPr>
                  <a:t>0 </a:t>
                </a:r>
                <a:r>
                  <a:rPr lang="zh-TW" altLang="en-US" dirty="0">
                    <a:solidFill>
                      <a:srgbClr val="FF0000"/>
                    </a:solidFill>
                  </a:rPr>
                  <a:t>的量子位元，並將測量</a:t>
                </a:r>
                <a:r>
                  <a:rPr lang="zh-TW" altLang="en-US" dirty="0" smtClean="0">
                    <a:solidFill>
                      <a:srgbClr val="FF0000"/>
                    </a:solidFill>
                  </a:rPr>
                  <a:t>結果儲存</a:t>
                </a:r>
                <a:r>
                  <a:rPr lang="zh-TW" altLang="en-US" dirty="0">
                    <a:solidFill>
                      <a:srgbClr val="FF0000"/>
                    </a:solidFill>
                  </a:rPr>
                  <a:t>於索引值為 </a:t>
                </a:r>
                <a:r>
                  <a:rPr lang="en-US" altLang="zh-TW" dirty="0">
                    <a:solidFill>
                      <a:srgbClr val="FF0000"/>
                    </a:solidFill>
                  </a:rPr>
                  <a:t>0 </a:t>
                </a:r>
                <a:r>
                  <a:rPr lang="zh-TW" altLang="en-US" dirty="0">
                    <a:solidFill>
                      <a:srgbClr val="FF0000"/>
                    </a:solidFill>
                  </a:rPr>
                  <a:t>的古典位元</a:t>
                </a:r>
                <a:r>
                  <a:rPr lang="zh-TW" altLang="en-US" dirty="0" smtClean="0">
                    <a:solidFill>
                      <a:srgbClr val="FF0000"/>
                    </a:solidFill>
                  </a:rPr>
                  <a:t>。</a:t>
                </a:r>
                <a:endParaRPr lang="en-US" altLang="zh-TW" dirty="0" smtClean="0">
                  <a:solidFill>
                    <a:srgbClr val="FF0000"/>
                  </a:solidFill>
                </a:endParaRPr>
              </a:p>
              <a:p>
                <a:r>
                  <a:rPr lang="en-US" altLang="zh-TW" dirty="0" smtClean="0">
                    <a:solidFill>
                      <a:srgbClr val="FF0000"/>
                    </a:solidFill>
                  </a:rPr>
                  <a:t>• </a:t>
                </a:r>
                <a:r>
                  <a:rPr lang="zh-TW" altLang="en-US" dirty="0">
                    <a:solidFill>
                      <a:srgbClr val="FF0000"/>
                    </a:solidFill>
                  </a:rPr>
                  <a:t>第 </a:t>
                </a:r>
                <a:r>
                  <a:rPr lang="en-US" altLang="zh-TW" dirty="0" smtClean="0">
                    <a:solidFill>
                      <a:srgbClr val="FF0000"/>
                    </a:solidFill>
                  </a:rPr>
                  <a:t>10 </a:t>
                </a:r>
                <a:r>
                  <a:rPr lang="zh-TW" altLang="en-US" dirty="0" smtClean="0">
                    <a:solidFill>
                      <a:srgbClr val="FF0000"/>
                    </a:solidFill>
                  </a:rPr>
                  <a:t>行</a:t>
                </a:r>
                <a:r>
                  <a:rPr lang="zh-TW" altLang="en-US" dirty="0">
                    <a:solidFill>
                      <a:srgbClr val="FF0000"/>
                    </a:solidFill>
                  </a:rPr>
                  <a:t>使用 </a:t>
                </a:r>
                <a:r>
                  <a:rPr lang="en-US" altLang="zh-TW" dirty="0">
                    <a:solidFill>
                      <a:srgbClr val="FF0000"/>
                    </a:solidFill>
                  </a:rPr>
                  <a:t>print(qc) </a:t>
                </a:r>
                <a:r>
                  <a:rPr lang="zh-TW" altLang="en-US" dirty="0">
                    <a:solidFill>
                      <a:srgbClr val="FF0000"/>
                    </a:solidFill>
                  </a:rPr>
                  <a:t>函數顯示變數 </a:t>
                </a:r>
                <a:r>
                  <a:rPr lang="en-US" altLang="zh-TW" dirty="0">
                    <a:solidFill>
                      <a:srgbClr val="FF0000"/>
                    </a:solidFill>
                  </a:rPr>
                  <a:t>qc </a:t>
                </a:r>
                <a:r>
                  <a:rPr lang="zh-TW" altLang="en-US" dirty="0">
                    <a:solidFill>
                      <a:srgbClr val="FF0000"/>
                    </a:solidFill>
                  </a:rPr>
                  <a:t>所對應的量子線路。請注意，</a:t>
                </a:r>
                <a14:m>
                  <m:oMath xmlns:m="http://schemas.openxmlformats.org/officeDocument/2006/math">
                    <m:rad>
                      <m:radPr>
                        <m:degHide m:val="on"/>
                        <m:ctrlPr>
                          <a:rPr lang="zh-TW" altLang="en-US"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1</m:t>
                            </m:r>
                          </m:num>
                          <m:den>
                            <m:r>
                              <a:rPr lang="en-US" altLang="zh-TW" i="1">
                                <a:solidFill>
                                  <a:srgbClr val="FF0000"/>
                                </a:solidFill>
                                <a:latin typeface="Cambria Math" panose="02040503050406030204" pitchFamily="18" charset="0"/>
                              </a:rPr>
                              <m:t>3</m:t>
                            </m:r>
                          </m:den>
                        </m:f>
                      </m:e>
                    </m:rad>
                  </m:oMath>
                </a14:m>
                <a:r>
                  <a:rPr lang="zh-TW" altLang="en-US" dirty="0">
                    <a:solidFill>
                      <a:srgbClr val="FF0000"/>
                    </a:solidFill>
                  </a:rPr>
                  <a:t>以浮點數 </a:t>
                </a:r>
                <a:r>
                  <a:rPr lang="en-US" altLang="zh-TW" dirty="0">
                    <a:solidFill>
                      <a:srgbClr val="FF0000"/>
                    </a:solidFill>
                  </a:rPr>
                  <a:t>0.57735 </a:t>
                </a:r>
                <a:r>
                  <a:rPr lang="zh-TW" altLang="en-US" dirty="0">
                    <a:solidFill>
                      <a:srgbClr val="FF0000"/>
                    </a:solidFill>
                  </a:rPr>
                  <a:t>表示，而 </a:t>
                </a:r>
                <a14:m>
                  <m:oMath xmlns:m="http://schemas.openxmlformats.org/officeDocument/2006/math">
                    <m:rad>
                      <m:radPr>
                        <m:degHide m:val="on"/>
                        <m:ctrlPr>
                          <a:rPr lang="zh-TW" altLang="en-US"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2</m:t>
                            </m:r>
                          </m:num>
                          <m:den>
                            <m:r>
                              <a:rPr lang="en-US" altLang="zh-TW" i="1">
                                <a:solidFill>
                                  <a:srgbClr val="FF0000"/>
                                </a:solidFill>
                                <a:latin typeface="Cambria Math" panose="02040503050406030204" pitchFamily="18" charset="0"/>
                              </a:rPr>
                              <m:t>3</m:t>
                            </m:r>
                          </m:den>
                        </m:f>
                      </m:e>
                    </m:rad>
                  </m:oMath>
                </a14:m>
                <a:r>
                  <a:rPr lang="zh-TW" altLang="en-US" dirty="0">
                    <a:solidFill>
                      <a:srgbClr val="FF0000"/>
                    </a:solidFill>
                  </a:rPr>
                  <a:t>以浮點數 </a:t>
                </a:r>
                <a:r>
                  <a:rPr lang="en-US" altLang="zh-TW" dirty="0">
                    <a:solidFill>
                      <a:srgbClr val="FF0000"/>
                    </a:solidFill>
                  </a:rPr>
                  <a:t>0.8165 </a:t>
                </a:r>
                <a:r>
                  <a:rPr lang="zh-TW" altLang="en-US" dirty="0">
                    <a:solidFill>
                      <a:srgbClr val="FF0000"/>
                    </a:solidFill>
                  </a:rPr>
                  <a:t>表示。</a:t>
                </a:r>
              </a:p>
              <a:p>
                <a:r>
                  <a:rPr lang="en-US" altLang="zh-TW" dirty="0">
                    <a:solidFill>
                      <a:srgbClr val="FF0000"/>
                    </a:solidFill>
                  </a:rPr>
                  <a:t>• </a:t>
                </a:r>
                <a:r>
                  <a:rPr lang="zh-TW" altLang="en-US" dirty="0">
                    <a:solidFill>
                      <a:srgbClr val="FF0000"/>
                    </a:solidFill>
                  </a:rPr>
                  <a:t>第 </a:t>
                </a:r>
                <a:r>
                  <a:rPr lang="en-US" altLang="zh-TW" dirty="0" smtClean="0">
                    <a:solidFill>
                      <a:srgbClr val="FF0000"/>
                    </a:solidFill>
                  </a:rPr>
                  <a:t>11 </a:t>
                </a:r>
                <a:r>
                  <a:rPr lang="zh-TW" altLang="en-US" dirty="0">
                    <a:solidFill>
                      <a:srgbClr val="FF0000"/>
                    </a:solidFill>
                  </a:rPr>
                  <a:t>行使用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建構量子電腦模擬器物件，儲存於 </a:t>
                </a:r>
                <a:r>
                  <a:rPr lang="en-US" altLang="zh-TW" dirty="0">
                    <a:solidFill>
                      <a:srgbClr val="FF0000"/>
                    </a:solidFill>
                  </a:rPr>
                  <a:t>sim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smtClean="0">
                    <a:solidFill>
                      <a:srgbClr val="FF0000"/>
                    </a:solidFill>
                  </a:rPr>
                  <a:t>12 </a:t>
                </a:r>
                <a:r>
                  <a:rPr lang="zh-TW" altLang="en-US" dirty="0">
                    <a:solidFill>
                      <a:srgbClr val="FF0000"/>
                    </a:solidFill>
                  </a:rPr>
                  <a:t>行呼叫 </a:t>
                </a:r>
                <a:r>
                  <a:rPr lang="en-US" altLang="zh-TW" dirty="0">
                    <a:solidFill>
                      <a:srgbClr val="FF0000"/>
                    </a:solidFill>
                  </a:rPr>
                  <a:t>execute </a:t>
                </a:r>
                <a:r>
                  <a:rPr lang="zh-TW" altLang="en-US" dirty="0">
                    <a:solidFill>
                      <a:srgbClr val="FF0000"/>
                    </a:solidFill>
                  </a:rPr>
                  <a:t>函數建立一個工作，儲存於 </a:t>
                </a:r>
                <a:r>
                  <a:rPr lang="en-US" altLang="zh-TW" dirty="0">
                    <a:solidFill>
                      <a:srgbClr val="FF0000"/>
                    </a:solidFill>
                  </a:rPr>
                  <a:t>job </a:t>
                </a:r>
                <a:r>
                  <a:rPr lang="zh-TW" altLang="en-US" dirty="0">
                    <a:solidFill>
                      <a:srgbClr val="FF0000"/>
                    </a:solidFill>
                  </a:rPr>
                  <a:t>變數中，其中傳入參數</a:t>
                </a:r>
                <a:r>
                  <a:rPr lang="en-US" altLang="zh-TW" dirty="0">
                    <a:solidFill>
                      <a:srgbClr val="FF0000"/>
                    </a:solidFill>
                  </a:rPr>
                  <a:t>qc </a:t>
                </a:r>
                <a:r>
                  <a:rPr lang="zh-TW" altLang="en-US" dirty="0">
                    <a:solidFill>
                      <a:srgbClr val="FF0000"/>
                    </a:solidFill>
                  </a:rPr>
                  <a:t>表示要執行 </a:t>
                </a:r>
                <a:r>
                  <a:rPr lang="en-US" altLang="zh-TW" dirty="0">
                    <a:solidFill>
                      <a:srgbClr val="FF0000"/>
                    </a:solidFill>
                  </a:rPr>
                  <a:t>qc </a:t>
                </a:r>
                <a:r>
                  <a:rPr lang="zh-TW" altLang="en-US" dirty="0">
                    <a:solidFill>
                      <a:srgbClr val="FF0000"/>
                    </a:solidFill>
                  </a:rPr>
                  <a:t>所對應的量子線路，</a:t>
                </a:r>
                <a:r>
                  <a:rPr lang="en-US" altLang="zh-TW" dirty="0">
                    <a:solidFill>
                      <a:srgbClr val="FF0000"/>
                    </a:solidFill>
                  </a:rPr>
                  <a:t>backend=sim </a:t>
                </a:r>
                <a:r>
                  <a:rPr lang="zh-TW" altLang="en-US" dirty="0">
                    <a:solidFill>
                      <a:srgbClr val="FF0000"/>
                    </a:solidFill>
                  </a:rPr>
                  <a:t>設定在後端使用 </a:t>
                </a:r>
                <a:r>
                  <a:rPr lang="en-US" altLang="zh-TW" dirty="0">
                    <a:solidFill>
                      <a:srgbClr val="FF0000"/>
                    </a:solidFill>
                  </a:rPr>
                  <a:t>sim </a:t>
                </a:r>
                <a:r>
                  <a:rPr lang="zh-TW" altLang="en-US" dirty="0">
                    <a:solidFill>
                      <a:srgbClr val="FF0000"/>
                    </a:solidFill>
                  </a:rPr>
                  <a:t>物件所指定的量子電腦模擬器，</a:t>
                </a:r>
                <a:r>
                  <a:rPr lang="en-US" altLang="zh-TW" dirty="0">
                    <a:solidFill>
                      <a:srgbClr val="FF0000"/>
                    </a:solidFill>
                  </a:rPr>
                  <a:t>shots=1000 </a:t>
                </a:r>
                <a:r>
                  <a:rPr lang="zh-TW" altLang="en-US" dirty="0">
                    <a:solidFill>
                      <a:srgbClr val="FF0000"/>
                    </a:solidFill>
                  </a:rPr>
                  <a:t>設定在後端量子電腦模擬器上執行量子線路 </a:t>
                </a:r>
                <a:r>
                  <a:rPr lang="en-US" altLang="zh-TW" dirty="0">
                    <a:solidFill>
                      <a:srgbClr val="FF0000"/>
                    </a:solidFill>
                  </a:rPr>
                  <a:t>1000 </a:t>
                </a:r>
                <a:r>
                  <a:rPr lang="zh-TW" altLang="en-US" dirty="0">
                    <a:solidFill>
                      <a:srgbClr val="FF0000"/>
                    </a:solidFill>
                  </a:rPr>
                  <a:t>次，而每次執行都測量量子位元並將測量結果儲存於古典位元中保存下來</a:t>
                </a:r>
                <a:r>
                  <a:rPr lang="zh-TW" altLang="en-US" dirty="0" smtClean="0">
                    <a:solidFill>
                      <a:srgbClr val="FF0000"/>
                    </a:solidFill>
                  </a:rPr>
                  <a:t>。</a:t>
                </a:r>
                <a:endParaRPr lang="zh-TW" altLang="en-US" dirty="0">
                  <a:solidFill>
                    <a:srgbClr val="FF0000"/>
                  </a:solidFill>
                </a:endParaRPr>
              </a:p>
            </p:txBody>
          </p:sp>
        </mc:Choice>
        <mc:Fallback xmlns="">
          <p:sp>
            <p:nvSpPr>
              <p:cNvPr id="8" name="語音泡泡: 矩形 2">
                <a:extLst>
                  <a:ext uri="{FF2B5EF4-FFF2-40B4-BE49-F238E27FC236}">
                    <a16:creationId xmlns:a16="http://schemas.microsoft.com/office/drawing/2014/main" id="{CD475BB0-F47E-4007-AA0C-4837354643B8}"/>
                  </a:ext>
                </a:extLst>
              </p:cNvPr>
              <p:cNvSpPr>
                <a:spLocks noRot="1" noChangeAspect="1" noMove="1" noResize="1" noEditPoints="1" noAdjustHandles="1" noChangeArrowheads="1" noChangeShapeType="1" noTextEdit="1"/>
              </p:cNvSpPr>
              <p:nvPr/>
            </p:nvSpPr>
            <p:spPr>
              <a:xfrm>
                <a:off x="4522244" y="471713"/>
                <a:ext cx="4484914" cy="4325257"/>
              </a:xfrm>
              <a:prstGeom prst="wedgeRectCallout">
                <a:avLst>
                  <a:gd name="adj1" fmla="val -79839"/>
                  <a:gd name="adj2" fmla="val -20779"/>
                </a:avLst>
              </a:prstGeom>
              <a:blipFill>
                <a:blip r:embed="rId3"/>
                <a:stretch>
                  <a:fillRect r="-2604"/>
                </a:stretch>
              </a:blipFill>
              <a:ln>
                <a:solidFill>
                  <a:srgbClr val="FF0000"/>
                </a:solidFill>
              </a:ln>
            </p:spPr>
            <p:txBody>
              <a:bodyPr/>
              <a:lstStyle/>
              <a:p>
                <a:r>
                  <a:rPr lang="zh-TW" altLang="en-US">
                    <a:noFill/>
                  </a:rPr>
                  <a:t> </a:t>
                </a:r>
              </a:p>
            </p:txBody>
          </p:sp>
        </mc:Fallback>
      </mc:AlternateContent>
    </p:spTree>
    <p:extLst>
      <p:ext uri="{BB962C8B-B14F-4D97-AF65-F5344CB8AC3E}">
        <p14:creationId xmlns:p14="http://schemas.microsoft.com/office/powerpoint/2010/main" val="226624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0" y="34887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3.2b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3</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15</a:t>
            </a:fld>
            <a:endParaRPr/>
          </a:p>
        </p:txBody>
      </p:sp>
      <p:sp>
        <p:nvSpPr>
          <p:cNvPr id="2" name="矩形 1"/>
          <p:cNvSpPr/>
          <p:nvPr/>
        </p:nvSpPr>
        <p:spPr>
          <a:xfrm>
            <a:off x="110945" y="1377572"/>
            <a:ext cx="5072743" cy="830997"/>
          </a:xfrm>
          <a:prstGeom prst="rect">
            <a:avLst/>
          </a:prstGeom>
        </p:spPr>
        <p:txBody>
          <a:bodyPr wrap="square">
            <a:spAutoFit/>
          </a:bodyPr>
          <a:lstStyle/>
          <a:p>
            <a:r>
              <a:rPr lang="en-US" altLang="zh-TW" sz="1600" dirty="0" smtClean="0">
                <a:solidFill>
                  <a:srgbClr val="3333FF"/>
                </a:solidFill>
                <a:latin typeface="Arial Narrow" panose="020B0606020202030204" pitchFamily="34" charset="0"/>
              </a:rPr>
              <a:t>13 </a:t>
            </a:r>
            <a:r>
              <a:rPr lang="en-US" altLang="zh-TW" sz="1600" dirty="0">
                <a:solidFill>
                  <a:srgbClr val="3333FF"/>
                </a:solidFill>
                <a:latin typeface="Arial Narrow" panose="020B0606020202030204" pitchFamily="34" charset="0"/>
              </a:rPr>
              <a:t>result=</a:t>
            </a:r>
            <a:r>
              <a:rPr lang="en-US" altLang="zh-TW" sz="1600" dirty="0" err="1">
                <a:solidFill>
                  <a:srgbClr val="3333FF"/>
                </a:solidFill>
                <a:latin typeface="Arial Narrow" panose="020B0606020202030204" pitchFamily="34" charset="0"/>
              </a:rPr>
              <a:t>job.result</a:t>
            </a:r>
            <a:r>
              <a:rPr lang="en-US" altLang="zh-TW" sz="1600" dirty="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14 counts=</a:t>
            </a:r>
            <a:r>
              <a:rPr lang="en-US" altLang="zh-TW" sz="1600" dirty="0" err="1">
                <a:solidFill>
                  <a:srgbClr val="3333FF"/>
                </a:solidFill>
                <a:latin typeface="Arial Narrow" panose="020B0606020202030204" pitchFamily="34" charset="0"/>
              </a:rPr>
              <a:t>result.get_counts</a:t>
            </a:r>
            <a:r>
              <a:rPr lang="en-US" altLang="zh-TW" sz="1600" dirty="0">
                <a:solidFill>
                  <a:srgbClr val="3333FF"/>
                </a:solidFill>
                <a:latin typeface="Arial Narrow" panose="020B0606020202030204" pitchFamily="34" charset="0"/>
              </a:rPr>
              <a:t>(qc)</a:t>
            </a:r>
          </a:p>
          <a:p>
            <a:r>
              <a:rPr lang="en-US" altLang="zh-TW" sz="1600" dirty="0">
                <a:solidFill>
                  <a:srgbClr val="3333FF"/>
                </a:solidFill>
                <a:latin typeface="Arial Narrow" panose="020B0606020202030204" pitchFamily="34" charset="0"/>
              </a:rPr>
              <a:t>15 print("</a:t>
            </a:r>
            <a:r>
              <a:rPr lang="en-US" altLang="zh-TW" sz="1600" dirty="0" err="1">
                <a:solidFill>
                  <a:srgbClr val="3333FF"/>
                </a:solidFill>
                <a:latin typeface="Arial Narrow" panose="020B0606020202030204" pitchFamily="34" charset="0"/>
              </a:rPr>
              <a:t>Counts:",counts</a:t>
            </a:r>
            <a:r>
              <a:rPr lang="en-US" altLang="zh-TW" sz="1600" dirty="0" smtClean="0">
                <a:solidFill>
                  <a:srgbClr val="3333FF"/>
                </a:solidFill>
                <a:latin typeface="Arial Narrow" panose="020B0606020202030204" pitchFamily="34" charset="0"/>
              </a:rPr>
              <a:t>)</a:t>
            </a:r>
            <a:endParaRPr lang="en-US" altLang="zh-TW" sz="1600" dirty="0">
              <a:solidFill>
                <a:srgbClr val="3333FF"/>
              </a:solidFill>
              <a:latin typeface="Arial Narrow" panose="020B0606020202030204" pitchFamily="34" charset="0"/>
            </a:endParaRPr>
          </a:p>
        </p:txBody>
      </p:sp>
      <p:sp>
        <p:nvSpPr>
          <p:cNvPr id="8" name="語音泡泡: 矩形 2">
            <a:extLst>
              <a:ext uri="{FF2B5EF4-FFF2-40B4-BE49-F238E27FC236}">
                <a16:creationId xmlns:a16="http://schemas.microsoft.com/office/drawing/2014/main" id="{CD475BB0-F47E-4007-AA0C-4837354643B8}"/>
              </a:ext>
            </a:extLst>
          </p:cNvPr>
          <p:cNvSpPr/>
          <p:nvPr/>
        </p:nvSpPr>
        <p:spPr>
          <a:xfrm>
            <a:off x="4522244" y="471713"/>
            <a:ext cx="4484914" cy="4565747"/>
          </a:xfrm>
          <a:prstGeom prst="wedgeRectCallout">
            <a:avLst>
              <a:gd name="adj1" fmla="val -79839"/>
              <a:gd name="adj2" fmla="val -2077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13 </a:t>
            </a:r>
            <a:r>
              <a:rPr lang="zh-TW" altLang="en-US" dirty="0">
                <a:solidFill>
                  <a:srgbClr val="FF0000"/>
                </a:solidFill>
              </a:rPr>
              <a:t>行使用 </a:t>
            </a:r>
            <a:r>
              <a:rPr lang="en-US" altLang="zh-TW" dirty="0">
                <a:solidFill>
                  <a:srgbClr val="FF0000"/>
                </a:solidFill>
              </a:rPr>
              <a:t>job </a:t>
            </a:r>
            <a:r>
              <a:rPr lang="zh-TW" altLang="en-US" dirty="0">
                <a:solidFill>
                  <a:srgbClr val="FF0000"/>
                </a:solidFill>
              </a:rPr>
              <a:t>物件的 </a:t>
            </a:r>
            <a:r>
              <a:rPr lang="en-US" altLang="zh-TW" dirty="0">
                <a:solidFill>
                  <a:srgbClr val="FF0000"/>
                </a:solidFill>
              </a:rPr>
              <a:t>result </a:t>
            </a:r>
            <a:r>
              <a:rPr lang="zh-TW" altLang="en-US" dirty="0">
                <a:solidFill>
                  <a:srgbClr val="FF0000"/>
                </a:solidFill>
              </a:rPr>
              <a:t>方法取得 </a:t>
            </a:r>
            <a:r>
              <a:rPr lang="en-US" altLang="zh-TW" dirty="0">
                <a:solidFill>
                  <a:srgbClr val="FF0000"/>
                </a:solidFill>
              </a:rPr>
              <a:t>job </a:t>
            </a:r>
            <a:r>
              <a:rPr lang="zh-TW" altLang="en-US" dirty="0">
                <a:solidFill>
                  <a:srgbClr val="FF0000"/>
                </a:solidFill>
              </a:rPr>
              <a:t>物件的執行相關資訊，儲存於</a:t>
            </a:r>
            <a:r>
              <a:rPr lang="zh-TW" altLang="en-US" dirty="0" smtClean="0">
                <a:solidFill>
                  <a:srgbClr val="FF0000"/>
                </a:solidFill>
              </a:rPr>
              <a:t>物件變數 </a:t>
            </a:r>
            <a:r>
              <a:rPr lang="en-US" altLang="zh-TW" dirty="0">
                <a:solidFill>
                  <a:srgbClr val="FF0000"/>
                </a:solidFill>
              </a:rPr>
              <a:t>result </a:t>
            </a:r>
            <a:r>
              <a:rPr lang="zh-TW" altLang="en-US" dirty="0">
                <a:solidFill>
                  <a:srgbClr val="FF0000"/>
                </a:solidFill>
              </a:rPr>
              <a:t>中。執行相關資訊除了執行環境之外，也包括執行結果，也就是</a:t>
            </a:r>
            <a:r>
              <a:rPr lang="zh-TW" altLang="en-US" dirty="0" smtClean="0">
                <a:solidFill>
                  <a:srgbClr val="FF0000"/>
                </a:solidFill>
              </a:rPr>
              <a:t>量子</a:t>
            </a:r>
            <a:r>
              <a:rPr lang="zh-TW" altLang="en-US" dirty="0">
                <a:solidFill>
                  <a:srgbClr val="FF0000"/>
                </a:solidFill>
              </a:rPr>
              <a:t>線路在量子電腦模擬器上的執行結果。</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14 </a:t>
            </a:r>
            <a:r>
              <a:rPr lang="zh-TW" altLang="en-US" dirty="0">
                <a:solidFill>
                  <a:srgbClr val="FF0000"/>
                </a:solidFill>
              </a:rPr>
              <a:t>行使用 </a:t>
            </a:r>
            <a:r>
              <a:rPr lang="en-US" altLang="zh-TW" dirty="0">
                <a:solidFill>
                  <a:srgbClr val="FF0000"/>
                </a:solidFill>
              </a:rPr>
              <a:t>result </a:t>
            </a:r>
            <a:r>
              <a:rPr lang="zh-TW" altLang="en-US" dirty="0">
                <a:solidFill>
                  <a:srgbClr val="FF0000"/>
                </a:solidFill>
              </a:rPr>
              <a:t>物件的 </a:t>
            </a:r>
            <a:r>
              <a:rPr lang="en-US" altLang="zh-TW" dirty="0" err="1">
                <a:solidFill>
                  <a:srgbClr val="FF0000"/>
                </a:solidFill>
              </a:rPr>
              <a:t>get_counts</a:t>
            </a:r>
            <a:r>
              <a:rPr lang="en-US" altLang="zh-TW" dirty="0">
                <a:solidFill>
                  <a:srgbClr val="FF0000"/>
                </a:solidFill>
              </a:rPr>
              <a:t>(qc) </a:t>
            </a:r>
            <a:r>
              <a:rPr lang="zh-TW" altLang="en-US" dirty="0">
                <a:solidFill>
                  <a:srgbClr val="FF0000"/>
                </a:solidFill>
              </a:rPr>
              <a:t>方法取出有關量子線路各種量測</a:t>
            </a:r>
            <a:r>
              <a:rPr lang="zh-TW" altLang="en-US" dirty="0" smtClean="0">
                <a:solidFill>
                  <a:srgbClr val="FF0000"/>
                </a:solidFill>
              </a:rPr>
              <a:t>結果的</a:t>
            </a:r>
            <a:r>
              <a:rPr lang="zh-TW" altLang="en-US" dirty="0">
                <a:solidFill>
                  <a:srgbClr val="FF0000"/>
                </a:solidFill>
              </a:rPr>
              <a:t>計數（</a:t>
            </a:r>
            <a:r>
              <a:rPr lang="en-US" altLang="zh-TW" dirty="0">
                <a:solidFill>
                  <a:srgbClr val="FF0000"/>
                </a:solidFill>
              </a:rPr>
              <a:t>counts</a:t>
            </a:r>
            <a:r>
              <a:rPr lang="zh-TW" altLang="en-US" dirty="0">
                <a:solidFill>
                  <a:srgbClr val="FF0000"/>
                </a:solidFill>
              </a:rPr>
              <a:t>），並以字典（</a:t>
            </a:r>
            <a:r>
              <a:rPr lang="en-US" altLang="zh-TW" dirty="0" err="1">
                <a:solidFill>
                  <a:srgbClr val="FF0000"/>
                </a:solidFill>
              </a:rPr>
              <a:t>dict</a:t>
            </a:r>
            <a:r>
              <a:rPr lang="zh-TW" altLang="en-US" dirty="0">
                <a:solidFill>
                  <a:srgbClr val="FF0000"/>
                </a:solidFill>
              </a:rPr>
              <a:t>）型別儲存於變數 </a:t>
            </a:r>
            <a:r>
              <a:rPr lang="en-US" altLang="zh-TW" dirty="0">
                <a:solidFill>
                  <a:srgbClr val="FF0000"/>
                </a:solidFill>
              </a:rPr>
              <a:t>counts </a:t>
            </a:r>
            <a:r>
              <a:rPr lang="zh-TW" altLang="en-US" dirty="0">
                <a:solidFill>
                  <a:srgbClr val="FF0000"/>
                </a:solidFill>
              </a:rPr>
              <a:t>中</a:t>
            </a:r>
            <a:r>
              <a:rPr lang="zh-TW" altLang="en-US" dirty="0" smtClean="0">
                <a:solidFill>
                  <a:srgbClr val="FF0000"/>
                </a:solidFill>
              </a:rPr>
              <a:t>。</a:t>
            </a:r>
            <a:endParaRPr lang="en-US" altLang="zh-TW" dirty="0" smtClean="0">
              <a:solidFill>
                <a:srgbClr val="FF0000"/>
              </a:solidFill>
            </a:endParaRPr>
          </a:p>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15 </a:t>
            </a:r>
            <a:r>
              <a:rPr lang="zh-TW" altLang="en-US" dirty="0">
                <a:solidFill>
                  <a:srgbClr val="FF0000"/>
                </a:solidFill>
              </a:rPr>
              <a:t>行使用 </a:t>
            </a:r>
            <a:r>
              <a:rPr lang="en-US" altLang="zh-TW" dirty="0">
                <a:solidFill>
                  <a:srgbClr val="FF0000"/>
                </a:solidFill>
              </a:rPr>
              <a:t>print </a:t>
            </a:r>
            <a:r>
              <a:rPr lang="zh-TW" altLang="en-US" dirty="0">
                <a:solidFill>
                  <a:srgbClr val="FF0000"/>
                </a:solidFill>
              </a:rPr>
              <a:t>函數顯示 </a:t>
            </a:r>
            <a:r>
              <a:rPr lang="en-US" altLang="zh-TW" dirty="0">
                <a:solidFill>
                  <a:srgbClr val="FF0000"/>
                </a:solidFill>
              </a:rPr>
              <a:t>"Counts:" </a:t>
            </a:r>
            <a:r>
              <a:rPr lang="zh-TW" altLang="en-US" dirty="0">
                <a:solidFill>
                  <a:srgbClr val="FF0000"/>
                </a:solidFill>
              </a:rPr>
              <a:t>字串及字典型別變數 </a:t>
            </a:r>
            <a:r>
              <a:rPr lang="en-US" altLang="zh-TW" dirty="0">
                <a:solidFill>
                  <a:srgbClr val="FF0000"/>
                </a:solidFill>
              </a:rPr>
              <a:t>counts </a:t>
            </a:r>
            <a:r>
              <a:rPr lang="zh-TW" altLang="en-US" dirty="0">
                <a:solidFill>
                  <a:srgbClr val="FF0000"/>
                </a:solidFill>
              </a:rPr>
              <a:t>的值</a:t>
            </a:r>
            <a:r>
              <a:rPr lang="zh-TW" altLang="en-US" dirty="0" smtClean="0">
                <a:solidFill>
                  <a:srgbClr val="FF0000"/>
                </a:solidFill>
              </a:rPr>
              <a:t>，在</a:t>
            </a:r>
            <a:r>
              <a:rPr lang="zh-TW" altLang="en-US" dirty="0">
                <a:solidFill>
                  <a:srgbClr val="FF0000"/>
                </a:solidFill>
              </a:rPr>
              <a:t>這個程式中 </a:t>
            </a:r>
            <a:r>
              <a:rPr lang="en-US" altLang="zh-TW" dirty="0">
                <a:solidFill>
                  <a:srgbClr val="FF0000"/>
                </a:solidFill>
              </a:rPr>
              <a:t>counts </a:t>
            </a:r>
            <a:r>
              <a:rPr lang="zh-TW" altLang="en-US" dirty="0">
                <a:solidFill>
                  <a:srgbClr val="FF0000"/>
                </a:solidFill>
              </a:rPr>
              <a:t>變數一共有 </a:t>
            </a:r>
            <a:r>
              <a:rPr lang="en-US" altLang="zh-TW" dirty="0">
                <a:solidFill>
                  <a:srgbClr val="FF0000"/>
                </a:solidFill>
              </a:rPr>
              <a:t>2 </a:t>
            </a:r>
            <a:r>
              <a:rPr lang="zh-TW" altLang="en-US" dirty="0">
                <a:solidFill>
                  <a:srgbClr val="FF0000"/>
                </a:solidFill>
              </a:rPr>
              <a:t>個鍵，代表 </a:t>
            </a:r>
            <a:r>
              <a:rPr lang="en-US" altLang="zh-TW" dirty="0">
                <a:solidFill>
                  <a:srgbClr val="FF0000"/>
                </a:solidFill>
              </a:rPr>
              <a:t>1 </a:t>
            </a:r>
            <a:r>
              <a:rPr lang="zh-TW" altLang="en-US" dirty="0">
                <a:solidFill>
                  <a:srgbClr val="FF0000"/>
                </a:solidFill>
              </a:rPr>
              <a:t>個量子位元的 </a:t>
            </a:r>
            <a:r>
              <a:rPr lang="en-US" altLang="zh-TW" dirty="0">
                <a:solidFill>
                  <a:srgbClr val="FF0000"/>
                </a:solidFill>
              </a:rPr>
              <a:t>2 </a:t>
            </a:r>
            <a:r>
              <a:rPr lang="zh-TW" altLang="en-US" dirty="0">
                <a:solidFill>
                  <a:srgbClr val="FF0000"/>
                </a:solidFill>
              </a:rPr>
              <a:t>種可能</a:t>
            </a:r>
            <a:r>
              <a:rPr lang="zh-TW" altLang="en-US" dirty="0" smtClean="0">
                <a:solidFill>
                  <a:srgbClr val="FF0000"/>
                </a:solidFill>
              </a:rPr>
              <a:t>測量</a:t>
            </a:r>
            <a:r>
              <a:rPr lang="zh-TW" altLang="en-US" dirty="0">
                <a:solidFill>
                  <a:srgbClr val="FF0000"/>
                </a:solidFill>
              </a:rPr>
              <a:t>結果，一個鍵是 </a:t>
            </a:r>
            <a:r>
              <a:rPr lang="en-US" altLang="zh-TW" dirty="0">
                <a:solidFill>
                  <a:srgbClr val="FF0000"/>
                </a:solidFill>
              </a:rPr>
              <a:t>'0'</a:t>
            </a:r>
            <a:r>
              <a:rPr lang="zh-TW" altLang="en-US" dirty="0">
                <a:solidFill>
                  <a:srgbClr val="FF0000"/>
                </a:solidFill>
              </a:rPr>
              <a:t>（也就是代表測量為 </a:t>
            </a:r>
            <a:r>
              <a:rPr lang="en-US" altLang="zh-TW" dirty="0">
                <a:solidFill>
                  <a:srgbClr val="FF0000"/>
                </a:solidFill>
              </a:rPr>
              <a:t>|0</a:t>
            </a:r>
            <a:r>
              <a:rPr lang="en-US" altLang="zh-TW" dirty="0" smtClean="0">
                <a:solidFill>
                  <a:srgbClr val="FF0000"/>
                </a:solidFill>
              </a:rPr>
              <a:t>&gt;</a:t>
            </a:r>
            <a:r>
              <a:rPr lang="zh-TW" altLang="en-US" dirty="0" smtClean="0">
                <a:solidFill>
                  <a:srgbClr val="FF0000"/>
                </a:solidFill>
              </a:rPr>
              <a:t>）</a:t>
            </a:r>
            <a:r>
              <a:rPr lang="zh-TW" altLang="en-US" dirty="0" smtClean="0">
                <a:solidFill>
                  <a:srgbClr val="FF0000"/>
                </a:solidFill>
              </a:rPr>
              <a:t>，</a:t>
            </a:r>
            <a:r>
              <a:rPr lang="zh-TW" altLang="en-US" dirty="0">
                <a:solidFill>
                  <a:srgbClr val="FF0000"/>
                </a:solidFill>
              </a:rPr>
              <a:t>其對應的值為 </a:t>
            </a:r>
            <a:r>
              <a:rPr lang="en-US" altLang="zh-TW" dirty="0">
                <a:solidFill>
                  <a:srgbClr val="FF0000"/>
                </a:solidFill>
              </a:rPr>
              <a:t>692</a:t>
            </a:r>
            <a:r>
              <a:rPr lang="zh-TW" altLang="en-US" dirty="0">
                <a:solidFill>
                  <a:srgbClr val="FF0000"/>
                </a:solidFill>
              </a:rPr>
              <a:t>，</a:t>
            </a:r>
            <a:r>
              <a:rPr lang="zh-TW" altLang="en-US" dirty="0" smtClean="0">
                <a:solidFill>
                  <a:srgbClr val="FF0000"/>
                </a:solidFill>
              </a:rPr>
              <a:t>接近</a:t>
            </a:r>
            <a:r>
              <a:rPr lang="en-US" altLang="zh-TW" dirty="0" smtClean="0">
                <a:solidFill>
                  <a:srgbClr val="FF0000"/>
                </a:solidFill>
              </a:rPr>
              <a:t>1000×2/3</a:t>
            </a:r>
            <a:r>
              <a:rPr lang="zh-TW" altLang="en-US" dirty="0">
                <a:solidFill>
                  <a:srgbClr val="FF0000"/>
                </a:solidFill>
              </a:rPr>
              <a:t>；而另一個鍵是 </a:t>
            </a:r>
            <a:r>
              <a:rPr lang="en-US" altLang="zh-TW" dirty="0">
                <a:solidFill>
                  <a:srgbClr val="FF0000"/>
                </a:solidFill>
              </a:rPr>
              <a:t>'1'</a:t>
            </a:r>
            <a:r>
              <a:rPr lang="zh-TW" altLang="en-US" dirty="0">
                <a:solidFill>
                  <a:srgbClr val="FF0000"/>
                </a:solidFill>
              </a:rPr>
              <a:t>（也就是代表測量為 </a:t>
            </a:r>
            <a:r>
              <a:rPr lang="en-US" altLang="zh-TW" dirty="0" smtClean="0">
                <a:solidFill>
                  <a:srgbClr val="FF0000"/>
                </a:solidFill>
              </a:rPr>
              <a:t>|1</a:t>
            </a:r>
            <a:r>
              <a:rPr lang="en-US" altLang="zh-TW" dirty="0" smtClean="0">
                <a:solidFill>
                  <a:srgbClr val="FF0000"/>
                </a:solidFill>
              </a:rPr>
              <a:t>&gt;</a:t>
            </a:r>
            <a:r>
              <a:rPr lang="zh-TW" altLang="en-US" dirty="0" smtClean="0">
                <a:solidFill>
                  <a:srgbClr val="FF0000"/>
                </a:solidFill>
              </a:rPr>
              <a:t>）</a:t>
            </a:r>
            <a:r>
              <a:rPr lang="zh-TW" altLang="en-US" dirty="0" smtClean="0">
                <a:solidFill>
                  <a:srgbClr val="FF0000"/>
                </a:solidFill>
              </a:rPr>
              <a:t>，</a:t>
            </a:r>
            <a:r>
              <a:rPr lang="zh-TW" altLang="en-US" dirty="0">
                <a:solidFill>
                  <a:srgbClr val="FF0000"/>
                </a:solidFill>
              </a:rPr>
              <a:t>其對應的值為 </a:t>
            </a:r>
            <a:r>
              <a:rPr lang="en-US" altLang="zh-TW" dirty="0">
                <a:solidFill>
                  <a:srgbClr val="FF0000"/>
                </a:solidFill>
              </a:rPr>
              <a:t>308</a:t>
            </a:r>
            <a:r>
              <a:rPr lang="zh-TW" altLang="en-US" dirty="0" smtClean="0">
                <a:solidFill>
                  <a:srgbClr val="FF0000"/>
                </a:solidFill>
              </a:rPr>
              <a:t>，接近 </a:t>
            </a:r>
            <a:r>
              <a:rPr lang="en-US" altLang="zh-TW" dirty="0">
                <a:solidFill>
                  <a:srgbClr val="FF0000"/>
                </a:solidFill>
              </a:rPr>
              <a:t>1000/3</a:t>
            </a:r>
            <a:r>
              <a:rPr lang="zh-TW" altLang="en-US" dirty="0">
                <a:solidFill>
                  <a:srgbClr val="FF0000"/>
                </a:solidFill>
              </a:rPr>
              <a:t>。這些鍵在理論上應該對應到非常接近 </a:t>
            </a:r>
            <a:r>
              <a:rPr lang="en-US" altLang="zh-TW" dirty="0">
                <a:solidFill>
                  <a:srgbClr val="FF0000"/>
                </a:solidFill>
              </a:rPr>
              <a:t>1000×2/3 </a:t>
            </a:r>
            <a:r>
              <a:rPr lang="zh-TW" altLang="en-US" dirty="0">
                <a:solidFill>
                  <a:srgbClr val="FF0000"/>
                </a:solidFill>
              </a:rPr>
              <a:t>與 </a:t>
            </a:r>
            <a:r>
              <a:rPr lang="en-US" altLang="zh-TW" dirty="0">
                <a:solidFill>
                  <a:srgbClr val="FF0000"/>
                </a:solidFill>
              </a:rPr>
              <a:t>1000/3 </a:t>
            </a:r>
            <a:r>
              <a:rPr lang="zh-TW" altLang="en-US" dirty="0">
                <a:solidFill>
                  <a:srgbClr val="FF0000"/>
                </a:solidFill>
              </a:rPr>
              <a:t>的值</a:t>
            </a:r>
            <a:r>
              <a:rPr lang="zh-TW" altLang="en-US" dirty="0" smtClean="0">
                <a:solidFill>
                  <a:srgbClr val="FF0000"/>
                </a:solidFill>
              </a:rPr>
              <a:t>。然而</a:t>
            </a:r>
            <a:r>
              <a:rPr lang="zh-TW" altLang="en-US" dirty="0">
                <a:solidFill>
                  <a:srgbClr val="FF0000"/>
                </a:solidFill>
              </a:rPr>
              <a:t>，因為量子態本身就帶有隨機性，而量子電腦模擬器也模擬出這個</a:t>
            </a:r>
            <a:r>
              <a:rPr lang="zh-TW" altLang="en-US" dirty="0" smtClean="0">
                <a:solidFill>
                  <a:srgbClr val="FF0000"/>
                </a:solidFill>
              </a:rPr>
              <a:t>隨機性</a:t>
            </a:r>
            <a:r>
              <a:rPr lang="zh-TW" altLang="en-US" dirty="0">
                <a:solidFill>
                  <a:srgbClr val="FF0000"/>
                </a:solidFill>
              </a:rPr>
              <a:t>，因此這些量子位元測量的統計次數與理論數值有些微差異，但是這差異</a:t>
            </a:r>
            <a:r>
              <a:rPr lang="zh-TW" altLang="en-US" dirty="0" smtClean="0">
                <a:solidFill>
                  <a:srgbClr val="FF0000"/>
                </a:solidFill>
              </a:rPr>
              <a:t>會隨著</a:t>
            </a:r>
            <a:r>
              <a:rPr lang="zh-TW" altLang="en-US" dirty="0">
                <a:solidFill>
                  <a:srgbClr val="FF0000"/>
                </a:solidFill>
              </a:rPr>
              <a:t>量子線路執行的次數的增加而逐漸減小。撇開因為量子態的機率性所</a:t>
            </a:r>
            <a:r>
              <a:rPr lang="zh-TW" altLang="en-US" dirty="0" smtClean="0">
                <a:solidFill>
                  <a:srgbClr val="FF0000"/>
                </a:solidFill>
              </a:rPr>
              <a:t>造成的</a:t>
            </a:r>
            <a:r>
              <a:rPr lang="zh-TW" altLang="en-US" dirty="0">
                <a:solidFill>
                  <a:srgbClr val="FF0000"/>
                </a:solidFill>
              </a:rPr>
              <a:t>量子位元測量統計次數與理論數值的差異不</a:t>
            </a:r>
            <a:r>
              <a:rPr lang="zh-TW" altLang="en-US" dirty="0" smtClean="0">
                <a:solidFill>
                  <a:srgbClr val="FF0000"/>
                </a:solidFill>
              </a:rPr>
              <a:t>談，以上兩</a:t>
            </a:r>
            <a:r>
              <a:rPr lang="zh-TW" altLang="en-US" dirty="0">
                <a:solidFill>
                  <a:srgbClr val="FF0000"/>
                </a:solidFill>
              </a:rPr>
              <a:t>個範例程式執行結果中測量為 </a:t>
            </a:r>
            <a:r>
              <a:rPr lang="en-US" altLang="zh-TW" dirty="0">
                <a:solidFill>
                  <a:srgbClr val="FF0000"/>
                </a:solidFill>
              </a:rPr>
              <a:t>'0' </a:t>
            </a:r>
            <a:r>
              <a:rPr lang="zh-TW" altLang="en-US" dirty="0">
                <a:solidFill>
                  <a:srgbClr val="FF0000"/>
                </a:solidFill>
              </a:rPr>
              <a:t>與測量為 </a:t>
            </a:r>
            <a:r>
              <a:rPr lang="en-US" altLang="zh-TW" dirty="0">
                <a:solidFill>
                  <a:srgbClr val="FF0000"/>
                </a:solidFill>
              </a:rPr>
              <a:t>'1' </a:t>
            </a:r>
            <a:r>
              <a:rPr lang="zh-TW" altLang="en-US" dirty="0">
                <a:solidFill>
                  <a:srgbClr val="FF0000"/>
                </a:solidFill>
              </a:rPr>
              <a:t>的次數已經對調了。</a:t>
            </a:r>
          </a:p>
        </p:txBody>
      </p:sp>
    </p:spTree>
    <p:extLst>
      <p:ext uri="{BB962C8B-B14F-4D97-AF65-F5344CB8AC3E}">
        <p14:creationId xmlns:p14="http://schemas.microsoft.com/office/powerpoint/2010/main" val="3470912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0" y="34887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3.2b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smtClean="0">
                <a:latin typeface="Calibri"/>
                <a:ea typeface="Calibri"/>
                <a:cs typeface="Calibri"/>
                <a:sym typeface="Calibri"/>
              </a:rPr>
              <a:t>4:</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16</a:t>
            </a:fld>
            <a:endParaRPr/>
          </a:p>
        </p:txBody>
      </p:sp>
      <p:sp>
        <p:nvSpPr>
          <p:cNvPr id="2" name="矩形 1"/>
          <p:cNvSpPr/>
          <p:nvPr/>
        </p:nvSpPr>
        <p:spPr>
          <a:xfrm>
            <a:off x="379459" y="1476398"/>
            <a:ext cx="5072743" cy="338554"/>
          </a:xfrm>
          <a:prstGeom prst="rect">
            <a:avLst/>
          </a:prstGeom>
        </p:spPr>
        <p:txBody>
          <a:bodyPr wrap="square">
            <a:spAutoFit/>
          </a:bodyPr>
          <a:lstStyle/>
          <a:p>
            <a:r>
              <a:rPr lang="en-US" altLang="zh-TW" sz="1600" dirty="0">
                <a:solidFill>
                  <a:srgbClr val="3333FF"/>
                </a:solidFill>
                <a:latin typeface="Arial Narrow" panose="020B0606020202030204" pitchFamily="34" charset="0"/>
              </a:rPr>
              <a:t>16 </a:t>
            </a:r>
            <a:r>
              <a:rPr lang="en-US" altLang="zh-TW" sz="1600" dirty="0" err="1">
                <a:solidFill>
                  <a:srgbClr val="3333FF"/>
                </a:solidFill>
                <a:latin typeface="Arial Narrow" panose="020B0606020202030204" pitchFamily="34" charset="0"/>
              </a:rPr>
              <a:t>plot_histogram</a:t>
            </a:r>
            <a:r>
              <a:rPr lang="en-US" altLang="zh-TW" sz="1600" dirty="0">
                <a:solidFill>
                  <a:srgbClr val="3333FF"/>
                </a:solidFill>
                <a:latin typeface="Arial Narrow" panose="020B0606020202030204" pitchFamily="34" charset="0"/>
              </a:rPr>
              <a:t>(counts)</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3897086" y="1317936"/>
            <a:ext cx="4484914" cy="1203401"/>
          </a:xfrm>
          <a:prstGeom prst="wedgeRectCallout">
            <a:avLst>
              <a:gd name="adj1" fmla="val -79839"/>
              <a:gd name="adj2" fmla="val -2077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smtClean="0">
                <a:solidFill>
                  <a:srgbClr val="FF0000"/>
                </a:solidFill>
              </a:rPr>
              <a:t>16 </a:t>
            </a:r>
            <a:r>
              <a:rPr lang="zh-TW" altLang="en-US" dirty="0">
                <a:solidFill>
                  <a:srgbClr val="FF0000"/>
                </a:solidFill>
              </a:rPr>
              <a:t>行呼叫 </a:t>
            </a:r>
            <a:r>
              <a:rPr lang="en-US" altLang="zh-TW" dirty="0" err="1">
                <a:solidFill>
                  <a:srgbClr val="FF0000"/>
                </a:solidFill>
              </a:rPr>
              <a:t>plot_histogram</a:t>
            </a:r>
            <a:r>
              <a:rPr lang="en-US" altLang="zh-TW" dirty="0">
                <a:solidFill>
                  <a:srgbClr val="FF0000"/>
                </a:solidFill>
              </a:rPr>
              <a:t>(counts) </a:t>
            </a:r>
            <a:r>
              <a:rPr lang="zh-TW" altLang="en-US" dirty="0">
                <a:solidFill>
                  <a:srgbClr val="FF0000"/>
                </a:solidFill>
              </a:rPr>
              <a:t>函數，將字典型別變數 </a:t>
            </a:r>
            <a:r>
              <a:rPr lang="en-US" altLang="zh-TW" dirty="0">
                <a:solidFill>
                  <a:srgbClr val="FF0000"/>
                </a:solidFill>
              </a:rPr>
              <a:t>counts </a:t>
            </a:r>
            <a:r>
              <a:rPr lang="zh-TW" altLang="en-US" dirty="0">
                <a:solidFill>
                  <a:srgbClr val="FF0000"/>
                </a:solidFill>
              </a:rPr>
              <a:t>中所有鍵</a:t>
            </a:r>
            <a:r>
              <a:rPr lang="zh-TW" altLang="en-US" dirty="0" smtClean="0">
                <a:solidFill>
                  <a:srgbClr val="FF0000"/>
                </a:solidFill>
              </a:rPr>
              <a:t>出現</a:t>
            </a:r>
            <a:r>
              <a:rPr lang="zh-TW" altLang="en-US" dirty="0">
                <a:solidFill>
                  <a:srgbClr val="FF0000"/>
                </a:solidFill>
              </a:rPr>
              <a:t>的機率繪製為直方圖（</a:t>
            </a:r>
            <a:r>
              <a:rPr lang="en-US" altLang="zh-TW" dirty="0">
                <a:solidFill>
                  <a:srgbClr val="FF0000"/>
                </a:solidFill>
              </a:rPr>
              <a:t>histogram</a:t>
            </a:r>
            <a:r>
              <a:rPr lang="zh-TW" altLang="en-US" dirty="0">
                <a:solidFill>
                  <a:srgbClr val="FF0000"/>
                </a:solidFill>
              </a:rPr>
              <a:t>）。透過直方圖，我們就更容易看清楚</a:t>
            </a:r>
            <a:r>
              <a:rPr lang="zh-TW" altLang="en-US" dirty="0" smtClean="0">
                <a:solidFill>
                  <a:srgbClr val="FF0000"/>
                </a:solidFill>
              </a:rPr>
              <a:t>量子</a:t>
            </a:r>
            <a:r>
              <a:rPr lang="en-US" altLang="zh-TW" dirty="0" smtClean="0">
                <a:solidFill>
                  <a:srgbClr val="FF0000"/>
                </a:solidFill>
              </a:rPr>
              <a:t>X </a:t>
            </a:r>
            <a:r>
              <a:rPr lang="zh-TW" altLang="en-US" dirty="0">
                <a:solidFill>
                  <a:srgbClr val="FF0000"/>
                </a:solidFill>
              </a:rPr>
              <a:t>閘的操作可以將量子位元測量為 </a:t>
            </a:r>
            <a:r>
              <a:rPr lang="en-US" altLang="zh-TW" dirty="0">
                <a:solidFill>
                  <a:srgbClr val="FF0000"/>
                </a:solidFill>
              </a:rPr>
              <a:t>'0' </a:t>
            </a:r>
            <a:r>
              <a:rPr lang="zh-TW" altLang="en-US" dirty="0">
                <a:solidFill>
                  <a:srgbClr val="FF0000"/>
                </a:solidFill>
              </a:rPr>
              <a:t>與測量為 </a:t>
            </a:r>
            <a:r>
              <a:rPr lang="en-US" altLang="zh-TW" dirty="0">
                <a:solidFill>
                  <a:srgbClr val="FF0000"/>
                </a:solidFill>
              </a:rPr>
              <a:t>'1' </a:t>
            </a:r>
            <a:r>
              <a:rPr lang="zh-TW" altLang="en-US" dirty="0">
                <a:solidFill>
                  <a:srgbClr val="FF0000"/>
                </a:solidFill>
              </a:rPr>
              <a:t>的機率對調。</a:t>
            </a:r>
          </a:p>
        </p:txBody>
      </p:sp>
      <p:pic>
        <p:nvPicPr>
          <p:cNvPr id="3" name="圖片 2"/>
          <p:cNvPicPr>
            <a:picLocks noChangeAspect="1"/>
          </p:cNvPicPr>
          <p:nvPr/>
        </p:nvPicPr>
        <p:blipFill>
          <a:blip r:embed="rId3"/>
          <a:stretch>
            <a:fillRect/>
          </a:stretch>
        </p:blipFill>
        <p:spPr>
          <a:xfrm>
            <a:off x="299631" y="1989185"/>
            <a:ext cx="2966083" cy="3154315"/>
          </a:xfrm>
          <a:prstGeom prst="rect">
            <a:avLst/>
          </a:prstGeom>
        </p:spPr>
      </p:pic>
    </p:spTree>
    <p:extLst>
      <p:ext uri="{BB962C8B-B14F-4D97-AF65-F5344CB8AC3E}">
        <p14:creationId xmlns:p14="http://schemas.microsoft.com/office/powerpoint/2010/main" val="3651737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10b70956f60_16_37"/>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zh-TW" dirty="0"/>
              <a:t>大綱</a:t>
            </a:r>
            <a:endParaRPr dirty="0"/>
          </a:p>
        </p:txBody>
      </p:sp>
      <p:sp>
        <p:nvSpPr>
          <p:cNvPr id="194" name="Google Shape;194;g10b70956f60_16_37"/>
          <p:cNvSpPr txBox="1"/>
          <p:nvPr/>
        </p:nvSpPr>
        <p:spPr>
          <a:xfrm>
            <a:off x="373424" y="1266625"/>
            <a:ext cx="7809900" cy="4016474"/>
          </a:xfrm>
          <a:prstGeom prst="rect">
            <a:avLst/>
          </a:prstGeom>
          <a:noFill/>
          <a:ln>
            <a:noFill/>
          </a:ln>
        </p:spPr>
        <p:txBody>
          <a:bodyPr spcFirstLastPara="1" wrap="square" lIns="68575" tIns="68575" rIns="68575" bIns="68575" anchor="t" anchorCtr="0">
            <a:spAutoFit/>
          </a:bodyPr>
          <a:lstStyle/>
          <a:p>
            <a:pPr marL="342900" lvl="0" indent="-292100">
              <a:buSzPts val="2000"/>
              <a:buChar char="●"/>
            </a:pPr>
            <a:r>
              <a:rPr lang="zh-TW" altLang="en-US" sz="2800" dirty="0">
                <a:solidFill>
                  <a:schemeClr val="tx1"/>
                </a:solidFill>
              </a:rPr>
              <a:t>基本概念</a:t>
            </a:r>
            <a:endParaRPr lang="en-US" altLang="zh-TW" sz="2800" dirty="0">
              <a:solidFill>
                <a:schemeClr val="tx1"/>
              </a:solidFill>
            </a:endParaRPr>
          </a:p>
          <a:p>
            <a:pPr marL="342900" indent="-292100">
              <a:buSzPts val="2000"/>
              <a:buFont typeface="Arial"/>
              <a:buChar char="●"/>
            </a:pPr>
            <a:r>
              <a:rPr lang="zh-TW" altLang="en-US" sz="2800" dirty="0">
                <a:solidFill>
                  <a:schemeClr val="tx1"/>
                </a:solidFill>
              </a:rPr>
              <a:t>單量子位元反閘</a:t>
            </a:r>
            <a:endParaRPr lang="en-US" altLang="zh-TW" sz="2800" dirty="0">
              <a:solidFill>
                <a:schemeClr val="tx1"/>
              </a:solidFill>
            </a:endParaRPr>
          </a:p>
          <a:p>
            <a:pPr marL="342900" lvl="0" indent="-292100">
              <a:buSzPts val="2000"/>
              <a:buFont typeface="Arial"/>
              <a:buChar char="●"/>
            </a:pPr>
            <a:r>
              <a:rPr lang="zh-TW" altLang="en-US" sz="2800" b="1" u="sng" dirty="0">
                <a:solidFill>
                  <a:srgbClr val="FF0000"/>
                </a:solidFill>
              </a:rPr>
              <a:t>么正矩陣</a:t>
            </a:r>
            <a:endParaRPr lang="en-US" altLang="zh-TW" sz="2800" b="1" u="sng" dirty="0">
              <a:solidFill>
                <a:srgbClr val="FF0000"/>
              </a:solidFill>
            </a:endParaRPr>
          </a:p>
          <a:p>
            <a:pPr marL="342900" lvl="0" indent="-292100">
              <a:buSzPts val="2000"/>
              <a:buChar char="●"/>
            </a:pPr>
            <a:r>
              <a:rPr lang="zh-TW" altLang="en-US" sz="2800" dirty="0"/>
              <a:t>重要單量子位元量子閘</a:t>
            </a:r>
            <a:endParaRPr lang="en-US" altLang="zh-TW" sz="2800" dirty="0"/>
          </a:p>
          <a:p>
            <a:pPr marL="342900" lvl="0" indent="-292100">
              <a:buSzPts val="2000"/>
              <a:buChar char="●"/>
            </a:pPr>
            <a:r>
              <a:rPr lang="zh-TW" altLang="en-US" sz="2800" dirty="0"/>
              <a:t>張量積</a:t>
            </a:r>
            <a:endParaRPr lang="en-US" altLang="zh-TW" sz="2800" dirty="0"/>
          </a:p>
          <a:p>
            <a:pPr marL="342900" lvl="0" indent="-292100">
              <a:buSzPts val="2000"/>
              <a:buChar char="●"/>
            </a:pPr>
            <a:r>
              <a:rPr lang="zh-TW" altLang="en-US" sz="2800" dirty="0"/>
              <a:t>其他單量子位元量子閘</a:t>
            </a:r>
            <a:endParaRPr lang="en-US" altLang="zh-TW" sz="2800" dirty="0"/>
          </a:p>
          <a:p>
            <a:pPr marL="342900" lvl="0" indent="-292100">
              <a:buSzPts val="2000"/>
              <a:buChar char="●"/>
            </a:pPr>
            <a:r>
              <a:rPr lang="zh-TW" altLang="en-US" sz="2800" dirty="0"/>
              <a:t>結語</a:t>
            </a:r>
            <a:endParaRPr lang="en-US" altLang="zh-TW" sz="2800" dirty="0"/>
          </a:p>
          <a:p>
            <a:pPr marL="0" marR="0" lvl="0" indent="0" algn="l" rtl="0">
              <a:lnSpc>
                <a:spcPct val="100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800" b="0" i="0" u="none" strike="noStrike" cap="none" dirty="0">
              <a:solidFill>
                <a:srgbClr val="000000"/>
              </a:solidFill>
              <a:latin typeface="Arial"/>
              <a:ea typeface="Arial"/>
              <a:cs typeface="Arial"/>
              <a:sym typeface="Arial"/>
            </a:endParaRPr>
          </a:p>
        </p:txBody>
      </p:sp>
      <p:sp>
        <p:nvSpPr>
          <p:cNvPr id="195" name="Google Shape;195;g10b70956f60_16_37"/>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17</a:t>
            </a:fld>
            <a:endParaRPr/>
          </a:p>
        </p:txBody>
      </p:sp>
    </p:spTree>
    <p:extLst>
      <p:ext uri="{BB962C8B-B14F-4D97-AF65-F5344CB8AC3E}">
        <p14:creationId xmlns:p14="http://schemas.microsoft.com/office/powerpoint/2010/main" val="8829667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么正矩陣</a:t>
            </a:r>
          </a:p>
        </p:txBody>
      </p:sp>
      <p:sp>
        <p:nvSpPr>
          <p:cNvPr id="202" name="Google Shape;202;g104dfc26e88_3_11"/>
          <p:cNvSpPr txBox="1"/>
          <p:nvPr/>
        </p:nvSpPr>
        <p:spPr>
          <a:xfrm>
            <a:off x="344903" y="1660260"/>
            <a:ext cx="8229600" cy="2400627"/>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solidFill>
                  <a:srgbClr val="FF0000"/>
                </a:solidFill>
              </a:rPr>
              <a:t>么正矩陣</a:t>
            </a:r>
            <a:r>
              <a:rPr lang="zh-TW" altLang="en-US" sz="1800" dirty="0"/>
              <a:t>又音譯為</a:t>
            </a:r>
            <a:r>
              <a:rPr lang="zh-TW" altLang="en-US" sz="1800" dirty="0">
                <a:solidFill>
                  <a:srgbClr val="FF0000"/>
                </a:solidFill>
              </a:rPr>
              <a:t>酉矩陣</a:t>
            </a:r>
            <a:r>
              <a:rPr lang="zh-TW" altLang="en-US" sz="1800" dirty="0"/>
              <a:t>，是一個</a:t>
            </a:r>
            <a:r>
              <a:rPr lang="zh-TW" altLang="en-US" sz="1800" dirty="0">
                <a:solidFill>
                  <a:srgbClr val="FF0000"/>
                </a:solidFill>
              </a:rPr>
              <a:t>複數矩陣</a:t>
            </a:r>
            <a:r>
              <a:rPr lang="zh-TW" altLang="en-US" sz="1800" dirty="0"/>
              <a:t>，由實數空間的</a:t>
            </a:r>
            <a:r>
              <a:rPr lang="zh-TW" altLang="en-US" sz="1800" dirty="0">
                <a:solidFill>
                  <a:srgbClr val="FF0000"/>
                </a:solidFill>
              </a:rPr>
              <a:t>正交矩陣（</a:t>
            </a:r>
            <a:r>
              <a:rPr lang="en-US" altLang="zh-TW" sz="1800" dirty="0" err="1" smtClean="0">
                <a:solidFill>
                  <a:srgbClr val="FF0000"/>
                </a:solidFill>
              </a:rPr>
              <a:t>orthogonalmatrix</a:t>
            </a:r>
            <a:r>
              <a:rPr lang="zh-TW" altLang="en-US" sz="1800" dirty="0">
                <a:solidFill>
                  <a:srgbClr val="FF0000"/>
                </a:solidFill>
              </a:rPr>
              <a:t>）</a:t>
            </a:r>
            <a:r>
              <a:rPr lang="zh-TW" altLang="en-US" sz="1800" dirty="0"/>
              <a:t>推廣而來的。以下是</a:t>
            </a:r>
            <a:r>
              <a:rPr lang="zh-TW" altLang="en-US" sz="1800" dirty="0">
                <a:solidFill>
                  <a:srgbClr val="FF0000"/>
                </a:solidFill>
              </a:rPr>
              <a:t>么正矩陣</a:t>
            </a:r>
            <a:r>
              <a:rPr lang="zh-TW" altLang="en-US" sz="1800" dirty="0"/>
              <a:t>的定義</a:t>
            </a:r>
            <a:r>
              <a:rPr lang="zh-TW" altLang="en-US" sz="1800" dirty="0" smtClean="0"/>
              <a:t>：</a:t>
            </a:r>
            <a:endParaRPr lang="en-US" altLang="zh-TW" sz="1800" dirty="0" smtClean="0"/>
          </a:p>
          <a:p>
            <a:pPr marL="114300" lvl="3" algn="just">
              <a:buClr>
                <a:schemeClr val="dk1"/>
              </a:buClr>
              <a:buSzPts val="1800"/>
            </a:pPr>
            <a:r>
              <a:rPr lang="en-US" altLang="zh-TW" sz="1800" dirty="0" smtClean="0">
                <a:solidFill>
                  <a:schemeClr val="dk1"/>
                </a:solidFill>
              </a:rPr>
              <a:t>	</a:t>
            </a:r>
            <a:r>
              <a:rPr lang="zh-TW" altLang="en-US" sz="1800" dirty="0" smtClean="0">
                <a:solidFill>
                  <a:schemeClr val="dk1"/>
                </a:solidFill>
              </a:rPr>
              <a:t>一個</a:t>
            </a:r>
            <a:r>
              <a:rPr lang="zh-TW" altLang="en-US" sz="1800" dirty="0">
                <a:solidFill>
                  <a:schemeClr val="dk1"/>
                </a:solidFill>
              </a:rPr>
              <a:t>複數 </a:t>
            </a:r>
            <a:r>
              <a:rPr lang="en-US" altLang="zh-TW" sz="1800" dirty="0" err="1">
                <a:solidFill>
                  <a:schemeClr val="dk1"/>
                </a:solidFill>
              </a:rPr>
              <a:t>n×n</a:t>
            </a:r>
            <a:r>
              <a:rPr lang="en-US" altLang="zh-TW" sz="1800" dirty="0">
                <a:solidFill>
                  <a:schemeClr val="dk1"/>
                </a:solidFill>
              </a:rPr>
              <a:t> </a:t>
            </a:r>
            <a:r>
              <a:rPr lang="zh-TW" altLang="en-US" sz="1800" dirty="0">
                <a:solidFill>
                  <a:srgbClr val="FF0000"/>
                </a:solidFill>
              </a:rPr>
              <a:t>方塊（</a:t>
            </a:r>
            <a:r>
              <a:rPr lang="en-US" altLang="zh-TW" sz="1800" dirty="0">
                <a:solidFill>
                  <a:srgbClr val="FF0000"/>
                </a:solidFill>
              </a:rPr>
              <a:t>square</a:t>
            </a:r>
            <a:r>
              <a:rPr lang="zh-TW" altLang="en-US" sz="1800" dirty="0">
                <a:solidFill>
                  <a:srgbClr val="FF0000"/>
                </a:solidFill>
              </a:rPr>
              <a:t>）</a:t>
            </a:r>
            <a:r>
              <a:rPr lang="zh-TW" altLang="en-US" sz="1800" dirty="0">
                <a:solidFill>
                  <a:schemeClr val="dk1"/>
                </a:solidFill>
              </a:rPr>
              <a:t>矩陣 </a:t>
            </a:r>
            <a:r>
              <a:rPr lang="en-US" altLang="zh-TW" sz="1800" dirty="0">
                <a:solidFill>
                  <a:schemeClr val="dk1"/>
                </a:solidFill>
              </a:rPr>
              <a:t>U </a:t>
            </a:r>
            <a:r>
              <a:rPr lang="zh-TW" altLang="en-US" sz="1800" dirty="0">
                <a:solidFill>
                  <a:schemeClr val="dk1"/>
                </a:solidFill>
              </a:rPr>
              <a:t>為</a:t>
            </a:r>
            <a:r>
              <a:rPr lang="zh-TW" altLang="en-US" sz="1800" dirty="0">
                <a:solidFill>
                  <a:srgbClr val="FF0000"/>
                </a:solidFill>
              </a:rPr>
              <a:t>么正矩陣</a:t>
            </a:r>
            <a:r>
              <a:rPr lang="zh-TW" altLang="en-US" sz="1800" dirty="0">
                <a:solidFill>
                  <a:schemeClr val="dk1"/>
                </a:solidFill>
              </a:rPr>
              <a:t>，若且唯</a:t>
            </a:r>
            <a:r>
              <a:rPr lang="zh-TW" altLang="en-US" sz="1800" dirty="0" smtClean="0">
                <a:solidFill>
                  <a:schemeClr val="dk1"/>
                </a:solidFill>
              </a:rPr>
              <a:t>若</a:t>
            </a:r>
            <a:endParaRPr lang="en-US" altLang="zh-TW" sz="1800" dirty="0" smtClean="0">
              <a:solidFill>
                <a:schemeClr val="dk1"/>
              </a:solidFill>
            </a:endParaRPr>
          </a:p>
          <a:p>
            <a:pPr marL="114300" lvl="3" algn="just">
              <a:buClr>
                <a:schemeClr val="dk1"/>
              </a:buClr>
              <a:buSzPts val="1800"/>
            </a:pPr>
            <a:r>
              <a:rPr lang="en-US" altLang="zh-TW" sz="1800" dirty="0">
                <a:solidFill>
                  <a:schemeClr val="dk1"/>
                </a:solidFill>
              </a:rPr>
              <a:t>	</a:t>
            </a:r>
            <a:endParaRPr lang="en-US" altLang="zh-TW" sz="1800" dirty="0" smtClean="0">
              <a:solidFill>
                <a:schemeClr val="dk1"/>
              </a:solidFill>
            </a:endParaRPr>
          </a:p>
          <a:p>
            <a:pPr marL="114300" lvl="3" algn="just">
              <a:buClr>
                <a:schemeClr val="dk1"/>
              </a:buClr>
              <a:buSzPts val="1800"/>
            </a:pPr>
            <a:endParaRPr lang="en-US" altLang="zh-TW" sz="1800" dirty="0" smtClean="0"/>
          </a:p>
          <a:p>
            <a:pPr marL="114300" lvl="3" algn="just">
              <a:buClr>
                <a:schemeClr val="dk1"/>
              </a:buClr>
              <a:buSzPts val="1800"/>
            </a:pPr>
            <a:r>
              <a:rPr lang="zh-TW" altLang="en-US" sz="1800" dirty="0" smtClean="0"/>
              <a:t>其中 </a:t>
            </a:r>
            <a:r>
              <a:rPr lang="en-US" altLang="zh-TW" sz="1800" dirty="0"/>
              <a:t>U</a:t>
            </a:r>
            <a:r>
              <a:rPr lang="en-US" altLang="zh-TW" sz="1800" baseline="30000" dirty="0"/>
              <a:t>†</a:t>
            </a:r>
            <a:r>
              <a:rPr lang="en-US" altLang="zh-TW" sz="1800" dirty="0"/>
              <a:t> </a:t>
            </a:r>
            <a:r>
              <a:rPr lang="zh-TW" altLang="en-US" sz="1800" dirty="0"/>
              <a:t>代表 </a:t>
            </a:r>
            <a:r>
              <a:rPr lang="en-US" altLang="zh-TW" sz="1800" dirty="0"/>
              <a:t>U </a:t>
            </a:r>
            <a:r>
              <a:rPr lang="zh-TW" altLang="en-US" sz="1800" dirty="0"/>
              <a:t>的</a:t>
            </a:r>
            <a:r>
              <a:rPr lang="zh-TW" altLang="en-US" sz="1800" dirty="0">
                <a:solidFill>
                  <a:srgbClr val="FF0000"/>
                </a:solidFill>
              </a:rPr>
              <a:t>共軛轉置（</a:t>
            </a:r>
            <a:r>
              <a:rPr lang="en-US" altLang="zh-TW" sz="1800" dirty="0">
                <a:solidFill>
                  <a:srgbClr val="FF0000"/>
                </a:solidFill>
              </a:rPr>
              <a:t>conjugate transpose</a:t>
            </a:r>
            <a:r>
              <a:rPr lang="zh-TW" altLang="en-US" sz="1800" dirty="0">
                <a:solidFill>
                  <a:srgbClr val="FF0000"/>
                </a:solidFill>
              </a:rPr>
              <a:t>）</a:t>
            </a:r>
            <a:r>
              <a:rPr lang="zh-TW" altLang="en-US" sz="1800" dirty="0"/>
              <a:t>矩陣，而 </a:t>
            </a:r>
            <a:r>
              <a:rPr lang="en-US" altLang="zh-TW" sz="1800" dirty="0"/>
              <a:t>I</a:t>
            </a:r>
            <a:r>
              <a:rPr lang="zh-TW" altLang="en-US" sz="1800" baseline="-25000" dirty="0" smtClean="0"/>
              <a:t>𝑛 </a:t>
            </a:r>
            <a:r>
              <a:rPr lang="zh-TW" altLang="en-US" sz="1800" dirty="0" smtClean="0"/>
              <a:t>為 </a:t>
            </a:r>
            <a:r>
              <a:rPr lang="en-US" altLang="zh-TW" sz="1800" dirty="0" err="1"/>
              <a:t>n×n</a:t>
            </a:r>
            <a:r>
              <a:rPr lang="en-US" altLang="zh-TW" sz="1800" dirty="0"/>
              <a:t> </a:t>
            </a:r>
            <a:r>
              <a:rPr lang="zh-TW" altLang="en-US" sz="1800" dirty="0" smtClean="0">
                <a:solidFill>
                  <a:srgbClr val="FF0000"/>
                </a:solidFill>
              </a:rPr>
              <a:t>單位        矩陣</a:t>
            </a:r>
            <a:r>
              <a:rPr lang="zh-TW" altLang="en-US" sz="1800" dirty="0" smtClean="0"/>
              <a:t> </a:t>
            </a:r>
            <a:r>
              <a:rPr lang="zh-TW" altLang="en-US" sz="1800" dirty="0">
                <a:solidFill>
                  <a:srgbClr val="FF0000"/>
                </a:solidFill>
              </a:rPr>
              <a:t>（</a:t>
            </a:r>
            <a:r>
              <a:rPr lang="en-US" altLang="zh-TW" sz="1800" dirty="0">
                <a:solidFill>
                  <a:srgbClr val="FF0000"/>
                </a:solidFill>
              </a:rPr>
              <a:t>identity matrix</a:t>
            </a:r>
            <a:r>
              <a:rPr lang="zh-TW" altLang="en-US" sz="1800" dirty="0">
                <a:solidFill>
                  <a:srgbClr val="FF0000"/>
                </a:solidFill>
              </a:rPr>
              <a:t>）</a:t>
            </a:r>
            <a:r>
              <a:rPr lang="zh-TW" altLang="en-US" sz="1800" dirty="0">
                <a:solidFill>
                  <a:schemeClr val="tx1"/>
                </a:solidFill>
              </a:rPr>
              <a:t>，</a:t>
            </a:r>
            <a:r>
              <a:rPr lang="zh-TW" altLang="en-US" sz="1800" dirty="0"/>
              <a:t>也就是</a:t>
            </a:r>
            <a:r>
              <a:rPr lang="zh-TW" altLang="en-US" sz="1800" dirty="0">
                <a:solidFill>
                  <a:srgbClr val="FF0000"/>
                </a:solidFill>
              </a:rPr>
              <a:t>主對角線（</a:t>
            </a:r>
            <a:r>
              <a:rPr lang="en-US" altLang="zh-TW" sz="1800" dirty="0">
                <a:solidFill>
                  <a:srgbClr val="FF0000"/>
                </a:solidFill>
              </a:rPr>
              <a:t>main diagonal</a:t>
            </a:r>
            <a:r>
              <a:rPr lang="zh-TW" altLang="en-US" sz="1800" dirty="0">
                <a:solidFill>
                  <a:srgbClr val="FF0000"/>
                </a:solidFill>
              </a:rPr>
              <a:t>）</a:t>
            </a:r>
            <a:r>
              <a:rPr lang="zh-TW" altLang="en-US" sz="1800" dirty="0"/>
              <a:t>元素為 </a:t>
            </a:r>
            <a:r>
              <a:rPr lang="en-US" altLang="zh-TW" sz="1800" dirty="0"/>
              <a:t>1</a:t>
            </a:r>
            <a:r>
              <a:rPr lang="zh-TW" altLang="en-US" sz="1800" dirty="0"/>
              <a:t>，其餘</a:t>
            </a:r>
            <a:r>
              <a:rPr lang="zh-TW" altLang="en-US" sz="1800" dirty="0" smtClean="0"/>
              <a:t>元  素</a:t>
            </a:r>
            <a:r>
              <a:rPr lang="zh-TW" altLang="en-US" sz="1800" dirty="0"/>
              <a:t>為 </a:t>
            </a:r>
            <a:r>
              <a:rPr lang="en-US" altLang="zh-TW" sz="1800" dirty="0"/>
              <a:t>0 </a:t>
            </a:r>
            <a:r>
              <a:rPr lang="zh-TW" altLang="en-US" sz="1800" dirty="0"/>
              <a:t>的 方塊矩陣。</a:t>
            </a:r>
            <a:endParaRPr lang="en-US" altLang="zh-TW" sz="1800" dirty="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18</a:t>
            </a:fld>
            <a:endParaRPr/>
          </a:p>
        </p:txBody>
      </p:sp>
      <p:pic>
        <p:nvPicPr>
          <p:cNvPr id="2" name="圖片 1"/>
          <p:cNvPicPr>
            <a:picLocks noChangeAspect="1"/>
          </p:cNvPicPr>
          <p:nvPr/>
        </p:nvPicPr>
        <p:blipFill>
          <a:blip r:embed="rId3"/>
          <a:stretch>
            <a:fillRect/>
          </a:stretch>
        </p:blipFill>
        <p:spPr>
          <a:xfrm>
            <a:off x="1824265" y="2599496"/>
            <a:ext cx="1818821" cy="473265"/>
          </a:xfrm>
          <a:prstGeom prst="rect">
            <a:avLst/>
          </a:prstGeom>
        </p:spPr>
      </p:pic>
    </p:spTree>
    <p:extLst>
      <p:ext uri="{BB962C8B-B14F-4D97-AF65-F5344CB8AC3E}">
        <p14:creationId xmlns:p14="http://schemas.microsoft.com/office/powerpoint/2010/main" val="13261262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么正矩陣</a:t>
            </a:r>
          </a:p>
        </p:txBody>
      </p:sp>
      <p:sp>
        <p:nvSpPr>
          <p:cNvPr id="202" name="Google Shape;202;g104dfc26e88_3_11"/>
          <p:cNvSpPr txBox="1"/>
          <p:nvPr/>
        </p:nvSpPr>
        <p:spPr>
          <a:xfrm>
            <a:off x="344903" y="1660260"/>
            <a:ext cx="8229600" cy="1846629"/>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t>根據以上的定義，</a:t>
            </a:r>
            <a:r>
              <a:rPr lang="zh-TW" altLang="en-US" sz="1800" dirty="0">
                <a:solidFill>
                  <a:srgbClr val="FF0000"/>
                </a:solidFill>
              </a:rPr>
              <a:t>么正矩陣</a:t>
            </a:r>
            <a:r>
              <a:rPr lang="zh-TW" altLang="en-US" sz="1800" dirty="0"/>
              <a:t>亦</a:t>
            </a:r>
            <a:r>
              <a:rPr lang="zh-TW" altLang="en-US" sz="1800" dirty="0">
                <a:solidFill>
                  <a:srgbClr val="FF0000"/>
                </a:solidFill>
              </a:rPr>
              <a:t>必定可逆</a:t>
            </a:r>
            <a:r>
              <a:rPr lang="zh-TW" altLang="en-US" sz="1800" dirty="0"/>
              <a:t>，且其</a:t>
            </a:r>
            <a:r>
              <a:rPr lang="zh-TW" altLang="en-US" sz="1800" dirty="0">
                <a:solidFill>
                  <a:srgbClr val="FF0000"/>
                </a:solidFill>
              </a:rPr>
              <a:t>逆矩陣</a:t>
            </a:r>
            <a:r>
              <a:rPr lang="zh-TW" altLang="en-US" sz="1800" dirty="0">
                <a:solidFill>
                  <a:schemeClr val="tx1"/>
                </a:solidFill>
              </a:rPr>
              <a:t>等於其</a:t>
            </a:r>
            <a:r>
              <a:rPr lang="zh-TW" altLang="en-US" sz="1800" dirty="0">
                <a:solidFill>
                  <a:srgbClr val="FF0000"/>
                </a:solidFill>
              </a:rPr>
              <a:t>共軛轉置矩陣</a:t>
            </a:r>
            <a:r>
              <a:rPr lang="zh-TW" altLang="en-US" sz="1800" dirty="0"/>
              <a:t>。</a:t>
            </a:r>
            <a:r>
              <a:rPr lang="zh-TW" altLang="en-US" sz="1800" dirty="0" smtClean="0"/>
              <a:t>也就是說</a:t>
            </a:r>
            <a:r>
              <a:rPr lang="zh-TW" altLang="en-US" sz="1800" dirty="0"/>
              <a:t>：</a:t>
            </a:r>
            <a:r>
              <a:rPr lang="en-US" altLang="zh-TW" sz="1800" dirty="0">
                <a:solidFill>
                  <a:schemeClr val="dk1"/>
                </a:solidFill>
              </a:rPr>
              <a:t>	</a:t>
            </a:r>
            <a:endParaRPr lang="en-US" altLang="zh-TW" sz="1800" dirty="0" smtClean="0">
              <a:solidFill>
                <a:schemeClr val="dk1"/>
              </a:solidFill>
            </a:endParaRPr>
          </a:p>
          <a:p>
            <a:pPr marL="457200" lvl="3" indent="-342900" algn="just">
              <a:buClr>
                <a:schemeClr val="dk1"/>
              </a:buClr>
              <a:buSzPts val="1800"/>
              <a:buFont typeface="Arial"/>
              <a:buChar char="●"/>
            </a:pPr>
            <a:endParaRPr lang="en-US" altLang="zh-TW" sz="1800" dirty="0">
              <a:solidFill>
                <a:schemeClr val="dk1"/>
              </a:solidFill>
            </a:endParaRPr>
          </a:p>
          <a:p>
            <a:pPr marL="457200" lvl="3" indent="-342900" algn="just">
              <a:buClr>
                <a:schemeClr val="dk1"/>
              </a:buClr>
              <a:buSzPts val="1800"/>
              <a:buFont typeface="Arial"/>
              <a:buChar char="●"/>
            </a:pPr>
            <a:endParaRPr lang="en-US" altLang="zh-TW" sz="1800" dirty="0" smtClean="0">
              <a:solidFill>
                <a:schemeClr val="dk1"/>
              </a:solidFill>
            </a:endParaRPr>
          </a:p>
          <a:p>
            <a:pPr marL="457200" lvl="3" indent="-342900" algn="just">
              <a:buClr>
                <a:schemeClr val="dk1"/>
              </a:buClr>
              <a:buSzPts val="1800"/>
              <a:buFont typeface="Arial"/>
              <a:buChar char="●"/>
            </a:pPr>
            <a:r>
              <a:rPr lang="zh-TW" altLang="en-US" sz="1800" dirty="0"/>
              <a:t>以下是一個</a:t>
            </a:r>
            <a:r>
              <a:rPr lang="zh-TW" altLang="en-US" sz="1800" dirty="0">
                <a:solidFill>
                  <a:srgbClr val="FF0000"/>
                </a:solidFill>
              </a:rPr>
              <a:t>么正矩陣</a:t>
            </a:r>
            <a:r>
              <a:rPr lang="zh-TW" altLang="en-US" sz="1800" dirty="0"/>
              <a:t>的範例：</a:t>
            </a:r>
            <a:endParaRPr lang="en-US" altLang="zh-TW" sz="1800" dirty="0" smtClean="0">
              <a:solidFill>
                <a:schemeClr val="dk1"/>
              </a:solidFill>
            </a:endParaRPr>
          </a:p>
          <a:p>
            <a:pPr marL="114300" lvl="3" algn="just">
              <a:buClr>
                <a:schemeClr val="dk1"/>
              </a:buClr>
              <a:buSzPts val="1800"/>
            </a:pPr>
            <a:endParaRPr lang="en-US" altLang="zh-TW" sz="1800" dirty="0" smtClean="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19</a:t>
            </a:fld>
            <a:endParaRPr/>
          </a:p>
        </p:txBody>
      </p:sp>
      <p:pic>
        <p:nvPicPr>
          <p:cNvPr id="3" name="圖片 2"/>
          <p:cNvPicPr>
            <a:picLocks noChangeAspect="1"/>
          </p:cNvPicPr>
          <p:nvPr/>
        </p:nvPicPr>
        <p:blipFill>
          <a:blip r:embed="rId3"/>
          <a:stretch>
            <a:fillRect/>
          </a:stretch>
        </p:blipFill>
        <p:spPr>
          <a:xfrm>
            <a:off x="1949903" y="2291579"/>
            <a:ext cx="1238250" cy="476250"/>
          </a:xfrm>
          <a:prstGeom prst="rect">
            <a:avLst/>
          </a:prstGeom>
        </p:spPr>
      </p:pic>
      <p:pic>
        <p:nvPicPr>
          <p:cNvPr id="4" name="圖片 3"/>
          <p:cNvPicPr>
            <a:picLocks noChangeAspect="1"/>
          </p:cNvPicPr>
          <p:nvPr/>
        </p:nvPicPr>
        <p:blipFill>
          <a:blip r:embed="rId4"/>
          <a:stretch>
            <a:fillRect/>
          </a:stretch>
        </p:blipFill>
        <p:spPr>
          <a:xfrm>
            <a:off x="1621913" y="3174317"/>
            <a:ext cx="1894230" cy="1204536"/>
          </a:xfrm>
          <a:prstGeom prst="rect">
            <a:avLst/>
          </a:prstGeom>
        </p:spPr>
      </p:pic>
    </p:spTree>
    <p:extLst>
      <p:ext uri="{BB962C8B-B14F-4D97-AF65-F5344CB8AC3E}">
        <p14:creationId xmlns:p14="http://schemas.microsoft.com/office/powerpoint/2010/main" val="31236547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10b70956f60_16_37"/>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zh-TW" dirty="0"/>
              <a:t>大綱</a:t>
            </a:r>
            <a:endParaRPr dirty="0"/>
          </a:p>
        </p:txBody>
      </p:sp>
      <p:sp>
        <p:nvSpPr>
          <p:cNvPr id="194" name="Google Shape;194;g10b70956f60_16_37"/>
          <p:cNvSpPr txBox="1"/>
          <p:nvPr/>
        </p:nvSpPr>
        <p:spPr>
          <a:xfrm>
            <a:off x="373424" y="1266625"/>
            <a:ext cx="7809900" cy="4016474"/>
          </a:xfrm>
          <a:prstGeom prst="rect">
            <a:avLst/>
          </a:prstGeom>
          <a:noFill/>
          <a:ln>
            <a:noFill/>
          </a:ln>
        </p:spPr>
        <p:txBody>
          <a:bodyPr spcFirstLastPara="1" wrap="square" lIns="68575" tIns="68575" rIns="68575" bIns="68575" anchor="t" anchorCtr="0">
            <a:spAutoFit/>
          </a:bodyPr>
          <a:lstStyle/>
          <a:p>
            <a:pPr marL="342900" lvl="0" indent="-292100">
              <a:buSzPts val="2000"/>
              <a:buChar char="●"/>
            </a:pPr>
            <a:r>
              <a:rPr lang="zh-TW" altLang="en-US" sz="2800" dirty="0"/>
              <a:t>基本概念</a:t>
            </a:r>
            <a:endParaRPr lang="en-US" altLang="zh-TW" sz="2800" dirty="0"/>
          </a:p>
          <a:p>
            <a:pPr marL="342900" lvl="0" indent="-292100">
              <a:buSzPts val="2000"/>
              <a:buChar char="●"/>
            </a:pPr>
            <a:r>
              <a:rPr lang="zh-TW" altLang="en-US" sz="2800" dirty="0"/>
              <a:t>單量子位元反</a:t>
            </a:r>
            <a:r>
              <a:rPr lang="zh-TW" altLang="en-US" sz="2800" dirty="0" smtClean="0"/>
              <a:t>閘</a:t>
            </a:r>
            <a:endParaRPr lang="en-US" altLang="zh-TW" sz="2800" dirty="0" smtClean="0"/>
          </a:p>
          <a:p>
            <a:pPr marL="342900" lvl="0" indent="-292100">
              <a:buSzPts val="2000"/>
              <a:buChar char="●"/>
            </a:pPr>
            <a:r>
              <a:rPr lang="zh-TW" altLang="en-US" sz="2800" dirty="0"/>
              <a:t>么正</a:t>
            </a:r>
            <a:r>
              <a:rPr lang="zh-TW" altLang="en-US" sz="2800" dirty="0" smtClean="0"/>
              <a:t>矩陣</a:t>
            </a:r>
            <a:endParaRPr lang="en-US" altLang="zh-TW" sz="2800" dirty="0" smtClean="0"/>
          </a:p>
          <a:p>
            <a:pPr marL="342900" lvl="0" indent="-292100">
              <a:buSzPts val="2000"/>
              <a:buChar char="●"/>
            </a:pPr>
            <a:r>
              <a:rPr lang="zh-TW" altLang="en-US" sz="2800" dirty="0"/>
              <a:t>重要單量子位元量子</a:t>
            </a:r>
            <a:r>
              <a:rPr lang="zh-TW" altLang="en-US" sz="2800" dirty="0" smtClean="0"/>
              <a:t>閘</a:t>
            </a:r>
            <a:endParaRPr lang="en-US" altLang="zh-TW" sz="2800" dirty="0" smtClean="0"/>
          </a:p>
          <a:p>
            <a:pPr marL="342900" lvl="0" indent="-292100">
              <a:buSzPts val="2000"/>
              <a:buChar char="●"/>
            </a:pPr>
            <a:r>
              <a:rPr lang="zh-TW" altLang="en-US" sz="2800" dirty="0"/>
              <a:t>張量</a:t>
            </a:r>
            <a:r>
              <a:rPr lang="zh-TW" altLang="en-US" sz="2800" dirty="0" smtClean="0"/>
              <a:t>積</a:t>
            </a:r>
            <a:endParaRPr lang="en-US" altLang="zh-TW" sz="2800" dirty="0" smtClean="0"/>
          </a:p>
          <a:p>
            <a:pPr marL="342900" lvl="0" indent="-292100">
              <a:buSzPts val="2000"/>
              <a:buChar char="●"/>
            </a:pPr>
            <a:r>
              <a:rPr lang="zh-TW" altLang="en-US" sz="2800" dirty="0"/>
              <a:t>其他單量子位元量子</a:t>
            </a:r>
            <a:r>
              <a:rPr lang="zh-TW" altLang="en-US" sz="2800" dirty="0" smtClean="0"/>
              <a:t>閘</a:t>
            </a:r>
            <a:endParaRPr lang="en-US" altLang="zh-TW" sz="2800" dirty="0" smtClean="0"/>
          </a:p>
          <a:p>
            <a:pPr marL="342900" lvl="0" indent="-292100">
              <a:buSzPts val="2000"/>
              <a:buChar char="●"/>
            </a:pPr>
            <a:r>
              <a:rPr lang="zh-TW" altLang="en-US" sz="2800" dirty="0" smtClean="0"/>
              <a:t>結語</a:t>
            </a:r>
            <a:endParaRPr lang="en-US" altLang="zh-TW" sz="2800" dirty="0"/>
          </a:p>
          <a:p>
            <a:pPr marL="0" marR="0" lvl="0" indent="0" algn="l" rtl="0">
              <a:lnSpc>
                <a:spcPct val="100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800" b="0" i="0" u="none" strike="noStrike" cap="none" dirty="0">
              <a:solidFill>
                <a:srgbClr val="000000"/>
              </a:solidFill>
              <a:latin typeface="Arial"/>
              <a:ea typeface="Arial"/>
              <a:cs typeface="Arial"/>
              <a:sym typeface="Arial"/>
            </a:endParaRPr>
          </a:p>
        </p:txBody>
      </p:sp>
      <p:sp>
        <p:nvSpPr>
          <p:cNvPr id="195" name="Google Shape;195;g10b70956f60_16_37"/>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a:t>
            </a:fld>
            <a:endParaRPr/>
          </a:p>
        </p:txBody>
      </p:sp>
    </p:spTree>
    <p:extLst>
      <p:ext uri="{BB962C8B-B14F-4D97-AF65-F5344CB8AC3E}">
        <p14:creationId xmlns:p14="http://schemas.microsoft.com/office/powerpoint/2010/main" val="3643752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么正矩陣</a:t>
            </a:r>
          </a:p>
        </p:txBody>
      </p:sp>
      <p:sp>
        <p:nvSpPr>
          <p:cNvPr id="202" name="Google Shape;202;g104dfc26e88_3_11"/>
          <p:cNvSpPr txBox="1"/>
          <p:nvPr/>
        </p:nvSpPr>
        <p:spPr>
          <a:xfrm>
            <a:off x="344903" y="1660260"/>
            <a:ext cx="8229600" cy="738633"/>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t>以下驗證 </a:t>
            </a:r>
            <a:r>
              <a:rPr lang="en-US" altLang="zh-TW" sz="1800" dirty="0"/>
              <a:t>U </a:t>
            </a:r>
            <a:r>
              <a:rPr lang="zh-TW" altLang="en-US" sz="1800" dirty="0"/>
              <a:t>確實為一個</a:t>
            </a:r>
            <a:r>
              <a:rPr lang="zh-TW" altLang="en-US" sz="1800" dirty="0">
                <a:solidFill>
                  <a:srgbClr val="FF0000"/>
                </a:solidFill>
              </a:rPr>
              <a:t>么正矩陣</a:t>
            </a:r>
            <a:r>
              <a:rPr lang="zh-TW" altLang="en-US" sz="1800" dirty="0"/>
              <a:t>： </a:t>
            </a:r>
            <a:r>
              <a:rPr lang="en-US" altLang="zh-TW" sz="1800" dirty="0">
                <a:solidFill>
                  <a:schemeClr val="dk1"/>
                </a:solidFill>
              </a:rPr>
              <a:t>	</a:t>
            </a:r>
            <a:endParaRPr lang="en-US" altLang="zh-TW" sz="1800" dirty="0" smtClean="0">
              <a:solidFill>
                <a:schemeClr val="dk1"/>
              </a:solidFill>
            </a:endParaRPr>
          </a:p>
          <a:p>
            <a:pPr marL="114300" lvl="3" algn="just">
              <a:buClr>
                <a:schemeClr val="dk1"/>
              </a:buClr>
              <a:buSzPts val="1800"/>
            </a:pPr>
            <a:endParaRPr lang="en-US" altLang="zh-TW" sz="1800" dirty="0" smtClean="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20</a:t>
            </a:fld>
            <a:endParaRPr/>
          </a:p>
        </p:txBody>
      </p:sp>
      <p:pic>
        <p:nvPicPr>
          <p:cNvPr id="2" name="圖片 1"/>
          <p:cNvPicPr>
            <a:picLocks noChangeAspect="1"/>
          </p:cNvPicPr>
          <p:nvPr/>
        </p:nvPicPr>
        <p:blipFill>
          <a:blip r:embed="rId3"/>
          <a:stretch>
            <a:fillRect/>
          </a:stretch>
        </p:blipFill>
        <p:spPr>
          <a:xfrm>
            <a:off x="1714726" y="2156279"/>
            <a:ext cx="4524375" cy="2209800"/>
          </a:xfrm>
          <a:prstGeom prst="rect">
            <a:avLst/>
          </a:prstGeom>
        </p:spPr>
      </p:pic>
    </p:spTree>
    <p:extLst>
      <p:ext uri="{BB962C8B-B14F-4D97-AF65-F5344CB8AC3E}">
        <p14:creationId xmlns:p14="http://schemas.microsoft.com/office/powerpoint/2010/main" val="11880857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么正矩陣</a:t>
            </a:r>
          </a:p>
        </p:txBody>
      </p:sp>
      <p:sp>
        <p:nvSpPr>
          <p:cNvPr id="202" name="Google Shape;202;g104dfc26e88_3_11"/>
          <p:cNvSpPr txBox="1"/>
          <p:nvPr/>
        </p:nvSpPr>
        <p:spPr>
          <a:xfrm>
            <a:off x="359417" y="1507750"/>
            <a:ext cx="8229600" cy="3231624"/>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t>常見的傳統古典邏輯閘，如</a:t>
            </a:r>
            <a:r>
              <a:rPr lang="zh-TW" altLang="en-US" sz="1800" dirty="0">
                <a:solidFill>
                  <a:srgbClr val="FF0000"/>
                </a:solidFill>
              </a:rPr>
              <a:t>且閘（</a:t>
            </a:r>
            <a:r>
              <a:rPr lang="en-US" altLang="zh-TW" sz="1800" dirty="0">
                <a:solidFill>
                  <a:srgbClr val="FF0000"/>
                </a:solidFill>
              </a:rPr>
              <a:t>AND gate</a:t>
            </a:r>
            <a:r>
              <a:rPr lang="zh-TW" altLang="en-US" sz="1800" dirty="0">
                <a:solidFill>
                  <a:srgbClr val="FF0000"/>
                </a:solidFill>
              </a:rPr>
              <a:t>）</a:t>
            </a:r>
            <a:r>
              <a:rPr lang="zh-TW" altLang="en-US" sz="1800" dirty="0">
                <a:solidFill>
                  <a:schemeClr val="tx1"/>
                </a:solidFill>
              </a:rPr>
              <a:t>、</a:t>
            </a:r>
            <a:r>
              <a:rPr lang="zh-TW" altLang="en-US" sz="1800" dirty="0">
                <a:solidFill>
                  <a:srgbClr val="FF0000"/>
                </a:solidFill>
              </a:rPr>
              <a:t>或閘（</a:t>
            </a:r>
            <a:r>
              <a:rPr lang="en-US" altLang="zh-TW" sz="1800" dirty="0">
                <a:solidFill>
                  <a:srgbClr val="FF0000"/>
                </a:solidFill>
              </a:rPr>
              <a:t>OR gate</a:t>
            </a:r>
            <a:r>
              <a:rPr lang="zh-TW" altLang="en-US" sz="1800" dirty="0">
                <a:solidFill>
                  <a:srgbClr val="FF0000"/>
                </a:solidFill>
              </a:rPr>
              <a:t>）</a:t>
            </a:r>
            <a:r>
              <a:rPr lang="zh-TW" altLang="en-US" sz="1800" dirty="0"/>
              <a:t>及</a:t>
            </a:r>
            <a:r>
              <a:rPr lang="zh-TW" altLang="en-US" sz="1800" dirty="0">
                <a:solidFill>
                  <a:srgbClr val="FF0000"/>
                </a:solidFill>
              </a:rPr>
              <a:t>反閘（</a:t>
            </a:r>
            <a:r>
              <a:rPr lang="en-US" altLang="zh-TW" sz="1800" dirty="0">
                <a:solidFill>
                  <a:srgbClr val="FF0000"/>
                </a:solidFill>
              </a:rPr>
              <a:t>NOT gate</a:t>
            </a:r>
            <a:r>
              <a:rPr lang="zh-TW" altLang="en-US" sz="1800" dirty="0">
                <a:solidFill>
                  <a:srgbClr val="FF0000"/>
                </a:solidFill>
              </a:rPr>
              <a:t>）</a:t>
            </a:r>
            <a:r>
              <a:rPr lang="zh-TW" altLang="en-US" sz="1800" dirty="0">
                <a:solidFill>
                  <a:schemeClr val="tx1"/>
                </a:solidFill>
              </a:rPr>
              <a:t>，</a:t>
            </a:r>
            <a:r>
              <a:rPr lang="zh-TW" altLang="en-US" sz="1800" dirty="0"/>
              <a:t>是針對一個或兩個位元進行操作；而常見的量子閘也是針對一個、兩個</a:t>
            </a:r>
            <a:r>
              <a:rPr lang="zh-TW" altLang="en-US" sz="1800" dirty="0" smtClean="0"/>
              <a:t>或數</a:t>
            </a:r>
            <a:r>
              <a:rPr lang="zh-TW" altLang="en-US" sz="1800" dirty="0"/>
              <a:t>個量子位元進行操作</a:t>
            </a:r>
            <a:r>
              <a:rPr lang="zh-TW" altLang="en-US" sz="1800" dirty="0" smtClean="0"/>
              <a:t>。</a:t>
            </a:r>
            <a:endParaRPr lang="en-US" altLang="zh-TW" sz="1800" dirty="0" smtClean="0"/>
          </a:p>
          <a:p>
            <a:pPr marL="457200" lvl="3" indent="-342900" algn="just">
              <a:buClr>
                <a:schemeClr val="dk1"/>
              </a:buClr>
              <a:buSzPts val="1800"/>
              <a:buFont typeface="Arial"/>
              <a:buChar char="●"/>
            </a:pPr>
            <a:r>
              <a:rPr lang="zh-TW" altLang="en-US" sz="1800" dirty="0"/>
              <a:t>大多數的古典邏輯閘</a:t>
            </a:r>
            <a:r>
              <a:rPr lang="zh-TW" altLang="en-US" sz="1800" dirty="0">
                <a:solidFill>
                  <a:srgbClr val="FF0000"/>
                </a:solidFill>
              </a:rPr>
              <a:t>不可逆</a:t>
            </a:r>
            <a:r>
              <a:rPr lang="zh-TW" altLang="en-US" sz="1800" dirty="0"/>
              <a:t>，其輸入與輸出的位元</a:t>
            </a:r>
            <a:r>
              <a:rPr lang="zh-TW" altLang="en-US" sz="1800" dirty="0" smtClean="0"/>
              <a:t>數量通常</a:t>
            </a:r>
            <a:r>
              <a:rPr lang="zh-TW" altLang="en-US" sz="1800" dirty="0"/>
              <a:t>不同；而量子閘</a:t>
            </a:r>
            <a:r>
              <a:rPr lang="zh-TW" altLang="en-US" sz="1800" dirty="0">
                <a:solidFill>
                  <a:srgbClr val="FF0000"/>
                </a:solidFill>
              </a:rPr>
              <a:t>可逆</a:t>
            </a:r>
            <a:r>
              <a:rPr lang="zh-TW" altLang="en-US" sz="1800" dirty="0"/>
              <a:t>，因此其輸入與輸出的量子位元數一定</a:t>
            </a:r>
            <a:r>
              <a:rPr lang="zh-TW" altLang="en-US" sz="1800" dirty="0">
                <a:solidFill>
                  <a:srgbClr val="FF0000"/>
                </a:solidFill>
              </a:rPr>
              <a:t>相同</a:t>
            </a:r>
            <a:r>
              <a:rPr lang="zh-TW" altLang="en-US" sz="1800" dirty="0"/>
              <a:t>。如前所述</a:t>
            </a:r>
            <a:r>
              <a:rPr lang="zh-TW" altLang="en-US" sz="1800" dirty="0" smtClean="0"/>
              <a:t>，量子</a:t>
            </a:r>
            <a:r>
              <a:rPr lang="zh-TW" altLang="en-US" sz="1800" dirty="0"/>
              <a:t>閘可以使用</a:t>
            </a:r>
            <a:r>
              <a:rPr lang="zh-TW" altLang="en-US" sz="1800" dirty="0">
                <a:solidFill>
                  <a:srgbClr val="FF0000"/>
                </a:solidFill>
              </a:rPr>
              <a:t>么正矩陣</a:t>
            </a:r>
            <a:r>
              <a:rPr lang="zh-TW" altLang="en-US" sz="1800" dirty="0"/>
              <a:t>表示，</a:t>
            </a:r>
            <a:r>
              <a:rPr lang="zh-TW" altLang="en-US" sz="1800" dirty="0">
                <a:solidFill>
                  <a:srgbClr val="FF0000"/>
                </a:solidFill>
              </a:rPr>
              <a:t>么正矩陣</a:t>
            </a:r>
            <a:r>
              <a:rPr lang="zh-TW" altLang="en-US" sz="1800" dirty="0"/>
              <a:t>為</a:t>
            </a:r>
            <a:r>
              <a:rPr lang="zh-TW" altLang="en-US" sz="1800" dirty="0">
                <a:solidFill>
                  <a:srgbClr val="FF0000"/>
                </a:solidFill>
              </a:rPr>
              <a:t>可逆</a:t>
            </a:r>
            <a:r>
              <a:rPr lang="zh-TW" altLang="en-US" sz="1800" dirty="0"/>
              <a:t>的。操作 </a:t>
            </a:r>
            <a:r>
              <a:rPr lang="en-US" altLang="zh-TW" sz="1800" dirty="0"/>
              <a:t>k </a:t>
            </a:r>
            <a:r>
              <a:rPr lang="zh-TW" altLang="en-US" sz="1800" dirty="0"/>
              <a:t>個量子位元的量子閘</a:t>
            </a:r>
            <a:r>
              <a:rPr lang="zh-TW" altLang="en-US" sz="1800" dirty="0" smtClean="0"/>
              <a:t>可以</a:t>
            </a:r>
            <a:r>
              <a:rPr lang="zh-TW" altLang="en-US" sz="1800" dirty="0"/>
              <a:t>用 </a:t>
            </a:r>
            <a:r>
              <a:rPr lang="en-US" altLang="zh-TW" sz="1800" dirty="0"/>
              <a:t>2k </a:t>
            </a:r>
            <a:r>
              <a:rPr lang="en-US" altLang="zh-TW" sz="1800" dirty="0" smtClean="0"/>
              <a:t>× 2k </a:t>
            </a:r>
            <a:r>
              <a:rPr lang="zh-TW" altLang="en-US" sz="1800" dirty="0"/>
              <a:t>的</a:t>
            </a:r>
            <a:r>
              <a:rPr lang="zh-TW" altLang="en-US" sz="1800" dirty="0">
                <a:solidFill>
                  <a:srgbClr val="FF0000"/>
                </a:solidFill>
              </a:rPr>
              <a:t>么正矩陣</a:t>
            </a:r>
            <a:r>
              <a:rPr lang="zh-TW" altLang="en-US" sz="1800" dirty="0"/>
              <a:t>表示</a:t>
            </a:r>
            <a:r>
              <a:rPr lang="zh-TW" altLang="en-US" sz="1800" dirty="0" smtClean="0"/>
              <a:t>。</a:t>
            </a:r>
            <a:endParaRPr lang="en-US" altLang="zh-TW" sz="1800" dirty="0" smtClean="0"/>
          </a:p>
          <a:p>
            <a:pPr marL="457200" lvl="3" indent="-342900" algn="just">
              <a:buClr>
                <a:schemeClr val="dk1"/>
              </a:buClr>
              <a:buSzPts val="1800"/>
              <a:buFont typeface="Arial"/>
              <a:buChar char="●"/>
            </a:pPr>
            <a:r>
              <a:rPr lang="zh-TW" altLang="en-US" sz="1800" dirty="0" smtClean="0"/>
              <a:t>一個</a:t>
            </a:r>
            <a:r>
              <a:rPr lang="zh-TW" altLang="en-US" sz="1800" dirty="0"/>
              <a:t>量子閘輸入跟輸出的量子位元數量必須</a:t>
            </a:r>
            <a:r>
              <a:rPr lang="zh-TW" altLang="en-US" sz="1800" dirty="0">
                <a:solidFill>
                  <a:srgbClr val="FF0000"/>
                </a:solidFill>
              </a:rPr>
              <a:t>相等</a:t>
            </a:r>
            <a:r>
              <a:rPr lang="zh-TW" altLang="en-US" sz="1800" dirty="0" smtClean="0"/>
              <a:t>，而</a:t>
            </a:r>
            <a:r>
              <a:rPr lang="zh-TW" altLang="en-US" sz="1800" dirty="0"/>
              <a:t>其運算操作可以透過代表量子閘的</a:t>
            </a:r>
            <a:r>
              <a:rPr lang="zh-TW" altLang="en-US" sz="1800" dirty="0">
                <a:solidFill>
                  <a:srgbClr val="FF0000"/>
                </a:solidFill>
              </a:rPr>
              <a:t>么正矩陣</a:t>
            </a:r>
            <a:r>
              <a:rPr lang="zh-TW" altLang="en-US" sz="1800" dirty="0"/>
              <a:t>與代表量子位元狀態的狀態向量</a:t>
            </a:r>
            <a:r>
              <a:rPr lang="zh-TW" altLang="en-US" sz="1800" dirty="0" smtClean="0"/>
              <a:t>的乘積</a:t>
            </a:r>
            <a:r>
              <a:rPr lang="zh-TW" altLang="en-US" sz="1800" dirty="0"/>
              <a:t>來</a:t>
            </a:r>
            <a:r>
              <a:rPr lang="zh-TW" altLang="en-US" sz="1800" dirty="0" smtClean="0"/>
              <a:t>表示。</a:t>
            </a:r>
            <a:r>
              <a:rPr lang="en-US" altLang="zh-TW" sz="1800" dirty="0">
                <a:solidFill>
                  <a:schemeClr val="dk1"/>
                </a:solidFill>
              </a:rPr>
              <a:t>	</a:t>
            </a:r>
            <a:endParaRPr lang="en-US" altLang="zh-TW" sz="1800" dirty="0" smtClean="0">
              <a:solidFill>
                <a:schemeClr val="dk1"/>
              </a:solidFill>
            </a:endParaRPr>
          </a:p>
          <a:p>
            <a:pPr marL="114300" lvl="3" algn="just">
              <a:buClr>
                <a:schemeClr val="dk1"/>
              </a:buClr>
              <a:buSzPts val="1800"/>
            </a:pPr>
            <a:endParaRPr lang="en-US" altLang="zh-TW" sz="1800" dirty="0" smtClean="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21</a:t>
            </a:fld>
            <a:endParaRPr/>
          </a:p>
        </p:txBody>
      </p:sp>
    </p:spTree>
    <p:extLst>
      <p:ext uri="{BB962C8B-B14F-4D97-AF65-F5344CB8AC3E}">
        <p14:creationId xmlns:p14="http://schemas.microsoft.com/office/powerpoint/2010/main" val="3770917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圖 </a:t>
            </a:r>
            <a:r>
              <a:rPr lang="en-US" altLang="zh-TW" dirty="0">
                <a:latin typeface="Calibri"/>
                <a:ea typeface="Calibri"/>
                <a:cs typeface="Calibri"/>
                <a:sym typeface="Calibri"/>
              </a:rPr>
              <a:t>3.1 </a:t>
            </a:r>
            <a:r>
              <a:rPr lang="zh-TW" altLang="en-US" dirty="0" smtClean="0">
                <a:latin typeface="Calibri"/>
                <a:ea typeface="Calibri"/>
                <a:cs typeface="Calibri"/>
                <a:sym typeface="Calibri"/>
              </a:rPr>
              <a:t>常見</a:t>
            </a:r>
            <a:r>
              <a:rPr lang="zh-TW" altLang="en-US" dirty="0">
                <a:latin typeface="Calibri"/>
                <a:ea typeface="Calibri"/>
                <a:cs typeface="Calibri"/>
                <a:sym typeface="Calibri"/>
              </a:rPr>
              <a:t>的量子閘、其對應的線路圖形以及對應的么正</a:t>
            </a:r>
            <a:r>
              <a:rPr lang="zh-TW" altLang="en-US" dirty="0" smtClean="0">
                <a:latin typeface="Calibri"/>
                <a:ea typeface="Calibri"/>
                <a:cs typeface="Calibri"/>
                <a:sym typeface="Calibri"/>
              </a:rPr>
              <a:t>矩陣</a:t>
            </a:r>
            <a:r>
              <a:rPr lang="en-US" altLang="zh-TW" dirty="0" smtClean="0">
                <a:latin typeface="Calibri"/>
                <a:ea typeface="Calibri"/>
                <a:cs typeface="Calibri"/>
                <a:sym typeface="Calibri"/>
              </a:rPr>
              <a:t>1</a:t>
            </a:r>
            <a:r>
              <a:rPr lang="zh-TW" altLang="en-US" dirty="0" smtClean="0">
                <a:latin typeface="Calibri"/>
                <a:ea typeface="Calibri"/>
                <a:cs typeface="Calibri"/>
                <a:sym typeface="Calibri"/>
              </a:rPr>
              <a:t>：</a:t>
            </a:r>
            <a:endParaRPr lang="zh-TW" altLang="en-US" dirty="0">
              <a:latin typeface="Calibri"/>
              <a:ea typeface="Calibri"/>
              <a:cs typeface="Calibri"/>
              <a:sym typeface="Calibri"/>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22</a:t>
            </a:fld>
            <a:endParaRPr/>
          </a:p>
        </p:txBody>
      </p:sp>
      <p:pic>
        <p:nvPicPr>
          <p:cNvPr id="4" name="圖片 3"/>
          <p:cNvPicPr>
            <a:picLocks noChangeAspect="1"/>
          </p:cNvPicPr>
          <p:nvPr/>
        </p:nvPicPr>
        <p:blipFill>
          <a:blip r:embed="rId3"/>
          <a:stretch>
            <a:fillRect/>
          </a:stretch>
        </p:blipFill>
        <p:spPr>
          <a:xfrm>
            <a:off x="1592262" y="1398985"/>
            <a:ext cx="5857875" cy="3457575"/>
          </a:xfrm>
          <a:prstGeom prst="rect">
            <a:avLst/>
          </a:prstGeom>
        </p:spPr>
      </p:pic>
    </p:spTree>
    <p:extLst>
      <p:ext uri="{BB962C8B-B14F-4D97-AF65-F5344CB8AC3E}">
        <p14:creationId xmlns:p14="http://schemas.microsoft.com/office/powerpoint/2010/main" val="35434030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圖 </a:t>
            </a:r>
            <a:r>
              <a:rPr lang="en-US" altLang="zh-TW" dirty="0">
                <a:latin typeface="Calibri"/>
                <a:ea typeface="Calibri"/>
                <a:cs typeface="Calibri"/>
                <a:sym typeface="Calibri"/>
              </a:rPr>
              <a:t>3.1 </a:t>
            </a:r>
            <a:r>
              <a:rPr lang="zh-TW" altLang="en-US" dirty="0" smtClean="0">
                <a:latin typeface="Calibri"/>
                <a:ea typeface="Calibri"/>
                <a:cs typeface="Calibri"/>
                <a:sym typeface="Calibri"/>
              </a:rPr>
              <a:t>常見</a:t>
            </a:r>
            <a:r>
              <a:rPr lang="zh-TW" altLang="en-US" dirty="0">
                <a:latin typeface="Calibri"/>
                <a:ea typeface="Calibri"/>
                <a:cs typeface="Calibri"/>
                <a:sym typeface="Calibri"/>
              </a:rPr>
              <a:t>的量子閘、其對應的線路圖形以及對應的么正</a:t>
            </a:r>
            <a:r>
              <a:rPr lang="zh-TW" altLang="en-US" dirty="0" smtClean="0">
                <a:latin typeface="Calibri"/>
                <a:ea typeface="Calibri"/>
                <a:cs typeface="Calibri"/>
                <a:sym typeface="Calibri"/>
              </a:rPr>
              <a:t>矩陣</a:t>
            </a:r>
            <a:r>
              <a:rPr lang="en-US" altLang="zh-TW" dirty="0">
                <a:latin typeface="Calibri"/>
                <a:ea typeface="Calibri"/>
                <a:cs typeface="Calibri"/>
                <a:sym typeface="Calibri"/>
              </a:rPr>
              <a:t>2</a:t>
            </a:r>
            <a:r>
              <a:rPr lang="zh-TW" altLang="en-US" dirty="0" smtClean="0">
                <a:latin typeface="Calibri"/>
                <a:ea typeface="Calibri"/>
                <a:cs typeface="Calibri"/>
                <a:sym typeface="Calibri"/>
              </a:rPr>
              <a:t>：</a:t>
            </a:r>
            <a:endParaRPr lang="zh-TW" altLang="en-US" dirty="0">
              <a:latin typeface="Calibri"/>
              <a:ea typeface="Calibri"/>
              <a:cs typeface="Calibri"/>
              <a:sym typeface="Calibri"/>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23</a:t>
            </a:fld>
            <a:endParaRPr/>
          </a:p>
        </p:txBody>
      </p:sp>
      <p:pic>
        <p:nvPicPr>
          <p:cNvPr id="2" name="圖片 1"/>
          <p:cNvPicPr>
            <a:picLocks noChangeAspect="1"/>
          </p:cNvPicPr>
          <p:nvPr/>
        </p:nvPicPr>
        <p:blipFill>
          <a:blip r:embed="rId3"/>
          <a:stretch>
            <a:fillRect/>
          </a:stretch>
        </p:blipFill>
        <p:spPr>
          <a:xfrm>
            <a:off x="1524454" y="1432285"/>
            <a:ext cx="5848350" cy="3514725"/>
          </a:xfrm>
          <a:prstGeom prst="rect">
            <a:avLst/>
          </a:prstGeom>
        </p:spPr>
      </p:pic>
    </p:spTree>
    <p:extLst>
      <p:ext uri="{BB962C8B-B14F-4D97-AF65-F5344CB8AC3E}">
        <p14:creationId xmlns:p14="http://schemas.microsoft.com/office/powerpoint/2010/main" val="24657176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10b70956f60_16_37"/>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zh-TW" dirty="0"/>
              <a:t>大綱</a:t>
            </a:r>
            <a:endParaRPr dirty="0"/>
          </a:p>
        </p:txBody>
      </p:sp>
      <p:sp>
        <p:nvSpPr>
          <p:cNvPr id="194" name="Google Shape;194;g10b70956f60_16_37"/>
          <p:cNvSpPr txBox="1"/>
          <p:nvPr/>
        </p:nvSpPr>
        <p:spPr>
          <a:xfrm>
            <a:off x="373424" y="1266625"/>
            <a:ext cx="7809900" cy="4016474"/>
          </a:xfrm>
          <a:prstGeom prst="rect">
            <a:avLst/>
          </a:prstGeom>
          <a:noFill/>
          <a:ln>
            <a:noFill/>
          </a:ln>
        </p:spPr>
        <p:txBody>
          <a:bodyPr spcFirstLastPara="1" wrap="square" lIns="68575" tIns="68575" rIns="68575" bIns="68575" anchor="t" anchorCtr="0">
            <a:spAutoFit/>
          </a:bodyPr>
          <a:lstStyle/>
          <a:p>
            <a:pPr marL="342900" lvl="0" indent="-292100">
              <a:buSzPts val="2000"/>
              <a:buChar char="●"/>
            </a:pPr>
            <a:r>
              <a:rPr lang="zh-TW" altLang="en-US" sz="2800" dirty="0">
                <a:solidFill>
                  <a:schemeClr val="tx1"/>
                </a:solidFill>
              </a:rPr>
              <a:t>基本概念</a:t>
            </a:r>
            <a:endParaRPr lang="en-US" altLang="zh-TW" sz="2800" dirty="0">
              <a:solidFill>
                <a:schemeClr val="tx1"/>
              </a:solidFill>
            </a:endParaRPr>
          </a:p>
          <a:p>
            <a:pPr marL="342900" indent="-292100">
              <a:buSzPts val="2000"/>
              <a:buFont typeface="Arial"/>
              <a:buChar char="●"/>
            </a:pPr>
            <a:r>
              <a:rPr lang="zh-TW" altLang="en-US" sz="2800" dirty="0">
                <a:solidFill>
                  <a:schemeClr val="tx1"/>
                </a:solidFill>
              </a:rPr>
              <a:t>單量子位元反閘</a:t>
            </a:r>
            <a:endParaRPr lang="en-US" altLang="zh-TW" sz="2800" dirty="0">
              <a:solidFill>
                <a:schemeClr val="tx1"/>
              </a:solidFill>
            </a:endParaRPr>
          </a:p>
          <a:p>
            <a:pPr marL="342900" lvl="0" indent="-292100">
              <a:buSzPts val="2000"/>
              <a:buFont typeface="Arial"/>
              <a:buChar char="●"/>
            </a:pPr>
            <a:r>
              <a:rPr lang="zh-TW" altLang="en-US" sz="2800" dirty="0">
                <a:solidFill>
                  <a:schemeClr val="tx1"/>
                </a:solidFill>
              </a:rPr>
              <a:t>么正矩陣</a:t>
            </a:r>
            <a:endParaRPr lang="en-US" altLang="zh-TW" sz="2800" dirty="0">
              <a:solidFill>
                <a:schemeClr val="tx1"/>
              </a:solidFill>
            </a:endParaRPr>
          </a:p>
          <a:p>
            <a:pPr marL="342900" indent="-292100">
              <a:buSzPts val="2000"/>
              <a:buFont typeface="Arial"/>
              <a:buChar char="●"/>
            </a:pPr>
            <a:r>
              <a:rPr lang="zh-TW" altLang="en-US" sz="2800" b="1" u="sng" dirty="0">
                <a:solidFill>
                  <a:srgbClr val="FF0000"/>
                </a:solidFill>
              </a:rPr>
              <a:t>重要單量子位元量子閘</a:t>
            </a:r>
            <a:endParaRPr lang="en-US" altLang="zh-TW" sz="2800" b="1" u="sng" dirty="0">
              <a:solidFill>
                <a:srgbClr val="FF0000"/>
              </a:solidFill>
            </a:endParaRPr>
          </a:p>
          <a:p>
            <a:pPr marL="342900" lvl="0" indent="-292100">
              <a:buSzPts val="2000"/>
              <a:buChar char="●"/>
            </a:pPr>
            <a:r>
              <a:rPr lang="zh-TW" altLang="en-US" sz="2800" dirty="0"/>
              <a:t>張量積</a:t>
            </a:r>
            <a:endParaRPr lang="en-US" altLang="zh-TW" sz="2800" dirty="0"/>
          </a:p>
          <a:p>
            <a:pPr marL="342900" lvl="0" indent="-292100">
              <a:buSzPts val="2000"/>
              <a:buChar char="●"/>
            </a:pPr>
            <a:r>
              <a:rPr lang="zh-TW" altLang="en-US" sz="2800" dirty="0"/>
              <a:t>其他單量子位元量子閘</a:t>
            </a:r>
            <a:endParaRPr lang="en-US" altLang="zh-TW" sz="2800" dirty="0"/>
          </a:p>
          <a:p>
            <a:pPr marL="342900" lvl="0" indent="-292100">
              <a:buSzPts val="2000"/>
              <a:buChar char="●"/>
            </a:pPr>
            <a:r>
              <a:rPr lang="zh-TW" altLang="en-US" sz="2800" dirty="0"/>
              <a:t>結語</a:t>
            </a:r>
            <a:endParaRPr lang="en-US" altLang="zh-TW" sz="2800" dirty="0"/>
          </a:p>
          <a:p>
            <a:pPr marL="0" marR="0" lvl="0" indent="0" algn="l" rtl="0">
              <a:lnSpc>
                <a:spcPct val="100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800" b="0" i="0" u="none" strike="noStrike" cap="none" dirty="0">
              <a:solidFill>
                <a:srgbClr val="000000"/>
              </a:solidFill>
              <a:latin typeface="Arial"/>
              <a:ea typeface="Arial"/>
              <a:cs typeface="Arial"/>
              <a:sym typeface="Arial"/>
            </a:endParaRPr>
          </a:p>
        </p:txBody>
      </p:sp>
      <p:sp>
        <p:nvSpPr>
          <p:cNvPr id="195" name="Google Shape;195;g10b70956f60_16_37"/>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24</a:t>
            </a:fld>
            <a:endParaRPr/>
          </a:p>
        </p:txBody>
      </p:sp>
    </p:spTree>
    <p:extLst>
      <p:ext uri="{BB962C8B-B14F-4D97-AF65-F5344CB8AC3E}">
        <p14:creationId xmlns:p14="http://schemas.microsoft.com/office/powerpoint/2010/main" val="36044816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重要單量子位元量子閘</a:t>
            </a:r>
          </a:p>
        </p:txBody>
      </p:sp>
      <p:sp>
        <p:nvSpPr>
          <p:cNvPr id="202" name="Google Shape;202;g104dfc26e88_3_11"/>
          <p:cNvSpPr txBox="1"/>
          <p:nvPr/>
        </p:nvSpPr>
        <p:spPr>
          <a:xfrm>
            <a:off x="497900" y="1512825"/>
            <a:ext cx="8229600" cy="3231624"/>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solidFill>
                  <a:schemeClr val="dk1"/>
                </a:solidFill>
              </a:rPr>
              <a:t>比照古典計算模式下的古典邏輯閘</a:t>
            </a:r>
            <a:r>
              <a:rPr lang="zh-TW" altLang="en-US" sz="1800" dirty="0">
                <a:solidFill>
                  <a:srgbClr val="FF0000"/>
                </a:solidFill>
              </a:rPr>
              <a:t>真值表（</a:t>
            </a:r>
            <a:r>
              <a:rPr lang="en-US" altLang="zh-TW" sz="1800" dirty="0">
                <a:solidFill>
                  <a:srgbClr val="FF0000"/>
                </a:solidFill>
              </a:rPr>
              <a:t>truth table</a:t>
            </a:r>
            <a:r>
              <a:rPr lang="zh-TW" altLang="en-US" sz="1800" dirty="0">
                <a:solidFill>
                  <a:srgbClr val="FF0000"/>
                </a:solidFill>
              </a:rPr>
              <a:t>）</a:t>
            </a:r>
            <a:r>
              <a:rPr lang="zh-TW" altLang="en-US" sz="1800" dirty="0">
                <a:solidFill>
                  <a:schemeClr val="tx1"/>
                </a:solidFill>
              </a:rPr>
              <a:t>，</a:t>
            </a:r>
            <a:r>
              <a:rPr lang="zh-TW" altLang="en-US" sz="1800" dirty="0">
                <a:solidFill>
                  <a:schemeClr val="dk1"/>
                </a:solidFill>
              </a:rPr>
              <a:t>我們也可以列出 </a:t>
            </a:r>
            <a:r>
              <a:rPr lang="en-US" altLang="zh-TW" sz="1800" dirty="0">
                <a:solidFill>
                  <a:srgbClr val="FF0000"/>
                </a:solidFill>
              </a:rPr>
              <a:t>X </a:t>
            </a:r>
            <a:r>
              <a:rPr lang="zh-TW" altLang="en-US" sz="1800" dirty="0">
                <a:solidFill>
                  <a:srgbClr val="FF0000"/>
                </a:solidFill>
              </a:rPr>
              <a:t>閘</a:t>
            </a:r>
            <a:r>
              <a:rPr lang="zh-TW" altLang="en-US" sz="1800" dirty="0" smtClean="0">
                <a:solidFill>
                  <a:schemeClr val="dk1"/>
                </a:solidFill>
              </a:rPr>
              <a:t>的</a:t>
            </a:r>
            <a:r>
              <a:rPr lang="zh-TW" altLang="en-US" sz="1800" dirty="0" smtClean="0">
                <a:solidFill>
                  <a:srgbClr val="FF0000"/>
                </a:solidFill>
              </a:rPr>
              <a:t>真</a:t>
            </a:r>
            <a:r>
              <a:rPr lang="zh-TW" altLang="en-US" sz="1800" dirty="0">
                <a:solidFill>
                  <a:srgbClr val="FF0000"/>
                </a:solidFill>
              </a:rPr>
              <a:t>值表</a:t>
            </a:r>
            <a:r>
              <a:rPr lang="zh-TW" altLang="en-US" sz="1800" dirty="0">
                <a:solidFill>
                  <a:schemeClr val="dk1"/>
                </a:solidFill>
              </a:rPr>
              <a:t>，如下所列</a:t>
            </a:r>
            <a:r>
              <a:rPr lang="zh-TW" altLang="en-US" sz="1800" dirty="0" smtClean="0">
                <a:solidFill>
                  <a:schemeClr val="dk1"/>
                </a:solidFill>
              </a:rPr>
              <a:t>：</a:t>
            </a:r>
            <a:endParaRPr lang="en-US" altLang="zh-TW" sz="1800" dirty="0" smtClean="0">
              <a:solidFill>
                <a:schemeClr val="dk1"/>
              </a:solidFill>
            </a:endParaRPr>
          </a:p>
          <a:p>
            <a:pPr marL="457200" indent="-342900" algn="just">
              <a:buClr>
                <a:schemeClr val="dk1"/>
              </a:buClr>
              <a:buSzPts val="1800"/>
              <a:buFont typeface="Arial"/>
              <a:buChar char="●"/>
            </a:pPr>
            <a:endParaRPr lang="en-US" altLang="zh-TW" sz="1800" dirty="0">
              <a:solidFill>
                <a:schemeClr val="dk1"/>
              </a:solidFill>
            </a:endParaRPr>
          </a:p>
          <a:p>
            <a:pPr marL="457200" indent="-342900" algn="just">
              <a:buClr>
                <a:schemeClr val="dk1"/>
              </a:buClr>
              <a:buSzPts val="1800"/>
              <a:buFont typeface="Arial"/>
              <a:buChar char="●"/>
            </a:pPr>
            <a:endParaRPr lang="en-US" altLang="zh-TW" sz="1800" dirty="0" smtClean="0">
              <a:solidFill>
                <a:schemeClr val="dk1"/>
              </a:solidFill>
            </a:endParaRPr>
          </a:p>
          <a:p>
            <a:pPr marL="457200" indent="-342900" algn="just">
              <a:buClr>
                <a:schemeClr val="dk1"/>
              </a:buClr>
              <a:buSzPts val="1800"/>
              <a:buFont typeface="Arial"/>
              <a:buChar char="●"/>
            </a:pPr>
            <a:endParaRPr lang="en-US" altLang="zh-TW" sz="1800" dirty="0">
              <a:solidFill>
                <a:schemeClr val="dk1"/>
              </a:solidFill>
            </a:endParaRPr>
          </a:p>
          <a:p>
            <a:pPr marL="457200" indent="-342900" algn="just">
              <a:buClr>
                <a:schemeClr val="dk1"/>
              </a:buClr>
              <a:buSzPts val="1800"/>
              <a:buFont typeface="Arial"/>
              <a:buChar char="●"/>
            </a:pPr>
            <a:r>
              <a:rPr lang="zh-TW" altLang="en-US" sz="1800" dirty="0"/>
              <a:t>不過</a:t>
            </a:r>
            <a:r>
              <a:rPr lang="zh-TW" altLang="en-US" sz="1800" dirty="0">
                <a:solidFill>
                  <a:srgbClr val="FF0000"/>
                </a:solidFill>
              </a:rPr>
              <a:t>真值表</a:t>
            </a:r>
            <a:r>
              <a:rPr lang="zh-TW" altLang="en-US" sz="1800" dirty="0"/>
              <a:t>僅由量子位元本徵態的角度表達</a:t>
            </a:r>
            <a:r>
              <a:rPr lang="zh-TW" altLang="en-US" sz="1800" dirty="0">
                <a:solidFill>
                  <a:srgbClr val="FF0000"/>
                </a:solidFill>
              </a:rPr>
              <a:t>量子位元狀態的改變</a:t>
            </a:r>
            <a:r>
              <a:rPr lang="zh-TW" altLang="en-US" sz="1800" dirty="0"/>
              <a:t>，對於處於疊</a:t>
            </a:r>
            <a:r>
              <a:rPr lang="zh-TW" altLang="en-US" sz="1800" dirty="0" smtClean="0"/>
              <a:t>加狀態</a:t>
            </a:r>
            <a:r>
              <a:rPr lang="zh-TW" altLang="en-US" sz="1800" dirty="0"/>
              <a:t>的量子位元則無法明確表示其狀態的改變情形</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相反的，不管量子位元是</a:t>
            </a:r>
            <a:r>
              <a:rPr lang="zh-TW" altLang="en-US" sz="1800" dirty="0" smtClean="0"/>
              <a:t>處於</a:t>
            </a:r>
            <a:r>
              <a:rPr lang="zh-TW" altLang="en-US" sz="1800" dirty="0"/>
              <a:t>本徵態還是處於疊加態，我們都可以透過量子閘的</a:t>
            </a:r>
            <a:r>
              <a:rPr lang="zh-TW" altLang="en-US" sz="1800" dirty="0">
                <a:solidFill>
                  <a:srgbClr val="FF0000"/>
                </a:solidFill>
              </a:rPr>
              <a:t>么正矩陣</a:t>
            </a:r>
            <a:r>
              <a:rPr lang="zh-TW" altLang="en-US" sz="1800" dirty="0"/>
              <a:t>來明確描述量子</a:t>
            </a:r>
            <a:r>
              <a:rPr lang="zh-TW" altLang="en-US" sz="1800" dirty="0" smtClean="0"/>
              <a:t>位元</a:t>
            </a:r>
            <a:r>
              <a:rPr lang="zh-TW" altLang="en-US" sz="1800" dirty="0"/>
              <a:t>的狀態經過量子閘操作的改變情形</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solidFill>
                  <a:schemeClr val="dk1"/>
                </a:solidFill>
              </a:rPr>
              <a:t>一般而言，我們幾乎都使用</a:t>
            </a:r>
            <a:r>
              <a:rPr lang="zh-TW" altLang="en-US" sz="1800" dirty="0">
                <a:solidFill>
                  <a:srgbClr val="FF0000"/>
                </a:solidFill>
              </a:rPr>
              <a:t>么正矩陣</a:t>
            </a:r>
            <a:r>
              <a:rPr lang="zh-TW" altLang="en-US" sz="1800" dirty="0">
                <a:solidFill>
                  <a:schemeClr val="dk1"/>
                </a:solidFill>
              </a:rPr>
              <a:t>來</a:t>
            </a:r>
            <a:r>
              <a:rPr lang="zh-TW" altLang="en-US" sz="1800" dirty="0" smtClean="0">
                <a:solidFill>
                  <a:schemeClr val="dk1"/>
                </a:solidFill>
              </a:rPr>
              <a:t>描述</a:t>
            </a:r>
            <a:r>
              <a:rPr lang="zh-TW" altLang="en-US" sz="1800" dirty="0">
                <a:solidFill>
                  <a:schemeClr val="dk1"/>
                </a:solidFill>
              </a:rPr>
              <a:t>量子閘，而較少使用或不使用真值表來描述量子閘</a:t>
            </a: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25</a:t>
            </a:fld>
            <a:endParaRPr/>
          </a:p>
        </p:txBody>
      </p:sp>
      <p:pic>
        <p:nvPicPr>
          <p:cNvPr id="2" name="圖片 1"/>
          <p:cNvPicPr>
            <a:picLocks noChangeAspect="1"/>
          </p:cNvPicPr>
          <p:nvPr/>
        </p:nvPicPr>
        <p:blipFill>
          <a:blip r:embed="rId3"/>
          <a:stretch>
            <a:fillRect/>
          </a:stretch>
        </p:blipFill>
        <p:spPr>
          <a:xfrm>
            <a:off x="3867150" y="1944964"/>
            <a:ext cx="1409700" cy="1000125"/>
          </a:xfrm>
          <a:prstGeom prst="rect">
            <a:avLst/>
          </a:prstGeom>
        </p:spPr>
      </p:pic>
    </p:spTree>
    <p:extLst>
      <p:ext uri="{BB962C8B-B14F-4D97-AF65-F5344CB8AC3E}">
        <p14:creationId xmlns:p14="http://schemas.microsoft.com/office/powerpoint/2010/main" val="10106048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重要單量子位元量子閘</a:t>
            </a:r>
          </a:p>
        </p:txBody>
      </p:sp>
      <p:sp>
        <p:nvSpPr>
          <p:cNvPr id="202" name="Google Shape;202;g104dfc26e88_3_11"/>
          <p:cNvSpPr txBox="1"/>
          <p:nvPr/>
        </p:nvSpPr>
        <p:spPr>
          <a:xfrm>
            <a:off x="497900" y="1512825"/>
            <a:ext cx="8229600" cy="2954625"/>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以下透過么正矩陣再一次描述 </a:t>
            </a:r>
            <a:r>
              <a:rPr lang="en-US" altLang="zh-TW" sz="1800" dirty="0">
                <a:solidFill>
                  <a:srgbClr val="FF0000"/>
                </a:solidFill>
              </a:rPr>
              <a:t>X </a:t>
            </a:r>
            <a:r>
              <a:rPr lang="zh-TW" altLang="en-US" sz="1800" dirty="0">
                <a:solidFill>
                  <a:srgbClr val="FF0000"/>
                </a:solidFill>
              </a:rPr>
              <a:t>閘</a:t>
            </a:r>
            <a:r>
              <a:rPr lang="zh-TW" altLang="en-US" sz="1800" dirty="0"/>
              <a:t>，</a:t>
            </a:r>
            <a:r>
              <a:rPr lang="en-US" altLang="zh-TW" sz="1800" dirty="0">
                <a:solidFill>
                  <a:srgbClr val="FF0000"/>
                </a:solidFill>
              </a:rPr>
              <a:t>X </a:t>
            </a:r>
            <a:r>
              <a:rPr lang="zh-TW" altLang="en-US" sz="1800" dirty="0">
                <a:solidFill>
                  <a:srgbClr val="FF0000"/>
                </a:solidFill>
              </a:rPr>
              <a:t>閘</a:t>
            </a:r>
            <a:r>
              <a:rPr lang="zh-TW" altLang="en-US" sz="1800" dirty="0"/>
              <a:t>的</a:t>
            </a:r>
            <a:r>
              <a:rPr lang="zh-TW" altLang="en-US" sz="1800" dirty="0">
                <a:solidFill>
                  <a:srgbClr val="FF0000"/>
                </a:solidFill>
              </a:rPr>
              <a:t>么正矩陣</a:t>
            </a:r>
            <a:r>
              <a:rPr lang="zh-TW" altLang="en-US" sz="1800" dirty="0"/>
              <a:t>如下所示</a:t>
            </a:r>
            <a:r>
              <a:rPr lang="zh-TW" altLang="en-US" sz="1800" dirty="0" smtClean="0"/>
              <a:t>：</a:t>
            </a:r>
            <a:endParaRPr lang="en-US" altLang="zh-TW" sz="1800" dirty="0" smtClean="0"/>
          </a:p>
          <a:p>
            <a:pPr marL="457200" indent="-342900" algn="just">
              <a:buClr>
                <a:schemeClr val="dk1"/>
              </a:buClr>
              <a:buSzPts val="1800"/>
              <a:buFont typeface="Arial"/>
              <a:buChar char="●"/>
            </a:pPr>
            <a:endParaRPr lang="en-US" altLang="zh-TW" sz="1800" dirty="0">
              <a:solidFill>
                <a:schemeClr val="dk1"/>
              </a:solidFill>
            </a:endParaRPr>
          </a:p>
          <a:p>
            <a:pPr marL="457200" indent="-342900" algn="just">
              <a:buClr>
                <a:schemeClr val="dk1"/>
              </a:buClr>
              <a:buSzPts val="1800"/>
              <a:buFont typeface="Arial"/>
              <a:buChar char="●"/>
            </a:pPr>
            <a:endParaRPr lang="en-US" altLang="zh-TW" sz="1800" dirty="0" smtClean="0">
              <a:solidFill>
                <a:schemeClr val="dk1"/>
              </a:solidFill>
            </a:endParaRPr>
          </a:p>
          <a:p>
            <a:pPr marL="457200" indent="-342900" algn="just">
              <a:buClr>
                <a:schemeClr val="dk1"/>
              </a:buClr>
              <a:buSzPts val="1800"/>
              <a:buFont typeface="Arial"/>
              <a:buChar char="●"/>
            </a:pPr>
            <a:endParaRPr lang="en-US" altLang="zh-TW" sz="1800" dirty="0">
              <a:solidFill>
                <a:schemeClr val="dk1"/>
              </a:solidFill>
            </a:endParaRPr>
          </a:p>
          <a:p>
            <a:pPr marL="457200" indent="-342900" algn="just">
              <a:buClr>
                <a:schemeClr val="dk1"/>
              </a:buClr>
              <a:buSzPts val="1800"/>
              <a:buFont typeface="Arial"/>
              <a:buChar char="●"/>
            </a:pPr>
            <a:endParaRPr lang="en-US" altLang="zh-TW" sz="1800" dirty="0" smtClean="0">
              <a:solidFill>
                <a:schemeClr val="dk1"/>
              </a:solidFill>
            </a:endParaRPr>
          </a:p>
          <a:p>
            <a:pPr marL="457200" indent="-342900" algn="just">
              <a:buClr>
                <a:schemeClr val="dk1"/>
              </a:buClr>
              <a:buSzPts val="1800"/>
              <a:buFont typeface="Arial"/>
              <a:buChar char="●"/>
            </a:pPr>
            <a:r>
              <a:rPr lang="zh-TW" altLang="en-US" sz="1800" dirty="0">
                <a:solidFill>
                  <a:schemeClr val="dk1"/>
                </a:solidFill>
              </a:rPr>
              <a:t>一個處於</a:t>
            </a:r>
            <a:r>
              <a:rPr lang="zh-TW" altLang="en-US" sz="1800" dirty="0">
                <a:solidFill>
                  <a:srgbClr val="FF0000"/>
                </a:solidFill>
              </a:rPr>
              <a:t>疊加狀態</a:t>
            </a:r>
            <a:r>
              <a:rPr lang="zh-TW" altLang="en-US" sz="1800" dirty="0">
                <a:solidFill>
                  <a:schemeClr val="dk1"/>
                </a:solidFill>
              </a:rPr>
              <a:t>的量子位元 </a:t>
            </a:r>
            <a:r>
              <a:rPr lang="zh-TW" altLang="en-US" sz="1800" dirty="0" smtClean="0">
                <a:solidFill>
                  <a:schemeClr val="dk1"/>
                </a:solidFill>
              </a:rPr>
              <a:t>𝛼</a:t>
            </a:r>
            <a:r>
              <a:rPr lang="en-US" altLang="zh-TW" sz="1800" dirty="0">
                <a:solidFill>
                  <a:schemeClr val="dk1"/>
                </a:solidFill>
              </a:rPr>
              <a:t>|0</a:t>
            </a:r>
            <a:r>
              <a:rPr lang="en-US" altLang="zh-TW" sz="1800" dirty="0" smtClean="0">
                <a:solidFill>
                  <a:schemeClr val="dk1"/>
                </a:solidFill>
              </a:rPr>
              <a:t>&gt; + </a:t>
            </a:r>
            <a:r>
              <a:rPr lang="zh-TW" altLang="en-US" sz="1800" dirty="0" smtClean="0">
                <a:solidFill>
                  <a:schemeClr val="dk1"/>
                </a:solidFill>
              </a:rPr>
              <a:t>𝛽</a:t>
            </a:r>
            <a:r>
              <a:rPr lang="en-US" altLang="zh-TW" sz="1800" dirty="0" smtClean="0">
                <a:solidFill>
                  <a:schemeClr val="dk1"/>
                </a:solidFill>
              </a:rPr>
              <a:t>|</a:t>
            </a:r>
            <a:r>
              <a:rPr lang="en-US" altLang="zh-TW" sz="1800" dirty="0" smtClean="0"/>
              <a:t>1&gt;</a:t>
            </a:r>
            <a:r>
              <a:rPr lang="zh-TW" altLang="en-US" sz="1800" dirty="0" smtClean="0"/>
              <a:t>，</a:t>
            </a:r>
            <a:r>
              <a:rPr lang="zh-TW" altLang="en-US" sz="1800" dirty="0" smtClean="0">
                <a:solidFill>
                  <a:schemeClr val="dk1"/>
                </a:solidFill>
              </a:rPr>
              <a:t>在</a:t>
            </a:r>
            <a:r>
              <a:rPr lang="zh-TW" altLang="en-US" sz="1800" dirty="0">
                <a:solidFill>
                  <a:schemeClr val="dk1"/>
                </a:solidFill>
              </a:rPr>
              <a:t>經過 </a:t>
            </a:r>
            <a:r>
              <a:rPr lang="en-US" altLang="zh-TW" sz="1800" dirty="0">
                <a:solidFill>
                  <a:srgbClr val="FF0000"/>
                </a:solidFill>
              </a:rPr>
              <a:t>X </a:t>
            </a:r>
            <a:r>
              <a:rPr lang="zh-TW" altLang="en-US" sz="1800" dirty="0">
                <a:solidFill>
                  <a:srgbClr val="FF0000"/>
                </a:solidFill>
              </a:rPr>
              <a:t>閘</a:t>
            </a:r>
            <a:r>
              <a:rPr lang="zh-TW" altLang="en-US" sz="1800" dirty="0">
                <a:solidFill>
                  <a:schemeClr val="dk1"/>
                </a:solidFill>
              </a:rPr>
              <a:t>操作（或運算）後</a:t>
            </a:r>
            <a:r>
              <a:rPr lang="zh-TW" altLang="en-US" sz="1800" dirty="0" smtClean="0">
                <a:solidFill>
                  <a:schemeClr val="dk1"/>
                </a:solidFill>
              </a:rPr>
              <a:t>變成 𝛽</a:t>
            </a:r>
            <a:r>
              <a:rPr lang="en-US" altLang="zh-TW" sz="1800" dirty="0" smtClean="0">
                <a:solidFill>
                  <a:schemeClr val="dk1"/>
                </a:solidFill>
              </a:rPr>
              <a:t>|</a:t>
            </a:r>
            <a:r>
              <a:rPr lang="en-US" altLang="zh-TW" sz="1800" dirty="0">
                <a:solidFill>
                  <a:schemeClr val="dk1"/>
                </a:solidFill>
              </a:rPr>
              <a:t>0&gt; </a:t>
            </a:r>
            <a:r>
              <a:rPr lang="en-US" altLang="zh-TW" sz="1800" dirty="0" smtClean="0">
                <a:solidFill>
                  <a:schemeClr val="dk1"/>
                </a:solidFill>
              </a:rPr>
              <a:t>+</a:t>
            </a:r>
            <a:r>
              <a:rPr lang="zh-TW" altLang="en-US" sz="1800" dirty="0">
                <a:solidFill>
                  <a:schemeClr val="dk1"/>
                </a:solidFill>
              </a:rPr>
              <a:t>𝛼</a:t>
            </a:r>
            <a:r>
              <a:rPr lang="en-US" altLang="zh-TW" sz="1800" dirty="0" smtClean="0">
                <a:solidFill>
                  <a:schemeClr val="dk1"/>
                </a:solidFill>
              </a:rPr>
              <a:t>|</a:t>
            </a:r>
            <a:r>
              <a:rPr lang="en-US" altLang="zh-TW" sz="1800" dirty="0"/>
              <a:t>1</a:t>
            </a:r>
            <a:r>
              <a:rPr lang="en-US" altLang="zh-TW" sz="1800" dirty="0" smtClean="0"/>
              <a:t>&gt;</a:t>
            </a:r>
            <a:r>
              <a:rPr lang="zh-TW" altLang="en-US" sz="1800" dirty="0" smtClean="0"/>
              <a:t>，</a:t>
            </a:r>
            <a:r>
              <a:rPr lang="zh-TW" altLang="en-US" sz="1800" dirty="0" smtClean="0">
                <a:solidFill>
                  <a:schemeClr val="dk1"/>
                </a:solidFill>
              </a:rPr>
              <a:t>驗證</a:t>
            </a:r>
            <a:r>
              <a:rPr lang="zh-TW" altLang="en-US" sz="1800" dirty="0">
                <a:solidFill>
                  <a:schemeClr val="dk1"/>
                </a:solidFill>
              </a:rPr>
              <a:t>如下：</a:t>
            </a:r>
          </a:p>
          <a:p>
            <a:pPr marL="457200" indent="-342900" algn="just">
              <a:buClr>
                <a:schemeClr val="dk1"/>
              </a:buClr>
              <a:buSzPts val="1800"/>
              <a:buFont typeface="Arial"/>
              <a:buChar char="●"/>
            </a:pPr>
            <a:endParaRPr lang="en-US" altLang="zh-TW" sz="1800" dirty="0">
              <a:solidFill>
                <a:schemeClr val="dk1"/>
              </a:solidFill>
            </a:endParaRPr>
          </a:p>
          <a:p>
            <a:pPr marL="457200" indent="-342900" algn="just">
              <a:buClr>
                <a:schemeClr val="dk1"/>
              </a:buClr>
              <a:buSzPts val="1800"/>
              <a:buFont typeface="Arial"/>
              <a:buChar char="●"/>
            </a:pPr>
            <a:endParaRPr lang="en-US" altLang="zh-TW" sz="1800" dirty="0" smtClean="0">
              <a:solidFill>
                <a:schemeClr val="dk1"/>
              </a:solidFill>
            </a:endParaRPr>
          </a:p>
          <a:p>
            <a:pPr marL="457200" indent="-342900" algn="just">
              <a:buClr>
                <a:schemeClr val="dk1"/>
              </a:buClr>
              <a:buSzPts val="1800"/>
              <a:buFont typeface="Arial"/>
              <a:buChar char="●"/>
            </a:pPr>
            <a:endParaRPr lang="en-US" altLang="zh-TW" sz="1800" dirty="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26</a:t>
            </a:fld>
            <a:endParaRPr/>
          </a:p>
        </p:txBody>
      </p:sp>
      <p:pic>
        <p:nvPicPr>
          <p:cNvPr id="3" name="圖片 2"/>
          <p:cNvPicPr>
            <a:picLocks noChangeAspect="1"/>
          </p:cNvPicPr>
          <p:nvPr/>
        </p:nvPicPr>
        <p:blipFill>
          <a:blip r:embed="rId3"/>
          <a:stretch>
            <a:fillRect/>
          </a:stretch>
        </p:blipFill>
        <p:spPr>
          <a:xfrm>
            <a:off x="1930626" y="2020641"/>
            <a:ext cx="942975" cy="742253"/>
          </a:xfrm>
          <a:prstGeom prst="rect">
            <a:avLst/>
          </a:prstGeom>
        </p:spPr>
      </p:pic>
      <p:pic>
        <p:nvPicPr>
          <p:cNvPr id="4" name="圖片 3"/>
          <p:cNvPicPr>
            <a:picLocks noChangeAspect="1"/>
          </p:cNvPicPr>
          <p:nvPr/>
        </p:nvPicPr>
        <p:blipFill>
          <a:blip r:embed="rId4"/>
          <a:stretch>
            <a:fillRect/>
          </a:stretch>
        </p:blipFill>
        <p:spPr>
          <a:xfrm>
            <a:off x="1930626" y="3666218"/>
            <a:ext cx="1905000" cy="742950"/>
          </a:xfrm>
          <a:prstGeom prst="rect">
            <a:avLst/>
          </a:prstGeom>
        </p:spPr>
      </p:pic>
    </p:spTree>
    <p:extLst>
      <p:ext uri="{BB962C8B-B14F-4D97-AF65-F5344CB8AC3E}">
        <p14:creationId xmlns:p14="http://schemas.microsoft.com/office/powerpoint/2010/main" val="13274339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136571" y="394565"/>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3.3a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smtClean="0">
                <a:latin typeface="Calibri"/>
                <a:ea typeface="Calibri"/>
                <a:cs typeface="Calibri"/>
                <a:sym typeface="Calibri"/>
              </a:rPr>
              <a:t>1:</a:t>
            </a:r>
            <a:endParaRPr dirty="0"/>
          </a:p>
        </p:txBody>
      </p:sp>
      <p:sp>
        <p:nvSpPr>
          <p:cNvPr id="202" name="Google Shape;202;g104dfc26e88_3_11"/>
          <p:cNvSpPr txBox="1"/>
          <p:nvPr/>
        </p:nvSpPr>
        <p:spPr>
          <a:xfrm>
            <a:off x="0" y="1078345"/>
            <a:ext cx="8229600" cy="1015632"/>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t>以下再介紹一個重要的量子閘</a:t>
            </a:r>
            <a:r>
              <a:rPr lang="en-US" altLang="zh-TW" sz="1800" dirty="0"/>
              <a:t>—H </a:t>
            </a:r>
            <a:r>
              <a:rPr lang="zh-TW" altLang="en-US" sz="1800" dirty="0"/>
              <a:t>閘，也就是哈達馬閘（</a:t>
            </a:r>
            <a:r>
              <a:rPr lang="en-US" altLang="zh-TW" sz="1800" dirty="0" err="1"/>
              <a:t>Hadamard</a:t>
            </a:r>
            <a:r>
              <a:rPr lang="en-US" altLang="zh-TW" sz="1800" dirty="0"/>
              <a:t> gate</a:t>
            </a:r>
            <a:r>
              <a:rPr lang="zh-TW" altLang="en-US" sz="1800" dirty="0"/>
              <a:t>）。這是一個可以將量子位元由本徵態轉變為疊加態的重要量子閘</a:t>
            </a:r>
            <a:r>
              <a:rPr lang="zh-TW" altLang="en-US" sz="1800" dirty="0" smtClean="0"/>
              <a:t>。</a:t>
            </a:r>
            <a:endParaRPr lang="en-US" altLang="zh-TW" sz="1800" dirty="0" smtClean="0"/>
          </a:p>
          <a:p>
            <a:pPr marL="457200" lvl="3" indent="-342900" algn="just">
              <a:buClr>
                <a:schemeClr val="dk1"/>
              </a:buClr>
              <a:buSzPts val="1800"/>
              <a:buFont typeface="Arial"/>
              <a:buChar char="●"/>
            </a:pPr>
            <a:r>
              <a:rPr lang="zh-TW" altLang="en-US" sz="1800" dirty="0"/>
              <a:t>我們先透過以下幾 個範例程式展示 </a:t>
            </a:r>
            <a:r>
              <a:rPr lang="en-US" altLang="zh-TW" sz="1800" dirty="0"/>
              <a:t>H </a:t>
            </a:r>
            <a:r>
              <a:rPr lang="zh-TW" altLang="en-US" sz="1800" dirty="0"/>
              <a:t>閘的應用。</a:t>
            </a:r>
            <a:endParaRPr lang="en-US" altLang="zh-TW" sz="1800" dirty="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27</a:t>
            </a:fld>
            <a:endParaRPr/>
          </a:p>
        </p:txBody>
      </p:sp>
      <p:sp>
        <p:nvSpPr>
          <p:cNvPr id="2" name="矩形 1"/>
          <p:cNvSpPr/>
          <p:nvPr/>
        </p:nvSpPr>
        <p:spPr>
          <a:xfrm>
            <a:off x="296228" y="2432838"/>
            <a:ext cx="5464630" cy="1323439"/>
          </a:xfrm>
          <a:prstGeom prst="rect">
            <a:avLst/>
          </a:prstGeom>
        </p:spPr>
        <p:txBody>
          <a:bodyPr wrap="square">
            <a:spAutoFit/>
          </a:bodyPr>
          <a:lstStyle/>
          <a:p>
            <a:r>
              <a:rPr lang="en-US" altLang="zh-TW" sz="1600" dirty="0">
                <a:solidFill>
                  <a:srgbClr val="3333FF"/>
                </a:solidFill>
                <a:latin typeface="Arial Narrow" panose="020B0606020202030204" pitchFamily="34" charset="0"/>
              </a:rPr>
              <a:t> 1 #Program 3.3a Apply X-gate and H-gate to qubit</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import math</a:t>
            </a:r>
          </a:p>
          <a:p>
            <a:r>
              <a:rPr lang="en-US" altLang="zh-TW" sz="1600" dirty="0">
                <a:solidFill>
                  <a:srgbClr val="3333FF"/>
                </a:solidFill>
                <a:latin typeface="Arial Narrow" panose="020B0606020202030204" pitchFamily="34" charset="0"/>
              </a:rPr>
              <a:t> 4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(4)</a:t>
            </a:r>
          </a:p>
          <a:p>
            <a:r>
              <a:rPr lang="en-US" altLang="zh-TW" sz="1600" dirty="0">
                <a:solidFill>
                  <a:srgbClr val="3333FF"/>
                </a:solidFill>
                <a:latin typeface="Arial Narrow" panose="020B0606020202030204" pitchFamily="34" charset="0"/>
              </a:rPr>
              <a:t> 5 </a:t>
            </a:r>
            <a:r>
              <a:rPr lang="en-US" altLang="zh-TW" sz="1600" dirty="0" err="1">
                <a:solidFill>
                  <a:srgbClr val="3333FF"/>
                </a:solidFill>
                <a:latin typeface="Arial Narrow" panose="020B0606020202030204" pitchFamily="34" charset="0"/>
              </a:rPr>
              <a:t>qc.initialize</a:t>
            </a:r>
            <a:r>
              <a:rPr lang="en-US" altLang="zh-TW" sz="1600" dirty="0">
                <a:solidFill>
                  <a:srgbClr val="3333FF"/>
                </a:solidFill>
                <a:latin typeface="Arial Narrow" panose="020B0606020202030204" pitchFamily="34" charset="0"/>
              </a:rPr>
              <a:t>([1/</a:t>
            </a:r>
            <a:r>
              <a:rPr lang="en-US" altLang="zh-TW" sz="1600" dirty="0" err="1">
                <a:solidFill>
                  <a:srgbClr val="3333FF"/>
                </a:solidFill>
                <a:latin typeface="Arial Narrow" panose="020B0606020202030204" pitchFamily="34" charset="0"/>
              </a:rPr>
              <a:t>math.sqrt</a:t>
            </a:r>
            <a:r>
              <a:rPr lang="en-US" altLang="zh-TW" sz="1600" dirty="0">
                <a:solidFill>
                  <a:srgbClr val="3333FF"/>
                </a:solidFill>
                <a:latin typeface="Arial Narrow" panose="020B0606020202030204" pitchFamily="34" charset="0"/>
              </a:rPr>
              <a:t>(2), 1/</a:t>
            </a:r>
            <a:r>
              <a:rPr lang="en-US" altLang="zh-TW" sz="1600" dirty="0" err="1">
                <a:solidFill>
                  <a:srgbClr val="3333FF"/>
                </a:solidFill>
                <a:latin typeface="Arial Narrow" panose="020B0606020202030204" pitchFamily="34" charset="0"/>
              </a:rPr>
              <a:t>math.sqrt</a:t>
            </a:r>
            <a:r>
              <a:rPr lang="en-US" altLang="zh-TW" sz="1600" dirty="0">
                <a:solidFill>
                  <a:srgbClr val="3333FF"/>
                </a:solidFill>
                <a:latin typeface="Arial Narrow" panose="020B0606020202030204" pitchFamily="34" charset="0"/>
              </a:rPr>
              <a:t>(2)],0)</a:t>
            </a:r>
            <a:endParaRPr lang="zh-TW" altLang="en-US" sz="1600" dirty="0">
              <a:solidFill>
                <a:srgbClr val="3333FF"/>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8" name="語音泡泡: 矩形 2">
                <a:extLst>
                  <a:ext uri="{FF2B5EF4-FFF2-40B4-BE49-F238E27FC236}">
                    <a16:creationId xmlns:a16="http://schemas.microsoft.com/office/drawing/2014/main" id="{CD475BB0-F47E-4007-AA0C-4837354643B8}"/>
                  </a:ext>
                </a:extLst>
              </p:cNvPr>
              <p:cNvSpPr/>
              <p:nvPr/>
            </p:nvSpPr>
            <p:spPr>
              <a:xfrm>
                <a:off x="4789715" y="1973943"/>
                <a:ext cx="4093028" cy="3063517"/>
              </a:xfrm>
              <a:prstGeom prst="wedgeRectCallout">
                <a:avLst>
                  <a:gd name="adj1" fmla="val -77556"/>
                  <a:gd name="adj2" fmla="val -2018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a:solidFill>
                      <a:srgbClr val="FF0000"/>
                    </a:solidFill>
                  </a:rPr>
                  <a:t>math </a:t>
                </a:r>
                <a:r>
                  <a:rPr lang="zh-TW" altLang="en-US" dirty="0">
                    <a:solidFill>
                      <a:srgbClr val="FF0000"/>
                    </a:solidFill>
                  </a:rPr>
                  <a:t>模組。</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(4) </a:t>
                </a:r>
                <a:r>
                  <a:rPr lang="zh-TW" altLang="en-US" dirty="0">
                    <a:solidFill>
                      <a:srgbClr val="FF0000"/>
                    </a:solidFill>
                  </a:rPr>
                  <a:t>建構一個包含 </a:t>
                </a:r>
                <a:r>
                  <a:rPr lang="en-US" altLang="zh-TW" dirty="0">
                    <a:solidFill>
                      <a:srgbClr val="FF0000"/>
                    </a:solidFill>
                  </a:rPr>
                  <a:t>4 </a:t>
                </a:r>
                <a:r>
                  <a:rPr lang="zh-TW" altLang="en-US" dirty="0">
                    <a:solidFill>
                      <a:srgbClr val="FF0000"/>
                    </a:solidFill>
                  </a:rPr>
                  <a:t>個量子位元的量子線路物件</a:t>
                </a:r>
                <a:r>
                  <a:rPr lang="zh-TW" altLang="en-US" dirty="0" smtClean="0">
                    <a:solidFill>
                      <a:srgbClr val="FF0000"/>
                    </a:solidFill>
                  </a:rPr>
                  <a:t>，儲存</a:t>
                </a:r>
                <a:r>
                  <a:rPr lang="zh-TW" altLang="en-US" dirty="0">
                    <a:solidFill>
                      <a:srgbClr val="FF0000"/>
                    </a:solidFill>
                  </a:rPr>
                  <a:t>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err="1">
                    <a:solidFill>
                      <a:srgbClr val="FF0000"/>
                    </a:solidFill>
                  </a:rPr>
                  <a:t>qc.initialize</a:t>
                </a:r>
                <a:r>
                  <a:rPr lang="en-US" altLang="zh-TW" dirty="0">
                    <a:solidFill>
                      <a:srgbClr val="FF0000"/>
                    </a:solidFill>
                  </a:rPr>
                  <a:t>([1/</a:t>
                </a:r>
                <a:r>
                  <a:rPr lang="en-US" altLang="zh-TW" dirty="0" err="1">
                    <a:solidFill>
                      <a:srgbClr val="FF0000"/>
                    </a:solidFill>
                  </a:rPr>
                  <a:t>math.sqrt</a:t>
                </a:r>
                <a:r>
                  <a:rPr lang="en-US" altLang="zh-TW" dirty="0">
                    <a:solidFill>
                      <a:srgbClr val="FF0000"/>
                    </a:solidFill>
                  </a:rPr>
                  <a:t>(2), 1/</a:t>
                </a:r>
                <a:r>
                  <a:rPr lang="en-US" altLang="zh-TW" dirty="0" err="1">
                    <a:solidFill>
                      <a:srgbClr val="FF0000"/>
                    </a:solidFill>
                  </a:rPr>
                  <a:t>math.sqrt</a:t>
                </a:r>
                <a:r>
                  <a:rPr lang="en-US" altLang="zh-TW" dirty="0">
                    <a:solidFill>
                      <a:srgbClr val="FF0000"/>
                    </a:solidFill>
                  </a:rPr>
                  <a:t>(2)],0) </a:t>
                </a:r>
                <a:r>
                  <a:rPr lang="zh-TW" altLang="en-US" dirty="0">
                    <a:solidFill>
                      <a:srgbClr val="FF0000"/>
                    </a:solidFill>
                  </a:rPr>
                  <a:t>呼叫 </a:t>
                </a:r>
                <a:r>
                  <a:rPr lang="en-US" altLang="zh-TW" dirty="0" err="1">
                    <a:solidFill>
                      <a:srgbClr val="FF0000"/>
                    </a:solidFill>
                  </a:rPr>
                  <a:t>QuantumCircuit</a:t>
                </a:r>
                <a:endParaRPr lang="en-US" altLang="zh-TW" dirty="0">
                  <a:solidFill>
                    <a:srgbClr val="FF0000"/>
                  </a:solidFill>
                </a:endParaRPr>
              </a:p>
              <a:p>
                <a:r>
                  <a:rPr lang="zh-TW" altLang="en-US" dirty="0">
                    <a:solidFill>
                      <a:srgbClr val="FF0000"/>
                    </a:solidFill>
                  </a:rPr>
                  <a:t>類別的 </a:t>
                </a:r>
                <a:r>
                  <a:rPr lang="en-US" altLang="zh-TW" dirty="0">
                    <a:solidFill>
                      <a:srgbClr val="FF0000"/>
                    </a:solidFill>
                  </a:rPr>
                  <a:t>initialize </a:t>
                </a:r>
                <a:r>
                  <a:rPr lang="zh-TW" altLang="en-US" dirty="0">
                    <a:solidFill>
                      <a:srgbClr val="FF0000"/>
                    </a:solidFill>
                  </a:rPr>
                  <a:t>方法，將量子線路中索引值為 </a:t>
                </a:r>
                <a:r>
                  <a:rPr lang="en-US" altLang="zh-TW" dirty="0">
                    <a:solidFill>
                      <a:srgbClr val="FF0000"/>
                    </a:solidFill>
                  </a:rPr>
                  <a:t>0 </a:t>
                </a:r>
                <a:r>
                  <a:rPr lang="zh-TW" altLang="en-US" dirty="0">
                    <a:solidFill>
                      <a:srgbClr val="FF0000"/>
                    </a:solidFill>
                  </a:rPr>
                  <a:t>的量子位元的狀態設為</a:t>
                </a:r>
                <a:r>
                  <a:rPr lang="zh-TW" altLang="en-US" dirty="0" smtClean="0">
                    <a:solidFill>
                      <a:srgbClr val="FF0000"/>
                    </a:solidFill>
                  </a:rPr>
                  <a:t>狀態向量</a:t>
                </a:r>
                <a14:m>
                  <m:oMath xmlns:m="http://schemas.openxmlformats.org/officeDocument/2006/math">
                    <m:d>
                      <m:dPr>
                        <m:ctrlPr>
                          <a:rPr lang="en-US" altLang="zh-TW" i="1">
                            <a:solidFill>
                              <a:srgbClr val="FF0000"/>
                            </a:solidFill>
                            <a:latin typeface="Cambria Math" panose="02040503050406030204" pitchFamily="18" charset="0"/>
                          </a:rPr>
                        </m:ctrlPr>
                      </m:dPr>
                      <m:e>
                        <m:f>
                          <m:fPr>
                            <m:type m:val="noBar"/>
                            <m:ctrlPr>
                              <a:rPr lang="en-US" altLang="zh-TW" i="1">
                                <a:solidFill>
                                  <a:srgbClr val="FF0000"/>
                                </a:solidFill>
                                <a:latin typeface="Cambria Math" panose="02040503050406030204" pitchFamily="18" charset="0"/>
                              </a:rPr>
                            </m:ctrlPr>
                          </m:fPr>
                          <m:num>
                            <m:rad>
                              <m:radPr>
                                <m:degHide m:val="on"/>
                                <m:ctrlPr>
                                  <a:rPr lang="en-US" altLang="zh-TW"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1</m:t>
                                    </m:r>
                                  </m:num>
                                  <m:den>
                                    <m:r>
                                      <a:rPr lang="en-US" altLang="zh-TW" i="1">
                                        <a:solidFill>
                                          <a:srgbClr val="FF0000"/>
                                        </a:solidFill>
                                        <a:latin typeface="Cambria Math" panose="02040503050406030204" pitchFamily="18" charset="0"/>
                                      </a:rPr>
                                      <m:t>3</m:t>
                                    </m:r>
                                  </m:den>
                                </m:f>
                              </m:e>
                            </m:rad>
                          </m:num>
                          <m:den>
                            <m:rad>
                              <m:radPr>
                                <m:degHide m:val="on"/>
                                <m:ctrlPr>
                                  <a:rPr lang="en-US" altLang="zh-TW" i="1">
                                    <a:solidFill>
                                      <a:srgbClr val="FF0000"/>
                                    </a:solidFill>
                                    <a:latin typeface="Cambria Math" panose="02040503050406030204" pitchFamily="18" charset="0"/>
                                  </a:rPr>
                                </m:ctrlPr>
                              </m:radPr>
                              <m:deg/>
                              <m:e>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2</m:t>
                                    </m:r>
                                  </m:num>
                                  <m:den>
                                    <m:r>
                                      <a:rPr lang="en-US" altLang="zh-TW" i="1">
                                        <a:solidFill>
                                          <a:srgbClr val="FF0000"/>
                                        </a:solidFill>
                                        <a:latin typeface="Cambria Math" panose="02040503050406030204" pitchFamily="18" charset="0"/>
                                      </a:rPr>
                                      <m:t>3</m:t>
                                    </m:r>
                                  </m:den>
                                </m:f>
                              </m:e>
                            </m:rad>
                          </m:den>
                        </m:f>
                      </m:e>
                    </m:d>
                  </m:oMath>
                </a14:m>
                <a:r>
                  <a:rPr lang="zh-TW" altLang="en-US" dirty="0">
                    <a:solidFill>
                      <a:srgbClr val="FF0000"/>
                    </a:solidFill>
                  </a:rPr>
                  <a:t>，以狄拉克記號記為 </a:t>
                </a:r>
                <a:r>
                  <a:rPr lang="en-US" altLang="zh-TW" dirty="0" smtClean="0">
                    <a:solidFill>
                      <a:srgbClr val="FF0000"/>
                    </a:solidFill>
                  </a:rPr>
                  <a:t>|+&gt;</a:t>
                </a:r>
                <a:r>
                  <a:rPr lang="zh-TW" altLang="en-US" dirty="0" smtClean="0">
                    <a:solidFill>
                      <a:srgbClr val="FF0000"/>
                    </a:solidFill>
                  </a:rPr>
                  <a:t>。</a:t>
                </a:r>
                <a:endParaRPr lang="zh-TW" altLang="en-US" dirty="0">
                  <a:solidFill>
                    <a:srgbClr val="FF0000"/>
                  </a:solidFill>
                </a:endParaRPr>
              </a:p>
            </p:txBody>
          </p:sp>
        </mc:Choice>
        <mc:Fallback xmlns="">
          <p:sp>
            <p:nvSpPr>
              <p:cNvPr id="8" name="語音泡泡: 矩形 2">
                <a:extLst>
                  <a:ext uri="{FF2B5EF4-FFF2-40B4-BE49-F238E27FC236}">
                    <a16:creationId xmlns:a16="http://schemas.microsoft.com/office/drawing/2014/main" id="{CD475BB0-F47E-4007-AA0C-4837354643B8}"/>
                  </a:ext>
                </a:extLst>
              </p:cNvPr>
              <p:cNvSpPr>
                <a:spLocks noRot="1" noChangeAspect="1" noMove="1" noResize="1" noEditPoints="1" noAdjustHandles="1" noChangeArrowheads="1" noChangeShapeType="1" noTextEdit="1"/>
              </p:cNvSpPr>
              <p:nvPr/>
            </p:nvSpPr>
            <p:spPr>
              <a:xfrm>
                <a:off x="4789715" y="1973943"/>
                <a:ext cx="4093028" cy="3063517"/>
              </a:xfrm>
              <a:prstGeom prst="wedgeRectCallout">
                <a:avLst>
                  <a:gd name="adj1" fmla="val -77556"/>
                  <a:gd name="adj2" fmla="val -20180"/>
                </a:avLst>
              </a:prstGeom>
              <a:blipFill>
                <a:blip r:embed="rId3"/>
                <a:stretch>
                  <a:fillRect/>
                </a:stretch>
              </a:blipFill>
              <a:ln>
                <a:solidFill>
                  <a:srgbClr val="FF0000"/>
                </a:solidFill>
              </a:ln>
            </p:spPr>
            <p:txBody>
              <a:bodyPr/>
              <a:lstStyle/>
              <a:p>
                <a:r>
                  <a:rPr lang="zh-TW" altLang="en-US">
                    <a:noFill/>
                  </a:rPr>
                  <a:t> </a:t>
                </a:r>
              </a:p>
            </p:txBody>
          </p:sp>
        </mc:Fallback>
      </mc:AlternateContent>
    </p:spTree>
    <p:extLst>
      <p:ext uri="{BB962C8B-B14F-4D97-AF65-F5344CB8AC3E}">
        <p14:creationId xmlns:p14="http://schemas.microsoft.com/office/powerpoint/2010/main" val="1033647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252685" y="361865"/>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3.3a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2</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28</a:t>
            </a:fld>
            <a:endParaRPr/>
          </a:p>
        </p:txBody>
      </p:sp>
      <p:sp>
        <p:nvSpPr>
          <p:cNvPr id="2" name="矩形 1"/>
          <p:cNvSpPr/>
          <p:nvPr/>
        </p:nvSpPr>
        <p:spPr>
          <a:xfrm>
            <a:off x="252685" y="1312223"/>
            <a:ext cx="5464630" cy="1323439"/>
          </a:xfrm>
          <a:prstGeom prst="rect">
            <a:avLst/>
          </a:prstGeom>
        </p:spPr>
        <p:txBody>
          <a:bodyPr wrap="square">
            <a:spAutoFit/>
          </a:bodyPr>
          <a:lstStyle/>
          <a:p>
            <a:r>
              <a:rPr lang="en-US" altLang="zh-TW" sz="1600" dirty="0">
                <a:solidFill>
                  <a:srgbClr val="3333FF"/>
                </a:solidFill>
                <a:latin typeface="Arial Narrow" panose="020B0606020202030204" pitchFamily="34" charset="0"/>
              </a:rPr>
              <a:t> 6 </a:t>
            </a:r>
            <a:r>
              <a:rPr lang="en-US" altLang="zh-TW" sz="1600" dirty="0" err="1">
                <a:solidFill>
                  <a:srgbClr val="3333FF"/>
                </a:solidFill>
                <a:latin typeface="Arial Narrow" panose="020B0606020202030204" pitchFamily="34" charset="0"/>
              </a:rPr>
              <a:t>qc.initialize</a:t>
            </a:r>
            <a:r>
              <a:rPr lang="en-US" altLang="zh-TW" sz="1600" dirty="0">
                <a:solidFill>
                  <a:srgbClr val="3333FF"/>
                </a:solidFill>
                <a:latin typeface="Arial Narrow" panose="020B0606020202030204" pitchFamily="34" charset="0"/>
              </a:rPr>
              <a:t>([1/</a:t>
            </a:r>
            <a:r>
              <a:rPr lang="en-US" altLang="zh-TW" sz="1600" dirty="0" err="1">
                <a:solidFill>
                  <a:srgbClr val="3333FF"/>
                </a:solidFill>
                <a:latin typeface="Arial Narrow" panose="020B0606020202030204" pitchFamily="34" charset="0"/>
              </a:rPr>
              <a:t>math.sqrt</a:t>
            </a:r>
            <a:r>
              <a:rPr lang="en-US" altLang="zh-TW" sz="1600" dirty="0">
                <a:solidFill>
                  <a:srgbClr val="3333FF"/>
                </a:solidFill>
                <a:latin typeface="Arial Narrow" panose="020B0606020202030204" pitchFamily="34" charset="0"/>
              </a:rPr>
              <a:t>(2), -1/</a:t>
            </a:r>
            <a:r>
              <a:rPr lang="en-US" altLang="zh-TW" sz="1600" dirty="0" err="1">
                <a:solidFill>
                  <a:srgbClr val="3333FF"/>
                </a:solidFill>
                <a:latin typeface="Arial Narrow" panose="020B0606020202030204" pitchFamily="34" charset="0"/>
              </a:rPr>
              <a:t>math.sqrt</a:t>
            </a:r>
            <a:r>
              <a:rPr lang="en-US" altLang="zh-TW" sz="1600" dirty="0">
                <a:solidFill>
                  <a:srgbClr val="3333FF"/>
                </a:solidFill>
                <a:latin typeface="Arial Narrow" panose="020B0606020202030204" pitchFamily="34" charset="0"/>
              </a:rPr>
              <a:t>(2)],1)</a:t>
            </a:r>
          </a:p>
          <a:p>
            <a:r>
              <a:rPr lang="en-US" altLang="zh-TW" sz="1600" dirty="0">
                <a:solidFill>
                  <a:srgbClr val="3333FF"/>
                </a:solidFill>
                <a:latin typeface="Arial Narrow" panose="020B0606020202030204" pitchFamily="34" charset="0"/>
              </a:rPr>
              <a:t> 7 </a:t>
            </a:r>
            <a:r>
              <a:rPr lang="en-US" altLang="zh-TW" sz="1600" dirty="0" err="1">
                <a:solidFill>
                  <a:srgbClr val="3333FF"/>
                </a:solidFill>
                <a:latin typeface="Arial Narrow" panose="020B0606020202030204" pitchFamily="34" charset="0"/>
              </a:rPr>
              <a:t>qc.h</a:t>
            </a:r>
            <a:r>
              <a:rPr lang="en-US" altLang="zh-TW" sz="1600" dirty="0">
                <a:solidFill>
                  <a:srgbClr val="3333FF"/>
                </a:solidFill>
                <a:latin typeface="Arial Narrow" panose="020B0606020202030204" pitchFamily="34" charset="0"/>
              </a:rPr>
              <a:t>(2)</a:t>
            </a:r>
          </a:p>
          <a:p>
            <a:r>
              <a:rPr lang="en-US" altLang="zh-TW" sz="1600" dirty="0">
                <a:solidFill>
                  <a:srgbClr val="3333FF"/>
                </a:solidFill>
                <a:latin typeface="Arial Narrow" panose="020B0606020202030204" pitchFamily="34" charset="0"/>
              </a:rPr>
              <a:t> 8 </a:t>
            </a:r>
            <a:r>
              <a:rPr lang="en-US" altLang="zh-TW" sz="1600" dirty="0" err="1">
                <a:solidFill>
                  <a:srgbClr val="3333FF"/>
                </a:solidFill>
                <a:latin typeface="Arial Narrow" panose="020B0606020202030204" pitchFamily="34" charset="0"/>
              </a:rPr>
              <a:t>qc.x</a:t>
            </a:r>
            <a:r>
              <a:rPr lang="en-US" altLang="zh-TW" sz="1600" dirty="0">
                <a:solidFill>
                  <a:srgbClr val="3333FF"/>
                </a:solidFill>
                <a:latin typeface="Arial Narrow" panose="020B0606020202030204" pitchFamily="34" charset="0"/>
              </a:rPr>
              <a:t>(3)</a:t>
            </a:r>
          </a:p>
          <a:p>
            <a:r>
              <a:rPr lang="en-US" altLang="zh-TW" sz="1600" dirty="0">
                <a:solidFill>
                  <a:srgbClr val="3333FF"/>
                </a:solidFill>
                <a:latin typeface="Arial Narrow" panose="020B0606020202030204" pitchFamily="34" charset="0"/>
              </a:rPr>
              <a:t> 9 </a:t>
            </a:r>
            <a:r>
              <a:rPr lang="en-US" altLang="zh-TW" sz="1600" dirty="0" err="1">
                <a:solidFill>
                  <a:srgbClr val="3333FF"/>
                </a:solidFill>
                <a:latin typeface="Arial Narrow" panose="020B0606020202030204" pitchFamily="34" charset="0"/>
              </a:rPr>
              <a:t>qc.h</a:t>
            </a:r>
            <a:r>
              <a:rPr lang="en-US" altLang="zh-TW" sz="1600" dirty="0">
                <a:solidFill>
                  <a:srgbClr val="3333FF"/>
                </a:solidFill>
                <a:latin typeface="Arial Narrow" panose="020B0606020202030204" pitchFamily="34" charset="0"/>
              </a:rPr>
              <a:t>(3)</a:t>
            </a:r>
          </a:p>
          <a:p>
            <a:r>
              <a:rPr lang="en-US" altLang="zh-TW" sz="1600" dirty="0">
                <a:solidFill>
                  <a:srgbClr val="3333FF"/>
                </a:solidFill>
                <a:latin typeface="Arial Narrow" panose="020B0606020202030204" pitchFamily="34" charset="0"/>
              </a:rPr>
              <a:t>10 </a:t>
            </a:r>
            <a:r>
              <a:rPr lang="en-US" altLang="zh-TW" sz="1600" dirty="0" err="1">
                <a:solidFill>
                  <a:srgbClr val="3333FF"/>
                </a:solidFill>
                <a:latin typeface="Arial Narrow" panose="020B0606020202030204" pitchFamily="34" charset="0"/>
              </a:rPr>
              <a:t>qc.draw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mpl</a:t>
            </a:r>
            <a:r>
              <a:rPr lang="en-US" altLang="zh-TW" sz="1600" dirty="0">
                <a:solidFill>
                  <a:srgbClr val="3333FF"/>
                </a:solidFill>
                <a:latin typeface="Arial Narrow" panose="020B0606020202030204" pitchFamily="34" charset="0"/>
              </a:rPr>
              <a:t>')</a:t>
            </a:r>
            <a:endParaRPr lang="zh-TW" altLang="en-US" sz="1600" dirty="0">
              <a:solidFill>
                <a:srgbClr val="3333FF"/>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8" name="語音泡泡: 矩形 2">
                <a:extLst>
                  <a:ext uri="{FF2B5EF4-FFF2-40B4-BE49-F238E27FC236}">
                    <a16:creationId xmlns:a16="http://schemas.microsoft.com/office/drawing/2014/main" id="{CD475BB0-F47E-4007-AA0C-4837354643B8}"/>
                  </a:ext>
                </a:extLst>
              </p:cNvPr>
              <p:cNvSpPr/>
              <p:nvPr/>
            </p:nvSpPr>
            <p:spPr>
              <a:xfrm>
                <a:off x="4934857" y="361865"/>
                <a:ext cx="3897085" cy="4562196"/>
              </a:xfrm>
              <a:prstGeom prst="wedgeRectCallout">
                <a:avLst>
                  <a:gd name="adj1" fmla="val -77556"/>
                  <a:gd name="adj2" fmla="val -2018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qc.initialize</a:t>
                </a:r>
                <a:r>
                  <a:rPr lang="en-US" altLang="zh-TW" dirty="0">
                    <a:solidFill>
                      <a:srgbClr val="FF0000"/>
                    </a:solidFill>
                  </a:rPr>
                  <a:t>([1/</a:t>
                </a:r>
                <a:r>
                  <a:rPr lang="en-US" altLang="zh-TW" dirty="0" err="1">
                    <a:solidFill>
                      <a:srgbClr val="FF0000"/>
                    </a:solidFill>
                  </a:rPr>
                  <a:t>math.sqrt</a:t>
                </a:r>
                <a:r>
                  <a:rPr lang="en-US" altLang="zh-TW" dirty="0">
                    <a:solidFill>
                      <a:srgbClr val="FF0000"/>
                    </a:solidFill>
                  </a:rPr>
                  <a:t>(2), -1/</a:t>
                </a:r>
                <a:r>
                  <a:rPr lang="en-US" altLang="zh-TW" dirty="0" err="1">
                    <a:solidFill>
                      <a:srgbClr val="FF0000"/>
                    </a:solidFill>
                  </a:rPr>
                  <a:t>math.sqrt</a:t>
                </a:r>
                <a:r>
                  <a:rPr lang="en-US" altLang="zh-TW" dirty="0">
                    <a:solidFill>
                      <a:srgbClr val="FF0000"/>
                    </a:solidFill>
                  </a:rPr>
                  <a:t>(2)],1) </a:t>
                </a:r>
                <a:r>
                  <a:rPr lang="zh-TW" altLang="en-US" dirty="0">
                    <a:solidFill>
                      <a:srgbClr val="FF0000"/>
                    </a:solidFill>
                  </a:rPr>
                  <a:t>呼叫 </a:t>
                </a:r>
                <a:r>
                  <a:rPr lang="en-US" altLang="zh-TW" dirty="0" err="1" smtClean="0">
                    <a:solidFill>
                      <a:srgbClr val="FF0000"/>
                    </a:solidFill>
                  </a:rPr>
                  <a:t>QuantumCircuit</a:t>
                </a:r>
                <a:r>
                  <a:rPr lang="en-US" altLang="zh-TW" dirty="0" smtClean="0">
                    <a:solidFill>
                      <a:srgbClr val="FF0000"/>
                    </a:solidFill>
                  </a:rPr>
                  <a:t> </a:t>
                </a:r>
                <a:r>
                  <a:rPr lang="zh-TW" altLang="en-US" dirty="0" smtClean="0">
                    <a:solidFill>
                      <a:srgbClr val="FF0000"/>
                    </a:solidFill>
                  </a:rPr>
                  <a:t>類別</a:t>
                </a:r>
                <a:r>
                  <a:rPr lang="zh-TW" altLang="en-US" dirty="0">
                    <a:solidFill>
                      <a:srgbClr val="FF0000"/>
                    </a:solidFill>
                  </a:rPr>
                  <a:t>的 </a:t>
                </a:r>
                <a:r>
                  <a:rPr lang="en-US" altLang="zh-TW" dirty="0">
                    <a:solidFill>
                      <a:srgbClr val="FF0000"/>
                    </a:solidFill>
                  </a:rPr>
                  <a:t>initialize </a:t>
                </a:r>
                <a:r>
                  <a:rPr lang="zh-TW" altLang="en-US" dirty="0">
                    <a:solidFill>
                      <a:srgbClr val="FF0000"/>
                    </a:solidFill>
                  </a:rPr>
                  <a:t>方法，將量子線路中索引值為 </a:t>
                </a:r>
                <a:r>
                  <a:rPr lang="en-US" altLang="zh-TW" dirty="0">
                    <a:solidFill>
                      <a:srgbClr val="FF0000"/>
                    </a:solidFill>
                  </a:rPr>
                  <a:t>1 </a:t>
                </a:r>
                <a:r>
                  <a:rPr lang="zh-TW" altLang="en-US" dirty="0">
                    <a:solidFill>
                      <a:srgbClr val="FF0000"/>
                    </a:solidFill>
                  </a:rPr>
                  <a:t>的量子位元的狀態設為狀態向量</a:t>
                </a:r>
                <a14:m>
                  <m:oMath xmlns:m="http://schemas.openxmlformats.org/officeDocument/2006/math">
                    <m:d>
                      <m:dPr>
                        <m:ctrlPr>
                          <a:rPr lang="en-US" altLang="zh-TW" i="1">
                            <a:solidFill>
                              <a:srgbClr val="FF0000"/>
                            </a:solidFill>
                            <a:latin typeface="Cambria Math" panose="02040503050406030204" pitchFamily="18" charset="0"/>
                          </a:rPr>
                        </m:ctrlPr>
                      </m:dPr>
                      <m:e>
                        <m:f>
                          <m:fPr>
                            <m:type m:val="noBar"/>
                            <m:ctrlPr>
                              <a:rPr lang="en-US" altLang="zh-TW" i="1">
                                <a:solidFill>
                                  <a:srgbClr val="FF0000"/>
                                </a:solidFill>
                                <a:latin typeface="Cambria Math" panose="02040503050406030204" pitchFamily="18" charset="0"/>
                              </a:rPr>
                            </m:ctrlPr>
                          </m:fPr>
                          <m:num>
                            <m:f>
                              <m:fPr>
                                <m:ctrlPr>
                                  <a:rPr lang="en-US" altLang="zh-TW" i="1" smtClean="0">
                                    <a:solidFill>
                                      <a:srgbClr val="FF0000"/>
                                    </a:solidFill>
                                    <a:latin typeface="Cambria Math" panose="02040503050406030204" pitchFamily="18" charset="0"/>
                                  </a:rPr>
                                </m:ctrlPr>
                              </m:fPr>
                              <m:num>
                                <m:r>
                                  <a:rPr lang="en-US" altLang="zh-TW" b="0" i="1" smtClean="0">
                                    <a:solidFill>
                                      <a:srgbClr val="FF0000"/>
                                    </a:solidFill>
                                    <a:latin typeface="Cambria Math" panose="02040503050406030204" pitchFamily="18" charset="0"/>
                                  </a:rPr>
                                  <m:t>1</m:t>
                                </m:r>
                              </m:num>
                              <m:den>
                                <m:rad>
                                  <m:radPr>
                                    <m:degHide m:val="on"/>
                                    <m:ctrlPr>
                                      <a:rPr lang="en-US" altLang="zh-TW" i="1" smtClean="0">
                                        <a:solidFill>
                                          <a:srgbClr val="FF0000"/>
                                        </a:solidFill>
                                        <a:latin typeface="Cambria Math" panose="02040503050406030204" pitchFamily="18" charset="0"/>
                                      </a:rPr>
                                    </m:ctrlPr>
                                  </m:radPr>
                                  <m:deg/>
                                  <m:e>
                                    <m:r>
                                      <a:rPr lang="en-US" altLang="zh-TW" b="0" i="1" smtClean="0">
                                        <a:solidFill>
                                          <a:srgbClr val="FF0000"/>
                                        </a:solidFill>
                                        <a:latin typeface="Cambria Math" panose="02040503050406030204" pitchFamily="18" charset="0"/>
                                      </a:rPr>
                                      <m:t>2</m:t>
                                    </m:r>
                                  </m:e>
                                </m:rad>
                              </m:den>
                            </m:f>
                          </m:num>
                          <m:den>
                            <m:r>
                              <a:rPr lang="en-US" altLang="zh-TW" b="0" i="1" smtClean="0">
                                <a:solidFill>
                                  <a:srgbClr val="FF0000"/>
                                </a:solidFill>
                                <a:latin typeface="Cambria Math" panose="02040503050406030204" pitchFamily="18" charset="0"/>
                              </a:rPr>
                              <m:t>−</m:t>
                            </m:r>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1</m:t>
                                </m:r>
                              </m:num>
                              <m:den>
                                <m:rad>
                                  <m:radPr>
                                    <m:degHide m:val="on"/>
                                    <m:ctrlPr>
                                      <a:rPr lang="en-US" altLang="zh-TW" i="1">
                                        <a:solidFill>
                                          <a:srgbClr val="FF0000"/>
                                        </a:solidFill>
                                        <a:latin typeface="Cambria Math" panose="02040503050406030204" pitchFamily="18" charset="0"/>
                                      </a:rPr>
                                    </m:ctrlPr>
                                  </m:radPr>
                                  <m:deg/>
                                  <m:e>
                                    <m:r>
                                      <a:rPr lang="en-US" altLang="zh-TW" i="1">
                                        <a:solidFill>
                                          <a:srgbClr val="FF0000"/>
                                        </a:solidFill>
                                        <a:latin typeface="Cambria Math" panose="02040503050406030204" pitchFamily="18" charset="0"/>
                                      </a:rPr>
                                      <m:t>2</m:t>
                                    </m:r>
                                  </m:e>
                                </m:rad>
                              </m:den>
                            </m:f>
                          </m:den>
                        </m:f>
                      </m:e>
                    </m:d>
                  </m:oMath>
                </a14:m>
                <a:r>
                  <a:rPr lang="zh-TW" altLang="en-US" dirty="0" smtClean="0">
                    <a:solidFill>
                      <a:srgbClr val="FF0000"/>
                    </a:solidFill>
                  </a:rPr>
                  <a:t>，以</a:t>
                </a:r>
                <a:r>
                  <a:rPr lang="zh-TW" altLang="en-US" dirty="0">
                    <a:solidFill>
                      <a:srgbClr val="FF0000"/>
                    </a:solidFill>
                  </a:rPr>
                  <a:t>狄拉克記號記為 </a:t>
                </a:r>
                <a:r>
                  <a:rPr lang="en-US" altLang="zh-TW" dirty="0" smtClean="0">
                    <a:solidFill>
                      <a:srgbClr val="FF0000"/>
                    </a:solidFill>
                  </a:rPr>
                  <a:t>|-&gt; </a:t>
                </a:r>
              </a:p>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qc.h</a:t>
                </a:r>
                <a:r>
                  <a:rPr lang="en-US" altLang="zh-TW" dirty="0">
                    <a:solidFill>
                      <a:srgbClr val="FF0000"/>
                    </a:solidFill>
                  </a:rPr>
                  <a:t>(2)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h </a:t>
                </a:r>
                <a:r>
                  <a:rPr lang="zh-TW" altLang="en-US" dirty="0">
                    <a:solidFill>
                      <a:srgbClr val="FF0000"/>
                    </a:solidFill>
                  </a:rPr>
                  <a:t>方法，針對量子線路中</a:t>
                </a:r>
                <a:r>
                  <a:rPr lang="zh-TW" altLang="en-US" dirty="0" smtClean="0">
                    <a:solidFill>
                      <a:srgbClr val="FF0000"/>
                    </a:solidFill>
                  </a:rPr>
                  <a:t>索引值</a:t>
                </a:r>
                <a:r>
                  <a:rPr lang="zh-TW" altLang="en-US" dirty="0">
                    <a:solidFill>
                      <a:srgbClr val="FF0000"/>
                    </a:solidFill>
                  </a:rPr>
                  <a:t>為 </a:t>
                </a:r>
                <a:r>
                  <a:rPr lang="en-US" altLang="zh-TW" dirty="0">
                    <a:solidFill>
                      <a:srgbClr val="FF0000"/>
                    </a:solidFill>
                  </a:rPr>
                  <a:t>2 </a:t>
                </a:r>
                <a:r>
                  <a:rPr lang="zh-TW" altLang="en-US" dirty="0">
                    <a:solidFill>
                      <a:srgbClr val="FF0000"/>
                    </a:solidFill>
                  </a:rPr>
                  <a:t>的量子位元進行 </a:t>
                </a:r>
                <a:r>
                  <a:rPr lang="en-US" altLang="zh-TW" dirty="0">
                    <a:solidFill>
                      <a:srgbClr val="FF0000"/>
                    </a:solidFill>
                  </a:rPr>
                  <a:t>H </a:t>
                </a:r>
                <a:r>
                  <a:rPr lang="zh-TW" altLang="en-US" dirty="0">
                    <a:solidFill>
                      <a:srgbClr val="FF0000"/>
                    </a:solidFill>
                  </a:rPr>
                  <a:t>閘操作。</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8 </a:t>
                </a:r>
                <a:r>
                  <a:rPr lang="zh-TW" altLang="en-US" dirty="0">
                    <a:solidFill>
                      <a:srgbClr val="FF0000"/>
                    </a:solidFill>
                  </a:rPr>
                  <a:t>行使用 </a:t>
                </a:r>
                <a:r>
                  <a:rPr lang="en-US" altLang="zh-TW" dirty="0" err="1">
                    <a:solidFill>
                      <a:srgbClr val="FF0000"/>
                    </a:solidFill>
                  </a:rPr>
                  <a:t>qc.x</a:t>
                </a:r>
                <a:r>
                  <a:rPr lang="en-US" altLang="zh-TW" dirty="0">
                    <a:solidFill>
                      <a:srgbClr val="FF0000"/>
                    </a:solidFill>
                  </a:rPr>
                  <a:t>(3)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x </a:t>
                </a:r>
                <a:r>
                  <a:rPr lang="zh-TW" altLang="en-US" dirty="0">
                    <a:solidFill>
                      <a:srgbClr val="FF0000"/>
                    </a:solidFill>
                  </a:rPr>
                  <a:t>方法，針對量子線路中</a:t>
                </a:r>
                <a:r>
                  <a:rPr lang="zh-TW" altLang="en-US" dirty="0" smtClean="0">
                    <a:solidFill>
                      <a:srgbClr val="FF0000"/>
                    </a:solidFill>
                  </a:rPr>
                  <a:t>索引值</a:t>
                </a:r>
                <a:r>
                  <a:rPr lang="zh-TW" altLang="en-US" dirty="0">
                    <a:solidFill>
                      <a:srgbClr val="FF0000"/>
                    </a:solidFill>
                  </a:rPr>
                  <a:t>為 </a:t>
                </a:r>
                <a:r>
                  <a:rPr lang="en-US" altLang="zh-TW" dirty="0">
                    <a:solidFill>
                      <a:srgbClr val="FF0000"/>
                    </a:solidFill>
                  </a:rPr>
                  <a:t>3 </a:t>
                </a:r>
                <a:r>
                  <a:rPr lang="zh-TW" altLang="en-US" dirty="0">
                    <a:solidFill>
                      <a:srgbClr val="FF0000"/>
                    </a:solidFill>
                  </a:rPr>
                  <a:t>的量子位元進行 </a:t>
                </a:r>
                <a:r>
                  <a:rPr lang="en-US" altLang="zh-TW" dirty="0">
                    <a:solidFill>
                      <a:srgbClr val="FF0000"/>
                    </a:solidFill>
                  </a:rPr>
                  <a:t>X </a:t>
                </a:r>
                <a:r>
                  <a:rPr lang="zh-TW" altLang="en-US" dirty="0">
                    <a:solidFill>
                      <a:srgbClr val="FF0000"/>
                    </a:solidFill>
                  </a:rPr>
                  <a:t>閘操作。</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9 </a:t>
                </a:r>
                <a:r>
                  <a:rPr lang="zh-TW" altLang="en-US" dirty="0">
                    <a:solidFill>
                      <a:srgbClr val="FF0000"/>
                    </a:solidFill>
                  </a:rPr>
                  <a:t>行使用 </a:t>
                </a:r>
                <a:r>
                  <a:rPr lang="en-US" altLang="zh-TW" dirty="0" err="1">
                    <a:solidFill>
                      <a:srgbClr val="FF0000"/>
                    </a:solidFill>
                  </a:rPr>
                  <a:t>qc.h</a:t>
                </a:r>
                <a:r>
                  <a:rPr lang="en-US" altLang="zh-TW" dirty="0">
                    <a:solidFill>
                      <a:srgbClr val="FF0000"/>
                    </a:solidFill>
                  </a:rPr>
                  <a:t>(3)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h </a:t>
                </a:r>
                <a:r>
                  <a:rPr lang="zh-TW" altLang="en-US" dirty="0">
                    <a:solidFill>
                      <a:srgbClr val="FF0000"/>
                    </a:solidFill>
                  </a:rPr>
                  <a:t>方法，針對量子線路中</a:t>
                </a:r>
                <a:r>
                  <a:rPr lang="zh-TW" altLang="en-US" dirty="0" smtClean="0">
                    <a:solidFill>
                      <a:srgbClr val="FF0000"/>
                    </a:solidFill>
                  </a:rPr>
                  <a:t>索引值</a:t>
                </a:r>
                <a:r>
                  <a:rPr lang="zh-TW" altLang="en-US" dirty="0">
                    <a:solidFill>
                      <a:srgbClr val="FF0000"/>
                    </a:solidFill>
                  </a:rPr>
                  <a:t>為 </a:t>
                </a:r>
                <a:r>
                  <a:rPr lang="en-US" altLang="zh-TW" dirty="0">
                    <a:solidFill>
                      <a:srgbClr val="FF0000"/>
                    </a:solidFill>
                  </a:rPr>
                  <a:t>3 </a:t>
                </a:r>
                <a:r>
                  <a:rPr lang="zh-TW" altLang="en-US" dirty="0">
                    <a:solidFill>
                      <a:srgbClr val="FF0000"/>
                    </a:solidFill>
                  </a:rPr>
                  <a:t>的量子位元進行 </a:t>
                </a:r>
                <a:r>
                  <a:rPr lang="en-US" altLang="zh-TW" dirty="0">
                    <a:solidFill>
                      <a:srgbClr val="FF0000"/>
                    </a:solidFill>
                  </a:rPr>
                  <a:t>H </a:t>
                </a:r>
                <a:r>
                  <a:rPr lang="zh-TW" altLang="en-US" dirty="0">
                    <a:solidFill>
                      <a:srgbClr val="FF0000"/>
                    </a:solidFill>
                  </a:rPr>
                  <a:t>閘操作。</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10 </a:t>
                </a:r>
                <a:r>
                  <a:rPr lang="zh-TW" altLang="en-US" dirty="0">
                    <a:solidFill>
                      <a:srgbClr val="FF0000"/>
                    </a:solidFill>
                  </a:rPr>
                  <a:t>行使用 </a:t>
                </a:r>
                <a:r>
                  <a:rPr lang="en-US" altLang="zh-TW" dirty="0" err="1">
                    <a:solidFill>
                      <a:srgbClr val="FF0000"/>
                    </a:solidFill>
                  </a:rPr>
                  <a:t>qc.draw</a:t>
                </a:r>
                <a:r>
                  <a:rPr lang="en-US" altLang="zh-TW" dirty="0" smtClean="0">
                    <a:solidFill>
                      <a:srgbClr val="FF0000"/>
                    </a:solidFill>
                  </a:rPr>
                  <a:t>(‘</a:t>
                </a:r>
                <a:r>
                  <a:rPr lang="en-US" altLang="zh-TW" dirty="0" err="1" smtClean="0">
                    <a:solidFill>
                      <a:srgbClr val="FF0000"/>
                    </a:solidFill>
                  </a:rPr>
                  <a:t>mpl</a:t>
                </a:r>
                <a:r>
                  <a:rPr lang="en-US" altLang="zh-TW" dirty="0" smtClean="0">
                    <a:solidFill>
                      <a:srgbClr val="FF0000"/>
                    </a:solidFill>
                  </a:rPr>
                  <a:t>’) </a:t>
                </a:r>
                <a:r>
                  <a:rPr lang="zh-TW" altLang="en-US" dirty="0" smtClean="0">
                    <a:solidFill>
                      <a:srgbClr val="FF0000"/>
                    </a:solidFill>
                  </a:rPr>
                  <a:t>呼叫</a:t>
                </a:r>
                <a:r>
                  <a:rPr lang="en-US" altLang="zh-TW" dirty="0" err="1" smtClean="0">
                    <a:solidFill>
                      <a:srgbClr val="FF0000"/>
                    </a:solidFill>
                  </a:rPr>
                  <a:t>QuantumCircuit</a:t>
                </a:r>
                <a:r>
                  <a:rPr lang="en-US" altLang="zh-TW" dirty="0" smtClean="0">
                    <a:solidFill>
                      <a:srgbClr val="FF0000"/>
                    </a:solidFill>
                  </a:rPr>
                  <a:t> </a:t>
                </a:r>
                <a:r>
                  <a:rPr lang="zh-TW" altLang="en-US" dirty="0">
                    <a:solidFill>
                      <a:srgbClr val="FF0000"/>
                    </a:solidFill>
                  </a:rPr>
                  <a:t>類別的 </a:t>
                </a:r>
                <a:r>
                  <a:rPr lang="en-US" altLang="zh-TW" dirty="0">
                    <a:solidFill>
                      <a:srgbClr val="FF0000"/>
                    </a:solidFill>
                  </a:rPr>
                  <a:t>draw </a:t>
                </a:r>
                <a:r>
                  <a:rPr lang="zh-TW" altLang="en-US" dirty="0">
                    <a:solidFill>
                      <a:srgbClr val="FF0000"/>
                    </a:solidFill>
                  </a:rPr>
                  <a:t>方法，並帶入</a:t>
                </a:r>
                <a:r>
                  <a:rPr lang="zh-TW" altLang="en-US" dirty="0" smtClean="0">
                    <a:solidFill>
                      <a:srgbClr val="FF0000"/>
                    </a:solidFill>
                  </a:rPr>
                  <a:t>參數 </a:t>
                </a:r>
                <a:r>
                  <a:rPr lang="en-US" altLang="zh-TW" dirty="0" smtClean="0">
                    <a:solidFill>
                      <a:srgbClr val="FF0000"/>
                    </a:solidFill>
                  </a:rPr>
                  <a:t>‘</a:t>
                </a:r>
                <a:r>
                  <a:rPr lang="en-US" altLang="zh-TW" dirty="0" err="1" smtClean="0">
                    <a:solidFill>
                      <a:srgbClr val="FF0000"/>
                    </a:solidFill>
                  </a:rPr>
                  <a:t>mpl</a:t>
                </a:r>
                <a:r>
                  <a:rPr lang="en-US" altLang="zh-TW" dirty="0" smtClean="0">
                    <a:solidFill>
                      <a:srgbClr val="FF0000"/>
                    </a:solidFill>
                  </a:rPr>
                  <a:t>’</a:t>
                </a:r>
                <a:r>
                  <a:rPr lang="zh-TW" altLang="en-US" dirty="0" smtClean="0">
                    <a:solidFill>
                      <a:srgbClr val="FF0000"/>
                    </a:solidFill>
                  </a:rPr>
                  <a:t>，</a:t>
                </a:r>
                <a:r>
                  <a:rPr lang="zh-TW" altLang="en-US" dirty="0">
                    <a:solidFill>
                      <a:srgbClr val="FF0000"/>
                    </a:solidFill>
                  </a:rPr>
                  <a:t>代表透過 </a:t>
                </a:r>
                <a:r>
                  <a:rPr lang="en-US" altLang="zh-TW" dirty="0" err="1">
                    <a:solidFill>
                      <a:srgbClr val="FF0000"/>
                    </a:solidFill>
                  </a:rPr>
                  <a:t>matplotlib</a:t>
                </a:r>
                <a:r>
                  <a:rPr lang="en-US" altLang="zh-TW" dirty="0">
                    <a:solidFill>
                      <a:srgbClr val="FF0000"/>
                    </a:solidFill>
                  </a:rPr>
                  <a:t> </a:t>
                </a:r>
                <a:r>
                  <a:rPr lang="zh-TW" altLang="en-US" dirty="0">
                    <a:solidFill>
                      <a:srgbClr val="FF0000"/>
                    </a:solidFill>
                  </a:rPr>
                  <a:t>套件顯示量子線路。請注意，量子線路圖中將</a:t>
                </a:r>
                <a14:m>
                  <m:oMath xmlns:m="http://schemas.openxmlformats.org/officeDocument/2006/math">
                    <m:r>
                      <a:rPr lang="en-US" altLang="zh-TW" b="0" i="0" smtClean="0">
                        <a:solidFill>
                          <a:srgbClr val="FF0000"/>
                        </a:solidFill>
                        <a:latin typeface="Cambria Math" panose="02040503050406030204" pitchFamily="18" charset="0"/>
                      </a:rPr>
                      <m:t> </m:t>
                    </m:r>
                    <m:f>
                      <m:fPr>
                        <m:ctrlPr>
                          <a:rPr lang="en-US" altLang="zh-TW" i="1">
                            <a:solidFill>
                              <a:srgbClr val="FF0000"/>
                            </a:solidFill>
                            <a:latin typeface="Cambria Math" panose="02040503050406030204" pitchFamily="18" charset="0"/>
                          </a:rPr>
                        </m:ctrlPr>
                      </m:fPr>
                      <m:num>
                        <m:r>
                          <a:rPr lang="en-US" altLang="zh-TW" i="1">
                            <a:solidFill>
                              <a:srgbClr val="FF0000"/>
                            </a:solidFill>
                            <a:latin typeface="Cambria Math" panose="02040503050406030204" pitchFamily="18" charset="0"/>
                          </a:rPr>
                          <m:t>1</m:t>
                        </m:r>
                      </m:num>
                      <m:den>
                        <m:rad>
                          <m:radPr>
                            <m:degHide m:val="on"/>
                            <m:ctrlPr>
                              <a:rPr lang="en-US" altLang="zh-TW" i="1">
                                <a:solidFill>
                                  <a:srgbClr val="FF0000"/>
                                </a:solidFill>
                                <a:latin typeface="Cambria Math" panose="02040503050406030204" pitchFamily="18" charset="0"/>
                              </a:rPr>
                            </m:ctrlPr>
                          </m:radPr>
                          <m:deg/>
                          <m:e>
                            <m:r>
                              <a:rPr lang="en-US" altLang="zh-TW" i="1">
                                <a:solidFill>
                                  <a:srgbClr val="FF0000"/>
                                </a:solidFill>
                                <a:latin typeface="Cambria Math" panose="02040503050406030204" pitchFamily="18" charset="0"/>
                              </a:rPr>
                              <m:t>2</m:t>
                            </m:r>
                          </m:e>
                        </m:rad>
                      </m:den>
                    </m:f>
                    <m:r>
                      <a:rPr lang="en-US" altLang="zh-TW" b="0" i="1" smtClean="0">
                        <a:solidFill>
                          <a:srgbClr val="FF0000"/>
                        </a:solidFill>
                        <a:latin typeface="Cambria Math" panose="02040503050406030204" pitchFamily="18" charset="0"/>
                      </a:rPr>
                      <m:t> </m:t>
                    </m:r>
                  </m:oMath>
                </a14:m>
                <a:r>
                  <a:rPr lang="zh-TW" altLang="en-US" dirty="0">
                    <a:solidFill>
                      <a:srgbClr val="FF0000"/>
                    </a:solidFill>
                  </a:rPr>
                  <a:t>以浮點數表示為 </a:t>
                </a:r>
                <a:r>
                  <a:rPr lang="en-US" altLang="zh-TW" dirty="0">
                    <a:solidFill>
                      <a:srgbClr val="FF0000"/>
                    </a:solidFill>
                  </a:rPr>
                  <a:t>0.707</a:t>
                </a:r>
                <a:r>
                  <a:rPr lang="zh-TW" altLang="en-US" dirty="0">
                    <a:solidFill>
                      <a:srgbClr val="FF0000"/>
                    </a:solidFill>
                  </a:rPr>
                  <a:t>。</a:t>
                </a:r>
              </a:p>
            </p:txBody>
          </p:sp>
        </mc:Choice>
        <mc:Fallback xmlns="">
          <p:sp>
            <p:nvSpPr>
              <p:cNvPr id="8" name="語音泡泡: 矩形 2">
                <a:extLst>
                  <a:ext uri="{FF2B5EF4-FFF2-40B4-BE49-F238E27FC236}">
                    <a16:creationId xmlns:a16="http://schemas.microsoft.com/office/drawing/2014/main" id="{CD475BB0-F47E-4007-AA0C-4837354643B8}"/>
                  </a:ext>
                </a:extLst>
              </p:cNvPr>
              <p:cNvSpPr>
                <a:spLocks noRot="1" noChangeAspect="1" noMove="1" noResize="1" noEditPoints="1" noAdjustHandles="1" noChangeArrowheads="1" noChangeShapeType="1" noTextEdit="1"/>
              </p:cNvSpPr>
              <p:nvPr/>
            </p:nvSpPr>
            <p:spPr>
              <a:xfrm>
                <a:off x="4934857" y="361865"/>
                <a:ext cx="3897085" cy="4562196"/>
              </a:xfrm>
              <a:prstGeom prst="wedgeRectCallout">
                <a:avLst>
                  <a:gd name="adj1" fmla="val -77556"/>
                  <a:gd name="adj2" fmla="val -20180"/>
                </a:avLst>
              </a:prstGeom>
              <a:blipFill>
                <a:blip r:embed="rId3"/>
                <a:stretch>
                  <a:fillRect t="-133" b="-1328"/>
                </a:stretch>
              </a:blipFill>
              <a:ln>
                <a:solidFill>
                  <a:srgbClr val="FF0000"/>
                </a:solidFill>
              </a:ln>
            </p:spPr>
            <p:txBody>
              <a:bodyPr/>
              <a:lstStyle/>
              <a:p>
                <a:r>
                  <a:rPr lang="zh-TW" altLang="en-US">
                    <a:noFill/>
                  </a:rPr>
                  <a:t> </a:t>
                </a:r>
              </a:p>
            </p:txBody>
          </p:sp>
        </mc:Fallback>
      </mc:AlternateContent>
      <p:pic>
        <p:nvPicPr>
          <p:cNvPr id="3" name="圖片 2"/>
          <p:cNvPicPr>
            <a:picLocks noChangeAspect="1"/>
          </p:cNvPicPr>
          <p:nvPr/>
        </p:nvPicPr>
        <p:blipFill>
          <a:blip r:embed="rId4"/>
          <a:stretch>
            <a:fillRect/>
          </a:stretch>
        </p:blipFill>
        <p:spPr>
          <a:xfrm>
            <a:off x="457200" y="2771410"/>
            <a:ext cx="2200275" cy="2152650"/>
          </a:xfrm>
          <a:prstGeom prst="rect">
            <a:avLst/>
          </a:prstGeom>
        </p:spPr>
      </p:pic>
    </p:spTree>
    <p:extLst>
      <p:ext uri="{BB962C8B-B14F-4D97-AF65-F5344CB8AC3E}">
        <p14:creationId xmlns:p14="http://schemas.microsoft.com/office/powerpoint/2010/main" val="1160891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3.3b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smtClean="0">
                <a:latin typeface="Calibri"/>
                <a:ea typeface="Calibri"/>
                <a:cs typeface="Calibri"/>
                <a:sym typeface="Calibri"/>
              </a:rPr>
              <a:t>:</a:t>
            </a:r>
            <a:endParaRPr dirty="0"/>
          </a:p>
        </p:txBody>
      </p:sp>
      <p:sp>
        <p:nvSpPr>
          <p:cNvPr id="202" name="Google Shape;202;g104dfc26e88_3_11"/>
          <p:cNvSpPr txBox="1"/>
          <p:nvPr/>
        </p:nvSpPr>
        <p:spPr>
          <a:xfrm>
            <a:off x="0" y="1078345"/>
            <a:ext cx="8229600" cy="461635"/>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smtClean="0"/>
              <a:t>以下</a:t>
            </a:r>
            <a:r>
              <a:rPr lang="zh-TW" altLang="en-US" sz="1800" dirty="0"/>
              <a:t>範例程式顯示 </a:t>
            </a:r>
            <a:r>
              <a:rPr lang="en-US" altLang="zh-TW" sz="1800" dirty="0"/>
              <a:t>4 </a:t>
            </a:r>
            <a:r>
              <a:rPr lang="zh-TW" altLang="en-US" sz="1800" dirty="0"/>
              <a:t>個量子位元的布洛赫球面</a:t>
            </a:r>
            <a:r>
              <a:rPr lang="zh-TW" altLang="en-US" sz="1800" dirty="0" smtClean="0"/>
              <a:t>：</a:t>
            </a:r>
            <a:endParaRPr lang="en-US" altLang="zh-TW" sz="1800" dirty="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29</a:t>
            </a:fld>
            <a:endParaRPr/>
          </a:p>
        </p:txBody>
      </p:sp>
      <p:sp>
        <p:nvSpPr>
          <p:cNvPr id="2" name="矩形 1"/>
          <p:cNvSpPr/>
          <p:nvPr/>
        </p:nvSpPr>
        <p:spPr>
          <a:xfrm>
            <a:off x="143828" y="1594741"/>
            <a:ext cx="5464630" cy="1323439"/>
          </a:xfrm>
          <a:prstGeom prst="rect">
            <a:avLst/>
          </a:prstGeom>
        </p:spPr>
        <p:txBody>
          <a:bodyPr wrap="square">
            <a:spAutoFit/>
          </a:bodyPr>
          <a:lstStyle/>
          <a:p>
            <a:r>
              <a:rPr lang="en-US" altLang="zh-TW" sz="1600" dirty="0">
                <a:solidFill>
                  <a:srgbClr val="3333FF"/>
                </a:solidFill>
                <a:latin typeface="Arial Narrow" panose="020B0606020202030204" pitchFamily="34" charset="0"/>
              </a:rPr>
              <a:t> 1 #Program 3.3b Show Bloch sphere of qubit w/ X-gate and H-gate</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qiskit.quantum_info</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Statevector</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state = </a:t>
            </a:r>
            <a:r>
              <a:rPr lang="en-US" altLang="zh-TW" sz="1600" dirty="0" err="1">
                <a:solidFill>
                  <a:srgbClr val="3333FF"/>
                </a:solidFill>
                <a:latin typeface="Arial Narrow" panose="020B0606020202030204" pitchFamily="34" charset="0"/>
              </a:rPr>
              <a:t>Statevector.from_instruction</a:t>
            </a:r>
            <a:r>
              <a:rPr lang="en-US" altLang="zh-TW" sz="1600" dirty="0">
                <a:solidFill>
                  <a:srgbClr val="3333FF"/>
                </a:solidFill>
                <a:latin typeface="Arial Narrow" panose="020B0606020202030204" pitchFamily="34" charset="0"/>
              </a:rPr>
              <a:t>(qc)</a:t>
            </a:r>
          </a:p>
          <a:p>
            <a:r>
              <a:rPr lang="en-US" altLang="zh-TW" sz="1600" dirty="0">
                <a:solidFill>
                  <a:srgbClr val="3333FF"/>
                </a:solidFill>
                <a:latin typeface="Arial Narrow" panose="020B0606020202030204" pitchFamily="34" charset="0"/>
              </a:rPr>
              <a:t> 4 </a:t>
            </a:r>
            <a:r>
              <a:rPr lang="en-US" altLang="zh-TW" sz="1600" dirty="0" err="1">
                <a:solidFill>
                  <a:srgbClr val="3333FF"/>
                </a:solidFill>
                <a:latin typeface="Arial Narrow" panose="020B0606020202030204" pitchFamily="34" charset="0"/>
              </a:rPr>
              <a:t>state.draw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bloch</a:t>
            </a:r>
            <a:r>
              <a:rPr lang="en-US" altLang="zh-TW" sz="1600" dirty="0">
                <a:solidFill>
                  <a:srgbClr val="3333FF"/>
                </a:solidFill>
                <a:latin typeface="Arial Narrow" panose="020B0606020202030204" pitchFamily="34" charset="0"/>
              </a:rPr>
              <a:t>')</a:t>
            </a:r>
          </a:p>
          <a:p>
            <a:endParaRPr lang="zh-TW" altLang="en-US" sz="1600" dirty="0">
              <a:solidFill>
                <a:srgbClr val="3333FF"/>
              </a:solidFill>
              <a:latin typeface="Arial Narrow" panose="020B0606020202030204" pitchFamily="34" charset="0"/>
            </a:endParaRPr>
          </a:p>
        </p:txBody>
      </p:sp>
      <p:sp>
        <p:nvSpPr>
          <p:cNvPr id="8" name="語音泡泡: 矩形 2">
            <a:extLst>
              <a:ext uri="{FF2B5EF4-FFF2-40B4-BE49-F238E27FC236}">
                <a16:creationId xmlns:a16="http://schemas.microsoft.com/office/drawing/2014/main" id="{CD475BB0-F47E-4007-AA0C-4837354643B8}"/>
              </a:ext>
            </a:extLst>
          </p:cNvPr>
          <p:cNvSpPr/>
          <p:nvPr/>
        </p:nvSpPr>
        <p:spPr>
          <a:xfrm>
            <a:off x="5410200" y="1271025"/>
            <a:ext cx="3653971" cy="2836518"/>
          </a:xfrm>
          <a:prstGeom prst="wedgeRectCallout">
            <a:avLst>
              <a:gd name="adj1" fmla="val -77556"/>
              <a:gd name="adj2" fmla="val -2018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行為程式編號及註解，程式編號為 </a:t>
            </a:r>
            <a:r>
              <a:rPr lang="en-US" altLang="zh-TW" dirty="0">
                <a:solidFill>
                  <a:srgbClr val="FF0000"/>
                </a:solidFill>
              </a:rPr>
              <a:t>3.3b </a:t>
            </a:r>
            <a:r>
              <a:rPr lang="zh-TW" altLang="en-US" dirty="0">
                <a:solidFill>
                  <a:srgbClr val="FF0000"/>
                </a:solidFill>
              </a:rPr>
              <a:t>代表這段程式碼是接續編號為 </a:t>
            </a:r>
            <a:r>
              <a:rPr lang="en-US" altLang="zh-TW" dirty="0" smtClean="0">
                <a:solidFill>
                  <a:srgbClr val="FF0000"/>
                </a:solidFill>
              </a:rPr>
              <a:t>3.3a </a:t>
            </a:r>
            <a:r>
              <a:rPr lang="zh-TW" altLang="en-US" dirty="0" smtClean="0">
                <a:solidFill>
                  <a:srgbClr val="FF0000"/>
                </a:solidFill>
              </a:rPr>
              <a:t>的</a:t>
            </a:r>
            <a:r>
              <a:rPr lang="zh-TW" altLang="en-US" dirty="0">
                <a:solidFill>
                  <a:srgbClr val="FF0000"/>
                </a:solidFill>
              </a:rPr>
              <a:t>程式碼之後執行的</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qiskit.quantum_info</a:t>
            </a:r>
            <a:r>
              <a:rPr lang="en-US" altLang="zh-TW" dirty="0">
                <a:solidFill>
                  <a:srgbClr val="FF0000"/>
                </a:solidFill>
              </a:rPr>
              <a:t> </a:t>
            </a:r>
            <a:r>
              <a:rPr lang="zh-TW" altLang="en-US" dirty="0">
                <a:solidFill>
                  <a:srgbClr val="FF0000"/>
                </a:solidFill>
              </a:rPr>
              <a:t>中的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行呼叫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from_instruction</a:t>
            </a:r>
            <a:r>
              <a:rPr lang="en-US" altLang="zh-TW" dirty="0">
                <a:solidFill>
                  <a:srgbClr val="FF0000"/>
                </a:solidFill>
              </a:rPr>
              <a:t>() </a:t>
            </a:r>
            <a:r>
              <a:rPr lang="zh-TW" altLang="en-US" dirty="0">
                <a:solidFill>
                  <a:srgbClr val="FF0000"/>
                </a:solidFill>
              </a:rPr>
              <a:t>方法，輸入 </a:t>
            </a:r>
            <a:r>
              <a:rPr lang="en-US" altLang="zh-TW" dirty="0">
                <a:solidFill>
                  <a:srgbClr val="FF0000"/>
                </a:solidFill>
              </a:rPr>
              <a:t>qc </a:t>
            </a:r>
            <a:r>
              <a:rPr lang="zh-TW" altLang="en-US" dirty="0">
                <a:solidFill>
                  <a:srgbClr val="FF0000"/>
                </a:solidFill>
              </a:rPr>
              <a:t>為參數以</a:t>
            </a:r>
            <a:r>
              <a:rPr lang="zh-TW" altLang="en-US" dirty="0" smtClean="0">
                <a:solidFill>
                  <a:srgbClr val="FF0000"/>
                </a:solidFill>
              </a:rPr>
              <a:t>取得量子</a:t>
            </a:r>
            <a:r>
              <a:rPr lang="zh-TW" altLang="en-US" dirty="0">
                <a:solidFill>
                  <a:srgbClr val="FF0000"/>
                </a:solidFill>
              </a:rPr>
              <a:t>線路 </a:t>
            </a:r>
            <a:r>
              <a:rPr lang="en-US" altLang="zh-TW" dirty="0">
                <a:solidFill>
                  <a:srgbClr val="FF0000"/>
                </a:solidFill>
              </a:rPr>
              <a:t>qc </a:t>
            </a:r>
            <a:r>
              <a:rPr lang="zh-TW" altLang="en-US" dirty="0">
                <a:solidFill>
                  <a:srgbClr val="FF0000"/>
                </a:solidFill>
              </a:rPr>
              <a:t>中所有量子位元的量子狀態，並存在變數 </a:t>
            </a:r>
            <a:r>
              <a:rPr lang="en-US" altLang="zh-TW" dirty="0">
                <a:solidFill>
                  <a:srgbClr val="FF0000"/>
                </a:solidFill>
              </a:rPr>
              <a:t>state </a:t>
            </a:r>
            <a:r>
              <a:rPr lang="zh-TW" altLang="en-US" dirty="0">
                <a:solidFill>
                  <a:srgbClr val="FF0000"/>
                </a:solidFill>
              </a:rPr>
              <a:t>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 </a:t>
            </a:r>
            <a:r>
              <a:rPr lang="en-US" altLang="zh-TW" dirty="0" err="1">
                <a:solidFill>
                  <a:srgbClr val="FF0000"/>
                </a:solidFill>
              </a:rPr>
              <a:t>state.draw</a:t>
            </a:r>
            <a:r>
              <a:rPr lang="en-US" altLang="zh-TW" dirty="0" smtClean="0">
                <a:solidFill>
                  <a:srgbClr val="FF0000"/>
                </a:solidFill>
              </a:rPr>
              <a:t>('</a:t>
            </a:r>
            <a:r>
              <a:rPr lang="en-US" altLang="zh-TW" dirty="0" err="1" smtClean="0">
                <a:solidFill>
                  <a:srgbClr val="FF0000"/>
                </a:solidFill>
              </a:rPr>
              <a:t>bloch</a:t>
            </a:r>
            <a:r>
              <a:rPr lang="en-US" altLang="zh-TW" dirty="0" smtClean="0">
                <a:solidFill>
                  <a:srgbClr val="FF0000"/>
                </a:solidFill>
              </a:rPr>
              <a:t>') </a:t>
            </a:r>
            <a:r>
              <a:rPr lang="zh-TW" altLang="en-US" dirty="0">
                <a:solidFill>
                  <a:srgbClr val="FF0000"/>
                </a:solidFill>
              </a:rPr>
              <a:t>呼叫屬於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state </a:t>
            </a:r>
            <a:r>
              <a:rPr lang="zh-TW" altLang="en-US" dirty="0">
                <a:solidFill>
                  <a:srgbClr val="FF0000"/>
                </a:solidFill>
              </a:rPr>
              <a:t>物件的 </a:t>
            </a:r>
            <a:r>
              <a:rPr lang="en-US" altLang="zh-TW" dirty="0">
                <a:solidFill>
                  <a:srgbClr val="FF0000"/>
                </a:solidFill>
              </a:rPr>
              <a:t>draw </a:t>
            </a:r>
            <a:r>
              <a:rPr lang="zh-TW" altLang="en-US" dirty="0" smtClean="0">
                <a:solidFill>
                  <a:srgbClr val="FF0000"/>
                </a:solidFill>
              </a:rPr>
              <a:t>方法</a:t>
            </a:r>
            <a:r>
              <a:rPr lang="zh-TW" altLang="en-US" dirty="0">
                <a:solidFill>
                  <a:srgbClr val="FF0000"/>
                </a:solidFill>
              </a:rPr>
              <a:t>，繪製顯示出所有對應 </a:t>
            </a:r>
            <a:r>
              <a:rPr lang="en-US" altLang="zh-TW" dirty="0">
                <a:solidFill>
                  <a:srgbClr val="FF0000"/>
                </a:solidFill>
              </a:rPr>
              <a:t>state </a:t>
            </a:r>
            <a:r>
              <a:rPr lang="zh-TW" altLang="en-US" dirty="0">
                <a:solidFill>
                  <a:srgbClr val="FF0000"/>
                </a:solidFill>
              </a:rPr>
              <a:t>物件量子</a:t>
            </a:r>
            <a:r>
              <a:rPr lang="zh-TW" altLang="en-US" dirty="0" smtClean="0">
                <a:solidFill>
                  <a:srgbClr val="FF0000"/>
                </a:solidFill>
              </a:rPr>
              <a:t>位元狀態</a:t>
            </a:r>
            <a:r>
              <a:rPr lang="zh-TW" altLang="en-US" dirty="0">
                <a:solidFill>
                  <a:srgbClr val="FF0000"/>
                </a:solidFill>
              </a:rPr>
              <a:t>的布洛赫球面</a:t>
            </a:r>
            <a:r>
              <a:rPr lang="zh-TW" altLang="en-US" dirty="0" smtClean="0">
                <a:solidFill>
                  <a:srgbClr val="FF0000"/>
                </a:solidFill>
              </a:rPr>
              <a:t>。</a:t>
            </a:r>
            <a:endParaRPr lang="zh-TW" altLang="en-US" dirty="0">
              <a:solidFill>
                <a:srgbClr val="FF0000"/>
              </a:solidFill>
            </a:endParaRPr>
          </a:p>
        </p:txBody>
      </p:sp>
      <p:pic>
        <p:nvPicPr>
          <p:cNvPr id="3" name="圖片 2"/>
          <p:cNvPicPr>
            <a:picLocks noChangeAspect="1"/>
          </p:cNvPicPr>
          <p:nvPr/>
        </p:nvPicPr>
        <p:blipFill>
          <a:blip r:embed="rId3"/>
          <a:stretch>
            <a:fillRect/>
          </a:stretch>
        </p:blipFill>
        <p:spPr>
          <a:xfrm>
            <a:off x="143828" y="2972941"/>
            <a:ext cx="5109385" cy="1526488"/>
          </a:xfrm>
          <a:prstGeom prst="rect">
            <a:avLst/>
          </a:prstGeom>
        </p:spPr>
      </p:pic>
    </p:spTree>
    <p:extLst>
      <p:ext uri="{BB962C8B-B14F-4D97-AF65-F5344CB8AC3E}">
        <p14:creationId xmlns:p14="http://schemas.microsoft.com/office/powerpoint/2010/main" val="220165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10b70956f60_16_37"/>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zh-TW" dirty="0"/>
              <a:t>大綱</a:t>
            </a:r>
            <a:endParaRPr dirty="0"/>
          </a:p>
        </p:txBody>
      </p:sp>
      <p:sp>
        <p:nvSpPr>
          <p:cNvPr id="194" name="Google Shape;194;g10b70956f60_16_37"/>
          <p:cNvSpPr txBox="1"/>
          <p:nvPr/>
        </p:nvSpPr>
        <p:spPr>
          <a:xfrm>
            <a:off x="373424" y="1266625"/>
            <a:ext cx="7809900" cy="4016474"/>
          </a:xfrm>
          <a:prstGeom prst="rect">
            <a:avLst/>
          </a:prstGeom>
          <a:noFill/>
          <a:ln>
            <a:noFill/>
          </a:ln>
        </p:spPr>
        <p:txBody>
          <a:bodyPr spcFirstLastPara="1" wrap="square" lIns="68575" tIns="68575" rIns="68575" bIns="68575" anchor="t" anchorCtr="0">
            <a:spAutoFit/>
          </a:bodyPr>
          <a:lstStyle/>
          <a:p>
            <a:pPr marL="342900" lvl="0" indent="-292100">
              <a:buSzPts val="2000"/>
              <a:buChar char="●"/>
            </a:pPr>
            <a:r>
              <a:rPr lang="zh-TW" altLang="en-US" sz="2800" b="1" u="sng" dirty="0">
                <a:solidFill>
                  <a:srgbClr val="FF0000"/>
                </a:solidFill>
              </a:rPr>
              <a:t>基本概念</a:t>
            </a:r>
            <a:endParaRPr lang="en-US" altLang="zh-TW" sz="2800" b="1" u="sng" dirty="0">
              <a:solidFill>
                <a:srgbClr val="FF0000"/>
              </a:solidFill>
            </a:endParaRPr>
          </a:p>
          <a:p>
            <a:pPr marL="342900" lvl="0" indent="-292100">
              <a:buSzPts val="2000"/>
              <a:buChar char="●"/>
            </a:pPr>
            <a:r>
              <a:rPr lang="zh-TW" altLang="en-US" sz="2800" dirty="0"/>
              <a:t>單量子位元反閘</a:t>
            </a:r>
            <a:endParaRPr lang="en-US" altLang="zh-TW" sz="2800" dirty="0"/>
          </a:p>
          <a:p>
            <a:pPr marL="342900" lvl="0" indent="-292100">
              <a:buSzPts val="2000"/>
              <a:buChar char="●"/>
            </a:pPr>
            <a:r>
              <a:rPr lang="zh-TW" altLang="en-US" sz="2800" dirty="0"/>
              <a:t>么正矩陣</a:t>
            </a:r>
            <a:endParaRPr lang="en-US" altLang="zh-TW" sz="2800" dirty="0"/>
          </a:p>
          <a:p>
            <a:pPr marL="342900" lvl="0" indent="-292100">
              <a:buSzPts val="2000"/>
              <a:buChar char="●"/>
            </a:pPr>
            <a:r>
              <a:rPr lang="zh-TW" altLang="en-US" sz="2800" dirty="0"/>
              <a:t>重要單量子位元量子閘</a:t>
            </a:r>
            <a:endParaRPr lang="en-US" altLang="zh-TW" sz="2800" dirty="0"/>
          </a:p>
          <a:p>
            <a:pPr marL="342900" lvl="0" indent="-292100">
              <a:buSzPts val="2000"/>
              <a:buChar char="●"/>
            </a:pPr>
            <a:r>
              <a:rPr lang="zh-TW" altLang="en-US" sz="2800" dirty="0"/>
              <a:t>張量積</a:t>
            </a:r>
            <a:endParaRPr lang="en-US" altLang="zh-TW" sz="2800" dirty="0"/>
          </a:p>
          <a:p>
            <a:pPr marL="342900" lvl="0" indent="-292100">
              <a:buSzPts val="2000"/>
              <a:buChar char="●"/>
            </a:pPr>
            <a:r>
              <a:rPr lang="zh-TW" altLang="en-US" sz="2800" dirty="0"/>
              <a:t>其他單量子位元量子閘</a:t>
            </a:r>
            <a:endParaRPr lang="en-US" altLang="zh-TW" sz="2800" dirty="0"/>
          </a:p>
          <a:p>
            <a:pPr marL="342900" lvl="0" indent="-292100">
              <a:buSzPts val="2000"/>
              <a:buChar char="●"/>
            </a:pPr>
            <a:r>
              <a:rPr lang="zh-TW" altLang="en-US" sz="2800" dirty="0"/>
              <a:t>結語</a:t>
            </a:r>
            <a:endParaRPr lang="en-US" altLang="zh-TW" sz="2800" dirty="0"/>
          </a:p>
          <a:p>
            <a:pPr marL="0" marR="0" lvl="0" indent="0" algn="l" rtl="0">
              <a:lnSpc>
                <a:spcPct val="100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800" b="0" i="0" u="none" strike="noStrike" cap="none" dirty="0">
              <a:solidFill>
                <a:srgbClr val="000000"/>
              </a:solidFill>
              <a:latin typeface="Arial"/>
              <a:ea typeface="Arial"/>
              <a:cs typeface="Arial"/>
              <a:sym typeface="Arial"/>
            </a:endParaRPr>
          </a:p>
        </p:txBody>
      </p:sp>
      <p:sp>
        <p:nvSpPr>
          <p:cNvPr id="195" name="Google Shape;195;g10b70956f60_16_37"/>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a:t>
            </a:fld>
            <a:endParaRPr/>
          </a:p>
        </p:txBody>
      </p:sp>
    </p:spTree>
    <p:extLst>
      <p:ext uri="{BB962C8B-B14F-4D97-AF65-F5344CB8AC3E}">
        <p14:creationId xmlns:p14="http://schemas.microsoft.com/office/powerpoint/2010/main" val="22320421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重要單量子位元量子閘</a:t>
            </a:r>
          </a:p>
        </p:txBody>
      </p:sp>
      <mc:AlternateContent xmlns:mc="http://schemas.openxmlformats.org/markup-compatibility/2006">
        <mc:Choice xmlns:a14="http://schemas.microsoft.com/office/drawing/2010/main" Requires="a14">
          <p:sp>
            <p:nvSpPr>
              <p:cNvPr id="202" name="Google Shape;202;g104dfc26e88_3_11"/>
              <p:cNvSpPr txBox="1"/>
              <p:nvPr/>
            </p:nvSpPr>
            <p:spPr>
              <a:xfrm>
                <a:off x="497900" y="1512825"/>
                <a:ext cx="8229600" cy="3453929"/>
              </a:xfrm>
              <a:prstGeom prst="rect">
                <a:avLst/>
              </a:prstGeom>
              <a:noFill/>
              <a:ln>
                <a:noFill/>
              </a:ln>
            </p:spPr>
            <p:txBody>
              <a:bodyPr spcFirstLastPara="1" wrap="square" lIns="91425" tIns="91425" rIns="91425" bIns="91425" anchor="t" anchorCtr="0">
                <a:spAutoFit/>
              </a:bodyPr>
              <a:lstStyle/>
              <a:p>
                <a:pPr marL="114300" algn="just">
                  <a:buClr>
                    <a:schemeClr val="dk1"/>
                  </a:buClr>
                  <a:buSzPts val="1800"/>
                </a:pPr>
                <a:r>
                  <a:rPr lang="zh-TW" altLang="en-US" sz="1800" dirty="0" smtClean="0"/>
                  <a:t>以下我們</a:t>
                </a:r>
                <a:r>
                  <a:rPr lang="zh-TW" altLang="en-US" sz="1800" dirty="0"/>
                  <a:t>深入介紹 </a:t>
                </a:r>
                <a:r>
                  <a:rPr lang="en-US" altLang="zh-TW" sz="1800" dirty="0">
                    <a:solidFill>
                      <a:srgbClr val="FF0000"/>
                    </a:solidFill>
                  </a:rPr>
                  <a:t>H </a:t>
                </a:r>
                <a:r>
                  <a:rPr lang="zh-TW" altLang="en-US" sz="1800" dirty="0">
                    <a:solidFill>
                      <a:srgbClr val="FF0000"/>
                    </a:solidFill>
                  </a:rPr>
                  <a:t>閘</a:t>
                </a:r>
                <a:r>
                  <a:rPr lang="zh-TW" altLang="en-US" sz="1800" dirty="0"/>
                  <a:t>的運作</a:t>
                </a:r>
                <a:r>
                  <a:rPr lang="zh-TW" altLang="en-US" sz="1800" dirty="0" smtClean="0"/>
                  <a:t>細節：</a:t>
                </a:r>
                <a:endParaRPr lang="en-US" altLang="zh-TW" sz="1800" dirty="0" smtClean="0"/>
              </a:p>
              <a:p>
                <a:pPr marL="457200" indent="-342900" algn="just">
                  <a:buClr>
                    <a:schemeClr val="dk1"/>
                  </a:buClr>
                  <a:buSzPts val="1800"/>
                  <a:buFont typeface="Arial"/>
                  <a:buChar char="●"/>
                </a:pPr>
                <a:r>
                  <a:rPr lang="zh-TW" altLang="en-US" sz="1800" dirty="0" smtClean="0"/>
                  <a:t>量子位元 </a:t>
                </a:r>
                <a:r>
                  <a:rPr lang="en-US" altLang="zh-TW" sz="1800" dirty="0"/>
                  <a:t>q0 </a:t>
                </a:r>
                <a:r>
                  <a:rPr lang="zh-TW" altLang="en-US" sz="1800" dirty="0"/>
                  <a:t>處於</a:t>
                </a:r>
                <a:r>
                  <a:rPr lang="zh-TW" altLang="en-US" sz="1800" dirty="0" smtClean="0"/>
                  <a:t>狀態 </a:t>
                </a:r>
                <a:r>
                  <a:rPr lang="en-US" altLang="zh-TW" sz="1800" dirty="0" smtClean="0"/>
                  <a:t>|+&gt; = </a:t>
                </a:r>
                <a14:m>
                  <m:oMath xmlns:m="http://schemas.openxmlformats.org/officeDocument/2006/math">
                    <m:f>
                      <m:fPr>
                        <m:ctrlPr>
                          <a:rPr lang="en-US" altLang="zh-TW" sz="1800" i="1">
                            <a:latin typeface="Cambria Math" panose="02040503050406030204" pitchFamily="18" charset="0"/>
                          </a:rPr>
                        </m:ctrlPr>
                      </m:fPr>
                      <m:num>
                        <m:r>
                          <m:rPr>
                            <m:nor/>
                          </m:rPr>
                          <a:rPr lang="en-US" altLang="zh-TW" sz="1800" dirty="0"/>
                          <m:t>|0&gt;+|1&gt;</m:t>
                        </m:r>
                      </m:num>
                      <m:den>
                        <m:rad>
                          <m:radPr>
                            <m:degHide m:val="on"/>
                            <m:ctrlPr>
                              <a:rPr lang="en-US" altLang="zh-TW" sz="1800" i="1">
                                <a:latin typeface="Cambria Math" panose="02040503050406030204" pitchFamily="18" charset="0"/>
                              </a:rPr>
                            </m:ctrlPr>
                          </m:radPr>
                          <m:deg/>
                          <m:e>
                            <m:r>
                              <a:rPr lang="en-US" altLang="zh-TW" sz="1800">
                                <a:latin typeface="Cambria Math" panose="02040503050406030204" pitchFamily="18" charset="0"/>
                              </a:rPr>
                              <m:t>2</m:t>
                            </m:r>
                          </m:e>
                        </m:rad>
                      </m:den>
                    </m:f>
                    <m:r>
                      <a:rPr lang="zh-TW" altLang="en-US" sz="1800">
                        <a:latin typeface="Cambria Math" panose="02040503050406030204" pitchFamily="18" charset="0"/>
                      </a:rPr>
                      <m:t>，</m:t>
                    </m:r>
                  </m:oMath>
                </a14:m>
                <a:r>
                  <a:rPr lang="zh-TW" altLang="en-US" sz="1800" dirty="0"/>
                  <a:t>可以</a:t>
                </a:r>
                <a:r>
                  <a:rPr lang="zh-TW" altLang="en-US" sz="1800" dirty="0" smtClean="0"/>
                  <a:t>由 </a:t>
                </a:r>
                <a:r>
                  <a:rPr lang="en-US" altLang="zh-TW" sz="1800" dirty="0" smtClean="0"/>
                  <a:t>|0&gt; </a:t>
                </a:r>
                <a:r>
                  <a:rPr lang="zh-TW" altLang="en-US" sz="1800" dirty="0" smtClean="0"/>
                  <a:t>透過 </a:t>
                </a:r>
                <a:r>
                  <a:rPr lang="en-US" altLang="zh-TW" sz="1800" dirty="0">
                    <a:solidFill>
                      <a:srgbClr val="FF0000"/>
                    </a:solidFill>
                  </a:rPr>
                  <a:t>H </a:t>
                </a:r>
                <a:r>
                  <a:rPr lang="zh-TW" altLang="en-US" sz="1800" dirty="0">
                    <a:solidFill>
                      <a:srgbClr val="FF0000"/>
                    </a:solidFill>
                  </a:rPr>
                  <a:t>閘</a:t>
                </a:r>
                <a:r>
                  <a:rPr lang="zh-TW" altLang="en-US" sz="1800" dirty="0"/>
                  <a:t>轉變而來，也就相當</a:t>
                </a:r>
                <a:r>
                  <a:rPr lang="zh-TW" altLang="en-US" sz="1800" dirty="0" smtClean="0"/>
                  <a:t>於是</a:t>
                </a:r>
                <a:r>
                  <a:rPr lang="zh-TW" altLang="en-US" sz="1800" dirty="0"/>
                  <a:t>量子位元 </a:t>
                </a:r>
                <a:r>
                  <a:rPr lang="en-US" altLang="zh-TW" sz="1800" dirty="0"/>
                  <a:t>q2 </a:t>
                </a:r>
                <a:r>
                  <a:rPr lang="zh-TW" altLang="en-US" sz="1800" dirty="0"/>
                  <a:t>的狀態；而量子位元 </a:t>
                </a:r>
                <a:r>
                  <a:rPr lang="en-US" altLang="zh-TW" sz="1800" dirty="0"/>
                  <a:t>q1 </a:t>
                </a:r>
                <a:r>
                  <a:rPr lang="zh-TW" altLang="en-US" sz="1800" dirty="0"/>
                  <a:t>處於</a:t>
                </a:r>
                <a:r>
                  <a:rPr lang="zh-TW" altLang="en-US" sz="1800" dirty="0" smtClean="0"/>
                  <a:t>狀態 </a:t>
                </a:r>
                <a:r>
                  <a:rPr lang="en-US" altLang="zh-TW" sz="1800" dirty="0" smtClean="0"/>
                  <a:t>|-&gt; </a:t>
                </a:r>
                <a:r>
                  <a:rPr lang="en-US" altLang="zh-TW" sz="1800" dirty="0"/>
                  <a:t>= </a:t>
                </a:r>
                <a14:m>
                  <m:oMath xmlns:m="http://schemas.openxmlformats.org/officeDocument/2006/math">
                    <m:f>
                      <m:fPr>
                        <m:ctrlPr>
                          <a:rPr lang="en-US" altLang="zh-TW" sz="1800" i="1">
                            <a:latin typeface="Cambria Math" panose="02040503050406030204" pitchFamily="18" charset="0"/>
                          </a:rPr>
                        </m:ctrlPr>
                      </m:fPr>
                      <m:num>
                        <m:r>
                          <m:rPr>
                            <m:nor/>
                          </m:rPr>
                          <a:rPr lang="en-US" altLang="zh-TW" sz="1800" dirty="0"/>
                          <m:t>|0&gt;</m:t>
                        </m:r>
                        <m:r>
                          <m:rPr>
                            <m:nor/>
                          </m:rPr>
                          <a:rPr lang="en-US" altLang="zh-TW" sz="1800" b="0" i="0" dirty="0" smtClean="0"/>
                          <m:t>−</m:t>
                        </m:r>
                        <m:r>
                          <m:rPr>
                            <m:nor/>
                          </m:rPr>
                          <a:rPr lang="en-US" altLang="zh-TW" sz="1800" dirty="0"/>
                          <m:t>|1&gt;</m:t>
                        </m:r>
                      </m:num>
                      <m:den>
                        <m:rad>
                          <m:radPr>
                            <m:degHide m:val="on"/>
                            <m:ctrlPr>
                              <a:rPr lang="en-US" altLang="zh-TW" sz="1800" i="1">
                                <a:latin typeface="Cambria Math" panose="02040503050406030204" pitchFamily="18" charset="0"/>
                              </a:rPr>
                            </m:ctrlPr>
                          </m:radPr>
                          <m:deg/>
                          <m:e>
                            <m:r>
                              <a:rPr lang="en-US" altLang="zh-TW" sz="1800">
                                <a:latin typeface="Cambria Math" panose="02040503050406030204" pitchFamily="18" charset="0"/>
                              </a:rPr>
                              <m:t>2</m:t>
                            </m:r>
                          </m:e>
                        </m:rad>
                      </m:den>
                    </m:f>
                  </m:oMath>
                </a14:m>
                <a:r>
                  <a:rPr lang="zh-TW" altLang="en-US" sz="1800" dirty="0" smtClean="0"/>
                  <a:t>，</a:t>
                </a:r>
                <a:r>
                  <a:rPr lang="zh-TW" altLang="en-US" sz="1800" dirty="0"/>
                  <a:t>可以由 </a:t>
                </a:r>
                <a:r>
                  <a:rPr lang="en-US" altLang="zh-TW" sz="1800" dirty="0" smtClean="0"/>
                  <a:t>|1&gt; </a:t>
                </a:r>
                <a:r>
                  <a:rPr lang="zh-TW" altLang="en-US" sz="1800" dirty="0" smtClean="0"/>
                  <a:t>透過 </a:t>
                </a:r>
                <a:r>
                  <a:rPr lang="en-US" altLang="zh-TW" sz="1800" dirty="0">
                    <a:solidFill>
                      <a:srgbClr val="FF0000"/>
                    </a:solidFill>
                  </a:rPr>
                  <a:t>H </a:t>
                </a:r>
                <a:r>
                  <a:rPr lang="zh-TW" altLang="en-US" sz="1800" dirty="0">
                    <a:solidFill>
                      <a:srgbClr val="FF0000"/>
                    </a:solidFill>
                  </a:rPr>
                  <a:t>閘</a:t>
                </a:r>
                <a:r>
                  <a:rPr lang="zh-TW" altLang="en-US" sz="1800" dirty="0"/>
                  <a:t>轉變而來，也就相當於是量子位元 </a:t>
                </a:r>
                <a:r>
                  <a:rPr lang="en-US" altLang="zh-TW" sz="1800" dirty="0"/>
                  <a:t>q3 </a:t>
                </a:r>
                <a:r>
                  <a:rPr lang="zh-TW" altLang="en-US" sz="1800" dirty="0"/>
                  <a:t>的狀態</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solidFill>
                      <a:srgbClr val="FF0000"/>
                    </a:solidFill>
                  </a:rPr>
                  <a:t>哈達馬閘（</a:t>
                </a:r>
                <a:r>
                  <a:rPr lang="en-US" altLang="zh-TW" sz="1800" dirty="0" err="1">
                    <a:solidFill>
                      <a:srgbClr val="FF0000"/>
                    </a:solidFill>
                  </a:rPr>
                  <a:t>Hadamard</a:t>
                </a:r>
                <a:r>
                  <a:rPr lang="en-US" altLang="zh-TW" sz="1800" dirty="0">
                    <a:solidFill>
                      <a:srgbClr val="FF0000"/>
                    </a:solidFill>
                  </a:rPr>
                  <a:t> gate</a:t>
                </a:r>
                <a:r>
                  <a:rPr lang="zh-TW" altLang="en-US" sz="1800" dirty="0">
                    <a:solidFill>
                      <a:srgbClr val="FF0000"/>
                    </a:solidFill>
                  </a:rPr>
                  <a:t>）</a:t>
                </a:r>
                <a:r>
                  <a:rPr lang="zh-TW" altLang="en-US" sz="1800" dirty="0"/>
                  <a:t>簡稱 </a:t>
                </a:r>
                <a:r>
                  <a:rPr lang="en-US" altLang="zh-TW" sz="1800" dirty="0">
                    <a:solidFill>
                      <a:srgbClr val="FF0000"/>
                    </a:solidFill>
                  </a:rPr>
                  <a:t>H </a:t>
                </a:r>
                <a:r>
                  <a:rPr lang="zh-TW" altLang="en-US" sz="1800" dirty="0">
                    <a:solidFill>
                      <a:srgbClr val="FF0000"/>
                    </a:solidFill>
                  </a:rPr>
                  <a:t>閘（</a:t>
                </a:r>
                <a:r>
                  <a:rPr lang="en-US" altLang="zh-TW" sz="1800" dirty="0">
                    <a:solidFill>
                      <a:srgbClr val="FF0000"/>
                    </a:solidFill>
                  </a:rPr>
                  <a:t>H gate</a:t>
                </a:r>
                <a:r>
                  <a:rPr lang="zh-TW" altLang="en-US" sz="1800" dirty="0" smtClean="0">
                    <a:solidFill>
                      <a:srgbClr val="FF0000"/>
                    </a:solidFill>
                  </a:rPr>
                  <a:t>）</a:t>
                </a:r>
                <a:r>
                  <a:rPr lang="zh-TW" altLang="en-US" sz="1800" dirty="0" smtClean="0"/>
                  <a:t>。</a:t>
                </a:r>
                <a:endParaRPr lang="en-US" altLang="zh-TW" sz="1800" dirty="0" smtClean="0"/>
              </a:p>
              <a:p>
                <a:pPr marL="457200" indent="-342900" algn="just">
                  <a:buClr>
                    <a:schemeClr val="dk1"/>
                  </a:buClr>
                  <a:buSzPts val="1800"/>
                  <a:buFont typeface="Arial"/>
                  <a:buChar char="●"/>
                </a:pPr>
                <a:r>
                  <a:rPr lang="en-US" altLang="zh-TW" sz="1800" dirty="0">
                    <a:solidFill>
                      <a:srgbClr val="FF0000"/>
                    </a:solidFill>
                  </a:rPr>
                  <a:t>H </a:t>
                </a:r>
                <a:r>
                  <a:rPr lang="zh-TW" altLang="en-US" sz="1800" dirty="0">
                    <a:solidFill>
                      <a:srgbClr val="FF0000"/>
                    </a:solidFill>
                  </a:rPr>
                  <a:t>閘</a:t>
                </a:r>
                <a:r>
                  <a:rPr lang="zh-TW" altLang="en-US" sz="1800" dirty="0"/>
                  <a:t>也針對一個量子位元進行</a:t>
                </a:r>
                <a:r>
                  <a:rPr lang="zh-TW" altLang="en-US" sz="1800" dirty="0" smtClean="0"/>
                  <a:t>操作</a:t>
                </a:r>
                <a:r>
                  <a:rPr lang="zh-TW" altLang="en-US" sz="1800" dirty="0"/>
                  <a:t>，將本徵</a:t>
                </a:r>
                <a:r>
                  <a:rPr lang="zh-TW" altLang="en-US" sz="1800" dirty="0" smtClean="0"/>
                  <a:t>態 </a:t>
                </a:r>
                <a:r>
                  <a:rPr lang="en-US" altLang="zh-TW" sz="1800" dirty="0" smtClean="0"/>
                  <a:t>|</a:t>
                </a:r>
                <a:r>
                  <a:rPr lang="en-US" altLang="zh-TW" sz="1800" dirty="0"/>
                  <a:t>0</a:t>
                </a:r>
                <a:r>
                  <a:rPr lang="en-US" altLang="zh-TW" sz="1800" dirty="0" smtClean="0"/>
                  <a:t>&gt;</a:t>
                </a:r>
                <a:r>
                  <a:rPr lang="zh-TW" altLang="en-US" sz="1800" dirty="0"/>
                  <a:t>轉變</a:t>
                </a:r>
                <a:r>
                  <a:rPr lang="zh-TW" altLang="en-US" sz="1800" dirty="0" smtClean="0"/>
                  <a:t>為 </a:t>
                </a:r>
                <a:r>
                  <a:rPr lang="en-US" altLang="zh-TW" sz="1800" dirty="0"/>
                  <a:t>|+&gt; = </a:t>
                </a:r>
                <a14:m>
                  <m:oMath xmlns:m="http://schemas.openxmlformats.org/officeDocument/2006/math">
                    <m:f>
                      <m:fPr>
                        <m:ctrlPr>
                          <a:rPr lang="en-US" altLang="zh-TW" sz="1800" i="1">
                            <a:latin typeface="Cambria Math" panose="02040503050406030204" pitchFamily="18" charset="0"/>
                          </a:rPr>
                        </m:ctrlPr>
                      </m:fPr>
                      <m:num>
                        <m:r>
                          <m:rPr>
                            <m:nor/>
                          </m:rPr>
                          <a:rPr lang="en-US" altLang="zh-TW" sz="1800" dirty="0"/>
                          <m:t>|0&gt;+|1&gt;</m:t>
                        </m:r>
                      </m:num>
                      <m:den>
                        <m:rad>
                          <m:radPr>
                            <m:degHide m:val="on"/>
                            <m:ctrlPr>
                              <a:rPr lang="en-US" altLang="zh-TW" sz="1800" i="1">
                                <a:latin typeface="Cambria Math" panose="02040503050406030204" pitchFamily="18" charset="0"/>
                              </a:rPr>
                            </m:ctrlPr>
                          </m:radPr>
                          <m:deg/>
                          <m:e>
                            <m:r>
                              <a:rPr lang="en-US" altLang="zh-TW" sz="1800">
                                <a:latin typeface="Cambria Math" panose="02040503050406030204" pitchFamily="18" charset="0"/>
                              </a:rPr>
                              <m:t>2</m:t>
                            </m:r>
                          </m:e>
                        </m:rad>
                      </m:den>
                    </m:f>
                  </m:oMath>
                </a14:m>
                <a:r>
                  <a:rPr lang="zh-TW" altLang="en-US" sz="1800" dirty="0"/>
                  <a:t>，並且將本徵</a:t>
                </a:r>
                <a:r>
                  <a:rPr lang="zh-TW" altLang="en-US" sz="1800" dirty="0" smtClean="0"/>
                  <a:t>態 </a:t>
                </a:r>
                <a:r>
                  <a:rPr lang="en-US" altLang="zh-TW" sz="1800" dirty="0" smtClean="0"/>
                  <a:t>|1&gt;</a:t>
                </a:r>
                <a:r>
                  <a:rPr lang="zh-TW" altLang="en-US" sz="1800" dirty="0"/>
                  <a:t>轉變</a:t>
                </a:r>
                <a:r>
                  <a:rPr lang="zh-TW" altLang="en-US" sz="1800" dirty="0" smtClean="0"/>
                  <a:t>為 </a:t>
                </a:r>
                <a:r>
                  <a:rPr lang="en-US" altLang="zh-TW" sz="1800" dirty="0"/>
                  <a:t>|-&gt; = </a:t>
                </a:r>
                <a14:m>
                  <m:oMath xmlns:m="http://schemas.openxmlformats.org/officeDocument/2006/math">
                    <m:f>
                      <m:fPr>
                        <m:ctrlPr>
                          <a:rPr lang="en-US" altLang="zh-TW" sz="1800" i="1">
                            <a:latin typeface="Cambria Math" panose="02040503050406030204" pitchFamily="18" charset="0"/>
                          </a:rPr>
                        </m:ctrlPr>
                      </m:fPr>
                      <m:num>
                        <m:r>
                          <m:rPr>
                            <m:nor/>
                          </m:rPr>
                          <a:rPr lang="en-US" altLang="zh-TW" sz="1800" dirty="0"/>
                          <m:t>|0&gt;−|1&gt;</m:t>
                        </m:r>
                      </m:num>
                      <m:den>
                        <m:rad>
                          <m:radPr>
                            <m:degHide m:val="on"/>
                            <m:ctrlPr>
                              <a:rPr lang="en-US" altLang="zh-TW" sz="1800" i="1">
                                <a:latin typeface="Cambria Math" panose="02040503050406030204" pitchFamily="18" charset="0"/>
                              </a:rPr>
                            </m:ctrlPr>
                          </m:radPr>
                          <m:deg/>
                          <m:e>
                            <m:r>
                              <a:rPr lang="en-US" altLang="zh-TW" sz="1800">
                                <a:latin typeface="Cambria Math" panose="02040503050406030204" pitchFamily="18" charset="0"/>
                              </a:rPr>
                              <m:t>2</m:t>
                            </m:r>
                          </m:e>
                        </m:rad>
                      </m:den>
                    </m:f>
                  </m:oMath>
                </a14:m>
                <a:r>
                  <a:rPr lang="zh-TW" altLang="en-US" sz="1800" dirty="0"/>
                  <a:t>。另一方面，</a:t>
                </a:r>
                <a:r>
                  <a:rPr lang="en-US" altLang="zh-TW" sz="1800" dirty="0">
                    <a:solidFill>
                      <a:srgbClr val="FF0000"/>
                    </a:solidFill>
                  </a:rPr>
                  <a:t>H </a:t>
                </a:r>
                <a:r>
                  <a:rPr lang="zh-TW" altLang="en-US" sz="1800" dirty="0">
                    <a:solidFill>
                      <a:srgbClr val="FF0000"/>
                    </a:solidFill>
                  </a:rPr>
                  <a:t>閘</a:t>
                </a:r>
                <a:r>
                  <a:rPr lang="zh-TW" altLang="en-US" sz="1800" dirty="0"/>
                  <a:t>也可</a:t>
                </a:r>
                <a:r>
                  <a:rPr lang="zh-TW" altLang="en-US" sz="1800" dirty="0" smtClean="0"/>
                  <a:t>將 </a:t>
                </a:r>
                <a:r>
                  <a:rPr lang="en-US" altLang="zh-TW" sz="1800" dirty="0" smtClean="0"/>
                  <a:t>|+&gt; </a:t>
                </a:r>
                <a:r>
                  <a:rPr lang="zh-TW" altLang="en-US" sz="1800" dirty="0" smtClean="0"/>
                  <a:t>轉變</a:t>
                </a:r>
                <a:r>
                  <a:rPr lang="zh-TW" altLang="en-US" sz="1800" dirty="0"/>
                  <a:t>回 </a:t>
                </a:r>
                <a:r>
                  <a:rPr lang="en-US" altLang="zh-TW" sz="1800" dirty="0"/>
                  <a:t>|0</a:t>
                </a:r>
                <a:r>
                  <a:rPr lang="en-US" altLang="zh-TW" sz="1800" dirty="0" smtClean="0"/>
                  <a:t>&gt; </a:t>
                </a:r>
                <a:r>
                  <a:rPr lang="zh-TW" altLang="en-US" sz="1800" dirty="0" smtClean="0"/>
                  <a:t>，將 </a:t>
                </a:r>
                <a:r>
                  <a:rPr lang="en-US" altLang="zh-TW" sz="1800" dirty="0" smtClean="0"/>
                  <a:t>|-&gt;</a:t>
                </a:r>
                <a:r>
                  <a:rPr lang="zh-TW" altLang="en-US" sz="1800" dirty="0"/>
                  <a:t>轉變</a:t>
                </a:r>
                <a:r>
                  <a:rPr lang="zh-TW" altLang="en-US" sz="1800" dirty="0" smtClean="0"/>
                  <a:t>回 </a:t>
                </a:r>
                <a:r>
                  <a:rPr lang="en-US" altLang="zh-TW" sz="1800" dirty="0" smtClean="0"/>
                  <a:t>|1&gt;</a:t>
                </a:r>
                <a:r>
                  <a:rPr lang="zh-TW" altLang="en-US" sz="1800" dirty="0" smtClean="0"/>
                  <a:t>。</a:t>
                </a:r>
                <a:endParaRPr lang="en-US" altLang="zh-TW" sz="1800" dirty="0" smtClean="0"/>
              </a:p>
              <a:p>
                <a:pPr marL="457200" indent="-342900" algn="just">
                  <a:buClr>
                    <a:schemeClr val="dk1"/>
                  </a:buClr>
                  <a:buSzPts val="1800"/>
                  <a:buFont typeface="Arial"/>
                  <a:buChar char="●"/>
                </a:pPr>
                <a:endParaRPr lang="en-US" altLang="zh-TW" sz="1800" dirty="0"/>
              </a:p>
            </p:txBody>
          </p:sp>
        </mc:Choice>
        <mc:Fallback>
          <p:sp>
            <p:nvSpPr>
              <p:cNvPr id="202" name="Google Shape;202;g104dfc26e88_3_11"/>
              <p:cNvSpPr txBox="1">
                <a:spLocks noRot="1" noChangeAspect="1" noMove="1" noResize="1" noEditPoints="1" noAdjustHandles="1" noChangeArrowheads="1" noChangeShapeType="1" noTextEdit="1"/>
              </p:cNvSpPr>
              <p:nvPr/>
            </p:nvSpPr>
            <p:spPr>
              <a:xfrm>
                <a:off x="497900" y="1512825"/>
                <a:ext cx="8229600" cy="3453929"/>
              </a:xfrm>
              <a:prstGeom prst="rect">
                <a:avLst/>
              </a:prstGeom>
              <a:blipFill>
                <a:blip r:embed="rId3"/>
                <a:stretch>
                  <a:fillRect r="-593"/>
                </a:stretch>
              </a:blipFill>
              <a:ln>
                <a:noFill/>
              </a:ln>
            </p:spPr>
            <p:txBody>
              <a:bodyPr/>
              <a:lstStyle/>
              <a:p>
                <a:r>
                  <a:rPr lang="zh-TW" altLang="en-US">
                    <a:noFill/>
                  </a:rPr>
                  <a:t> </a:t>
                </a:r>
              </a:p>
            </p:txBody>
          </p:sp>
        </mc:Fallback>
      </mc:AlternateContent>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30</a:t>
            </a:fld>
            <a:endParaRPr/>
          </a:p>
        </p:txBody>
      </p:sp>
    </p:spTree>
    <p:extLst>
      <p:ext uri="{BB962C8B-B14F-4D97-AF65-F5344CB8AC3E}">
        <p14:creationId xmlns:p14="http://schemas.microsoft.com/office/powerpoint/2010/main" val="38918037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重要單量子位元量子閘</a:t>
            </a:r>
          </a:p>
        </p:txBody>
      </p:sp>
      <mc:AlternateContent xmlns:mc="http://schemas.openxmlformats.org/markup-compatibility/2006">
        <mc:Choice xmlns:a14="http://schemas.microsoft.com/office/drawing/2010/main" Requires="a14">
          <p:sp>
            <p:nvSpPr>
              <p:cNvPr id="202" name="Google Shape;202;g104dfc26e88_3_11"/>
              <p:cNvSpPr txBox="1"/>
              <p:nvPr/>
            </p:nvSpPr>
            <p:spPr>
              <a:xfrm>
                <a:off x="497900" y="1512825"/>
                <a:ext cx="8229600" cy="2716354"/>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solidFill>
                      <a:schemeClr val="tx1"/>
                    </a:solidFill>
                  </a:rPr>
                  <a:t>請注意，量子位元 </a:t>
                </a:r>
                <a:r>
                  <a:rPr lang="en-US" altLang="zh-TW" sz="1800" dirty="0">
                    <a:solidFill>
                      <a:schemeClr val="tx1"/>
                    </a:solidFill>
                  </a:rPr>
                  <a:t>|+&gt; </a:t>
                </a:r>
                <a:r>
                  <a:rPr lang="zh-TW" altLang="en-US" sz="1800" dirty="0">
                    <a:solidFill>
                      <a:schemeClr val="tx1"/>
                    </a:solidFill>
                  </a:rPr>
                  <a:t>狀態</a:t>
                </a:r>
                <a:r>
                  <a:rPr lang="zh-TW" altLang="en-US" sz="1800" dirty="0">
                    <a:solidFill>
                      <a:schemeClr val="tx1"/>
                    </a:solidFill>
                  </a:rPr>
                  <a:t>與量子</a:t>
                </a:r>
                <a:r>
                  <a:rPr lang="zh-TW" altLang="en-US" sz="1800" dirty="0">
                    <a:solidFill>
                      <a:schemeClr val="tx1"/>
                    </a:solidFill>
                  </a:rPr>
                  <a:t>位元 </a:t>
                </a:r>
                <a:r>
                  <a:rPr lang="en-US" altLang="zh-TW" sz="1800" dirty="0">
                    <a:solidFill>
                      <a:schemeClr val="tx1"/>
                    </a:solidFill>
                  </a:rPr>
                  <a:t>|-&gt; </a:t>
                </a:r>
                <a:r>
                  <a:rPr lang="zh-TW" altLang="en-US" sz="1800" dirty="0">
                    <a:solidFill>
                      <a:schemeClr val="tx1"/>
                    </a:solidFill>
                  </a:rPr>
                  <a:t>狀態</a:t>
                </a:r>
                <a:r>
                  <a:rPr lang="zh-TW" altLang="en-US" sz="1800" dirty="0">
                    <a:solidFill>
                      <a:schemeClr val="tx1"/>
                    </a:solidFill>
                  </a:rPr>
                  <a:t>在進行量子狀態測量時，它們被測量</a:t>
                </a:r>
                <a:r>
                  <a:rPr lang="zh-TW" altLang="en-US" sz="1800" dirty="0">
                    <a:solidFill>
                      <a:schemeClr val="tx1"/>
                    </a:solidFill>
                  </a:rPr>
                  <a:t>為 </a:t>
                </a:r>
                <a:r>
                  <a:rPr lang="en-US" altLang="zh-TW" sz="1800" dirty="0">
                    <a:solidFill>
                      <a:schemeClr val="tx1"/>
                    </a:solidFill>
                  </a:rPr>
                  <a:t>|0&gt;</a:t>
                </a:r>
                <a:r>
                  <a:rPr lang="zh-TW" altLang="en-US" sz="1800" dirty="0">
                    <a:solidFill>
                      <a:schemeClr val="tx1"/>
                    </a:solidFill>
                  </a:rPr>
                  <a:t>與被測量</a:t>
                </a:r>
                <a:r>
                  <a:rPr lang="zh-TW" altLang="en-US" sz="1800" dirty="0">
                    <a:solidFill>
                      <a:schemeClr val="tx1"/>
                    </a:solidFill>
                  </a:rPr>
                  <a:t>為 </a:t>
                </a:r>
                <a:r>
                  <a:rPr lang="en-US" altLang="zh-TW" sz="1800" dirty="0">
                    <a:solidFill>
                      <a:schemeClr val="tx1"/>
                    </a:solidFill>
                  </a:rPr>
                  <a:t>|1&gt;</a:t>
                </a:r>
                <a:r>
                  <a:rPr lang="zh-TW" altLang="en-US" sz="1800" dirty="0">
                    <a:solidFill>
                      <a:schemeClr val="tx1"/>
                    </a:solidFill>
                  </a:rPr>
                  <a:t>的機率</a:t>
                </a:r>
                <a:r>
                  <a:rPr lang="zh-TW" altLang="en-US" sz="1800" dirty="0">
                    <a:solidFill>
                      <a:schemeClr val="tx1"/>
                    </a:solidFill>
                  </a:rPr>
                  <a:t>都是 </a:t>
                </a:r>
                <a:r>
                  <a:rPr lang="en-US" altLang="zh-TW" sz="1800" dirty="0">
                    <a:solidFill>
                      <a:schemeClr val="tx1"/>
                    </a:solidFill>
                  </a:rPr>
                  <a:t>(</a:t>
                </a:r>
                <a14:m>
                  <m:oMath xmlns:m="http://schemas.openxmlformats.org/officeDocument/2006/math">
                    <m:f>
                      <m:fPr>
                        <m:ctrlPr>
                          <a:rPr lang="en-US" altLang="zh-TW" sz="1800">
                            <a:solidFill>
                              <a:schemeClr val="tx1"/>
                            </a:solidFill>
                          </a:rPr>
                        </m:ctrlPr>
                      </m:fPr>
                      <m:num>
                        <m:r>
                          <a:rPr lang="en-US" altLang="zh-TW" sz="1800">
                            <a:solidFill>
                              <a:schemeClr val="tx1"/>
                            </a:solidFill>
                          </a:rPr>
                          <m:t>1</m:t>
                        </m:r>
                      </m:num>
                      <m:den>
                        <m:rad>
                          <m:radPr>
                            <m:degHide m:val="on"/>
                            <m:ctrlPr>
                              <a:rPr lang="en-US" altLang="zh-TW" sz="1800">
                                <a:solidFill>
                                  <a:schemeClr val="tx1"/>
                                </a:solidFill>
                              </a:rPr>
                            </m:ctrlPr>
                          </m:radPr>
                          <m:deg/>
                          <m:e>
                            <m:r>
                              <a:rPr lang="en-US" altLang="zh-TW" sz="1800">
                                <a:solidFill>
                                  <a:schemeClr val="tx1"/>
                                </a:solidFill>
                              </a:rPr>
                              <m:t>2</m:t>
                            </m:r>
                          </m:e>
                        </m:rad>
                      </m:den>
                    </m:f>
                    <m:r>
                      <a:rPr lang="en-US" altLang="zh-TW" sz="1800">
                        <a:solidFill>
                          <a:schemeClr val="tx1"/>
                        </a:solidFill>
                      </a:rPr>
                      <m:t>)2</m:t>
                    </m:r>
                    <m:r>
                      <a:rPr lang="en-US" altLang="zh-TW" sz="1800">
                        <a:solidFill>
                          <a:schemeClr val="tx1"/>
                        </a:solidFill>
                      </a:rPr>
                      <m:t>=</m:t>
                    </m:r>
                  </m:oMath>
                </a14:m>
                <a:r>
                  <a:rPr lang="zh-TW" altLang="en-US" sz="1800" dirty="0">
                    <a:solidFill>
                      <a:schemeClr val="tx1"/>
                    </a:solidFill>
                  </a:rPr>
                  <a:t> </a:t>
                </a:r>
                <a14:m>
                  <m:oMath xmlns:m="http://schemas.openxmlformats.org/officeDocument/2006/math">
                    <m:f>
                      <m:fPr>
                        <m:ctrlPr>
                          <a:rPr lang="en-US" altLang="zh-TW" sz="1800" dirty="0">
                            <a:solidFill>
                              <a:schemeClr val="tx1"/>
                            </a:solidFill>
                          </a:rPr>
                        </m:ctrlPr>
                      </m:fPr>
                      <m:num>
                        <m:r>
                          <a:rPr lang="en-US" altLang="zh-TW" sz="1800" dirty="0">
                            <a:solidFill>
                              <a:schemeClr val="tx1"/>
                            </a:solidFill>
                          </a:rPr>
                          <m:t>1</m:t>
                        </m:r>
                      </m:num>
                      <m:den>
                        <m:r>
                          <a:rPr lang="en-US" altLang="zh-TW" sz="1800" dirty="0">
                            <a:solidFill>
                              <a:schemeClr val="tx1"/>
                            </a:solidFill>
                          </a:rPr>
                          <m:t>2</m:t>
                        </m:r>
                      </m:den>
                    </m:f>
                    <m:r>
                      <a:rPr lang="en-US" altLang="zh-TW" sz="1800" dirty="0">
                        <a:solidFill>
                          <a:schemeClr val="tx1"/>
                        </a:solidFill>
                      </a:rPr>
                      <m:t>=0.5</m:t>
                    </m:r>
                    <m:r>
                      <a:rPr lang="zh-TW" altLang="en-US" sz="1800" dirty="0">
                        <a:solidFill>
                          <a:schemeClr val="tx1"/>
                        </a:solidFill>
                      </a:rPr>
                      <m:t>。</m:t>
                    </m:r>
                  </m:oMath>
                </a14:m>
                <a:endParaRPr lang="en-US" altLang="zh-TW" sz="1800" dirty="0">
                  <a:solidFill>
                    <a:schemeClr val="tx1"/>
                  </a:solidFill>
                </a:endParaRPr>
              </a:p>
              <a:p>
                <a:pPr marL="457200" indent="-342900" algn="just">
                  <a:buClr>
                    <a:schemeClr val="dk1"/>
                  </a:buClr>
                  <a:buSzPts val="1800"/>
                  <a:buFont typeface="Arial"/>
                  <a:buChar char="●"/>
                </a:pPr>
                <a:r>
                  <a:rPr lang="en-US" altLang="zh-TW" sz="1800" dirty="0">
                    <a:solidFill>
                      <a:srgbClr val="FF0000"/>
                    </a:solidFill>
                  </a:rPr>
                  <a:t>H </a:t>
                </a:r>
                <a:r>
                  <a:rPr lang="zh-TW" altLang="en-US" sz="1800" dirty="0">
                    <a:solidFill>
                      <a:srgbClr val="FF0000"/>
                    </a:solidFill>
                  </a:rPr>
                  <a:t>閘</a:t>
                </a:r>
                <a:r>
                  <a:rPr lang="zh-TW" altLang="en-US" sz="1800" dirty="0">
                    <a:solidFill>
                      <a:schemeClr val="tx1"/>
                    </a:solidFill>
                  </a:rPr>
                  <a:t>的</a:t>
                </a:r>
                <a:r>
                  <a:rPr lang="zh-TW" altLang="en-US" sz="1800" dirty="0">
                    <a:solidFill>
                      <a:srgbClr val="FF0000"/>
                    </a:solidFill>
                  </a:rPr>
                  <a:t>么正矩陣</a:t>
                </a:r>
                <a:r>
                  <a:rPr lang="zh-TW" altLang="en-US" sz="1800" dirty="0">
                    <a:solidFill>
                      <a:schemeClr val="tx1"/>
                    </a:solidFill>
                  </a:rPr>
                  <a:t>如下所示</a:t>
                </a:r>
                <a:r>
                  <a:rPr lang="zh-TW" altLang="en-US" sz="1800" dirty="0">
                    <a:solidFill>
                      <a:schemeClr val="tx1"/>
                    </a:solidFill>
                  </a:rPr>
                  <a:t>：</a:t>
                </a:r>
                <a:endParaRPr lang="en-US" altLang="zh-TW" sz="1800" dirty="0">
                  <a:solidFill>
                    <a:schemeClr val="tx1"/>
                  </a:solidFill>
                </a:endParaRPr>
              </a:p>
              <a:p>
                <a:pPr marL="400050" indent="-285750" algn="just">
                  <a:buClr>
                    <a:schemeClr val="dk1"/>
                  </a:buClr>
                  <a:buSzPts val="1800"/>
                  <a:buFont typeface="Arial" panose="020B0604020202020204" pitchFamily="34" charset="0"/>
                  <a:buChar char="•"/>
                </a:pPr>
                <a:endParaRPr lang="en-US" altLang="zh-TW" sz="1800" dirty="0" smtClean="0"/>
              </a:p>
              <a:p>
                <a:pPr marL="400050" indent="-285750" algn="just">
                  <a:buClr>
                    <a:schemeClr val="dk1"/>
                  </a:buClr>
                  <a:buSzPts val="1800"/>
                  <a:buFont typeface="Arial" panose="020B0604020202020204" pitchFamily="34" charset="0"/>
                  <a:buChar char="•"/>
                </a:pPr>
                <a:endParaRPr lang="en-US" altLang="zh-TW" sz="1800" dirty="0"/>
              </a:p>
              <a:p>
                <a:pPr marL="457200" indent="-342900" algn="just">
                  <a:buClr>
                    <a:schemeClr val="dk1"/>
                  </a:buClr>
                  <a:buSzPts val="1800"/>
                  <a:buFont typeface="Arial"/>
                  <a:buChar char="●"/>
                </a:pPr>
                <a:r>
                  <a:rPr lang="en-US" altLang="zh-TW" sz="1800" dirty="0">
                    <a:solidFill>
                      <a:srgbClr val="FF0000"/>
                    </a:solidFill>
                  </a:rPr>
                  <a:t>H </a:t>
                </a:r>
                <a:r>
                  <a:rPr lang="zh-TW" altLang="en-US" sz="1800" dirty="0">
                    <a:solidFill>
                      <a:srgbClr val="FF0000"/>
                    </a:solidFill>
                  </a:rPr>
                  <a:t>閘</a:t>
                </a:r>
                <a:r>
                  <a:rPr lang="zh-TW" altLang="en-US" sz="1800" dirty="0">
                    <a:solidFill>
                      <a:schemeClr val="tx1"/>
                    </a:solidFill>
                  </a:rPr>
                  <a:t>可以用來產生量子位元的</a:t>
                </a:r>
                <a:r>
                  <a:rPr lang="zh-TW" altLang="en-US" sz="1800" dirty="0">
                    <a:solidFill>
                      <a:srgbClr val="FF0000"/>
                    </a:solidFill>
                  </a:rPr>
                  <a:t>均勻疊加狀態</a:t>
                </a:r>
                <a:r>
                  <a:rPr lang="zh-TW" altLang="en-US" sz="1800" dirty="0">
                    <a:solidFill>
                      <a:schemeClr val="tx1"/>
                    </a:solidFill>
                  </a:rPr>
                  <a:t>，其作法如下：假設有 </a:t>
                </a:r>
                <a:r>
                  <a:rPr lang="en-US" altLang="zh-TW" sz="1800" dirty="0">
                    <a:solidFill>
                      <a:schemeClr val="tx1"/>
                    </a:solidFill>
                  </a:rPr>
                  <a:t>n </a:t>
                </a:r>
                <a:r>
                  <a:rPr lang="zh-TW" altLang="en-US" sz="1800" dirty="0">
                    <a:solidFill>
                      <a:schemeClr val="tx1"/>
                    </a:solidFill>
                  </a:rPr>
                  <a:t>個量子位元</a:t>
                </a:r>
                <a:r>
                  <a:rPr lang="zh-TW" altLang="en-US" sz="1800" dirty="0">
                    <a:solidFill>
                      <a:schemeClr val="tx1"/>
                    </a:solidFill>
                  </a:rPr>
                  <a:t>，則</a:t>
                </a:r>
                <a:r>
                  <a:rPr lang="zh-TW" altLang="en-US" sz="1800" dirty="0">
                    <a:solidFill>
                      <a:schemeClr val="tx1"/>
                    </a:solidFill>
                  </a:rPr>
                  <a:t>只要在每個量子位元加上一個 </a:t>
                </a:r>
                <a:r>
                  <a:rPr lang="en-US" altLang="zh-TW" sz="1800" dirty="0">
                    <a:solidFill>
                      <a:srgbClr val="FF0000"/>
                    </a:solidFill>
                  </a:rPr>
                  <a:t>H </a:t>
                </a:r>
                <a:r>
                  <a:rPr lang="zh-TW" altLang="en-US" sz="1800" dirty="0">
                    <a:solidFill>
                      <a:srgbClr val="FF0000"/>
                    </a:solidFill>
                  </a:rPr>
                  <a:t>閘</a:t>
                </a:r>
                <a:r>
                  <a:rPr lang="zh-TW" altLang="en-US" sz="1800" dirty="0">
                    <a:solidFill>
                      <a:schemeClr val="tx1"/>
                    </a:solidFill>
                  </a:rPr>
                  <a:t>就可以產生量子位元的</a:t>
                </a:r>
                <a:r>
                  <a:rPr lang="zh-TW" altLang="en-US" sz="1800" dirty="0">
                    <a:solidFill>
                      <a:srgbClr val="FF0000"/>
                    </a:solidFill>
                  </a:rPr>
                  <a:t>均勻疊加狀態</a:t>
                </a:r>
                <a:r>
                  <a:rPr lang="zh-TW" altLang="en-US" sz="1800" dirty="0">
                    <a:solidFill>
                      <a:schemeClr val="tx1"/>
                    </a:solidFill>
                  </a:rPr>
                  <a:t>，</a:t>
                </a:r>
                <a:r>
                  <a:rPr lang="zh-TW" altLang="en-US" sz="1800" dirty="0">
                    <a:solidFill>
                      <a:schemeClr val="tx1"/>
                    </a:solidFill>
                  </a:rPr>
                  <a:t>如下圖</a:t>
                </a:r>
                <a:r>
                  <a:rPr lang="zh-TW" altLang="en-US" sz="1800" dirty="0">
                    <a:solidFill>
                      <a:schemeClr val="tx1"/>
                    </a:solidFill>
                  </a:rPr>
                  <a:t>所示：</a:t>
                </a:r>
                <a:endParaRPr lang="en-US" altLang="zh-TW" sz="1800" dirty="0">
                  <a:solidFill>
                    <a:schemeClr val="tx1"/>
                  </a:solidFill>
                </a:endParaRPr>
              </a:p>
              <a:p>
                <a:pPr marL="400050" indent="-285750" algn="just">
                  <a:buClr>
                    <a:schemeClr val="dk1"/>
                  </a:buClr>
                  <a:buSzPts val="1800"/>
                  <a:buFont typeface="Arial" panose="020B0604020202020204" pitchFamily="34" charset="0"/>
                  <a:buChar char="•"/>
                </a:pPr>
                <a:endParaRPr lang="en-US" altLang="zh-TW" sz="1800" baseline="30000" dirty="0"/>
              </a:p>
            </p:txBody>
          </p:sp>
        </mc:Choice>
        <mc:Fallback>
          <p:sp>
            <p:nvSpPr>
              <p:cNvPr id="202" name="Google Shape;202;g104dfc26e88_3_11"/>
              <p:cNvSpPr txBox="1">
                <a:spLocks noRot="1" noChangeAspect="1" noMove="1" noResize="1" noEditPoints="1" noAdjustHandles="1" noChangeArrowheads="1" noChangeShapeType="1" noTextEdit="1"/>
              </p:cNvSpPr>
              <p:nvPr/>
            </p:nvSpPr>
            <p:spPr>
              <a:xfrm>
                <a:off x="497900" y="1512825"/>
                <a:ext cx="8229600" cy="2716354"/>
              </a:xfrm>
              <a:prstGeom prst="rect">
                <a:avLst/>
              </a:prstGeom>
              <a:blipFill>
                <a:blip r:embed="rId3"/>
                <a:stretch>
                  <a:fillRect r="-593"/>
                </a:stretch>
              </a:blipFill>
              <a:ln>
                <a:noFill/>
              </a:ln>
            </p:spPr>
            <p:txBody>
              <a:bodyPr/>
              <a:lstStyle/>
              <a:p>
                <a:r>
                  <a:rPr lang="zh-TW" altLang="en-US">
                    <a:noFill/>
                  </a:rPr>
                  <a:t> </a:t>
                </a:r>
              </a:p>
            </p:txBody>
          </p:sp>
        </mc:Fallback>
      </mc:AlternateContent>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31</a:t>
            </a:fld>
            <a:endParaRPr/>
          </a:p>
        </p:txBody>
      </p:sp>
      <p:pic>
        <p:nvPicPr>
          <p:cNvPr id="2" name="圖片 1"/>
          <p:cNvPicPr>
            <a:picLocks noChangeAspect="1"/>
          </p:cNvPicPr>
          <p:nvPr/>
        </p:nvPicPr>
        <p:blipFill>
          <a:blip r:embed="rId4"/>
          <a:stretch>
            <a:fillRect/>
          </a:stretch>
        </p:blipFill>
        <p:spPr>
          <a:xfrm>
            <a:off x="3757159" y="2252392"/>
            <a:ext cx="1266825" cy="771525"/>
          </a:xfrm>
          <a:prstGeom prst="rect">
            <a:avLst/>
          </a:prstGeom>
        </p:spPr>
      </p:pic>
      <p:pic>
        <p:nvPicPr>
          <p:cNvPr id="3" name="圖片 2"/>
          <p:cNvPicPr>
            <a:picLocks noChangeAspect="1"/>
          </p:cNvPicPr>
          <p:nvPr/>
        </p:nvPicPr>
        <p:blipFill>
          <a:blip r:embed="rId5"/>
          <a:stretch>
            <a:fillRect/>
          </a:stretch>
        </p:blipFill>
        <p:spPr>
          <a:xfrm>
            <a:off x="3757159" y="3720029"/>
            <a:ext cx="1022515" cy="1300750"/>
          </a:xfrm>
          <a:prstGeom prst="rect">
            <a:avLst/>
          </a:prstGeom>
        </p:spPr>
      </p:pic>
    </p:spTree>
    <p:extLst>
      <p:ext uri="{BB962C8B-B14F-4D97-AF65-F5344CB8AC3E}">
        <p14:creationId xmlns:p14="http://schemas.microsoft.com/office/powerpoint/2010/main" val="26679956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重要單量子位元量子閘</a:t>
            </a:r>
          </a:p>
        </p:txBody>
      </p:sp>
      <p:sp>
        <p:nvSpPr>
          <p:cNvPr id="202" name="Google Shape;202;g104dfc26e88_3_11"/>
          <p:cNvSpPr txBox="1"/>
          <p:nvPr/>
        </p:nvSpPr>
        <p:spPr>
          <a:xfrm>
            <a:off x="497900" y="1512825"/>
            <a:ext cx="8229600" cy="1754296"/>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en-US" altLang="zh-TW" sz="1800" dirty="0">
                <a:solidFill>
                  <a:schemeClr val="tx1"/>
                </a:solidFill>
              </a:rPr>
              <a:t>n </a:t>
            </a:r>
            <a:r>
              <a:rPr lang="zh-TW" altLang="en-US" sz="1800" dirty="0">
                <a:solidFill>
                  <a:schemeClr val="tx1"/>
                </a:solidFill>
              </a:rPr>
              <a:t>個量子位元</a:t>
            </a:r>
            <a:r>
              <a:rPr lang="zh-TW" altLang="en-US" sz="1800" dirty="0">
                <a:solidFill>
                  <a:srgbClr val="FF0000"/>
                </a:solidFill>
              </a:rPr>
              <a:t>並聯</a:t>
            </a:r>
            <a:r>
              <a:rPr lang="zh-TW" altLang="en-US" sz="1800" dirty="0">
                <a:solidFill>
                  <a:schemeClr val="tx1"/>
                </a:solidFill>
              </a:rPr>
              <a:t>進行 </a:t>
            </a:r>
            <a:r>
              <a:rPr lang="en-US" altLang="zh-TW" sz="1800" dirty="0">
                <a:solidFill>
                  <a:srgbClr val="FF0000"/>
                </a:solidFill>
              </a:rPr>
              <a:t>H </a:t>
            </a:r>
            <a:r>
              <a:rPr lang="zh-TW" altLang="en-US" sz="1800" dirty="0">
                <a:solidFill>
                  <a:srgbClr val="FF0000"/>
                </a:solidFill>
              </a:rPr>
              <a:t>閘</a:t>
            </a:r>
            <a:r>
              <a:rPr lang="zh-TW" altLang="en-US" sz="1800" dirty="0">
                <a:solidFill>
                  <a:schemeClr val="tx1"/>
                </a:solidFill>
              </a:rPr>
              <a:t>操作的情形，可以透過矩陣</a:t>
            </a:r>
            <a:r>
              <a:rPr lang="zh-TW" altLang="en-US" sz="1800" dirty="0">
                <a:solidFill>
                  <a:srgbClr val="FF0000"/>
                </a:solidFill>
              </a:rPr>
              <a:t>張量積</a:t>
            </a:r>
            <a:r>
              <a:rPr lang="zh-TW" altLang="en-US" sz="1800" dirty="0">
                <a:solidFill>
                  <a:schemeClr val="tx1"/>
                </a:solidFill>
              </a:rPr>
              <a:t>的形式來表示如下</a:t>
            </a:r>
            <a:r>
              <a:rPr lang="zh-TW" altLang="en-US" sz="1800" dirty="0">
                <a:solidFill>
                  <a:schemeClr val="tx1"/>
                </a:solidFill>
              </a:rPr>
              <a:t>：</a:t>
            </a:r>
            <a:endParaRPr lang="en-US" altLang="zh-TW" sz="1800" dirty="0">
              <a:solidFill>
                <a:schemeClr val="tx1"/>
              </a:solidFill>
            </a:endParaRPr>
          </a:p>
          <a:p>
            <a:pPr marL="400050" indent="-285750" algn="just">
              <a:buClr>
                <a:schemeClr val="dk1"/>
              </a:buClr>
              <a:buSzPts val="1800"/>
              <a:buFont typeface="Arial" panose="020B0604020202020204" pitchFamily="34" charset="0"/>
              <a:buChar char="•"/>
            </a:pPr>
            <a:endParaRPr lang="en-US" altLang="zh-TW" sz="1800" baseline="30000" dirty="0"/>
          </a:p>
          <a:p>
            <a:pPr marL="400050" indent="-285750" algn="just">
              <a:buClr>
                <a:schemeClr val="dk1"/>
              </a:buClr>
              <a:buSzPts val="1800"/>
              <a:buFont typeface="Arial" panose="020B0604020202020204" pitchFamily="34" charset="0"/>
              <a:buChar char="•"/>
            </a:pPr>
            <a:endParaRPr lang="en-US" altLang="zh-TW" sz="1800" baseline="30000" dirty="0" smtClean="0"/>
          </a:p>
          <a:p>
            <a:pPr marL="400050" indent="-285750" algn="just">
              <a:buClr>
                <a:schemeClr val="dk1"/>
              </a:buClr>
              <a:buSzPts val="1800"/>
              <a:buFont typeface="Arial" panose="020B0604020202020204" pitchFamily="34" charset="0"/>
              <a:buChar char="•"/>
            </a:pPr>
            <a:endParaRPr lang="en-US" altLang="zh-TW" sz="1800" baseline="30000" dirty="0"/>
          </a:p>
          <a:p>
            <a:pPr marL="457200" indent="-342900" algn="just">
              <a:buClr>
                <a:schemeClr val="dk1"/>
              </a:buClr>
              <a:buSzPts val="1800"/>
              <a:buFont typeface="Arial"/>
              <a:buChar char="●"/>
            </a:pPr>
            <a:r>
              <a:rPr lang="zh-TW" altLang="en-US" sz="1800" dirty="0">
                <a:solidFill>
                  <a:schemeClr val="tx1"/>
                </a:solidFill>
              </a:rPr>
              <a:t>以</a:t>
            </a:r>
            <a:r>
              <a:rPr lang="zh-TW" altLang="en-US" sz="1800" dirty="0">
                <a:solidFill>
                  <a:srgbClr val="FF0000"/>
                </a:solidFill>
              </a:rPr>
              <a:t>雙量子</a:t>
            </a:r>
            <a:r>
              <a:rPr lang="zh-TW" altLang="en-US" sz="1800" dirty="0">
                <a:solidFill>
                  <a:srgbClr val="FF0000"/>
                </a:solidFill>
              </a:rPr>
              <a:t>位元 </a:t>
            </a:r>
            <a:r>
              <a:rPr lang="en-US" altLang="zh-TW" sz="1800" dirty="0">
                <a:solidFill>
                  <a:schemeClr val="tx1"/>
                </a:solidFill>
              </a:rPr>
              <a:t>|00&gt; </a:t>
            </a:r>
            <a:r>
              <a:rPr lang="zh-TW" altLang="en-US" sz="1800" dirty="0">
                <a:solidFill>
                  <a:schemeClr val="tx1"/>
                </a:solidFill>
              </a:rPr>
              <a:t>為</a:t>
            </a:r>
            <a:r>
              <a:rPr lang="zh-TW" altLang="en-US" sz="1800" dirty="0">
                <a:solidFill>
                  <a:schemeClr val="tx1"/>
                </a:solidFill>
              </a:rPr>
              <a:t>例，我們可得</a:t>
            </a:r>
            <a:r>
              <a:rPr lang="zh-TW" altLang="en-US" sz="1800" dirty="0">
                <a:solidFill>
                  <a:schemeClr val="tx1"/>
                </a:solidFill>
              </a:rPr>
              <a:t>：</a:t>
            </a:r>
            <a:endParaRPr lang="en-US" altLang="zh-TW" sz="1800" dirty="0">
              <a:solidFill>
                <a:schemeClr val="tx1"/>
              </a:solidFill>
            </a:endParaRPr>
          </a:p>
          <a:p>
            <a:pPr marL="400050" indent="-285750" algn="just">
              <a:buClr>
                <a:schemeClr val="dk1"/>
              </a:buClr>
              <a:buSzPts val="1800"/>
              <a:buFont typeface="Arial" panose="020B0604020202020204" pitchFamily="34" charset="0"/>
              <a:buChar char="•"/>
            </a:pPr>
            <a:endParaRPr lang="en-US" altLang="zh-TW" sz="1800" baseline="30000"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32</a:t>
            </a:fld>
            <a:endParaRPr/>
          </a:p>
        </p:txBody>
      </p:sp>
      <p:pic>
        <p:nvPicPr>
          <p:cNvPr id="4" name="圖片 3"/>
          <p:cNvPicPr>
            <a:picLocks noChangeAspect="1"/>
          </p:cNvPicPr>
          <p:nvPr/>
        </p:nvPicPr>
        <p:blipFill>
          <a:blip r:embed="rId3"/>
          <a:stretch>
            <a:fillRect/>
          </a:stretch>
        </p:blipFill>
        <p:spPr>
          <a:xfrm>
            <a:off x="2075769" y="2055025"/>
            <a:ext cx="1857375" cy="619125"/>
          </a:xfrm>
          <a:prstGeom prst="rect">
            <a:avLst/>
          </a:prstGeom>
        </p:spPr>
      </p:pic>
      <p:pic>
        <p:nvPicPr>
          <p:cNvPr id="5" name="圖片 4"/>
          <p:cNvPicPr>
            <a:picLocks noChangeAspect="1"/>
          </p:cNvPicPr>
          <p:nvPr/>
        </p:nvPicPr>
        <p:blipFill>
          <a:blip r:embed="rId4"/>
          <a:stretch>
            <a:fillRect/>
          </a:stretch>
        </p:blipFill>
        <p:spPr>
          <a:xfrm>
            <a:off x="2017712" y="3042010"/>
            <a:ext cx="4543425" cy="1905000"/>
          </a:xfrm>
          <a:prstGeom prst="rect">
            <a:avLst/>
          </a:prstGeom>
        </p:spPr>
      </p:pic>
    </p:spTree>
    <p:extLst>
      <p:ext uri="{BB962C8B-B14F-4D97-AF65-F5344CB8AC3E}">
        <p14:creationId xmlns:p14="http://schemas.microsoft.com/office/powerpoint/2010/main" val="16008610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370115"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重要單量子位元量子閘</a:t>
            </a:r>
            <a:endParaRPr dirty="0"/>
          </a:p>
        </p:txBody>
      </p:sp>
      <p:sp>
        <p:nvSpPr>
          <p:cNvPr id="202" name="Google Shape;202;g104dfc26e88_3_11"/>
          <p:cNvSpPr txBox="1"/>
          <p:nvPr/>
        </p:nvSpPr>
        <p:spPr>
          <a:xfrm>
            <a:off x="268513" y="1084654"/>
            <a:ext cx="8817429" cy="4062620"/>
          </a:xfrm>
          <a:prstGeom prst="rect">
            <a:avLst/>
          </a:prstGeom>
          <a:noFill/>
          <a:ln>
            <a:noFill/>
          </a:ln>
        </p:spPr>
        <p:txBody>
          <a:bodyPr spcFirstLastPara="1" wrap="square" lIns="91425" tIns="91425" rIns="91425" bIns="91425" anchor="t" anchorCtr="0">
            <a:spAutoFit/>
          </a:bodyPr>
          <a:lstStyle/>
          <a:p>
            <a:pPr marL="457200" lvl="0" indent="-342900" algn="just">
              <a:buClr>
                <a:schemeClr val="dk1"/>
              </a:buClr>
              <a:buSzPts val="1800"/>
              <a:buFont typeface="Arial"/>
              <a:buChar char="●"/>
            </a:pPr>
            <a:r>
              <a:rPr lang="zh-TW" altLang="en-US" sz="1800" dirty="0" smtClean="0">
                <a:solidFill>
                  <a:schemeClr val="tx1"/>
                </a:solidFill>
              </a:rPr>
              <a:t>針對 </a:t>
            </a:r>
            <a:r>
              <a:rPr lang="en-US" altLang="zh-TW" sz="1800" dirty="0">
                <a:solidFill>
                  <a:srgbClr val="FF0000"/>
                </a:solidFill>
              </a:rPr>
              <a:t>1 </a:t>
            </a:r>
            <a:r>
              <a:rPr lang="zh-TW" altLang="en-US" sz="1800" dirty="0">
                <a:solidFill>
                  <a:srgbClr val="FF0000"/>
                </a:solidFill>
              </a:rPr>
              <a:t>個量子位元</a:t>
            </a:r>
            <a:r>
              <a:rPr lang="zh-TW" altLang="en-US" sz="1800" dirty="0">
                <a:solidFill>
                  <a:schemeClr val="tx1"/>
                </a:solidFill>
              </a:rPr>
              <a:t>、</a:t>
            </a:r>
            <a:r>
              <a:rPr lang="en-US" altLang="zh-TW" sz="1800" dirty="0">
                <a:solidFill>
                  <a:srgbClr val="FF0000"/>
                </a:solidFill>
              </a:rPr>
              <a:t>2 </a:t>
            </a:r>
            <a:r>
              <a:rPr lang="zh-TW" altLang="en-US" sz="1800" dirty="0">
                <a:solidFill>
                  <a:srgbClr val="FF0000"/>
                </a:solidFill>
              </a:rPr>
              <a:t>個量子位元</a:t>
            </a:r>
            <a:r>
              <a:rPr lang="zh-TW" altLang="en-US" sz="1800" dirty="0">
                <a:solidFill>
                  <a:schemeClr val="tx1"/>
                </a:solidFill>
              </a:rPr>
              <a:t>以及 </a:t>
            </a:r>
            <a:r>
              <a:rPr lang="en-US" altLang="zh-TW" sz="1800" dirty="0">
                <a:solidFill>
                  <a:srgbClr val="FF0000"/>
                </a:solidFill>
              </a:rPr>
              <a:t>n </a:t>
            </a:r>
            <a:r>
              <a:rPr lang="zh-TW" altLang="en-US" sz="1800" dirty="0">
                <a:solidFill>
                  <a:srgbClr val="FF0000"/>
                </a:solidFill>
              </a:rPr>
              <a:t>個量子位元</a:t>
            </a:r>
            <a:r>
              <a:rPr lang="zh-TW" altLang="en-US" sz="1800" dirty="0">
                <a:solidFill>
                  <a:schemeClr val="tx1"/>
                </a:solidFill>
              </a:rPr>
              <a:t>的標準基底，可以透過狄拉克記號表示，如下所示</a:t>
            </a:r>
            <a:r>
              <a:rPr lang="zh-TW" altLang="en-US" sz="1800" dirty="0" smtClean="0">
                <a:solidFill>
                  <a:schemeClr val="tx1"/>
                </a:solidFill>
              </a:rPr>
              <a:t>：</a:t>
            </a:r>
            <a:endParaRPr lang="en-US" altLang="zh-TW" sz="1800" dirty="0" smtClean="0">
              <a:solidFill>
                <a:schemeClr val="tx1"/>
              </a:solidFill>
            </a:endParaRPr>
          </a:p>
          <a:p>
            <a:pPr marL="914400" lvl="1" indent="-336550" algn="just">
              <a:lnSpc>
                <a:spcPct val="150000"/>
              </a:lnSpc>
              <a:buClr>
                <a:schemeClr val="dk1"/>
              </a:buClr>
              <a:buSzPts val="1700"/>
              <a:buFont typeface="Arial"/>
              <a:buChar char="○"/>
            </a:pPr>
            <a:r>
              <a:rPr lang="zh-TW" altLang="en-US" sz="1600" dirty="0" smtClean="0">
                <a:solidFill>
                  <a:schemeClr val="dk1"/>
                </a:solidFill>
              </a:rPr>
              <a:t>單</a:t>
            </a:r>
            <a:r>
              <a:rPr lang="zh-TW" altLang="en-US" sz="1600" dirty="0">
                <a:solidFill>
                  <a:schemeClr val="dk1"/>
                </a:solidFill>
              </a:rPr>
              <a:t>量子位元：</a:t>
            </a:r>
          </a:p>
          <a:p>
            <a:pPr marL="577850" lvl="1" algn="just">
              <a:lnSpc>
                <a:spcPct val="150000"/>
              </a:lnSpc>
              <a:buClr>
                <a:schemeClr val="dk1"/>
              </a:buClr>
              <a:buSzPts val="1700"/>
            </a:pPr>
            <a:r>
              <a:rPr lang="en-US" altLang="zh-TW" sz="1600" dirty="0">
                <a:solidFill>
                  <a:schemeClr val="dk1"/>
                </a:solidFill>
              </a:rPr>
              <a:t>	</a:t>
            </a:r>
            <a:r>
              <a:rPr lang="zh-TW" altLang="en-US" sz="1600" dirty="0" smtClean="0">
                <a:solidFill>
                  <a:schemeClr val="dk1"/>
                </a:solidFill>
              </a:rPr>
              <a:t>狄</a:t>
            </a:r>
            <a:r>
              <a:rPr lang="zh-TW" altLang="en-US" sz="1600" dirty="0">
                <a:solidFill>
                  <a:schemeClr val="dk1"/>
                </a:solidFill>
              </a:rPr>
              <a:t>拉克記號表示法（二進位）</a:t>
            </a:r>
            <a:r>
              <a:rPr lang="zh-TW" altLang="en-US" sz="1600" dirty="0" smtClean="0">
                <a:solidFill>
                  <a:schemeClr val="dk1"/>
                </a:solidFill>
              </a:rPr>
              <a:t>：</a:t>
            </a:r>
            <a:r>
              <a:rPr lang="en-US" altLang="zh-TW" sz="1600" dirty="0"/>
              <a:t> </a:t>
            </a:r>
            <a:r>
              <a:rPr lang="en-US" altLang="zh-TW" sz="1600" dirty="0" smtClean="0"/>
              <a:t>|0&gt;</a:t>
            </a:r>
            <a:r>
              <a:rPr lang="zh-TW" altLang="en-US" sz="1600" dirty="0" smtClean="0"/>
              <a:t>、</a:t>
            </a:r>
            <a:r>
              <a:rPr lang="en-US" altLang="zh-TW" sz="1600" dirty="0" smtClean="0"/>
              <a:t>|</a:t>
            </a:r>
            <a:r>
              <a:rPr lang="en-US" altLang="zh-TW" sz="1600" dirty="0"/>
              <a:t>1</a:t>
            </a:r>
            <a:r>
              <a:rPr lang="en-US" altLang="zh-TW" sz="1600" dirty="0" smtClean="0"/>
              <a:t>&gt; </a:t>
            </a:r>
            <a:endParaRPr lang="en-US" altLang="zh-TW" sz="1600" dirty="0">
              <a:solidFill>
                <a:schemeClr val="dk1"/>
              </a:solidFill>
            </a:endParaRPr>
          </a:p>
          <a:p>
            <a:pPr marL="577850" lvl="1" algn="just">
              <a:lnSpc>
                <a:spcPct val="150000"/>
              </a:lnSpc>
              <a:buClr>
                <a:schemeClr val="dk1"/>
              </a:buClr>
              <a:buSzPts val="1700"/>
            </a:pPr>
            <a:r>
              <a:rPr lang="en-US" altLang="zh-TW" sz="1600" dirty="0" smtClean="0">
                <a:solidFill>
                  <a:schemeClr val="dk1"/>
                </a:solidFill>
              </a:rPr>
              <a:t>	</a:t>
            </a:r>
            <a:r>
              <a:rPr lang="zh-TW" altLang="en-US" sz="1600" dirty="0" smtClean="0">
                <a:solidFill>
                  <a:schemeClr val="dk1"/>
                </a:solidFill>
              </a:rPr>
              <a:t>狄</a:t>
            </a:r>
            <a:r>
              <a:rPr lang="zh-TW" altLang="en-US" sz="1600" dirty="0">
                <a:solidFill>
                  <a:schemeClr val="dk1"/>
                </a:solidFill>
              </a:rPr>
              <a:t>拉克記號表示法（十進位）</a:t>
            </a:r>
            <a:r>
              <a:rPr lang="zh-TW" altLang="en-US" sz="1600" dirty="0" smtClean="0">
                <a:solidFill>
                  <a:schemeClr val="dk1"/>
                </a:solidFill>
              </a:rPr>
              <a:t>： </a:t>
            </a:r>
            <a:r>
              <a:rPr lang="en-US" altLang="zh-TW" sz="1600" dirty="0" smtClean="0"/>
              <a:t>|</a:t>
            </a:r>
            <a:r>
              <a:rPr lang="en-US" altLang="zh-TW" sz="1600" dirty="0"/>
              <a:t>0&gt;</a:t>
            </a:r>
            <a:r>
              <a:rPr lang="zh-TW" altLang="en-US" sz="1600" dirty="0" smtClean="0"/>
              <a:t>、</a:t>
            </a:r>
            <a:r>
              <a:rPr lang="en-US" altLang="zh-TW" sz="1600" dirty="0" smtClean="0"/>
              <a:t>|</a:t>
            </a:r>
            <a:r>
              <a:rPr lang="en-US" altLang="zh-TW" sz="1600" dirty="0"/>
              <a:t>1&gt; </a:t>
            </a:r>
            <a:endParaRPr lang="en-US" altLang="zh-TW" sz="1600" dirty="0">
              <a:solidFill>
                <a:schemeClr val="dk1"/>
              </a:solidFill>
            </a:endParaRPr>
          </a:p>
          <a:p>
            <a:pPr marL="914400" lvl="1" indent="-336550" algn="just">
              <a:lnSpc>
                <a:spcPct val="150000"/>
              </a:lnSpc>
              <a:buClr>
                <a:schemeClr val="dk1"/>
              </a:buClr>
              <a:buSzPts val="1700"/>
              <a:buFont typeface="Arial"/>
              <a:buChar char="○"/>
            </a:pPr>
            <a:r>
              <a:rPr lang="zh-TW" altLang="en-US" sz="1600" dirty="0" smtClean="0"/>
              <a:t>雙量子位元：</a:t>
            </a:r>
            <a:r>
              <a:rPr lang="en-US" altLang="zh-TW" sz="1600" dirty="0" smtClean="0">
                <a:solidFill>
                  <a:schemeClr val="dk1"/>
                </a:solidFill>
              </a:rPr>
              <a:t>	</a:t>
            </a:r>
          </a:p>
          <a:p>
            <a:pPr marL="577850" lvl="1" algn="just">
              <a:lnSpc>
                <a:spcPct val="150000"/>
              </a:lnSpc>
              <a:buClr>
                <a:schemeClr val="dk1"/>
              </a:buClr>
              <a:buSzPts val="1700"/>
            </a:pPr>
            <a:r>
              <a:rPr lang="en-US" altLang="zh-TW" sz="1600" dirty="0" smtClean="0">
                <a:solidFill>
                  <a:schemeClr val="dk1"/>
                </a:solidFill>
              </a:rPr>
              <a:t>	</a:t>
            </a:r>
            <a:r>
              <a:rPr lang="zh-TW" altLang="en-US" sz="1600" dirty="0" smtClean="0">
                <a:solidFill>
                  <a:schemeClr val="dk1"/>
                </a:solidFill>
              </a:rPr>
              <a:t>狄拉克記號表示法（二進位）：</a:t>
            </a:r>
            <a:r>
              <a:rPr lang="en-US" altLang="zh-TW" sz="1600" dirty="0" smtClean="0"/>
              <a:t> |00&gt;</a:t>
            </a:r>
            <a:r>
              <a:rPr lang="zh-TW" altLang="en-US" sz="1600" dirty="0" smtClean="0"/>
              <a:t>、</a:t>
            </a:r>
            <a:r>
              <a:rPr lang="en-US" altLang="zh-TW" sz="1600" dirty="0" smtClean="0"/>
              <a:t>|01&gt;</a:t>
            </a:r>
            <a:r>
              <a:rPr lang="zh-TW" altLang="en-US" sz="1600" dirty="0" smtClean="0"/>
              <a:t>、</a:t>
            </a:r>
            <a:r>
              <a:rPr lang="en-US" altLang="zh-TW" sz="1600" dirty="0" smtClean="0"/>
              <a:t>|10&gt;</a:t>
            </a:r>
            <a:r>
              <a:rPr lang="zh-TW" altLang="en-US" sz="1600" dirty="0" smtClean="0"/>
              <a:t>、</a:t>
            </a:r>
            <a:r>
              <a:rPr lang="en-US" altLang="zh-TW" sz="1600" dirty="0" smtClean="0"/>
              <a:t>|11&gt; </a:t>
            </a:r>
            <a:endParaRPr lang="en-US" altLang="zh-TW" sz="1600" dirty="0" smtClean="0">
              <a:solidFill>
                <a:schemeClr val="dk1"/>
              </a:solidFill>
            </a:endParaRPr>
          </a:p>
          <a:p>
            <a:pPr marL="577850" lvl="1" algn="just">
              <a:lnSpc>
                <a:spcPct val="150000"/>
              </a:lnSpc>
              <a:buClr>
                <a:schemeClr val="dk1"/>
              </a:buClr>
              <a:buSzPts val="1700"/>
            </a:pPr>
            <a:r>
              <a:rPr lang="en-US" altLang="zh-TW" sz="1600" dirty="0" smtClean="0">
                <a:solidFill>
                  <a:schemeClr val="dk1"/>
                </a:solidFill>
              </a:rPr>
              <a:t>	</a:t>
            </a:r>
            <a:r>
              <a:rPr lang="zh-TW" altLang="en-US" sz="1600" dirty="0" smtClean="0">
                <a:solidFill>
                  <a:schemeClr val="dk1"/>
                </a:solidFill>
              </a:rPr>
              <a:t>狄拉克記號表示法（十進位）： </a:t>
            </a:r>
            <a:r>
              <a:rPr lang="en-US" altLang="zh-TW" sz="1600" dirty="0" smtClean="0"/>
              <a:t>|0&gt;</a:t>
            </a:r>
            <a:r>
              <a:rPr lang="zh-TW" altLang="en-US" sz="1600" dirty="0" smtClean="0"/>
              <a:t>、</a:t>
            </a:r>
            <a:r>
              <a:rPr lang="en-US" altLang="zh-TW" sz="1600" dirty="0" smtClean="0"/>
              <a:t>|1&gt;</a:t>
            </a:r>
            <a:r>
              <a:rPr lang="zh-TW" altLang="en-US" sz="1600" dirty="0" smtClean="0"/>
              <a:t>、</a:t>
            </a:r>
            <a:r>
              <a:rPr lang="en-US" altLang="zh-TW" sz="1600" dirty="0" smtClean="0"/>
              <a:t>|2&gt;</a:t>
            </a:r>
            <a:r>
              <a:rPr lang="zh-TW" altLang="en-US" sz="1600" dirty="0" smtClean="0"/>
              <a:t>、</a:t>
            </a:r>
            <a:r>
              <a:rPr lang="en-US" altLang="zh-TW" sz="1600" dirty="0" smtClean="0"/>
              <a:t>|3&gt; </a:t>
            </a:r>
            <a:endParaRPr lang="en-US" altLang="zh-TW" sz="1600" dirty="0" smtClean="0">
              <a:solidFill>
                <a:schemeClr val="dk1"/>
              </a:solidFill>
            </a:endParaRPr>
          </a:p>
          <a:p>
            <a:pPr marL="914400" lvl="1" indent="-336550" algn="just">
              <a:lnSpc>
                <a:spcPct val="150000"/>
              </a:lnSpc>
              <a:buClr>
                <a:schemeClr val="dk1"/>
              </a:buClr>
              <a:buSzPts val="1700"/>
              <a:buFont typeface="Arial"/>
              <a:buChar char="○"/>
            </a:pPr>
            <a:r>
              <a:rPr lang="en-US" altLang="zh-TW" sz="1600" dirty="0"/>
              <a:t>n</a:t>
            </a:r>
            <a:r>
              <a:rPr lang="en-US" altLang="zh-TW" sz="1600" dirty="0" smtClean="0"/>
              <a:t> </a:t>
            </a:r>
            <a:r>
              <a:rPr lang="zh-TW" altLang="en-US" sz="1600" dirty="0" smtClean="0"/>
              <a:t>量子</a:t>
            </a:r>
            <a:r>
              <a:rPr lang="zh-TW" altLang="en-US" sz="1600" dirty="0"/>
              <a:t>位元：</a:t>
            </a:r>
            <a:r>
              <a:rPr lang="en-US" altLang="zh-TW" sz="1600" dirty="0">
                <a:solidFill>
                  <a:schemeClr val="dk1"/>
                </a:solidFill>
              </a:rPr>
              <a:t>	</a:t>
            </a:r>
          </a:p>
          <a:p>
            <a:pPr marL="577850" lvl="1" algn="just">
              <a:lnSpc>
                <a:spcPct val="150000"/>
              </a:lnSpc>
              <a:buClr>
                <a:schemeClr val="dk1"/>
              </a:buClr>
              <a:buSzPts val="1700"/>
            </a:pPr>
            <a:r>
              <a:rPr lang="en-US" altLang="zh-TW" sz="1600" dirty="0">
                <a:solidFill>
                  <a:schemeClr val="dk1"/>
                </a:solidFill>
              </a:rPr>
              <a:t>	</a:t>
            </a:r>
            <a:r>
              <a:rPr lang="zh-TW" altLang="en-US" sz="1600" dirty="0">
                <a:solidFill>
                  <a:schemeClr val="dk1"/>
                </a:solidFill>
              </a:rPr>
              <a:t>狄拉克記號表示法（二進位）：</a:t>
            </a:r>
            <a:r>
              <a:rPr lang="en-US" altLang="zh-TW" sz="1600" dirty="0"/>
              <a:t> |00 ··· 00&gt;</a:t>
            </a:r>
            <a:r>
              <a:rPr lang="zh-TW" altLang="en-US" sz="1600" dirty="0" smtClean="0"/>
              <a:t>、</a:t>
            </a:r>
            <a:r>
              <a:rPr lang="en-US" altLang="zh-TW" sz="1600" dirty="0" smtClean="0"/>
              <a:t>|</a:t>
            </a:r>
            <a:r>
              <a:rPr lang="en-US" altLang="zh-TW" sz="1600" dirty="0"/>
              <a:t>00 ··· 01&gt;</a:t>
            </a:r>
            <a:r>
              <a:rPr lang="zh-TW" altLang="en-US" sz="1600" dirty="0" smtClean="0"/>
              <a:t>、</a:t>
            </a:r>
            <a:r>
              <a:rPr lang="en-US" altLang="zh-TW" sz="1600" dirty="0" smtClean="0"/>
              <a:t>|</a:t>
            </a:r>
            <a:r>
              <a:rPr lang="en-US" altLang="zh-TW" sz="1600" dirty="0"/>
              <a:t>00 ··· 10</a:t>
            </a:r>
            <a:r>
              <a:rPr lang="en-US" altLang="zh-TW" sz="1600" dirty="0" smtClean="0"/>
              <a:t>&gt; …</a:t>
            </a:r>
            <a:r>
              <a:rPr lang="zh-TW" altLang="en-US" sz="1600" dirty="0" smtClean="0"/>
              <a:t>、</a:t>
            </a:r>
            <a:r>
              <a:rPr lang="en-US" altLang="zh-TW" sz="1600" dirty="0"/>
              <a:t> |00 ··· 11&gt; </a:t>
            </a:r>
            <a:endParaRPr lang="en-US" altLang="zh-TW" sz="1600" dirty="0">
              <a:solidFill>
                <a:schemeClr val="dk1"/>
              </a:solidFill>
            </a:endParaRPr>
          </a:p>
          <a:p>
            <a:pPr marL="577850" lvl="1" algn="just">
              <a:lnSpc>
                <a:spcPct val="150000"/>
              </a:lnSpc>
              <a:buClr>
                <a:schemeClr val="dk1"/>
              </a:buClr>
              <a:buSzPts val="1700"/>
            </a:pPr>
            <a:r>
              <a:rPr lang="en-US" altLang="zh-TW" sz="1600" dirty="0">
                <a:solidFill>
                  <a:schemeClr val="dk1"/>
                </a:solidFill>
              </a:rPr>
              <a:t>	</a:t>
            </a:r>
            <a:r>
              <a:rPr lang="zh-TW" altLang="en-US" sz="1600" dirty="0">
                <a:solidFill>
                  <a:schemeClr val="dk1"/>
                </a:solidFill>
              </a:rPr>
              <a:t>狄拉克記號表示法（十進位）： </a:t>
            </a:r>
            <a:r>
              <a:rPr lang="en-US" altLang="zh-TW" sz="1600" dirty="0"/>
              <a:t>|0&gt;</a:t>
            </a:r>
            <a:r>
              <a:rPr lang="zh-TW" altLang="en-US" sz="1600" dirty="0" smtClean="0"/>
              <a:t>、</a:t>
            </a:r>
            <a:r>
              <a:rPr lang="en-US" altLang="zh-TW" sz="1600" dirty="0" smtClean="0"/>
              <a:t>|</a:t>
            </a:r>
            <a:r>
              <a:rPr lang="en-US" altLang="zh-TW" sz="1600" dirty="0"/>
              <a:t>1</a:t>
            </a:r>
            <a:r>
              <a:rPr lang="en-US" altLang="zh-TW" sz="1600" dirty="0" smtClean="0"/>
              <a:t>&gt;</a:t>
            </a:r>
            <a:r>
              <a:rPr lang="zh-TW" altLang="en-US" sz="1600" dirty="0" smtClean="0"/>
              <a:t>、</a:t>
            </a:r>
            <a:r>
              <a:rPr lang="en-US" altLang="zh-TW" sz="1600" dirty="0" smtClean="0"/>
              <a:t>|</a:t>
            </a:r>
            <a:r>
              <a:rPr lang="en-US" altLang="zh-TW" sz="1600" dirty="0"/>
              <a:t>2&gt;</a:t>
            </a:r>
            <a:r>
              <a:rPr lang="zh-TW" altLang="en-US" sz="1600" dirty="0" smtClean="0"/>
              <a:t>、</a:t>
            </a:r>
            <a:r>
              <a:rPr lang="en-US" altLang="zh-TW" sz="1600" dirty="0" smtClean="0"/>
              <a:t>|</a:t>
            </a:r>
            <a:r>
              <a:rPr lang="en-US" altLang="zh-TW" sz="1600" dirty="0"/>
              <a:t>3</a:t>
            </a:r>
            <a:r>
              <a:rPr lang="en-US" altLang="zh-TW" sz="1600" dirty="0" smtClean="0"/>
              <a:t>&gt;</a:t>
            </a:r>
            <a:r>
              <a:rPr lang="zh-TW" altLang="en-US" sz="1600" dirty="0" smtClean="0"/>
              <a:t>、</a:t>
            </a:r>
            <a:r>
              <a:rPr lang="en-US" altLang="zh-TW" sz="1600" dirty="0" smtClean="0"/>
              <a:t>…</a:t>
            </a:r>
            <a:r>
              <a:rPr lang="zh-TW" altLang="en-US" sz="1600" dirty="0" smtClean="0"/>
              <a:t>、</a:t>
            </a:r>
            <a:r>
              <a:rPr lang="en-US" altLang="zh-TW" sz="1600" dirty="0" smtClean="0"/>
              <a:t>|2</a:t>
            </a:r>
            <a:r>
              <a:rPr lang="en-US" altLang="zh-TW" sz="1600" baseline="30000" dirty="0" smtClean="0"/>
              <a:t>n</a:t>
            </a:r>
            <a:r>
              <a:rPr lang="en-US" altLang="zh-TW" sz="1600" dirty="0" smtClean="0"/>
              <a:t>-1&gt;</a:t>
            </a:r>
            <a:endParaRPr lang="en-US" altLang="zh-TW" sz="1600" dirty="0" smtClean="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33</a:t>
            </a:fld>
            <a:endParaRPr dirty="0"/>
          </a:p>
        </p:txBody>
      </p:sp>
    </p:spTree>
    <p:extLst>
      <p:ext uri="{BB962C8B-B14F-4D97-AF65-F5344CB8AC3E}">
        <p14:creationId xmlns:p14="http://schemas.microsoft.com/office/powerpoint/2010/main" val="17069906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370115"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重要單量子位元量子閘</a:t>
            </a:r>
            <a:endParaRPr dirty="0"/>
          </a:p>
        </p:txBody>
      </p:sp>
      <p:sp>
        <p:nvSpPr>
          <p:cNvPr id="202" name="Google Shape;202;g104dfc26e88_3_11"/>
          <p:cNvSpPr txBox="1"/>
          <p:nvPr/>
        </p:nvSpPr>
        <p:spPr>
          <a:xfrm>
            <a:off x="268513" y="1084654"/>
            <a:ext cx="8817429" cy="2523738"/>
          </a:xfrm>
          <a:prstGeom prst="rect">
            <a:avLst/>
          </a:prstGeom>
          <a:noFill/>
          <a:ln>
            <a:noFill/>
          </a:ln>
        </p:spPr>
        <p:txBody>
          <a:bodyPr spcFirstLastPara="1" wrap="square" lIns="91425" tIns="91425" rIns="91425" bIns="91425" anchor="t" anchorCtr="0">
            <a:spAutoFit/>
          </a:bodyPr>
          <a:lstStyle/>
          <a:p>
            <a:pPr marL="457200" lvl="0" indent="-342900" algn="just">
              <a:buClr>
                <a:schemeClr val="dk1"/>
              </a:buClr>
              <a:buSzPts val="1800"/>
              <a:buFont typeface="Arial"/>
              <a:buChar char="●"/>
            </a:pPr>
            <a:r>
              <a:rPr lang="zh-TW" altLang="en-US" sz="1800" dirty="0">
                <a:solidFill>
                  <a:schemeClr val="tx1"/>
                </a:solidFill>
              </a:rPr>
              <a:t>如前所述，一個</a:t>
            </a:r>
            <a:r>
              <a:rPr lang="zh-TW" altLang="en-US" sz="1800" dirty="0">
                <a:solidFill>
                  <a:srgbClr val="FF0000"/>
                </a:solidFill>
              </a:rPr>
              <a:t>單一的量子位元</a:t>
            </a:r>
            <a:r>
              <a:rPr lang="zh-TW" altLang="en-US" sz="1800" dirty="0" smtClean="0">
                <a:solidFill>
                  <a:srgbClr val="FF0000"/>
                </a:solidFill>
              </a:rPr>
              <a:t>狀態 </a:t>
            </a:r>
            <a:r>
              <a:rPr lang="en-US" altLang="zh-TW" sz="1800" dirty="0" smtClean="0"/>
              <a:t>|a&gt;</a:t>
            </a:r>
            <a:r>
              <a:rPr lang="en-US" altLang="zh-TW" sz="1600" dirty="0">
                <a:solidFill>
                  <a:schemeClr val="dk1"/>
                </a:solidFill>
              </a:rPr>
              <a:t>	</a:t>
            </a:r>
            <a:r>
              <a:rPr lang="zh-TW" altLang="en-US" sz="1800" dirty="0">
                <a:solidFill>
                  <a:schemeClr val="tx1"/>
                </a:solidFill>
              </a:rPr>
              <a:t>可以使用狄拉克記號描述</a:t>
            </a:r>
            <a:r>
              <a:rPr lang="zh-TW" altLang="en-US" sz="1800" dirty="0">
                <a:solidFill>
                  <a:schemeClr val="tx1"/>
                </a:solidFill>
              </a:rPr>
              <a:t>為</a:t>
            </a:r>
            <a:endParaRPr lang="en-US" altLang="zh-TW" sz="1800" dirty="0">
              <a:solidFill>
                <a:schemeClr val="tx1"/>
              </a:solidFill>
            </a:endParaRPr>
          </a:p>
          <a:p>
            <a:pPr marL="457200" lvl="0" indent="-342900" algn="just">
              <a:buClr>
                <a:schemeClr val="dk1"/>
              </a:buClr>
              <a:buSzPts val="1800"/>
              <a:buFont typeface="Arial"/>
              <a:buChar char="●"/>
            </a:pPr>
            <a:endParaRPr lang="en-US" altLang="zh-TW" sz="1600" dirty="0">
              <a:solidFill>
                <a:schemeClr val="dk1"/>
              </a:solidFill>
            </a:endParaRPr>
          </a:p>
          <a:p>
            <a:pPr marL="457200" lvl="0" indent="-342900" algn="just">
              <a:buClr>
                <a:schemeClr val="dk1"/>
              </a:buClr>
              <a:buSzPts val="1800"/>
              <a:buFont typeface="Arial"/>
              <a:buChar char="●"/>
            </a:pPr>
            <a:endParaRPr lang="en-US" altLang="zh-TW" sz="1600" dirty="0" smtClean="0">
              <a:solidFill>
                <a:schemeClr val="dk1"/>
              </a:solidFill>
            </a:endParaRPr>
          </a:p>
          <a:p>
            <a:pPr marL="457200" lvl="0" indent="-342900" algn="just">
              <a:buClr>
                <a:schemeClr val="dk1"/>
              </a:buClr>
              <a:buSzPts val="1800"/>
              <a:buFont typeface="Arial"/>
              <a:buChar char="●"/>
            </a:pPr>
            <a:endParaRPr lang="en-US" altLang="zh-TW" sz="1600" dirty="0">
              <a:solidFill>
                <a:schemeClr val="dk1"/>
              </a:solidFill>
            </a:endParaRPr>
          </a:p>
          <a:p>
            <a:pPr marL="457200" lvl="0" indent="-342900" algn="just">
              <a:buClr>
                <a:schemeClr val="dk1"/>
              </a:buClr>
              <a:buSzPts val="1800"/>
              <a:buFont typeface="Arial"/>
              <a:buChar char="●"/>
            </a:pPr>
            <a:endParaRPr lang="en-US" altLang="zh-TW" sz="1600" dirty="0" smtClean="0">
              <a:solidFill>
                <a:schemeClr val="dk1"/>
              </a:solidFill>
            </a:endParaRPr>
          </a:p>
          <a:p>
            <a:pPr marL="457200" indent="-342900" algn="just">
              <a:buClr>
                <a:schemeClr val="dk1"/>
              </a:buClr>
              <a:buSzPts val="1800"/>
              <a:buFont typeface="Arial"/>
              <a:buChar char="●"/>
            </a:pPr>
            <a:r>
              <a:rPr lang="zh-TW" altLang="en-US" sz="1800" dirty="0">
                <a:solidFill>
                  <a:schemeClr val="tx1"/>
                </a:solidFill>
              </a:rPr>
              <a:t>上</a:t>
            </a:r>
            <a:r>
              <a:rPr lang="zh-TW" altLang="en-US" sz="1800" dirty="0">
                <a:solidFill>
                  <a:schemeClr val="tx1"/>
                </a:solidFill>
              </a:rPr>
              <a:t>式中，</a:t>
            </a:r>
            <a:r>
              <a:rPr lang="zh-TW" altLang="en-US" sz="1800" dirty="0">
                <a:solidFill>
                  <a:schemeClr val="tx1"/>
                </a:solidFill>
              </a:rPr>
              <a:t>𝑎</a:t>
            </a:r>
            <a:r>
              <a:rPr lang="en-US" altLang="zh-TW" sz="1800" baseline="-25000" dirty="0">
                <a:solidFill>
                  <a:schemeClr val="tx1"/>
                </a:solidFill>
              </a:rPr>
              <a:t>0</a:t>
            </a:r>
            <a:r>
              <a:rPr lang="en-US" altLang="zh-TW" sz="1800" dirty="0">
                <a:solidFill>
                  <a:schemeClr val="tx1"/>
                </a:solidFill>
              </a:rPr>
              <a:t>, </a:t>
            </a:r>
            <a:r>
              <a:rPr lang="zh-TW" altLang="en-US" sz="1800" dirty="0">
                <a:solidFill>
                  <a:schemeClr val="tx1"/>
                </a:solidFill>
              </a:rPr>
              <a:t>𝑎</a:t>
            </a:r>
            <a:r>
              <a:rPr lang="en-US" altLang="zh-TW" sz="1800" baseline="-25000" dirty="0">
                <a:solidFill>
                  <a:schemeClr val="tx1"/>
                </a:solidFill>
              </a:rPr>
              <a:t>1</a:t>
            </a:r>
            <a:r>
              <a:rPr lang="en-US" altLang="zh-TW" sz="1800" dirty="0">
                <a:solidFill>
                  <a:schemeClr val="tx1"/>
                </a:solidFill>
              </a:rPr>
              <a:t> ∈ C </a:t>
            </a:r>
            <a:r>
              <a:rPr lang="zh-TW" altLang="en-US" sz="1800" dirty="0">
                <a:solidFill>
                  <a:schemeClr val="tx1"/>
                </a:solidFill>
              </a:rPr>
              <a:t>是兩個</a:t>
            </a:r>
            <a:r>
              <a:rPr lang="zh-TW" altLang="en-US" sz="1800" dirty="0">
                <a:solidFill>
                  <a:srgbClr val="FF0000"/>
                </a:solidFill>
              </a:rPr>
              <a:t>複數係數</a:t>
            </a:r>
            <a:r>
              <a:rPr lang="zh-TW" altLang="en-US" sz="1800" dirty="0">
                <a:solidFill>
                  <a:schemeClr val="tx1"/>
                </a:solidFill>
              </a:rPr>
              <a:t>，</a:t>
            </a:r>
            <a:r>
              <a:rPr lang="en-US" altLang="zh-TW" sz="1800" dirty="0">
                <a:solidFill>
                  <a:schemeClr val="tx1"/>
                </a:solidFill>
              </a:rPr>
              <a:t>|</a:t>
            </a:r>
            <a:r>
              <a:rPr lang="zh-TW" altLang="en-US" sz="1800" dirty="0">
                <a:solidFill>
                  <a:schemeClr val="tx1"/>
                </a:solidFill>
              </a:rPr>
              <a:t>𝑎</a:t>
            </a:r>
            <a:r>
              <a:rPr lang="en-US" altLang="zh-TW" sz="1800" baseline="-25000" dirty="0">
                <a:solidFill>
                  <a:schemeClr val="tx1"/>
                </a:solidFill>
              </a:rPr>
              <a:t>0</a:t>
            </a:r>
            <a:r>
              <a:rPr lang="en-US" altLang="zh-TW" sz="1800" dirty="0">
                <a:solidFill>
                  <a:schemeClr val="tx1"/>
                </a:solidFill>
              </a:rPr>
              <a:t>|</a:t>
            </a:r>
            <a:r>
              <a:rPr lang="en-US" altLang="zh-TW" sz="1800" baseline="30000" dirty="0">
                <a:solidFill>
                  <a:schemeClr val="tx1"/>
                </a:solidFill>
              </a:rPr>
              <a:t>2</a:t>
            </a:r>
            <a:r>
              <a:rPr lang="en-US" altLang="zh-TW" sz="1800" dirty="0">
                <a:solidFill>
                  <a:schemeClr val="tx1"/>
                </a:solidFill>
              </a:rPr>
              <a:t> </a:t>
            </a:r>
            <a:r>
              <a:rPr lang="zh-TW" altLang="en-US" sz="1800" dirty="0">
                <a:solidFill>
                  <a:schemeClr val="tx1"/>
                </a:solidFill>
              </a:rPr>
              <a:t>是</a:t>
            </a:r>
            <a:r>
              <a:rPr lang="zh-TW" altLang="en-US" sz="1800" dirty="0">
                <a:solidFill>
                  <a:srgbClr val="FF0000"/>
                </a:solidFill>
              </a:rPr>
              <a:t>量子位元</a:t>
            </a:r>
            <a:r>
              <a:rPr lang="zh-TW" altLang="en-US" sz="1800" dirty="0">
                <a:solidFill>
                  <a:schemeClr val="tx1"/>
                </a:solidFill>
              </a:rPr>
              <a:t>量測為 </a:t>
            </a:r>
            <a:r>
              <a:rPr lang="en-US" altLang="zh-TW" sz="1800" dirty="0">
                <a:solidFill>
                  <a:schemeClr val="tx1"/>
                </a:solidFill>
              </a:rPr>
              <a:t>|</a:t>
            </a:r>
            <a:r>
              <a:rPr lang="en-US" altLang="zh-TW" sz="1800" dirty="0">
                <a:solidFill>
                  <a:schemeClr val="tx1"/>
                </a:solidFill>
              </a:rPr>
              <a:t>0&gt;</a:t>
            </a:r>
            <a:r>
              <a:rPr lang="zh-TW" altLang="en-US" sz="1800" dirty="0">
                <a:solidFill>
                  <a:schemeClr val="tx1"/>
                </a:solidFill>
              </a:rPr>
              <a:t> 的機率、</a:t>
            </a:r>
            <a:r>
              <a:rPr lang="en-US" altLang="zh-TW" sz="1800" dirty="0">
                <a:solidFill>
                  <a:schemeClr val="tx1"/>
                </a:solidFill>
              </a:rPr>
              <a:t>|</a:t>
            </a:r>
            <a:r>
              <a:rPr lang="zh-TW" altLang="en-US" sz="1800" dirty="0">
                <a:solidFill>
                  <a:schemeClr val="tx1"/>
                </a:solidFill>
              </a:rPr>
              <a:t>𝑎</a:t>
            </a:r>
            <a:r>
              <a:rPr lang="en-US" altLang="zh-TW" sz="1800" baseline="-25000" dirty="0">
                <a:solidFill>
                  <a:schemeClr val="tx1"/>
                </a:solidFill>
              </a:rPr>
              <a:t>1</a:t>
            </a:r>
            <a:r>
              <a:rPr lang="en-US" altLang="zh-TW" sz="1800" dirty="0">
                <a:solidFill>
                  <a:schemeClr val="tx1"/>
                </a:solidFill>
              </a:rPr>
              <a:t>|</a:t>
            </a:r>
            <a:r>
              <a:rPr lang="en-US" altLang="zh-TW" sz="1800" baseline="30000" dirty="0">
                <a:solidFill>
                  <a:schemeClr val="tx1"/>
                </a:solidFill>
              </a:rPr>
              <a:t>2</a:t>
            </a:r>
            <a:r>
              <a:rPr lang="en-US" altLang="zh-TW" sz="1800" dirty="0">
                <a:solidFill>
                  <a:schemeClr val="tx1"/>
                </a:solidFill>
              </a:rPr>
              <a:t> </a:t>
            </a:r>
            <a:r>
              <a:rPr lang="zh-TW" altLang="en-US" sz="1800" dirty="0">
                <a:solidFill>
                  <a:schemeClr val="tx1"/>
                </a:solidFill>
              </a:rPr>
              <a:t>是</a:t>
            </a:r>
            <a:r>
              <a:rPr lang="zh-TW" altLang="en-US" sz="1800" dirty="0">
                <a:solidFill>
                  <a:srgbClr val="FF0000"/>
                </a:solidFill>
              </a:rPr>
              <a:t>量子位元</a:t>
            </a:r>
            <a:r>
              <a:rPr lang="zh-TW" altLang="en-US" sz="1800" dirty="0">
                <a:solidFill>
                  <a:schemeClr val="tx1"/>
                </a:solidFill>
              </a:rPr>
              <a:t>量測為 </a:t>
            </a:r>
            <a:r>
              <a:rPr lang="en-US" altLang="zh-TW" sz="1800" dirty="0">
                <a:solidFill>
                  <a:schemeClr val="tx1"/>
                </a:solidFill>
              </a:rPr>
              <a:t>|1&gt;</a:t>
            </a:r>
            <a:r>
              <a:rPr lang="zh-TW" altLang="en-US" sz="1800" dirty="0">
                <a:solidFill>
                  <a:schemeClr val="tx1"/>
                </a:solidFill>
              </a:rPr>
              <a:t> </a:t>
            </a:r>
            <a:r>
              <a:rPr lang="zh-TW" altLang="en-US" sz="1800" dirty="0">
                <a:solidFill>
                  <a:schemeClr val="tx1"/>
                </a:solidFill>
              </a:rPr>
              <a:t>的</a:t>
            </a:r>
            <a:r>
              <a:rPr lang="zh-TW" altLang="en-US" sz="1800" dirty="0">
                <a:solidFill>
                  <a:schemeClr val="tx1"/>
                </a:solidFill>
              </a:rPr>
              <a:t>機率，</a:t>
            </a:r>
            <a:r>
              <a:rPr lang="en-US" altLang="zh-TW" sz="1800" dirty="0">
                <a:solidFill>
                  <a:schemeClr val="tx1"/>
                </a:solidFill>
              </a:rPr>
              <a:t> |</a:t>
            </a:r>
            <a:r>
              <a:rPr lang="zh-TW" altLang="en-US" sz="1800" dirty="0">
                <a:solidFill>
                  <a:schemeClr val="tx1"/>
                </a:solidFill>
              </a:rPr>
              <a:t>𝑎</a:t>
            </a:r>
            <a:r>
              <a:rPr lang="en-US" altLang="zh-TW" sz="1800" baseline="-25000" dirty="0">
                <a:solidFill>
                  <a:schemeClr val="tx1"/>
                </a:solidFill>
              </a:rPr>
              <a:t>0</a:t>
            </a:r>
            <a:r>
              <a:rPr lang="en-US" altLang="zh-TW" sz="1800" dirty="0">
                <a:solidFill>
                  <a:schemeClr val="tx1"/>
                </a:solidFill>
              </a:rPr>
              <a:t>|</a:t>
            </a:r>
            <a:r>
              <a:rPr lang="en-US" altLang="zh-TW" sz="1800" baseline="30000" dirty="0">
                <a:solidFill>
                  <a:schemeClr val="tx1"/>
                </a:solidFill>
              </a:rPr>
              <a:t>2</a:t>
            </a:r>
            <a:r>
              <a:rPr lang="en-US" altLang="zh-TW" sz="1800" dirty="0">
                <a:solidFill>
                  <a:schemeClr val="tx1"/>
                </a:solidFill>
              </a:rPr>
              <a:t> </a:t>
            </a:r>
            <a:r>
              <a:rPr lang="en-US" altLang="zh-TW" sz="1800" dirty="0">
                <a:solidFill>
                  <a:schemeClr val="tx1"/>
                </a:solidFill>
              </a:rPr>
              <a:t>+ |</a:t>
            </a:r>
            <a:r>
              <a:rPr lang="zh-TW" altLang="en-US" sz="1800" dirty="0">
                <a:solidFill>
                  <a:schemeClr val="tx1"/>
                </a:solidFill>
              </a:rPr>
              <a:t>𝑎</a:t>
            </a:r>
            <a:r>
              <a:rPr lang="en-US" altLang="zh-TW" sz="1800" baseline="-25000" dirty="0">
                <a:solidFill>
                  <a:schemeClr val="tx1"/>
                </a:solidFill>
              </a:rPr>
              <a:t>1</a:t>
            </a:r>
            <a:r>
              <a:rPr lang="en-US" altLang="zh-TW" sz="1800" dirty="0">
                <a:solidFill>
                  <a:schemeClr val="tx1"/>
                </a:solidFill>
              </a:rPr>
              <a:t>|</a:t>
            </a:r>
            <a:r>
              <a:rPr lang="en-US" altLang="zh-TW" sz="1800" baseline="30000" dirty="0">
                <a:solidFill>
                  <a:schemeClr val="tx1"/>
                </a:solidFill>
              </a:rPr>
              <a:t>2</a:t>
            </a:r>
            <a:r>
              <a:rPr lang="en-US" altLang="zh-TW" sz="1800" dirty="0">
                <a:solidFill>
                  <a:schemeClr val="tx1"/>
                </a:solidFill>
              </a:rPr>
              <a:t> </a:t>
            </a:r>
            <a:r>
              <a:rPr lang="en-US" altLang="zh-TW" sz="1800" dirty="0">
                <a:solidFill>
                  <a:schemeClr val="tx1"/>
                </a:solidFill>
              </a:rPr>
              <a:t>= 1</a:t>
            </a:r>
            <a:r>
              <a:rPr lang="zh-TW" altLang="en-US" sz="1800" dirty="0">
                <a:solidFill>
                  <a:schemeClr val="tx1"/>
                </a:solidFill>
              </a:rPr>
              <a:t>。</a:t>
            </a:r>
            <a:endParaRPr lang="en-US" altLang="zh-TW" sz="1800" dirty="0">
              <a:solidFill>
                <a:schemeClr val="tx1"/>
              </a:solidFill>
            </a:endParaRPr>
          </a:p>
          <a:p>
            <a:pPr marL="457200" indent="-342900" algn="just">
              <a:buClr>
                <a:schemeClr val="dk1"/>
              </a:buClr>
              <a:buSzPts val="1800"/>
              <a:buFont typeface="Arial"/>
              <a:buChar char="●"/>
            </a:pPr>
            <a:r>
              <a:rPr lang="zh-TW" altLang="en-US" sz="1800" dirty="0">
                <a:solidFill>
                  <a:schemeClr val="tx1"/>
                </a:solidFill>
              </a:rPr>
              <a:t>由以上說明可知：</a:t>
            </a:r>
            <a:r>
              <a:rPr lang="en-US" altLang="zh-TW" sz="1800" dirty="0">
                <a:solidFill>
                  <a:schemeClr val="tx1"/>
                </a:solidFill>
              </a:rPr>
              <a:t> </a:t>
            </a:r>
            <a:endParaRPr lang="en-US" altLang="zh-TW" sz="1800" dirty="0">
              <a:solidFill>
                <a:schemeClr val="tx1"/>
              </a:solidFill>
            </a:endParaRPr>
          </a:p>
          <a:p>
            <a:pPr marL="457200" lvl="0" indent="-342900" algn="just">
              <a:buClr>
                <a:schemeClr val="dk1"/>
              </a:buClr>
              <a:buSzPts val="1800"/>
              <a:buFont typeface="Arial"/>
              <a:buChar char="●"/>
            </a:pPr>
            <a:endParaRPr lang="en-US" altLang="zh-TW" sz="1600" dirty="0" smtClean="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34</a:t>
            </a:fld>
            <a:endParaRPr dirty="0"/>
          </a:p>
        </p:txBody>
      </p:sp>
      <p:pic>
        <p:nvPicPr>
          <p:cNvPr id="2" name="圖片 1"/>
          <p:cNvPicPr>
            <a:picLocks noChangeAspect="1"/>
          </p:cNvPicPr>
          <p:nvPr/>
        </p:nvPicPr>
        <p:blipFill>
          <a:blip r:embed="rId3"/>
          <a:stretch>
            <a:fillRect/>
          </a:stretch>
        </p:blipFill>
        <p:spPr>
          <a:xfrm>
            <a:off x="2365828" y="1546289"/>
            <a:ext cx="1828800" cy="723900"/>
          </a:xfrm>
          <a:prstGeom prst="rect">
            <a:avLst/>
          </a:prstGeom>
        </p:spPr>
      </p:pic>
      <p:pic>
        <p:nvPicPr>
          <p:cNvPr id="3" name="圖片 2"/>
          <p:cNvPicPr>
            <a:picLocks noChangeAspect="1"/>
          </p:cNvPicPr>
          <p:nvPr/>
        </p:nvPicPr>
        <p:blipFill>
          <a:blip r:embed="rId4"/>
          <a:stretch>
            <a:fillRect/>
          </a:stretch>
        </p:blipFill>
        <p:spPr>
          <a:xfrm>
            <a:off x="2151289" y="3209698"/>
            <a:ext cx="1619250" cy="1438275"/>
          </a:xfrm>
          <a:prstGeom prst="rect">
            <a:avLst/>
          </a:prstGeom>
        </p:spPr>
      </p:pic>
    </p:spTree>
    <p:extLst>
      <p:ext uri="{BB962C8B-B14F-4D97-AF65-F5344CB8AC3E}">
        <p14:creationId xmlns:p14="http://schemas.microsoft.com/office/powerpoint/2010/main" val="24453424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370115"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重要單量子位元量子閘</a:t>
            </a:r>
            <a:endParaRPr dirty="0"/>
          </a:p>
        </p:txBody>
      </p:sp>
      <p:sp>
        <p:nvSpPr>
          <p:cNvPr id="202" name="Google Shape;202;g104dfc26e88_3_11"/>
          <p:cNvSpPr txBox="1"/>
          <p:nvPr/>
        </p:nvSpPr>
        <p:spPr>
          <a:xfrm>
            <a:off x="268513" y="1084654"/>
            <a:ext cx="8817429" cy="3754844"/>
          </a:xfrm>
          <a:prstGeom prst="rect">
            <a:avLst/>
          </a:prstGeom>
          <a:noFill/>
          <a:ln>
            <a:noFill/>
          </a:ln>
        </p:spPr>
        <p:txBody>
          <a:bodyPr spcFirstLastPara="1" wrap="square" lIns="91425" tIns="91425" rIns="91425" bIns="91425" anchor="t" anchorCtr="0">
            <a:spAutoFit/>
          </a:bodyPr>
          <a:lstStyle/>
          <a:p>
            <a:pPr marL="457200" lvl="0" indent="-342900" algn="just">
              <a:buClr>
                <a:schemeClr val="dk1"/>
              </a:buClr>
              <a:buSzPts val="1800"/>
              <a:buFont typeface="Arial"/>
              <a:buChar char="●"/>
            </a:pPr>
            <a:r>
              <a:rPr lang="zh-TW" altLang="en-US" sz="1800" dirty="0">
                <a:solidFill>
                  <a:schemeClr val="tx1"/>
                </a:solidFill>
              </a:rPr>
              <a:t>我們可以將</a:t>
            </a:r>
            <a:r>
              <a:rPr lang="zh-TW" altLang="en-US" sz="1800" dirty="0">
                <a:solidFill>
                  <a:srgbClr val="FF0000"/>
                </a:solidFill>
              </a:rPr>
              <a:t>單量子位元</a:t>
            </a:r>
            <a:r>
              <a:rPr lang="zh-TW" altLang="en-US" sz="1800" dirty="0">
                <a:solidFill>
                  <a:schemeClr val="tx1"/>
                </a:solidFill>
              </a:rPr>
              <a:t>狄拉克記號表示法推廣用來表示</a:t>
            </a:r>
            <a:r>
              <a:rPr lang="zh-TW" altLang="en-US" sz="1800" dirty="0">
                <a:solidFill>
                  <a:srgbClr val="FF0000"/>
                </a:solidFill>
              </a:rPr>
              <a:t>多量子位元</a:t>
            </a:r>
            <a:r>
              <a:rPr lang="zh-TW" altLang="en-US" sz="1800" dirty="0">
                <a:solidFill>
                  <a:schemeClr val="tx1"/>
                </a:solidFill>
              </a:rPr>
              <a:t>。</a:t>
            </a:r>
            <a:endParaRPr lang="en-US" altLang="zh-TW" sz="1600" dirty="0">
              <a:solidFill>
                <a:schemeClr val="dk1"/>
              </a:solidFill>
            </a:endParaRPr>
          </a:p>
          <a:p>
            <a:pPr marL="457200" lvl="0" indent="-342900" algn="just">
              <a:buClr>
                <a:schemeClr val="dk1"/>
              </a:buClr>
              <a:buSzPts val="1800"/>
              <a:buFont typeface="Arial"/>
              <a:buChar char="●"/>
            </a:pPr>
            <a:r>
              <a:rPr lang="zh-TW" altLang="en-US" sz="1800" dirty="0">
                <a:solidFill>
                  <a:schemeClr val="tx1"/>
                </a:solidFill>
              </a:rPr>
              <a:t>例如，</a:t>
            </a:r>
            <a:r>
              <a:rPr lang="zh-TW" altLang="en-US" sz="1800" dirty="0">
                <a:solidFill>
                  <a:schemeClr val="tx1"/>
                </a:solidFill>
              </a:rPr>
              <a:t>一個</a:t>
            </a:r>
            <a:r>
              <a:rPr lang="zh-TW" altLang="en-US" sz="1800" dirty="0">
                <a:solidFill>
                  <a:srgbClr val="FF0000"/>
                </a:solidFill>
              </a:rPr>
              <a:t>雙</a:t>
            </a:r>
            <a:r>
              <a:rPr lang="zh-TW" altLang="en-US" sz="1800" dirty="0">
                <a:solidFill>
                  <a:srgbClr val="FF0000"/>
                </a:solidFill>
              </a:rPr>
              <a:t>量子位元</a:t>
            </a:r>
            <a:r>
              <a:rPr lang="zh-TW" altLang="en-US" sz="1800" dirty="0">
                <a:solidFill>
                  <a:schemeClr val="tx1"/>
                </a:solidFill>
              </a:rPr>
              <a:t>狀態 </a:t>
            </a:r>
            <a:r>
              <a:rPr lang="en-US" altLang="zh-TW" sz="1800" dirty="0">
                <a:solidFill>
                  <a:schemeClr val="tx1"/>
                </a:solidFill>
              </a:rPr>
              <a:t>|a</a:t>
            </a:r>
            <a:r>
              <a:rPr lang="en-US" altLang="zh-TW" sz="1800" dirty="0">
                <a:solidFill>
                  <a:schemeClr val="tx1"/>
                </a:solidFill>
              </a:rPr>
              <a:t>&gt; </a:t>
            </a:r>
            <a:r>
              <a:rPr lang="zh-TW" altLang="en-US" sz="1800" dirty="0">
                <a:solidFill>
                  <a:schemeClr val="tx1"/>
                </a:solidFill>
              </a:rPr>
              <a:t>可以</a:t>
            </a:r>
            <a:r>
              <a:rPr lang="zh-TW" altLang="en-US" sz="1800" dirty="0">
                <a:solidFill>
                  <a:schemeClr val="tx1"/>
                </a:solidFill>
              </a:rPr>
              <a:t>表示為</a:t>
            </a:r>
            <a:r>
              <a:rPr lang="zh-TW" altLang="en-US" sz="1800" dirty="0">
                <a:solidFill>
                  <a:schemeClr val="tx1"/>
                </a:solidFill>
              </a:rPr>
              <a:t>：</a:t>
            </a:r>
            <a:endParaRPr lang="en-US" altLang="zh-TW" sz="1800" dirty="0">
              <a:solidFill>
                <a:schemeClr val="tx1"/>
              </a:solidFill>
            </a:endParaRPr>
          </a:p>
          <a:p>
            <a:pPr marL="457200" lvl="0" indent="-342900" algn="just">
              <a:buClr>
                <a:schemeClr val="dk1"/>
              </a:buClr>
              <a:buSzPts val="1800"/>
              <a:buFont typeface="Arial"/>
              <a:buChar char="●"/>
            </a:pPr>
            <a:endParaRPr lang="en-US" altLang="zh-TW" sz="1600" dirty="0">
              <a:solidFill>
                <a:schemeClr val="dk1"/>
              </a:solidFill>
            </a:endParaRPr>
          </a:p>
          <a:p>
            <a:pPr marL="457200" lvl="0" indent="-342900" algn="just">
              <a:buClr>
                <a:schemeClr val="dk1"/>
              </a:buClr>
              <a:buSzPts val="1800"/>
              <a:buFont typeface="Arial"/>
              <a:buChar char="●"/>
            </a:pPr>
            <a:endParaRPr lang="en-US" altLang="zh-TW" sz="1600" dirty="0" smtClean="0">
              <a:solidFill>
                <a:schemeClr val="dk1"/>
              </a:solidFill>
            </a:endParaRPr>
          </a:p>
          <a:p>
            <a:pPr marL="457200" lvl="0" indent="-342900" algn="just">
              <a:buClr>
                <a:schemeClr val="dk1"/>
              </a:buClr>
              <a:buSzPts val="1800"/>
              <a:buFont typeface="Arial"/>
              <a:buChar char="●"/>
            </a:pPr>
            <a:endParaRPr lang="en-US" altLang="zh-TW" sz="1600" dirty="0">
              <a:solidFill>
                <a:schemeClr val="dk1"/>
              </a:solidFill>
            </a:endParaRPr>
          </a:p>
          <a:p>
            <a:pPr marL="457200" lvl="0" indent="-342900" algn="just">
              <a:buClr>
                <a:schemeClr val="dk1"/>
              </a:buClr>
              <a:buSzPts val="1800"/>
              <a:buFont typeface="Arial"/>
              <a:buChar char="●"/>
            </a:pPr>
            <a:endParaRPr lang="en-US" altLang="zh-TW" sz="1600" dirty="0" smtClean="0">
              <a:solidFill>
                <a:schemeClr val="dk1"/>
              </a:solidFill>
            </a:endParaRPr>
          </a:p>
          <a:p>
            <a:pPr marL="457200" lvl="0" indent="-342900" algn="just">
              <a:buClr>
                <a:schemeClr val="dk1"/>
              </a:buClr>
              <a:buSzPts val="1800"/>
              <a:buFont typeface="Arial"/>
              <a:buChar char="●"/>
            </a:pPr>
            <a:endParaRPr lang="en-US" altLang="zh-TW" sz="1600" dirty="0">
              <a:solidFill>
                <a:schemeClr val="dk1"/>
              </a:solidFill>
            </a:endParaRPr>
          </a:p>
          <a:p>
            <a:pPr marL="457200" lvl="0" indent="-342900" algn="just">
              <a:buClr>
                <a:schemeClr val="dk1"/>
              </a:buClr>
              <a:buSzPts val="1800"/>
              <a:buFont typeface="Arial"/>
              <a:buChar char="●"/>
            </a:pPr>
            <a:endParaRPr lang="en-US" altLang="zh-TW" sz="1600" dirty="0" smtClean="0">
              <a:solidFill>
                <a:schemeClr val="dk1"/>
              </a:solidFill>
            </a:endParaRPr>
          </a:p>
          <a:p>
            <a:pPr marL="457200" indent="-342900" algn="just">
              <a:buClr>
                <a:schemeClr val="dk1"/>
              </a:buClr>
              <a:buSzPts val="1800"/>
              <a:buFont typeface="Arial"/>
              <a:buChar char="●"/>
            </a:pPr>
            <a:r>
              <a:rPr lang="zh-TW" altLang="en-US" sz="1800" dirty="0">
                <a:solidFill>
                  <a:schemeClr val="tx1"/>
                </a:solidFill>
              </a:rPr>
              <a:t>上式中，</a:t>
            </a:r>
            <a:r>
              <a:rPr lang="zh-TW" altLang="en-US" sz="1800" dirty="0">
                <a:solidFill>
                  <a:schemeClr val="tx1"/>
                </a:solidFill>
              </a:rPr>
              <a:t>𝑎</a:t>
            </a:r>
            <a:r>
              <a:rPr lang="en-US" altLang="zh-TW" sz="1800" baseline="-25000" dirty="0">
                <a:solidFill>
                  <a:schemeClr val="tx1"/>
                </a:solidFill>
              </a:rPr>
              <a:t>00</a:t>
            </a:r>
            <a:r>
              <a:rPr lang="zh-TW" altLang="en-US" sz="1800" dirty="0">
                <a:solidFill>
                  <a:schemeClr val="tx1"/>
                </a:solidFill>
              </a:rPr>
              <a:t>、</a:t>
            </a:r>
            <a:r>
              <a:rPr lang="zh-TW" altLang="en-US" sz="1800" dirty="0">
                <a:solidFill>
                  <a:schemeClr val="tx1"/>
                </a:solidFill>
              </a:rPr>
              <a:t>𝑎</a:t>
            </a:r>
            <a:r>
              <a:rPr lang="en-US" altLang="zh-TW" sz="1800" baseline="-25000" dirty="0">
                <a:solidFill>
                  <a:schemeClr val="tx1"/>
                </a:solidFill>
              </a:rPr>
              <a:t>01</a:t>
            </a:r>
            <a:r>
              <a:rPr lang="zh-TW" altLang="en-US" sz="1800" dirty="0">
                <a:solidFill>
                  <a:schemeClr val="tx1"/>
                </a:solidFill>
              </a:rPr>
              <a:t>、</a:t>
            </a:r>
            <a:r>
              <a:rPr lang="zh-TW" altLang="en-US" sz="1800" dirty="0">
                <a:solidFill>
                  <a:schemeClr val="tx1"/>
                </a:solidFill>
              </a:rPr>
              <a:t>𝑎</a:t>
            </a:r>
            <a:r>
              <a:rPr lang="en-US" altLang="zh-TW" sz="1800" baseline="-25000" dirty="0">
                <a:solidFill>
                  <a:schemeClr val="tx1"/>
                </a:solidFill>
              </a:rPr>
              <a:t>10</a:t>
            </a:r>
            <a:r>
              <a:rPr lang="zh-TW" altLang="en-US" sz="1800" dirty="0">
                <a:solidFill>
                  <a:schemeClr val="tx1"/>
                </a:solidFill>
              </a:rPr>
              <a:t>、</a:t>
            </a:r>
            <a:r>
              <a:rPr lang="zh-TW" altLang="en-US" sz="1800" dirty="0">
                <a:solidFill>
                  <a:schemeClr val="tx1"/>
                </a:solidFill>
              </a:rPr>
              <a:t>𝑎</a:t>
            </a:r>
            <a:r>
              <a:rPr lang="en-US" altLang="zh-TW" sz="1800" baseline="-25000" dirty="0">
                <a:solidFill>
                  <a:schemeClr val="tx1"/>
                </a:solidFill>
              </a:rPr>
              <a:t>11</a:t>
            </a:r>
            <a:r>
              <a:rPr lang="en-US" altLang="zh-TW" sz="1800" dirty="0">
                <a:solidFill>
                  <a:schemeClr val="tx1"/>
                </a:solidFill>
              </a:rPr>
              <a:t> </a:t>
            </a:r>
            <a:r>
              <a:rPr lang="zh-TW" altLang="en-US" sz="1800" dirty="0">
                <a:solidFill>
                  <a:schemeClr val="tx1"/>
                </a:solidFill>
              </a:rPr>
              <a:t>是</a:t>
            </a:r>
            <a:r>
              <a:rPr lang="zh-TW" altLang="en-US" sz="1800" dirty="0">
                <a:solidFill>
                  <a:srgbClr val="FF0000"/>
                </a:solidFill>
              </a:rPr>
              <a:t>複數係數</a:t>
            </a:r>
            <a:r>
              <a:rPr lang="zh-TW" altLang="en-US" sz="1800" dirty="0">
                <a:solidFill>
                  <a:schemeClr val="tx1"/>
                </a:solidFill>
              </a:rPr>
              <a:t>，</a:t>
            </a:r>
            <a:r>
              <a:rPr lang="en-US" altLang="zh-TW" sz="1800" dirty="0">
                <a:solidFill>
                  <a:schemeClr val="tx1"/>
                </a:solidFill>
              </a:rPr>
              <a:t> |</a:t>
            </a:r>
            <a:r>
              <a:rPr lang="zh-TW" altLang="en-US" sz="1800" dirty="0">
                <a:solidFill>
                  <a:schemeClr val="tx1"/>
                </a:solidFill>
              </a:rPr>
              <a:t>𝑎</a:t>
            </a:r>
            <a:r>
              <a:rPr lang="en-US" altLang="zh-TW" sz="1800" baseline="-25000" dirty="0">
                <a:solidFill>
                  <a:schemeClr val="tx1"/>
                </a:solidFill>
              </a:rPr>
              <a:t>00</a:t>
            </a:r>
            <a:r>
              <a:rPr lang="en-US" altLang="zh-TW" sz="1800" dirty="0">
                <a:solidFill>
                  <a:schemeClr val="tx1"/>
                </a:solidFill>
              </a:rPr>
              <a:t>|</a:t>
            </a:r>
            <a:r>
              <a:rPr lang="en-US" altLang="zh-TW" sz="1800" baseline="30000" dirty="0">
                <a:solidFill>
                  <a:schemeClr val="tx1"/>
                </a:solidFill>
              </a:rPr>
              <a:t>2</a:t>
            </a:r>
            <a:r>
              <a:rPr lang="zh-TW" altLang="en-US" sz="1800" dirty="0">
                <a:solidFill>
                  <a:schemeClr val="tx1"/>
                </a:solidFill>
              </a:rPr>
              <a:t>、</a:t>
            </a:r>
            <a:r>
              <a:rPr lang="en-US" altLang="zh-TW" sz="1800" dirty="0">
                <a:solidFill>
                  <a:schemeClr val="tx1"/>
                </a:solidFill>
              </a:rPr>
              <a:t>|</a:t>
            </a:r>
            <a:r>
              <a:rPr lang="zh-TW" altLang="en-US" sz="1800" dirty="0">
                <a:solidFill>
                  <a:schemeClr val="tx1"/>
                </a:solidFill>
              </a:rPr>
              <a:t>𝑎</a:t>
            </a:r>
            <a:r>
              <a:rPr lang="en-US" altLang="zh-TW" sz="1800" baseline="-25000" dirty="0">
                <a:solidFill>
                  <a:schemeClr val="tx1"/>
                </a:solidFill>
              </a:rPr>
              <a:t>01</a:t>
            </a:r>
            <a:r>
              <a:rPr lang="en-US" altLang="zh-TW" sz="1800" dirty="0">
                <a:solidFill>
                  <a:schemeClr val="tx1"/>
                </a:solidFill>
              </a:rPr>
              <a:t>|</a:t>
            </a:r>
            <a:r>
              <a:rPr lang="en-US" altLang="zh-TW" sz="1800" baseline="30000" dirty="0">
                <a:solidFill>
                  <a:schemeClr val="tx1"/>
                </a:solidFill>
              </a:rPr>
              <a:t>2</a:t>
            </a:r>
            <a:r>
              <a:rPr lang="zh-TW" altLang="en-US" sz="1800" dirty="0">
                <a:solidFill>
                  <a:schemeClr val="tx1"/>
                </a:solidFill>
              </a:rPr>
              <a:t>、</a:t>
            </a:r>
            <a:r>
              <a:rPr lang="en-US" altLang="zh-TW" sz="1800" dirty="0">
                <a:solidFill>
                  <a:schemeClr val="tx1"/>
                </a:solidFill>
              </a:rPr>
              <a:t>|</a:t>
            </a:r>
            <a:r>
              <a:rPr lang="zh-TW" altLang="en-US" sz="1800" dirty="0">
                <a:solidFill>
                  <a:schemeClr val="tx1"/>
                </a:solidFill>
              </a:rPr>
              <a:t>𝑎</a:t>
            </a:r>
            <a:r>
              <a:rPr lang="en-US" altLang="zh-TW" sz="1800" baseline="-25000" dirty="0">
                <a:solidFill>
                  <a:schemeClr val="tx1"/>
                </a:solidFill>
              </a:rPr>
              <a:t>10</a:t>
            </a:r>
            <a:r>
              <a:rPr lang="en-US" altLang="zh-TW" sz="1800" dirty="0">
                <a:solidFill>
                  <a:schemeClr val="tx1"/>
                </a:solidFill>
              </a:rPr>
              <a:t>|</a:t>
            </a:r>
            <a:r>
              <a:rPr lang="en-US" altLang="zh-TW" sz="1800" baseline="30000" dirty="0">
                <a:solidFill>
                  <a:schemeClr val="tx1"/>
                </a:solidFill>
              </a:rPr>
              <a:t>2</a:t>
            </a:r>
            <a:r>
              <a:rPr lang="zh-TW" altLang="en-US" sz="1800" dirty="0">
                <a:solidFill>
                  <a:schemeClr val="tx1"/>
                </a:solidFill>
              </a:rPr>
              <a:t>、</a:t>
            </a:r>
            <a:r>
              <a:rPr lang="en-US" altLang="zh-TW" sz="1800" dirty="0">
                <a:solidFill>
                  <a:schemeClr val="tx1"/>
                </a:solidFill>
              </a:rPr>
              <a:t>|</a:t>
            </a:r>
            <a:r>
              <a:rPr lang="zh-TW" altLang="en-US" sz="1800" dirty="0">
                <a:solidFill>
                  <a:schemeClr val="tx1"/>
                </a:solidFill>
              </a:rPr>
              <a:t>𝑎</a:t>
            </a:r>
            <a:r>
              <a:rPr lang="en-US" altLang="zh-TW" sz="1800" baseline="-25000" dirty="0">
                <a:solidFill>
                  <a:schemeClr val="tx1"/>
                </a:solidFill>
              </a:rPr>
              <a:t>11</a:t>
            </a:r>
            <a:r>
              <a:rPr lang="en-US" altLang="zh-TW" sz="1800" dirty="0">
                <a:solidFill>
                  <a:schemeClr val="tx1"/>
                </a:solidFill>
              </a:rPr>
              <a:t>|</a:t>
            </a:r>
            <a:r>
              <a:rPr lang="en-US" altLang="zh-TW" sz="1800" baseline="30000" dirty="0">
                <a:solidFill>
                  <a:schemeClr val="tx1"/>
                </a:solidFill>
              </a:rPr>
              <a:t>2</a:t>
            </a:r>
            <a:r>
              <a:rPr lang="zh-TW" altLang="en-US" sz="1800" dirty="0">
                <a:solidFill>
                  <a:schemeClr val="tx1"/>
                </a:solidFill>
              </a:rPr>
              <a:t>分別是</a:t>
            </a:r>
            <a:r>
              <a:rPr lang="zh-TW" altLang="en-US" sz="1800" dirty="0">
                <a:solidFill>
                  <a:schemeClr val="tx1"/>
                </a:solidFill>
              </a:rPr>
              <a:t>量子位元</a:t>
            </a:r>
            <a:r>
              <a:rPr lang="zh-TW" altLang="en-US" sz="1800" dirty="0">
                <a:solidFill>
                  <a:schemeClr val="tx1"/>
                </a:solidFill>
              </a:rPr>
              <a:t>測量</a:t>
            </a:r>
            <a:r>
              <a:rPr lang="zh-TW" altLang="en-US" sz="1800" dirty="0">
                <a:solidFill>
                  <a:schemeClr val="tx1"/>
                </a:solidFill>
              </a:rPr>
              <a:t>為 </a:t>
            </a:r>
            <a:r>
              <a:rPr lang="en-US" altLang="zh-TW" sz="1800" dirty="0">
                <a:solidFill>
                  <a:schemeClr val="tx1"/>
                </a:solidFill>
              </a:rPr>
              <a:t>|</a:t>
            </a:r>
            <a:r>
              <a:rPr lang="en-US" altLang="zh-TW" sz="1800" dirty="0">
                <a:solidFill>
                  <a:schemeClr val="tx1"/>
                </a:solidFill>
              </a:rPr>
              <a:t>00&gt;</a:t>
            </a:r>
            <a:r>
              <a:rPr lang="zh-TW" altLang="en-US" sz="1800" dirty="0">
                <a:solidFill>
                  <a:schemeClr val="tx1"/>
                </a:solidFill>
              </a:rPr>
              <a:t>、</a:t>
            </a:r>
            <a:r>
              <a:rPr lang="en-US" altLang="zh-TW" sz="1800" dirty="0">
                <a:solidFill>
                  <a:schemeClr val="tx1"/>
                </a:solidFill>
              </a:rPr>
              <a:t>|</a:t>
            </a:r>
            <a:r>
              <a:rPr lang="en-US" altLang="zh-TW" sz="1800" dirty="0">
                <a:solidFill>
                  <a:schemeClr val="tx1"/>
                </a:solidFill>
              </a:rPr>
              <a:t>01&gt;</a:t>
            </a:r>
            <a:r>
              <a:rPr lang="zh-TW" altLang="en-US" sz="1800" dirty="0">
                <a:solidFill>
                  <a:schemeClr val="tx1"/>
                </a:solidFill>
              </a:rPr>
              <a:t>、</a:t>
            </a:r>
            <a:r>
              <a:rPr lang="en-US" altLang="zh-TW" sz="1800" dirty="0">
                <a:solidFill>
                  <a:schemeClr val="tx1"/>
                </a:solidFill>
              </a:rPr>
              <a:t>|10</a:t>
            </a:r>
            <a:r>
              <a:rPr lang="en-US" altLang="zh-TW" sz="1800" dirty="0">
                <a:solidFill>
                  <a:schemeClr val="tx1"/>
                </a:solidFill>
              </a:rPr>
              <a:t>&gt;</a:t>
            </a:r>
            <a:r>
              <a:rPr lang="zh-TW" altLang="en-US" sz="1800" dirty="0">
                <a:solidFill>
                  <a:schemeClr val="tx1"/>
                </a:solidFill>
              </a:rPr>
              <a:t>、</a:t>
            </a:r>
            <a:r>
              <a:rPr lang="en-US" altLang="zh-TW" sz="1800" dirty="0">
                <a:solidFill>
                  <a:schemeClr val="tx1"/>
                </a:solidFill>
              </a:rPr>
              <a:t>|11&gt; </a:t>
            </a:r>
            <a:r>
              <a:rPr lang="zh-TW" altLang="en-US" sz="1800" dirty="0">
                <a:solidFill>
                  <a:schemeClr val="tx1"/>
                </a:solidFill>
              </a:rPr>
              <a:t>的</a:t>
            </a:r>
            <a:r>
              <a:rPr lang="zh-TW" altLang="en-US" sz="1800" dirty="0">
                <a:solidFill>
                  <a:schemeClr val="tx1"/>
                </a:solidFill>
              </a:rPr>
              <a:t>機率，</a:t>
            </a:r>
            <a:r>
              <a:rPr lang="zh-TW" altLang="en-US" sz="1800" dirty="0">
                <a:solidFill>
                  <a:schemeClr val="tx1"/>
                </a:solidFill>
              </a:rPr>
              <a:t>而且 </a:t>
            </a:r>
            <a:r>
              <a:rPr lang="en-US" altLang="zh-TW" sz="1800" dirty="0">
                <a:solidFill>
                  <a:schemeClr val="tx1"/>
                </a:solidFill>
              </a:rPr>
              <a:t>|</a:t>
            </a:r>
            <a:r>
              <a:rPr lang="zh-TW" altLang="en-US" sz="1800" dirty="0">
                <a:solidFill>
                  <a:schemeClr val="tx1"/>
                </a:solidFill>
              </a:rPr>
              <a:t>𝑎</a:t>
            </a:r>
            <a:r>
              <a:rPr lang="en-US" altLang="zh-TW" sz="1800" baseline="-25000" dirty="0">
                <a:solidFill>
                  <a:schemeClr val="tx1"/>
                </a:solidFill>
              </a:rPr>
              <a:t>00</a:t>
            </a:r>
            <a:r>
              <a:rPr lang="en-US" altLang="zh-TW" sz="1800" dirty="0">
                <a:solidFill>
                  <a:schemeClr val="tx1"/>
                </a:solidFill>
              </a:rPr>
              <a:t>|</a:t>
            </a:r>
            <a:r>
              <a:rPr lang="en-US" altLang="zh-TW" sz="1800" baseline="30000" dirty="0">
                <a:solidFill>
                  <a:schemeClr val="tx1"/>
                </a:solidFill>
              </a:rPr>
              <a:t>2</a:t>
            </a:r>
            <a:r>
              <a:rPr lang="en-US" altLang="zh-TW" sz="1800" dirty="0">
                <a:solidFill>
                  <a:schemeClr val="tx1"/>
                </a:solidFill>
              </a:rPr>
              <a:t> + |</a:t>
            </a:r>
            <a:r>
              <a:rPr lang="zh-TW" altLang="en-US" sz="1800" dirty="0">
                <a:solidFill>
                  <a:schemeClr val="tx1"/>
                </a:solidFill>
              </a:rPr>
              <a:t>𝑎</a:t>
            </a:r>
            <a:r>
              <a:rPr lang="en-US" altLang="zh-TW" sz="1800" baseline="-25000" dirty="0">
                <a:solidFill>
                  <a:schemeClr val="tx1"/>
                </a:solidFill>
              </a:rPr>
              <a:t>01</a:t>
            </a:r>
            <a:r>
              <a:rPr lang="en-US" altLang="zh-TW" sz="1800" dirty="0">
                <a:solidFill>
                  <a:schemeClr val="tx1"/>
                </a:solidFill>
              </a:rPr>
              <a:t>|</a:t>
            </a:r>
            <a:r>
              <a:rPr lang="en-US" altLang="zh-TW" sz="1800" baseline="30000" dirty="0">
                <a:solidFill>
                  <a:schemeClr val="tx1"/>
                </a:solidFill>
              </a:rPr>
              <a:t>2</a:t>
            </a:r>
            <a:r>
              <a:rPr lang="en-US" altLang="zh-TW" sz="1800" dirty="0">
                <a:solidFill>
                  <a:schemeClr val="tx1"/>
                </a:solidFill>
              </a:rPr>
              <a:t> + </a:t>
            </a:r>
            <a:r>
              <a:rPr lang="en-US" altLang="zh-TW" sz="1800" dirty="0">
                <a:solidFill>
                  <a:schemeClr val="tx1"/>
                </a:solidFill>
              </a:rPr>
              <a:t>|</a:t>
            </a:r>
            <a:r>
              <a:rPr lang="zh-TW" altLang="en-US" sz="1800" dirty="0">
                <a:solidFill>
                  <a:schemeClr val="tx1"/>
                </a:solidFill>
              </a:rPr>
              <a:t>𝑎</a:t>
            </a:r>
            <a:r>
              <a:rPr lang="en-US" altLang="zh-TW" sz="1800" baseline="-25000" dirty="0">
                <a:solidFill>
                  <a:schemeClr val="tx1"/>
                </a:solidFill>
              </a:rPr>
              <a:t>10</a:t>
            </a:r>
            <a:r>
              <a:rPr lang="en-US" altLang="zh-TW" sz="1800" dirty="0">
                <a:solidFill>
                  <a:schemeClr val="tx1"/>
                </a:solidFill>
              </a:rPr>
              <a:t>|</a:t>
            </a:r>
            <a:r>
              <a:rPr lang="en-US" altLang="zh-TW" sz="1800" baseline="30000" dirty="0">
                <a:solidFill>
                  <a:schemeClr val="tx1"/>
                </a:solidFill>
              </a:rPr>
              <a:t>2</a:t>
            </a:r>
            <a:r>
              <a:rPr lang="en-US" altLang="zh-TW" sz="1800" dirty="0">
                <a:solidFill>
                  <a:schemeClr val="tx1"/>
                </a:solidFill>
              </a:rPr>
              <a:t> + </a:t>
            </a:r>
            <a:r>
              <a:rPr lang="en-US" altLang="zh-TW" sz="1800" dirty="0">
                <a:solidFill>
                  <a:schemeClr val="tx1"/>
                </a:solidFill>
              </a:rPr>
              <a:t>|</a:t>
            </a:r>
            <a:r>
              <a:rPr lang="zh-TW" altLang="en-US" sz="1800" dirty="0">
                <a:solidFill>
                  <a:schemeClr val="tx1"/>
                </a:solidFill>
              </a:rPr>
              <a:t>𝑎</a:t>
            </a:r>
            <a:r>
              <a:rPr lang="en-US" altLang="zh-TW" sz="1800" baseline="-25000" dirty="0">
                <a:solidFill>
                  <a:schemeClr val="tx1"/>
                </a:solidFill>
              </a:rPr>
              <a:t>11</a:t>
            </a:r>
            <a:r>
              <a:rPr lang="en-US" altLang="zh-TW" sz="1800" dirty="0">
                <a:solidFill>
                  <a:schemeClr val="tx1"/>
                </a:solidFill>
              </a:rPr>
              <a:t>|</a:t>
            </a:r>
            <a:r>
              <a:rPr lang="en-US" altLang="zh-TW" sz="1800" baseline="30000" dirty="0">
                <a:solidFill>
                  <a:schemeClr val="tx1"/>
                </a:solidFill>
              </a:rPr>
              <a:t>2</a:t>
            </a:r>
            <a:r>
              <a:rPr lang="en-US" altLang="zh-TW" sz="1800" dirty="0">
                <a:solidFill>
                  <a:schemeClr val="tx1"/>
                </a:solidFill>
              </a:rPr>
              <a:t> = 1</a:t>
            </a:r>
            <a:r>
              <a:rPr lang="zh-TW" altLang="en-US" sz="1800" dirty="0">
                <a:solidFill>
                  <a:schemeClr val="tx1"/>
                </a:solidFill>
              </a:rPr>
              <a:t>。</a:t>
            </a:r>
            <a:endParaRPr lang="en-US" altLang="zh-TW" sz="1800" dirty="0">
              <a:solidFill>
                <a:schemeClr val="tx1"/>
              </a:solidFill>
            </a:endParaRPr>
          </a:p>
          <a:p>
            <a:pPr marL="457200" lvl="0" indent="-342900" algn="just">
              <a:buClr>
                <a:schemeClr val="dk1"/>
              </a:buClr>
              <a:buSzPts val="1800"/>
              <a:buFont typeface="Arial"/>
              <a:buChar char="●"/>
            </a:pPr>
            <a:endParaRPr lang="en-US" altLang="zh-TW" sz="1600" dirty="0">
              <a:solidFill>
                <a:schemeClr val="dk1"/>
              </a:solidFill>
            </a:endParaRPr>
          </a:p>
          <a:p>
            <a:pPr marL="457200" indent="-342900" algn="just">
              <a:buClr>
                <a:schemeClr val="dk1"/>
              </a:buClr>
              <a:buSzPts val="1800"/>
              <a:buFont typeface="Arial"/>
              <a:buChar char="●"/>
            </a:pPr>
            <a:endParaRPr lang="en-US" altLang="zh-TW" sz="1600" dirty="0">
              <a:solidFill>
                <a:schemeClr val="dk1"/>
              </a:solidFill>
            </a:endParaRPr>
          </a:p>
          <a:p>
            <a:pPr marL="457200" lvl="0" indent="-342900" algn="just">
              <a:buClr>
                <a:schemeClr val="dk1"/>
              </a:buClr>
              <a:buSzPts val="1800"/>
              <a:buFont typeface="Arial"/>
              <a:buChar char="●"/>
            </a:pPr>
            <a:endParaRPr lang="en-US" altLang="zh-TW" sz="1600" dirty="0" smtClean="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35</a:t>
            </a:fld>
            <a:endParaRPr dirty="0"/>
          </a:p>
        </p:txBody>
      </p:sp>
      <p:pic>
        <p:nvPicPr>
          <p:cNvPr id="4" name="圖片 3"/>
          <p:cNvPicPr>
            <a:picLocks noChangeAspect="1"/>
          </p:cNvPicPr>
          <p:nvPr/>
        </p:nvPicPr>
        <p:blipFill>
          <a:blip r:embed="rId3"/>
          <a:stretch>
            <a:fillRect/>
          </a:stretch>
        </p:blipFill>
        <p:spPr>
          <a:xfrm>
            <a:off x="2452233" y="1792510"/>
            <a:ext cx="3571875" cy="1276350"/>
          </a:xfrm>
          <a:prstGeom prst="rect">
            <a:avLst/>
          </a:prstGeom>
        </p:spPr>
      </p:pic>
    </p:spTree>
    <p:extLst>
      <p:ext uri="{BB962C8B-B14F-4D97-AF65-F5344CB8AC3E}">
        <p14:creationId xmlns:p14="http://schemas.microsoft.com/office/powerpoint/2010/main" val="1033211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370115"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重要單量子位元量子閘</a:t>
            </a:r>
            <a:endParaRPr dirty="0"/>
          </a:p>
        </p:txBody>
      </p:sp>
      <p:sp>
        <p:nvSpPr>
          <p:cNvPr id="202" name="Google Shape;202;g104dfc26e88_3_11"/>
          <p:cNvSpPr txBox="1"/>
          <p:nvPr/>
        </p:nvSpPr>
        <p:spPr>
          <a:xfrm>
            <a:off x="268513" y="1084654"/>
            <a:ext cx="8817429" cy="954077"/>
          </a:xfrm>
          <a:prstGeom prst="rect">
            <a:avLst/>
          </a:prstGeom>
          <a:noFill/>
          <a:ln>
            <a:noFill/>
          </a:ln>
        </p:spPr>
        <p:txBody>
          <a:bodyPr spcFirstLastPara="1" wrap="square" lIns="91425" tIns="91425" rIns="91425" bIns="91425" anchor="t" anchorCtr="0">
            <a:spAutoFit/>
          </a:bodyPr>
          <a:lstStyle/>
          <a:p>
            <a:pPr marL="457200" lvl="0" indent="-342900" algn="just">
              <a:buClr>
                <a:schemeClr val="dk1"/>
              </a:buClr>
              <a:buSzPts val="1800"/>
              <a:buFont typeface="Arial"/>
              <a:buChar char="●"/>
            </a:pPr>
            <a:r>
              <a:rPr lang="zh-TW" altLang="en-US" sz="1800" dirty="0"/>
              <a:t>由以上說明可知：</a:t>
            </a:r>
            <a:endParaRPr lang="en-US" altLang="zh-TW" sz="1800" dirty="0">
              <a:solidFill>
                <a:schemeClr val="dk1"/>
              </a:solidFill>
            </a:endParaRPr>
          </a:p>
          <a:p>
            <a:pPr marL="457200" indent="-342900" algn="just">
              <a:buClr>
                <a:schemeClr val="dk1"/>
              </a:buClr>
              <a:buSzPts val="1800"/>
              <a:buFont typeface="Arial"/>
              <a:buChar char="●"/>
            </a:pPr>
            <a:endParaRPr lang="en-US" altLang="zh-TW" sz="1600" dirty="0">
              <a:solidFill>
                <a:schemeClr val="dk1"/>
              </a:solidFill>
            </a:endParaRPr>
          </a:p>
          <a:p>
            <a:pPr marL="457200" lvl="0" indent="-342900" algn="just">
              <a:buClr>
                <a:schemeClr val="dk1"/>
              </a:buClr>
              <a:buSzPts val="1800"/>
              <a:buFont typeface="Arial"/>
              <a:buChar char="●"/>
            </a:pPr>
            <a:endParaRPr lang="en-US" altLang="zh-TW" sz="1600" dirty="0" smtClean="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36</a:t>
            </a:fld>
            <a:endParaRPr dirty="0"/>
          </a:p>
        </p:txBody>
      </p:sp>
      <p:pic>
        <p:nvPicPr>
          <p:cNvPr id="2" name="圖片 1"/>
          <p:cNvPicPr>
            <a:picLocks noChangeAspect="1"/>
          </p:cNvPicPr>
          <p:nvPr/>
        </p:nvPicPr>
        <p:blipFill>
          <a:blip r:embed="rId3"/>
          <a:stretch>
            <a:fillRect/>
          </a:stretch>
        </p:blipFill>
        <p:spPr>
          <a:xfrm>
            <a:off x="2743427" y="1084654"/>
            <a:ext cx="2532516" cy="3959506"/>
          </a:xfrm>
          <a:prstGeom prst="rect">
            <a:avLst/>
          </a:prstGeom>
        </p:spPr>
      </p:pic>
    </p:spTree>
    <p:extLst>
      <p:ext uri="{BB962C8B-B14F-4D97-AF65-F5344CB8AC3E}">
        <p14:creationId xmlns:p14="http://schemas.microsoft.com/office/powerpoint/2010/main" val="31976582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10b70956f60_16_37"/>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zh-TW" dirty="0"/>
              <a:t>大綱</a:t>
            </a:r>
            <a:endParaRPr dirty="0"/>
          </a:p>
        </p:txBody>
      </p:sp>
      <p:sp>
        <p:nvSpPr>
          <p:cNvPr id="194" name="Google Shape;194;g10b70956f60_16_37"/>
          <p:cNvSpPr txBox="1"/>
          <p:nvPr/>
        </p:nvSpPr>
        <p:spPr>
          <a:xfrm>
            <a:off x="373424" y="1266625"/>
            <a:ext cx="7809900" cy="4016474"/>
          </a:xfrm>
          <a:prstGeom prst="rect">
            <a:avLst/>
          </a:prstGeom>
          <a:noFill/>
          <a:ln>
            <a:noFill/>
          </a:ln>
        </p:spPr>
        <p:txBody>
          <a:bodyPr spcFirstLastPara="1" wrap="square" lIns="68575" tIns="68575" rIns="68575" bIns="68575" anchor="t" anchorCtr="0">
            <a:spAutoFit/>
          </a:bodyPr>
          <a:lstStyle/>
          <a:p>
            <a:pPr marL="342900" lvl="0" indent="-292100">
              <a:buSzPts val="2000"/>
              <a:buChar char="●"/>
            </a:pPr>
            <a:r>
              <a:rPr lang="zh-TW" altLang="en-US" sz="2800" dirty="0">
                <a:solidFill>
                  <a:schemeClr val="tx1"/>
                </a:solidFill>
              </a:rPr>
              <a:t>基本概念</a:t>
            </a:r>
            <a:endParaRPr lang="en-US" altLang="zh-TW" sz="2800" dirty="0">
              <a:solidFill>
                <a:schemeClr val="tx1"/>
              </a:solidFill>
            </a:endParaRPr>
          </a:p>
          <a:p>
            <a:pPr marL="342900" indent="-292100">
              <a:buSzPts val="2000"/>
              <a:buFont typeface="Arial"/>
              <a:buChar char="●"/>
            </a:pPr>
            <a:r>
              <a:rPr lang="zh-TW" altLang="en-US" sz="2800" dirty="0">
                <a:solidFill>
                  <a:schemeClr val="tx1"/>
                </a:solidFill>
              </a:rPr>
              <a:t>單量子位元反閘</a:t>
            </a:r>
            <a:endParaRPr lang="en-US" altLang="zh-TW" sz="2800" dirty="0">
              <a:solidFill>
                <a:schemeClr val="tx1"/>
              </a:solidFill>
            </a:endParaRPr>
          </a:p>
          <a:p>
            <a:pPr marL="342900" lvl="0" indent="-292100">
              <a:buSzPts val="2000"/>
              <a:buFont typeface="Arial"/>
              <a:buChar char="●"/>
            </a:pPr>
            <a:r>
              <a:rPr lang="zh-TW" altLang="en-US" sz="2800" dirty="0">
                <a:solidFill>
                  <a:schemeClr val="tx1"/>
                </a:solidFill>
              </a:rPr>
              <a:t>么正矩陣</a:t>
            </a:r>
            <a:endParaRPr lang="en-US" altLang="zh-TW" sz="2800" dirty="0">
              <a:solidFill>
                <a:schemeClr val="tx1"/>
              </a:solidFill>
            </a:endParaRPr>
          </a:p>
          <a:p>
            <a:pPr marL="342900" indent="-292100">
              <a:buSzPts val="2000"/>
              <a:buFont typeface="Arial"/>
              <a:buChar char="●"/>
            </a:pPr>
            <a:r>
              <a:rPr lang="zh-TW" altLang="en-US" sz="2800" dirty="0">
                <a:solidFill>
                  <a:schemeClr val="tx1"/>
                </a:solidFill>
              </a:rPr>
              <a:t>重要單量子位元量子閘</a:t>
            </a:r>
            <a:endParaRPr lang="en-US" altLang="zh-TW" sz="2800" dirty="0">
              <a:solidFill>
                <a:schemeClr val="tx1"/>
              </a:solidFill>
            </a:endParaRPr>
          </a:p>
          <a:p>
            <a:pPr marL="342900" lvl="0" indent="-292100">
              <a:buSzPts val="2000"/>
              <a:buFont typeface="Arial"/>
              <a:buChar char="●"/>
            </a:pPr>
            <a:r>
              <a:rPr lang="zh-TW" altLang="en-US" sz="2800" b="1" u="sng" dirty="0">
                <a:solidFill>
                  <a:srgbClr val="FF0000"/>
                </a:solidFill>
              </a:rPr>
              <a:t>張量積</a:t>
            </a:r>
            <a:endParaRPr lang="en-US" altLang="zh-TW" sz="2800" b="1" u="sng" dirty="0">
              <a:solidFill>
                <a:srgbClr val="FF0000"/>
              </a:solidFill>
            </a:endParaRPr>
          </a:p>
          <a:p>
            <a:pPr marL="342900" lvl="0" indent="-292100">
              <a:buSzPts val="2000"/>
              <a:buChar char="●"/>
            </a:pPr>
            <a:r>
              <a:rPr lang="zh-TW" altLang="en-US" sz="2800" dirty="0"/>
              <a:t>其他單量子位元量子閘</a:t>
            </a:r>
            <a:endParaRPr lang="en-US" altLang="zh-TW" sz="2800" dirty="0"/>
          </a:p>
          <a:p>
            <a:pPr marL="342900" lvl="0" indent="-292100">
              <a:buSzPts val="2000"/>
              <a:buChar char="●"/>
            </a:pPr>
            <a:r>
              <a:rPr lang="zh-TW" altLang="en-US" sz="2800" dirty="0"/>
              <a:t>結語</a:t>
            </a:r>
            <a:endParaRPr lang="en-US" altLang="zh-TW" sz="2800" dirty="0"/>
          </a:p>
          <a:p>
            <a:pPr marL="0" marR="0" lvl="0" indent="0" algn="l" rtl="0">
              <a:lnSpc>
                <a:spcPct val="100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800" b="0" i="0" u="none" strike="noStrike" cap="none" dirty="0">
              <a:solidFill>
                <a:srgbClr val="000000"/>
              </a:solidFill>
              <a:latin typeface="Arial"/>
              <a:ea typeface="Arial"/>
              <a:cs typeface="Arial"/>
              <a:sym typeface="Arial"/>
            </a:endParaRPr>
          </a:p>
        </p:txBody>
      </p:sp>
      <p:sp>
        <p:nvSpPr>
          <p:cNvPr id="195" name="Google Shape;195;g10b70956f60_16_37"/>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37</a:t>
            </a:fld>
            <a:endParaRPr/>
          </a:p>
        </p:txBody>
      </p:sp>
    </p:spTree>
    <p:extLst>
      <p:ext uri="{BB962C8B-B14F-4D97-AF65-F5344CB8AC3E}">
        <p14:creationId xmlns:p14="http://schemas.microsoft.com/office/powerpoint/2010/main" val="29689654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張量積</a:t>
            </a:r>
          </a:p>
        </p:txBody>
      </p:sp>
      <p:sp>
        <p:nvSpPr>
          <p:cNvPr id="202" name="Google Shape;202;g104dfc26e88_3_11"/>
          <p:cNvSpPr txBox="1"/>
          <p:nvPr/>
        </p:nvSpPr>
        <p:spPr>
          <a:xfrm>
            <a:off x="497900" y="1512825"/>
            <a:ext cx="8229600" cy="1846629"/>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以下說明</a:t>
            </a:r>
            <a:r>
              <a:rPr lang="zh-TW" altLang="en-US" sz="1800" dirty="0">
                <a:solidFill>
                  <a:srgbClr val="FF0000"/>
                </a:solidFill>
              </a:rPr>
              <a:t>張量積（</a:t>
            </a:r>
            <a:r>
              <a:rPr lang="en-US" altLang="zh-TW" sz="1800" dirty="0">
                <a:solidFill>
                  <a:srgbClr val="FF0000"/>
                </a:solidFill>
              </a:rPr>
              <a:t>tensor product</a:t>
            </a:r>
            <a:r>
              <a:rPr lang="zh-TW" altLang="en-US" sz="1800" dirty="0" smtClean="0">
                <a:solidFill>
                  <a:srgbClr val="FF0000"/>
                </a:solidFill>
              </a:rPr>
              <a:t>）</a:t>
            </a:r>
            <a:r>
              <a:rPr lang="zh-TW" altLang="en-US" sz="1800" dirty="0" smtClean="0">
                <a:solidFill>
                  <a:schemeClr val="tx1"/>
                </a:solidFill>
              </a:rPr>
              <a:t>，</a:t>
            </a:r>
            <a:r>
              <a:rPr lang="zh-TW" altLang="en-US" sz="1800" dirty="0" smtClean="0"/>
              <a:t>也</a:t>
            </a:r>
            <a:r>
              <a:rPr lang="zh-TW" altLang="en-US" sz="1800" dirty="0"/>
              <a:t>稱為</a:t>
            </a:r>
            <a:r>
              <a:rPr lang="zh-TW" altLang="en-US" sz="1800" dirty="0">
                <a:solidFill>
                  <a:srgbClr val="FF0000"/>
                </a:solidFill>
              </a:rPr>
              <a:t>克羅內克積（</a:t>
            </a:r>
            <a:r>
              <a:rPr lang="en-US" altLang="zh-TW" sz="1800" dirty="0" err="1">
                <a:solidFill>
                  <a:srgbClr val="FF0000"/>
                </a:solidFill>
              </a:rPr>
              <a:t>Kronecker</a:t>
            </a:r>
            <a:r>
              <a:rPr lang="en-US" altLang="zh-TW" sz="1800" dirty="0">
                <a:solidFill>
                  <a:srgbClr val="FF0000"/>
                </a:solidFill>
              </a:rPr>
              <a:t> product</a:t>
            </a:r>
            <a:r>
              <a:rPr lang="zh-TW" altLang="en-US" sz="1800" dirty="0" smtClean="0">
                <a:solidFill>
                  <a:srgbClr val="FF0000"/>
                </a:solidFill>
              </a:rPr>
              <a:t>）</a:t>
            </a:r>
            <a:r>
              <a:rPr lang="zh-TW" altLang="en-US" sz="1800" dirty="0" smtClean="0">
                <a:solidFill>
                  <a:schemeClr val="tx1"/>
                </a:solidFill>
              </a:rPr>
              <a:t>。</a:t>
            </a:r>
            <a:endParaRPr lang="en-US" altLang="zh-TW" sz="1800" dirty="0">
              <a:solidFill>
                <a:schemeClr val="tx1"/>
              </a:solidFill>
            </a:endParaRPr>
          </a:p>
          <a:p>
            <a:pPr marL="114300" algn="just">
              <a:buClr>
                <a:schemeClr val="dk1"/>
              </a:buClr>
              <a:buSzPts val="1800"/>
            </a:pPr>
            <a:endParaRPr lang="en-US" altLang="zh-TW" sz="1800" dirty="0" smtClean="0"/>
          </a:p>
          <a:p>
            <a:pPr marL="457200" indent="-342900" algn="just">
              <a:buClr>
                <a:schemeClr val="dk1"/>
              </a:buClr>
              <a:buSzPts val="1800"/>
              <a:buFont typeface="Arial"/>
              <a:buChar char="●"/>
            </a:pPr>
            <a:r>
              <a:rPr lang="zh-TW" altLang="en-US" sz="1800" dirty="0"/>
              <a:t>我們先介紹</a:t>
            </a:r>
            <a:r>
              <a:rPr lang="zh-TW" altLang="en-US" sz="1800" dirty="0">
                <a:solidFill>
                  <a:srgbClr val="FF0000"/>
                </a:solidFill>
              </a:rPr>
              <a:t>張量（</a:t>
            </a:r>
            <a:r>
              <a:rPr lang="en-US" altLang="zh-TW" sz="1800" dirty="0">
                <a:solidFill>
                  <a:srgbClr val="FF0000"/>
                </a:solidFill>
              </a:rPr>
              <a:t>tensor</a:t>
            </a:r>
            <a:r>
              <a:rPr lang="zh-TW" altLang="en-US" sz="1800" dirty="0">
                <a:solidFill>
                  <a:srgbClr val="FF0000"/>
                </a:solidFill>
              </a:rPr>
              <a:t>）</a:t>
            </a:r>
            <a:r>
              <a:rPr lang="zh-TW" altLang="en-US" sz="1800" dirty="0">
                <a:solidFill>
                  <a:schemeClr val="tx1"/>
                </a:solidFill>
              </a:rPr>
              <a:t>。</a:t>
            </a:r>
            <a:r>
              <a:rPr lang="zh-TW" altLang="en-US" sz="1800" dirty="0"/>
              <a:t>所謂</a:t>
            </a:r>
            <a:r>
              <a:rPr lang="zh-TW" altLang="en-US" sz="1800" dirty="0"/>
              <a:t>張量可以包含</a:t>
            </a:r>
            <a:r>
              <a:rPr lang="zh-TW" altLang="en-US" sz="1800" dirty="0">
                <a:solidFill>
                  <a:srgbClr val="FF0000"/>
                </a:solidFill>
              </a:rPr>
              <a:t>純量（</a:t>
            </a:r>
            <a:r>
              <a:rPr lang="en-US" altLang="zh-TW" sz="1800" dirty="0">
                <a:solidFill>
                  <a:srgbClr val="FF0000"/>
                </a:solidFill>
              </a:rPr>
              <a:t>scalar</a:t>
            </a:r>
            <a:r>
              <a:rPr lang="zh-TW" altLang="en-US" sz="1800" dirty="0">
                <a:solidFill>
                  <a:srgbClr val="FF0000"/>
                </a:solidFill>
              </a:rPr>
              <a:t>）</a:t>
            </a:r>
            <a:r>
              <a:rPr lang="zh-TW" altLang="en-US" sz="1800" dirty="0">
                <a:solidFill>
                  <a:schemeClr val="tx1"/>
                </a:solidFill>
              </a:rPr>
              <a:t>、</a:t>
            </a:r>
            <a:r>
              <a:rPr lang="zh-TW" altLang="en-US" sz="1800" dirty="0">
                <a:solidFill>
                  <a:srgbClr val="FF0000"/>
                </a:solidFill>
              </a:rPr>
              <a:t>向量（</a:t>
            </a:r>
            <a:r>
              <a:rPr lang="en-US" altLang="zh-TW" sz="1800" dirty="0">
                <a:solidFill>
                  <a:srgbClr val="FF0000"/>
                </a:solidFill>
              </a:rPr>
              <a:t>vector</a:t>
            </a:r>
            <a:r>
              <a:rPr lang="zh-TW" altLang="en-US" sz="1800" dirty="0">
                <a:solidFill>
                  <a:srgbClr val="FF0000"/>
                </a:solidFill>
              </a:rPr>
              <a:t>）</a:t>
            </a:r>
            <a:r>
              <a:rPr lang="zh-TW" altLang="en-US" sz="1800" dirty="0">
                <a:solidFill>
                  <a:schemeClr val="tx1"/>
                </a:solidFill>
              </a:rPr>
              <a:t>、</a:t>
            </a:r>
            <a:r>
              <a:rPr lang="zh-TW" altLang="en-US" sz="1800" dirty="0">
                <a:solidFill>
                  <a:schemeClr val="tx1"/>
                </a:solidFill>
              </a:rPr>
              <a:t>及</a:t>
            </a:r>
            <a:r>
              <a:rPr lang="zh-TW" altLang="en-US" sz="1800" dirty="0">
                <a:solidFill>
                  <a:srgbClr val="FF0000"/>
                </a:solidFill>
              </a:rPr>
              <a:t>矩陣</a:t>
            </a:r>
            <a:r>
              <a:rPr lang="zh-TW" altLang="en-US" sz="1800" dirty="0">
                <a:solidFill>
                  <a:srgbClr val="FF0000"/>
                </a:solidFill>
              </a:rPr>
              <a:t>（</a:t>
            </a:r>
            <a:r>
              <a:rPr lang="en-US" altLang="zh-TW" sz="1800" dirty="0">
                <a:solidFill>
                  <a:srgbClr val="FF0000"/>
                </a:solidFill>
              </a:rPr>
              <a:t>matrix</a:t>
            </a:r>
            <a:r>
              <a:rPr lang="zh-TW" altLang="en-US" sz="1800" dirty="0">
                <a:solidFill>
                  <a:srgbClr val="FF0000"/>
                </a:solidFill>
              </a:rPr>
              <a:t>）</a:t>
            </a:r>
            <a:r>
              <a:rPr lang="zh-TW" altLang="en-US" sz="1800" dirty="0">
                <a:solidFill>
                  <a:schemeClr val="tx1"/>
                </a:solidFill>
              </a:rPr>
              <a:t>。</a:t>
            </a:r>
            <a:r>
              <a:rPr lang="zh-TW" altLang="en-US" sz="1800" dirty="0"/>
              <a:t>具體地說，純量為零階張量，向量為一階張量，而矩陣為</a:t>
            </a:r>
            <a:r>
              <a:rPr lang="zh-TW" altLang="en-US" sz="1800" dirty="0"/>
              <a:t>高階張量</a:t>
            </a:r>
            <a:r>
              <a:rPr lang="zh-TW" altLang="en-US" sz="1800" dirty="0"/>
              <a:t>。</a:t>
            </a:r>
            <a:endParaRPr lang="en-US" altLang="zh-TW" sz="1800"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38</a:t>
            </a:fld>
            <a:endParaRPr/>
          </a:p>
        </p:txBody>
      </p:sp>
    </p:spTree>
    <p:extLst>
      <p:ext uri="{BB962C8B-B14F-4D97-AF65-F5344CB8AC3E}">
        <p14:creationId xmlns:p14="http://schemas.microsoft.com/office/powerpoint/2010/main" val="7075350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張量積</a:t>
            </a:r>
          </a:p>
        </p:txBody>
      </p:sp>
      <p:sp>
        <p:nvSpPr>
          <p:cNvPr id="202" name="Google Shape;202;g104dfc26e88_3_11"/>
          <p:cNvSpPr txBox="1"/>
          <p:nvPr/>
        </p:nvSpPr>
        <p:spPr>
          <a:xfrm>
            <a:off x="457200" y="1193511"/>
            <a:ext cx="8229600" cy="2123628"/>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以下以矩陣形式描述</a:t>
            </a:r>
            <a:r>
              <a:rPr lang="zh-TW" altLang="en-US" sz="1800" dirty="0">
                <a:solidFill>
                  <a:srgbClr val="FF0000"/>
                </a:solidFill>
              </a:rPr>
              <a:t>張量積</a:t>
            </a:r>
            <a:r>
              <a:rPr lang="zh-TW" altLang="en-US" sz="1800" dirty="0"/>
              <a:t>的定義：</a:t>
            </a:r>
            <a:endParaRPr lang="en-US" altLang="zh-TW" sz="1800" dirty="0"/>
          </a:p>
          <a:p>
            <a:pPr marL="400050" indent="-285750" algn="just">
              <a:buClr>
                <a:schemeClr val="dk1"/>
              </a:buClr>
              <a:buSzPts val="1800"/>
              <a:buFont typeface="Arial" panose="020B0604020202020204" pitchFamily="34" charset="0"/>
              <a:buChar char="•"/>
            </a:pPr>
            <a:endParaRPr lang="en-US" altLang="zh-TW" sz="1800" dirty="0"/>
          </a:p>
          <a:p>
            <a:pPr marL="114300" algn="just">
              <a:buClr>
                <a:schemeClr val="dk1"/>
              </a:buClr>
              <a:buSzPts val="1800"/>
            </a:pPr>
            <a:r>
              <a:rPr lang="zh-TW" altLang="en-US" sz="1800" dirty="0" smtClean="0"/>
              <a:t> </a:t>
            </a:r>
            <a:endParaRPr lang="en-US" altLang="zh-TW" sz="1800" dirty="0" smtClean="0"/>
          </a:p>
          <a:p>
            <a:pPr marL="457200" indent="-342900" algn="just">
              <a:buClr>
                <a:schemeClr val="dk1"/>
              </a:buClr>
              <a:buSzPts val="1800"/>
              <a:buFont typeface="Arial"/>
              <a:buChar char="●"/>
            </a:pPr>
            <a:r>
              <a:rPr lang="zh-TW" altLang="en-US" sz="1800" dirty="0"/>
              <a:t>令 𝐴 </a:t>
            </a:r>
            <a:r>
              <a:rPr lang="en-US" altLang="zh-TW" sz="1800" dirty="0"/>
              <a:t>=		</a:t>
            </a:r>
            <a:r>
              <a:rPr lang="zh-TW" altLang="en-US" sz="1800" dirty="0"/>
              <a:t>為 </a:t>
            </a:r>
            <a:r>
              <a:rPr lang="en-US" altLang="zh-TW" sz="1800" dirty="0" err="1"/>
              <a:t>m×n</a:t>
            </a:r>
            <a:r>
              <a:rPr lang="en-US" altLang="zh-TW" sz="1800" dirty="0"/>
              <a:t> </a:t>
            </a:r>
            <a:r>
              <a:rPr lang="zh-TW" altLang="en-US" sz="1800" dirty="0"/>
              <a:t>矩陣， 𝐵 </a:t>
            </a:r>
            <a:r>
              <a:rPr lang="en-US" altLang="zh-TW" sz="1800" dirty="0"/>
              <a:t>=		</a:t>
            </a:r>
            <a:r>
              <a:rPr lang="zh-TW" altLang="en-US" sz="1800" dirty="0"/>
              <a:t>為 </a:t>
            </a:r>
            <a:r>
              <a:rPr lang="en-US" altLang="zh-TW" sz="1800" dirty="0" err="1"/>
              <a:t>p×q</a:t>
            </a:r>
            <a:r>
              <a:rPr lang="en-US" altLang="zh-TW" sz="1800" dirty="0"/>
              <a:t> </a:t>
            </a:r>
            <a:r>
              <a:rPr lang="zh-TW" altLang="en-US" sz="1800" dirty="0"/>
              <a:t>矩陣，</a:t>
            </a:r>
            <a:endParaRPr lang="en-US" altLang="zh-TW" sz="1800" dirty="0"/>
          </a:p>
          <a:p>
            <a:pPr marL="457200" indent="-342900" algn="just">
              <a:buClr>
                <a:schemeClr val="dk1"/>
              </a:buClr>
              <a:buSzPts val="1800"/>
              <a:buFont typeface="Arial"/>
              <a:buChar char="●"/>
            </a:pPr>
            <a:endParaRPr lang="en-US" altLang="zh-TW" sz="1800" dirty="0"/>
          </a:p>
          <a:p>
            <a:pPr marL="457200" indent="-342900" algn="just">
              <a:buClr>
                <a:schemeClr val="dk1"/>
              </a:buClr>
              <a:buSzPts val="1800"/>
              <a:buFont typeface="Arial"/>
              <a:buChar char="●"/>
            </a:pPr>
            <a:endParaRPr lang="en-US" altLang="zh-TW" sz="1800" dirty="0"/>
          </a:p>
          <a:p>
            <a:pPr marL="114300" algn="just">
              <a:buClr>
                <a:schemeClr val="dk1"/>
              </a:buClr>
              <a:buSzPts val="1800"/>
            </a:pPr>
            <a:r>
              <a:rPr lang="zh-TW" altLang="en-US" sz="1800" dirty="0"/>
              <a:t>則 </a:t>
            </a:r>
            <a:r>
              <a:rPr lang="en-US" altLang="zh-TW" sz="1800" dirty="0"/>
              <a:t>A </a:t>
            </a:r>
            <a:r>
              <a:rPr lang="zh-TW" altLang="en-US" sz="1800" dirty="0"/>
              <a:t>與 </a:t>
            </a:r>
            <a:r>
              <a:rPr lang="en-US" altLang="zh-TW" sz="1800" dirty="0"/>
              <a:t>B </a:t>
            </a:r>
            <a:r>
              <a:rPr lang="zh-TW" altLang="en-US" sz="1800" dirty="0"/>
              <a:t>的</a:t>
            </a:r>
            <a:r>
              <a:rPr lang="zh-TW" altLang="en-US" sz="1800" dirty="0">
                <a:solidFill>
                  <a:srgbClr val="FF0000"/>
                </a:solidFill>
              </a:rPr>
              <a:t>張量積</a:t>
            </a:r>
            <a:r>
              <a:rPr lang="zh-TW" altLang="en-US" sz="1800" dirty="0"/>
              <a:t>記為 </a:t>
            </a:r>
            <a:r>
              <a:rPr lang="en-US" altLang="zh-TW" sz="1800" dirty="0"/>
              <a:t>A ⊗ B</a:t>
            </a:r>
            <a:r>
              <a:rPr lang="zh-TW" altLang="en-US" sz="1800" dirty="0"/>
              <a:t>，定義為：</a:t>
            </a:r>
            <a:endParaRPr lang="en-US" altLang="zh-TW" sz="1800"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39</a:t>
            </a:fld>
            <a:endParaRPr/>
          </a:p>
        </p:txBody>
      </p:sp>
      <p:pic>
        <p:nvPicPr>
          <p:cNvPr id="2" name="圖片 1"/>
          <p:cNvPicPr>
            <a:picLocks noChangeAspect="1"/>
          </p:cNvPicPr>
          <p:nvPr/>
        </p:nvPicPr>
        <p:blipFill>
          <a:blip r:embed="rId3"/>
          <a:stretch>
            <a:fillRect/>
          </a:stretch>
        </p:blipFill>
        <p:spPr>
          <a:xfrm>
            <a:off x="1619931" y="1593334"/>
            <a:ext cx="1695578" cy="1257753"/>
          </a:xfrm>
          <a:prstGeom prst="rect">
            <a:avLst/>
          </a:prstGeom>
        </p:spPr>
      </p:pic>
      <p:pic>
        <p:nvPicPr>
          <p:cNvPr id="3" name="圖片 2"/>
          <p:cNvPicPr>
            <a:picLocks noChangeAspect="1"/>
          </p:cNvPicPr>
          <p:nvPr/>
        </p:nvPicPr>
        <p:blipFill>
          <a:blip r:embed="rId4"/>
          <a:stretch>
            <a:fillRect/>
          </a:stretch>
        </p:blipFill>
        <p:spPr>
          <a:xfrm>
            <a:off x="5256764" y="1563168"/>
            <a:ext cx="1695579" cy="1384313"/>
          </a:xfrm>
          <a:prstGeom prst="rect">
            <a:avLst/>
          </a:prstGeom>
        </p:spPr>
      </p:pic>
      <p:pic>
        <p:nvPicPr>
          <p:cNvPr id="6" name="圖片 5"/>
          <p:cNvPicPr>
            <a:picLocks noChangeAspect="1"/>
          </p:cNvPicPr>
          <p:nvPr/>
        </p:nvPicPr>
        <p:blipFill>
          <a:blip r:embed="rId5"/>
          <a:stretch>
            <a:fillRect/>
          </a:stretch>
        </p:blipFill>
        <p:spPr>
          <a:xfrm>
            <a:off x="1759856" y="3242365"/>
            <a:ext cx="5337629" cy="1795095"/>
          </a:xfrm>
          <a:prstGeom prst="rect">
            <a:avLst/>
          </a:prstGeom>
        </p:spPr>
      </p:pic>
    </p:spTree>
    <p:extLst>
      <p:ext uri="{BB962C8B-B14F-4D97-AF65-F5344CB8AC3E}">
        <p14:creationId xmlns:p14="http://schemas.microsoft.com/office/powerpoint/2010/main" val="845235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zh-TW" altLang="en-US" dirty="0">
                <a:latin typeface="Calibri"/>
                <a:ea typeface="Calibri"/>
                <a:cs typeface="Calibri"/>
                <a:sym typeface="Calibri"/>
              </a:rPr>
              <a:t>基本</a:t>
            </a:r>
            <a:r>
              <a:rPr lang="zh-TW" altLang="en-US" dirty="0" smtClean="0">
                <a:latin typeface="Calibri"/>
                <a:ea typeface="Calibri"/>
                <a:cs typeface="Calibri"/>
                <a:sym typeface="Calibri"/>
              </a:rPr>
              <a:t>概念</a:t>
            </a:r>
            <a:endParaRPr dirty="0"/>
          </a:p>
        </p:txBody>
      </p:sp>
      <p:sp>
        <p:nvSpPr>
          <p:cNvPr id="202" name="Google Shape;202;g104dfc26e88_3_11"/>
          <p:cNvSpPr txBox="1"/>
          <p:nvPr/>
        </p:nvSpPr>
        <p:spPr>
          <a:xfrm>
            <a:off x="497900" y="1512825"/>
            <a:ext cx="8229600" cy="2400627"/>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smtClean="0">
                <a:solidFill>
                  <a:schemeClr val="dk1"/>
                </a:solidFill>
              </a:rPr>
              <a:t>本章開始</a:t>
            </a:r>
            <a:r>
              <a:rPr lang="zh-TW" altLang="en-US" sz="1800" dirty="0">
                <a:solidFill>
                  <a:schemeClr val="dk1"/>
                </a:solidFill>
              </a:rPr>
              <a:t>介紹如何</a:t>
            </a:r>
            <a:r>
              <a:rPr lang="zh-TW" altLang="en-US" sz="1800" dirty="0">
                <a:solidFill>
                  <a:srgbClr val="FF0000"/>
                </a:solidFill>
              </a:rPr>
              <a:t>使用量子</a:t>
            </a:r>
            <a:r>
              <a:rPr lang="zh-TW" altLang="en-US" sz="1800" dirty="0" smtClean="0">
                <a:solidFill>
                  <a:srgbClr val="FF0000"/>
                </a:solidFill>
              </a:rPr>
              <a:t>閘</a:t>
            </a:r>
            <a:r>
              <a:rPr lang="zh-TW" altLang="en-US" sz="1800" dirty="0" smtClean="0">
                <a:solidFill>
                  <a:schemeClr val="dk1"/>
                </a:solidFill>
              </a:rPr>
              <a:t>，</a:t>
            </a:r>
            <a:r>
              <a:rPr lang="zh-TW" altLang="en-US" sz="1800" dirty="0" smtClean="0"/>
              <a:t>當</a:t>
            </a:r>
            <a:r>
              <a:rPr lang="zh-TW" altLang="en-US" sz="1800" dirty="0"/>
              <a:t>我們能夠以各種不同方式控制量子位元的狀態時，就</a:t>
            </a:r>
            <a:r>
              <a:rPr lang="zh-TW" altLang="en-US" sz="1800" dirty="0" smtClean="0"/>
              <a:t>能夠</a:t>
            </a:r>
            <a:r>
              <a:rPr lang="zh-TW" altLang="en-US" sz="1800" dirty="0"/>
              <a:t>以量子位元為基礎達成不同型式的計算。</a:t>
            </a:r>
            <a:endParaRPr lang="zh-TW" altLang="en-US" sz="1800" dirty="0">
              <a:solidFill>
                <a:schemeClr val="dk1"/>
              </a:solidFill>
            </a:endParaRPr>
          </a:p>
          <a:p>
            <a:pPr marL="457200" indent="-342900" algn="just">
              <a:buClr>
                <a:schemeClr val="dk1"/>
              </a:buClr>
              <a:buSzPts val="1800"/>
              <a:buFont typeface="Arial"/>
              <a:buChar char="●"/>
            </a:pPr>
            <a:r>
              <a:rPr lang="zh-TW" altLang="en-US" sz="1800" dirty="0"/>
              <a:t>量子閘可以分為</a:t>
            </a:r>
            <a:r>
              <a:rPr lang="zh-TW" altLang="en-US" sz="1800" dirty="0">
                <a:solidFill>
                  <a:srgbClr val="FF0000"/>
                </a:solidFill>
              </a:rPr>
              <a:t>單量子位元量子閘</a:t>
            </a:r>
            <a:r>
              <a:rPr lang="zh-TW" altLang="en-US" sz="1800" dirty="0" smtClean="0"/>
              <a:t>以及</a:t>
            </a:r>
            <a:r>
              <a:rPr lang="zh-TW" altLang="en-US" sz="1800" dirty="0">
                <a:solidFill>
                  <a:srgbClr val="FF0000"/>
                </a:solidFill>
              </a:rPr>
              <a:t>多量子位元量子閘</a:t>
            </a:r>
            <a:r>
              <a:rPr lang="zh-TW" altLang="en-US" sz="1800" dirty="0"/>
              <a:t>（包括雙量子位元量子閘、三量子位元量子閘、</a:t>
            </a:r>
            <a:r>
              <a:rPr lang="en-US" altLang="zh-TW" sz="1800" dirty="0"/>
              <a:t>...</a:t>
            </a:r>
            <a:r>
              <a:rPr lang="zh-TW" altLang="en-US" sz="1800" dirty="0"/>
              <a:t>），本章</a:t>
            </a:r>
            <a:r>
              <a:rPr lang="zh-TW" altLang="en-US" sz="1800" dirty="0" smtClean="0"/>
              <a:t>將先</a:t>
            </a:r>
            <a:r>
              <a:rPr lang="zh-TW" altLang="en-US" sz="1800" dirty="0"/>
              <a:t>介紹</a:t>
            </a:r>
            <a:r>
              <a:rPr lang="zh-TW" altLang="en-US" sz="1800" dirty="0">
                <a:solidFill>
                  <a:srgbClr val="FF0000"/>
                </a:solidFill>
              </a:rPr>
              <a:t>重要的單量子位元量子閘</a:t>
            </a:r>
            <a:r>
              <a:rPr lang="zh-TW" altLang="en-US" sz="1800" dirty="0"/>
              <a:t>，包括 </a:t>
            </a:r>
            <a:r>
              <a:rPr lang="en-US" altLang="zh-TW" sz="1800" dirty="0"/>
              <a:t>X </a:t>
            </a:r>
            <a:r>
              <a:rPr lang="zh-TW" altLang="en-US" sz="1800" dirty="0"/>
              <a:t>閘、</a:t>
            </a:r>
            <a:r>
              <a:rPr lang="en-US" altLang="zh-TW" sz="1800" dirty="0"/>
              <a:t>H </a:t>
            </a:r>
            <a:r>
              <a:rPr lang="zh-TW" altLang="en-US" sz="1800" dirty="0"/>
              <a:t>閘、</a:t>
            </a:r>
            <a:r>
              <a:rPr lang="en-US" altLang="zh-TW" sz="1800" dirty="0"/>
              <a:t>Y </a:t>
            </a:r>
            <a:r>
              <a:rPr lang="zh-TW" altLang="en-US" sz="1800" dirty="0"/>
              <a:t>閘、</a:t>
            </a:r>
            <a:r>
              <a:rPr lang="en-US" altLang="zh-TW" sz="1800" dirty="0"/>
              <a:t>Z </a:t>
            </a:r>
            <a:r>
              <a:rPr lang="zh-TW" altLang="en-US" sz="1800" dirty="0"/>
              <a:t>閘、</a:t>
            </a:r>
            <a:r>
              <a:rPr lang="en-US" altLang="zh-TW" sz="1800" dirty="0"/>
              <a:t>Rx </a:t>
            </a:r>
            <a:r>
              <a:rPr lang="zh-TW" altLang="en-US" sz="1800" dirty="0"/>
              <a:t>閘、</a:t>
            </a:r>
            <a:r>
              <a:rPr lang="en-US" altLang="zh-TW" sz="1800" dirty="0"/>
              <a:t>Ry </a:t>
            </a:r>
            <a:r>
              <a:rPr lang="zh-TW" altLang="en-US" sz="1800" dirty="0"/>
              <a:t>閘、 </a:t>
            </a:r>
            <a:r>
              <a:rPr lang="en-US" altLang="zh-TW" sz="1800" dirty="0" err="1"/>
              <a:t>Rz</a:t>
            </a:r>
            <a:r>
              <a:rPr lang="en-US" altLang="zh-TW" sz="1800" dirty="0"/>
              <a:t> </a:t>
            </a:r>
            <a:r>
              <a:rPr lang="zh-TW" altLang="en-US" sz="1800" dirty="0"/>
              <a:t>閘、</a:t>
            </a:r>
            <a:r>
              <a:rPr lang="en-US" altLang="zh-TW" sz="1800" dirty="0"/>
              <a:t>P </a:t>
            </a:r>
            <a:r>
              <a:rPr lang="zh-TW" altLang="en-US" sz="1800" dirty="0"/>
              <a:t>閘、</a:t>
            </a:r>
            <a:r>
              <a:rPr lang="en-US" altLang="zh-TW" sz="1800" dirty="0"/>
              <a:t>S </a:t>
            </a:r>
            <a:r>
              <a:rPr lang="zh-TW" altLang="en-US" sz="1800" dirty="0"/>
              <a:t>閘、</a:t>
            </a:r>
            <a:r>
              <a:rPr lang="en-US" altLang="zh-TW" sz="1800" dirty="0"/>
              <a:t>T </a:t>
            </a:r>
            <a:r>
              <a:rPr lang="zh-TW" altLang="en-US" sz="1800" dirty="0"/>
              <a:t>閘、</a:t>
            </a:r>
            <a:r>
              <a:rPr lang="en-US" altLang="zh-TW" sz="1800" dirty="0"/>
              <a:t>I </a:t>
            </a:r>
            <a:r>
              <a:rPr lang="zh-TW" altLang="en-US" sz="1800" dirty="0"/>
              <a:t>閘及 </a:t>
            </a:r>
            <a:r>
              <a:rPr lang="en-US" altLang="zh-TW" sz="1800" dirty="0"/>
              <a:t>U </a:t>
            </a:r>
            <a:r>
              <a:rPr lang="zh-TW" altLang="en-US" sz="1800" dirty="0"/>
              <a:t>閘</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本章也介紹與量子閘相關的</a:t>
            </a:r>
            <a:r>
              <a:rPr lang="zh-TW" altLang="en-US" sz="1800" dirty="0">
                <a:solidFill>
                  <a:srgbClr val="FF0000"/>
                </a:solidFill>
              </a:rPr>
              <a:t>么正</a:t>
            </a:r>
            <a:r>
              <a:rPr lang="zh-TW" altLang="en-US" sz="1800" dirty="0" smtClean="0">
                <a:solidFill>
                  <a:srgbClr val="FF0000"/>
                </a:solidFill>
              </a:rPr>
              <a:t>矩陣</a:t>
            </a:r>
            <a:r>
              <a:rPr lang="zh-TW" altLang="en-US" sz="1800" dirty="0"/>
              <a:t>（</a:t>
            </a:r>
            <a:r>
              <a:rPr lang="en-US" altLang="zh-TW" sz="1800" dirty="0"/>
              <a:t>unitary matrix</a:t>
            </a:r>
            <a:r>
              <a:rPr lang="zh-TW" altLang="en-US" sz="1800" dirty="0"/>
              <a:t>）概念，以及可以表達多個並聯量子位元狀態的</a:t>
            </a:r>
            <a:r>
              <a:rPr lang="zh-TW" altLang="en-US" sz="1800" dirty="0">
                <a:solidFill>
                  <a:srgbClr val="FF0000"/>
                </a:solidFill>
              </a:rPr>
              <a:t>張量積</a:t>
            </a:r>
            <a:r>
              <a:rPr lang="zh-TW" altLang="en-US" sz="1800" dirty="0"/>
              <a:t>（</a:t>
            </a:r>
            <a:r>
              <a:rPr lang="en-US" altLang="zh-TW" sz="1800" dirty="0"/>
              <a:t>tensor product</a:t>
            </a:r>
            <a:r>
              <a:rPr lang="zh-TW" altLang="en-US" sz="1800" dirty="0"/>
              <a:t>）操作。 </a:t>
            </a:r>
            <a:endParaRPr lang="en-US" altLang="zh-TW" sz="1800" dirty="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a:t>
            </a:fld>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張量積</a:t>
            </a:r>
          </a:p>
        </p:txBody>
      </p:sp>
      <p:sp>
        <p:nvSpPr>
          <p:cNvPr id="202" name="Google Shape;202;g104dfc26e88_3_11"/>
          <p:cNvSpPr txBox="1"/>
          <p:nvPr/>
        </p:nvSpPr>
        <p:spPr>
          <a:xfrm>
            <a:off x="457200" y="1193511"/>
            <a:ext cx="8229600" cy="461635"/>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以下舉兩個</a:t>
            </a:r>
            <a:r>
              <a:rPr lang="zh-TW" altLang="en-US" sz="1800" dirty="0">
                <a:solidFill>
                  <a:srgbClr val="FF0000"/>
                </a:solidFill>
              </a:rPr>
              <a:t>張量積</a:t>
            </a:r>
            <a:r>
              <a:rPr lang="zh-TW" altLang="en-US" sz="1800" dirty="0"/>
              <a:t>的範例： </a:t>
            </a:r>
            <a:endParaRPr lang="en-US" altLang="zh-TW" sz="1800"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40</a:t>
            </a:fld>
            <a:endParaRPr/>
          </a:p>
        </p:txBody>
      </p:sp>
      <p:pic>
        <p:nvPicPr>
          <p:cNvPr id="4" name="圖片 3"/>
          <p:cNvPicPr>
            <a:picLocks noChangeAspect="1"/>
          </p:cNvPicPr>
          <p:nvPr/>
        </p:nvPicPr>
        <p:blipFill>
          <a:blip r:embed="rId3"/>
          <a:stretch>
            <a:fillRect/>
          </a:stretch>
        </p:blipFill>
        <p:spPr>
          <a:xfrm>
            <a:off x="1680935" y="1604820"/>
            <a:ext cx="5409293" cy="3251740"/>
          </a:xfrm>
          <a:prstGeom prst="rect">
            <a:avLst/>
          </a:prstGeom>
        </p:spPr>
      </p:pic>
    </p:spTree>
    <p:extLst>
      <p:ext uri="{BB962C8B-B14F-4D97-AF65-F5344CB8AC3E}">
        <p14:creationId xmlns:p14="http://schemas.microsoft.com/office/powerpoint/2010/main" val="42601407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張量積</a:t>
            </a:r>
          </a:p>
        </p:txBody>
      </p:sp>
      <mc:AlternateContent xmlns:mc="http://schemas.openxmlformats.org/markup-compatibility/2006">
        <mc:Choice xmlns:a14="http://schemas.microsoft.com/office/drawing/2010/main" Requires="a14">
          <p:sp>
            <p:nvSpPr>
              <p:cNvPr id="202" name="Google Shape;202;g104dfc26e88_3_11"/>
              <p:cNvSpPr txBox="1"/>
              <p:nvPr/>
            </p:nvSpPr>
            <p:spPr>
              <a:xfrm>
                <a:off x="457200" y="1193511"/>
                <a:ext cx="8229600" cy="3985356"/>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smtClean="0"/>
                  <a:t>針對</a:t>
                </a:r>
                <a:r>
                  <a:rPr lang="zh-TW" altLang="en-US" sz="1800" dirty="0" smtClean="0">
                    <a:solidFill>
                      <a:srgbClr val="FF0000"/>
                    </a:solidFill>
                  </a:rPr>
                  <a:t>張量</a:t>
                </a:r>
                <a:r>
                  <a:rPr lang="zh-TW" altLang="en-US" sz="1800" dirty="0" smtClean="0"/>
                  <a:t> </a:t>
                </a:r>
                <a:r>
                  <a:rPr lang="en-US" altLang="zh-TW" sz="1800" dirty="0" smtClean="0"/>
                  <a:t>A</a:t>
                </a:r>
                <a:r>
                  <a:rPr lang="zh-TW" altLang="en-US" sz="1800" dirty="0" smtClean="0"/>
                  <a:t>、</a:t>
                </a:r>
                <a:r>
                  <a:rPr lang="en-US" altLang="zh-TW" sz="1800" dirty="0" smtClean="0"/>
                  <a:t>B</a:t>
                </a:r>
                <a:r>
                  <a:rPr lang="zh-TW" altLang="en-US" sz="1800" dirty="0" smtClean="0"/>
                  <a:t>、</a:t>
                </a:r>
                <a:r>
                  <a:rPr lang="en-US" altLang="zh-TW" sz="1800" dirty="0" smtClean="0"/>
                  <a:t>C </a:t>
                </a:r>
                <a:r>
                  <a:rPr lang="zh-TW" altLang="en-US" sz="1800" dirty="0" smtClean="0"/>
                  <a:t>以及</a:t>
                </a:r>
                <a:r>
                  <a:rPr lang="zh-TW" altLang="en-US" sz="1800" dirty="0" smtClean="0">
                    <a:solidFill>
                      <a:srgbClr val="FF0000"/>
                    </a:solidFill>
                  </a:rPr>
                  <a:t>純量</a:t>
                </a:r>
                <a:r>
                  <a:rPr lang="zh-TW" altLang="en-US" sz="1800" dirty="0" smtClean="0"/>
                  <a:t> </a:t>
                </a:r>
                <a:r>
                  <a:rPr lang="en-US" altLang="zh-TW" sz="1800" dirty="0" smtClean="0"/>
                  <a:t>k</a:t>
                </a:r>
                <a:r>
                  <a:rPr lang="zh-TW" altLang="en-US" sz="1800" dirty="0" smtClean="0"/>
                  <a:t>，</a:t>
                </a:r>
                <a:r>
                  <a:rPr lang="zh-TW" altLang="en-US" sz="1800" dirty="0" smtClean="0">
                    <a:solidFill>
                      <a:srgbClr val="FF0000"/>
                    </a:solidFill>
                  </a:rPr>
                  <a:t>張量積</a:t>
                </a:r>
                <a:r>
                  <a:rPr lang="zh-TW" altLang="en-US" sz="1800" dirty="0" smtClean="0"/>
                  <a:t>具有以下的性質：</a:t>
                </a:r>
                <a:endParaRPr lang="en-US" altLang="zh-TW" sz="1800" dirty="0" smtClean="0"/>
              </a:p>
              <a:p>
                <a:pPr marL="114300" algn="just">
                  <a:buClr>
                    <a:schemeClr val="dk1"/>
                  </a:buClr>
                  <a:buSzPts val="1800"/>
                </a:pPr>
                <a:r>
                  <a:rPr lang="en-US" altLang="zh-TW" sz="1800" dirty="0"/>
                  <a:t>	1. A</a:t>
                </a:r>
                <a:r>
                  <a:rPr lang="zh-TW" altLang="en-US" sz="1800" dirty="0"/>
                  <a:t> ⊗ </a:t>
                </a:r>
                <a:r>
                  <a:rPr lang="en-US" altLang="zh-TW" sz="1800" dirty="0"/>
                  <a:t>(B</a:t>
                </a:r>
                <a:r>
                  <a:rPr lang="zh-TW" altLang="en-US" sz="1800" dirty="0"/>
                  <a:t> ⊗ </a:t>
                </a:r>
                <a:r>
                  <a:rPr lang="en-US" altLang="zh-TW" sz="1800" dirty="0"/>
                  <a:t>C) = (A </a:t>
                </a:r>
                <a:r>
                  <a:rPr lang="zh-TW" altLang="en-US" sz="1800" dirty="0"/>
                  <a:t>⊗ </a:t>
                </a:r>
                <a:r>
                  <a:rPr lang="en-US" altLang="zh-TW" sz="1800" dirty="0"/>
                  <a:t>B) ⊗ C</a:t>
                </a:r>
              </a:p>
              <a:p>
                <a:pPr marL="114300" algn="just">
                  <a:buClr>
                    <a:schemeClr val="dk1"/>
                  </a:buClr>
                  <a:buSzPts val="1800"/>
                </a:pPr>
                <a:r>
                  <a:rPr lang="en-US" altLang="zh-TW" sz="1800" dirty="0"/>
                  <a:t>	2. (A </a:t>
                </a:r>
                <a:r>
                  <a:rPr lang="zh-TW" altLang="en-US" sz="1800" dirty="0"/>
                  <a:t>⊗ </a:t>
                </a:r>
                <a:r>
                  <a:rPr lang="en-US" altLang="zh-TW" sz="1800" dirty="0"/>
                  <a:t>B)</a:t>
                </a:r>
                <a:r>
                  <a:rPr lang="en-US" altLang="zh-TW" sz="1800" baseline="30000" dirty="0"/>
                  <a:t>k</a:t>
                </a:r>
                <a:r>
                  <a:rPr lang="en-US" altLang="zh-TW" sz="1800" dirty="0"/>
                  <a:t> = </a:t>
                </a:r>
                <a:r>
                  <a:rPr lang="en-US" altLang="zh-TW" sz="1800" dirty="0" err="1"/>
                  <a:t>A</a:t>
                </a:r>
                <a:r>
                  <a:rPr lang="en-US" altLang="zh-TW" sz="1800" baseline="30000" dirty="0" err="1"/>
                  <a:t>k</a:t>
                </a:r>
                <a:r>
                  <a:rPr lang="zh-TW" altLang="en-US" sz="1800" dirty="0"/>
                  <a:t> ⊗ </a:t>
                </a:r>
                <a:r>
                  <a:rPr lang="en-US" altLang="zh-TW" sz="1800" dirty="0"/>
                  <a:t>B</a:t>
                </a:r>
                <a:r>
                  <a:rPr lang="en-US" altLang="zh-TW" sz="1800" baseline="30000" dirty="0"/>
                  <a:t>k</a:t>
                </a:r>
                <a:r>
                  <a:rPr lang="zh-TW" altLang="en-US" sz="1800" dirty="0"/>
                  <a:t> </a:t>
                </a:r>
                <a:endParaRPr lang="en-US" altLang="zh-TW" sz="1800" dirty="0"/>
              </a:p>
              <a:p>
                <a:pPr marL="114300" algn="just">
                  <a:buClr>
                    <a:schemeClr val="dk1"/>
                  </a:buClr>
                  <a:buSzPts val="1800"/>
                </a:pPr>
                <a:r>
                  <a:rPr lang="en-US" altLang="zh-TW" sz="1800" dirty="0"/>
                  <a:t>	3. A </a:t>
                </a:r>
                <a:r>
                  <a:rPr lang="zh-TW" altLang="en-US" sz="1800" dirty="0"/>
                  <a:t>⊗ </a:t>
                </a:r>
                <a:r>
                  <a:rPr lang="en-US" altLang="zh-TW" sz="1800" dirty="0"/>
                  <a:t>(B</a:t>
                </a:r>
                <a:r>
                  <a:rPr lang="zh-TW" altLang="en-US" sz="1800" dirty="0"/>
                  <a:t> </a:t>
                </a:r>
                <a:r>
                  <a:rPr lang="en-US" altLang="zh-TW" sz="1800" dirty="0"/>
                  <a:t>+ C) = (A </a:t>
                </a:r>
                <a:r>
                  <a:rPr lang="zh-TW" altLang="en-US" sz="1800" dirty="0"/>
                  <a:t>⊗ </a:t>
                </a:r>
                <a:r>
                  <a:rPr lang="en-US" altLang="zh-TW" sz="1800" dirty="0"/>
                  <a:t>B) + (A </a:t>
                </a:r>
                <a:r>
                  <a:rPr lang="zh-TW" altLang="en-US" sz="1800" dirty="0"/>
                  <a:t>⊗ </a:t>
                </a:r>
                <a:r>
                  <a:rPr lang="en-US" altLang="zh-TW" sz="1800" dirty="0"/>
                  <a:t>C) </a:t>
                </a:r>
              </a:p>
              <a:p>
                <a:pPr marL="114300" algn="just">
                  <a:buClr>
                    <a:schemeClr val="dk1"/>
                  </a:buClr>
                  <a:buSzPts val="1800"/>
                </a:pPr>
                <a:r>
                  <a:rPr lang="en-US" altLang="zh-TW" sz="1800" dirty="0"/>
                  <a:t>	4. (A + B) ⊗ C= (A </a:t>
                </a:r>
                <a:r>
                  <a:rPr lang="zh-TW" altLang="en-US" sz="1800" dirty="0"/>
                  <a:t>⊗ </a:t>
                </a:r>
                <a:r>
                  <a:rPr lang="en-US" altLang="zh-TW" sz="1800" dirty="0"/>
                  <a:t>C) + (B</a:t>
                </a:r>
                <a:r>
                  <a:rPr lang="zh-TW" altLang="en-US" sz="1800" dirty="0"/>
                  <a:t> ⊗ </a:t>
                </a:r>
                <a:r>
                  <a:rPr lang="en-US" altLang="zh-TW" sz="1800" dirty="0"/>
                  <a:t>C) </a:t>
                </a:r>
              </a:p>
              <a:p>
                <a:pPr marL="114300" algn="just">
                  <a:buClr>
                    <a:schemeClr val="dk1"/>
                  </a:buClr>
                  <a:buSzPts val="1800"/>
                </a:pPr>
                <a:r>
                  <a:rPr lang="en-US" altLang="zh-TW" sz="1800" dirty="0"/>
                  <a:t>	5. (kA) ⊗ B</a:t>
                </a:r>
                <a:r>
                  <a:rPr lang="zh-TW" altLang="en-US" sz="1800" dirty="0"/>
                  <a:t> </a:t>
                </a:r>
                <a:r>
                  <a:rPr lang="en-US" altLang="zh-TW" sz="1800" dirty="0"/>
                  <a:t>= A</a:t>
                </a:r>
                <a:r>
                  <a:rPr lang="zh-TW" altLang="en-US" sz="1800" dirty="0"/>
                  <a:t> ⊗ </a:t>
                </a:r>
                <a:r>
                  <a:rPr lang="en-US" altLang="zh-TW" sz="1800" dirty="0"/>
                  <a:t>(kB</a:t>
                </a:r>
                <a:r>
                  <a:rPr lang="en-US" altLang="zh-TW" sz="1800" dirty="0" smtClean="0"/>
                  <a:t>)</a:t>
                </a:r>
              </a:p>
              <a:p>
                <a:pPr marL="457200" indent="-342900" algn="just">
                  <a:buClr>
                    <a:schemeClr val="dk1"/>
                  </a:buClr>
                  <a:buSzPts val="1800"/>
                  <a:buFont typeface="Arial"/>
                  <a:buChar char="●"/>
                </a:pPr>
                <a:r>
                  <a:rPr lang="zh-TW" altLang="en-US" sz="1800" dirty="0"/>
                  <a:t>以下再展示 </a:t>
                </a:r>
                <a:r>
                  <a:rPr lang="en-US" altLang="zh-TW" sz="1800" dirty="0"/>
                  <a:t>3 </a:t>
                </a:r>
                <a:r>
                  <a:rPr lang="zh-TW" altLang="en-US" sz="1800" dirty="0"/>
                  <a:t>個範例程式，來看出</a:t>
                </a:r>
                <a:r>
                  <a:rPr lang="zh-TW" altLang="en-US" sz="1800" dirty="0">
                    <a:solidFill>
                      <a:srgbClr val="FF0000"/>
                    </a:solidFill>
                  </a:rPr>
                  <a:t>量子</a:t>
                </a:r>
                <a:r>
                  <a:rPr lang="zh-TW" altLang="en-US" sz="1800" dirty="0" smtClean="0">
                    <a:solidFill>
                      <a:srgbClr val="FF0000"/>
                    </a:solidFill>
                  </a:rPr>
                  <a:t>位元 </a:t>
                </a:r>
                <a:r>
                  <a:rPr lang="en-US" altLang="zh-TW" sz="1800" dirty="0" smtClean="0">
                    <a:solidFill>
                      <a:srgbClr val="FF0000"/>
                    </a:solidFill>
                  </a:rPr>
                  <a:t>|+&gt; </a:t>
                </a:r>
                <a:r>
                  <a:rPr lang="zh-TW" altLang="en-US" sz="1800" dirty="0" smtClean="0">
                    <a:solidFill>
                      <a:srgbClr val="FF0000"/>
                    </a:solidFill>
                  </a:rPr>
                  <a:t>狀態</a:t>
                </a:r>
                <a:r>
                  <a:rPr lang="zh-TW" altLang="en-US" sz="1800" dirty="0"/>
                  <a:t>與</a:t>
                </a:r>
                <a:r>
                  <a:rPr lang="zh-TW" altLang="en-US" sz="1800" dirty="0">
                    <a:solidFill>
                      <a:srgbClr val="FF0000"/>
                    </a:solidFill>
                  </a:rPr>
                  <a:t>量子</a:t>
                </a:r>
                <a:r>
                  <a:rPr lang="zh-TW" altLang="en-US" sz="1800" dirty="0" smtClean="0">
                    <a:solidFill>
                      <a:srgbClr val="FF0000"/>
                    </a:solidFill>
                  </a:rPr>
                  <a:t>位元 </a:t>
                </a:r>
                <a:r>
                  <a:rPr lang="en-US" altLang="zh-TW" sz="1800" dirty="0" smtClean="0">
                    <a:solidFill>
                      <a:srgbClr val="FF0000"/>
                    </a:solidFill>
                  </a:rPr>
                  <a:t>|-&gt; </a:t>
                </a:r>
                <a:r>
                  <a:rPr lang="zh-TW" altLang="en-US" sz="1800" dirty="0">
                    <a:solidFill>
                      <a:srgbClr val="FF0000"/>
                    </a:solidFill>
                  </a:rPr>
                  <a:t>狀態</a:t>
                </a:r>
                <a:r>
                  <a:rPr lang="zh-TW" altLang="en-US" sz="1800" dirty="0"/>
                  <a:t>在進行</a:t>
                </a:r>
                <a:r>
                  <a:rPr lang="zh-TW" altLang="en-US" sz="1800" dirty="0" smtClean="0"/>
                  <a:t>量子</a:t>
                </a:r>
                <a:r>
                  <a:rPr lang="zh-TW" altLang="en-US" sz="1800" dirty="0"/>
                  <a:t>狀態測量時，它們被測量</a:t>
                </a:r>
                <a:r>
                  <a:rPr lang="zh-TW" altLang="en-US" sz="1800" dirty="0" smtClean="0"/>
                  <a:t>為 </a:t>
                </a:r>
                <a:r>
                  <a:rPr lang="en-US" altLang="zh-TW" sz="1800" dirty="0" smtClean="0"/>
                  <a:t>|0&gt; </a:t>
                </a:r>
                <a:r>
                  <a:rPr lang="zh-TW" altLang="en-US" sz="1800" dirty="0" smtClean="0"/>
                  <a:t>與</a:t>
                </a:r>
                <a:r>
                  <a:rPr lang="zh-TW" altLang="en-US" sz="1800" dirty="0"/>
                  <a:t>被測量為 </a:t>
                </a:r>
                <a:r>
                  <a:rPr lang="en-US" altLang="zh-TW" sz="1800" dirty="0" smtClean="0"/>
                  <a:t>|1&gt; </a:t>
                </a:r>
                <a:r>
                  <a:rPr lang="zh-TW" altLang="en-US" sz="1800" dirty="0" smtClean="0"/>
                  <a:t>的</a:t>
                </a:r>
                <a:r>
                  <a:rPr lang="zh-TW" altLang="en-US" sz="1800" dirty="0"/>
                  <a:t>機率都</a:t>
                </a:r>
                <a:r>
                  <a:rPr lang="zh-TW" altLang="en-US" sz="1800" dirty="0" smtClean="0"/>
                  <a:t>是 </a:t>
                </a:r>
                <a:r>
                  <a:rPr lang="en-US" altLang="zh-TW" sz="1800" dirty="0" smtClean="0"/>
                  <a:t>(</a:t>
                </a:r>
                <a14:m>
                  <m:oMath xmlns:m="http://schemas.openxmlformats.org/officeDocument/2006/math">
                    <m:f>
                      <m:fPr>
                        <m:ctrlPr>
                          <a:rPr lang="en-US" altLang="zh-TW" sz="1800" i="1" smtClean="0">
                            <a:latin typeface="Cambria Math" panose="02040503050406030204" pitchFamily="18" charset="0"/>
                          </a:rPr>
                        </m:ctrlPr>
                      </m:fPr>
                      <m:num>
                        <m:r>
                          <a:rPr lang="en-US" altLang="zh-TW" sz="1800" b="0" i="1" smtClean="0">
                            <a:latin typeface="Cambria Math" panose="02040503050406030204" pitchFamily="18" charset="0"/>
                          </a:rPr>
                          <m:t>1</m:t>
                        </m:r>
                      </m:num>
                      <m:den>
                        <m:rad>
                          <m:radPr>
                            <m:degHide m:val="on"/>
                            <m:ctrlPr>
                              <a:rPr lang="en-US" altLang="zh-TW" sz="1800" i="1" smtClean="0">
                                <a:latin typeface="Cambria Math" panose="02040503050406030204" pitchFamily="18" charset="0"/>
                              </a:rPr>
                            </m:ctrlPr>
                          </m:radPr>
                          <m:deg/>
                          <m:e>
                            <m:r>
                              <a:rPr lang="en-US" altLang="zh-TW" sz="1800" b="0" i="1" smtClean="0">
                                <a:latin typeface="Cambria Math" panose="02040503050406030204" pitchFamily="18" charset="0"/>
                              </a:rPr>
                              <m:t>2</m:t>
                            </m:r>
                          </m:e>
                        </m:rad>
                      </m:den>
                    </m:f>
                  </m:oMath>
                </a14:m>
                <a:r>
                  <a:rPr lang="en-US" altLang="zh-TW" sz="1800" dirty="0" smtClean="0"/>
                  <a:t>)</a:t>
                </a:r>
                <a:r>
                  <a:rPr lang="en-US" altLang="zh-TW" sz="1800" baseline="30000" dirty="0" smtClean="0"/>
                  <a:t>2</a:t>
                </a:r>
                <a:r>
                  <a:rPr lang="en-US" altLang="zh-TW" sz="1800" dirty="0" smtClean="0"/>
                  <a:t> = </a:t>
                </a:r>
                <a14:m>
                  <m:oMath xmlns:m="http://schemas.openxmlformats.org/officeDocument/2006/math">
                    <m:f>
                      <m:fPr>
                        <m:ctrlPr>
                          <a:rPr lang="en-US" altLang="zh-TW" sz="1800" i="1" smtClean="0">
                            <a:latin typeface="Cambria Math" panose="02040503050406030204" pitchFamily="18" charset="0"/>
                          </a:rPr>
                        </m:ctrlPr>
                      </m:fPr>
                      <m:num>
                        <m:r>
                          <a:rPr lang="en-US" altLang="zh-TW" sz="1800" b="0" i="1" smtClean="0">
                            <a:latin typeface="Cambria Math" panose="02040503050406030204" pitchFamily="18" charset="0"/>
                          </a:rPr>
                          <m:t>1</m:t>
                        </m:r>
                      </m:num>
                      <m:den>
                        <m:r>
                          <a:rPr lang="en-US" altLang="zh-TW" sz="1800" b="0" i="1" smtClean="0">
                            <a:latin typeface="Cambria Math" panose="02040503050406030204" pitchFamily="18" charset="0"/>
                          </a:rPr>
                          <m:t>2</m:t>
                        </m:r>
                      </m:den>
                    </m:f>
                  </m:oMath>
                </a14:m>
                <a:r>
                  <a:rPr lang="zh-TW" altLang="en-US" sz="1800" dirty="0"/>
                  <a:t> </a:t>
                </a:r>
                <a:r>
                  <a:rPr lang="en-US" altLang="zh-TW" sz="1800" dirty="0"/>
                  <a:t>= </a:t>
                </a:r>
                <a:r>
                  <a:rPr lang="en-US" altLang="zh-TW" sz="1800" dirty="0" smtClean="0"/>
                  <a:t>0.5</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也看出</a:t>
                </a:r>
                <a:r>
                  <a:rPr lang="zh-TW" altLang="en-US" sz="1800" dirty="0">
                    <a:solidFill>
                      <a:srgbClr val="FF0000"/>
                    </a:solidFill>
                  </a:rPr>
                  <a:t>量子</a:t>
                </a:r>
                <a:r>
                  <a:rPr lang="zh-TW" altLang="en-US" sz="1800" dirty="0" smtClean="0">
                    <a:solidFill>
                      <a:srgbClr val="FF0000"/>
                    </a:solidFill>
                  </a:rPr>
                  <a:t>位元 </a:t>
                </a:r>
                <a:r>
                  <a:rPr lang="en-US" altLang="zh-TW" sz="1800" dirty="0" smtClean="0">
                    <a:solidFill>
                      <a:srgbClr val="FF0000"/>
                    </a:solidFill>
                  </a:rPr>
                  <a:t>|+&gt; </a:t>
                </a:r>
                <a:r>
                  <a:rPr lang="zh-TW" altLang="en-US" sz="1800" dirty="0" smtClean="0">
                    <a:solidFill>
                      <a:srgbClr val="FF0000"/>
                    </a:solidFill>
                  </a:rPr>
                  <a:t>狀態</a:t>
                </a:r>
                <a:r>
                  <a:rPr lang="zh-TW" altLang="en-US" sz="1800" dirty="0"/>
                  <a:t>與另一個</a:t>
                </a:r>
                <a:r>
                  <a:rPr lang="zh-TW" altLang="en-US" sz="1800" dirty="0">
                    <a:solidFill>
                      <a:srgbClr val="FF0000"/>
                    </a:solidFill>
                  </a:rPr>
                  <a:t>量子</a:t>
                </a:r>
                <a:r>
                  <a:rPr lang="zh-TW" altLang="en-US" sz="1800" dirty="0" smtClean="0">
                    <a:solidFill>
                      <a:srgbClr val="FF0000"/>
                    </a:solidFill>
                  </a:rPr>
                  <a:t>位元</a:t>
                </a:r>
                <a:r>
                  <a:rPr lang="en-US" altLang="zh-TW" sz="1800" dirty="0">
                    <a:solidFill>
                      <a:srgbClr val="FF0000"/>
                    </a:solidFill>
                  </a:rPr>
                  <a:t>|+&gt; </a:t>
                </a:r>
                <a:r>
                  <a:rPr lang="zh-TW" altLang="en-US" sz="1800" dirty="0">
                    <a:solidFill>
                      <a:srgbClr val="FF0000"/>
                    </a:solidFill>
                  </a:rPr>
                  <a:t>狀態</a:t>
                </a:r>
                <a:r>
                  <a:rPr lang="zh-TW" altLang="en-US" sz="1800" dirty="0"/>
                  <a:t>所構成的</a:t>
                </a:r>
                <a:r>
                  <a:rPr lang="zh-TW" altLang="en-US" sz="1800" dirty="0">
                    <a:solidFill>
                      <a:srgbClr val="FF0000"/>
                    </a:solidFill>
                  </a:rPr>
                  <a:t>張量積</a:t>
                </a:r>
                <a:r>
                  <a:rPr lang="zh-TW" altLang="en-US" sz="1800" dirty="0"/>
                  <a:t>，可以使得 </a:t>
                </a:r>
                <a:r>
                  <a:rPr lang="en-US" altLang="zh-TW" sz="1800" dirty="0"/>
                  <a:t>4 </a:t>
                </a:r>
                <a:r>
                  <a:rPr lang="zh-TW" altLang="en-US" sz="1800" dirty="0" smtClean="0"/>
                  <a:t>個量子狀態 </a:t>
                </a:r>
                <a:r>
                  <a:rPr lang="en-US" altLang="zh-TW" sz="1800" dirty="0"/>
                  <a:t>|</a:t>
                </a:r>
                <a:r>
                  <a:rPr lang="en-US" altLang="zh-TW" sz="1800" dirty="0" smtClean="0"/>
                  <a:t>00&gt; </a:t>
                </a:r>
                <a:r>
                  <a:rPr lang="zh-TW" altLang="en-US" sz="1800" dirty="0" smtClean="0"/>
                  <a:t>、</a:t>
                </a:r>
                <a:r>
                  <a:rPr lang="en-US" altLang="zh-TW" sz="1800" dirty="0"/>
                  <a:t>|</a:t>
                </a:r>
                <a:r>
                  <a:rPr lang="en-US" altLang="zh-TW" sz="1800" dirty="0" smtClean="0"/>
                  <a:t>01&gt; </a:t>
                </a:r>
                <a:r>
                  <a:rPr lang="zh-TW" altLang="en-US" sz="1800" dirty="0" smtClean="0"/>
                  <a:t>、</a:t>
                </a:r>
                <a:r>
                  <a:rPr lang="en-US" altLang="zh-TW" sz="1800" dirty="0" smtClean="0"/>
                  <a:t>|10</a:t>
                </a:r>
                <a:r>
                  <a:rPr lang="en-US" altLang="zh-TW" sz="1800" dirty="0"/>
                  <a:t>&gt; </a:t>
                </a:r>
                <a:r>
                  <a:rPr lang="zh-TW" altLang="en-US" sz="1800" dirty="0" smtClean="0"/>
                  <a:t>、</a:t>
                </a:r>
                <a:r>
                  <a:rPr lang="en-US" altLang="zh-TW" sz="1800" dirty="0" smtClean="0"/>
                  <a:t>|11&gt;</a:t>
                </a:r>
                <a:r>
                  <a:rPr lang="zh-TW" altLang="en-US" sz="1800" dirty="0"/>
                  <a:t>被量測到的機率都</a:t>
                </a:r>
                <a:r>
                  <a:rPr lang="zh-TW" altLang="en-US" sz="1800" dirty="0" smtClean="0"/>
                  <a:t>是</a:t>
                </a:r>
                <a14:m>
                  <m:oMath xmlns:m="http://schemas.openxmlformats.org/officeDocument/2006/math">
                    <m:r>
                      <a:rPr lang="en-US" altLang="zh-TW" sz="1800" b="0" i="0" smtClean="0">
                        <a:latin typeface="Cambria Math" panose="02040503050406030204" pitchFamily="18" charset="0"/>
                      </a:rPr>
                      <m:t> </m:t>
                    </m:r>
                    <m:f>
                      <m:fPr>
                        <m:ctrlPr>
                          <a:rPr lang="en-US" altLang="zh-TW" sz="1800" i="1" smtClean="0">
                            <a:latin typeface="Cambria Math" panose="02040503050406030204" pitchFamily="18" charset="0"/>
                          </a:rPr>
                        </m:ctrlPr>
                      </m:fPr>
                      <m:num>
                        <m:r>
                          <a:rPr lang="en-US" altLang="zh-TW" sz="1800" b="0" i="1" smtClean="0">
                            <a:latin typeface="Cambria Math" panose="02040503050406030204" pitchFamily="18" charset="0"/>
                          </a:rPr>
                          <m:t>1</m:t>
                        </m:r>
                      </m:num>
                      <m:den>
                        <m:r>
                          <a:rPr lang="en-US" altLang="zh-TW" sz="1800" b="0" i="1" smtClean="0">
                            <a:latin typeface="Cambria Math" panose="02040503050406030204" pitchFamily="18" charset="0"/>
                          </a:rPr>
                          <m:t>4</m:t>
                        </m:r>
                      </m:den>
                    </m:f>
                    <m:r>
                      <a:rPr lang="zh-TW" altLang="en-US" sz="1800" i="1">
                        <a:latin typeface="Cambria Math" panose="02040503050406030204" pitchFamily="18" charset="0"/>
                      </a:rPr>
                      <m:t>。</m:t>
                    </m:r>
                  </m:oMath>
                </a14:m>
                <a:endParaRPr lang="en-US" altLang="zh-TW" sz="1800" baseline="30000" dirty="0"/>
              </a:p>
              <a:p>
                <a:pPr marL="457200" indent="-342900" algn="just">
                  <a:buClr>
                    <a:schemeClr val="dk1"/>
                  </a:buClr>
                  <a:buSzPts val="1800"/>
                  <a:buFont typeface="Arial"/>
                  <a:buChar char="●"/>
                </a:pPr>
                <a:endParaRPr lang="en-US" altLang="zh-TW" sz="1800" baseline="30000" dirty="0" smtClean="0"/>
              </a:p>
              <a:p>
                <a:pPr marL="114300" algn="just">
                  <a:buClr>
                    <a:schemeClr val="dk1"/>
                  </a:buClr>
                  <a:buSzPts val="1800"/>
                </a:pPr>
                <a:endParaRPr lang="en-US" altLang="zh-TW" sz="1800" baseline="30000" dirty="0"/>
              </a:p>
            </p:txBody>
          </p:sp>
        </mc:Choice>
        <mc:Fallback>
          <p:sp>
            <p:nvSpPr>
              <p:cNvPr id="202" name="Google Shape;202;g104dfc26e88_3_11"/>
              <p:cNvSpPr txBox="1">
                <a:spLocks noRot="1" noChangeAspect="1" noMove="1" noResize="1" noEditPoints="1" noAdjustHandles="1" noChangeArrowheads="1" noChangeShapeType="1" noTextEdit="1"/>
              </p:cNvSpPr>
              <p:nvPr/>
            </p:nvSpPr>
            <p:spPr>
              <a:xfrm>
                <a:off x="457200" y="1193511"/>
                <a:ext cx="8229600" cy="3985356"/>
              </a:xfrm>
              <a:prstGeom prst="rect">
                <a:avLst/>
              </a:prstGeom>
              <a:blipFill>
                <a:blip r:embed="rId3"/>
                <a:stretch>
                  <a:fillRect r="-593"/>
                </a:stretch>
              </a:blipFill>
              <a:ln>
                <a:noFill/>
              </a:ln>
            </p:spPr>
            <p:txBody>
              <a:bodyPr/>
              <a:lstStyle/>
              <a:p>
                <a:r>
                  <a:rPr lang="zh-TW" altLang="en-US">
                    <a:noFill/>
                  </a:rPr>
                  <a:t> </a:t>
                </a:r>
              </a:p>
            </p:txBody>
          </p:sp>
        </mc:Fallback>
      </mc:AlternateContent>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41</a:t>
            </a:fld>
            <a:endParaRPr/>
          </a:p>
        </p:txBody>
      </p:sp>
    </p:spTree>
    <p:extLst>
      <p:ext uri="{BB962C8B-B14F-4D97-AF65-F5344CB8AC3E}">
        <p14:creationId xmlns:p14="http://schemas.microsoft.com/office/powerpoint/2010/main" val="308407061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3.4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1</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42</a:t>
            </a:fld>
            <a:endParaRPr/>
          </a:p>
        </p:txBody>
      </p:sp>
      <p:sp>
        <p:nvSpPr>
          <p:cNvPr id="2" name="矩形 1"/>
          <p:cNvSpPr/>
          <p:nvPr/>
        </p:nvSpPr>
        <p:spPr>
          <a:xfrm>
            <a:off x="361542" y="1319480"/>
            <a:ext cx="5464630" cy="2062103"/>
          </a:xfrm>
          <a:prstGeom prst="rect">
            <a:avLst/>
          </a:prstGeom>
        </p:spPr>
        <p:txBody>
          <a:bodyPr wrap="square">
            <a:spAutoFit/>
          </a:bodyPr>
          <a:lstStyle/>
          <a:p>
            <a:r>
              <a:rPr lang="en-US" altLang="zh-TW" sz="1600" dirty="0">
                <a:solidFill>
                  <a:srgbClr val="3333FF"/>
                </a:solidFill>
                <a:latin typeface="Arial Narrow" panose="020B0606020202030204" pitchFamily="34" charset="0"/>
              </a:rPr>
              <a:t> </a:t>
            </a:r>
            <a:r>
              <a:rPr lang="en-US" altLang="zh-TW" sz="1600" dirty="0" smtClean="0">
                <a:solidFill>
                  <a:srgbClr val="3333FF"/>
                </a:solidFill>
                <a:latin typeface="Arial Narrow" panose="020B0606020202030204" pitchFamily="34" charset="0"/>
              </a:rPr>
              <a:t>1 </a:t>
            </a:r>
            <a:r>
              <a:rPr lang="en-US" altLang="zh-TW" sz="1600" dirty="0">
                <a:solidFill>
                  <a:srgbClr val="3333FF"/>
                </a:solidFill>
                <a:latin typeface="Arial Narrow" panose="020B0606020202030204" pitchFamily="34" charset="0"/>
              </a:rPr>
              <a:t>#Program 3.4 Measure state of qubit w/ H-gate</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QuantumCircuit,execute</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from </a:t>
            </a:r>
            <a:r>
              <a:rPr lang="en-US" altLang="zh-TW" sz="1600" dirty="0" err="1">
                <a:solidFill>
                  <a:srgbClr val="3333FF"/>
                </a:solidFill>
                <a:latin typeface="Arial Narrow" panose="020B0606020202030204" pitchFamily="34" charset="0"/>
              </a:rPr>
              <a:t>qiskit.providers.aer</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AerSimulator</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4 from </a:t>
            </a:r>
            <a:r>
              <a:rPr lang="en-US" altLang="zh-TW" sz="1600" dirty="0" err="1">
                <a:solidFill>
                  <a:srgbClr val="3333FF"/>
                </a:solidFill>
                <a:latin typeface="Arial Narrow" panose="020B0606020202030204" pitchFamily="34" charset="0"/>
              </a:rPr>
              <a:t>qiskit.visualization</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plot_histogram</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5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(1,1)</a:t>
            </a:r>
          </a:p>
          <a:p>
            <a:r>
              <a:rPr lang="en-US" altLang="zh-TW" sz="1600" dirty="0">
                <a:solidFill>
                  <a:srgbClr val="3333FF"/>
                </a:solidFill>
                <a:latin typeface="Arial Narrow" panose="020B0606020202030204" pitchFamily="34" charset="0"/>
              </a:rPr>
              <a:t> 6 </a:t>
            </a:r>
            <a:r>
              <a:rPr lang="en-US" altLang="zh-TW" sz="1600" dirty="0" err="1">
                <a:solidFill>
                  <a:srgbClr val="3333FF"/>
                </a:solidFill>
                <a:latin typeface="Arial Narrow" panose="020B0606020202030204" pitchFamily="34" charset="0"/>
              </a:rPr>
              <a:t>qc.h</a:t>
            </a:r>
            <a:r>
              <a:rPr lang="en-US" altLang="zh-TW" sz="1600" dirty="0">
                <a:solidFill>
                  <a:srgbClr val="3333FF"/>
                </a:solidFill>
                <a:latin typeface="Arial Narrow" panose="020B0606020202030204" pitchFamily="34" charset="0"/>
              </a:rPr>
              <a:t>(0)</a:t>
            </a:r>
          </a:p>
          <a:p>
            <a:r>
              <a:rPr lang="en-US" altLang="zh-TW" sz="1600" dirty="0">
                <a:solidFill>
                  <a:srgbClr val="3333FF"/>
                </a:solidFill>
                <a:latin typeface="Arial Narrow" panose="020B0606020202030204" pitchFamily="34" charset="0"/>
              </a:rPr>
              <a:t> 7 </a:t>
            </a:r>
            <a:r>
              <a:rPr lang="en-US" altLang="zh-TW" sz="1600" dirty="0" err="1">
                <a:solidFill>
                  <a:srgbClr val="3333FF"/>
                </a:solidFill>
                <a:latin typeface="Arial Narrow" panose="020B0606020202030204" pitchFamily="34" charset="0"/>
              </a:rPr>
              <a:t>qc.measure</a:t>
            </a:r>
            <a:r>
              <a:rPr lang="en-US" altLang="zh-TW" sz="1600" dirty="0">
                <a:solidFill>
                  <a:srgbClr val="3333FF"/>
                </a:solidFill>
                <a:latin typeface="Arial Narrow" panose="020B0606020202030204" pitchFamily="34" charset="0"/>
              </a:rPr>
              <a:t>([0],[0])</a:t>
            </a:r>
          </a:p>
          <a:p>
            <a:r>
              <a:rPr lang="en-US" altLang="zh-TW" sz="1600" dirty="0">
                <a:solidFill>
                  <a:srgbClr val="3333FF"/>
                </a:solidFill>
                <a:latin typeface="Arial Narrow" panose="020B0606020202030204" pitchFamily="34" charset="0"/>
              </a:rPr>
              <a:t> 8 print("This is </a:t>
            </a:r>
            <a:r>
              <a:rPr lang="en-US" altLang="zh-TW" sz="1600" dirty="0" smtClean="0">
                <a:solidFill>
                  <a:srgbClr val="3333FF"/>
                </a:solidFill>
                <a:latin typeface="Arial Narrow" panose="020B0606020202030204" pitchFamily="34" charset="0"/>
              </a:rPr>
              <a:t>|+&gt;:")</a:t>
            </a:r>
            <a:endParaRPr lang="en-US" altLang="zh-TW" sz="1600" dirty="0">
              <a:solidFill>
                <a:srgbClr val="3333FF"/>
              </a:solidFill>
              <a:latin typeface="Arial Narrow" panose="020B0606020202030204" pitchFamily="34" charset="0"/>
            </a:endParaRPr>
          </a:p>
        </p:txBody>
      </p:sp>
      <p:sp>
        <p:nvSpPr>
          <p:cNvPr id="8" name="語音泡泡: 矩形 2">
            <a:extLst>
              <a:ext uri="{FF2B5EF4-FFF2-40B4-BE49-F238E27FC236}">
                <a16:creationId xmlns:a16="http://schemas.microsoft.com/office/drawing/2014/main" id="{CD475BB0-F47E-4007-AA0C-4837354643B8}"/>
              </a:ext>
            </a:extLst>
          </p:cNvPr>
          <p:cNvSpPr/>
          <p:nvPr/>
        </p:nvSpPr>
        <p:spPr>
          <a:xfrm>
            <a:off x="4789715" y="552083"/>
            <a:ext cx="4101600" cy="4153167"/>
          </a:xfrm>
          <a:prstGeom prst="wedgeRectCallout">
            <a:avLst>
              <a:gd name="adj1" fmla="val -74018"/>
              <a:gd name="adj2" fmla="val -2001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類別以及 </a:t>
            </a:r>
            <a:r>
              <a:rPr lang="en-US" altLang="zh-TW" dirty="0" smtClean="0">
                <a:solidFill>
                  <a:srgbClr val="FF0000"/>
                </a:solidFill>
              </a:rPr>
              <a:t>execute</a:t>
            </a:r>
            <a:r>
              <a:rPr lang="zh-TW" altLang="en-US" dirty="0" smtClean="0">
                <a:solidFill>
                  <a:srgbClr val="FF0000"/>
                </a:solidFill>
              </a:rPr>
              <a:t>函數</a:t>
            </a:r>
            <a:r>
              <a:rPr lang="zh-TW" altLang="en-US" dirty="0">
                <a:solidFill>
                  <a:srgbClr val="FF0000"/>
                </a:solidFill>
              </a:rPr>
              <a:t>。</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qiskit.provider.aer</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qiskit.visualization</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plot_histogram</a:t>
            </a:r>
            <a:r>
              <a:rPr lang="en-US" altLang="zh-TW" dirty="0">
                <a:solidFill>
                  <a:srgbClr val="FF0000"/>
                </a:solidFill>
              </a:rPr>
              <a:t> </a:t>
            </a:r>
            <a:r>
              <a:rPr lang="zh-TW" altLang="en-US" dirty="0">
                <a:solidFill>
                  <a:srgbClr val="FF0000"/>
                </a:solidFill>
              </a:rPr>
              <a:t>函數。</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(1,1) </a:t>
            </a:r>
            <a:r>
              <a:rPr lang="zh-TW" altLang="en-US" dirty="0">
                <a:solidFill>
                  <a:srgbClr val="FF0000"/>
                </a:solidFill>
              </a:rPr>
              <a:t>建構一個包含 </a:t>
            </a:r>
            <a:r>
              <a:rPr lang="en-US" altLang="zh-TW" dirty="0">
                <a:solidFill>
                  <a:srgbClr val="FF0000"/>
                </a:solidFill>
              </a:rPr>
              <a:t>1 </a:t>
            </a:r>
            <a:r>
              <a:rPr lang="zh-TW" altLang="en-US" dirty="0">
                <a:solidFill>
                  <a:srgbClr val="FF0000"/>
                </a:solidFill>
              </a:rPr>
              <a:t>個量子位元及 </a:t>
            </a:r>
            <a:r>
              <a:rPr lang="en-US" altLang="zh-TW" dirty="0">
                <a:solidFill>
                  <a:srgbClr val="FF0000"/>
                </a:solidFill>
              </a:rPr>
              <a:t>1 </a:t>
            </a:r>
            <a:r>
              <a:rPr lang="zh-TW" altLang="en-US" dirty="0">
                <a:solidFill>
                  <a:srgbClr val="FF0000"/>
                </a:solidFill>
              </a:rPr>
              <a:t>個古典</a:t>
            </a:r>
            <a:r>
              <a:rPr lang="zh-TW" altLang="en-US" dirty="0" smtClean="0">
                <a:solidFill>
                  <a:srgbClr val="FF0000"/>
                </a:solidFill>
              </a:rPr>
              <a:t>位元的</a:t>
            </a:r>
            <a:r>
              <a:rPr lang="zh-TW" altLang="en-US" dirty="0">
                <a:solidFill>
                  <a:srgbClr val="FF0000"/>
                </a:solidFill>
              </a:rPr>
              <a:t>量子線路物件，儲存於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qc.h</a:t>
            </a:r>
            <a:r>
              <a:rPr lang="en-US" altLang="zh-TW" dirty="0">
                <a:solidFill>
                  <a:srgbClr val="FF0000"/>
                </a:solidFill>
              </a:rPr>
              <a:t>(0)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h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0 </a:t>
            </a:r>
            <a:r>
              <a:rPr lang="zh-TW" altLang="en-US" dirty="0">
                <a:solidFill>
                  <a:srgbClr val="FF0000"/>
                </a:solidFill>
              </a:rPr>
              <a:t>的量子位元進行 </a:t>
            </a:r>
            <a:r>
              <a:rPr lang="en-US" altLang="zh-TW" dirty="0">
                <a:solidFill>
                  <a:srgbClr val="FF0000"/>
                </a:solidFill>
              </a:rPr>
              <a:t>H </a:t>
            </a:r>
            <a:r>
              <a:rPr lang="zh-TW" altLang="en-US" dirty="0">
                <a:solidFill>
                  <a:srgbClr val="FF0000"/>
                </a:solidFill>
              </a:rPr>
              <a:t>閘運算。</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measure </a:t>
            </a:r>
            <a:r>
              <a:rPr lang="zh-TW" altLang="en-US" dirty="0">
                <a:solidFill>
                  <a:srgbClr val="FF0000"/>
                </a:solidFill>
              </a:rPr>
              <a:t>方法在量子線路中加入測量單元</a:t>
            </a:r>
            <a:r>
              <a:rPr lang="zh-TW" altLang="en-US" dirty="0" smtClean="0">
                <a:solidFill>
                  <a:srgbClr val="FF0000"/>
                </a:solidFill>
              </a:rPr>
              <a:t>，傳</a:t>
            </a:r>
            <a:r>
              <a:rPr lang="zh-TW" altLang="en-US" dirty="0">
                <a:solidFill>
                  <a:srgbClr val="FF0000"/>
                </a:solidFill>
              </a:rPr>
              <a:t>入兩個串列參數 </a:t>
            </a:r>
            <a:r>
              <a:rPr lang="en-US" altLang="zh-TW" dirty="0">
                <a:solidFill>
                  <a:srgbClr val="FF0000"/>
                </a:solidFill>
              </a:rPr>
              <a:t>[0] </a:t>
            </a:r>
            <a:r>
              <a:rPr lang="zh-TW" altLang="en-US" dirty="0">
                <a:solidFill>
                  <a:srgbClr val="FF0000"/>
                </a:solidFill>
              </a:rPr>
              <a:t>及 </a:t>
            </a:r>
            <a:r>
              <a:rPr lang="en-US" altLang="zh-TW" dirty="0">
                <a:solidFill>
                  <a:srgbClr val="FF0000"/>
                </a:solidFill>
              </a:rPr>
              <a:t>[0]</a:t>
            </a:r>
            <a:r>
              <a:rPr lang="zh-TW" altLang="en-US" dirty="0">
                <a:solidFill>
                  <a:srgbClr val="FF0000"/>
                </a:solidFill>
              </a:rPr>
              <a:t>，以測量索引值為 </a:t>
            </a:r>
            <a:r>
              <a:rPr lang="en-US" altLang="zh-TW" dirty="0">
                <a:solidFill>
                  <a:srgbClr val="FF0000"/>
                </a:solidFill>
              </a:rPr>
              <a:t>0 </a:t>
            </a:r>
            <a:r>
              <a:rPr lang="zh-TW" altLang="en-US" dirty="0">
                <a:solidFill>
                  <a:srgbClr val="FF0000"/>
                </a:solidFill>
              </a:rPr>
              <a:t>的量子位元，並將測量</a:t>
            </a:r>
            <a:r>
              <a:rPr lang="zh-TW" altLang="en-US" dirty="0" smtClean="0">
                <a:solidFill>
                  <a:srgbClr val="FF0000"/>
                </a:solidFill>
              </a:rPr>
              <a:t>結果儲存</a:t>
            </a:r>
            <a:r>
              <a:rPr lang="zh-TW" altLang="en-US" dirty="0">
                <a:solidFill>
                  <a:srgbClr val="FF0000"/>
                </a:solidFill>
              </a:rPr>
              <a:t>於索引值為 </a:t>
            </a:r>
            <a:r>
              <a:rPr lang="en-US" altLang="zh-TW" dirty="0">
                <a:solidFill>
                  <a:srgbClr val="FF0000"/>
                </a:solidFill>
              </a:rPr>
              <a:t>0 </a:t>
            </a:r>
            <a:r>
              <a:rPr lang="zh-TW" altLang="en-US" dirty="0">
                <a:solidFill>
                  <a:srgbClr val="FF0000"/>
                </a:solidFill>
              </a:rPr>
              <a:t>的古典位元。</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8 </a:t>
            </a:r>
            <a:r>
              <a:rPr lang="zh-TW" altLang="en-US" dirty="0">
                <a:solidFill>
                  <a:srgbClr val="FF0000"/>
                </a:solidFill>
              </a:rPr>
              <a:t>行使用 </a:t>
            </a:r>
            <a:r>
              <a:rPr lang="en-US" altLang="zh-TW" dirty="0">
                <a:solidFill>
                  <a:srgbClr val="FF0000"/>
                </a:solidFill>
              </a:rPr>
              <a:t>print("This is |+&gt;:") </a:t>
            </a:r>
            <a:r>
              <a:rPr lang="zh-TW" altLang="en-US" dirty="0">
                <a:solidFill>
                  <a:srgbClr val="FF0000"/>
                </a:solidFill>
              </a:rPr>
              <a:t>函數</a:t>
            </a:r>
            <a:r>
              <a:rPr lang="zh-TW" altLang="en-US" dirty="0" smtClean="0">
                <a:solidFill>
                  <a:srgbClr val="FF0000"/>
                </a:solidFill>
              </a:rPr>
              <a:t>顯示</a:t>
            </a:r>
            <a:r>
              <a:rPr lang="en-US" altLang="zh-TW" dirty="0" smtClean="0">
                <a:solidFill>
                  <a:srgbClr val="FF0000"/>
                </a:solidFill>
              </a:rPr>
              <a:t>"</a:t>
            </a:r>
            <a:r>
              <a:rPr lang="en-US" altLang="zh-TW" dirty="0">
                <a:solidFill>
                  <a:srgbClr val="FF0000"/>
                </a:solidFill>
              </a:rPr>
              <a:t>This is |+&gt;:" </a:t>
            </a:r>
            <a:r>
              <a:rPr lang="zh-TW" altLang="en-US" dirty="0">
                <a:solidFill>
                  <a:srgbClr val="FF0000"/>
                </a:solidFill>
              </a:rPr>
              <a:t>字串</a:t>
            </a:r>
            <a:r>
              <a:rPr lang="zh-TW" altLang="en-US" dirty="0" smtClean="0">
                <a:solidFill>
                  <a:srgbClr val="FF0000"/>
                </a:solidFill>
              </a:rPr>
              <a:t>。</a:t>
            </a:r>
            <a:endParaRPr lang="zh-TW" altLang="en-US" dirty="0">
              <a:solidFill>
                <a:srgbClr val="FF0000"/>
              </a:solidFill>
            </a:endParaRPr>
          </a:p>
        </p:txBody>
      </p:sp>
    </p:spTree>
    <p:extLst>
      <p:ext uri="{BB962C8B-B14F-4D97-AF65-F5344CB8AC3E}">
        <p14:creationId xmlns:p14="http://schemas.microsoft.com/office/powerpoint/2010/main" val="2554602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3.4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2</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43</a:t>
            </a:fld>
            <a:endParaRPr/>
          </a:p>
        </p:txBody>
      </p:sp>
      <p:sp>
        <p:nvSpPr>
          <p:cNvPr id="2" name="矩形 1"/>
          <p:cNvSpPr/>
          <p:nvPr/>
        </p:nvSpPr>
        <p:spPr>
          <a:xfrm>
            <a:off x="457200" y="1390564"/>
            <a:ext cx="5464630" cy="1323439"/>
          </a:xfrm>
          <a:prstGeom prst="rect">
            <a:avLst/>
          </a:prstGeom>
        </p:spPr>
        <p:txBody>
          <a:bodyPr wrap="square">
            <a:spAutoFit/>
          </a:bodyPr>
          <a:lstStyle/>
          <a:p>
            <a:r>
              <a:rPr lang="en-US" altLang="zh-TW" sz="1600" dirty="0">
                <a:solidFill>
                  <a:srgbClr val="3333FF"/>
                </a:solidFill>
                <a:latin typeface="Arial Narrow" panose="020B0606020202030204" pitchFamily="34" charset="0"/>
              </a:rPr>
              <a:t> 9 print(qc)</a:t>
            </a:r>
          </a:p>
          <a:p>
            <a:r>
              <a:rPr lang="en-US" altLang="zh-TW" sz="1600" dirty="0">
                <a:solidFill>
                  <a:srgbClr val="3333FF"/>
                </a:solidFill>
                <a:latin typeface="Arial Narrow" panose="020B0606020202030204" pitchFamily="34" charset="0"/>
              </a:rPr>
              <a:t>10 sim=</a:t>
            </a:r>
            <a:r>
              <a:rPr lang="en-US" altLang="zh-TW" sz="1600" dirty="0" err="1">
                <a:solidFill>
                  <a:srgbClr val="3333FF"/>
                </a:solidFill>
                <a:latin typeface="Arial Narrow" panose="020B0606020202030204" pitchFamily="34" charset="0"/>
              </a:rPr>
              <a:t>AerSimulator</a:t>
            </a:r>
            <a:r>
              <a:rPr lang="en-US" altLang="zh-TW" sz="1600" dirty="0" smtClean="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11 job=execute(qc, backend=sim, shots=1000)</a:t>
            </a:r>
          </a:p>
          <a:p>
            <a:r>
              <a:rPr lang="en-US" altLang="zh-TW" sz="1600" dirty="0">
                <a:solidFill>
                  <a:srgbClr val="3333FF"/>
                </a:solidFill>
                <a:latin typeface="Arial Narrow" panose="020B0606020202030204" pitchFamily="34" charset="0"/>
              </a:rPr>
              <a:t>12 result=</a:t>
            </a:r>
            <a:r>
              <a:rPr lang="en-US" altLang="zh-TW" sz="1600" dirty="0" err="1">
                <a:solidFill>
                  <a:srgbClr val="3333FF"/>
                </a:solidFill>
                <a:latin typeface="Arial Narrow" panose="020B0606020202030204" pitchFamily="34" charset="0"/>
              </a:rPr>
              <a:t>job.result</a:t>
            </a:r>
            <a:r>
              <a:rPr lang="en-US" altLang="zh-TW" sz="1600" dirty="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13 counts=</a:t>
            </a:r>
            <a:r>
              <a:rPr lang="en-US" altLang="zh-TW" sz="1600" dirty="0" err="1">
                <a:solidFill>
                  <a:srgbClr val="3333FF"/>
                </a:solidFill>
                <a:latin typeface="Arial Narrow" panose="020B0606020202030204" pitchFamily="34" charset="0"/>
              </a:rPr>
              <a:t>result.get_counts</a:t>
            </a:r>
            <a:r>
              <a:rPr lang="en-US" altLang="zh-TW" sz="1600" dirty="0">
                <a:solidFill>
                  <a:srgbClr val="3333FF"/>
                </a:solidFill>
                <a:latin typeface="Arial Narrow" panose="020B0606020202030204" pitchFamily="34" charset="0"/>
              </a:rPr>
              <a:t>(qc</a:t>
            </a:r>
            <a:r>
              <a:rPr lang="en-US" altLang="zh-TW" sz="1600" dirty="0" smtClean="0">
                <a:solidFill>
                  <a:srgbClr val="3333FF"/>
                </a:solidFill>
                <a:latin typeface="Arial Narrow" panose="020B0606020202030204" pitchFamily="34" charset="0"/>
              </a:rPr>
              <a:t>)</a:t>
            </a:r>
            <a:endParaRPr lang="en-US" altLang="zh-TW" sz="1600" dirty="0">
              <a:solidFill>
                <a:srgbClr val="3333FF"/>
              </a:solidFill>
              <a:latin typeface="Arial Narrow" panose="020B0606020202030204" pitchFamily="34" charset="0"/>
            </a:endParaRPr>
          </a:p>
        </p:txBody>
      </p:sp>
      <p:sp>
        <p:nvSpPr>
          <p:cNvPr id="8" name="語音泡泡: 矩形 2">
            <a:extLst>
              <a:ext uri="{FF2B5EF4-FFF2-40B4-BE49-F238E27FC236}">
                <a16:creationId xmlns:a16="http://schemas.microsoft.com/office/drawing/2014/main" id="{CD475BB0-F47E-4007-AA0C-4837354643B8}"/>
              </a:ext>
            </a:extLst>
          </p:cNvPr>
          <p:cNvSpPr/>
          <p:nvPr/>
        </p:nvSpPr>
        <p:spPr>
          <a:xfrm>
            <a:off x="4789715" y="653151"/>
            <a:ext cx="4101600" cy="3965021"/>
          </a:xfrm>
          <a:prstGeom prst="wedgeRectCallout">
            <a:avLst>
              <a:gd name="adj1" fmla="val -74018"/>
              <a:gd name="adj2" fmla="val -2001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9 </a:t>
            </a:r>
            <a:r>
              <a:rPr lang="zh-TW" altLang="en-US" dirty="0">
                <a:solidFill>
                  <a:srgbClr val="FF0000"/>
                </a:solidFill>
              </a:rPr>
              <a:t>行使用 </a:t>
            </a:r>
            <a:r>
              <a:rPr lang="en-US" altLang="zh-TW" dirty="0">
                <a:solidFill>
                  <a:srgbClr val="FF0000"/>
                </a:solidFill>
              </a:rPr>
              <a:t>print(qc) </a:t>
            </a:r>
            <a:r>
              <a:rPr lang="zh-TW" altLang="en-US" dirty="0">
                <a:solidFill>
                  <a:srgbClr val="FF0000"/>
                </a:solidFill>
              </a:rPr>
              <a:t>函數顯示變數 </a:t>
            </a:r>
            <a:r>
              <a:rPr lang="en-US" altLang="zh-TW" dirty="0">
                <a:solidFill>
                  <a:srgbClr val="FF0000"/>
                </a:solidFill>
              </a:rPr>
              <a:t>qc </a:t>
            </a:r>
            <a:r>
              <a:rPr lang="zh-TW" altLang="en-US" dirty="0">
                <a:solidFill>
                  <a:srgbClr val="FF0000"/>
                </a:solidFill>
              </a:rPr>
              <a:t>所對應的量子線路。</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10 </a:t>
            </a:r>
            <a:r>
              <a:rPr lang="zh-TW" altLang="en-US" dirty="0">
                <a:solidFill>
                  <a:srgbClr val="FF0000"/>
                </a:solidFill>
              </a:rPr>
              <a:t>行使用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建構量子電腦模擬器物件，儲存於 </a:t>
            </a:r>
            <a:r>
              <a:rPr lang="en-US" altLang="zh-TW" dirty="0">
                <a:solidFill>
                  <a:srgbClr val="FF0000"/>
                </a:solidFill>
              </a:rPr>
              <a:t>sim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11 </a:t>
            </a:r>
            <a:r>
              <a:rPr lang="zh-TW" altLang="en-US" dirty="0">
                <a:solidFill>
                  <a:srgbClr val="FF0000"/>
                </a:solidFill>
              </a:rPr>
              <a:t>行呼叫 </a:t>
            </a:r>
            <a:r>
              <a:rPr lang="en-US" altLang="zh-TW" dirty="0">
                <a:solidFill>
                  <a:srgbClr val="FF0000"/>
                </a:solidFill>
              </a:rPr>
              <a:t>execute </a:t>
            </a:r>
            <a:r>
              <a:rPr lang="zh-TW" altLang="en-US" dirty="0">
                <a:solidFill>
                  <a:srgbClr val="FF0000"/>
                </a:solidFill>
              </a:rPr>
              <a:t>函數建立一個工作，儲存於 </a:t>
            </a:r>
            <a:r>
              <a:rPr lang="en-US" altLang="zh-TW" dirty="0">
                <a:solidFill>
                  <a:srgbClr val="FF0000"/>
                </a:solidFill>
              </a:rPr>
              <a:t>job </a:t>
            </a:r>
            <a:r>
              <a:rPr lang="zh-TW" altLang="en-US" dirty="0">
                <a:solidFill>
                  <a:srgbClr val="FF0000"/>
                </a:solidFill>
              </a:rPr>
              <a:t>變數中，其中傳入</a:t>
            </a:r>
            <a:r>
              <a:rPr lang="zh-TW" altLang="en-US" dirty="0" smtClean="0">
                <a:solidFill>
                  <a:srgbClr val="FF0000"/>
                </a:solidFill>
              </a:rPr>
              <a:t>參數</a:t>
            </a:r>
            <a:r>
              <a:rPr lang="en-US" altLang="zh-TW" dirty="0" smtClean="0">
                <a:solidFill>
                  <a:srgbClr val="FF0000"/>
                </a:solidFill>
              </a:rPr>
              <a:t>qc </a:t>
            </a:r>
            <a:r>
              <a:rPr lang="zh-TW" altLang="en-US" dirty="0">
                <a:solidFill>
                  <a:srgbClr val="FF0000"/>
                </a:solidFill>
              </a:rPr>
              <a:t>表示要執行 </a:t>
            </a:r>
            <a:r>
              <a:rPr lang="en-US" altLang="zh-TW" dirty="0">
                <a:solidFill>
                  <a:srgbClr val="FF0000"/>
                </a:solidFill>
              </a:rPr>
              <a:t>qc </a:t>
            </a:r>
            <a:r>
              <a:rPr lang="zh-TW" altLang="en-US" dirty="0">
                <a:solidFill>
                  <a:srgbClr val="FF0000"/>
                </a:solidFill>
              </a:rPr>
              <a:t>所對應的量子線路，</a:t>
            </a:r>
            <a:r>
              <a:rPr lang="en-US" altLang="zh-TW" dirty="0">
                <a:solidFill>
                  <a:srgbClr val="FF0000"/>
                </a:solidFill>
              </a:rPr>
              <a:t>backend=sim </a:t>
            </a:r>
            <a:r>
              <a:rPr lang="zh-TW" altLang="en-US" dirty="0">
                <a:solidFill>
                  <a:srgbClr val="FF0000"/>
                </a:solidFill>
              </a:rPr>
              <a:t>設定在後端</a:t>
            </a:r>
            <a:r>
              <a:rPr lang="zh-TW" altLang="en-US" dirty="0" smtClean="0">
                <a:solidFill>
                  <a:srgbClr val="FF0000"/>
                </a:solidFill>
              </a:rPr>
              <a:t>使用 </a:t>
            </a:r>
            <a:r>
              <a:rPr lang="en-US" altLang="zh-TW" dirty="0" smtClean="0">
                <a:solidFill>
                  <a:srgbClr val="FF0000"/>
                </a:solidFill>
              </a:rPr>
              <a:t>sim </a:t>
            </a:r>
            <a:r>
              <a:rPr lang="zh-TW" altLang="en-US" dirty="0" smtClean="0">
                <a:solidFill>
                  <a:srgbClr val="FF0000"/>
                </a:solidFill>
              </a:rPr>
              <a:t>物件所</a:t>
            </a:r>
            <a:r>
              <a:rPr lang="zh-TW" altLang="en-US" dirty="0">
                <a:solidFill>
                  <a:srgbClr val="FF0000"/>
                </a:solidFill>
              </a:rPr>
              <a:t>指定的量子電腦模擬器，</a:t>
            </a:r>
            <a:r>
              <a:rPr lang="en-US" altLang="zh-TW" dirty="0">
                <a:solidFill>
                  <a:srgbClr val="FF0000"/>
                </a:solidFill>
              </a:rPr>
              <a:t>shots=1000 </a:t>
            </a:r>
            <a:r>
              <a:rPr lang="zh-TW" altLang="en-US" dirty="0">
                <a:solidFill>
                  <a:srgbClr val="FF0000"/>
                </a:solidFill>
              </a:rPr>
              <a:t>設定在後端量子電腦模擬器上執行</a:t>
            </a:r>
            <a:r>
              <a:rPr lang="zh-TW" altLang="en-US" dirty="0" smtClean="0">
                <a:solidFill>
                  <a:srgbClr val="FF0000"/>
                </a:solidFill>
              </a:rPr>
              <a:t>量子線路 </a:t>
            </a:r>
            <a:r>
              <a:rPr lang="en-US" altLang="zh-TW" dirty="0">
                <a:solidFill>
                  <a:srgbClr val="FF0000"/>
                </a:solidFill>
              </a:rPr>
              <a:t>1000 </a:t>
            </a:r>
            <a:r>
              <a:rPr lang="zh-TW" altLang="en-US" dirty="0">
                <a:solidFill>
                  <a:srgbClr val="FF0000"/>
                </a:solidFill>
              </a:rPr>
              <a:t>次，而每次執行都測量量子位元並將測量結果儲存於古典位元中</a:t>
            </a:r>
            <a:r>
              <a:rPr lang="zh-TW" altLang="en-US" dirty="0" smtClean="0">
                <a:solidFill>
                  <a:srgbClr val="FF0000"/>
                </a:solidFill>
              </a:rPr>
              <a:t>保存</a:t>
            </a:r>
            <a:r>
              <a:rPr lang="zh-TW" altLang="en-US" dirty="0">
                <a:solidFill>
                  <a:srgbClr val="FF0000"/>
                </a:solidFill>
              </a:rPr>
              <a:t>下來。</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12 </a:t>
            </a:r>
            <a:r>
              <a:rPr lang="zh-TW" altLang="en-US" dirty="0">
                <a:solidFill>
                  <a:srgbClr val="FF0000"/>
                </a:solidFill>
              </a:rPr>
              <a:t>行使用 </a:t>
            </a:r>
            <a:r>
              <a:rPr lang="en-US" altLang="zh-TW" dirty="0">
                <a:solidFill>
                  <a:srgbClr val="FF0000"/>
                </a:solidFill>
              </a:rPr>
              <a:t>job </a:t>
            </a:r>
            <a:r>
              <a:rPr lang="zh-TW" altLang="en-US" dirty="0">
                <a:solidFill>
                  <a:srgbClr val="FF0000"/>
                </a:solidFill>
              </a:rPr>
              <a:t>物件的 </a:t>
            </a:r>
            <a:r>
              <a:rPr lang="en-US" altLang="zh-TW" dirty="0">
                <a:solidFill>
                  <a:srgbClr val="FF0000"/>
                </a:solidFill>
              </a:rPr>
              <a:t>result </a:t>
            </a:r>
            <a:r>
              <a:rPr lang="zh-TW" altLang="en-US" dirty="0">
                <a:solidFill>
                  <a:srgbClr val="FF0000"/>
                </a:solidFill>
              </a:rPr>
              <a:t>方法取得 </a:t>
            </a:r>
            <a:r>
              <a:rPr lang="en-US" altLang="zh-TW" dirty="0">
                <a:solidFill>
                  <a:srgbClr val="FF0000"/>
                </a:solidFill>
              </a:rPr>
              <a:t>job </a:t>
            </a:r>
            <a:r>
              <a:rPr lang="zh-TW" altLang="en-US" dirty="0">
                <a:solidFill>
                  <a:srgbClr val="FF0000"/>
                </a:solidFill>
              </a:rPr>
              <a:t>物件的執行相關資訊，儲存於</a:t>
            </a:r>
            <a:r>
              <a:rPr lang="zh-TW" altLang="en-US" dirty="0" smtClean="0">
                <a:solidFill>
                  <a:srgbClr val="FF0000"/>
                </a:solidFill>
              </a:rPr>
              <a:t>物件變數 </a:t>
            </a:r>
            <a:r>
              <a:rPr lang="en-US" altLang="zh-TW" dirty="0">
                <a:solidFill>
                  <a:srgbClr val="FF0000"/>
                </a:solidFill>
              </a:rPr>
              <a:t>result </a:t>
            </a:r>
            <a:r>
              <a:rPr lang="zh-TW" altLang="en-US" dirty="0">
                <a:solidFill>
                  <a:srgbClr val="FF0000"/>
                </a:solidFill>
              </a:rPr>
              <a:t>中。執行相關資訊除了執行環境之外，也包括執行結果，也就是</a:t>
            </a:r>
            <a:r>
              <a:rPr lang="zh-TW" altLang="en-US" dirty="0" smtClean="0">
                <a:solidFill>
                  <a:srgbClr val="FF0000"/>
                </a:solidFill>
              </a:rPr>
              <a:t>量子</a:t>
            </a:r>
            <a:r>
              <a:rPr lang="zh-TW" altLang="en-US" dirty="0">
                <a:solidFill>
                  <a:srgbClr val="FF0000"/>
                </a:solidFill>
              </a:rPr>
              <a:t>線路在量子電腦模擬器上的執行結果。</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13 </a:t>
            </a:r>
            <a:r>
              <a:rPr lang="zh-TW" altLang="en-US" dirty="0">
                <a:solidFill>
                  <a:srgbClr val="FF0000"/>
                </a:solidFill>
              </a:rPr>
              <a:t>行使用 </a:t>
            </a:r>
            <a:r>
              <a:rPr lang="en-US" altLang="zh-TW" dirty="0">
                <a:solidFill>
                  <a:srgbClr val="FF0000"/>
                </a:solidFill>
              </a:rPr>
              <a:t>result </a:t>
            </a:r>
            <a:r>
              <a:rPr lang="zh-TW" altLang="en-US" dirty="0">
                <a:solidFill>
                  <a:srgbClr val="FF0000"/>
                </a:solidFill>
              </a:rPr>
              <a:t>物件的 </a:t>
            </a:r>
            <a:r>
              <a:rPr lang="en-US" altLang="zh-TW" dirty="0" err="1">
                <a:solidFill>
                  <a:srgbClr val="FF0000"/>
                </a:solidFill>
              </a:rPr>
              <a:t>get_counts</a:t>
            </a:r>
            <a:r>
              <a:rPr lang="en-US" altLang="zh-TW" dirty="0">
                <a:solidFill>
                  <a:srgbClr val="FF0000"/>
                </a:solidFill>
              </a:rPr>
              <a:t>(qc) </a:t>
            </a:r>
            <a:r>
              <a:rPr lang="zh-TW" altLang="en-US" dirty="0">
                <a:solidFill>
                  <a:srgbClr val="FF0000"/>
                </a:solidFill>
              </a:rPr>
              <a:t>方法取出有關量子線路各種量測</a:t>
            </a:r>
            <a:r>
              <a:rPr lang="zh-TW" altLang="en-US" dirty="0" smtClean="0">
                <a:solidFill>
                  <a:srgbClr val="FF0000"/>
                </a:solidFill>
              </a:rPr>
              <a:t>結果的</a:t>
            </a:r>
            <a:r>
              <a:rPr lang="zh-TW" altLang="en-US" dirty="0">
                <a:solidFill>
                  <a:srgbClr val="FF0000"/>
                </a:solidFill>
              </a:rPr>
              <a:t>計數（</a:t>
            </a:r>
            <a:r>
              <a:rPr lang="en-US" altLang="zh-TW" dirty="0">
                <a:solidFill>
                  <a:srgbClr val="FF0000"/>
                </a:solidFill>
              </a:rPr>
              <a:t>counts</a:t>
            </a:r>
            <a:r>
              <a:rPr lang="zh-TW" altLang="en-US" dirty="0">
                <a:solidFill>
                  <a:srgbClr val="FF0000"/>
                </a:solidFill>
              </a:rPr>
              <a:t>），並以字典（</a:t>
            </a:r>
            <a:r>
              <a:rPr lang="en-US" altLang="zh-TW" dirty="0" err="1">
                <a:solidFill>
                  <a:srgbClr val="FF0000"/>
                </a:solidFill>
              </a:rPr>
              <a:t>dict</a:t>
            </a:r>
            <a:r>
              <a:rPr lang="zh-TW" altLang="en-US" dirty="0">
                <a:solidFill>
                  <a:srgbClr val="FF0000"/>
                </a:solidFill>
              </a:rPr>
              <a:t>）型別儲存於變數 </a:t>
            </a:r>
            <a:r>
              <a:rPr lang="en-US" altLang="zh-TW" dirty="0">
                <a:solidFill>
                  <a:srgbClr val="FF0000"/>
                </a:solidFill>
              </a:rPr>
              <a:t>counts </a:t>
            </a:r>
            <a:r>
              <a:rPr lang="zh-TW" altLang="en-US" dirty="0">
                <a:solidFill>
                  <a:srgbClr val="FF0000"/>
                </a:solidFill>
              </a:rPr>
              <a:t>中。</a:t>
            </a:r>
          </a:p>
        </p:txBody>
      </p:sp>
    </p:spTree>
    <p:extLst>
      <p:ext uri="{BB962C8B-B14F-4D97-AF65-F5344CB8AC3E}">
        <p14:creationId xmlns:p14="http://schemas.microsoft.com/office/powerpoint/2010/main" val="272156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3.4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3</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44</a:t>
            </a:fld>
            <a:endParaRPr/>
          </a:p>
        </p:txBody>
      </p:sp>
      <p:sp>
        <p:nvSpPr>
          <p:cNvPr id="2" name="矩形 1"/>
          <p:cNvSpPr/>
          <p:nvPr/>
        </p:nvSpPr>
        <p:spPr>
          <a:xfrm>
            <a:off x="457200" y="1098176"/>
            <a:ext cx="5377543" cy="584775"/>
          </a:xfrm>
          <a:prstGeom prst="rect">
            <a:avLst/>
          </a:prstGeom>
        </p:spPr>
        <p:txBody>
          <a:bodyPr wrap="square">
            <a:spAutoFit/>
          </a:bodyPr>
          <a:lstStyle/>
          <a:p>
            <a:r>
              <a:rPr lang="en-US" altLang="zh-TW" sz="1600" dirty="0">
                <a:solidFill>
                  <a:srgbClr val="3333FF"/>
                </a:solidFill>
                <a:latin typeface="Arial Narrow" panose="020B0606020202030204" pitchFamily="34" charset="0"/>
              </a:rPr>
              <a:t>14 print("</a:t>
            </a:r>
            <a:r>
              <a:rPr lang="en-US" altLang="zh-TW" sz="1600" dirty="0" err="1">
                <a:solidFill>
                  <a:srgbClr val="3333FF"/>
                </a:solidFill>
                <a:latin typeface="Arial Narrow" panose="020B0606020202030204" pitchFamily="34" charset="0"/>
              </a:rPr>
              <a:t>Counts:",counts</a:t>
            </a:r>
            <a:r>
              <a:rPr lang="en-US" altLang="zh-TW" sz="1600" dirty="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15 </a:t>
            </a:r>
            <a:r>
              <a:rPr lang="en-US" altLang="zh-TW" sz="1600" dirty="0" err="1">
                <a:solidFill>
                  <a:srgbClr val="3333FF"/>
                </a:solidFill>
                <a:latin typeface="Arial Narrow" panose="020B0606020202030204" pitchFamily="34" charset="0"/>
              </a:rPr>
              <a:t>plot_histogram</a:t>
            </a:r>
            <a:r>
              <a:rPr lang="en-US" altLang="zh-TW" sz="1600" dirty="0">
                <a:solidFill>
                  <a:srgbClr val="3333FF"/>
                </a:solidFill>
                <a:latin typeface="Arial Narrow" panose="020B0606020202030204" pitchFamily="34" charset="0"/>
              </a:rPr>
              <a:t>(counts)</a:t>
            </a:r>
          </a:p>
        </p:txBody>
      </p:sp>
      <p:pic>
        <p:nvPicPr>
          <p:cNvPr id="3" name="圖片 2"/>
          <p:cNvPicPr>
            <a:picLocks noChangeAspect="1"/>
          </p:cNvPicPr>
          <p:nvPr/>
        </p:nvPicPr>
        <p:blipFill>
          <a:blip r:embed="rId3"/>
          <a:stretch>
            <a:fillRect/>
          </a:stretch>
        </p:blipFill>
        <p:spPr>
          <a:xfrm>
            <a:off x="457200" y="1705893"/>
            <a:ext cx="3135086" cy="3393071"/>
          </a:xfrm>
          <a:prstGeom prst="rect">
            <a:avLst/>
          </a:prstGeom>
        </p:spPr>
      </p:pic>
      <p:sp>
        <p:nvSpPr>
          <p:cNvPr id="8" name="語音泡泡: 矩形 2">
            <a:extLst>
              <a:ext uri="{FF2B5EF4-FFF2-40B4-BE49-F238E27FC236}">
                <a16:creationId xmlns:a16="http://schemas.microsoft.com/office/drawing/2014/main" id="{CD475BB0-F47E-4007-AA0C-4837354643B8}"/>
              </a:ext>
            </a:extLst>
          </p:cNvPr>
          <p:cNvSpPr/>
          <p:nvPr/>
        </p:nvSpPr>
        <p:spPr>
          <a:xfrm>
            <a:off x="4716487" y="376386"/>
            <a:ext cx="4188028" cy="4722578"/>
          </a:xfrm>
          <a:prstGeom prst="wedgeRectCallout">
            <a:avLst>
              <a:gd name="adj1" fmla="val -101104"/>
              <a:gd name="adj2" fmla="val -2885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14 </a:t>
            </a:r>
            <a:r>
              <a:rPr lang="zh-TW" altLang="en-US" dirty="0">
                <a:solidFill>
                  <a:srgbClr val="FF0000"/>
                </a:solidFill>
              </a:rPr>
              <a:t>行使用 </a:t>
            </a:r>
            <a:r>
              <a:rPr lang="en-US" altLang="zh-TW" dirty="0">
                <a:solidFill>
                  <a:srgbClr val="FF0000"/>
                </a:solidFill>
              </a:rPr>
              <a:t>print </a:t>
            </a:r>
            <a:r>
              <a:rPr lang="zh-TW" altLang="en-US" dirty="0">
                <a:solidFill>
                  <a:srgbClr val="FF0000"/>
                </a:solidFill>
              </a:rPr>
              <a:t>函數顯示 </a:t>
            </a:r>
            <a:r>
              <a:rPr lang="en-US" altLang="zh-TW" dirty="0">
                <a:solidFill>
                  <a:srgbClr val="FF0000"/>
                </a:solidFill>
              </a:rPr>
              <a:t>"Counts:" </a:t>
            </a:r>
            <a:r>
              <a:rPr lang="zh-TW" altLang="en-US" dirty="0">
                <a:solidFill>
                  <a:srgbClr val="FF0000"/>
                </a:solidFill>
              </a:rPr>
              <a:t>字串及字典型別變數 </a:t>
            </a:r>
            <a:r>
              <a:rPr lang="en-US" altLang="zh-TW" dirty="0">
                <a:solidFill>
                  <a:srgbClr val="FF0000"/>
                </a:solidFill>
              </a:rPr>
              <a:t>counts </a:t>
            </a:r>
            <a:r>
              <a:rPr lang="zh-TW" altLang="en-US" dirty="0">
                <a:solidFill>
                  <a:srgbClr val="FF0000"/>
                </a:solidFill>
              </a:rPr>
              <a:t>的值，在</a:t>
            </a:r>
            <a:r>
              <a:rPr lang="zh-TW" altLang="en-US" dirty="0" smtClean="0">
                <a:solidFill>
                  <a:srgbClr val="FF0000"/>
                </a:solidFill>
              </a:rPr>
              <a:t>這個</a:t>
            </a:r>
            <a:r>
              <a:rPr lang="zh-TW" altLang="en-US" dirty="0">
                <a:solidFill>
                  <a:srgbClr val="FF0000"/>
                </a:solidFill>
              </a:rPr>
              <a:t>程式中 </a:t>
            </a:r>
            <a:r>
              <a:rPr lang="en-US" altLang="zh-TW" dirty="0">
                <a:solidFill>
                  <a:srgbClr val="FF0000"/>
                </a:solidFill>
              </a:rPr>
              <a:t>counts </a:t>
            </a:r>
            <a:r>
              <a:rPr lang="zh-TW" altLang="en-US" dirty="0">
                <a:solidFill>
                  <a:srgbClr val="FF0000"/>
                </a:solidFill>
              </a:rPr>
              <a:t>變數一共有 </a:t>
            </a:r>
            <a:r>
              <a:rPr lang="en-US" altLang="zh-TW" dirty="0">
                <a:solidFill>
                  <a:srgbClr val="FF0000"/>
                </a:solidFill>
              </a:rPr>
              <a:t>2 </a:t>
            </a:r>
            <a:r>
              <a:rPr lang="zh-TW" altLang="en-US" dirty="0">
                <a:solidFill>
                  <a:srgbClr val="FF0000"/>
                </a:solidFill>
              </a:rPr>
              <a:t>個鍵，代表 </a:t>
            </a:r>
            <a:r>
              <a:rPr lang="en-US" altLang="zh-TW" dirty="0">
                <a:solidFill>
                  <a:srgbClr val="FF0000"/>
                </a:solidFill>
              </a:rPr>
              <a:t>1 </a:t>
            </a:r>
            <a:r>
              <a:rPr lang="zh-TW" altLang="en-US" dirty="0">
                <a:solidFill>
                  <a:srgbClr val="FF0000"/>
                </a:solidFill>
              </a:rPr>
              <a:t>個量子位元的 </a:t>
            </a:r>
            <a:r>
              <a:rPr lang="en-US" altLang="zh-TW" dirty="0">
                <a:solidFill>
                  <a:srgbClr val="FF0000"/>
                </a:solidFill>
              </a:rPr>
              <a:t>2 </a:t>
            </a:r>
            <a:r>
              <a:rPr lang="zh-TW" altLang="en-US" dirty="0">
                <a:solidFill>
                  <a:srgbClr val="FF0000"/>
                </a:solidFill>
              </a:rPr>
              <a:t>種可能測量結果</a:t>
            </a:r>
            <a:r>
              <a:rPr lang="zh-TW" altLang="en-US" dirty="0" smtClean="0">
                <a:solidFill>
                  <a:srgbClr val="FF0000"/>
                </a:solidFill>
              </a:rPr>
              <a:t>，一個</a:t>
            </a:r>
            <a:r>
              <a:rPr lang="zh-TW" altLang="en-US" dirty="0">
                <a:solidFill>
                  <a:srgbClr val="FF0000"/>
                </a:solidFill>
              </a:rPr>
              <a:t>鍵是 </a:t>
            </a:r>
            <a:r>
              <a:rPr lang="en-US" altLang="zh-TW" dirty="0">
                <a:solidFill>
                  <a:srgbClr val="FF0000"/>
                </a:solidFill>
              </a:rPr>
              <a:t>'0'</a:t>
            </a:r>
            <a:r>
              <a:rPr lang="zh-TW" altLang="en-US" dirty="0">
                <a:solidFill>
                  <a:srgbClr val="FF0000"/>
                </a:solidFill>
              </a:rPr>
              <a:t>（也就是代表測量為 </a:t>
            </a:r>
            <a:r>
              <a:rPr lang="en-US" altLang="zh-TW" dirty="0" smtClean="0">
                <a:solidFill>
                  <a:srgbClr val="FF0000"/>
                </a:solidFill>
              </a:rPr>
              <a:t>|0&gt;</a:t>
            </a:r>
            <a:r>
              <a:rPr lang="zh-TW" altLang="en-US" dirty="0">
                <a:solidFill>
                  <a:srgbClr val="FF0000"/>
                </a:solidFill>
              </a:rPr>
              <a:t>）</a:t>
            </a:r>
            <a:r>
              <a:rPr lang="zh-TW" altLang="en-US" dirty="0" smtClean="0">
                <a:solidFill>
                  <a:srgbClr val="FF0000"/>
                </a:solidFill>
              </a:rPr>
              <a:t>，</a:t>
            </a:r>
            <a:r>
              <a:rPr lang="zh-TW" altLang="en-US" dirty="0">
                <a:solidFill>
                  <a:srgbClr val="FF0000"/>
                </a:solidFill>
              </a:rPr>
              <a:t>其對應的值（也就是測量計數次數）</a:t>
            </a:r>
            <a:r>
              <a:rPr lang="zh-TW" altLang="en-US" dirty="0" smtClean="0">
                <a:solidFill>
                  <a:srgbClr val="FF0000"/>
                </a:solidFill>
              </a:rPr>
              <a:t>為</a:t>
            </a:r>
            <a:r>
              <a:rPr lang="en-US" altLang="zh-TW" dirty="0" smtClean="0">
                <a:solidFill>
                  <a:srgbClr val="FF0000"/>
                </a:solidFill>
              </a:rPr>
              <a:t>509</a:t>
            </a:r>
            <a:r>
              <a:rPr lang="zh-TW" altLang="en-US" dirty="0">
                <a:solidFill>
                  <a:srgbClr val="FF0000"/>
                </a:solidFill>
              </a:rPr>
              <a:t>，</a:t>
            </a:r>
            <a:r>
              <a:rPr lang="zh-TW" altLang="en-US" dirty="0" smtClean="0">
                <a:solidFill>
                  <a:srgbClr val="FF0000"/>
                </a:solidFill>
              </a:rPr>
              <a:t>接近 </a:t>
            </a:r>
            <a:r>
              <a:rPr lang="en-US" altLang="zh-TW" dirty="0" smtClean="0">
                <a:solidFill>
                  <a:srgbClr val="FF0000"/>
                </a:solidFill>
              </a:rPr>
              <a:t>1000/2</a:t>
            </a:r>
            <a:r>
              <a:rPr lang="zh-TW" altLang="en-US" dirty="0">
                <a:solidFill>
                  <a:srgbClr val="FF0000"/>
                </a:solidFill>
              </a:rPr>
              <a:t>；而另一個鍵是 </a:t>
            </a:r>
            <a:r>
              <a:rPr lang="en-US" altLang="zh-TW" dirty="0">
                <a:solidFill>
                  <a:srgbClr val="FF0000"/>
                </a:solidFill>
              </a:rPr>
              <a:t>'1'</a:t>
            </a:r>
            <a:r>
              <a:rPr lang="zh-TW" altLang="en-US" dirty="0">
                <a:solidFill>
                  <a:srgbClr val="FF0000"/>
                </a:solidFill>
              </a:rPr>
              <a:t>（也就是代表</a:t>
            </a:r>
            <a:r>
              <a:rPr lang="zh-TW" altLang="en-US" dirty="0" smtClean="0">
                <a:solidFill>
                  <a:srgbClr val="FF0000"/>
                </a:solidFill>
              </a:rPr>
              <a:t>測量為 </a:t>
            </a:r>
            <a:r>
              <a:rPr lang="en-US" altLang="zh-TW" dirty="0" smtClean="0">
                <a:solidFill>
                  <a:srgbClr val="FF0000"/>
                </a:solidFill>
              </a:rPr>
              <a:t>|1&gt;</a:t>
            </a:r>
            <a:r>
              <a:rPr lang="zh-TW" altLang="en-US" dirty="0" smtClean="0">
                <a:solidFill>
                  <a:srgbClr val="FF0000"/>
                </a:solidFill>
              </a:rPr>
              <a:t>），</a:t>
            </a:r>
            <a:r>
              <a:rPr lang="zh-TW" altLang="en-US" dirty="0">
                <a:solidFill>
                  <a:srgbClr val="FF0000"/>
                </a:solidFill>
              </a:rPr>
              <a:t>其對應的值（也就是測量計數次數）為 </a:t>
            </a:r>
            <a:r>
              <a:rPr lang="en-US" altLang="zh-TW" dirty="0">
                <a:solidFill>
                  <a:srgbClr val="FF0000"/>
                </a:solidFill>
              </a:rPr>
              <a:t>491</a:t>
            </a:r>
            <a:r>
              <a:rPr lang="zh-TW" altLang="en-US" dirty="0">
                <a:solidFill>
                  <a:srgbClr val="FF0000"/>
                </a:solidFill>
              </a:rPr>
              <a:t>，也接近 </a:t>
            </a:r>
            <a:r>
              <a:rPr lang="en-US" altLang="zh-TW" dirty="0">
                <a:solidFill>
                  <a:srgbClr val="FF0000"/>
                </a:solidFill>
              </a:rPr>
              <a:t>1000/2</a:t>
            </a:r>
            <a:r>
              <a:rPr lang="zh-TW" altLang="en-US" dirty="0">
                <a:solidFill>
                  <a:srgbClr val="FF0000"/>
                </a:solidFill>
              </a:rPr>
              <a:t>。這些鍵在理論上應該都</a:t>
            </a:r>
            <a:r>
              <a:rPr lang="zh-TW" altLang="en-US" dirty="0" smtClean="0">
                <a:solidFill>
                  <a:srgbClr val="FF0000"/>
                </a:solidFill>
              </a:rPr>
              <a:t>對應到</a:t>
            </a:r>
            <a:r>
              <a:rPr lang="zh-TW" altLang="en-US" dirty="0">
                <a:solidFill>
                  <a:srgbClr val="FF0000"/>
                </a:solidFill>
              </a:rPr>
              <a:t>非常接近 </a:t>
            </a:r>
            <a:r>
              <a:rPr lang="en-US" altLang="zh-TW" dirty="0">
                <a:solidFill>
                  <a:srgbClr val="FF0000"/>
                </a:solidFill>
              </a:rPr>
              <a:t>1000/2 </a:t>
            </a:r>
            <a:r>
              <a:rPr lang="zh-TW" altLang="en-US" dirty="0">
                <a:solidFill>
                  <a:srgbClr val="FF0000"/>
                </a:solidFill>
              </a:rPr>
              <a:t>的值。然而，因為量子態本身就帶有隨機性，而量子</a:t>
            </a:r>
            <a:r>
              <a:rPr lang="zh-TW" altLang="en-US" dirty="0" smtClean="0">
                <a:solidFill>
                  <a:srgbClr val="FF0000"/>
                </a:solidFill>
              </a:rPr>
              <a:t>電腦模擬器</a:t>
            </a:r>
            <a:r>
              <a:rPr lang="zh-TW" altLang="en-US" dirty="0">
                <a:solidFill>
                  <a:srgbClr val="FF0000"/>
                </a:solidFill>
              </a:rPr>
              <a:t>也模擬出這個隨機性，因此這些量子位元測量的統計次數與理論數值</a:t>
            </a:r>
            <a:r>
              <a:rPr lang="zh-TW" altLang="en-US" dirty="0" smtClean="0">
                <a:solidFill>
                  <a:srgbClr val="FF0000"/>
                </a:solidFill>
              </a:rPr>
              <a:t>有些微</a:t>
            </a:r>
            <a:r>
              <a:rPr lang="zh-TW" altLang="en-US" dirty="0">
                <a:solidFill>
                  <a:srgbClr val="FF0000"/>
                </a:solidFill>
              </a:rPr>
              <a:t>差異，但是這差異會隨著量子線路執行的次數的增加而逐漸減小</a:t>
            </a:r>
            <a:r>
              <a:rPr lang="zh-TW" altLang="en-US" dirty="0" smtClean="0">
                <a:solidFill>
                  <a:srgbClr val="FF0000"/>
                </a:solidFill>
              </a:rPr>
              <a:t>。</a:t>
            </a:r>
            <a:endParaRPr lang="en-US" altLang="zh-TW" dirty="0" smtClean="0">
              <a:solidFill>
                <a:srgbClr val="FF0000"/>
              </a:solidFill>
            </a:endParaRPr>
          </a:p>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15 </a:t>
            </a:r>
            <a:r>
              <a:rPr lang="zh-TW" altLang="en-US" dirty="0">
                <a:solidFill>
                  <a:srgbClr val="FF0000"/>
                </a:solidFill>
              </a:rPr>
              <a:t>行呼叫 </a:t>
            </a:r>
            <a:r>
              <a:rPr lang="en-US" altLang="zh-TW" dirty="0" err="1">
                <a:solidFill>
                  <a:srgbClr val="FF0000"/>
                </a:solidFill>
              </a:rPr>
              <a:t>plot_histogram</a:t>
            </a:r>
            <a:r>
              <a:rPr lang="en-US" altLang="zh-TW" dirty="0">
                <a:solidFill>
                  <a:srgbClr val="FF0000"/>
                </a:solidFill>
              </a:rPr>
              <a:t>(counts) </a:t>
            </a:r>
            <a:r>
              <a:rPr lang="zh-TW" altLang="en-US" dirty="0">
                <a:solidFill>
                  <a:srgbClr val="FF0000"/>
                </a:solidFill>
              </a:rPr>
              <a:t>函數，將字典型別變數 </a:t>
            </a:r>
            <a:r>
              <a:rPr lang="en-US" altLang="zh-TW" dirty="0">
                <a:solidFill>
                  <a:srgbClr val="FF0000"/>
                </a:solidFill>
              </a:rPr>
              <a:t>counts </a:t>
            </a:r>
            <a:r>
              <a:rPr lang="zh-TW" altLang="en-US" dirty="0">
                <a:solidFill>
                  <a:srgbClr val="FF0000"/>
                </a:solidFill>
              </a:rPr>
              <a:t>中所有鍵</a:t>
            </a:r>
            <a:r>
              <a:rPr lang="zh-TW" altLang="en-US" dirty="0" smtClean="0">
                <a:solidFill>
                  <a:srgbClr val="FF0000"/>
                </a:solidFill>
              </a:rPr>
              <a:t>出現</a:t>
            </a:r>
            <a:r>
              <a:rPr lang="zh-TW" altLang="en-US" dirty="0">
                <a:solidFill>
                  <a:srgbClr val="FF0000"/>
                </a:solidFill>
              </a:rPr>
              <a:t>的機率繪製為直方圖（</a:t>
            </a:r>
            <a:r>
              <a:rPr lang="en-US" altLang="zh-TW" dirty="0">
                <a:solidFill>
                  <a:srgbClr val="FF0000"/>
                </a:solidFill>
              </a:rPr>
              <a:t>histogram</a:t>
            </a:r>
            <a:r>
              <a:rPr lang="zh-TW" altLang="en-US" dirty="0">
                <a:solidFill>
                  <a:srgbClr val="FF0000"/>
                </a:solidFill>
              </a:rPr>
              <a:t>）。透過直方圖，我們就更容易看清楚</a:t>
            </a:r>
            <a:r>
              <a:rPr lang="zh-TW" altLang="en-US" dirty="0" smtClean="0">
                <a:solidFill>
                  <a:srgbClr val="FF0000"/>
                </a:solidFill>
              </a:rPr>
              <a:t>量子</a:t>
            </a:r>
            <a:r>
              <a:rPr lang="en-US" altLang="zh-TW" dirty="0" smtClean="0">
                <a:solidFill>
                  <a:srgbClr val="FF0000"/>
                </a:solidFill>
              </a:rPr>
              <a:t>H </a:t>
            </a:r>
            <a:r>
              <a:rPr lang="zh-TW" altLang="en-US" dirty="0">
                <a:solidFill>
                  <a:srgbClr val="FF0000"/>
                </a:solidFill>
              </a:rPr>
              <a:t>閘的操作可以形成量子位元的均勻疊加（</a:t>
            </a:r>
            <a:r>
              <a:rPr lang="en-US" altLang="zh-TW" dirty="0">
                <a:solidFill>
                  <a:srgbClr val="FF0000"/>
                </a:solidFill>
              </a:rPr>
              <a:t>uniform superposition</a:t>
            </a:r>
            <a:r>
              <a:rPr lang="zh-TW" altLang="en-US" dirty="0">
                <a:solidFill>
                  <a:srgbClr val="FF0000"/>
                </a:solidFill>
              </a:rPr>
              <a:t>）狀態，</a:t>
            </a:r>
            <a:r>
              <a:rPr lang="zh-TW" altLang="en-US" dirty="0" smtClean="0">
                <a:solidFill>
                  <a:srgbClr val="FF0000"/>
                </a:solidFill>
              </a:rPr>
              <a:t>使得量子</a:t>
            </a:r>
            <a:r>
              <a:rPr lang="zh-TW" altLang="en-US" dirty="0">
                <a:solidFill>
                  <a:srgbClr val="FF0000"/>
                </a:solidFill>
              </a:rPr>
              <a:t>位元測量為 </a:t>
            </a:r>
            <a:r>
              <a:rPr lang="en-US" altLang="zh-TW" dirty="0">
                <a:solidFill>
                  <a:srgbClr val="FF0000"/>
                </a:solidFill>
              </a:rPr>
              <a:t>'0' </a:t>
            </a:r>
            <a:r>
              <a:rPr lang="zh-TW" altLang="en-US" dirty="0">
                <a:solidFill>
                  <a:srgbClr val="FF0000"/>
                </a:solidFill>
              </a:rPr>
              <a:t>與測量為 </a:t>
            </a:r>
            <a:r>
              <a:rPr lang="en-US" altLang="zh-TW" dirty="0">
                <a:solidFill>
                  <a:srgbClr val="FF0000"/>
                </a:solidFill>
              </a:rPr>
              <a:t>'1' </a:t>
            </a:r>
            <a:r>
              <a:rPr lang="zh-TW" altLang="en-US" dirty="0">
                <a:solidFill>
                  <a:srgbClr val="FF0000"/>
                </a:solidFill>
              </a:rPr>
              <a:t>的機率在理論上都是 </a:t>
            </a:r>
            <a:r>
              <a:rPr lang="en-US" altLang="zh-TW" dirty="0">
                <a:solidFill>
                  <a:srgbClr val="FF0000"/>
                </a:solidFill>
              </a:rPr>
              <a:t>0.5</a:t>
            </a:r>
            <a:r>
              <a:rPr lang="zh-TW" altLang="en-US" dirty="0">
                <a:solidFill>
                  <a:srgbClr val="FF0000"/>
                </a:solidFill>
              </a:rPr>
              <a:t>，但是因為量子態</a:t>
            </a:r>
            <a:r>
              <a:rPr lang="zh-TW" altLang="en-US" dirty="0" smtClean="0">
                <a:solidFill>
                  <a:srgbClr val="FF0000"/>
                </a:solidFill>
              </a:rPr>
              <a:t>本身</a:t>
            </a:r>
            <a:r>
              <a:rPr lang="zh-TW" altLang="en-US" dirty="0">
                <a:solidFill>
                  <a:srgbClr val="FF0000"/>
                </a:solidFill>
              </a:rPr>
              <a:t>就帶有隨機性，因此透過量子電腦模擬器得到的測量結果測量為 </a:t>
            </a:r>
            <a:r>
              <a:rPr lang="en-US" altLang="zh-TW" dirty="0">
                <a:solidFill>
                  <a:srgbClr val="FF0000"/>
                </a:solidFill>
              </a:rPr>
              <a:t>'0' </a:t>
            </a:r>
            <a:r>
              <a:rPr lang="zh-TW" altLang="en-US" dirty="0">
                <a:solidFill>
                  <a:srgbClr val="FF0000"/>
                </a:solidFill>
              </a:rPr>
              <a:t>與</a:t>
            </a:r>
            <a:r>
              <a:rPr lang="zh-TW" altLang="en-US" dirty="0" smtClean="0">
                <a:solidFill>
                  <a:srgbClr val="FF0000"/>
                </a:solidFill>
              </a:rPr>
              <a:t>測量為 </a:t>
            </a:r>
            <a:r>
              <a:rPr lang="en-US" altLang="zh-TW" dirty="0">
                <a:solidFill>
                  <a:srgbClr val="FF0000"/>
                </a:solidFill>
              </a:rPr>
              <a:t>'1' </a:t>
            </a:r>
            <a:r>
              <a:rPr lang="zh-TW" altLang="en-US" dirty="0">
                <a:solidFill>
                  <a:srgbClr val="FF0000"/>
                </a:solidFill>
              </a:rPr>
              <a:t>的機率大約都是 </a:t>
            </a:r>
            <a:r>
              <a:rPr lang="en-US" altLang="zh-TW" dirty="0">
                <a:solidFill>
                  <a:srgbClr val="FF0000"/>
                </a:solidFill>
              </a:rPr>
              <a:t>0.5 </a:t>
            </a:r>
            <a:r>
              <a:rPr lang="zh-TW" altLang="en-US" dirty="0">
                <a:solidFill>
                  <a:srgbClr val="FF0000"/>
                </a:solidFill>
              </a:rPr>
              <a:t>左右。</a:t>
            </a:r>
          </a:p>
        </p:txBody>
      </p:sp>
    </p:spTree>
    <p:extLst>
      <p:ext uri="{BB962C8B-B14F-4D97-AF65-F5344CB8AC3E}">
        <p14:creationId xmlns:p14="http://schemas.microsoft.com/office/powerpoint/2010/main" val="246764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145142" y="332835"/>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3.5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1</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45</a:t>
            </a:fld>
            <a:endParaRPr/>
          </a:p>
        </p:txBody>
      </p:sp>
      <p:sp>
        <p:nvSpPr>
          <p:cNvPr id="2" name="矩形 1"/>
          <p:cNvSpPr/>
          <p:nvPr/>
        </p:nvSpPr>
        <p:spPr>
          <a:xfrm>
            <a:off x="82800" y="1159823"/>
            <a:ext cx="5464630" cy="2062103"/>
          </a:xfrm>
          <a:prstGeom prst="rect">
            <a:avLst/>
          </a:prstGeom>
        </p:spPr>
        <p:txBody>
          <a:bodyPr wrap="square">
            <a:spAutoFit/>
          </a:bodyPr>
          <a:lstStyle/>
          <a:p>
            <a:r>
              <a:rPr lang="en-US" altLang="zh-TW" sz="1600" dirty="0">
                <a:solidFill>
                  <a:srgbClr val="3333FF"/>
                </a:solidFill>
                <a:latin typeface="Arial Narrow" panose="020B0606020202030204" pitchFamily="34" charset="0"/>
              </a:rPr>
              <a:t> </a:t>
            </a:r>
            <a:r>
              <a:rPr lang="en-US" altLang="zh-TW" sz="1600" dirty="0">
                <a:solidFill>
                  <a:srgbClr val="3333FF"/>
                </a:solidFill>
                <a:latin typeface="Arial Narrow" panose="020B0606020202030204" pitchFamily="34" charset="0"/>
              </a:rPr>
              <a:t>1 #Program 3.5 Measure state of qubit w/ X-gate and H-gate</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QuantumCircuit,execute</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from </a:t>
            </a:r>
            <a:r>
              <a:rPr lang="en-US" altLang="zh-TW" sz="1600" dirty="0" err="1">
                <a:solidFill>
                  <a:srgbClr val="3333FF"/>
                </a:solidFill>
                <a:latin typeface="Arial Narrow" panose="020B0606020202030204" pitchFamily="34" charset="0"/>
              </a:rPr>
              <a:t>qiskit.providers.aer</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AerSimulator</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4 from </a:t>
            </a:r>
            <a:r>
              <a:rPr lang="en-US" altLang="zh-TW" sz="1600" dirty="0" err="1">
                <a:solidFill>
                  <a:srgbClr val="3333FF"/>
                </a:solidFill>
                <a:latin typeface="Arial Narrow" panose="020B0606020202030204" pitchFamily="34" charset="0"/>
              </a:rPr>
              <a:t>qiskit.visualization</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plot_histogram</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5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(1,1)</a:t>
            </a:r>
          </a:p>
          <a:p>
            <a:r>
              <a:rPr lang="en-US" altLang="zh-TW" sz="1600" dirty="0">
                <a:solidFill>
                  <a:srgbClr val="3333FF"/>
                </a:solidFill>
                <a:latin typeface="Arial Narrow" panose="020B0606020202030204" pitchFamily="34" charset="0"/>
              </a:rPr>
              <a:t> 6 </a:t>
            </a:r>
            <a:r>
              <a:rPr lang="en-US" altLang="zh-TW" sz="1600" dirty="0" err="1">
                <a:solidFill>
                  <a:srgbClr val="3333FF"/>
                </a:solidFill>
                <a:latin typeface="Arial Narrow" panose="020B0606020202030204" pitchFamily="34" charset="0"/>
              </a:rPr>
              <a:t>qc.x</a:t>
            </a:r>
            <a:r>
              <a:rPr lang="en-US" altLang="zh-TW" sz="1600" dirty="0">
                <a:solidFill>
                  <a:srgbClr val="3333FF"/>
                </a:solidFill>
                <a:latin typeface="Arial Narrow" panose="020B0606020202030204" pitchFamily="34" charset="0"/>
              </a:rPr>
              <a:t>(0)</a:t>
            </a:r>
          </a:p>
          <a:p>
            <a:r>
              <a:rPr lang="en-US" altLang="zh-TW" sz="1600" dirty="0">
                <a:solidFill>
                  <a:srgbClr val="3333FF"/>
                </a:solidFill>
                <a:latin typeface="Arial Narrow" panose="020B0606020202030204" pitchFamily="34" charset="0"/>
              </a:rPr>
              <a:t> 7 </a:t>
            </a:r>
            <a:r>
              <a:rPr lang="en-US" altLang="zh-TW" sz="1600" dirty="0" err="1">
                <a:solidFill>
                  <a:srgbClr val="3333FF"/>
                </a:solidFill>
                <a:latin typeface="Arial Narrow" panose="020B0606020202030204" pitchFamily="34" charset="0"/>
              </a:rPr>
              <a:t>qc.h</a:t>
            </a:r>
            <a:r>
              <a:rPr lang="en-US" altLang="zh-TW" sz="1600" dirty="0">
                <a:solidFill>
                  <a:srgbClr val="3333FF"/>
                </a:solidFill>
                <a:latin typeface="Arial Narrow" panose="020B0606020202030204" pitchFamily="34" charset="0"/>
              </a:rPr>
              <a:t>(0)</a:t>
            </a:r>
          </a:p>
          <a:p>
            <a:r>
              <a:rPr lang="en-US" altLang="zh-TW" sz="1600" dirty="0">
                <a:solidFill>
                  <a:srgbClr val="3333FF"/>
                </a:solidFill>
                <a:latin typeface="Arial Narrow" panose="020B0606020202030204" pitchFamily="34" charset="0"/>
              </a:rPr>
              <a:t> 8 </a:t>
            </a:r>
            <a:r>
              <a:rPr lang="en-US" altLang="zh-TW" sz="1600" dirty="0" err="1">
                <a:solidFill>
                  <a:srgbClr val="3333FF"/>
                </a:solidFill>
                <a:latin typeface="Arial Narrow" panose="020B0606020202030204" pitchFamily="34" charset="0"/>
              </a:rPr>
              <a:t>qc.measure</a:t>
            </a:r>
            <a:r>
              <a:rPr lang="en-US" altLang="zh-TW" sz="1600" dirty="0">
                <a:solidFill>
                  <a:srgbClr val="3333FF"/>
                </a:solidFill>
                <a:latin typeface="Arial Narrow" panose="020B0606020202030204" pitchFamily="34" charset="0"/>
              </a:rPr>
              <a:t>([0],[0])</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4749143" y="718457"/>
            <a:ext cx="4101600" cy="4319003"/>
          </a:xfrm>
          <a:prstGeom prst="wedgeRectCallout">
            <a:avLst>
              <a:gd name="adj1" fmla="val -73133"/>
              <a:gd name="adj2" fmla="val -2219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類別以及 </a:t>
            </a:r>
            <a:r>
              <a:rPr lang="en-US" altLang="zh-TW" dirty="0" smtClean="0">
                <a:solidFill>
                  <a:srgbClr val="FF0000"/>
                </a:solidFill>
              </a:rPr>
              <a:t>execute</a:t>
            </a:r>
            <a:r>
              <a:rPr lang="zh-TW" altLang="en-US" dirty="0" smtClean="0">
                <a:solidFill>
                  <a:srgbClr val="FF0000"/>
                </a:solidFill>
              </a:rPr>
              <a:t>函數</a:t>
            </a:r>
            <a:r>
              <a:rPr lang="zh-TW" altLang="en-US" dirty="0">
                <a:solidFill>
                  <a:srgbClr val="FF0000"/>
                </a:solidFill>
              </a:rPr>
              <a:t>。</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qiskit.provider.aer</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qiskit.visualization</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plot_histogram</a:t>
            </a:r>
            <a:r>
              <a:rPr lang="en-US" altLang="zh-TW" dirty="0">
                <a:solidFill>
                  <a:srgbClr val="FF0000"/>
                </a:solidFill>
              </a:rPr>
              <a:t> </a:t>
            </a:r>
            <a:r>
              <a:rPr lang="zh-TW" altLang="en-US" dirty="0">
                <a:solidFill>
                  <a:srgbClr val="FF0000"/>
                </a:solidFill>
              </a:rPr>
              <a:t>函數。</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(1,1) </a:t>
            </a:r>
            <a:r>
              <a:rPr lang="zh-TW" altLang="en-US" dirty="0">
                <a:solidFill>
                  <a:srgbClr val="FF0000"/>
                </a:solidFill>
              </a:rPr>
              <a:t>建構一個包含 </a:t>
            </a:r>
            <a:r>
              <a:rPr lang="en-US" altLang="zh-TW" dirty="0">
                <a:solidFill>
                  <a:srgbClr val="FF0000"/>
                </a:solidFill>
              </a:rPr>
              <a:t>1 </a:t>
            </a:r>
            <a:r>
              <a:rPr lang="zh-TW" altLang="en-US" dirty="0">
                <a:solidFill>
                  <a:srgbClr val="FF0000"/>
                </a:solidFill>
              </a:rPr>
              <a:t>個量子位元及 </a:t>
            </a:r>
            <a:r>
              <a:rPr lang="en-US" altLang="zh-TW" dirty="0">
                <a:solidFill>
                  <a:srgbClr val="FF0000"/>
                </a:solidFill>
              </a:rPr>
              <a:t>1 </a:t>
            </a:r>
            <a:r>
              <a:rPr lang="zh-TW" altLang="en-US" dirty="0">
                <a:solidFill>
                  <a:srgbClr val="FF0000"/>
                </a:solidFill>
              </a:rPr>
              <a:t>個古典</a:t>
            </a:r>
            <a:r>
              <a:rPr lang="zh-TW" altLang="en-US" dirty="0" smtClean="0">
                <a:solidFill>
                  <a:srgbClr val="FF0000"/>
                </a:solidFill>
              </a:rPr>
              <a:t>位元的</a:t>
            </a:r>
            <a:r>
              <a:rPr lang="zh-TW" altLang="en-US" dirty="0">
                <a:solidFill>
                  <a:srgbClr val="FF0000"/>
                </a:solidFill>
              </a:rPr>
              <a:t>量子線路物件，儲存於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qc.x</a:t>
            </a:r>
            <a:r>
              <a:rPr lang="en-US" altLang="zh-TW" dirty="0">
                <a:solidFill>
                  <a:srgbClr val="FF0000"/>
                </a:solidFill>
              </a:rPr>
              <a:t>(0)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x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0 </a:t>
            </a:r>
            <a:r>
              <a:rPr lang="zh-TW" altLang="en-US" dirty="0">
                <a:solidFill>
                  <a:srgbClr val="FF0000"/>
                </a:solidFill>
              </a:rPr>
              <a:t>的量子位元進行 </a:t>
            </a:r>
            <a:r>
              <a:rPr lang="en-US" altLang="zh-TW" dirty="0">
                <a:solidFill>
                  <a:srgbClr val="FF0000"/>
                </a:solidFill>
              </a:rPr>
              <a:t>X </a:t>
            </a:r>
            <a:r>
              <a:rPr lang="zh-TW" altLang="en-US" dirty="0">
                <a:solidFill>
                  <a:srgbClr val="FF0000"/>
                </a:solidFill>
              </a:rPr>
              <a:t>閘運算。</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qc.h</a:t>
            </a:r>
            <a:r>
              <a:rPr lang="en-US" altLang="zh-TW" dirty="0">
                <a:solidFill>
                  <a:srgbClr val="FF0000"/>
                </a:solidFill>
              </a:rPr>
              <a:t>(0)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h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0 </a:t>
            </a:r>
            <a:r>
              <a:rPr lang="zh-TW" altLang="en-US" dirty="0">
                <a:solidFill>
                  <a:srgbClr val="FF0000"/>
                </a:solidFill>
              </a:rPr>
              <a:t>的量子位元進行 </a:t>
            </a:r>
            <a:r>
              <a:rPr lang="en-US" altLang="zh-TW" dirty="0">
                <a:solidFill>
                  <a:srgbClr val="FF0000"/>
                </a:solidFill>
              </a:rPr>
              <a:t>H </a:t>
            </a:r>
            <a:r>
              <a:rPr lang="zh-TW" altLang="en-US" dirty="0">
                <a:solidFill>
                  <a:srgbClr val="FF0000"/>
                </a:solidFill>
              </a:rPr>
              <a:t>閘運算。</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8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measure </a:t>
            </a:r>
            <a:r>
              <a:rPr lang="zh-TW" altLang="en-US" dirty="0">
                <a:solidFill>
                  <a:srgbClr val="FF0000"/>
                </a:solidFill>
              </a:rPr>
              <a:t>方法在量子線路中加入測量單元</a:t>
            </a:r>
            <a:r>
              <a:rPr lang="zh-TW" altLang="en-US" dirty="0" smtClean="0">
                <a:solidFill>
                  <a:srgbClr val="FF0000"/>
                </a:solidFill>
              </a:rPr>
              <a:t>，傳</a:t>
            </a:r>
            <a:r>
              <a:rPr lang="zh-TW" altLang="en-US" dirty="0">
                <a:solidFill>
                  <a:srgbClr val="FF0000"/>
                </a:solidFill>
              </a:rPr>
              <a:t>入兩個串列參數 </a:t>
            </a:r>
            <a:r>
              <a:rPr lang="en-US" altLang="zh-TW" dirty="0">
                <a:solidFill>
                  <a:srgbClr val="FF0000"/>
                </a:solidFill>
              </a:rPr>
              <a:t>[0] </a:t>
            </a:r>
            <a:r>
              <a:rPr lang="zh-TW" altLang="en-US" dirty="0">
                <a:solidFill>
                  <a:srgbClr val="FF0000"/>
                </a:solidFill>
              </a:rPr>
              <a:t>及 </a:t>
            </a:r>
            <a:r>
              <a:rPr lang="en-US" altLang="zh-TW" dirty="0">
                <a:solidFill>
                  <a:srgbClr val="FF0000"/>
                </a:solidFill>
              </a:rPr>
              <a:t>[0]</a:t>
            </a:r>
            <a:r>
              <a:rPr lang="zh-TW" altLang="en-US" dirty="0">
                <a:solidFill>
                  <a:srgbClr val="FF0000"/>
                </a:solidFill>
              </a:rPr>
              <a:t>，以測量索引值為 </a:t>
            </a:r>
            <a:r>
              <a:rPr lang="en-US" altLang="zh-TW" dirty="0">
                <a:solidFill>
                  <a:srgbClr val="FF0000"/>
                </a:solidFill>
              </a:rPr>
              <a:t>0 </a:t>
            </a:r>
            <a:r>
              <a:rPr lang="zh-TW" altLang="en-US" dirty="0">
                <a:solidFill>
                  <a:srgbClr val="FF0000"/>
                </a:solidFill>
              </a:rPr>
              <a:t>的量子位元，並將測量</a:t>
            </a:r>
            <a:r>
              <a:rPr lang="zh-TW" altLang="en-US" dirty="0" smtClean="0">
                <a:solidFill>
                  <a:srgbClr val="FF0000"/>
                </a:solidFill>
              </a:rPr>
              <a:t>結果儲存</a:t>
            </a:r>
            <a:r>
              <a:rPr lang="zh-TW" altLang="en-US" dirty="0">
                <a:solidFill>
                  <a:srgbClr val="FF0000"/>
                </a:solidFill>
              </a:rPr>
              <a:t>於索引值為 </a:t>
            </a:r>
            <a:r>
              <a:rPr lang="en-US" altLang="zh-TW" dirty="0">
                <a:solidFill>
                  <a:srgbClr val="FF0000"/>
                </a:solidFill>
              </a:rPr>
              <a:t>0 </a:t>
            </a:r>
            <a:r>
              <a:rPr lang="zh-TW" altLang="en-US" dirty="0">
                <a:solidFill>
                  <a:srgbClr val="FF0000"/>
                </a:solidFill>
              </a:rPr>
              <a:t>的古典位元。</a:t>
            </a:r>
          </a:p>
        </p:txBody>
      </p:sp>
    </p:spTree>
    <p:extLst>
      <p:ext uri="{BB962C8B-B14F-4D97-AF65-F5344CB8AC3E}">
        <p14:creationId xmlns:p14="http://schemas.microsoft.com/office/powerpoint/2010/main" val="192969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3.5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2</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46</a:t>
            </a:fld>
            <a:endParaRPr/>
          </a:p>
        </p:txBody>
      </p:sp>
      <p:sp>
        <p:nvSpPr>
          <p:cNvPr id="2" name="矩形 1"/>
          <p:cNvSpPr/>
          <p:nvPr/>
        </p:nvSpPr>
        <p:spPr>
          <a:xfrm>
            <a:off x="428171" y="1228853"/>
            <a:ext cx="5464630" cy="1569660"/>
          </a:xfrm>
          <a:prstGeom prst="rect">
            <a:avLst/>
          </a:prstGeom>
        </p:spPr>
        <p:txBody>
          <a:bodyPr wrap="square">
            <a:spAutoFit/>
          </a:bodyPr>
          <a:lstStyle/>
          <a:p>
            <a:r>
              <a:rPr lang="en-US" altLang="zh-TW" sz="1600" dirty="0" smtClean="0">
                <a:solidFill>
                  <a:srgbClr val="3333FF"/>
                </a:solidFill>
                <a:latin typeface="Arial Narrow" panose="020B0606020202030204" pitchFamily="34" charset="0"/>
              </a:rPr>
              <a:t>  9 </a:t>
            </a:r>
            <a:r>
              <a:rPr lang="en-US" altLang="zh-TW" sz="1600" dirty="0">
                <a:solidFill>
                  <a:srgbClr val="3333FF"/>
                </a:solidFill>
                <a:latin typeface="Arial Narrow" panose="020B0606020202030204" pitchFamily="34" charset="0"/>
              </a:rPr>
              <a:t>print("This is |-&gt;:")</a:t>
            </a:r>
          </a:p>
          <a:p>
            <a:r>
              <a:rPr lang="en-US" altLang="zh-TW" sz="1600" dirty="0">
                <a:solidFill>
                  <a:srgbClr val="3333FF"/>
                </a:solidFill>
                <a:latin typeface="Arial Narrow" panose="020B0606020202030204" pitchFamily="34" charset="0"/>
              </a:rPr>
              <a:t>10 print(qc)</a:t>
            </a:r>
          </a:p>
          <a:p>
            <a:r>
              <a:rPr lang="en-US" altLang="zh-TW" sz="1600" dirty="0">
                <a:solidFill>
                  <a:srgbClr val="3333FF"/>
                </a:solidFill>
                <a:latin typeface="Arial Narrow" panose="020B0606020202030204" pitchFamily="34" charset="0"/>
              </a:rPr>
              <a:t>11 sim=</a:t>
            </a:r>
            <a:r>
              <a:rPr lang="en-US" altLang="zh-TW" sz="1600" dirty="0" err="1">
                <a:solidFill>
                  <a:srgbClr val="3333FF"/>
                </a:solidFill>
                <a:latin typeface="Arial Narrow" panose="020B0606020202030204" pitchFamily="34" charset="0"/>
              </a:rPr>
              <a:t>AerSimulator</a:t>
            </a:r>
            <a:r>
              <a:rPr lang="en-US" altLang="zh-TW" sz="1600" dirty="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12 job=execute(qc, backend=sim, shots=1000)</a:t>
            </a:r>
          </a:p>
          <a:p>
            <a:r>
              <a:rPr lang="en-US" altLang="zh-TW" sz="1600" dirty="0">
                <a:solidFill>
                  <a:srgbClr val="3333FF"/>
                </a:solidFill>
                <a:latin typeface="Arial Narrow" panose="020B0606020202030204" pitchFamily="34" charset="0"/>
              </a:rPr>
              <a:t>13 result=</a:t>
            </a:r>
            <a:r>
              <a:rPr lang="en-US" altLang="zh-TW" sz="1600" dirty="0" err="1">
                <a:solidFill>
                  <a:srgbClr val="3333FF"/>
                </a:solidFill>
                <a:latin typeface="Arial Narrow" panose="020B0606020202030204" pitchFamily="34" charset="0"/>
              </a:rPr>
              <a:t>job.result</a:t>
            </a:r>
            <a:r>
              <a:rPr lang="en-US" altLang="zh-TW" sz="1600" dirty="0" smtClean="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14 counts=</a:t>
            </a:r>
            <a:r>
              <a:rPr lang="en-US" altLang="zh-TW" sz="1600" dirty="0" err="1">
                <a:solidFill>
                  <a:srgbClr val="3333FF"/>
                </a:solidFill>
                <a:latin typeface="Arial Narrow" panose="020B0606020202030204" pitchFamily="34" charset="0"/>
              </a:rPr>
              <a:t>result.get_counts</a:t>
            </a:r>
            <a:r>
              <a:rPr lang="en-US" altLang="zh-TW" sz="1600" dirty="0">
                <a:solidFill>
                  <a:srgbClr val="3333FF"/>
                </a:solidFill>
                <a:latin typeface="Arial Narrow" panose="020B0606020202030204" pitchFamily="34" charset="0"/>
              </a:rPr>
              <a:t>(qc</a:t>
            </a:r>
            <a:r>
              <a:rPr lang="en-US" altLang="zh-TW" sz="1600" dirty="0" smtClean="0">
                <a:solidFill>
                  <a:srgbClr val="3333FF"/>
                </a:solidFill>
                <a:latin typeface="Arial Narrow" panose="020B0606020202030204" pitchFamily="34" charset="0"/>
              </a:rPr>
              <a:t>)</a:t>
            </a:r>
            <a:endParaRPr lang="en-US" altLang="zh-TW" sz="1600" dirty="0">
              <a:solidFill>
                <a:srgbClr val="3333FF"/>
              </a:solidFill>
              <a:latin typeface="Arial Narrow" panose="020B0606020202030204" pitchFamily="34" charset="0"/>
            </a:endParaRPr>
          </a:p>
        </p:txBody>
      </p:sp>
      <p:sp>
        <p:nvSpPr>
          <p:cNvPr id="8" name="語音泡泡: 矩形 2">
            <a:extLst>
              <a:ext uri="{FF2B5EF4-FFF2-40B4-BE49-F238E27FC236}">
                <a16:creationId xmlns:a16="http://schemas.microsoft.com/office/drawing/2014/main" id="{CD475BB0-F47E-4007-AA0C-4837354643B8}"/>
              </a:ext>
            </a:extLst>
          </p:cNvPr>
          <p:cNvSpPr/>
          <p:nvPr/>
        </p:nvSpPr>
        <p:spPr>
          <a:xfrm>
            <a:off x="4785429" y="361864"/>
            <a:ext cx="4101600" cy="4594765"/>
          </a:xfrm>
          <a:prstGeom prst="wedgeRectCallout">
            <a:avLst>
              <a:gd name="adj1" fmla="val -74018"/>
              <a:gd name="adj2" fmla="val -2213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9 </a:t>
            </a:r>
            <a:r>
              <a:rPr lang="zh-TW" altLang="en-US" dirty="0">
                <a:solidFill>
                  <a:srgbClr val="FF0000"/>
                </a:solidFill>
              </a:rPr>
              <a:t>行使用 </a:t>
            </a:r>
            <a:r>
              <a:rPr lang="en-US" altLang="zh-TW" dirty="0">
                <a:solidFill>
                  <a:srgbClr val="FF0000"/>
                </a:solidFill>
              </a:rPr>
              <a:t>print("This is |-&gt;:") </a:t>
            </a:r>
            <a:r>
              <a:rPr lang="zh-TW" altLang="en-US" dirty="0">
                <a:solidFill>
                  <a:srgbClr val="FF0000"/>
                </a:solidFill>
              </a:rPr>
              <a:t>函數顯示 </a:t>
            </a:r>
            <a:r>
              <a:rPr lang="en-US" altLang="zh-TW" dirty="0">
                <a:solidFill>
                  <a:srgbClr val="FF0000"/>
                </a:solidFill>
              </a:rPr>
              <a:t>"This is |-&gt;:" </a:t>
            </a:r>
            <a:r>
              <a:rPr lang="zh-TW" altLang="en-US" dirty="0">
                <a:solidFill>
                  <a:srgbClr val="FF0000"/>
                </a:solidFill>
              </a:rPr>
              <a:t>字串。</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10 </a:t>
            </a:r>
            <a:r>
              <a:rPr lang="zh-TW" altLang="en-US" dirty="0">
                <a:solidFill>
                  <a:srgbClr val="FF0000"/>
                </a:solidFill>
              </a:rPr>
              <a:t>行使用 </a:t>
            </a:r>
            <a:r>
              <a:rPr lang="en-US" altLang="zh-TW" dirty="0">
                <a:solidFill>
                  <a:srgbClr val="FF0000"/>
                </a:solidFill>
              </a:rPr>
              <a:t>print(qc) </a:t>
            </a:r>
            <a:r>
              <a:rPr lang="zh-TW" altLang="en-US" dirty="0">
                <a:solidFill>
                  <a:srgbClr val="FF0000"/>
                </a:solidFill>
              </a:rPr>
              <a:t>函數顯示變數 </a:t>
            </a:r>
            <a:r>
              <a:rPr lang="en-US" altLang="zh-TW" dirty="0">
                <a:solidFill>
                  <a:srgbClr val="FF0000"/>
                </a:solidFill>
              </a:rPr>
              <a:t>qc </a:t>
            </a:r>
            <a:r>
              <a:rPr lang="zh-TW" altLang="en-US" dirty="0">
                <a:solidFill>
                  <a:srgbClr val="FF0000"/>
                </a:solidFill>
              </a:rPr>
              <a:t>所對應的量子線路。</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11 </a:t>
            </a:r>
            <a:r>
              <a:rPr lang="zh-TW" altLang="en-US" dirty="0">
                <a:solidFill>
                  <a:srgbClr val="FF0000"/>
                </a:solidFill>
              </a:rPr>
              <a:t>行使用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建構量子電腦模擬器物件，儲存於 </a:t>
            </a:r>
            <a:r>
              <a:rPr lang="en-US" altLang="zh-TW" dirty="0">
                <a:solidFill>
                  <a:srgbClr val="FF0000"/>
                </a:solidFill>
              </a:rPr>
              <a:t>sim </a:t>
            </a:r>
            <a:r>
              <a:rPr lang="zh-TW" altLang="en-US" dirty="0">
                <a:solidFill>
                  <a:srgbClr val="FF0000"/>
                </a:solidFill>
              </a:rPr>
              <a:t>變數中</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12 </a:t>
            </a:r>
            <a:r>
              <a:rPr lang="zh-TW" altLang="en-US" dirty="0">
                <a:solidFill>
                  <a:srgbClr val="FF0000"/>
                </a:solidFill>
              </a:rPr>
              <a:t>行呼叫 </a:t>
            </a:r>
            <a:r>
              <a:rPr lang="en-US" altLang="zh-TW" dirty="0">
                <a:solidFill>
                  <a:srgbClr val="FF0000"/>
                </a:solidFill>
              </a:rPr>
              <a:t>execute </a:t>
            </a:r>
            <a:r>
              <a:rPr lang="zh-TW" altLang="en-US" dirty="0">
                <a:solidFill>
                  <a:srgbClr val="FF0000"/>
                </a:solidFill>
              </a:rPr>
              <a:t>函數建立一個工作</a:t>
            </a:r>
            <a:r>
              <a:rPr lang="zh-TW" altLang="en-US" dirty="0" smtClean="0">
                <a:solidFill>
                  <a:srgbClr val="FF0000"/>
                </a:solidFill>
              </a:rPr>
              <a:t>，儲存於 </a:t>
            </a:r>
            <a:r>
              <a:rPr lang="en-US" altLang="zh-TW" dirty="0" smtClean="0">
                <a:solidFill>
                  <a:srgbClr val="FF0000"/>
                </a:solidFill>
              </a:rPr>
              <a:t>job </a:t>
            </a:r>
            <a:r>
              <a:rPr lang="zh-TW" altLang="en-US" dirty="0" smtClean="0">
                <a:solidFill>
                  <a:srgbClr val="FF0000"/>
                </a:solidFill>
              </a:rPr>
              <a:t>變數中，其中傳入參數</a:t>
            </a:r>
            <a:r>
              <a:rPr lang="en-US" altLang="zh-TW" dirty="0" smtClean="0">
                <a:solidFill>
                  <a:srgbClr val="FF0000"/>
                </a:solidFill>
              </a:rPr>
              <a:t>qc </a:t>
            </a:r>
            <a:r>
              <a:rPr lang="zh-TW" altLang="en-US" dirty="0" smtClean="0">
                <a:solidFill>
                  <a:srgbClr val="FF0000"/>
                </a:solidFill>
              </a:rPr>
              <a:t>表示要執行 </a:t>
            </a:r>
            <a:r>
              <a:rPr lang="en-US" altLang="zh-TW" dirty="0" smtClean="0">
                <a:solidFill>
                  <a:srgbClr val="FF0000"/>
                </a:solidFill>
              </a:rPr>
              <a:t>qc </a:t>
            </a:r>
            <a:r>
              <a:rPr lang="zh-TW" altLang="en-US" dirty="0" smtClean="0">
                <a:solidFill>
                  <a:srgbClr val="FF0000"/>
                </a:solidFill>
              </a:rPr>
              <a:t>所對應的量子線路，</a:t>
            </a:r>
            <a:r>
              <a:rPr lang="en-US" altLang="zh-TW" dirty="0" smtClean="0">
                <a:solidFill>
                  <a:srgbClr val="FF0000"/>
                </a:solidFill>
              </a:rPr>
              <a:t>backend=sim </a:t>
            </a:r>
            <a:r>
              <a:rPr lang="zh-TW" altLang="en-US" dirty="0">
                <a:solidFill>
                  <a:srgbClr val="FF0000"/>
                </a:solidFill>
              </a:rPr>
              <a:t>設定在後端使用 </a:t>
            </a:r>
            <a:r>
              <a:rPr lang="en-US" altLang="zh-TW" dirty="0">
                <a:solidFill>
                  <a:srgbClr val="FF0000"/>
                </a:solidFill>
              </a:rPr>
              <a:t>sim </a:t>
            </a:r>
            <a:r>
              <a:rPr lang="zh-TW" altLang="en-US" dirty="0" smtClean="0">
                <a:solidFill>
                  <a:srgbClr val="FF0000"/>
                </a:solidFill>
              </a:rPr>
              <a:t>物件所</a:t>
            </a:r>
            <a:r>
              <a:rPr lang="zh-TW" altLang="en-US" dirty="0">
                <a:solidFill>
                  <a:srgbClr val="FF0000"/>
                </a:solidFill>
              </a:rPr>
              <a:t>指定的量子電腦</a:t>
            </a:r>
            <a:r>
              <a:rPr lang="zh-TW" altLang="en-US" dirty="0" smtClean="0">
                <a:solidFill>
                  <a:srgbClr val="FF0000"/>
                </a:solidFill>
              </a:rPr>
              <a:t>模擬器，</a:t>
            </a:r>
            <a:r>
              <a:rPr lang="en-US" altLang="zh-TW" dirty="0" smtClean="0">
                <a:solidFill>
                  <a:srgbClr val="FF0000"/>
                </a:solidFill>
              </a:rPr>
              <a:t>shots=1000 </a:t>
            </a:r>
            <a:r>
              <a:rPr lang="zh-TW" altLang="en-US" dirty="0">
                <a:solidFill>
                  <a:srgbClr val="FF0000"/>
                </a:solidFill>
              </a:rPr>
              <a:t>設定在後端量子電腦模擬器上執行</a:t>
            </a:r>
            <a:r>
              <a:rPr lang="zh-TW" altLang="en-US" dirty="0" smtClean="0">
                <a:solidFill>
                  <a:srgbClr val="FF0000"/>
                </a:solidFill>
              </a:rPr>
              <a:t>量子線路 </a:t>
            </a:r>
            <a:r>
              <a:rPr lang="en-US" altLang="zh-TW" dirty="0">
                <a:solidFill>
                  <a:srgbClr val="FF0000"/>
                </a:solidFill>
              </a:rPr>
              <a:t>1000 </a:t>
            </a:r>
            <a:r>
              <a:rPr lang="zh-TW" altLang="en-US" dirty="0">
                <a:solidFill>
                  <a:srgbClr val="FF0000"/>
                </a:solidFill>
              </a:rPr>
              <a:t>次，而每次執行都測量量子位元並將測量結果儲存於古典位元中</a:t>
            </a:r>
            <a:r>
              <a:rPr lang="zh-TW" altLang="en-US" dirty="0" smtClean="0">
                <a:solidFill>
                  <a:srgbClr val="FF0000"/>
                </a:solidFill>
              </a:rPr>
              <a:t>保存</a:t>
            </a:r>
            <a:r>
              <a:rPr lang="zh-TW" altLang="en-US" dirty="0">
                <a:solidFill>
                  <a:srgbClr val="FF0000"/>
                </a:solidFill>
              </a:rPr>
              <a:t>下來。</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13 </a:t>
            </a:r>
            <a:r>
              <a:rPr lang="zh-TW" altLang="en-US" dirty="0">
                <a:solidFill>
                  <a:srgbClr val="FF0000"/>
                </a:solidFill>
              </a:rPr>
              <a:t>行使用 </a:t>
            </a:r>
            <a:r>
              <a:rPr lang="en-US" altLang="zh-TW" dirty="0">
                <a:solidFill>
                  <a:srgbClr val="FF0000"/>
                </a:solidFill>
              </a:rPr>
              <a:t>job </a:t>
            </a:r>
            <a:r>
              <a:rPr lang="zh-TW" altLang="en-US" dirty="0">
                <a:solidFill>
                  <a:srgbClr val="FF0000"/>
                </a:solidFill>
              </a:rPr>
              <a:t>物件的 </a:t>
            </a:r>
            <a:r>
              <a:rPr lang="en-US" altLang="zh-TW" dirty="0">
                <a:solidFill>
                  <a:srgbClr val="FF0000"/>
                </a:solidFill>
              </a:rPr>
              <a:t>result </a:t>
            </a:r>
            <a:r>
              <a:rPr lang="zh-TW" altLang="en-US" dirty="0">
                <a:solidFill>
                  <a:srgbClr val="FF0000"/>
                </a:solidFill>
              </a:rPr>
              <a:t>方法取得 </a:t>
            </a:r>
            <a:r>
              <a:rPr lang="en-US" altLang="zh-TW" dirty="0">
                <a:solidFill>
                  <a:srgbClr val="FF0000"/>
                </a:solidFill>
              </a:rPr>
              <a:t>job </a:t>
            </a:r>
            <a:r>
              <a:rPr lang="zh-TW" altLang="en-US" dirty="0">
                <a:solidFill>
                  <a:srgbClr val="FF0000"/>
                </a:solidFill>
              </a:rPr>
              <a:t>物件的執行相關資訊，儲存於</a:t>
            </a:r>
            <a:r>
              <a:rPr lang="zh-TW" altLang="en-US" dirty="0" smtClean="0">
                <a:solidFill>
                  <a:srgbClr val="FF0000"/>
                </a:solidFill>
              </a:rPr>
              <a:t>物件變數 </a:t>
            </a:r>
            <a:r>
              <a:rPr lang="en-US" altLang="zh-TW" dirty="0">
                <a:solidFill>
                  <a:srgbClr val="FF0000"/>
                </a:solidFill>
              </a:rPr>
              <a:t>result </a:t>
            </a:r>
            <a:r>
              <a:rPr lang="zh-TW" altLang="en-US" dirty="0">
                <a:solidFill>
                  <a:srgbClr val="FF0000"/>
                </a:solidFill>
              </a:rPr>
              <a:t>中。執行相關資訊除了執行環境之外，也包括執行結果，也就是</a:t>
            </a:r>
            <a:r>
              <a:rPr lang="zh-TW" altLang="en-US" dirty="0" smtClean="0">
                <a:solidFill>
                  <a:srgbClr val="FF0000"/>
                </a:solidFill>
              </a:rPr>
              <a:t>量子</a:t>
            </a:r>
            <a:r>
              <a:rPr lang="zh-TW" altLang="en-US" dirty="0">
                <a:solidFill>
                  <a:srgbClr val="FF0000"/>
                </a:solidFill>
              </a:rPr>
              <a:t>線路在量子電腦模擬器上的執行結果</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14 </a:t>
            </a:r>
            <a:r>
              <a:rPr lang="zh-TW" altLang="en-US" dirty="0">
                <a:solidFill>
                  <a:srgbClr val="FF0000"/>
                </a:solidFill>
              </a:rPr>
              <a:t>行使用 </a:t>
            </a:r>
            <a:r>
              <a:rPr lang="en-US" altLang="zh-TW" dirty="0">
                <a:solidFill>
                  <a:srgbClr val="FF0000"/>
                </a:solidFill>
              </a:rPr>
              <a:t>result </a:t>
            </a:r>
            <a:r>
              <a:rPr lang="zh-TW" altLang="en-US" dirty="0">
                <a:solidFill>
                  <a:srgbClr val="FF0000"/>
                </a:solidFill>
              </a:rPr>
              <a:t>物件的 </a:t>
            </a:r>
            <a:r>
              <a:rPr lang="en-US" altLang="zh-TW" dirty="0" err="1">
                <a:solidFill>
                  <a:srgbClr val="FF0000"/>
                </a:solidFill>
              </a:rPr>
              <a:t>get_counts</a:t>
            </a:r>
            <a:r>
              <a:rPr lang="en-US" altLang="zh-TW" dirty="0">
                <a:solidFill>
                  <a:srgbClr val="FF0000"/>
                </a:solidFill>
              </a:rPr>
              <a:t>(qc) </a:t>
            </a:r>
            <a:r>
              <a:rPr lang="zh-TW" altLang="en-US" dirty="0">
                <a:solidFill>
                  <a:srgbClr val="FF0000"/>
                </a:solidFill>
              </a:rPr>
              <a:t>方法取出有關量子線路各種量測結果</a:t>
            </a:r>
          </a:p>
          <a:p>
            <a:r>
              <a:rPr lang="zh-TW" altLang="en-US" dirty="0">
                <a:solidFill>
                  <a:srgbClr val="FF0000"/>
                </a:solidFill>
              </a:rPr>
              <a:t>的計數（</a:t>
            </a:r>
            <a:r>
              <a:rPr lang="en-US" altLang="zh-TW" dirty="0">
                <a:solidFill>
                  <a:srgbClr val="FF0000"/>
                </a:solidFill>
              </a:rPr>
              <a:t>counts</a:t>
            </a:r>
            <a:r>
              <a:rPr lang="zh-TW" altLang="en-US" dirty="0">
                <a:solidFill>
                  <a:srgbClr val="FF0000"/>
                </a:solidFill>
              </a:rPr>
              <a:t>），並以字典（</a:t>
            </a:r>
            <a:r>
              <a:rPr lang="en-US" altLang="zh-TW" dirty="0" err="1">
                <a:solidFill>
                  <a:srgbClr val="FF0000"/>
                </a:solidFill>
              </a:rPr>
              <a:t>dict</a:t>
            </a:r>
            <a:r>
              <a:rPr lang="zh-TW" altLang="en-US" dirty="0">
                <a:solidFill>
                  <a:srgbClr val="FF0000"/>
                </a:solidFill>
              </a:rPr>
              <a:t>）型別儲存於變數 </a:t>
            </a:r>
            <a:r>
              <a:rPr lang="en-US" altLang="zh-TW" dirty="0">
                <a:solidFill>
                  <a:srgbClr val="FF0000"/>
                </a:solidFill>
              </a:rPr>
              <a:t>counts </a:t>
            </a:r>
            <a:r>
              <a:rPr lang="zh-TW" altLang="en-US" dirty="0">
                <a:solidFill>
                  <a:srgbClr val="FF0000"/>
                </a:solidFill>
              </a:rPr>
              <a:t>中</a:t>
            </a:r>
            <a:r>
              <a:rPr lang="zh-TW" altLang="en-US" dirty="0" smtClean="0">
                <a:solidFill>
                  <a:srgbClr val="FF0000"/>
                </a:solidFill>
              </a:rPr>
              <a:t>。</a:t>
            </a:r>
            <a:endParaRPr lang="zh-TW" altLang="en-US" dirty="0">
              <a:solidFill>
                <a:srgbClr val="FF0000"/>
              </a:solidFill>
            </a:endParaRPr>
          </a:p>
        </p:txBody>
      </p:sp>
    </p:spTree>
    <p:extLst>
      <p:ext uri="{BB962C8B-B14F-4D97-AF65-F5344CB8AC3E}">
        <p14:creationId xmlns:p14="http://schemas.microsoft.com/office/powerpoint/2010/main" val="4205023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3.5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3</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47</a:t>
            </a:fld>
            <a:endParaRPr/>
          </a:p>
        </p:txBody>
      </p:sp>
      <p:sp>
        <p:nvSpPr>
          <p:cNvPr id="2" name="矩形 1"/>
          <p:cNvSpPr/>
          <p:nvPr/>
        </p:nvSpPr>
        <p:spPr>
          <a:xfrm>
            <a:off x="428171" y="1228853"/>
            <a:ext cx="5464630" cy="584775"/>
          </a:xfrm>
          <a:prstGeom prst="rect">
            <a:avLst/>
          </a:prstGeom>
        </p:spPr>
        <p:txBody>
          <a:bodyPr wrap="square">
            <a:spAutoFit/>
          </a:bodyPr>
          <a:lstStyle/>
          <a:p>
            <a:r>
              <a:rPr lang="en-US" altLang="zh-TW" sz="1600" dirty="0" smtClean="0">
                <a:solidFill>
                  <a:srgbClr val="3333FF"/>
                </a:solidFill>
                <a:latin typeface="Arial Narrow" panose="020B0606020202030204" pitchFamily="34" charset="0"/>
              </a:rPr>
              <a:t>15 </a:t>
            </a:r>
            <a:r>
              <a:rPr lang="en-US" altLang="zh-TW" sz="1600" dirty="0">
                <a:solidFill>
                  <a:srgbClr val="3333FF"/>
                </a:solidFill>
                <a:latin typeface="Arial Narrow" panose="020B0606020202030204" pitchFamily="34" charset="0"/>
              </a:rPr>
              <a:t>print("</a:t>
            </a:r>
            <a:r>
              <a:rPr lang="en-US" altLang="zh-TW" sz="1600" dirty="0" err="1">
                <a:solidFill>
                  <a:srgbClr val="3333FF"/>
                </a:solidFill>
                <a:latin typeface="Arial Narrow" panose="020B0606020202030204" pitchFamily="34" charset="0"/>
              </a:rPr>
              <a:t>Counts:",counts</a:t>
            </a:r>
            <a:r>
              <a:rPr lang="en-US" altLang="zh-TW" sz="1600" dirty="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16 </a:t>
            </a:r>
            <a:r>
              <a:rPr lang="en-US" altLang="zh-TW" sz="1600" dirty="0" err="1">
                <a:solidFill>
                  <a:srgbClr val="3333FF"/>
                </a:solidFill>
                <a:latin typeface="Arial Narrow" panose="020B0606020202030204" pitchFamily="34" charset="0"/>
              </a:rPr>
              <a:t>plot_histogram</a:t>
            </a:r>
            <a:r>
              <a:rPr lang="en-US" altLang="zh-TW" sz="1600" dirty="0">
                <a:solidFill>
                  <a:srgbClr val="3333FF"/>
                </a:solidFill>
                <a:latin typeface="Arial Narrow" panose="020B0606020202030204" pitchFamily="34" charset="0"/>
              </a:rPr>
              <a:t>(counts)</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4753429" y="361864"/>
            <a:ext cx="4339771" cy="4494696"/>
          </a:xfrm>
          <a:prstGeom prst="wedgeRectCallout">
            <a:avLst>
              <a:gd name="adj1" fmla="val -91535"/>
              <a:gd name="adj2" fmla="val -2504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15 </a:t>
            </a:r>
            <a:r>
              <a:rPr lang="zh-TW" altLang="en-US" dirty="0">
                <a:solidFill>
                  <a:srgbClr val="FF0000"/>
                </a:solidFill>
              </a:rPr>
              <a:t>行使用 </a:t>
            </a:r>
            <a:r>
              <a:rPr lang="en-US" altLang="zh-TW" dirty="0">
                <a:solidFill>
                  <a:srgbClr val="FF0000"/>
                </a:solidFill>
              </a:rPr>
              <a:t>print </a:t>
            </a:r>
            <a:r>
              <a:rPr lang="zh-TW" altLang="en-US" dirty="0">
                <a:solidFill>
                  <a:srgbClr val="FF0000"/>
                </a:solidFill>
              </a:rPr>
              <a:t>函數顯示 </a:t>
            </a:r>
            <a:r>
              <a:rPr lang="en-US" altLang="zh-TW" dirty="0">
                <a:solidFill>
                  <a:srgbClr val="FF0000"/>
                </a:solidFill>
              </a:rPr>
              <a:t>"Counts:" </a:t>
            </a:r>
            <a:r>
              <a:rPr lang="zh-TW" altLang="en-US" dirty="0">
                <a:solidFill>
                  <a:srgbClr val="FF0000"/>
                </a:solidFill>
              </a:rPr>
              <a:t>字串及字典型別變數 </a:t>
            </a:r>
            <a:r>
              <a:rPr lang="en-US" altLang="zh-TW" dirty="0">
                <a:solidFill>
                  <a:srgbClr val="FF0000"/>
                </a:solidFill>
              </a:rPr>
              <a:t>counts </a:t>
            </a:r>
            <a:r>
              <a:rPr lang="zh-TW" altLang="en-US" dirty="0">
                <a:solidFill>
                  <a:srgbClr val="FF0000"/>
                </a:solidFill>
              </a:rPr>
              <a:t>的值，在</a:t>
            </a:r>
            <a:r>
              <a:rPr lang="zh-TW" altLang="en-US" dirty="0" smtClean="0">
                <a:solidFill>
                  <a:srgbClr val="FF0000"/>
                </a:solidFill>
              </a:rPr>
              <a:t>這個</a:t>
            </a:r>
            <a:r>
              <a:rPr lang="zh-TW" altLang="en-US" dirty="0">
                <a:solidFill>
                  <a:srgbClr val="FF0000"/>
                </a:solidFill>
              </a:rPr>
              <a:t>程式中 </a:t>
            </a:r>
            <a:r>
              <a:rPr lang="en-US" altLang="zh-TW" dirty="0">
                <a:solidFill>
                  <a:srgbClr val="FF0000"/>
                </a:solidFill>
              </a:rPr>
              <a:t>counts </a:t>
            </a:r>
            <a:r>
              <a:rPr lang="zh-TW" altLang="en-US" dirty="0">
                <a:solidFill>
                  <a:srgbClr val="FF0000"/>
                </a:solidFill>
              </a:rPr>
              <a:t>變數一共有 </a:t>
            </a:r>
            <a:r>
              <a:rPr lang="en-US" altLang="zh-TW" dirty="0">
                <a:solidFill>
                  <a:srgbClr val="FF0000"/>
                </a:solidFill>
              </a:rPr>
              <a:t>2 </a:t>
            </a:r>
            <a:r>
              <a:rPr lang="zh-TW" altLang="en-US" dirty="0">
                <a:solidFill>
                  <a:srgbClr val="FF0000"/>
                </a:solidFill>
              </a:rPr>
              <a:t>個鍵，代表 </a:t>
            </a:r>
            <a:r>
              <a:rPr lang="en-US" altLang="zh-TW" dirty="0">
                <a:solidFill>
                  <a:srgbClr val="FF0000"/>
                </a:solidFill>
              </a:rPr>
              <a:t>1 </a:t>
            </a:r>
            <a:r>
              <a:rPr lang="zh-TW" altLang="en-US" dirty="0">
                <a:solidFill>
                  <a:srgbClr val="FF0000"/>
                </a:solidFill>
              </a:rPr>
              <a:t>個量子位元的 </a:t>
            </a:r>
            <a:r>
              <a:rPr lang="en-US" altLang="zh-TW" dirty="0">
                <a:solidFill>
                  <a:srgbClr val="FF0000"/>
                </a:solidFill>
              </a:rPr>
              <a:t>2 </a:t>
            </a:r>
            <a:r>
              <a:rPr lang="zh-TW" altLang="en-US" dirty="0">
                <a:solidFill>
                  <a:srgbClr val="FF0000"/>
                </a:solidFill>
              </a:rPr>
              <a:t>種可能測量結果</a:t>
            </a:r>
            <a:r>
              <a:rPr lang="zh-TW" altLang="en-US" dirty="0" smtClean="0">
                <a:solidFill>
                  <a:srgbClr val="FF0000"/>
                </a:solidFill>
              </a:rPr>
              <a:t>，一個</a:t>
            </a:r>
            <a:r>
              <a:rPr lang="zh-TW" altLang="en-US" dirty="0">
                <a:solidFill>
                  <a:srgbClr val="FF0000"/>
                </a:solidFill>
              </a:rPr>
              <a:t>鍵是 </a:t>
            </a:r>
            <a:r>
              <a:rPr lang="en-US" altLang="zh-TW" dirty="0">
                <a:solidFill>
                  <a:srgbClr val="FF0000"/>
                </a:solidFill>
              </a:rPr>
              <a:t>'0'</a:t>
            </a:r>
            <a:r>
              <a:rPr lang="zh-TW" altLang="en-US" dirty="0">
                <a:solidFill>
                  <a:srgbClr val="FF0000"/>
                </a:solidFill>
              </a:rPr>
              <a:t>（也就是代表測量為 </a:t>
            </a:r>
            <a:r>
              <a:rPr lang="en-US" altLang="zh-TW" dirty="0" smtClean="0">
                <a:solidFill>
                  <a:srgbClr val="FF0000"/>
                </a:solidFill>
              </a:rPr>
              <a:t>|0&gt;</a:t>
            </a:r>
            <a:r>
              <a:rPr lang="zh-TW" altLang="en-US" dirty="0" smtClean="0">
                <a:solidFill>
                  <a:srgbClr val="FF0000"/>
                </a:solidFill>
              </a:rPr>
              <a:t>），</a:t>
            </a:r>
            <a:r>
              <a:rPr lang="zh-TW" altLang="en-US" dirty="0">
                <a:solidFill>
                  <a:srgbClr val="FF0000"/>
                </a:solidFill>
              </a:rPr>
              <a:t>其對應的值（也就是測量計數次數）</a:t>
            </a:r>
            <a:r>
              <a:rPr lang="zh-TW" altLang="en-US" dirty="0" smtClean="0">
                <a:solidFill>
                  <a:srgbClr val="FF0000"/>
                </a:solidFill>
              </a:rPr>
              <a:t>為</a:t>
            </a:r>
            <a:r>
              <a:rPr lang="en-US" altLang="zh-TW" dirty="0" smtClean="0">
                <a:solidFill>
                  <a:srgbClr val="FF0000"/>
                </a:solidFill>
              </a:rPr>
              <a:t>497</a:t>
            </a:r>
            <a:r>
              <a:rPr lang="zh-TW" altLang="en-US" dirty="0">
                <a:solidFill>
                  <a:srgbClr val="FF0000"/>
                </a:solidFill>
              </a:rPr>
              <a:t>，接近 </a:t>
            </a:r>
            <a:r>
              <a:rPr lang="en-US" altLang="zh-TW" dirty="0">
                <a:solidFill>
                  <a:srgbClr val="FF0000"/>
                </a:solidFill>
              </a:rPr>
              <a:t>1000/2</a:t>
            </a:r>
            <a:r>
              <a:rPr lang="zh-TW" altLang="en-US" dirty="0">
                <a:solidFill>
                  <a:srgbClr val="FF0000"/>
                </a:solidFill>
              </a:rPr>
              <a:t>；而另一個鍵是 </a:t>
            </a:r>
            <a:r>
              <a:rPr lang="en-US" altLang="zh-TW" dirty="0">
                <a:solidFill>
                  <a:srgbClr val="FF0000"/>
                </a:solidFill>
              </a:rPr>
              <a:t>'1'</a:t>
            </a:r>
            <a:r>
              <a:rPr lang="zh-TW" altLang="en-US" dirty="0">
                <a:solidFill>
                  <a:srgbClr val="FF0000"/>
                </a:solidFill>
              </a:rPr>
              <a:t>（也就是代表測量為 </a:t>
            </a:r>
            <a:r>
              <a:rPr lang="en-US" altLang="zh-TW" dirty="0" smtClean="0">
                <a:solidFill>
                  <a:srgbClr val="FF0000"/>
                </a:solidFill>
              </a:rPr>
              <a:t>|1&gt;</a:t>
            </a:r>
            <a:r>
              <a:rPr lang="zh-TW" altLang="en-US" dirty="0" smtClean="0">
                <a:solidFill>
                  <a:srgbClr val="FF0000"/>
                </a:solidFill>
              </a:rPr>
              <a:t>），</a:t>
            </a:r>
            <a:r>
              <a:rPr lang="zh-TW" altLang="en-US" dirty="0">
                <a:solidFill>
                  <a:srgbClr val="FF0000"/>
                </a:solidFill>
              </a:rPr>
              <a:t>其對應的</a:t>
            </a:r>
            <a:r>
              <a:rPr lang="zh-TW" altLang="en-US" dirty="0" smtClean="0">
                <a:solidFill>
                  <a:srgbClr val="FF0000"/>
                </a:solidFill>
              </a:rPr>
              <a:t>值（</a:t>
            </a:r>
            <a:r>
              <a:rPr lang="zh-TW" altLang="en-US" dirty="0">
                <a:solidFill>
                  <a:srgbClr val="FF0000"/>
                </a:solidFill>
              </a:rPr>
              <a:t>也就是測量計數次數）為 </a:t>
            </a:r>
            <a:r>
              <a:rPr lang="en-US" altLang="zh-TW" dirty="0">
                <a:solidFill>
                  <a:srgbClr val="FF0000"/>
                </a:solidFill>
              </a:rPr>
              <a:t>503</a:t>
            </a:r>
            <a:r>
              <a:rPr lang="zh-TW" altLang="en-US" dirty="0">
                <a:solidFill>
                  <a:srgbClr val="FF0000"/>
                </a:solidFill>
              </a:rPr>
              <a:t>，也接近 </a:t>
            </a:r>
            <a:r>
              <a:rPr lang="en-US" altLang="zh-TW" dirty="0">
                <a:solidFill>
                  <a:srgbClr val="FF0000"/>
                </a:solidFill>
              </a:rPr>
              <a:t>1000/2</a:t>
            </a:r>
            <a:r>
              <a:rPr lang="zh-TW" altLang="en-US" dirty="0">
                <a:solidFill>
                  <a:srgbClr val="FF0000"/>
                </a:solidFill>
              </a:rPr>
              <a:t>。這些鍵在理論上應該都</a:t>
            </a:r>
            <a:r>
              <a:rPr lang="zh-TW" altLang="en-US" dirty="0" smtClean="0">
                <a:solidFill>
                  <a:srgbClr val="FF0000"/>
                </a:solidFill>
              </a:rPr>
              <a:t>對應到</a:t>
            </a:r>
            <a:r>
              <a:rPr lang="zh-TW" altLang="en-US" dirty="0">
                <a:solidFill>
                  <a:srgbClr val="FF0000"/>
                </a:solidFill>
              </a:rPr>
              <a:t>非常接近 </a:t>
            </a:r>
            <a:r>
              <a:rPr lang="en-US" altLang="zh-TW" dirty="0">
                <a:solidFill>
                  <a:srgbClr val="FF0000"/>
                </a:solidFill>
              </a:rPr>
              <a:t>1000/2 </a:t>
            </a:r>
            <a:r>
              <a:rPr lang="zh-TW" altLang="en-US" dirty="0">
                <a:solidFill>
                  <a:srgbClr val="FF0000"/>
                </a:solidFill>
              </a:rPr>
              <a:t>的值。然而，因為量子態本身就帶有隨機性，而量子</a:t>
            </a:r>
            <a:r>
              <a:rPr lang="zh-TW" altLang="en-US" dirty="0" smtClean="0">
                <a:solidFill>
                  <a:srgbClr val="FF0000"/>
                </a:solidFill>
              </a:rPr>
              <a:t>電腦模擬器</a:t>
            </a:r>
            <a:r>
              <a:rPr lang="zh-TW" altLang="en-US" dirty="0">
                <a:solidFill>
                  <a:srgbClr val="FF0000"/>
                </a:solidFill>
              </a:rPr>
              <a:t>也模擬出這個隨機性，因此這些量子位元測量的統計次數與理論數值</a:t>
            </a:r>
            <a:r>
              <a:rPr lang="zh-TW" altLang="en-US" dirty="0" smtClean="0">
                <a:solidFill>
                  <a:srgbClr val="FF0000"/>
                </a:solidFill>
              </a:rPr>
              <a:t>有些微</a:t>
            </a:r>
            <a:r>
              <a:rPr lang="zh-TW" altLang="en-US" dirty="0">
                <a:solidFill>
                  <a:srgbClr val="FF0000"/>
                </a:solidFill>
              </a:rPr>
              <a:t>差異，但是這差異會隨著量子線路執行的次數的增加而逐漸減小</a:t>
            </a:r>
            <a:r>
              <a:rPr lang="zh-TW" altLang="en-US" dirty="0" smtClean="0">
                <a:solidFill>
                  <a:srgbClr val="FF0000"/>
                </a:solidFill>
              </a:rPr>
              <a:t>。</a:t>
            </a:r>
          </a:p>
          <a:p>
            <a:r>
              <a:rPr lang="en-US" altLang="zh-TW" dirty="0" smtClean="0">
                <a:solidFill>
                  <a:srgbClr val="FF0000"/>
                </a:solidFill>
              </a:rPr>
              <a:t>• </a:t>
            </a:r>
            <a:r>
              <a:rPr lang="zh-TW" altLang="en-US" dirty="0" smtClean="0">
                <a:solidFill>
                  <a:srgbClr val="FF0000"/>
                </a:solidFill>
              </a:rPr>
              <a:t>第 </a:t>
            </a:r>
            <a:r>
              <a:rPr lang="en-US" altLang="zh-TW" dirty="0" smtClean="0">
                <a:solidFill>
                  <a:srgbClr val="FF0000"/>
                </a:solidFill>
              </a:rPr>
              <a:t>16 </a:t>
            </a:r>
            <a:r>
              <a:rPr lang="zh-TW" altLang="en-US" dirty="0" smtClean="0">
                <a:solidFill>
                  <a:srgbClr val="FF0000"/>
                </a:solidFill>
              </a:rPr>
              <a:t>行呼叫 </a:t>
            </a:r>
            <a:r>
              <a:rPr lang="en-US" altLang="zh-TW" dirty="0" err="1" smtClean="0">
                <a:solidFill>
                  <a:srgbClr val="FF0000"/>
                </a:solidFill>
              </a:rPr>
              <a:t>plot_histogram</a:t>
            </a:r>
            <a:r>
              <a:rPr lang="en-US" altLang="zh-TW" dirty="0" smtClean="0">
                <a:solidFill>
                  <a:srgbClr val="FF0000"/>
                </a:solidFill>
              </a:rPr>
              <a:t>(counts) </a:t>
            </a:r>
            <a:r>
              <a:rPr lang="zh-TW" altLang="en-US" dirty="0" smtClean="0">
                <a:solidFill>
                  <a:srgbClr val="FF0000"/>
                </a:solidFill>
              </a:rPr>
              <a:t>函數，將字典型別變數 </a:t>
            </a:r>
            <a:r>
              <a:rPr lang="en-US" altLang="zh-TW" dirty="0" smtClean="0">
                <a:solidFill>
                  <a:srgbClr val="FF0000"/>
                </a:solidFill>
              </a:rPr>
              <a:t>counts </a:t>
            </a:r>
            <a:r>
              <a:rPr lang="zh-TW" altLang="en-US" dirty="0" smtClean="0">
                <a:solidFill>
                  <a:srgbClr val="FF0000"/>
                </a:solidFill>
              </a:rPr>
              <a:t>中所有鍵出現的機率繪製為直方圖（</a:t>
            </a:r>
            <a:r>
              <a:rPr lang="en-US" altLang="zh-TW" dirty="0" smtClean="0">
                <a:solidFill>
                  <a:srgbClr val="FF0000"/>
                </a:solidFill>
              </a:rPr>
              <a:t>histogram</a:t>
            </a:r>
            <a:r>
              <a:rPr lang="zh-TW" altLang="en-US" dirty="0" smtClean="0">
                <a:solidFill>
                  <a:srgbClr val="FF0000"/>
                </a:solidFill>
              </a:rPr>
              <a:t>）。透過直方圖，我們就更容易看清楚量子</a:t>
            </a:r>
            <a:r>
              <a:rPr lang="en-US" altLang="zh-TW" dirty="0" smtClean="0">
                <a:solidFill>
                  <a:srgbClr val="FF0000"/>
                </a:solidFill>
              </a:rPr>
              <a:t>H </a:t>
            </a:r>
            <a:r>
              <a:rPr lang="zh-TW" altLang="en-US" dirty="0" smtClean="0">
                <a:solidFill>
                  <a:srgbClr val="FF0000"/>
                </a:solidFill>
              </a:rPr>
              <a:t>閘的操作可以形成量子位元的均勻疊加（</a:t>
            </a:r>
            <a:r>
              <a:rPr lang="en-US" altLang="zh-TW" dirty="0" smtClean="0">
                <a:solidFill>
                  <a:srgbClr val="FF0000"/>
                </a:solidFill>
              </a:rPr>
              <a:t>uniform superposition</a:t>
            </a:r>
            <a:r>
              <a:rPr lang="zh-TW" altLang="en-US" dirty="0" smtClean="0">
                <a:solidFill>
                  <a:srgbClr val="FF0000"/>
                </a:solidFill>
              </a:rPr>
              <a:t>）狀態，使得量子位元測量為 </a:t>
            </a:r>
            <a:r>
              <a:rPr lang="en-US" altLang="zh-TW" dirty="0" smtClean="0">
                <a:solidFill>
                  <a:srgbClr val="FF0000"/>
                </a:solidFill>
              </a:rPr>
              <a:t>'0' </a:t>
            </a:r>
            <a:r>
              <a:rPr lang="zh-TW" altLang="en-US" dirty="0" smtClean="0">
                <a:solidFill>
                  <a:srgbClr val="FF0000"/>
                </a:solidFill>
              </a:rPr>
              <a:t>與測量為 </a:t>
            </a:r>
            <a:r>
              <a:rPr lang="en-US" altLang="zh-TW" dirty="0" smtClean="0">
                <a:solidFill>
                  <a:srgbClr val="FF0000"/>
                </a:solidFill>
              </a:rPr>
              <a:t>'1' </a:t>
            </a:r>
            <a:r>
              <a:rPr lang="zh-TW" altLang="en-US" dirty="0" smtClean="0">
                <a:solidFill>
                  <a:srgbClr val="FF0000"/>
                </a:solidFill>
              </a:rPr>
              <a:t>的機率在理論上都是 </a:t>
            </a:r>
            <a:r>
              <a:rPr lang="en-US" altLang="zh-TW" dirty="0" smtClean="0">
                <a:solidFill>
                  <a:srgbClr val="FF0000"/>
                </a:solidFill>
              </a:rPr>
              <a:t>0.5</a:t>
            </a:r>
            <a:r>
              <a:rPr lang="zh-TW" altLang="en-US" dirty="0" smtClean="0">
                <a:solidFill>
                  <a:srgbClr val="FF0000"/>
                </a:solidFill>
              </a:rPr>
              <a:t>，但是因為量子態本身就帶有隨機性，因此透過量子電腦模擬器得到的測量結果測量為 </a:t>
            </a:r>
            <a:r>
              <a:rPr lang="en-US" altLang="zh-TW" dirty="0" smtClean="0">
                <a:solidFill>
                  <a:srgbClr val="FF0000"/>
                </a:solidFill>
              </a:rPr>
              <a:t>'0' </a:t>
            </a:r>
            <a:r>
              <a:rPr lang="zh-TW" altLang="en-US" dirty="0" smtClean="0">
                <a:solidFill>
                  <a:srgbClr val="FF0000"/>
                </a:solidFill>
              </a:rPr>
              <a:t>與測量為 </a:t>
            </a:r>
            <a:r>
              <a:rPr lang="en-US" altLang="zh-TW" dirty="0" smtClean="0">
                <a:solidFill>
                  <a:srgbClr val="FF0000"/>
                </a:solidFill>
              </a:rPr>
              <a:t>'1' </a:t>
            </a:r>
            <a:r>
              <a:rPr lang="zh-TW" altLang="en-US" dirty="0" smtClean="0">
                <a:solidFill>
                  <a:srgbClr val="FF0000"/>
                </a:solidFill>
              </a:rPr>
              <a:t>的機率大約都是 </a:t>
            </a:r>
            <a:r>
              <a:rPr lang="en-US" altLang="zh-TW" dirty="0" smtClean="0">
                <a:solidFill>
                  <a:srgbClr val="FF0000"/>
                </a:solidFill>
              </a:rPr>
              <a:t>0.5 </a:t>
            </a:r>
            <a:r>
              <a:rPr lang="zh-TW" altLang="en-US" dirty="0" smtClean="0">
                <a:solidFill>
                  <a:srgbClr val="FF0000"/>
                </a:solidFill>
              </a:rPr>
              <a:t>左右。</a:t>
            </a:r>
            <a:endParaRPr lang="zh-TW" altLang="en-US" dirty="0">
              <a:solidFill>
                <a:srgbClr val="FF0000"/>
              </a:solidFill>
            </a:endParaRPr>
          </a:p>
        </p:txBody>
      </p:sp>
      <p:pic>
        <p:nvPicPr>
          <p:cNvPr id="9" name="圖片 8"/>
          <p:cNvPicPr>
            <a:picLocks noChangeAspect="1"/>
          </p:cNvPicPr>
          <p:nvPr/>
        </p:nvPicPr>
        <p:blipFill>
          <a:blip r:embed="rId3"/>
          <a:stretch>
            <a:fillRect/>
          </a:stretch>
        </p:blipFill>
        <p:spPr>
          <a:xfrm>
            <a:off x="377371" y="1854061"/>
            <a:ext cx="1973943" cy="1160813"/>
          </a:xfrm>
          <a:prstGeom prst="rect">
            <a:avLst/>
          </a:prstGeom>
        </p:spPr>
      </p:pic>
      <p:pic>
        <p:nvPicPr>
          <p:cNvPr id="10" name="圖片 9"/>
          <p:cNvPicPr>
            <a:picLocks noChangeAspect="1"/>
          </p:cNvPicPr>
          <p:nvPr/>
        </p:nvPicPr>
        <p:blipFill>
          <a:blip r:embed="rId4"/>
          <a:stretch>
            <a:fillRect/>
          </a:stretch>
        </p:blipFill>
        <p:spPr>
          <a:xfrm>
            <a:off x="377371" y="3027272"/>
            <a:ext cx="3090806" cy="2116228"/>
          </a:xfrm>
          <a:prstGeom prst="rect">
            <a:avLst/>
          </a:prstGeom>
        </p:spPr>
      </p:pic>
    </p:spTree>
    <p:extLst>
      <p:ext uri="{BB962C8B-B14F-4D97-AF65-F5344CB8AC3E}">
        <p14:creationId xmlns:p14="http://schemas.microsoft.com/office/powerpoint/2010/main" val="1446723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3.6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1</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48</a:t>
            </a:fld>
            <a:endParaRPr/>
          </a:p>
        </p:txBody>
      </p:sp>
      <p:sp>
        <p:nvSpPr>
          <p:cNvPr id="2" name="矩形 1"/>
          <p:cNvSpPr/>
          <p:nvPr/>
        </p:nvSpPr>
        <p:spPr>
          <a:xfrm>
            <a:off x="341085" y="1207082"/>
            <a:ext cx="5464630" cy="2062103"/>
          </a:xfrm>
          <a:prstGeom prst="rect">
            <a:avLst/>
          </a:prstGeom>
        </p:spPr>
        <p:txBody>
          <a:bodyPr wrap="square">
            <a:spAutoFit/>
          </a:bodyPr>
          <a:lstStyle/>
          <a:p>
            <a:r>
              <a:rPr lang="en-US" altLang="zh-TW" sz="1600" dirty="0">
                <a:solidFill>
                  <a:srgbClr val="3333FF"/>
                </a:solidFill>
                <a:latin typeface="Arial Narrow" panose="020B0606020202030204" pitchFamily="34" charset="0"/>
              </a:rPr>
              <a:t> </a:t>
            </a:r>
            <a:r>
              <a:rPr lang="en-US" altLang="zh-TW" sz="1600" dirty="0" smtClean="0">
                <a:solidFill>
                  <a:srgbClr val="3333FF"/>
                </a:solidFill>
                <a:latin typeface="Arial Narrow" panose="020B0606020202030204" pitchFamily="34" charset="0"/>
              </a:rPr>
              <a:t>1 #Program </a:t>
            </a:r>
            <a:r>
              <a:rPr lang="en-US" altLang="zh-TW" sz="1600" dirty="0">
                <a:solidFill>
                  <a:srgbClr val="3333FF"/>
                </a:solidFill>
                <a:latin typeface="Arial Narrow" panose="020B0606020202030204" pitchFamily="34" charset="0"/>
              </a:rPr>
              <a:t>3.6 Measure state of qubit w/ H-gate</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QuantumCircuit,execute</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from </a:t>
            </a:r>
            <a:r>
              <a:rPr lang="en-US" altLang="zh-TW" sz="1600" dirty="0" err="1">
                <a:solidFill>
                  <a:srgbClr val="3333FF"/>
                </a:solidFill>
                <a:latin typeface="Arial Narrow" panose="020B0606020202030204" pitchFamily="34" charset="0"/>
              </a:rPr>
              <a:t>qiskit.providers.aer</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AerSimulator</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4 from </a:t>
            </a:r>
            <a:r>
              <a:rPr lang="en-US" altLang="zh-TW" sz="1600" dirty="0" err="1">
                <a:solidFill>
                  <a:srgbClr val="3333FF"/>
                </a:solidFill>
                <a:latin typeface="Arial Narrow" panose="020B0606020202030204" pitchFamily="34" charset="0"/>
              </a:rPr>
              <a:t>qiskit.visualization</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plot_histogram</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5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(2,2)</a:t>
            </a:r>
          </a:p>
          <a:p>
            <a:r>
              <a:rPr lang="en-US" altLang="zh-TW" sz="1600" dirty="0">
                <a:solidFill>
                  <a:srgbClr val="3333FF"/>
                </a:solidFill>
                <a:latin typeface="Arial Narrow" panose="020B0606020202030204" pitchFamily="34" charset="0"/>
              </a:rPr>
              <a:t> 6 </a:t>
            </a:r>
            <a:r>
              <a:rPr lang="en-US" altLang="zh-TW" sz="1600" dirty="0" err="1">
                <a:solidFill>
                  <a:srgbClr val="3333FF"/>
                </a:solidFill>
                <a:latin typeface="Arial Narrow" panose="020B0606020202030204" pitchFamily="34" charset="0"/>
              </a:rPr>
              <a:t>qc.h</a:t>
            </a:r>
            <a:r>
              <a:rPr lang="en-US" altLang="zh-TW" sz="1600" dirty="0">
                <a:solidFill>
                  <a:srgbClr val="3333FF"/>
                </a:solidFill>
                <a:latin typeface="Arial Narrow" panose="020B0606020202030204" pitchFamily="34" charset="0"/>
              </a:rPr>
              <a:t>(0</a:t>
            </a:r>
            <a:r>
              <a:rPr lang="en-US" altLang="zh-TW" sz="1600" dirty="0" smtClean="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 7 </a:t>
            </a:r>
            <a:r>
              <a:rPr lang="en-US" altLang="zh-TW" sz="1600" dirty="0" err="1">
                <a:solidFill>
                  <a:srgbClr val="3333FF"/>
                </a:solidFill>
                <a:latin typeface="Arial Narrow" panose="020B0606020202030204" pitchFamily="34" charset="0"/>
              </a:rPr>
              <a:t>qc.h</a:t>
            </a:r>
            <a:r>
              <a:rPr lang="en-US" altLang="zh-TW" sz="1600" dirty="0">
                <a:solidFill>
                  <a:srgbClr val="3333FF"/>
                </a:solidFill>
                <a:latin typeface="Arial Narrow" panose="020B0606020202030204" pitchFamily="34" charset="0"/>
              </a:rPr>
              <a:t>(1)</a:t>
            </a:r>
          </a:p>
          <a:p>
            <a:r>
              <a:rPr lang="en-US" altLang="zh-TW" sz="1600" dirty="0">
                <a:solidFill>
                  <a:srgbClr val="3333FF"/>
                </a:solidFill>
                <a:latin typeface="Arial Narrow" panose="020B0606020202030204" pitchFamily="34" charset="0"/>
              </a:rPr>
              <a:t> 8 </a:t>
            </a:r>
            <a:r>
              <a:rPr lang="en-US" altLang="zh-TW" sz="1600" dirty="0" err="1">
                <a:solidFill>
                  <a:srgbClr val="3333FF"/>
                </a:solidFill>
                <a:latin typeface="Arial Narrow" panose="020B0606020202030204" pitchFamily="34" charset="0"/>
              </a:rPr>
              <a:t>qc.measure</a:t>
            </a:r>
            <a:r>
              <a:rPr lang="en-US" altLang="zh-TW" sz="1600" dirty="0">
                <a:solidFill>
                  <a:srgbClr val="3333FF"/>
                </a:solidFill>
                <a:latin typeface="Arial Narrow" panose="020B0606020202030204" pitchFamily="34" charset="0"/>
              </a:rPr>
              <a:t>([0,1],[0,1])</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4753429" y="304800"/>
            <a:ext cx="4339771" cy="4551760"/>
          </a:xfrm>
          <a:prstGeom prst="wedgeRectCallout">
            <a:avLst>
              <a:gd name="adj1" fmla="val -71635"/>
              <a:gd name="adj2" fmla="val -2084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類別以及 </a:t>
            </a:r>
            <a:r>
              <a:rPr lang="en-US" altLang="zh-TW" dirty="0">
                <a:solidFill>
                  <a:srgbClr val="FF0000"/>
                </a:solidFill>
              </a:rPr>
              <a:t>execute</a:t>
            </a:r>
          </a:p>
          <a:p>
            <a:r>
              <a:rPr lang="zh-TW" altLang="en-US" dirty="0">
                <a:solidFill>
                  <a:srgbClr val="FF0000"/>
                </a:solidFill>
              </a:rPr>
              <a:t>函數。</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qiskit.provider.aer</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敘述由 </a:t>
            </a:r>
            <a:r>
              <a:rPr lang="en-US" altLang="zh-TW" dirty="0" err="1">
                <a:solidFill>
                  <a:srgbClr val="FF0000"/>
                </a:solidFill>
              </a:rPr>
              <a:t>qiskit.visualization</a:t>
            </a:r>
            <a:r>
              <a:rPr lang="en-US" altLang="zh-TW" dirty="0">
                <a:solidFill>
                  <a:srgbClr val="FF0000"/>
                </a:solidFill>
              </a:rPr>
              <a:t> </a:t>
            </a:r>
            <a:r>
              <a:rPr lang="zh-TW" altLang="en-US" dirty="0">
                <a:solidFill>
                  <a:srgbClr val="FF0000"/>
                </a:solidFill>
              </a:rPr>
              <a:t>引入 </a:t>
            </a:r>
            <a:r>
              <a:rPr lang="en-US" altLang="zh-TW" dirty="0" err="1">
                <a:solidFill>
                  <a:srgbClr val="FF0000"/>
                </a:solidFill>
              </a:rPr>
              <a:t>plot_histogram</a:t>
            </a:r>
            <a:r>
              <a:rPr lang="en-US" altLang="zh-TW" dirty="0">
                <a:solidFill>
                  <a:srgbClr val="FF0000"/>
                </a:solidFill>
              </a:rPr>
              <a:t> </a:t>
            </a:r>
            <a:r>
              <a:rPr lang="zh-TW" altLang="en-US" dirty="0">
                <a:solidFill>
                  <a:srgbClr val="FF0000"/>
                </a:solidFill>
              </a:rPr>
              <a:t>函數</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(2,2) </a:t>
            </a:r>
            <a:r>
              <a:rPr lang="zh-TW" altLang="en-US" dirty="0">
                <a:solidFill>
                  <a:srgbClr val="FF0000"/>
                </a:solidFill>
              </a:rPr>
              <a:t>建構一個包含 </a:t>
            </a:r>
            <a:r>
              <a:rPr lang="en-US" altLang="zh-TW" dirty="0">
                <a:solidFill>
                  <a:srgbClr val="FF0000"/>
                </a:solidFill>
              </a:rPr>
              <a:t>2 </a:t>
            </a:r>
            <a:r>
              <a:rPr lang="zh-TW" altLang="en-US" dirty="0">
                <a:solidFill>
                  <a:srgbClr val="FF0000"/>
                </a:solidFill>
              </a:rPr>
              <a:t>個量子位元及 </a:t>
            </a:r>
            <a:r>
              <a:rPr lang="en-US" altLang="zh-TW" dirty="0">
                <a:solidFill>
                  <a:srgbClr val="FF0000"/>
                </a:solidFill>
              </a:rPr>
              <a:t>2 </a:t>
            </a:r>
            <a:r>
              <a:rPr lang="zh-TW" altLang="en-US" dirty="0">
                <a:solidFill>
                  <a:srgbClr val="FF0000"/>
                </a:solidFill>
              </a:rPr>
              <a:t>個古典</a:t>
            </a:r>
            <a:r>
              <a:rPr lang="zh-TW" altLang="en-US" dirty="0" smtClean="0">
                <a:solidFill>
                  <a:srgbClr val="FF0000"/>
                </a:solidFill>
              </a:rPr>
              <a:t>位元的</a:t>
            </a:r>
            <a:r>
              <a:rPr lang="zh-TW" altLang="en-US" dirty="0">
                <a:solidFill>
                  <a:srgbClr val="FF0000"/>
                </a:solidFill>
              </a:rPr>
              <a:t>量子線路物件，儲存於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qc.h</a:t>
            </a:r>
            <a:r>
              <a:rPr lang="en-US" altLang="zh-TW" dirty="0">
                <a:solidFill>
                  <a:srgbClr val="FF0000"/>
                </a:solidFill>
              </a:rPr>
              <a:t>(0)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h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0 </a:t>
            </a:r>
            <a:r>
              <a:rPr lang="zh-TW" altLang="en-US" dirty="0">
                <a:solidFill>
                  <a:srgbClr val="FF0000"/>
                </a:solidFill>
              </a:rPr>
              <a:t>的量子位元進行 </a:t>
            </a:r>
            <a:r>
              <a:rPr lang="en-US" altLang="zh-TW" dirty="0">
                <a:solidFill>
                  <a:srgbClr val="FF0000"/>
                </a:solidFill>
              </a:rPr>
              <a:t>H </a:t>
            </a:r>
            <a:r>
              <a:rPr lang="zh-TW" altLang="en-US" dirty="0">
                <a:solidFill>
                  <a:srgbClr val="FF0000"/>
                </a:solidFill>
              </a:rPr>
              <a:t>閘運算</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qc.h</a:t>
            </a:r>
            <a:r>
              <a:rPr lang="en-US" altLang="zh-TW" dirty="0">
                <a:solidFill>
                  <a:srgbClr val="FF0000"/>
                </a:solidFill>
              </a:rPr>
              <a:t>(1)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h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1 </a:t>
            </a:r>
            <a:r>
              <a:rPr lang="zh-TW" altLang="en-US" dirty="0">
                <a:solidFill>
                  <a:srgbClr val="FF0000"/>
                </a:solidFill>
              </a:rPr>
              <a:t>的量子位元進行 </a:t>
            </a:r>
            <a:r>
              <a:rPr lang="en-US" altLang="zh-TW" dirty="0">
                <a:solidFill>
                  <a:srgbClr val="FF0000"/>
                </a:solidFill>
              </a:rPr>
              <a:t>H </a:t>
            </a:r>
            <a:r>
              <a:rPr lang="zh-TW" altLang="en-US" dirty="0">
                <a:solidFill>
                  <a:srgbClr val="FF0000"/>
                </a:solidFill>
              </a:rPr>
              <a:t>閘運算</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8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measure </a:t>
            </a:r>
            <a:r>
              <a:rPr lang="zh-TW" altLang="en-US" dirty="0">
                <a:solidFill>
                  <a:srgbClr val="FF0000"/>
                </a:solidFill>
              </a:rPr>
              <a:t>方法在量子線路中加入測量單元</a:t>
            </a:r>
            <a:r>
              <a:rPr lang="zh-TW" altLang="en-US" dirty="0" smtClean="0">
                <a:solidFill>
                  <a:srgbClr val="FF0000"/>
                </a:solidFill>
              </a:rPr>
              <a:t>，傳</a:t>
            </a:r>
            <a:r>
              <a:rPr lang="zh-TW" altLang="en-US" dirty="0">
                <a:solidFill>
                  <a:srgbClr val="FF0000"/>
                </a:solidFill>
              </a:rPr>
              <a:t>入兩個串列參數 </a:t>
            </a:r>
            <a:r>
              <a:rPr lang="en-US" altLang="zh-TW" dirty="0">
                <a:solidFill>
                  <a:srgbClr val="FF0000"/>
                </a:solidFill>
              </a:rPr>
              <a:t>[0,1] </a:t>
            </a:r>
            <a:r>
              <a:rPr lang="zh-TW" altLang="en-US" dirty="0">
                <a:solidFill>
                  <a:srgbClr val="FF0000"/>
                </a:solidFill>
              </a:rPr>
              <a:t>及 </a:t>
            </a:r>
            <a:r>
              <a:rPr lang="en-US" altLang="zh-TW" dirty="0">
                <a:solidFill>
                  <a:srgbClr val="FF0000"/>
                </a:solidFill>
              </a:rPr>
              <a:t>[0,1]</a:t>
            </a:r>
            <a:r>
              <a:rPr lang="zh-TW" altLang="en-US" dirty="0">
                <a:solidFill>
                  <a:srgbClr val="FF0000"/>
                </a:solidFill>
              </a:rPr>
              <a:t>，以測量索引值為 </a:t>
            </a:r>
            <a:r>
              <a:rPr lang="en-US" altLang="zh-TW" dirty="0">
                <a:solidFill>
                  <a:srgbClr val="FF0000"/>
                </a:solidFill>
              </a:rPr>
              <a:t>0 </a:t>
            </a:r>
            <a:r>
              <a:rPr lang="zh-TW" altLang="en-US" dirty="0">
                <a:solidFill>
                  <a:srgbClr val="FF0000"/>
                </a:solidFill>
              </a:rPr>
              <a:t>及 </a:t>
            </a:r>
            <a:r>
              <a:rPr lang="en-US" altLang="zh-TW" dirty="0">
                <a:solidFill>
                  <a:srgbClr val="FF0000"/>
                </a:solidFill>
              </a:rPr>
              <a:t>1 </a:t>
            </a:r>
            <a:r>
              <a:rPr lang="zh-TW" altLang="en-US" dirty="0">
                <a:solidFill>
                  <a:srgbClr val="FF0000"/>
                </a:solidFill>
              </a:rPr>
              <a:t>的量子位元，並將</a:t>
            </a:r>
            <a:r>
              <a:rPr lang="zh-TW" altLang="en-US" dirty="0" smtClean="0">
                <a:solidFill>
                  <a:srgbClr val="FF0000"/>
                </a:solidFill>
              </a:rPr>
              <a:t>測量</a:t>
            </a:r>
            <a:r>
              <a:rPr lang="zh-TW" altLang="en-US" dirty="0">
                <a:solidFill>
                  <a:srgbClr val="FF0000"/>
                </a:solidFill>
              </a:rPr>
              <a:t>結果儲存於索引值為 </a:t>
            </a:r>
            <a:r>
              <a:rPr lang="en-US" altLang="zh-TW" dirty="0">
                <a:solidFill>
                  <a:srgbClr val="FF0000"/>
                </a:solidFill>
              </a:rPr>
              <a:t>0 </a:t>
            </a:r>
            <a:r>
              <a:rPr lang="zh-TW" altLang="en-US" dirty="0">
                <a:solidFill>
                  <a:srgbClr val="FF0000"/>
                </a:solidFill>
              </a:rPr>
              <a:t>及 </a:t>
            </a:r>
            <a:r>
              <a:rPr lang="en-US" altLang="zh-TW" dirty="0">
                <a:solidFill>
                  <a:srgbClr val="FF0000"/>
                </a:solidFill>
              </a:rPr>
              <a:t>1 </a:t>
            </a:r>
            <a:r>
              <a:rPr lang="zh-TW" altLang="en-US" dirty="0">
                <a:solidFill>
                  <a:srgbClr val="FF0000"/>
                </a:solidFill>
              </a:rPr>
              <a:t>的古典位元</a:t>
            </a:r>
            <a:r>
              <a:rPr lang="zh-TW" altLang="en-US" dirty="0" smtClean="0">
                <a:solidFill>
                  <a:srgbClr val="FF0000"/>
                </a:solidFill>
              </a:rPr>
              <a:t>。</a:t>
            </a:r>
            <a:endParaRPr lang="zh-TW" altLang="en-US" dirty="0">
              <a:solidFill>
                <a:srgbClr val="FF0000"/>
              </a:solidFill>
            </a:endParaRPr>
          </a:p>
        </p:txBody>
      </p:sp>
    </p:spTree>
    <p:extLst>
      <p:ext uri="{BB962C8B-B14F-4D97-AF65-F5344CB8AC3E}">
        <p14:creationId xmlns:p14="http://schemas.microsoft.com/office/powerpoint/2010/main" val="155988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3.6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2</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49</a:t>
            </a:fld>
            <a:endParaRPr/>
          </a:p>
        </p:txBody>
      </p:sp>
      <p:sp>
        <p:nvSpPr>
          <p:cNvPr id="2" name="矩形 1"/>
          <p:cNvSpPr/>
          <p:nvPr/>
        </p:nvSpPr>
        <p:spPr>
          <a:xfrm>
            <a:off x="341085" y="1207082"/>
            <a:ext cx="5464630" cy="1569660"/>
          </a:xfrm>
          <a:prstGeom prst="rect">
            <a:avLst/>
          </a:prstGeom>
        </p:spPr>
        <p:txBody>
          <a:bodyPr wrap="square">
            <a:spAutoFit/>
          </a:bodyPr>
          <a:lstStyle/>
          <a:p>
            <a:r>
              <a:rPr lang="en-US" altLang="zh-TW" sz="1600" dirty="0" smtClean="0">
                <a:solidFill>
                  <a:srgbClr val="3333FF"/>
                </a:solidFill>
                <a:latin typeface="Arial Narrow" panose="020B0606020202030204" pitchFamily="34" charset="0"/>
              </a:rPr>
              <a:t>  9 </a:t>
            </a:r>
            <a:r>
              <a:rPr lang="en-US" altLang="zh-TW" sz="1600" dirty="0">
                <a:solidFill>
                  <a:srgbClr val="3333FF"/>
                </a:solidFill>
                <a:latin typeface="Arial Narrow" panose="020B0606020202030204" pitchFamily="34" charset="0"/>
              </a:rPr>
              <a:t>print("This is |++&gt;:")</a:t>
            </a:r>
          </a:p>
          <a:p>
            <a:r>
              <a:rPr lang="en-US" altLang="zh-TW" sz="1600" dirty="0" smtClean="0">
                <a:solidFill>
                  <a:srgbClr val="3333FF"/>
                </a:solidFill>
                <a:latin typeface="Arial Narrow" panose="020B0606020202030204" pitchFamily="34" charset="0"/>
              </a:rPr>
              <a:t>10 </a:t>
            </a:r>
            <a:r>
              <a:rPr lang="en-US" altLang="zh-TW" sz="1600" dirty="0">
                <a:solidFill>
                  <a:srgbClr val="3333FF"/>
                </a:solidFill>
                <a:latin typeface="Arial Narrow" panose="020B0606020202030204" pitchFamily="34" charset="0"/>
              </a:rPr>
              <a:t>print(qc)</a:t>
            </a:r>
          </a:p>
          <a:p>
            <a:r>
              <a:rPr lang="en-US" altLang="zh-TW" sz="1600" dirty="0">
                <a:solidFill>
                  <a:srgbClr val="3333FF"/>
                </a:solidFill>
                <a:latin typeface="Arial Narrow" panose="020B0606020202030204" pitchFamily="34" charset="0"/>
              </a:rPr>
              <a:t>11 sim=</a:t>
            </a:r>
            <a:r>
              <a:rPr lang="en-US" altLang="zh-TW" sz="1600" dirty="0" err="1">
                <a:solidFill>
                  <a:srgbClr val="3333FF"/>
                </a:solidFill>
                <a:latin typeface="Arial Narrow" panose="020B0606020202030204" pitchFamily="34" charset="0"/>
              </a:rPr>
              <a:t>AerSimulator</a:t>
            </a:r>
            <a:r>
              <a:rPr lang="en-US" altLang="zh-TW" sz="1600" dirty="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12 job=execute(qc, backend=sim, shots=1000)</a:t>
            </a:r>
          </a:p>
          <a:p>
            <a:r>
              <a:rPr lang="en-US" altLang="zh-TW" sz="1600" dirty="0">
                <a:solidFill>
                  <a:srgbClr val="3333FF"/>
                </a:solidFill>
                <a:latin typeface="Arial Narrow" panose="020B0606020202030204" pitchFamily="34" charset="0"/>
              </a:rPr>
              <a:t>13 result=</a:t>
            </a:r>
            <a:r>
              <a:rPr lang="en-US" altLang="zh-TW" sz="1600" dirty="0" err="1">
                <a:solidFill>
                  <a:srgbClr val="3333FF"/>
                </a:solidFill>
                <a:latin typeface="Arial Narrow" panose="020B0606020202030204" pitchFamily="34" charset="0"/>
              </a:rPr>
              <a:t>job.result</a:t>
            </a:r>
            <a:r>
              <a:rPr lang="en-US" altLang="zh-TW" sz="1600" dirty="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14 counts=</a:t>
            </a:r>
            <a:r>
              <a:rPr lang="en-US" altLang="zh-TW" sz="1600" dirty="0" err="1">
                <a:solidFill>
                  <a:srgbClr val="3333FF"/>
                </a:solidFill>
                <a:latin typeface="Arial Narrow" panose="020B0606020202030204" pitchFamily="34" charset="0"/>
              </a:rPr>
              <a:t>result.get_counts</a:t>
            </a:r>
            <a:r>
              <a:rPr lang="en-US" altLang="zh-TW" sz="1600" dirty="0">
                <a:solidFill>
                  <a:srgbClr val="3333FF"/>
                </a:solidFill>
                <a:latin typeface="Arial Narrow" panose="020B0606020202030204" pitchFamily="34" charset="0"/>
              </a:rPr>
              <a:t>(qc)</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4753429" y="361864"/>
            <a:ext cx="4339771" cy="4377050"/>
          </a:xfrm>
          <a:prstGeom prst="wedgeRectCallout">
            <a:avLst>
              <a:gd name="adj1" fmla="val -74979"/>
              <a:gd name="adj2" fmla="val -2165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9 </a:t>
            </a:r>
            <a:r>
              <a:rPr lang="zh-TW" altLang="en-US" dirty="0">
                <a:solidFill>
                  <a:srgbClr val="FF0000"/>
                </a:solidFill>
              </a:rPr>
              <a:t>行使用 </a:t>
            </a:r>
            <a:r>
              <a:rPr lang="en-US" altLang="zh-TW" dirty="0">
                <a:solidFill>
                  <a:srgbClr val="FF0000"/>
                </a:solidFill>
              </a:rPr>
              <a:t>print("This is |++&gt;:") </a:t>
            </a:r>
            <a:r>
              <a:rPr lang="zh-TW" altLang="en-US" dirty="0">
                <a:solidFill>
                  <a:srgbClr val="FF0000"/>
                </a:solidFill>
              </a:rPr>
              <a:t>函數顯示 </a:t>
            </a:r>
            <a:r>
              <a:rPr lang="en-US" altLang="zh-TW" dirty="0">
                <a:solidFill>
                  <a:srgbClr val="FF0000"/>
                </a:solidFill>
              </a:rPr>
              <a:t>"This is |++&gt;:" </a:t>
            </a:r>
            <a:r>
              <a:rPr lang="zh-TW" altLang="en-US" dirty="0">
                <a:solidFill>
                  <a:srgbClr val="FF0000"/>
                </a:solidFill>
              </a:rPr>
              <a:t>字串。</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10 </a:t>
            </a:r>
            <a:r>
              <a:rPr lang="zh-TW" altLang="en-US" dirty="0">
                <a:solidFill>
                  <a:srgbClr val="FF0000"/>
                </a:solidFill>
              </a:rPr>
              <a:t>行使用 </a:t>
            </a:r>
            <a:r>
              <a:rPr lang="en-US" altLang="zh-TW" dirty="0">
                <a:solidFill>
                  <a:srgbClr val="FF0000"/>
                </a:solidFill>
              </a:rPr>
              <a:t>print(qc) </a:t>
            </a:r>
            <a:r>
              <a:rPr lang="zh-TW" altLang="en-US" dirty="0">
                <a:solidFill>
                  <a:srgbClr val="FF0000"/>
                </a:solidFill>
              </a:rPr>
              <a:t>函數顯示變數 </a:t>
            </a:r>
            <a:r>
              <a:rPr lang="en-US" altLang="zh-TW" dirty="0">
                <a:solidFill>
                  <a:srgbClr val="FF0000"/>
                </a:solidFill>
              </a:rPr>
              <a:t>qc </a:t>
            </a:r>
            <a:r>
              <a:rPr lang="zh-TW" altLang="en-US" dirty="0">
                <a:solidFill>
                  <a:srgbClr val="FF0000"/>
                </a:solidFill>
              </a:rPr>
              <a:t>所對應的量子線路。</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11 </a:t>
            </a:r>
            <a:r>
              <a:rPr lang="zh-TW" altLang="en-US" dirty="0">
                <a:solidFill>
                  <a:srgbClr val="FF0000"/>
                </a:solidFill>
              </a:rPr>
              <a:t>行使用 </a:t>
            </a:r>
            <a:r>
              <a:rPr lang="en-US" altLang="zh-TW" dirty="0" err="1">
                <a:solidFill>
                  <a:srgbClr val="FF0000"/>
                </a:solidFill>
              </a:rPr>
              <a:t>AerSimulator</a:t>
            </a:r>
            <a:r>
              <a:rPr lang="en-US" altLang="zh-TW" dirty="0">
                <a:solidFill>
                  <a:srgbClr val="FF0000"/>
                </a:solidFill>
              </a:rPr>
              <a:t>() </a:t>
            </a:r>
            <a:r>
              <a:rPr lang="zh-TW" altLang="en-US" dirty="0">
                <a:solidFill>
                  <a:srgbClr val="FF0000"/>
                </a:solidFill>
              </a:rPr>
              <a:t>建構量子電腦模擬器物件，儲存於 </a:t>
            </a:r>
            <a:r>
              <a:rPr lang="en-US" altLang="zh-TW" dirty="0">
                <a:solidFill>
                  <a:srgbClr val="FF0000"/>
                </a:solidFill>
              </a:rPr>
              <a:t>sim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12 </a:t>
            </a:r>
            <a:r>
              <a:rPr lang="zh-TW" altLang="en-US" dirty="0">
                <a:solidFill>
                  <a:srgbClr val="FF0000"/>
                </a:solidFill>
              </a:rPr>
              <a:t>行呼叫 </a:t>
            </a:r>
            <a:r>
              <a:rPr lang="en-US" altLang="zh-TW" dirty="0">
                <a:solidFill>
                  <a:srgbClr val="FF0000"/>
                </a:solidFill>
              </a:rPr>
              <a:t>execute </a:t>
            </a:r>
            <a:r>
              <a:rPr lang="zh-TW" altLang="en-US" dirty="0">
                <a:solidFill>
                  <a:srgbClr val="FF0000"/>
                </a:solidFill>
              </a:rPr>
              <a:t>函數建立一個工作，儲存於 </a:t>
            </a:r>
            <a:r>
              <a:rPr lang="en-US" altLang="zh-TW" dirty="0">
                <a:solidFill>
                  <a:srgbClr val="FF0000"/>
                </a:solidFill>
              </a:rPr>
              <a:t>job </a:t>
            </a:r>
            <a:r>
              <a:rPr lang="zh-TW" altLang="en-US" dirty="0">
                <a:solidFill>
                  <a:srgbClr val="FF0000"/>
                </a:solidFill>
              </a:rPr>
              <a:t>變數中，其中傳入</a:t>
            </a:r>
            <a:r>
              <a:rPr lang="zh-TW" altLang="en-US" dirty="0" smtClean="0">
                <a:solidFill>
                  <a:srgbClr val="FF0000"/>
                </a:solidFill>
              </a:rPr>
              <a:t>參數 </a:t>
            </a:r>
            <a:r>
              <a:rPr lang="en-US" altLang="zh-TW" dirty="0" smtClean="0">
                <a:solidFill>
                  <a:srgbClr val="FF0000"/>
                </a:solidFill>
              </a:rPr>
              <a:t>qc </a:t>
            </a:r>
            <a:r>
              <a:rPr lang="zh-TW" altLang="en-US" dirty="0">
                <a:solidFill>
                  <a:srgbClr val="FF0000"/>
                </a:solidFill>
              </a:rPr>
              <a:t>表示要執行 </a:t>
            </a:r>
            <a:r>
              <a:rPr lang="en-US" altLang="zh-TW" dirty="0">
                <a:solidFill>
                  <a:srgbClr val="FF0000"/>
                </a:solidFill>
              </a:rPr>
              <a:t>qc </a:t>
            </a:r>
            <a:r>
              <a:rPr lang="zh-TW" altLang="en-US" dirty="0">
                <a:solidFill>
                  <a:srgbClr val="FF0000"/>
                </a:solidFill>
              </a:rPr>
              <a:t>所對應的量子線路，</a:t>
            </a:r>
            <a:r>
              <a:rPr lang="en-US" altLang="zh-TW" dirty="0">
                <a:solidFill>
                  <a:srgbClr val="FF0000"/>
                </a:solidFill>
              </a:rPr>
              <a:t>backend=sim </a:t>
            </a:r>
            <a:r>
              <a:rPr lang="zh-TW" altLang="en-US" dirty="0">
                <a:solidFill>
                  <a:srgbClr val="FF0000"/>
                </a:solidFill>
              </a:rPr>
              <a:t>設定在後端使用 </a:t>
            </a:r>
            <a:r>
              <a:rPr lang="en-US" altLang="zh-TW" dirty="0">
                <a:solidFill>
                  <a:srgbClr val="FF0000"/>
                </a:solidFill>
              </a:rPr>
              <a:t>sim </a:t>
            </a:r>
            <a:r>
              <a:rPr lang="zh-TW" altLang="en-US" dirty="0" smtClean="0">
                <a:solidFill>
                  <a:srgbClr val="FF0000"/>
                </a:solidFill>
              </a:rPr>
              <a:t>物件所</a:t>
            </a:r>
            <a:r>
              <a:rPr lang="zh-TW" altLang="en-US" dirty="0">
                <a:solidFill>
                  <a:srgbClr val="FF0000"/>
                </a:solidFill>
              </a:rPr>
              <a:t>指定的量子電腦模擬器，</a:t>
            </a:r>
            <a:r>
              <a:rPr lang="en-US" altLang="zh-TW" dirty="0">
                <a:solidFill>
                  <a:srgbClr val="FF0000"/>
                </a:solidFill>
              </a:rPr>
              <a:t>shots=1000 </a:t>
            </a:r>
            <a:r>
              <a:rPr lang="zh-TW" altLang="en-US" dirty="0">
                <a:solidFill>
                  <a:srgbClr val="FF0000"/>
                </a:solidFill>
              </a:rPr>
              <a:t>設定在後端量子電腦模擬器上執行</a:t>
            </a:r>
            <a:r>
              <a:rPr lang="zh-TW" altLang="en-US" dirty="0" smtClean="0">
                <a:solidFill>
                  <a:srgbClr val="FF0000"/>
                </a:solidFill>
              </a:rPr>
              <a:t>量子線路 </a:t>
            </a:r>
            <a:r>
              <a:rPr lang="en-US" altLang="zh-TW" dirty="0">
                <a:solidFill>
                  <a:srgbClr val="FF0000"/>
                </a:solidFill>
              </a:rPr>
              <a:t>1000 </a:t>
            </a:r>
            <a:r>
              <a:rPr lang="zh-TW" altLang="en-US" dirty="0">
                <a:solidFill>
                  <a:srgbClr val="FF0000"/>
                </a:solidFill>
              </a:rPr>
              <a:t>次，而每次執行都測量量子位元並將測量結果儲存於古典位元中</a:t>
            </a:r>
            <a:r>
              <a:rPr lang="zh-TW" altLang="en-US" dirty="0" smtClean="0">
                <a:solidFill>
                  <a:srgbClr val="FF0000"/>
                </a:solidFill>
              </a:rPr>
              <a:t>保存</a:t>
            </a:r>
            <a:r>
              <a:rPr lang="zh-TW" altLang="en-US" dirty="0">
                <a:solidFill>
                  <a:srgbClr val="FF0000"/>
                </a:solidFill>
              </a:rPr>
              <a:t>下來。</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13 </a:t>
            </a:r>
            <a:r>
              <a:rPr lang="zh-TW" altLang="en-US" dirty="0">
                <a:solidFill>
                  <a:srgbClr val="FF0000"/>
                </a:solidFill>
              </a:rPr>
              <a:t>行使用 </a:t>
            </a:r>
            <a:r>
              <a:rPr lang="en-US" altLang="zh-TW" dirty="0">
                <a:solidFill>
                  <a:srgbClr val="FF0000"/>
                </a:solidFill>
              </a:rPr>
              <a:t>job </a:t>
            </a:r>
            <a:r>
              <a:rPr lang="zh-TW" altLang="en-US" dirty="0">
                <a:solidFill>
                  <a:srgbClr val="FF0000"/>
                </a:solidFill>
              </a:rPr>
              <a:t>物件的 </a:t>
            </a:r>
            <a:r>
              <a:rPr lang="en-US" altLang="zh-TW" dirty="0">
                <a:solidFill>
                  <a:srgbClr val="FF0000"/>
                </a:solidFill>
              </a:rPr>
              <a:t>result </a:t>
            </a:r>
            <a:r>
              <a:rPr lang="zh-TW" altLang="en-US" dirty="0">
                <a:solidFill>
                  <a:srgbClr val="FF0000"/>
                </a:solidFill>
              </a:rPr>
              <a:t>方法取得 </a:t>
            </a:r>
            <a:r>
              <a:rPr lang="en-US" altLang="zh-TW" dirty="0">
                <a:solidFill>
                  <a:srgbClr val="FF0000"/>
                </a:solidFill>
              </a:rPr>
              <a:t>job </a:t>
            </a:r>
            <a:r>
              <a:rPr lang="zh-TW" altLang="en-US" dirty="0">
                <a:solidFill>
                  <a:srgbClr val="FF0000"/>
                </a:solidFill>
              </a:rPr>
              <a:t>物件的執行相關資訊，儲存於</a:t>
            </a:r>
            <a:r>
              <a:rPr lang="zh-TW" altLang="en-US" dirty="0" smtClean="0">
                <a:solidFill>
                  <a:srgbClr val="FF0000"/>
                </a:solidFill>
              </a:rPr>
              <a:t>物件變數 </a:t>
            </a:r>
            <a:r>
              <a:rPr lang="en-US" altLang="zh-TW" dirty="0">
                <a:solidFill>
                  <a:srgbClr val="FF0000"/>
                </a:solidFill>
              </a:rPr>
              <a:t>result </a:t>
            </a:r>
            <a:r>
              <a:rPr lang="zh-TW" altLang="en-US" dirty="0">
                <a:solidFill>
                  <a:srgbClr val="FF0000"/>
                </a:solidFill>
              </a:rPr>
              <a:t>中。執行相關資訊除了執行環境之外，也包括執行結果，也就是</a:t>
            </a:r>
            <a:r>
              <a:rPr lang="zh-TW" altLang="en-US" dirty="0" smtClean="0">
                <a:solidFill>
                  <a:srgbClr val="FF0000"/>
                </a:solidFill>
              </a:rPr>
              <a:t>量子</a:t>
            </a:r>
            <a:r>
              <a:rPr lang="zh-TW" altLang="en-US" dirty="0">
                <a:solidFill>
                  <a:srgbClr val="FF0000"/>
                </a:solidFill>
              </a:rPr>
              <a:t>線路在量子電腦模擬器上的執行結果。</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14 </a:t>
            </a:r>
            <a:r>
              <a:rPr lang="zh-TW" altLang="en-US" dirty="0">
                <a:solidFill>
                  <a:srgbClr val="FF0000"/>
                </a:solidFill>
              </a:rPr>
              <a:t>行使用 </a:t>
            </a:r>
            <a:r>
              <a:rPr lang="en-US" altLang="zh-TW" dirty="0">
                <a:solidFill>
                  <a:srgbClr val="FF0000"/>
                </a:solidFill>
              </a:rPr>
              <a:t>result </a:t>
            </a:r>
            <a:r>
              <a:rPr lang="zh-TW" altLang="en-US" dirty="0">
                <a:solidFill>
                  <a:srgbClr val="FF0000"/>
                </a:solidFill>
              </a:rPr>
              <a:t>物件的 </a:t>
            </a:r>
            <a:r>
              <a:rPr lang="en-US" altLang="zh-TW" dirty="0" err="1">
                <a:solidFill>
                  <a:srgbClr val="FF0000"/>
                </a:solidFill>
              </a:rPr>
              <a:t>get_counts</a:t>
            </a:r>
            <a:r>
              <a:rPr lang="en-US" altLang="zh-TW" dirty="0">
                <a:solidFill>
                  <a:srgbClr val="FF0000"/>
                </a:solidFill>
              </a:rPr>
              <a:t>(qc) </a:t>
            </a:r>
            <a:r>
              <a:rPr lang="zh-TW" altLang="en-US" dirty="0">
                <a:solidFill>
                  <a:srgbClr val="FF0000"/>
                </a:solidFill>
              </a:rPr>
              <a:t>方法取出有關量子線路各種量測</a:t>
            </a:r>
            <a:r>
              <a:rPr lang="zh-TW" altLang="en-US" dirty="0" smtClean="0">
                <a:solidFill>
                  <a:srgbClr val="FF0000"/>
                </a:solidFill>
              </a:rPr>
              <a:t>結果的</a:t>
            </a:r>
            <a:r>
              <a:rPr lang="zh-TW" altLang="en-US" dirty="0">
                <a:solidFill>
                  <a:srgbClr val="FF0000"/>
                </a:solidFill>
              </a:rPr>
              <a:t>計數（</a:t>
            </a:r>
            <a:r>
              <a:rPr lang="en-US" altLang="zh-TW" dirty="0">
                <a:solidFill>
                  <a:srgbClr val="FF0000"/>
                </a:solidFill>
              </a:rPr>
              <a:t>counts</a:t>
            </a:r>
            <a:r>
              <a:rPr lang="zh-TW" altLang="en-US" dirty="0">
                <a:solidFill>
                  <a:srgbClr val="FF0000"/>
                </a:solidFill>
              </a:rPr>
              <a:t>），並以字典（</a:t>
            </a:r>
            <a:r>
              <a:rPr lang="en-US" altLang="zh-TW" dirty="0" err="1">
                <a:solidFill>
                  <a:srgbClr val="FF0000"/>
                </a:solidFill>
              </a:rPr>
              <a:t>dict</a:t>
            </a:r>
            <a:r>
              <a:rPr lang="zh-TW" altLang="en-US" dirty="0">
                <a:solidFill>
                  <a:srgbClr val="FF0000"/>
                </a:solidFill>
              </a:rPr>
              <a:t>）型別儲存於變數 </a:t>
            </a:r>
            <a:r>
              <a:rPr lang="en-US" altLang="zh-TW" dirty="0">
                <a:solidFill>
                  <a:srgbClr val="FF0000"/>
                </a:solidFill>
              </a:rPr>
              <a:t>counts </a:t>
            </a:r>
            <a:r>
              <a:rPr lang="zh-TW" altLang="en-US" dirty="0">
                <a:solidFill>
                  <a:srgbClr val="FF0000"/>
                </a:solidFill>
              </a:rPr>
              <a:t>中。</a:t>
            </a:r>
          </a:p>
        </p:txBody>
      </p:sp>
    </p:spTree>
    <p:extLst>
      <p:ext uri="{BB962C8B-B14F-4D97-AF65-F5344CB8AC3E}">
        <p14:creationId xmlns:p14="http://schemas.microsoft.com/office/powerpoint/2010/main" val="71155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10b70956f60_16_37"/>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zh-TW" dirty="0"/>
              <a:t>大綱</a:t>
            </a:r>
            <a:endParaRPr dirty="0"/>
          </a:p>
        </p:txBody>
      </p:sp>
      <p:sp>
        <p:nvSpPr>
          <p:cNvPr id="194" name="Google Shape;194;g10b70956f60_16_37"/>
          <p:cNvSpPr txBox="1"/>
          <p:nvPr/>
        </p:nvSpPr>
        <p:spPr>
          <a:xfrm>
            <a:off x="373424" y="1266625"/>
            <a:ext cx="7809900" cy="4016474"/>
          </a:xfrm>
          <a:prstGeom prst="rect">
            <a:avLst/>
          </a:prstGeom>
          <a:noFill/>
          <a:ln>
            <a:noFill/>
          </a:ln>
        </p:spPr>
        <p:txBody>
          <a:bodyPr spcFirstLastPara="1" wrap="square" lIns="68575" tIns="68575" rIns="68575" bIns="68575" anchor="t" anchorCtr="0">
            <a:spAutoFit/>
          </a:bodyPr>
          <a:lstStyle/>
          <a:p>
            <a:pPr marL="342900" lvl="0" indent="-292100">
              <a:buSzPts val="2000"/>
              <a:buChar char="●"/>
            </a:pPr>
            <a:r>
              <a:rPr lang="zh-TW" altLang="en-US" sz="2800" dirty="0">
                <a:solidFill>
                  <a:schemeClr val="tx1"/>
                </a:solidFill>
              </a:rPr>
              <a:t>基本概念</a:t>
            </a:r>
            <a:endParaRPr lang="en-US" altLang="zh-TW" sz="2800" dirty="0">
              <a:solidFill>
                <a:schemeClr val="tx1"/>
              </a:solidFill>
            </a:endParaRPr>
          </a:p>
          <a:p>
            <a:pPr marL="342900" lvl="0" indent="-292100">
              <a:buSzPts val="2000"/>
              <a:buChar char="●"/>
            </a:pPr>
            <a:r>
              <a:rPr lang="zh-TW" altLang="en-US" sz="2800" b="1" u="sng" dirty="0">
                <a:solidFill>
                  <a:srgbClr val="FF0000"/>
                </a:solidFill>
              </a:rPr>
              <a:t>單量子位元反閘</a:t>
            </a:r>
            <a:endParaRPr lang="en-US" altLang="zh-TW" sz="2800" b="1" u="sng" dirty="0">
              <a:solidFill>
                <a:srgbClr val="FF0000"/>
              </a:solidFill>
            </a:endParaRPr>
          </a:p>
          <a:p>
            <a:pPr marL="342900" lvl="0" indent="-292100">
              <a:buSzPts val="2000"/>
              <a:buChar char="●"/>
            </a:pPr>
            <a:r>
              <a:rPr lang="zh-TW" altLang="en-US" sz="2800" dirty="0"/>
              <a:t>么正矩陣</a:t>
            </a:r>
            <a:endParaRPr lang="en-US" altLang="zh-TW" sz="2800" dirty="0"/>
          </a:p>
          <a:p>
            <a:pPr marL="342900" lvl="0" indent="-292100">
              <a:buSzPts val="2000"/>
              <a:buChar char="●"/>
            </a:pPr>
            <a:r>
              <a:rPr lang="zh-TW" altLang="en-US" sz="2800" dirty="0"/>
              <a:t>重要單量子位元量子閘</a:t>
            </a:r>
            <a:endParaRPr lang="en-US" altLang="zh-TW" sz="2800" dirty="0"/>
          </a:p>
          <a:p>
            <a:pPr marL="342900" lvl="0" indent="-292100">
              <a:buSzPts val="2000"/>
              <a:buChar char="●"/>
            </a:pPr>
            <a:r>
              <a:rPr lang="zh-TW" altLang="en-US" sz="2800" dirty="0"/>
              <a:t>張量積</a:t>
            </a:r>
            <a:endParaRPr lang="en-US" altLang="zh-TW" sz="2800" dirty="0"/>
          </a:p>
          <a:p>
            <a:pPr marL="342900" lvl="0" indent="-292100">
              <a:buSzPts val="2000"/>
              <a:buChar char="●"/>
            </a:pPr>
            <a:r>
              <a:rPr lang="zh-TW" altLang="en-US" sz="2800" dirty="0"/>
              <a:t>其他單量子位元量子閘</a:t>
            </a:r>
            <a:endParaRPr lang="en-US" altLang="zh-TW" sz="2800" dirty="0"/>
          </a:p>
          <a:p>
            <a:pPr marL="342900" lvl="0" indent="-292100">
              <a:buSzPts val="2000"/>
              <a:buChar char="●"/>
            </a:pPr>
            <a:r>
              <a:rPr lang="zh-TW" altLang="en-US" sz="2800" dirty="0"/>
              <a:t>結語</a:t>
            </a:r>
            <a:endParaRPr lang="en-US" altLang="zh-TW" sz="2800" dirty="0"/>
          </a:p>
          <a:p>
            <a:pPr marL="0" marR="0" lvl="0" indent="0" algn="l" rtl="0">
              <a:lnSpc>
                <a:spcPct val="100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800" b="0" i="0" u="none" strike="noStrike" cap="none" dirty="0">
              <a:solidFill>
                <a:srgbClr val="000000"/>
              </a:solidFill>
              <a:latin typeface="Arial"/>
              <a:ea typeface="Arial"/>
              <a:cs typeface="Arial"/>
              <a:sym typeface="Arial"/>
            </a:endParaRPr>
          </a:p>
        </p:txBody>
      </p:sp>
      <p:sp>
        <p:nvSpPr>
          <p:cNvPr id="195" name="Google Shape;195;g10b70956f60_16_37"/>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a:t>
            </a:fld>
            <a:endParaRPr/>
          </a:p>
        </p:txBody>
      </p:sp>
    </p:spTree>
    <p:extLst>
      <p:ext uri="{BB962C8B-B14F-4D97-AF65-F5344CB8AC3E}">
        <p14:creationId xmlns:p14="http://schemas.microsoft.com/office/powerpoint/2010/main" val="15630825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3.6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3</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50</a:t>
            </a:fld>
            <a:endParaRPr/>
          </a:p>
        </p:txBody>
      </p:sp>
      <p:sp>
        <p:nvSpPr>
          <p:cNvPr id="2" name="矩形 1"/>
          <p:cNvSpPr/>
          <p:nvPr/>
        </p:nvSpPr>
        <p:spPr>
          <a:xfrm>
            <a:off x="341085" y="1207082"/>
            <a:ext cx="5464630" cy="584775"/>
          </a:xfrm>
          <a:prstGeom prst="rect">
            <a:avLst/>
          </a:prstGeom>
        </p:spPr>
        <p:txBody>
          <a:bodyPr wrap="square">
            <a:spAutoFit/>
          </a:bodyPr>
          <a:lstStyle/>
          <a:p>
            <a:r>
              <a:rPr lang="en-US" altLang="zh-TW" sz="1600" dirty="0">
                <a:solidFill>
                  <a:srgbClr val="3333FF"/>
                </a:solidFill>
                <a:latin typeface="Arial Narrow" panose="020B0606020202030204" pitchFamily="34" charset="0"/>
              </a:rPr>
              <a:t>15 print("</a:t>
            </a:r>
            <a:r>
              <a:rPr lang="en-US" altLang="zh-TW" sz="1600" dirty="0" err="1">
                <a:solidFill>
                  <a:srgbClr val="3333FF"/>
                </a:solidFill>
                <a:latin typeface="Arial Narrow" panose="020B0606020202030204" pitchFamily="34" charset="0"/>
              </a:rPr>
              <a:t>Counts:",counts</a:t>
            </a:r>
            <a:r>
              <a:rPr lang="en-US" altLang="zh-TW" sz="1600" dirty="0">
                <a:solidFill>
                  <a:srgbClr val="3333FF"/>
                </a:solidFill>
                <a:latin typeface="Arial Narrow" panose="020B0606020202030204" pitchFamily="34" charset="0"/>
              </a:rPr>
              <a:t>)</a:t>
            </a:r>
          </a:p>
          <a:p>
            <a:r>
              <a:rPr lang="en-US" altLang="zh-TW" sz="1600" dirty="0">
                <a:solidFill>
                  <a:srgbClr val="3333FF"/>
                </a:solidFill>
                <a:latin typeface="Arial Narrow" panose="020B0606020202030204" pitchFamily="34" charset="0"/>
              </a:rPr>
              <a:t>16 </a:t>
            </a:r>
            <a:r>
              <a:rPr lang="en-US" altLang="zh-TW" sz="1600" dirty="0" err="1">
                <a:solidFill>
                  <a:srgbClr val="3333FF"/>
                </a:solidFill>
                <a:latin typeface="Arial Narrow" panose="020B0606020202030204" pitchFamily="34" charset="0"/>
              </a:rPr>
              <a:t>plot_histogram</a:t>
            </a:r>
            <a:r>
              <a:rPr lang="en-US" altLang="zh-TW" sz="1600" dirty="0">
                <a:solidFill>
                  <a:srgbClr val="3333FF"/>
                </a:solidFill>
                <a:latin typeface="Arial Narrow" panose="020B0606020202030204" pitchFamily="34" charset="0"/>
              </a:rPr>
              <a:t>(counts)</a:t>
            </a:r>
          </a:p>
        </p:txBody>
      </p:sp>
      <p:pic>
        <p:nvPicPr>
          <p:cNvPr id="3" name="圖片 2"/>
          <p:cNvPicPr>
            <a:picLocks noChangeAspect="1"/>
          </p:cNvPicPr>
          <p:nvPr/>
        </p:nvPicPr>
        <p:blipFill>
          <a:blip r:embed="rId3"/>
          <a:stretch>
            <a:fillRect/>
          </a:stretch>
        </p:blipFill>
        <p:spPr>
          <a:xfrm>
            <a:off x="457200" y="1791857"/>
            <a:ext cx="3272971" cy="1364415"/>
          </a:xfrm>
          <a:prstGeom prst="rect">
            <a:avLst/>
          </a:prstGeom>
        </p:spPr>
      </p:pic>
      <p:pic>
        <p:nvPicPr>
          <p:cNvPr id="4" name="圖片 3"/>
          <p:cNvPicPr>
            <a:picLocks noChangeAspect="1"/>
          </p:cNvPicPr>
          <p:nvPr/>
        </p:nvPicPr>
        <p:blipFill>
          <a:blip r:embed="rId4"/>
          <a:stretch>
            <a:fillRect/>
          </a:stretch>
        </p:blipFill>
        <p:spPr>
          <a:xfrm>
            <a:off x="457200" y="3146202"/>
            <a:ext cx="2794000" cy="1990028"/>
          </a:xfrm>
          <a:prstGeom prst="rect">
            <a:avLst/>
          </a:prstGeom>
        </p:spPr>
      </p:pic>
      <p:sp>
        <p:nvSpPr>
          <p:cNvPr id="8" name="語音泡泡: 矩形 2">
            <a:extLst>
              <a:ext uri="{FF2B5EF4-FFF2-40B4-BE49-F238E27FC236}">
                <a16:creationId xmlns:a16="http://schemas.microsoft.com/office/drawing/2014/main" id="{CD475BB0-F47E-4007-AA0C-4837354643B8}"/>
              </a:ext>
            </a:extLst>
          </p:cNvPr>
          <p:cNvSpPr/>
          <p:nvPr/>
        </p:nvSpPr>
        <p:spPr>
          <a:xfrm>
            <a:off x="4775200" y="510695"/>
            <a:ext cx="4252686" cy="3937934"/>
          </a:xfrm>
          <a:prstGeom prst="wedgeRectCallout">
            <a:avLst>
              <a:gd name="adj1" fmla="val -97222"/>
              <a:gd name="adj2" fmla="val -2526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15 </a:t>
            </a:r>
            <a:r>
              <a:rPr lang="zh-TW" altLang="en-US" dirty="0">
                <a:solidFill>
                  <a:srgbClr val="FF0000"/>
                </a:solidFill>
              </a:rPr>
              <a:t>行使用 </a:t>
            </a:r>
            <a:r>
              <a:rPr lang="en-US" altLang="zh-TW" dirty="0">
                <a:solidFill>
                  <a:srgbClr val="FF0000"/>
                </a:solidFill>
              </a:rPr>
              <a:t>print </a:t>
            </a:r>
            <a:r>
              <a:rPr lang="zh-TW" altLang="en-US" dirty="0">
                <a:solidFill>
                  <a:srgbClr val="FF0000"/>
                </a:solidFill>
              </a:rPr>
              <a:t>函數顯示 </a:t>
            </a:r>
            <a:r>
              <a:rPr lang="en-US" altLang="zh-TW" dirty="0">
                <a:solidFill>
                  <a:srgbClr val="FF0000"/>
                </a:solidFill>
              </a:rPr>
              <a:t>"Counts:" </a:t>
            </a:r>
            <a:r>
              <a:rPr lang="zh-TW" altLang="en-US" dirty="0">
                <a:solidFill>
                  <a:srgbClr val="FF0000"/>
                </a:solidFill>
              </a:rPr>
              <a:t>字串及字典型別變數 </a:t>
            </a:r>
            <a:r>
              <a:rPr lang="en-US" altLang="zh-TW" dirty="0">
                <a:solidFill>
                  <a:srgbClr val="FF0000"/>
                </a:solidFill>
              </a:rPr>
              <a:t>counts </a:t>
            </a:r>
            <a:r>
              <a:rPr lang="zh-TW" altLang="en-US" dirty="0">
                <a:solidFill>
                  <a:srgbClr val="FF0000"/>
                </a:solidFill>
              </a:rPr>
              <a:t>的值，在</a:t>
            </a:r>
            <a:r>
              <a:rPr lang="zh-TW" altLang="en-US" dirty="0" smtClean="0">
                <a:solidFill>
                  <a:srgbClr val="FF0000"/>
                </a:solidFill>
              </a:rPr>
              <a:t>這個</a:t>
            </a:r>
            <a:r>
              <a:rPr lang="zh-TW" altLang="en-US" dirty="0">
                <a:solidFill>
                  <a:srgbClr val="FF0000"/>
                </a:solidFill>
              </a:rPr>
              <a:t>程式中 </a:t>
            </a:r>
            <a:r>
              <a:rPr lang="en-US" altLang="zh-TW" dirty="0">
                <a:solidFill>
                  <a:srgbClr val="FF0000"/>
                </a:solidFill>
              </a:rPr>
              <a:t>counts </a:t>
            </a:r>
            <a:r>
              <a:rPr lang="zh-TW" altLang="en-US" dirty="0">
                <a:solidFill>
                  <a:srgbClr val="FF0000"/>
                </a:solidFill>
              </a:rPr>
              <a:t>變數一共有 </a:t>
            </a:r>
            <a:r>
              <a:rPr lang="en-US" altLang="zh-TW" dirty="0">
                <a:solidFill>
                  <a:srgbClr val="FF0000"/>
                </a:solidFill>
              </a:rPr>
              <a:t>4 </a:t>
            </a:r>
            <a:r>
              <a:rPr lang="zh-TW" altLang="en-US" dirty="0">
                <a:solidFill>
                  <a:srgbClr val="FF0000"/>
                </a:solidFill>
              </a:rPr>
              <a:t>個鍵，</a:t>
            </a:r>
            <a:r>
              <a:rPr lang="zh-TW" altLang="en-US" dirty="0" smtClean="0">
                <a:solidFill>
                  <a:srgbClr val="FF0000"/>
                </a:solidFill>
              </a:rPr>
              <a:t>代表 </a:t>
            </a:r>
            <a:r>
              <a:rPr lang="en-US" altLang="zh-TW" dirty="0" smtClean="0">
                <a:solidFill>
                  <a:srgbClr val="FF0000"/>
                </a:solidFill>
              </a:rPr>
              <a:t>2 </a:t>
            </a:r>
            <a:r>
              <a:rPr lang="zh-TW" altLang="en-US" dirty="0" smtClean="0">
                <a:solidFill>
                  <a:srgbClr val="FF0000"/>
                </a:solidFill>
              </a:rPr>
              <a:t>個量子位元的 </a:t>
            </a:r>
            <a:r>
              <a:rPr lang="en-US" altLang="zh-TW" dirty="0">
                <a:solidFill>
                  <a:srgbClr val="FF0000"/>
                </a:solidFill>
              </a:rPr>
              <a:t>4 </a:t>
            </a:r>
            <a:r>
              <a:rPr lang="zh-TW" altLang="en-US" dirty="0">
                <a:solidFill>
                  <a:srgbClr val="FF0000"/>
                </a:solidFill>
              </a:rPr>
              <a:t>種可能測量結果</a:t>
            </a:r>
            <a:r>
              <a:rPr lang="zh-TW" altLang="en-US" dirty="0" smtClean="0">
                <a:solidFill>
                  <a:srgbClr val="FF0000"/>
                </a:solidFill>
              </a:rPr>
              <a:t>。這些</a:t>
            </a:r>
            <a:r>
              <a:rPr lang="zh-TW" altLang="en-US" dirty="0">
                <a:solidFill>
                  <a:srgbClr val="FF0000"/>
                </a:solidFill>
              </a:rPr>
              <a:t>鍵在</a:t>
            </a:r>
            <a:r>
              <a:rPr lang="zh-TW" altLang="en-US" dirty="0" smtClean="0">
                <a:solidFill>
                  <a:srgbClr val="FF0000"/>
                </a:solidFill>
              </a:rPr>
              <a:t>理論上</a:t>
            </a:r>
            <a:r>
              <a:rPr lang="zh-TW" altLang="en-US" dirty="0">
                <a:solidFill>
                  <a:srgbClr val="FF0000"/>
                </a:solidFill>
              </a:rPr>
              <a:t>應該都對應到非常接近 </a:t>
            </a:r>
            <a:r>
              <a:rPr lang="en-US" altLang="zh-TW" dirty="0">
                <a:solidFill>
                  <a:srgbClr val="FF0000"/>
                </a:solidFill>
              </a:rPr>
              <a:t>1000/4 </a:t>
            </a:r>
            <a:r>
              <a:rPr lang="zh-TW" altLang="en-US" dirty="0">
                <a:solidFill>
                  <a:srgbClr val="FF0000"/>
                </a:solidFill>
              </a:rPr>
              <a:t>的值（也就是測量計數次數）</a:t>
            </a:r>
            <a:r>
              <a:rPr lang="zh-TW" altLang="en-US" dirty="0" smtClean="0">
                <a:solidFill>
                  <a:srgbClr val="FF0000"/>
                </a:solidFill>
              </a:rPr>
              <a:t>。然而</a:t>
            </a:r>
            <a:r>
              <a:rPr lang="zh-TW" altLang="en-US" dirty="0">
                <a:solidFill>
                  <a:srgbClr val="FF0000"/>
                </a:solidFill>
              </a:rPr>
              <a:t>，因為量子態本身就帶有隨機性，而量子電腦模擬器也模擬出這個</a:t>
            </a:r>
            <a:r>
              <a:rPr lang="zh-TW" altLang="en-US" dirty="0" smtClean="0">
                <a:solidFill>
                  <a:srgbClr val="FF0000"/>
                </a:solidFill>
              </a:rPr>
              <a:t>隨機性</a:t>
            </a:r>
            <a:r>
              <a:rPr lang="zh-TW" altLang="en-US" dirty="0">
                <a:solidFill>
                  <a:srgbClr val="FF0000"/>
                </a:solidFill>
              </a:rPr>
              <a:t>，因此這些量子位元測量的統計次數與理論數值有些微差異，但是這差異</a:t>
            </a:r>
            <a:r>
              <a:rPr lang="zh-TW" altLang="en-US" dirty="0" smtClean="0">
                <a:solidFill>
                  <a:srgbClr val="FF0000"/>
                </a:solidFill>
              </a:rPr>
              <a:t>會隨著</a:t>
            </a:r>
            <a:r>
              <a:rPr lang="zh-TW" altLang="en-US" dirty="0">
                <a:solidFill>
                  <a:srgbClr val="FF0000"/>
                </a:solidFill>
              </a:rPr>
              <a:t>量子線路執行的次數的增加而逐漸減小</a:t>
            </a:r>
            <a:r>
              <a:rPr lang="zh-TW" altLang="en-US" dirty="0" smtClean="0">
                <a:solidFill>
                  <a:srgbClr val="FF0000"/>
                </a:solidFill>
              </a:rPr>
              <a:t>。</a:t>
            </a:r>
            <a:endParaRPr lang="en-US" altLang="zh-TW" dirty="0" smtClean="0">
              <a:solidFill>
                <a:srgbClr val="FF0000"/>
              </a:solidFill>
            </a:endParaRPr>
          </a:p>
          <a:p>
            <a:r>
              <a:rPr lang="en-US" altLang="zh-TW" dirty="0" smtClean="0">
                <a:solidFill>
                  <a:srgbClr val="FF0000"/>
                </a:solidFill>
              </a:rPr>
              <a:t>• </a:t>
            </a:r>
            <a:r>
              <a:rPr lang="zh-TW" altLang="en-US" dirty="0" smtClean="0">
                <a:solidFill>
                  <a:srgbClr val="FF0000"/>
                </a:solidFill>
              </a:rPr>
              <a:t>第 </a:t>
            </a:r>
            <a:r>
              <a:rPr lang="en-US" altLang="zh-TW" dirty="0">
                <a:solidFill>
                  <a:srgbClr val="FF0000"/>
                </a:solidFill>
              </a:rPr>
              <a:t>16 </a:t>
            </a:r>
            <a:r>
              <a:rPr lang="zh-TW" altLang="en-US" dirty="0">
                <a:solidFill>
                  <a:srgbClr val="FF0000"/>
                </a:solidFill>
              </a:rPr>
              <a:t>行呼叫 </a:t>
            </a:r>
            <a:r>
              <a:rPr lang="en-US" altLang="zh-TW" dirty="0" err="1">
                <a:solidFill>
                  <a:srgbClr val="FF0000"/>
                </a:solidFill>
              </a:rPr>
              <a:t>plot_histogram</a:t>
            </a:r>
            <a:r>
              <a:rPr lang="en-US" altLang="zh-TW" dirty="0">
                <a:solidFill>
                  <a:srgbClr val="FF0000"/>
                </a:solidFill>
              </a:rPr>
              <a:t>(counts) </a:t>
            </a:r>
            <a:r>
              <a:rPr lang="zh-TW" altLang="en-US" dirty="0">
                <a:solidFill>
                  <a:srgbClr val="FF0000"/>
                </a:solidFill>
              </a:rPr>
              <a:t>函數，將字典型別變數 </a:t>
            </a:r>
            <a:r>
              <a:rPr lang="en-US" altLang="zh-TW" dirty="0">
                <a:solidFill>
                  <a:srgbClr val="FF0000"/>
                </a:solidFill>
              </a:rPr>
              <a:t>counts </a:t>
            </a:r>
            <a:r>
              <a:rPr lang="zh-TW" altLang="en-US" dirty="0">
                <a:solidFill>
                  <a:srgbClr val="FF0000"/>
                </a:solidFill>
              </a:rPr>
              <a:t>中所有鍵</a:t>
            </a:r>
            <a:r>
              <a:rPr lang="zh-TW" altLang="en-US" dirty="0" smtClean="0">
                <a:solidFill>
                  <a:srgbClr val="FF0000"/>
                </a:solidFill>
              </a:rPr>
              <a:t>出現</a:t>
            </a:r>
            <a:r>
              <a:rPr lang="zh-TW" altLang="en-US" dirty="0">
                <a:solidFill>
                  <a:srgbClr val="FF0000"/>
                </a:solidFill>
              </a:rPr>
              <a:t>的機率繪製為直方圖（</a:t>
            </a:r>
            <a:r>
              <a:rPr lang="en-US" altLang="zh-TW" dirty="0">
                <a:solidFill>
                  <a:srgbClr val="FF0000"/>
                </a:solidFill>
              </a:rPr>
              <a:t>histogram</a:t>
            </a:r>
            <a:r>
              <a:rPr lang="zh-TW" altLang="en-US" dirty="0">
                <a:solidFill>
                  <a:srgbClr val="FF0000"/>
                </a:solidFill>
              </a:rPr>
              <a:t>）。透過直方圖，我們就更容易看清楚 </a:t>
            </a:r>
            <a:r>
              <a:rPr lang="en-US" altLang="zh-TW" dirty="0">
                <a:solidFill>
                  <a:srgbClr val="FF0000"/>
                </a:solidFill>
              </a:rPr>
              <a:t>2 </a:t>
            </a:r>
            <a:r>
              <a:rPr lang="zh-TW" altLang="en-US" dirty="0" smtClean="0">
                <a:solidFill>
                  <a:srgbClr val="FF0000"/>
                </a:solidFill>
              </a:rPr>
              <a:t>個量子 </a:t>
            </a:r>
            <a:r>
              <a:rPr lang="en-US" altLang="zh-TW" dirty="0">
                <a:solidFill>
                  <a:srgbClr val="FF0000"/>
                </a:solidFill>
              </a:rPr>
              <a:t>H </a:t>
            </a:r>
            <a:r>
              <a:rPr lang="zh-TW" altLang="en-US" dirty="0">
                <a:solidFill>
                  <a:srgbClr val="FF0000"/>
                </a:solidFill>
              </a:rPr>
              <a:t>閘的操作可以形成 </a:t>
            </a:r>
            <a:r>
              <a:rPr lang="en-US" altLang="zh-TW" dirty="0">
                <a:solidFill>
                  <a:srgbClr val="FF0000"/>
                </a:solidFill>
              </a:rPr>
              <a:t>2 </a:t>
            </a:r>
            <a:r>
              <a:rPr lang="zh-TW" altLang="en-US" dirty="0">
                <a:solidFill>
                  <a:srgbClr val="FF0000"/>
                </a:solidFill>
              </a:rPr>
              <a:t>個量子位元的均勻疊加（</a:t>
            </a:r>
            <a:r>
              <a:rPr lang="en-US" altLang="zh-TW" dirty="0">
                <a:solidFill>
                  <a:srgbClr val="FF0000"/>
                </a:solidFill>
              </a:rPr>
              <a:t>uniform superposition</a:t>
            </a:r>
            <a:r>
              <a:rPr lang="zh-TW" altLang="en-US" dirty="0" smtClean="0">
                <a:solidFill>
                  <a:srgbClr val="FF0000"/>
                </a:solidFill>
              </a:rPr>
              <a:t>）狀態</a:t>
            </a:r>
            <a:r>
              <a:rPr lang="zh-TW" altLang="en-US" dirty="0">
                <a:solidFill>
                  <a:srgbClr val="FF0000"/>
                </a:solidFill>
              </a:rPr>
              <a:t>，使得 </a:t>
            </a:r>
            <a:r>
              <a:rPr lang="en-US" altLang="zh-TW" dirty="0">
                <a:solidFill>
                  <a:srgbClr val="FF0000"/>
                </a:solidFill>
              </a:rPr>
              <a:t>2 </a:t>
            </a:r>
            <a:r>
              <a:rPr lang="zh-TW" altLang="en-US" dirty="0">
                <a:solidFill>
                  <a:srgbClr val="FF0000"/>
                </a:solidFill>
              </a:rPr>
              <a:t>個量子位元測量</a:t>
            </a:r>
            <a:r>
              <a:rPr lang="zh-TW" altLang="en-US" dirty="0" smtClean="0">
                <a:solidFill>
                  <a:srgbClr val="FF0000"/>
                </a:solidFill>
              </a:rPr>
              <a:t>為 </a:t>
            </a:r>
            <a:r>
              <a:rPr lang="en-US" altLang="zh-TW" dirty="0" smtClean="0">
                <a:solidFill>
                  <a:srgbClr val="FF0000"/>
                </a:solidFill>
              </a:rPr>
              <a:t>|00&gt;</a:t>
            </a:r>
            <a:r>
              <a:rPr lang="zh-TW" altLang="en-US" dirty="0" smtClean="0">
                <a:solidFill>
                  <a:srgbClr val="FF0000"/>
                </a:solidFill>
              </a:rPr>
              <a:t>、</a:t>
            </a:r>
            <a:r>
              <a:rPr lang="en-US" altLang="zh-TW" dirty="0">
                <a:solidFill>
                  <a:srgbClr val="FF0000"/>
                </a:solidFill>
              </a:rPr>
              <a:t> |</a:t>
            </a:r>
            <a:r>
              <a:rPr lang="en-US" altLang="zh-TW" dirty="0" smtClean="0">
                <a:solidFill>
                  <a:srgbClr val="FF0000"/>
                </a:solidFill>
              </a:rPr>
              <a:t>01&gt;</a:t>
            </a:r>
            <a:r>
              <a:rPr lang="zh-TW" altLang="en-US" dirty="0" smtClean="0">
                <a:solidFill>
                  <a:srgbClr val="FF0000"/>
                </a:solidFill>
              </a:rPr>
              <a:t>、</a:t>
            </a:r>
            <a:r>
              <a:rPr lang="en-US" altLang="zh-TW" dirty="0">
                <a:solidFill>
                  <a:srgbClr val="FF0000"/>
                </a:solidFill>
              </a:rPr>
              <a:t> </a:t>
            </a:r>
            <a:r>
              <a:rPr lang="en-US" altLang="zh-TW" dirty="0" smtClean="0">
                <a:solidFill>
                  <a:srgbClr val="FF0000"/>
                </a:solidFill>
              </a:rPr>
              <a:t>|10&gt; </a:t>
            </a:r>
            <a:r>
              <a:rPr lang="zh-TW" altLang="en-US" dirty="0" smtClean="0">
                <a:solidFill>
                  <a:srgbClr val="FF0000"/>
                </a:solidFill>
              </a:rPr>
              <a:t>與 </a:t>
            </a:r>
            <a:r>
              <a:rPr lang="en-US" altLang="zh-TW" dirty="0" smtClean="0">
                <a:solidFill>
                  <a:srgbClr val="FF0000"/>
                </a:solidFill>
              </a:rPr>
              <a:t>|11&gt; </a:t>
            </a:r>
            <a:r>
              <a:rPr lang="zh-TW" altLang="en-US" dirty="0" smtClean="0">
                <a:solidFill>
                  <a:srgbClr val="FF0000"/>
                </a:solidFill>
              </a:rPr>
              <a:t>的</a:t>
            </a:r>
            <a:r>
              <a:rPr lang="zh-TW" altLang="en-US" dirty="0">
                <a:solidFill>
                  <a:srgbClr val="FF0000"/>
                </a:solidFill>
              </a:rPr>
              <a:t>機率在理論上都</a:t>
            </a:r>
            <a:r>
              <a:rPr lang="zh-TW" altLang="en-US" dirty="0" smtClean="0">
                <a:solidFill>
                  <a:srgbClr val="FF0000"/>
                </a:solidFill>
              </a:rPr>
              <a:t>是</a:t>
            </a:r>
            <a:r>
              <a:rPr lang="en-US" altLang="zh-TW" dirty="0" smtClean="0">
                <a:solidFill>
                  <a:srgbClr val="FF0000"/>
                </a:solidFill>
              </a:rPr>
              <a:t>0.25</a:t>
            </a:r>
            <a:r>
              <a:rPr lang="zh-TW" altLang="en-US" dirty="0">
                <a:solidFill>
                  <a:srgbClr val="FF0000"/>
                </a:solidFill>
              </a:rPr>
              <a:t>，但是因為量子態本身就帶有隨機性，因此透過量子電腦模擬器得到</a:t>
            </a:r>
            <a:r>
              <a:rPr lang="zh-TW" altLang="en-US" dirty="0" smtClean="0">
                <a:solidFill>
                  <a:srgbClr val="FF0000"/>
                </a:solidFill>
              </a:rPr>
              <a:t>各種量子</a:t>
            </a:r>
            <a:r>
              <a:rPr lang="zh-TW" altLang="en-US" dirty="0">
                <a:solidFill>
                  <a:srgbClr val="FF0000"/>
                </a:solidFill>
              </a:rPr>
              <a:t>位元組合的機率大約為 </a:t>
            </a:r>
            <a:r>
              <a:rPr lang="en-US" altLang="zh-TW" dirty="0">
                <a:solidFill>
                  <a:srgbClr val="FF0000"/>
                </a:solidFill>
              </a:rPr>
              <a:t>0.25 </a:t>
            </a:r>
            <a:r>
              <a:rPr lang="zh-TW" altLang="en-US" dirty="0">
                <a:solidFill>
                  <a:srgbClr val="FF0000"/>
                </a:solidFill>
              </a:rPr>
              <a:t>左右</a:t>
            </a:r>
          </a:p>
        </p:txBody>
      </p:sp>
    </p:spTree>
    <p:extLst>
      <p:ext uri="{BB962C8B-B14F-4D97-AF65-F5344CB8AC3E}">
        <p14:creationId xmlns:p14="http://schemas.microsoft.com/office/powerpoint/2010/main" val="1346176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10b70956f60_16_37"/>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zh-TW" dirty="0"/>
              <a:t>大綱</a:t>
            </a:r>
            <a:endParaRPr dirty="0"/>
          </a:p>
        </p:txBody>
      </p:sp>
      <p:sp>
        <p:nvSpPr>
          <p:cNvPr id="194" name="Google Shape;194;g10b70956f60_16_37"/>
          <p:cNvSpPr txBox="1"/>
          <p:nvPr/>
        </p:nvSpPr>
        <p:spPr>
          <a:xfrm>
            <a:off x="373424" y="1266625"/>
            <a:ext cx="7809900" cy="4016474"/>
          </a:xfrm>
          <a:prstGeom prst="rect">
            <a:avLst/>
          </a:prstGeom>
          <a:noFill/>
          <a:ln>
            <a:noFill/>
          </a:ln>
        </p:spPr>
        <p:txBody>
          <a:bodyPr spcFirstLastPara="1" wrap="square" lIns="68575" tIns="68575" rIns="68575" bIns="68575" anchor="t" anchorCtr="0">
            <a:spAutoFit/>
          </a:bodyPr>
          <a:lstStyle/>
          <a:p>
            <a:pPr marL="342900" lvl="0" indent="-292100">
              <a:buSzPts val="2000"/>
              <a:buChar char="●"/>
            </a:pPr>
            <a:r>
              <a:rPr lang="zh-TW" altLang="en-US" sz="2800" dirty="0">
                <a:solidFill>
                  <a:schemeClr val="tx1"/>
                </a:solidFill>
              </a:rPr>
              <a:t>基本概念</a:t>
            </a:r>
            <a:endParaRPr lang="en-US" altLang="zh-TW" sz="2800" dirty="0">
              <a:solidFill>
                <a:schemeClr val="tx1"/>
              </a:solidFill>
            </a:endParaRPr>
          </a:p>
          <a:p>
            <a:pPr marL="342900" indent="-292100">
              <a:buSzPts val="2000"/>
              <a:buFont typeface="Arial"/>
              <a:buChar char="●"/>
            </a:pPr>
            <a:r>
              <a:rPr lang="zh-TW" altLang="en-US" sz="2800" dirty="0">
                <a:solidFill>
                  <a:schemeClr val="tx1"/>
                </a:solidFill>
              </a:rPr>
              <a:t>單量子位元反閘</a:t>
            </a:r>
            <a:endParaRPr lang="en-US" altLang="zh-TW" sz="2800" dirty="0">
              <a:solidFill>
                <a:schemeClr val="tx1"/>
              </a:solidFill>
            </a:endParaRPr>
          </a:p>
          <a:p>
            <a:pPr marL="342900" lvl="0" indent="-292100">
              <a:buSzPts val="2000"/>
              <a:buFont typeface="Arial"/>
              <a:buChar char="●"/>
            </a:pPr>
            <a:r>
              <a:rPr lang="zh-TW" altLang="en-US" sz="2800" dirty="0">
                <a:solidFill>
                  <a:schemeClr val="tx1"/>
                </a:solidFill>
              </a:rPr>
              <a:t>么正矩陣</a:t>
            </a:r>
            <a:endParaRPr lang="en-US" altLang="zh-TW" sz="2800" dirty="0">
              <a:solidFill>
                <a:schemeClr val="tx1"/>
              </a:solidFill>
            </a:endParaRPr>
          </a:p>
          <a:p>
            <a:pPr marL="342900" indent="-292100">
              <a:buSzPts val="2000"/>
              <a:buFont typeface="Arial"/>
              <a:buChar char="●"/>
            </a:pPr>
            <a:r>
              <a:rPr lang="zh-TW" altLang="en-US" sz="2800" dirty="0">
                <a:solidFill>
                  <a:schemeClr val="tx1"/>
                </a:solidFill>
              </a:rPr>
              <a:t>重要單量子位元量子閘</a:t>
            </a:r>
            <a:endParaRPr lang="en-US" altLang="zh-TW" sz="2800" dirty="0">
              <a:solidFill>
                <a:schemeClr val="tx1"/>
              </a:solidFill>
            </a:endParaRPr>
          </a:p>
          <a:p>
            <a:pPr marL="342900" lvl="0" indent="-292100">
              <a:buSzPts val="2000"/>
              <a:buFont typeface="Arial"/>
              <a:buChar char="●"/>
            </a:pPr>
            <a:r>
              <a:rPr lang="zh-TW" altLang="en-US" sz="2800" dirty="0">
                <a:solidFill>
                  <a:schemeClr val="tx1"/>
                </a:solidFill>
              </a:rPr>
              <a:t>張量積</a:t>
            </a:r>
            <a:endParaRPr lang="en-US" altLang="zh-TW" sz="2800" dirty="0">
              <a:solidFill>
                <a:schemeClr val="tx1"/>
              </a:solidFill>
            </a:endParaRPr>
          </a:p>
          <a:p>
            <a:pPr marL="342900" indent="-292100">
              <a:buSzPts val="2000"/>
              <a:buFont typeface="Arial"/>
              <a:buChar char="●"/>
            </a:pPr>
            <a:r>
              <a:rPr lang="zh-TW" altLang="en-US" sz="2800" b="1" u="sng" dirty="0">
                <a:solidFill>
                  <a:srgbClr val="FF0000"/>
                </a:solidFill>
              </a:rPr>
              <a:t>其他單量子位元量子閘</a:t>
            </a:r>
            <a:endParaRPr lang="en-US" altLang="zh-TW" sz="2800" b="1" u="sng" dirty="0">
              <a:solidFill>
                <a:srgbClr val="FF0000"/>
              </a:solidFill>
            </a:endParaRPr>
          </a:p>
          <a:p>
            <a:pPr marL="342900" lvl="0" indent="-292100">
              <a:buSzPts val="2000"/>
              <a:buChar char="●"/>
            </a:pPr>
            <a:r>
              <a:rPr lang="zh-TW" altLang="en-US" sz="2800" dirty="0"/>
              <a:t>結語</a:t>
            </a:r>
            <a:endParaRPr lang="en-US" altLang="zh-TW" sz="2800" dirty="0"/>
          </a:p>
          <a:p>
            <a:pPr marL="0" marR="0" lvl="0" indent="0" algn="l" rtl="0">
              <a:lnSpc>
                <a:spcPct val="100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800" b="0" i="0" u="none" strike="noStrike" cap="none" dirty="0">
              <a:solidFill>
                <a:srgbClr val="000000"/>
              </a:solidFill>
              <a:latin typeface="Arial"/>
              <a:ea typeface="Arial"/>
              <a:cs typeface="Arial"/>
              <a:sym typeface="Arial"/>
            </a:endParaRPr>
          </a:p>
        </p:txBody>
      </p:sp>
      <p:sp>
        <p:nvSpPr>
          <p:cNvPr id="195" name="Google Shape;195;g10b70956f60_16_37"/>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51</a:t>
            </a:fld>
            <a:endParaRPr/>
          </a:p>
        </p:txBody>
      </p:sp>
    </p:spTree>
    <p:extLst>
      <p:ext uri="{BB962C8B-B14F-4D97-AF65-F5344CB8AC3E}">
        <p14:creationId xmlns:p14="http://schemas.microsoft.com/office/powerpoint/2010/main" val="21866780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其他單量子位元量子閘</a:t>
            </a:r>
          </a:p>
        </p:txBody>
      </p:sp>
      <p:sp>
        <p:nvSpPr>
          <p:cNvPr id="202" name="Google Shape;202;g104dfc26e88_3_11"/>
          <p:cNvSpPr txBox="1"/>
          <p:nvPr/>
        </p:nvSpPr>
        <p:spPr>
          <a:xfrm>
            <a:off x="457200" y="1193511"/>
            <a:ext cx="8229600" cy="2031295"/>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除了 </a:t>
            </a:r>
            <a:r>
              <a:rPr lang="en-US" altLang="zh-TW" sz="1800" dirty="0">
                <a:solidFill>
                  <a:srgbClr val="FF0000"/>
                </a:solidFill>
              </a:rPr>
              <a:t>X </a:t>
            </a:r>
            <a:r>
              <a:rPr lang="zh-TW" altLang="en-US" sz="1800" dirty="0">
                <a:solidFill>
                  <a:srgbClr val="FF0000"/>
                </a:solidFill>
              </a:rPr>
              <a:t>閘</a:t>
            </a:r>
            <a:r>
              <a:rPr lang="zh-TW" altLang="en-US" sz="1800" dirty="0"/>
              <a:t>及 </a:t>
            </a:r>
            <a:r>
              <a:rPr lang="en-US" altLang="zh-TW" sz="1800" dirty="0">
                <a:solidFill>
                  <a:srgbClr val="FF0000"/>
                </a:solidFill>
              </a:rPr>
              <a:t>H </a:t>
            </a:r>
            <a:r>
              <a:rPr lang="zh-TW" altLang="en-US" sz="1800" dirty="0">
                <a:solidFill>
                  <a:srgbClr val="FF0000"/>
                </a:solidFill>
              </a:rPr>
              <a:t>閘</a:t>
            </a:r>
            <a:r>
              <a:rPr lang="zh-TW" altLang="en-US" sz="1800" dirty="0"/>
              <a:t>等二個</a:t>
            </a:r>
            <a:r>
              <a:rPr lang="zh-TW" altLang="en-US" sz="1800" dirty="0">
                <a:solidFill>
                  <a:srgbClr val="FF0000"/>
                </a:solidFill>
              </a:rPr>
              <a:t>單量子位元</a:t>
            </a:r>
            <a:r>
              <a:rPr lang="zh-TW" altLang="en-US" sz="1800" dirty="0"/>
              <a:t>量子閘之外，還有</a:t>
            </a:r>
            <a:r>
              <a:rPr lang="zh-TW" altLang="en-US" sz="1800" dirty="0">
                <a:solidFill>
                  <a:srgbClr val="FF0000"/>
                </a:solidFill>
              </a:rPr>
              <a:t>許多</a:t>
            </a:r>
            <a:r>
              <a:rPr lang="zh-TW" altLang="en-US" sz="1800" dirty="0"/>
              <a:t>單量子位元量子閘，</a:t>
            </a:r>
            <a:r>
              <a:rPr lang="zh-TW" altLang="en-US" sz="1800" dirty="0"/>
              <a:t>包括 </a:t>
            </a:r>
            <a:r>
              <a:rPr lang="en-US" altLang="zh-TW" sz="1800" dirty="0"/>
              <a:t>Y </a:t>
            </a:r>
            <a:r>
              <a:rPr lang="zh-TW" altLang="en-US" sz="1800" dirty="0"/>
              <a:t>閘、</a:t>
            </a:r>
            <a:r>
              <a:rPr lang="en-US" altLang="zh-TW" sz="1800" dirty="0"/>
              <a:t>Z </a:t>
            </a:r>
            <a:r>
              <a:rPr lang="zh-TW" altLang="en-US" sz="1800" dirty="0"/>
              <a:t>閘、</a:t>
            </a:r>
            <a:r>
              <a:rPr lang="en-US" altLang="zh-TW" sz="1800" dirty="0"/>
              <a:t>Rx </a:t>
            </a:r>
            <a:r>
              <a:rPr lang="zh-TW" altLang="en-US" sz="1800" dirty="0"/>
              <a:t>閘、</a:t>
            </a:r>
            <a:r>
              <a:rPr lang="en-US" altLang="zh-TW" sz="1800" dirty="0"/>
              <a:t>Ry </a:t>
            </a:r>
            <a:r>
              <a:rPr lang="zh-TW" altLang="en-US" sz="1800" dirty="0"/>
              <a:t>閘、</a:t>
            </a:r>
            <a:r>
              <a:rPr lang="en-US" altLang="zh-TW" sz="1800" dirty="0" err="1"/>
              <a:t>Rz</a:t>
            </a:r>
            <a:r>
              <a:rPr lang="en-US" altLang="zh-TW" sz="1800" dirty="0"/>
              <a:t> </a:t>
            </a:r>
            <a:r>
              <a:rPr lang="zh-TW" altLang="en-US" sz="1800" dirty="0"/>
              <a:t>閘、</a:t>
            </a:r>
            <a:r>
              <a:rPr lang="en-US" altLang="zh-TW" sz="1800" dirty="0"/>
              <a:t>P </a:t>
            </a:r>
            <a:r>
              <a:rPr lang="zh-TW" altLang="en-US" sz="1800" dirty="0"/>
              <a:t>閘、</a:t>
            </a:r>
            <a:r>
              <a:rPr lang="en-US" altLang="zh-TW" sz="1800" dirty="0"/>
              <a:t>S </a:t>
            </a:r>
            <a:r>
              <a:rPr lang="zh-TW" altLang="en-US" sz="1800" dirty="0"/>
              <a:t>閘、</a:t>
            </a:r>
            <a:r>
              <a:rPr lang="en-US" altLang="zh-TW" sz="1800" dirty="0"/>
              <a:t>T </a:t>
            </a:r>
            <a:r>
              <a:rPr lang="zh-TW" altLang="en-US" sz="1800" dirty="0"/>
              <a:t>閘、</a:t>
            </a:r>
            <a:r>
              <a:rPr lang="en-US" altLang="zh-TW" sz="1800" dirty="0"/>
              <a:t>I </a:t>
            </a:r>
            <a:r>
              <a:rPr lang="zh-TW" altLang="en-US" sz="1800" dirty="0"/>
              <a:t>閘、</a:t>
            </a:r>
            <a:r>
              <a:rPr lang="en-US" altLang="zh-TW" sz="1800" dirty="0"/>
              <a:t>U </a:t>
            </a:r>
            <a:r>
              <a:rPr lang="zh-TW" altLang="en-US" sz="1800" dirty="0"/>
              <a:t>閘等</a:t>
            </a:r>
            <a:r>
              <a:rPr lang="zh-TW" altLang="en-US" sz="1800" dirty="0" smtClean="0"/>
              <a:t>。</a:t>
            </a:r>
            <a:endParaRPr lang="en-US" altLang="zh-TW" sz="1800" dirty="0" smtClean="0"/>
          </a:p>
          <a:p>
            <a:pPr marL="114300" algn="just">
              <a:buClr>
                <a:schemeClr val="dk1"/>
              </a:buClr>
              <a:buSzPts val="1800"/>
            </a:pPr>
            <a:endParaRPr lang="en-US" altLang="zh-TW" sz="1800" dirty="0"/>
          </a:p>
          <a:p>
            <a:pPr marL="457200" indent="-342900" algn="just">
              <a:buClr>
                <a:schemeClr val="dk1"/>
              </a:buClr>
              <a:buSzPts val="1800"/>
              <a:buFont typeface="Arial"/>
              <a:buChar char="●"/>
            </a:pPr>
            <a:r>
              <a:rPr lang="zh-TW" altLang="en-US" sz="1800" dirty="0"/>
              <a:t>以下</a:t>
            </a:r>
            <a:r>
              <a:rPr lang="zh-TW" altLang="en-US" sz="1800" dirty="0"/>
              <a:t>分組</a:t>
            </a:r>
            <a:r>
              <a:rPr lang="zh-TW" altLang="en-US" sz="1800" dirty="0"/>
              <a:t>以範例程式介紹這些量子閘的細節，我們先介紹第一組 </a:t>
            </a:r>
            <a:r>
              <a:rPr lang="en-US" altLang="zh-TW" sz="1800" dirty="0"/>
              <a:t>: </a:t>
            </a:r>
            <a:r>
              <a:rPr lang="en-US" altLang="zh-TW" sz="1800" dirty="0">
                <a:solidFill>
                  <a:srgbClr val="FF0000"/>
                </a:solidFill>
              </a:rPr>
              <a:t>X </a:t>
            </a:r>
            <a:r>
              <a:rPr lang="zh-TW" altLang="en-US" sz="1800" dirty="0">
                <a:solidFill>
                  <a:srgbClr val="FF0000"/>
                </a:solidFill>
              </a:rPr>
              <a:t>閘</a:t>
            </a:r>
            <a:r>
              <a:rPr lang="zh-TW" altLang="en-US" sz="1800" dirty="0">
                <a:solidFill>
                  <a:schemeClr val="tx1"/>
                </a:solidFill>
              </a:rPr>
              <a:t>、</a:t>
            </a:r>
            <a:r>
              <a:rPr lang="en-US" altLang="zh-TW" sz="1800" dirty="0">
                <a:solidFill>
                  <a:srgbClr val="FF0000"/>
                </a:solidFill>
              </a:rPr>
              <a:t>Y </a:t>
            </a:r>
            <a:r>
              <a:rPr lang="zh-TW" altLang="en-US" sz="1800" dirty="0">
                <a:solidFill>
                  <a:srgbClr val="FF0000"/>
                </a:solidFill>
              </a:rPr>
              <a:t>閘</a:t>
            </a:r>
            <a:r>
              <a:rPr lang="zh-TW" altLang="en-US" sz="1800" dirty="0">
                <a:solidFill>
                  <a:schemeClr val="tx1"/>
                </a:solidFill>
              </a:rPr>
              <a:t>、</a:t>
            </a:r>
            <a:r>
              <a:rPr lang="en-US" altLang="zh-TW" sz="1800" dirty="0">
                <a:solidFill>
                  <a:srgbClr val="FF0000"/>
                </a:solidFill>
              </a:rPr>
              <a:t>Z </a:t>
            </a:r>
            <a:r>
              <a:rPr lang="zh-TW" altLang="en-US" sz="1800" dirty="0">
                <a:solidFill>
                  <a:srgbClr val="FF0000"/>
                </a:solidFill>
              </a:rPr>
              <a:t>閘</a:t>
            </a:r>
            <a:r>
              <a:rPr lang="zh-TW" altLang="en-US" sz="1800" dirty="0"/>
              <a:t>。</a:t>
            </a:r>
            <a:r>
              <a:rPr lang="zh-TW" altLang="en-US" sz="1800" dirty="0"/>
              <a:t>因為</a:t>
            </a:r>
            <a:r>
              <a:rPr lang="zh-TW" altLang="en-US" sz="1800" dirty="0"/>
              <a:t>這三個量子閘性質類似，所以我們再一次介紹 </a:t>
            </a:r>
            <a:r>
              <a:rPr lang="en-US" altLang="zh-TW" sz="1800" dirty="0"/>
              <a:t>X </a:t>
            </a:r>
            <a:r>
              <a:rPr lang="zh-TW" altLang="en-US" sz="1800" dirty="0"/>
              <a:t>閘。</a:t>
            </a:r>
            <a:endParaRPr lang="en-US" altLang="zh-TW" sz="1800" dirty="0"/>
          </a:p>
          <a:p>
            <a:pPr marL="114300" algn="just">
              <a:buClr>
                <a:schemeClr val="dk1"/>
              </a:buClr>
              <a:buSzPts val="1800"/>
            </a:pPr>
            <a:endParaRPr lang="en-US" altLang="zh-TW" sz="1800" baseline="30000"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52</a:t>
            </a:fld>
            <a:endParaRPr/>
          </a:p>
        </p:txBody>
      </p:sp>
    </p:spTree>
    <p:extLst>
      <p:ext uri="{BB962C8B-B14F-4D97-AF65-F5344CB8AC3E}">
        <p14:creationId xmlns:p14="http://schemas.microsoft.com/office/powerpoint/2010/main" val="48531257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341085" y="340093"/>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3.7a </a:t>
            </a:r>
            <a:r>
              <a:rPr lang="zh-TW" altLang="en-US" dirty="0" smtClean="0">
                <a:latin typeface="Calibri"/>
                <a:ea typeface="Calibri"/>
                <a:cs typeface="Calibri"/>
                <a:sym typeface="Calibri"/>
              </a:rPr>
              <a:t>程式解說</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53</a:t>
            </a:fld>
            <a:endParaRPr/>
          </a:p>
        </p:txBody>
      </p:sp>
      <p:sp>
        <p:nvSpPr>
          <p:cNvPr id="2" name="矩形 1"/>
          <p:cNvSpPr/>
          <p:nvPr/>
        </p:nvSpPr>
        <p:spPr>
          <a:xfrm>
            <a:off x="341085" y="1207082"/>
            <a:ext cx="5464630" cy="1815882"/>
          </a:xfrm>
          <a:prstGeom prst="rect">
            <a:avLst/>
          </a:prstGeom>
        </p:spPr>
        <p:txBody>
          <a:bodyPr wrap="square">
            <a:spAutoFit/>
          </a:bodyPr>
          <a:lstStyle/>
          <a:p>
            <a:r>
              <a:rPr lang="en-US" altLang="zh-TW" sz="1600" dirty="0">
                <a:solidFill>
                  <a:srgbClr val="3333FF"/>
                </a:solidFill>
                <a:latin typeface="Arial Narrow" panose="020B0606020202030204" pitchFamily="34" charset="0"/>
              </a:rPr>
              <a:t> 1 #Program 3.7a Apply X-, Y-, and Z-gate to qubit</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(3)</a:t>
            </a:r>
          </a:p>
          <a:p>
            <a:r>
              <a:rPr lang="en-US" altLang="zh-TW" sz="1600" dirty="0">
                <a:solidFill>
                  <a:srgbClr val="3333FF"/>
                </a:solidFill>
                <a:latin typeface="Arial Narrow" panose="020B0606020202030204" pitchFamily="34" charset="0"/>
              </a:rPr>
              <a:t> 4 </a:t>
            </a:r>
            <a:r>
              <a:rPr lang="en-US" altLang="zh-TW" sz="1600" dirty="0" err="1">
                <a:solidFill>
                  <a:srgbClr val="3333FF"/>
                </a:solidFill>
                <a:latin typeface="Arial Narrow" panose="020B0606020202030204" pitchFamily="34" charset="0"/>
              </a:rPr>
              <a:t>qc.x</a:t>
            </a:r>
            <a:r>
              <a:rPr lang="en-US" altLang="zh-TW" sz="1600" dirty="0">
                <a:solidFill>
                  <a:srgbClr val="3333FF"/>
                </a:solidFill>
                <a:latin typeface="Arial Narrow" panose="020B0606020202030204" pitchFamily="34" charset="0"/>
              </a:rPr>
              <a:t>(0)</a:t>
            </a:r>
          </a:p>
          <a:p>
            <a:r>
              <a:rPr lang="en-US" altLang="zh-TW" sz="1600" dirty="0">
                <a:solidFill>
                  <a:srgbClr val="3333FF"/>
                </a:solidFill>
                <a:latin typeface="Arial Narrow" panose="020B0606020202030204" pitchFamily="34" charset="0"/>
              </a:rPr>
              <a:t> 5 </a:t>
            </a:r>
            <a:r>
              <a:rPr lang="en-US" altLang="zh-TW" sz="1600" dirty="0" err="1">
                <a:solidFill>
                  <a:srgbClr val="3333FF"/>
                </a:solidFill>
                <a:latin typeface="Arial Narrow" panose="020B0606020202030204" pitchFamily="34" charset="0"/>
              </a:rPr>
              <a:t>qc.y</a:t>
            </a:r>
            <a:r>
              <a:rPr lang="en-US" altLang="zh-TW" sz="1600" dirty="0">
                <a:solidFill>
                  <a:srgbClr val="3333FF"/>
                </a:solidFill>
                <a:latin typeface="Arial Narrow" panose="020B0606020202030204" pitchFamily="34" charset="0"/>
              </a:rPr>
              <a:t>(1)</a:t>
            </a:r>
          </a:p>
          <a:p>
            <a:r>
              <a:rPr lang="en-US" altLang="zh-TW" sz="1600" dirty="0">
                <a:solidFill>
                  <a:srgbClr val="3333FF"/>
                </a:solidFill>
                <a:latin typeface="Arial Narrow" panose="020B0606020202030204" pitchFamily="34" charset="0"/>
              </a:rPr>
              <a:t> 6 </a:t>
            </a:r>
            <a:r>
              <a:rPr lang="en-US" altLang="zh-TW" sz="1600" dirty="0" err="1">
                <a:solidFill>
                  <a:srgbClr val="3333FF"/>
                </a:solidFill>
                <a:latin typeface="Arial Narrow" panose="020B0606020202030204" pitchFamily="34" charset="0"/>
              </a:rPr>
              <a:t>qc.z</a:t>
            </a:r>
            <a:r>
              <a:rPr lang="en-US" altLang="zh-TW" sz="1600" dirty="0">
                <a:solidFill>
                  <a:srgbClr val="3333FF"/>
                </a:solidFill>
                <a:latin typeface="Arial Narrow" panose="020B0606020202030204" pitchFamily="34" charset="0"/>
              </a:rPr>
              <a:t>(2)</a:t>
            </a:r>
          </a:p>
          <a:p>
            <a:r>
              <a:rPr lang="en-US" altLang="zh-TW" sz="1600" dirty="0">
                <a:solidFill>
                  <a:srgbClr val="3333FF"/>
                </a:solidFill>
                <a:latin typeface="Arial Narrow" panose="020B0606020202030204" pitchFamily="34" charset="0"/>
              </a:rPr>
              <a:t> 7 </a:t>
            </a:r>
            <a:r>
              <a:rPr lang="en-US" altLang="zh-TW" sz="1600" dirty="0" err="1">
                <a:solidFill>
                  <a:srgbClr val="3333FF"/>
                </a:solidFill>
                <a:latin typeface="Arial Narrow" panose="020B0606020202030204" pitchFamily="34" charset="0"/>
              </a:rPr>
              <a:t>qc.draw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mpl</a:t>
            </a:r>
            <a:r>
              <a:rPr lang="en-US" altLang="zh-TW" sz="1600" dirty="0">
                <a:solidFill>
                  <a:srgbClr val="3333FF"/>
                </a:solidFill>
                <a:latin typeface="Arial Narrow" panose="020B0606020202030204" pitchFamily="34" charset="0"/>
              </a:rPr>
              <a:t>')</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4876799" y="663095"/>
            <a:ext cx="4158343" cy="3712962"/>
          </a:xfrm>
          <a:prstGeom prst="wedgeRectCallout">
            <a:avLst>
              <a:gd name="adj1" fmla="val -79421"/>
              <a:gd name="adj2" fmla="val -2176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(3) </a:t>
            </a:r>
            <a:r>
              <a:rPr lang="zh-TW" altLang="en-US" dirty="0">
                <a:solidFill>
                  <a:srgbClr val="FF0000"/>
                </a:solidFill>
              </a:rPr>
              <a:t>建構一個包含 </a:t>
            </a:r>
            <a:r>
              <a:rPr lang="en-US" altLang="zh-TW" dirty="0">
                <a:solidFill>
                  <a:srgbClr val="FF0000"/>
                </a:solidFill>
              </a:rPr>
              <a:t>3 </a:t>
            </a:r>
            <a:r>
              <a:rPr lang="zh-TW" altLang="en-US" dirty="0">
                <a:solidFill>
                  <a:srgbClr val="FF0000"/>
                </a:solidFill>
              </a:rPr>
              <a:t>個量子位元的量子線路物件</a:t>
            </a:r>
            <a:r>
              <a:rPr lang="zh-TW" altLang="en-US" dirty="0" smtClean="0">
                <a:solidFill>
                  <a:srgbClr val="FF0000"/>
                </a:solidFill>
              </a:rPr>
              <a:t>，儲存</a:t>
            </a:r>
            <a:r>
              <a:rPr lang="zh-TW" altLang="en-US" dirty="0">
                <a:solidFill>
                  <a:srgbClr val="FF0000"/>
                </a:solidFill>
              </a:rPr>
              <a:t>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err="1">
                <a:solidFill>
                  <a:srgbClr val="FF0000"/>
                </a:solidFill>
              </a:rPr>
              <a:t>qc.x</a:t>
            </a:r>
            <a:r>
              <a:rPr lang="en-US" altLang="zh-TW" dirty="0">
                <a:solidFill>
                  <a:srgbClr val="FF0000"/>
                </a:solidFill>
              </a:rPr>
              <a:t>(0)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x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0 </a:t>
            </a:r>
            <a:r>
              <a:rPr lang="zh-TW" altLang="en-US" dirty="0">
                <a:solidFill>
                  <a:srgbClr val="FF0000"/>
                </a:solidFill>
              </a:rPr>
              <a:t>的量子位元進行 </a:t>
            </a:r>
            <a:r>
              <a:rPr lang="en-US" altLang="zh-TW" dirty="0">
                <a:solidFill>
                  <a:srgbClr val="FF0000"/>
                </a:solidFill>
              </a:rPr>
              <a:t>X </a:t>
            </a:r>
            <a:r>
              <a:rPr lang="zh-TW" altLang="en-US" dirty="0">
                <a:solidFill>
                  <a:srgbClr val="FF0000"/>
                </a:solidFill>
              </a:rPr>
              <a:t>閘運算。</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err="1">
                <a:solidFill>
                  <a:srgbClr val="FF0000"/>
                </a:solidFill>
              </a:rPr>
              <a:t>qc.y</a:t>
            </a:r>
            <a:r>
              <a:rPr lang="en-US" altLang="zh-TW" dirty="0">
                <a:solidFill>
                  <a:srgbClr val="FF0000"/>
                </a:solidFill>
              </a:rPr>
              <a:t>(1)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y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1 </a:t>
            </a:r>
            <a:r>
              <a:rPr lang="zh-TW" altLang="en-US" dirty="0">
                <a:solidFill>
                  <a:srgbClr val="FF0000"/>
                </a:solidFill>
              </a:rPr>
              <a:t>的量子位元進行 </a:t>
            </a:r>
            <a:r>
              <a:rPr lang="en-US" altLang="zh-TW" dirty="0">
                <a:solidFill>
                  <a:srgbClr val="FF0000"/>
                </a:solidFill>
              </a:rPr>
              <a:t>Y </a:t>
            </a:r>
            <a:r>
              <a:rPr lang="zh-TW" altLang="en-US" dirty="0">
                <a:solidFill>
                  <a:srgbClr val="FF0000"/>
                </a:solidFill>
              </a:rPr>
              <a:t>閘運算。</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qc.z</a:t>
            </a:r>
            <a:r>
              <a:rPr lang="en-US" altLang="zh-TW" dirty="0">
                <a:solidFill>
                  <a:srgbClr val="FF0000"/>
                </a:solidFill>
              </a:rPr>
              <a:t>(2)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z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2 </a:t>
            </a:r>
            <a:r>
              <a:rPr lang="zh-TW" altLang="en-US" dirty="0">
                <a:solidFill>
                  <a:srgbClr val="FF0000"/>
                </a:solidFill>
              </a:rPr>
              <a:t>的量子位元進行 </a:t>
            </a:r>
            <a:r>
              <a:rPr lang="en-US" altLang="zh-TW" dirty="0">
                <a:solidFill>
                  <a:srgbClr val="FF0000"/>
                </a:solidFill>
              </a:rPr>
              <a:t>Z </a:t>
            </a:r>
            <a:r>
              <a:rPr lang="zh-TW" altLang="en-US" dirty="0">
                <a:solidFill>
                  <a:srgbClr val="FF0000"/>
                </a:solidFill>
              </a:rPr>
              <a:t>閘運算。</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qc.draw</a:t>
            </a:r>
            <a:r>
              <a:rPr lang="en-US" altLang="zh-TW" dirty="0">
                <a:solidFill>
                  <a:srgbClr val="FF0000"/>
                </a:solidFill>
              </a:rPr>
              <a:t>('</a:t>
            </a:r>
            <a:r>
              <a:rPr lang="en-US" altLang="zh-TW" dirty="0" err="1">
                <a:solidFill>
                  <a:srgbClr val="FF0000"/>
                </a:solidFill>
              </a:rPr>
              <a:t>mpl</a:t>
            </a:r>
            <a:r>
              <a:rPr lang="en-US" altLang="zh-TW" dirty="0">
                <a:solidFill>
                  <a:srgbClr val="FF0000"/>
                </a:solidFill>
              </a:rPr>
              <a:t>')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draw </a:t>
            </a:r>
            <a:r>
              <a:rPr lang="zh-TW" altLang="en-US" dirty="0">
                <a:solidFill>
                  <a:srgbClr val="FF0000"/>
                </a:solidFill>
              </a:rPr>
              <a:t>方法，並帶入</a:t>
            </a:r>
            <a:r>
              <a:rPr lang="zh-TW" altLang="en-US" dirty="0" smtClean="0">
                <a:solidFill>
                  <a:srgbClr val="FF0000"/>
                </a:solidFill>
              </a:rPr>
              <a:t>參數 </a:t>
            </a:r>
            <a:r>
              <a:rPr lang="en-US" altLang="zh-TW" dirty="0">
                <a:solidFill>
                  <a:srgbClr val="FF0000"/>
                </a:solidFill>
              </a:rPr>
              <a:t>'</a:t>
            </a:r>
            <a:r>
              <a:rPr lang="en-US" altLang="zh-TW" dirty="0" err="1">
                <a:solidFill>
                  <a:srgbClr val="FF0000"/>
                </a:solidFill>
              </a:rPr>
              <a:t>mpl</a:t>
            </a:r>
            <a:r>
              <a:rPr lang="en-US" altLang="zh-TW" dirty="0">
                <a:solidFill>
                  <a:srgbClr val="FF0000"/>
                </a:solidFill>
              </a:rPr>
              <a:t>'</a:t>
            </a:r>
            <a:r>
              <a:rPr lang="zh-TW" altLang="en-US" dirty="0">
                <a:solidFill>
                  <a:srgbClr val="FF0000"/>
                </a:solidFill>
              </a:rPr>
              <a:t>，代表透過 </a:t>
            </a:r>
            <a:r>
              <a:rPr lang="en-US" altLang="zh-TW" dirty="0" err="1">
                <a:solidFill>
                  <a:srgbClr val="FF0000"/>
                </a:solidFill>
              </a:rPr>
              <a:t>matplotlib</a:t>
            </a:r>
            <a:r>
              <a:rPr lang="en-US" altLang="zh-TW" dirty="0">
                <a:solidFill>
                  <a:srgbClr val="FF0000"/>
                </a:solidFill>
              </a:rPr>
              <a:t> </a:t>
            </a:r>
            <a:r>
              <a:rPr lang="zh-TW" altLang="en-US" dirty="0">
                <a:solidFill>
                  <a:srgbClr val="FF0000"/>
                </a:solidFill>
              </a:rPr>
              <a:t>套件顯示量子線路。</a:t>
            </a:r>
          </a:p>
        </p:txBody>
      </p:sp>
      <p:pic>
        <p:nvPicPr>
          <p:cNvPr id="5" name="圖片 4"/>
          <p:cNvPicPr>
            <a:picLocks noChangeAspect="1"/>
          </p:cNvPicPr>
          <p:nvPr/>
        </p:nvPicPr>
        <p:blipFill>
          <a:blip r:embed="rId3"/>
          <a:stretch>
            <a:fillRect/>
          </a:stretch>
        </p:blipFill>
        <p:spPr>
          <a:xfrm>
            <a:off x="457200" y="3075778"/>
            <a:ext cx="1444171" cy="1780782"/>
          </a:xfrm>
          <a:prstGeom prst="rect">
            <a:avLst/>
          </a:prstGeom>
        </p:spPr>
      </p:pic>
    </p:spTree>
    <p:extLst>
      <p:ext uri="{BB962C8B-B14F-4D97-AF65-F5344CB8AC3E}">
        <p14:creationId xmlns:p14="http://schemas.microsoft.com/office/powerpoint/2010/main" val="3293446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341085"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3.7b </a:t>
            </a:r>
            <a:r>
              <a:rPr lang="zh-TW" altLang="en-US" dirty="0" smtClean="0">
                <a:latin typeface="Calibri"/>
                <a:ea typeface="Calibri"/>
                <a:cs typeface="Calibri"/>
                <a:sym typeface="Calibri"/>
              </a:rPr>
              <a:t>程式解說</a:t>
            </a:r>
            <a:r>
              <a:rPr lang="en-US" altLang="zh-TW" dirty="0">
                <a:latin typeface="Calibri"/>
                <a:ea typeface="Calibri"/>
                <a:cs typeface="Calibri"/>
                <a:sym typeface="Calibri"/>
              </a:rPr>
              <a:t>1</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54</a:t>
            </a:fld>
            <a:endParaRPr/>
          </a:p>
        </p:txBody>
      </p:sp>
      <p:sp>
        <p:nvSpPr>
          <p:cNvPr id="2" name="矩形 1"/>
          <p:cNvSpPr/>
          <p:nvPr/>
        </p:nvSpPr>
        <p:spPr>
          <a:xfrm>
            <a:off x="341085" y="1207082"/>
            <a:ext cx="5464630" cy="1077218"/>
          </a:xfrm>
          <a:prstGeom prst="rect">
            <a:avLst/>
          </a:prstGeom>
        </p:spPr>
        <p:txBody>
          <a:bodyPr wrap="square">
            <a:spAutoFit/>
          </a:bodyPr>
          <a:lstStyle/>
          <a:p>
            <a:r>
              <a:rPr lang="en-US" altLang="zh-TW" sz="1600" dirty="0">
                <a:solidFill>
                  <a:srgbClr val="3333FF"/>
                </a:solidFill>
                <a:latin typeface="Arial Narrow" panose="020B0606020202030204" pitchFamily="34" charset="0"/>
              </a:rPr>
              <a:t> 1 #Program 3.7b Show Bloch sphere of qubit w/ X-, Y-, and Z-gate</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qiskit.quantum_info</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Statevector</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state = </a:t>
            </a:r>
            <a:r>
              <a:rPr lang="en-US" altLang="zh-TW" sz="1600" dirty="0" err="1">
                <a:solidFill>
                  <a:srgbClr val="3333FF"/>
                </a:solidFill>
                <a:latin typeface="Arial Narrow" panose="020B0606020202030204" pitchFamily="34" charset="0"/>
              </a:rPr>
              <a:t>Statevector.from_instruction</a:t>
            </a:r>
            <a:r>
              <a:rPr lang="en-US" altLang="zh-TW" sz="1600" dirty="0">
                <a:solidFill>
                  <a:srgbClr val="3333FF"/>
                </a:solidFill>
                <a:latin typeface="Arial Narrow" panose="020B0606020202030204" pitchFamily="34" charset="0"/>
              </a:rPr>
              <a:t>(qc)</a:t>
            </a:r>
          </a:p>
          <a:p>
            <a:r>
              <a:rPr lang="en-US" altLang="zh-TW" sz="1600" dirty="0">
                <a:solidFill>
                  <a:srgbClr val="3333FF"/>
                </a:solidFill>
                <a:latin typeface="Arial Narrow" panose="020B0606020202030204" pitchFamily="34" charset="0"/>
              </a:rPr>
              <a:t> 4 </a:t>
            </a:r>
            <a:r>
              <a:rPr lang="en-US" altLang="zh-TW" sz="1600" dirty="0" err="1">
                <a:solidFill>
                  <a:srgbClr val="3333FF"/>
                </a:solidFill>
                <a:latin typeface="Arial Narrow" panose="020B0606020202030204" pitchFamily="34" charset="0"/>
              </a:rPr>
              <a:t>state.draw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bloch</a:t>
            </a:r>
            <a:r>
              <a:rPr lang="en-US" altLang="zh-TW" sz="1600" dirty="0">
                <a:solidFill>
                  <a:srgbClr val="3333FF"/>
                </a:solidFill>
                <a:latin typeface="Arial Narrow" panose="020B0606020202030204" pitchFamily="34" charset="0"/>
              </a:rPr>
              <a:t>')</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5471887" y="1103086"/>
            <a:ext cx="3534228" cy="2844799"/>
          </a:xfrm>
          <a:prstGeom prst="wedgeRectCallout">
            <a:avLst>
              <a:gd name="adj1" fmla="val -86665"/>
              <a:gd name="adj2" fmla="val -2899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行為程式編號及註解，程式編號為 </a:t>
            </a:r>
            <a:r>
              <a:rPr lang="en-US" altLang="zh-TW" dirty="0">
                <a:solidFill>
                  <a:srgbClr val="FF0000"/>
                </a:solidFill>
              </a:rPr>
              <a:t>3.7b </a:t>
            </a:r>
            <a:r>
              <a:rPr lang="zh-TW" altLang="en-US" dirty="0">
                <a:solidFill>
                  <a:srgbClr val="FF0000"/>
                </a:solidFill>
              </a:rPr>
              <a:t>代表這段程式碼是接續編號為 </a:t>
            </a:r>
            <a:r>
              <a:rPr lang="en-US" altLang="zh-TW" dirty="0">
                <a:solidFill>
                  <a:srgbClr val="FF0000"/>
                </a:solidFill>
              </a:rPr>
              <a:t>3.7a</a:t>
            </a:r>
          </a:p>
          <a:p>
            <a:r>
              <a:rPr lang="zh-TW" altLang="en-US" dirty="0">
                <a:solidFill>
                  <a:srgbClr val="FF0000"/>
                </a:solidFill>
              </a:rPr>
              <a:t>的程式碼之後執行的。</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qiskit.quantum_info</a:t>
            </a:r>
            <a:r>
              <a:rPr lang="en-US" altLang="zh-TW" dirty="0">
                <a:solidFill>
                  <a:srgbClr val="FF0000"/>
                </a:solidFill>
              </a:rPr>
              <a:t> </a:t>
            </a:r>
            <a:r>
              <a:rPr lang="zh-TW" altLang="en-US" dirty="0">
                <a:solidFill>
                  <a:srgbClr val="FF0000"/>
                </a:solidFill>
              </a:rPr>
              <a:t>中的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行呼叫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from_instruction</a:t>
            </a:r>
            <a:r>
              <a:rPr lang="en-US" altLang="zh-TW" dirty="0">
                <a:solidFill>
                  <a:srgbClr val="FF0000"/>
                </a:solidFill>
              </a:rPr>
              <a:t>() </a:t>
            </a:r>
            <a:r>
              <a:rPr lang="zh-TW" altLang="en-US" dirty="0">
                <a:solidFill>
                  <a:srgbClr val="FF0000"/>
                </a:solidFill>
              </a:rPr>
              <a:t>方法，輸入 </a:t>
            </a:r>
            <a:r>
              <a:rPr lang="en-US" altLang="zh-TW" dirty="0">
                <a:solidFill>
                  <a:srgbClr val="FF0000"/>
                </a:solidFill>
              </a:rPr>
              <a:t>qc </a:t>
            </a:r>
            <a:r>
              <a:rPr lang="zh-TW" altLang="en-US" dirty="0">
                <a:solidFill>
                  <a:srgbClr val="FF0000"/>
                </a:solidFill>
              </a:rPr>
              <a:t>為參數以</a:t>
            </a:r>
            <a:r>
              <a:rPr lang="zh-TW" altLang="en-US" dirty="0" smtClean="0">
                <a:solidFill>
                  <a:srgbClr val="FF0000"/>
                </a:solidFill>
              </a:rPr>
              <a:t>取得</a:t>
            </a:r>
            <a:r>
              <a:rPr lang="en-US" altLang="zh-TW" dirty="0" smtClean="0">
                <a:solidFill>
                  <a:srgbClr val="FF0000"/>
                </a:solidFill>
              </a:rPr>
              <a:t>qc </a:t>
            </a:r>
            <a:r>
              <a:rPr lang="zh-TW" altLang="en-US" dirty="0">
                <a:solidFill>
                  <a:srgbClr val="FF0000"/>
                </a:solidFill>
              </a:rPr>
              <a:t>量子線路中所有量子位元的量子狀態，並存在變數 </a:t>
            </a:r>
            <a:r>
              <a:rPr lang="en-US" altLang="zh-TW" dirty="0">
                <a:solidFill>
                  <a:srgbClr val="FF0000"/>
                </a:solidFill>
              </a:rPr>
              <a:t>state </a:t>
            </a:r>
            <a:r>
              <a:rPr lang="zh-TW" altLang="en-US" dirty="0">
                <a:solidFill>
                  <a:srgbClr val="FF0000"/>
                </a:solidFill>
              </a:rPr>
              <a:t>中</a:t>
            </a:r>
            <a:r>
              <a:rPr lang="zh-TW" altLang="en-US" dirty="0" smtClean="0">
                <a:solidFill>
                  <a:srgbClr val="FF0000"/>
                </a:solidFill>
              </a:rPr>
              <a:t>。</a:t>
            </a:r>
            <a:endParaRPr lang="en-US" altLang="zh-TW" dirty="0" smtClean="0">
              <a:solidFill>
                <a:srgbClr val="FF0000"/>
              </a:solidFill>
            </a:endParaRPr>
          </a:p>
          <a:p>
            <a:r>
              <a:rPr lang="zh-TW" altLang="en-US" dirty="0">
                <a:solidFill>
                  <a:srgbClr val="FF0000"/>
                </a:solidFill>
              </a:rPr>
              <a:t>第 </a:t>
            </a:r>
            <a:r>
              <a:rPr lang="en-US" altLang="zh-TW" dirty="0">
                <a:solidFill>
                  <a:srgbClr val="FF0000"/>
                </a:solidFill>
              </a:rPr>
              <a:t>4 </a:t>
            </a:r>
            <a:r>
              <a:rPr lang="zh-TW" altLang="en-US" dirty="0">
                <a:solidFill>
                  <a:srgbClr val="FF0000"/>
                </a:solidFill>
              </a:rPr>
              <a:t>行使 </a:t>
            </a:r>
            <a:r>
              <a:rPr lang="en-US" altLang="zh-TW" dirty="0" err="1">
                <a:solidFill>
                  <a:srgbClr val="FF0000"/>
                </a:solidFill>
              </a:rPr>
              <a:t>state.draw</a:t>
            </a:r>
            <a:r>
              <a:rPr lang="en-US" altLang="zh-TW" dirty="0">
                <a:solidFill>
                  <a:srgbClr val="FF0000"/>
                </a:solidFill>
              </a:rPr>
              <a:t>('</a:t>
            </a:r>
            <a:r>
              <a:rPr lang="en-US" altLang="zh-TW" dirty="0" err="1">
                <a:solidFill>
                  <a:srgbClr val="FF0000"/>
                </a:solidFill>
              </a:rPr>
              <a:t>bloch</a:t>
            </a:r>
            <a:r>
              <a:rPr lang="en-US" altLang="zh-TW" dirty="0">
                <a:solidFill>
                  <a:srgbClr val="FF0000"/>
                </a:solidFill>
              </a:rPr>
              <a:t>') </a:t>
            </a:r>
            <a:r>
              <a:rPr lang="zh-TW" altLang="en-US" dirty="0">
                <a:solidFill>
                  <a:srgbClr val="FF0000"/>
                </a:solidFill>
              </a:rPr>
              <a:t>呼叫屬於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state </a:t>
            </a:r>
            <a:r>
              <a:rPr lang="zh-TW" altLang="en-US" dirty="0">
                <a:solidFill>
                  <a:srgbClr val="FF0000"/>
                </a:solidFill>
              </a:rPr>
              <a:t>物件的 </a:t>
            </a:r>
            <a:r>
              <a:rPr lang="en-US" altLang="zh-TW" dirty="0">
                <a:solidFill>
                  <a:srgbClr val="FF0000"/>
                </a:solidFill>
              </a:rPr>
              <a:t>draw </a:t>
            </a:r>
            <a:r>
              <a:rPr lang="zh-TW" altLang="en-US" dirty="0">
                <a:solidFill>
                  <a:srgbClr val="FF0000"/>
                </a:solidFill>
              </a:rPr>
              <a:t>方</a:t>
            </a:r>
          </a:p>
          <a:p>
            <a:r>
              <a:rPr lang="zh-TW" altLang="en-US" dirty="0">
                <a:solidFill>
                  <a:srgbClr val="FF0000"/>
                </a:solidFill>
              </a:rPr>
              <a:t>法，繪製顯示出所有對應 </a:t>
            </a:r>
            <a:r>
              <a:rPr lang="en-US" altLang="zh-TW" dirty="0">
                <a:solidFill>
                  <a:srgbClr val="FF0000"/>
                </a:solidFill>
              </a:rPr>
              <a:t>state </a:t>
            </a:r>
            <a:r>
              <a:rPr lang="zh-TW" altLang="en-US" dirty="0">
                <a:solidFill>
                  <a:srgbClr val="FF0000"/>
                </a:solidFill>
              </a:rPr>
              <a:t>物件量子位元狀態的布洛赫球面。</a:t>
            </a:r>
          </a:p>
        </p:txBody>
      </p:sp>
      <p:pic>
        <p:nvPicPr>
          <p:cNvPr id="3" name="圖片 2"/>
          <p:cNvPicPr>
            <a:picLocks noChangeAspect="1"/>
          </p:cNvPicPr>
          <p:nvPr/>
        </p:nvPicPr>
        <p:blipFill>
          <a:blip r:embed="rId3"/>
          <a:stretch>
            <a:fillRect/>
          </a:stretch>
        </p:blipFill>
        <p:spPr>
          <a:xfrm>
            <a:off x="496887" y="2525485"/>
            <a:ext cx="4695825" cy="1752600"/>
          </a:xfrm>
          <a:prstGeom prst="rect">
            <a:avLst/>
          </a:prstGeom>
        </p:spPr>
      </p:pic>
    </p:spTree>
    <p:extLst>
      <p:ext uri="{BB962C8B-B14F-4D97-AF65-F5344CB8AC3E}">
        <p14:creationId xmlns:p14="http://schemas.microsoft.com/office/powerpoint/2010/main" val="183030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其他單量子位元量子閘</a:t>
            </a:r>
          </a:p>
        </p:txBody>
      </p:sp>
      <p:sp>
        <p:nvSpPr>
          <p:cNvPr id="202" name="Google Shape;202;g104dfc26e88_3_11"/>
          <p:cNvSpPr txBox="1"/>
          <p:nvPr/>
        </p:nvSpPr>
        <p:spPr>
          <a:xfrm>
            <a:off x="457200" y="1193511"/>
            <a:ext cx="8229600" cy="2862292"/>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綜合而言，上列的程式碼使用 </a:t>
            </a:r>
            <a:r>
              <a:rPr lang="en-US" altLang="zh-TW" sz="1800" dirty="0" err="1"/>
              <a:t>qc.x</a:t>
            </a:r>
            <a:r>
              <a:rPr lang="en-US" altLang="zh-TW" sz="1800" dirty="0"/>
              <a:t>(0) </a:t>
            </a:r>
            <a:r>
              <a:rPr lang="zh-TW" altLang="en-US" sz="1800" dirty="0"/>
              <a:t>在索引值為 </a:t>
            </a:r>
            <a:r>
              <a:rPr lang="en-US" altLang="zh-TW" sz="1800" dirty="0"/>
              <a:t>0 </a:t>
            </a:r>
            <a:r>
              <a:rPr lang="zh-TW" altLang="en-US" sz="1800" dirty="0"/>
              <a:t>的量子位元進行 </a:t>
            </a:r>
            <a:r>
              <a:rPr lang="en-US" altLang="zh-TW" sz="1800" dirty="0">
                <a:solidFill>
                  <a:srgbClr val="FF0000"/>
                </a:solidFill>
              </a:rPr>
              <a:t>X </a:t>
            </a:r>
            <a:r>
              <a:rPr lang="zh-TW" altLang="en-US" sz="1800" dirty="0">
                <a:solidFill>
                  <a:srgbClr val="FF0000"/>
                </a:solidFill>
              </a:rPr>
              <a:t>閘</a:t>
            </a:r>
            <a:r>
              <a:rPr lang="zh-TW" altLang="en-US" sz="1800" dirty="0"/>
              <a:t>運算；</a:t>
            </a:r>
            <a:r>
              <a:rPr lang="zh-TW" altLang="en-US" sz="1800" dirty="0" smtClean="0"/>
              <a:t>使用 </a:t>
            </a:r>
            <a:r>
              <a:rPr lang="en-US" altLang="zh-TW" sz="1800" dirty="0" err="1"/>
              <a:t>qc.y</a:t>
            </a:r>
            <a:r>
              <a:rPr lang="en-US" altLang="zh-TW" sz="1800" dirty="0"/>
              <a:t>(1) </a:t>
            </a:r>
            <a:r>
              <a:rPr lang="zh-TW" altLang="en-US" sz="1800" dirty="0"/>
              <a:t>在索引值為 </a:t>
            </a:r>
            <a:r>
              <a:rPr lang="en-US" altLang="zh-TW" sz="1800" dirty="0"/>
              <a:t>1 </a:t>
            </a:r>
            <a:r>
              <a:rPr lang="zh-TW" altLang="en-US" sz="1800" dirty="0"/>
              <a:t>的量子位元進行 </a:t>
            </a:r>
            <a:r>
              <a:rPr lang="en-US" altLang="zh-TW" sz="1800" dirty="0">
                <a:solidFill>
                  <a:srgbClr val="FF0000"/>
                </a:solidFill>
              </a:rPr>
              <a:t>Y </a:t>
            </a:r>
            <a:r>
              <a:rPr lang="zh-TW" altLang="en-US" sz="1800" dirty="0">
                <a:solidFill>
                  <a:srgbClr val="FF0000"/>
                </a:solidFill>
              </a:rPr>
              <a:t>閘</a:t>
            </a:r>
            <a:r>
              <a:rPr lang="zh-TW" altLang="en-US" sz="1800" dirty="0"/>
              <a:t>運算；使用 </a:t>
            </a:r>
            <a:r>
              <a:rPr lang="en-US" altLang="zh-TW" sz="1800" dirty="0" err="1"/>
              <a:t>qc.z</a:t>
            </a:r>
            <a:r>
              <a:rPr lang="en-US" altLang="zh-TW" sz="1800" dirty="0"/>
              <a:t>(2) </a:t>
            </a:r>
            <a:r>
              <a:rPr lang="zh-TW" altLang="en-US" sz="1800" dirty="0"/>
              <a:t>在索引值為 </a:t>
            </a:r>
            <a:r>
              <a:rPr lang="en-US" altLang="zh-TW" sz="1800" dirty="0"/>
              <a:t>2 </a:t>
            </a:r>
            <a:r>
              <a:rPr lang="zh-TW" altLang="en-US" sz="1800" dirty="0" smtClean="0"/>
              <a:t>的量子</a:t>
            </a:r>
            <a:r>
              <a:rPr lang="zh-TW" altLang="en-US" sz="1800" dirty="0"/>
              <a:t>位元進行 </a:t>
            </a:r>
            <a:r>
              <a:rPr lang="en-US" altLang="zh-TW" sz="1800" dirty="0">
                <a:solidFill>
                  <a:srgbClr val="FF0000"/>
                </a:solidFill>
              </a:rPr>
              <a:t>Z </a:t>
            </a:r>
            <a:r>
              <a:rPr lang="zh-TW" altLang="en-US" sz="1800" dirty="0">
                <a:solidFill>
                  <a:srgbClr val="FF0000"/>
                </a:solidFill>
              </a:rPr>
              <a:t>閘</a:t>
            </a:r>
            <a:r>
              <a:rPr lang="zh-TW" altLang="en-US" sz="1800" dirty="0"/>
              <a:t>運算</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smtClean="0"/>
              <a:t>實際上</a:t>
            </a:r>
            <a:r>
              <a:rPr lang="zh-TW" altLang="en-US" sz="1800" dirty="0"/>
              <a:t>，我們可以將 </a:t>
            </a:r>
            <a:r>
              <a:rPr lang="en-US" altLang="zh-TW" sz="1800" dirty="0"/>
              <a:t>X </a:t>
            </a:r>
            <a:r>
              <a:rPr lang="zh-TW" altLang="en-US" sz="1800" dirty="0"/>
              <a:t>閘運算視為將量子位元向量</a:t>
            </a:r>
            <a:r>
              <a:rPr lang="zh-TW" altLang="en-US" sz="1800" dirty="0" smtClean="0"/>
              <a:t>針對布</a:t>
            </a:r>
            <a:r>
              <a:rPr lang="zh-TW" altLang="en-US" sz="1800" dirty="0"/>
              <a:t>洛赫球面 </a:t>
            </a:r>
            <a:r>
              <a:rPr lang="en-US" altLang="zh-TW" sz="1800" dirty="0">
                <a:solidFill>
                  <a:srgbClr val="FF0000"/>
                </a:solidFill>
              </a:rPr>
              <a:t>X </a:t>
            </a:r>
            <a:r>
              <a:rPr lang="zh-TW" altLang="en-US" sz="1800" dirty="0">
                <a:solidFill>
                  <a:srgbClr val="FF0000"/>
                </a:solidFill>
              </a:rPr>
              <a:t>軸旋轉 </a:t>
            </a:r>
            <a:r>
              <a:rPr lang="en-US" altLang="zh-TW" sz="1800" dirty="0">
                <a:solidFill>
                  <a:srgbClr val="FF0000"/>
                </a:solidFill>
              </a:rPr>
              <a:t>180 </a:t>
            </a:r>
            <a:r>
              <a:rPr lang="zh-TW" altLang="en-US" sz="1800" dirty="0">
                <a:solidFill>
                  <a:srgbClr val="FF0000"/>
                </a:solidFill>
              </a:rPr>
              <a:t>度（</a:t>
            </a:r>
            <a:r>
              <a:rPr lang="en-US" altLang="zh-TW" sz="1800" dirty="0">
                <a:solidFill>
                  <a:srgbClr val="FF0000"/>
                </a:solidFill>
              </a:rPr>
              <a:t>π </a:t>
            </a:r>
            <a:r>
              <a:rPr lang="zh-TW" altLang="en-US" sz="1800" dirty="0">
                <a:solidFill>
                  <a:srgbClr val="FF0000"/>
                </a:solidFill>
              </a:rPr>
              <a:t>弳）</a:t>
            </a:r>
            <a:r>
              <a:rPr lang="zh-TW" altLang="en-US" sz="1800" dirty="0"/>
              <a:t>；將 </a:t>
            </a:r>
            <a:r>
              <a:rPr lang="en-US" altLang="zh-TW" sz="1800" dirty="0"/>
              <a:t>Y </a:t>
            </a:r>
            <a:r>
              <a:rPr lang="zh-TW" altLang="en-US" sz="1800" dirty="0"/>
              <a:t>閘運算視為將量子位元向量針對布洛</a:t>
            </a:r>
            <a:r>
              <a:rPr lang="zh-TW" altLang="en-US" sz="1800" dirty="0" smtClean="0"/>
              <a:t>赫球面 </a:t>
            </a:r>
            <a:r>
              <a:rPr lang="en-US" altLang="zh-TW" sz="1800" dirty="0">
                <a:solidFill>
                  <a:srgbClr val="FF0000"/>
                </a:solidFill>
              </a:rPr>
              <a:t>Y </a:t>
            </a:r>
            <a:r>
              <a:rPr lang="zh-TW" altLang="en-US" sz="1800" dirty="0">
                <a:solidFill>
                  <a:srgbClr val="FF0000"/>
                </a:solidFill>
              </a:rPr>
              <a:t>軸旋轉 </a:t>
            </a:r>
            <a:r>
              <a:rPr lang="en-US" altLang="zh-TW" sz="1800" dirty="0">
                <a:solidFill>
                  <a:srgbClr val="FF0000"/>
                </a:solidFill>
              </a:rPr>
              <a:t>180 </a:t>
            </a:r>
            <a:r>
              <a:rPr lang="zh-TW" altLang="en-US" sz="1800" dirty="0">
                <a:solidFill>
                  <a:srgbClr val="FF0000"/>
                </a:solidFill>
              </a:rPr>
              <a:t>度（</a:t>
            </a:r>
            <a:r>
              <a:rPr lang="en-US" altLang="zh-TW" sz="1800" dirty="0">
                <a:solidFill>
                  <a:srgbClr val="FF0000"/>
                </a:solidFill>
              </a:rPr>
              <a:t>π </a:t>
            </a:r>
            <a:r>
              <a:rPr lang="zh-TW" altLang="en-US" sz="1800" dirty="0">
                <a:solidFill>
                  <a:srgbClr val="FF0000"/>
                </a:solidFill>
              </a:rPr>
              <a:t>弳）</a:t>
            </a:r>
            <a:r>
              <a:rPr lang="zh-TW" altLang="en-US" sz="1800" dirty="0"/>
              <a:t>；將 </a:t>
            </a:r>
            <a:r>
              <a:rPr lang="en-US" altLang="zh-TW" sz="1800" dirty="0"/>
              <a:t>Z </a:t>
            </a:r>
            <a:r>
              <a:rPr lang="zh-TW" altLang="en-US" sz="1800" dirty="0"/>
              <a:t>閘運算視為將量子位元向量針對布洛赫球面 </a:t>
            </a:r>
            <a:r>
              <a:rPr lang="en-US" altLang="zh-TW" sz="1800" dirty="0" smtClean="0">
                <a:solidFill>
                  <a:srgbClr val="FF0000"/>
                </a:solidFill>
              </a:rPr>
              <a:t>Z</a:t>
            </a:r>
            <a:r>
              <a:rPr lang="zh-TW" altLang="en-US" sz="1800" dirty="0" smtClean="0">
                <a:solidFill>
                  <a:srgbClr val="FF0000"/>
                </a:solidFill>
              </a:rPr>
              <a:t>軸</a:t>
            </a:r>
            <a:r>
              <a:rPr lang="zh-TW" altLang="en-US" sz="1800" dirty="0">
                <a:solidFill>
                  <a:srgbClr val="FF0000"/>
                </a:solidFill>
              </a:rPr>
              <a:t>旋轉 </a:t>
            </a:r>
            <a:r>
              <a:rPr lang="en-US" altLang="zh-TW" sz="1800" dirty="0">
                <a:solidFill>
                  <a:srgbClr val="FF0000"/>
                </a:solidFill>
              </a:rPr>
              <a:t>180 </a:t>
            </a:r>
            <a:r>
              <a:rPr lang="zh-TW" altLang="en-US" sz="1800" dirty="0">
                <a:solidFill>
                  <a:srgbClr val="FF0000"/>
                </a:solidFill>
              </a:rPr>
              <a:t>度（</a:t>
            </a:r>
            <a:r>
              <a:rPr lang="en-US" altLang="zh-TW" sz="1800" dirty="0">
                <a:solidFill>
                  <a:srgbClr val="FF0000"/>
                </a:solidFill>
              </a:rPr>
              <a:t>π </a:t>
            </a:r>
            <a:r>
              <a:rPr lang="zh-TW" altLang="en-US" sz="1800" dirty="0">
                <a:solidFill>
                  <a:srgbClr val="FF0000"/>
                </a:solidFill>
              </a:rPr>
              <a:t>弳）</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請注意，所謂量子位元向量指的是由布洛赫球的</a:t>
            </a:r>
            <a:r>
              <a:rPr lang="zh-TW" altLang="en-US" sz="1800" dirty="0">
                <a:solidFill>
                  <a:srgbClr val="FF0000"/>
                </a:solidFill>
              </a:rPr>
              <a:t>球心到</a:t>
            </a:r>
            <a:r>
              <a:rPr lang="zh-TW" altLang="en-US" sz="1800" dirty="0" smtClean="0">
                <a:solidFill>
                  <a:srgbClr val="FF0000"/>
                </a:solidFill>
              </a:rPr>
              <a:t>量子</a:t>
            </a:r>
            <a:r>
              <a:rPr lang="zh-TW" altLang="en-US" sz="1800" dirty="0">
                <a:solidFill>
                  <a:srgbClr val="FF0000"/>
                </a:solidFill>
              </a:rPr>
              <a:t>位元在布洛赫球面上對應的點</a:t>
            </a:r>
            <a:r>
              <a:rPr lang="zh-TW" altLang="en-US" sz="1800" dirty="0"/>
              <a:t>所構成的向量。</a:t>
            </a:r>
            <a:endParaRPr lang="en-US" altLang="zh-TW" sz="1800" dirty="0" smtClean="0"/>
          </a:p>
          <a:p>
            <a:pPr marL="457200" indent="-342900" algn="just">
              <a:buClr>
                <a:schemeClr val="dk1"/>
              </a:buClr>
              <a:buSzPts val="1800"/>
              <a:buFont typeface="Arial"/>
              <a:buChar char="●"/>
            </a:pPr>
            <a:endParaRPr lang="en-US" altLang="zh-TW" sz="1800" baseline="30000"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55</a:t>
            </a:fld>
            <a:endParaRPr/>
          </a:p>
        </p:txBody>
      </p:sp>
    </p:spTree>
    <p:extLst>
      <p:ext uri="{BB962C8B-B14F-4D97-AF65-F5344CB8AC3E}">
        <p14:creationId xmlns:p14="http://schemas.microsoft.com/office/powerpoint/2010/main" val="370795916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156987" y="28046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3.8a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smtClean="0">
                <a:latin typeface="Calibri"/>
                <a:ea typeface="Calibri"/>
                <a:cs typeface="Calibri"/>
                <a:sym typeface="Calibri"/>
              </a:rPr>
              <a:t>:</a:t>
            </a:r>
            <a:endParaRPr dirty="0"/>
          </a:p>
        </p:txBody>
      </p:sp>
      <p:sp>
        <p:nvSpPr>
          <p:cNvPr id="202" name="Google Shape;202;g104dfc26e88_3_11"/>
          <p:cNvSpPr txBox="1"/>
          <p:nvPr/>
        </p:nvSpPr>
        <p:spPr>
          <a:xfrm>
            <a:off x="0" y="1078345"/>
            <a:ext cx="8229600" cy="461635"/>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t>以下介紹 </a:t>
            </a:r>
            <a:r>
              <a:rPr lang="en-US" altLang="zh-TW" sz="1800" dirty="0"/>
              <a:t>Rx </a:t>
            </a:r>
            <a:r>
              <a:rPr lang="zh-TW" altLang="en-US" sz="1800" dirty="0"/>
              <a:t>閘、</a:t>
            </a:r>
            <a:r>
              <a:rPr lang="en-US" altLang="zh-TW" sz="1800" dirty="0"/>
              <a:t>Ry </a:t>
            </a:r>
            <a:r>
              <a:rPr lang="zh-TW" altLang="en-US" sz="1800" dirty="0"/>
              <a:t>閘、</a:t>
            </a:r>
            <a:r>
              <a:rPr lang="en-US" altLang="zh-TW" sz="1800" dirty="0" err="1"/>
              <a:t>Rz</a:t>
            </a:r>
            <a:r>
              <a:rPr lang="en-US" altLang="zh-TW" sz="1800" dirty="0"/>
              <a:t> </a:t>
            </a:r>
            <a:r>
              <a:rPr lang="zh-TW" altLang="en-US" sz="1800" dirty="0" smtClean="0"/>
              <a:t>閘：</a:t>
            </a: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56</a:t>
            </a:fld>
            <a:endParaRPr/>
          </a:p>
        </p:txBody>
      </p:sp>
      <p:sp>
        <p:nvSpPr>
          <p:cNvPr id="2" name="矩形 1"/>
          <p:cNvSpPr/>
          <p:nvPr/>
        </p:nvSpPr>
        <p:spPr>
          <a:xfrm>
            <a:off x="152398" y="1459285"/>
            <a:ext cx="5464630" cy="2062103"/>
          </a:xfrm>
          <a:prstGeom prst="rect">
            <a:avLst/>
          </a:prstGeom>
        </p:spPr>
        <p:txBody>
          <a:bodyPr wrap="square">
            <a:spAutoFit/>
          </a:bodyPr>
          <a:lstStyle/>
          <a:p>
            <a:r>
              <a:rPr lang="en-US" altLang="zh-TW" sz="1600" dirty="0">
                <a:solidFill>
                  <a:srgbClr val="3333FF"/>
                </a:solidFill>
                <a:latin typeface="Arial Narrow" panose="020B0606020202030204" pitchFamily="34" charset="0"/>
              </a:rPr>
              <a:t> </a:t>
            </a:r>
            <a:r>
              <a:rPr lang="en-US" altLang="zh-TW" sz="1600" dirty="0" smtClean="0">
                <a:solidFill>
                  <a:srgbClr val="3333FF"/>
                </a:solidFill>
                <a:latin typeface="Arial Narrow" panose="020B0606020202030204" pitchFamily="34" charset="0"/>
              </a:rPr>
              <a:t>1 </a:t>
            </a:r>
            <a:r>
              <a:rPr lang="en-US" altLang="zh-TW" sz="1600" dirty="0">
                <a:solidFill>
                  <a:srgbClr val="3333FF"/>
                </a:solidFill>
                <a:latin typeface="Arial Narrow" panose="020B0606020202030204" pitchFamily="34" charset="0"/>
              </a:rPr>
              <a:t>#Program 3.8a Apply RX-, RY-, and RZ-gate to qubit</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import math</a:t>
            </a:r>
          </a:p>
          <a:p>
            <a:r>
              <a:rPr lang="en-US" altLang="zh-TW" sz="1600" dirty="0">
                <a:solidFill>
                  <a:srgbClr val="3333FF"/>
                </a:solidFill>
                <a:latin typeface="Arial Narrow" panose="020B0606020202030204" pitchFamily="34" charset="0"/>
              </a:rPr>
              <a:t> 4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(3)</a:t>
            </a:r>
          </a:p>
          <a:p>
            <a:r>
              <a:rPr lang="en-US" altLang="zh-TW" sz="1600" dirty="0">
                <a:solidFill>
                  <a:srgbClr val="3333FF"/>
                </a:solidFill>
                <a:latin typeface="Arial Narrow" panose="020B0606020202030204" pitchFamily="34" charset="0"/>
              </a:rPr>
              <a:t> 5 </a:t>
            </a:r>
            <a:r>
              <a:rPr lang="en-US" altLang="zh-TW" sz="1600" dirty="0" err="1">
                <a:solidFill>
                  <a:srgbClr val="3333FF"/>
                </a:solidFill>
                <a:latin typeface="Arial Narrow" panose="020B0606020202030204" pitchFamily="34" charset="0"/>
              </a:rPr>
              <a:t>qc.rx</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math.pi</a:t>
            </a:r>
            <a:r>
              <a:rPr lang="en-US" altLang="zh-TW" sz="1600" dirty="0">
                <a:solidFill>
                  <a:srgbClr val="3333FF"/>
                </a:solidFill>
                <a:latin typeface="Arial Narrow" panose="020B0606020202030204" pitchFamily="34" charset="0"/>
              </a:rPr>
              <a:t>/2, 0)</a:t>
            </a:r>
          </a:p>
          <a:p>
            <a:r>
              <a:rPr lang="en-US" altLang="zh-TW" sz="1600" dirty="0">
                <a:solidFill>
                  <a:srgbClr val="3333FF"/>
                </a:solidFill>
                <a:latin typeface="Arial Narrow" panose="020B0606020202030204" pitchFamily="34" charset="0"/>
              </a:rPr>
              <a:t> 6 </a:t>
            </a:r>
            <a:r>
              <a:rPr lang="en-US" altLang="zh-TW" sz="1600" dirty="0" err="1">
                <a:solidFill>
                  <a:srgbClr val="3333FF"/>
                </a:solidFill>
                <a:latin typeface="Arial Narrow" panose="020B0606020202030204" pitchFamily="34" charset="0"/>
              </a:rPr>
              <a:t>qc.ry</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math.pi</a:t>
            </a:r>
            <a:r>
              <a:rPr lang="en-US" altLang="zh-TW" sz="1600" dirty="0">
                <a:solidFill>
                  <a:srgbClr val="3333FF"/>
                </a:solidFill>
                <a:latin typeface="Arial Narrow" panose="020B0606020202030204" pitchFamily="34" charset="0"/>
              </a:rPr>
              <a:t>/2, 1)</a:t>
            </a:r>
          </a:p>
          <a:p>
            <a:r>
              <a:rPr lang="en-US" altLang="zh-TW" sz="1600" dirty="0">
                <a:solidFill>
                  <a:srgbClr val="3333FF"/>
                </a:solidFill>
                <a:latin typeface="Arial Narrow" panose="020B0606020202030204" pitchFamily="34" charset="0"/>
              </a:rPr>
              <a:t> 7 </a:t>
            </a:r>
            <a:r>
              <a:rPr lang="en-US" altLang="zh-TW" sz="1600" dirty="0" err="1">
                <a:solidFill>
                  <a:srgbClr val="3333FF"/>
                </a:solidFill>
                <a:latin typeface="Arial Narrow" panose="020B0606020202030204" pitchFamily="34" charset="0"/>
              </a:rPr>
              <a:t>qc.rz</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math.pi</a:t>
            </a:r>
            <a:r>
              <a:rPr lang="en-US" altLang="zh-TW" sz="1600" dirty="0">
                <a:solidFill>
                  <a:srgbClr val="3333FF"/>
                </a:solidFill>
                <a:latin typeface="Arial Narrow" panose="020B0606020202030204" pitchFamily="34" charset="0"/>
              </a:rPr>
              <a:t>/2, 2)</a:t>
            </a:r>
          </a:p>
          <a:p>
            <a:r>
              <a:rPr lang="en-US" altLang="zh-TW" sz="1600" dirty="0">
                <a:solidFill>
                  <a:srgbClr val="3333FF"/>
                </a:solidFill>
                <a:latin typeface="Arial Narrow" panose="020B0606020202030204" pitchFamily="34" charset="0"/>
              </a:rPr>
              <a:t> 8 </a:t>
            </a:r>
            <a:r>
              <a:rPr lang="en-US" altLang="zh-TW" sz="1600" dirty="0" err="1">
                <a:solidFill>
                  <a:srgbClr val="3333FF"/>
                </a:solidFill>
                <a:latin typeface="Arial Narrow" panose="020B0606020202030204" pitchFamily="34" charset="0"/>
              </a:rPr>
              <a:t>qc.draw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mpl</a:t>
            </a:r>
            <a:r>
              <a:rPr lang="en-US" altLang="zh-TW" sz="1600" dirty="0">
                <a:solidFill>
                  <a:srgbClr val="3333FF"/>
                </a:solidFill>
                <a:latin typeface="Arial Narrow" panose="020B0606020202030204" pitchFamily="34" charset="0"/>
              </a:rPr>
              <a:t>')</a:t>
            </a:r>
            <a:endParaRPr lang="zh-TW" altLang="en-US" sz="1600" dirty="0">
              <a:solidFill>
                <a:srgbClr val="3333FF"/>
              </a:solidFill>
              <a:latin typeface="Arial Narrow" panose="020B0606020202030204" pitchFamily="34" charset="0"/>
            </a:endParaRPr>
          </a:p>
        </p:txBody>
      </p:sp>
      <p:sp>
        <p:nvSpPr>
          <p:cNvPr id="8" name="語音泡泡: 矩形 2">
            <a:extLst>
              <a:ext uri="{FF2B5EF4-FFF2-40B4-BE49-F238E27FC236}">
                <a16:creationId xmlns:a16="http://schemas.microsoft.com/office/drawing/2014/main" id="{CD475BB0-F47E-4007-AA0C-4837354643B8}"/>
              </a:ext>
            </a:extLst>
          </p:cNvPr>
          <p:cNvSpPr/>
          <p:nvPr/>
        </p:nvSpPr>
        <p:spPr>
          <a:xfrm>
            <a:off x="4550228" y="348342"/>
            <a:ext cx="4354286" cy="4508217"/>
          </a:xfrm>
          <a:prstGeom prst="wedgeRectCallout">
            <a:avLst>
              <a:gd name="adj1" fmla="val -101224"/>
              <a:gd name="adj2" fmla="val 109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a:solidFill>
                  <a:srgbClr val="FF0000"/>
                </a:solidFill>
              </a:rPr>
              <a:t>math </a:t>
            </a:r>
            <a:r>
              <a:rPr lang="zh-TW" altLang="en-US" dirty="0">
                <a:solidFill>
                  <a:srgbClr val="FF0000"/>
                </a:solidFill>
              </a:rPr>
              <a:t>模組</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(3) </a:t>
            </a:r>
            <a:r>
              <a:rPr lang="zh-TW" altLang="en-US" dirty="0">
                <a:solidFill>
                  <a:srgbClr val="FF0000"/>
                </a:solidFill>
              </a:rPr>
              <a:t>建構一個包含 </a:t>
            </a:r>
            <a:r>
              <a:rPr lang="en-US" altLang="zh-TW" dirty="0">
                <a:solidFill>
                  <a:srgbClr val="FF0000"/>
                </a:solidFill>
              </a:rPr>
              <a:t>3 </a:t>
            </a:r>
            <a:r>
              <a:rPr lang="zh-TW" altLang="en-US" dirty="0">
                <a:solidFill>
                  <a:srgbClr val="FF0000"/>
                </a:solidFill>
              </a:rPr>
              <a:t>個量子位元的量子線路物件</a:t>
            </a:r>
            <a:r>
              <a:rPr lang="zh-TW" altLang="en-US" dirty="0" smtClean="0">
                <a:solidFill>
                  <a:srgbClr val="FF0000"/>
                </a:solidFill>
              </a:rPr>
              <a:t>，儲存</a:t>
            </a:r>
            <a:r>
              <a:rPr lang="zh-TW" altLang="en-US" dirty="0">
                <a:solidFill>
                  <a:srgbClr val="FF0000"/>
                </a:solidFill>
              </a:rPr>
              <a:t>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err="1">
                <a:solidFill>
                  <a:srgbClr val="FF0000"/>
                </a:solidFill>
              </a:rPr>
              <a:t>qc.rx</a:t>
            </a:r>
            <a:r>
              <a:rPr lang="en-US" altLang="zh-TW" dirty="0">
                <a:solidFill>
                  <a:srgbClr val="FF0000"/>
                </a:solidFill>
              </a:rPr>
              <a:t>(</a:t>
            </a:r>
            <a:r>
              <a:rPr lang="en-US" altLang="zh-TW" dirty="0" err="1">
                <a:solidFill>
                  <a:srgbClr val="FF0000"/>
                </a:solidFill>
              </a:rPr>
              <a:t>math.pi</a:t>
            </a:r>
            <a:r>
              <a:rPr lang="en-US" altLang="zh-TW" dirty="0">
                <a:solidFill>
                  <a:srgbClr val="FF0000"/>
                </a:solidFill>
              </a:rPr>
              <a:t>/2,0)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rx</a:t>
            </a:r>
            <a:r>
              <a:rPr lang="en-US" altLang="zh-TW" dirty="0">
                <a:solidFill>
                  <a:srgbClr val="FF0000"/>
                </a:solidFill>
              </a:rPr>
              <a:t> </a:t>
            </a:r>
            <a:r>
              <a:rPr lang="zh-TW" altLang="en-US" dirty="0">
                <a:solidFill>
                  <a:srgbClr val="FF0000"/>
                </a:solidFill>
              </a:rPr>
              <a:t>方法，將量子</a:t>
            </a:r>
            <a:r>
              <a:rPr lang="zh-TW" altLang="en-US" dirty="0" smtClean="0">
                <a:solidFill>
                  <a:srgbClr val="FF0000"/>
                </a:solidFill>
              </a:rPr>
              <a:t>線路</a:t>
            </a:r>
            <a:r>
              <a:rPr lang="zh-TW" altLang="en-US" dirty="0">
                <a:solidFill>
                  <a:srgbClr val="FF0000"/>
                </a:solidFill>
              </a:rPr>
              <a:t>中索引值為 </a:t>
            </a:r>
            <a:r>
              <a:rPr lang="en-US" altLang="zh-TW" dirty="0">
                <a:solidFill>
                  <a:srgbClr val="FF0000"/>
                </a:solidFill>
              </a:rPr>
              <a:t>0 </a:t>
            </a:r>
            <a:r>
              <a:rPr lang="zh-TW" altLang="en-US" dirty="0">
                <a:solidFill>
                  <a:srgbClr val="FF0000"/>
                </a:solidFill>
              </a:rPr>
              <a:t>的量子位元進行 </a:t>
            </a:r>
            <a:r>
              <a:rPr lang="en-US" altLang="zh-TW" dirty="0">
                <a:solidFill>
                  <a:srgbClr val="FF0000"/>
                </a:solidFill>
              </a:rPr>
              <a:t>RX </a:t>
            </a:r>
            <a:r>
              <a:rPr lang="zh-TW" altLang="en-US" dirty="0">
                <a:solidFill>
                  <a:srgbClr val="FF0000"/>
                </a:solidFill>
              </a:rPr>
              <a:t>閘運算，代表針對布洛赫球面 </a:t>
            </a:r>
            <a:r>
              <a:rPr lang="en-US" altLang="zh-TW" dirty="0">
                <a:solidFill>
                  <a:srgbClr val="FF0000"/>
                </a:solidFill>
              </a:rPr>
              <a:t>X </a:t>
            </a:r>
            <a:r>
              <a:rPr lang="zh-TW" altLang="en-US" dirty="0">
                <a:solidFill>
                  <a:srgbClr val="FF0000"/>
                </a:solidFill>
              </a:rPr>
              <a:t>軸</a:t>
            </a:r>
            <a:r>
              <a:rPr lang="zh-TW" altLang="en-US" dirty="0" smtClean="0">
                <a:solidFill>
                  <a:srgbClr val="FF0000"/>
                </a:solidFill>
              </a:rPr>
              <a:t>旋轉</a:t>
            </a:r>
          </a:p>
          <a:p>
            <a:r>
              <a:rPr lang="en-US" altLang="zh-TW" dirty="0" smtClean="0">
                <a:solidFill>
                  <a:srgbClr val="FF0000"/>
                </a:solidFill>
              </a:rPr>
              <a:t>π/2 </a:t>
            </a:r>
            <a:r>
              <a:rPr lang="zh-TW" altLang="en-US" dirty="0" smtClean="0">
                <a:solidFill>
                  <a:srgbClr val="FF0000"/>
                </a:solidFill>
              </a:rPr>
              <a:t>弳。</a:t>
            </a:r>
          </a:p>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qc.ry</a:t>
            </a:r>
            <a:r>
              <a:rPr lang="en-US" altLang="zh-TW" dirty="0">
                <a:solidFill>
                  <a:srgbClr val="FF0000"/>
                </a:solidFill>
              </a:rPr>
              <a:t>(</a:t>
            </a:r>
            <a:r>
              <a:rPr lang="en-US" altLang="zh-TW" dirty="0" err="1">
                <a:solidFill>
                  <a:srgbClr val="FF0000"/>
                </a:solidFill>
              </a:rPr>
              <a:t>math.pi</a:t>
            </a:r>
            <a:r>
              <a:rPr lang="en-US" altLang="zh-TW" dirty="0">
                <a:solidFill>
                  <a:srgbClr val="FF0000"/>
                </a:solidFill>
              </a:rPr>
              <a:t>/2,1)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ry</a:t>
            </a:r>
            <a:r>
              <a:rPr lang="en-US" altLang="zh-TW" dirty="0">
                <a:solidFill>
                  <a:srgbClr val="FF0000"/>
                </a:solidFill>
              </a:rPr>
              <a:t> </a:t>
            </a:r>
            <a:r>
              <a:rPr lang="zh-TW" altLang="en-US" dirty="0">
                <a:solidFill>
                  <a:srgbClr val="FF0000"/>
                </a:solidFill>
              </a:rPr>
              <a:t>方法，將量子</a:t>
            </a:r>
            <a:r>
              <a:rPr lang="zh-TW" altLang="en-US" dirty="0" smtClean="0">
                <a:solidFill>
                  <a:srgbClr val="FF0000"/>
                </a:solidFill>
              </a:rPr>
              <a:t>線路</a:t>
            </a:r>
            <a:r>
              <a:rPr lang="zh-TW" altLang="en-US" dirty="0">
                <a:solidFill>
                  <a:srgbClr val="FF0000"/>
                </a:solidFill>
              </a:rPr>
              <a:t>中索引值為 </a:t>
            </a:r>
            <a:r>
              <a:rPr lang="en-US" altLang="zh-TW" dirty="0">
                <a:solidFill>
                  <a:srgbClr val="FF0000"/>
                </a:solidFill>
              </a:rPr>
              <a:t>1 </a:t>
            </a:r>
            <a:r>
              <a:rPr lang="zh-TW" altLang="en-US" dirty="0">
                <a:solidFill>
                  <a:srgbClr val="FF0000"/>
                </a:solidFill>
              </a:rPr>
              <a:t>的量子位元進行 </a:t>
            </a:r>
            <a:r>
              <a:rPr lang="en-US" altLang="zh-TW" dirty="0">
                <a:solidFill>
                  <a:srgbClr val="FF0000"/>
                </a:solidFill>
              </a:rPr>
              <a:t>RY </a:t>
            </a:r>
            <a:r>
              <a:rPr lang="zh-TW" altLang="en-US" dirty="0">
                <a:solidFill>
                  <a:srgbClr val="FF0000"/>
                </a:solidFill>
              </a:rPr>
              <a:t>閘運算，代表針對布洛赫球面 </a:t>
            </a:r>
            <a:r>
              <a:rPr lang="en-US" altLang="zh-TW" dirty="0">
                <a:solidFill>
                  <a:srgbClr val="FF0000"/>
                </a:solidFill>
              </a:rPr>
              <a:t>Y </a:t>
            </a:r>
            <a:r>
              <a:rPr lang="zh-TW" altLang="en-US" dirty="0">
                <a:solidFill>
                  <a:srgbClr val="FF0000"/>
                </a:solidFill>
              </a:rPr>
              <a:t>軸旋轉</a:t>
            </a:r>
          </a:p>
          <a:p>
            <a:r>
              <a:rPr lang="en-US" altLang="zh-TW" dirty="0">
                <a:solidFill>
                  <a:srgbClr val="FF0000"/>
                </a:solidFill>
              </a:rPr>
              <a:t>π/2 </a:t>
            </a:r>
            <a:r>
              <a:rPr lang="zh-TW" altLang="en-US" dirty="0">
                <a:solidFill>
                  <a:srgbClr val="FF0000"/>
                </a:solidFill>
              </a:rPr>
              <a:t>弳。</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qc.rz</a:t>
            </a:r>
            <a:r>
              <a:rPr lang="en-US" altLang="zh-TW" dirty="0">
                <a:solidFill>
                  <a:srgbClr val="FF0000"/>
                </a:solidFill>
              </a:rPr>
              <a:t>(</a:t>
            </a:r>
            <a:r>
              <a:rPr lang="en-US" altLang="zh-TW" dirty="0" err="1">
                <a:solidFill>
                  <a:srgbClr val="FF0000"/>
                </a:solidFill>
              </a:rPr>
              <a:t>math.pi</a:t>
            </a:r>
            <a:r>
              <a:rPr lang="en-US" altLang="zh-TW" dirty="0">
                <a:solidFill>
                  <a:srgbClr val="FF0000"/>
                </a:solidFill>
              </a:rPr>
              <a:t>/2,2)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rz</a:t>
            </a:r>
            <a:r>
              <a:rPr lang="en-US" altLang="zh-TW" dirty="0">
                <a:solidFill>
                  <a:srgbClr val="FF0000"/>
                </a:solidFill>
              </a:rPr>
              <a:t> </a:t>
            </a:r>
            <a:r>
              <a:rPr lang="zh-TW" altLang="en-US" dirty="0">
                <a:solidFill>
                  <a:srgbClr val="FF0000"/>
                </a:solidFill>
              </a:rPr>
              <a:t>方法，將量子</a:t>
            </a:r>
            <a:r>
              <a:rPr lang="zh-TW" altLang="en-US" dirty="0" smtClean="0">
                <a:solidFill>
                  <a:srgbClr val="FF0000"/>
                </a:solidFill>
              </a:rPr>
              <a:t>線路</a:t>
            </a:r>
            <a:r>
              <a:rPr lang="zh-TW" altLang="en-US" dirty="0">
                <a:solidFill>
                  <a:srgbClr val="FF0000"/>
                </a:solidFill>
              </a:rPr>
              <a:t>中索引值為 </a:t>
            </a:r>
            <a:r>
              <a:rPr lang="en-US" altLang="zh-TW" dirty="0">
                <a:solidFill>
                  <a:srgbClr val="FF0000"/>
                </a:solidFill>
              </a:rPr>
              <a:t>2 </a:t>
            </a:r>
            <a:r>
              <a:rPr lang="zh-TW" altLang="en-US" dirty="0">
                <a:solidFill>
                  <a:srgbClr val="FF0000"/>
                </a:solidFill>
              </a:rPr>
              <a:t>的量子位元進行 </a:t>
            </a:r>
            <a:r>
              <a:rPr lang="en-US" altLang="zh-TW" dirty="0">
                <a:solidFill>
                  <a:srgbClr val="FF0000"/>
                </a:solidFill>
              </a:rPr>
              <a:t>RY </a:t>
            </a:r>
            <a:r>
              <a:rPr lang="zh-TW" altLang="en-US" dirty="0">
                <a:solidFill>
                  <a:srgbClr val="FF0000"/>
                </a:solidFill>
              </a:rPr>
              <a:t>閘運算，代表針對布洛赫球面 </a:t>
            </a:r>
            <a:r>
              <a:rPr lang="en-US" altLang="zh-TW" dirty="0">
                <a:solidFill>
                  <a:srgbClr val="FF0000"/>
                </a:solidFill>
              </a:rPr>
              <a:t>Z </a:t>
            </a:r>
            <a:r>
              <a:rPr lang="zh-TW" altLang="en-US" dirty="0">
                <a:solidFill>
                  <a:srgbClr val="FF0000"/>
                </a:solidFill>
              </a:rPr>
              <a:t>軸旋轉</a:t>
            </a:r>
          </a:p>
          <a:p>
            <a:r>
              <a:rPr lang="en-US" altLang="zh-TW" dirty="0">
                <a:solidFill>
                  <a:srgbClr val="FF0000"/>
                </a:solidFill>
              </a:rPr>
              <a:t>π/2 </a:t>
            </a:r>
            <a:r>
              <a:rPr lang="zh-TW" altLang="en-US" dirty="0">
                <a:solidFill>
                  <a:srgbClr val="FF0000"/>
                </a:solidFill>
              </a:rPr>
              <a:t>弳。</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8 </a:t>
            </a:r>
            <a:r>
              <a:rPr lang="zh-TW" altLang="en-US" dirty="0">
                <a:solidFill>
                  <a:srgbClr val="FF0000"/>
                </a:solidFill>
              </a:rPr>
              <a:t>行使用 </a:t>
            </a:r>
            <a:r>
              <a:rPr lang="en-US" altLang="zh-TW" dirty="0" err="1">
                <a:solidFill>
                  <a:srgbClr val="FF0000"/>
                </a:solidFill>
              </a:rPr>
              <a:t>qc.draw</a:t>
            </a:r>
            <a:r>
              <a:rPr lang="en-US" altLang="zh-TW" dirty="0">
                <a:solidFill>
                  <a:srgbClr val="FF0000"/>
                </a:solidFill>
              </a:rPr>
              <a:t>('</a:t>
            </a:r>
            <a:r>
              <a:rPr lang="en-US" altLang="zh-TW" dirty="0" err="1">
                <a:solidFill>
                  <a:srgbClr val="FF0000"/>
                </a:solidFill>
              </a:rPr>
              <a:t>mpl</a:t>
            </a:r>
            <a:r>
              <a:rPr lang="en-US" altLang="zh-TW" dirty="0">
                <a:solidFill>
                  <a:srgbClr val="FF0000"/>
                </a:solidFill>
              </a:rPr>
              <a:t>')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draw </a:t>
            </a:r>
            <a:r>
              <a:rPr lang="zh-TW" altLang="en-US" dirty="0">
                <a:solidFill>
                  <a:srgbClr val="FF0000"/>
                </a:solidFill>
              </a:rPr>
              <a:t>方法，並帶入</a:t>
            </a:r>
            <a:r>
              <a:rPr lang="zh-TW" altLang="en-US" dirty="0" smtClean="0">
                <a:solidFill>
                  <a:srgbClr val="FF0000"/>
                </a:solidFill>
              </a:rPr>
              <a:t>參數 </a:t>
            </a:r>
            <a:r>
              <a:rPr lang="en-US" altLang="zh-TW" dirty="0">
                <a:solidFill>
                  <a:srgbClr val="FF0000"/>
                </a:solidFill>
              </a:rPr>
              <a:t>'</a:t>
            </a:r>
            <a:r>
              <a:rPr lang="en-US" altLang="zh-TW" dirty="0" err="1">
                <a:solidFill>
                  <a:srgbClr val="FF0000"/>
                </a:solidFill>
              </a:rPr>
              <a:t>mpl</a:t>
            </a:r>
            <a:r>
              <a:rPr lang="en-US" altLang="zh-TW" dirty="0">
                <a:solidFill>
                  <a:srgbClr val="FF0000"/>
                </a:solidFill>
              </a:rPr>
              <a:t>'</a:t>
            </a:r>
            <a:r>
              <a:rPr lang="zh-TW" altLang="en-US" dirty="0">
                <a:solidFill>
                  <a:srgbClr val="FF0000"/>
                </a:solidFill>
              </a:rPr>
              <a:t>，代表透過 </a:t>
            </a:r>
            <a:r>
              <a:rPr lang="en-US" altLang="zh-TW" dirty="0" err="1">
                <a:solidFill>
                  <a:srgbClr val="FF0000"/>
                </a:solidFill>
              </a:rPr>
              <a:t>matplotlib</a:t>
            </a:r>
            <a:r>
              <a:rPr lang="en-US" altLang="zh-TW" dirty="0">
                <a:solidFill>
                  <a:srgbClr val="FF0000"/>
                </a:solidFill>
              </a:rPr>
              <a:t> </a:t>
            </a:r>
            <a:r>
              <a:rPr lang="zh-TW" altLang="en-US" dirty="0">
                <a:solidFill>
                  <a:srgbClr val="FF0000"/>
                </a:solidFill>
              </a:rPr>
              <a:t>套件顯示量子線路。</a:t>
            </a:r>
            <a:endParaRPr lang="zh-TW" altLang="en-US" dirty="0">
              <a:solidFill>
                <a:srgbClr val="FF0000"/>
              </a:solidFill>
            </a:endParaRPr>
          </a:p>
        </p:txBody>
      </p:sp>
      <p:pic>
        <p:nvPicPr>
          <p:cNvPr id="4" name="圖片 3"/>
          <p:cNvPicPr>
            <a:picLocks noChangeAspect="1"/>
          </p:cNvPicPr>
          <p:nvPr/>
        </p:nvPicPr>
        <p:blipFill>
          <a:blip r:embed="rId3"/>
          <a:stretch>
            <a:fillRect/>
          </a:stretch>
        </p:blipFill>
        <p:spPr>
          <a:xfrm>
            <a:off x="292781" y="3505200"/>
            <a:ext cx="1171575" cy="1638300"/>
          </a:xfrm>
          <a:prstGeom prst="rect">
            <a:avLst/>
          </a:prstGeom>
        </p:spPr>
      </p:pic>
    </p:spTree>
    <p:extLst>
      <p:ext uri="{BB962C8B-B14F-4D97-AF65-F5344CB8AC3E}">
        <p14:creationId xmlns:p14="http://schemas.microsoft.com/office/powerpoint/2010/main" val="109858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72570" y="354607"/>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3.8b </a:t>
            </a:r>
            <a:r>
              <a:rPr lang="zh-TW" altLang="en-US" dirty="0" smtClean="0">
                <a:latin typeface="Calibri"/>
                <a:ea typeface="Calibri"/>
                <a:cs typeface="Calibri"/>
                <a:sym typeface="Calibri"/>
              </a:rPr>
              <a:t>程式解說</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57</a:t>
            </a:fld>
            <a:endParaRPr/>
          </a:p>
        </p:txBody>
      </p:sp>
      <p:sp>
        <p:nvSpPr>
          <p:cNvPr id="2" name="矩形 1"/>
          <p:cNvSpPr/>
          <p:nvPr/>
        </p:nvSpPr>
        <p:spPr>
          <a:xfrm>
            <a:off x="0" y="1207082"/>
            <a:ext cx="5805715" cy="1077218"/>
          </a:xfrm>
          <a:prstGeom prst="rect">
            <a:avLst/>
          </a:prstGeom>
        </p:spPr>
        <p:txBody>
          <a:bodyPr wrap="square">
            <a:spAutoFit/>
          </a:bodyPr>
          <a:lstStyle/>
          <a:p>
            <a:r>
              <a:rPr lang="en-US" altLang="zh-TW" sz="1600" dirty="0">
                <a:solidFill>
                  <a:srgbClr val="3333FF"/>
                </a:solidFill>
                <a:latin typeface="Arial Narrow" panose="020B0606020202030204" pitchFamily="34" charset="0"/>
              </a:rPr>
              <a:t> 1 #Program 3.8b Show Bloch sphere of qubit w/ RX-, RY-, and RZ-gate</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qiskit.quantum_info</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Statevector</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state = </a:t>
            </a:r>
            <a:r>
              <a:rPr lang="en-US" altLang="zh-TW" sz="1600" dirty="0" err="1">
                <a:solidFill>
                  <a:srgbClr val="3333FF"/>
                </a:solidFill>
                <a:latin typeface="Arial Narrow" panose="020B0606020202030204" pitchFamily="34" charset="0"/>
              </a:rPr>
              <a:t>Statevector.from_instruction</a:t>
            </a:r>
            <a:r>
              <a:rPr lang="en-US" altLang="zh-TW" sz="1600" dirty="0">
                <a:solidFill>
                  <a:srgbClr val="3333FF"/>
                </a:solidFill>
                <a:latin typeface="Arial Narrow" panose="020B0606020202030204" pitchFamily="34" charset="0"/>
              </a:rPr>
              <a:t>(qc)</a:t>
            </a:r>
          </a:p>
          <a:p>
            <a:r>
              <a:rPr lang="en-US" altLang="zh-TW" sz="1600" dirty="0">
                <a:solidFill>
                  <a:srgbClr val="3333FF"/>
                </a:solidFill>
                <a:latin typeface="Arial Narrow" panose="020B0606020202030204" pitchFamily="34" charset="0"/>
              </a:rPr>
              <a:t> 4 </a:t>
            </a:r>
            <a:r>
              <a:rPr lang="en-US" altLang="zh-TW" sz="1600" dirty="0" err="1">
                <a:solidFill>
                  <a:srgbClr val="3333FF"/>
                </a:solidFill>
                <a:latin typeface="Arial Narrow" panose="020B0606020202030204" pitchFamily="34" charset="0"/>
              </a:rPr>
              <a:t>state.draw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bloch</a:t>
            </a:r>
            <a:r>
              <a:rPr lang="en-US" altLang="zh-TW" sz="1600" dirty="0">
                <a:solidFill>
                  <a:srgbClr val="3333FF"/>
                </a:solidFill>
                <a:latin typeface="Arial Narrow" panose="020B0606020202030204" pitchFamily="34" charset="0"/>
              </a:rPr>
              <a:t>')</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5471887" y="1124857"/>
            <a:ext cx="3483427" cy="2953657"/>
          </a:xfrm>
          <a:prstGeom prst="wedgeRectCallout">
            <a:avLst>
              <a:gd name="adj1" fmla="val -86665"/>
              <a:gd name="adj2" fmla="val -2899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行為程式編號及註解，程式編號為 </a:t>
            </a:r>
            <a:r>
              <a:rPr lang="en-US" altLang="zh-TW" dirty="0">
                <a:solidFill>
                  <a:srgbClr val="FF0000"/>
                </a:solidFill>
              </a:rPr>
              <a:t>3.8b </a:t>
            </a:r>
            <a:r>
              <a:rPr lang="zh-TW" altLang="en-US" dirty="0">
                <a:solidFill>
                  <a:srgbClr val="FF0000"/>
                </a:solidFill>
              </a:rPr>
              <a:t>代表這段程式碼是接續編號為 </a:t>
            </a:r>
            <a:r>
              <a:rPr lang="en-US" altLang="zh-TW" dirty="0" smtClean="0">
                <a:solidFill>
                  <a:srgbClr val="FF0000"/>
                </a:solidFill>
              </a:rPr>
              <a:t>3.8a </a:t>
            </a:r>
            <a:r>
              <a:rPr lang="zh-TW" altLang="en-US" dirty="0" smtClean="0">
                <a:solidFill>
                  <a:srgbClr val="FF0000"/>
                </a:solidFill>
              </a:rPr>
              <a:t>的</a:t>
            </a:r>
            <a:r>
              <a:rPr lang="zh-TW" altLang="en-US" dirty="0">
                <a:solidFill>
                  <a:srgbClr val="FF0000"/>
                </a:solidFill>
              </a:rPr>
              <a:t>程式碼之後執行的。</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qiskit.quantum_info</a:t>
            </a:r>
            <a:r>
              <a:rPr lang="en-US" altLang="zh-TW" dirty="0">
                <a:solidFill>
                  <a:srgbClr val="FF0000"/>
                </a:solidFill>
              </a:rPr>
              <a:t> </a:t>
            </a:r>
            <a:r>
              <a:rPr lang="zh-TW" altLang="en-US" dirty="0">
                <a:solidFill>
                  <a:srgbClr val="FF0000"/>
                </a:solidFill>
              </a:rPr>
              <a:t>中的 </a:t>
            </a:r>
            <a:r>
              <a:rPr lang="en-US" altLang="zh-TW" dirty="0" err="1">
                <a:solidFill>
                  <a:srgbClr val="FF0000"/>
                </a:solidFill>
              </a:rPr>
              <a:t>Statevector</a:t>
            </a:r>
            <a:r>
              <a:rPr lang="en-US" altLang="zh-TW" dirty="0">
                <a:solidFill>
                  <a:srgbClr val="FF0000"/>
                </a:solidFill>
              </a:rPr>
              <a:t> </a:t>
            </a:r>
            <a:r>
              <a:rPr lang="zh-TW" altLang="en-US" dirty="0" smtClean="0">
                <a:solidFill>
                  <a:srgbClr val="FF0000"/>
                </a:solidFill>
              </a:rPr>
              <a:t>類別</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行呼叫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from_instruction</a:t>
            </a:r>
            <a:r>
              <a:rPr lang="en-US" altLang="zh-TW" dirty="0">
                <a:solidFill>
                  <a:srgbClr val="FF0000"/>
                </a:solidFill>
              </a:rPr>
              <a:t>() </a:t>
            </a:r>
            <a:r>
              <a:rPr lang="zh-TW" altLang="en-US" dirty="0">
                <a:solidFill>
                  <a:srgbClr val="FF0000"/>
                </a:solidFill>
              </a:rPr>
              <a:t>方法，輸入 </a:t>
            </a:r>
            <a:r>
              <a:rPr lang="en-US" altLang="zh-TW" dirty="0">
                <a:solidFill>
                  <a:srgbClr val="FF0000"/>
                </a:solidFill>
              </a:rPr>
              <a:t>qc </a:t>
            </a:r>
            <a:r>
              <a:rPr lang="zh-TW" altLang="en-US" dirty="0">
                <a:solidFill>
                  <a:srgbClr val="FF0000"/>
                </a:solidFill>
              </a:rPr>
              <a:t>為參數以</a:t>
            </a:r>
            <a:r>
              <a:rPr lang="zh-TW" altLang="en-US" dirty="0" smtClean="0">
                <a:solidFill>
                  <a:srgbClr val="FF0000"/>
                </a:solidFill>
              </a:rPr>
              <a:t>取得</a:t>
            </a:r>
            <a:r>
              <a:rPr lang="en-US" altLang="zh-TW" dirty="0" smtClean="0">
                <a:solidFill>
                  <a:srgbClr val="FF0000"/>
                </a:solidFill>
              </a:rPr>
              <a:t>qc </a:t>
            </a:r>
            <a:r>
              <a:rPr lang="zh-TW" altLang="en-US" dirty="0">
                <a:solidFill>
                  <a:srgbClr val="FF0000"/>
                </a:solidFill>
              </a:rPr>
              <a:t>量子線路中所有量子位元的量子狀態，並存在變數 </a:t>
            </a:r>
            <a:r>
              <a:rPr lang="en-US" altLang="zh-TW" dirty="0">
                <a:solidFill>
                  <a:srgbClr val="FF0000"/>
                </a:solidFill>
              </a:rPr>
              <a:t>state </a:t>
            </a:r>
            <a:r>
              <a:rPr lang="zh-TW" altLang="en-US" dirty="0">
                <a:solidFill>
                  <a:srgbClr val="FF0000"/>
                </a:solidFill>
              </a:rPr>
              <a:t>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 </a:t>
            </a:r>
            <a:r>
              <a:rPr lang="en-US" altLang="zh-TW" dirty="0" err="1">
                <a:solidFill>
                  <a:srgbClr val="FF0000"/>
                </a:solidFill>
              </a:rPr>
              <a:t>state.draw</a:t>
            </a:r>
            <a:r>
              <a:rPr lang="en-US" altLang="zh-TW" dirty="0">
                <a:solidFill>
                  <a:srgbClr val="FF0000"/>
                </a:solidFill>
              </a:rPr>
              <a:t>('</a:t>
            </a:r>
            <a:r>
              <a:rPr lang="en-US" altLang="zh-TW" dirty="0" err="1">
                <a:solidFill>
                  <a:srgbClr val="FF0000"/>
                </a:solidFill>
              </a:rPr>
              <a:t>bloch</a:t>
            </a:r>
            <a:r>
              <a:rPr lang="en-US" altLang="zh-TW" dirty="0">
                <a:solidFill>
                  <a:srgbClr val="FF0000"/>
                </a:solidFill>
              </a:rPr>
              <a:t>') </a:t>
            </a:r>
            <a:r>
              <a:rPr lang="zh-TW" altLang="en-US" dirty="0">
                <a:solidFill>
                  <a:srgbClr val="FF0000"/>
                </a:solidFill>
              </a:rPr>
              <a:t>呼叫屬於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state </a:t>
            </a:r>
            <a:r>
              <a:rPr lang="zh-TW" altLang="en-US" dirty="0">
                <a:solidFill>
                  <a:srgbClr val="FF0000"/>
                </a:solidFill>
              </a:rPr>
              <a:t>物件的 </a:t>
            </a:r>
            <a:r>
              <a:rPr lang="en-US" altLang="zh-TW" dirty="0">
                <a:solidFill>
                  <a:srgbClr val="FF0000"/>
                </a:solidFill>
              </a:rPr>
              <a:t>draw </a:t>
            </a:r>
            <a:r>
              <a:rPr lang="zh-TW" altLang="en-US" dirty="0" smtClean="0">
                <a:solidFill>
                  <a:srgbClr val="FF0000"/>
                </a:solidFill>
              </a:rPr>
              <a:t>方法</a:t>
            </a:r>
            <a:r>
              <a:rPr lang="zh-TW" altLang="en-US" dirty="0">
                <a:solidFill>
                  <a:srgbClr val="FF0000"/>
                </a:solidFill>
              </a:rPr>
              <a:t>，繪製顯示出所有對應 </a:t>
            </a:r>
            <a:r>
              <a:rPr lang="en-US" altLang="zh-TW" dirty="0">
                <a:solidFill>
                  <a:srgbClr val="FF0000"/>
                </a:solidFill>
              </a:rPr>
              <a:t>state </a:t>
            </a:r>
            <a:r>
              <a:rPr lang="zh-TW" altLang="en-US" dirty="0">
                <a:solidFill>
                  <a:srgbClr val="FF0000"/>
                </a:solidFill>
              </a:rPr>
              <a:t>物件量子位元狀態的布洛赫球面。</a:t>
            </a:r>
          </a:p>
        </p:txBody>
      </p:sp>
      <p:pic>
        <p:nvPicPr>
          <p:cNvPr id="4" name="圖片 3"/>
          <p:cNvPicPr>
            <a:picLocks noChangeAspect="1"/>
          </p:cNvPicPr>
          <p:nvPr/>
        </p:nvPicPr>
        <p:blipFill>
          <a:blip r:embed="rId3"/>
          <a:stretch>
            <a:fillRect/>
          </a:stretch>
        </p:blipFill>
        <p:spPr>
          <a:xfrm>
            <a:off x="164193" y="2525485"/>
            <a:ext cx="4533900" cy="1847850"/>
          </a:xfrm>
          <a:prstGeom prst="rect">
            <a:avLst/>
          </a:prstGeom>
        </p:spPr>
      </p:pic>
    </p:spTree>
    <p:extLst>
      <p:ext uri="{BB962C8B-B14F-4D97-AF65-F5344CB8AC3E}">
        <p14:creationId xmlns:p14="http://schemas.microsoft.com/office/powerpoint/2010/main" val="366916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其他單量子位元量子閘</a:t>
            </a:r>
          </a:p>
        </p:txBody>
      </p:sp>
      <p:sp>
        <p:nvSpPr>
          <p:cNvPr id="202" name="Google Shape;202;g104dfc26e88_3_11"/>
          <p:cNvSpPr txBox="1"/>
          <p:nvPr/>
        </p:nvSpPr>
        <p:spPr>
          <a:xfrm>
            <a:off x="457200" y="1193511"/>
            <a:ext cx="8229600" cy="2585293"/>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綜合而言，上列的程式碼使用 </a:t>
            </a:r>
            <a:r>
              <a:rPr lang="en-US" altLang="zh-TW" sz="1800" dirty="0" err="1"/>
              <a:t>qc.rx</a:t>
            </a:r>
            <a:r>
              <a:rPr lang="en-US" altLang="zh-TW" sz="1800" dirty="0"/>
              <a:t>(</a:t>
            </a:r>
            <a:r>
              <a:rPr lang="en-US" altLang="zh-TW" sz="1800" dirty="0" err="1"/>
              <a:t>math.pi</a:t>
            </a:r>
            <a:r>
              <a:rPr lang="en-US" altLang="zh-TW" sz="1800" dirty="0"/>
              <a:t>/2,0) </a:t>
            </a:r>
            <a:r>
              <a:rPr lang="zh-TW" altLang="en-US" sz="1800" dirty="0"/>
              <a:t>在索引值為 </a:t>
            </a:r>
            <a:r>
              <a:rPr lang="en-US" altLang="zh-TW" sz="1800" dirty="0"/>
              <a:t>0 </a:t>
            </a:r>
            <a:r>
              <a:rPr lang="zh-TW" altLang="en-US" sz="1800" dirty="0"/>
              <a:t>的量子位元進行 </a:t>
            </a:r>
            <a:r>
              <a:rPr lang="en-US" altLang="zh-TW" sz="1800" dirty="0" smtClean="0">
                <a:solidFill>
                  <a:srgbClr val="FF0000"/>
                </a:solidFill>
              </a:rPr>
              <a:t>Rx </a:t>
            </a:r>
            <a:r>
              <a:rPr lang="zh-TW" altLang="en-US" sz="1800" dirty="0" smtClean="0">
                <a:solidFill>
                  <a:srgbClr val="FF0000"/>
                </a:solidFill>
              </a:rPr>
              <a:t>閘</a:t>
            </a:r>
            <a:r>
              <a:rPr lang="zh-TW" altLang="en-US" sz="1800" dirty="0">
                <a:solidFill>
                  <a:srgbClr val="FF0000"/>
                </a:solidFill>
              </a:rPr>
              <a:t>運算</a:t>
            </a:r>
            <a:r>
              <a:rPr lang="zh-TW" altLang="en-US" sz="1800" dirty="0"/>
              <a:t>，將量子位元向量針對布洛赫球面 </a:t>
            </a:r>
            <a:r>
              <a:rPr lang="en-US" altLang="zh-TW" sz="1800" dirty="0">
                <a:solidFill>
                  <a:srgbClr val="FF0000"/>
                </a:solidFill>
              </a:rPr>
              <a:t>X </a:t>
            </a:r>
            <a:r>
              <a:rPr lang="zh-TW" altLang="en-US" sz="1800" dirty="0">
                <a:solidFill>
                  <a:srgbClr val="FF0000"/>
                </a:solidFill>
              </a:rPr>
              <a:t>軸旋轉 </a:t>
            </a:r>
            <a:r>
              <a:rPr lang="en-US" altLang="zh-TW" sz="1800" dirty="0">
                <a:solidFill>
                  <a:srgbClr val="FF0000"/>
                </a:solidFill>
              </a:rPr>
              <a:t>π/2 </a:t>
            </a:r>
            <a:r>
              <a:rPr lang="zh-TW" altLang="en-US" sz="1800" dirty="0">
                <a:solidFill>
                  <a:srgbClr val="FF0000"/>
                </a:solidFill>
              </a:rPr>
              <a:t>弳</a:t>
            </a:r>
            <a:r>
              <a:rPr lang="zh-TW" altLang="en-US" sz="1800" dirty="0"/>
              <a:t>；</a:t>
            </a:r>
            <a:r>
              <a:rPr lang="en-US" altLang="zh-TW" sz="1800" dirty="0" err="1"/>
              <a:t>qc.ry</a:t>
            </a:r>
            <a:r>
              <a:rPr lang="en-US" altLang="zh-TW" sz="1800" dirty="0"/>
              <a:t>(</a:t>
            </a:r>
            <a:r>
              <a:rPr lang="en-US" altLang="zh-TW" sz="1800" dirty="0" err="1"/>
              <a:t>math.pi</a:t>
            </a:r>
            <a:r>
              <a:rPr lang="en-US" altLang="zh-TW" sz="1800" dirty="0"/>
              <a:t>/2,1) </a:t>
            </a:r>
            <a:r>
              <a:rPr lang="zh-TW" altLang="en-US" sz="1800" dirty="0"/>
              <a:t>在</a:t>
            </a:r>
            <a:r>
              <a:rPr lang="zh-TW" altLang="en-US" sz="1800" dirty="0" smtClean="0"/>
              <a:t>索引</a:t>
            </a:r>
            <a:r>
              <a:rPr lang="zh-TW" altLang="en-US" sz="1800" dirty="0"/>
              <a:t>值為 </a:t>
            </a:r>
            <a:r>
              <a:rPr lang="en-US" altLang="zh-TW" sz="1800" dirty="0"/>
              <a:t>1 </a:t>
            </a:r>
            <a:r>
              <a:rPr lang="zh-TW" altLang="en-US" sz="1800" dirty="0"/>
              <a:t>的量子位元進行 </a:t>
            </a:r>
            <a:r>
              <a:rPr lang="en-US" altLang="zh-TW" sz="1800" dirty="0">
                <a:solidFill>
                  <a:srgbClr val="FF0000"/>
                </a:solidFill>
              </a:rPr>
              <a:t>Ry </a:t>
            </a:r>
            <a:r>
              <a:rPr lang="zh-TW" altLang="en-US" sz="1800" dirty="0">
                <a:solidFill>
                  <a:srgbClr val="FF0000"/>
                </a:solidFill>
              </a:rPr>
              <a:t>閘運算</a:t>
            </a:r>
            <a:r>
              <a:rPr lang="zh-TW" altLang="en-US" sz="1800" dirty="0"/>
              <a:t>，將量子位元向量針對布洛赫球面 </a:t>
            </a:r>
            <a:r>
              <a:rPr lang="en-US" altLang="zh-TW" sz="1800" dirty="0">
                <a:solidFill>
                  <a:srgbClr val="FF0000"/>
                </a:solidFill>
              </a:rPr>
              <a:t>Y </a:t>
            </a:r>
            <a:r>
              <a:rPr lang="zh-TW" altLang="en-US" sz="1800" dirty="0">
                <a:solidFill>
                  <a:srgbClr val="FF0000"/>
                </a:solidFill>
              </a:rPr>
              <a:t>軸</a:t>
            </a:r>
            <a:r>
              <a:rPr lang="zh-TW" altLang="en-US" sz="1800" dirty="0" smtClean="0">
                <a:solidFill>
                  <a:srgbClr val="FF0000"/>
                </a:solidFill>
              </a:rPr>
              <a:t>旋轉 </a:t>
            </a:r>
            <a:r>
              <a:rPr lang="en-US" altLang="zh-TW" sz="1800" dirty="0" smtClean="0">
                <a:solidFill>
                  <a:srgbClr val="FF0000"/>
                </a:solidFill>
              </a:rPr>
              <a:t>π/2 </a:t>
            </a:r>
            <a:r>
              <a:rPr lang="zh-TW" altLang="en-US" sz="1800" dirty="0">
                <a:solidFill>
                  <a:srgbClr val="FF0000"/>
                </a:solidFill>
              </a:rPr>
              <a:t>弳</a:t>
            </a:r>
            <a:r>
              <a:rPr lang="zh-TW" altLang="en-US" sz="1800" dirty="0"/>
              <a:t>；</a:t>
            </a:r>
            <a:r>
              <a:rPr lang="en-US" altLang="zh-TW" sz="1800" dirty="0" err="1"/>
              <a:t>qc.rz</a:t>
            </a:r>
            <a:r>
              <a:rPr lang="en-US" altLang="zh-TW" sz="1800" dirty="0"/>
              <a:t>(</a:t>
            </a:r>
            <a:r>
              <a:rPr lang="en-US" altLang="zh-TW" sz="1800" dirty="0" err="1"/>
              <a:t>math.pi</a:t>
            </a:r>
            <a:r>
              <a:rPr lang="en-US" altLang="zh-TW" sz="1800" dirty="0"/>
              <a:t>/2,2) </a:t>
            </a:r>
            <a:r>
              <a:rPr lang="zh-TW" altLang="en-US" sz="1800" dirty="0"/>
              <a:t>在索引值為 </a:t>
            </a:r>
            <a:r>
              <a:rPr lang="en-US" altLang="zh-TW" sz="1800" dirty="0"/>
              <a:t>2 </a:t>
            </a:r>
            <a:r>
              <a:rPr lang="zh-TW" altLang="en-US" sz="1800" dirty="0"/>
              <a:t>的量子位元進行 </a:t>
            </a:r>
            <a:r>
              <a:rPr lang="en-US" altLang="zh-TW" sz="1800" dirty="0" err="1">
                <a:solidFill>
                  <a:srgbClr val="FF0000"/>
                </a:solidFill>
              </a:rPr>
              <a:t>Rz</a:t>
            </a:r>
            <a:r>
              <a:rPr lang="en-US" altLang="zh-TW" sz="1800" dirty="0">
                <a:solidFill>
                  <a:srgbClr val="FF0000"/>
                </a:solidFill>
              </a:rPr>
              <a:t> </a:t>
            </a:r>
            <a:r>
              <a:rPr lang="zh-TW" altLang="en-US" sz="1800" dirty="0">
                <a:solidFill>
                  <a:srgbClr val="FF0000"/>
                </a:solidFill>
              </a:rPr>
              <a:t>閘運算</a:t>
            </a:r>
            <a:r>
              <a:rPr lang="zh-TW" altLang="en-US" sz="1800" dirty="0"/>
              <a:t>，將量子</a:t>
            </a:r>
            <a:r>
              <a:rPr lang="zh-TW" altLang="en-US" sz="1800" dirty="0" smtClean="0"/>
              <a:t>位元向量</a:t>
            </a:r>
            <a:r>
              <a:rPr lang="zh-TW" altLang="en-US" sz="1800" dirty="0"/>
              <a:t>針對布洛赫球面 </a:t>
            </a:r>
            <a:r>
              <a:rPr lang="en-US" altLang="zh-TW" sz="1800" dirty="0">
                <a:solidFill>
                  <a:srgbClr val="FF0000"/>
                </a:solidFill>
              </a:rPr>
              <a:t>Z </a:t>
            </a:r>
            <a:r>
              <a:rPr lang="zh-TW" altLang="en-US" sz="1800" dirty="0">
                <a:solidFill>
                  <a:srgbClr val="FF0000"/>
                </a:solidFill>
              </a:rPr>
              <a:t>軸旋轉 </a:t>
            </a:r>
            <a:r>
              <a:rPr lang="en-US" altLang="zh-TW" sz="1800" dirty="0">
                <a:solidFill>
                  <a:srgbClr val="FF0000"/>
                </a:solidFill>
              </a:rPr>
              <a:t>π/2 </a:t>
            </a:r>
            <a:r>
              <a:rPr lang="zh-TW" altLang="en-US" sz="1800" dirty="0">
                <a:solidFill>
                  <a:srgbClr val="FF0000"/>
                </a:solidFill>
              </a:rPr>
              <a:t>弳</a:t>
            </a:r>
            <a:r>
              <a:rPr lang="zh-TW" altLang="en-US" sz="1800" dirty="0" smtClean="0"/>
              <a:t>。</a:t>
            </a:r>
            <a:endParaRPr lang="en-US" altLang="zh-TW" sz="1800" dirty="0" smtClean="0"/>
          </a:p>
          <a:p>
            <a:pPr marL="114300" algn="just">
              <a:buClr>
                <a:schemeClr val="dk1"/>
              </a:buClr>
              <a:buSzPts val="1800"/>
            </a:pPr>
            <a:endParaRPr lang="en-US" altLang="zh-TW" sz="1800" dirty="0" smtClean="0"/>
          </a:p>
          <a:p>
            <a:pPr marL="457200" indent="-342900" algn="just">
              <a:buClr>
                <a:schemeClr val="dk1"/>
              </a:buClr>
              <a:buSzPts val="1800"/>
              <a:buFont typeface="Arial"/>
              <a:buChar char="●"/>
            </a:pPr>
            <a:r>
              <a:rPr lang="zh-TW" altLang="en-US" sz="1800" dirty="0" smtClean="0"/>
              <a:t>實際上</a:t>
            </a:r>
            <a:r>
              <a:rPr lang="zh-TW" altLang="en-US" sz="1800" dirty="0"/>
              <a:t>，我們可以在呼叫 </a:t>
            </a:r>
            <a:r>
              <a:rPr lang="en-US" altLang="zh-TW" sz="1800" dirty="0" err="1"/>
              <a:t>rx</a:t>
            </a:r>
            <a:r>
              <a:rPr lang="zh-TW" altLang="en-US" sz="1800" dirty="0"/>
              <a:t>、</a:t>
            </a:r>
            <a:r>
              <a:rPr lang="en-US" altLang="zh-TW" sz="1800" dirty="0" err="1"/>
              <a:t>ry</a:t>
            </a:r>
            <a:r>
              <a:rPr lang="en-US" altLang="zh-TW" sz="1800" dirty="0"/>
              <a:t> </a:t>
            </a:r>
            <a:r>
              <a:rPr lang="zh-TW" altLang="en-US" sz="1800" dirty="0"/>
              <a:t>或 </a:t>
            </a:r>
            <a:r>
              <a:rPr lang="en-US" altLang="zh-TW" sz="1800" dirty="0" err="1"/>
              <a:t>rz</a:t>
            </a:r>
            <a:r>
              <a:rPr lang="en-US" altLang="zh-TW" sz="1800" dirty="0"/>
              <a:t> </a:t>
            </a:r>
            <a:r>
              <a:rPr lang="zh-TW" altLang="en-US" sz="1800" dirty="0" smtClean="0"/>
              <a:t>方法時</a:t>
            </a:r>
            <a:r>
              <a:rPr lang="zh-TW" altLang="en-US" sz="1800" dirty="0"/>
              <a:t>，於第 </a:t>
            </a:r>
            <a:r>
              <a:rPr lang="en-US" altLang="zh-TW" sz="1800" dirty="0"/>
              <a:t>1 </a:t>
            </a:r>
            <a:r>
              <a:rPr lang="zh-TW" altLang="en-US" sz="1800" dirty="0"/>
              <a:t>個參數傳入任何弳度，讓量子位元向量針對</a:t>
            </a:r>
            <a:r>
              <a:rPr lang="zh-TW" altLang="en-US" sz="1800" dirty="0">
                <a:solidFill>
                  <a:srgbClr val="FF0000"/>
                </a:solidFill>
              </a:rPr>
              <a:t>不同的</a:t>
            </a:r>
            <a:r>
              <a:rPr lang="zh-TW" altLang="en-US" sz="1800" dirty="0"/>
              <a:t>布洛赫球面的 </a:t>
            </a:r>
            <a:r>
              <a:rPr lang="en-US" altLang="zh-TW" sz="1800" dirty="0"/>
              <a:t>X</a:t>
            </a:r>
            <a:r>
              <a:rPr lang="zh-TW" altLang="en-US" sz="1800" dirty="0"/>
              <a:t>、</a:t>
            </a:r>
            <a:r>
              <a:rPr lang="en-US" altLang="zh-TW" sz="1800" dirty="0" smtClean="0"/>
              <a:t>Y</a:t>
            </a:r>
            <a:r>
              <a:rPr lang="zh-TW" altLang="en-US" sz="1800" dirty="0" smtClean="0"/>
              <a:t>或 </a:t>
            </a:r>
            <a:r>
              <a:rPr lang="en-US" altLang="zh-TW" sz="1800" dirty="0"/>
              <a:t>Z </a:t>
            </a:r>
            <a:r>
              <a:rPr lang="zh-TW" altLang="en-US" sz="1800" dirty="0"/>
              <a:t>軸旋轉任意角度。</a:t>
            </a:r>
            <a:endParaRPr lang="en-US" altLang="zh-TW" sz="1800" dirty="0" smtClean="0"/>
          </a:p>
          <a:p>
            <a:pPr marL="457200" indent="-342900" algn="just">
              <a:buClr>
                <a:schemeClr val="dk1"/>
              </a:buClr>
              <a:buSzPts val="1800"/>
              <a:buFont typeface="Arial"/>
              <a:buChar char="●"/>
            </a:pPr>
            <a:endParaRPr lang="en-US" altLang="zh-TW" sz="1800" baseline="30000"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58</a:t>
            </a:fld>
            <a:endParaRPr/>
          </a:p>
        </p:txBody>
      </p:sp>
    </p:spTree>
    <p:extLst>
      <p:ext uri="{BB962C8B-B14F-4D97-AF65-F5344CB8AC3E}">
        <p14:creationId xmlns:p14="http://schemas.microsoft.com/office/powerpoint/2010/main" val="250318826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156987" y="28046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3.9a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smtClean="0">
                <a:latin typeface="Calibri"/>
                <a:ea typeface="Calibri"/>
                <a:cs typeface="Calibri"/>
                <a:sym typeface="Calibri"/>
              </a:rPr>
              <a:t>1:</a:t>
            </a:r>
            <a:endParaRPr dirty="0"/>
          </a:p>
        </p:txBody>
      </p:sp>
      <p:sp>
        <p:nvSpPr>
          <p:cNvPr id="202" name="Google Shape;202;g104dfc26e88_3_11"/>
          <p:cNvSpPr txBox="1"/>
          <p:nvPr/>
        </p:nvSpPr>
        <p:spPr>
          <a:xfrm>
            <a:off x="0" y="1078345"/>
            <a:ext cx="8229600" cy="461635"/>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smtClean="0"/>
              <a:t>以下介紹 </a:t>
            </a:r>
            <a:r>
              <a:rPr lang="en-US" altLang="zh-TW" sz="1800" dirty="0"/>
              <a:t>P </a:t>
            </a:r>
            <a:r>
              <a:rPr lang="zh-TW" altLang="en-US" sz="1800" dirty="0"/>
              <a:t>閘、</a:t>
            </a:r>
            <a:r>
              <a:rPr lang="en-US" altLang="zh-TW" sz="1800" dirty="0"/>
              <a:t>S </a:t>
            </a:r>
            <a:r>
              <a:rPr lang="zh-TW" altLang="en-US" sz="1800" dirty="0"/>
              <a:t>閘、</a:t>
            </a:r>
            <a:r>
              <a:rPr lang="en-US" altLang="zh-TW" sz="1800" dirty="0"/>
              <a:t>T </a:t>
            </a:r>
            <a:r>
              <a:rPr lang="zh-TW" altLang="en-US" sz="1800" dirty="0"/>
              <a:t>閘的用法：</a:t>
            </a:r>
            <a:endParaRPr lang="zh-TW" altLang="en-US" sz="1800" dirty="0" smtClean="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59</a:t>
            </a:fld>
            <a:endParaRPr/>
          </a:p>
        </p:txBody>
      </p:sp>
      <p:sp>
        <p:nvSpPr>
          <p:cNvPr id="2" name="矩形 1"/>
          <p:cNvSpPr/>
          <p:nvPr/>
        </p:nvSpPr>
        <p:spPr>
          <a:xfrm>
            <a:off x="152398" y="1459285"/>
            <a:ext cx="5464630" cy="1569660"/>
          </a:xfrm>
          <a:prstGeom prst="rect">
            <a:avLst/>
          </a:prstGeom>
        </p:spPr>
        <p:txBody>
          <a:bodyPr wrap="square">
            <a:spAutoFit/>
          </a:bodyPr>
          <a:lstStyle/>
          <a:p>
            <a:r>
              <a:rPr lang="en-US" altLang="zh-TW" sz="1600" dirty="0" smtClean="0">
                <a:solidFill>
                  <a:srgbClr val="3333FF"/>
                </a:solidFill>
                <a:latin typeface="Arial Narrow" panose="020B0606020202030204" pitchFamily="34" charset="0"/>
              </a:rPr>
              <a:t> 1 </a:t>
            </a:r>
            <a:r>
              <a:rPr lang="en-US" altLang="zh-TW" sz="1600" dirty="0">
                <a:solidFill>
                  <a:srgbClr val="3333FF"/>
                </a:solidFill>
                <a:latin typeface="Arial Narrow" panose="020B0606020202030204" pitchFamily="34" charset="0"/>
              </a:rPr>
              <a:t>#Program 3.9a Apply RX-, P-, S-, T-gate to qubit</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import math</a:t>
            </a:r>
          </a:p>
          <a:p>
            <a:r>
              <a:rPr lang="en-US" altLang="zh-TW" sz="1600" dirty="0">
                <a:solidFill>
                  <a:srgbClr val="3333FF"/>
                </a:solidFill>
                <a:latin typeface="Arial Narrow" panose="020B0606020202030204" pitchFamily="34" charset="0"/>
              </a:rPr>
              <a:t> 4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(4)</a:t>
            </a:r>
          </a:p>
          <a:p>
            <a:r>
              <a:rPr lang="en-US" altLang="zh-TW" sz="1600" dirty="0">
                <a:solidFill>
                  <a:srgbClr val="3333FF"/>
                </a:solidFill>
                <a:latin typeface="Arial Narrow" panose="020B0606020202030204" pitchFamily="34" charset="0"/>
              </a:rPr>
              <a:t> 5 </a:t>
            </a:r>
            <a:r>
              <a:rPr lang="en-US" altLang="zh-TW" sz="1600" dirty="0" err="1">
                <a:solidFill>
                  <a:srgbClr val="3333FF"/>
                </a:solidFill>
                <a:latin typeface="Arial Narrow" panose="020B0606020202030204" pitchFamily="34" charset="0"/>
              </a:rPr>
              <a:t>qc.rx</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math.pi</a:t>
            </a:r>
            <a:r>
              <a:rPr lang="en-US" altLang="zh-TW" sz="1600" dirty="0">
                <a:solidFill>
                  <a:srgbClr val="3333FF"/>
                </a:solidFill>
                <a:latin typeface="Arial Narrow" panose="020B0606020202030204" pitchFamily="34" charset="0"/>
              </a:rPr>
              <a:t>/2, [0,1,2,3])</a:t>
            </a:r>
          </a:p>
          <a:p>
            <a:r>
              <a:rPr lang="en-US" altLang="zh-TW" sz="1600" dirty="0">
                <a:solidFill>
                  <a:srgbClr val="3333FF"/>
                </a:solidFill>
                <a:latin typeface="Arial Narrow" panose="020B0606020202030204" pitchFamily="34" charset="0"/>
              </a:rPr>
              <a:t> 6 </a:t>
            </a:r>
            <a:r>
              <a:rPr lang="en-US" altLang="zh-TW" sz="1600" dirty="0" err="1">
                <a:solidFill>
                  <a:srgbClr val="3333FF"/>
                </a:solidFill>
                <a:latin typeface="Arial Narrow" panose="020B0606020202030204" pitchFamily="34" charset="0"/>
              </a:rPr>
              <a:t>qc.p</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math.pi</a:t>
            </a:r>
            <a:r>
              <a:rPr lang="en-US" altLang="zh-TW" sz="1600" dirty="0">
                <a:solidFill>
                  <a:srgbClr val="3333FF"/>
                </a:solidFill>
                <a:latin typeface="Arial Narrow" panose="020B0606020202030204" pitchFamily="34" charset="0"/>
              </a:rPr>
              <a:t>/8, 1</a:t>
            </a:r>
            <a:r>
              <a:rPr lang="en-US" altLang="zh-TW" sz="1600" dirty="0" smtClean="0">
                <a:solidFill>
                  <a:srgbClr val="3333FF"/>
                </a:solidFill>
                <a:latin typeface="Arial Narrow" panose="020B0606020202030204" pitchFamily="34" charset="0"/>
              </a:rPr>
              <a:t>)</a:t>
            </a:r>
            <a:endParaRPr lang="en-US" altLang="zh-TW" sz="1600" dirty="0">
              <a:solidFill>
                <a:srgbClr val="3333FF"/>
              </a:solidFill>
              <a:latin typeface="Arial Narrow" panose="020B0606020202030204" pitchFamily="34" charset="0"/>
            </a:endParaRPr>
          </a:p>
        </p:txBody>
      </p:sp>
      <p:sp>
        <p:nvSpPr>
          <p:cNvPr id="8" name="語音泡泡: 矩形 2">
            <a:extLst>
              <a:ext uri="{FF2B5EF4-FFF2-40B4-BE49-F238E27FC236}">
                <a16:creationId xmlns:a16="http://schemas.microsoft.com/office/drawing/2014/main" id="{CD475BB0-F47E-4007-AA0C-4837354643B8}"/>
              </a:ext>
            </a:extLst>
          </p:cNvPr>
          <p:cNvSpPr/>
          <p:nvPr/>
        </p:nvSpPr>
        <p:spPr>
          <a:xfrm>
            <a:off x="4506684" y="1267085"/>
            <a:ext cx="4455887" cy="3140877"/>
          </a:xfrm>
          <a:prstGeom prst="wedgeRectCallout">
            <a:avLst>
              <a:gd name="adj1" fmla="val -91126"/>
              <a:gd name="adj2" fmla="val -2223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a:solidFill>
                  <a:srgbClr val="FF0000"/>
                </a:solidFill>
              </a:rPr>
              <a:t>math </a:t>
            </a:r>
            <a:r>
              <a:rPr lang="zh-TW" altLang="en-US" dirty="0">
                <a:solidFill>
                  <a:srgbClr val="FF0000"/>
                </a:solidFill>
              </a:rPr>
              <a:t>模組。</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(4) </a:t>
            </a:r>
            <a:r>
              <a:rPr lang="zh-TW" altLang="en-US" dirty="0">
                <a:solidFill>
                  <a:srgbClr val="FF0000"/>
                </a:solidFill>
              </a:rPr>
              <a:t>建構一個包含 </a:t>
            </a:r>
            <a:r>
              <a:rPr lang="en-US" altLang="zh-TW" dirty="0">
                <a:solidFill>
                  <a:srgbClr val="FF0000"/>
                </a:solidFill>
              </a:rPr>
              <a:t>4 </a:t>
            </a:r>
            <a:r>
              <a:rPr lang="zh-TW" altLang="en-US" dirty="0">
                <a:solidFill>
                  <a:srgbClr val="FF0000"/>
                </a:solidFill>
              </a:rPr>
              <a:t>個量子位元的量子線路物件</a:t>
            </a:r>
            <a:r>
              <a:rPr lang="zh-TW" altLang="en-US" dirty="0" smtClean="0">
                <a:solidFill>
                  <a:srgbClr val="FF0000"/>
                </a:solidFill>
              </a:rPr>
              <a:t>，儲存</a:t>
            </a:r>
            <a:r>
              <a:rPr lang="zh-TW" altLang="en-US" dirty="0">
                <a:solidFill>
                  <a:srgbClr val="FF0000"/>
                </a:solidFill>
              </a:rPr>
              <a:t>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err="1">
                <a:solidFill>
                  <a:srgbClr val="FF0000"/>
                </a:solidFill>
              </a:rPr>
              <a:t>qc.rx</a:t>
            </a:r>
            <a:r>
              <a:rPr lang="en-US" altLang="zh-TW" dirty="0">
                <a:solidFill>
                  <a:srgbClr val="FF0000"/>
                </a:solidFill>
              </a:rPr>
              <a:t>(</a:t>
            </a:r>
            <a:r>
              <a:rPr lang="en-US" altLang="zh-TW" dirty="0" err="1">
                <a:solidFill>
                  <a:srgbClr val="FF0000"/>
                </a:solidFill>
              </a:rPr>
              <a:t>math.pi</a:t>
            </a:r>
            <a:r>
              <a:rPr lang="en-US" altLang="zh-TW" dirty="0">
                <a:solidFill>
                  <a:srgbClr val="FF0000"/>
                </a:solidFill>
              </a:rPr>
              <a:t>/2, [0,1,2,3])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rx</a:t>
            </a:r>
            <a:r>
              <a:rPr lang="en-US" altLang="zh-TW" dirty="0">
                <a:solidFill>
                  <a:srgbClr val="FF0000"/>
                </a:solidFill>
              </a:rPr>
              <a:t> </a:t>
            </a:r>
            <a:r>
              <a:rPr lang="zh-TW" altLang="en-US" dirty="0">
                <a:solidFill>
                  <a:srgbClr val="FF0000"/>
                </a:solidFill>
              </a:rPr>
              <a:t>方法，</a:t>
            </a:r>
            <a:r>
              <a:rPr lang="zh-TW" altLang="en-US" dirty="0" smtClean="0">
                <a:solidFill>
                  <a:srgbClr val="FF0000"/>
                </a:solidFill>
              </a:rPr>
              <a:t>將量子</a:t>
            </a:r>
            <a:r>
              <a:rPr lang="zh-TW" altLang="en-US" dirty="0">
                <a:solidFill>
                  <a:srgbClr val="FF0000"/>
                </a:solidFill>
              </a:rPr>
              <a:t>線路中索引值為 </a:t>
            </a:r>
            <a:r>
              <a:rPr lang="en-US" altLang="zh-TW" dirty="0">
                <a:solidFill>
                  <a:srgbClr val="FF0000"/>
                </a:solidFill>
              </a:rPr>
              <a:t>0</a:t>
            </a:r>
            <a:r>
              <a:rPr lang="zh-TW" altLang="en-US" dirty="0">
                <a:solidFill>
                  <a:srgbClr val="FF0000"/>
                </a:solidFill>
              </a:rPr>
              <a:t>、</a:t>
            </a:r>
            <a:r>
              <a:rPr lang="en-US" altLang="zh-TW" dirty="0">
                <a:solidFill>
                  <a:srgbClr val="FF0000"/>
                </a:solidFill>
              </a:rPr>
              <a:t>1</a:t>
            </a:r>
            <a:r>
              <a:rPr lang="zh-TW" altLang="en-US" dirty="0">
                <a:solidFill>
                  <a:srgbClr val="FF0000"/>
                </a:solidFill>
              </a:rPr>
              <a:t>、</a:t>
            </a:r>
            <a:r>
              <a:rPr lang="en-US" altLang="zh-TW" dirty="0">
                <a:solidFill>
                  <a:srgbClr val="FF0000"/>
                </a:solidFill>
              </a:rPr>
              <a:t>2</a:t>
            </a:r>
            <a:r>
              <a:rPr lang="zh-TW" altLang="en-US" dirty="0">
                <a:solidFill>
                  <a:srgbClr val="FF0000"/>
                </a:solidFill>
              </a:rPr>
              <a:t>、</a:t>
            </a:r>
            <a:r>
              <a:rPr lang="en-US" altLang="zh-TW" dirty="0">
                <a:solidFill>
                  <a:srgbClr val="FF0000"/>
                </a:solidFill>
              </a:rPr>
              <a:t>3 </a:t>
            </a:r>
            <a:r>
              <a:rPr lang="zh-TW" altLang="en-US" dirty="0">
                <a:solidFill>
                  <a:srgbClr val="FF0000"/>
                </a:solidFill>
              </a:rPr>
              <a:t>的量子位元進行 </a:t>
            </a:r>
            <a:r>
              <a:rPr lang="en-US" altLang="zh-TW" dirty="0">
                <a:solidFill>
                  <a:srgbClr val="FF0000"/>
                </a:solidFill>
              </a:rPr>
              <a:t>RX </a:t>
            </a:r>
            <a:r>
              <a:rPr lang="zh-TW" altLang="en-US" dirty="0">
                <a:solidFill>
                  <a:srgbClr val="FF0000"/>
                </a:solidFill>
              </a:rPr>
              <a:t>閘運算，代表針對布</a:t>
            </a:r>
            <a:r>
              <a:rPr lang="zh-TW" altLang="en-US" dirty="0" smtClean="0">
                <a:solidFill>
                  <a:srgbClr val="FF0000"/>
                </a:solidFill>
              </a:rPr>
              <a:t>洛赫</a:t>
            </a:r>
            <a:r>
              <a:rPr lang="zh-TW" altLang="en-US" dirty="0">
                <a:solidFill>
                  <a:srgbClr val="FF0000"/>
                </a:solidFill>
              </a:rPr>
              <a:t>球面 </a:t>
            </a:r>
            <a:r>
              <a:rPr lang="en-US" altLang="zh-TW" dirty="0">
                <a:solidFill>
                  <a:srgbClr val="FF0000"/>
                </a:solidFill>
              </a:rPr>
              <a:t>X </a:t>
            </a:r>
            <a:r>
              <a:rPr lang="zh-TW" altLang="en-US" dirty="0">
                <a:solidFill>
                  <a:srgbClr val="FF0000"/>
                </a:solidFill>
              </a:rPr>
              <a:t>軸旋轉 </a:t>
            </a:r>
            <a:r>
              <a:rPr lang="en-US" altLang="zh-TW" dirty="0">
                <a:solidFill>
                  <a:srgbClr val="FF0000"/>
                </a:solidFill>
              </a:rPr>
              <a:t>π/2 </a:t>
            </a:r>
            <a:r>
              <a:rPr lang="zh-TW" altLang="en-US" dirty="0">
                <a:solidFill>
                  <a:srgbClr val="FF0000"/>
                </a:solidFill>
              </a:rPr>
              <a:t>弳。</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qc.p</a:t>
            </a:r>
            <a:r>
              <a:rPr lang="en-US" altLang="zh-TW" dirty="0">
                <a:solidFill>
                  <a:srgbClr val="FF0000"/>
                </a:solidFill>
              </a:rPr>
              <a:t>(</a:t>
            </a:r>
            <a:r>
              <a:rPr lang="en-US" altLang="zh-TW" dirty="0" err="1">
                <a:solidFill>
                  <a:srgbClr val="FF0000"/>
                </a:solidFill>
              </a:rPr>
              <a:t>math.pi</a:t>
            </a:r>
            <a:r>
              <a:rPr lang="en-US" altLang="zh-TW" dirty="0">
                <a:solidFill>
                  <a:srgbClr val="FF0000"/>
                </a:solidFill>
              </a:rPr>
              <a:t>/8,1)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p </a:t>
            </a:r>
            <a:r>
              <a:rPr lang="zh-TW" altLang="en-US" dirty="0">
                <a:solidFill>
                  <a:srgbClr val="FF0000"/>
                </a:solidFill>
              </a:rPr>
              <a:t>方法，將量子</a:t>
            </a:r>
            <a:r>
              <a:rPr lang="zh-TW" altLang="en-US" dirty="0" smtClean="0">
                <a:solidFill>
                  <a:srgbClr val="FF0000"/>
                </a:solidFill>
              </a:rPr>
              <a:t>線路</a:t>
            </a:r>
            <a:r>
              <a:rPr lang="zh-TW" altLang="en-US" dirty="0">
                <a:solidFill>
                  <a:srgbClr val="FF0000"/>
                </a:solidFill>
              </a:rPr>
              <a:t>中索引值為 </a:t>
            </a:r>
            <a:r>
              <a:rPr lang="en-US" altLang="zh-TW" dirty="0">
                <a:solidFill>
                  <a:srgbClr val="FF0000"/>
                </a:solidFill>
              </a:rPr>
              <a:t>1 </a:t>
            </a:r>
            <a:r>
              <a:rPr lang="zh-TW" altLang="en-US" dirty="0">
                <a:solidFill>
                  <a:srgbClr val="FF0000"/>
                </a:solidFill>
              </a:rPr>
              <a:t>的量子位元進行 </a:t>
            </a:r>
            <a:r>
              <a:rPr lang="en-US" altLang="zh-TW" dirty="0">
                <a:solidFill>
                  <a:srgbClr val="FF0000"/>
                </a:solidFill>
              </a:rPr>
              <a:t>P </a:t>
            </a:r>
            <a:r>
              <a:rPr lang="zh-TW" altLang="en-US" dirty="0">
                <a:solidFill>
                  <a:srgbClr val="FF0000"/>
                </a:solidFill>
              </a:rPr>
              <a:t>閘運算，代表針對布洛赫球面 </a:t>
            </a:r>
            <a:r>
              <a:rPr lang="en-US" altLang="zh-TW" dirty="0">
                <a:solidFill>
                  <a:srgbClr val="FF0000"/>
                </a:solidFill>
              </a:rPr>
              <a:t>Z </a:t>
            </a:r>
            <a:r>
              <a:rPr lang="zh-TW" altLang="en-US" dirty="0">
                <a:solidFill>
                  <a:srgbClr val="FF0000"/>
                </a:solidFill>
              </a:rPr>
              <a:t>軸旋轉 </a:t>
            </a:r>
            <a:r>
              <a:rPr lang="en-US" altLang="zh-TW" dirty="0" smtClean="0">
                <a:solidFill>
                  <a:srgbClr val="FF0000"/>
                </a:solidFill>
              </a:rPr>
              <a:t>π/8</a:t>
            </a:r>
            <a:r>
              <a:rPr lang="zh-TW" altLang="en-US" dirty="0" smtClean="0">
                <a:solidFill>
                  <a:srgbClr val="FF0000"/>
                </a:solidFill>
              </a:rPr>
              <a:t>弳</a:t>
            </a:r>
            <a:r>
              <a:rPr lang="zh-TW" altLang="en-US" dirty="0">
                <a:solidFill>
                  <a:srgbClr val="FF0000"/>
                </a:solidFill>
              </a:rPr>
              <a:t>，這是一種相位 </a:t>
            </a:r>
            <a:r>
              <a:rPr lang="en-US" altLang="zh-TW" dirty="0">
                <a:solidFill>
                  <a:srgbClr val="FF0000"/>
                </a:solidFill>
              </a:rPr>
              <a:t>(phase) </a:t>
            </a:r>
            <a:r>
              <a:rPr lang="zh-TW" altLang="en-US" dirty="0">
                <a:solidFill>
                  <a:srgbClr val="FF0000"/>
                </a:solidFill>
              </a:rPr>
              <a:t>調整</a:t>
            </a:r>
            <a:r>
              <a:rPr lang="zh-TW" altLang="en-US" dirty="0" smtClean="0">
                <a:solidFill>
                  <a:srgbClr val="FF0000"/>
                </a:solidFill>
              </a:rPr>
              <a:t>。</a:t>
            </a:r>
            <a:endParaRPr lang="zh-TW" altLang="en-US" dirty="0">
              <a:solidFill>
                <a:srgbClr val="FF0000"/>
              </a:solidFill>
            </a:endParaRPr>
          </a:p>
        </p:txBody>
      </p:sp>
    </p:spTree>
    <p:extLst>
      <p:ext uri="{BB962C8B-B14F-4D97-AF65-F5344CB8AC3E}">
        <p14:creationId xmlns:p14="http://schemas.microsoft.com/office/powerpoint/2010/main" val="3611727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單量子位元反閘</a:t>
            </a:r>
            <a:endParaRPr dirty="0"/>
          </a:p>
        </p:txBody>
      </p:sp>
      <p:sp>
        <p:nvSpPr>
          <p:cNvPr id="202" name="Google Shape;202;g104dfc26e88_3_11"/>
          <p:cNvSpPr txBox="1"/>
          <p:nvPr/>
        </p:nvSpPr>
        <p:spPr>
          <a:xfrm>
            <a:off x="344903" y="1660260"/>
            <a:ext cx="8229600" cy="2400627"/>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solidFill>
                  <a:schemeClr val="dk1"/>
                </a:solidFill>
              </a:rPr>
              <a:t>本節介紹一個最簡單的單量子位元量子閘</a:t>
            </a:r>
            <a:r>
              <a:rPr lang="en-US" altLang="zh-TW" sz="1800" dirty="0">
                <a:solidFill>
                  <a:schemeClr val="dk1"/>
                </a:solidFill>
              </a:rPr>
              <a:t>—</a:t>
            </a:r>
            <a:r>
              <a:rPr lang="en-US" altLang="zh-TW" sz="1800" dirty="0">
                <a:solidFill>
                  <a:srgbClr val="FF0000"/>
                </a:solidFill>
              </a:rPr>
              <a:t>X </a:t>
            </a:r>
            <a:r>
              <a:rPr lang="zh-TW" altLang="en-US" sz="1800" dirty="0">
                <a:solidFill>
                  <a:srgbClr val="FF0000"/>
                </a:solidFill>
              </a:rPr>
              <a:t>閘</a:t>
            </a:r>
            <a:r>
              <a:rPr lang="zh-TW" altLang="en-US" sz="1800" dirty="0" smtClean="0">
                <a:solidFill>
                  <a:schemeClr val="dk1"/>
                </a:solidFill>
              </a:rPr>
              <a:t>。</a:t>
            </a:r>
            <a:endParaRPr lang="en-US" altLang="zh-TW" sz="1800" dirty="0" smtClean="0">
              <a:solidFill>
                <a:schemeClr val="dk1"/>
              </a:solidFill>
            </a:endParaRPr>
          </a:p>
          <a:p>
            <a:pPr marL="457200" lvl="3" indent="-342900" algn="just">
              <a:buClr>
                <a:schemeClr val="dk1"/>
              </a:buClr>
              <a:buSzPts val="1800"/>
              <a:buFont typeface="Arial"/>
              <a:buChar char="●"/>
            </a:pPr>
            <a:r>
              <a:rPr lang="en-US" altLang="zh-TW" sz="1800" dirty="0" smtClean="0">
                <a:solidFill>
                  <a:srgbClr val="FF0000"/>
                </a:solidFill>
              </a:rPr>
              <a:t>X </a:t>
            </a:r>
            <a:r>
              <a:rPr lang="zh-TW" altLang="en-US" sz="1800" dirty="0" smtClean="0">
                <a:solidFill>
                  <a:srgbClr val="FF0000"/>
                </a:solidFill>
              </a:rPr>
              <a:t>閘</a:t>
            </a:r>
            <a:r>
              <a:rPr lang="zh-TW" altLang="en-US" sz="1800" dirty="0">
                <a:solidFill>
                  <a:schemeClr val="dk1"/>
                </a:solidFill>
              </a:rPr>
              <a:t>又稱為</a:t>
            </a:r>
            <a:r>
              <a:rPr lang="zh-TW" altLang="en-US" sz="1800" dirty="0">
                <a:solidFill>
                  <a:srgbClr val="FF0000"/>
                </a:solidFill>
              </a:rPr>
              <a:t>反閘</a:t>
            </a:r>
            <a:r>
              <a:rPr lang="zh-TW" altLang="en-US" sz="1800" dirty="0">
                <a:solidFill>
                  <a:schemeClr val="dk1"/>
                </a:solidFill>
              </a:rPr>
              <a:t>（</a:t>
            </a:r>
            <a:r>
              <a:rPr lang="en-US" altLang="zh-TW" sz="1800" dirty="0">
                <a:solidFill>
                  <a:schemeClr val="dk1"/>
                </a:solidFill>
              </a:rPr>
              <a:t>NOT </a:t>
            </a:r>
            <a:r>
              <a:rPr lang="zh-TW" altLang="en-US" sz="1800" dirty="0">
                <a:solidFill>
                  <a:schemeClr val="dk1"/>
                </a:solidFill>
              </a:rPr>
              <a:t>閘）</a:t>
            </a:r>
            <a:r>
              <a:rPr lang="zh-TW" altLang="en-US" sz="1800" dirty="0" smtClean="0">
                <a:solidFill>
                  <a:schemeClr val="dk1"/>
                </a:solidFill>
              </a:rPr>
              <a:t>，相當於</a:t>
            </a:r>
            <a:r>
              <a:rPr lang="zh-TW" altLang="en-US" sz="1800" dirty="0">
                <a:solidFill>
                  <a:schemeClr val="dk1"/>
                </a:solidFill>
              </a:rPr>
              <a:t>古典的邏輯反閘，有時也被稱為</a:t>
            </a:r>
            <a:r>
              <a:rPr lang="zh-TW" altLang="en-US" sz="1800" dirty="0">
                <a:solidFill>
                  <a:srgbClr val="FF0000"/>
                </a:solidFill>
              </a:rPr>
              <a:t>位元反轉</a:t>
            </a:r>
            <a:r>
              <a:rPr lang="zh-TW" altLang="en-US" sz="1800" dirty="0">
                <a:solidFill>
                  <a:schemeClr val="dk1"/>
                </a:solidFill>
              </a:rPr>
              <a:t>（</a:t>
            </a:r>
            <a:r>
              <a:rPr lang="en-US" altLang="zh-TW" sz="1800" dirty="0">
                <a:solidFill>
                  <a:schemeClr val="dk1"/>
                </a:solidFill>
              </a:rPr>
              <a:t>bit-flip</a:t>
            </a:r>
            <a:r>
              <a:rPr lang="zh-TW" altLang="en-US" sz="1800" dirty="0">
                <a:solidFill>
                  <a:schemeClr val="dk1"/>
                </a:solidFill>
              </a:rPr>
              <a:t>）閘，其記號為 ⊕</a:t>
            </a:r>
            <a:r>
              <a:rPr lang="zh-TW" altLang="en-US" sz="1800" dirty="0" smtClean="0">
                <a:solidFill>
                  <a:schemeClr val="dk1"/>
                </a:solidFill>
              </a:rPr>
              <a:t>。</a:t>
            </a:r>
            <a:endParaRPr lang="en-US" altLang="zh-TW" sz="1800" dirty="0" smtClean="0">
              <a:solidFill>
                <a:schemeClr val="dk1"/>
              </a:solidFill>
            </a:endParaRPr>
          </a:p>
          <a:p>
            <a:pPr marL="457200" lvl="3" indent="-342900" algn="just">
              <a:buClr>
                <a:schemeClr val="dk1"/>
              </a:buClr>
              <a:buSzPts val="1800"/>
              <a:buFont typeface="Arial"/>
              <a:buChar char="●"/>
            </a:pPr>
            <a:r>
              <a:rPr lang="en-US" altLang="zh-TW" sz="1800" dirty="0">
                <a:solidFill>
                  <a:srgbClr val="FF0000"/>
                </a:solidFill>
              </a:rPr>
              <a:t>X </a:t>
            </a:r>
            <a:r>
              <a:rPr lang="zh-TW" altLang="en-US" sz="1800" dirty="0" smtClean="0">
                <a:solidFill>
                  <a:srgbClr val="FF0000"/>
                </a:solidFill>
              </a:rPr>
              <a:t>閘</a:t>
            </a:r>
            <a:r>
              <a:rPr lang="zh-TW" altLang="en-US" sz="1800" dirty="0" smtClean="0"/>
              <a:t>針對</a:t>
            </a:r>
            <a:r>
              <a:rPr lang="zh-TW" altLang="en-US" sz="1800" dirty="0"/>
              <a:t>一個量子位元進行操作，映射 </a:t>
            </a:r>
            <a:r>
              <a:rPr lang="en-US" altLang="zh-TW" sz="1800" dirty="0"/>
              <a:t>|</a:t>
            </a:r>
            <a:r>
              <a:rPr lang="en-US" altLang="zh-TW" sz="1800" dirty="0" smtClean="0"/>
              <a:t>0&gt; </a:t>
            </a:r>
            <a:r>
              <a:rPr lang="zh-TW" altLang="en-US" sz="1800" dirty="0" smtClean="0"/>
              <a:t>至</a:t>
            </a:r>
            <a:r>
              <a:rPr lang="en-US" altLang="zh-TW" sz="1800" dirty="0"/>
              <a:t>|</a:t>
            </a:r>
            <a:r>
              <a:rPr lang="en-US" altLang="zh-TW" sz="1800" dirty="0" smtClean="0"/>
              <a:t>1&gt; </a:t>
            </a:r>
            <a:r>
              <a:rPr lang="zh-TW" altLang="en-US" sz="1800" dirty="0" smtClean="0"/>
              <a:t>並且</a:t>
            </a:r>
            <a:r>
              <a:rPr lang="zh-TW" altLang="en-US" sz="1800" dirty="0"/>
              <a:t>映射 </a:t>
            </a:r>
            <a:r>
              <a:rPr lang="en-US" altLang="zh-TW" sz="1800" dirty="0"/>
              <a:t>|</a:t>
            </a:r>
            <a:r>
              <a:rPr lang="en-US" altLang="zh-TW" sz="1800" dirty="0" smtClean="0"/>
              <a:t>1&gt; </a:t>
            </a:r>
            <a:r>
              <a:rPr lang="zh-TW" altLang="en-US" sz="1800" dirty="0" smtClean="0"/>
              <a:t>至 </a:t>
            </a:r>
            <a:r>
              <a:rPr lang="en-US" altLang="zh-TW" sz="1800" dirty="0"/>
              <a:t>|</a:t>
            </a:r>
            <a:r>
              <a:rPr lang="en-US" altLang="zh-TW" sz="1800" dirty="0" smtClean="0"/>
              <a:t>0&gt;</a:t>
            </a:r>
            <a:r>
              <a:rPr lang="zh-TW" altLang="en-US" sz="1800" dirty="0"/>
              <a:t>，也就是說，</a:t>
            </a:r>
            <a:r>
              <a:rPr lang="zh-TW" altLang="en-US" sz="1800" dirty="0" smtClean="0"/>
              <a:t>可以將</a:t>
            </a:r>
            <a:r>
              <a:rPr lang="zh-TW" altLang="en-US" sz="1800" dirty="0"/>
              <a:t>量子位元狀態 </a:t>
            </a:r>
            <a:r>
              <a:rPr lang="en-US" altLang="zh-TW" sz="1800" dirty="0"/>
              <a:t>|</a:t>
            </a:r>
            <a:r>
              <a:rPr lang="en-US" altLang="zh-TW" sz="1800" dirty="0" smtClean="0"/>
              <a:t>0&gt; </a:t>
            </a:r>
            <a:r>
              <a:rPr lang="zh-TW" altLang="en-US" sz="1800" dirty="0" smtClean="0"/>
              <a:t>翻轉</a:t>
            </a:r>
            <a:r>
              <a:rPr lang="zh-TW" altLang="en-US" sz="1800" dirty="0"/>
              <a:t>為 </a:t>
            </a:r>
            <a:r>
              <a:rPr lang="en-US" altLang="zh-TW" sz="1800" dirty="0"/>
              <a:t>|</a:t>
            </a:r>
            <a:r>
              <a:rPr lang="en-US" altLang="zh-TW" sz="1800" dirty="0" smtClean="0"/>
              <a:t>1&gt; </a:t>
            </a:r>
            <a:r>
              <a:rPr lang="zh-TW" altLang="en-US" sz="1800" dirty="0" smtClean="0"/>
              <a:t>以及</a:t>
            </a:r>
            <a:r>
              <a:rPr lang="zh-TW" altLang="en-US" sz="1800" dirty="0"/>
              <a:t>將量子位元狀態 </a:t>
            </a:r>
            <a:r>
              <a:rPr lang="en-US" altLang="zh-TW" sz="1800" dirty="0"/>
              <a:t>|</a:t>
            </a:r>
            <a:r>
              <a:rPr lang="en-US" altLang="zh-TW" sz="1800" dirty="0" smtClean="0"/>
              <a:t>1&gt; </a:t>
            </a:r>
            <a:r>
              <a:rPr lang="zh-TW" altLang="en-US" sz="1800" dirty="0" smtClean="0"/>
              <a:t>翻轉</a:t>
            </a:r>
            <a:r>
              <a:rPr lang="zh-TW" altLang="en-US" sz="1800" dirty="0"/>
              <a:t>為 </a:t>
            </a:r>
            <a:r>
              <a:rPr lang="en-US" altLang="zh-TW" sz="1800" dirty="0"/>
              <a:t>|</a:t>
            </a:r>
            <a:r>
              <a:rPr lang="en-US" altLang="zh-TW" sz="1800" dirty="0" smtClean="0"/>
              <a:t>0&gt;</a:t>
            </a:r>
            <a:r>
              <a:rPr lang="zh-TW" altLang="en-US" sz="1800" dirty="0" smtClean="0"/>
              <a:t>。</a:t>
            </a:r>
            <a:endParaRPr lang="en-US" altLang="zh-TW" sz="1800" dirty="0" smtClean="0"/>
          </a:p>
          <a:p>
            <a:pPr marL="457200" lvl="3" indent="-342900" algn="just">
              <a:buClr>
                <a:schemeClr val="dk1"/>
              </a:buClr>
              <a:buSzPts val="1800"/>
              <a:buFont typeface="Arial"/>
              <a:buChar char="●"/>
            </a:pPr>
            <a:r>
              <a:rPr lang="en-US" altLang="zh-TW" sz="1800" dirty="0" smtClean="0">
                <a:solidFill>
                  <a:srgbClr val="FF0000"/>
                </a:solidFill>
              </a:rPr>
              <a:t>X </a:t>
            </a:r>
            <a:r>
              <a:rPr lang="zh-TW" altLang="en-US" sz="1800" dirty="0">
                <a:solidFill>
                  <a:srgbClr val="FF0000"/>
                </a:solidFill>
              </a:rPr>
              <a:t>閘</a:t>
            </a:r>
            <a:r>
              <a:rPr lang="zh-TW" altLang="en-US" sz="1800" dirty="0"/>
              <a:t>作用的結果會將量子位元測量為 </a:t>
            </a:r>
            <a:r>
              <a:rPr lang="en-US" altLang="zh-TW" sz="1800" dirty="0"/>
              <a:t>|</a:t>
            </a:r>
            <a:r>
              <a:rPr lang="en-US" altLang="zh-TW" sz="1800" dirty="0" smtClean="0"/>
              <a:t>0&gt; </a:t>
            </a:r>
            <a:r>
              <a:rPr lang="zh-TW" altLang="en-US" sz="1800" dirty="0" smtClean="0"/>
              <a:t>與</a:t>
            </a:r>
            <a:r>
              <a:rPr lang="zh-TW" altLang="en-US" sz="1800" dirty="0"/>
              <a:t>測量為 </a:t>
            </a:r>
            <a:r>
              <a:rPr lang="en-US" altLang="zh-TW" sz="1800" dirty="0"/>
              <a:t>|</a:t>
            </a:r>
            <a:r>
              <a:rPr lang="en-US" altLang="zh-TW" sz="1800" dirty="0" smtClean="0"/>
              <a:t>1&gt; </a:t>
            </a:r>
            <a:r>
              <a:rPr lang="zh-TW" altLang="en-US" sz="1800" dirty="0" smtClean="0"/>
              <a:t>的</a:t>
            </a:r>
            <a:r>
              <a:rPr lang="zh-TW" altLang="en-US" sz="1800" dirty="0"/>
              <a:t>機率對調。 </a:t>
            </a:r>
            <a:endParaRPr lang="en-US" altLang="zh-TW" sz="1800" dirty="0" smtClean="0"/>
          </a:p>
          <a:p>
            <a:pPr marL="457200" lvl="3" indent="-342900" algn="just">
              <a:buClr>
                <a:schemeClr val="dk1"/>
              </a:buClr>
              <a:buSzPts val="1800"/>
              <a:buFont typeface="Arial"/>
              <a:buChar char="●"/>
            </a:pPr>
            <a:endParaRPr lang="en-US" altLang="zh-TW" sz="1800" dirty="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a:t>
            </a:fld>
            <a:endParaRPr/>
          </a:p>
        </p:txBody>
      </p:sp>
    </p:spTree>
    <p:extLst>
      <p:ext uri="{BB962C8B-B14F-4D97-AF65-F5344CB8AC3E}">
        <p14:creationId xmlns:p14="http://schemas.microsoft.com/office/powerpoint/2010/main" val="122510401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156987" y="28046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3.9a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2</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60</a:t>
            </a:fld>
            <a:endParaRPr/>
          </a:p>
        </p:txBody>
      </p:sp>
      <p:sp>
        <p:nvSpPr>
          <p:cNvPr id="2" name="矩形 1"/>
          <p:cNvSpPr/>
          <p:nvPr/>
        </p:nvSpPr>
        <p:spPr>
          <a:xfrm>
            <a:off x="251329" y="1449923"/>
            <a:ext cx="5464630" cy="830997"/>
          </a:xfrm>
          <a:prstGeom prst="rect">
            <a:avLst/>
          </a:prstGeom>
        </p:spPr>
        <p:txBody>
          <a:bodyPr wrap="square">
            <a:spAutoFit/>
          </a:bodyPr>
          <a:lstStyle/>
          <a:p>
            <a:r>
              <a:rPr lang="en-US" altLang="zh-TW" sz="1600" dirty="0">
                <a:solidFill>
                  <a:srgbClr val="3333FF"/>
                </a:solidFill>
                <a:latin typeface="Arial Narrow" panose="020B0606020202030204" pitchFamily="34" charset="0"/>
              </a:rPr>
              <a:t> 7 </a:t>
            </a:r>
            <a:r>
              <a:rPr lang="en-US" altLang="zh-TW" sz="1600" dirty="0" err="1">
                <a:solidFill>
                  <a:srgbClr val="3333FF"/>
                </a:solidFill>
                <a:latin typeface="Arial Narrow" panose="020B0606020202030204" pitchFamily="34" charset="0"/>
              </a:rPr>
              <a:t>qc.s</a:t>
            </a:r>
            <a:r>
              <a:rPr lang="en-US" altLang="zh-TW" sz="1600" dirty="0">
                <a:solidFill>
                  <a:srgbClr val="3333FF"/>
                </a:solidFill>
                <a:latin typeface="Arial Narrow" panose="020B0606020202030204" pitchFamily="34" charset="0"/>
              </a:rPr>
              <a:t>(2)</a:t>
            </a:r>
          </a:p>
          <a:p>
            <a:r>
              <a:rPr lang="en-US" altLang="zh-TW" sz="1600" dirty="0">
                <a:solidFill>
                  <a:srgbClr val="3333FF"/>
                </a:solidFill>
                <a:latin typeface="Arial Narrow" panose="020B0606020202030204" pitchFamily="34" charset="0"/>
              </a:rPr>
              <a:t> 8 qc.t(3)</a:t>
            </a:r>
          </a:p>
          <a:p>
            <a:r>
              <a:rPr lang="en-US" altLang="zh-TW" sz="1600" dirty="0">
                <a:solidFill>
                  <a:srgbClr val="3333FF"/>
                </a:solidFill>
                <a:latin typeface="Arial Narrow" panose="020B0606020202030204" pitchFamily="34" charset="0"/>
              </a:rPr>
              <a:t> 9 </a:t>
            </a:r>
            <a:r>
              <a:rPr lang="en-US" altLang="zh-TW" sz="1600" dirty="0" err="1">
                <a:solidFill>
                  <a:srgbClr val="3333FF"/>
                </a:solidFill>
                <a:latin typeface="Arial Narrow" panose="020B0606020202030204" pitchFamily="34" charset="0"/>
              </a:rPr>
              <a:t>qc.draw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mpl</a:t>
            </a:r>
            <a:r>
              <a:rPr lang="en-US" altLang="zh-TW" sz="1600" dirty="0">
                <a:solidFill>
                  <a:srgbClr val="3333FF"/>
                </a:solidFill>
                <a:latin typeface="Arial Narrow" panose="020B0606020202030204" pitchFamily="34" charset="0"/>
              </a:rPr>
              <a:t>')</a:t>
            </a:r>
            <a:endParaRPr lang="zh-TW" altLang="en-US" sz="1600" dirty="0">
              <a:solidFill>
                <a:srgbClr val="3333FF"/>
              </a:solidFill>
              <a:latin typeface="Arial Narrow" panose="020B0606020202030204" pitchFamily="34" charset="0"/>
            </a:endParaRPr>
          </a:p>
        </p:txBody>
      </p:sp>
      <p:pic>
        <p:nvPicPr>
          <p:cNvPr id="3" name="圖片 2"/>
          <p:cNvPicPr>
            <a:picLocks noChangeAspect="1"/>
          </p:cNvPicPr>
          <p:nvPr/>
        </p:nvPicPr>
        <p:blipFill>
          <a:blip r:embed="rId3"/>
          <a:stretch>
            <a:fillRect/>
          </a:stretch>
        </p:blipFill>
        <p:spPr>
          <a:xfrm>
            <a:off x="325209" y="2671222"/>
            <a:ext cx="1657350" cy="2066925"/>
          </a:xfrm>
          <a:prstGeom prst="rect">
            <a:avLst/>
          </a:prstGeom>
        </p:spPr>
      </p:pic>
      <p:sp>
        <p:nvSpPr>
          <p:cNvPr id="8" name="語音泡泡: 矩形 2">
            <a:extLst>
              <a:ext uri="{FF2B5EF4-FFF2-40B4-BE49-F238E27FC236}">
                <a16:creationId xmlns:a16="http://schemas.microsoft.com/office/drawing/2014/main" id="{CD475BB0-F47E-4007-AA0C-4837354643B8}"/>
              </a:ext>
            </a:extLst>
          </p:cNvPr>
          <p:cNvSpPr/>
          <p:nvPr/>
        </p:nvSpPr>
        <p:spPr>
          <a:xfrm>
            <a:off x="4114800" y="1539980"/>
            <a:ext cx="3638499" cy="2696088"/>
          </a:xfrm>
          <a:prstGeom prst="wedgeRectCallout">
            <a:avLst>
              <a:gd name="adj1" fmla="val -115764"/>
              <a:gd name="adj2" fmla="val -3717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qc.s</a:t>
            </a:r>
            <a:r>
              <a:rPr lang="en-US" altLang="zh-TW" dirty="0">
                <a:solidFill>
                  <a:srgbClr val="FF0000"/>
                </a:solidFill>
              </a:rPr>
              <a:t>(2)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s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2 </a:t>
            </a:r>
            <a:r>
              <a:rPr lang="zh-TW" altLang="en-US" dirty="0">
                <a:solidFill>
                  <a:srgbClr val="FF0000"/>
                </a:solidFill>
              </a:rPr>
              <a:t>的量子位元進行 </a:t>
            </a:r>
            <a:r>
              <a:rPr lang="en-US" altLang="zh-TW" dirty="0">
                <a:solidFill>
                  <a:srgbClr val="FF0000"/>
                </a:solidFill>
              </a:rPr>
              <a:t>S </a:t>
            </a:r>
            <a:r>
              <a:rPr lang="zh-TW" altLang="en-US" dirty="0">
                <a:solidFill>
                  <a:srgbClr val="FF0000"/>
                </a:solidFill>
              </a:rPr>
              <a:t>閘運算，代表針對布洛赫球面 </a:t>
            </a:r>
            <a:r>
              <a:rPr lang="en-US" altLang="zh-TW" dirty="0">
                <a:solidFill>
                  <a:srgbClr val="FF0000"/>
                </a:solidFill>
              </a:rPr>
              <a:t>Z </a:t>
            </a:r>
            <a:r>
              <a:rPr lang="zh-TW" altLang="en-US" dirty="0">
                <a:solidFill>
                  <a:srgbClr val="FF0000"/>
                </a:solidFill>
              </a:rPr>
              <a:t>軸旋轉 </a:t>
            </a:r>
            <a:r>
              <a:rPr lang="en-US" altLang="zh-TW" dirty="0">
                <a:solidFill>
                  <a:srgbClr val="FF0000"/>
                </a:solidFill>
              </a:rPr>
              <a:t>π/2 </a:t>
            </a:r>
            <a:r>
              <a:rPr lang="zh-TW" altLang="en-US" dirty="0">
                <a:solidFill>
                  <a:srgbClr val="FF0000"/>
                </a:solidFill>
              </a:rPr>
              <a:t>弳，這</a:t>
            </a:r>
            <a:r>
              <a:rPr lang="zh-TW" altLang="en-US" dirty="0" smtClean="0">
                <a:solidFill>
                  <a:srgbClr val="FF0000"/>
                </a:solidFill>
              </a:rPr>
              <a:t>也是一種</a:t>
            </a:r>
            <a:r>
              <a:rPr lang="zh-TW" altLang="en-US" dirty="0">
                <a:solidFill>
                  <a:srgbClr val="FF0000"/>
                </a:solidFill>
              </a:rPr>
              <a:t>相位調整。</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8 </a:t>
            </a:r>
            <a:r>
              <a:rPr lang="zh-TW" altLang="en-US" dirty="0">
                <a:solidFill>
                  <a:srgbClr val="FF0000"/>
                </a:solidFill>
              </a:rPr>
              <a:t>行使用 </a:t>
            </a:r>
            <a:r>
              <a:rPr lang="en-US" altLang="zh-TW" dirty="0">
                <a:solidFill>
                  <a:srgbClr val="FF0000"/>
                </a:solidFill>
              </a:rPr>
              <a:t>qc.t(3)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t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3 </a:t>
            </a:r>
            <a:r>
              <a:rPr lang="zh-TW" altLang="en-US" dirty="0">
                <a:solidFill>
                  <a:srgbClr val="FF0000"/>
                </a:solidFill>
              </a:rPr>
              <a:t>的量子位元進行 </a:t>
            </a:r>
            <a:r>
              <a:rPr lang="en-US" altLang="zh-TW" dirty="0">
                <a:solidFill>
                  <a:srgbClr val="FF0000"/>
                </a:solidFill>
              </a:rPr>
              <a:t>T </a:t>
            </a:r>
            <a:r>
              <a:rPr lang="zh-TW" altLang="en-US" dirty="0">
                <a:solidFill>
                  <a:srgbClr val="FF0000"/>
                </a:solidFill>
              </a:rPr>
              <a:t>閘運算，代表針對布洛赫球面 </a:t>
            </a:r>
            <a:r>
              <a:rPr lang="en-US" altLang="zh-TW" dirty="0">
                <a:solidFill>
                  <a:srgbClr val="FF0000"/>
                </a:solidFill>
              </a:rPr>
              <a:t>Z </a:t>
            </a:r>
            <a:r>
              <a:rPr lang="zh-TW" altLang="en-US" dirty="0">
                <a:solidFill>
                  <a:srgbClr val="FF0000"/>
                </a:solidFill>
              </a:rPr>
              <a:t>軸旋轉 </a:t>
            </a:r>
            <a:r>
              <a:rPr lang="en-US" altLang="zh-TW" dirty="0">
                <a:solidFill>
                  <a:srgbClr val="FF0000"/>
                </a:solidFill>
              </a:rPr>
              <a:t>π/4 </a:t>
            </a:r>
            <a:r>
              <a:rPr lang="zh-TW" altLang="en-US" dirty="0">
                <a:solidFill>
                  <a:srgbClr val="FF0000"/>
                </a:solidFill>
              </a:rPr>
              <a:t>弳，這</a:t>
            </a:r>
            <a:r>
              <a:rPr lang="zh-TW" altLang="en-US" dirty="0" smtClean="0">
                <a:solidFill>
                  <a:srgbClr val="FF0000"/>
                </a:solidFill>
              </a:rPr>
              <a:t>也是一種</a:t>
            </a:r>
            <a:r>
              <a:rPr lang="zh-TW" altLang="en-US" dirty="0">
                <a:solidFill>
                  <a:srgbClr val="FF0000"/>
                </a:solidFill>
              </a:rPr>
              <a:t>相位調整。</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9 </a:t>
            </a:r>
            <a:r>
              <a:rPr lang="zh-TW" altLang="en-US" dirty="0">
                <a:solidFill>
                  <a:srgbClr val="FF0000"/>
                </a:solidFill>
              </a:rPr>
              <a:t>行使用 </a:t>
            </a:r>
            <a:r>
              <a:rPr lang="en-US" altLang="zh-TW" dirty="0" err="1">
                <a:solidFill>
                  <a:srgbClr val="FF0000"/>
                </a:solidFill>
              </a:rPr>
              <a:t>qc.draw</a:t>
            </a:r>
            <a:r>
              <a:rPr lang="en-US" altLang="zh-TW" dirty="0">
                <a:solidFill>
                  <a:srgbClr val="FF0000"/>
                </a:solidFill>
              </a:rPr>
              <a:t>('</a:t>
            </a:r>
            <a:r>
              <a:rPr lang="en-US" altLang="zh-TW" dirty="0" err="1">
                <a:solidFill>
                  <a:srgbClr val="FF0000"/>
                </a:solidFill>
              </a:rPr>
              <a:t>mpl</a:t>
            </a:r>
            <a:r>
              <a:rPr lang="en-US" altLang="zh-TW" dirty="0">
                <a:solidFill>
                  <a:srgbClr val="FF0000"/>
                </a:solidFill>
              </a:rPr>
              <a:t>')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draw </a:t>
            </a:r>
            <a:r>
              <a:rPr lang="zh-TW" altLang="en-US" dirty="0">
                <a:solidFill>
                  <a:srgbClr val="FF0000"/>
                </a:solidFill>
              </a:rPr>
              <a:t>方法，並帶入</a:t>
            </a:r>
            <a:r>
              <a:rPr lang="zh-TW" altLang="en-US" dirty="0" smtClean="0">
                <a:solidFill>
                  <a:srgbClr val="FF0000"/>
                </a:solidFill>
              </a:rPr>
              <a:t>參數 </a:t>
            </a:r>
            <a:r>
              <a:rPr lang="en-US" altLang="zh-TW" dirty="0">
                <a:solidFill>
                  <a:srgbClr val="FF0000"/>
                </a:solidFill>
              </a:rPr>
              <a:t>'</a:t>
            </a:r>
            <a:r>
              <a:rPr lang="en-US" altLang="zh-TW" dirty="0" err="1">
                <a:solidFill>
                  <a:srgbClr val="FF0000"/>
                </a:solidFill>
              </a:rPr>
              <a:t>mpl</a:t>
            </a:r>
            <a:r>
              <a:rPr lang="en-US" altLang="zh-TW" dirty="0">
                <a:solidFill>
                  <a:srgbClr val="FF0000"/>
                </a:solidFill>
              </a:rPr>
              <a:t>'</a:t>
            </a:r>
            <a:r>
              <a:rPr lang="zh-TW" altLang="en-US" dirty="0">
                <a:solidFill>
                  <a:srgbClr val="FF0000"/>
                </a:solidFill>
              </a:rPr>
              <a:t>，代表透過 </a:t>
            </a:r>
            <a:r>
              <a:rPr lang="en-US" altLang="zh-TW" dirty="0" err="1">
                <a:solidFill>
                  <a:srgbClr val="FF0000"/>
                </a:solidFill>
              </a:rPr>
              <a:t>matplotlib</a:t>
            </a:r>
            <a:r>
              <a:rPr lang="en-US" altLang="zh-TW" dirty="0">
                <a:solidFill>
                  <a:srgbClr val="FF0000"/>
                </a:solidFill>
              </a:rPr>
              <a:t> </a:t>
            </a:r>
            <a:r>
              <a:rPr lang="zh-TW" altLang="en-US" dirty="0">
                <a:solidFill>
                  <a:srgbClr val="FF0000"/>
                </a:solidFill>
              </a:rPr>
              <a:t>套件顯示量子線路。</a:t>
            </a:r>
          </a:p>
        </p:txBody>
      </p:sp>
    </p:spTree>
    <p:extLst>
      <p:ext uri="{BB962C8B-B14F-4D97-AF65-F5344CB8AC3E}">
        <p14:creationId xmlns:p14="http://schemas.microsoft.com/office/powerpoint/2010/main" val="1337289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72570" y="354607"/>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3.9b </a:t>
            </a:r>
            <a:r>
              <a:rPr lang="zh-TW" altLang="en-US" dirty="0" smtClean="0">
                <a:latin typeface="Calibri"/>
                <a:ea typeface="Calibri"/>
                <a:cs typeface="Calibri"/>
                <a:sym typeface="Calibri"/>
              </a:rPr>
              <a:t>程式解說</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61</a:t>
            </a:fld>
            <a:endParaRPr/>
          </a:p>
        </p:txBody>
      </p:sp>
      <p:sp>
        <p:nvSpPr>
          <p:cNvPr id="2" name="矩形 1"/>
          <p:cNvSpPr/>
          <p:nvPr/>
        </p:nvSpPr>
        <p:spPr>
          <a:xfrm>
            <a:off x="0" y="1207082"/>
            <a:ext cx="5805715" cy="1077218"/>
          </a:xfrm>
          <a:prstGeom prst="rect">
            <a:avLst/>
          </a:prstGeom>
        </p:spPr>
        <p:txBody>
          <a:bodyPr wrap="square">
            <a:spAutoFit/>
          </a:bodyPr>
          <a:lstStyle/>
          <a:p>
            <a:r>
              <a:rPr lang="en-US" altLang="zh-TW" sz="1600" dirty="0">
                <a:solidFill>
                  <a:srgbClr val="3333FF"/>
                </a:solidFill>
                <a:latin typeface="Arial Narrow" panose="020B0606020202030204" pitchFamily="34" charset="0"/>
              </a:rPr>
              <a:t> </a:t>
            </a:r>
            <a:r>
              <a:rPr lang="en-US" altLang="zh-TW" sz="1600" dirty="0" smtClean="0">
                <a:solidFill>
                  <a:srgbClr val="3333FF"/>
                </a:solidFill>
                <a:latin typeface="Arial Narrow" panose="020B0606020202030204" pitchFamily="34" charset="0"/>
              </a:rPr>
              <a:t>1 #Program </a:t>
            </a:r>
            <a:r>
              <a:rPr lang="en-US" altLang="zh-TW" sz="1600" dirty="0">
                <a:solidFill>
                  <a:srgbClr val="3333FF"/>
                </a:solidFill>
                <a:latin typeface="Arial Narrow" panose="020B0606020202030204" pitchFamily="34" charset="0"/>
              </a:rPr>
              <a:t>3.9b Show Bloch sphere of qubit w/ RX-, P-, S-, and T-gate</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qiskit.quantum_info</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Statevector</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state = </a:t>
            </a:r>
            <a:r>
              <a:rPr lang="en-US" altLang="zh-TW" sz="1600" dirty="0" err="1">
                <a:solidFill>
                  <a:srgbClr val="3333FF"/>
                </a:solidFill>
                <a:latin typeface="Arial Narrow" panose="020B0606020202030204" pitchFamily="34" charset="0"/>
              </a:rPr>
              <a:t>Statevector.from_instruction</a:t>
            </a:r>
            <a:r>
              <a:rPr lang="en-US" altLang="zh-TW" sz="1600" dirty="0">
                <a:solidFill>
                  <a:srgbClr val="3333FF"/>
                </a:solidFill>
                <a:latin typeface="Arial Narrow" panose="020B0606020202030204" pitchFamily="34" charset="0"/>
              </a:rPr>
              <a:t>(qc)</a:t>
            </a:r>
          </a:p>
          <a:p>
            <a:r>
              <a:rPr lang="en-US" altLang="zh-TW" sz="1600" dirty="0">
                <a:solidFill>
                  <a:srgbClr val="3333FF"/>
                </a:solidFill>
                <a:latin typeface="Arial Narrow" panose="020B0606020202030204" pitchFamily="34" charset="0"/>
              </a:rPr>
              <a:t> 4 </a:t>
            </a:r>
            <a:r>
              <a:rPr lang="en-US" altLang="zh-TW" sz="1600" dirty="0" err="1">
                <a:solidFill>
                  <a:srgbClr val="3333FF"/>
                </a:solidFill>
                <a:latin typeface="Arial Narrow" panose="020B0606020202030204" pitchFamily="34" charset="0"/>
              </a:rPr>
              <a:t>state.draw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bloch</a:t>
            </a:r>
            <a:r>
              <a:rPr lang="en-US" altLang="zh-TW" sz="1600" dirty="0">
                <a:solidFill>
                  <a:srgbClr val="3333FF"/>
                </a:solidFill>
                <a:latin typeface="Arial Narrow" panose="020B0606020202030204" pitchFamily="34" charset="0"/>
              </a:rPr>
              <a:t>')</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5471887" y="1037771"/>
            <a:ext cx="3294742" cy="3119188"/>
          </a:xfrm>
          <a:prstGeom prst="wedgeRectCallout">
            <a:avLst>
              <a:gd name="adj1" fmla="val -86665"/>
              <a:gd name="adj2" fmla="val -2899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行為程式編號及註解，程式編號為 </a:t>
            </a:r>
            <a:r>
              <a:rPr lang="en-US" altLang="zh-TW" dirty="0">
                <a:solidFill>
                  <a:srgbClr val="FF0000"/>
                </a:solidFill>
              </a:rPr>
              <a:t>3.9b </a:t>
            </a:r>
            <a:r>
              <a:rPr lang="zh-TW" altLang="en-US" dirty="0">
                <a:solidFill>
                  <a:srgbClr val="FF0000"/>
                </a:solidFill>
              </a:rPr>
              <a:t>代表這段程式碼是接續編號為 </a:t>
            </a:r>
            <a:r>
              <a:rPr lang="en-US" altLang="zh-TW" dirty="0" smtClean="0">
                <a:solidFill>
                  <a:srgbClr val="FF0000"/>
                </a:solidFill>
              </a:rPr>
              <a:t>3.9a </a:t>
            </a:r>
            <a:r>
              <a:rPr lang="zh-TW" altLang="en-US" dirty="0" smtClean="0">
                <a:solidFill>
                  <a:srgbClr val="FF0000"/>
                </a:solidFill>
              </a:rPr>
              <a:t>的</a:t>
            </a:r>
            <a:r>
              <a:rPr lang="zh-TW" altLang="en-US" dirty="0">
                <a:solidFill>
                  <a:srgbClr val="FF0000"/>
                </a:solidFill>
              </a:rPr>
              <a:t>程式碼之後執行的。</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qiskit.quantum_info</a:t>
            </a:r>
            <a:r>
              <a:rPr lang="en-US" altLang="zh-TW" dirty="0">
                <a:solidFill>
                  <a:srgbClr val="FF0000"/>
                </a:solidFill>
              </a:rPr>
              <a:t> </a:t>
            </a:r>
            <a:r>
              <a:rPr lang="zh-TW" altLang="en-US" dirty="0">
                <a:solidFill>
                  <a:srgbClr val="FF0000"/>
                </a:solidFill>
              </a:rPr>
              <a:t>中的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行呼叫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from_instruction</a:t>
            </a:r>
            <a:r>
              <a:rPr lang="en-US" altLang="zh-TW" dirty="0">
                <a:solidFill>
                  <a:srgbClr val="FF0000"/>
                </a:solidFill>
              </a:rPr>
              <a:t>() </a:t>
            </a:r>
            <a:r>
              <a:rPr lang="zh-TW" altLang="en-US" dirty="0">
                <a:solidFill>
                  <a:srgbClr val="FF0000"/>
                </a:solidFill>
              </a:rPr>
              <a:t>方法，輸入 </a:t>
            </a:r>
            <a:r>
              <a:rPr lang="en-US" altLang="zh-TW" dirty="0">
                <a:solidFill>
                  <a:srgbClr val="FF0000"/>
                </a:solidFill>
              </a:rPr>
              <a:t>qc </a:t>
            </a:r>
            <a:r>
              <a:rPr lang="zh-TW" altLang="en-US" dirty="0">
                <a:solidFill>
                  <a:srgbClr val="FF0000"/>
                </a:solidFill>
              </a:rPr>
              <a:t>為參數以</a:t>
            </a:r>
            <a:r>
              <a:rPr lang="zh-TW" altLang="en-US" dirty="0" smtClean="0">
                <a:solidFill>
                  <a:srgbClr val="FF0000"/>
                </a:solidFill>
              </a:rPr>
              <a:t>取得量子</a:t>
            </a:r>
            <a:r>
              <a:rPr lang="zh-TW" altLang="en-US" dirty="0">
                <a:solidFill>
                  <a:srgbClr val="FF0000"/>
                </a:solidFill>
              </a:rPr>
              <a:t>線路 </a:t>
            </a:r>
            <a:r>
              <a:rPr lang="en-US" altLang="zh-TW" dirty="0">
                <a:solidFill>
                  <a:srgbClr val="FF0000"/>
                </a:solidFill>
              </a:rPr>
              <a:t>qc </a:t>
            </a:r>
            <a:r>
              <a:rPr lang="zh-TW" altLang="en-US" dirty="0">
                <a:solidFill>
                  <a:srgbClr val="FF0000"/>
                </a:solidFill>
              </a:rPr>
              <a:t>中所有量子位元的量子狀態，並存在變數 </a:t>
            </a:r>
            <a:r>
              <a:rPr lang="en-US" altLang="zh-TW" dirty="0">
                <a:solidFill>
                  <a:srgbClr val="FF0000"/>
                </a:solidFill>
              </a:rPr>
              <a:t>state </a:t>
            </a:r>
            <a:r>
              <a:rPr lang="zh-TW" altLang="en-US" dirty="0">
                <a:solidFill>
                  <a:srgbClr val="FF0000"/>
                </a:solidFill>
              </a:rPr>
              <a:t>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 </a:t>
            </a:r>
            <a:r>
              <a:rPr lang="en-US" altLang="zh-TW" dirty="0" err="1">
                <a:solidFill>
                  <a:srgbClr val="FF0000"/>
                </a:solidFill>
              </a:rPr>
              <a:t>state.draw</a:t>
            </a:r>
            <a:r>
              <a:rPr lang="en-US" altLang="zh-TW" dirty="0">
                <a:solidFill>
                  <a:srgbClr val="FF0000"/>
                </a:solidFill>
              </a:rPr>
              <a:t>('</a:t>
            </a:r>
            <a:r>
              <a:rPr lang="en-US" altLang="zh-TW" dirty="0" err="1">
                <a:solidFill>
                  <a:srgbClr val="FF0000"/>
                </a:solidFill>
              </a:rPr>
              <a:t>bloch</a:t>
            </a:r>
            <a:r>
              <a:rPr lang="en-US" altLang="zh-TW" dirty="0">
                <a:solidFill>
                  <a:srgbClr val="FF0000"/>
                </a:solidFill>
              </a:rPr>
              <a:t>') </a:t>
            </a:r>
            <a:r>
              <a:rPr lang="zh-TW" altLang="en-US" dirty="0">
                <a:solidFill>
                  <a:srgbClr val="FF0000"/>
                </a:solidFill>
              </a:rPr>
              <a:t>呼叫屬於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state </a:t>
            </a:r>
            <a:r>
              <a:rPr lang="zh-TW" altLang="en-US" dirty="0">
                <a:solidFill>
                  <a:srgbClr val="FF0000"/>
                </a:solidFill>
              </a:rPr>
              <a:t>物件的 </a:t>
            </a:r>
            <a:r>
              <a:rPr lang="en-US" altLang="zh-TW" dirty="0">
                <a:solidFill>
                  <a:srgbClr val="FF0000"/>
                </a:solidFill>
              </a:rPr>
              <a:t>draw </a:t>
            </a:r>
            <a:r>
              <a:rPr lang="zh-TW" altLang="en-US" dirty="0" smtClean="0">
                <a:solidFill>
                  <a:srgbClr val="FF0000"/>
                </a:solidFill>
              </a:rPr>
              <a:t>方法</a:t>
            </a:r>
            <a:r>
              <a:rPr lang="zh-TW" altLang="en-US" dirty="0">
                <a:solidFill>
                  <a:srgbClr val="FF0000"/>
                </a:solidFill>
              </a:rPr>
              <a:t>，繪製顯示出所有對應 </a:t>
            </a:r>
            <a:r>
              <a:rPr lang="en-US" altLang="zh-TW" dirty="0">
                <a:solidFill>
                  <a:srgbClr val="FF0000"/>
                </a:solidFill>
              </a:rPr>
              <a:t>state </a:t>
            </a:r>
            <a:r>
              <a:rPr lang="zh-TW" altLang="en-US" dirty="0">
                <a:solidFill>
                  <a:srgbClr val="FF0000"/>
                </a:solidFill>
              </a:rPr>
              <a:t>物件量子位元狀態的布洛赫球面。</a:t>
            </a:r>
          </a:p>
        </p:txBody>
      </p:sp>
      <p:pic>
        <p:nvPicPr>
          <p:cNvPr id="3" name="圖片 2"/>
          <p:cNvPicPr>
            <a:picLocks noChangeAspect="1"/>
          </p:cNvPicPr>
          <p:nvPr/>
        </p:nvPicPr>
        <p:blipFill>
          <a:blip r:embed="rId3"/>
          <a:stretch>
            <a:fillRect/>
          </a:stretch>
        </p:blipFill>
        <p:spPr>
          <a:xfrm>
            <a:off x="0" y="2601685"/>
            <a:ext cx="5236641" cy="1555274"/>
          </a:xfrm>
          <a:prstGeom prst="rect">
            <a:avLst/>
          </a:prstGeom>
        </p:spPr>
      </p:pic>
    </p:spTree>
    <p:extLst>
      <p:ext uri="{BB962C8B-B14F-4D97-AF65-F5344CB8AC3E}">
        <p14:creationId xmlns:p14="http://schemas.microsoft.com/office/powerpoint/2010/main" val="2763103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其他單量子位元量子閘</a:t>
            </a:r>
          </a:p>
        </p:txBody>
      </p:sp>
      <p:sp>
        <p:nvSpPr>
          <p:cNvPr id="202" name="Google Shape;202;g104dfc26e88_3_11"/>
          <p:cNvSpPr txBox="1"/>
          <p:nvPr/>
        </p:nvSpPr>
        <p:spPr>
          <a:xfrm>
            <a:off x="457200" y="1193511"/>
            <a:ext cx="8229600" cy="3970287"/>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綜合而言，上列的程式碼使用 </a:t>
            </a:r>
            <a:r>
              <a:rPr lang="en-US" altLang="zh-TW" sz="1800" dirty="0" err="1"/>
              <a:t>qc.rx</a:t>
            </a:r>
            <a:r>
              <a:rPr lang="en-US" altLang="zh-TW" sz="1800" dirty="0"/>
              <a:t>(</a:t>
            </a:r>
            <a:r>
              <a:rPr lang="en-US" altLang="zh-TW" sz="1800" dirty="0" err="1"/>
              <a:t>math.pi</a:t>
            </a:r>
            <a:r>
              <a:rPr lang="en-US" altLang="zh-TW" sz="1800" dirty="0"/>
              <a:t>/2, [0,1,2,3]) </a:t>
            </a:r>
            <a:r>
              <a:rPr lang="zh-TW" altLang="en-US" sz="1800" dirty="0"/>
              <a:t>在索引值為 </a:t>
            </a:r>
            <a:r>
              <a:rPr lang="en-US" altLang="zh-TW" sz="1800" dirty="0"/>
              <a:t>0</a:t>
            </a:r>
            <a:r>
              <a:rPr lang="zh-TW" altLang="en-US" sz="1800" dirty="0"/>
              <a:t>、</a:t>
            </a:r>
            <a:r>
              <a:rPr lang="en-US" altLang="zh-TW" sz="1800" dirty="0"/>
              <a:t>1</a:t>
            </a:r>
            <a:r>
              <a:rPr lang="zh-TW" altLang="en-US" sz="1800" dirty="0"/>
              <a:t>、</a:t>
            </a:r>
            <a:r>
              <a:rPr lang="en-US" altLang="zh-TW" sz="1800" dirty="0"/>
              <a:t>2</a:t>
            </a:r>
            <a:r>
              <a:rPr lang="zh-TW" altLang="en-US" sz="1800" dirty="0"/>
              <a:t>、</a:t>
            </a:r>
            <a:r>
              <a:rPr lang="en-US" altLang="zh-TW" sz="1800" dirty="0"/>
              <a:t>3 </a:t>
            </a:r>
            <a:r>
              <a:rPr lang="zh-TW" altLang="en-US" sz="1800" dirty="0" smtClean="0"/>
              <a:t>的量子</a:t>
            </a:r>
            <a:r>
              <a:rPr lang="zh-TW" altLang="en-US" sz="1800" dirty="0"/>
              <a:t>位元進行 </a:t>
            </a:r>
            <a:r>
              <a:rPr lang="en-US" altLang="zh-TW" sz="1800" dirty="0">
                <a:solidFill>
                  <a:srgbClr val="FF0000"/>
                </a:solidFill>
              </a:rPr>
              <a:t>Rx </a:t>
            </a:r>
            <a:r>
              <a:rPr lang="zh-TW" altLang="en-US" sz="1800" dirty="0">
                <a:solidFill>
                  <a:srgbClr val="FF0000"/>
                </a:solidFill>
              </a:rPr>
              <a:t>閘</a:t>
            </a:r>
            <a:r>
              <a:rPr lang="zh-TW" altLang="en-US" sz="1800" dirty="0"/>
              <a:t>運算，將量子位元向量針對布洛赫球面 </a:t>
            </a:r>
            <a:r>
              <a:rPr lang="en-US" altLang="zh-TW" sz="1800" dirty="0">
                <a:solidFill>
                  <a:srgbClr val="FF0000"/>
                </a:solidFill>
              </a:rPr>
              <a:t>X </a:t>
            </a:r>
            <a:r>
              <a:rPr lang="zh-TW" altLang="en-US" sz="1800" dirty="0">
                <a:solidFill>
                  <a:srgbClr val="FF0000"/>
                </a:solidFill>
              </a:rPr>
              <a:t>軸旋轉 </a:t>
            </a:r>
            <a:r>
              <a:rPr lang="en-US" altLang="zh-TW" sz="1800" dirty="0">
                <a:solidFill>
                  <a:srgbClr val="FF0000"/>
                </a:solidFill>
              </a:rPr>
              <a:t>π/2 </a:t>
            </a:r>
            <a:r>
              <a:rPr lang="zh-TW" altLang="en-US" sz="1800" dirty="0">
                <a:solidFill>
                  <a:srgbClr val="FF0000"/>
                </a:solidFill>
              </a:rPr>
              <a:t>弳</a:t>
            </a:r>
            <a:r>
              <a:rPr lang="zh-TW" altLang="en-US" sz="1800" dirty="0"/>
              <a:t>使其</a:t>
            </a:r>
            <a:r>
              <a:rPr lang="zh-TW" altLang="en-US" sz="1800" dirty="0" smtClean="0"/>
              <a:t>位於 </a:t>
            </a:r>
            <a:r>
              <a:rPr lang="en-US" altLang="zh-TW" sz="1800" dirty="0">
                <a:solidFill>
                  <a:srgbClr val="FF0000"/>
                </a:solidFill>
              </a:rPr>
              <a:t>XY </a:t>
            </a:r>
            <a:r>
              <a:rPr lang="zh-TW" altLang="en-US" sz="1800" dirty="0">
                <a:solidFill>
                  <a:srgbClr val="FF0000"/>
                </a:solidFill>
              </a:rPr>
              <a:t>平面上</a:t>
            </a:r>
            <a:r>
              <a:rPr lang="zh-TW" altLang="en-US" sz="1800" dirty="0"/>
              <a:t>。這是為了能夠看出 </a:t>
            </a:r>
            <a:r>
              <a:rPr lang="en-US" altLang="zh-TW" sz="1800" dirty="0">
                <a:solidFill>
                  <a:srgbClr val="FF0000"/>
                </a:solidFill>
              </a:rPr>
              <a:t>P </a:t>
            </a:r>
            <a:r>
              <a:rPr lang="zh-TW" altLang="en-US" sz="1800" dirty="0">
                <a:solidFill>
                  <a:srgbClr val="FF0000"/>
                </a:solidFill>
              </a:rPr>
              <a:t>閘</a:t>
            </a:r>
            <a:r>
              <a:rPr lang="zh-TW" altLang="en-US" sz="1800" dirty="0"/>
              <a:t>、</a:t>
            </a:r>
            <a:r>
              <a:rPr lang="en-US" altLang="zh-TW" sz="1800" dirty="0">
                <a:solidFill>
                  <a:srgbClr val="FF0000"/>
                </a:solidFill>
              </a:rPr>
              <a:t>S </a:t>
            </a:r>
            <a:r>
              <a:rPr lang="zh-TW" altLang="en-US" sz="1800" dirty="0">
                <a:solidFill>
                  <a:srgbClr val="FF0000"/>
                </a:solidFill>
              </a:rPr>
              <a:t>閘</a:t>
            </a:r>
            <a:r>
              <a:rPr lang="zh-TW" altLang="en-US" sz="1800" dirty="0"/>
              <a:t>以及 </a:t>
            </a:r>
            <a:r>
              <a:rPr lang="en-US" altLang="zh-TW" sz="1800" dirty="0">
                <a:solidFill>
                  <a:srgbClr val="FF0000"/>
                </a:solidFill>
              </a:rPr>
              <a:t>T </a:t>
            </a:r>
            <a:r>
              <a:rPr lang="zh-TW" altLang="en-US" sz="1800" dirty="0">
                <a:solidFill>
                  <a:srgbClr val="FF0000"/>
                </a:solidFill>
              </a:rPr>
              <a:t>閘</a:t>
            </a:r>
            <a:r>
              <a:rPr lang="zh-TW" altLang="en-US" sz="1800" dirty="0"/>
              <a:t>的運算效果，因為這三個</a:t>
            </a:r>
            <a:r>
              <a:rPr lang="zh-TW" altLang="en-US" sz="1800" dirty="0" smtClean="0"/>
              <a:t>閘都</a:t>
            </a:r>
            <a:r>
              <a:rPr lang="zh-TW" altLang="en-US" sz="1800" dirty="0"/>
              <a:t>是針對布洛赫球面 </a:t>
            </a:r>
            <a:r>
              <a:rPr lang="en-US" altLang="zh-TW" sz="1800" dirty="0">
                <a:solidFill>
                  <a:srgbClr val="FF0000"/>
                </a:solidFill>
              </a:rPr>
              <a:t>Z </a:t>
            </a:r>
            <a:r>
              <a:rPr lang="zh-TW" altLang="en-US" sz="1800" dirty="0">
                <a:solidFill>
                  <a:srgbClr val="FF0000"/>
                </a:solidFill>
              </a:rPr>
              <a:t>軸旋轉</a:t>
            </a:r>
            <a:r>
              <a:rPr lang="zh-TW" altLang="en-US" sz="1800" dirty="0"/>
              <a:t>的運算，因此先將量子位元向量透過 </a:t>
            </a:r>
            <a:r>
              <a:rPr lang="en-US" altLang="zh-TW" sz="1800" dirty="0">
                <a:solidFill>
                  <a:srgbClr val="FF0000"/>
                </a:solidFill>
              </a:rPr>
              <a:t>Rx </a:t>
            </a:r>
            <a:r>
              <a:rPr lang="zh-TW" altLang="en-US" sz="1800" dirty="0">
                <a:solidFill>
                  <a:srgbClr val="FF0000"/>
                </a:solidFill>
              </a:rPr>
              <a:t>閘</a:t>
            </a:r>
            <a:r>
              <a:rPr lang="zh-TW" altLang="en-US" sz="1800" dirty="0"/>
              <a:t>運算</a:t>
            </a:r>
            <a:r>
              <a:rPr lang="zh-TW" altLang="en-US" sz="1800" dirty="0" smtClean="0"/>
              <a:t>旋轉離開 </a:t>
            </a:r>
            <a:r>
              <a:rPr lang="en-US" altLang="zh-TW" sz="1800" dirty="0">
                <a:solidFill>
                  <a:srgbClr val="FF0000"/>
                </a:solidFill>
              </a:rPr>
              <a:t>Z </a:t>
            </a:r>
            <a:r>
              <a:rPr lang="zh-TW" altLang="en-US" sz="1800" dirty="0">
                <a:solidFill>
                  <a:srgbClr val="FF0000"/>
                </a:solidFill>
              </a:rPr>
              <a:t>軸</a:t>
            </a:r>
            <a:r>
              <a:rPr lang="zh-TW" altLang="en-US" sz="1800" dirty="0"/>
              <a:t>而位於 </a:t>
            </a:r>
            <a:r>
              <a:rPr lang="en-US" altLang="zh-TW" sz="1800" dirty="0">
                <a:solidFill>
                  <a:srgbClr val="FF0000"/>
                </a:solidFill>
              </a:rPr>
              <a:t>XY </a:t>
            </a:r>
            <a:r>
              <a:rPr lang="zh-TW" altLang="en-US" sz="1800" dirty="0">
                <a:solidFill>
                  <a:srgbClr val="FF0000"/>
                </a:solidFill>
              </a:rPr>
              <a:t>平面上</a:t>
            </a:r>
            <a:r>
              <a:rPr lang="zh-TW" altLang="en-US" sz="1800" dirty="0"/>
              <a:t>。</a:t>
            </a:r>
            <a:endParaRPr lang="en-US" altLang="zh-TW" sz="1800" dirty="0" smtClean="0"/>
          </a:p>
          <a:p>
            <a:pPr marL="457200" indent="-342900" algn="just">
              <a:buClr>
                <a:schemeClr val="dk1"/>
              </a:buClr>
              <a:buSzPts val="1800"/>
              <a:buFont typeface="Arial"/>
              <a:buChar char="●"/>
            </a:pPr>
            <a:r>
              <a:rPr lang="zh-TW" altLang="en-US" sz="1800" dirty="0"/>
              <a:t>另外，使用 </a:t>
            </a:r>
            <a:r>
              <a:rPr lang="en-US" altLang="zh-TW" sz="1800" dirty="0" err="1"/>
              <a:t>qc.p</a:t>
            </a:r>
            <a:r>
              <a:rPr lang="en-US" altLang="zh-TW" sz="1800" dirty="0"/>
              <a:t>(</a:t>
            </a:r>
            <a:r>
              <a:rPr lang="en-US" altLang="zh-TW" sz="1800" dirty="0" err="1"/>
              <a:t>math.pi</a:t>
            </a:r>
            <a:r>
              <a:rPr lang="en-US" altLang="zh-TW" sz="1800" dirty="0"/>
              <a:t>/8,1) </a:t>
            </a:r>
            <a:r>
              <a:rPr lang="zh-TW" altLang="en-US" sz="1800" dirty="0"/>
              <a:t>在索引值為 </a:t>
            </a:r>
            <a:r>
              <a:rPr lang="en-US" altLang="zh-TW" sz="1800" dirty="0"/>
              <a:t>1 </a:t>
            </a:r>
            <a:r>
              <a:rPr lang="zh-TW" altLang="en-US" sz="1800" dirty="0"/>
              <a:t>的量子位元進行 </a:t>
            </a:r>
            <a:r>
              <a:rPr lang="en-US" altLang="zh-TW" sz="1800" dirty="0">
                <a:solidFill>
                  <a:srgbClr val="FF0000"/>
                </a:solidFill>
              </a:rPr>
              <a:t>P </a:t>
            </a:r>
            <a:r>
              <a:rPr lang="zh-TW" altLang="en-US" sz="1800" dirty="0">
                <a:solidFill>
                  <a:srgbClr val="FF0000"/>
                </a:solidFill>
              </a:rPr>
              <a:t>閘</a:t>
            </a:r>
            <a:r>
              <a:rPr lang="zh-TW" altLang="en-US" sz="1800" dirty="0"/>
              <a:t>運算，將量子</a:t>
            </a:r>
            <a:r>
              <a:rPr lang="zh-TW" altLang="en-US" sz="1800" dirty="0" smtClean="0"/>
              <a:t>位元向量</a:t>
            </a:r>
            <a:r>
              <a:rPr lang="zh-TW" altLang="en-US" sz="1800" dirty="0"/>
              <a:t>針對布洛赫球面 </a:t>
            </a:r>
            <a:r>
              <a:rPr lang="en-US" altLang="zh-TW" sz="1800" dirty="0">
                <a:solidFill>
                  <a:srgbClr val="FF0000"/>
                </a:solidFill>
              </a:rPr>
              <a:t>Z </a:t>
            </a:r>
            <a:r>
              <a:rPr lang="zh-TW" altLang="en-US" sz="1800" dirty="0">
                <a:solidFill>
                  <a:srgbClr val="FF0000"/>
                </a:solidFill>
              </a:rPr>
              <a:t>軸旋轉 </a:t>
            </a:r>
            <a:r>
              <a:rPr lang="en-US" altLang="zh-TW" sz="1800" dirty="0">
                <a:solidFill>
                  <a:srgbClr val="FF0000"/>
                </a:solidFill>
              </a:rPr>
              <a:t>π/8 </a:t>
            </a:r>
            <a:r>
              <a:rPr lang="zh-TW" altLang="en-US" sz="1800" dirty="0">
                <a:solidFill>
                  <a:srgbClr val="FF0000"/>
                </a:solidFill>
              </a:rPr>
              <a:t>弳</a:t>
            </a:r>
            <a:r>
              <a:rPr lang="zh-TW" altLang="en-US" sz="1800" dirty="0" smtClean="0"/>
              <a:t>。</a:t>
            </a:r>
            <a:endParaRPr lang="en-US" altLang="zh-TW" sz="1800" dirty="0" smtClean="0"/>
          </a:p>
          <a:p>
            <a:pPr marL="457200" indent="-342900" algn="just">
              <a:buClr>
                <a:schemeClr val="dk1"/>
              </a:buClr>
              <a:buSzPts val="1800"/>
              <a:buFont typeface="Arial"/>
              <a:buChar char="●"/>
            </a:pPr>
            <a:r>
              <a:rPr lang="en-US" altLang="zh-TW" sz="1800" dirty="0" smtClean="0">
                <a:solidFill>
                  <a:srgbClr val="FF0000"/>
                </a:solidFill>
              </a:rPr>
              <a:t>P </a:t>
            </a:r>
            <a:r>
              <a:rPr lang="zh-TW" altLang="en-US" sz="1800" dirty="0">
                <a:solidFill>
                  <a:srgbClr val="FF0000"/>
                </a:solidFill>
              </a:rPr>
              <a:t>閘</a:t>
            </a:r>
            <a:r>
              <a:rPr lang="zh-TW" altLang="en-US" sz="1800" dirty="0"/>
              <a:t>的運算與 </a:t>
            </a:r>
            <a:r>
              <a:rPr lang="en-US" altLang="zh-TW" sz="1800" dirty="0" err="1" smtClean="0">
                <a:solidFill>
                  <a:srgbClr val="FF0000"/>
                </a:solidFill>
              </a:rPr>
              <a:t>Rz</a:t>
            </a:r>
            <a:r>
              <a:rPr lang="zh-TW" altLang="en-US" sz="1800" dirty="0" smtClean="0">
                <a:solidFill>
                  <a:srgbClr val="FF0000"/>
                </a:solidFill>
              </a:rPr>
              <a:t>閘</a:t>
            </a:r>
            <a:r>
              <a:rPr lang="zh-TW" altLang="en-US" sz="1800" dirty="0"/>
              <a:t>的運算一樣，都是針對布洛赫球面 </a:t>
            </a:r>
            <a:r>
              <a:rPr lang="en-US" altLang="zh-TW" sz="1800" dirty="0">
                <a:solidFill>
                  <a:srgbClr val="FF0000"/>
                </a:solidFill>
              </a:rPr>
              <a:t>Z </a:t>
            </a:r>
            <a:r>
              <a:rPr lang="zh-TW" altLang="en-US" sz="1800" dirty="0">
                <a:solidFill>
                  <a:srgbClr val="FF0000"/>
                </a:solidFill>
              </a:rPr>
              <a:t>軸旋轉特定弳度</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smtClean="0"/>
              <a:t>事實上</a:t>
            </a:r>
            <a:r>
              <a:rPr lang="zh-TW" altLang="en-US" sz="1800" dirty="0"/>
              <a:t>，這也是 </a:t>
            </a:r>
            <a:r>
              <a:rPr lang="en-US" altLang="zh-TW" sz="1800" dirty="0">
                <a:solidFill>
                  <a:srgbClr val="FF0000"/>
                </a:solidFill>
              </a:rPr>
              <a:t>P </a:t>
            </a:r>
            <a:r>
              <a:rPr lang="zh-TW" altLang="en-US" sz="1800" dirty="0">
                <a:solidFill>
                  <a:srgbClr val="FF0000"/>
                </a:solidFill>
              </a:rPr>
              <a:t>閘</a:t>
            </a:r>
            <a:r>
              <a:rPr lang="zh-TW" altLang="en-US" sz="1800" dirty="0" smtClean="0"/>
              <a:t>名稱</a:t>
            </a:r>
            <a:r>
              <a:rPr lang="zh-TW" altLang="en-US" sz="1800" dirty="0"/>
              <a:t>的由來</a:t>
            </a:r>
            <a:r>
              <a:rPr lang="en-US" altLang="zh-TW" sz="1800" dirty="0"/>
              <a:t>—</a:t>
            </a:r>
            <a:r>
              <a:rPr lang="zh-TW" altLang="en-US" sz="1800" dirty="0"/>
              <a:t>它代表</a:t>
            </a:r>
            <a:r>
              <a:rPr lang="zh-TW" altLang="en-US" sz="1800" dirty="0">
                <a:solidFill>
                  <a:srgbClr val="FF0000"/>
                </a:solidFill>
              </a:rPr>
              <a:t>相位閘（</a:t>
            </a:r>
            <a:r>
              <a:rPr lang="en-US" altLang="zh-TW" sz="1800" dirty="0">
                <a:solidFill>
                  <a:srgbClr val="FF0000"/>
                </a:solidFill>
              </a:rPr>
              <a:t>phase gate</a:t>
            </a:r>
            <a:r>
              <a:rPr lang="zh-TW" altLang="en-US" sz="1800" dirty="0">
                <a:solidFill>
                  <a:srgbClr val="FF0000"/>
                </a:solidFill>
              </a:rPr>
              <a:t>）</a:t>
            </a:r>
            <a:r>
              <a:rPr lang="zh-TW" altLang="en-US" sz="1800" dirty="0">
                <a:solidFill>
                  <a:schemeClr val="tx1"/>
                </a:solidFill>
              </a:rPr>
              <a:t>，</a:t>
            </a:r>
            <a:r>
              <a:rPr lang="zh-TW" altLang="en-US" sz="1800" dirty="0"/>
              <a:t>因為針對布洛赫球面 </a:t>
            </a:r>
            <a:r>
              <a:rPr lang="en-US" altLang="zh-TW" sz="1800" dirty="0">
                <a:solidFill>
                  <a:srgbClr val="FF0000"/>
                </a:solidFill>
              </a:rPr>
              <a:t>Z </a:t>
            </a:r>
            <a:r>
              <a:rPr lang="zh-TW" altLang="en-US" sz="1800" dirty="0">
                <a:solidFill>
                  <a:srgbClr val="FF0000"/>
                </a:solidFill>
              </a:rPr>
              <a:t>軸旋轉特定</a:t>
            </a:r>
            <a:r>
              <a:rPr lang="zh-TW" altLang="en-US" sz="1800" dirty="0" smtClean="0">
                <a:solidFill>
                  <a:srgbClr val="FF0000"/>
                </a:solidFill>
              </a:rPr>
              <a:t>弳度</a:t>
            </a:r>
            <a:r>
              <a:rPr lang="zh-TW" altLang="en-US" sz="1800" dirty="0"/>
              <a:t>也就是調整布洛赫球面中量子位元的</a:t>
            </a:r>
            <a:r>
              <a:rPr lang="zh-TW" altLang="en-US" sz="1800" dirty="0">
                <a:solidFill>
                  <a:srgbClr val="FF0000"/>
                </a:solidFill>
              </a:rPr>
              <a:t>相對相位</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smtClean="0"/>
              <a:t>請</a:t>
            </a:r>
            <a:r>
              <a:rPr lang="zh-TW" altLang="en-US" sz="1800" dirty="0"/>
              <a:t>注意，索引值為 </a:t>
            </a:r>
            <a:r>
              <a:rPr lang="en-US" altLang="zh-TW" sz="1800" dirty="0">
                <a:solidFill>
                  <a:srgbClr val="FF0000"/>
                </a:solidFill>
              </a:rPr>
              <a:t>0</a:t>
            </a:r>
            <a:r>
              <a:rPr lang="en-US" altLang="zh-TW" sz="1800" dirty="0"/>
              <a:t> </a:t>
            </a:r>
            <a:r>
              <a:rPr lang="zh-TW" altLang="en-US" sz="1800" dirty="0"/>
              <a:t>的量子</a:t>
            </a:r>
            <a:r>
              <a:rPr lang="zh-TW" altLang="en-US" sz="1800" dirty="0" smtClean="0"/>
              <a:t>位元</a:t>
            </a:r>
            <a:r>
              <a:rPr lang="zh-TW" altLang="en-US" sz="1800" dirty="0"/>
              <a:t>只是做為基準參考用，因此只進行 </a:t>
            </a:r>
            <a:r>
              <a:rPr lang="en-US" altLang="zh-TW" sz="1800" dirty="0">
                <a:solidFill>
                  <a:srgbClr val="FF0000"/>
                </a:solidFill>
              </a:rPr>
              <a:t>Rx </a:t>
            </a:r>
            <a:r>
              <a:rPr lang="zh-TW" altLang="en-US" sz="1800" dirty="0">
                <a:solidFill>
                  <a:srgbClr val="FF0000"/>
                </a:solidFill>
              </a:rPr>
              <a:t>閘</a:t>
            </a:r>
            <a:r>
              <a:rPr lang="zh-TW" altLang="en-US" sz="1800" dirty="0"/>
              <a:t>運算而未進行其他運算。</a:t>
            </a:r>
            <a:endParaRPr lang="en-US" altLang="zh-TW" sz="1800" dirty="0" smtClean="0"/>
          </a:p>
          <a:p>
            <a:pPr marL="457200" indent="-342900" algn="just">
              <a:buClr>
                <a:schemeClr val="dk1"/>
              </a:buClr>
              <a:buSzPts val="1800"/>
              <a:buFont typeface="Arial"/>
              <a:buChar char="●"/>
            </a:pPr>
            <a:endParaRPr lang="en-US" altLang="zh-TW" sz="1800" dirty="0" smtClean="0"/>
          </a:p>
          <a:p>
            <a:pPr marL="457200" indent="-342900" algn="just">
              <a:buClr>
                <a:schemeClr val="dk1"/>
              </a:buClr>
              <a:buSzPts val="1800"/>
              <a:buFont typeface="Arial"/>
              <a:buChar char="●"/>
            </a:pPr>
            <a:endParaRPr lang="en-US" altLang="zh-TW" sz="1800" baseline="30000"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62</a:t>
            </a:fld>
            <a:endParaRPr/>
          </a:p>
        </p:txBody>
      </p:sp>
    </p:spTree>
    <p:extLst>
      <p:ext uri="{BB962C8B-B14F-4D97-AF65-F5344CB8AC3E}">
        <p14:creationId xmlns:p14="http://schemas.microsoft.com/office/powerpoint/2010/main" val="232638928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其他單量子位元量子閘</a:t>
            </a:r>
          </a:p>
        </p:txBody>
      </p:sp>
      <mc:AlternateContent xmlns:mc="http://schemas.openxmlformats.org/markup-compatibility/2006">
        <mc:Choice xmlns:a14="http://schemas.microsoft.com/office/drawing/2010/main" Requires="a14">
          <p:sp>
            <p:nvSpPr>
              <p:cNvPr id="202" name="Google Shape;202;g104dfc26e88_3_11"/>
              <p:cNvSpPr txBox="1"/>
              <p:nvPr/>
            </p:nvSpPr>
            <p:spPr>
              <a:xfrm>
                <a:off x="457200" y="1193511"/>
                <a:ext cx="8229600" cy="2868319"/>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smtClean="0"/>
                  <a:t>程式中也使用 </a:t>
                </a:r>
                <a:r>
                  <a:rPr lang="en-US" altLang="zh-TW" sz="1800" dirty="0" err="1"/>
                  <a:t>qc.s</a:t>
                </a:r>
                <a:r>
                  <a:rPr lang="en-US" altLang="zh-TW" sz="1800" dirty="0"/>
                  <a:t>(2) </a:t>
                </a:r>
                <a:r>
                  <a:rPr lang="zh-TW" altLang="en-US" sz="1800" dirty="0"/>
                  <a:t>在索引值為 </a:t>
                </a:r>
                <a:r>
                  <a:rPr lang="en-US" altLang="zh-TW" sz="1800" dirty="0"/>
                  <a:t>2 </a:t>
                </a:r>
                <a:r>
                  <a:rPr lang="zh-TW" altLang="en-US" sz="1800" dirty="0"/>
                  <a:t>的量子位元進行 </a:t>
                </a:r>
                <a:r>
                  <a:rPr lang="en-US" altLang="zh-TW" sz="1800" dirty="0">
                    <a:solidFill>
                      <a:srgbClr val="FF0000"/>
                    </a:solidFill>
                  </a:rPr>
                  <a:t>S </a:t>
                </a:r>
                <a:r>
                  <a:rPr lang="zh-TW" altLang="en-US" sz="1800" dirty="0">
                    <a:solidFill>
                      <a:srgbClr val="FF0000"/>
                    </a:solidFill>
                  </a:rPr>
                  <a:t>閘</a:t>
                </a:r>
                <a:r>
                  <a:rPr lang="zh-TW" altLang="en-US" sz="1800" dirty="0"/>
                  <a:t>運算。</a:t>
                </a:r>
                <a:r>
                  <a:rPr lang="en-US" altLang="zh-TW" sz="1800" dirty="0">
                    <a:solidFill>
                      <a:srgbClr val="FF0000"/>
                    </a:solidFill>
                  </a:rPr>
                  <a:t>S </a:t>
                </a:r>
                <a:r>
                  <a:rPr lang="zh-TW" altLang="en-US" sz="1800" dirty="0">
                    <a:solidFill>
                      <a:srgbClr val="FF0000"/>
                    </a:solidFill>
                  </a:rPr>
                  <a:t>閘</a:t>
                </a:r>
                <a:r>
                  <a:rPr lang="zh-TW" altLang="en-US" sz="1800" dirty="0"/>
                  <a:t>也稱為 </a:t>
                </a:r>
                <a14:m>
                  <m:oMath xmlns:m="http://schemas.openxmlformats.org/officeDocument/2006/math">
                    <m:rad>
                      <m:radPr>
                        <m:degHide m:val="on"/>
                        <m:ctrlPr>
                          <a:rPr lang="zh-TW" altLang="en-US" sz="1800" i="1" smtClean="0">
                            <a:solidFill>
                              <a:srgbClr val="FF0000"/>
                            </a:solidFill>
                            <a:latin typeface="Cambria Math" panose="02040503050406030204" pitchFamily="18" charset="0"/>
                          </a:rPr>
                        </m:ctrlPr>
                      </m:radPr>
                      <m:deg/>
                      <m:e>
                        <m:r>
                          <a:rPr lang="en-US" altLang="zh-TW" sz="1800" b="0" i="1" smtClean="0">
                            <a:solidFill>
                              <a:srgbClr val="FF0000"/>
                            </a:solidFill>
                            <a:latin typeface="Cambria Math" panose="02040503050406030204" pitchFamily="18" charset="0"/>
                          </a:rPr>
                          <m:t>𝑧</m:t>
                        </m:r>
                      </m:e>
                    </m:rad>
                  </m:oMath>
                </a14:m>
                <a:r>
                  <a:rPr lang="zh-TW" altLang="en-US" sz="1800" dirty="0" smtClean="0">
                    <a:solidFill>
                      <a:srgbClr val="FF0000"/>
                    </a:solidFill>
                  </a:rPr>
                  <a:t> 閘（</a:t>
                </a:r>
                <a:r>
                  <a:rPr lang="en-US" altLang="zh-TW" sz="1800" dirty="0">
                    <a:solidFill>
                      <a:srgbClr val="FF0000"/>
                    </a:solidFill>
                  </a:rPr>
                  <a:t>square root of Z gate</a:t>
                </a:r>
                <a:r>
                  <a:rPr lang="zh-TW" altLang="en-US" sz="1800" dirty="0">
                    <a:solidFill>
                      <a:srgbClr val="FF0000"/>
                    </a:solidFill>
                  </a:rPr>
                  <a:t>）</a:t>
                </a:r>
                <a:r>
                  <a:rPr lang="zh-TW" altLang="en-US" sz="1800" dirty="0"/>
                  <a:t>，因為執行</a:t>
                </a:r>
                <a:r>
                  <a:rPr lang="zh-TW" altLang="en-US" sz="1800" dirty="0">
                    <a:solidFill>
                      <a:srgbClr val="FF0000"/>
                    </a:solidFill>
                  </a:rPr>
                  <a:t>兩次 </a:t>
                </a:r>
                <a:r>
                  <a:rPr lang="en-US" altLang="zh-TW" sz="1800" dirty="0">
                    <a:solidFill>
                      <a:srgbClr val="FF0000"/>
                    </a:solidFill>
                  </a:rPr>
                  <a:t>S </a:t>
                </a:r>
                <a:r>
                  <a:rPr lang="zh-TW" altLang="en-US" sz="1800" dirty="0">
                    <a:solidFill>
                      <a:srgbClr val="FF0000"/>
                    </a:solidFill>
                  </a:rPr>
                  <a:t>閘運算</a:t>
                </a:r>
                <a:r>
                  <a:rPr lang="zh-TW" altLang="en-US" sz="1800" dirty="0"/>
                  <a:t>相當於</a:t>
                </a:r>
                <a:r>
                  <a:rPr lang="zh-TW" altLang="en-US" sz="1800" dirty="0">
                    <a:solidFill>
                      <a:srgbClr val="FF0000"/>
                    </a:solidFill>
                  </a:rPr>
                  <a:t>一個 </a:t>
                </a:r>
                <a:r>
                  <a:rPr lang="en-US" altLang="zh-TW" sz="1800" dirty="0">
                    <a:solidFill>
                      <a:srgbClr val="FF0000"/>
                    </a:solidFill>
                  </a:rPr>
                  <a:t>Z </a:t>
                </a:r>
                <a:r>
                  <a:rPr lang="zh-TW" altLang="en-US" sz="1800" dirty="0">
                    <a:solidFill>
                      <a:srgbClr val="FF0000"/>
                    </a:solidFill>
                  </a:rPr>
                  <a:t>閘運算</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實際上</a:t>
                </a:r>
                <a:r>
                  <a:rPr lang="zh-TW" altLang="en-US" sz="1800" dirty="0" smtClean="0"/>
                  <a:t>，</a:t>
                </a:r>
                <a:r>
                  <a:rPr lang="en-US" altLang="zh-TW" sz="1800" dirty="0" smtClean="0"/>
                  <a:t>S </a:t>
                </a:r>
                <a:r>
                  <a:rPr lang="zh-TW" altLang="en-US" sz="1800" dirty="0"/>
                  <a:t>閘運算相當於將量子位元向量針對布洛赫球面 </a:t>
                </a:r>
                <a:r>
                  <a:rPr lang="en-US" altLang="zh-TW" sz="1800" dirty="0">
                    <a:solidFill>
                      <a:srgbClr val="FF0000"/>
                    </a:solidFill>
                  </a:rPr>
                  <a:t>Z </a:t>
                </a:r>
                <a:r>
                  <a:rPr lang="zh-TW" altLang="en-US" sz="1800" dirty="0">
                    <a:solidFill>
                      <a:srgbClr val="FF0000"/>
                    </a:solidFill>
                  </a:rPr>
                  <a:t>軸旋轉 </a:t>
                </a:r>
                <a:r>
                  <a:rPr lang="en-US" altLang="zh-TW" sz="1800" dirty="0">
                    <a:solidFill>
                      <a:srgbClr val="FF0000"/>
                    </a:solidFill>
                  </a:rPr>
                  <a:t>π/2 </a:t>
                </a:r>
                <a:r>
                  <a:rPr lang="zh-TW" altLang="en-US" sz="1800" dirty="0">
                    <a:solidFill>
                      <a:srgbClr val="FF0000"/>
                    </a:solidFill>
                  </a:rPr>
                  <a:t>弳</a:t>
                </a:r>
                <a:r>
                  <a:rPr lang="zh-TW" altLang="en-US" sz="1800" dirty="0"/>
                  <a:t>，也是一種</a:t>
                </a:r>
                <a:r>
                  <a:rPr lang="zh-TW" altLang="en-US" sz="1800" dirty="0">
                    <a:solidFill>
                      <a:srgbClr val="FF0000"/>
                    </a:solidFill>
                  </a:rPr>
                  <a:t>相位</a:t>
                </a:r>
                <a:r>
                  <a:rPr lang="zh-TW" altLang="en-US" sz="1800" dirty="0" smtClean="0">
                    <a:solidFill>
                      <a:srgbClr val="FF0000"/>
                    </a:solidFill>
                  </a:rPr>
                  <a:t>調整</a:t>
                </a:r>
                <a:r>
                  <a:rPr lang="zh-TW" altLang="en-US" sz="1800" dirty="0"/>
                  <a:t>，就是相當於是帶有 </a:t>
                </a:r>
                <a:r>
                  <a:rPr lang="en-US" altLang="zh-TW" sz="1800" dirty="0">
                    <a:solidFill>
                      <a:srgbClr val="FF0000"/>
                    </a:solidFill>
                  </a:rPr>
                  <a:t>π/2 </a:t>
                </a:r>
                <a:r>
                  <a:rPr lang="zh-TW" altLang="en-US" sz="1800" dirty="0">
                    <a:solidFill>
                      <a:srgbClr val="FF0000"/>
                    </a:solidFill>
                  </a:rPr>
                  <a:t>弳參數的 </a:t>
                </a:r>
                <a:r>
                  <a:rPr lang="en-US" altLang="zh-TW" sz="1800" dirty="0">
                    <a:solidFill>
                      <a:srgbClr val="FF0000"/>
                    </a:solidFill>
                  </a:rPr>
                  <a:t>P </a:t>
                </a:r>
                <a:r>
                  <a:rPr lang="zh-TW" altLang="en-US" sz="1800" dirty="0">
                    <a:solidFill>
                      <a:srgbClr val="FF0000"/>
                    </a:solidFill>
                  </a:rPr>
                  <a:t>閘運算</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程式中也使用 </a:t>
                </a:r>
                <a:r>
                  <a:rPr lang="en-US" altLang="zh-TW" sz="1800" dirty="0"/>
                  <a:t>qc.t(3) </a:t>
                </a:r>
                <a:r>
                  <a:rPr lang="zh-TW" altLang="en-US" sz="1800" dirty="0"/>
                  <a:t>在索引值為 </a:t>
                </a:r>
                <a:r>
                  <a:rPr lang="en-US" altLang="zh-TW" sz="1800" dirty="0"/>
                  <a:t>3 </a:t>
                </a:r>
                <a:r>
                  <a:rPr lang="zh-TW" altLang="en-US" sz="1800" dirty="0"/>
                  <a:t>的量子位元進行 </a:t>
                </a:r>
                <a:r>
                  <a:rPr lang="en-US" altLang="zh-TW" sz="1800" dirty="0">
                    <a:solidFill>
                      <a:srgbClr val="FF0000"/>
                    </a:solidFill>
                  </a:rPr>
                  <a:t>T </a:t>
                </a:r>
                <a:r>
                  <a:rPr lang="zh-TW" altLang="en-US" sz="1800" dirty="0">
                    <a:solidFill>
                      <a:srgbClr val="FF0000"/>
                    </a:solidFill>
                  </a:rPr>
                  <a:t>閘</a:t>
                </a:r>
                <a:r>
                  <a:rPr lang="zh-TW" altLang="en-US" sz="1800" dirty="0"/>
                  <a:t>運算。</a:t>
                </a:r>
                <a:r>
                  <a:rPr lang="en-US" altLang="zh-TW" sz="1800" dirty="0">
                    <a:solidFill>
                      <a:srgbClr val="FF0000"/>
                    </a:solidFill>
                  </a:rPr>
                  <a:t>T </a:t>
                </a:r>
                <a:r>
                  <a:rPr lang="zh-TW" altLang="en-US" sz="1800" dirty="0">
                    <a:solidFill>
                      <a:srgbClr val="FF0000"/>
                    </a:solidFill>
                  </a:rPr>
                  <a:t>閘</a:t>
                </a:r>
                <a:r>
                  <a:rPr lang="zh-TW" altLang="en-US" sz="1800" dirty="0"/>
                  <a:t>也稱為 </a:t>
                </a:r>
                <a14:m>
                  <m:oMath xmlns:m="http://schemas.openxmlformats.org/officeDocument/2006/math">
                    <m:rad>
                      <m:radPr>
                        <m:ctrlPr>
                          <a:rPr lang="zh-TW" altLang="en-US" sz="1800" i="1" smtClean="0">
                            <a:solidFill>
                              <a:srgbClr val="FF0000"/>
                            </a:solidFill>
                            <a:latin typeface="Cambria Math" panose="02040503050406030204" pitchFamily="18" charset="0"/>
                          </a:rPr>
                        </m:ctrlPr>
                      </m:radPr>
                      <m:deg>
                        <m:r>
                          <m:rPr>
                            <m:brk m:alnAt="7"/>
                          </m:rPr>
                          <a:rPr lang="en-US" altLang="zh-TW" sz="1800" b="0" i="1" smtClean="0">
                            <a:solidFill>
                              <a:srgbClr val="FF0000"/>
                            </a:solidFill>
                            <a:latin typeface="Cambria Math" panose="02040503050406030204" pitchFamily="18" charset="0"/>
                          </a:rPr>
                          <m:t>4</m:t>
                        </m:r>
                      </m:deg>
                      <m:e>
                        <m:r>
                          <a:rPr lang="en-US" altLang="zh-TW" sz="1800" b="0" i="1" smtClean="0">
                            <a:solidFill>
                              <a:srgbClr val="FF0000"/>
                            </a:solidFill>
                            <a:latin typeface="Cambria Math" panose="02040503050406030204" pitchFamily="18" charset="0"/>
                          </a:rPr>
                          <m:t>𝑧</m:t>
                        </m:r>
                      </m:e>
                    </m:rad>
                  </m:oMath>
                </a14:m>
                <a:r>
                  <a:rPr lang="zh-TW" altLang="en-US" sz="1800" dirty="0" smtClean="0">
                    <a:solidFill>
                      <a:srgbClr val="FF0000"/>
                    </a:solidFill>
                  </a:rPr>
                  <a:t> 閘</a:t>
                </a:r>
                <a:r>
                  <a:rPr lang="zh-TW" altLang="en-US" sz="1800" dirty="0" smtClean="0"/>
                  <a:t>，因為</a:t>
                </a:r>
                <a:r>
                  <a:rPr lang="zh-TW" altLang="en-US" sz="1800" dirty="0"/>
                  <a:t>執行 </a:t>
                </a:r>
                <a:r>
                  <a:rPr lang="en-US" altLang="zh-TW" sz="1800" dirty="0">
                    <a:solidFill>
                      <a:srgbClr val="FF0000"/>
                    </a:solidFill>
                  </a:rPr>
                  <a:t>4 </a:t>
                </a:r>
                <a:r>
                  <a:rPr lang="zh-TW" altLang="en-US" sz="1800" dirty="0">
                    <a:solidFill>
                      <a:srgbClr val="FF0000"/>
                    </a:solidFill>
                  </a:rPr>
                  <a:t>次 </a:t>
                </a:r>
                <a:r>
                  <a:rPr lang="en-US" altLang="zh-TW" sz="1800" dirty="0">
                    <a:solidFill>
                      <a:srgbClr val="FF0000"/>
                    </a:solidFill>
                  </a:rPr>
                  <a:t>T </a:t>
                </a:r>
                <a:r>
                  <a:rPr lang="zh-TW" altLang="en-US" sz="1800" dirty="0">
                    <a:solidFill>
                      <a:srgbClr val="FF0000"/>
                    </a:solidFill>
                  </a:rPr>
                  <a:t>閘運算</a:t>
                </a:r>
                <a:r>
                  <a:rPr lang="zh-TW" altLang="en-US" sz="1800" dirty="0"/>
                  <a:t>相當於</a:t>
                </a:r>
                <a:r>
                  <a:rPr lang="zh-TW" altLang="en-US" sz="1800" dirty="0">
                    <a:solidFill>
                      <a:srgbClr val="FF0000"/>
                    </a:solidFill>
                  </a:rPr>
                  <a:t>一個 </a:t>
                </a:r>
                <a:r>
                  <a:rPr lang="en-US" altLang="zh-TW" sz="1800" dirty="0">
                    <a:solidFill>
                      <a:srgbClr val="FF0000"/>
                    </a:solidFill>
                  </a:rPr>
                  <a:t>Z </a:t>
                </a:r>
                <a:r>
                  <a:rPr lang="zh-TW" altLang="en-US" sz="1800" dirty="0">
                    <a:solidFill>
                      <a:srgbClr val="FF0000"/>
                    </a:solidFill>
                  </a:rPr>
                  <a:t>閘運算</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實際上，</a:t>
                </a:r>
                <a:r>
                  <a:rPr lang="en-US" altLang="zh-TW" sz="1800" dirty="0">
                    <a:solidFill>
                      <a:srgbClr val="FF0000"/>
                    </a:solidFill>
                  </a:rPr>
                  <a:t>T </a:t>
                </a:r>
                <a:r>
                  <a:rPr lang="zh-TW" altLang="en-US" sz="1800" dirty="0">
                    <a:solidFill>
                      <a:srgbClr val="FF0000"/>
                    </a:solidFill>
                  </a:rPr>
                  <a:t>閘</a:t>
                </a:r>
                <a:r>
                  <a:rPr lang="zh-TW" altLang="en-US" sz="1800" dirty="0"/>
                  <a:t>運算相當於將量子</a:t>
                </a:r>
                <a:r>
                  <a:rPr lang="zh-TW" altLang="en-US" sz="1800" dirty="0" smtClean="0"/>
                  <a:t>位元</a:t>
                </a:r>
                <a:r>
                  <a:rPr lang="zh-TW" altLang="en-US" sz="1800" dirty="0"/>
                  <a:t>向量針對布洛赫球面 </a:t>
                </a:r>
                <a:r>
                  <a:rPr lang="en-US" altLang="zh-TW" sz="1800" dirty="0">
                    <a:solidFill>
                      <a:srgbClr val="FF0000"/>
                    </a:solidFill>
                  </a:rPr>
                  <a:t>Z </a:t>
                </a:r>
                <a:r>
                  <a:rPr lang="zh-TW" altLang="en-US" sz="1800" dirty="0">
                    <a:solidFill>
                      <a:srgbClr val="FF0000"/>
                    </a:solidFill>
                  </a:rPr>
                  <a:t>軸旋轉 </a:t>
                </a:r>
                <a:r>
                  <a:rPr lang="en-US" altLang="zh-TW" sz="1800" dirty="0">
                    <a:solidFill>
                      <a:srgbClr val="FF0000"/>
                    </a:solidFill>
                  </a:rPr>
                  <a:t>π/4 </a:t>
                </a:r>
                <a:r>
                  <a:rPr lang="zh-TW" altLang="en-US" sz="1800" dirty="0">
                    <a:solidFill>
                      <a:srgbClr val="FF0000"/>
                    </a:solidFill>
                  </a:rPr>
                  <a:t>弳</a:t>
                </a:r>
                <a:r>
                  <a:rPr lang="zh-TW" altLang="en-US" sz="1800" dirty="0"/>
                  <a:t>，也就是相當於是帶有 </a:t>
                </a:r>
                <a:r>
                  <a:rPr lang="en-US" altLang="zh-TW" sz="1800" dirty="0">
                    <a:solidFill>
                      <a:srgbClr val="FF0000"/>
                    </a:solidFill>
                  </a:rPr>
                  <a:t>π/4 </a:t>
                </a:r>
                <a:r>
                  <a:rPr lang="zh-TW" altLang="en-US" sz="1800" dirty="0">
                    <a:solidFill>
                      <a:srgbClr val="FF0000"/>
                    </a:solidFill>
                  </a:rPr>
                  <a:t>弳參數的 </a:t>
                </a:r>
                <a:r>
                  <a:rPr lang="en-US" altLang="zh-TW" sz="1800" dirty="0">
                    <a:solidFill>
                      <a:srgbClr val="FF0000"/>
                    </a:solidFill>
                  </a:rPr>
                  <a:t>P </a:t>
                </a:r>
                <a:r>
                  <a:rPr lang="zh-TW" altLang="en-US" sz="1800" dirty="0" smtClean="0">
                    <a:solidFill>
                      <a:srgbClr val="FF0000"/>
                    </a:solidFill>
                  </a:rPr>
                  <a:t>閘運算</a:t>
                </a:r>
                <a:r>
                  <a:rPr lang="zh-TW" altLang="en-US" sz="1800" dirty="0"/>
                  <a:t>。</a:t>
                </a:r>
                <a:endParaRPr lang="en-US" altLang="zh-TW" sz="1800" dirty="0" smtClean="0"/>
              </a:p>
              <a:p>
                <a:pPr marL="457200" indent="-342900" algn="just">
                  <a:buClr>
                    <a:schemeClr val="dk1"/>
                  </a:buClr>
                  <a:buSzPts val="1800"/>
                  <a:buFont typeface="Arial"/>
                  <a:buChar char="●"/>
                </a:pPr>
                <a:endParaRPr lang="en-US" altLang="zh-TW" sz="1800" baseline="30000" dirty="0"/>
              </a:p>
            </p:txBody>
          </p:sp>
        </mc:Choice>
        <mc:Fallback>
          <p:sp>
            <p:nvSpPr>
              <p:cNvPr id="202" name="Google Shape;202;g104dfc26e88_3_11"/>
              <p:cNvSpPr txBox="1">
                <a:spLocks noRot="1" noChangeAspect="1" noMove="1" noResize="1" noEditPoints="1" noAdjustHandles="1" noChangeArrowheads="1" noChangeShapeType="1" noTextEdit="1"/>
              </p:cNvSpPr>
              <p:nvPr/>
            </p:nvSpPr>
            <p:spPr>
              <a:xfrm>
                <a:off x="457200" y="1193511"/>
                <a:ext cx="8229600" cy="2868319"/>
              </a:xfrm>
              <a:prstGeom prst="rect">
                <a:avLst/>
              </a:prstGeom>
              <a:blipFill>
                <a:blip r:embed="rId3"/>
                <a:stretch>
                  <a:fillRect r="-593"/>
                </a:stretch>
              </a:blipFill>
              <a:ln>
                <a:noFill/>
              </a:ln>
            </p:spPr>
            <p:txBody>
              <a:bodyPr/>
              <a:lstStyle/>
              <a:p>
                <a:r>
                  <a:rPr lang="zh-TW" altLang="en-US">
                    <a:noFill/>
                  </a:rPr>
                  <a:t> </a:t>
                </a:r>
              </a:p>
            </p:txBody>
          </p:sp>
        </mc:Fallback>
      </mc:AlternateContent>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63</a:t>
            </a:fld>
            <a:endParaRPr/>
          </a:p>
        </p:txBody>
      </p:sp>
    </p:spTree>
    <p:extLst>
      <p:ext uri="{BB962C8B-B14F-4D97-AF65-F5344CB8AC3E}">
        <p14:creationId xmlns:p14="http://schemas.microsoft.com/office/powerpoint/2010/main" val="222792624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156987" y="28046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3.10a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smtClean="0">
                <a:latin typeface="Calibri"/>
                <a:ea typeface="Calibri"/>
                <a:cs typeface="Calibri"/>
                <a:sym typeface="Calibri"/>
              </a:rPr>
              <a:t>1:</a:t>
            </a:r>
            <a:endParaRPr dirty="0"/>
          </a:p>
        </p:txBody>
      </p:sp>
      <p:sp>
        <p:nvSpPr>
          <p:cNvPr id="202" name="Google Shape;202;g104dfc26e88_3_11"/>
          <p:cNvSpPr txBox="1"/>
          <p:nvPr/>
        </p:nvSpPr>
        <p:spPr>
          <a:xfrm>
            <a:off x="0" y="1078345"/>
            <a:ext cx="8229600" cy="461635"/>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t>最後，我們在以下的範例程式介紹 </a:t>
            </a:r>
            <a:r>
              <a:rPr lang="en-US" altLang="zh-TW" sz="1800" dirty="0"/>
              <a:t>I </a:t>
            </a:r>
            <a:r>
              <a:rPr lang="zh-TW" altLang="en-US" sz="1800" dirty="0"/>
              <a:t>閘與 </a:t>
            </a:r>
            <a:r>
              <a:rPr lang="en-US" altLang="zh-TW" sz="1800" dirty="0"/>
              <a:t>U </a:t>
            </a:r>
            <a:r>
              <a:rPr lang="zh-TW" altLang="en-US" sz="1800" dirty="0"/>
              <a:t>閘：</a:t>
            </a: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64</a:t>
            </a:fld>
            <a:endParaRPr/>
          </a:p>
        </p:txBody>
      </p:sp>
      <p:sp>
        <p:nvSpPr>
          <p:cNvPr id="2" name="矩形 1"/>
          <p:cNvSpPr/>
          <p:nvPr/>
        </p:nvSpPr>
        <p:spPr>
          <a:xfrm>
            <a:off x="152398" y="1459285"/>
            <a:ext cx="5464630" cy="1569660"/>
          </a:xfrm>
          <a:prstGeom prst="rect">
            <a:avLst/>
          </a:prstGeom>
        </p:spPr>
        <p:txBody>
          <a:bodyPr wrap="square">
            <a:spAutoFit/>
          </a:bodyPr>
          <a:lstStyle/>
          <a:p>
            <a:r>
              <a:rPr lang="en-US" altLang="zh-TW" sz="1600" dirty="0">
                <a:solidFill>
                  <a:srgbClr val="3333FF"/>
                </a:solidFill>
                <a:latin typeface="Arial Narrow" panose="020B0606020202030204" pitchFamily="34" charset="0"/>
              </a:rPr>
              <a:t> 1 #Program 3.10a Apply RX-, I-, and U-gate to qubit</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import math</a:t>
            </a:r>
          </a:p>
          <a:p>
            <a:r>
              <a:rPr lang="en-US" altLang="zh-TW" sz="1600" dirty="0">
                <a:solidFill>
                  <a:srgbClr val="3333FF"/>
                </a:solidFill>
                <a:latin typeface="Arial Narrow" panose="020B0606020202030204" pitchFamily="34" charset="0"/>
              </a:rPr>
              <a:t> 4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(4)</a:t>
            </a:r>
          </a:p>
          <a:p>
            <a:r>
              <a:rPr lang="en-US" altLang="zh-TW" sz="1600" dirty="0">
                <a:solidFill>
                  <a:srgbClr val="3333FF"/>
                </a:solidFill>
                <a:latin typeface="Arial Narrow" panose="020B0606020202030204" pitchFamily="34" charset="0"/>
              </a:rPr>
              <a:t> 5 </a:t>
            </a:r>
            <a:r>
              <a:rPr lang="en-US" altLang="zh-TW" sz="1600" dirty="0" err="1">
                <a:solidFill>
                  <a:srgbClr val="3333FF"/>
                </a:solidFill>
                <a:latin typeface="Arial Narrow" panose="020B0606020202030204" pitchFamily="34" charset="0"/>
              </a:rPr>
              <a:t>qc.rx</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math.pi</a:t>
            </a:r>
            <a:r>
              <a:rPr lang="en-US" altLang="zh-TW" sz="1600" dirty="0">
                <a:solidFill>
                  <a:srgbClr val="3333FF"/>
                </a:solidFill>
                <a:latin typeface="Arial Narrow" panose="020B0606020202030204" pitchFamily="34" charset="0"/>
              </a:rPr>
              <a:t>/2, [0,1,2,3])</a:t>
            </a:r>
          </a:p>
          <a:p>
            <a:r>
              <a:rPr lang="en-US" altLang="zh-TW" sz="1600" dirty="0">
                <a:solidFill>
                  <a:srgbClr val="3333FF"/>
                </a:solidFill>
                <a:latin typeface="Arial Narrow" panose="020B0606020202030204" pitchFamily="34" charset="0"/>
              </a:rPr>
              <a:t> 6 </a:t>
            </a:r>
            <a:r>
              <a:rPr lang="en-US" altLang="zh-TW" sz="1600" dirty="0" err="1">
                <a:solidFill>
                  <a:srgbClr val="3333FF"/>
                </a:solidFill>
                <a:latin typeface="Arial Narrow" panose="020B0606020202030204" pitchFamily="34" charset="0"/>
              </a:rPr>
              <a:t>qc.i</a:t>
            </a:r>
            <a:r>
              <a:rPr lang="en-US" altLang="zh-TW" sz="1600" dirty="0">
                <a:solidFill>
                  <a:srgbClr val="3333FF"/>
                </a:solidFill>
                <a:latin typeface="Arial Narrow" panose="020B0606020202030204" pitchFamily="34" charset="0"/>
              </a:rPr>
              <a:t>(1)</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4463142" y="1515298"/>
            <a:ext cx="4093030" cy="3140877"/>
          </a:xfrm>
          <a:prstGeom prst="wedgeRectCallout">
            <a:avLst>
              <a:gd name="adj1" fmla="val -88846"/>
              <a:gd name="adj2" fmla="val -2755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套件中的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a:solidFill>
                  <a:srgbClr val="FF0000"/>
                </a:solidFill>
              </a:rPr>
              <a:t>math </a:t>
            </a:r>
            <a:r>
              <a:rPr lang="zh-TW" altLang="en-US" dirty="0">
                <a:solidFill>
                  <a:srgbClr val="FF0000"/>
                </a:solidFill>
              </a:rPr>
              <a:t>模組</a:t>
            </a:r>
            <a:r>
              <a:rPr lang="zh-TW" altLang="en-US" dirty="0" smtClean="0">
                <a:solidFill>
                  <a:srgbClr val="FF0000"/>
                </a:solidFill>
              </a:rPr>
              <a:t>。</a:t>
            </a:r>
            <a:endParaRPr lang="en-US" altLang="zh-TW" dirty="0" smtClean="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(4) </a:t>
            </a:r>
            <a:r>
              <a:rPr lang="zh-TW" altLang="en-US" dirty="0">
                <a:solidFill>
                  <a:srgbClr val="FF0000"/>
                </a:solidFill>
              </a:rPr>
              <a:t>建構一個包含 </a:t>
            </a:r>
            <a:r>
              <a:rPr lang="en-US" altLang="zh-TW" dirty="0">
                <a:solidFill>
                  <a:srgbClr val="FF0000"/>
                </a:solidFill>
              </a:rPr>
              <a:t>4 </a:t>
            </a:r>
            <a:r>
              <a:rPr lang="zh-TW" altLang="en-US" dirty="0">
                <a:solidFill>
                  <a:srgbClr val="FF0000"/>
                </a:solidFill>
              </a:rPr>
              <a:t>個量子位元的量子線路物件</a:t>
            </a:r>
            <a:r>
              <a:rPr lang="zh-TW" altLang="en-US" dirty="0" smtClean="0">
                <a:solidFill>
                  <a:srgbClr val="FF0000"/>
                </a:solidFill>
              </a:rPr>
              <a:t>，儲存</a:t>
            </a:r>
            <a:r>
              <a:rPr lang="zh-TW" altLang="en-US" dirty="0">
                <a:solidFill>
                  <a:srgbClr val="FF0000"/>
                </a:solidFill>
              </a:rPr>
              <a:t>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err="1">
                <a:solidFill>
                  <a:srgbClr val="FF0000"/>
                </a:solidFill>
              </a:rPr>
              <a:t>qc.rx</a:t>
            </a:r>
            <a:r>
              <a:rPr lang="en-US" altLang="zh-TW" dirty="0">
                <a:solidFill>
                  <a:srgbClr val="FF0000"/>
                </a:solidFill>
              </a:rPr>
              <a:t>(</a:t>
            </a:r>
            <a:r>
              <a:rPr lang="en-US" altLang="zh-TW" dirty="0" err="1">
                <a:solidFill>
                  <a:srgbClr val="FF0000"/>
                </a:solidFill>
              </a:rPr>
              <a:t>math.pi</a:t>
            </a:r>
            <a:r>
              <a:rPr lang="en-US" altLang="zh-TW" dirty="0">
                <a:solidFill>
                  <a:srgbClr val="FF0000"/>
                </a:solidFill>
              </a:rPr>
              <a:t>/2, [0,1,2,3])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rx</a:t>
            </a:r>
            <a:r>
              <a:rPr lang="en-US" altLang="zh-TW" dirty="0">
                <a:solidFill>
                  <a:srgbClr val="FF0000"/>
                </a:solidFill>
              </a:rPr>
              <a:t> </a:t>
            </a:r>
            <a:r>
              <a:rPr lang="zh-TW" altLang="en-US" dirty="0">
                <a:solidFill>
                  <a:srgbClr val="FF0000"/>
                </a:solidFill>
              </a:rPr>
              <a:t>方法，</a:t>
            </a:r>
            <a:r>
              <a:rPr lang="zh-TW" altLang="en-US" dirty="0" smtClean="0">
                <a:solidFill>
                  <a:srgbClr val="FF0000"/>
                </a:solidFill>
              </a:rPr>
              <a:t>將量子</a:t>
            </a:r>
            <a:r>
              <a:rPr lang="zh-TW" altLang="en-US" dirty="0">
                <a:solidFill>
                  <a:srgbClr val="FF0000"/>
                </a:solidFill>
              </a:rPr>
              <a:t>線路中索引值為 </a:t>
            </a:r>
            <a:r>
              <a:rPr lang="en-US" altLang="zh-TW" dirty="0">
                <a:solidFill>
                  <a:srgbClr val="FF0000"/>
                </a:solidFill>
              </a:rPr>
              <a:t>0</a:t>
            </a:r>
            <a:r>
              <a:rPr lang="zh-TW" altLang="en-US" dirty="0">
                <a:solidFill>
                  <a:srgbClr val="FF0000"/>
                </a:solidFill>
              </a:rPr>
              <a:t>、</a:t>
            </a:r>
            <a:r>
              <a:rPr lang="en-US" altLang="zh-TW" dirty="0">
                <a:solidFill>
                  <a:srgbClr val="FF0000"/>
                </a:solidFill>
              </a:rPr>
              <a:t>1</a:t>
            </a:r>
            <a:r>
              <a:rPr lang="zh-TW" altLang="en-US" dirty="0">
                <a:solidFill>
                  <a:srgbClr val="FF0000"/>
                </a:solidFill>
              </a:rPr>
              <a:t>、</a:t>
            </a:r>
            <a:r>
              <a:rPr lang="en-US" altLang="zh-TW" dirty="0">
                <a:solidFill>
                  <a:srgbClr val="FF0000"/>
                </a:solidFill>
              </a:rPr>
              <a:t>2</a:t>
            </a:r>
            <a:r>
              <a:rPr lang="zh-TW" altLang="en-US" dirty="0">
                <a:solidFill>
                  <a:srgbClr val="FF0000"/>
                </a:solidFill>
              </a:rPr>
              <a:t>、</a:t>
            </a:r>
            <a:r>
              <a:rPr lang="en-US" altLang="zh-TW" dirty="0">
                <a:solidFill>
                  <a:srgbClr val="FF0000"/>
                </a:solidFill>
              </a:rPr>
              <a:t>3 </a:t>
            </a:r>
            <a:r>
              <a:rPr lang="zh-TW" altLang="en-US" dirty="0">
                <a:solidFill>
                  <a:srgbClr val="FF0000"/>
                </a:solidFill>
              </a:rPr>
              <a:t>的量子位元進行 </a:t>
            </a:r>
            <a:r>
              <a:rPr lang="en-US" altLang="zh-TW" dirty="0">
                <a:solidFill>
                  <a:srgbClr val="FF0000"/>
                </a:solidFill>
              </a:rPr>
              <a:t>RX </a:t>
            </a:r>
            <a:r>
              <a:rPr lang="zh-TW" altLang="en-US" dirty="0">
                <a:solidFill>
                  <a:srgbClr val="FF0000"/>
                </a:solidFill>
              </a:rPr>
              <a:t>閘運算，代表針對布</a:t>
            </a:r>
            <a:r>
              <a:rPr lang="zh-TW" altLang="en-US" dirty="0" smtClean="0">
                <a:solidFill>
                  <a:srgbClr val="FF0000"/>
                </a:solidFill>
              </a:rPr>
              <a:t>洛赫</a:t>
            </a:r>
            <a:r>
              <a:rPr lang="zh-TW" altLang="en-US" dirty="0">
                <a:solidFill>
                  <a:srgbClr val="FF0000"/>
                </a:solidFill>
              </a:rPr>
              <a:t>球面 </a:t>
            </a:r>
            <a:r>
              <a:rPr lang="en-US" altLang="zh-TW" dirty="0">
                <a:solidFill>
                  <a:srgbClr val="FF0000"/>
                </a:solidFill>
              </a:rPr>
              <a:t>X </a:t>
            </a:r>
            <a:r>
              <a:rPr lang="zh-TW" altLang="en-US" dirty="0">
                <a:solidFill>
                  <a:srgbClr val="FF0000"/>
                </a:solidFill>
              </a:rPr>
              <a:t>軸旋轉 </a:t>
            </a:r>
            <a:r>
              <a:rPr lang="en-US" altLang="zh-TW" dirty="0">
                <a:solidFill>
                  <a:srgbClr val="FF0000"/>
                </a:solidFill>
              </a:rPr>
              <a:t>π/2 </a:t>
            </a:r>
            <a:r>
              <a:rPr lang="zh-TW" altLang="en-US" dirty="0">
                <a:solidFill>
                  <a:srgbClr val="FF0000"/>
                </a:solidFill>
              </a:rPr>
              <a:t>弳。</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6 </a:t>
            </a:r>
            <a:r>
              <a:rPr lang="zh-TW" altLang="en-US" dirty="0">
                <a:solidFill>
                  <a:srgbClr val="FF0000"/>
                </a:solidFill>
              </a:rPr>
              <a:t>行使用 </a:t>
            </a:r>
            <a:r>
              <a:rPr lang="en-US" altLang="zh-TW" dirty="0" err="1">
                <a:solidFill>
                  <a:srgbClr val="FF0000"/>
                </a:solidFill>
              </a:rPr>
              <a:t>qc.i</a:t>
            </a:r>
            <a:r>
              <a:rPr lang="en-US" altLang="zh-TW" dirty="0">
                <a:solidFill>
                  <a:srgbClr val="FF0000"/>
                </a:solidFill>
              </a:rPr>
              <a:t>(1)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i</a:t>
            </a:r>
            <a:r>
              <a:rPr lang="en-US" altLang="zh-TW" dirty="0">
                <a:solidFill>
                  <a:srgbClr val="FF0000"/>
                </a:solidFill>
              </a:rPr>
              <a:t>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1 </a:t>
            </a:r>
            <a:r>
              <a:rPr lang="zh-TW" altLang="en-US" dirty="0">
                <a:solidFill>
                  <a:srgbClr val="FF0000"/>
                </a:solidFill>
              </a:rPr>
              <a:t>的量子位元進行 </a:t>
            </a:r>
            <a:r>
              <a:rPr lang="en-US" altLang="zh-TW" dirty="0">
                <a:solidFill>
                  <a:srgbClr val="FF0000"/>
                </a:solidFill>
              </a:rPr>
              <a:t>I </a:t>
            </a:r>
            <a:r>
              <a:rPr lang="zh-TW" altLang="en-US" dirty="0">
                <a:solidFill>
                  <a:srgbClr val="FF0000"/>
                </a:solidFill>
              </a:rPr>
              <a:t>閘運算，這是單位閘（</a:t>
            </a:r>
            <a:r>
              <a:rPr lang="en-US" altLang="zh-TW" dirty="0">
                <a:solidFill>
                  <a:srgbClr val="FF0000"/>
                </a:solidFill>
              </a:rPr>
              <a:t>identity gate</a:t>
            </a:r>
            <a:r>
              <a:rPr lang="zh-TW" altLang="en-US" dirty="0">
                <a:solidFill>
                  <a:srgbClr val="FF0000"/>
                </a:solidFill>
              </a:rPr>
              <a:t>）運算，量子位元</a:t>
            </a:r>
            <a:r>
              <a:rPr lang="zh-TW" altLang="en-US" dirty="0" smtClean="0">
                <a:solidFill>
                  <a:srgbClr val="FF0000"/>
                </a:solidFill>
              </a:rPr>
              <a:t>不會</a:t>
            </a:r>
            <a:r>
              <a:rPr lang="zh-TW" altLang="en-US" dirty="0">
                <a:solidFill>
                  <a:srgbClr val="FF0000"/>
                </a:solidFill>
              </a:rPr>
              <a:t>有任何變化。</a:t>
            </a:r>
          </a:p>
        </p:txBody>
      </p:sp>
    </p:spTree>
    <p:extLst>
      <p:ext uri="{BB962C8B-B14F-4D97-AF65-F5344CB8AC3E}">
        <p14:creationId xmlns:p14="http://schemas.microsoft.com/office/powerpoint/2010/main" val="506190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156987" y="280462"/>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3.10a </a:t>
            </a:r>
            <a:r>
              <a:rPr lang="zh-TW" altLang="en-US" dirty="0">
                <a:latin typeface="Calibri"/>
                <a:ea typeface="Calibri"/>
                <a:cs typeface="Calibri"/>
                <a:sym typeface="Calibri"/>
              </a:rPr>
              <a:t>程式</a:t>
            </a:r>
            <a:r>
              <a:rPr lang="zh-TW" altLang="en-US" dirty="0" smtClean="0">
                <a:latin typeface="Calibri"/>
                <a:ea typeface="Calibri"/>
                <a:cs typeface="Calibri"/>
                <a:sym typeface="Calibri"/>
              </a:rPr>
              <a:t>解說</a:t>
            </a:r>
            <a:r>
              <a:rPr lang="en-US" altLang="zh-TW" dirty="0">
                <a:latin typeface="Calibri"/>
                <a:ea typeface="Calibri"/>
                <a:cs typeface="Calibri"/>
                <a:sym typeface="Calibri"/>
              </a:rPr>
              <a:t>2</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65</a:t>
            </a:fld>
            <a:endParaRPr/>
          </a:p>
        </p:txBody>
      </p:sp>
      <p:sp>
        <p:nvSpPr>
          <p:cNvPr id="2" name="矩形 1"/>
          <p:cNvSpPr/>
          <p:nvPr/>
        </p:nvSpPr>
        <p:spPr>
          <a:xfrm>
            <a:off x="152398" y="1459285"/>
            <a:ext cx="5464630" cy="830997"/>
          </a:xfrm>
          <a:prstGeom prst="rect">
            <a:avLst/>
          </a:prstGeom>
        </p:spPr>
        <p:txBody>
          <a:bodyPr wrap="square">
            <a:spAutoFit/>
          </a:bodyPr>
          <a:lstStyle/>
          <a:p>
            <a:r>
              <a:rPr lang="en-US" altLang="zh-TW" sz="1600" dirty="0">
                <a:solidFill>
                  <a:srgbClr val="3333FF"/>
                </a:solidFill>
                <a:latin typeface="Arial Narrow" panose="020B0606020202030204" pitchFamily="34" charset="0"/>
              </a:rPr>
              <a:t> </a:t>
            </a:r>
            <a:r>
              <a:rPr lang="en-US" altLang="zh-TW" sz="1600" dirty="0" smtClean="0">
                <a:solidFill>
                  <a:srgbClr val="3333FF"/>
                </a:solidFill>
                <a:latin typeface="Arial Narrow" panose="020B0606020202030204" pitchFamily="34" charset="0"/>
              </a:rPr>
              <a:t>7 </a:t>
            </a:r>
            <a:r>
              <a:rPr lang="en-US" altLang="zh-TW" sz="1600" dirty="0" err="1">
                <a:solidFill>
                  <a:srgbClr val="3333FF"/>
                </a:solidFill>
                <a:latin typeface="Arial Narrow" panose="020B0606020202030204" pitchFamily="34" charset="0"/>
              </a:rPr>
              <a:t>qc.u</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math.pi</a:t>
            </a:r>
            <a:r>
              <a:rPr lang="en-US" altLang="zh-TW" sz="1600" dirty="0">
                <a:solidFill>
                  <a:srgbClr val="3333FF"/>
                </a:solidFill>
                <a:latin typeface="Arial Narrow" panose="020B0606020202030204" pitchFamily="34" charset="0"/>
              </a:rPr>
              <a:t>/2, 0, </a:t>
            </a:r>
            <a:r>
              <a:rPr lang="en-US" altLang="zh-TW" sz="1600" dirty="0" err="1">
                <a:solidFill>
                  <a:srgbClr val="3333FF"/>
                </a:solidFill>
                <a:latin typeface="Arial Narrow" panose="020B0606020202030204" pitchFamily="34" charset="0"/>
              </a:rPr>
              <a:t>math.pi</a:t>
            </a:r>
            <a:r>
              <a:rPr lang="en-US" altLang="zh-TW" sz="1600" dirty="0">
                <a:solidFill>
                  <a:srgbClr val="3333FF"/>
                </a:solidFill>
                <a:latin typeface="Arial Narrow" panose="020B0606020202030204" pitchFamily="34" charset="0"/>
              </a:rPr>
              <a:t>, 2)</a:t>
            </a:r>
          </a:p>
          <a:p>
            <a:r>
              <a:rPr lang="en-US" altLang="zh-TW" sz="1600" dirty="0">
                <a:solidFill>
                  <a:srgbClr val="3333FF"/>
                </a:solidFill>
                <a:latin typeface="Arial Narrow" panose="020B0606020202030204" pitchFamily="34" charset="0"/>
              </a:rPr>
              <a:t> 8 </a:t>
            </a:r>
            <a:r>
              <a:rPr lang="en-US" altLang="zh-TW" sz="1600" dirty="0" err="1">
                <a:solidFill>
                  <a:srgbClr val="3333FF"/>
                </a:solidFill>
                <a:latin typeface="Arial Narrow" panose="020B0606020202030204" pitchFamily="34" charset="0"/>
              </a:rPr>
              <a:t>qc.u</a:t>
            </a:r>
            <a:r>
              <a:rPr lang="en-US" altLang="zh-TW" sz="1600" dirty="0">
                <a:solidFill>
                  <a:srgbClr val="3333FF"/>
                </a:solidFill>
                <a:latin typeface="Arial Narrow" panose="020B0606020202030204" pitchFamily="34" charset="0"/>
              </a:rPr>
              <a:t>(0,0, </a:t>
            </a:r>
            <a:r>
              <a:rPr lang="en-US" altLang="zh-TW" sz="1600" dirty="0" err="1">
                <a:solidFill>
                  <a:srgbClr val="3333FF"/>
                </a:solidFill>
                <a:latin typeface="Arial Narrow" panose="020B0606020202030204" pitchFamily="34" charset="0"/>
              </a:rPr>
              <a:t>math.pi</a:t>
            </a:r>
            <a:r>
              <a:rPr lang="en-US" altLang="zh-TW" sz="1600" dirty="0">
                <a:solidFill>
                  <a:srgbClr val="3333FF"/>
                </a:solidFill>
                <a:latin typeface="Arial Narrow" panose="020B0606020202030204" pitchFamily="34" charset="0"/>
              </a:rPr>
              <a:t>/4, 3)</a:t>
            </a:r>
          </a:p>
          <a:p>
            <a:r>
              <a:rPr lang="en-US" altLang="zh-TW" sz="1600" dirty="0">
                <a:solidFill>
                  <a:srgbClr val="3333FF"/>
                </a:solidFill>
                <a:latin typeface="Arial Narrow" panose="020B0606020202030204" pitchFamily="34" charset="0"/>
              </a:rPr>
              <a:t> 9 </a:t>
            </a:r>
            <a:r>
              <a:rPr lang="en-US" altLang="zh-TW" sz="1600" dirty="0" err="1">
                <a:solidFill>
                  <a:srgbClr val="3333FF"/>
                </a:solidFill>
                <a:latin typeface="Arial Narrow" panose="020B0606020202030204" pitchFamily="34" charset="0"/>
              </a:rPr>
              <a:t>qc.draw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mpl</a:t>
            </a:r>
            <a:r>
              <a:rPr lang="en-US" altLang="zh-TW" sz="1600" dirty="0">
                <a:solidFill>
                  <a:srgbClr val="3333FF"/>
                </a:solidFill>
                <a:latin typeface="Arial Narrow" panose="020B0606020202030204" pitchFamily="34" charset="0"/>
              </a:rPr>
              <a:t>')</a:t>
            </a:r>
            <a:endParaRPr lang="zh-TW" altLang="en-US" sz="1600" dirty="0">
              <a:solidFill>
                <a:srgbClr val="3333FF"/>
              </a:solidFill>
              <a:latin typeface="Arial Narrow" panose="020B0606020202030204" pitchFamily="34" charset="0"/>
            </a:endParaRPr>
          </a:p>
        </p:txBody>
      </p:sp>
      <p:sp>
        <p:nvSpPr>
          <p:cNvPr id="8" name="語音泡泡: 矩形 2">
            <a:extLst>
              <a:ext uri="{FF2B5EF4-FFF2-40B4-BE49-F238E27FC236}">
                <a16:creationId xmlns:a16="http://schemas.microsoft.com/office/drawing/2014/main" id="{CD475BB0-F47E-4007-AA0C-4837354643B8}"/>
              </a:ext>
            </a:extLst>
          </p:cNvPr>
          <p:cNvSpPr/>
          <p:nvPr/>
        </p:nvSpPr>
        <p:spPr>
          <a:xfrm>
            <a:off x="4114800" y="1459285"/>
            <a:ext cx="3897086" cy="2844201"/>
          </a:xfrm>
          <a:prstGeom prst="wedgeRectCallout">
            <a:avLst>
              <a:gd name="adj1" fmla="val -96217"/>
              <a:gd name="adj2" fmla="val -3340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7 </a:t>
            </a:r>
            <a:r>
              <a:rPr lang="zh-TW" altLang="en-US" dirty="0">
                <a:solidFill>
                  <a:srgbClr val="FF0000"/>
                </a:solidFill>
              </a:rPr>
              <a:t>行使用 </a:t>
            </a:r>
            <a:r>
              <a:rPr lang="en-US" altLang="zh-TW" dirty="0" err="1">
                <a:solidFill>
                  <a:srgbClr val="FF0000"/>
                </a:solidFill>
              </a:rPr>
              <a:t>qc.u</a:t>
            </a:r>
            <a:r>
              <a:rPr lang="en-US" altLang="zh-TW" dirty="0">
                <a:solidFill>
                  <a:srgbClr val="FF0000"/>
                </a:solidFill>
              </a:rPr>
              <a:t>(</a:t>
            </a:r>
            <a:r>
              <a:rPr lang="en-US" altLang="zh-TW" dirty="0" err="1">
                <a:solidFill>
                  <a:srgbClr val="FF0000"/>
                </a:solidFill>
              </a:rPr>
              <a:t>math.pi</a:t>
            </a:r>
            <a:r>
              <a:rPr lang="en-US" altLang="zh-TW" dirty="0">
                <a:solidFill>
                  <a:srgbClr val="FF0000"/>
                </a:solidFill>
              </a:rPr>
              <a:t>/2, 0, </a:t>
            </a:r>
            <a:r>
              <a:rPr lang="en-US" altLang="zh-TW" dirty="0" err="1">
                <a:solidFill>
                  <a:srgbClr val="FF0000"/>
                </a:solidFill>
              </a:rPr>
              <a:t>math.pi</a:t>
            </a:r>
            <a:r>
              <a:rPr lang="en-US" altLang="zh-TW" dirty="0">
                <a:solidFill>
                  <a:srgbClr val="FF0000"/>
                </a:solidFill>
              </a:rPr>
              <a:t>, 2) </a:t>
            </a:r>
            <a:r>
              <a:rPr lang="zh-TW" altLang="en-US" dirty="0">
                <a:solidFill>
                  <a:srgbClr val="FF0000"/>
                </a:solidFill>
              </a:rPr>
              <a:t>呼 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u </a:t>
            </a:r>
            <a:r>
              <a:rPr lang="zh-TW" altLang="en-US" dirty="0" smtClean="0">
                <a:solidFill>
                  <a:srgbClr val="FF0000"/>
                </a:solidFill>
              </a:rPr>
              <a:t>方法</a:t>
            </a:r>
            <a:r>
              <a:rPr lang="zh-TW" altLang="en-US" dirty="0">
                <a:solidFill>
                  <a:srgbClr val="FF0000"/>
                </a:solidFill>
              </a:rPr>
              <a:t>，將量子線路中索引值為 </a:t>
            </a:r>
            <a:r>
              <a:rPr lang="en-US" altLang="zh-TW" dirty="0">
                <a:solidFill>
                  <a:srgbClr val="FF0000"/>
                </a:solidFill>
              </a:rPr>
              <a:t>2 </a:t>
            </a:r>
            <a:r>
              <a:rPr lang="zh-TW" altLang="en-US" dirty="0">
                <a:solidFill>
                  <a:srgbClr val="FF0000"/>
                </a:solidFill>
              </a:rPr>
              <a:t>的量子位元進行 </a:t>
            </a:r>
            <a:r>
              <a:rPr lang="en-US" altLang="zh-TW" dirty="0">
                <a:solidFill>
                  <a:srgbClr val="FF0000"/>
                </a:solidFill>
              </a:rPr>
              <a:t>U </a:t>
            </a:r>
            <a:r>
              <a:rPr lang="zh-TW" altLang="en-US" dirty="0">
                <a:solidFill>
                  <a:srgbClr val="FF0000"/>
                </a:solidFill>
              </a:rPr>
              <a:t>閘運算，這是宇閘（</a:t>
            </a:r>
            <a:r>
              <a:rPr lang="en-US" altLang="zh-TW" dirty="0" err="1" smtClean="0">
                <a:solidFill>
                  <a:srgbClr val="FF0000"/>
                </a:solidFill>
              </a:rPr>
              <a:t>universegate</a:t>
            </a:r>
            <a:r>
              <a:rPr lang="zh-TW" altLang="en-US" dirty="0">
                <a:solidFill>
                  <a:srgbClr val="FF0000"/>
                </a:solidFill>
              </a:rPr>
              <a:t>）運算，這個名稱的意思是所有任何單一位元量子閘都可以透過 </a:t>
            </a:r>
            <a:r>
              <a:rPr lang="en-US" altLang="zh-TW" dirty="0">
                <a:solidFill>
                  <a:srgbClr val="FF0000"/>
                </a:solidFill>
              </a:rPr>
              <a:t>U </a:t>
            </a:r>
            <a:r>
              <a:rPr lang="zh-TW" altLang="en-US" dirty="0">
                <a:solidFill>
                  <a:srgbClr val="FF0000"/>
                </a:solidFill>
              </a:rPr>
              <a:t>閘</a:t>
            </a:r>
            <a:r>
              <a:rPr lang="zh-TW" altLang="en-US" dirty="0" smtClean="0">
                <a:solidFill>
                  <a:srgbClr val="FF0000"/>
                </a:solidFill>
              </a:rPr>
              <a:t>完成</a:t>
            </a:r>
            <a:r>
              <a:rPr lang="zh-TW" altLang="en-US" dirty="0">
                <a:solidFill>
                  <a:srgbClr val="FF0000"/>
                </a:solidFill>
              </a:rPr>
              <a:t>，稍後將會詳細說明 </a:t>
            </a:r>
            <a:r>
              <a:rPr lang="en-US" altLang="zh-TW" dirty="0">
                <a:solidFill>
                  <a:srgbClr val="FF0000"/>
                </a:solidFill>
              </a:rPr>
              <a:t>U </a:t>
            </a:r>
            <a:r>
              <a:rPr lang="zh-TW" altLang="en-US" dirty="0">
                <a:solidFill>
                  <a:srgbClr val="FF0000"/>
                </a:solidFill>
              </a:rPr>
              <a:t>閘運算。</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8 </a:t>
            </a:r>
            <a:r>
              <a:rPr lang="zh-TW" altLang="en-US" dirty="0">
                <a:solidFill>
                  <a:srgbClr val="FF0000"/>
                </a:solidFill>
              </a:rPr>
              <a:t>行使用 </a:t>
            </a:r>
            <a:r>
              <a:rPr lang="en-US" altLang="zh-TW" dirty="0" err="1">
                <a:solidFill>
                  <a:srgbClr val="FF0000"/>
                </a:solidFill>
              </a:rPr>
              <a:t>qc.u</a:t>
            </a:r>
            <a:r>
              <a:rPr lang="en-US" altLang="zh-TW" dirty="0">
                <a:solidFill>
                  <a:srgbClr val="FF0000"/>
                </a:solidFill>
              </a:rPr>
              <a:t>(0,0, </a:t>
            </a:r>
            <a:r>
              <a:rPr lang="en-US" altLang="zh-TW" dirty="0" err="1">
                <a:solidFill>
                  <a:srgbClr val="FF0000"/>
                </a:solidFill>
              </a:rPr>
              <a:t>math.pi</a:t>
            </a:r>
            <a:r>
              <a:rPr lang="en-US" altLang="zh-TW" dirty="0">
                <a:solidFill>
                  <a:srgbClr val="FF0000"/>
                </a:solidFill>
              </a:rPr>
              <a:t>/4, 3)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u </a:t>
            </a:r>
            <a:r>
              <a:rPr lang="zh-TW" altLang="en-US" dirty="0">
                <a:solidFill>
                  <a:srgbClr val="FF0000"/>
                </a:solidFill>
              </a:rPr>
              <a:t>方法，將</a:t>
            </a:r>
            <a:r>
              <a:rPr lang="zh-TW" altLang="en-US" dirty="0" smtClean="0">
                <a:solidFill>
                  <a:srgbClr val="FF0000"/>
                </a:solidFill>
              </a:rPr>
              <a:t>量子線路</a:t>
            </a:r>
            <a:r>
              <a:rPr lang="zh-TW" altLang="en-US" dirty="0">
                <a:solidFill>
                  <a:srgbClr val="FF0000"/>
                </a:solidFill>
              </a:rPr>
              <a:t>中索引值為 </a:t>
            </a:r>
            <a:r>
              <a:rPr lang="en-US" altLang="zh-TW" dirty="0">
                <a:solidFill>
                  <a:srgbClr val="FF0000"/>
                </a:solidFill>
              </a:rPr>
              <a:t>3 </a:t>
            </a:r>
            <a:r>
              <a:rPr lang="zh-TW" altLang="en-US" dirty="0">
                <a:solidFill>
                  <a:srgbClr val="FF0000"/>
                </a:solidFill>
              </a:rPr>
              <a:t>的量子位元進行 </a:t>
            </a:r>
            <a:r>
              <a:rPr lang="en-US" altLang="zh-TW" dirty="0">
                <a:solidFill>
                  <a:srgbClr val="FF0000"/>
                </a:solidFill>
              </a:rPr>
              <a:t>U </a:t>
            </a:r>
            <a:r>
              <a:rPr lang="zh-TW" altLang="en-US" dirty="0">
                <a:solidFill>
                  <a:srgbClr val="FF0000"/>
                </a:solidFill>
              </a:rPr>
              <a:t>閘運算。</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9 </a:t>
            </a:r>
            <a:r>
              <a:rPr lang="zh-TW" altLang="en-US" dirty="0">
                <a:solidFill>
                  <a:srgbClr val="FF0000"/>
                </a:solidFill>
              </a:rPr>
              <a:t>行使用 </a:t>
            </a:r>
            <a:r>
              <a:rPr lang="en-US" altLang="zh-TW" dirty="0" err="1">
                <a:solidFill>
                  <a:srgbClr val="FF0000"/>
                </a:solidFill>
              </a:rPr>
              <a:t>qc.draw</a:t>
            </a:r>
            <a:r>
              <a:rPr lang="en-US" altLang="zh-TW" dirty="0">
                <a:solidFill>
                  <a:srgbClr val="FF0000"/>
                </a:solidFill>
              </a:rPr>
              <a:t>('</a:t>
            </a:r>
            <a:r>
              <a:rPr lang="en-US" altLang="zh-TW" dirty="0" err="1">
                <a:solidFill>
                  <a:srgbClr val="FF0000"/>
                </a:solidFill>
              </a:rPr>
              <a:t>mpl</a:t>
            </a:r>
            <a:r>
              <a:rPr lang="en-US" altLang="zh-TW" dirty="0">
                <a:solidFill>
                  <a:srgbClr val="FF0000"/>
                </a:solidFill>
              </a:rPr>
              <a:t>')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draw </a:t>
            </a:r>
            <a:r>
              <a:rPr lang="zh-TW" altLang="en-US" dirty="0">
                <a:solidFill>
                  <a:srgbClr val="FF0000"/>
                </a:solidFill>
              </a:rPr>
              <a:t>方法，並帶入</a:t>
            </a:r>
            <a:r>
              <a:rPr lang="zh-TW" altLang="en-US" dirty="0" smtClean="0">
                <a:solidFill>
                  <a:srgbClr val="FF0000"/>
                </a:solidFill>
              </a:rPr>
              <a:t>參數 </a:t>
            </a:r>
            <a:r>
              <a:rPr lang="en-US" altLang="zh-TW" dirty="0">
                <a:solidFill>
                  <a:srgbClr val="FF0000"/>
                </a:solidFill>
              </a:rPr>
              <a:t>'</a:t>
            </a:r>
            <a:r>
              <a:rPr lang="en-US" altLang="zh-TW" dirty="0" err="1">
                <a:solidFill>
                  <a:srgbClr val="FF0000"/>
                </a:solidFill>
              </a:rPr>
              <a:t>mpl</a:t>
            </a:r>
            <a:r>
              <a:rPr lang="en-US" altLang="zh-TW" dirty="0">
                <a:solidFill>
                  <a:srgbClr val="FF0000"/>
                </a:solidFill>
              </a:rPr>
              <a:t>'</a:t>
            </a:r>
            <a:r>
              <a:rPr lang="zh-TW" altLang="en-US" dirty="0">
                <a:solidFill>
                  <a:srgbClr val="FF0000"/>
                </a:solidFill>
              </a:rPr>
              <a:t>，代表透過 </a:t>
            </a:r>
            <a:r>
              <a:rPr lang="en-US" altLang="zh-TW" dirty="0" err="1">
                <a:solidFill>
                  <a:srgbClr val="FF0000"/>
                </a:solidFill>
              </a:rPr>
              <a:t>matplotlib</a:t>
            </a:r>
            <a:r>
              <a:rPr lang="en-US" altLang="zh-TW" dirty="0">
                <a:solidFill>
                  <a:srgbClr val="FF0000"/>
                </a:solidFill>
              </a:rPr>
              <a:t> </a:t>
            </a:r>
            <a:r>
              <a:rPr lang="zh-TW" altLang="en-US" dirty="0">
                <a:solidFill>
                  <a:srgbClr val="FF0000"/>
                </a:solidFill>
              </a:rPr>
              <a:t>套件顯示量子線路。</a:t>
            </a:r>
          </a:p>
        </p:txBody>
      </p:sp>
      <p:pic>
        <p:nvPicPr>
          <p:cNvPr id="4" name="圖片 3"/>
          <p:cNvPicPr>
            <a:picLocks noChangeAspect="1"/>
          </p:cNvPicPr>
          <p:nvPr/>
        </p:nvPicPr>
        <p:blipFill>
          <a:blip r:embed="rId3"/>
          <a:stretch>
            <a:fillRect/>
          </a:stretch>
        </p:blipFill>
        <p:spPr>
          <a:xfrm>
            <a:off x="295502" y="2563812"/>
            <a:ext cx="1571625" cy="2047875"/>
          </a:xfrm>
          <a:prstGeom prst="rect">
            <a:avLst/>
          </a:prstGeom>
        </p:spPr>
      </p:pic>
    </p:spTree>
    <p:extLst>
      <p:ext uri="{BB962C8B-B14F-4D97-AF65-F5344CB8AC3E}">
        <p14:creationId xmlns:p14="http://schemas.microsoft.com/office/powerpoint/2010/main" val="92347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72570" y="354607"/>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3.10b </a:t>
            </a:r>
            <a:r>
              <a:rPr lang="zh-TW" altLang="en-US" dirty="0" smtClean="0">
                <a:latin typeface="Calibri"/>
                <a:ea typeface="Calibri"/>
                <a:cs typeface="Calibri"/>
                <a:sym typeface="Calibri"/>
              </a:rPr>
              <a:t>程式解說</a:t>
            </a:r>
            <a:r>
              <a:rPr lang="en-US" altLang="zh-TW" dirty="0" smtClean="0">
                <a:latin typeface="Calibri"/>
                <a:ea typeface="Calibri"/>
                <a:cs typeface="Calibri"/>
                <a:sym typeface="Calibri"/>
              </a:rPr>
              <a:t>:</a:t>
            </a:r>
            <a:endParaRPr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66</a:t>
            </a:fld>
            <a:endParaRPr/>
          </a:p>
        </p:txBody>
      </p:sp>
      <p:sp>
        <p:nvSpPr>
          <p:cNvPr id="2" name="矩形 1"/>
          <p:cNvSpPr/>
          <p:nvPr/>
        </p:nvSpPr>
        <p:spPr>
          <a:xfrm>
            <a:off x="0" y="1207082"/>
            <a:ext cx="5805715" cy="1077218"/>
          </a:xfrm>
          <a:prstGeom prst="rect">
            <a:avLst/>
          </a:prstGeom>
        </p:spPr>
        <p:txBody>
          <a:bodyPr wrap="square">
            <a:spAutoFit/>
          </a:bodyPr>
          <a:lstStyle/>
          <a:p>
            <a:r>
              <a:rPr lang="en-US" altLang="zh-TW" sz="1600" dirty="0">
                <a:solidFill>
                  <a:srgbClr val="3333FF"/>
                </a:solidFill>
                <a:latin typeface="Arial Narrow" panose="020B0606020202030204" pitchFamily="34" charset="0"/>
              </a:rPr>
              <a:t> 1 #Program 3.10b Show Bloch sphere of qubit w/ RX-, I-, and U-gate</a:t>
            </a:r>
          </a:p>
          <a:p>
            <a:r>
              <a:rPr lang="en-US" altLang="zh-TW" sz="1600" dirty="0">
                <a:solidFill>
                  <a:srgbClr val="3333FF"/>
                </a:solidFill>
                <a:latin typeface="Arial Narrow" panose="020B0606020202030204" pitchFamily="34" charset="0"/>
              </a:rPr>
              <a:t> 2 from </a:t>
            </a:r>
            <a:r>
              <a:rPr lang="en-US" altLang="zh-TW" sz="1600" dirty="0" err="1">
                <a:solidFill>
                  <a:srgbClr val="3333FF"/>
                </a:solidFill>
                <a:latin typeface="Arial Narrow" panose="020B0606020202030204" pitchFamily="34" charset="0"/>
              </a:rPr>
              <a:t>qiskit.quantum_info</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Statevector</a:t>
            </a:r>
            <a:endParaRPr lang="en-US" altLang="zh-TW" sz="1600" dirty="0">
              <a:solidFill>
                <a:srgbClr val="3333FF"/>
              </a:solidFill>
              <a:latin typeface="Arial Narrow" panose="020B0606020202030204" pitchFamily="34" charset="0"/>
            </a:endParaRPr>
          </a:p>
          <a:p>
            <a:r>
              <a:rPr lang="en-US" altLang="zh-TW" sz="1600" dirty="0">
                <a:solidFill>
                  <a:srgbClr val="3333FF"/>
                </a:solidFill>
                <a:latin typeface="Arial Narrow" panose="020B0606020202030204" pitchFamily="34" charset="0"/>
              </a:rPr>
              <a:t> 3 state = </a:t>
            </a:r>
            <a:r>
              <a:rPr lang="en-US" altLang="zh-TW" sz="1600" dirty="0" err="1">
                <a:solidFill>
                  <a:srgbClr val="3333FF"/>
                </a:solidFill>
                <a:latin typeface="Arial Narrow" panose="020B0606020202030204" pitchFamily="34" charset="0"/>
              </a:rPr>
              <a:t>Statevector.from_instruction</a:t>
            </a:r>
            <a:r>
              <a:rPr lang="en-US" altLang="zh-TW" sz="1600" dirty="0">
                <a:solidFill>
                  <a:srgbClr val="3333FF"/>
                </a:solidFill>
                <a:latin typeface="Arial Narrow" panose="020B0606020202030204" pitchFamily="34" charset="0"/>
              </a:rPr>
              <a:t>(qc)</a:t>
            </a:r>
          </a:p>
          <a:p>
            <a:r>
              <a:rPr lang="en-US" altLang="zh-TW" sz="1600" dirty="0">
                <a:solidFill>
                  <a:srgbClr val="3333FF"/>
                </a:solidFill>
                <a:latin typeface="Arial Narrow" panose="020B0606020202030204" pitchFamily="34" charset="0"/>
              </a:rPr>
              <a:t> 4 </a:t>
            </a:r>
            <a:r>
              <a:rPr lang="en-US" altLang="zh-TW" sz="1600" dirty="0" err="1">
                <a:solidFill>
                  <a:srgbClr val="3333FF"/>
                </a:solidFill>
                <a:latin typeface="Arial Narrow" panose="020B0606020202030204" pitchFamily="34" charset="0"/>
              </a:rPr>
              <a:t>state.draw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bloch</a:t>
            </a:r>
            <a:r>
              <a:rPr lang="en-US" altLang="zh-TW" sz="1600" dirty="0">
                <a:solidFill>
                  <a:srgbClr val="3333FF"/>
                </a:solidFill>
                <a:latin typeface="Arial Narrow" panose="020B0606020202030204" pitchFamily="34" charset="0"/>
              </a:rPr>
              <a:t>')</a:t>
            </a:r>
          </a:p>
        </p:txBody>
      </p:sp>
      <p:sp>
        <p:nvSpPr>
          <p:cNvPr id="8" name="語音泡泡: 矩形 2">
            <a:extLst>
              <a:ext uri="{FF2B5EF4-FFF2-40B4-BE49-F238E27FC236}">
                <a16:creationId xmlns:a16="http://schemas.microsoft.com/office/drawing/2014/main" id="{CD475BB0-F47E-4007-AA0C-4837354643B8}"/>
              </a:ext>
            </a:extLst>
          </p:cNvPr>
          <p:cNvSpPr/>
          <p:nvPr/>
        </p:nvSpPr>
        <p:spPr>
          <a:xfrm>
            <a:off x="5471886" y="1037771"/>
            <a:ext cx="3432627" cy="3119188"/>
          </a:xfrm>
          <a:prstGeom prst="wedgeRectCallout">
            <a:avLst>
              <a:gd name="adj1" fmla="val -86665"/>
              <a:gd name="adj2" fmla="val -2899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行為程式編號及註解，程式編號為 </a:t>
            </a:r>
            <a:r>
              <a:rPr lang="en-US" altLang="zh-TW" dirty="0">
                <a:solidFill>
                  <a:srgbClr val="FF0000"/>
                </a:solidFill>
              </a:rPr>
              <a:t>3.10b </a:t>
            </a:r>
            <a:r>
              <a:rPr lang="zh-TW" altLang="en-US" dirty="0">
                <a:solidFill>
                  <a:srgbClr val="FF0000"/>
                </a:solidFill>
              </a:rPr>
              <a:t>代表這段程式碼是接續編號</a:t>
            </a:r>
            <a:r>
              <a:rPr lang="zh-TW" altLang="en-US" dirty="0" smtClean="0">
                <a:solidFill>
                  <a:srgbClr val="FF0000"/>
                </a:solidFill>
              </a:rPr>
              <a:t>為</a:t>
            </a:r>
            <a:r>
              <a:rPr lang="en-US" altLang="zh-TW" dirty="0" smtClean="0">
                <a:solidFill>
                  <a:srgbClr val="FF0000"/>
                </a:solidFill>
              </a:rPr>
              <a:t>3.10a </a:t>
            </a:r>
            <a:r>
              <a:rPr lang="zh-TW" altLang="en-US" dirty="0">
                <a:solidFill>
                  <a:srgbClr val="FF0000"/>
                </a:solidFill>
              </a:rPr>
              <a:t>的程式碼之後執行的。</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qiskit.quantum_info</a:t>
            </a:r>
            <a:r>
              <a:rPr lang="en-US" altLang="zh-TW" dirty="0">
                <a:solidFill>
                  <a:srgbClr val="FF0000"/>
                </a:solidFill>
              </a:rPr>
              <a:t> </a:t>
            </a:r>
            <a:r>
              <a:rPr lang="zh-TW" altLang="en-US" dirty="0">
                <a:solidFill>
                  <a:srgbClr val="FF0000"/>
                </a:solidFill>
              </a:rPr>
              <a:t>中的 </a:t>
            </a:r>
            <a:r>
              <a:rPr lang="en-US" altLang="zh-TW" dirty="0" err="1">
                <a:solidFill>
                  <a:srgbClr val="FF0000"/>
                </a:solidFill>
              </a:rPr>
              <a:t>Statevector</a:t>
            </a:r>
            <a:r>
              <a:rPr lang="en-US" altLang="zh-TW" dirty="0">
                <a:solidFill>
                  <a:srgbClr val="FF0000"/>
                </a:solidFill>
              </a:rPr>
              <a:t> </a:t>
            </a:r>
            <a:r>
              <a:rPr lang="zh-TW" altLang="en-US" dirty="0" smtClean="0">
                <a:solidFill>
                  <a:srgbClr val="FF0000"/>
                </a:solidFill>
              </a:rPr>
              <a:t>類別。</a:t>
            </a:r>
            <a:endParaRPr lang="zh-TW" altLang="en-US" dirty="0">
              <a:solidFill>
                <a:srgbClr val="FF0000"/>
              </a:solidFill>
            </a:endParaRP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行呼叫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err="1">
                <a:solidFill>
                  <a:srgbClr val="FF0000"/>
                </a:solidFill>
              </a:rPr>
              <a:t>from_instruction</a:t>
            </a:r>
            <a:r>
              <a:rPr lang="en-US" altLang="zh-TW" dirty="0">
                <a:solidFill>
                  <a:srgbClr val="FF0000"/>
                </a:solidFill>
              </a:rPr>
              <a:t>() </a:t>
            </a:r>
            <a:r>
              <a:rPr lang="zh-TW" altLang="en-US" dirty="0">
                <a:solidFill>
                  <a:srgbClr val="FF0000"/>
                </a:solidFill>
              </a:rPr>
              <a:t>方法，輸入 </a:t>
            </a:r>
            <a:r>
              <a:rPr lang="en-US" altLang="zh-TW" dirty="0">
                <a:solidFill>
                  <a:srgbClr val="FF0000"/>
                </a:solidFill>
              </a:rPr>
              <a:t>qc </a:t>
            </a:r>
            <a:r>
              <a:rPr lang="zh-TW" altLang="en-US" dirty="0">
                <a:solidFill>
                  <a:srgbClr val="FF0000"/>
                </a:solidFill>
              </a:rPr>
              <a:t>為參數以</a:t>
            </a:r>
            <a:r>
              <a:rPr lang="zh-TW" altLang="en-US" dirty="0" smtClean="0">
                <a:solidFill>
                  <a:srgbClr val="FF0000"/>
                </a:solidFill>
              </a:rPr>
              <a:t>取得量子</a:t>
            </a:r>
            <a:r>
              <a:rPr lang="zh-TW" altLang="en-US" dirty="0">
                <a:solidFill>
                  <a:srgbClr val="FF0000"/>
                </a:solidFill>
              </a:rPr>
              <a:t>線路 </a:t>
            </a:r>
            <a:r>
              <a:rPr lang="en-US" altLang="zh-TW" dirty="0">
                <a:solidFill>
                  <a:srgbClr val="FF0000"/>
                </a:solidFill>
              </a:rPr>
              <a:t>qc </a:t>
            </a:r>
            <a:r>
              <a:rPr lang="zh-TW" altLang="en-US" dirty="0">
                <a:solidFill>
                  <a:srgbClr val="FF0000"/>
                </a:solidFill>
              </a:rPr>
              <a:t>中所有量子位元的量子狀態，並存在變數 </a:t>
            </a:r>
            <a:r>
              <a:rPr lang="en-US" altLang="zh-TW" dirty="0">
                <a:solidFill>
                  <a:srgbClr val="FF0000"/>
                </a:solidFill>
              </a:rPr>
              <a:t>state </a:t>
            </a:r>
            <a:r>
              <a:rPr lang="zh-TW" altLang="en-US" dirty="0">
                <a:solidFill>
                  <a:srgbClr val="FF0000"/>
                </a:solidFill>
              </a:rPr>
              <a:t>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 </a:t>
            </a:r>
            <a:r>
              <a:rPr lang="en-US" altLang="zh-TW" dirty="0" err="1">
                <a:solidFill>
                  <a:srgbClr val="FF0000"/>
                </a:solidFill>
              </a:rPr>
              <a:t>state.draw</a:t>
            </a:r>
            <a:r>
              <a:rPr lang="en-US" altLang="zh-TW" dirty="0">
                <a:solidFill>
                  <a:srgbClr val="FF0000"/>
                </a:solidFill>
              </a:rPr>
              <a:t>('</a:t>
            </a:r>
            <a:r>
              <a:rPr lang="en-US" altLang="zh-TW" dirty="0" err="1">
                <a:solidFill>
                  <a:srgbClr val="FF0000"/>
                </a:solidFill>
              </a:rPr>
              <a:t>bloch</a:t>
            </a:r>
            <a:r>
              <a:rPr lang="en-US" altLang="zh-TW" dirty="0">
                <a:solidFill>
                  <a:srgbClr val="FF0000"/>
                </a:solidFill>
              </a:rPr>
              <a:t>') </a:t>
            </a:r>
            <a:r>
              <a:rPr lang="zh-TW" altLang="en-US" dirty="0">
                <a:solidFill>
                  <a:srgbClr val="FF0000"/>
                </a:solidFill>
              </a:rPr>
              <a:t>呼叫屬於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state </a:t>
            </a:r>
            <a:r>
              <a:rPr lang="zh-TW" altLang="en-US" dirty="0">
                <a:solidFill>
                  <a:srgbClr val="FF0000"/>
                </a:solidFill>
              </a:rPr>
              <a:t>物件的 </a:t>
            </a:r>
            <a:r>
              <a:rPr lang="en-US" altLang="zh-TW" dirty="0">
                <a:solidFill>
                  <a:srgbClr val="FF0000"/>
                </a:solidFill>
              </a:rPr>
              <a:t>draw </a:t>
            </a:r>
            <a:r>
              <a:rPr lang="zh-TW" altLang="en-US" dirty="0" smtClean="0">
                <a:solidFill>
                  <a:srgbClr val="FF0000"/>
                </a:solidFill>
              </a:rPr>
              <a:t>方法</a:t>
            </a:r>
            <a:r>
              <a:rPr lang="zh-TW" altLang="en-US" dirty="0">
                <a:solidFill>
                  <a:srgbClr val="FF0000"/>
                </a:solidFill>
              </a:rPr>
              <a:t>，繪製顯示出所有對應 </a:t>
            </a:r>
            <a:r>
              <a:rPr lang="en-US" altLang="zh-TW" dirty="0">
                <a:solidFill>
                  <a:srgbClr val="FF0000"/>
                </a:solidFill>
              </a:rPr>
              <a:t>state </a:t>
            </a:r>
            <a:r>
              <a:rPr lang="zh-TW" altLang="en-US" dirty="0">
                <a:solidFill>
                  <a:srgbClr val="FF0000"/>
                </a:solidFill>
              </a:rPr>
              <a:t>物件量子位元狀態的布洛赫球面。</a:t>
            </a:r>
          </a:p>
        </p:txBody>
      </p:sp>
      <p:pic>
        <p:nvPicPr>
          <p:cNvPr id="4" name="圖片 3"/>
          <p:cNvPicPr>
            <a:picLocks noChangeAspect="1"/>
          </p:cNvPicPr>
          <p:nvPr/>
        </p:nvPicPr>
        <p:blipFill>
          <a:blip r:embed="rId3"/>
          <a:stretch>
            <a:fillRect/>
          </a:stretch>
        </p:blipFill>
        <p:spPr>
          <a:xfrm>
            <a:off x="72570" y="2728680"/>
            <a:ext cx="5109028" cy="1514696"/>
          </a:xfrm>
          <a:prstGeom prst="rect">
            <a:avLst/>
          </a:prstGeom>
        </p:spPr>
      </p:pic>
    </p:spTree>
    <p:extLst>
      <p:ext uri="{BB962C8B-B14F-4D97-AF65-F5344CB8AC3E}">
        <p14:creationId xmlns:p14="http://schemas.microsoft.com/office/powerpoint/2010/main" val="1392831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2637"/>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其他單量子位元量子閘</a:t>
            </a:r>
          </a:p>
        </p:txBody>
      </p:sp>
      <p:sp>
        <p:nvSpPr>
          <p:cNvPr id="202" name="Google Shape;202;g104dfc26e88_3_11"/>
          <p:cNvSpPr txBox="1"/>
          <p:nvPr/>
        </p:nvSpPr>
        <p:spPr>
          <a:xfrm>
            <a:off x="457200" y="1278099"/>
            <a:ext cx="8229600" cy="3231624"/>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綜合而言，上列程式碼使用 </a:t>
            </a:r>
            <a:r>
              <a:rPr lang="en-US" altLang="zh-TW" sz="1800" dirty="0" err="1"/>
              <a:t>qc.rx</a:t>
            </a:r>
            <a:r>
              <a:rPr lang="en-US" altLang="zh-TW" sz="1800" dirty="0"/>
              <a:t>(</a:t>
            </a:r>
            <a:r>
              <a:rPr lang="en-US" altLang="zh-TW" sz="1800" dirty="0" err="1"/>
              <a:t>math.pi</a:t>
            </a:r>
            <a:r>
              <a:rPr lang="en-US" altLang="zh-TW" sz="1800" dirty="0"/>
              <a:t>/2, [0,1,2,3]) </a:t>
            </a:r>
            <a:r>
              <a:rPr lang="zh-TW" altLang="en-US" sz="1800" dirty="0"/>
              <a:t>在索引值為 </a:t>
            </a:r>
            <a:r>
              <a:rPr lang="en-US" altLang="zh-TW" sz="1800" dirty="0"/>
              <a:t>0</a:t>
            </a:r>
            <a:r>
              <a:rPr lang="zh-TW" altLang="en-US" sz="1800" dirty="0"/>
              <a:t>、</a:t>
            </a:r>
            <a:r>
              <a:rPr lang="en-US" altLang="zh-TW" sz="1800" dirty="0"/>
              <a:t>1</a:t>
            </a:r>
            <a:r>
              <a:rPr lang="zh-TW" altLang="en-US" sz="1800" dirty="0"/>
              <a:t>、</a:t>
            </a:r>
            <a:r>
              <a:rPr lang="en-US" altLang="zh-TW" sz="1800" dirty="0"/>
              <a:t>2</a:t>
            </a:r>
            <a:r>
              <a:rPr lang="zh-TW" altLang="en-US" sz="1800" dirty="0"/>
              <a:t>、</a:t>
            </a:r>
            <a:r>
              <a:rPr lang="en-US" altLang="zh-TW" sz="1800" dirty="0"/>
              <a:t>3 </a:t>
            </a:r>
            <a:r>
              <a:rPr lang="zh-TW" altLang="en-US" sz="1800" dirty="0"/>
              <a:t>的</a:t>
            </a:r>
            <a:r>
              <a:rPr lang="zh-TW" altLang="en-US" sz="1800" dirty="0" smtClean="0"/>
              <a:t>量子</a:t>
            </a:r>
            <a:r>
              <a:rPr lang="zh-TW" altLang="en-US" sz="1800" dirty="0"/>
              <a:t>位元進行 </a:t>
            </a:r>
            <a:r>
              <a:rPr lang="en-US" altLang="zh-TW" sz="1800" dirty="0">
                <a:solidFill>
                  <a:srgbClr val="FF0000"/>
                </a:solidFill>
              </a:rPr>
              <a:t>Rx </a:t>
            </a:r>
            <a:r>
              <a:rPr lang="zh-TW" altLang="en-US" sz="1800" dirty="0">
                <a:solidFill>
                  <a:srgbClr val="FF0000"/>
                </a:solidFill>
              </a:rPr>
              <a:t>閘</a:t>
            </a:r>
            <a:r>
              <a:rPr lang="zh-TW" altLang="en-US" sz="1800" dirty="0"/>
              <a:t>運算，將量子位元向量針對布洛赫球面 </a:t>
            </a:r>
            <a:r>
              <a:rPr lang="en-US" altLang="zh-TW" sz="1800" dirty="0"/>
              <a:t>X</a:t>
            </a:r>
            <a:r>
              <a:rPr lang="en-US" altLang="zh-TW" sz="1800" dirty="0">
                <a:solidFill>
                  <a:srgbClr val="FF0000"/>
                </a:solidFill>
              </a:rPr>
              <a:t> </a:t>
            </a:r>
            <a:r>
              <a:rPr lang="zh-TW" altLang="en-US" sz="1800" dirty="0">
                <a:solidFill>
                  <a:srgbClr val="FF0000"/>
                </a:solidFill>
              </a:rPr>
              <a:t>軸旋轉 </a:t>
            </a:r>
            <a:r>
              <a:rPr lang="en-US" altLang="zh-TW" sz="1800" dirty="0">
                <a:solidFill>
                  <a:srgbClr val="FF0000"/>
                </a:solidFill>
              </a:rPr>
              <a:t>π/2 </a:t>
            </a:r>
            <a:r>
              <a:rPr lang="zh-TW" altLang="en-US" sz="1800" dirty="0">
                <a:solidFill>
                  <a:srgbClr val="FF0000"/>
                </a:solidFill>
              </a:rPr>
              <a:t>弳</a:t>
            </a:r>
            <a:r>
              <a:rPr lang="zh-TW" altLang="en-US" sz="1800" dirty="0"/>
              <a:t>使其</a:t>
            </a:r>
            <a:r>
              <a:rPr lang="zh-TW" altLang="en-US" sz="1800" dirty="0" smtClean="0"/>
              <a:t>位於</a:t>
            </a:r>
            <a:r>
              <a:rPr lang="en-US" altLang="zh-TW" sz="1800" dirty="0" smtClean="0">
                <a:solidFill>
                  <a:srgbClr val="FF0000"/>
                </a:solidFill>
              </a:rPr>
              <a:t>XY </a:t>
            </a:r>
            <a:r>
              <a:rPr lang="zh-TW" altLang="en-US" sz="1800" dirty="0">
                <a:solidFill>
                  <a:srgbClr val="FF0000"/>
                </a:solidFill>
              </a:rPr>
              <a:t>平面</a:t>
            </a:r>
            <a:r>
              <a:rPr lang="zh-TW" altLang="en-US" sz="1800" dirty="0"/>
              <a:t>上</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這是為了能夠看出 </a:t>
            </a:r>
            <a:r>
              <a:rPr lang="en-US" altLang="zh-TW" sz="1800" dirty="0">
                <a:solidFill>
                  <a:srgbClr val="FF0000"/>
                </a:solidFill>
              </a:rPr>
              <a:t>U </a:t>
            </a:r>
            <a:r>
              <a:rPr lang="zh-TW" altLang="en-US" sz="1800" dirty="0">
                <a:solidFill>
                  <a:srgbClr val="FF0000"/>
                </a:solidFill>
              </a:rPr>
              <a:t>閘</a:t>
            </a:r>
            <a:r>
              <a:rPr lang="zh-TW" altLang="en-US" sz="1800" dirty="0"/>
              <a:t>的運算效果，因為其中有一個 </a:t>
            </a:r>
            <a:r>
              <a:rPr lang="en-US" altLang="zh-TW" sz="1800" dirty="0">
                <a:solidFill>
                  <a:srgbClr val="FF0000"/>
                </a:solidFill>
              </a:rPr>
              <a:t>U </a:t>
            </a:r>
            <a:r>
              <a:rPr lang="zh-TW" altLang="en-US" sz="1800" dirty="0">
                <a:solidFill>
                  <a:srgbClr val="FF0000"/>
                </a:solidFill>
              </a:rPr>
              <a:t>閘</a:t>
            </a:r>
            <a:r>
              <a:rPr lang="zh-TW" altLang="en-US" sz="1800" dirty="0"/>
              <a:t>運算的</a:t>
            </a:r>
            <a:r>
              <a:rPr lang="zh-TW" altLang="en-US" sz="1800" dirty="0" smtClean="0"/>
              <a:t>參數</a:t>
            </a:r>
            <a:r>
              <a:rPr lang="zh-TW" altLang="en-US" sz="1800" dirty="0"/>
              <a:t>設定為針對布洛赫球面 </a:t>
            </a:r>
            <a:r>
              <a:rPr lang="en-US" altLang="zh-TW" sz="1800" dirty="0">
                <a:solidFill>
                  <a:srgbClr val="FF0000"/>
                </a:solidFill>
              </a:rPr>
              <a:t>Z </a:t>
            </a:r>
            <a:r>
              <a:rPr lang="zh-TW" altLang="en-US" sz="1800" dirty="0">
                <a:solidFill>
                  <a:srgbClr val="FF0000"/>
                </a:solidFill>
              </a:rPr>
              <a:t>軸旋轉</a:t>
            </a:r>
            <a:r>
              <a:rPr lang="zh-TW" altLang="en-US" sz="1800" dirty="0"/>
              <a:t>，因此先將量子位元向量透過 </a:t>
            </a:r>
            <a:r>
              <a:rPr lang="en-US" altLang="zh-TW" sz="1800" dirty="0">
                <a:solidFill>
                  <a:srgbClr val="FF0000"/>
                </a:solidFill>
              </a:rPr>
              <a:t>Rx </a:t>
            </a:r>
            <a:r>
              <a:rPr lang="zh-TW" altLang="en-US" sz="1800" dirty="0">
                <a:solidFill>
                  <a:srgbClr val="FF0000"/>
                </a:solidFill>
              </a:rPr>
              <a:t>閘</a:t>
            </a:r>
            <a:r>
              <a:rPr lang="zh-TW" altLang="en-US" sz="1800" dirty="0"/>
              <a:t>運算針對 </a:t>
            </a:r>
            <a:r>
              <a:rPr lang="en-US" altLang="zh-TW" sz="1800" dirty="0" smtClean="0">
                <a:solidFill>
                  <a:srgbClr val="FF0000"/>
                </a:solidFill>
              </a:rPr>
              <a:t>X</a:t>
            </a:r>
            <a:r>
              <a:rPr lang="zh-TW" altLang="en-US" sz="1800" dirty="0" smtClean="0">
                <a:solidFill>
                  <a:srgbClr val="FF0000"/>
                </a:solidFill>
              </a:rPr>
              <a:t>軸旋轉離開 </a:t>
            </a:r>
            <a:r>
              <a:rPr lang="en-US" altLang="zh-TW" sz="1800" dirty="0" smtClean="0">
                <a:solidFill>
                  <a:srgbClr val="FF0000"/>
                </a:solidFill>
              </a:rPr>
              <a:t>Z </a:t>
            </a:r>
            <a:r>
              <a:rPr lang="zh-TW" altLang="en-US" sz="1800" dirty="0" smtClean="0">
                <a:solidFill>
                  <a:srgbClr val="FF0000"/>
                </a:solidFill>
              </a:rPr>
              <a:t>軸</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smtClean="0"/>
              <a:t>請注意，索引值為 </a:t>
            </a:r>
            <a:r>
              <a:rPr lang="en-US" altLang="zh-TW" sz="1800" dirty="0" smtClean="0">
                <a:solidFill>
                  <a:srgbClr val="FF0000"/>
                </a:solidFill>
              </a:rPr>
              <a:t>0</a:t>
            </a:r>
            <a:r>
              <a:rPr lang="en-US" altLang="zh-TW" sz="1800" dirty="0" smtClean="0"/>
              <a:t> </a:t>
            </a:r>
            <a:r>
              <a:rPr lang="zh-TW" altLang="en-US" sz="1800" dirty="0" smtClean="0"/>
              <a:t>的量子位元只是作為基準參考用，因此只進行 </a:t>
            </a:r>
            <a:r>
              <a:rPr lang="en-US" altLang="zh-TW" sz="1800" dirty="0" smtClean="0">
                <a:solidFill>
                  <a:srgbClr val="FF0000"/>
                </a:solidFill>
              </a:rPr>
              <a:t>Rx </a:t>
            </a:r>
            <a:r>
              <a:rPr lang="zh-TW" altLang="en-US" sz="1800" dirty="0" smtClean="0">
                <a:solidFill>
                  <a:srgbClr val="FF0000"/>
                </a:solidFill>
              </a:rPr>
              <a:t>閘</a:t>
            </a:r>
            <a:r>
              <a:rPr lang="zh-TW" altLang="en-US" sz="1800" dirty="0" smtClean="0"/>
              <a:t>運算而未進行其他運算。</a:t>
            </a:r>
            <a:endParaRPr lang="en-US" altLang="zh-TW" sz="1800" dirty="0" smtClean="0"/>
          </a:p>
          <a:p>
            <a:pPr marL="457200" indent="-342900" algn="just">
              <a:buClr>
                <a:schemeClr val="dk1"/>
              </a:buClr>
              <a:buSzPts val="1800"/>
              <a:buFont typeface="Arial"/>
              <a:buChar char="●"/>
            </a:pPr>
            <a:r>
              <a:rPr lang="zh-TW" altLang="en-US" sz="1800" dirty="0"/>
              <a:t>另外，使用 </a:t>
            </a:r>
            <a:r>
              <a:rPr lang="en-US" altLang="zh-TW" sz="1800" dirty="0" err="1"/>
              <a:t>qc.i</a:t>
            </a:r>
            <a:r>
              <a:rPr lang="en-US" altLang="zh-TW" sz="1800" dirty="0"/>
              <a:t>(1) </a:t>
            </a:r>
            <a:r>
              <a:rPr lang="zh-TW" altLang="en-US" sz="1800" dirty="0"/>
              <a:t>在索引值為 </a:t>
            </a:r>
            <a:r>
              <a:rPr lang="en-US" altLang="zh-TW" sz="1800" dirty="0"/>
              <a:t>1 </a:t>
            </a:r>
            <a:r>
              <a:rPr lang="zh-TW" altLang="en-US" sz="1800" dirty="0"/>
              <a:t>的量子位元進行 </a:t>
            </a:r>
            <a:r>
              <a:rPr lang="en-US" altLang="zh-TW" sz="1800" dirty="0">
                <a:solidFill>
                  <a:srgbClr val="FF0000"/>
                </a:solidFill>
              </a:rPr>
              <a:t>I </a:t>
            </a:r>
            <a:r>
              <a:rPr lang="zh-TW" altLang="en-US" sz="1800" dirty="0">
                <a:solidFill>
                  <a:srgbClr val="FF0000"/>
                </a:solidFill>
              </a:rPr>
              <a:t>閘</a:t>
            </a:r>
            <a:r>
              <a:rPr lang="zh-TW" altLang="en-US" sz="1800" dirty="0"/>
              <a:t>運算。</a:t>
            </a:r>
            <a:r>
              <a:rPr lang="en-US" altLang="zh-TW" sz="1800" dirty="0">
                <a:solidFill>
                  <a:srgbClr val="FF0000"/>
                </a:solidFill>
              </a:rPr>
              <a:t>I </a:t>
            </a:r>
            <a:r>
              <a:rPr lang="zh-TW" altLang="en-US" sz="1800" dirty="0">
                <a:solidFill>
                  <a:srgbClr val="FF0000"/>
                </a:solidFill>
              </a:rPr>
              <a:t>閘</a:t>
            </a:r>
            <a:r>
              <a:rPr lang="zh-TW" altLang="en-US" sz="1800" dirty="0"/>
              <a:t>代表 </a:t>
            </a:r>
            <a:r>
              <a:rPr lang="en-US" altLang="zh-TW" sz="1800" dirty="0">
                <a:solidFill>
                  <a:srgbClr val="FF0000"/>
                </a:solidFill>
              </a:rPr>
              <a:t>Id </a:t>
            </a:r>
            <a:r>
              <a:rPr lang="zh-TW" altLang="en-US" sz="1800" dirty="0">
                <a:solidFill>
                  <a:srgbClr val="FF0000"/>
                </a:solidFill>
              </a:rPr>
              <a:t>閘（</a:t>
            </a:r>
            <a:r>
              <a:rPr lang="en-US" altLang="zh-TW" sz="1800" dirty="0" err="1">
                <a:solidFill>
                  <a:srgbClr val="FF0000"/>
                </a:solidFill>
              </a:rPr>
              <a:t>Idgate</a:t>
            </a:r>
            <a:r>
              <a:rPr lang="zh-TW" altLang="en-US" sz="1800" dirty="0">
                <a:solidFill>
                  <a:srgbClr val="FF0000"/>
                </a:solidFill>
              </a:rPr>
              <a:t>）</a:t>
            </a:r>
            <a:r>
              <a:rPr lang="zh-TW" altLang="en-US" sz="1800" dirty="0"/>
              <a:t>或是</a:t>
            </a:r>
            <a:r>
              <a:rPr lang="zh-TW" altLang="en-US" sz="1800" dirty="0">
                <a:solidFill>
                  <a:srgbClr val="FF0000"/>
                </a:solidFill>
              </a:rPr>
              <a:t>單位閘（</a:t>
            </a:r>
            <a:r>
              <a:rPr lang="en-US" altLang="zh-TW" sz="1800" dirty="0">
                <a:solidFill>
                  <a:srgbClr val="FF0000"/>
                </a:solidFill>
              </a:rPr>
              <a:t>identity gate</a:t>
            </a:r>
            <a:r>
              <a:rPr lang="zh-TW" altLang="en-US" sz="1800" dirty="0">
                <a:solidFill>
                  <a:srgbClr val="FF0000"/>
                </a:solidFill>
              </a:rPr>
              <a:t>）</a:t>
            </a:r>
            <a:r>
              <a:rPr lang="zh-TW" altLang="en-US" sz="1800" dirty="0">
                <a:solidFill>
                  <a:schemeClr val="tx1"/>
                </a:solidFill>
              </a:rPr>
              <a:t>，</a:t>
            </a:r>
            <a:r>
              <a:rPr lang="zh-TW" altLang="en-US" sz="1800" dirty="0"/>
              <a:t>量子位元經過 </a:t>
            </a:r>
            <a:r>
              <a:rPr lang="en-US" altLang="zh-TW" sz="1800" dirty="0"/>
              <a:t>I </a:t>
            </a:r>
            <a:r>
              <a:rPr lang="zh-TW" altLang="en-US" sz="1800" dirty="0"/>
              <a:t>閘運算之後</a:t>
            </a:r>
            <a:r>
              <a:rPr lang="zh-TW" altLang="en-US" sz="1800" dirty="0">
                <a:solidFill>
                  <a:srgbClr val="FF0000"/>
                </a:solidFill>
              </a:rPr>
              <a:t>不會有任何變化</a:t>
            </a:r>
            <a:r>
              <a:rPr lang="zh-TW" altLang="en-US" sz="1800" dirty="0" smtClean="0"/>
              <a:t>。</a:t>
            </a:r>
            <a:endParaRPr lang="zh-TW" altLang="en-US" sz="1800" dirty="0"/>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67</a:t>
            </a:fld>
            <a:endParaRPr/>
          </a:p>
        </p:txBody>
      </p:sp>
    </p:spTree>
    <p:extLst>
      <p:ext uri="{BB962C8B-B14F-4D97-AF65-F5344CB8AC3E}">
        <p14:creationId xmlns:p14="http://schemas.microsoft.com/office/powerpoint/2010/main" val="41918544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0866"/>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其他單量子位元量子閘</a:t>
            </a:r>
          </a:p>
        </p:txBody>
      </p:sp>
      <mc:AlternateContent xmlns:mc="http://schemas.openxmlformats.org/markup-compatibility/2006">
        <mc:Choice xmlns:a14="http://schemas.microsoft.com/office/drawing/2010/main" Requires="a14">
          <p:sp>
            <p:nvSpPr>
              <p:cNvPr id="202" name="Google Shape;202;g104dfc26e88_3_11"/>
              <p:cNvSpPr txBox="1"/>
              <p:nvPr/>
            </p:nvSpPr>
            <p:spPr>
              <a:xfrm>
                <a:off x="457200" y="1195318"/>
                <a:ext cx="8229600" cy="3886290"/>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smtClean="0"/>
                  <a:t>程式中也使用 </a:t>
                </a:r>
                <a:r>
                  <a:rPr lang="en-US" altLang="zh-TW" sz="1800" dirty="0" err="1"/>
                  <a:t>qc.u</a:t>
                </a:r>
                <a:r>
                  <a:rPr lang="en-US" altLang="zh-TW" sz="1800" dirty="0"/>
                  <a:t>(</a:t>
                </a:r>
                <a:r>
                  <a:rPr lang="en-US" altLang="zh-TW" sz="1800" dirty="0" err="1"/>
                  <a:t>math.pi</a:t>
                </a:r>
                <a:r>
                  <a:rPr lang="en-US" altLang="zh-TW" sz="1800" dirty="0"/>
                  <a:t>/2, 0, </a:t>
                </a:r>
                <a:r>
                  <a:rPr lang="en-US" altLang="zh-TW" sz="1800" dirty="0" err="1"/>
                  <a:t>math.pi</a:t>
                </a:r>
                <a:r>
                  <a:rPr lang="en-US" altLang="zh-TW" sz="1800" dirty="0"/>
                  <a:t>, 2) </a:t>
                </a:r>
                <a:r>
                  <a:rPr lang="zh-TW" altLang="en-US" sz="1800" dirty="0"/>
                  <a:t>及 </a:t>
                </a:r>
                <a:r>
                  <a:rPr lang="en-US" altLang="zh-TW" sz="1800" dirty="0" err="1"/>
                  <a:t>qc.u</a:t>
                </a:r>
                <a:r>
                  <a:rPr lang="en-US" altLang="zh-TW" sz="1800" dirty="0"/>
                  <a:t>(0,0, </a:t>
                </a:r>
                <a:r>
                  <a:rPr lang="en-US" altLang="zh-TW" sz="1800" dirty="0" err="1"/>
                  <a:t>math.pi</a:t>
                </a:r>
                <a:r>
                  <a:rPr lang="en-US" altLang="zh-TW" sz="1800" dirty="0"/>
                  <a:t>/4, 3) </a:t>
                </a:r>
                <a:r>
                  <a:rPr lang="zh-TW" altLang="en-US" sz="1800" dirty="0"/>
                  <a:t>在索引值為 </a:t>
                </a:r>
                <a:r>
                  <a:rPr lang="en-US" altLang="zh-TW" sz="1800" dirty="0"/>
                  <a:t>2</a:t>
                </a:r>
                <a:r>
                  <a:rPr lang="zh-TW" altLang="en-US" sz="1800" dirty="0"/>
                  <a:t>及 </a:t>
                </a:r>
                <a:r>
                  <a:rPr lang="en-US" altLang="zh-TW" sz="1800" dirty="0"/>
                  <a:t>3 </a:t>
                </a:r>
                <a:r>
                  <a:rPr lang="zh-TW" altLang="en-US" sz="1800" dirty="0"/>
                  <a:t>的量子位元，以三個參數進行 </a:t>
                </a:r>
                <a:r>
                  <a:rPr lang="en-US" altLang="zh-TW" sz="1800" dirty="0">
                    <a:solidFill>
                      <a:srgbClr val="FF0000"/>
                    </a:solidFill>
                  </a:rPr>
                  <a:t>U </a:t>
                </a:r>
                <a:r>
                  <a:rPr lang="zh-TW" altLang="en-US" sz="1800" dirty="0">
                    <a:solidFill>
                      <a:srgbClr val="FF0000"/>
                    </a:solidFill>
                  </a:rPr>
                  <a:t>閘</a:t>
                </a:r>
                <a:r>
                  <a:rPr lang="zh-TW" altLang="en-US" sz="1800" dirty="0"/>
                  <a:t>運算。</a:t>
                </a:r>
                <a:r>
                  <a:rPr lang="en-US" altLang="zh-TW" sz="1800" dirty="0">
                    <a:solidFill>
                      <a:srgbClr val="FF0000"/>
                    </a:solidFill>
                  </a:rPr>
                  <a:t>U </a:t>
                </a:r>
                <a:r>
                  <a:rPr lang="zh-TW" altLang="en-US" sz="1800" dirty="0">
                    <a:solidFill>
                      <a:srgbClr val="FF0000"/>
                    </a:solidFill>
                  </a:rPr>
                  <a:t>閘</a:t>
                </a:r>
                <a:r>
                  <a:rPr lang="zh-TW" altLang="en-US" sz="1800" dirty="0"/>
                  <a:t>也就是</a:t>
                </a:r>
                <a:r>
                  <a:rPr lang="zh-TW" altLang="en-US" sz="1800" dirty="0">
                    <a:solidFill>
                      <a:srgbClr val="FF0000"/>
                    </a:solidFill>
                  </a:rPr>
                  <a:t>宇閘（</a:t>
                </a:r>
                <a:r>
                  <a:rPr lang="en-US" altLang="zh-TW" sz="1800" dirty="0">
                    <a:solidFill>
                      <a:srgbClr val="FF0000"/>
                    </a:solidFill>
                  </a:rPr>
                  <a:t>universe gate</a:t>
                </a:r>
                <a:r>
                  <a:rPr lang="zh-TW" altLang="en-US" sz="1800" dirty="0">
                    <a:solidFill>
                      <a:srgbClr val="FF0000"/>
                    </a:solidFill>
                  </a:rPr>
                  <a:t>）</a:t>
                </a:r>
                <a:r>
                  <a:rPr lang="zh-TW" altLang="en-US" sz="1800" dirty="0">
                    <a:solidFill>
                      <a:schemeClr val="tx1"/>
                    </a:solidFill>
                  </a:rPr>
                  <a:t>，</a:t>
                </a:r>
                <a:r>
                  <a:rPr lang="zh-TW" altLang="en-US" sz="1800" dirty="0"/>
                  <a:t>這個名稱的意思是任何單一位元量子閘都可以透過 </a:t>
                </a:r>
                <a:r>
                  <a:rPr lang="en-US" altLang="zh-TW" sz="1800" dirty="0"/>
                  <a:t>U </a:t>
                </a:r>
                <a:r>
                  <a:rPr lang="zh-TW" altLang="en-US" sz="1800" dirty="0"/>
                  <a:t>閘完成</a:t>
                </a:r>
                <a:r>
                  <a:rPr lang="zh-TW" altLang="en-US" sz="1800" dirty="0" smtClean="0"/>
                  <a:t>。</a:t>
                </a:r>
                <a:endParaRPr lang="en-US" altLang="zh-TW" sz="1800" dirty="0" smtClean="0"/>
              </a:p>
              <a:p>
                <a:pPr marL="457200" indent="-342900" algn="just">
                  <a:buClr>
                    <a:schemeClr val="dk1"/>
                  </a:buClr>
                  <a:buSzPts val="1800"/>
                  <a:buFont typeface="Arial"/>
                  <a:buChar char="●"/>
                </a:pPr>
                <a:r>
                  <a:rPr lang="en-US" altLang="zh-TW" sz="1800" dirty="0">
                    <a:solidFill>
                      <a:srgbClr val="FF0000"/>
                    </a:solidFill>
                  </a:rPr>
                  <a:t>U </a:t>
                </a:r>
                <a:r>
                  <a:rPr lang="zh-TW" altLang="en-US" sz="1800" dirty="0">
                    <a:solidFill>
                      <a:srgbClr val="FF0000"/>
                    </a:solidFill>
                  </a:rPr>
                  <a:t>閘</a:t>
                </a:r>
                <a:r>
                  <a:rPr lang="zh-TW" altLang="en-US" sz="1800" dirty="0"/>
                  <a:t>搭配三個參數 </a:t>
                </a:r>
                <a:r>
                  <a:rPr lang="en-US" altLang="zh-TW" sz="1800" dirty="0">
                    <a:solidFill>
                      <a:srgbClr val="FF0000"/>
                    </a:solidFill>
                  </a:rPr>
                  <a:t>θ</a:t>
                </a:r>
                <a:r>
                  <a:rPr lang="zh-TW" altLang="en-US" sz="1800" dirty="0">
                    <a:solidFill>
                      <a:schemeClr val="tx1"/>
                    </a:solidFill>
                  </a:rPr>
                  <a:t>、</a:t>
                </a:r>
                <a:r>
                  <a:rPr lang="en-US" altLang="zh-TW" sz="1800" dirty="0">
                    <a:solidFill>
                      <a:srgbClr val="FF0000"/>
                    </a:solidFill>
                  </a:rPr>
                  <a:t>ϕ</a:t>
                </a:r>
                <a:r>
                  <a:rPr lang="zh-TW" altLang="en-US" sz="1800" dirty="0">
                    <a:solidFill>
                      <a:schemeClr val="tx1"/>
                    </a:solidFill>
                  </a:rPr>
                  <a:t>、</a:t>
                </a:r>
                <a:r>
                  <a:rPr lang="en-US" altLang="zh-TW" sz="1800" dirty="0">
                    <a:solidFill>
                      <a:srgbClr val="FF0000"/>
                    </a:solidFill>
                  </a:rPr>
                  <a:t>λ</a:t>
                </a:r>
                <a:r>
                  <a:rPr lang="en-US" altLang="zh-TW" sz="1800" dirty="0"/>
                  <a:t> </a:t>
                </a:r>
                <a:r>
                  <a:rPr lang="zh-TW" altLang="en-US" sz="1800" dirty="0"/>
                  <a:t>具有以下的運算矩陣</a:t>
                </a:r>
                <a:r>
                  <a:rPr lang="zh-TW" altLang="en-US" sz="1800" dirty="0" smtClean="0"/>
                  <a:t>：</a:t>
                </a:r>
                <a:endParaRPr lang="en-US" altLang="zh-TW" sz="1800" dirty="0" smtClean="0"/>
              </a:p>
              <a:p>
                <a:pPr marL="457200" indent="-342900" algn="just">
                  <a:buClr>
                    <a:schemeClr val="dk1"/>
                  </a:buClr>
                  <a:buSzPts val="1800"/>
                  <a:buFont typeface="Arial"/>
                  <a:buChar char="●"/>
                </a:pPr>
                <a:endParaRPr lang="en-US" altLang="zh-TW" sz="1800" dirty="0"/>
              </a:p>
              <a:p>
                <a:pPr marL="457200" indent="-342900" algn="just">
                  <a:buClr>
                    <a:schemeClr val="dk1"/>
                  </a:buClr>
                  <a:buSzPts val="1800"/>
                  <a:buFont typeface="Arial"/>
                  <a:buChar char="●"/>
                </a:pPr>
                <a:endParaRPr lang="en-US" altLang="zh-TW" sz="1800" dirty="0" smtClean="0"/>
              </a:p>
              <a:p>
                <a:pPr marL="114300" algn="just">
                  <a:buClr>
                    <a:schemeClr val="dk1"/>
                  </a:buClr>
                  <a:buSzPts val="1800"/>
                </a:pPr>
                <a:endParaRPr lang="en-US" altLang="zh-TW" sz="1800" dirty="0">
                  <a:solidFill>
                    <a:srgbClr val="FF0000"/>
                  </a:solidFill>
                </a:endParaRPr>
              </a:p>
              <a:p>
                <a:pPr marL="457200" indent="-342900" algn="just">
                  <a:buClr>
                    <a:schemeClr val="dk1"/>
                  </a:buClr>
                  <a:buSzPts val="1800"/>
                  <a:buFont typeface="Arial"/>
                  <a:buChar char="●"/>
                </a:pPr>
                <a:r>
                  <a:rPr lang="zh-TW" altLang="en-US" sz="1800" dirty="0"/>
                  <a:t>可以看出 </a:t>
                </a:r>
                <a:r>
                  <a:rPr lang="en-US" altLang="zh-TW" sz="1800" dirty="0" err="1"/>
                  <a:t>qc.u</a:t>
                </a:r>
                <a:r>
                  <a:rPr lang="en-US" altLang="zh-TW" sz="1800" dirty="0"/>
                  <a:t>(</a:t>
                </a:r>
                <a:r>
                  <a:rPr lang="en-US" altLang="zh-TW" sz="1800" dirty="0" err="1"/>
                  <a:t>math.pi</a:t>
                </a:r>
                <a:r>
                  <a:rPr lang="en-US" altLang="zh-TW" sz="1800" dirty="0"/>
                  <a:t>/2, 0, </a:t>
                </a:r>
                <a:r>
                  <a:rPr lang="en-US" altLang="zh-TW" sz="1800" dirty="0" err="1"/>
                  <a:t>math.pi</a:t>
                </a:r>
                <a:r>
                  <a:rPr lang="en-US" altLang="zh-TW" sz="1800" dirty="0"/>
                  <a:t>, 2) </a:t>
                </a:r>
                <a:r>
                  <a:rPr lang="zh-TW" altLang="en-US" sz="1800" dirty="0"/>
                  <a:t>對應 </a:t>
                </a:r>
                <a:r>
                  <a:rPr lang="zh-TW" altLang="en-US" sz="1800" dirty="0" smtClean="0"/>
                  <a:t>𝑈</a:t>
                </a:r>
                <a:r>
                  <a:rPr lang="en-US" altLang="zh-TW" sz="1800" dirty="0" smtClean="0"/>
                  <a:t>(</a:t>
                </a:r>
                <a14:m>
                  <m:oMath xmlns:m="http://schemas.openxmlformats.org/officeDocument/2006/math">
                    <m:f>
                      <m:fPr>
                        <m:ctrlPr>
                          <a:rPr lang="en-US" altLang="zh-TW" sz="1800" i="1" smtClean="0">
                            <a:latin typeface="Cambria Math" panose="02040503050406030204" pitchFamily="18" charset="0"/>
                          </a:rPr>
                        </m:ctrlPr>
                      </m:fPr>
                      <m:num>
                        <m:r>
                          <m:rPr>
                            <m:nor/>
                          </m:rPr>
                          <a:rPr lang="zh-TW" altLang="en-US" sz="1800" dirty="0"/>
                          <m:t>𝜋</m:t>
                        </m:r>
                      </m:num>
                      <m:den>
                        <m:r>
                          <a:rPr lang="en-US" altLang="zh-TW" sz="1800" b="0" i="1" smtClean="0">
                            <a:latin typeface="Cambria Math" panose="02040503050406030204" pitchFamily="18" charset="0"/>
                          </a:rPr>
                          <m:t>2</m:t>
                        </m:r>
                      </m:den>
                    </m:f>
                  </m:oMath>
                </a14:m>
                <a:r>
                  <a:rPr lang="en-US" altLang="zh-TW" sz="1800" dirty="0" smtClean="0"/>
                  <a:t>, </a:t>
                </a:r>
                <a:r>
                  <a:rPr lang="en-US" altLang="zh-TW" sz="1800" dirty="0"/>
                  <a:t>0, </a:t>
                </a:r>
                <a:r>
                  <a:rPr lang="zh-TW" altLang="en-US" sz="1800" dirty="0" smtClean="0"/>
                  <a:t>𝜋</a:t>
                </a:r>
                <a:r>
                  <a:rPr lang="en-US" altLang="zh-TW" sz="1800" dirty="0"/>
                  <a:t>) </a:t>
                </a:r>
                <a:r>
                  <a:rPr lang="en-US" altLang="zh-TW" sz="1800" dirty="0" smtClean="0"/>
                  <a:t>= </a:t>
                </a:r>
                <a14:m>
                  <m:oMath xmlns:m="http://schemas.openxmlformats.org/officeDocument/2006/math">
                    <m:f>
                      <m:fPr>
                        <m:ctrlPr>
                          <a:rPr lang="en-US" altLang="zh-TW" sz="1800" i="1" smtClean="0">
                            <a:latin typeface="Cambria Math" panose="02040503050406030204" pitchFamily="18" charset="0"/>
                          </a:rPr>
                        </m:ctrlPr>
                      </m:fPr>
                      <m:num>
                        <m:r>
                          <a:rPr lang="en-US" altLang="zh-TW" sz="1800" b="0" i="1" smtClean="0">
                            <a:latin typeface="Cambria Math" panose="02040503050406030204" pitchFamily="18" charset="0"/>
                          </a:rPr>
                          <m:t>1</m:t>
                        </m:r>
                      </m:num>
                      <m:den>
                        <m:rad>
                          <m:radPr>
                            <m:degHide m:val="on"/>
                            <m:ctrlPr>
                              <a:rPr lang="en-US" altLang="zh-TW" sz="1800" i="1" smtClean="0">
                                <a:latin typeface="Cambria Math" panose="02040503050406030204" pitchFamily="18" charset="0"/>
                              </a:rPr>
                            </m:ctrlPr>
                          </m:radPr>
                          <m:deg/>
                          <m:e>
                            <m:r>
                              <a:rPr lang="en-US" altLang="zh-TW" sz="1800" b="0" i="1" smtClean="0">
                                <a:latin typeface="Cambria Math" panose="02040503050406030204" pitchFamily="18" charset="0"/>
                              </a:rPr>
                              <m:t>2</m:t>
                            </m:r>
                          </m:e>
                        </m:rad>
                      </m:den>
                    </m:f>
                    <m:d>
                      <m:dPr>
                        <m:ctrlPr>
                          <a:rPr lang="en-US" altLang="zh-TW" sz="1800" i="1" smtClean="0">
                            <a:latin typeface="Cambria Math" panose="02040503050406030204" pitchFamily="18" charset="0"/>
                          </a:rPr>
                        </m:ctrlPr>
                      </m:dPr>
                      <m:e>
                        <m:m>
                          <m:mPr>
                            <m:mcs>
                              <m:mc>
                                <m:mcPr>
                                  <m:count m:val="2"/>
                                  <m:mcJc m:val="center"/>
                                </m:mcPr>
                              </m:mc>
                            </m:mcs>
                            <m:ctrlPr>
                              <a:rPr lang="en-US" altLang="zh-TW" sz="1800" i="1" smtClean="0">
                                <a:latin typeface="Cambria Math" panose="02040503050406030204" pitchFamily="18" charset="0"/>
                              </a:rPr>
                            </m:ctrlPr>
                          </m:mPr>
                          <m:mr>
                            <m:e>
                              <m:r>
                                <m:rPr>
                                  <m:brk m:alnAt="7"/>
                                </m:rPr>
                                <a:rPr lang="en-US" altLang="zh-TW" sz="1800" b="0" i="1" smtClean="0">
                                  <a:latin typeface="Cambria Math" panose="02040503050406030204" pitchFamily="18" charset="0"/>
                                </a:rPr>
                                <m:t>1</m:t>
                              </m:r>
                            </m:e>
                            <m:e>
                              <m:r>
                                <a:rPr lang="en-US" altLang="zh-TW" sz="1800" b="0" i="1" smtClean="0">
                                  <a:latin typeface="Cambria Math" panose="02040503050406030204" pitchFamily="18" charset="0"/>
                                </a:rPr>
                                <m:t>1</m:t>
                              </m:r>
                            </m:e>
                          </m:mr>
                          <m:mr>
                            <m:e>
                              <m:r>
                                <a:rPr lang="en-US" altLang="zh-TW" sz="1800" b="0" i="1" smtClean="0">
                                  <a:latin typeface="Cambria Math" panose="02040503050406030204" pitchFamily="18" charset="0"/>
                                </a:rPr>
                                <m:t>1</m:t>
                              </m:r>
                            </m:e>
                            <m:e>
                              <m:r>
                                <a:rPr lang="en-US" altLang="zh-TW" sz="1800" b="0" i="1" smtClean="0">
                                  <a:latin typeface="Cambria Math" panose="02040503050406030204" pitchFamily="18" charset="0"/>
                                </a:rPr>
                                <m:t>−1</m:t>
                              </m:r>
                            </m:e>
                          </m:mr>
                        </m:m>
                      </m:e>
                    </m:d>
                  </m:oMath>
                </a14:m>
                <a:r>
                  <a:rPr lang="zh-TW" altLang="en-US" sz="1800" dirty="0"/>
                  <a:t>，這相當於是 </a:t>
                </a:r>
                <a:r>
                  <a:rPr lang="en-US" altLang="zh-TW" sz="1800" dirty="0" smtClean="0">
                    <a:solidFill>
                      <a:srgbClr val="FF0000"/>
                    </a:solidFill>
                  </a:rPr>
                  <a:t>H</a:t>
                </a:r>
                <a:r>
                  <a:rPr lang="zh-TW" altLang="en-US" sz="1800" dirty="0" smtClean="0">
                    <a:solidFill>
                      <a:srgbClr val="FF0000"/>
                    </a:solidFill>
                  </a:rPr>
                  <a:t>閘</a:t>
                </a:r>
                <a:r>
                  <a:rPr lang="zh-TW" altLang="en-US" sz="1800" dirty="0"/>
                  <a:t>運算</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另外也可以看出 </a:t>
                </a:r>
                <a:r>
                  <a:rPr lang="en-US" altLang="zh-TW" sz="1800" dirty="0" err="1"/>
                  <a:t>qc.u</a:t>
                </a:r>
                <a:r>
                  <a:rPr lang="en-US" altLang="zh-TW" sz="1800" dirty="0"/>
                  <a:t>(0,0, </a:t>
                </a:r>
                <a:r>
                  <a:rPr lang="en-US" altLang="zh-TW" sz="1800" dirty="0" err="1"/>
                  <a:t>math.pi</a:t>
                </a:r>
                <a:r>
                  <a:rPr lang="en-US" altLang="zh-TW" sz="1800" dirty="0"/>
                  <a:t>/4, 3) </a:t>
                </a:r>
                <a:r>
                  <a:rPr lang="zh-TW" altLang="en-US" sz="1800" dirty="0"/>
                  <a:t>對應 </a:t>
                </a:r>
                <a:r>
                  <a:rPr lang="zh-TW" altLang="en-US" sz="1800" dirty="0" smtClean="0"/>
                  <a:t>𝑈</a:t>
                </a:r>
                <a:r>
                  <a:rPr lang="en-US" altLang="zh-TW" sz="1800" dirty="0" smtClean="0"/>
                  <a:t>(</a:t>
                </a:r>
                <a:r>
                  <a:rPr lang="en-US" altLang="zh-TW" sz="1800" dirty="0"/>
                  <a:t>0, 0, </a:t>
                </a:r>
                <a:r>
                  <a:rPr lang="zh-TW" altLang="en-US" sz="1800" dirty="0" smtClean="0"/>
                  <a:t>𝜆</a:t>
                </a:r>
                <a:r>
                  <a:rPr lang="en-US" altLang="zh-TW" sz="1800" dirty="0"/>
                  <a:t>) </a:t>
                </a:r>
                <a:r>
                  <a:rPr lang="en-US" altLang="zh-TW" sz="1800" dirty="0" smtClean="0"/>
                  <a:t>= </a:t>
                </a:r>
                <a14:m>
                  <m:oMath xmlns:m="http://schemas.openxmlformats.org/officeDocument/2006/math">
                    <m:d>
                      <m:dPr>
                        <m:ctrlPr>
                          <a:rPr lang="en-US" altLang="zh-TW" sz="1800" i="1">
                            <a:latin typeface="Cambria Math" panose="02040503050406030204" pitchFamily="18" charset="0"/>
                          </a:rPr>
                        </m:ctrlPr>
                      </m:dPr>
                      <m:e>
                        <m:m>
                          <m:mPr>
                            <m:mcs>
                              <m:mc>
                                <m:mcPr>
                                  <m:count m:val="2"/>
                                  <m:mcJc m:val="center"/>
                                </m:mcPr>
                              </m:mc>
                            </m:mcs>
                            <m:ctrlPr>
                              <a:rPr lang="en-US" altLang="zh-TW" sz="1800" i="1" smtClean="0">
                                <a:latin typeface="Cambria Math" panose="02040503050406030204" pitchFamily="18" charset="0"/>
                              </a:rPr>
                            </m:ctrlPr>
                          </m:mPr>
                          <m:mr>
                            <m:e>
                              <m:r>
                                <m:rPr>
                                  <m:brk m:alnAt="7"/>
                                </m:rPr>
                                <a:rPr lang="en-US" altLang="zh-TW" sz="1800" i="1">
                                  <a:latin typeface="Cambria Math" panose="02040503050406030204" pitchFamily="18" charset="0"/>
                                </a:rPr>
                                <m:t>1</m:t>
                              </m:r>
                            </m:e>
                            <m:e>
                              <m:r>
                                <a:rPr lang="en-US" altLang="zh-TW" sz="1800" b="0" i="1" smtClean="0">
                                  <a:latin typeface="Cambria Math" panose="02040503050406030204" pitchFamily="18" charset="0"/>
                                </a:rPr>
                                <m:t>0</m:t>
                              </m:r>
                            </m:e>
                          </m:mr>
                          <m:mr>
                            <m:e>
                              <m:r>
                                <a:rPr lang="en-US" altLang="zh-TW" sz="1800" b="0" i="1" smtClean="0">
                                  <a:latin typeface="Cambria Math" panose="02040503050406030204" pitchFamily="18" charset="0"/>
                                </a:rPr>
                                <m:t>0</m:t>
                              </m:r>
                            </m:e>
                            <m:e>
                              <m:sSup>
                                <m:sSupPr>
                                  <m:ctrlPr>
                                    <a:rPr lang="en-US" altLang="zh-TW" sz="1800" i="1" smtClean="0">
                                      <a:latin typeface="Cambria Math" panose="02040503050406030204" pitchFamily="18" charset="0"/>
                                    </a:rPr>
                                  </m:ctrlPr>
                                </m:sSupPr>
                                <m:e>
                                  <m:r>
                                    <a:rPr lang="en-US" altLang="zh-TW" sz="1800" i="1" smtClean="0">
                                      <a:latin typeface="Cambria Math" panose="02040503050406030204" pitchFamily="18" charset="0"/>
                                    </a:rPr>
                                    <m:t>𝑒</m:t>
                                  </m:r>
                                </m:e>
                                <m:sup>
                                  <m:r>
                                    <a:rPr lang="en-US" altLang="zh-TW" sz="1800" i="1" smtClean="0">
                                      <a:latin typeface="Cambria Math" panose="02040503050406030204" pitchFamily="18" charset="0"/>
                                    </a:rPr>
                                    <m:t>𝑖</m:t>
                                  </m:r>
                                  <m:r>
                                    <a:rPr lang="en-US" altLang="zh-TW" sz="1800" i="1" smtClean="0">
                                      <a:latin typeface="Cambria Math" panose="02040503050406030204" pitchFamily="18" charset="0"/>
                                    </a:rPr>
                                    <m:t>𝜆</m:t>
                                  </m:r>
                                </m:sup>
                              </m:sSup>
                            </m:e>
                          </m:mr>
                        </m:m>
                      </m:e>
                    </m:d>
                  </m:oMath>
                </a14:m>
                <a:r>
                  <a:rPr lang="zh-TW" altLang="en-US" sz="1800" dirty="0" smtClean="0"/>
                  <a:t> 這</a:t>
                </a:r>
                <a:r>
                  <a:rPr lang="zh-TW" altLang="en-US" sz="1800" dirty="0"/>
                  <a:t>對應</a:t>
                </a:r>
                <a:r>
                  <a:rPr lang="zh-TW" altLang="en-US" sz="1800" dirty="0">
                    <a:solidFill>
                      <a:srgbClr val="FF0000"/>
                    </a:solidFill>
                  </a:rPr>
                  <a:t>帶參數 </a:t>
                </a:r>
                <a:r>
                  <a:rPr lang="en-US" altLang="zh-TW" sz="1800" dirty="0">
                    <a:solidFill>
                      <a:srgbClr val="FF0000"/>
                    </a:solidFill>
                  </a:rPr>
                  <a:t>λ </a:t>
                </a:r>
                <a:r>
                  <a:rPr lang="zh-TW" altLang="en-US" sz="1800" dirty="0" smtClean="0">
                    <a:solidFill>
                      <a:srgbClr val="FF0000"/>
                    </a:solidFill>
                  </a:rPr>
                  <a:t>的</a:t>
                </a:r>
                <a:r>
                  <a:rPr lang="en-US" altLang="zh-TW" sz="1800" dirty="0" smtClean="0">
                    <a:solidFill>
                      <a:srgbClr val="FF0000"/>
                    </a:solidFill>
                  </a:rPr>
                  <a:t>P </a:t>
                </a:r>
                <a:r>
                  <a:rPr lang="zh-TW" altLang="en-US" sz="1800" dirty="0">
                    <a:solidFill>
                      <a:srgbClr val="FF0000"/>
                    </a:solidFill>
                  </a:rPr>
                  <a:t>閘</a:t>
                </a:r>
                <a:r>
                  <a:rPr lang="zh-TW" altLang="en-US" sz="1800" dirty="0"/>
                  <a:t>運算</a:t>
                </a:r>
                <a:r>
                  <a:rPr lang="zh-TW" altLang="en-US" sz="1800" dirty="0" smtClean="0"/>
                  <a:t>。</a:t>
                </a:r>
                <a:endParaRPr lang="en-US" altLang="zh-TW" sz="1800" dirty="0" smtClean="0"/>
              </a:p>
            </p:txBody>
          </p:sp>
        </mc:Choice>
        <mc:Fallback>
          <p:sp>
            <p:nvSpPr>
              <p:cNvPr id="202" name="Google Shape;202;g104dfc26e88_3_11"/>
              <p:cNvSpPr txBox="1">
                <a:spLocks noRot="1" noChangeAspect="1" noMove="1" noResize="1" noEditPoints="1" noAdjustHandles="1" noChangeArrowheads="1" noChangeShapeType="1" noTextEdit="1"/>
              </p:cNvSpPr>
              <p:nvPr/>
            </p:nvSpPr>
            <p:spPr>
              <a:xfrm>
                <a:off x="457200" y="1195318"/>
                <a:ext cx="8229600" cy="3886290"/>
              </a:xfrm>
              <a:prstGeom prst="rect">
                <a:avLst/>
              </a:prstGeom>
              <a:blipFill>
                <a:blip r:embed="rId3"/>
                <a:stretch>
                  <a:fillRect r="-593" b="-470"/>
                </a:stretch>
              </a:blipFill>
              <a:ln>
                <a:noFill/>
              </a:ln>
            </p:spPr>
            <p:txBody>
              <a:bodyPr/>
              <a:lstStyle/>
              <a:p>
                <a:r>
                  <a:rPr lang="zh-TW" altLang="en-US">
                    <a:noFill/>
                  </a:rPr>
                  <a:t> </a:t>
                </a:r>
              </a:p>
            </p:txBody>
          </p:sp>
        </mc:Fallback>
      </mc:AlternateContent>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68</a:t>
            </a:fld>
            <a:endParaRPr/>
          </a:p>
        </p:txBody>
      </p:sp>
      <p:pic>
        <p:nvPicPr>
          <p:cNvPr id="2" name="圖片 1"/>
          <p:cNvPicPr>
            <a:picLocks noChangeAspect="1"/>
          </p:cNvPicPr>
          <p:nvPr/>
        </p:nvPicPr>
        <p:blipFill>
          <a:blip r:embed="rId4"/>
          <a:stretch>
            <a:fillRect/>
          </a:stretch>
        </p:blipFill>
        <p:spPr>
          <a:xfrm>
            <a:off x="3162300" y="2805716"/>
            <a:ext cx="2819400" cy="771525"/>
          </a:xfrm>
          <a:prstGeom prst="rect">
            <a:avLst/>
          </a:prstGeom>
        </p:spPr>
      </p:pic>
    </p:spTree>
    <p:extLst>
      <p:ext uri="{BB962C8B-B14F-4D97-AF65-F5344CB8AC3E}">
        <p14:creationId xmlns:p14="http://schemas.microsoft.com/office/powerpoint/2010/main" val="36566461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10b70956f60_16_37"/>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zh-TW" dirty="0"/>
              <a:t>大綱</a:t>
            </a:r>
            <a:endParaRPr dirty="0"/>
          </a:p>
        </p:txBody>
      </p:sp>
      <p:sp>
        <p:nvSpPr>
          <p:cNvPr id="194" name="Google Shape;194;g10b70956f60_16_37"/>
          <p:cNvSpPr txBox="1"/>
          <p:nvPr/>
        </p:nvSpPr>
        <p:spPr>
          <a:xfrm>
            <a:off x="373424" y="1266625"/>
            <a:ext cx="7809900" cy="4016474"/>
          </a:xfrm>
          <a:prstGeom prst="rect">
            <a:avLst/>
          </a:prstGeom>
          <a:noFill/>
          <a:ln>
            <a:noFill/>
          </a:ln>
        </p:spPr>
        <p:txBody>
          <a:bodyPr spcFirstLastPara="1" wrap="square" lIns="68575" tIns="68575" rIns="68575" bIns="68575" anchor="t" anchorCtr="0">
            <a:spAutoFit/>
          </a:bodyPr>
          <a:lstStyle/>
          <a:p>
            <a:pPr marL="342900" lvl="0" indent="-292100">
              <a:buSzPts val="2000"/>
              <a:buChar char="●"/>
            </a:pPr>
            <a:r>
              <a:rPr lang="zh-TW" altLang="en-US" sz="2800" dirty="0">
                <a:solidFill>
                  <a:schemeClr val="tx1"/>
                </a:solidFill>
              </a:rPr>
              <a:t>基本概念</a:t>
            </a:r>
            <a:endParaRPr lang="en-US" altLang="zh-TW" sz="2800" dirty="0">
              <a:solidFill>
                <a:schemeClr val="tx1"/>
              </a:solidFill>
            </a:endParaRPr>
          </a:p>
          <a:p>
            <a:pPr marL="342900" indent="-292100">
              <a:buSzPts val="2000"/>
              <a:buFont typeface="Arial"/>
              <a:buChar char="●"/>
            </a:pPr>
            <a:r>
              <a:rPr lang="zh-TW" altLang="en-US" sz="2800" dirty="0">
                <a:solidFill>
                  <a:schemeClr val="tx1"/>
                </a:solidFill>
              </a:rPr>
              <a:t>單量子位元反閘</a:t>
            </a:r>
            <a:endParaRPr lang="en-US" altLang="zh-TW" sz="2800" dirty="0">
              <a:solidFill>
                <a:schemeClr val="tx1"/>
              </a:solidFill>
            </a:endParaRPr>
          </a:p>
          <a:p>
            <a:pPr marL="342900" lvl="0" indent="-292100">
              <a:buSzPts val="2000"/>
              <a:buFont typeface="Arial"/>
              <a:buChar char="●"/>
            </a:pPr>
            <a:r>
              <a:rPr lang="zh-TW" altLang="en-US" sz="2800" dirty="0">
                <a:solidFill>
                  <a:schemeClr val="tx1"/>
                </a:solidFill>
              </a:rPr>
              <a:t>么正矩陣</a:t>
            </a:r>
            <a:endParaRPr lang="en-US" altLang="zh-TW" sz="2800" dirty="0">
              <a:solidFill>
                <a:schemeClr val="tx1"/>
              </a:solidFill>
            </a:endParaRPr>
          </a:p>
          <a:p>
            <a:pPr marL="342900" indent="-292100">
              <a:buSzPts val="2000"/>
              <a:buFont typeface="Arial"/>
              <a:buChar char="●"/>
            </a:pPr>
            <a:r>
              <a:rPr lang="zh-TW" altLang="en-US" sz="2800" dirty="0">
                <a:solidFill>
                  <a:schemeClr val="tx1"/>
                </a:solidFill>
              </a:rPr>
              <a:t>重要單量子位元量子閘</a:t>
            </a:r>
            <a:endParaRPr lang="en-US" altLang="zh-TW" sz="2800" dirty="0">
              <a:solidFill>
                <a:schemeClr val="tx1"/>
              </a:solidFill>
            </a:endParaRPr>
          </a:p>
          <a:p>
            <a:pPr marL="342900" lvl="0" indent="-292100">
              <a:buSzPts val="2000"/>
              <a:buFont typeface="Arial"/>
              <a:buChar char="●"/>
            </a:pPr>
            <a:r>
              <a:rPr lang="zh-TW" altLang="en-US" sz="2800" dirty="0">
                <a:solidFill>
                  <a:schemeClr val="tx1"/>
                </a:solidFill>
              </a:rPr>
              <a:t>張量積</a:t>
            </a:r>
            <a:endParaRPr lang="en-US" altLang="zh-TW" sz="2800" dirty="0">
              <a:solidFill>
                <a:schemeClr val="tx1"/>
              </a:solidFill>
            </a:endParaRPr>
          </a:p>
          <a:p>
            <a:pPr marL="342900" indent="-292100">
              <a:buSzPts val="2000"/>
              <a:buFont typeface="Arial"/>
              <a:buChar char="●"/>
            </a:pPr>
            <a:r>
              <a:rPr lang="zh-TW" altLang="en-US" sz="2800" dirty="0">
                <a:solidFill>
                  <a:schemeClr val="tx1"/>
                </a:solidFill>
              </a:rPr>
              <a:t>其他單量子位元量子閘</a:t>
            </a:r>
            <a:endParaRPr lang="en-US" altLang="zh-TW" sz="2800" dirty="0">
              <a:solidFill>
                <a:schemeClr val="tx1"/>
              </a:solidFill>
            </a:endParaRPr>
          </a:p>
          <a:p>
            <a:pPr marL="342900" lvl="0" indent="-292100">
              <a:buSzPts val="2000"/>
              <a:buFont typeface="Arial"/>
              <a:buChar char="●"/>
            </a:pPr>
            <a:r>
              <a:rPr lang="zh-TW" altLang="en-US" sz="2800" b="1" u="sng" dirty="0">
                <a:solidFill>
                  <a:srgbClr val="FF0000"/>
                </a:solidFill>
              </a:rPr>
              <a:t>結語</a:t>
            </a:r>
            <a:endParaRPr lang="en-US" altLang="zh-TW" sz="2800" b="1" u="sng" dirty="0">
              <a:solidFill>
                <a:srgbClr val="FF0000"/>
              </a:solidFill>
            </a:endParaRPr>
          </a:p>
          <a:p>
            <a:pPr marL="0" marR="0" lvl="0" indent="0" algn="l" rtl="0">
              <a:lnSpc>
                <a:spcPct val="100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800" b="0" i="0" u="none" strike="noStrike" cap="none" dirty="0">
              <a:solidFill>
                <a:srgbClr val="000000"/>
              </a:solidFill>
              <a:latin typeface="Arial"/>
              <a:ea typeface="Arial"/>
              <a:cs typeface="Arial"/>
              <a:sym typeface="Arial"/>
            </a:endParaRPr>
          </a:p>
        </p:txBody>
      </p:sp>
      <p:sp>
        <p:nvSpPr>
          <p:cNvPr id="195" name="Google Shape;195;g10b70956f60_16_37"/>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69</a:t>
            </a:fld>
            <a:endParaRPr/>
          </a:p>
        </p:txBody>
      </p:sp>
    </p:spTree>
    <p:extLst>
      <p:ext uri="{BB962C8B-B14F-4D97-AF65-F5344CB8AC3E}">
        <p14:creationId xmlns:p14="http://schemas.microsoft.com/office/powerpoint/2010/main" val="614327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94555" y="257993"/>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smtClean="0">
                <a:latin typeface="Calibri"/>
                <a:ea typeface="Calibri"/>
                <a:cs typeface="Calibri"/>
                <a:sym typeface="Calibri"/>
              </a:rPr>
              <a:t>Program 3.1 </a:t>
            </a:r>
            <a:r>
              <a:rPr lang="zh-TW" altLang="en-US" dirty="0" smtClean="0">
                <a:latin typeface="Calibri"/>
                <a:ea typeface="Calibri"/>
                <a:cs typeface="Calibri"/>
                <a:sym typeface="Calibri"/>
              </a:rPr>
              <a:t>程式解說</a:t>
            </a:r>
            <a:r>
              <a:rPr lang="en-US" altLang="zh-TW" dirty="0" smtClean="0">
                <a:latin typeface="Calibri"/>
                <a:ea typeface="Calibri"/>
                <a:cs typeface="Calibri"/>
                <a:sym typeface="Calibri"/>
              </a:rPr>
              <a:t>:</a:t>
            </a:r>
            <a:endParaRPr dirty="0"/>
          </a:p>
        </p:txBody>
      </p:sp>
      <p:sp>
        <p:nvSpPr>
          <p:cNvPr id="202" name="Google Shape;202;g104dfc26e88_3_11"/>
          <p:cNvSpPr txBox="1"/>
          <p:nvPr/>
        </p:nvSpPr>
        <p:spPr>
          <a:xfrm>
            <a:off x="94555" y="1409663"/>
            <a:ext cx="8229600" cy="1415742"/>
          </a:xfrm>
          <a:prstGeom prst="rect">
            <a:avLst/>
          </a:prstGeom>
          <a:noFill/>
          <a:ln>
            <a:noFill/>
          </a:ln>
        </p:spPr>
        <p:txBody>
          <a:bodyPr spcFirstLastPara="1" wrap="square" lIns="91425" tIns="91425" rIns="91425" bIns="91425" anchor="t" anchorCtr="0">
            <a:spAutoFit/>
          </a:bodyPr>
          <a:lstStyle/>
          <a:p>
            <a:r>
              <a:rPr lang="en-US" altLang="zh-TW" sz="1600" dirty="0">
                <a:solidFill>
                  <a:srgbClr val="3333FF"/>
                </a:solidFill>
                <a:latin typeface="Arial Narrow" panose="020B0606020202030204" pitchFamily="34" charset="0"/>
              </a:rPr>
              <a:t>1 #Program 3.1a Apply X-gate to qubit </a:t>
            </a:r>
          </a:p>
          <a:p>
            <a:r>
              <a:rPr lang="en-US" altLang="zh-TW" sz="1600" dirty="0">
                <a:solidFill>
                  <a:srgbClr val="3333FF"/>
                </a:solidFill>
                <a:latin typeface="Arial Narrow" panose="020B0606020202030204" pitchFamily="34" charset="0"/>
              </a:rPr>
              <a:t>2 from </a:t>
            </a:r>
            <a:r>
              <a:rPr lang="en-US" altLang="zh-TW" sz="1600" dirty="0" err="1">
                <a:solidFill>
                  <a:srgbClr val="3333FF"/>
                </a:solidFill>
                <a:latin typeface="Arial Narrow" panose="020B0606020202030204" pitchFamily="34" charset="0"/>
              </a:rPr>
              <a:t>qiskit</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 </a:t>
            </a:r>
          </a:p>
          <a:p>
            <a:r>
              <a:rPr lang="en-US" altLang="zh-TW" sz="1600" dirty="0">
                <a:solidFill>
                  <a:srgbClr val="3333FF"/>
                </a:solidFill>
                <a:latin typeface="Arial Narrow" panose="020B0606020202030204" pitchFamily="34" charset="0"/>
              </a:rPr>
              <a:t>3 qc = </a:t>
            </a:r>
            <a:r>
              <a:rPr lang="en-US" altLang="zh-TW" sz="1600" dirty="0" err="1">
                <a:solidFill>
                  <a:srgbClr val="3333FF"/>
                </a:solidFill>
                <a:latin typeface="Arial Narrow" panose="020B0606020202030204" pitchFamily="34" charset="0"/>
              </a:rPr>
              <a:t>QuantumCircuit</a:t>
            </a:r>
            <a:r>
              <a:rPr lang="en-US" altLang="zh-TW" sz="1600" dirty="0">
                <a:solidFill>
                  <a:srgbClr val="3333FF"/>
                </a:solidFill>
                <a:latin typeface="Arial Narrow" panose="020B0606020202030204" pitchFamily="34" charset="0"/>
              </a:rPr>
              <a:t>(2) </a:t>
            </a:r>
          </a:p>
          <a:p>
            <a:r>
              <a:rPr lang="en-US" altLang="zh-TW" sz="1600" dirty="0">
                <a:solidFill>
                  <a:srgbClr val="3333FF"/>
                </a:solidFill>
                <a:latin typeface="Arial Narrow" panose="020B0606020202030204" pitchFamily="34" charset="0"/>
              </a:rPr>
              <a:t>4 </a:t>
            </a:r>
            <a:r>
              <a:rPr lang="en-US" altLang="zh-TW" sz="1600" dirty="0" err="1">
                <a:solidFill>
                  <a:srgbClr val="3333FF"/>
                </a:solidFill>
                <a:latin typeface="Arial Narrow" panose="020B0606020202030204" pitchFamily="34" charset="0"/>
              </a:rPr>
              <a:t>qc.x</a:t>
            </a:r>
            <a:r>
              <a:rPr lang="en-US" altLang="zh-TW" sz="1600" dirty="0">
                <a:solidFill>
                  <a:srgbClr val="3333FF"/>
                </a:solidFill>
                <a:latin typeface="Arial Narrow" panose="020B0606020202030204" pitchFamily="34" charset="0"/>
              </a:rPr>
              <a:t>(1) </a:t>
            </a:r>
          </a:p>
          <a:p>
            <a:r>
              <a:rPr lang="en-US" altLang="zh-TW" sz="1600" dirty="0">
                <a:solidFill>
                  <a:srgbClr val="3333FF"/>
                </a:solidFill>
                <a:latin typeface="Arial Narrow" panose="020B0606020202030204" pitchFamily="34" charset="0"/>
              </a:rPr>
              <a:t>5 </a:t>
            </a:r>
            <a:r>
              <a:rPr lang="en-US" altLang="zh-TW" sz="1600" dirty="0" err="1">
                <a:solidFill>
                  <a:srgbClr val="3333FF"/>
                </a:solidFill>
                <a:latin typeface="Arial Narrow" panose="020B0606020202030204" pitchFamily="34" charset="0"/>
              </a:rPr>
              <a:t>qc.draw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mpl</a:t>
            </a:r>
            <a:r>
              <a:rPr lang="en-US" altLang="zh-TW" sz="1600" dirty="0">
                <a:solidFill>
                  <a:srgbClr val="3333FF"/>
                </a:solidFill>
                <a:latin typeface="Arial Narrow" panose="020B0606020202030204" pitchFamily="34" charset="0"/>
              </a:rPr>
              <a:t>')</a:t>
            </a: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7</a:t>
            </a:fld>
            <a:endParaRPr/>
          </a:p>
        </p:txBody>
      </p:sp>
      <p:sp>
        <p:nvSpPr>
          <p:cNvPr id="3" name="語音泡泡: 矩形 2">
            <a:extLst>
              <a:ext uri="{FF2B5EF4-FFF2-40B4-BE49-F238E27FC236}">
                <a16:creationId xmlns:a16="http://schemas.microsoft.com/office/drawing/2014/main" id="{CD475BB0-F47E-4007-AA0C-4837354643B8}"/>
              </a:ext>
            </a:extLst>
          </p:cNvPr>
          <p:cNvSpPr/>
          <p:nvPr/>
        </p:nvSpPr>
        <p:spPr>
          <a:xfrm>
            <a:off x="3888644" y="1409663"/>
            <a:ext cx="4655678" cy="2691853"/>
          </a:xfrm>
          <a:prstGeom prst="wedgeRectCallout">
            <a:avLst>
              <a:gd name="adj1" fmla="val -82062"/>
              <a:gd name="adj2" fmla="val -1802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敘述引入 </a:t>
            </a:r>
            <a:r>
              <a:rPr lang="en-US" altLang="zh-TW" dirty="0" err="1">
                <a:solidFill>
                  <a:srgbClr val="FF0000"/>
                </a:solidFill>
              </a:rPr>
              <a:t>qiskit</a:t>
            </a:r>
            <a:r>
              <a:rPr lang="en-US" altLang="zh-TW" dirty="0">
                <a:solidFill>
                  <a:srgbClr val="FF0000"/>
                </a:solidFill>
              </a:rPr>
              <a:t> </a:t>
            </a:r>
            <a:r>
              <a:rPr lang="zh-TW" altLang="en-US" dirty="0">
                <a:solidFill>
                  <a:srgbClr val="FF0000"/>
                </a:solidFill>
              </a:rPr>
              <a:t>套件</a:t>
            </a:r>
            <a:r>
              <a:rPr lang="zh-TW" altLang="en-US" dirty="0" smtClean="0">
                <a:solidFill>
                  <a:srgbClr val="FF0000"/>
                </a:solidFill>
              </a:rPr>
              <a:t>中的</a:t>
            </a:r>
            <a:r>
              <a:rPr lang="en-US" altLang="zh-TW" dirty="0" err="1" smtClean="0">
                <a:solidFill>
                  <a:srgbClr val="FF0000"/>
                </a:solidFill>
              </a:rPr>
              <a:t>QuantumCircuit</a:t>
            </a:r>
            <a:r>
              <a:rPr lang="en-US" altLang="zh-TW" dirty="0" smtClean="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行使用 </a:t>
            </a:r>
            <a:r>
              <a:rPr lang="en-US" altLang="zh-TW" dirty="0" err="1">
                <a:solidFill>
                  <a:srgbClr val="FF0000"/>
                </a:solidFill>
              </a:rPr>
              <a:t>QuantumCircuit</a:t>
            </a:r>
            <a:r>
              <a:rPr lang="en-US" altLang="zh-TW" dirty="0">
                <a:solidFill>
                  <a:srgbClr val="FF0000"/>
                </a:solidFill>
              </a:rPr>
              <a:t>(2) </a:t>
            </a:r>
            <a:r>
              <a:rPr lang="zh-TW" altLang="en-US" dirty="0">
                <a:solidFill>
                  <a:srgbClr val="FF0000"/>
                </a:solidFill>
              </a:rPr>
              <a:t>建構一個包含 </a:t>
            </a:r>
            <a:r>
              <a:rPr lang="en-US" altLang="zh-TW" dirty="0">
                <a:solidFill>
                  <a:srgbClr val="FF0000"/>
                </a:solidFill>
              </a:rPr>
              <a:t>2 </a:t>
            </a:r>
            <a:r>
              <a:rPr lang="zh-TW" altLang="en-US" dirty="0">
                <a:solidFill>
                  <a:srgbClr val="FF0000"/>
                </a:solidFill>
              </a:rPr>
              <a:t>個量子位元的量子線路物件</a:t>
            </a:r>
            <a:r>
              <a:rPr lang="zh-TW" altLang="en-US" dirty="0" smtClean="0">
                <a:solidFill>
                  <a:srgbClr val="FF0000"/>
                </a:solidFill>
              </a:rPr>
              <a:t>，儲存</a:t>
            </a:r>
            <a:r>
              <a:rPr lang="zh-TW" altLang="en-US" dirty="0">
                <a:solidFill>
                  <a:srgbClr val="FF0000"/>
                </a:solidFill>
              </a:rPr>
              <a:t>於 </a:t>
            </a:r>
            <a:r>
              <a:rPr lang="en-US" altLang="zh-TW" dirty="0">
                <a:solidFill>
                  <a:srgbClr val="FF0000"/>
                </a:solidFill>
              </a:rPr>
              <a:t>qc </a:t>
            </a:r>
            <a:r>
              <a:rPr lang="zh-TW" altLang="en-US" dirty="0">
                <a:solidFill>
                  <a:srgbClr val="FF0000"/>
                </a:solidFill>
              </a:rPr>
              <a:t>變數中。</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行使用 </a:t>
            </a:r>
            <a:r>
              <a:rPr lang="en-US" altLang="zh-TW" dirty="0" err="1">
                <a:solidFill>
                  <a:srgbClr val="FF0000"/>
                </a:solidFill>
              </a:rPr>
              <a:t>qc.x</a:t>
            </a:r>
            <a:r>
              <a:rPr lang="en-US" altLang="zh-TW" dirty="0">
                <a:solidFill>
                  <a:srgbClr val="FF0000"/>
                </a:solidFill>
              </a:rPr>
              <a:t>(1)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x </a:t>
            </a:r>
            <a:r>
              <a:rPr lang="zh-TW" altLang="en-US" dirty="0">
                <a:solidFill>
                  <a:srgbClr val="FF0000"/>
                </a:solidFill>
              </a:rPr>
              <a:t>方法，將量子線路中索引</a:t>
            </a:r>
            <a:r>
              <a:rPr lang="zh-TW" altLang="en-US" dirty="0" smtClean="0">
                <a:solidFill>
                  <a:srgbClr val="FF0000"/>
                </a:solidFill>
              </a:rPr>
              <a:t>值為 </a:t>
            </a:r>
            <a:r>
              <a:rPr lang="en-US" altLang="zh-TW" dirty="0">
                <a:solidFill>
                  <a:srgbClr val="FF0000"/>
                </a:solidFill>
              </a:rPr>
              <a:t>1 </a:t>
            </a:r>
            <a:r>
              <a:rPr lang="zh-TW" altLang="en-US" dirty="0">
                <a:solidFill>
                  <a:srgbClr val="FF0000"/>
                </a:solidFill>
              </a:rPr>
              <a:t>的量子位元進行 </a:t>
            </a:r>
            <a:r>
              <a:rPr lang="en-US" altLang="zh-TW" dirty="0">
                <a:solidFill>
                  <a:srgbClr val="FF0000"/>
                </a:solidFill>
              </a:rPr>
              <a:t>X </a:t>
            </a:r>
            <a:r>
              <a:rPr lang="zh-TW" altLang="en-US" dirty="0">
                <a:solidFill>
                  <a:srgbClr val="FF0000"/>
                </a:solidFill>
              </a:rPr>
              <a:t>閘運算（或操作）。</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5 </a:t>
            </a:r>
            <a:r>
              <a:rPr lang="zh-TW" altLang="en-US" dirty="0">
                <a:solidFill>
                  <a:srgbClr val="FF0000"/>
                </a:solidFill>
              </a:rPr>
              <a:t>行使用 </a:t>
            </a:r>
            <a:r>
              <a:rPr lang="en-US" altLang="zh-TW" dirty="0" err="1">
                <a:solidFill>
                  <a:srgbClr val="FF0000"/>
                </a:solidFill>
              </a:rPr>
              <a:t>qc.draw</a:t>
            </a:r>
            <a:r>
              <a:rPr lang="en-US" altLang="zh-TW" dirty="0">
                <a:solidFill>
                  <a:srgbClr val="FF0000"/>
                </a:solidFill>
              </a:rPr>
              <a:t>('</a:t>
            </a:r>
            <a:r>
              <a:rPr lang="en-US" altLang="zh-TW" dirty="0" err="1">
                <a:solidFill>
                  <a:srgbClr val="FF0000"/>
                </a:solidFill>
              </a:rPr>
              <a:t>mpl</a:t>
            </a:r>
            <a:r>
              <a:rPr lang="en-US" altLang="zh-TW" dirty="0">
                <a:solidFill>
                  <a:srgbClr val="FF0000"/>
                </a:solidFill>
              </a:rPr>
              <a:t>') </a:t>
            </a:r>
            <a:r>
              <a:rPr lang="zh-TW" altLang="en-US" dirty="0">
                <a:solidFill>
                  <a:srgbClr val="FF0000"/>
                </a:solidFill>
              </a:rPr>
              <a:t>呼叫 </a:t>
            </a:r>
            <a:r>
              <a:rPr lang="en-US" altLang="zh-TW" dirty="0" err="1">
                <a:solidFill>
                  <a:srgbClr val="FF0000"/>
                </a:solidFill>
              </a:rPr>
              <a:t>QuantumCircuit</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draw </a:t>
            </a:r>
            <a:r>
              <a:rPr lang="zh-TW" altLang="en-US" dirty="0">
                <a:solidFill>
                  <a:srgbClr val="FF0000"/>
                </a:solidFill>
              </a:rPr>
              <a:t>方法，並帶入</a:t>
            </a:r>
            <a:r>
              <a:rPr lang="zh-TW" altLang="en-US" dirty="0" smtClean="0">
                <a:solidFill>
                  <a:srgbClr val="FF0000"/>
                </a:solidFill>
              </a:rPr>
              <a:t>參數 </a:t>
            </a:r>
            <a:r>
              <a:rPr lang="en-US" altLang="zh-TW" dirty="0">
                <a:solidFill>
                  <a:srgbClr val="FF0000"/>
                </a:solidFill>
              </a:rPr>
              <a:t>'</a:t>
            </a:r>
            <a:r>
              <a:rPr lang="en-US" altLang="zh-TW" dirty="0" err="1">
                <a:solidFill>
                  <a:srgbClr val="FF0000"/>
                </a:solidFill>
              </a:rPr>
              <a:t>mpl</a:t>
            </a:r>
            <a:r>
              <a:rPr lang="en-US" altLang="zh-TW" dirty="0">
                <a:solidFill>
                  <a:srgbClr val="FF0000"/>
                </a:solidFill>
              </a:rPr>
              <a:t>'</a:t>
            </a:r>
            <a:r>
              <a:rPr lang="zh-TW" altLang="en-US" dirty="0">
                <a:solidFill>
                  <a:srgbClr val="FF0000"/>
                </a:solidFill>
              </a:rPr>
              <a:t>，代表透過 </a:t>
            </a:r>
            <a:r>
              <a:rPr lang="en-US" altLang="zh-TW" dirty="0" err="1">
                <a:solidFill>
                  <a:srgbClr val="FF0000"/>
                </a:solidFill>
              </a:rPr>
              <a:t>matplotlib</a:t>
            </a:r>
            <a:r>
              <a:rPr lang="en-US" altLang="zh-TW" dirty="0">
                <a:solidFill>
                  <a:srgbClr val="FF0000"/>
                </a:solidFill>
              </a:rPr>
              <a:t> </a:t>
            </a:r>
            <a:r>
              <a:rPr lang="zh-TW" altLang="en-US" dirty="0">
                <a:solidFill>
                  <a:srgbClr val="FF0000"/>
                </a:solidFill>
              </a:rPr>
              <a:t>套件顯示量子線路。</a:t>
            </a:r>
          </a:p>
        </p:txBody>
      </p:sp>
      <p:pic>
        <p:nvPicPr>
          <p:cNvPr id="4" name="圖片 3"/>
          <p:cNvPicPr>
            <a:picLocks noChangeAspect="1"/>
          </p:cNvPicPr>
          <p:nvPr/>
        </p:nvPicPr>
        <p:blipFill>
          <a:blip r:embed="rId3"/>
          <a:stretch>
            <a:fillRect/>
          </a:stretch>
        </p:blipFill>
        <p:spPr>
          <a:xfrm>
            <a:off x="94555" y="3055710"/>
            <a:ext cx="1838325" cy="1666875"/>
          </a:xfrm>
          <a:prstGeom prst="rect">
            <a:avLst/>
          </a:prstGeom>
        </p:spPr>
      </p:pic>
    </p:spTree>
    <p:extLst>
      <p:ext uri="{BB962C8B-B14F-4D97-AF65-F5344CB8AC3E}">
        <p14:creationId xmlns:p14="http://schemas.microsoft.com/office/powerpoint/2010/main" val="4161788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40866"/>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結語</a:t>
            </a:r>
          </a:p>
        </p:txBody>
      </p:sp>
      <p:sp>
        <p:nvSpPr>
          <p:cNvPr id="202" name="Google Shape;202;g104dfc26e88_3_11"/>
          <p:cNvSpPr txBox="1"/>
          <p:nvPr/>
        </p:nvSpPr>
        <p:spPr>
          <a:xfrm>
            <a:off x="457200" y="1195318"/>
            <a:ext cx="8229600" cy="3231624"/>
          </a:xfrm>
          <a:prstGeom prst="rect">
            <a:avLst/>
          </a:prstGeom>
          <a:noFill/>
          <a:ln>
            <a:noFill/>
          </a:ln>
        </p:spPr>
        <p:txBody>
          <a:bodyPr spcFirstLastPara="1" wrap="square" lIns="91425" tIns="91425" rIns="91425" bIns="91425" anchor="t" anchorCtr="0">
            <a:spAutoFit/>
          </a:bodyPr>
          <a:lstStyle/>
          <a:p>
            <a:pPr marL="457200" indent="-342900" algn="just">
              <a:buClr>
                <a:schemeClr val="dk1"/>
              </a:buClr>
              <a:buSzPts val="1800"/>
              <a:buFont typeface="Arial"/>
              <a:buChar char="●"/>
            </a:pPr>
            <a:r>
              <a:rPr lang="zh-TW" altLang="en-US" sz="1800" dirty="0"/>
              <a:t>本章介紹作用在</a:t>
            </a:r>
            <a:r>
              <a:rPr lang="zh-TW" altLang="en-US" sz="1800" dirty="0">
                <a:solidFill>
                  <a:srgbClr val="FF0000"/>
                </a:solidFill>
              </a:rPr>
              <a:t>單一量子位元</a:t>
            </a:r>
            <a:r>
              <a:rPr lang="zh-TW" altLang="en-US" sz="1800" dirty="0"/>
              <a:t>的</a:t>
            </a:r>
            <a:r>
              <a:rPr lang="zh-TW" altLang="en-US" sz="1800" dirty="0">
                <a:solidFill>
                  <a:srgbClr val="FF0000"/>
                </a:solidFill>
              </a:rPr>
              <a:t>常見量子閘</a:t>
            </a:r>
            <a:r>
              <a:rPr lang="zh-TW" altLang="en-US" sz="1800" dirty="0"/>
              <a:t>，說明每一個量子閘的細節並展示</a:t>
            </a:r>
            <a:r>
              <a:rPr lang="zh-TW" altLang="en-US" sz="1800" dirty="0" smtClean="0"/>
              <a:t>如何</a:t>
            </a:r>
            <a:r>
              <a:rPr lang="zh-TW" altLang="en-US" sz="1800" dirty="0">
                <a:solidFill>
                  <a:srgbClr val="FF0000"/>
                </a:solidFill>
              </a:rPr>
              <a:t>編寫程式</a:t>
            </a:r>
            <a:r>
              <a:rPr lang="zh-TW" altLang="en-US" sz="1800" dirty="0"/>
              <a:t>將這些量子閘加入量子線路中，也透過</a:t>
            </a:r>
            <a:r>
              <a:rPr lang="zh-TW" altLang="en-US" sz="1800" dirty="0">
                <a:solidFill>
                  <a:srgbClr val="FF0000"/>
                </a:solidFill>
              </a:rPr>
              <a:t>量子電腦模擬器</a:t>
            </a:r>
            <a:r>
              <a:rPr lang="zh-TW" altLang="en-US" sz="1800" dirty="0"/>
              <a:t>執行量子線路，獲得量子位元的測量結果來觀察量子閘的運算</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介紹的量子閘包括 </a:t>
            </a:r>
            <a:r>
              <a:rPr lang="en-US" altLang="zh-TW" sz="1800" dirty="0"/>
              <a:t>H </a:t>
            </a:r>
            <a:r>
              <a:rPr lang="zh-TW" altLang="en-US" sz="1800" dirty="0"/>
              <a:t>閘、</a:t>
            </a:r>
            <a:r>
              <a:rPr lang="en-US" altLang="zh-TW" sz="1800" dirty="0"/>
              <a:t>X </a:t>
            </a:r>
            <a:r>
              <a:rPr lang="zh-TW" altLang="en-US" sz="1800" dirty="0"/>
              <a:t>閘、</a:t>
            </a:r>
            <a:r>
              <a:rPr lang="en-US" altLang="zh-TW" sz="1800" dirty="0" smtClean="0"/>
              <a:t>Y </a:t>
            </a:r>
            <a:r>
              <a:rPr lang="zh-TW" altLang="en-US" sz="1800" dirty="0" smtClean="0"/>
              <a:t>閘</a:t>
            </a:r>
            <a:r>
              <a:rPr lang="zh-TW" altLang="en-US" sz="1800" dirty="0"/>
              <a:t>、</a:t>
            </a:r>
            <a:r>
              <a:rPr lang="en-US" altLang="zh-TW" sz="1800" dirty="0"/>
              <a:t>Z </a:t>
            </a:r>
            <a:r>
              <a:rPr lang="zh-TW" altLang="en-US" sz="1800" dirty="0"/>
              <a:t>閘、</a:t>
            </a:r>
            <a:r>
              <a:rPr lang="en-US" altLang="zh-TW" sz="1800" dirty="0"/>
              <a:t>Rx </a:t>
            </a:r>
            <a:r>
              <a:rPr lang="zh-TW" altLang="en-US" sz="1800" dirty="0"/>
              <a:t>閘、</a:t>
            </a:r>
            <a:r>
              <a:rPr lang="en-US" altLang="zh-TW" sz="1800" dirty="0"/>
              <a:t>Ry </a:t>
            </a:r>
            <a:r>
              <a:rPr lang="zh-TW" altLang="en-US" sz="1800" dirty="0"/>
              <a:t>閘、</a:t>
            </a:r>
            <a:r>
              <a:rPr lang="en-US" altLang="zh-TW" sz="1800" dirty="0" err="1"/>
              <a:t>Rz</a:t>
            </a:r>
            <a:r>
              <a:rPr lang="en-US" altLang="zh-TW" sz="1800" dirty="0"/>
              <a:t> </a:t>
            </a:r>
            <a:r>
              <a:rPr lang="zh-TW" altLang="en-US" sz="1800" dirty="0"/>
              <a:t>閘、</a:t>
            </a:r>
            <a:r>
              <a:rPr lang="en-US" altLang="zh-TW" sz="1800" dirty="0"/>
              <a:t>P </a:t>
            </a:r>
            <a:r>
              <a:rPr lang="zh-TW" altLang="en-US" sz="1800" dirty="0"/>
              <a:t>閘、</a:t>
            </a:r>
            <a:r>
              <a:rPr lang="en-US" altLang="zh-TW" sz="1800" dirty="0"/>
              <a:t>S </a:t>
            </a:r>
            <a:r>
              <a:rPr lang="zh-TW" altLang="en-US" sz="1800" dirty="0"/>
              <a:t>閘、</a:t>
            </a:r>
            <a:r>
              <a:rPr lang="en-US" altLang="zh-TW" sz="1800" dirty="0"/>
              <a:t>T </a:t>
            </a:r>
            <a:r>
              <a:rPr lang="zh-TW" altLang="en-US" sz="1800" dirty="0"/>
              <a:t>閘、</a:t>
            </a:r>
            <a:r>
              <a:rPr lang="en-US" altLang="zh-TW" sz="1800" dirty="0"/>
              <a:t>I </a:t>
            </a:r>
            <a:r>
              <a:rPr lang="zh-TW" altLang="en-US" sz="1800" dirty="0"/>
              <a:t>閘、</a:t>
            </a:r>
            <a:r>
              <a:rPr lang="en-US" altLang="zh-TW" sz="1800" dirty="0"/>
              <a:t>U </a:t>
            </a:r>
            <a:r>
              <a:rPr lang="zh-TW" altLang="en-US" sz="1800" dirty="0"/>
              <a:t>閘等</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smtClean="0"/>
              <a:t>介紹</a:t>
            </a:r>
            <a:r>
              <a:rPr lang="zh-TW" altLang="en-US" sz="1800" dirty="0" smtClean="0">
                <a:solidFill>
                  <a:srgbClr val="FF0000"/>
                </a:solidFill>
              </a:rPr>
              <a:t>么</a:t>
            </a:r>
            <a:r>
              <a:rPr lang="zh-TW" altLang="en-US" sz="1800" dirty="0">
                <a:solidFill>
                  <a:srgbClr val="FF0000"/>
                </a:solidFill>
              </a:rPr>
              <a:t>正矩陣</a:t>
            </a:r>
            <a:r>
              <a:rPr lang="zh-TW" altLang="en-US" sz="1800" dirty="0"/>
              <a:t>，可以用於</a:t>
            </a:r>
            <a:r>
              <a:rPr lang="zh-TW" altLang="en-US" sz="1800" dirty="0">
                <a:solidFill>
                  <a:srgbClr val="FF0000"/>
                </a:solidFill>
              </a:rPr>
              <a:t>精確描述</a:t>
            </a:r>
            <a:r>
              <a:rPr lang="zh-TW" altLang="en-US" sz="1800" dirty="0"/>
              <a:t>每一個量子閘實際進行的操作</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a:t>介紹</a:t>
            </a:r>
            <a:r>
              <a:rPr lang="zh-TW" altLang="en-US" sz="1800" dirty="0">
                <a:solidFill>
                  <a:srgbClr val="FF0000"/>
                </a:solidFill>
              </a:rPr>
              <a:t>張量</a:t>
            </a:r>
            <a:r>
              <a:rPr lang="zh-TW" altLang="en-US" sz="1800" dirty="0" smtClean="0">
                <a:solidFill>
                  <a:srgbClr val="FF0000"/>
                </a:solidFill>
              </a:rPr>
              <a:t>積運算</a:t>
            </a:r>
            <a:r>
              <a:rPr lang="zh-TW" altLang="en-US" sz="1800" dirty="0"/>
              <a:t>，可以用於</a:t>
            </a:r>
            <a:r>
              <a:rPr lang="zh-TW" altLang="en-US" sz="1800" dirty="0">
                <a:solidFill>
                  <a:srgbClr val="FF0000"/>
                </a:solidFill>
              </a:rPr>
              <a:t>表示多個量子位元</a:t>
            </a:r>
            <a:r>
              <a:rPr lang="zh-TW" altLang="en-US" sz="1800" dirty="0"/>
              <a:t>的</a:t>
            </a:r>
            <a:r>
              <a:rPr lang="zh-TW" altLang="en-US" sz="1800" dirty="0">
                <a:solidFill>
                  <a:srgbClr val="FF0000"/>
                </a:solidFill>
              </a:rPr>
              <a:t>共同疊加態</a:t>
            </a:r>
            <a:r>
              <a:rPr lang="zh-TW" altLang="en-US" sz="1800" dirty="0" smtClean="0"/>
              <a:t>。</a:t>
            </a:r>
            <a:endParaRPr lang="en-US" altLang="zh-TW" sz="1800" dirty="0" smtClean="0"/>
          </a:p>
          <a:p>
            <a:pPr marL="457200" indent="-342900" algn="just">
              <a:buClr>
                <a:schemeClr val="dk1"/>
              </a:buClr>
              <a:buSzPts val="1800"/>
              <a:buFont typeface="Arial"/>
              <a:buChar char="●"/>
            </a:pPr>
            <a:r>
              <a:rPr lang="zh-TW" altLang="en-US" sz="1800" dirty="0" smtClean="0"/>
              <a:t>如前所述，</a:t>
            </a:r>
            <a:r>
              <a:rPr lang="zh-TW" altLang="en-US" sz="1800" dirty="0" smtClean="0">
                <a:solidFill>
                  <a:srgbClr val="FF0000"/>
                </a:solidFill>
              </a:rPr>
              <a:t>量子閘</a:t>
            </a:r>
            <a:r>
              <a:rPr lang="zh-TW" altLang="en-US" sz="1800" dirty="0" smtClean="0"/>
              <a:t>提供</a:t>
            </a:r>
            <a:r>
              <a:rPr lang="zh-TW" altLang="en-US" sz="1800" dirty="0" smtClean="0">
                <a:solidFill>
                  <a:srgbClr val="FF0000"/>
                </a:solidFill>
              </a:rPr>
              <a:t>一個控制量子位元</a:t>
            </a:r>
            <a:r>
              <a:rPr lang="zh-TW" altLang="en-US" sz="1800" dirty="0" smtClean="0"/>
              <a:t>的方式，因而賦予量子電腦計算的能力。</a:t>
            </a:r>
            <a:endParaRPr lang="en-US" altLang="zh-TW" sz="1800" dirty="0" smtClean="0"/>
          </a:p>
          <a:p>
            <a:pPr marL="457200" indent="-342900" algn="just">
              <a:buClr>
                <a:schemeClr val="dk1"/>
              </a:buClr>
              <a:buSzPts val="1800"/>
              <a:buFont typeface="Arial"/>
              <a:buChar char="●"/>
            </a:pPr>
            <a:r>
              <a:rPr lang="zh-TW" altLang="en-US" sz="1800" dirty="0" smtClean="0"/>
              <a:t>至於</a:t>
            </a:r>
            <a:r>
              <a:rPr lang="zh-TW" altLang="en-US" sz="1800" dirty="0"/>
              <a:t>同時</a:t>
            </a:r>
            <a:r>
              <a:rPr lang="zh-TW" altLang="en-US" sz="1800" dirty="0">
                <a:solidFill>
                  <a:srgbClr val="FF0000"/>
                </a:solidFill>
              </a:rPr>
              <a:t>作用於多個量子</a:t>
            </a:r>
            <a:r>
              <a:rPr lang="zh-TW" altLang="en-US" sz="1800" dirty="0" smtClean="0">
                <a:solidFill>
                  <a:srgbClr val="FF0000"/>
                </a:solidFill>
              </a:rPr>
              <a:t>位元</a:t>
            </a:r>
            <a:r>
              <a:rPr lang="zh-TW" altLang="en-US" sz="1800" dirty="0"/>
              <a:t>的</a:t>
            </a:r>
            <a:r>
              <a:rPr lang="zh-TW" altLang="en-US" sz="1800" dirty="0">
                <a:solidFill>
                  <a:srgbClr val="FF0000"/>
                </a:solidFill>
              </a:rPr>
              <a:t>量子閘</a:t>
            </a:r>
            <a:r>
              <a:rPr lang="zh-TW" altLang="en-US" sz="1800" dirty="0"/>
              <a:t>則留在下一章介紹。同時，下一章也將介紹可以透過多量子位元</a:t>
            </a:r>
            <a:r>
              <a:rPr lang="zh-TW" altLang="en-US" sz="1800" dirty="0" smtClean="0"/>
              <a:t>量子閘</a:t>
            </a:r>
            <a:r>
              <a:rPr lang="zh-TW" altLang="en-US" sz="1800" dirty="0"/>
              <a:t>達成的特殊狀態 </a:t>
            </a:r>
            <a:r>
              <a:rPr lang="en-US" altLang="zh-TW" sz="1800" dirty="0"/>
              <a:t>-- </a:t>
            </a:r>
            <a:r>
              <a:rPr lang="zh-TW" altLang="en-US" sz="1800" dirty="0"/>
              <a:t>量子糾纏態。</a:t>
            </a: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70</a:t>
            </a:fld>
            <a:endParaRPr/>
          </a:p>
        </p:txBody>
      </p:sp>
    </p:spTree>
    <p:extLst>
      <p:ext uri="{BB962C8B-B14F-4D97-AF65-F5344CB8AC3E}">
        <p14:creationId xmlns:p14="http://schemas.microsoft.com/office/powerpoint/2010/main" val="5775248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192"/>
        <p:cNvGrpSpPr/>
        <p:nvPr/>
      </p:nvGrpSpPr>
      <p:grpSpPr>
        <a:xfrm>
          <a:off x="0" y="0"/>
          <a:ext cx="0" cy="0"/>
          <a:chOff x="0" y="0"/>
          <a:chExt cx="0" cy="0"/>
        </a:xfrm>
      </p:grpSpPr>
      <p:sp>
        <p:nvSpPr>
          <p:cNvPr id="1193" name="Google Shape;1193;g10b70956f60_16_7"/>
          <p:cNvSpPr txBox="1">
            <a:spLocks noGrp="1"/>
          </p:cNvSpPr>
          <p:nvPr>
            <p:ph type="title"/>
          </p:nvPr>
        </p:nvSpPr>
        <p:spPr>
          <a:xfrm>
            <a:off x="457200" y="342900"/>
            <a:ext cx="8229600" cy="4353300"/>
          </a:xfrm>
          <a:prstGeom prst="rect">
            <a:avLst/>
          </a:prstGeom>
        </p:spPr>
        <p:txBody>
          <a:bodyPr spcFirstLastPara="1" wrap="square" lIns="68575" tIns="34275" rIns="68575" bIns="34275" anchor="ctr" anchorCtr="0">
            <a:noAutofit/>
          </a:bodyPr>
          <a:lstStyle/>
          <a:p>
            <a:pPr marL="0" lvl="0" indent="0" algn="ctr" rtl="0">
              <a:spcBef>
                <a:spcPts val="0"/>
              </a:spcBef>
              <a:spcAft>
                <a:spcPts val="0"/>
              </a:spcAft>
              <a:buNone/>
            </a:pPr>
            <a:r>
              <a:rPr lang="zh-TW" sz="10000"/>
              <a:t>Q&amp;A</a:t>
            </a:r>
            <a:endParaRPr sz="100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en-US" altLang="zh-TW" dirty="0">
                <a:latin typeface="Calibri"/>
                <a:ea typeface="Calibri"/>
                <a:cs typeface="Calibri"/>
                <a:sym typeface="Calibri"/>
              </a:rPr>
              <a:t>Program </a:t>
            </a:r>
            <a:r>
              <a:rPr lang="en-US" altLang="zh-TW" dirty="0" smtClean="0">
                <a:latin typeface="Calibri"/>
                <a:ea typeface="Calibri"/>
                <a:cs typeface="Calibri"/>
                <a:sym typeface="Calibri"/>
              </a:rPr>
              <a:t>3.1b </a:t>
            </a:r>
            <a:r>
              <a:rPr lang="zh-TW" altLang="en-US" dirty="0">
                <a:latin typeface="Calibri"/>
                <a:ea typeface="Calibri"/>
                <a:cs typeface="Calibri"/>
                <a:sym typeface="Calibri"/>
              </a:rPr>
              <a:t>程式解說</a:t>
            </a:r>
            <a:r>
              <a:rPr lang="en-US" altLang="zh-TW" dirty="0">
                <a:latin typeface="Calibri"/>
                <a:ea typeface="Calibri"/>
                <a:cs typeface="Calibri"/>
                <a:sym typeface="Calibri"/>
              </a:rPr>
              <a:t>:</a:t>
            </a:r>
            <a:endParaRPr dirty="0"/>
          </a:p>
        </p:txBody>
      </p:sp>
      <p:sp>
        <p:nvSpPr>
          <p:cNvPr id="202" name="Google Shape;202;g104dfc26e88_3_11"/>
          <p:cNvSpPr txBox="1"/>
          <p:nvPr/>
        </p:nvSpPr>
        <p:spPr>
          <a:xfrm>
            <a:off x="78514" y="1274550"/>
            <a:ext cx="8229600" cy="738633"/>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t>我們再透過以下的程式碼，將兩個量子位元的布洛赫球面顯示出來，以</a:t>
            </a:r>
            <a:r>
              <a:rPr lang="zh-TW" altLang="en-US" sz="1800" dirty="0" smtClean="0"/>
              <a:t>方便看出</a:t>
            </a:r>
            <a:r>
              <a:rPr lang="zh-TW" altLang="en-US" sz="1800" dirty="0"/>
              <a:t>量子 </a:t>
            </a:r>
            <a:r>
              <a:rPr lang="en-US" altLang="zh-TW" sz="1800" dirty="0"/>
              <a:t>X </a:t>
            </a:r>
            <a:r>
              <a:rPr lang="zh-TW" altLang="en-US" sz="1800" dirty="0"/>
              <a:t>閘的作用。</a:t>
            </a:r>
            <a:endParaRPr lang="en-US" altLang="zh-TW" sz="1800" dirty="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8</a:t>
            </a:fld>
            <a:endParaRPr/>
          </a:p>
        </p:txBody>
      </p:sp>
      <p:sp>
        <p:nvSpPr>
          <p:cNvPr id="2" name="矩形 1"/>
          <p:cNvSpPr/>
          <p:nvPr/>
        </p:nvSpPr>
        <p:spPr>
          <a:xfrm>
            <a:off x="230914" y="1998942"/>
            <a:ext cx="5464630" cy="1077218"/>
          </a:xfrm>
          <a:prstGeom prst="rect">
            <a:avLst/>
          </a:prstGeom>
        </p:spPr>
        <p:txBody>
          <a:bodyPr wrap="square">
            <a:spAutoFit/>
          </a:bodyPr>
          <a:lstStyle/>
          <a:p>
            <a:r>
              <a:rPr lang="en-US" altLang="zh-TW" sz="1600" dirty="0">
                <a:solidFill>
                  <a:srgbClr val="3333FF"/>
                </a:solidFill>
                <a:latin typeface="Arial Narrow" panose="020B0606020202030204" pitchFamily="34" charset="0"/>
              </a:rPr>
              <a:t>1 #Program 3.1b Show Bloch sphere of qubit w/wo X-gate </a:t>
            </a:r>
          </a:p>
          <a:p>
            <a:r>
              <a:rPr lang="en-US" altLang="zh-TW" sz="1600" dirty="0">
                <a:solidFill>
                  <a:srgbClr val="3333FF"/>
                </a:solidFill>
                <a:latin typeface="Arial Narrow" panose="020B0606020202030204" pitchFamily="34" charset="0"/>
              </a:rPr>
              <a:t>2 from </a:t>
            </a:r>
            <a:r>
              <a:rPr lang="en-US" altLang="zh-TW" sz="1600" dirty="0" err="1">
                <a:solidFill>
                  <a:srgbClr val="3333FF"/>
                </a:solidFill>
                <a:latin typeface="Arial Narrow" panose="020B0606020202030204" pitchFamily="34" charset="0"/>
              </a:rPr>
              <a:t>qiskit.quantum_info</a:t>
            </a:r>
            <a:r>
              <a:rPr lang="en-US" altLang="zh-TW" sz="1600" dirty="0">
                <a:solidFill>
                  <a:srgbClr val="3333FF"/>
                </a:solidFill>
                <a:latin typeface="Arial Narrow" panose="020B0606020202030204" pitchFamily="34" charset="0"/>
              </a:rPr>
              <a:t> import </a:t>
            </a:r>
            <a:r>
              <a:rPr lang="en-US" altLang="zh-TW" sz="1600" dirty="0" err="1">
                <a:solidFill>
                  <a:srgbClr val="3333FF"/>
                </a:solidFill>
                <a:latin typeface="Arial Narrow" panose="020B0606020202030204" pitchFamily="34" charset="0"/>
              </a:rPr>
              <a:t>Statevector</a:t>
            </a:r>
            <a:r>
              <a:rPr lang="en-US" altLang="zh-TW" sz="1600" dirty="0">
                <a:solidFill>
                  <a:srgbClr val="3333FF"/>
                </a:solidFill>
                <a:latin typeface="Arial Narrow" panose="020B0606020202030204" pitchFamily="34" charset="0"/>
              </a:rPr>
              <a:t> </a:t>
            </a:r>
          </a:p>
          <a:p>
            <a:r>
              <a:rPr lang="en-US" altLang="zh-TW" sz="1600" dirty="0">
                <a:solidFill>
                  <a:srgbClr val="3333FF"/>
                </a:solidFill>
                <a:latin typeface="Arial Narrow" panose="020B0606020202030204" pitchFamily="34" charset="0"/>
              </a:rPr>
              <a:t>3 state = </a:t>
            </a:r>
            <a:r>
              <a:rPr lang="en-US" altLang="zh-TW" sz="1600" dirty="0" err="1">
                <a:solidFill>
                  <a:srgbClr val="3333FF"/>
                </a:solidFill>
                <a:latin typeface="Arial Narrow" panose="020B0606020202030204" pitchFamily="34" charset="0"/>
              </a:rPr>
              <a:t>Statevector.from_instruction</a:t>
            </a:r>
            <a:r>
              <a:rPr lang="en-US" altLang="zh-TW" sz="1600" dirty="0">
                <a:solidFill>
                  <a:srgbClr val="3333FF"/>
                </a:solidFill>
                <a:latin typeface="Arial Narrow" panose="020B0606020202030204" pitchFamily="34" charset="0"/>
              </a:rPr>
              <a:t>(qc) </a:t>
            </a:r>
          </a:p>
          <a:p>
            <a:r>
              <a:rPr lang="en-US" altLang="zh-TW" sz="1600" dirty="0">
                <a:solidFill>
                  <a:srgbClr val="3333FF"/>
                </a:solidFill>
                <a:latin typeface="Arial Narrow" panose="020B0606020202030204" pitchFamily="34" charset="0"/>
              </a:rPr>
              <a:t>4 </a:t>
            </a:r>
            <a:r>
              <a:rPr lang="en-US" altLang="zh-TW" sz="1600" dirty="0" err="1">
                <a:solidFill>
                  <a:srgbClr val="3333FF"/>
                </a:solidFill>
                <a:latin typeface="Arial Narrow" panose="020B0606020202030204" pitchFamily="34" charset="0"/>
              </a:rPr>
              <a:t>state.draw</a:t>
            </a:r>
            <a:r>
              <a:rPr lang="en-US" altLang="zh-TW" sz="1600" dirty="0">
                <a:solidFill>
                  <a:srgbClr val="3333FF"/>
                </a:solidFill>
                <a:latin typeface="Arial Narrow" panose="020B0606020202030204" pitchFamily="34" charset="0"/>
              </a:rPr>
              <a:t>('</a:t>
            </a:r>
            <a:r>
              <a:rPr lang="en-US" altLang="zh-TW" sz="1600" dirty="0" err="1">
                <a:solidFill>
                  <a:srgbClr val="3333FF"/>
                </a:solidFill>
                <a:latin typeface="Arial Narrow" panose="020B0606020202030204" pitchFamily="34" charset="0"/>
              </a:rPr>
              <a:t>bloch</a:t>
            </a:r>
            <a:r>
              <a:rPr lang="en-US" altLang="zh-TW" sz="1600" dirty="0">
                <a:solidFill>
                  <a:srgbClr val="3333FF"/>
                </a:solidFill>
                <a:latin typeface="Arial Narrow" panose="020B0606020202030204" pitchFamily="34" charset="0"/>
              </a:rPr>
              <a:t>')</a:t>
            </a:r>
            <a:endParaRPr lang="zh-TW" altLang="en-US" sz="1600" dirty="0">
              <a:solidFill>
                <a:srgbClr val="3333FF"/>
              </a:solidFill>
              <a:latin typeface="Arial Narrow" panose="020B0606020202030204" pitchFamily="34" charset="0"/>
            </a:endParaRPr>
          </a:p>
        </p:txBody>
      </p:sp>
      <p:pic>
        <p:nvPicPr>
          <p:cNvPr id="4" name="圖片 3"/>
          <p:cNvPicPr>
            <a:picLocks noChangeAspect="1"/>
          </p:cNvPicPr>
          <p:nvPr/>
        </p:nvPicPr>
        <p:blipFill>
          <a:blip r:embed="rId3"/>
          <a:stretch>
            <a:fillRect/>
          </a:stretch>
        </p:blipFill>
        <p:spPr>
          <a:xfrm>
            <a:off x="312058" y="3076160"/>
            <a:ext cx="3175678" cy="1780400"/>
          </a:xfrm>
          <a:prstGeom prst="rect">
            <a:avLst/>
          </a:prstGeom>
        </p:spPr>
      </p:pic>
      <p:sp>
        <p:nvSpPr>
          <p:cNvPr id="8" name="語音泡泡: 矩形 2">
            <a:extLst>
              <a:ext uri="{FF2B5EF4-FFF2-40B4-BE49-F238E27FC236}">
                <a16:creationId xmlns:a16="http://schemas.microsoft.com/office/drawing/2014/main" id="{CD475BB0-F47E-4007-AA0C-4837354643B8}"/>
              </a:ext>
            </a:extLst>
          </p:cNvPr>
          <p:cNvSpPr/>
          <p:nvPr/>
        </p:nvSpPr>
        <p:spPr>
          <a:xfrm>
            <a:off x="5236126" y="1763486"/>
            <a:ext cx="3548548" cy="3013246"/>
          </a:xfrm>
          <a:prstGeom prst="wedgeRectCallout">
            <a:avLst>
              <a:gd name="adj1" fmla="val -77556"/>
              <a:gd name="adj2" fmla="val -2018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a:solidFill>
                  <a:srgbClr val="FF0000"/>
                </a:solidFill>
              </a:rPr>
              <a:t>• </a:t>
            </a:r>
            <a:r>
              <a:rPr lang="zh-TW" altLang="en-US" dirty="0">
                <a:solidFill>
                  <a:srgbClr val="FF0000"/>
                </a:solidFill>
              </a:rPr>
              <a:t>第 </a:t>
            </a:r>
            <a:r>
              <a:rPr lang="en-US" altLang="zh-TW" dirty="0">
                <a:solidFill>
                  <a:srgbClr val="FF0000"/>
                </a:solidFill>
              </a:rPr>
              <a:t>1 </a:t>
            </a:r>
            <a:r>
              <a:rPr lang="zh-TW" altLang="en-US" dirty="0">
                <a:solidFill>
                  <a:srgbClr val="FF0000"/>
                </a:solidFill>
              </a:rPr>
              <a:t>行為程式編號及註解，程式編號為 </a:t>
            </a:r>
            <a:r>
              <a:rPr lang="en-US" altLang="zh-TW" dirty="0">
                <a:solidFill>
                  <a:srgbClr val="FF0000"/>
                </a:solidFill>
              </a:rPr>
              <a:t>3.1b </a:t>
            </a:r>
            <a:r>
              <a:rPr lang="zh-TW" altLang="en-US" dirty="0">
                <a:solidFill>
                  <a:srgbClr val="FF0000"/>
                </a:solidFill>
              </a:rPr>
              <a:t>代表這段程式碼是接續編號為 </a:t>
            </a:r>
            <a:r>
              <a:rPr lang="en-US" altLang="zh-TW" dirty="0" smtClean="0">
                <a:solidFill>
                  <a:srgbClr val="FF0000"/>
                </a:solidFill>
              </a:rPr>
              <a:t>3.1a </a:t>
            </a:r>
            <a:r>
              <a:rPr lang="zh-TW" altLang="en-US" dirty="0" smtClean="0">
                <a:solidFill>
                  <a:srgbClr val="FF0000"/>
                </a:solidFill>
              </a:rPr>
              <a:t>的</a:t>
            </a:r>
            <a:r>
              <a:rPr lang="zh-TW" altLang="en-US" dirty="0">
                <a:solidFill>
                  <a:srgbClr val="FF0000"/>
                </a:solidFill>
              </a:rPr>
              <a:t>程式碼之後執行的。</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2 </a:t>
            </a:r>
            <a:r>
              <a:rPr lang="zh-TW" altLang="en-US" dirty="0">
                <a:solidFill>
                  <a:srgbClr val="FF0000"/>
                </a:solidFill>
              </a:rPr>
              <a:t>行使用 </a:t>
            </a:r>
            <a:r>
              <a:rPr lang="en-US" altLang="zh-TW" dirty="0">
                <a:solidFill>
                  <a:srgbClr val="FF0000"/>
                </a:solidFill>
              </a:rPr>
              <a:t>import </a:t>
            </a:r>
            <a:r>
              <a:rPr lang="zh-TW" altLang="en-US" dirty="0">
                <a:solidFill>
                  <a:srgbClr val="FF0000"/>
                </a:solidFill>
              </a:rPr>
              <a:t>敘述</a:t>
            </a:r>
            <a:r>
              <a:rPr lang="zh-TW" altLang="en-US" dirty="0" smtClean="0">
                <a:solidFill>
                  <a:srgbClr val="FF0000"/>
                </a:solidFill>
              </a:rPr>
              <a:t>引入 </a:t>
            </a:r>
            <a:r>
              <a:rPr lang="en-US" altLang="zh-TW" dirty="0" err="1" smtClean="0">
                <a:solidFill>
                  <a:srgbClr val="FF0000"/>
                </a:solidFill>
              </a:rPr>
              <a:t>qiskit.quantum_info</a:t>
            </a:r>
            <a:r>
              <a:rPr lang="en-US" altLang="zh-TW" dirty="0" smtClean="0">
                <a:solidFill>
                  <a:srgbClr val="FF0000"/>
                </a:solidFill>
              </a:rPr>
              <a:t> </a:t>
            </a:r>
            <a:r>
              <a:rPr lang="zh-TW" altLang="en-US" dirty="0">
                <a:solidFill>
                  <a:srgbClr val="FF0000"/>
                </a:solidFill>
              </a:rPr>
              <a:t>中的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a:t>
            </a:r>
          </a:p>
          <a:p>
            <a:r>
              <a:rPr lang="en-US" altLang="zh-TW" dirty="0">
                <a:solidFill>
                  <a:srgbClr val="FF0000"/>
                </a:solidFill>
              </a:rPr>
              <a:t>• </a:t>
            </a:r>
            <a:r>
              <a:rPr lang="zh-TW" altLang="en-US" dirty="0">
                <a:solidFill>
                  <a:srgbClr val="FF0000"/>
                </a:solidFill>
              </a:rPr>
              <a:t>第 </a:t>
            </a:r>
            <a:r>
              <a:rPr lang="en-US" altLang="zh-TW" dirty="0">
                <a:solidFill>
                  <a:srgbClr val="FF0000"/>
                </a:solidFill>
              </a:rPr>
              <a:t>3 </a:t>
            </a:r>
            <a:r>
              <a:rPr lang="zh-TW" altLang="en-US" dirty="0">
                <a:solidFill>
                  <a:srgbClr val="FF0000"/>
                </a:solidFill>
              </a:rPr>
              <a:t>行呼叫 </a:t>
            </a:r>
            <a:r>
              <a:rPr lang="en-US" altLang="zh-TW" dirty="0" err="1">
                <a:solidFill>
                  <a:srgbClr val="FF0000"/>
                </a:solidFill>
              </a:rPr>
              <a:t>Statevector</a:t>
            </a:r>
            <a:r>
              <a:rPr lang="en-US" altLang="zh-TW" dirty="0">
                <a:solidFill>
                  <a:srgbClr val="FF0000"/>
                </a:solidFill>
              </a:rPr>
              <a:t> </a:t>
            </a:r>
            <a:r>
              <a:rPr lang="zh-TW" altLang="en-US" dirty="0" smtClean="0">
                <a:solidFill>
                  <a:srgbClr val="FF0000"/>
                </a:solidFill>
              </a:rPr>
              <a:t>類別的 </a:t>
            </a:r>
            <a:r>
              <a:rPr lang="en-US" altLang="zh-TW" dirty="0" err="1" smtClean="0">
                <a:solidFill>
                  <a:srgbClr val="FF0000"/>
                </a:solidFill>
              </a:rPr>
              <a:t>from_instruction</a:t>
            </a:r>
            <a:r>
              <a:rPr lang="en-US" altLang="zh-TW" dirty="0">
                <a:solidFill>
                  <a:srgbClr val="FF0000"/>
                </a:solidFill>
              </a:rPr>
              <a:t>() </a:t>
            </a:r>
            <a:r>
              <a:rPr lang="zh-TW" altLang="en-US" dirty="0">
                <a:solidFill>
                  <a:srgbClr val="FF0000"/>
                </a:solidFill>
              </a:rPr>
              <a:t>方法，輸入 </a:t>
            </a:r>
            <a:r>
              <a:rPr lang="en-US" altLang="zh-TW" dirty="0">
                <a:solidFill>
                  <a:srgbClr val="FF0000"/>
                </a:solidFill>
              </a:rPr>
              <a:t>qc </a:t>
            </a:r>
            <a:r>
              <a:rPr lang="zh-TW" altLang="en-US" dirty="0">
                <a:solidFill>
                  <a:srgbClr val="FF0000"/>
                </a:solidFill>
              </a:rPr>
              <a:t>為參數以</a:t>
            </a:r>
            <a:r>
              <a:rPr lang="zh-TW" altLang="en-US" dirty="0" smtClean="0">
                <a:solidFill>
                  <a:srgbClr val="FF0000"/>
                </a:solidFill>
              </a:rPr>
              <a:t>取得</a:t>
            </a:r>
            <a:r>
              <a:rPr lang="en-US" altLang="zh-TW" dirty="0" smtClean="0">
                <a:solidFill>
                  <a:srgbClr val="FF0000"/>
                </a:solidFill>
              </a:rPr>
              <a:t>qc </a:t>
            </a:r>
            <a:r>
              <a:rPr lang="zh-TW" altLang="en-US" dirty="0" smtClean="0">
                <a:solidFill>
                  <a:srgbClr val="FF0000"/>
                </a:solidFill>
              </a:rPr>
              <a:t>量子線路中所有量子位元的量子狀態，並存在變數 </a:t>
            </a:r>
            <a:r>
              <a:rPr lang="en-US" altLang="zh-TW" dirty="0" smtClean="0">
                <a:solidFill>
                  <a:srgbClr val="FF0000"/>
                </a:solidFill>
              </a:rPr>
              <a:t>state </a:t>
            </a:r>
            <a:r>
              <a:rPr lang="zh-TW" altLang="en-US" dirty="0" smtClean="0">
                <a:solidFill>
                  <a:srgbClr val="FF0000"/>
                </a:solidFill>
              </a:rPr>
              <a:t>中。</a:t>
            </a:r>
          </a:p>
          <a:p>
            <a:r>
              <a:rPr lang="en-US" altLang="zh-TW" dirty="0" smtClean="0">
                <a:solidFill>
                  <a:srgbClr val="FF0000"/>
                </a:solidFill>
              </a:rPr>
              <a:t>• </a:t>
            </a:r>
            <a:r>
              <a:rPr lang="zh-TW" altLang="en-US" dirty="0">
                <a:solidFill>
                  <a:srgbClr val="FF0000"/>
                </a:solidFill>
              </a:rPr>
              <a:t>第 </a:t>
            </a:r>
            <a:r>
              <a:rPr lang="en-US" altLang="zh-TW" dirty="0">
                <a:solidFill>
                  <a:srgbClr val="FF0000"/>
                </a:solidFill>
              </a:rPr>
              <a:t>4 </a:t>
            </a:r>
            <a:r>
              <a:rPr lang="zh-TW" altLang="en-US" dirty="0">
                <a:solidFill>
                  <a:srgbClr val="FF0000"/>
                </a:solidFill>
              </a:rPr>
              <a:t>行使 </a:t>
            </a:r>
            <a:r>
              <a:rPr lang="en-US" altLang="zh-TW" dirty="0" err="1">
                <a:solidFill>
                  <a:srgbClr val="FF0000"/>
                </a:solidFill>
              </a:rPr>
              <a:t>state.draw</a:t>
            </a:r>
            <a:r>
              <a:rPr lang="en-US" altLang="zh-TW" dirty="0">
                <a:solidFill>
                  <a:srgbClr val="FF0000"/>
                </a:solidFill>
              </a:rPr>
              <a:t>('</a:t>
            </a:r>
            <a:r>
              <a:rPr lang="en-US" altLang="zh-TW" dirty="0" err="1">
                <a:solidFill>
                  <a:srgbClr val="FF0000"/>
                </a:solidFill>
              </a:rPr>
              <a:t>bloch</a:t>
            </a:r>
            <a:r>
              <a:rPr lang="en-US" altLang="zh-TW" dirty="0">
                <a:solidFill>
                  <a:srgbClr val="FF0000"/>
                </a:solidFill>
              </a:rPr>
              <a:t>') </a:t>
            </a:r>
            <a:r>
              <a:rPr lang="zh-TW" altLang="en-US" dirty="0">
                <a:solidFill>
                  <a:srgbClr val="FF0000"/>
                </a:solidFill>
              </a:rPr>
              <a:t>呼叫屬於 </a:t>
            </a:r>
            <a:r>
              <a:rPr lang="en-US" altLang="zh-TW" dirty="0" err="1">
                <a:solidFill>
                  <a:srgbClr val="FF0000"/>
                </a:solidFill>
              </a:rPr>
              <a:t>Statevector</a:t>
            </a:r>
            <a:r>
              <a:rPr lang="en-US" altLang="zh-TW" dirty="0">
                <a:solidFill>
                  <a:srgbClr val="FF0000"/>
                </a:solidFill>
              </a:rPr>
              <a:t> </a:t>
            </a:r>
            <a:r>
              <a:rPr lang="zh-TW" altLang="en-US" dirty="0">
                <a:solidFill>
                  <a:srgbClr val="FF0000"/>
                </a:solidFill>
              </a:rPr>
              <a:t>類別的 </a:t>
            </a:r>
            <a:r>
              <a:rPr lang="en-US" altLang="zh-TW" dirty="0">
                <a:solidFill>
                  <a:srgbClr val="FF0000"/>
                </a:solidFill>
              </a:rPr>
              <a:t>state </a:t>
            </a:r>
            <a:r>
              <a:rPr lang="zh-TW" altLang="en-US" dirty="0">
                <a:solidFill>
                  <a:srgbClr val="FF0000"/>
                </a:solidFill>
              </a:rPr>
              <a:t>物件的 </a:t>
            </a:r>
            <a:r>
              <a:rPr lang="en-US" altLang="zh-TW" dirty="0">
                <a:solidFill>
                  <a:srgbClr val="FF0000"/>
                </a:solidFill>
              </a:rPr>
              <a:t>draw </a:t>
            </a:r>
            <a:r>
              <a:rPr lang="zh-TW" altLang="en-US" dirty="0" smtClean="0">
                <a:solidFill>
                  <a:srgbClr val="FF0000"/>
                </a:solidFill>
              </a:rPr>
              <a:t>方法</a:t>
            </a:r>
            <a:r>
              <a:rPr lang="zh-TW" altLang="en-US" dirty="0">
                <a:solidFill>
                  <a:srgbClr val="FF0000"/>
                </a:solidFill>
              </a:rPr>
              <a:t>，繪製顯示出所有對應 </a:t>
            </a:r>
            <a:r>
              <a:rPr lang="en-US" altLang="zh-TW" dirty="0">
                <a:solidFill>
                  <a:srgbClr val="FF0000"/>
                </a:solidFill>
              </a:rPr>
              <a:t>state </a:t>
            </a:r>
            <a:r>
              <a:rPr lang="zh-TW" altLang="en-US" dirty="0">
                <a:solidFill>
                  <a:srgbClr val="FF0000"/>
                </a:solidFill>
              </a:rPr>
              <a:t>物件量子</a:t>
            </a:r>
            <a:r>
              <a:rPr lang="zh-TW" altLang="en-US" dirty="0" smtClean="0">
                <a:solidFill>
                  <a:srgbClr val="FF0000"/>
                </a:solidFill>
              </a:rPr>
              <a:t>位元狀態</a:t>
            </a:r>
            <a:r>
              <a:rPr lang="zh-TW" altLang="en-US" dirty="0">
                <a:solidFill>
                  <a:srgbClr val="FF0000"/>
                </a:solidFill>
              </a:rPr>
              <a:t>的布洛赫球面。</a:t>
            </a:r>
          </a:p>
        </p:txBody>
      </p:sp>
    </p:spTree>
    <p:extLst>
      <p:ext uri="{BB962C8B-B14F-4D97-AF65-F5344CB8AC3E}">
        <p14:creationId xmlns:p14="http://schemas.microsoft.com/office/powerpoint/2010/main" val="2778981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04dfc26e88_3_11"/>
          <p:cNvSpPr txBox="1">
            <a:spLocks noGrp="1"/>
          </p:cNvSpPr>
          <p:nvPr>
            <p:ph type="title"/>
          </p:nvPr>
        </p:nvSpPr>
        <p:spPr>
          <a:xfrm>
            <a:off x="457200" y="361864"/>
            <a:ext cx="8229600" cy="1028700"/>
          </a:xfrm>
          <a:prstGeom prst="rect">
            <a:avLst/>
          </a:prstGeom>
          <a:noFill/>
          <a:ln>
            <a:noFill/>
          </a:ln>
        </p:spPr>
        <p:txBody>
          <a:bodyPr spcFirstLastPara="1" wrap="square" lIns="68575" tIns="34275" rIns="68575" bIns="34275" anchor="ctr" anchorCtr="0">
            <a:noAutofit/>
          </a:bodyPr>
          <a:lstStyle/>
          <a:p>
            <a:pPr lvl="0"/>
            <a:r>
              <a:rPr lang="zh-TW" altLang="en-US" dirty="0">
                <a:latin typeface="Calibri"/>
                <a:ea typeface="Calibri"/>
                <a:cs typeface="Calibri"/>
                <a:sym typeface="Calibri"/>
              </a:rPr>
              <a:t>單量子位元反閘</a:t>
            </a:r>
            <a:endParaRPr dirty="0"/>
          </a:p>
        </p:txBody>
      </p:sp>
      <p:sp>
        <p:nvSpPr>
          <p:cNvPr id="202" name="Google Shape;202;g104dfc26e88_3_11"/>
          <p:cNvSpPr txBox="1"/>
          <p:nvPr/>
        </p:nvSpPr>
        <p:spPr>
          <a:xfrm>
            <a:off x="344903" y="1660260"/>
            <a:ext cx="8229600" cy="2677626"/>
          </a:xfrm>
          <a:prstGeom prst="rect">
            <a:avLst/>
          </a:prstGeom>
          <a:noFill/>
          <a:ln>
            <a:noFill/>
          </a:ln>
        </p:spPr>
        <p:txBody>
          <a:bodyPr spcFirstLastPara="1" wrap="square" lIns="91425" tIns="91425" rIns="91425" bIns="91425" anchor="t" anchorCtr="0">
            <a:spAutoFit/>
          </a:bodyPr>
          <a:lstStyle/>
          <a:p>
            <a:pPr marL="457200" lvl="3" indent="-342900" algn="just">
              <a:buClr>
                <a:schemeClr val="dk1"/>
              </a:buClr>
              <a:buSzPts val="1800"/>
              <a:buFont typeface="Arial"/>
              <a:buChar char="●"/>
            </a:pPr>
            <a:r>
              <a:rPr lang="zh-TW" altLang="en-US" sz="1800" dirty="0"/>
              <a:t>透過布洛赫球面，我們可以很容易看清楚：</a:t>
            </a:r>
            <a:r>
              <a:rPr lang="zh-TW" altLang="en-US" sz="1800" dirty="0">
                <a:solidFill>
                  <a:srgbClr val="FF0000"/>
                </a:solidFill>
              </a:rPr>
              <a:t>量子位元 </a:t>
            </a:r>
            <a:r>
              <a:rPr lang="en-US" altLang="zh-TW" sz="1800" dirty="0">
                <a:solidFill>
                  <a:srgbClr val="FF0000"/>
                </a:solidFill>
              </a:rPr>
              <a:t>qubit 0</a:t>
            </a:r>
            <a:r>
              <a:rPr lang="zh-TW" altLang="en-US" sz="1800" dirty="0">
                <a:solidFill>
                  <a:srgbClr val="FF0000"/>
                </a:solidFill>
              </a:rPr>
              <a:t>（索引值</a:t>
            </a:r>
            <a:r>
              <a:rPr lang="zh-TW" altLang="en-US" sz="1800" dirty="0" smtClean="0">
                <a:solidFill>
                  <a:srgbClr val="FF0000"/>
                </a:solidFill>
              </a:rPr>
              <a:t>為 </a:t>
            </a:r>
            <a:r>
              <a:rPr lang="en-US" altLang="zh-TW" sz="1800" dirty="0" smtClean="0">
                <a:solidFill>
                  <a:srgbClr val="FF0000"/>
                </a:solidFill>
              </a:rPr>
              <a:t>0 </a:t>
            </a:r>
            <a:r>
              <a:rPr lang="zh-TW" altLang="en-US" sz="1800" dirty="0">
                <a:solidFill>
                  <a:srgbClr val="FF0000"/>
                </a:solidFill>
              </a:rPr>
              <a:t>的量子</a:t>
            </a:r>
            <a:r>
              <a:rPr lang="zh-TW" altLang="en-US" sz="1800" dirty="0" smtClean="0">
                <a:solidFill>
                  <a:srgbClr val="FF0000"/>
                </a:solidFill>
              </a:rPr>
              <a:t>位元</a:t>
            </a:r>
            <a:r>
              <a:rPr lang="zh-TW" altLang="en-US" sz="1800" dirty="0">
                <a:solidFill>
                  <a:srgbClr val="FF0000"/>
                </a:solidFill>
              </a:rPr>
              <a:t>）</a:t>
            </a:r>
            <a:r>
              <a:rPr lang="zh-TW" altLang="en-US" sz="1800" dirty="0"/>
              <a:t>的初始狀態為 </a:t>
            </a:r>
            <a:r>
              <a:rPr lang="en-US" altLang="zh-TW" sz="1800" dirty="0"/>
              <a:t>|0</a:t>
            </a:r>
            <a:r>
              <a:rPr lang="en-US" altLang="zh-TW" sz="1800" dirty="0" smtClean="0"/>
              <a:t>&gt;</a:t>
            </a:r>
            <a:r>
              <a:rPr lang="zh-TW" altLang="en-US" sz="1800" dirty="0" smtClean="0"/>
              <a:t>，因為</a:t>
            </a:r>
            <a:r>
              <a:rPr lang="zh-TW" altLang="en-US" sz="1800" dirty="0"/>
              <a:t>沒有經過任何量子閘的操作，因此它的狀態仍然是 </a:t>
            </a:r>
            <a:r>
              <a:rPr lang="en-US" altLang="zh-TW" sz="1800" dirty="0"/>
              <a:t>|0</a:t>
            </a:r>
            <a:r>
              <a:rPr lang="en-US" altLang="zh-TW" sz="1800" dirty="0" smtClean="0"/>
              <a:t>&gt; ;</a:t>
            </a:r>
            <a:r>
              <a:rPr lang="zh-TW" altLang="en-US" sz="1800" dirty="0" smtClean="0"/>
              <a:t> </a:t>
            </a:r>
            <a:r>
              <a:rPr lang="zh-TW" altLang="en-US" sz="1800" dirty="0"/>
              <a:t>雖然</a:t>
            </a:r>
            <a:r>
              <a:rPr lang="zh-TW" altLang="en-US" sz="1800" dirty="0">
                <a:solidFill>
                  <a:srgbClr val="FF0000"/>
                </a:solidFill>
              </a:rPr>
              <a:t>量子位元 </a:t>
            </a:r>
            <a:r>
              <a:rPr lang="en-US" altLang="zh-TW" sz="1800" dirty="0">
                <a:solidFill>
                  <a:srgbClr val="FF0000"/>
                </a:solidFill>
              </a:rPr>
              <a:t>qubit 1</a:t>
            </a:r>
            <a:r>
              <a:rPr lang="zh-TW" altLang="en-US" sz="1800" dirty="0">
                <a:solidFill>
                  <a:srgbClr val="FF0000"/>
                </a:solidFill>
              </a:rPr>
              <a:t>（索引值為 </a:t>
            </a:r>
            <a:r>
              <a:rPr lang="en-US" altLang="zh-TW" sz="1800" dirty="0">
                <a:solidFill>
                  <a:srgbClr val="FF0000"/>
                </a:solidFill>
              </a:rPr>
              <a:t>1 </a:t>
            </a:r>
            <a:r>
              <a:rPr lang="zh-TW" altLang="en-US" sz="1800" dirty="0">
                <a:solidFill>
                  <a:srgbClr val="FF0000"/>
                </a:solidFill>
              </a:rPr>
              <a:t>的量子位元）</a:t>
            </a:r>
            <a:r>
              <a:rPr lang="zh-TW" altLang="en-US" sz="1800" dirty="0"/>
              <a:t>的初始狀態也是 </a:t>
            </a:r>
            <a:r>
              <a:rPr lang="en-US" altLang="zh-TW" sz="1800" dirty="0"/>
              <a:t>|0</a:t>
            </a:r>
            <a:r>
              <a:rPr lang="en-US" altLang="zh-TW" sz="1800" dirty="0" smtClean="0"/>
              <a:t>&gt; </a:t>
            </a:r>
            <a:r>
              <a:rPr lang="zh-TW" altLang="en-US" sz="1800" dirty="0" smtClean="0"/>
              <a:t>但是</a:t>
            </a:r>
            <a:r>
              <a:rPr lang="zh-TW" altLang="en-US" sz="1800" dirty="0"/>
              <a:t>經過</a:t>
            </a:r>
            <a:r>
              <a:rPr lang="zh-TW" altLang="en-US" sz="1800" dirty="0" smtClean="0">
                <a:solidFill>
                  <a:srgbClr val="FF0000"/>
                </a:solidFill>
              </a:rPr>
              <a:t>量子 </a:t>
            </a:r>
            <a:r>
              <a:rPr lang="en-US" altLang="zh-TW" sz="1800" dirty="0">
                <a:solidFill>
                  <a:srgbClr val="FF0000"/>
                </a:solidFill>
              </a:rPr>
              <a:t>X </a:t>
            </a:r>
            <a:r>
              <a:rPr lang="zh-TW" altLang="en-US" sz="1800" dirty="0">
                <a:solidFill>
                  <a:srgbClr val="FF0000"/>
                </a:solidFill>
              </a:rPr>
              <a:t>閘</a:t>
            </a:r>
            <a:r>
              <a:rPr lang="zh-TW" altLang="en-US" sz="1800" dirty="0"/>
              <a:t>的操作，因此</a:t>
            </a:r>
            <a:r>
              <a:rPr lang="zh-TW" altLang="en-US" sz="1800" dirty="0">
                <a:solidFill>
                  <a:srgbClr val="FF0000"/>
                </a:solidFill>
              </a:rPr>
              <a:t>量子位元 </a:t>
            </a:r>
            <a:r>
              <a:rPr lang="en-US" altLang="zh-TW" sz="1800" dirty="0">
                <a:solidFill>
                  <a:srgbClr val="FF0000"/>
                </a:solidFill>
              </a:rPr>
              <a:t>qubit 1 </a:t>
            </a:r>
            <a:r>
              <a:rPr lang="zh-TW" altLang="en-US" sz="1800" dirty="0"/>
              <a:t>的狀態成為 </a:t>
            </a:r>
            <a:r>
              <a:rPr lang="en-US" altLang="zh-TW" sz="1800" dirty="0" smtClean="0"/>
              <a:t>|1&gt;</a:t>
            </a:r>
            <a:r>
              <a:rPr lang="zh-TW" altLang="en-US" sz="1800" dirty="0" smtClean="0"/>
              <a:t>。</a:t>
            </a:r>
            <a:endParaRPr lang="en-US" altLang="zh-TW" sz="1800" dirty="0" smtClean="0"/>
          </a:p>
          <a:p>
            <a:pPr marL="457200" lvl="3" indent="-342900" algn="just">
              <a:buClr>
                <a:schemeClr val="dk1"/>
              </a:buClr>
              <a:buSzPts val="1800"/>
              <a:buFont typeface="Arial"/>
              <a:buChar char="●"/>
            </a:pPr>
            <a:r>
              <a:rPr lang="zh-TW" altLang="en-US" sz="1800" dirty="0"/>
              <a:t>透過布洛赫球面我們可以</a:t>
            </a:r>
            <a:r>
              <a:rPr lang="zh-TW" altLang="en-US" sz="1800" dirty="0" smtClean="0"/>
              <a:t>很清楚</a:t>
            </a:r>
            <a:r>
              <a:rPr lang="zh-TW" altLang="en-US" sz="1800" dirty="0"/>
              <a:t>看出，透過</a:t>
            </a:r>
            <a:r>
              <a:rPr lang="zh-TW" altLang="en-US" sz="1800" dirty="0">
                <a:solidFill>
                  <a:srgbClr val="FF0000"/>
                </a:solidFill>
              </a:rPr>
              <a:t>量子 </a:t>
            </a:r>
            <a:r>
              <a:rPr lang="en-US" altLang="zh-TW" sz="1800" dirty="0">
                <a:solidFill>
                  <a:srgbClr val="FF0000"/>
                </a:solidFill>
              </a:rPr>
              <a:t>X </a:t>
            </a:r>
            <a:r>
              <a:rPr lang="zh-TW" altLang="en-US" sz="1800" dirty="0">
                <a:solidFill>
                  <a:srgbClr val="FF0000"/>
                </a:solidFill>
              </a:rPr>
              <a:t>閘</a:t>
            </a:r>
            <a:r>
              <a:rPr lang="zh-TW" altLang="en-US" sz="1800" dirty="0"/>
              <a:t>的操作就是將量子位元在布洛赫球面上的對應向量對 </a:t>
            </a:r>
            <a:r>
              <a:rPr lang="en-US" altLang="zh-TW" sz="1800" dirty="0">
                <a:solidFill>
                  <a:srgbClr val="FF0000"/>
                </a:solidFill>
              </a:rPr>
              <a:t>X </a:t>
            </a:r>
            <a:r>
              <a:rPr lang="zh-TW" altLang="en-US" sz="1800" dirty="0">
                <a:solidFill>
                  <a:srgbClr val="FF0000"/>
                </a:solidFill>
              </a:rPr>
              <a:t>軸</a:t>
            </a:r>
            <a:r>
              <a:rPr lang="zh-TW" altLang="en-US" sz="1800" dirty="0"/>
              <a:t>進行翻轉，也就是旋轉 </a:t>
            </a:r>
            <a:r>
              <a:rPr lang="en-US" altLang="zh-TW" sz="1800" dirty="0"/>
              <a:t>180 </a:t>
            </a:r>
            <a:r>
              <a:rPr lang="zh-TW" altLang="en-US" sz="1800" dirty="0"/>
              <a:t>度或 </a:t>
            </a:r>
            <a:r>
              <a:rPr lang="en-US" altLang="zh-TW" sz="1800" dirty="0"/>
              <a:t>π </a:t>
            </a:r>
            <a:r>
              <a:rPr lang="zh-TW" altLang="en-US" sz="1800" dirty="0"/>
              <a:t>弳，這個操作會將量子位元的對應向量</a:t>
            </a:r>
            <a:r>
              <a:rPr lang="zh-TW" altLang="en-US" sz="1800" dirty="0" smtClean="0"/>
              <a:t>由 </a:t>
            </a:r>
            <a:r>
              <a:rPr lang="en-US" altLang="zh-TW" sz="1800" dirty="0"/>
              <a:t>|0</a:t>
            </a:r>
            <a:r>
              <a:rPr lang="en-US" altLang="zh-TW" sz="1800" dirty="0" smtClean="0"/>
              <a:t>&gt; </a:t>
            </a:r>
            <a:r>
              <a:rPr lang="zh-TW" altLang="en-US" sz="1800" dirty="0" smtClean="0"/>
              <a:t>轉向 </a:t>
            </a:r>
            <a:r>
              <a:rPr lang="en-US" altLang="zh-TW" sz="1800" dirty="0" smtClean="0"/>
              <a:t>|1&gt;</a:t>
            </a:r>
            <a:r>
              <a:rPr lang="zh-TW" altLang="en-US" sz="1800" dirty="0" smtClean="0"/>
              <a:t>，當然</a:t>
            </a:r>
            <a:r>
              <a:rPr lang="zh-TW" altLang="en-US" sz="1800" dirty="0"/>
              <a:t>也會將量子位元的對應向量由 </a:t>
            </a:r>
            <a:r>
              <a:rPr lang="en-US" altLang="zh-TW" sz="1800" dirty="0" smtClean="0"/>
              <a:t>|1&gt; </a:t>
            </a:r>
            <a:r>
              <a:rPr lang="zh-TW" altLang="en-US" sz="1800" dirty="0" smtClean="0"/>
              <a:t>轉向 </a:t>
            </a:r>
            <a:r>
              <a:rPr lang="en-US" altLang="zh-TW" sz="1800" dirty="0"/>
              <a:t>|0</a:t>
            </a:r>
            <a:r>
              <a:rPr lang="en-US" altLang="zh-TW" sz="1800" dirty="0" smtClean="0"/>
              <a:t>&gt;</a:t>
            </a:r>
            <a:r>
              <a:rPr lang="zh-TW" altLang="en-US" sz="1800" dirty="0" smtClean="0"/>
              <a:t>。</a:t>
            </a:r>
            <a:endParaRPr lang="en-US" altLang="zh-TW" sz="1800" dirty="0">
              <a:solidFill>
                <a:schemeClr val="dk1"/>
              </a:solidFill>
            </a:endParaRPr>
          </a:p>
        </p:txBody>
      </p:sp>
      <p:sp>
        <p:nvSpPr>
          <p:cNvPr id="204" name="Google Shape;204;g104dfc26e88_3_11"/>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en-US" altLang="zh-TW"/>
              <a:t>9</a:t>
            </a:fld>
            <a:endParaRPr/>
          </a:p>
        </p:txBody>
      </p:sp>
    </p:spTree>
    <p:extLst>
      <p:ext uri="{BB962C8B-B14F-4D97-AF65-F5344CB8AC3E}">
        <p14:creationId xmlns:p14="http://schemas.microsoft.com/office/powerpoint/2010/main" val="4039873737"/>
      </p:ext>
    </p:extLst>
  </p:cSld>
  <p:clrMapOvr>
    <a:masterClrMapping/>
  </p:clrMapOvr>
  <p:timing>
    <p:tnLst>
      <p:par>
        <p:cTn id="1" dur="indefinite" restart="never" nodeType="tmRoot"/>
      </p:par>
    </p:tnLst>
  </p:timing>
</p:sld>
</file>

<file path=ppt/theme/theme1.xml><?xml version="1.0" encoding="utf-8"?>
<a:theme xmlns:a="http://schemas.openxmlformats.org/drawingml/2006/main" name="acanlab">
  <a:themeElements>
    <a:clrScheme name="ACN Lab.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4828</TotalTime>
  <Words>9252</Words>
  <Application>Microsoft Office PowerPoint</Application>
  <PresentationFormat>如螢幕大小 (16:9)</PresentationFormat>
  <Paragraphs>647</Paragraphs>
  <Slides>71</Slides>
  <Notes>71</Notes>
  <HiddenSlides>0</HiddenSlides>
  <MMClips>0</MMClips>
  <ScaleCrop>false</ScaleCrop>
  <HeadingPairs>
    <vt:vector size="6" baseType="variant">
      <vt:variant>
        <vt:lpstr>使用字型</vt:lpstr>
      </vt:variant>
      <vt:variant>
        <vt:i4>7</vt:i4>
      </vt:variant>
      <vt:variant>
        <vt:lpstr>佈景主題</vt:lpstr>
      </vt:variant>
      <vt:variant>
        <vt:i4>1</vt:i4>
      </vt:variant>
      <vt:variant>
        <vt:lpstr>投影片標題</vt:lpstr>
      </vt:variant>
      <vt:variant>
        <vt:i4>71</vt:i4>
      </vt:variant>
    </vt:vector>
  </HeadingPairs>
  <TitlesOfParts>
    <vt:vector size="79" baseType="lpstr">
      <vt:lpstr>Arial Narrow</vt:lpstr>
      <vt:lpstr>新細明體</vt:lpstr>
      <vt:lpstr>Cambria Math</vt:lpstr>
      <vt:lpstr>Arial</vt:lpstr>
      <vt:lpstr>Times New Roman</vt:lpstr>
      <vt:lpstr>Noto Sans Symbols</vt:lpstr>
      <vt:lpstr>Calibri</vt:lpstr>
      <vt:lpstr>acanlab</vt:lpstr>
      <vt:lpstr>第三章 單量子位元反閘</vt:lpstr>
      <vt:lpstr>大綱</vt:lpstr>
      <vt:lpstr>大綱</vt:lpstr>
      <vt:lpstr>基本概念</vt:lpstr>
      <vt:lpstr>大綱</vt:lpstr>
      <vt:lpstr>單量子位元反閘</vt:lpstr>
      <vt:lpstr>Program 3.1 程式解說:</vt:lpstr>
      <vt:lpstr>Program 3.1b 程式解說:</vt:lpstr>
      <vt:lpstr>單量子位元反閘</vt:lpstr>
      <vt:lpstr>Program 3.2a 程式解說1:</vt:lpstr>
      <vt:lpstr>Program 3.2a 程式解說2:</vt:lpstr>
      <vt:lpstr>Program 3.2a 程式解說3:</vt:lpstr>
      <vt:lpstr>Program 3.2b 程式解說1:</vt:lpstr>
      <vt:lpstr>Program 3.2b 程式解說2:</vt:lpstr>
      <vt:lpstr>Program 3.2b 程式解說3:</vt:lpstr>
      <vt:lpstr>Program 3.2b 程式解說4:</vt:lpstr>
      <vt:lpstr>大綱</vt:lpstr>
      <vt:lpstr>么正矩陣</vt:lpstr>
      <vt:lpstr>么正矩陣</vt:lpstr>
      <vt:lpstr>么正矩陣</vt:lpstr>
      <vt:lpstr>么正矩陣</vt:lpstr>
      <vt:lpstr>圖 3.1 常見的量子閘、其對應的線路圖形以及對應的么正矩陣1：</vt:lpstr>
      <vt:lpstr>圖 3.1 常見的量子閘、其對應的線路圖形以及對應的么正矩陣2：</vt:lpstr>
      <vt:lpstr>大綱</vt:lpstr>
      <vt:lpstr>重要單量子位元量子閘</vt:lpstr>
      <vt:lpstr>重要單量子位元量子閘</vt:lpstr>
      <vt:lpstr>Program 3.3a 程式解說1:</vt:lpstr>
      <vt:lpstr>Program 3.3a 程式解說2:</vt:lpstr>
      <vt:lpstr>Program 3.3b 程式解說:</vt:lpstr>
      <vt:lpstr>重要單量子位元量子閘</vt:lpstr>
      <vt:lpstr>重要單量子位元量子閘</vt:lpstr>
      <vt:lpstr>重要單量子位元量子閘</vt:lpstr>
      <vt:lpstr>重要單量子位元量子閘</vt:lpstr>
      <vt:lpstr>重要單量子位元量子閘</vt:lpstr>
      <vt:lpstr>重要單量子位元量子閘</vt:lpstr>
      <vt:lpstr>重要單量子位元量子閘</vt:lpstr>
      <vt:lpstr>大綱</vt:lpstr>
      <vt:lpstr>張量積</vt:lpstr>
      <vt:lpstr>張量積</vt:lpstr>
      <vt:lpstr>張量積</vt:lpstr>
      <vt:lpstr>張量積</vt:lpstr>
      <vt:lpstr>Program 3.4 程式解說1:</vt:lpstr>
      <vt:lpstr>Program 3.4 程式解說2:</vt:lpstr>
      <vt:lpstr>Program 3.4 程式解說3:</vt:lpstr>
      <vt:lpstr>Program 3.5 程式解說1:</vt:lpstr>
      <vt:lpstr>Program 3.5 程式解說2:</vt:lpstr>
      <vt:lpstr>Program 3.5 程式解說3:</vt:lpstr>
      <vt:lpstr>Program 3.6 程式解說1:</vt:lpstr>
      <vt:lpstr>Program 3.6 程式解說2:</vt:lpstr>
      <vt:lpstr>Program 3.6 程式解說3:</vt:lpstr>
      <vt:lpstr>大綱</vt:lpstr>
      <vt:lpstr>其他單量子位元量子閘</vt:lpstr>
      <vt:lpstr>Program 3.7a 程式解說:</vt:lpstr>
      <vt:lpstr>Program 3.7b 程式解說1:</vt:lpstr>
      <vt:lpstr>其他單量子位元量子閘</vt:lpstr>
      <vt:lpstr>Program 3.8a 程式解說:</vt:lpstr>
      <vt:lpstr>Program 3.8b 程式解說:</vt:lpstr>
      <vt:lpstr>其他單量子位元量子閘</vt:lpstr>
      <vt:lpstr>Program 3.9a 程式解說1:</vt:lpstr>
      <vt:lpstr>Program 3.9a 程式解說2:</vt:lpstr>
      <vt:lpstr>Program 3.9b 程式解說:</vt:lpstr>
      <vt:lpstr>其他單量子位元量子閘</vt:lpstr>
      <vt:lpstr>其他單量子位元量子閘</vt:lpstr>
      <vt:lpstr>Program 3.10a 程式解說1:</vt:lpstr>
      <vt:lpstr>Program 3.10a 程式解說2:</vt:lpstr>
      <vt:lpstr>Program 3.10b 程式解說:</vt:lpstr>
      <vt:lpstr>其他單量子位元量子閘</vt:lpstr>
      <vt:lpstr>其他單量子位元量子閘</vt:lpstr>
      <vt:lpstr>大綱</vt:lpstr>
      <vt:lpstr>結語</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工業控制系統資訊安全</dc:title>
  <dc:creator>Ray</dc:creator>
  <cp:lastModifiedBy>ACAN</cp:lastModifiedBy>
  <cp:revision>100</cp:revision>
  <cp:lastPrinted>2022-01-04T01:52:05Z</cp:lastPrinted>
  <dcterms:modified xsi:type="dcterms:W3CDTF">2022-09-01T11:47:33Z</dcterms:modified>
</cp:coreProperties>
</file>