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theme/themeOverride4.xml" ContentType="application/vnd.openxmlformats-officedocument.themeOverr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1" r:id="rId2"/>
  </p:sldMasterIdLst>
  <p:notesMasterIdLst>
    <p:notesMasterId r:id="rId42"/>
  </p:notesMasterIdLst>
  <p:sldIdLst>
    <p:sldId id="256" r:id="rId3"/>
    <p:sldId id="345" r:id="rId4"/>
    <p:sldId id="346" r:id="rId5"/>
    <p:sldId id="258" r:id="rId6"/>
    <p:sldId id="350" r:id="rId7"/>
    <p:sldId id="298" r:id="rId8"/>
    <p:sldId id="348" r:id="rId9"/>
    <p:sldId id="347" r:id="rId10"/>
    <p:sldId id="309" r:id="rId11"/>
    <p:sldId id="349" r:id="rId12"/>
    <p:sldId id="315" r:id="rId13"/>
    <p:sldId id="351" r:id="rId14"/>
    <p:sldId id="316" r:id="rId15"/>
    <p:sldId id="313" r:id="rId16"/>
    <p:sldId id="312" r:id="rId17"/>
    <p:sldId id="300" r:id="rId18"/>
    <p:sldId id="314" r:id="rId19"/>
    <p:sldId id="270" r:id="rId20"/>
    <p:sldId id="319" r:id="rId21"/>
    <p:sldId id="320" r:id="rId22"/>
    <p:sldId id="343" r:id="rId23"/>
    <p:sldId id="339" r:id="rId24"/>
    <p:sldId id="322" r:id="rId25"/>
    <p:sldId id="268" r:id="rId26"/>
    <p:sldId id="269" r:id="rId27"/>
    <p:sldId id="324" r:id="rId28"/>
    <p:sldId id="264" r:id="rId29"/>
    <p:sldId id="262" r:id="rId30"/>
    <p:sldId id="326" r:id="rId31"/>
    <p:sldId id="259" r:id="rId32"/>
    <p:sldId id="328" r:id="rId33"/>
    <p:sldId id="330" r:id="rId34"/>
    <p:sldId id="302" r:id="rId35"/>
    <p:sldId id="353" r:id="rId36"/>
    <p:sldId id="344" r:id="rId37"/>
    <p:sldId id="282" r:id="rId38"/>
    <p:sldId id="332" r:id="rId39"/>
    <p:sldId id="333" r:id="rId40"/>
    <p:sldId id="334" r:id="rId41"/>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rgy"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6600"/>
    <a:srgbClr val="33CCCC"/>
    <a:srgbClr val="F42D0C"/>
    <a:srgbClr val="00FFCC"/>
    <a:srgbClr val="FFCC00"/>
    <a:srgbClr val="CCFF33"/>
    <a:srgbClr val="D52B2B"/>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8716" autoAdjust="0"/>
  </p:normalViewPr>
  <p:slideViewPr>
    <p:cSldViewPr>
      <p:cViewPr varScale="1">
        <p:scale>
          <a:sx n="62" d="100"/>
          <a:sy n="62" d="100"/>
        </p:scale>
        <p:origin x="-129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oleObject" Target="file:///E:\Documents%20and%20Settings\Chien-Hao\&#26700;&#38754;\BT%203D%20Streaming\10.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Documents%20and%20Settings\Chien-Hao\&#26700;&#38754;\BT%203D%20Streaming\10.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E:\Documents%20and%20Settings\Chien-Hao\&#26700;&#38754;\BT%203D%20Streaming\10.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E:\Documents%20and%20Settings\Chien-Hao\&#26700;&#38754;\BT%203D%20Streaming\10.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E:\Documents%20and%20Settings\Chien-Hao\&#26700;&#38754;\BT%203D%20Streaming\10.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E:\Documents%20and%20Settings\Chien-Hao\&#26700;&#38754;\BT%203D%20Streaming\10.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354144058954402"/>
          <c:y val="3.255515271984101E-2"/>
          <c:w val="0.81633281675786351"/>
          <c:h val="0.73843422931653813"/>
        </c:manualLayout>
      </c:layout>
      <c:scatterChart>
        <c:scatterStyle val="smoothMarker"/>
        <c:ser>
          <c:idx val="0"/>
          <c:order val="0"/>
          <c:tx>
            <c:strRef>
              <c:f>'(objects aoi 100)'!$B$3</c:f>
              <c:strCache>
                <c:ptCount val="1"/>
                <c:pt idx="0">
                  <c:v>Proposed</c:v>
                </c:pt>
              </c:strCache>
            </c:strRef>
          </c:tx>
          <c:xVal>
            <c:numRef>
              <c:f>'(objects aoi 100)'!$A$156:$A$160</c:f>
              <c:numCache>
                <c:formatCode>General</c:formatCode>
                <c:ptCount val="5"/>
                <c:pt idx="0">
                  <c:v>100</c:v>
                </c:pt>
                <c:pt idx="1">
                  <c:v>200</c:v>
                </c:pt>
                <c:pt idx="2">
                  <c:v>300</c:v>
                </c:pt>
                <c:pt idx="3">
                  <c:v>400</c:v>
                </c:pt>
                <c:pt idx="4">
                  <c:v>500</c:v>
                </c:pt>
              </c:numCache>
            </c:numRef>
          </c:xVal>
          <c:yVal>
            <c:numRef>
              <c:f>'(objects aoi 100)'!$B$156:$B$160</c:f>
              <c:numCache>
                <c:formatCode>General</c:formatCode>
                <c:ptCount val="5"/>
                <c:pt idx="0">
                  <c:v>5.4979466666666664E-2</c:v>
                </c:pt>
                <c:pt idx="1">
                  <c:v>8.2613600000000009E-2</c:v>
                </c:pt>
                <c:pt idx="2">
                  <c:v>0.10082246666666661</c:v>
                </c:pt>
                <c:pt idx="3">
                  <c:v>0.12444520000000024</c:v>
                </c:pt>
                <c:pt idx="4">
                  <c:v>0.13497773333333329</c:v>
                </c:pt>
              </c:numCache>
            </c:numRef>
          </c:yVal>
          <c:smooth val="1"/>
        </c:ser>
        <c:ser>
          <c:idx val="1"/>
          <c:order val="1"/>
          <c:tx>
            <c:strRef>
              <c:f>'(objects aoi 100)'!$C$3</c:f>
              <c:strCache>
                <c:ptCount val="1"/>
                <c:pt idx="0">
                  <c:v>FLoD</c:v>
                </c:pt>
              </c:strCache>
            </c:strRef>
          </c:tx>
          <c:xVal>
            <c:numRef>
              <c:f>'(objects aoi 100)'!$A$156:$A$160</c:f>
              <c:numCache>
                <c:formatCode>General</c:formatCode>
                <c:ptCount val="5"/>
                <c:pt idx="0">
                  <c:v>100</c:v>
                </c:pt>
                <c:pt idx="1">
                  <c:v>200</c:v>
                </c:pt>
                <c:pt idx="2">
                  <c:v>300</c:v>
                </c:pt>
                <c:pt idx="3">
                  <c:v>400</c:v>
                </c:pt>
                <c:pt idx="4">
                  <c:v>500</c:v>
                </c:pt>
              </c:numCache>
            </c:numRef>
          </c:xVal>
          <c:yVal>
            <c:numRef>
              <c:f>'(objects aoi 100)'!$C$156:$C$160</c:f>
              <c:numCache>
                <c:formatCode>General</c:formatCode>
                <c:ptCount val="5"/>
                <c:pt idx="0">
                  <c:v>0.10881880000000005</c:v>
                </c:pt>
                <c:pt idx="1">
                  <c:v>0.14957719999999991</c:v>
                </c:pt>
                <c:pt idx="2">
                  <c:v>0.17970053333333341</c:v>
                </c:pt>
                <c:pt idx="3">
                  <c:v>0.20346100000000047</c:v>
                </c:pt>
                <c:pt idx="4">
                  <c:v>0.22816333333333388</c:v>
                </c:pt>
              </c:numCache>
            </c:numRef>
          </c:yVal>
          <c:smooth val="1"/>
        </c:ser>
        <c:axId val="132940160"/>
        <c:axId val="132942080"/>
      </c:scatterChart>
      <c:valAx>
        <c:axId val="132940160"/>
        <c:scaling>
          <c:orientation val="minMax"/>
          <c:max val="500"/>
          <c:min val="50"/>
        </c:scaling>
        <c:axPos val="b"/>
        <c:title>
          <c:tx>
            <c:rich>
              <a:bodyPr/>
              <a:lstStyle/>
              <a:p>
                <a:pPr>
                  <a:defRPr sz="1200"/>
                </a:pPr>
                <a:r>
                  <a:rPr lang="en-US" altLang="zh-TW" sz="1200"/>
                  <a:t>Number</a:t>
                </a:r>
                <a:r>
                  <a:rPr lang="en-US" altLang="zh-TW" sz="1200" baseline="0"/>
                  <a:t> of Objects</a:t>
                </a:r>
                <a:endParaRPr lang="zh-TW" altLang="en-US" sz="1200"/>
              </a:p>
            </c:rich>
          </c:tx>
          <c:layout>
            <c:manualLayout>
              <c:xMode val="edge"/>
              <c:yMode val="edge"/>
              <c:x val="0.41034059648955262"/>
              <c:y val="0.88010389602982175"/>
            </c:manualLayout>
          </c:layout>
        </c:title>
        <c:numFmt formatCode="General" sourceLinked="1"/>
        <c:majorTickMark val="none"/>
        <c:tickLblPos val="nextTo"/>
        <c:txPr>
          <a:bodyPr/>
          <a:lstStyle/>
          <a:p>
            <a:pPr>
              <a:defRPr sz="1200"/>
            </a:pPr>
            <a:endParaRPr lang="zh-TW"/>
          </a:p>
        </c:txPr>
        <c:crossAx val="132942080"/>
        <c:crosses val="autoZero"/>
        <c:crossBetween val="midCat"/>
        <c:majorUnit val="50"/>
      </c:valAx>
      <c:valAx>
        <c:axId val="132942080"/>
        <c:scaling>
          <c:orientation val="minMax"/>
        </c:scaling>
        <c:axPos val="l"/>
        <c:majorGridlines/>
        <c:title>
          <c:tx>
            <c:rich>
              <a:bodyPr/>
              <a:lstStyle/>
              <a:p>
                <a:pPr>
                  <a:defRPr sz="1200" b="1"/>
                </a:pPr>
                <a:r>
                  <a:rPr lang="en-US" altLang="zh-TW" sz="1200" b="1"/>
                  <a:t>% of Piece from  Server</a:t>
                </a:r>
                <a:endParaRPr lang="zh-TW" altLang="en-US" sz="1200" b="1"/>
              </a:p>
            </c:rich>
          </c:tx>
          <c:layout/>
        </c:title>
        <c:numFmt formatCode="0%" sourceLinked="0"/>
        <c:majorTickMark val="none"/>
        <c:tickLblPos val="nextTo"/>
        <c:txPr>
          <a:bodyPr/>
          <a:lstStyle/>
          <a:p>
            <a:pPr>
              <a:defRPr sz="1200"/>
            </a:pPr>
            <a:endParaRPr lang="zh-TW"/>
          </a:p>
        </c:txPr>
        <c:crossAx val="132940160"/>
        <c:crosses val="autoZero"/>
        <c:crossBetween val="midCat"/>
      </c:valAx>
    </c:plotArea>
    <c:legend>
      <c:legendPos val="r"/>
      <c:layout>
        <c:manualLayout>
          <c:xMode val="edge"/>
          <c:yMode val="edge"/>
          <c:x val="0.68838768271664452"/>
          <c:y val="0.87636215594956557"/>
          <c:w val="0.29354408003885452"/>
          <c:h val="0.12085489313835719"/>
        </c:manualLayout>
      </c:layout>
      <c:txPr>
        <a:bodyPr/>
        <a:lstStyle/>
        <a:p>
          <a:pPr>
            <a:defRPr sz="1200"/>
          </a:pPr>
          <a:endParaRPr lang="zh-TW"/>
        </a:p>
      </c:txPr>
    </c:legend>
    <c:plotVisOnly val="1"/>
  </c:chart>
  <c:spPr>
    <a:solidFill>
      <a:srgbClr val="FFFFFF">
        <a:shade val="85000"/>
      </a:srgbClr>
    </a:solidFill>
    <a:ln>
      <a:solidFill>
        <a:sysClr val="windowText" lastClr="000000"/>
      </a:solid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099361106556171"/>
          <c:y val="3.255515271984101E-2"/>
          <c:w val="0.81633281675786351"/>
          <c:h val="0.73843422931653813"/>
        </c:manualLayout>
      </c:layout>
      <c:scatterChart>
        <c:scatterStyle val="smoothMarker"/>
        <c:ser>
          <c:idx val="0"/>
          <c:order val="0"/>
          <c:tx>
            <c:strRef>
              <c:f>'(objects aoi 100)'!$M$3</c:f>
              <c:strCache>
                <c:ptCount val="1"/>
                <c:pt idx="0">
                  <c:v>Proposed</c:v>
                </c:pt>
              </c:strCache>
            </c:strRef>
          </c:tx>
          <c:xVal>
            <c:numRef>
              <c:f>'(objects aoi 100)'!$M$157:$M$161</c:f>
              <c:numCache>
                <c:formatCode>General</c:formatCode>
                <c:ptCount val="5"/>
                <c:pt idx="0">
                  <c:v>100</c:v>
                </c:pt>
                <c:pt idx="1">
                  <c:v>200</c:v>
                </c:pt>
                <c:pt idx="2">
                  <c:v>300</c:v>
                </c:pt>
                <c:pt idx="3">
                  <c:v>400</c:v>
                </c:pt>
                <c:pt idx="4">
                  <c:v>500</c:v>
                </c:pt>
              </c:numCache>
            </c:numRef>
          </c:xVal>
          <c:yVal>
            <c:numRef>
              <c:f>'(objects aoi 100)'!$N$157:$N$161</c:f>
              <c:numCache>
                <c:formatCode>General</c:formatCode>
                <c:ptCount val="5"/>
                <c:pt idx="0">
                  <c:v>0.92534833333333533</c:v>
                </c:pt>
                <c:pt idx="1">
                  <c:v>0.89190699999999956</c:v>
                </c:pt>
                <c:pt idx="2">
                  <c:v>0.8376404666666688</c:v>
                </c:pt>
                <c:pt idx="3">
                  <c:v>0.80224686666666667</c:v>
                </c:pt>
                <c:pt idx="4">
                  <c:v>0.75168706666666663</c:v>
                </c:pt>
              </c:numCache>
            </c:numRef>
          </c:yVal>
          <c:smooth val="1"/>
        </c:ser>
        <c:ser>
          <c:idx val="1"/>
          <c:order val="1"/>
          <c:tx>
            <c:strRef>
              <c:f>'(objects aoi 100)'!$N$3</c:f>
              <c:strCache>
                <c:ptCount val="1"/>
                <c:pt idx="0">
                  <c:v>FLoD</c:v>
                </c:pt>
              </c:strCache>
            </c:strRef>
          </c:tx>
          <c:xVal>
            <c:numRef>
              <c:f>'(objects aoi 100)'!$M$157:$M$161</c:f>
              <c:numCache>
                <c:formatCode>General</c:formatCode>
                <c:ptCount val="5"/>
                <c:pt idx="0">
                  <c:v>100</c:v>
                </c:pt>
                <c:pt idx="1">
                  <c:v>200</c:v>
                </c:pt>
                <c:pt idx="2">
                  <c:v>300</c:v>
                </c:pt>
                <c:pt idx="3">
                  <c:v>400</c:v>
                </c:pt>
                <c:pt idx="4">
                  <c:v>500</c:v>
                </c:pt>
              </c:numCache>
            </c:numRef>
          </c:xVal>
          <c:yVal>
            <c:numRef>
              <c:f>'(objects aoi 100)'!$O$157:$O$161</c:f>
              <c:numCache>
                <c:formatCode>General</c:formatCode>
                <c:ptCount val="5"/>
                <c:pt idx="0">
                  <c:v>0.87581173333333595</c:v>
                </c:pt>
                <c:pt idx="1">
                  <c:v>0.81341366666666659</c:v>
                </c:pt>
                <c:pt idx="2">
                  <c:v>0.7451105333333351</c:v>
                </c:pt>
                <c:pt idx="3">
                  <c:v>0.64566633333333556</c:v>
                </c:pt>
                <c:pt idx="4">
                  <c:v>0.55773126666666661</c:v>
                </c:pt>
              </c:numCache>
            </c:numRef>
          </c:yVal>
          <c:smooth val="1"/>
        </c:ser>
        <c:axId val="132541056"/>
        <c:axId val="132563712"/>
      </c:scatterChart>
      <c:valAx>
        <c:axId val="132541056"/>
        <c:scaling>
          <c:orientation val="minMax"/>
          <c:max val="500"/>
          <c:min val="50"/>
        </c:scaling>
        <c:axPos val="b"/>
        <c:title>
          <c:tx>
            <c:rich>
              <a:bodyPr/>
              <a:lstStyle/>
              <a:p>
                <a:pPr>
                  <a:defRPr sz="1200"/>
                </a:pPr>
                <a:r>
                  <a:rPr lang="en-US" altLang="zh-TW" sz="1200"/>
                  <a:t>Number of</a:t>
                </a:r>
                <a:r>
                  <a:rPr lang="en-US" altLang="zh-TW" sz="1200" baseline="0"/>
                  <a:t> Objects</a:t>
                </a:r>
                <a:endParaRPr lang="zh-TW" altLang="en-US" sz="1200"/>
              </a:p>
            </c:rich>
          </c:tx>
          <c:layout>
            <c:manualLayout>
              <c:xMode val="edge"/>
              <c:yMode val="edge"/>
              <c:x val="0.41034059648955284"/>
              <c:y val="0.88010389602982064"/>
            </c:manualLayout>
          </c:layout>
        </c:title>
        <c:numFmt formatCode="General" sourceLinked="1"/>
        <c:majorTickMark val="none"/>
        <c:tickLblPos val="nextTo"/>
        <c:txPr>
          <a:bodyPr/>
          <a:lstStyle/>
          <a:p>
            <a:pPr>
              <a:defRPr sz="1200"/>
            </a:pPr>
            <a:endParaRPr lang="zh-TW"/>
          </a:p>
        </c:txPr>
        <c:crossAx val="132563712"/>
        <c:crosses val="autoZero"/>
        <c:crossBetween val="midCat"/>
        <c:majorUnit val="50"/>
      </c:valAx>
      <c:valAx>
        <c:axId val="132563712"/>
        <c:scaling>
          <c:orientation val="minMax"/>
          <c:min val="0.5"/>
        </c:scaling>
        <c:axPos val="l"/>
        <c:majorGridlines/>
        <c:title>
          <c:tx>
            <c:rich>
              <a:bodyPr/>
              <a:lstStyle/>
              <a:p>
                <a:pPr>
                  <a:defRPr sz="1200"/>
                </a:pPr>
                <a:r>
                  <a:rPr lang="en-US" altLang="zh-TW" sz="1200"/>
                  <a:t>Fill Ratio</a:t>
                </a:r>
                <a:endParaRPr lang="zh-TW" altLang="en-US" sz="1200"/>
              </a:p>
            </c:rich>
          </c:tx>
          <c:layout/>
        </c:title>
        <c:numFmt formatCode="0%" sourceLinked="0"/>
        <c:majorTickMark val="none"/>
        <c:tickLblPos val="nextTo"/>
        <c:txPr>
          <a:bodyPr/>
          <a:lstStyle/>
          <a:p>
            <a:pPr>
              <a:defRPr sz="1200"/>
            </a:pPr>
            <a:endParaRPr lang="zh-TW"/>
          </a:p>
        </c:txPr>
        <c:crossAx val="132541056"/>
        <c:crosses val="autoZero"/>
        <c:crossBetween val="midCat"/>
      </c:valAx>
    </c:plotArea>
    <c:legend>
      <c:legendPos val="r"/>
      <c:layout>
        <c:manualLayout>
          <c:xMode val="edge"/>
          <c:yMode val="edge"/>
          <c:x val="0.68838768271664352"/>
          <c:y val="0.87636215594956557"/>
          <c:w val="0.29354408003885474"/>
          <c:h val="0.12085489313835712"/>
        </c:manualLayout>
      </c:layout>
      <c:txPr>
        <a:bodyPr/>
        <a:lstStyle/>
        <a:p>
          <a:pPr>
            <a:defRPr sz="1200"/>
          </a:pPr>
          <a:endParaRPr lang="zh-TW"/>
        </a:p>
      </c:txPr>
    </c:legend>
    <c:plotVisOnly val="1"/>
  </c:chart>
  <c:spPr>
    <a:solidFill>
      <a:srgbClr val="FFFFFF">
        <a:shade val="85000"/>
      </a:srgbClr>
    </a:solidFill>
    <a:ln>
      <a:solidFill>
        <a:sysClr val="windowText" lastClr="000000"/>
      </a:solid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898632308453"/>
          <c:y val="3.2726653229587448E-2"/>
          <c:w val="0.81633281675786351"/>
          <c:h val="0.73843422931653813"/>
        </c:manualLayout>
      </c:layout>
      <c:scatterChart>
        <c:scatterStyle val="smoothMarker"/>
        <c:ser>
          <c:idx val="0"/>
          <c:order val="0"/>
          <c:tx>
            <c:strRef>
              <c:f>'(objects aoi 100)'!$M$3</c:f>
              <c:strCache>
                <c:ptCount val="1"/>
                <c:pt idx="0">
                  <c:v>Proposed</c:v>
                </c:pt>
              </c:strCache>
            </c:strRef>
          </c:tx>
          <c:xVal>
            <c:numRef>
              <c:f>'(objects aoi 100)'!$AB$157:$AB$161</c:f>
              <c:numCache>
                <c:formatCode>General</c:formatCode>
                <c:ptCount val="5"/>
                <c:pt idx="0">
                  <c:v>100</c:v>
                </c:pt>
                <c:pt idx="1">
                  <c:v>200</c:v>
                </c:pt>
                <c:pt idx="2">
                  <c:v>300</c:v>
                </c:pt>
                <c:pt idx="3">
                  <c:v>400</c:v>
                </c:pt>
                <c:pt idx="4">
                  <c:v>500</c:v>
                </c:pt>
              </c:numCache>
            </c:numRef>
          </c:xVal>
          <c:yVal>
            <c:numRef>
              <c:f>'(objects aoi 100)'!$AD$163:$AD$167</c:f>
              <c:numCache>
                <c:formatCode>General</c:formatCode>
                <c:ptCount val="5"/>
                <c:pt idx="0">
                  <c:v>3.0573000000000001</c:v>
                </c:pt>
                <c:pt idx="1">
                  <c:v>3.7742</c:v>
                </c:pt>
                <c:pt idx="2">
                  <c:v>6.9316000000000164</c:v>
                </c:pt>
                <c:pt idx="3">
                  <c:v>6.3037999999999998</c:v>
                </c:pt>
                <c:pt idx="4">
                  <c:v>9.3285</c:v>
                </c:pt>
              </c:numCache>
            </c:numRef>
          </c:yVal>
          <c:smooth val="1"/>
        </c:ser>
        <c:ser>
          <c:idx val="1"/>
          <c:order val="1"/>
          <c:tx>
            <c:strRef>
              <c:f>'(objects aoi 100)'!$N$3</c:f>
              <c:strCache>
                <c:ptCount val="1"/>
                <c:pt idx="0">
                  <c:v>FLoD</c:v>
                </c:pt>
              </c:strCache>
            </c:strRef>
          </c:tx>
          <c:xVal>
            <c:numRef>
              <c:f>'(objects aoi 100)'!$AB$157:$AB$161</c:f>
              <c:numCache>
                <c:formatCode>General</c:formatCode>
                <c:ptCount val="5"/>
                <c:pt idx="0">
                  <c:v>100</c:v>
                </c:pt>
                <c:pt idx="1">
                  <c:v>200</c:v>
                </c:pt>
                <c:pt idx="2">
                  <c:v>300</c:v>
                </c:pt>
                <c:pt idx="3">
                  <c:v>400</c:v>
                </c:pt>
                <c:pt idx="4">
                  <c:v>500</c:v>
                </c:pt>
              </c:numCache>
            </c:numRef>
          </c:xVal>
          <c:yVal>
            <c:numRef>
              <c:f>'(objects aoi 100)'!$AF$157:$AF$161</c:f>
              <c:numCache>
                <c:formatCode>General</c:formatCode>
                <c:ptCount val="5"/>
                <c:pt idx="0">
                  <c:v>11.313500000000024</c:v>
                </c:pt>
                <c:pt idx="1">
                  <c:v>21.315200000000001</c:v>
                </c:pt>
                <c:pt idx="2">
                  <c:v>31.536999999999999</c:v>
                </c:pt>
                <c:pt idx="3">
                  <c:v>45.894500000000001</c:v>
                </c:pt>
                <c:pt idx="4">
                  <c:v>68.136399999999981</c:v>
                </c:pt>
              </c:numCache>
            </c:numRef>
          </c:yVal>
          <c:smooth val="1"/>
        </c:ser>
        <c:axId val="133223552"/>
        <c:axId val="133225472"/>
      </c:scatterChart>
      <c:valAx>
        <c:axId val="133223552"/>
        <c:scaling>
          <c:orientation val="minMax"/>
          <c:max val="500"/>
          <c:min val="50"/>
        </c:scaling>
        <c:axPos val="b"/>
        <c:title>
          <c:tx>
            <c:rich>
              <a:bodyPr/>
              <a:lstStyle/>
              <a:p>
                <a:pPr>
                  <a:defRPr sz="1200"/>
                </a:pPr>
                <a:r>
                  <a:rPr lang="en-US" altLang="zh-TW" sz="1200"/>
                  <a:t>Number  of Objects</a:t>
                </a:r>
                <a:endParaRPr lang="zh-TW" altLang="en-US" sz="1200"/>
              </a:p>
            </c:rich>
          </c:tx>
          <c:layout>
            <c:manualLayout>
              <c:xMode val="edge"/>
              <c:yMode val="edge"/>
              <c:x val="0.41034059648955268"/>
              <c:y val="0.88010389602982064"/>
            </c:manualLayout>
          </c:layout>
        </c:title>
        <c:numFmt formatCode="General" sourceLinked="1"/>
        <c:majorTickMark val="none"/>
        <c:tickLblPos val="nextTo"/>
        <c:txPr>
          <a:bodyPr/>
          <a:lstStyle/>
          <a:p>
            <a:pPr>
              <a:defRPr sz="1200"/>
            </a:pPr>
            <a:endParaRPr lang="zh-TW"/>
          </a:p>
        </c:txPr>
        <c:crossAx val="133225472"/>
        <c:crosses val="autoZero"/>
        <c:crossBetween val="midCat"/>
        <c:majorUnit val="50"/>
      </c:valAx>
      <c:valAx>
        <c:axId val="133225472"/>
        <c:scaling>
          <c:orientation val="minMax"/>
        </c:scaling>
        <c:axPos val="l"/>
        <c:majorGridlines/>
        <c:title>
          <c:tx>
            <c:rich>
              <a:bodyPr/>
              <a:lstStyle/>
              <a:p>
                <a:pPr>
                  <a:defRPr sz="1200"/>
                </a:pPr>
                <a:r>
                  <a:rPr lang="en-US" altLang="zh-TW" sz="1200"/>
                  <a:t>Base Piece Latency (step)</a:t>
                </a:r>
                <a:endParaRPr lang="zh-TW" altLang="en-US" sz="1200"/>
              </a:p>
            </c:rich>
          </c:tx>
          <c:layout/>
        </c:title>
        <c:numFmt formatCode="General" sourceLinked="0"/>
        <c:majorTickMark val="none"/>
        <c:tickLblPos val="nextTo"/>
        <c:txPr>
          <a:bodyPr/>
          <a:lstStyle/>
          <a:p>
            <a:pPr>
              <a:defRPr sz="1200"/>
            </a:pPr>
            <a:endParaRPr lang="zh-TW"/>
          </a:p>
        </c:txPr>
        <c:crossAx val="133223552"/>
        <c:crosses val="autoZero"/>
        <c:crossBetween val="midCat"/>
      </c:valAx>
    </c:plotArea>
    <c:legend>
      <c:legendPos val="r"/>
      <c:layout>
        <c:manualLayout>
          <c:xMode val="edge"/>
          <c:yMode val="edge"/>
          <c:x val="0.68838768271664386"/>
          <c:y val="0.87636215594956557"/>
          <c:w val="0.29354408003885457"/>
          <c:h val="0.12085489313835716"/>
        </c:manualLayout>
      </c:layout>
      <c:txPr>
        <a:bodyPr/>
        <a:lstStyle/>
        <a:p>
          <a:pPr>
            <a:defRPr sz="1200"/>
          </a:pPr>
          <a:endParaRPr lang="zh-TW"/>
        </a:p>
      </c:txPr>
    </c:legend>
    <c:plotVisOnly val="1"/>
  </c:chart>
  <c:spPr>
    <a:solidFill>
      <a:srgbClr val="FFFFFF">
        <a:shade val="85000"/>
      </a:srgbClr>
    </a:solidFill>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284847733432554"/>
          <c:y val="3.0135688755750942E-2"/>
          <c:w val="0.81633281675786351"/>
          <c:h val="0.73843422931653813"/>
        </c:manualLayout>
      </c:layout>
      <c:scatterChart>
        <c:scatterStyle val="smoothMarker"/>
        <c:ser>
          <c:idx val="0"/>
          <c:order val="0"/>
          <c:tx>
            <c:strRef>
              <c:f>'summary (different peers)'!$S$3</c:f>
              <c:strCache>
                <c:ptCount val="1"/>
                <c:pt idx="0">
                  <c:v>Proposed</c:v>
                </c:pt>
              </c:strCache>
            </c:strRef>
          </c:tx>
          <c:xVal>
            <c:numRef>
              <c:f>'summary (different peers)'!$S$158:$S$165</c:f>
              <c:numCache>
                <c:formatCode>General</c:formatCode>
                <c:ptCount val="8"/>
                <c:pt idx="0">
                  <c:v>100</c:v>
                </c:pt>
                <c:pt idx="1">
                  <c:v>150</c:v>
                </c:pt>
                <c:pt idx="2">
                  <c:v>200</c:v>
                </c:pt>
                <c:pt idx="3">
                  <c:v>250</c:v>
                </c:pt>
                <c:pt idx="4">
                  <c:v>300</c:v>
                </c:pt>
                <c:pt idx="5">
                  <c:v>350</c:v>
                </c:pt>
                <c:pt idx="6">
                  <c:v>400</c:v>
                </c:pt>
                <c:pt idx="7">
                  <c:v>450</c:v>
                </c:pt>
              </c:numCache>
            </c:numRef>
          </c:xVal>
          <c:yVal>
            <c:numRef>
              <c:f>'summary (different peers)'!$T$158:$T$165</c:f>
              <c:numCache>
                <c:formatCode>General</c:formatCode>
                <c:ptCount val="8"/>
                <c:pt idx="0">
                  <c:v>0.86832260000000061</c:v>
                </c:pt>
                <c:pt idx="1">
                  <c:v>0.86165280000000144</c:v>
                </c:pt>
                <c:pt idx="2">
                  <c:v>0.86067873333333555</c:v>
                </c:pt>
                <c:pt idx="3">
                  <c:v>0.85758886666666667</c:v>
                </c:pt>
                <c:pt idx="4">
                  <c:v>0.85821133333333477</c:v>
                </c:pt>
                <c:pt idx="5">
                  <c:v>0.85408093333333446</c:v>
                </c:pt>
                <c:pt idx="6">
                  <c:v>0.85869206666666764</c:v>
                </c:pt>
                <c:pt idx="7">
                  <c:v>0.85495566666666811</c:v>
                </c:pt>
              </c:numCache>
            </c:numRef>
          </c:yVal>
          <c:smooth val="1"/>
        </c:ser>
        <c:ser>
          <c:idx val="1"/>
          <c:order val="1"/>
          <c:tx>
            <c:strRef>
              <c:f>'summary (different peers)'!$T$3</c:f>
              <c:strCache>
                <c:ptCount val="1"/>
                <c:pt idx="0">
                  <c:v>FLoD</c:v>
                </c:pt>
              </c:strCache>
            </c:strRef>
          </c:tx>
          <c:xVal>
            <c:numRef>
              <c:f>'summary (different peers)'!$S$158:$S$165</c:f>
              <c:numCache>
                <c:formatCode>General</c:formatCode>
                <c:ptCount val="8"/>
                <c:pt idx="0">
                  <c:v>100</c:v>
                </c:pt>
                <c:pt idx="1">
                  <c:v>150</c:v>
                </c:pt>
                <c:pt idx="2">
                  <c:v>200</c:v>
                </c:pt>
                <c:pt idx="3">
                  <c:v>250</c:v>
                </c:pt>
                <c:pt idx="4">
                  <c:v>300</c:v>
                </c:pt>
                <c:pt idx="5">
                  <c:v>350</c:v>
                </c:pt>
                <c:pt idx="6">
                  <c:v>400</c:v>
                </c:pt>
                <c:pt idx="7">
                  <c:v>450</c:v>
                </c:pt>
              </c:numCache>
            </c:numRef>
          </c:xVal>
          <c:yVal>
            <c:numRef>
              <c:f>'summary (different peers)'!$U$158:$U$165</c:f>
              <c:numCache>
                <c:formatCode>General</c:formatCode>
                <c:ptCount val="8"/>
                <c:pt idx="0">
                  <c:v>0.79454173333333433</c:v>
                </c:pt>
                <c:pt idx="1">
                  <c:v>0.78713553333333364</c:v>
                </c:pt>
                <c:pt idx="2">
                  <c:v>0.78933846666666652</c:v>
                </c:pt>
                <c:pt idx="3">
                  <c:v>0.78765813333333423</c:v>
                </c:pt>
                <c:pt idx="4">
                  <c:v>0.78566893333333365</c:v>
                </c:pt>
                <c:pt idx="5">
                  <c:v>0.78669880000000136</c:v>
                </c:pt>
                <c:pt idx="6">
                  <c:v>0.78118179999999959</c:v>
                </c:pt>
                <c:pt idx="7">
                  <c:v>0.78118179999999959</c:v>
                </c:pt>
              </c:numCache>
            </c:numRef>
          </c:yVal>
          <c:smooth val="1"/>
        </c:ser>
        <c:axId val="133106688"/>
        <c:axId val="138810496"/>
      </c:scatterChart>
      <c:valAx>
        <c:axId val="133106688"/>
        <c:scaling>
          <c:orientation val="minMax"/>
          <c:max val="500"/>
          <c:min val="50"/>
        </c:scaling>
        <c:axPos val="b"/>
        <c:title>
          <c:tx>
            <c:rich>
              <a:bodyPr/>
              <a:lstStyle/>
              <a:p>
                <a:pPr>
                  <a:defRPr/>
                </a:pPr>
                <a:r>
                  <a:rPr lang="en-US" altLang="en-US"/>
                  <a:t>Number</a:t>
                </a:r>
                <a:r>
                  <a:rPr lang="en-US" altLang="en-US" baseline="0"/>
                  <a:t> of Peers</a:t>
                </a:r>
                <a:endParaRPr lang="en-US" altLang="en-US"/>
              </a:p>
            </c:rich>
          </c:tx>
          <c:layout>
            <c:manualLayout>
              <c:xMode val="edge"/>
              <c:yMode val="edge"/>
              <c:x val="0.41034059648955173"/>
              <c:y val="0.88010389602982064"/>
            </c:manualLayout>
          </c:layout>
        </c:title>
        <c:numFmt formatCode="General" sourceLinked="1"/>
        <c:majorTickMark val="none"/>
        <c:tickLblPos val="nextTo"/>
        <c:crossAx val="138810496"/>
        <c:crosses val="autoZero"/>
        <c:crossBetween val="midCat"/>
        <c:majorUnit val="50"/>
      </c:valAx>
      <c:valAx>
        <c:axId val="138810496"/>
        <c:scaling>
          <c:orientation val="minMax"/>
          <c:min val="0.5"/>
        </c:scaling>
        <c:axPos val="l"/>
        <c:majorGridlines/>
        <c:title>
          <c:tx>
            <c:rich>
              <a:bodyPr/>
              <a:lstStyle/>
              <a:p>
                <a:pPr>
                  <a:defRPr/>
                </a:pPr>
                <a:r>
                  <a:rPr lang="en-US" altLang="zh-TW"/>
                  <a:t>Fill Ratio</a:t>
                </a:r>
                <a:endParaRPr lang="zh-TW" altLang="en-US"/>
              </a:p>
            </c:rich>
          </c:tx>
          <c:layout/>
        </c:title>
        <c:numFmt formatCode="0%" sourceLinked="0"/>
        <c:majorTickMark val="none"/>
        <c:tickLblPos val="nextTo"/>
        <c:crossAx val="133106688"/>
        <c:crosses val="autoZero"/>
        <c:crossBetween val="midCat"/>
      </c:valAx>
    </c:plotArea>
    <c:legend>
      <c:legendPos val="r"/>
      <c:layout>
        <c:manualLayout>
          <c:xMode val="edge"/>
          <c:yMode val="edge"/>
          <c:x val="0.68838768271664585"/>
          <c:y val="0.87636215594956557"/>
          <c:w val="0.29354408003885352"/>
          <c:h val="0.12085489313835743"/>
        </c:manualLayout>
      </c:layout>
    </c:legend>
    <c:plotVisOnly val="1"/>
  </c:chart>
  <c:spPr>
    <a:solidFill>
      <a:sysClr val="window" lastClr="FFFFFF"/>
    </a:solidFill>
    <a:ln>
      <a:solidFill>
        <a:sysClr val="windowText" lastClr="000000"/>
      </a:solidFill>
    </a:ln>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734754756301651"/>
          <c:y val="3.7611998172023799E-2"/>
          <c:w val="0.81633281675786351"/>
          <c:h val="0.73843422931653813"/>
        </c:manualLayout>
      </c:layout>
      <c:scatterChart>
        <c:scatterStyle val="smoothMarker"/>
        <c:ser>
          <c:idx val="0"/>
          <c:order val="0"/>
          <c:tx>
            <c:strRef>
              <c:f>'summary (different peers)'!$B$3</c:f>
              <c:strCache>
                <c:ptCount val="1"/>
                <c:pt idx="0">
                  <c:v>Proposed</c:v>
                </c:pt>
              </c:strCache>
            </c:strRef>
          </c:tx>
          <c:xVal>
            <c:numRef>
              <c:f>'summary (different peers)'!$A$156:$A$163</c:f>
              <c:numCache>
                <c:formatCode>General</c:formatCode>
                <c:ptCount val="8"/>
                <c:pt idx="0">
                  <c:v>100</c:v>
                </c:pt>
                <c:pt idx="1">
                  <c:v>150</c:v>
                </c:pt>
                <c:pt idx="2">
                  <c:v>200</c:v>
                </c:pt>
                <c:pt idx="3">
                  <c:v>250</c:v>
                </c:pt>
                <c:pt idx="4">
                  <c:v>300</c:v>
                </c:pt>
                <c:pt idx="5">
                  <c:v>350</c:v>
                </c:pt>
                <c:pt idx="6">
                  <c:v>400</c:v>
                </c:pt>
                <c:pt idx="7">
                  <c:v>450</c:v>
                </c:pt>
              </c:numCache>
            </c:numRef>
          </c:xVal>
          <c:yVal>
            <c:numRef>
              <c:f>'summary (different peers)'!$B$156:$B$163</c:f>
              <c:numCache>
                <c:formatCode>General</c:formatCode>
                <c:ptCount val="8"/>
                <c:pt idx="0">
                  <c:v>0.12542919999999999</c:v>
                </c:pt>
                <c:pt idx="1">
                  <c:v>9.4591666666666963E-2</c:v>
                </c:pt>
                <c:pt idx="2">
                  <c:v>7.3313866666666672E-2</c:v>
                </c:pt>
                <c:pt idx="3">
                  <c:v>5.5698133333333434E-2</c:v>
                </c:pt>
                <c:pt idx="4">
                  <c:v>4.6348933333333418E-2</c:v>
                </c:pt>
                <c:pt idx="5">
                  <c:v>4.0362666666666741E-2</c:v>
                </c:pt>
                <c:pt idx="6">
                  <c:v>3.4971133333333342E-2</c:v>
                </c:pt>
                <c:pt idx="7">
                  <c:v>3.2491266666666727E-2</c:v>
                </c:pt>
              </c:numCache>
            </c:numRef>
          </c:yVal>
          <c:smooth val="1"/>
        </c:ser>
        <c:ser>
          <c:idx val="1"/>
          <c:order val="1"/>
          <c:tx>
            <c:strRef>
              <c:f>'summary (different peers)'!$C$3</c:f>
              <c:strCache>
                <c:ptCount val="1"/>
                <c:pt idx="0">
                  <c:v>FLoD</c:v>
                </c:pt>
              </c:strCache>
            </c:strRef>
          </c:tx>
          <c:xVal>
            <c:numRef>
              <c:f>'summary (different peers)'!$A$156:$A$163</c:f>
              <c:numCache>
                <c:formatCode>General</c:formatCode>
                <c:ptCount val="8"/>
                <c:pt idx="0">
                  <c:v>100</c:v>
                </c:pt>
                <c:pt idx="1">
                  <c:v>150</c:v>
                </c:pt>
                <c:pt idx="2">
                  <c:v>200</c:v>
                </c:pt>
                <c:pt idx="3">
                  <c:v>250</c:v>
                </c:pt>
                <c:pt idx="4">
                  <c:v>300</c:v>
                </c:pt>
                <c:pt idx="5">
                  <c:v>350</c:v>
                </c:pt>
                <c:pt idx="6">
                  <c:v>400</c:v>
                </c:pt>
                <c:pt idx="7">
                  <c:v>450</c:v>
                </c:pt>
              </c:numCache>
            </c:numRef>
          </c:xVal>
          <c:yVal>
            <c:numRef>
              <c:f>'summary (different peers)'!$C$156:$C$163</c:f>
              <c:numCache>
                <c:formatCode>General</c:formatCode>
                <c:ptCount val="8"/>
                <c:pt idx="0">
                  <c:v>0.20995373333333353</c:v>
                </c:pt>
                <c:pt idx="1">
                  <c:v>0.17317306666666668</c:v>
                </c:pt>
                <c:pt idx="2">
                  <c:v>0.12124099999999993</c:v>
                </c:pt>
                <c:pt idx="3">
                  <c:v>9.688953333333325E-2</c:v>
                </c:pt>
                <c:pt idx="4">
                  <c:v>7.9573866666666687E-2</c:v>
                </c:pt>
                <c:pt idx="5">
                  <c:v>6.7177466666666671E-2</c:v>
                </c:pt>
                <c:pt idx="6">
                  <c:v>5.3468000000000022E-2</c:v>
                </c:pt>
                <c:pt idx="7">
                  <c:v>5.3468000000000022E-2</c:v>
                </c:pt>
              </c:numCache>
            </c:numRef>
          </c:yVal>
          <c:smooth val="1"/>
        </c:ser>
        <c:axId val="138819072"/>
        <c:axId val="138820992"/>
      </c:scatterChart>
      <c:valAx>
        <c:axId val="138819072"/>
        <c:scaling>
          <c:orientation val="minMax"/>
          <c:max val="500"/>
          <c:min val="50"/>
        </c:scaling>
        <c:axPos val="b"/>
        <c:title>
          <c:tx>
            <c:rich>
              <a:bodyPr/>
              <a:lstStyle/>
              <a:p>
                <a:pPr>
                  <a:defRPr/>
                </a:pPr>
                <a:r>
                  <a:rPr lang="en-US" altLang="zh-TW"/>
                  <a:t>Number of Peers</a:t>
                </a:r>
                <a:endParaRPr lang="zh-TW" altLang="en-US"/>
              </a:p>
            </c:rich>
          </c:tx>
          <c:layout>
            <c:manualLayout>
              <c:xMode val="edge"/>
              <c:yMode val="edge"/>
              <c:x val="0.41034059648955173"/>
              <c:y val="0.88010389602982064"/>
            </c:manualLayout>
          </c:layout>
        </c:title>
        <c:numFmt formatCode="General" sourceLinked="1"/>
        <c:majorTickMark val="none"/>
        <c:tickLblPos val="nextTo"/>
        <c:crossAx val="138820992"/>
        <c:crosses val="autoZero"/>
        <c:crossBetween val="midCat"/>
        <c:majorUnit val="50"/>
      </c:valAx>
      <c:valAx>
        <c:axId val="138820992"/>
        <c:scaling>
          <c:orientation val="minMax"/>
        </c:scaling>
        <c:axPos val="l"/>
        <c:majorGridlines/>
        <c:title>
          <c:tx>
            <c:rich>
              <a:bodyPr/>
              <a:lstStyle/>
              <a:p>
                <a:pPr>
                  <a:defRPr/>
                </a:pPr>
                <a:r>
                  <a:rPr lang="en-US" altLang="zh-TW"/>
                  <a:t>% of Piece from Server</a:t>
                </a:r>
                <a:endParaRPr lang="zh-TW" altLang="en-US"/>
              </a:p>
            </c:rich>
          </c:tx>
          <c:layout/>
        </c:title>
        <c:numFmt formatCode="0%" sourceLinked="0"/>
        <c:majorTickMark val="none"/>
        <c:tickLblPos val="nextTo"/>
        <c:crossAx val="138819072"/>
        <c:crosses val="autoZero"/>
        <c:crossBetween val="midCat"/>
      </c:valAx>
    </c:plotArea>
    <c:legend>
      <c:legendPos val="r"/>
      <c:layout>
        <c:manualLayout>
          <c:xMode val="edge"/>
          <c:yMode val="edge"/>
          <c:x val="0.68838768271664585"/>
          <c:y val="0.87636215594956557"/>
          <c:w val="0.29354408003885352"/>
          <c:h val="0.12085489313835743"/>
        </c:manualLayout>
      </c:layout>
    </c:legend>
    <c:plotVisOnly val="1"/>
  </c:chart>
  <c:spPr>
    <a:solidFill>
      <a:sysClr val="window" lastClr="FFFFFF"/>
    </a:solidFill>
    <a:ln>
      <a:solidFill>
        <a:sysClr val="windowText" lastClr="000000"/>
      </a:solidFill>
    </a:ln>
  </c:sp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zh-TW"/>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898632308453002"/>
          <c:y val="3.2726653229587448E-2"/>
          <c:w val="0.81633281675786351"/>
          <c:h val="0.73843422931653813"/>
        </c:manualLayout>
      </c:layout>
      <c:scatterChart>
        <c:scatterStyle val="smoothMarker"/>
        <c:ser>
          <c:idx val="0"/>
          <c:order val="0"/>
          <c:tx>
            <c:strRef>
              <c:f>'summary (different peers)'!$T$3</c:f>
              <c:strCache>
                <c:ptCount val="1"/>
                <c:pt idx="0">
                  <c:v>FLoD</c:v>
                </c:pt>
              </c:strCache>
            </c:strRef>
          </c:tx>
          <c:xVal>
            <c:numRef>
              <c:f>'summary (different peers)'!$AN$158:$AN$165</c:f>
              <c:numCache>
                <c:formatCode>General</c:formatCode>
                <c:ptCount val="8"/>
                <c:pt idx="0">
                  <c:v>100</c:v>
                </c:pt>
                <c:pt idx="1">
                  <c:v>150</c:v>
                </c:pt>
                <c:pt idx="2">
                  <c:v>200</c:v>
                </c:pt>
                <c:pt idx="3">
                  <c:v>250</c:v>
                </c:pt>
                <c:pt idx="4">
                  <c:v>300</c:v>
                </c:pt>
                <c:pt idx="5">
                  <c:v>350</c:v>
                </c:pt>
                <c:pt idx="6">
                  <c:v>400</c:v>
                </c:pt>
                <c:pt idx="7">
                  <c:v>450</c:v>
                </c:pt>
              </c:numCache>
            </c:numRef>
          </c:xVal>
          <c:yVal>
            <c:numRef>
              <c:f>'summary (different peers)'!$AP$158:$AP$165</c:f>
              <c:numCache>
                <c:formatCode>General</c:formatCode>
                <c:ptCount val="8"/>
                <c:pt idx="0">
                  <c:v>17.8307</c:v>
                </c:pt>
                <c:pt idx="1">
                  <c:v>20.1584</c:v>
                </c:pt>
                <c:pt idx="2">
                  <c:v>19.6782</c:v>
                </c:pt>
                <c:pt idx="3">
                  <c:v>20.208100000000002</c:v>
                </c:pt>
                <c:pt idx="4">
                  <c:v>20.847200000000001</c:v>
                </c:pt>
                <c:pt idx="5">
                  <c:v>20.540900000000001</c:v>
                </c:pt>
                <c:pt idx="6">
                  <c:v>22.825800000000001</c:v>
                </c:pt>
                <c:pt idx="7">
                  <c:v>22.825800000000001</c:v>
                </c:pt>
              </c:numCache>
            </c:numRef>
          </c:yVal>
          <c:smooth val="1"/>
        </c:ser>
        <c:ser>
          <c:idx val="1"/>
          <c:order val="1"/>
          <c:tx>
            <c:strRef>
              <c:f>'summary (different peers)'!$S$3</c:f>
              <c:strCache>
                <c:ptCount val="1"/>
                <c:pt idx="0">
                  <c:v>Proposed</c:v>
                </c:pt>
              </c:strCache>
            </c:strRef>
          </c:tx>
          <c:xVal>
            <c:numRef>
              <c:f>'summary (different peers)'!$AN$158:$AN$165</c:f>
              <c:numCache>
                <c:formatCode>General</c:formatCode>
                <c:ptCount val="8"/>
                <c:pt idx="0">
                  <c:v>100</c:v>
                </c:pt>
                <c:pt idx="1">
                  <c:v>150</c:v>
                </c:pt>
                <c:pt idx="2">
                  <c:v>200</c:v>
                </c:pt>
                <c:pt idx="3">
                  <c:v>250</c:v>
                </c:pt>
                <c:pt idx="4">
                  <c:v>300</c:v>
                </c:pt>
                <c:pt idx="5">
                  <c:v>350</c:v>
                </c:pt>
                <c:pt idx="6">
                  <c:v>400</c:v>
                </c:pt>
                <c:pt idx="7">
                  <c:v>450</c:v>
                </c:pt>
              </c:numCache>
            </c:numRef>
          </c:xVal>
          <c:yVal>
            <c:numRef>
              <c:f>'summary (different peers)'!$AO$158:$AO$165</c:f>
              <c:numCache>
                <c:formatCode>General</c:formatCode>
                <c:ptCount val="8"/>
                <c:pt idx="0">
                  <c:v>2.6286999999999998</c:v>
                </c:pt>
                <c:pt idx="1">
                  <c:v>2.8931999999999998</c:v>
                </c:pt>
                <c:pt idx="2">
                  <c:v>2.8855999999999997</c:v>
                </c:pt>
                <c:pt idx="3">
                  <c:v>3.1175999999999999</c:v>
                </c:pt>
                <c:pt idx="4">
                  <c:v>3.1415999999999999</c:v>
                </c:pt>
                <c:pt idx="5">
                  <c:v>3.2153999999999998</c:v>
                </c:pt>
                <c:pt idx="6">
                  <c:v>3.2006000000000001</c:v>
                </c:pt>
                <c:pt idx="7">
                  <c:v>3.3437999999999999</c:v>
                </c:pt>
              </c:numCache>
            </c:numRef>
          </c:yVal>
          <c:smooth val="1"/>
        </c:ser>
        <c:axId val="152245376"/>
        <c:axId val="152247296"/>
      </c:scatterChart>
      <c:valAx>
        <c:axId val="152245376"/>
        <c:scaling>
          <c:orientation val="minMax"/>
          <c:max val="500"/>
          <c:min val="50"/>
        </c:scaling>
        <c:axPos val="b"/>
        <c:title>
          <c:tx>
            <c:rich>
              <a:bodyPr/>
              <a:lstStyle/>
              <a:p>
                <a:pPr>
                  <a:defRPr sz="1200"/>
                </a:pPr>
                <a:r>
                  <a:rPr lang="en-US" altLang="zh-TW" sz="1200"/>
                  <a:t>Number of Peers</a:t>
                </a:r>
                <a:endParaRPr lang="zh-TW" altLang="en-US" sz="1200"/>
              </a:p>
            </c:rich>
          </c:tx>
          <c:layout>
            <c:manualLayout>
              <c:xMode val="edge"/>
              <c:yMode val="edge"/>
              <c:x val="0.41034059648955273"/>
              <c:y val="0.88010389602982064"/>
            </c:manualLayout>
          </c:layout>
        </c:title>
        <c:numFmt formatCode="General" sourceLinked="1"/>
        <c:majorTickMark val="none"/>
        <c:tickLblPos val="nextTo"/>
        <c:txPr>
          <a:bodyPr/>
          <a:lstStyle/>
          <a:p>
            <a:pPr>
              <a:defRPr sz="1200"/>
            </a:pPr>
            <a:endParaRPr lang="zh-TW"/>
          </a:p>
        </c:txPr>
        <c:crossAx val="152247296"/>
        <c:crosses val="autoZero"/>
        <c:crossBetween val="midCat"/>
        <c:majorUnit val="50"/>
      </c:valAx>
      <c:valAx>
        <c:axId val="152247296"/>
        <c:scaling>
          <c:orientation val="minMax"/>
        </c:scaling>
        <c:axPos val="l"/>
        <c:majorGridlines/>
        <c:title>
          <c:tx>
            <c:rich>
              <a:bodyPr/>
              <a:lstStyle/>
              <a:p>
                <a:pPr>
                  <a:defRPr sz="1200"/>
                </a:pPr>
                <a:r>
                  <a:rPr lang="en-US" altLang="en-US" sz="1200"/>
                  <a:t>Base Piece Latency  (step)</a:t>
                </a:r>
              </a:p>
            </c:rich>
          </c:tx>
          <c:layout/>
        </c:title>
        <c:numFmt formatCode="General" sourceLinked="0"/>
        <c:majorTickMark val="none"/>
        <c:tickLblPos val="nextTo"/>
        <c:txPr>
          <a:bodyPr/>
          <a:lstStyle/>
          <a:p>
            <a:pPr>
              <a:defRPr sz="1200"/>
            </a:pPr>
            <a:endParaRPr lang="zh-TW"/>
          </a:p>
        </c:txPr>
        <c:crossAx val="152245376"/>
        <c:crosses val="autoZero"/>
        <c:crossBetween val="midCat"/>
      </c:valAx>
    </c:plotArea>
    <c:legend>
      <c:legendPos val="r"/>
      <c:layout>
        <c:manualLayout>
          <c:xMode val="edge"/>
          <c:yMode val="edge"/>
          <c:x val="0.68838768271664375"/>
          <c:y val="0.87636215594956557"/>
          <c:w val="0.29354408003885463"/>
          <c:h val="0.12085489313835714"/>
        </c:manualLayout>
      </c:layout>
      <c:txPr>
        <a:bodyPr/>
        <a:lstStyle/>
        <a:p>
          <a:pPr>
            <a:defRPr sz="1200"/>
          </a:pPr>
          <a:endParaRPr lang="zh-TW"/>
        </a:p>
      </c:txPr>
    </c:legend>
    <c:plotVisOnly val="1"/>
  </c:chart>
  <c:spPr>
    <a:solidFill>
      <a:srgbClr val="FFFFFF">
        <a:shade val="85000"/>
      </a:srgbClr>
    </a:solidFill>
    <a:ln>
      <a:solidFill>
        <a:sysClr val="windowText" lastClr="000000"/>
      </a:solidFill>
    </a:ln>
  </c:sp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A1AFAE8-ED49-4C3A-8710-BF3840D68422}"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此篇論文主題為 同儕式網路</a:t>
            </a:r>
            <a:r>
              <a:rPr lang="zh-TW" altLang="en-US" baseline="0" dirty="0" smtClean="0"/>
              <a:t> </a:t>
            </a:r>
            <a:r>
              <a:rPr lang="en-US" altLang="zh-TW" baseline="0" dirty="0" smtClean="0"/>
              <a:t>3d </a:t>
            </a:r>
            <a:r>
              <a:rPr lang="zh-TW" altLang="en-US" baseline="0" dirty="0" smtClean="0"/>
              <a:t>串流技術</a:t>
            </a:r>
            <a:r>
              <a:rPr lang="en-US" altLang="zh-TW" baseline="0" dirty="0" smtClean="0"/>
              <a:t>,  </a:t>
            </a:r>
            <a:r>
              <a:rPr lang="zh-TW" altLang="en-US" baseline="0" dirty="0" smtClean="0"/>
              <a:t>我將會介紹一個著重頻寬利用的 同儕式 </a:t>
            </a:r>
            <a:r>
              <a:rPr lang="en-US" altLang="zh-TW" baseline="0" dirty="0" smtClean="0"/>
              <a:t>3d </a:t>
            </a:r>
            <a:r>
              <a:rPr lang="zh-TW" altLang="en-US" baseline="0" dirty="0" smtClean="0"/>
              <a:t>串流系統</a:t>
            </a:r>
            <a:r>
              <a:rPr lang="en-US" altLang="zh-TW" baseline="0" dirty="0" smtClean="0"/>
              <a:t>, </a:t>
            </a:r>
            <a:r>
              <a:rPr lang="zh-TW" altLang="en-US" baseline="0" dirty="0" smtClean="0"/>
              <a:t>系統的主要目的為透過</a:t>
            </a:r>
            <a:r>
              <a:rPr lang="en-US" altLang="zh-TW" baseline="0" dirty="0" smtClean="0"/>
              <a:t>p2p </a:t>
            </a:r>
            <a:r>
              <a:rPr lang="zh-TW" altLang="en-US" baseline="0" dirty="0" smtClean="0"/>
              <a:t>網路的可擴充性達到提昇最大同時可使人數</a:t>
            </a:r>
            <a:r>
              <a:rPr lang="en-US" altLang="zh-TW" baseline="0" dirty="0" smtClean="0"/>
              <a:t>, </a:t>
            </a:r>
            <a:r>
              <a:rPr lang="zh-TW" altLang="en-US" baseline="0" dirty="0" smtClean="0"/>
              <a:t>以及根據 </a:t>
            </a:r>
            <a:r>
              <a:rPr lang="en-US" altLang="zh-TW" baseline="0" dirty="0" smtClean="0"/>
              <a:t>3d streaming </a:t>
            </a:r>
            <a:r>
              <a:rPr lang="zh-TW" altLang="en-US" baseline="0" dirty="0" smtClean="0"/>
              <a:t>的特性提出相合適的同儕選擇模式</a:t>
            </a:r>
            <a:r>
              <a:rPr lang="en-US" altLang="zh-TW" baseline="0" dirty="0" smtClean="0"/>
              <a:t>, </a:t>
            </a:r>
            <a:r>
              <a:rPr lang="zh-TW" altLang="en-US" baseline="0" dirty="0" smtClean="0"/>
              <a:t>提高頻寬資源的利用度</a:t>
            </a:r>
            <a:r>
              <a:rPr lang="en-US" altLang="zh-TW" baseline="0" dirty="0" smtClean="0"/>
              <a:t>. </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1</a:t>
            </a:fld>
            <a:endParaRPr lang="en-US" altLang="zh-TW"/>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在</a:t>
            </a:r>
            <a:r>
              <a:rPr lang="en-US" altLang="zh-TW" dirty="0" smtClean="0"/>
              <a:t>p2p</a:t>
            </a:r>
            <a:r>
              <a:rPr lang="zh-TW" altLang="en-US" dirty="0" smtClean="0"/>
              <a:t> 網路層中</a:t>
            </a:r>
            <a:r>
              <a:rPr lang="en-US" altLang="zh-TW" dirty="0" smtClean="0"/>
              <a:t>,  </a:t>
            </a:r>
            <a:r>
              <a:rPr lang="zh-TW" altLang="en-US" dirty="0" smtClean="0"/>
              <a:t>同儕選擇一直都是影像效能的重要因素之一</a:t>
            </a:r>
            <a:r>
              <a:rPr lang="en-US" altLang="zh-TW" dirty="0" smtClean="0"/>
              <a:t>, </a:t>
            </a:r>
            <a:r>
              <a:rPr lang="zh-TW" altLang="en-US" dirty="0" smtClean="0"/>
              <a:t>而在</a:t>
            </a:r>
            <a:r>
              <a:rPr lang="en-US" altLang="zh-TW" dirty="0" smtClean="0"/>
              <a:t>FLoD</a:t>
            </a:r>
            <a:r>
              <a:rPr lang="zh-TW" altLang="en-US" dirty="0" smtClean="0"/>
              <a:t>中</a:t>
            </a:r>
            <a:r>
              <a:rPr lang="en-US" altLang="zh-TW" dirty="0" smtClean="0"/>
              <a:t>,</a:t>
            </a:r>
            <a:r>
              <a:rPr lang="zh-TW" altLang="en-US" dirty="0" smtClean="0"/>
              <a:t> 我們將 </a:t>
            </a:r>
            <a:r>
              <a:rPr lang="en-US" altLang="zh-TW" dirty="0" smtClean="0"/>
              <a:t>peer</a:t>
            </a:r>
            <a:r>
              <a:rPr lang="zh-TW" altLang="en-US" dirty="0" smtClean="0"/>
              <a:t> </a:t>
            </a:r>
            <a:r>
              <a:rPr lang="en-US" altLang="zh-TW" dirty="0" smtClean="0"/>
              <a:t>selection </a:t>
            </a:r>
            <a:r>
              <a:rPr lang="zh-TW" altLang="en-US" dirty="0" smtClean="0"/>
              <a:t>分為三個部份</a:t>
            </a:r>
            <a:r>
              <a:rPr lang="en-US" altLang="zh-TW" dirty="0" smtClean="0"/>
              <a:t>, </a:t>
            </a:r>
            <a:r>
              <a:rPr lang="zh-TW" altLang="en-US" dirty="0" smtClean="0"/>
              <a:t>第一個為得知可下載資料的對象 第二個為選擇下載的對象</a:t>
            </a:r>
            <a:r>
              <a:rPr lang="en-US" altLang="zh-TW" dirty="0" smtClean="0"/>
              <a:t>,</a:t>
            </a:r>
            <a:r>
              <a:rPr lang="en-US" altLang="zh-TW" baseline="0" dirty="0" smtClean="0"/>
              <a:t> </a:t>
            </a:r>
            <a:r>
              <a:rPr lang="zh-TW" altLang="en-US" baseline="0" dirty="0" smtClean="0"/>
              <a:t>第三個為資料交換</a:t>
            </a:r>
            <a:r>
              <a:rPr lang="en-US" altLang="zh-TW" baseline="0" dirty="0" smtClean="0"/>
              <a:t>… </a:t>
            </a:r>
            <a:r>
              <a:rPr lang="zh-TW" altLang="en-US" baseline="0" dirty="0" smtClean="0"/>
              <a:t>而在來源選擇中 </a:t>
            </a:r>
            <a:r>
              <a:rPr lang="en-US" altLang="zh-TW" baseline="0" dirty="0" err="1" smtClean="0"/>
              <a:t>flod</a:t>
            </a:r>
            <a:r>
              <a:rPr lang="en-US" altLang="zh-TW" baseline="0" dirty="0" smtClean="0"/>
              <a:t> </a:t>
            </a:r>
            <a:r>
              <a:rPr lang="zh-TW" altLang="en-US" baseline="0" dirty="0" smtClean="0"/>
              <a:t>採取雖機選擇</a:t>
            </a:r>
            <a:r>
              <a:rPr lang="en-US" altLang="zh-TW" baseline="0" dirty="0" smtClean="0"/>
              <a:t>, </a:t>
            </a:r>
            <a:r>
              <a:rPr lang="zh-TW" altLang="en-US" baseline="0" dirty="0" smtClean="0"/>
              <a:t>也就是使用者會從多個</a:t>
            </a:r>
            <a:r>
              <a:rPr lang="en-US" altLang="zh-TW" baseline="0" dirty="0" smtClean="0"/>
              <a:t>AOI</a:t>
            </a:r>
            <a:r>
              <a:rPr lang="zh-TW" altLang="en-US" baseline="0" dirty="0" smtClean="0"/>
              <a:t>鄰居中隨機地找出擁有區塊的使用者提出下載</a:t>
            </a:r>
            <a:r>
              <a:rPr lang="en-US" altLang="zh-TW" baseline="0" dirty="0" smtClean="0"/>
              <a:t>… </a:t>
            </a:r>
            <a:r>
              <a:rPr lang="zh-TW" altLang="en-US" baseline="0" dirty="0" smtClean="0"/>
              <a:t>而被請求者 則會跟去收到請求的順序做出回應</a:t>
            </a:r>
            <a:r>
              <a:rPr lang="en-US" altLang="zh-TW" baseline="0" dirty="0" smtClean="0"/>
              <a:t>..</a:t>
            </a:r>
          </a:p>
          <a:p>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13</a:t>
            </a:fld>
            <a:endParaRPr lang="en-US" altLang="zh-TW"/>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若使用者選擇來源的範圍被局限於</a:t>
            </a:r>
            <a:r>
              <a:rPr lang="en-US" altLang="zh-TW" dirty="0" smtClean="0"/>
              <a:t>AOI </a:t>
            </a:r>
            <a:r>
              <a:rPr lang="zh-TW" altLang="en-US" dirty="0" smtClean="0"/>
              <a:t>鄰居範圍內的話則會有無法有效的找到在</a:t>
            </a:r>
            <a:r>
              <a:rPr lang="en-US" altLang="zh-TW" dirty="0" smtClean="0"/>
              <a:t>AOI</a:t>
            </a:r>
            <a:r>
              <a:rPr lang="zh-TW" altLang="en-US" dirty="0" smtClean="0"/>
              <a:t>範圍之外的鄰居</a:t>
            </a:r>
            <a:r>
              <a:rPr lang="en-US" altLang="zh-TW" dirty="0" smtClean="0"/>
              <a:t>..  </a:t>
            </a:r>
            <a:r>
              <a:rPr lang="zh-TW" altLang="en-US" dirty="0" smtClean="0"/>
              <a:t>因此有些曾經經過此區域的使用者則無法成為可以下載的來源</a:t>
            </a:r>
            <a:r>
              <a:rPr lang="en-US" altLang="zh-TW" dirty="0" smtClean="0"/>
              <a:t>, </a:t>
            </a:r>
            <a:r>
              <a:rPr lang="zh-TW" altLang="en-US" dirty="0" smtClean="0"/>
              <a:t>也降低了頻寬有效利用的機會</a:t>
            </a:r>
            <a:endParaRPr lang="en-US" altLang="zh-TW" dirty="0" smtClean="0"/>
          </a:p>
          <a:p>
            <a:endParaRPr lang="en-US" altLang="zh-TW" dirty="0" smtClean="0"/>
          </a:p>
          <a:p>
            <a:r>
              <a:rPr lang="zh-TW" altLang="en-US" dirty="0" smtClean="0"/>
              <a:t>由於使用者所擁有頻寬皆不相同</a:t>
            </a:r>
            <a:r>
              <a:rPr lang="en-US" altLang="zh-TW" dirty="0" smtClean="0"/>
              <a:t>, </a:t>
            </a:r>
            <a:r>
              <a:rPr lang="zh-TW" altLang="en-US" dirty="0" smtClean="0"/>
              <a:t>因在 </a:t>
            </a:r>
            <a:r>
              <a:rPr lang="en-US" altLang="zh-TW" dirty="0" smtClean="0"/>
              <a:t>random</a:t>
            </a:r>
            <a:r>
              <a:rPr lang="zh-TW" altLang="en-US" dirty="0" smtClean="0"/>
              <a:t>的機制下</a:t>
            </a:r>
            <a:r>
              <a:rPr lang="en-US" altLang="zh-TW" dirty="0" smtClean="0"/>
              <a:t>, </a:t>
            </a:r>
            <a:r>
              <a:rPr lang="zh-TW" altLang="en-US" dirty="0" smtClean="0"/>
              <a:t>勢必會造成擁有不同頻寬的使用者卻需負擔相同的平均請求機率</a:t>
            </a:r>
            <a:r>
              <a:rPr lang="en-US" altLang="zh-TW" dirty="0" smtClean="0"/>
              <a:t>. </a:t>
            </a:r>
          </a:p>
          <a:p>
            <a:r>
              <a:rPr lang="zh-TW" altLang="en-US" dirty="0" smtClean="0"/>
              <a:t>則此架構會造成其他使用者的請求容易堆積在上傳頻寬較小的使用者</a:t>
            </a:r>
            <a:r>
              <a:rPr lang="en-US" altLang="zh-TW" dirty="0" smtClean="0"/>
              <a:t>, </a:t>
            </a:r>
            <a:r>
              <a:rPr lang="zh-TW" altLang="en-US" dirty="0" smtClean="0"/>
              <a:t>而導致取得區塊資料時間延長</a:t>
            </a:r>
            <a:r>
              <a:rPr lang="en-US" altLang="zh-TW" dirty="0" smtClean="0"/>
              <a:t>. </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14</a:t>
            </a:fld>
            <a:endParaRPr lang="en-US" altLang="zh-TW"/>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在此章節我們說明</a:t>
            </a:r>
            <a:r>
              <a:rPr lang="en-US" altLang="zh-TW" dirty="0" smtClean="0"/>
              <a:t>FLoD</a:t>
            </a:r>
            <a:r>
              <a:rPr lang="zh-TW" altLang="en-US" dirty="0" smtClean="0"/>
              <a:t>策略造成所造成的問題與影響</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15</a:t>
            </a:fld>
            <a:endParaRPr lang="en-US" altLang="zh-TW"/>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綜合以上 我們的目標為 改善同儕選擇機制的設計進而提昇系統的效能</a:t>
            </a:r>
            <a:endParaRPr lang="en-US" altLang="zh-TW" dirty="0" smtClean="0"/>
          </a:p>
          <a:p>
            <a:endParaRPr lang="en-US" altLang="zh-TW" dirty="0" smtClean="0"/>
          </a:p>
          <a:p>
            <a:r>
              <a:rPr lang="zh-TW" altLang="en-US" dirty="0" smtClean="0"/>
              <a:t>改善的目標如下所示</a:t>
            </a:r>
            <a:r>
              <a:rPr lang="en-US" altLang="zh-TW" dirty="0" smtClean="0"/>
              <a:t>:</a:t>
            </a:r>
          </a:p>
          <a:p>
            <a:r>
              <a:rPr lang="zh-TW" altLang="en-US" dirty="0" smtClean="0"/>
              <a:t>改善同儕發現的機制</a:t>
            </a:r>
            <a:r>
              <a:rPr lang="en-US" altLang="zh-TW" baseline="0" dirty="0" smtClean="0"/>
              <a:t> </a:t>
            </a:r>
            <a:r>
              <a:rPr lang="zh-TW" altLang="en-US" baseline="0" dirty="0" smtClean="0"/>
              <a:t>讓使用者有更多的下載選擇</a:t>
            </a:r>
            <a:endParaRPr lang="en-US" altLang="zh-TW" baseline="0" dirty="0" smtClean="0"/>
          </a:p>
          <a:p>
            <a:r>
              <a:rPr lang="zh-TW" altLang="en-US" baseline="0" dirty="0" smtClean="0"/>
              <a:t>改善同儕選擇的機制 避免發生請求壅塞</a:t>
            </a:r>
            <a:endParaRPr lang="en-US" altLang="zh-TW" dirty="0" smtClean="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16</a:t>
            </a:fld>
            <a:endParaRPr lang="en-US" altLang="zh-TW"/>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以下為我們提出的策略</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17</a:t>
            </a:fld>
            <a:endParaRPr lang="en-US" altLang="zh-TW"/>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對達到上述的目標</a:t>
            </a:r>
            <a:r>
              <a:rPr lang="en-US" altLang="zh-TW" dirty="0" smtClean="0"/>
              <a:t>, </a:t>
            </a:r>
            <a:r>
              <a:rPr lang="zh-TW" altLang="en-US" dirty="0" smtClean="0"/>
              <a:t>我們在此提出一個 用於同儕網路上的</a:t>
            </a:r>
            <a:r>
              <a:rPr lang="en-US" altLang="zh-TW" dirty="0" smtClean="0"/>
              <a:t>3d </a:t>
            </a:r>
            <a:r>
              <a:rPr lang="zh-TW" altLang="en-US" dirty="0" smtClean="0"/>
              <a:t>串流架構</a:t>
            </a:r>
            <a:r>
              <a:rPr lang="en-US" altLang="zh-TW" dirty="0" smtClean="0"/>
              <a:t>, bandwidth aware p2p</a:t>
            </a:r>
            <a:r>
              <a:rPr lang="en-US" altLang="zh-TW" baseline="0" dirty="0" smtClean="0"/>
              <a:t> 3d streaming</a:t>
            </a:r>
          </a:p>
          <a:p>
            <a:endParaRPr lang="en-US" altLang="zh-TW" baseline="0" dirty="0" smtClean="0"/>
          </a:p>
          <a:p>
            <a:r>
              <a:rPr lang="zh-TW" altLang="en-US" baseline="0" dirty="0" smtClean="0"/>
              <a:t>而我們將此架構分為以下</a:t>
            </a:r>
            <a:r>
              <a:rPr lang="en-US" altLang="zh-TW" baseline="0" dirty="0" smtClean="0"/>
              <a:t>4</a:t>
            </a:r>
            <a:r>
              <a:rPr lang="zh-TW" altLang="en-US" baseline="0" dirty="0" smtClean="0"/>
              <a:t>個步驟 </a:t>
            </a:r>
            <a:r>
              <a:rPr lang="en-US" altLang="zh-TW" baseline="0" dirty="0" smtClean="0"/>
              <a:t>1-3</a:t>
            </a:r>
            <a:r>
              <a:rPr lang="zh-TW" altLang="en-US" baseline="0" dirty="0" smtClean="0"/>
              <a:t>個為</a:t>
            </a:r>
            <a:r>
              <a:rPr lang="en-US" altLang="zh-TW" baseline="0" dirty="0" smtClean="0"/>
              <a:t>requester </a:t>
            </a:r>
            <a:r>
              <a:rPr lang="zh-TW" altLang="en-US" baseline="0" dirty="0" smtClean="0"/>
              <a:t>的動作 </a:t>
            </a:r>
            <a:r>
              <a:rPr lang="en-US" altLang="zh-TW" baseline="0" dirty="0" smtClean="0"/>
              <a:t>4</a:t>
            </a:r>
            <a:r>
              <a:rPr lang="zh-TW" altLang="en-US" baseline="0" dirty="0" smtClean="0"/>
              <a:t>為 被請求者的動作</a:t>
            </a:r>
            <a:r>
              <a:rPr lang="en-US" altLang="zh-TW" baseline="0" dirty="0" smtClean="0"/>
              <a:t>. </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18</a:t>
            </a:fld>
            <a:endParaRPr lang="en-US" altLang="zh-TW"/>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kumimoji="1" lang="zh-TW" altLang="en-US" sz="1200" kern="1200" dirty="0" smtClean="0">
                <a:solidFill>
                  <a:schemeClr val="tx1"/>
                </a:solidFill>
                <a:latin typeface="Arial" charset="0"/>
                <a:ea typeface="新細明體" pitchFamily="18" charset="-120"/>
                <a:cs typeface="+mn-cs"/>
              </a:rPr>
              <a:t>改善使用者資料下載來源因侷限於</a:t>
            </a:r>
            <a:r>
              <a:rPr kumimoji="1" lang="en-US" sz="1200" kern="1200" dirty="0" err="1" smtClean="0">
                <a:solidFill>
                  <a:schemeClr val="tx1"/>
                </a:solidFill>
                <a:latin typeface="Arial" charset="0"/>
                <a:ea typeface="新細明體" pitchFamily="18" charset="-120"/>
                <a:cs typeface="+mn-cs"/>
              </a:rPr>
              <a:t>AoI</a:t>
            </a:r>
            <a:r>
              <a:rPr kumimoji="1" lang="zh-TW" altLang="en-US" sz="1200" kern="1200" dirty="0" smtClean="0">
                <a:solidFill>
                  <a:schemeClr val="tx1"/>
                </a:solidFill>
                <a:latin typeface="Arial" charset="0"/>
                <a:ea typeface="新細明體" pitchFamily="18" charset="-120"/>
                <a:cs typeface="+mn-cs"/>
              </a:rPr>
              <a:t>鄰居而發生下載來源不足的問題。我們在場景描述中加入同儕清單</a:t>
            </a:r>
            <a:r>
              <a:rPr kumimoji="1" lang="en-US" sz="1200" kern="1200" dirty="0" smtClean="0">
                <a:solidFill>
                  <a:schemeClr val="tx1"/>
                </a:solidFill>
                <a:latin typeface="Arial" charset="0"/>
                <a:ea typeface="新細明體" pitchFamily="18" charset="-120"/>
                <a:cs typeface="+mn-cs"/>
              </a:rPr>
              <a:t>(Peer List)</a:t>
            </a:r>
            <a:r>
              <a:rPr kumimoji="1" lang="zh-TW" altLang="en-US" sz="1200" kern="1200" dirty="0" smtClean="0">
                <a:solidFill>
                  <a:schemeClr val="tx1"/>
                </a:solidFill>
                <a:latin typeface="Arial" charset="0"/>
                <a:ea typeface="新細明體" pitchFamily="18" charset="-120"/>
                <a:cs typeface="+mn-cs"/>
              </a:rPr>
              <a:t>用於紀錄曾經下載過此場景之使用者。透過</a:t>
            </a:r>
            <a:r>
              <a:rPr kumimoji="1" lang="en-US" sz="1200" kern="1200" dirty="0" smtClean="0">
                <a:solidFill>
                  <a:schemeClr val="tx1"/>
                </a:solidFill>
                <a:latin typeface="Arial" charset="0"/>
                <a:ea typeface="新細明體" pitchFamily="18" charset="-120"/>
                <a:cs typeface="+mn-cs"/>
              </a:rPr>
              <a:t>gateway server</a:t>
            </a:r>
            <a:r>
              <a:rPr kumimoji="1" lang="zh-TW" altLang="en-US" sz="1200" kern="1200" dirty="0" smtClean="0">
                <a:solidFill>
                  <a:schemeClr val="tx1"/>
                </a:solidFill>
                <a:latin typeface="Arial" charset="0"/>
                <a:ea typeface="新細明體" pitchFamily="18" charset="-120"/>
                <a:cs typeface="+mn-cs"/>
              </a:rPr>
              <a:t>紀錄曾經請求各場景描述的使用者，當其他使用者請求場景描述或使用者清單時，</a:t>
            </a:r>
            <a:r>
              <a:rPr kumimoji="1" lang="en-US" sz="1200" kern="1200" dirty="0" smtClean="0">
                <a:solidFill>
                  <a:schemeClr val="tx1"/>
                </a:solidFill>
                <a:latin typeface="Arial" charset="0"/>
                <a:ea typeface="新細明體" pitchFamily="18" charset="-120"/>
                <a:cs typeface="+mn-cs"/>
              </a:rPr>
              <a:t>server</a:t>
            </a:r>
            <a:r>
              <a:rPr kumimoji="1" lang="zh-TW" altLang="en-US" sz="1200" kern="1200" dirty="0" smtClean="0">
                <a:solidFill>
                  <a:schemeClr val="tx1"/>
                </a:solidFill>
                <a:latin typeface="Arial" charset="0"/>
                <a:ea typeface="新細明體" pitchFamily="18" charset="-120"/>
                <a:cs typeface="+mn-cs"/>
              </a:rPr>
              <a:t>會隨機挑選請求過此場景的使用者並回傳。讓使用者透過此清單即可得知此場景曾經被那些其他使用者所存取過，擴大使用者同儕選擇的範圍。</a:t>
            </a:r>
          </a:p>
          <a:p>
            <a:endParaRPr lang="en-US" altLang="zh-TW" dirty="0" smtClean="0"/>
          </a:p>
          <a:p>
            <a:r>
              <a:rPr lang="en-US" altLang="zh-TW" dirty="0" smtClean="0"/>
              <a:t>Peer list </a:t>
            </a:r>
            <a:r>
              <a:rPr lang="zh-TW" altLang="en-US" dirty="0" smtClean="0"/>
              <a:t>的請求時機</a:t>
            </a:r>
            <a:r>
              <a:rPr lang="en-US" altLang="zh-TW" dirty="0" smtClean="0"/>
              <a:t>, (1)</a:t>
            </a:r>
            <a:r>
              <a:rPr lang="zh-TW" altLang="en-US" dirty="0" smtClean="0"/>
              <a:t>使用者</a:t>
            </a:r>
            <a:r>
              <a:rPr lang="en-US" altLang="zh-TW" dirty="0" smtClean="0"/>
              <a:t>AOI</a:t>
            </a:r>
            <a:r>
              <a:rPr lang="zh-TW" altLang="en-US" dirty="0" smtClean="0"/>
              <a:t>第一次接觸到新的場景 </a:t>
            </a:r>
            <a:r>
              <a:rPr lang="en-US" altLang="zh-TW" dirty="0" smtClean="0"/>
              <a:t>(2)</a:t>
            </a:r>
            <a:r>
              <a:rPr lang="zh-TW" altLang="en-US" dirty="0" smtClean="0"/>
              <a:t>使用者可下載的來源過低</a:t>
            </a:r>
            <a:endParaRPr lang="en-US" altLang="zh-TW" dirty="0" smtClean="0"/>
          </a:p>
          <a:p>
            <a:endParaRPr lang="en-US" altLang="zh-TW" dirty="0" smtClean="0"/>
          </a:p>
          <a:p>
            <a:r>
              <a:rPr lang="zh-TW" altLang="en-US" dirty="0" smtClean="0"/>
              <a:t>為何同時存在</a:t>
            </a:r>
            <a:r>
              <a:rPr lang="en-US" altLang="zh-TW" dirty="0" err="1" smtClean="0"/>
              <a:t>aoi</a:t>
            </a:r>
            <a:r>
              <a:rPr lang="zh-TW" altLang="en-US" dirty="0" smtClean="0"/>
              <a:t> </a:t>
            </a:r>
            <a:r>
              <a:rPr lang="en-US" altLang="zh-TW" dirty="0" smtClean="0"/>
              <a:t>neighbors</a:t>
            </a:r>
            <a:r>
              <a:rPr lang="zh-TW" altLang="en-US" dirty="0" smtClean="0"/>
              <a:t> </a:t>
            </a:r>
            <a:r>
              <a:rPr lang="en-US" altLang="zh-TW" dirty="0" smtClean="0"/>
              <a:t>and</a:t>
            </a:r>
            <a:r>
              <a:rPr lang="zh-TW" altLang="en-US" dirty="0" smtClean="0"/>
              <a:t> </a:t>
            </a:r>
            <a:r>
              <a:rPr lang="en-US" altLang="zh-TW" dirty="0" smtClean="0"/>
              <a:t>peer list </a:t>
            </a:r>
            <a:r>
              <a:rPr lang="zh-TW" altLang="en-US" dirty="0" smtClean="0"/>
              <a:t>兩種下載來源</a:t>
            </a:r>
            <a:r>
              <a:rPr lang="en-US" altLang="zh-TW" dirty="0" smtClean="0"/>
              <a:t>, </a:t>
            </a:r>
            <a:r>
              <a:rPr lang="zh-TW" altLang="en-US" dirty="0" smtClean="0"/>
              <a:t>由於 </a:t>
            </a:r>
            <a:r>
              <a:rPr lang="en-US" altLang="zh-TW" dirty="0" smtClean="0"/>
              <a:t>peer</a:t>
            </a:r>
            <a:r>
              <a:rPr lang="en-US" altLang="zh-TW" baseline="0" dirty="0" smtClean="0"/>
              <a:t> list</a:t>
            </a:r>
            <a:r>
              <a:rPr lang="zh-TW" altLang="en-US" baseline="0" dirty="0" smtClean="0"/>
              <a:t>來自於伺服器以及更新時間問題因此無法提供 </a:t>
            </a:r>
            <a:r>
              <a:rPr lang="en-US" altLang="zh-TW" baseline="0" dirty="0" smtClean="0"/>
              <a:t>AOI</a:t>
            </a:r>
            <a:r>
              <a:rPr lang="zh-TW" altLang="en-US" baseline="0" dirty="0" smtClean="0"/>
              <a:t>鄰居即時的更新</a:t>
            </a:r>
            <a:r>
              <a:rPr lang="en-US" altLang="zh-TW" baseline="0" dirty="0" smtClean="0"/>
              <a:t>, </a:t>
            </a:r>
            <a:r>
              <a:rPr lang="zh-TW" altLang="en-US" baseline="0" dirty="0" smtClean="0"/>
              <a:t>但</a:t>
            </a:r>
            <a:r>
              <a:rPr lang="en-US" altLang="zh-TW" baseline="0" dirty="0" err="1" smtClean="0"/>
              <a:t>aoi</a:t>
            </a:r>
            <a:r>
              <a:rPr lang="zh-TW" altLang="en-US" baseline="0" dirty="0" smtClean="0"/>
              <a:t>鄰居卻又太區域化</a:t>
            </a:r>
            <a:r>
              <a:rPr lang="en-US" altLang="zh-TW" baseline="0" dirty="0" smtClean="0"/>
              <a:t>, </a:t>
            </a:r>
            <a:r>
              <a:rPr lang="zh-TW" altLang="en-US" baseline="0" dirty="0" smtClean="0"/>
              <a:t>無法獲得較大範圍的使用者清單</a:t>
            </a:r>
            <a:r>
              <a:rPr lang="en-US" altLang="zh-TW" baseline="0" dirty="0" smtClean="0"/>
              <a:t>. </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19</a:t>
            </a:fld>
            <a:endParaRPr lang="en-US" altLang="zh-TW"/>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當使用者得知</a:t>
            </a:r>
            <a:r>
              <a:rPr lang="en-US" altLang="zh-TW" dirty="0" smtClean="0"/>
              <a:t>AOI </a:t>
            </a:r>
            <a:r>
              <a:rPr lang="zh-TW" altLang="en-US" dirty="0" smtClean="0"/>
              <a:t>鄰居以及 </a:t>
            </a:r>
            <a:r>
              <a:rPr lang="en-US" altLang="zh-TW" dirty="0" smtClean="0"/>
              <a:t>Peer list</a:t>
            </a:r>
            <a:r>
              <a:rPr lang="zh-TW" altLang="en-US" dirty="0" smtClean="0"/>
              <a:t>後</a:t>
            </a:r>
            <a:r>
              <a:rPr lang="en-US" altLang="zh-TW" dirty="0" smtClean="0"/>
              <a:t>, </a:t>
            </a:r>
            <a:r>
              <a:rPr lang="zh-TW" altLang="en-US" dirty="0" smtClean="0"/>
              <a:t>會向這兩群組中的使用者</a:t>
            </a:r>
            <a:r>
              <a:rPr lang="en-US" altLang="zh-TW" dirty="0" smtClean="0"/>
              <a:t>(target list)</a:t>
            </a:r>
            <a:r>
              <a:rPr lang="zh-TW" altLang="en-US" dirty="0" smtClean="0"/>
              <a:t>發出連線建立的請求</a:t>
            </a:r>
            <a:r>
              <a:rPr lang="en-US" altLang="zh-TW" dirty="0" smtClean="0"/>
              <a:t>,</a:t>
            </a:r>
            <a:r>
              <a:rPr lang="zh-TW" altLang="en-US" dirty="0" smtClean="0"/>
              <a:t> 當被請求者答應請請求後</a:t>
            </a:r>
            <a:r>
              <a:rPr lang="en-US" altLang="zh-TW" dirty="0" smtClean="0"/>
              <a:t>, </a:t>
            </a:r>
            <a:r>
              <a:rPr lang="zh-TW" altLang="en-US" dirty="0" smtClean="0"/>
              <a:t>則會為請求者保留一個區塊大小的頻寬</a:t>
            </a:r>
            <a:r>
              <a:rPr lang="en-US" altLang="zh-TW" dirty="0" smtClean="0"/>
              <a:t>, </a:t>
            </a:r>
            <a:r>
              <a:rPr lang="zh-TW" altLang="en-US" dirty="0" smtClean="0"/>
              <a:t>但若請求者若超過一定時間沒向保留者送出區塊請求</a:t>
            </a:r>
            <a:r>
              <a:rPr lang="en-US" altLang="zh-TW" dirty="0" smtClean="0"/>
              <a:t>, </a:t>
            </a:r>
            <a:r>
              <a:rPr lang="zh-TW" altLang="en-US" dirty="0" smtClean="0"/>
              <a:t>則此連線會被中斷</a:t>
            </a:r>
            <a:r>
              <a:rPr lang="en-US" altLang="zh-TW" dirty="0" smtClean="0"/>
              <a:t>, </a:t>
            </a:r>
            <a:r>
              <a:rPr lang="zh-TW" altLang="en-US" dirty="0" smtClean="0"/>
              <a:t>保留的頻寬也會收回</a:t>
            </a:r>
            <a:r>
              <a:rPr lang="en-US" altLang="zh-TW" dirty="0" smtClean="0"/>
              <a:t>. </a:t>
            </a:r>
          </a:p>
          <a:p>
            <a:endParaRPr lang="en-US" altLang="zh-TW" dirty="0" smtClean="0"/>
          </a:p>
          <a:p>
            <a:r>
              <a:rPr lang="zh-TW" altLang="en-US" dirty="0" smtClean="0"/>
              <a:t>為何不使用</a:t>
            </a:r>
            <a:r>
              <a:rPr lang="en-US" altLang="zh-TW" dirty="0" smtClean="0"/>
              <a:t>push</a:t>
            </a:r>
            <a:r>
              <a:rPr lang="zh-TW" altLang="en-US" dirty="0" smtClean="0"/>
              <a:t> 機制</a:t>
            </a:r>
            <a:r>
              <a:rPr lang="en-US" altLang="zh-TW" dirty="0" smtClean="0"/>
              <a:t>?</a:t>
            </a:r>
            <a:r>
              <a:rPr lang="zh-TW" altLang="en-US" dirty="0" smtClean="0"/>
              <a:t> 在同儕網路中</a:t>
            </a:r>
            <a:r>
              <a:rPr lang="en-US" altLang="zh-TW" dirty="0" smtClean="0"/>
              <a:t>,</a:t>
            </a:r>
            <a:r>
              <a:rPr lang="zh-TW" altLang="en-US" dirty="0" smtClean="0"/>
              <a:t> 由於使用者之間的關係為多對多的機制</a:t>
            </a:r>
            <a:r>
              <a:rPr lang="en-US" altLang="zh-TW" dirty="0" smtClean="0"/>
              <a:t>, </a:t>
            </a:r>
            <a:r>
              <a:rPr lang="zh-TW" altLang="en-US" dirty="0" smtClean="0"/>
              <a:t>因此</a:t>
            </a:r>
            <a:r>
              <a:rPr lang="en-US" altLang="zh-TW" dirty="0" smtClean="0"/>
              <a:t>push </a:t>
            </a:r>
            <a:r>
              <a:rPr lang="zh-TW" altLang="en-US" dirty="0" smtClean="0"/>
              <a:t>資料的人很難確切的得知使用者目前所需的資料</a:t>
            </a:r>
            <a:r>
              <a:rPr lang="en-US" altLang="zh-TW" dirty="0" smtClean="0"/>
              <a:t>. </a:t>
            </a:r>
            <a:r>
              <a:rPr lang="zh-TW" altLang="en-US" dirty="0" smtClean="0"/>
              <a:t>導致</a:t>
            </a:r>
            <a:r>
              <a:rPr lang="en-US" altLang="zh-TW" dirty="0" smtClean="0"/>
              <a:t>push </a:t>
            </a:r>
            <a:r>
              <a:rPr lang="zh-TW" altLang="en-US" dirty="0" smtClean="0"/>
              <a:t>機制下</a:t>
            </a:r>
            <a:r>
              <a:rPr lang="en-US" altLang="zh-TW" dirty="0" smtClean="0"/>
              <a:t>, </a:t>
            </a:r>
            <a:r>
              <a:rPr lang="zh-TW" altLang="en-US" dirty="0" smtClean="0"/>
              <a:t>難以處理重複傳送的問題</a:t>
            </a:r>
            <a:r>
              <a:rPr lang="en-US" altLang="zh-TW" dirty="0" smtClean="0"/>
              <a:t>. </a:t>
            </a:r>
          </a:p>
          <a:p>
            <a:endParaRPr lang="en-US" altLang="zh-TW" dirty="0" smtClean="0"/>
          </a:p>
          <a:p>
            <a:r>
              <a:rPr lang="en-US" altLang="zh-TW" dirty="0" smtClean="0"/>
              <a:t>Average</a:t>
            </a:r>
            <a:r>
              <a:rPr lang="en-US" altLang="zh-TW" baseline="0" dirty="0" smtClean="0"/>
              <a:t> bandwidth cost </a:t>
            </a:r>
            <a:r>
              <a:rPr lang="zh-TW" altLang="en-US" baseline="0" dirty="0" smtClean="0"/>
              <a:t>為 </a:t>
            </a:r>
            <a:r>
              <a:rPr lang="en-US" altLang="zh-TW" baseline="0" dirty="0" smtClean="0"/>
              <a:t>FLoD</a:t>
            </a:r>
            <a:r>
              <a:rPr lang="zh-TW" altLang="en-US" baseline="0" dirty="0" smtClean="0"/>
              <a:t>中使用者平常上傳資料到</a:t>
            </a:r>
            <a:r>
              <a:rPr lang="en-US" altLang="zh-TW" baseline="0" dirty="0" smtClean="0"/>
              <a:t>AOI</a:t>
            </a:r>
            <a:r>
              <a:rPr lang="zh-TW" altLang="en-US" baseline="0" dirty="0" smtClean="0"/>
              <a:t>鄰居而花費的頻寬</a:t>
            </a:r>
            <a:r>
              <a:rPr lang="en-US" altLang="zh-TW" baseline="0" dirty="0" smtClean="0"/>
              <a:t>, </a:t>
            </a:r>
            <a:r>
              <a:rPr lang="zh-TW" altLang="en-US" baseline="0" dirty="0" smtClean="0"/>
              <a:t>因此我們可以發現有部份的頻寬式被浪費的</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20</a:t>
            </a:fld>
            <a:endParaRPr lang="en-US" altLang="zh-TW"/>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紅色為被請求對象的以下載資料範圍</a:t>
            </a:r>
            <a:r>
              <a:rPr lang="en-US" altLang="zh-TW" dirty="0" smtClean="0"/>
              <a:t>, </a:t>
            </a:r>
            <a:r>
              <a:rPr lang="zh-TW" altLang="en-US" dirty="0" smtClean="0"/>
              <a:t>黑色為使用者的</a:t>
            </a:r>
            <a:r>
              <a:rPr lang="en-US" altLang="zh-TW" dirty="0" smtClean="0"/>
              <a:t>AOI</a:t>
            </a:r>
            <a:r>
              <a:rPr lang="zh-TW" altLang="en-US" dirty="0" smtClean="0"/>
              <a:t>範圍</a:t>
            </a:r>
            <a:r>
              <a:rPr lang="en-US" altLang="zh-TW" dirty="0" smtClean="0"/>
              <a:t>, </a:t>
            </a:r>
            <a:r>
              <a:rPr lang="zh-TW" altLang="en-US" dirty="0" smtClean="0"/>
              <a:t>透過連線的建立達到頻寬的保留</a:t>
            </a:r>
            <a:r>
              <a:rPr lang="en-US" altLang="zh-TW" dirty="0" smtClean="0"/>
              <a:t>, </a:t>
            </a:r>
            <a:r>
              <a:rPr lang="zh-TW" altLang="en-US" dirty="0" smtClean="0"/>
              <a:t>也讓使用者可以採用更快速的方式取得交集範圍內的資料</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21</a:t>
            </a:fld>
            <a:endParaRPr lang="en-US" altLang="zh-TW"/>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第四步驟為被請求者回應模式</a:t>
            </a:r>
            <a:r>
              <a:rPr lang="en-US" altLang="zh-TW" dirty="0" smtClean="0"/>
              <a:t> </a:t>
            </a:r>
            <a:r>
              <a:rPr lang="zh-TW" altLang="en-US" dirty="0" smtClean="0"/>
              <a:t>第一個是 </a:t>
            </a:r>
            <a:r>
              <a:rPr lang="en-US" altLang="zh-TW" dirty="0" smtClean="0"/>
              <a:t>AOI</a:t>
            </a:r>
            <a:r>
              <a:rPr lang="en-US" altLang="zh-TW" baseline="0" dirty="0" smtClean="0"/>
              <a:t> </a:t>
            </a:r>
            <a:r>
              <a:rPr lang="zh-TW" altLang="en-US" baseline="0" dirty="0" smtClean="0"/>
              <a:t>鄰居的請求</a:t>
            </a:r>
            <a:r>
              <a:rPr lang="en-US" altLang="zh-TW" baseline="0" dirty="0" smtClean="0"/>
              <a:t>, </a:t>
            </a:r>
            <a:r>
              <a:rPr lang="zh-TW" altLang="en-US" baseline="0" dirty="0" smtClean="0"/>
              <a:t>此請求我們採取先來擇優先處理模式</a:t>
            </a:r>
            <a:r>
              <a:rPr lang="en-US" altLang="zh-TW" baseline="0" dirty="0" smtClean="0"/>
              <a:t>. </a:t>
            </a:r>
            <a:r>
              <a:rPr lang="zh-TW" altLang="en-US" baseline="0" dirty="0" smtClean="0"/>
              <a:t>第二個則是</a:t>
            </a:r>
            <a:r>
              <a:rPr lang="en-US" altLang="zh-TW" baseline="0" dirty="0" smtClean="0"/>
              <a:t>TFT, </a:t>
            </a:r>
            <a:r>
              <a:rPr lang="zh-TW" altLang="en-US" baseline="0" dirty="0" smtClean="0"/>
              <a:t>當使用者資源足夠時我們採取</a:t>
            </a:r>
            <a:r>
              <a:rPr lang="en-US" altLang="zh-TW" baseline="0" dirty="0" smtClean="0"/>
              <a:t>FCFS</a:t>
            </a:r>
            <a:r>
              <a:rPr lang="zh-TW" altLang="en-US" baseline="0" dirty="0" smtClean="0"/>
              <a:t>但當使用者連線數到達上線時</a:t>
            </a:r>
            <a:r>
              <a:rPr lang="en-US" altLang="zh-TW" baseline="0" dirty="0" smtClean="0"/>
              <a:t>, </a:t>
            </a:r>
            <a:r>
              <a:rPr lang="zh-TW" altLang="en-US" baseline="0" dirty="0" smtClean="0"/>
              <a:t>我們則採取對被請求者有較高貢獻的使用者優先策略</a:t>
            </a:r>
            <a:r>
              <a:rPr lang="en-US" altLang="zh-TW" baseline="0" dirty="0" smtClean="0"/>
              <a:t>. </a:t>
            </a:r>
            <a:r>
              <a:rPr lang="zh-TW" altLang="en-US" baseline="0" dirty="0" smtClean="0"/>
              <a:t>目的是讓高頻寬且可相互交換資料的使用者盡可能優先交換資料</a:t>
            </a:r>
            <a:r>
              <a:rPr lang="en-US" altLang="zh-TW" baseline="0" dirty="0" smtClean="0"/>
              <a:t>. </a:t>
            </a:r>
            <a:r>
              <a:rPr lang="zh-TW" altLang="en-US" baseline="0" dirty="0" smtClean="0"/>
              <a:t>當這些使用者群達到一定</a:t>
            </a:r>
            <a:r>
              <a:rPr lang="en-US" altLang="zh-TW" baseline="0" dirty="0" smtClean="0"/>
              <a:t>fill ratio </a:t>
            </a:r>
            <a:r>
              <a:rPr lang="zh-TW" altLang="en-US" baseline="0" dirty="0" smtClean="0"/>
              <a:t>後</a:t>
            </a:r>
            <a:r>
              <a:rPr lang="en-US" altLang="zh-TW" baseline="0" dirty="0" smtClean="0"/>
              <a:t>, </a:t>
            </a:r>
            <a:r>
              <a:rPr lang="zh-TW" altLang="en-US" baseline="0" dirty="0" smtClean="0"/>
              <a:t>則會將連線釋放給其他使用者</a:t>
            </a:r>
            <a:r>
              <a:rPr lang="en-US" altLang="zh-TW" baseline="0" dirty="0" smtClean="0"/>
              <a:t>.</a:t>
            </a:r>
          </a:p>
          <a:p>
            <a:endParaRPr lang="en-US" altLang="zh-TW" baseline="0" dirty="0" smtClean="0"/>
          </a:p>
          <a:p>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22</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zh-TW" altLang="en-US" baseline="0" dirty="0" smtClean="0"/>
              <a:t>在</a:t>
            </a:r>
            <a:r>
              <a:rPr lang="en-US" altLang="zh-TW" baseline="0" dirty="0" smtClean="0"/>
              <a:t>introduction </a:t>
            </a:r>
            <a:r>
              <a:rPr lang="zh-TW" altLang="en-US" baseline="0" dirty="0" smtClean="0"/>
              <a:t>我會簡介何謂</a:t>
            </a:r>
            <a:r>
              <a:rPr lang="en-US" altLang="zh-TW" baseline="0" dirty="0" smtClean="0"/>
              <a:t>3d </a:t>
            </a:r>
            <a:r>
              <a:rPr lang="zh-TW" altLang="en-US" baseline="0" dirty="0" smtClean="0"/>
              <a:t>串流 以及</a:t>
            </a:r>
            <a:r>
              <a:rPr lang="en-US" altLang="zh-TW" baseline="0" dirty="0" smtClean="0"/>
              <a:t>3d </a:t>
            </a:r>
            <a:r>
              <a:rPr lang="zh-TW" altLang="en-US" baseline="0" dirty="0" smtClean="0"/>
              <a:t>串流與其他串流技術的差異性</a:t>
            </a:r>
            <a:r>
              <a:rPr lang="en-US" altLang="zh-TW" baseline="0" dirty="0" smtClean="0"/>
              <a:t>,  </a:t>
            </a:r>
            <a:r>
              <a:rPr lang="zh-TW" altLang="en-US" baseline="0" dirty="0" smtClean="0"/>
              <a:t>等基本背景資料</a:t>
            </a:r>
            <a:endParaRPr lang="en-US" altLang="zh-TW"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zh-TW"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zh-TW" altLang="en-US" baseline="0" dirty="0" smtClean="0"/>
              <a:t>在</a:t>
            </a:r>
            <a:r>
              <a:rPr lang="en-US" altLang="zh-TW" baseline="0" dirty="0" smtClean="0"/>
              <a:t>related work </a:t>
            </a:r>
            <a:r>
              <a:rPr lang="zh-TW" altLang="en-US" baseline="0" dirty="0" smtClean="0"/>
              <a:t>我會提出目前的相關研究 之後會提出其問題分析並訂出我們要達到的目標</a:t>
            </a:r>
            <a:endParaRPr lang="en-US" altLang="zh-TW"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zh-TW"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zh-TW" altLang="en-US" baseline="0" dirty="0" smtClean="0"/>
              <a:t>第</a:t>
            </a:r>
            <a:r>
              <a:rPr lang="en-US" altLang="zh-TW" baseline="0" dirty="0" smtClean="0"/>
              <a:t>4</a:t>
            </a:r>
            <a:r>
              <a:rPr lang="zh-TW" altLang="en-US" baseline="0" dirty="0" smtClean="0"/>
              <a:t>部份我們會提出合適的策略</a:t>
            </a:r>
            <a:r>
              <a:rPr lang="en-US" altLang="zh-TW" baseline="0" dirty="0" smtClean="0"/>
              <a:t>. </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3</a:t>
            </a:fld>
            <a:endParaRPr lang="en-US" altLang="zh-TW"/>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kumimoji="1" lang="zh-TW" altLang="en-US" sz="1200" b="1" kern="1200" dirty="0" smtClean="0">
                <a:solidFill>
                  <a:schemeClr val="tx1"/>
                </a:solidFill>
                <a:latin typeface="Arial" charset="0"/>
                <a:ea typeface="新細明體" pitchFamily="18" charset="-120"/>
                <a:cs typeface="+mn-cs"/>
              </a:rPr>
              <a:t>來自伺服器區塊資料比例</a:t>
            </a:r>
            <a:r>
              <a:rPr kumimoji="1" lang="en-US" sz="1200" b="1" kern="1200" dirty="0" smtClean="0">
                <a:solidFill>
                  <a:schemeClr val="tx1"/>
                </a:solidFill>
                <a:latin typeface="Arial" charset="0"/>
                <a:ea typeface="新細明體" pitchFamily="18" charset="-120"/>
                <a:cs typeface="+mn-cs"/>
              </a:rPr>
              <a:t> (% of Piece from Server, %</a:t>
            </a:r>
            <a:r>
              <a:rPr kumimoji="1" lang="en-US" sz="1200" b="1" kern="1200" dirty="0" err="1" smtClean="0">
                <a:solidFill>
                  <a:schemeClr val="tx1"/>
                </a:solidFill>
                <a:latin typeface="Arial" charset="0"/>
                <a:ea typeface="新細明體" pitchFamily="18" charset="-120"/>
                <a:cs typeface="+mn-cs"/>
              </a:rPr>
              <a:t>PfS</a:t>
            </a:r>
            <a:r>
              <a:rPr kumimoji="1" lang="en-US" sz="1200" b="1" kern="1200" dirty="0" smtClean="0">
                <a:solidFill>
                  <a:schemeClr val="tx1"/>
                </a:solidFill>
                <a:latin typeface="Arial" charset="0"/>
                <a:ea typeface="新細明體" pitchFamily="18" charset="-120"/>
                <a:cs typeface="+mn-cs"/>
              </a:rPr>
              <a:t>)</a:t>
            </a:r>
            <a:r>
              <a:rPr kumimoji="1" lang="zh-TW" altLang="en-US" sz="1200" b="1" kern="1200" dirty="0" smtClean="0">
                <a:solidFill>
                  <a:schemeClr val="tx1"/>
                </a:solidFill>
                <a:latin typeface="Arial" charset="0"/>
                <a:ea typeface="新細明體" pitchFamily="18" charset="-120"/>
                <a:cs typeface="+mn-cs"/>
              </a:rPr>
              <a:t>：</a:t>
            </a:r>
            <a:r>
              <a:rPr kumimoji="1" lang="zh-TW" altLang="en-US" sz="1200" kern="1200" dirty="0" smtClean="0">
                <a:solidFill>
                  <a:schemeClr val="tx1"/>
                </a:solidFill>
                <a:latin typeface="Arial" charset="0"/>
                <a:ea typeface="新細明體" pitchFamily="18" charset="-120"/>
                <a:cs typeface="+mn-cs"/>
              </a:rPr>
              <a:t>使用者請求區塊的對象有同儕與伺服器兩種，當使用者透過同儕選擇策略無法找到可下載對象以及伺服器請求條件皆成立時，使用者可像伺服器送出區塊資料請求，此百分比值用來描述使用者區塊來自伺服器的比例，此百分比值越低代表伺服器負載越小，系統可擴充性越高。</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zh-TW" altLang="en-US" sz="1200" b="1" kern="1200" dirty="0" smtClean="0">
                <a:solidFill>
                  <a:schemeClr val="tx1"/>
                </a:solidFill>
                <a:latin typeface="Arial" charset="0"/>
                <a:ea typeface="新細明體" pitchFamily="18" charset="-120"/>
                <a:cs typeface="+mn-cs"/>
              </a:rPr>
              <a:t>填充率</a:t>
            </a:r>
            <a:r>
              <a:rPr kumimoji="1" lang="en-US" sz="1200" b="1" kern="1200" dirty="0" smtClean="0">
                <a:solidFill>
                  <a:schemeClr val="tx1"/>
                </a:solidFill>
                <a:latin typeface="Arial" charset="0"/>
                <a:ea typeface="新細明體" pitchFamily="18" charset="-120"/>
                <a:cs typeface="+mn-cs"/>
              </a:rPr>
              <a:t> (Fill Ratio)</a:t>
            </a:r>
            <a:r>
              <a:rPr kumimoji="1" lang="zh-TW" altLang="en-US" sz="1200" b="1" kern="1200" dirty="0" smtClean="0">
                <a:solidFill>
                  <a:schemeClr val="tx1"/>
                </a:solidFill>
                <a:latin typeface="Arial" charset="0"/>
                <a:ea typeface="新細明體" pitchFamily="18" charset="-120"/>
                <a:cs typeface="+mn-cs"/>
              </a:rPr>
              <a:t>：</a:t>
            </a:r>
            <a:r>
              <a:rPr kumimoji="1" lang="zh-TW" altLang="en-US" sz="1200" kern="1200" dirty="0" smtClean="0">
                <a:solidFill>
                  <a:schemeClr val="tx1"/>
                </a:solidFill>
                <a:latin typeface="Arial" charset="0"/>
                <a:ea typeface="新細明體" pitchFamily="18" charset="-120"/>
                <a:cs typeface="+mn-cs"/>
              </a:rPr>
              <a:t>使用者</a:t>
            </a:r>
            <a:r>
              <a:rPr kumimoji="1" lang="en-US" sz="1200" kern="1200" dirty="0" err="1" smtClean="0">
                <a:solidFill>
                  <a:schemeClr val="tx1"/>
                </a:solidFill>
                <a:latin typeface="Arial" charset="0"/>
                <a:ea typeface="新細明體" pitchFamily="18" charset="-120"/>
                <a:cs typeface="+mn-cs"/>
              </a:rPr>
              <a:t>AoI</a:t>
            </a:r>
            <a:r>
              <a:rPr kumimoji="1" lang="zh-TW" altLang="en-US" sz="1200" kern="1200" dirty="0" smtClean="0">
                <a:solidFill>
                  <a:schemeClr val="tx1"/>
                </a:solidFill>
                <a:latin typeface="Arial" charset="0"/>
                <a:ea typeface="新細明體" pitchFamily="18" charset="-120"/>
                <a:cs typeface="+mn-cs"/>
              </a:rPr>
              <a:t>範圍中物件區塊資料的成功擁有率，計算方法為已經取得物件區塊與所有感興趣物件物件區塊的比值，較高的填充率代表使用者已經下載到較完整</a:t>
            </a:r>
            <a:r>
              <a:rPr kumimoji="1" lang="en-US" sz="1200" kern="1200" dirty="0" smtClean="0">
                <a:solidFill>
                  <a:schemeClr val="tx1"/>
                </a:solidFill>
                <a:latin typeface="Arial" charset="0"/>
                <a:ea typeface="新細明體" pitchFamily="18" charset="-120"/>
                <a:cs typeface="+mn-cs"/>
              </a:rPr>
              <a:t>3D</a:t>
            </a:r>
            <a:r>
              <a:rPr kumimoji="1" lang="zh-TW" altLang="en-US" sz="1200" kern="1200" dirty="0" smtClean="0">
                <a:solidFill>
                  <a:schemeClr val="tx1"/>
                </a:solidFill>
                <a:latin typeface="Arial" charset="0"/>
                <a:ea typeface="新細明體" pitchFamily="18" charset="-120"/>
                <a:cs typeface="+mn-cs"/>
              </a:rPr>
              <a:t>物件資料與擁有較好的瀏覽品質。</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zh-TW" altLang="en-US" sz="1200" b="1" kern="1200" dirty="0" smtClean="0">
                <a:solidFill>
                  <a:schemeClr val="tx1"/>
                </a:solidFill>
                <a:latin typeface="Arial" charset="0"/>
                <a:ea typeface="新細明體" pitchFamily="18" charset="-120"/>
                <a:cs typeface="+mn-cs"/>
              </a:rPr>
              <a:t>延遲時間</a:t>
            </a:r>
            <a:r>
              <a:rPr kumimoji="1" lang="en-US" sz="1200" b="1" kern="1200" dirty="0" smtClean="0">
                <a:solidFill>
                  <a:schemeClr val="tx1"/>
                </a:solidFill>
                <a:latin typeface="Arial" charset="0"/>
                <a:ea typeface="新細明體" pitchFamily="18" charset="-120"/>
                <a:cs typeface="+mn-cs"/>
              </a:rPr>
              <a:t> (Latency)</a:t>
            </a:r>
            <a:r>
              <a:rPr kumimoji="1" lang="zh-TW" altLang="en-US" sz="1200" b="1" kern="1200" dirty="0" smtClean="0">
                <a:solidFill>
                  <a:schemeClr val="tx1"/>
                </a:solidFill>
                <a:latin typeface="Arial" charset="0"/>
                <a:ea typeface="新細明體" pitchFamily="18" charset="-120"/>
                <a:cs typeface="+mn-cs"/>
              </a:rPr>
              <a:t>：</a:t>
            </a:r>
            <a:r>
              <a:rPr kumimoji="1" lang="zh-TW" altLang="en-US" sz="1200" kern="1200" dirty="0" smtClean="0">
                <a:solidFill>
                  <a:schemeClr val="tx1"/>
                </a:solidFill>
                <a:latin typeface="Arial" charset="0"/>
                <a:ea typeface="新細明體" pitchFamily="18" charset="-120"/>
                <a:cs typeface="+mn-cs"/>
              </a:rPr>
              <a:t>紀錄從送出區塊請求到取得此區塊所花費的時間，用來判斷使用者請求被執行的效率，以及評估是否有請求壅塞的發生。</a:t>
            </a:r>
          </a:p>
          <a:p>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25</a:t>
            </a:fld>
            <a:endParaRPr lang="en-US" altLang="zh-TW"/>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kumimoji="1" lang="zh-TW" altLang="en-US" sz="1200" kern="1200" dirty="0" smtClean="0">
                <a:solidFill>
                  <a:schemeClr val="tx1"/>
                </a:solidFill>
                <a:latin typeface="Arial" charset="0"/>
                <a:ea typeface="新細明體" pitchFamily="18" charset="-120"/>
                <a:cs typeface="+mn-cs"/>
              </a:rPr>
              <a:t>在實驗模擬方面我們針對系統對使用者頻寬的利用程度，以及系統的可擴充性提出以下兩種模擬方式：</a:t>
            </a:r>
            <a:r>
              <a:rPr kumimoji="1" lang="en-US" sz="1200" kern="1200" dirty="0" smtClean="0">
                <a:solidFill>
                  <a:schemeClr val="tx1"/>
                </a:solidFill>
                <a:latin typeface="Arial" charset="0"/>
                <a:ea typeface="新細明體" pitchFamily="18" charset="-120"/>
                <a:cs typeface="+mn-cs"/>
              </a:rPr>
              <a:t>(1)</a:t>
            </a:r>
            <a:r>
              <a:rPr kumimoji="1" lang="zh-TW" altLang="en-US" sz="1200" kern="1200" dirty="0" smtClean="0">
                <a:solidFill>
                  <a:schemeClr val="tx1"/>
                </a:solidFill>
                <a:latin typeface="Arial" charset="0"/>
                <a:ea typeface="新細明體" pitchFamily="18" charset="-120"/>
                <a:cs typeface="+mn-cs"/>
              </a:rPr>
              <a:t>固定使用者數量與移動路徑達到維持可用頻寬資源不便，以及藉由調整物件數目，達到調整使用者平均</a:t>
            </a:r>
            <a:r>
              <a:rPr kumimoji="1" lang="en-US" sz="1200" kern="1200" dirty="0" err="1" smtClean="0">
                <a:solidFill>
                  <a:schemeClr val="tx1"/>
                </a:solidFill>
                <a:latin typeface="Arial" charset="0"/>
                <a:ea typeface="新細明體" pitchFamily="18" charset="-120"/>
                <a:cs typeface="+mn-cs"/>
              </a:rPr>
              <a:t>AoI</a:t>
            </a:r>
            <a:r>
              <a:rPr kumimoji="1" lang="zh-TW" altLang="en-US" sz="1200" kern="1200" dirty="0" smtClean="0">
                <a:solidFill>
                  <a:schemeClr val="tx1"/>
                </a:solidFill>
                <a:latin typeface="Arial" charset="0"/>
                <a:ea typeface="新細明體" pitchFamily="18" charset="-120"/>
                <a:cs typeface="+mn-cs"/>
              </a:rPr>
              <a:t>需下載量，進而評估頻寬的利用度。</a:t>
            </a:r>
            <a:r>
              <a:rPr kumimoji="1" lang="en-US" sz="1200" kern="1200" dirty="0" smtClean="0">
                <a:solidFill>
                  <a:schemeClr val="tx1"/>
                </a:solidFill>
                <a:latin typeface="Arial" charset="0"/>
                <a:ea typeface="新細明體" pitchFamily="18" charset="-120"/>
                <a:cs typeface="+mn-cs"/>
              </a:rPr>
              <a:t>(2)</a:t>
            </a:r>
            <a:r>
              <a:rPr kumimoji="1" lang="zh-TW" altLang="en-US" sz="1200" kern="1200" dirty="0" smtClean="0">
                <a:solidFill>
                  <a:schemeClr val="tx1"/>
                </a:solidFill>
                <a:latin typeface="Arial" charset="0"/>
                <a:ea typeface="新細明體" pitchFamily="18" charset="-120"/>
                <a:cs typeface="+mn-cs"/>
              </a:rPr>
              <a:t>固定物件的分佈與數量，變動使用者數量，藉此評估系統的可擴充性。</a:t>
            </a:r>
          </a:p>
          <a:p>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26</a:t>
            </a:fld>
            <a:endParaRPr lang="en-US" altLang="zh-TW"/>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在實驗的過程中</a:t>
            </a:r>
            <a:r>
              <a:rPr lang="en-US" altLang="zh-TW" dirty="0" smtClean="0"/>
              <a:t>, </a:t>
            </a:r>
            <a:r>
              <a:rPr lang="zh-TW" altLang="en-US" dirty="0" smtClean="0"/>
              <a:t>兩種策略皆採用相同的物件分佈與使用者移動方式</a:t>
            </a:r>
            <a:r>
              <a:rPr lang="en-US" altLang="zh-TW" dirty="0" smtClean="0"/>
              <a:t>, </a:t>
            </a:r>
            <a:r>
              <a:rPr lang="zh-TW" altLang="en-US" dirty="0" smtClean="0"/>
              <a:t>因此使用者對於資料的需求都相同</a:t>
            </a:r>
            <a:r>
              <a:rPr lang="en-US" altLang="zh-TW" dirty="0" smtClean="0"/>
              <a:t>, </a:t>
            </a:r>
            <a:r>
              <a:rPr lang="zh-TW" altLang="en-US" dirty="0" smtClean="0"/>
              <a:t>而在此我們可以看到在相同的整體資料需求下</a:t>
            </a:r>
            <a:r>
              <a:rPr lang="en-US" altLang="zh-TW" dirty="0" smtClean="0"/>
              <a:t>, </a:t>
            </a:r>
            <a:r>
              <a:rPr lang="zh-TW" altLang="en-US" dirty="0" smtClean="0"/>
              <a:t>我們提出的架構讓使用者從伺服器取得區塊資料的比例下降</a:t>
            </a:r>
            <a:r>
              <a:rPr lang="en-US" altLang="zh-TW" dirty="0" smtClean="0"/>
              <a:t>, </a:t>
            </a:r>
            <a:r>
              <a:rPr lang="zh-TW" altLang="en-US" dirty="0" smtClean="0"/>
              <a:t>也就代表資料由使用者端送出的比例上升</a:t>
            </a:r>
            <a:r>
              <a:rPr lang="en-US" altLang="zh-TW" dirty="0" smtClean="0"/>
              <a:t>, </a:t>
            </a:r>
            <a:r>
              <a:rPr lang="zh-TW" altLang="en-US" dirty="0" smtClean="0"/>
              <a:t>也說明我們所提出的架構更能有效的利用使用者的上傳頻寬</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27</a:t>
            </a:fld>
            <a:endParaRPr lang="en-US" altLang="zh-TW"/>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由於</a:t>
            </a:r>
            <a:r>
              <a:rPr lang="en-US" altLang="zh-TW" dirty="0" smtClean="0"/>
              <a:t>3d</a:t>
            </a:r>
            <a:r>
              <a:rPr lang="zh-TW" altLang="en-US" dirty="0" smtClean="0"/>
              <a:t> </a:t>
            </a:r>
            <a:r>
              <a:rPr lang="en-US" altLang="zh-TW" dirty="0" smtClean="0"/>
              <a:t>streaming</a:t>
            </a:r>
            <a:r>
              <a:rPr lang="zh-TW" altLang="en-US" dirty="0" smtClean="0"/>
              <a:t> 中</a:t>
            </a:r>
            <a:r>
              <a:rPr lang="en-US" altLang="zh-TW" dirty="0" smtClean="0"/>
              <a:t>, base piece </a:t>
            </a:r>
            <a:r>
              <a:rPr lang="zh-TW" altLang="en-US" dirty="0" smtClean="0"/>
              <a:t>可讓使用者得知物件最初的雛型</a:t>
            </a:r>
            <a:r>
              <a:rPr lang="en-US" altLang="zh-TW" dirty="0" smtClean="0"/>
              <a:t>, </a:t>
            </a:r>
            <a:r>
              <a:rPr lang="zh-TW" altLang="en-US" dirty="0" smtClean="0"/>
              <a:t>因此我們特別挑選</a:t>
            </a:r>
            <a:r>
              <a:rPr lang="en-US" altLang="zh-TW" dirty="0" smtClean="0"/>
              <a:t>base piece </a:t>
            </a:r>
            <a:r>
              <a:rPr lang="zh-TW" altLang="en-US" dirty="0" smtClean="0"/>
              <a:t>測量 從送出請求到取得資料所需花費的時間</a:t>
            </a:r>
            <a:r>
              <a:rPr lang="en-US" altLang="zh-TW" dirty="0" smtClean="0"/>
              <a:t>,</a:t>
            </a:r>
            <a:r>
              <a:rPr lang="en-US" altLang="zh-TW" baseline="0" dirty="0" smtClean="0"/>
              <a:t> </a:t>
            </a:r>
            <a:r>
              <a:rPr lang="zh-TW" altLang="en-US" baseline="0" dirty="0" smtClean="0"/>
              <a:t>在我們所提出的架構中</a:t>
            </a:r>
            <a:r>
              <a:rPr lang="en-US" altLang="zh-TW" baseline="0" dirty="0" smtClean="0"/>
              <a:t>, </a:t>
            </a:r>
            <a:r>
              <a:rPr lang="zh-TW" altLang="en-US" baseline="0" dirty="0" smtClean="0"/>
              <a:t>由於使用者會根據區塊資料的重要程度將請求排序</a:t>
            </a:r>
            <a:r>
              <a:rPr lang="en-US" altLang="zh-TW" baseline="0" dirty="0" smtClean="0"/>
              <a:t>, </a:t>
            </a:r>
            <a:r>
              <a:rPr lang="zh-TW" altLang="en-US" baseline="0" dirty="0" smtClean="0"/>
              <a:t>在根據此順序逐一找出合適的使用者請求資料</a:t>
            </a:r>
            <a:r>
              <a:rPr lang="en-US" altLang="zh-TW" baseline="0" dirty="0" smtClean="0"/>
              <a:t>, </a:t>
            </a:r>
            <a:r>
              <a:rPr lang="zh-TW" altLang="en-US" baseline="0" dirty="0" smtClean="0"/>
              <a:t>而在我們的架構中</a:t>
            </a:r>
            <a:r>
              <a:rPr lang="en-US" altLang="zh-TW" baseline="0" dirty="0" smtClean="0"/>
              <a:t>, </a:t>
            </a:r>
            <a:r>
              <a:rPr lang="zh-TW" altLang="en-US" baseline="0" dirty="0" smtClean="0"/>
              <a:t>使用者會優先利用有保證反應時間的保留頻寬同儕請求</a:t>
            </a:r>
            <a:r>
              <a:rPr lang="en-US" altLang="zh-TW" baseline="0" dirty="0" smtClean="0"/>
              <a:t>base piece, </a:t>
            </a:r>
            <a:r>
              <a:rPr lang="zh-TW" altLang="en-US" baseline="0" dirty="0" smtClean="0"/>
              <a:t>當可用的保留頻寬都請求完畢後</a:t>
            </a:r>
            <a:r>
              <a:rPr lang="en-US" altLang="zh-TW" baseline="0" dirty="0" smtClean="0"/>
              <a:t>, </a:t>
            </a:r>
            <a:r>
              <a:rPr lang="zh-TW" altLang="en-US" baseline="0" dirty="0" smtClean="0"/>
              <a:t>才會轉向沒有保證反應時間的</a:t>
            </a:r>
            <a:r>
              <a:rPr lang="en-US" altLang="zh-TW" baseline="0" dirty="0" smtClean="0"/>
              <a:t>AOI</a:t>
            </a:r>
            <a:r>
              <a:rPr lang="zh-TW" altLang="en-US" baseline="0" dirty="0" smtClean="0"/>
              <a:t>鄰居</a:t>
            </a:r>
            <a:r>
              <a:rPr lang="en-US" altLang="zh-TW" baseline="0" dirty="0" smtClean="0"/>
              <a:t>.  </a:t>
            </a:r>
            <a:r>
              <a:rPr lang="zh-TW" altLang="en-US" baseline="0" dirty="0" smtClean="0"/>
              <a:t>因此我們可以看到隨著需要下載的物件增加</a:t>
            </a:r>
            <a:r>
              <a:rPr lang="en-US" altLang="zh-TW" baseline="0" dirty="0" smtClean="0"/>
              <a:t>, FLoD</a:t>
            </a:r>
            <a:endParaRPr lang="en-US" altLang="zh-TW" dirty="0" smtClean="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28</a:t>
            </a:fld>
            <a:endParaRPr lang="en-US" altLang="zh-TW"/>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kumimoji="1" lang="en-US" sz="1200" kern="1200" dirty="0" smtClean="0">
                <a:solidFill>
                  <a:schemeClr val="tx1"/>
                </a:solidFill>
                <a:latin typeface="Arial" charset="0"/>
                <a:ea typeface="新細明體" pitchFamily="18" charset="-120"/>
                <a:cs typeface="+mn-cs"/>
              </a:rPr>
              <a:t>(2)</a:t>
            </a:r>
            <a:r>
              <a:rPr kumimoji="1" lang="zh-TW" altLang="en-US" sz="1200" kern="1200" dirty="0" smtClean="0">
                <a:solidFill>
                  <a:schemeClr val="tx1"/>
                </a:solidFill>
                <a:latin typeface="Arial" charset="0"/>
                <a:ea typeface="新細明體" pitchFamily="18" charset="-120"/>
                <a:cs typeface="+mn-cs"/>
              </a:rPr>
              <a:t>固定物件的分佈與數量，變動使用者數量，藉此評估系統的可擴充性。</a:t>
            </a:r>
          </a:p>
          <a:p>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29</a:t>
            </a:fld>
            <a:endParaRPr lang="en-US" altLang="zh-TW"/>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此實驗為固定物件數量</a:t>
            </a:r>
            <a:r>
              <a:rPr lang="en-US" altLang="zh-TW" dirty="0" smtClean="0"/>
              <a:t>, </a:t>
            </a:r>
            <a:r>
              <a:rPr lang="zh-TW" altLang="en-US" dirty="0" smtClean="0"/>
              <a:t>逐步增加使用者人</a:t>
            </a:r>
            <a:r>
              <a:rPr lang="en-US" altLang="zh-TW" dirty="0" smtClean="0"/>
              <a:t>, </a:t>
            </a:r>
            <a:r>
              <a:rPr lang="zh-TW" altLang="en-US" dirty="0" smtClean="0"/>
              <a:t>目的為測試此架構是否達到人數上的可擴充性</a:t>
            </a:r>
            <a:endParaRPr lang="en-US" altLang="zh-TW" dirty="0" smtClean="0"/>
          </a:p>
          <a:p>
            <a:endParaRPr lang="en-US" altLang="zh-TW" dirty="0" smtClean="0"/>
          </a:p>
          <a:p>
            <a:r>
              <a:rPr lang="zh-TW" altLang="en-US" dirty="0" smtClean="0"/>
              <a:t>透過 ％ </a:t>
            </a:r>
            <a:r>
              <a:rPr lang="en-US" altLang="zh-TW" dirty="0" smtClean="0"/>
              <a:t>of</a:t>
            </a:r>
            <a:r>
              <a:rPr lang="zh-TW" altLang="en-US" dirty="0" smtClean="0"/>
              <a:t> </a:t>
            </a:r>
            <a:r>
              <a:rPr lang="en-US" altLang="zh-TW" dirty="0" smtClean="0"/>
              <a:t>Piece</a:t>
            </a:r>
            <a:r>
              <a:rPr lang="zh-TW" altLang="en-US" dirty="0" smtClean="0"/>
              <a:t> </a:t>
            </a:r>
            <a:r>
              <a:rPr lang="en-US" altLang="zh-TW" dirty="0" smtClean="0"/>
              <a:t>from</a:t>
            </a:r>
            <a:r>
              <a:rPr lang="zh-TW" altLang="en-US" dirty="0" smtClean="0"/>
              <a:t> </a:t>
            </a:r>
            <a:r>
              <a:rPr lang="en-US" altLang="zh-TW" dirty="0" smtClean="0"/>
              <a:t>server</a:t>
            </a:r>
            <a:r>
              <a:rPr lang="zh-TW" altLang="en-US" dirty="0" smtClean="0"/>
              <a:t> </a:t>
            </a:r>
            <a:r>
              <a:rPr lang="en-US" altLang="zh-TW" dirty="0" smtClean="0"/>
              <a:t>and</a:t>
            </a:r>
            <a:r>
              <a:rPr lang="zh-TW" altLang="en-US" dirty="0" smtClean="0"/>
              <a:t> </a:t>
            </a:r>
            <a:r>
              <a:rPr lang="en-US" altLang="zh-TW" dirty="0" smtClean="0"/>
              <a:t>Fill</a:t>
            </a:r>
            <a:r>
              <a:rPr lang="zh-TW" altLang="en-US" dirty="0" smtClean="0"/>
              <a:t> </a:t>
            </a:r>
            <a:r>
              <a:rPr lang="en-US" altLang="zh-TW" dirty="0" smtClean="0"/>
              <a:t>ratio </a:t>
            </a:r>
            <a:r>
              <a:rPr lang="zh-TW" altLang="en-US" dirty="0" smtClean="0"/>
              <a:t>這兩張圖我們可以了解</a:t>
            </a:r>
            <a:r>
              <a:rPr lang="en-US" altLang="zh-TW" dirty="0" smtClean="0"/>
              <a:t>, </a:t>
            </a:r>
            <a:r>
              <a:rPr lang="zh-TW" altLang="en-US" dirty="0" smtClean="0"/>
              <a:t>不管在</a:t>
            </a:r>
            <a:r>
              <a:rPr lang="en-US" altLang="zh-TW" dirty="0" err="1" smtClean="0"/>
              <a:t>flod</a:t>
            </a:r>
            <a:r>
              <a:rPr lang="en-US" altLang="zh-TW" dirty="0" smtClean="0"/>
              <a:t> </a:t>
            </a:r>
            <a:r>
              <a:rPr lang="zh-TW" altLang="en-US" dirty="0" smtClean="0"/>
              <a:t>或者我們提出的架構</a:t>
            </a:r>
            <a:r>
              <a:rPr lang="en-US" altLang="zh-TW" dirty="0" smtClean="0"/>
              <a:t>, </a:t>
            </a:r>
            <a:r>
              <a:rPr lang="zh-TW" altLang="en-US" dirty="0" smtClean="0"/>
              <a:t>當人數逐步上升時</a:t>
            </a:r>
            <a:r>
              <a:rPr lang="en-US" altLang="zh-TW" dirty="0" smtClean="0"/>
              <a:t>, </a:t>
            </a:r>
            <a:r>
              <a:rPr lang="zh-TW" altLang="en-US" dirty="0" smtClean="0"/>
              <a:t>兩者都仍然維持一定的</a:t>
            </a:r>
            <a:r>
              <a:rPr lang="en-US" altLang="zh-TW" dirty="0" smtClean="0"/>
              <a:t>fill ratio,</a:t>
            </a:r>
            <a:r>
              <a:rPr lang="en-US" altLang="zh-TW" baseline="0" dirty="0" smtClean="0"/>
              <a:t> </a:t>
            </a:r>
            <a:r>
              <a:rPr lang="zh-TW" altLang="en-US" baseline="0" dirty="0" smtClean="0"/>
              <a:t>以及遞減伺服器的負擔</a:t>
            </a:r>
            <a:r>
              <a:rPr lang="en-US" altLang="zh-TW" baseline="0" dirty="0" smtClean="0"/>
              <a:t>, </a:t>
            </a:r>
            <a:r>
              <a:rPr lang="zh-TW" altLang="en-US" baseline="0" dirty="0" smtClean="0"/>
              <a:t>因此我們提出的架構由此可得知是具有人數上的可擴充性</a:t>
            </a:r>
            <a:r>
              <a:rPr lang="en-US" altLang="zh-TW" baseline="0" dirty="0" smtClean="0"/>
              <a:t>, </a:t>
            </a:r>
            <a:r>
              <a:rPr lang="zh-TW" altLang="en-US" baseline="0" dirty="0" smtClean="0"/>
              <a:t>且想比</a:t>
            </a:r>
            <a:r>
              <a:rPr lang="en-US" altLang="zh-TW" baseline="0" dirty="0" smtClean="0"/>
              <a:t>FLoD</a:t>
            </a:r>
            <a:r>
              <a:rPr lang="zh-TW" altLang="en-US" baseline="0" dirty="0" smtClean="0"/>
              <a:t>可提供更好的</a:t>
            </a:r>
            <a:r>
              <a:rPr lang="en-US" altLang="zh-TW" baseline="0" dirty="0" smtClean="0"/>
              <a:t>fill ratio </a:t>
            </a:r>
            <a:r>
              <a:rPr lang="zh-TW" altLang="en-US" baseline="0" dirty="0" smtClean="0"/>
              <a:t>給使用者</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30</a:t>
            </a:fld>
            <a:endParaRPr lang="en-US" altLang="zh-TW"/>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此圖則是表示基本區塊延遲</a:t>
            </a:r>
            <a:r>
              <a:rPr lang="en-US" altLang="zh-TW" dirty="0" smtClean="0"/>
              <a:t>, </a:t>
            </a:r>
            <a:r>
              <a:rPr lang="zh-TW" altLang="en-US" dirty="0" smtClean="0"/>
              <a:t>透過實驗我們發現使用者的平均基本居區塊取得時間在</a:t>
            </a:r>
            <a:r>
              <a:rPr lang="en-US" altLang="zh-TW" dirty="0" smtClean="0"/>
              <a:t>FLoD</a:t>
            </a:r>
            <a:r>
              <a:rPr lang="zh-TW" altLang="en-US" dirty="0" smtClean="0"/>
              <a:t>架構中會隨著使用者的增加而逐漸遞增</a:t>
            </a:r>
            <a:r>
              <a:rPr lang="en-US" altLang="zh-TW" dirty="0" smtClean="0"/>
              <a:t>, </a:t>
            </a:r>
            <a:r>
              <a:rPr lang="zh-TW" altLang="en-US" dirty="0" smtClean="0"/>
              <a:t>其主要原因我們分析為</a:t>
            </a:r>
            <a:r>
              <a:rPr lang="en-US" altLang="zh-TW" dirty="0" smtClean="0"/>
              <a:t>, </a:t>
            </a:r>
            <a:r>
              <a:rPr lang="zh-TW" altLang="en-US" dirty="0" smtClean="0"/>
              <a:t>隨著使用者的人數上升</a:t>
            </a:r>
            <a:r>
              <a:rPr lang="en-US" altLang="zh-TW" dirty="0" smtClean="0"/>
              <a:t>, </a:t>
            </a:r>
            <a:r>
              <a:rPr lang="zh-TW" altLang="en-US" dirty="0" smtClean="0"/>
              <a:t>基本區塊請求數量也會隨著增加</a:t>
            </a:r>
            <a:r>
              <a:rPr lang="en-US" altLang="zh-TW" dirty="0" smtClean="0"/>
              <a:t>, </a:t>
            </a:r>
            <a:r>
              <a:rPr lang="zh-TW" altLang="en-US" dirty="0" smtClean="0"/>
              <a:t>但在</a:t>
            </a:r>
            <a:r>
              <a:rPr lang="en-US" altLang="zh-TW" dirty="0" smtClean="0"/>
              <a:t>FLoD</a:t>
            </a:r>
            <a:r>
              <a:rPr lang="zh-TW" altLang="en-US" dirty="0" smtClean="0"/>
              <a:t>架構中由於隨機選擇機制</a:t>
            </a:r>
            <a:r>
              <a:rPr lang="en-US" altLang="zh-TW" dirty="0" smtClean="0"/>
              <a:t>, </a:t>
            </a:r>
            <a:r>
              <a:rPr lang="zh-TW" altLang="en-US" dirty="0" smtClean="0"/>
              <a:t>導致使用者很可能會將請求送至已經發生請求壅塞的使用者</a:t>
            </a:r>
            <a:r>
              <a:rPr lang="en-US" altLang="zh-TW" dirty="0" smtClean="0"/>
              <a:t>, </a:t>
            </a:r>
            <a:r>
              <a:rPr lang="zh-TW" altLang="en-US" dirty="0" smtClean="0"/>
              <a:t>導致更多基本區塊請求阻塞</a:t>
            </a:r>
            <a:r>
              <a:rPr lang="en-US" altLang="zh-TW" dirty="0" smtClean="0"/>
              <a:t>, </a:t>
            </a:r>
            <a:r>
              <a:rPr lang="zh-TW" altLang="en-US" dirty="0" smtClean="0"/>
              <a:t>最後造成延遲遞升</a:t>
            </a:r>
            <a:r>
              <a:rPr lang="en-US" altLang="zh-TW" dirty="0" smtClean="0"/>
              <a:t>.</a:t>
            </a:r>
          </a:p>
          <a:p>
            <a:r>
              <a:rPr lang="zh-TW" altLang="en-US" dirty="0" smtClean="0"/>
              <a:t>相對於</a:t>
            </a:r>
            <a:r>
              <a:rPr lang="en-US" altLang="zh-TW" dirty="0" smtClean="0"/>
              <a:t>FLoD</a:t>
            </a:r>
            <a:r>
              <a:rPr lang="zh-TW" altLang="en-US" dirty="0" smtClean="0"/>
              <a:t>我們所提的</a:t>
            </a:r>
            <a:r>
              <a:rPr lang="en-US" altLang="zh-TW" dirty="0" smtClean="0"/>
              <a:t>BAPS</a:t>
            </a:r>
            <a:r>
              <a:rPr lang="zh-TW" altLang="en-US" dirty="0" smtClean="0"/>
              <a:t>則表現出頻寬保留的優勢</a:t>
            </a:r>
            <a:r>
              <a:rPr lang="en-US" altLang="zh-TW" dirty="0" smtClean="0"/>
              <a:t>,</a:t>
            </a:r>
            <a:r>
              <a:rPr lang="zh-TW" altLang="en-US" dirty="0" smtClean="0"/>
              <a:t> 讓使用者可以有效率的取得基本區塊</a:t>
            </a:r>
            <a:endParaRPr lang="en-US" altLang="zh-TW" dirty="0" smtClean="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31</a:t>
            </a:fld>
            <a:endParaRPr lang="en-US" altLang="zh-TW"/>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baseline="0" dirty="0" smtClean="0"/>
              <a:t>由於</a:t>
            </a:r>
            <a:r>
              <a:rPr lang="en-US" altLang="zh-TW" baseline="0" dirty="0" smtClean="0"/>
              <a:t>3d streaming</a:t>
            </a:r>
            <a:r>
              <a:rPr lang="zh-TW" altLang="en-US" baseline="0" dirty="0" smtClean="0"/>
              <a:t>對於延遲上的敏感度</a:t>
            </a:r>
            <a:r>
              <a:rPr lang="en-US" altLang="zh-TW" baseline="0" dirty="0" smtClean="0"/>
              <a:t>, </a:t>
            </a:r>
            <a:r>
              <a:rPr lang="zh-TW" altLang="en-US" baseline="0" dirty="0" smtClean="0"/>
              <a:t>我們特別針對基本區塊做測量</a:t>
            </a:r>
            <a:r>
              <a:rPr lang="en-US" altLang="zh-TW" baseline="0" dirty="0" smtClean="0"/>
              <a:t>, </a:t>
            </a:r>
            <a:r>
              <a:rPr lang="zh-TW" altLang="en-US" baseline="0" dirty="0" smtClean="0"/>
              <a:t>因為基本區塊可以提供使用者視覺上的雛型</a:t>
            </a:r>
            <a:r>
              <a:rPr lang="en-US" altLang="zh-TW" baseline="0" dirty="0" smtClean="0"/>
              <a:t>, </a:t>
            </a:r>
            <a:r>
              <a:rPr lang="zh-TW" altLang="en-US" baseline="0" dirty="0" smtClean="0"/>
              <a:t>透過模擬也證明了</a:t>
            </a:r>
            <a:r>
              <a:rPr lang="en-US" altLang="zh-TW" baseline="0" dirty="0" smtClean="0"/>
              <a:t>, </a:t>
            </a:r>
            <a:r>
              <a:rPr lang="zh-TW" altLang="en-US" baseline="0" dirty="0" smtClean="0"/>
              <a:t>不管是物件上的增加還是使用者人數當的增加</a:t>
            </a:r>
            <a:r>
              <a:rPr lang="en-US" altLang="zh-TW" baseline="0" dirty="0" smtClean="0"/>
              <a:t>, </a:t>
            </a:r>
            <a:r>
              <a:rPr lang="zh-TW" altLang="en-US" baseline="0" dirty="0" smtClean="0"/>
              <a:t>我們都可以提供較好的反應速度</a:t>
            </a:r>
            <a:endParaRPr lang="en-US" altLang="zh-TW" baseline="0" dirty="0" smtClean="0"/>
          </a:p>
          <a:p>
            <a:endParaRPr lang="en-US" altLang="zh-TW" baseline="0" dirty="0" smtClean="0"/>
          </a:p>
          <a:p>
            <a:r>
              <a:rPr lang="zh-TW" altLang="en-US" baseline="0" dirty="0" smtClean="0"/>
              <a:t>在可擴充性方面</a:t>
            </a:r>
            <a:r>
              <a:rPr lang="en-US" altLang="zh-TW" baseline="0" dirty="0" smtClean="0"/>
              <a:t>, </a:t>
            </a:r>
            <a:r>
              <a:rPr lang="zh-TW" altLang="en-US" baseline="0" dirty="0" smtClean="0"/>
              <a:t>隨著物件或使用者人數的增加</a:t>
            </a:r>
            <a:r>
              <a:rPr lang="en-US" altLang="zh-TW" baseline="0" dirty="0" smtClean="0"/>
              <a:t>, </a:t>
            </a:r>
            <a:r>
              <a:rPr lang="zh-TW" altLang="en-US" baseline="0" dirty="0" smtClean="0"/>
              <a:t>我們都可以透過 伺服器的負擔與</a:t>
            </a:r>
            <a:r>
              <a:rPr lang="en-US" altLang="zh-TW" baseline="0" dirty="0" smtClean="0"/>
              <a:t>fill ratio</a:t>
            </a:r>
            <a:r>
              <a:rPr lang="zh-TW" altLang="en-US" baseline="0" dirty="0" smtClean="0"/>
              <a:t>的維持來評斷</a:t>
            </a:r>
            <a:r>
              <a:rPr lang="en-US" altLang="zh-TW" baseline="0" dirty="0" smtClean="0"/>
              <a:t>, </a:t>
            </a:r>
          </a:p>
          <a:p>
            <a:endParaRPr lang="en-US" altLang="zh-TW" baseline="0" dirty="0" smtClean="0"/>
          </a:p>
          <a:p>
            <a:r>
              <a:rPr lang="zh-TW" altLang="en-US" baseline="0" dirty="0" smtClean="0"/>
              <a:t>在頻寬利用度方面：在模擬環境中</a:t>
            </a:r>
            <a:r>
              <a:rPr lang="en-US" altLang="zh-TW" baseline="0" dirty="0" smtClean="0"/>
              <a:t>, </a:t>
            </a:r>
            <a:r>
              <a:rPr lang="zh-TW" altLang="en-US" baseline="0" dirty="0" smtClean="0"/>
              <a:t>當兩種策略都採用相同的物件分佈與使用者移動模式下</a:t>
            </a:r>
            <a:r>
              <a:rPr lang="en-US" altLang="zh-TW" baseline="0" dirty="0" smtClean="0"/>
              <a:t>, </a:t>
            </a:r>
            <a:r>
              <a:rPr lang="zh-TW" altLang="en-US" baseline="0" dirty="0" smtClean="0"/>
              <a:t>我們發現我們提出的架構</a:t>
            </a:r>
            <a:endParaRPr lang="en-US" altLang="zh-TW"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zh-TW" altLang="en-US" baseline="0" dirty="0" smtClean="0"/>
              <a:t>以更低的伺服器傳送比例以及可以提供使用者更高的填充率達到證明我們所提出的提高頻寬利用的的證明</a:t>
            </a:r>
            <a:r>
              <a:rPr lang="en-US" altLang="zh-TW" baseline="0" dirty="0" smtClean="0"/>
              <a: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zh-TW" dirty="0" smtClean="0"/>
          </a:p>
          <a:p>
            <a:r>
              <a:rPr lang="zh-TW" altLang="en-US" dirty="0" smtClean="0"/>
              <a:t>透過</a:t>
            </a:r>
            <a:r>
              <a:rPr lang="en-US" altLang="zh-TW" dirty="0" smtClean="0"/>
              <a:t>connection</a:t>
            </a:r>
            <a:r>
              <a:rPr lang="zh-TW" altLang="en-US" dirty="0" smtClean="0"/>
              <a:t> </a:t>
            </a:r>
            <a:r>
              <a:rPr lang="en-US" altLang="zh-TW" dirty="0" smtClean="0"/>
              <a:t>construction </a:t>
            </a:r>
            <a:r>
              <a:rPr lang="zh-TW" altLang="en-US" dirty="0" smtClean="0"/>
              <a:t>達到 </a:t>
            </a:r>
            <a:r>
              <a:rPr lang="en-US" altLang="zh-TW" dirty="0" smtClean="0"/>
              <a:t>bandwidth reservation </a:t>
            </a:r>
            <a:r>
              <a:rPr lang="zh-TW" altLang="en-US" dirty="0" smtClean="0"/>
              <a:t>的目的讓使用者有效縮 </a:t>
            </a:r>
            <a:r>
              <a:rPr lang="en-US" altLang="zh-TW" dirty="0" smtClean="0"/>
              <a:t>piece</a:t>
            </a:r>
            <a:r>
              <a:rPr lang="en-US" altLang="zh-TW" baseline="0" dirty="0" smtClean="0"/>
              <a:t> latency, </a:t>
            </a:r>
            <a:r>
              <a:rPr lang="zh-TW" altLang="en-US" baseline="0" dirty="0" smtClean="0"/>
              <a:t>並且增加利用空閒頻寬的利用度</a:t>
            </a:r>
            <a:r>
              <a:rPr lang="en-US" altLang="zh-TW" baseline="0" dirty="0" smtClean="0"/>
              <a:t>. </a:t>
            </a:r>
          </a:p>
          <a:p>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32</a:t>
            </a:fld>
            <a:endParaRPr lang="en-US" altLang="zh-TW"/>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9BC10AD-D50B-4EC3-9240-A0585ED3411F}" type="slidenum">
              <a:rPr lang="zh-TW" altLang="en-GB"/>
              <a:pPr/>
              <a:t>35</a:t>
            </a:fld>
            <a:endParaRPr lang="en-GB" altLang="zh-TW"/>
          </a:p>
        </p:txBody>
      </p:sp>
      <p:sp>
        <p:nvSpPr>
          <p:cNvPr id="117762" name="Rectangle 2"/>
          <p:cNvSpPr txBox="1">
            <a:spLocks noGrp="1" noRot="1" noChangeAspect="1" noChangeArrowheads="1" noTextEdit="1"/>
          </p:cNvSpPr>
          <p:nvPr>
            <p:ph type="sldImg"/>
          </p:nvPr>
        </p:nvSpPr>
        <p:spPr>
          <a:xfrm>
            <a:off x="1143000" y="685800"/>
            <a:ext cx="4570413" cy="3429000"/>
          </a:xfrm>
          <a:ln/>
        </p:spPr>
      </p:sp>
      <p:sp>
        <p:nvSpPr>
          <p:cNvPr id="117763" name="Rectangle 3"/>
          <p:cNvSpPr txBox="1">
            <a:spLocks noGrp="1" noChangeArrowheads="1"/>
          </p:cNvSpPr>
          <p:nvPr>
            <p:ph type="body" idx="1"/>
          </p:nvPr>
        </p:nvSpPr>
        <p:spPr>
          <a:xfrm>
            <a:off x="685800" y="4343400"/>
            <a:ext cx="5484813" cy="4024313"/>
          </a:xfrm>
          <a:noFill/>
          <a:ln/>
        </p:spPr>
        <p:txBody>
          <a:bodyPr wrap="none" anchor="ctr"/>
          <a:lstStyle/>
          <a:p>
            <a:r>
              <a:rPr lang="zh-TW" altLang="en-US" dirty="0" smtClean="0"/>
              <a:t>在此我們稍微比較 </a:t>
            </a:r>
            <a:r>
              <a:rPr lang="en-US" altLang="zh-TW" dirty="0" smtClean="0"/>
              <a:t>3d streaming </a:t>
            </a:r>
            <a:r>
              <a:rPr lang="zh-TW" altLang="en-US" dirty="0" smtClean="0"/>
              <a:t>和 </a:t>
            </a:r>
            <a:r>
              <a:rPr lang="en-US" altLang="zh-TW" dirty="0" smtClean="0"/>
              <a:t>media streaming</a:t>
            </a:r>
            <a:r>
              <a:rPr lang="zh-TW" altLang="en-US" dirty="0" smtClean="0"/>
              <a:t>的差別</a:t>
            </a:r>
            <a:r>
              <a:rPr lang="en-US" altLang="zh-TW" dirty="0" smtClean="0"/>
              <a:t>..</a:t>
            </a:r>
            <a:r>
              <a:rPr lang="en-US" altLang="zh-TW" baseline="0" dirty="0" smtClean="0"/>
              <a:t> </a:t>
            </a:r>
            <a:r>
              <a:rPr lang="zh-TW" altLang="en-US" baseline="0" dirty="0" smtClean="0"/>
              <a:t>相對於</a:t>
            </a:r>
            <a:r>
              <a:rPr lang="en-US" altLang="zh-TW" baseline="0" dirty="0" smtClean="0"/>
              <a:t>media streaming </a:t>
            </a:r>
            <a:r>
              <a:rPr lang="zh-TW" altLang="en-US" baseline="0" dirty="0" smtClean="0"/>
              <a:t>擁有</a:t>
            </a:r>
            <a:r>
              <a:rPr lang="en-US" altLang="zh-TW" baseline="0" dirty="0" smtClean="0"/>
              <a:t>buffer </a:t>
            </a:r>
            <a:r>
              <a:rPr lang="zh-TW" altLang="en-US" baseline="0" dirty="0" smtClean="0"/>
              <a:t>的緩衝</a:t>
            </a:r>
            <a:r>
              <a:rPr lang="en-US" altLang="zh-TW" baseline="0" dirty="0" smtClean="0"/>
              <a:t>, </a:t>
            </a:r>
            <a:r>
              <a:rPr lang="en-US" altLang="zh-TW" dirty="0" smtClean="0"/>
              <a:t>3d streaming </a:t>
            </a:r>
            <a:r>
              <a:rPr lang="zh-TW" altLang="en-US" dirty="0" smtClean="0"/>
              <a:t>對於延遲時間非常敏感</a:t>
            </a:r>
            <a:r>
              <a:rPr lang="en-US" altLang="zh-TW" dirty="0" smtClean="0"/>
              <a:t>, </a:t>
            </a:r>
            <a:r>
              <a:rPr lang="zh-TW" altLang="en-US" dirty="0" smtClean="0"/>
              <a:t>因為使用者需儘快下載所需的資料</a:t>
            </a:r>
            <a:r>
              <a:rPr lang="en-US" altLang="zh-TW" dirty="0" smtClean="0"/>
              <a:t>, </a:t>
            </a:r>
            <a:r>
              <a:rPr lang="zh-TW" altLang="en-US" dirty="0" smtClean="0"/>
              <a:t>以避免走到一半突然冒出的</a:t>
            </a:r>
            <a:r>
              <a:rPr lang="en-US" altLang="zh-TW" dirty="0" smtClean="0"/>
              <a:t>3d </a:t>
            </a:r>
            <a:r>
              <a:rPr lang="zh-TW" altLang="en-US" dirty="0" smtClean="0"/>
              <a:t>物件</a:t>
            </a:r>
            <a:r>
              <a:rPr lang="en-US" altLang="zh-TW" dirty="0" smtClean="0"/>
              <a:t>… </a:t>
            </a:r>
          </a:p>
          <a:p>
            <a:r>
              <a:rPr lang="zh-TW" altLang="en-US" dirty="0" smtClean="0"/>
              <a:t>另一方面則是 資料存取的模式</a:t>
            </a:r>
            <a:r>
              <a:rPr lang="en-US" altLang="zh-TW" dirty="0" smtClean="0"/>
              <a:t>..</a:t>
            </a:r>
            <a:r>
              <a:rPr lang="zh-TW" altLang="en-US" dirty="0" smtClean="0"/>
              <a:t> 在</a:t>
            </a:r>
            <a:r>
              <a:rPr lang="en-US" altLang="zh-TW" dirty="0" smtClean="0"/>
              <a:t>3d streaming </a:t>
            </a:r>
            <a:r>
              <a:rPr lang="zh-TW" altLang="en-US" dirty="0" smtClean="0"/>
              <a:t>中</a:t>
            </a:r>
            <a:r>
              <a:rPr lang="en-US" altLang="zh-TW" dirty="0" smtClean="0"/>
              <a:t>,</a:t>
            </a:r>
            <a:r>
              <a:rPr lang="en-US" altLang="zh-TW" baseline="0" dirty="0" smtClean="0"/>
              <a:t> </a:t>
            </a:r>
            <a:r>
              <a:rPr lang="zh-TW" altLang="en-US" baseline="0" dirty="0" smtClean="0"/>
              <a:t>使用者所需下載的資料是根據使用者的</a:t>
            </a:r>
            <a:r>
              <a:rPr lang="en-US" altLang="zh-TW" baseline="0" dirty="0" smtClean="0"/>
              <a:t>AOI</a:t>
            </a:r>
            <a:r>
              <a:rPr lang="zh-TW" altLang="en-US" baseline="0" dirty="0" smtClean="0"/>
              <a:t>涵蓋的範圍來決定</a:t>
            </a:r>
            <a:r>
              <a:rPr lang="en-US" altLang="zh-TW" baseline="0" dirty="0" smtClean="0"/>
              <a:t>, </a:t>
            </a:r>
            <a:r>
              <a:rPr lang="zh-TW" altLang="en-US" baseline="0" dirty="0" smtClean="0"/>
              <a:t>因此會根據使用者的移動來決定需要下載的資料</a:t>
            </a:r>
            <a:r>
              <a:rPr lang="en-US" altLang="zh-TW" baseline="0" dirty="0" smtClean="0"/>
              <a:t>.. </a:t>
            </a:r>
            <a:r>
              <a:rPr lang="zh-TW" altLang="en-US" baseline="0" dirty="0" smtClean="0"/>
              <a:t>而在</a:t>
            </a:r>
            <a:r>
              <a:rPr lang="en-US" altLang="zh-TW" baseline="0" dirty="0" smtClean="0"/>
              <a:t>media</a:t>
            </a:r>
            <a:r>
              <a:rPr lang="zh-TW" altLang="en-US" baseline="0" dirty="0" smtClean="0"/>
              <a:t> </a:t>
            </a:r>
            <a:r>
              <a:rPr lang="en-US" altLang="zh-TW" baseline="0" dirty="0" smtClean="0"/>
              <a:t>streaming </a:t>
            </a:r>
            <a:r>
              <a:rPr lang="zh-TW" altLang="en-US" baseline="0" dirty="0" smtClean="0"/>
              <a:t>則是根據使用者的播放時間</a:t>
            </a:r>
            <a:r>
              <a:rPr lang="en-US" altLang="zh-TW" baseline="0" dirty="0" smtClean="0"/>
              <a:t>.. </a:t>
            </a:r>
            <a:r>
              <a:rPr lang="zh-TW" altLang="en-US" baseline="0" dirty="0" smtClean="0"/>
              <a:t>採取</a:t>
            </a:r>
            <a:r>
              <a:rPr lang="en-US" altLang="zh-TW" baseline="0" dirty="0" smtClean="0"/>
              <a:t>sequence </a:t>
            </a:r>
            <a:r>
              <a:rPr lang="zh-TW" altLang="en-US" baseline="0" dirty="0" smtClean="0"/>
              <a:t>的下載</a:t>
            </a:r>
            <a:endParaRPr lang="zh-TW"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為了解讓使用者間彼此了解對方所持有的資訊</a:t>
            </a:r>
            <a:r>
              <a:rPr lang="en-US" altLang="zh-TW" dirty="0" smtClean="0"/>
              <a:t>, </a:t>
            </a:r>
            <a:r>
              <a:rPr lang="zh-TW" altLang="en-US" dirty="0" smtClean="0"/>
              <a:t>使用者會定期的送出持有區塊資料的資訊給</a:t>
            </a:r>
            <a:r>
              <a:rPr lang="en-US" altLang="zh-TW" dirty="0" smtClean="0"/>
              <a:t>AOI</a:t>
            </a:r>
            <a:r>
              <a:rPr lang="zh-TW" altLang="en-US" dirty="0" smtClean="0"/>
              <a:t>鄰居以及以建立連線的使用者</a:t>
            </a:r>
            <a:r>
              <a:rPr lang="en-US" altLang="zh-TW" dirty="0" smtClean="0"/>
              <a:t>, </a:t>
            </a:r>
            <a:r>
              <a:rPr lang="zh-TW" altLang="en-US" dirty="0" smtClean="0"/>
              <a:t>告知目前所擁有的區塊資料資訊</a:t>
            </a:r>
            <a:r>
              <a:rPr lang="en-US" altLang="zh-TW" dirty="0" smtClean="0"/>
              <a:t>.</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36</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首先我先介紹 </a:t>
            </a:r>
            <a:r>
              <a:rPr lang="en-US" altLang="zh-TW" dirty="0" smtClean="0"/>
              <a:t>3d </a:t>
            </a:r>
            <a:r>
              <a:rPr lang="zh-TW" altLang="en-US" dirty="0" smtClean="0"/>
              <a:t>串流應用的場景</a:t>
            </a:r>
            <a:r>
              <a:rPr lang="en-US" altLang="zh-TW" dirty="0" smtClean="0"/>
              <a:t>, </a:t>
            </a:r>
            <a:r>
              <a:rPr lang="zh-TW" altLang="en-US" dirty="0" smtClean="0"/>
              <a:t>網路虛擬環境</a:t>
            </a:r>
            <a:r>
              <a:rPr lang="en-US" altLang="zh-TW" baseline="0" dirty="0" smtClean="0"/>
              <a:t> </a:t>
            </a:r>
            <a:r>
              <a:rPr lang="zh-TW" altLang="en-US" baseline="0" dirty="0" smtClean="0"/>
              <a:t>網路虛擬環境 透過使用者間的網路訊息交換讓使用者達到互動的目的</a:t>
            </a:r>
            <a:r>
              <a:rPr lang="en-US" altLang="zh-TW" baseline="0" dirty="0" smtClean="0"/>
              <a:t>, </a:t>
            </a:r>
            <a:r>
              <a:rPr lang="zh-TW" altLang="en-US" baseline="0" dirty="0" smtClean="0"/>
              <a:t>以及透過大量的</a:t>
            </a:r>
            <a:r>
              <a:rPr lang="en-US" altLang="zh-TW" baseline="0" dirty="0" smtClean="0"/>
              <a:t>3d </a:t>
            </a:r>
            <a:r>
              <a:rPr lang="zh-TW" altLang="en-US" baseline="0" dirty="0" smtClean="0"/>
              <a:t>物件資料讓使用者有身歷其境的感覺</a:t>
            </a:r>
            <a:r>
              <a:rPr lang="en-US" altLang="zh-TW" baseline="0" dirty="0" smtClean="0"/>
              <a:t>. </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4</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目前現階段有兩種主要的網路虛擬環境安裝模式</a:t>
            </a:r>
            <a:r>
              <a:rPr lang="en-US" altLang="zh-TW" dirty="0" smtClean="0"/>
              <a:t>, </a:t>
            </a:r>
            <a:r>
              <a:rPr lang="zh-TW" altLang="en-US" dirty="0" smtClean="0"/>
              <a:t>第一個為完整安裝</a:t>
            </a:r>
            <a:r>
              <a:rPr lang="en-US" altLang="zh-TW" dirty="0" smtClean="0"/>
              <a:t>, </a:t>
            </a:r>
            <a:r>
              <a:rPr lang="zh-TW" altLang="en-US" dirty="0" smtClean="0"/>
              <a:t>使用者會一次性的下載完整體虛擬世界的</a:t>
            </a:r>
            <a:r>
              <a:rPr lang="en-US" altLang="zh-TW" dirty="0" smtClean="0"/>
              <a:t>3d </a:t>
            </a:r>
            <a:r>
              <a:rPr lang="zh-TW" altLang="en-US" dirty="0" smtClean="0"/>
              <a:t>物件資料</a:t>
            </a:r>
            <a:r>
              <a:rPr lang="en-US" altLang="zh-TW" dirty="0" smtClean="0"/>
              <a:t>, </a:t>
            </a:r>
            <a:r>
              <a:rPr lang="zh-TW" altLang="en-US" dirty="0" smtClean="0"/>
              <a:t>並安裝完後才可操作虛擬世界</a:t>
            </a:r>
            <a:r>
              <a:rPr lang="en-US" altLang="zh-TW" dirty="0" smtClean="0"/>
              <a:t>,</a:t>
            </a:r>
            <a:r>
              <a:rPr lang="en-US" altLang="zh-TW" baseline="0" dirty="0" smtClean="0"/>
              <a:t> </a:t>
            </a:r>
            <a:r>
              <a:rPr lang="zh-TW" altLang="en-US" baseline="0" dirty="0" smtClean="0"/>
              <a:t>這裡舉的例子為 </a:t>
            </a:r>
            <a:r>
              <a:rPr lang="en-US" altLang="zh-TW" baseline="0" dirty="0" smtClean="0"/>
              <a:t>wow … </a:t>
            </a:r>
            <a:r>
              <a:rPr lang="en-US" altLang="zh-TW" baseline="0" dirty="0" err="1" smtClean="0"/>
              <a:t>wow</a:t>
            </a:r>
            <a:r>
              <a:rPr lang="en-US" altLang="zh-TW" baseline="0" dirty="0" smtClean="0"/>
              <a:t> </a:t>
            </a:r>
            <a:r>
              <a:rPr lang="zh-TW" altLang="en-US" baseline="0" dirty="0" smtClean="0"/>
              <a:t>安裝用的安裝檔案為</a:t>
            </a:r>
            <a:r>
              <a:rPr lang="en-US" altLang="zh-TW" baseline="0" dirty="0" smtClean="0"/>
              <a:t>8GB</a:t>
            </a:r>
            <a:endParaRPr lang="en-US" altLang="zh-TW" dirty="0" smtClean="0"/>
          </a:p>
          <a:p>
            <a:endParaRPr lang="en-US" altLang="zh-TW" dirty="0" smtClean="0"/>
          </a:p>
          <a:p>
            <a:r>
              <a:rPr lang="zh-TW" altLang="en-US" dirty="0" smtClean="0"/>
              <a:t>另一種模式為</a:t>
            </a:r>
            <a:r>
              <a:rPr lang="en-US" altLang="zh-TW" dirty="0" smtClean="0"/>
              <a:t>, </a:t>
            </a:r>
            <a:r>
              <a:rPr lang="zh-TW" altLang="en-US" dirty="0" smtClean="0"/>
              <a:t>即是串流機制</a:t>
            </a:r>
            <a:r>
              <a:rPr lang="en-US" altLang="zh-TW" dirty="0" smtClean="0"/>
              <a:t>, </a:t>
            </a:r>
            <a:r>
              <a:rPr lang="zh-TW" altLang="en-US" dirty="0" smtClean="0"/>
              <a:t>我們也稱為</a:t>
            </a:r>
            <a:r>
              <a:rPr lang="en-US" altLang="zh-TW" dirty="0" smtClean="0"/>
              <a:t>3d </a:t>
            </a:r>
            <a:r>
              <a:rPr lang="zh-TW" altLang="en-US" dirty="0" smtClean="0"/>
              <a:t>串流</a:t>
            </a:r>
            <a:r>
              <a:rPr lang="en-US" altLang="zh-TW" dirty="0" smtClean="0"/>
              <a:t>, </a:t>
            </a:r>
            <a:r>
              <a:rPr lang="zh-TW" altLang="en-US" dirty="0" smtClean="0"/>
              <a:t>使用者會根據在虛擬世界中的視線範圍</a:t>
            </a:r>
            <a:r>
              <a:rPr lang="en-US" altLang="zh-TW" dirty="0" smtClean="0"/>
              <a:t>, </a:t>
            </a:r>
            <a:r>
              <a:rPr lang="zh-TW" altLang="en-US" dirty="0" smtClean="0"/>
              <a:t>設定一個感興趣範圍 我們稱作</a:t>
            </a:r>
            <a:r>
              <a:rPr lang="en-US" altLang="zh-TW" dirty="0" smtClean="0"/>
              <a:t>AOI, </a:t>
            </a:r>
            <a:r>
              <a:rPr lang="zh-TW" altLang="en-US" dirty="0" smtClean="0"/>
              <a:t>而在</a:t>
            </a:r>
            <a:r>
              <a:rPr lang="en-US" altLang="zh-TW" dirty="0" smtClean="0"/>
              <a:t>3d </a:t>
            </a:r>
            <a:r>
              <a:rPr lang="zh-TW" altLang="en-US" dirty="0" smtClean="0"/>
              <a:t>串流架構下 使用者只需下載 </a:t>
            </a:r>
            <a:r>
              <a:rPr lang="en-US" altLang="zh-TW" dirty="0" smtClean="0"/>
              <a:t>AOI </a:t>
            </a:r>
            <a:r>
              <a:rPr lang="zh-TW" altLang="en-US" dirty="0" smtClean="0"/>
              <a:t>範圍內的物件即可</a:t>
            </a:r>
            <a:r>
              <a:rPr lang="en-US" altLang="zh-TW" dirty="0" smtClean="0"/>
              <a:t>, </a:t>
            </a:r>
            <a:r>
              <a:rPr lang="zh-TW" altLang="en-US" dirty="0" smtClean="0"/>
              <a:t>不需完整範圍外的物件</a:t>
            </a:r>
            <a:r>
              <a:rPr lang="en-US" altLang="zh-TW" dirty="0" smtClean="0"/>
              <a:t>,</a:t>
            </a:r>
            <a:r>
              <a:rPr lang="en-US" altLang="zh-TW" baseline="0" dirty="0" smtClean="0"/>
              <a:t> </a:t>
            </a:r>
            <a:r>
              <a:rPr lang="zh-TW" altLang="en-US" baseline="0" dirty="0" smtClean="0"/>
              <a:t>我們在此所舉的例子為 </a:t>
            </a:r>
            <a:r>
              <a:rPr lang="en-US" altLang="zh-TW" baseline="0" dirty="0" smtClean="0"/>
              <a:t>second life.. </a:t>
            </a:r>
          </a:p>
          <a:p>
            <a:r>
              <a:rPr lang="en-US" altLang="zh-TW" baseline="0" dirty="0" smtClean="0"/>
              <a:t>Second life </a:t>
            </a:r>
            <a:r>
              <a:rPr lang="zh-TW" altLang="en-US" baseline="0" dirty="0" smtClean="0"/>
              <a:t>的安裝檔大小為</a:t>
            </a:r>
            <a:r>
              <a:rPr lang="en-US" altLang="zh-TW" baseline="0" dirty="0" smtClean="0"/>
              <a:t>22.1 MB</a:t>
            </a:r>
            <a:endParaRPr lang="en-US" altLang="zh-TW" dirty="0" smtClean="0"/>
          </a:p>
          <a:p>
            <a:endParaRPr lang="en-US" altLang="zh-TW" dirty="0" smtClean="0"/>
          </a:p>
          <a:p>
            <a:r>
              <a:rPr lang="zh-TW" altLang="en-US" dirty="0" smtClean="0"/>
              <a:t>根據這兩種機制我們可以觀察出 安裝檔大小的差異性以及資料更新的難易度</a:t>
            </a:r>
            <a:endParaRPr lang="en-US" altLang="zh-TW" dirty="0" smtClean="0"/>
          </a:p>
          <a:p>
            <a:endParaRPr lang="en-US" altLang="zh-TW" dirty="0" smtClean="0"/>
          </a:p>
          <a:p>
            <a:r>
              <a:rPr lang="en-US" altLang="zh-TW" dirty="0" smtClean="0"/>
              <a:t>AOI </a:t>
            </a:r>
            <a:r>
              <a:rPr lang="zh-TW" altLang="en-US" dirty="0" smtClean="0"/>
              <a:t>定義為使用者感興趣的範圍</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6</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根據先前所述</a:t>
            </a:r>
            <a:r>
              <a:rPr lang="en-US" altLang="zh-TW" dirty="0" smtClean="0"/>
              <a:t>, </a:t>
            </a:r>
            <a:r>
              <a:rPr lang="zh-TW" altLang="en-US" dirty="0" smtClean="0"/>
              <a:t>我們知道</a:t>
            </a:r>
            <a:endParaRPr lang="en-US" altLang="zh-TW" dirty="0" smtClean="0"/>
          </a:p>
          <a:p>
            <a:r>
              <a:rPr lang="en-US" altLang="zh-TW" dirty="0" smtClean="0"/>
              <a:t>3d</a:t>
            </a:r>
            <a:r>
              <a:rPr lang="en-US" altLang="zh-TW" baseline="0" dirty="0" smtClean="0"/>
              <a:t> streaming </a:t>
            </a:r>
            <a:r>
              <a:rPr lang="zh-TW" altLang="en-US" baseline="0" dirty="0" smtClean="0"/>
              <a:t>提供使用者即時性的</a:t>
            </a:r>
            <a:r>
              <a:rPr lang="en-US" altLang="zh-TW" baseline="0" dirty="0" smtClean="0"/>
              <a:t>3d </a:t>
            </a:r>
            <a:r>
              <a:rPr lang="zh-TW" altLang="en-US" baseline="0" dirty="0" smtClean="0"/>
              <a:t>物件傳輸</a:t>
            </a:r>
            <a:r>
              <a:rPr lang="en-US" altLang="zh-TW" baseline="0" dirty="0" smtClean="0"/>
              <a:t>, </a:t>
            </a:r>
            <a:r>
              <a:rPr lang="zh-TW" altLang="en-US" baseline="0" dirty="0" smtClean="0"/>
              <a:t>讓使用者可以不用下載完整的物件即可將物件顯示以及和物件互動</a:t>
            </a:r>
            <a:r>
              <a:rPr lang="en-US" altLang="zh-TW" baseline="0" dirty="0" smtClean="0"/>
              <a:t>, </a:t>
            </a:r>
            <a:r>
              <a:rPr lang="zh-TW" altLang="en-US" baseline="0" dirty="0" smtClean="0"/>
              <a:t>下圖為</a:t>
            </a:r>
            <a:r>
              <a:rPr lang="en-US" altLang="zh-TW" baseline="0" dirty="0" smtClean="0"/>
              <a:t>3d streaming </a:t>
            </a:r>
            <a:r>
              <a:rPr lang="zh-TW" altLang="en-US" baseline="0" dirty="0" smtClean="0"/>
              <a:t>的範例</a:t>
            </a:r>
            <a:r>
              <a:rPr lang="en-US" altLang="zh-TW" baseline="0" dirty="0" smtClean="0"/>
              <a:t>. </a:t>
            </a:r>
          </a:p>
          <a:p>
            <a:r>
              <a:rPr lang="zh-TW" altLang="en-US" baseline="0" dirty="0" smtClean="0"/>
              <a:t>左圖為一台完整的飛機模型</a:t>
            </a:r>
            <a:r>
              <a:rPr lang="en-US" altLang="zh-TW" baseline="0" dirty="0" smtClean="0"/>
              <a:t>, </a:t>
            </a:r>
            <a:r>
              <a:rPr lang="zh-TW" altLang="en-US" baseline="0" dirty="0" smtClean="0"/>
              <a:t>在</a:t>
            </a:r>
            <a:r>
              <a:rPr lang="en-US" altLang="zh-TW" baseline="0" dirty="0" smtClean="0"/>
              <a:t>3d streaming </a:t>
            </a:r>
            <a:r>
              <a:rPr lang="zh-TW" altLang="en-US" baseline="0" dirty="0" smtClean="0"/>
              <a:t>中</a:t>
            </a:r>
            <a:r>
              <a:rPr lang="en-US" altLang="zh-TW" baseline="0" dirty="0" smtClean="0"/>
              <a:t>, </a:t>
            </a:r>
            <a:r>
              <a:rPr lang="zh-TW" altLang="en-US" baseline="0" dirty="0" smtClean="0"/>
              <a:t>我們會將這台飛機切個為一個基本區塊以及數個改善區塊所組成的資料</a:t>
            </a:r>
            <a:r>
              <a:rPr lang="en-US" altLang="zh-TW" baseline="0" dirty="0" smtClean="0"/>
              <a:t>, </a:t>
            </a:r>
            <a:r>
              <a:rPr lang="zh-TW" altLang="en-US" baseline="0" dirty="0" smtClean="0"/>
              <a:t>當使用者需要下載這台飛機時</a:t>
            </a:r>
            <a:r>
              <a:rPr lang="en-US" altLang="zh-TW" baseline="0" dirty="0" smtClean="0"/>
              <a:t>, </a:t>
            </a:r>
            <a:r>
              <a:rPr lang="zh-TW" altLang="en-US" baseline="0" dirty="0" smtClean="0"/>
              <a:t>會先下載基本區塊</a:t>
            </a:r>
            <a:r>
              <a:rPr lang="en-US" altLang="zh-TW" baseline="0" dirty="0" smtClean="0"/>
              <a:t>… </a:t>
            </a:r>
            <a:r>
              <a:rPr lang="zh-TW" altLang="en-US" baseline="0" dirty="0" smtClean="0"/>
              <a:t>之後在下載</a:t>
            </a:r>
            <a:r>
              <a:rPr lang="en-US" altLang="zh-TW" baseline="0" dirty="0" smtClean="0"/>
              <a:t>REF</a:t>
            </a:r>
            <a:r>
              <a:rPr lang="zh-TW" altLang="en-US" baseline="0" dirty="0" smtClean="0"/>
              <a:t> </a:t>
            </a:r>
            <a:r>
              <a:rPr lang="en-US" altLang="zh-TW" baseline="0" dirty="0" smtClean="0"/>
              <a:t>PIECE </a:t>
            </a:r>
            <a:r>
              <a:rPr lang="zh-TW" altLang="en-US" baseline="0" dirty="0" smtClean="0"/>
              <a:t>逐步改善顯示的品質</a:t>
            </a:r>
            <a:r>
              <a:rPr lang="en-US" altLang="zh-TW" baseline="0" dirty="0" smtClean="0"/>
              <a:t>. </a:t>
            </a:r>
            <a:r>
              <a:rPr lang="zh-TW" altLang="en-US" baseline="0" dirty="0" smtClean="0"/>
              <a:t>所以在資料的傳輸過程中</a:t>
            </a:r>
            <a:r>
              <a:rPr lang="en-US" altLang="zh-TW" baseline="0" dirty="0" smtClean="0"/>
              <a:t>, </a:t>
            </a:r>
            <a:r>
              <a:rPr lang="zh-TW" altLang="en-US" baseline="0" dirty="0" smtClean="0"/>
              <a:t>使用者會取得一連續的資料</a:t>
            </a:r>
            <a:r>
              <a:rPr lang="en-US" altLang="zh-TW" baseline="0" dirty="0" smtClean="0"/>
              <a:t>… </a:t>
            </a:r>
            <a:r>
              <a:rPr lang="zh-TW" altLang="en-US" baseline="0" dirty="0" smtClean="0"/>
              <a:t>且逐步改善顯示的品質</a:t>
            </a:r>
            <a:r>
              <a:rPr lang="en-US" altLang="zh-TW" baseline="0" dirty="0" smtClean="0"/>
              <a:t>.</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7</a:t>
            </a:fld>
            <a:endParaRPr lang="en-US"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透過</a:t>
            </a:r>
            <a:r>
              <a:rPr lang="en-US" altLang="zh-TW" dirty="0" smtClean="0"/>
              <a:t>3d streaming </a:t>
            </a:r>
            <a:r>
              <a:rPr lang="zh-TW" altLang="en-US" dirty="0" smtClean="0"/>
              <a:t>大幅減少使用者在操作 虛擬世界時所需下載與安裝的資料量</a:t>
            </a:r>
            <a:r>
              <a:rPr lang="en-US" altLang="zh-TW" dirty="0" smtClean="0"/>
              <a:t>, </a:t>
            </a:r>
            <a:r>
              <a:rPr lang="zh-TW" altLang="en-US" dirty="0" smtClean="0"/>
              <a:t>但即使如此我們仍然面對在傳統 </a:t>
            </a:r>
            <a:r>
              <a:rPr lang="en-US" altLang="zh-TW" dirty="0" smtClean="0"/>
              <a:t>c/s </a:t>
            </a:r>
            <a:r>
              <a:rPr lang="zh-TW" altLang="en-US" dirty="0" smtClean="0"/>
              <a:t>架構底下</a:t>
            </a:r>
            <a:r>
              <a:rPr lang="en-US" altLang="zh-TW" dirty="0" smtClean="0"/>
              <a:t>, </a:t>
            </a:r>
            <a:r>
              <a:rPr lang="zh-TW" altLang="en-US" dirty="0" smtClean="0"/>
              <a:t>的伺服器頻寬限制</a:t>
            </a:r>
            <a:r>
              <a:rPr lang="en-US" altLang="zh-TW" dirty="0" smtClean="0"/>
              <a:t>. </a:t>
            </a:r>
          </a:p>
          <a:p>
            <a:endParaRPr lang="en-US" altLang="zh-TW" dirty="0" smtClean="0"/>
          </a:p>
          <a:p>
            <a:r>
              <a:rPr lang="zh-TW" altLang="en-US" dirty="0" smtClean="0"/>
              <a:t>此為傳統 </a:t>
            </a:r>
            <a:r>
              <a:rPr lang="en-US" altLang="zh-TW" dirty="0" smtClean="0"/>
              <a:t>c/s </a:t>
            </a:r>
            <a:r>
              <a:rPr lang="zh-TW" altLang="en-US" dirty="0" smtClean="0"/>
              <a:t>架構下 </a:t>
            </a:r>
            <a:r>
              <a:rPr lang="en-US" altLang="zh-TW" dirty="0" smtClean="0"/>
              <a:t>3d streaming</a:t>
            </a:r>
            <a:r>
              <a:rPr lang="en-US" altLang="zh-TW" baseline="0" dirty="0" smtClean="0"/>
              <a:t> </a:t>
            </a:r>
            <a:r>
              <a:rPr lang="zh-TW" altLang="en-US" baseline="0" dirty="0" smtClean="0"/>
              <a:t>的流程圖</a:t>
            </a:r>
            <a:r>
              <a:rPr lang="en-US" altLang="zh-TW" dirty="0" smtClean="0"/>
              <a:t>, </a:t>
            </a:r>
            <a:r>
              <a:rPr lang="zh-TW" altLang="en-US" dirty="0" smtClean="0"/>
              <a:t>當使用者透過</a:t>
            </a:r>
            <a:r>
              <a:rPr lang="en-US" altLang="zh-TW" dirty="0" smtClean="0"/>
              <a:t>server </a:t>
            </a:r>
            <a:r>
              <a:rPr lang="zh-TW" altLang="en-US" dirty="0" smtClean="0"/>
              <a:t>通知得知在視野所及的物件後</a:t>
            </a:r>
            <a:r>
              <a:rPr lang="en-US" altLang="zh-TW" dirty="0" smtClean="0"/>
              <a:t>, </a:t>
            </a:r>
            <a:r>
              <a:rPr lang="zh-TW" altLang="en-US" dirty="0" smtClean="0"/>
              <a:t>會向伺服器要求資料下載</a:t>
            </a:r>
            <a:r>
              <a:rPr lang="en-US" altLang="zh-TW" dirty="0" smtClean="0"/>
              <a:t>, </a:t>
            </a:r>
            <a:r>
              <a:rPr lang="zh-TW" altLang="en-US" dirty="0" smtClean="0"/>
              <a:t>這是一個被廣泛使用的架構</a:t>
            </a:r>
            <a:r>
              <a:rPr lang="en-US" altLang="zh-TW" dirty="0" smtClean="0"/>
              <a:t>,</a:t>
            </a:r>
            <a:r>
              <a:rPr lang="zh-TW" altLang="en-US" dirty="0" smtClean="0"/>
              <a:t> 如</a:t>
            </a:r>
            <a:r>
              <a:rPr lang="en-US" altLang="zh-TW" dirty="0" smtClean="0"/>
              <a:t>second</a:t>
            </a:r>
            <a:r>
              <a:rPr lang="zh-TW" altLang="en-US" dirty="0" smtClean="0"/>
              <a:t> </a:t>
            </a:r>
            <a:r>
              <a:rPr lang="en-US" altLang="zh-TW" dirty="0" smtClean="0"/>
              <a:t>life… </a:t>
            </a:r>
            <a:r>
              <a:rPr lang="zh-TW" altLang="en-US" dirty="0" smtClean="0"/>
              <a:t>但在其他研究發現</a:t>
            </a:r>
            <a:r>
              <a:rPr lang="en-US" altLang="zh-TW" dirty="0" smtClean="0"/>
              <a:t>, </a:t>
            </a:r>
            <a:r>
              <a:rPr lang="zh-TW" altLang="en-US" dirty="0" smtClean="0"/>
              <a:t>在 </a:t>
            </a:r>
            <a:r>
              <a:rPr lang="en-US" altLang="zh-TW" dirty="0" err="1" smtClean="0"/>
              <a:t>sf</a:t>
            </a:r>
            <a:r>
              <a:rPr lang="en-US" altLang="zh-TW" dirty="0" smtClean="0"/>
              <a:t> </a:t>
            </a:r>
            <a:r>
              <a:rPr lang="zh-TW" altLang="en-US" dirty="0" smtClean="0"/>
              <a:t>中約有</a:t>
            </a:r>
            <a:r>
              <a:rPr lang="en-US" altLang="zh-TW" dirty="0" smtClean="0"/>
              <a:t>61 – 88 %, </a:t>
            </a:r>
            <a:r>
              <a:rPr lang="zh-TW" altLang="en-US" dirty="0" smtClean="0"/>
              <a:t>我們換個方式來表示</a:t>
            </a:r>
            <a:r>
              <a:rPr lang="en-US" altLang="zh-TW" dirty="0" smtClean="0"/>
              <a:t>..</a:t>
            </a:r>
            <a:r>
              <a:rPr lang="zh-TW" altLang="en-US" dirty="0" smtClean="0"/>
              <a:t> </a:t>
            </a:r>
            <a:r>
              <a:rPr lang="en-US" altLang="zh-TW" dirty="0" err="1" smtClean="0"/>
              <a:t>Sf</a:t>
            </a:r>
            <a:r>
              <a:rPr lang="zh-TW" altLang="en-US" dirty="0" smtClean="0"/>
              <a:t> 中的一個比較熱門的區域 每天大約有</a:t>
            </a:r>
            <a:r>
              <a:rPr lang="en-US" altLang="zh-TW" dirty="0" smtClean="0"/>
              <a:t>2700 </a:t>
            </a:r>
            <a:r>
              <a:rPr lang="zh-TW" altLang="en-US" dirty="0" smtClean="0"/>
              <a:t>個使用者經過此區</a:t>
            </a:r>
            <a:r>
              <a:rPr lang="en-US" altLang="zh-TW" dirty="0" smtClean="0"/>
              <a:t>.. </a:t>
            </a:r>
            <a:r>
              <a:rPr lang="zh-TW" altLang="en-US" dirty="0" smtClean="0"/>
              <a:t>若我們假設每個使用者只下載 </a:t>
            </a:r>
            <a:r>
              <a:rPr lang="en-US" altLang="zh-TW" dirty="0" smtClean="0"/>
              <a:t>10%</a:t>
            </a:r>
            <a:r>
              <a:rPr lang="zh-TW" altLang="en-US" dirty="0" smtClean="0"/>
              <a:t>的資料量</a:t>
            </a:r>
            <a:r>
              <a:rPr lang="en-US" altLang="zh-TW" dirty="0" smtClean="0"/>
              <a:t>, </a:t>
            </a:r>
            <a:r>
              <a:rPr lang="zh-TW" altLang="en-US" dirty="0" smtClean="0"/>
              <a:t>則此區域每天會有</a:t>
            </a:r>
            <a:r>
              <a:rPr lang="en-US" altLang="zh-TW" dirty="0" smtClean="0"/>
              <a:t>94.5GB</a:t>
            </a:r>
            <a:r>
              <a:rPr lang="zh-TW" altLang="en-US" dirty="0" smtClean="0"/>
              <a:t>的資料流量</a:t>
            </a:r>
            <a:r>
              <a:rPr lang="en-US" altLang="zh-TW" dirty="0" smtClean="0"/>
              <a:t>.. </a:t>
            </a:r>
            <a:r>
              <a:rPr lang="zh-TW" altLang="en-US" dirty="0" smtClean="0"/>
              <a:t>而在</a:t>
            </a:r>
            <a:r>
              <a:rPr lang="en-US" altLang="zh-TW" dirty="0" err="1" smtClean="0"/>
              <a:t>sf</a:t>
            </a:r>
            <a:r>
              <a:rPr lang="en-US" altLang="zh-TW" dirty="0" smtClean="0"/>
              <a:t> </a:t>
            </a:r>
            <a:r>
              <a:rPr lang="zh-TW" altLang="en-US" dirty="0" smtClean="0"/>
              <a:t>中有 </a:t>
            </a:r>
            <a:r>
              <a:rPr lang="en-US" altLang="zh-TW" dirty="0" smtClean="0"/>
              <a:t>?? </a:t>
            </a:r>
            <a:r>
              <a:rPr lang="zh-TW" altLang="en-US" dirty="0" smtClean="0"/>
              <a:t>個區域</a:t>
            </a:r>
            <a:r>
              <a:rPr lang="en-US" altLang="zh-TW" dirty="0" smtClean="0"/>
              <a:t>.. </a:t>
            </a:r>
            <a:r>
              <a:rPr lang="zh-TW" altLang="en-US" dirty="0" smtClean="0"/>
              <a:t>為了要在提昇系統的可擴充性</a:t>
            </a:r>
            <a:r>
              <a:rPr lang="en-US" altLang="zh-TW" dirty="0" smtClean="0"/>
              <a:t>, </a:t>
            </a:r>
            <a:r>
              <a:rPr lang="zh-TW" altLang="en-US" dirty="0" smtClean="0"/>
              <a:t>則提出利用</a:t>
            </a:r>
            <a:r>
              <a:rPr lang="en-US" altLang="zh-TW" dirty="0" smtClean="0"/>
              <a:t>p2p </a:t>
            </a:r>
            <a:r>
              <a:rPr lang="zh-TW" altLang="en-US" dirty="0" smtClean="0"/>
              <a:t>的方式來傳輸資料</a:t>
            </a:r>
            <a:r>
              <a:rPr lang="en-US" altLang="zh-TW" dirty="0" smtClean="0"/>
              <a:t>. </a:t>
            </a:r>
            <a:r>
              <a:rPr lang="zh-TW" altLang="en-US" dirty="0" smtClean="0"/>
              <a:t>達到讓更多人同時使用系統的需求</a:t>
            </a:r>
            <a:r>
              <a:rPr lang="en-US" altLang="zh-TW" dirty="0" smtClean="0"/>
              <a:t>.</a:t>
            </a:r>
          </a:p>
          <a:p>
            <a:endParaRPr lang="en-US" altLang="zh-TW" dirty="0" smtClean="0"/>
          </a:p>
          <a:p>
            <a:r>
              <a:rPr lang="en-US" altLang="zh-TW" dirty="0" smtClean="0"/>
              <a:t> </a:t>
            </a:r>
          </a:p>
          <a:p>
            <a:r>
              <a:rPr lang="en-US" altLang="zh-TW" dirty="0" smtClean="0"/>
              <a:t>08 April,</a:t>
            </a:r>
            <a:r>
              <a:rPr lang="en-US" altLang="zh-TW" baseline="0" dirty="0" smtClean="0"/>
              <a:t> official information 14150 regions</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9</a:t>
            </a:fld>
            <a:endParaRPr lang="en-US" altLang="zh-TW"/>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透過</a:t>
            </a:r>
            <a:r>
              <a:rPr lang="en-US" altLang="zh-TW" dirty="0" smtClean="0"/>
              <a:t>3d streaming </a:t>
            </a:r>
            <a:r>
              <a:rPr lang="zh-TW" altLang="en-US" dirty="0" smtClean="0"/>
              <a:t>大幅減少使用者在操作 虛擬世界時所需下載與安裝的資料量</a:t>
            </a:r>
            <a:r>
              <a:rPr lang="en-US" altLang="zh-TW" dirty="0" smtClean="0"/>
              <a:t>, </a:t>
            </a:r>
            <a:r>
              <a:rPr lang="zh-TW" altLang="en-US" dirty="0" smtClean="0"/>
              <a:t>但即使如此我們仍然面對在傳統 </a:t>
            </a:r>
            <a:r>
              <a:rPr lang="en-US" altLang="zh-TW" dirty="0" smtClean="0"/>
              <a:t>c/s </a:t>
            </a:r>
            <a:r>
              <a:rPr lang="zh-TW" altLang="en-US" dirty="0" smtClean="0"/>
              <a:t>架構底下</a:t>
            </a:r>
            <a:r>
              <a:rPr lang="en-US" altLang="zh-TW" dirty="0" smtClean="0"/>
              <a:t>, </a:t>
            </a:r>
            <a:r>
              <a:rPr lang="zh-TW" altLang="en-US" dirty="0" smtClean="0"/>
              <a:t>的伺服器頻寬限制</a:t>
            </a:r>
            <a:r>
              <a:rPr lang="en-US" altLang="zh-TW" dirty="0" smtClean="0"/>
              <a:t>. </a:t>
            </a:r>
          </a:p>
          <a:p>
            <a:endParaRPr lang="en-US" altLang="zh-TW" dirty="0" smtClean="0"/>
          </a:p>
          <a:p>
            <a:r>
              <a:rPr lang="zh-TW" altLang="en-US" dirty="0" smtClean="0"/>
              <a:t>此為傳統 </a:t>
            </a:r>
            <a:r>
              <a:rPr lang="en-US" altLang="zh-TW" dirty="0" smtClean="0"/>
              <a:t>c/s </a:t>
            </a:r>
            <a:r>
              <a:rPr lang="zh-TW" altLang="en-US" dirty="0" smtClean="0"/>
              <a:t>架構下 </a:t>
            </a:r>
            <a:r>
              <a:rPr lang="en-US" altLang="zh-TW" dirty="0" smtClean="0"/>
              <a:t>3d streaming</a:t>
            </a:r>
            <a:r>
              <a:rPr lang="en-US" altLang="zh-TW" baseline="0" dirty="0" smtClean="0"/>
              <a:t> </a:t>
            </a:r>
            <a:r>
              <a:rPr lang="zh-TW" altLang="en-US" baseline="0" dirty="0" smtClean="0"/>
              <a:t>的流程圖</a:t>
            </a:r>
            <a:r>
              <a:rPr lang="en-US" altLang="zh-TW" dirty="0" smtClean="0"/>
              <a:t>, </a:t>
            </a:r>
            <a:r>
              <a:rPr lang="zh-TW" altLang="en-US" dirty="0" smtClean="0"/>
              <a:t>當使用者透過</a:t>
            </a:r>
            <a:r>
              <a:rPr lang="en-US" altLang="zh-TW" dirty="0" smtClean="0"/>
              <a:t>server </a:t>
            </a:r>
            <a:r>
              <a:rPr lang="zh-TW" altLang="en-US" dirty="0" smtClean="0"/>
              <a:t>通知得知在視野所及的物件後</a:t>
            </a:r>
            <a:r>
              <a:rPr lang="en-US" altLang="zh-TW" dirty="0" smtClean="0"/>
              <a:t>, </a:t>
            </a:r>
            <a:r>
              <a:rPr lang="zh-TW" altLang="en-US" dirty="0" smtClean="0"/>
              <a:t>會向伺服器要求資料下載</a:t>
            </a:r>
            <a:r>
              <a:rPr lang="en-US" altLang="zh-TW" dirty="0" smtClean="0"/>
              <a:t>, </a:t>
            </a:r>
            <a:r>
              <a:rPr lang="zh-TW" altLang="en-US" dirty="0" smtClean="0"/>
              <a:t>這是一個被廣泛使用的架構</a:t>
            </a:r>
            <a:r>
              <a:rPr lang="en-US" altLang="zh-TW" dirty="0" smtClean="0"/>
              <a:t>,</a:t>
            </a:r>
            <a:r>
              <a:rPr lang="zh-TW" altLang="en-US" dirty="0" smtClean="0"/>
              <a:t> 如</a:t>
            </a:r>
            <a:r>
              <a:rPr lang="en-US" altLang="zh-TW" dirty="0" smtClean="0"/>
              <a:t>second</a:t>
            </a:r>
            <a:r>
              <a:rPr lang="zh-TW" altLang="en-US" dirty="0" smtClean="0"/>
              <a:t> </a:t>
            </a:r>
            <a:r>
              <a:rPr lang="en-US" altLang="zh-TW" dirty="0" smtClean="0"/>
              <a:t>life… </a:t>
            </a:r>
            <a:r>
              <a:rPr lang="zh-TW" altLang="en-US" dirty="0" smtClean="0"/>
              <a:t>但在其他研究發現</a:t>
            </a:r>
            <a:r>
              <a:rPr lang="en-US" altLang="zh-TW" dirty="0" smtClean="0"/>
              <a:t>, </a:t>
            </a:r>
            <a:r>
              <a:rPr lang="zh-TW" altLang="en-US" dirty="0" smtClean="0"/>
              <a:t>在 </a:t>
            </a:r>
            <a:r>
              <a:rPr lang="en-US" altLang="zh-TW" dirty="0" err="1" smtClean="0"/>
              <a:t>sf</a:t>
            </a:r>
            <a:r>
              <a:rPr lang="en-US" altLang="zh-TW" dirty="0" smtClean="0"/>
              <a:t> </a:t>
            </a:r>
            <a:r>
              <a:rPr lang="zh-TW" altLang="en-US" dirty="0" smtClean="0"/>
              <a:t>中約有</a:t>
            </a:r>
            <a:r>
              <a:rPr lang="en-US" altLang="zh-TW" dirty="0" smtClean="0"/>
              <a:t>61 – 88 %, </a:t>
            </a:r>
            <a:r>
              <a:rPr lang="zh-TW" altLang="en-US" dirty="0" smtClean="0"/>
              <a:t>我們換個方式來表示</a:t>
            </a:r>
            <a:r>
              <a:rPr lang="en-US" altLang="zh-TW" dirty="0" smtClean="0"/>
              <a:t>..</a:t>
            </a:r>
            <a:r>
              <a:rPr lang="zh-TW" altLang="en-US" dirty="0" smtClean="0"/>
              <a:t> </a:t>
            </a:r>
            <a:r>
              <a:rPr lang="en-US" altLang="zh-TW" dirty="0" err="1" smtClean="0"/>
              <a:t>Sf</a:t>
            </a:r>
            <a:r>
              <a:rPr lang="zh-TW" altLang="en-US" dirty="0" smtClean="0"/>
              <a:t> 中的一個比較熱門的區域 每天大約有</a:t>
            </a:r>
            <a:r>
              <a:rPr lang="en-US" altLang="zh-TW" dirty="0" smtClean="0"/>
              <a:t>2700 </a:t>
            </a:r>
            <a:r>
              <a:rPr lang="zh-TW" altLang="en-US" dirty="0" smtClean="0"/>
              <a:t>個使用者經過此區</a:t>
            </a:r>
            <a:r>
              <a:rPr lang="en-US" altLang="zh-TW" dirty="0" smtClean="0"/>
              <a:t>.. </a:t>
            </a:r>
            <a:r>
              <a:rPr lang="zh-TW" altLang="en-US" dirty="0" smtClean="0"/>
              <a:t>若我們假設每個使用者只下載 </a:t>
            </a:r>
            <a:r>
              <a:rPr lang="en-US" altLang="zh-TW" dirty="0" smtClean="0"/>
              <a:t>10%</a:t>
            </a:r>
            <a:r>
              <a:rPr lang="zh-TW" altLang="en-US" dirty="0" smtClean="0"/>
              <a:t>的資料量</a:t>
            </a:r>
            <a:r>
              <a:rPr lang="en-US" altLang="zh-TW" dirty="0" smtClean="0"/>
              <a:t>, </a:t>
            </a:r>
            <a:r>
              <a:rPr lang="zh-TW" altLang="en-US" dirty="0" smtClean="0"/>
              <a:t>則此區域每天會有</a:t>
            </a:r>
            <a:r>
              <a:rPr lang="en-US" altLang="zh-TW" dirty="0" smtClean="0"/>
              <a:t>94.5GB</a:t>
            </a:r>
            <a:r>
              <a:rPr lang="zh-TW" altLang="en-US" dirty="0" smtClean="0"/>
              <a:t>的資料流量</a:t>
            </a:r>
            <a:r>
              <a:rPr lang="en-US" altLang="zh-TW" dirty="0" smtClean="0"/>
              <a:t>.. </a:t>
            </a:r>
            <a:r>
              <a:rPr lang="zh-TW" altLang="en-US" dirty="0" smtClean="0"/>
              <a:t>而在</a:t>
            </a:r>
            <a:r>
              <a:rPr lang="en-US" altLang="zh-TW" dirty="0" err="1" smtClean="0"/>
              <a:t>sf</a:t>
            </a:r>
            <a:r>
              <a:rPr lang="en-US" altLang="zh-TW" dirty="0" smtClean="0"/>
              <a:t> </a:t>
            </a:r>
            <a:r>
              <a:rPr lang="zh-TW" altLang="en-US" dirty="0" smtClean="0"/>
              <a:t>中有 </a:t>
            </a:r>
            <a:r>
              <a:rPr lang="en-US" altLang="zh-TW" dirty="0" smtClean="0"/>
              <a:t>?? </a:t>
            </a:r>
            <a:r>
              <a:rPr lang="zh-TW" altLang="en-US" dirty="0" smtClean="0"/>
              <a:t>個區域</a:t>
            </a:r>
            <a:r>
              <a:rPr lang="en-US" altLang="zh-TW" dirty="0" smtClean="0"/>
              <a:t>.. </a:t>
            </a:r>
            <a:r>
              <a:rPr lang="zh-TW" altLang="en-US" dirty="0" smtClean="0"/>
              <a:t>為了要在提昇系統的可擴充性</a:t>
            </a:r>
            <a:r>
              <a:rPr lang="en-US" altLang="zh-TW" dirty="0" smtClean="0"/>
              <a:t>, </a:t>
            </a:r>
            <a:r>
              <a:rPr lang="zh-TW" altLang="en-US" dirty="0" smtClean="0"/>
              <a:t>則提出利用</a:t>
            </a:r>
            <a:r>
              <a:rPr lang="en-US" altLang="zh-TW" dirty="0" smtClean="0"/>
              <a:t>p2p </a:t>
            </a:r>
            <a:r>
              <a:rPr lang="zh-TW" altLang="en-US" dirty="0" smtClean="0"/>
              <a:t>的方式來傳輸資料</a:t>
            </a:r>
            <a:r>
              <a:rPr lang="en-US" altLang="zh-TW" dirty="0" smtClean="0"/>
              <a:t>. </a:t>
            </a:r>
            <a:r>
              <a:rPr lang="zh-TW" altLang="en-US" dirty="0" smtClean="0"/>
              <a:t>達到讓更多人同時使用系統的需求</a:t>
            </a:r>
            <a:r>
              <a:rPr lang="en-US" altLang="zh-TW" dirty="0" smtClean="0"/>
              <a:t>.</a:t>
            </a:r>
          </a:p>
          <a:p>
            <a:endParaRPr lang="en-US" altLang="zh-TW" dirty="0" smtClean="0"/>
          </a:p>
          <a:p>
            <a:r>
              <a:rPr lang="en-US" altLang="zh-TW" dirty="0" smtClean="0"/>
              <a:t> </a:t>
            </a:r>
          </a:p>
          <a:p>
            <a:r>
              <a:rPr lang="en-US" altLang="zh-TW" dirty="0" smtClean="0"/>
              <a:t>08 April,</a:t>
            </a:r>
            <a:r>
              <a:rPr lang="en-US" altLang="zh-TW" baseline="0" dirty="0" smtClean="0"/>
              <a:t> official information 14150 regions</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10</a:t>
            </a:fld>
            <a:endParaRPr lang="en-US" altLang="zh-TW"/>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在此我們要介紹的相關研究是一套 </a:t>
            </a:r>
            <a:r>
              <a:rPr lang="en-US" altLang="zh-TW" dirty="0" smtClean="0"/>
              <a:t>p2p</a:t>
            </a:r>
            <a:r>
              <a:rPr lang="zh-TW" altLang="en-US" dirty="0" smtClean="0"/>
              <a:t>與主從市架構混合的 </a:t>
            </a:r>
            <a:r>
              <a:rPr lang="en-US" altLang="zh-TW" dirty="0" smtClean="0"/>
              <a:t>3d</a:t>
            </a:r>
            <a:r>
              <a:rPr lang="zh-TW" altLang="en-US" dirty="0" smtClean="0"/>
              <a:t> </a:t>
            </a:r>
            <a:r>
              <a:rPr lang="en-US" altLang="zh-TW" dirty="0" smtClean="0"/>
              <a:t>streaming </a:t>
            </a:r>
            <a:r>
              <a:rPr lang="zh-TW" altLang="en-US" dirty="0" smtClean="0"/>
              <a:t>平台</a:t>
            </a:r>
            <a:r>
              <a:rPr lang="en-US" altLang="zh-TW" dirty="0" smtClean="0"/>
              <a:t>, FLoD…. </a:t>
            </a:r>
            <a:r>
              <a:rPr lang="zh-TW" altLang="en-US" dirty="0" smtClean="0"/>
              <a:t>在此架構中</a:t>
            </a:r>
            <a:r>
              <a:rPr lang="en-US" altLang="zh-TW" dirty="0" smtClean="0"/>
              <a:t>,</a:t>
            </a:r>
            <a:r>
              <a:rPr lang="en-US" altLang="zh-TW" baseline="0" dirty="0" smtClean="0"/>
              <a:t> </a:t>
            </a:r>
            <a:r>
              <a:rPr lang="zh-TW" altLang="en-US" baseline="0" dirty="0" smtClean="0"/>
              <a:t>使用者會有一個感興趣範圍</a:t>
            </a:r>
            <a:r>
              <a:rPr lang="en-US" altLang="zh-TW" baseline="0" dirty="0" smtClean="0"/>
              <a:t>, </a:t>
            </a:r>
            <a:r>
              <a:rPr lang="zh-TW" altLang="en-US" baseline="0" dirty="0" smtClean="0"/>
              <a:t>我們稱此範圍為 </a:t>
            </a:r>
            <a:r>
              <a:rPr lang="en-US" altLang="zh-TW" baseline="0" dirty="0" smtClean="0"/>
              <a:t>AOI, </a:t>
            </a:r>
            <a:r>
              <a:rPr lang="zh-TW" altLang="en-US" baseline="0" dirty="0" smtClean="0"/>
              <a:t>在此範圍內的其他使用者我們稱之為</a:t>
            </a:r>
            <a:r>
              <a:rPr lang="en-US" altLang="zh-TW" baseline="0" dirty="0" smtClean="0"/>
              <a:t>AOI </a:t>
            </a:r>
            <a:r>
              <a:rPr lang="zh-TW" altLang="en-US" baseline="0" dirty="0" smtClean="0"/>
              <a:t>鄰居</a:t>
            </a:r>
            <a:endParaRPr lang="en-US" altLang="zh-TW" baseline="0" dirty="0" smtClean="0"/>
          </a:p>
          <a:p>
            <a:endParaRPr lang="en-US" altLang="zh-TW" baseline="0" dirty="0" smtClean="0"/>
          </a:p>
          <a:p>
            <a:r>
              <a:rPr lang="zh-TW" altLang="en-US" baseline="0" dirty="0" smtClean="0"/>
              <a:t>在此架構下</a:t>
            </a:r>
            <a:r>
              <a:rPr lang="en-US" altLang="zh-TW" baseline="0" dirty="0" smtClean="0"/>
              <a:t>, </a:t>
            </a:r>
            <a:r>
              <a:rPr lang="zh-TW" altLang="en-US" baseline="0" dirty="0" smtClean="0"/>
              <a:t>使用者會試著向</a:t>
            </a:r>
            <a:r>
              <a:rPr lang="en-US" altLang="zh-TW" baseline="0" dirty="0" smtClean="0"/>
              <a:t>AOI</a:t>
            </a:r>
            <a:r>
              <a:rPr lang="zh-TW" altLang="en-US" baseline="0" dirty="0" smtClean="0"/>
              <a:t>鄰居下載所需的物件資料</a:t>
            </a:r>
            <a:r>
              <a:rPr lang="en-US" altLang="zh-TW" baseline="0" dirty="0" smtClean="0"/>
              <a:t>(AOI</a:t>
            </a:r>
            <a:r>
              <a:rPr lang="zh-TW" altLang="en-US" baseline="0" dirty="0" smtClean="0"/>
              <a:t>範圍內的物件資料</a:t>
            </a:r>
            <a:r>
              <a:rPr lang="en-US" altLang="zh-TW" baseline="0" dirty="0" smtClean="0"/>
              <a:t>), </a:t>
            </a:r>
            <a:r>
              <a:rPr lang="zh-TW" altLang="en-US" baseline="0" dirty="0" smtClean="0"/>
              <a:t>倘若範圍內的鄰居都無法提供下載</a:t>
            </a:r>
            <a:r>
              <a:rPr lang="en-US" altLang="zh-TW" baseline="0" dirty="0" smtClean="0"/>
              <a:t>, </a:t>
            </a:r>
            <a:r>
              <a:rPr lang="zh-TW" altLang="en-US" baseline="0" dirty="0" smtClean="0"/>
              <a:t>則轉由向伺服器下載</a:t>
            </a:r>
            <a:r>
              <a:rPr lang="en-US" altLang="zh-TW" baseline="0" dirty="0" smtClean="0"/>
              <a:t>. </a:t>
            </a:r>
          </a:p>
          <a:p>
            <a:r>
              <a:rPr lang="zh-TW" altLang="en-US" baseline="0" dirty="0" smtClean="0"/>
              <a:t>伺服器負責提供第一分資料給試用者群</a:t>
            </a:r>
            <a:r>
              <a:rPr lang="en-US" altLang="zh-TW" baseline="0" dirty="0" smtClean="0"/>
              <a:t>… </a:t>
            </a:r>
            <a:r>
              <a:rPr lang="zh-TW" altLang="en-US" baseline="0" dirty="0" smtClean="0"/>
              <a:t>之後在讓使用者們透過</a:t>
            </a:r>
            <a:r>
              <a:rPr lang="en-US" altLang="zh-TW" baseline="0" dirty="0" smtClean="0"/>
              <a:t>p2p </a:t>
            </a:r>
            <a:r>
              <a:rPr lang="zh-TW" altLang="en-US" baseline="0" dirty="0" smtClean="0"/>
              <a:t>網路層和</a:t>
            </a:r>
            <a:r>
              <a:rPr lang="en-US" altLang="zh-TW" baseline="0" dirty="0" smtClean="0"/>
              <a:t>AOI</a:t>
            </a:r>
            <a:r>
              <a:rPr lang="zh-TW" altLang="en-US" baseline="0" dirty="0" smtClean="0"/>
              <a:t>鄰居相互分享所需的資料</a:t>
            </a:r>
            <a:r>
              <a:rPr lang="en-US" altLang="zh-TW" baseline="0" dirty="0" smtClean="0"/>
              <a:t>.</a:t>
            </a:r>
          </a:p>
          <a:p>
            <a:endParaRPr lang="en-US" altLang="zh-TW" baseline="0" dirty="0" smtClean="0"/>
          </a:p>
          <a:p>
            <a:r>
              <a:rPr lang="zh-TW" altLang="en-US" baseline="0" dirty="0" smtClean="0"/>
              <a:t>此為</a:t>
            </a:r>
            <a:r>
              <a:rPr lang="en-US" altLang="zh-TW" baseline="0" dirty="0" smtClean="0"/>
              <a:t>FLoD</a:t>
            </a:r>
            <a:r>
              <a:rPr lang="zh-TW" altLang="en-US" baseline="0" dirty="0" smtClean="0"/>
              <a:t>的意識圖</a:t>
            </a:r>
            <a:r>
              <a:rPr lang="en-US" altLang="zh-TW" baseline="0" dirty="0" smtClean="0"/>
              <a:t>.. </a:t>
            </a:r>
            <a:r>
              <a:rPr lang="zh-TW" altLang="en-US" baseline="0" dirty="0" smtClean="0"/>
              <a:t>首先</a:t>
            </a:r>
            <a:r>
              <a:rPr lang="en-US" altLang="zh-TW" baseline="0" dirty="0" smtClean="0"/>
              <a:t>FLoD</a:t>
            </a:r>
            <a:r>
              <a:rPr lang="zh-TW" altLang="en-US" baseline="0" dirty="0" smtClean="0"/>
              <a:t>會將虛擬世界切割為數個固定大小的場景</a:t>
            </a:r>
            <a:r>
              <a:rPr lang="en-US" altLang="zh-TW" baseline="0" dirty="0" smtClean="0"/>
              <a:t>, </a:t>
            </a:r>
            <a:r>
              <a:rPr lang="zh-TW" altLang="en-US" baseline="0" dirty="0" smtClean="0"/>
              <a:t>而使用者會根據所在位置推測出所需的場景</a:t>
            </a:r>
            <a:r>
              <a:rPr lang="en-US" altLang="zh-TW" baseline="0" dirty="0" smtClean="0"/>
              <a:t>… </a:t>
            </a:r>
            <a:r>
              <a:rPr lang="zh-TW" altLang="en-US" baseline="0" dirty="0" smtClean="0"/>
              <a:t>之後向</a:t>
            </a:r>
            <a:r>
              <a:rPr lang="en-US" altLang="zh-TW" baseline="0" dirty="0" smtClean="0"/>
              <a:t>server </a:t>
            </a:r>
            <a:r>
              <a:rPr lang="zh-TW" altLang="en-US" baseline="0" dirty="0" smtClean="0"/>
              <a:t>下載場景描述的用來得支桿興趣場景的相關資訊</a:t>
            </a:r>
            <a:r>
              <a:rPr lang="en-US" altLang="zh-TW" baseline="0" dirty="0" smtClean="0"/>
              <a:t>(</a:t>
            </a:r>
            <a:r>
              <a:rPr lang="zh-TW" altLang="en-US" baseline="0" dirty="0" smtClean="0"/>
              <a:t>像是此場景中有多少物件存在等</a:t>
            </a:r>
            <a:r>
              <a:rPr lang="en-US" altLang="zh-TW" baseline="0" dirty="0" smtClean="0"/>
              <a:t>)..  </a:t>
            </a:r>
            <a:r>
              <a:rPr lang="zh-TW" altLang="en-US" baseline="0" dirty="0" smtClean="0"/>
              <a:t>當使用者得知有哪些物件後 會像</a:t>
            </a:r>
            <a:r>
              <a:rPr lang="en-US" altLang="zh-TW" baseline="0" dirty="0" smtClean="0"/>
              <a:t>AOI</a:t>
            </a:r>
            <a:r>
              <a:rPr lang="zh-TW" altLang="en-US" baseline="0" dirty="0" smtClean="0"/>
              <a:t>鄰居尋問是否有所擁有的物件</a:t>
            </a:r>
            <a:r>
              <a:rPr lang="en-US" altLang="zh-TW" baseline="0" dirty="0" smtClean="0"/>
              <a:t>, </a:t>
            </a:r>
            <a:r>
              <a:rPr lang="zh-TW" altLang="en-US" baseline="0" dirty="0" smtClean="0"/>
              <a:t>若</a:t>
            </a:r>
            <a:r>
              <a:rPr lang="en-US" altLang="zh-TW" baseline="0" dirty="0" smtClean="0"/>
              <a:t>AOI</a:t>
            </a:r>
            <a:r>
              <a:rPr lang="zh-TW" altLang="en-US" baseline="0" dirty="0" smtClean="0"/>
              <a:t>鄰居都沒有則會轉向伺服器請求</a:t>
            </a:r>
            <a:r>
              <a:rPr lang="en-US" altLang="zh-TW" baseline="0" dirty="0" smtClean="0"/>
              <a:t>….</a:t>
            </a:r>
            <a:endParaRPr lang="zh-TW" altLang="en-US" dirty="0"/>
          </a:p>
        </p:txBody>
      </p:sp>
      <p:sp>
        <p:nvSpPr>
          <p:cNvPr id="4" name="投影片編號版面配置區 3"/>
          <p:cNvSpPr>
            <a:spLocks noGrp="1"/>
          </p:cNvSpPr>
          <p:nvPr>
            <p:ph type="sldNum" sz="quarter" idx="10"/>
          </p:nvPr>
        </p:nvSpPr>
        <p:spPr/>
        <p:txBody>
          <a:bodyPr/>
          <a:lstStyle/>
          <a:p>
            <a:fld id="{9A1AFAE8-ED49-4C3A-8710-BF3840D68422}" type="slidenum">
              <a:rPr lang="en-US" altLang="zh-TW" smtClean="0"/>
              <a:pPr/>
              <a:t>11</a:t>
            </a:fld>
            <a:endParaRPr lang="en-US" altLang="zh-TW"/>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C906B5-67FD-49A9-9152-B1460860D684}" type="slidenum">
              <a:rPr lang="en-US" altLang="zh-TW"/>
              <a:pPr/>
              <a:t>12</a:t>
            </a:fld>
            <a:endParaRPr lang="en-US" altLang="zh-TW"/>
          </a:p>
        </p:txBody>
      </p:sp>
      <p:sp>
        <p:nvSpPr>
          <p:cNvPr id="130050" name="Rectangle 2"/>
          <p:cNvSpPr txBox="1">
            <a:spLocks noGrp="1" noRot="1" noChangeAspect="1" noChangeArrowheads="1" noTextEdit="1"/>
          </p:cNvSpPr>
          <p:nvPr>
            <p:ph type="sldImg"/>
          </p:nvPr>
        </p:nvSpPr>
        <p:spPr>
          <a:ln/>
        </p:spPr>
      </p:sp>
      <p:sp>
        <p:nvSpPr>
          <p:cNvPr id="130051" name="Rectangle 3"/>
          <p:cNvSpPr txBox="1">
            <a:spLocks noGrp="1" noChangeArrowheads="1"/>
          </p:cNvSpPr>
          <p:nvPr>
            <p:ph type="body" idx="1"/>
          </p:nvPr>
        </p:nvSpPr>
        <p:spPr>
          <a:xfrm>
            <a:off x="685800" y="4343400"/>
            <a:ext cx="5486400" cy="4116388"/>
          </a:xfrm>
          <a:ln/>
        </p:spPr>
        <p:txBody>
          <a:bodyPr wrap="none" anchor="ct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4000" cy="6858000"/>
            <a:chOff x="0" y="0"/>
            <a:chExt cx="5760" cy="4320"/>
          </a:xfrm>
        </p:grpSpPr>
        <p:sp>
          <p:nvSpPr>
            <p:cNvPr id="512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0" lang="zh-TW" altLang="zh-TW" sz="2400">
                <a:latin typeface="Times New Roman" pitchFamily="18" charset="0"/>
              </a:endParaRPr>
            </a:p>
          </p:txBody>
        </p:sp>
        <p:sp>
          <p:nvSpPr>
            <p:cNvPr id="512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kumimoji="0" lang="zh-TW" altLang="zh-TW" sz="2400">
                <a:latin typeface="Times New Roman" pitchFamily="18" charset="0"/>
              </a:endParaRPr>
            </a:p>
          </p:txBody>
        </p:sp>
        <p:grpSp>
          <p:nvGrpSpPr>
            <p:cNvPr id="5125" name="Group 5"/>
            <p:cNvGrpSpPr>
              <a:grpSpLocks/>
            </p:cNvGrpSpPr>
            <p:nvPr/>
          </p:nvGrpSpPr>
          <p:grpSpPr bwMode="auto">
            <a:xfrm>
              <a:off x="0" y="672"/>
              <a:ext cx="1806" cy="1989"/>
              <a:chOff x="0" y="672"/>
              <a:chExt cx="1806" cy="1989"/>
            </a:xfrm>
          </p:grpSpPr>
          <p:sp>
            <p:nvSpPr>
              <p:cNvPr id="512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kumimoji="0" lang="zh-TW" altLang="zh-TW" sz="2400">
                  <a:latin typeface="Times New Roman" pitchFamily="18" charset="0"/>
                </a:endParaRPr>
              </a:p>
            </p:txBody>
          </p:sp>
          <p:sp>
            <p:nvSpPr>
              <p:cNvPr id="512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kumimoji="0" lang="zh-TW" altLang="zh-TW" sz="2400">
                  <a:latin typeface="Times New Roman" pitchFamily="18" charset="0"/>
                </a:endParaRPr>
              </a:p>
            </p:txBody>
          </p:sp>
          <p:sp>
            <p:nvSpPr>
              <p:cNvPr id="512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kumimoji="0" lang="zh-TW" altLang="zh-TW" sz="2400">
                  <a:latin typeface="Times New Roman" pitchFamily="18" charset="0"/>
                </a:endParaRPr>
              </a:p>
            </p:txBody>
          </p:sp>
          <p:sp>
            <p:nvSpPr>
              <p:cNvPr id="512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kumimoji="0" lang="zh-TW" altLang="zh-TW" sz="2400">
                  <a:latin typeface="Times New Roman" pitchFamily="18" charset="0"/>
                </a:endParaRPr>
              </a:p>
            </p:txBody>
          </p:sp>
          <p:sp>
            <p:nvSpPr>
              <p:cNvPr id="513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kumimoji="0" lang="zh-TW" altLang="zh-TW" sz="2400">
                  <a:latin typeface="Times New Roman" pitchFamily="18" charset="0"/>
                </a:endParaRPr>
              </a:p>
            </p:txBody>
          </p:sp>
          <p:sp>
            <p:nvSpPr>
              <p:cNvPr id="513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kumimoji="0" lang="zh-TW" altLang="zh-TW" sz="2400">
                  <a:latin typeface="Times New Roman" pitchFamily="18" charset="0"/>
                </a:endParaRPr>
              </a:p>
            </p:txBody>
          </p:sp>
          <p:sp>
            <p:nvSpPr>
              <p:cNvPr id="513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kumimoji="0" lang="zh-TW" altLang="zh-TW" sz="2400">
                  <a:latin typeface="Times New Roman" pitchFamily="18" charset="0"/>
                </a:endParaRPr>
              </a:p>
            </p:txBody>
          </p:sp>
          <p:sp>
            <p:nvSpPr>
              <p:cNvPr id="513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kumimoji="0" lang="zh-TW" altLang="zh-TW" sz="2400">
                  <a:latin typeface="Times New Roman" pitchFamily="18" charset="0"/>
                </a:endParaRPr>
              </a:p>
            </p:txBody>
          </p:sp>
          <p:sp>
            <p:nvSpPr>
              <p:cNvPr id="513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kumimoji="0" lang="zh-TW" altLang="zh-TW" sz="2400">
                  <a:latin typeface="Times New Roman" pitchFamily="18" charset="0"/>
                </a:endParaRPr>
              </a:p>
            </p:txBody>
          </p:sp>
          <p:sp>
            <p:nvSpPr>
              <p:cNvPr id="513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kumimoji="0" lang="zh-TW" altLang="zh-TW" sz="2400">
                  <a:latin typeface="Times New Roman" pitchFamily="18" charset="0"/>
                </a:endParaRPr>
              </a:p>
            </p:txBody>
          </p:sp>
        </p:grpSp>
      </p:grpSp>
      <p:sp>
        <p:nvSpPr>
          <p:cNvPr id="5136" name="Rectangle 16"/>
          <p:cNvSpPr>
            <a:spLocks noGrp="1" noChangeArrowheads="1"/>
          </p:cNvSpPr>
          <p:nvPr>
            <p:ph type="dt" sz="half" idx="2"/>
          </p:nvPr>
        </p:nvSpPr>
        <p:spPr>
          <a:xfrm>
            <a:off x="457200" y="6248400"/>
            <a:ext cx="2133600" cy="457200"/>
          </a:xfrm>
        </p:spPr>
        <p:txBody>
          <a:bodyPr/>
          <a:lstStyle>
            <a:lvl1pPr>
              <a:defRPr/>
            </a:lvl1pPr>
          </a:lstStyle>
          <a:p>
            <a:endParaRPr lang="en-US" altLang="zh-TW"/>
          </a:p>
        </p:txBody>
      </p:sp>
      <p:sp>
        <p:nvSpPr>
          <p:cNvPr id="5137" name="Rectangle 17"/>
          <p:cNvSpPr>
            <a:spLocks noGrp="1" noChangeArrowheads="1"/>
          </p:cNvSpPr>
          <p:nvPr>
            <p:ph type="ftr" sz="quarter" idx="3"/>
          </p:nvPr>
        </p:nvSpPr>
        <p:spPr>
          <a:xfrm>
            <a:off x="3124200" y="6248400"/>
            <a:ext cx="2895600" cy="457200"/>
          </a:xfrm>
        </p:spPr>
        <p:txBody>
          <a:bodyPr/>
          <a:lstStyle>
            <a:lvl1pPr algn="ctr">
              <a:defRPr b="0" i="0">
                <a:solidFill>
                  <a:schemeClr val="tx1"/>
                </a:solidFill>
              </a:defRPr>
            </a:lvl1pPr>
          </a:lstStyle>
          <a:p>
            <a:endParaRPr lang="en-US" altLang="zh-TW"/>
          </a:p>
        </p:txBody>
      </p:sp>
      <p:sp>
        <p:nvSpPr>
          <p:cNvPr id="5138" name="Rectangle 18"/>
          <p:cNvSpPr>
            <a:spLocks noGrp="1" noChangeArrowheads="1"/>
          </p:cNvSpPr>
          <p:nvPr>
            <p:ph type="sldNum" sz="quarter" idx="4"/>
          </p:nvPr>
        </p:nvSpPr>
        <p:spPr>
          <a:xfrm>
            <a:off x="6553200" y="6248400"/>
            <a:ext cx="2133600" cy="457200"/>
          </a:xfrm>
        </p:spPr>
        <p:txBody>
          <a:bodyPr/>
          <a:lstStyle>
            <a:lvl1pPr>
              <a:defRPr/>
            </a:lvl1pPr>
          </a:lstStyle>
          <a:p>
            <a:fld id="{389E6B02-5E6B-47FC-9935-8858E8417CA1}" type="slidenum">
              <a:rPr lang="en-US" altLang="zh-TW"/>
              <a:pPr/>
              <a:t>‹#›</a:t>
            </a:fld>
            <a:endParaRPr lang="en-US" altLang="zh-TW"/>
          </a:p>
        </p:txBody>
      </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zh-TW" altLang="en-US"/>
              <a:t>按一下以編輯母片標題樣式</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zh-TW" altLang="en-US"/>
              <a:t>按一下以編輯母片副標題樣式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r>
              <a:rPr lang="en-US" altLang="zh-TW"/>
              <a:t>A</a:t>
            </a:r>
            <a:r>
              <a:rPr lang="en-US" altLang="zh-TW">
                <a:solidFill>
                  <a:schemeClr val="tx1"/>
                </a:solidFill>
              </a:rPr>
              <a:t>daptive </a:t>
            </a:r>
            <a:r>
              <a:rPr lang="en-US" altLang="zh-TW"/>
              <a:t>C</a:t>
            </a:r>
            <a:r>
              <a:rPr lang="en-US" altLang="zh-TW">
                <a:solidFill>
                  <a:schemeClr val="tx1"/>
                </a:solidFill>
              </a:rPr>
              <a:t>omputing and </a:t>
            </a:r>
            <a:r>
              <a:rPr lang="en-US" altLang="zh-TW"/>
              <a:t>N</a:t>
            </a:r>
            <a:r>
              <a:rPr lang="en-US" altLang="zh-TW">
                <a:solidFill>
                  <a:schemeClr val="tx1"/>
                </a:solidFill>
              </a:rPr>
              <a:t>etworking Laboratory Lab</a:t>
            </a:r>
          </a:p>
        </p:txBody>
      </p:sp>
      <p:sp>
        <p:nvSpPr>
          <p:cNvPr id="5" name="投影片編號版面配置區 4"/>
          <p:cNvSpPr>
            <a:spLocks noGrp="1"/>
          </p:cNvSpPr>
          <p:nvPr>
            <p:ph type="sldNum" sz="quarter" idx="11"/>
          </p:nvPr>
        </p:nvSpPr>
        <p:spPr/>
        <p:txBody>
          <a:bodyPr/>
          <a:lstStyle>
            <a:lvl1pPr>
              <a:defRPr/>
            </a:lvl1pPr>
          </a:lstStyle>
          <a:p>
            <a:fld id="{FA8E8125-5626-4840-BC31-2CDD1AD9D3DF}" type="slidenum">
              <a:rPr lang="en-US" altLang="zh-TW"/>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38925" y="457200"/>
            <a:ext cx="2058988" cy="54927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457200"/>
            <a:ext cx="6029325" cy="54927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r>
              <a:rPr lang="en-US" altLang="zh-TW"/>
              <a:t>A</a:t>
            </a:r>
            <a:r>
              <a:rPr lang="en-US" altLang="zh-TW">
                <a:solidFill>
                  <a:schemeClr val="tx1"/>
                </a:solidFill>
              </a:rPr>
              <a:t>daptive </a:t>
            </a:r>
            <a:r>
              <a:rPr lang="en-US" altLang="zh-TW"/>
              <a:t>C</a:t>
            </a:r>
            <a:r>
              <a:rPr lang="en-US" altLang="zh-TW">
                <a:solidFill>
                  <a:schemeClr val="tx1"/>
                </a:solidFill>
              </a:rPr>
              <a:t>omputing and </a:t>
            </a:r>
            <a:r>
              <a:rPr lang="en-US" altLang="zh-TW"/>
              <a:t>N</a:t>
            </a:r>
            <a:r>
              <a:rPr lang="en-US" altLang="zh-TW">
                <a:solidFill>
                  <a:schemeClr val="tx1"/>
                </a:solidFill>
              </a:rPr>
              <a:t>etworking Laboratory Lab</a:t>
            </a:r>
          </a:p>
        </p:txBody>
      </p:sp>
      <p:sp>
        <p:nvSpPr>
          <p:cNvPr id="5" name="投影片編號版面配置區 4"/>
          <p:cNvSpPr>
            <a:spLocks noGrp="1"/>
          </p:cNvSpPr>
          <p:nvPr>
            <p:ph type="sldNum" sz="quarter" idx="11"/>
          </p:nvPr>
        </p:nvSpPr>
        <p:spPr/>
        <p:txBody>
          <a:bodyPr/>
          <a:lstStyle>
            <a:lvl1pPr>
              <a:defRPr/>
            </a:lvl1pPr>
          </a:lstStyle>
          <a:p>
            <a:fld id="{28406FAA-2B9D-4B24-8810-CAC30C0C3125}" type="slidenum">
              <a:rPr lang="en-US" altLang="zh-TW"/>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圓角化對角線角落矩形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標題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10" name="日期版面配置區 9"/>
          <p:cNvSpPr>
            <a:spLocks noGrp="1"/>
          </p:cNvSpPr>
          <p:nvPr>
            <p:ph type="dt" sz="half" idx="10"/>
          </p:nvPr>
        </p:nvSpPr>
        <p:spPr>
          <a:xfrm>
            <a:off x="5562600" y="6509004"/>
            <a:ext cx="3002280" cy="274320"/>
          </a:xfrm>
        </p:spPr>
        <p:txBody>
          <a:bodyPr vert="horz" rtlCol="0"/>
          <a:lstStyle>
            <a:extLst/>
          </a:lstStyle>
          <a:p>
            <a:endParaRPr lang="en-US" altLang="zh-TW"/>
          </a:p>
        </p:txBody>
      </p:sp>
      <p:sp>
        <p:nvSpPr>
          <p:cNvPr id="11" name="投影片編號版面配置區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89E6B02-5E6B-47FC-9935-8858E8417CA1}" type="slidenum">
              <a:rPr lang="en-US" altLang="zh-TW" smtClean="0"/>
              <a:pPr/>
              <a:t>‹#›</a:t>
            </a:fld>
            <a:endParaRPr lang="en-US" altLang="zh-TW"/>
          </a:p>
        </p:txBody>
      </p:sp>
      <p:sp>
        <p:nvSpPr>
          <p:cNvPr id="12" name="頁尾版面配置區 11"/>
          <p:cNvSpPr>
            <a:spLocks noGrp="1"/>
          </p:cNvSpPr>
          <p:nvPr>
            <p:ph type="ftr" sz="quarter" idx="12"/>
          </p:nvPr>
        </p:nvSpPr>
        <p:spPr>
          <a:xfrm>
            <a:off x="1600200" y="6509004"/>
            <a:ext cx="3907464" cy="274320"/>
          </a:xfrm>
        </p:spPr>
        <p:txBody>
          <a:bodyPr vert="horz" rtlCol="0"/>
          <a:lstStyle>
            <a:extLst/>
          </a:lstStyle>
          <a:p>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矩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endParaRPr lang="en-US" altLang="zh-TW"/>
          </a:p>
        </p:txBody>
      </p:sp>
      <p:sp>
        <p:nvSpPr>
          <p:cNvPr id="5" name="頁尾版面配置區 4"/>
          <p:cNvSpPr>
            <a:spLocks noGrp="1"/>
          </p:cNvSpPr>
          <p:nvPr>
            <p:ph type="ftr" sz="quarter" idx="11"/>
          </p:nvPr>
        </p:nvSpPr>
        <p:spPr/>
        <p:txBody>
          <a:bodyPr/>
          <a:lstStyle>
            <a:extLst/>
          </a:lstStyle>
          <a:p>
            <a:r>
              <a:rPr lang="en-US" altLang="zh-TW" smtClean="0"/>
              <a:t>A</a:t>
            </a:r>
            <a:r>
              <a:rPr lang="en-US" altLang="zh-TW" smtClean="0">
                <a:solidFill>
                  <a:schemeClr val="tx1"/>
                </a:solidFill>
              </a:rPr>
              <a:t>daptive </a:t>
            </a:r>
            <a:r>
              <a:rPr lang="en-US" altLang="zh-TW" smtClean="0"/>
              <a:t>C</a:t>
            </a:r>
            <a:r>
              <a:rPr lang="en-US" altLang="zh-TW" smtClean="0">
                <a:solidFill>
                  <a:schemeClr val="tx1"/>
                </a:solidFill>
              </a:rPr>
              <a:t>omputing and </a:t>
            </a:r>
            <a:r>
              <a:rPr lang="en-US" altLang="zh-TW" smtClean="0"/>
              <a:t>N</a:t>
            </a:r>
            <a:r>
              <a:rPr lang="en-US" altLang="zh-TW" smtClean="0">
                <a:solidFill>
                  <a:schemeClr val="tx1"/>
                </a:solidFill>
              </a:rPr>
              <a:t>etworking Laboratory Lab</a:t>
            </a:r>
            <a:endParaRPr lang="en-US" altLang="zh-TW">
              <a:solidFill>
                <a:schemeClr val="tx1"/>
              </a:solidFill>
            </a:endParaRPr>
          </a:p>
        </p:txBody>
      </p:sp>
      <p:sp>
        <p:nvSpPr>
          <p:cNvPr id="6" name="投影片編號版面配置區 5"/>
          <p:cNvSpPr>
            <a:spLocks noGrp="1"/>
          </p:cNvSpPr>
          <p:nvPr>
            <p:ph type="sldNum" sz="quarter" idx="12"/>
          </p:nvPr>
        </p:nvSpPr>
        <p:spPr/>
        <p:txBody>
          <a:bodyPr/>
          <a:lstStyle>
            <a:extLst/>
          </a:lstStyle>
          <a:p>
            <a:fld id="{EAB884EB-8548-41BD-BD42-DC623E1F5290}" type="slidenum">
              <a:rPr lang="en-US" altLang="zh-TW" smtClean="0"/>
              <a:pPr/>
              <a:t>‹#›</a:t>
            </a:fld>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a:xfrm>
            <a:off x="5562600" y="6513670"/>
            <a:ext cx="3002280" cy="274320"/>
          </a:xfrm>
        </p:spPr>
        <p:txBody>
          <a:bodyPr vert="horz" rtlCol="0"/>
          <a:lstStyle>
            <a:extLst/>
          </a:lstStyle>
          <a:p>
            <a:endParaRPr lang="en-US" altLang="zh-TW"/>
          </a:p>
        </p:txBody>
      </p:sp>
      <p:sp>
        <p:nvSpPr>
          <p:cNvPr id="9" name="投影片編號版面配置區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CAEB5C4-98A6-49C4-9B6B-58BBDAC34A5A}" type="slidenum">
              <a:rPr lang="en-US" altLang="zh-TW" smtClean="0"/>
              <a:pPr/>
              <a:t>‹#›</a:t>
            </a:fld>
            <a:endParaRPr lang="en-US" altLang="zh-TW"/>
          </a:p>
        </p:txBody>
      </p:sp>
      <p:sp>
        <p:nvSpPr>
          <p:cNvPr id="10" name="頁尾版面配置區 9"/>
          <p:cNvSpPr>
            <a:spLocks noGrp="1"/>
          </p:cNvSpPr>
          <p:nvPr>
            <p:ph type="ftr" sz="quarter" idx="12"/>
          </p:nvPr>
        </p:nvSpPr>
        <p:spPr>
          <a:xfrm>
            <a:off x="1600200" y="6513670"/>
            <a:ext cx="3907464" cy="274320"/>
          </a:xfrm>
        </p:spPr>
        <p:txBody>
          <a:bodyPr vert="horz" rtlCol="0"/>
          <a:lstStyle>
            <a:extLst/>
          </a:lstStyle>
          <a:p>
            <a:r>
              <a:rPr lang="en-US" altLang="zh-TW" smtClean="0"/>
              <a:t>A</a:t>
            </a:r>
            <a:r>
              <a:rPr lang="en-US" altLang="zh-TW" smtClean="0">
                <a:solidFill>
                  <a:schemeClr val="tx1"/>
                </a:solidFill>
              </a:rPr>
              <a:t>daptive </a:t>
            </a:r>
            <a:r>
              <a:rPr lang="en-US" altLang="zh-TW" smtClean="0"/>
              <a:t>C</a:t>
            </a:r>
            <a:r>
              <a:rPr lang="en-US" altLang="zh-TW" smtClean="0">
                <a:solidFill>
                  <a:schemeClr val="tx1"/>
                </a:solidFill>
              </a:rPr>
              <a:t>omputing and </a:t>
            </a:r>
            <a:r>
              <a:rPr lang="en-US" altLang="zh-TW" smtClean="0"/>
              <a:t>N</a:t>
            </a:r>
            <a:r>
              <a:rPr lang="en-US" altLang="zh-TW" smtClean="0">
                <a:solidFill>
                  <a:schemeClr val="tx1"/>
                </a:solidFill>
              </a:rPr>
              <a:t>etworking Laboratory Lab</a:t>
            </a:r>
            <a:endParaRPr lang="en-US" altLang="zh-TW">
              <a:solidFill>
                <a:schemeClr val="tx1"/>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endParaRPr lang="en-US" altLang="zh-TW"/>
          </a:p>
        </p:txBody>
      </p:sp>
      <p:sp>
        <p:nvSpPr>
          <p:cNvPr id="6" name="頁尾版面配置區 5"/>
          <p:cNvSpPr>
            <a:spLocks noGrp="1"/>
          </p:cNvSpPr>
          <p:nvPr>
            <p:ph type="ftr" sz="quarter" idx="11"/>
          </p:nvPr>
        </p:nvSpPr>
        <p:spPr/>
        <p:txBody>
          <a:bodyPr/>
          <a:lstStyle>
            <a:extLst/>
          </a:lstStyle>
          <a:p>
            <a:r>
              <a:rPr lang="en-US" altLang="zh-TW" smtClean="0"/>
              <a:t>A</a:t>
            </a:r>
            <a:r>
              <a:rPr lang="en-US" altLang="zh-TW" smtClean="0">
                <a:solidFill>
                  <a:schemeClr val="tx1"/>
                </a:solidFill>
              </a:rPr>
              <a:t>daptive </a:t>
            </a:r>
            <a:r>
              <a:rPr lang="en-US" altLang="zh-TW" smtClean="0"/>
              <a:t>C</a:t>
            </a:r>
            <a:r>
              <a:rPr lang="en-US" altLang="zh-TW" smtClean="0">
                <a:solidFill>
                  <a:schemeClr val="tx1"/>
                </a:solidFill>
              </a:rPr>
              <a:t>omputing and </a:t>
            </a:r>
            <a:r>
              <a:rPr lang="en-US" altLang="zh-TW" smtClean="0"/>
              <a:t>N</a:t>
            </a:r>
            <a:r>
              <a:rPr lang="en-US" altLang="zh-TW" smtClean="0">
                <a:solidFill>
                  <a:schemeClr val="tx1"/>
                </a:solidFill>
              </a:rPr>
              <a:t>etworking Laboratory Lab</a:t>
            </a:r>
            <a:endParaRPr lang="en-US" altLang="zh-TW">
              <a:solidFill>
                <a:schemeClr val="tx1"/>
              </a:solidFill>
            </a:endParaRPr>
          </a:p>
        </p:txBody>
      </p:sp>
      <p:sp>
        <p:nvSpPr>
          <p:cNvPr id="7" name="投影片編號版面配置區 6"/>
          <p:cNvSpPr>
            <a:spLocks noGrp="1"/>
          </p:cNvSpPr>
          <p:nvPr>
            <p:ph type="sldNum" sz="quarter" idx="12"/>
          </p:nvPr>
        </p:nvSpPr>
        <p:spPr>
          <a:xfrm>
            <a:off x="8641080" y="6514568"/>
            <a:ext cx="464288" cy="274320"/>
          </a:xfrm>
        </p:spPr>
        <p:txBody>
          <a:bodyPr/>
          <a:lstStyle>
            <a:extLst/>
          </a:lstStyle>
          <a:p>
            <a:fld id="{E6969FCE-B0AC-4B01-A7E3-82D07EC49274}" type="slidenum">
              <a:rPr lang="en-US" altLang="zh-TW" smtClean="0"/>
              <a:pPr/>
              <a:t>‹#›</a:t>
            </a:fld>
            <a:endParaRPr lang="en-US" altLang="zh-TW"/>
          </a:p>
        </p:txBody>
      </p:sp>
      <p:sp>
        <p:nvSpPr>
          <p:cNvPr id="10" name="矩形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矩形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矩形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標題 1"/>
          <p:cNvSpPr>
            <a:spLocks noGrp="1"/>
          </p:cNvSpPr>
          <p:nvPr>
            <p:ph type="title"/>
          </p:nvPr>
        </p:nvSpPr>
        <p:spPr>
          <a:xfrm>
            <a:off x="457200" y="251948"/>
            <a:ext cx="8229600" cy="1143000"/>
          </a:xfrm>
        </p:spPr>
        <p:txBody>
          <a:bodyPr anchor="b"/>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endParaRPr lang="en-US" altLang="zh-TW"/>
          </a:p>
        </p:txBody>
      </p:sp>
      <p:sp>
        <p:nvSpPr>
          <p:cNvPr id="8" name="頁尾版面配置區 7"/>
          <p:cNvSpPr>
            <a:spLocks noGrp="1"/>
          </p:cNvSpPr>
          <p:nvPr>
            <p:ph type="ftr" sz="quarter" idx="11"/>
          </p:nvPr>
        </p:nvSpPr>
        <p:spPr/>
        <p:txBody>
          <a:bodyPr/>
          <a:lstStyle>
            <a:extLst/>
          </a:lstStyle>
          <a:p>
            <a:r>
              <a:rPr lang="en-US" altLang="zh-TW" smtClean="0"/>
              <a:t>A</a:t>
            </a:r>
            <a:r>
              <a:rPr lang="en-US" altLang="zh-TW" smtClean="0">
                <a:solidFill>
                  <a:schemeClr val="tx1"/>
                </a:solidFill>
              </a:rPr>
              <a:t>daptive </a:t>
            </a:r>
            <a:r>
              <a:rPr lang="en-US" altLang="zh-TW" smtClean="0"/>
              <a:t>C</a:t>
            </a:r>
            <a:r>
              <a:rPr lang="en-US" altLang="zh-TW" smtClean="0">
                <a:solidFill>
                  <a:schemeClr val="tx1"/>
                </a:solidFill>
              </a:rPr>
              <a:t>omputing and </a:t>
            </a:r>
            <a:r>
              <a:rPr lang="en-US" altLang="zh-TW" smtClean="0"/>
              <a:t>N</a:t>
            </a:r>
            <a:r>
              <a:rPr lang="en-US" altLang="zh-TW" smtClean="0">
                <a:solidFill>
                  <a:schemeClr val="tx1"/>
                </a:solidFill>
              </a:rPr>
              <a:t>etworking Laboratory Lab</a:t>
            </a:r>
            <a:endParaRPr lang="en-US" altLang="zh-TW">
              <a:solidFill>
                <a:schemeClr val="tx1"/>
              </a:solidFill>
            </a:endParaRPr>
          </a:p>
        </p:txBody>
      </p:sp>
      <p:sp>
        <p:nvSpPr>
          <p:cNvPr id="9" name="投影片編號版面配置區 8"/>
          <p:cNvSpPr>
            <a:spLocks noGrp="1"/>
          </p:cNvSpPr>
          <p:nvPr>
            <p:ph type="sldNum" sz="quarter" idx="12"/>
          </p:nvPr>
        </p:nvSpPr>
        <p:spPr>
          <a:xfrm>
            <a:off x="8641080" y="6514568"/>
            <a:ext cx="464288" cy="274320"/>
          </a:xfrm>
        </p:spPr>
        <p:txBody>
          <a:bodyPr/>
          <a:lstStyle>
            <a:extLst/>
          </a:lstStyle>
          <a:p>
            <a:fld id="{152A5CBA-2346-4617-B3BA-58E4CD6B1288}" type="slidenum">
              <a:rPr lang="en-US" altLang="zh-TW" smtClean="0"/>
              <a:pPr/>
              <a:t>‹#›</a:t>
            </a:fld>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53218"/>
            <a:ext cx="8229600" cy="1143000"/>
          </a:xfrm>
        </p:spPr>
        <p:txBody>
          <a:bodyP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endParaRPr lang="en-US" altLang="zh-TW"/>
          </a:p>
        </p:txBody>
      </p:sp>
      <p:sp>
        <p:nvSpPr>
          <p:cNvPr id="4" name="頁尾版面配置區 3"/>
          <p:cNvSpPr>
            <a:spLocks noGrp="1"/>
          </p:cNvSpPr>
          <p:nvPr>
            <p:ph type="ftr" sz="quarter" idx="11"/>
          </p:nvPr>
        </p:nvSpPr>
        <p:spPr/>
        <p:txBody>
          <a:bodyPr/>
          <a:lstStyle>
            <a:extLst/>
          </a:lstStyle>
          <a:p>
            <a:r>
              <a:rPr lang="en-US" altLang="zh-TW" smtClean="0"/>
              <a:t>A</a:t>
            </a:r>
            <a:r>
              <a:rPr lang="en-US" altLang="zh-TW" smtClean="0">
                <a:solidFill>
                  <a:schemeClr val="tx1"/>
                </a:solidFill>
              </a:rPr>
              <a:t>daptive </a:t>
            </a:r>
            <a:r>
              <a:rPr lang="en-US" altLang="zh-TW" smtClean="0"/>
              <a:t>C</a:t>
            </a:r>
            <a:r>
              <a:rPr lang="en-US" altLang="zh-TW" smtClean="0">
                <a:solidFill>
                  <a:schemeClr val="tx1"/>
                </a:solidFill>
              </a:rPr>
              <a:t>omputing and </a:t>
            </a:r>
            <a:r>
              <a:rPr lang="en-US" altLang="zh-TW" smtClean="0"/>
              <a:t>N</a:t>
            </a:r>
            <a:r>
              <a:rPr lang="en-US" altLang="zh-TW" smtClean="0">
                <a:solidFill>
                  <a:schemeClr val="tx1"/>
                </a:solidFill>
              </a:rPr>
              <a:t>etworking Laboratory Lab</a:t>
            </a:r>
            <a:endParaRPr lang="en-US" altLang="zh-TW">
              <a:solidFill>
                <a:schemeClr val="tx1"/>
              </a:solidFill>
            </a:endParaRPr>
          </a:p>
        </p:txBody>
      </p:sp>
      <p:sp>
        <p:nvSpPr>
          <p:cNvPr id="5" name="投影片編號版面配置區 4"/>
          <p:cNvSpPr>
            <a:spLocks noGrp="1"/>
          </p:cNvSpPr>
          <p:nvPr>
            <p:ph type="sldNum" sz="quarter" idx="12"/>
          </p:nvPr>
        </p:nvSpPr>
        <p:spPr/>
        <p:txBody>
          <a:bodyPr/>
          <a:lstStyle>
            <a:extLst/>
          </a:lstStyle>
          <a:p>
            <a:fld id="{F63F0727-F2CC-4E1F-84FC-52D8C87D2BAF}" type="slidenum">
              <a:rPr lang="en-US" altLang="zh-TW" smtClean="0"/>
              <a:pPr/>
              <a:t>‹#›</a:t>
            </a:fld>
            <a:endParaRPr lang="en-US" altLang="zh-TW"/>
          </a:p>
        </p:txBody>
      </p:sp>
      <p:sp>
        <p:nvSpPr>
          <p:cNvPr id="7" name="矩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endParaRPr lang="en-US" altLang="zh-TW"/>
          </a:p>
        </p:txBody>
      </p:sp>
      <p:sp>
        <p:nvSpPr>
          <p:cNvPr id="3" name="頁尾版面配置區 2"/>
          <p:cNvSpPr>
            <a:spLocks noGrp="1"/>
          </p:cNvSpPr>
          <p:nvPr>
            <p:ph type="ftr" sz="quarter" idx="11"/>
          </p:nvPr>
        </p:nvSpPr>
        <p:spPr/>
        <p:txBody>
          <a:bodyPr/>
          <a:lstStyle>
            <a:extLst/>
          </a:lstStyle>
          <a:p>
            <a:r>
              <a:rPr lang="en-US" altLang="zh-TW" smtClean="0"/>
              <a:t>A</a:t>
            </a:r>
            <a:r>
              <a:rPr lang="en-US" altLang="zh-TW" smtClean="0">
                <a:solidFill>
                  <a:schemeClr val="tx1"/>
                </a:solidFill>
              </a:rPr>
              <a:t>daptive </a:t>
            </a:r>
            <a:r>
              <a:rPr lang="en-US" altLang="zh-TW" smtClean="0"/>
              <a:t>C</a:t>
            </a:r>
            <a:r>
              <a:rPr lang="en-US" altLang="zh-TW" smtClean="0">
                <a:solidFill>
                  <a:schemeClr val="tx1"/>
                </a:solidFill>
              </a:rPr>
              <a:t>omputing and </a:t>
            </a:r>
            <a:r>
              <a:rPr lang="en-US" altLang="zh-TW" smtClean="0"/>
              <a:t>N</a:t>
            </a:r>
            <a:r>
              <a:rPr lang="en-US" altLang="zh-TW" smtClean="0">
                <a:solidFill>
                  <a:schemeClr val="tx1"/>
                </a:solidFill>
              </a:rPr>
              <a:t>etworking Laboratory Lab</a:t>
            </a:r>
            <a:endParaRPr lang="en-US" altLang="zh-TW">
              <a:solidFill>
                <a:schemeClr val="tx1"/>
              </a:solidFill>
            </a:endParaRPr>
          </a:p>
        </p:txBody>
      </p:sp>
      <p:sp>
        <p:nvSpPr>
          <p:cNvPr id="4" name="投影片編號版面配置區 3"/>
          <p:cNvSpPr>
            <a:spLocks noGrp="1"/>
          </p:cNvSpPr>
          <p:nvPr>
            <p:ph type="sldNum" sz="quarter" idx="12"/>
          </p:nvPr>
        </p:nvSpPr>
        <p:spPr/>
        <p:txBody>
          <a:bodyPr/>
          <a:lstStyle>
            <a:extLst/>
          </a:lstStyle>
          <a:p>
            <a:fld id="{90A000ED-ED89-48C3-BF66-A7C284B92508}" type="slidenum">
              <a:rPr lang="en-US" altLang="zh-TW" smtClean="0"/>
              <a:pPr/>
              <a:t>‹#›</a:t>
            </a:fld>
            <a:endParaRPr lang="en-US" altLang="zh-TW"/>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矩形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4963136" y="304800"/>
            <a:ext cx="3931920" cy="762000"/>
          </a:xfrm>
        </p:spPr>
        <p:txBody>
          <a:bodyPr anchor="b"/>
          <a:lstStyle>
            <a:lvl1pPr marL="0" algn="r">
              <a:buNone/>
              <a:defRPr sz="2000" b="1"/>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9" name="日期版面配置區 8"/>
          <p:cNvSpPr>
            <a:spLocks noGrp="1"/>
          </p:cNvSpPr>
          <p:nvPr>
            <p:ph type="dt" sz="half" idx="10"/>
          </p:nvPr>
        </p:nvSpPr>
        <p:spPr>
          <a:xfrm>
            <a:off x="5562600" y="6513670"/>
            <a:ext cx="3002280" cy="274320"/>
          </a:xfrm>
        </p:spPr>
        <p:txBody>
          <a:bodyPr vert="horz" rtlCol="0"/>
          <a:lstStyle>
            <a:extLst/>
          </a:lstStyle>
          <a:p>
            <a:endParaRPr lang="en-US" altLang="zh-TW"/>
          </a:p>
        </p:txBody>
      </p:sp>
      <p:sp>
        <p:nvSpPr>
          <p:cNvPr id="10" name="投影片編號版面配置區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DDBD0E5-CB2B-41A8-B958-8ACAF17DD4EF}" type="slidenum">
              <a:rPr lang="en-US" altLang="zh-TW" smtClean="0"/>
              <a:pPr/>
              <a:t>‹#›</a:t>
            </a:fld>
            <a:endParaRPr lang="en-US" altLang="zh-TW"/>
          </a:p>
        </p:txBody>
      </p:sp>
      <p:sp>
        <p:nvSpPr>
          <p:cNvPr id="11" name="頁尾版面配置區 10"/>
          <p:cNvSpPr>
            <a:spLocks noGrp="1"/>
          </p:cNvSpPr>
          <p:nvPr>
            <p:ph type="ftr" sz="quarter" idx="12"/>
          </p:nvPr>
        </p:nvSpPr>
        <p:spPr>
          <a:xfrm>
            <a:off x="1600200" y="6513670"/>
            <a:ext cx="3907464" cy="274320"/>
          </a:xfrm>
        </p:spPr>
        <p:txBody>
          <a:bodyPr vert="horz" rtlCol="0"/>
          <a:lstStyle>
            <a:extLst/>
          </a:lstStyle>
          <a:p>
            <a:r>
              <a:rPr lang="en-US" altLang="zh-TW" smtClean="0"/>
              <a:t>A</a:t>
            </a:r>
            <a:r>
              <a:rPr lang="en-US" altLang="zh-TW" smtClean="0">
                <a:solidFill>
                  <a:schemeClr val="tx1"/>
                </a:solidFill>
              </a:rPr>
              <a:t>daptive </a:t>
            </a:r>
            <a:r>
              <a:rPr lang="en-US" altLang="zh-TW" smtClean="0"/>
              <a:t>C</a:t>
            </a:r>
            <a:r>
              <a:rPr lang="en-US" altLang="zh-TW" smtClean="0">
                <a:solidFill>
                  <a:schemeClr val="tx1"/>
                </a:solidFill>
              </a:rPr>
              <a:t>omputing and </a:t>
            </a:r>
            <a:r>
              <a:rPr lang="en-US" altLang="zh-TW" smtClean="0"/>
              <a:t>N</a:t>
            </a:r>
            <a:r>
              <a:rPr lang="en-US" altLang="zh-TW" smtClean="0">
                <a:solidFill>
                  <a:schemeClr val="tx1"/>
                </a:solidFill>
              </a:rPr>
              <a:t>etworking Laboratory Lab</a:t>
            </a:r>
            <a:endParaRPr lang="en-US" altLang="zh-TW">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r>
              <a:rPr lang="en-US" altLang="zh-TW"/>
              <a:t>A</a:t>
            </a:r>
            <a:r>
              <a:rPr lang="en-US" altLang="zh-TW">
                <a:solidFill>
                  <a:schemeClr val="tx1"/>
                </a:solidFill>
              </a:rPr>
              <a:t>daptive </a:t>
            </a:r>
            <a:r>
              <a:rPr lang="en-US" altLang="zh-TW"/>
              <a:t>C</a:t>
            </a:r>
            <a:r>
              <a:rPr lang="en-US" altLang="zh-TW">
                <a:solidFill>
                  <a:schemeClr val="tx1"/>
                </a:solidFill>
              </a:rPr>
              <a:t>omputing and </a:t>
            </a:r>
            <a:r>
              <a:rPr lang="en-US" altLang="zh-TW"/>
              <a:t>N</a:t>
            </a:r>
            <a:r>
              <a:rPr lang="en-US" altLang="zh-TW">
                <a:solidFill>
                  <a:schemeClr val="tx1"/>
                </a:solidFill>
              </a:rPr>
              <a:t>etworking Laboratory Lab</a:t>
            </a:r>
          </a:p>
        </p:txBody>
      </p:sp>
      <p:sp>
        <p:nvSpPr>
          <p:cNvPr id="5" name="投影片編號版面配置區 4"/>
          <p:cNvSpPr>
            <a:spLocks noGrp="1"/>
          </p:cNvSpPr>
          <p:nvPr>
            <p:ph type="sldNum" sz="quarter" idx="11"/>
          </p:nvPr>
        </p:nvSpPr>
        <p:spPr/>
        <p:txBody>
          <a:bodyPr/>
          <a:lstStyle>
            <a:lvl1pPr>
              <a:defRPr/>
            </a:lvl1pPr>
          </a:lstStyle>
          <a:p>
            <a:fld id="{EAB884EB-8548-41BD-BD42-DC623E1F5290}" type="slidenum">
              <a:rPr lang="en-US" altLang="zh-TW"/>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3040443" y="4724400"/>
            <a:ext cx="5486400" cy="664536"/>
          </a:xfrm>
        </p:spPr>
        <p:txBody>
          <a:bodyPr anchor="b"/>
          <a:lstStyle>
            <a:lvl1pPr marL="0" algn="r">
              <a:buNone/>
              <a:defRPr sz="2000" b="1"/>
            </a:lvl1pPr>
            <a:extLst/>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13" name="圖片版面配置區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zh-TW" altLang="en-US" smtClean="0">
                <a:solidFill>
                  <a:schemeClr val="lt1"/>
                </a:solidFill>
                <a:latin typeface="+mn-lt"/>
                <a:ea typeface="+mn-ea"/>
                <a:cs typeface="+mn-cs"/>
              </a:rPr>
              <a:t>按一下圖示以新增圖片</a:t>
            </a:r>
            <a:endParaRPr kumimoji="0" lang="en-US" dirty="0">
              <a:solidFill>
                <a:schemeClr val="lt1"/>
              </a:solidFill>
              <a:latin typeface="+mn-lt"/>
              <a:ea typeface="+mn-ea"/>
              <a:cs typeface="+mn-cs"/>
            </a:endParaRPr>
          </a:p>
        </p:txBody>
      </p:sp>
      <p:sp>
        <p:nvSpPr>
          <p:cNvPr id="8" name="日期版面配置區 7"/>
          <p:cNvSpPr>
            <a:spLocks noGrp="1"/>
          </p:cNvSpPr>
          <p:nvPr>
            <p:ph type="dt" sz="half" idx="10"/>
          </p:nvPr>
        </p:nvSpPr>
        <p:spPr>
          <a:xfrm>
            <a:off x="5562600" y="6509004"/>
            <a:ext cx="3002280" cy="274320"/>
          </a:xfrm>
        </p:spPr>
        <p:txBody>
          <a:bodyPr vert="horz" rtlCol="0"/>
          <a:lstStyle>
            <a:extLst/>
          </a:lstStyle>
          <a:p>
            <a:endParaRPr lang="en-US" altLang="zh-TW"/>
          </a:p>
        </p:txBody>
      </p:sp>
      <p:sp>
        <p:nvSpPr>
          <p:cNvPr id="9" name="投影片編號版面配置區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6E6799B-0538-4329-A535-2BF99D7A6042}" type="slidenum">
              <a:rPr lang="en-US" altLang="zh-TW" smtClean="0"/>
              <a:pPr/>
              <a:t>‹#›</a:t>
            </a:fld>
            <a:endParaRPr lang="en-US" altLang="zh-TW"/>
          </a:p>
        </p:txBody>
      </p:sp>
      <p:sp>
        <p:nvSpPr>
          <p:cNvPr id="10" name="頁尾版面配置區 9"/>
          <p:cNvSpPr>
            <a:spLocks noGrp="1"/>
          </p:cNvSpPr>
          <p:nvPr>
            <p:ph type="ftr" sz="quarter" idx="12"/>
          </p:nvPr>
        </p:nvSpPr>
        <p:spPr>
          <a:xfrm>
            <a:off x="1600200" y="6509004"/>
            <a:ext cx="3907464" cy="274320"/>
          </a:xfrm>
        </p:spPr>
        <p:txBody>
          <a:bodyPr vert="horz" rtlCol="0"/>
          <a:lstStyle>
            <a:extLst/>
          </a:lstStyle>
          <a:p>
            <a:r>
              <a:rPr lang="en-US" altLang="zh-TW" smtClean="0"/>
              <a:t>A</a:t>
            </a:r>
            <a:r>
              <a:rPr lang="en-US" altLang="zh-TW" smtClean="0">
                <a:solidFill>
                  <a:schemeClr val="tx1"/>
                </a:solidFill>
              </a:rPr>
              <a:t>daptive </a:t>
            </a:r>
            <a:r>
              <a:rPr lang="en-US" altLang="zh-TW" smtClean="0"/>
              <a:t>C</a:t>
            </a:r>
            <a:r>
              <a:rPr lang="en-US" altLang="zh-TW" smtClean="0">
                <a:solidFill>
                  <a:schemeClr val="tx1"/>
                </a:solidFill>
              </a:rPr>
              <a:t>omputing and </a:t>
            </a:r>
            <a:r>
              <a:rPr lang="en-US" altLang="zh-TW" smtClean="0"/>
              <a:t>N</a:t>
            </a:r>
            <a:r>
              <a:rPr lang="en-US" altLang="zh-TW" smtClean="0">
                <a:solidFill>
                  <a:schemeClr val="tx1"/>
                </a:solidFill>
              </a:rPr>
              <a:t>etworking Laboratory Lab</a:t>
            </a:r>
            <a:endParaRPr lang="en-US" altLang="zh-TW">
              <a:solidFill>
                <a:schemeClr val="tx1"/>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endParaRPr lang="en-US" altLang="zh-TW"/>
          </a:p>
        </p:txBody>
      </p:sp>
      <p:sp>
        <p:nvSpPr>
          <p:cNvPr id="5" name="頁尾版面配置區 4"/>
          <p:cNvSpPr>
            <a:spLocks noGrp="1"/>
          </p:cNvSpPr>
          <p:nvPr>
            <p:ph type="ftr" sz="quarter" idx="11"/>
          </p:nvPr>
        </p:nvSpPr>
        <p:spPr/>
        <p:txBody>
          <a:bodyPr/>
          <a:lstStyle>
            <a:extLst/>
          </a:lstStyle>
          <a:p>
            <a:r>
              <a:rPr lang="en-US" altLang="zh-TW" smtClean="0"/>
              <a:t>A</a:t>
            </a:r>
            <a:r>
              <a:rPr lang="en-US" altLang="zh-TW" smtClean="0">
                <a:solidFill>
                  <a:schemeClr val="tx1"/>
                </a:solidFill>
              </a:rPr>
              <a:t>daptive </a:t>
            </a:r>
            <a:r>
              <a:rPr lang="en-US" altLang="zh-TW" smtClean="0"/>
              <a:t>C</a:t>
            </a:r>
            <a:r>
              <a:rPr lang="en-US" altLang="zh-TW" smtClean="0">
                <a:solidFill>
                  <a:schemeClr val="tx1"/>
                </a:solidFill>
              </a:rPr>
              <a:t>omputing and </a:t>
            </a:r>
            <a:r>
              <a:rPr lang="en-US" altLang="zh-TW" smtClean="0"/>
              <a:t>N</a:t>
            </a:r>
            <a:r>
              <a:rPr lang="en-US" altLang="zh-TW" smtClean="0">
                <a:solidFill>
                  <a:schemeClr val="tx1"/>
                </a:solidFill>
              </a:rPr>
              <a:t>etworking Laboratory Lab</a:t>
            </a:r>
            <a:endParaRPr lang="en-US" altLang="zh-TW">
              <a:solidFill>
                <a:schemeClr val="tx1"/>
              </a:solidFill>
            </a:endParaRPr>
          </a:p>
        </p:txBody>
      </p:sp>
      <p:sp>
        <p:nvSpPr>
          <p:cNvPr id="6" name="投影片編號版面配置區 5"/>
          <p:cNvSpPr>
            <a:spLocks noGrp="1"/>
          </p:cNvSpPr>
          <p:nvPr>
            <p:ph type="sldNum" sz="quarter" idx="12"/>
          </p:nvPr>
        </p:nvSpPr>
        <p:spPr/>
        <p:txBody>
          <a:bodyPr/>
          <a:lstStyle>
            <a:extLst/>
          </a:lstStyle>
          <a:p>
            <a:fld id="{FA8E8125-5626-4840-BC31-2CDD1AD9D3DF}" type="slidenum">
              <a:rPr lang="en-US" altLang="zh-TW" smtClean="0"/>
              <a:pPr/>
              <a:t>‹#›</a:t>
            </a:fld>
            <a:endParaRPr lang="en-US" altLang="zh-TW"/>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lvl1pPr algn="l">
              <a:defRPr/>
            </a:lvl1pPr>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endParaRPr lang="en-US" altLang="zh-TW"/>
          </a:p>
        </p:txBody>
      </p:sp>
      <p:sp>
        <p:nvSpPr>
          <p:cNvPr id="5" name="頁尾版面配置區 4"/>
          <p:cNvSpPr>
            <a:spLocks noGrp="1"/>
          </p:cNvSpPr>
          <p:nvPr>
            <p:ph type="ftr" sz="quarter" idx="11"/>
          </p:nvPr>
        </p:nvSpPr>
        <p:spPr/>
        <p:txBody>
          <a:bodyPr/>
          <a:lstStyle>
            <a:extLst/>
          </a:lstStyle>
          <a:p>
            <a:r>
              <a:rPr lang="en-US" altLang="zh-TW" smtClean="0"/>
              <a:t>A</a:t>
            </a:r>
            <a:r>
              <a:rPr lang="en-US" altLang="zh-TW" smtClean="0">
                <a:solidFill>
                  <a:schemeClr val="tx1"/>
                </a:solidFill>
              </a:rPr>
              <a:t>daptive </a:t>
            </a:r>
            <a:r>
              <a:rPr lang="en-US" altLang="zh-TW" smtClean="0"/>
              <a:t>C</a:t>
            </a:r>
            <a:r>
              <a:rPr lang="en-US" altLang="zh-TW" smtClean="0">
                <a:solidFill>
                  <a:schemeClr val="tx1"/>
                </a:solidFill>
              </a:rPr>
              <a:t>omputing and </a:t>
            </a:r>
            <a:r>
              <a:rPr lang="en-US" altLang="zh-TW" smtClean="0"/>
              <a:t>N</a:t>
            </a:r>
            <a:r>
              <a:rPr lang="en-US" altLang="zh-TW" smtClean="0">
                <a:solidFill>
                  <a:schemeClr val="tx1"/>
                </a:solidFill>
              </a:rPr>
              <a:t>etworking Laboratory Lab</a:t>
            </a:r>
            <a:endParaRPr lang="en-US" altLang="zh-TW">
              <a:solidFill>
                <a:schemeClr val="tx1"/>
              </a:solidFill>
            </a:endParaRPr>
          </a:p>
        </p:txBody>
      </p:sp>
      <p:sp>
        <p:nvSpPr>
          <p:cNvPr id="6" name="投影片編號版面配置區 5"/>
          <p:cNvSpPr>
            <a:spLocks noGrp="1"/>
          </p:cNvSpPr>
          <p:nvPr>
            <p:ph type="sldNum" sz="quarter" idx="12"/>
          </p:nvPr>
        </p:nvSpPr>
        <p:spPr/>
        <p:txBody>
          <a:bodyPr/>
          <a:lstStyle>
            <a:extLst/>
          </a:lstStyle>
          <a:p>
            <a:fld id="{28406FAA-2B9D-4B24-8810-CAC30C0C3125}" type="slidenum">
              <a:rPr lang="en-US" altLang="zh-TW" smtClean="0"/>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頁尾版面配置區 3"/>
          <p:cNvSpPr>
            <a:spLocks noGrp="1"/>
          </p:cNvSpPr>
          <p:nvPr>
            <p:ph type="ftr" sz="quarter" idx="10"/>
          </p:nvPr>
        </p:nvSpPr>
        <p:spPr/>
        <p:txBody>
          <a:bodyPr/>
          <a:lstStyle>
            <a:lvl1pPr>
              <a:defRPr/>
            </a:lvl1pPr>
          </a:lstStyle>
          <a:p>
            <a:r>
              <a:rPr lang="en-US" altLang="zh-TW"/>
              <a:t>A</a:t>
            </a:r>
            <a:r>
              <a:rPr lang="en-US" altLang="zh-TW">
                <a:solidFill>
                  <a:schemeClr val="tx1"/>
                </a:solidFill>
              </a:rPr>
              <a:t>daptive </a:t>
            </a:r>
            <a:r>
              <a:rPr lang="en-US" altLang="zh-TW"/>
              <a:t>C</a:t>
            </a:r>
            <a:r>
              <a:rPr lang="en-US" altLang="zh-TW">
                <a:solidFill>
                  <a:schemeClr val="tx1"/>
                </a:solidFill>
              </a:rPr>
              <a:t>omputing and </a:t>
            </a:r>
            <a:r>
              <a:rPr lang="en-US" altLang="zh-TW"/>
              <a:t>N</a:t>
            </a:r>
            <a:r>
              <a:rPr lang="en-US" altLang="zh-TW">
                <a:solidFill>
                  <a:schemeClr val="tx1"/>
                </a:solidFill>
              </a:rPr>
              <a:t>etworking Laboratory Lab</a:t>
            </a:r>
          </a:p>
        </p:txBody>
      </p:sp>
      <p:sp>
        <p:nvSpPr>
          <p:cNvPr id="5" name="投影片編號版面配置區 4"/>
          <p:cNvSpPr>
            <a:spLocks noGrp="1"/>
          </p:cNvSpPr>
          <p:nvPr>
            <p:ph type="sldNum" sz="quarter" idx="11"/>
          </p:nvPr>
        </p:nvSpPr>
        <p:spPr/>
        <p:txBody>
          <a:bodyPr/>
          <a:lstStyle>
            <a:lvl1pPr>
              <a:defRPr/>
            </a:lvl1pPr>
          </a:lstStyle>
          <a:p>
            <a:fld id="{7CAEB5C4-98A6-49C4-9B6B-58BBDAC34A5A}" type="slidenum">
              <a:rPr lang="en-US" altLang="zh-TW"/>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844675"/>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844675"/>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頁尾版面配置區 4"/>
          <p:cNvSpPr>
            <a:spLocks noGrp="1"/>
          </p:cNvSpPr>
          <p:nvPr>
            <p:ph type="ftr" sz="quarter" idx="10"/>
          </p:nvPr>
        </p:nvSpPr>
        <p:spPr/>
        <p:txBody>
          <a:bodyPr/>
          <a:lstStyle>
            <a:lvl1pPr>
              <a:defRPr/>
            </a:lvl1pPr>
          </a:lstStyle>
          <a:p>
            <a:r>
              <a:rPr lang="en-US" altLang="zh-TW"/>
              <a:t>A</a:t>
            </a:r>
            <a:r>
              <a:rPr lang="en-US" altLang="zh-TW">
                <a:solidFill>
                  <a:schemeClr val="tx1"/>
                </a:solidFill>
              </a:rPr>
              <a:t>daptive </a:t>
            </a:r>
            <a:r>
              <a:rPr lang="en-US" altLang="zh-TW"/>
              <a:t>C</a:t>
            </a:r>
            <a:r>
              <a:rPr lang="en-US" altLang="zh-TW">
                <a:solidFill>
                  <a:schemeClr val="tx1"/>
                </a:solidFill>
              </a:rPr>
              <a:t>omputing and </a:t>
            </a:r>
            <a:r>
              <a:rPr lang="en-US" altLang="zh-TW"/>
              <a:t>N</a:t>
            </a:r>
            <a:r>
              <a:rPr lang="en-US" altLang="zh-TW">
                <a:solidFill>
                  <a:schemeClr val="tx1"/>
                </a:solidFill>
              </a:rPr>
              <a:t>etworking Laboratory Lab</a:t>
            </a:r>
          </a:p>
        </p:txBody>
      </p:sp>
      <p:sp>
        <p:nvSpPr>
          <p:cNvPr id="6" name="投影片編號版面配置區 5"/>
          <p:cNvSpPr>
            <a:spLocks noGrp="1"/>
          </p:cNvSpPr>
          <p:nvPr>
            <p:ph type="sldNum" sz="quarter" idx="11"/>
          </p:nvPr>
        </p:nvSpPr>
        <p:spPr/>
        <p:txBody>
          <a:bodyPr/>
          <a:lstStyle>
            <a:lvl1pPr>
              <a:defRPr/>
            </a:lvl1pPr>
          </a:lstStyle>
          <a:p>
            <a:fld id="{E6969FCE-B0AC-4B01-A7E3-82D07EC49274}" type="slidenum">
              <a:rPr lang="en-US" altLang="zh-TW"/>
              <a:pPr/>
              <a:t>‹#›</a:t>
            </a:fld>
            <a:endParaRPr lang="en-US" altLang="zh-TW"/>
          </a:p>
        </p:txBody>
      </p:sp>
      <p:sp>
        <p:nvSpPr>
          <p:cNvPr id="7" name="日期版面配置區 6"/>
          <p:cNvSpPr>
            <a:spLocks noGrp="1"/>
          </p:cNvSpPr>
          <p:nvPr>
            <p:ph type="dt" sz="half" idx="12"/>
          </p:nvPr>
        </p:nvSpPr>
        <p:spPr/>
        <p:txBody>
          <a:bodyPr/>
          <a:lstStyle>
            <a:lvl1pPr>
              <a:defRPr/>
            </a:lvl1pPr>
          </a:lstStyle>
          <a:p>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頁尾版面配置區 6"/>
          <p:cNvSpPr>
            <a:spLocks noGrp="1"/>
          </p:cNvSpPr>
          <p:nvPr>
            <p:ph type="ftr" sz="quarter" idx="10"/>
          </p:nvPr>
        </p:nvSpPr>
        <p:spPr/>
        <p:txBody>
          <a:bodyPr/>
          <a:lstStyle>
            <a:lvl1pPr>
              <a:defRPr/>
            </a:lvl1pPr>
          </a:lstStyle>
          <a:p>
            <a:r>
              <a:rPr lang="en-US" altLang="zh-TW"/>
              <a:t>A</a:t>
            </a:r>
            <a:r>
              <a:rPr lang="en-US" altLang="zh-TW">
                <a:solidFill>
                  <a:schemeClr val="tx1"/>
                </a:solidFill>
              </a:rPr>
              <a:t>daptive </a:t>
            </a:r>
            <a:r>
              <a:rPr lang="en-US" altLang="zh-TW"/>
              <a:t>C</a:t>
            </a:r>
            <a:r>
              <a:rPr lang="en-US" altLang="zh-TW">
                <a:solidFill>
                  <a:schemeClr val="tx1"/>
                </a:solidFill>
              </a:rPr>
              <a:t>omputing and </a:t>
            </a:r>
            <a:r>
              <a:rPr lang="en-US" altLang="zh-TW"/>
              <a:t>N</a:t>
            </a:r>
            <a:r>
              <a:rPr lang="en-US" altLang="zh-TW">
                <a:solidFill>
                  <a:schemeClr val="tx1"/>
                </a:solidFill>
              </a:rPr>
              <a:t>etworking Laboratory Lab</a:t>
            </a:r>
          </a:p>
        </p:txBody>
      </p:sp>
      <p:sp>
        <p:nvSpPr>
          <p:cNvPr id="8" name="投影片編號版面配置區 7"/>
          <p:cNvSpPr>
            <a:spLocks noGrp="1"/>
          </p:cNvSpPr>
          <p:nvPr>
            <p:ph type="sldNum" sz="quarter" idx="11"/>
          </p:nvPr>
        </p:nvSpPr>
        <p:spPr/>
        <p:txBody>
          <a:bodyPr/>
          <a:lstStyle>
            <a:lvl1pPr>
              <a:defRPr/>
            </a:lvl1pPr>
          </a:lstStyle>
          <a:p>
            <a:fld id="{152A5CBA-2346-4617-B3BA-58E4CD6B1288}" type="slidenum">
              <a:rPr lang="en-US" altLang="zh-TW"/>
              <a:pPr/>
              <a:t>‹#›</a:t>
            </a:fld>
            <a:endParaRPr lang="en-US" altLang="zh-TW"/>
          </a:p>
        </p:txBody>
      </p:sp>
      <p:sp>
        <p:nvSpPr>
          <p:cNvPr id="9" name="日期版面配置區 8"/>
          <p:cNvSpPr>
            <a:spLocks noGrp="1"/>
          </p:cNvSpPr>
          <p:nvPr>
            <p:ph type="dt" sz="half" idx="12"/>
          </p:nvPr>
        </p:nvSpPr>
        <p:spPr/>
        <p:txBody>
          <a:bodyPr/>
          <a:lstStyle>
            <a:lvl1pPr>
              <a:defRPr/>
            </a:lvl1pPr>
          </a:lstStyle>
          <a:p>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頁尾版面配置區 2"/>
          <p:cNvSpPr>
            <a:spLocks noGrp="1"/>
          </p:cNvSpPr>
          <p:nvPr>
            <p:ph type="ftr" sz="quarter" idx="10"/>
          </p:nvPr>
        </p:nvSpPr>
        <p:spPr/>
        <p:txBody>
          <a:bodyPr/>
          <a:lstStyle>
            <a:lvl1pPr>
              <a:defRPr/>
            </a:lvl1pPr>
          </a:lstStyle>
          <a:p>
            <a:r>
              <a:rPr lang="en-US" altLang="zh-TW"/>
              <a:t>A</a:t>
            </a:r>
            <a:r>
              <a:rPr lang="en-US" altLang="zh-TW">
                <a:solidFill>
                  <a:schemeClr val="tx1"/>
                </a:solidFill>
              </a:rPr>
              <a:t>daptive </a:t>
            </a:r>
            <a:r>
              <a:rPr lang="en-US" altLang="zh-TW"/>
              <a:t>C</a:t>
            </a:r>
            <a:r>
              <a:rPr lang="en-US" altLang="zh-TW">
                <a:solidFill>
                  <a:schemeClr val="tx1"/>
                </a:solidFill>
              </a:rPr>
              <a:t>omputing and </a:t>
            </a:r>
            <a:r>
              <a:rPr lang="en-US" altLang="zh-TW"/>
              <a:t>N</a:t>
            </a:r>
            <a:r>
              <a:rPr lang="en-US" altLang="zh-TW">
                <a:solidFill>
                  <a:schemeClr val="tx1"/>
                </a:solidFill>
              </a:rPr>
              <a:t>etworking Laboratory Lab</a:t>
            </a:r>
          </a:p>
        </p:txBody>
      </p:sp>
      <p:sp>
        <p:nvSpPr>
          <p:cNvPr id="4" name="投影片編號版面配置區 3"/>
          <p:cNvSpPr>
            <a:spLocks noGrp="1"/>
          </p:cNvSpPr>
          <p:nvPr>
            <p:ph type="sldNum" sz="quarter" idx="11"/>
          </p:nvPr>
        </p:nvSpPr>
        <p:spPr/>
        <p:txBody>
          <a:bodyPr/>
          <a:lstStyle>
            <a:lvl1pPr>
              <a:defRPr/>
            </a:lvl1pPr>
          </a:lstStyle>
          <a:p>
            <a:fld id="{F63F0727-F2CC-4E1F-84FC-52D8C87D2BAF}" type="slidenum">
              <a:rPr lang="en-US" altLang="zh-TW"/>
              <a:pPr/>
              <a:t>‹#›</a:t>
            </a:fld>
            <a:endParaRPr lang="en-US" altLang="zh-TW"/>
          </a:p>
        </p:txBody>
      </p:sp>
      <p:sp>
        <p:nvSpPr>
          <p:cNvPr id="5" name="日期版面配置區 4"/>
          <p:cNvSpPr>
            <a:spLocks noGrp="1"/>
          </p:cNvSpPr>
          <p:nvPr>
            <p:ph type="dt" sz="half" idx="12"/>
          </p:nvPr>
        </p:nvSpPr>
        <p:spPr/>
        <p:txBody>
          <a:bodyPr/>
          <a:lstStyle>
            <a:lvl1pPr>
              <a:defRPr/>
            </a:lvl1pPr>
          </a:lstStyle>
          <a:p>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頁尾版面配置區 1"/>
          <p:cNvSpPr>
            <a:spLocks noGrp="1"/>
          </p:cNvSpPr>
          <p:nvPr>
            <p:ph type="ftr" sz="quarter" idx="10"/>
          </p:nvPr>
        </p:nvSpPr>
        <p:spPr/>
        <p:txBody>
          <a:bodyPr/>
          <a:lstStyle>
            <a:lvl1pPr>
              <a:defRPr/>
            </a:lvl1pPr>
          </a:lstStyle>
          <a:p>
            <a:r>
              <a:rPr lang="en-US" altLang="zh-TW"/>
              <a:t>A</a:t>
            </a:r>
            <a:r>
              <a:rPr lang="en-US" altLang="zh-TW">
                <a:solidFill>
                  <a:schemeClr val="tx1"/>
                </a:solidFill>
              </a:rPr>
              <a:t>daptive </a:t>
            </a:r>
            <a:r>
              <a:rPr lang="en-US" altLang="zh-TW"/>
              <a:t>C</a:t>
            </a:r>
            <a:r>
              <a:rPr lang="en-US" altLang="zh-TW">
                <a:solidFill>
                  <a:schemeClr val="tx1"/>
                </a:solidFill>
              </a:rPr>
              <a:t>omputing and </a:t>
            </a:r>
            <a:r>
              <a:rPr lang="en-US" altLang="zh-TW"/>
              <a:t>N</a:t>
            </a:r>
            <a:r>
              <a:rPr lang="en-US" altLang="zh-TW">
                <a:solidFill>
                  <a:schemeClr val="tx1"/>
                </a:solidFill>
              </a:rPr>
              <a:t>etworking Laboratory Lab</a:t>
            </a:r>
          </a:p>
        </p:txBody>
      </p:sp>
      <p:sp>
        <p:nvSpPr>
          <p:cNvPr id="3" name="投影片編號版面配置區 2"/>
          <p:cNvSpPr>
            <a:spLocks noGrp="1"/>
          </p:cNvSpPr>
          <p:nvPr>
            <p:ph type="sldNum" sz="quarter" idx="11"/>
          </p:nvPr>
        </p:nvSpPr>
        <p:spPr/>
        <p:txBody>
          <a:bodyPr/>
          <a:lstStyle>
            <a:lvl1pPr>
              <a:defRPr/>
            </a:lvl1pPr>
          </a:lstStyle>
          <a:p>
            <a:fld id="{90A000ED-ED89-48C3-BF66-A7C284B92508}" type="slidenum">
              <a:rPr lang="en-US" altLang="zh-TW"/>
              <a:pPr/>
              <a:t>‹#›</a:t>
            </a:fld>
            <a:endParaRPr lang="en-US" altLang="zh-TW"/>
          </a:p>
        </p:txBody>
      </p:sp>
      <p:sp>
        <p:nvSpPr>
          <p:cNvPr id="4" name="日期版面配置區 3"/>
          <p:cNvSpPr>
            <a:spLocks noGrp="1"/>
          </p:cNvSpPr>
          <p:nvPr>
            <p:ph type="dt" sz="half" idx="12"/>
          </p:nvPr>
        </p:nvSpPr>
        <p:spPr/>
        <p:txBody>
          <a:bodyPr/>
          <a:lstStyle>
            <a:lvl1pPr>
              <a:defRPr/>
            </a:lvl1pPr>
          </a:lstStyle>
          <a:p>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r>
              <a:rPr lang="en-US" altLang="zh-TW"/>
              <a:t>A</a:t>
            </a:r>
            <a:r>
              <a:rPr lang="en-US" altLang="zh-TW">
                <a:solidFill>
                  <a:schemeClr val="tx1"/>
                </a:solidFill>
              </a:rPr>
              <a:t>daptive </a:t>
            </a:r>
            <a:r>
              <a:rPr lang="en-US" altLang="zh-TW"/>
              <a:t>C</a:t>
            </a:r>
            <a:r>
              <a:rPr lang="en-US" altLang="zh-TW">
                <a:solidFill>
                  <a:schemeClr val="tx1"/>
                </a:solidFill>
              </a:rPr>
              <a:t>omputing and </a:t>
            </a:r>
            <a:r>
              <a:rPr lang="en-US" altLang="zh-TW"/>
              <a:t>N</a:t>
            </a:r>
            <a:r>
              <a:rPr lang="en-US" altLang="zh-TW">
                <a:solidFill>
                  <a:schemeClr val="tx1"/>
                </a:solidFill>
              </a:rPr>
              <a:t>etworking Laboratory Lab</a:t>
            </a:r>
          </a:p>
        </p:txBody>
      </p:sp>
      <p:sp>
        <p:nvSpPr>
          <p:cNvPr id="6" name="投影片編號版面配置區 5"/>
          <p:cNvSpPr>
            <a:spLocks noGrp="1"/>
          </p:cNvSpPr>
          <p:nvPr>
            <p:ph type="sldNum" sz="quarter" idx="11"/>
          </p:nvPr>
        </p:nvSpPr>
        <p:spPr/>
        <p:txBody>
          <a:bodyPr/>
          <a:lstStyle>
            <a:lvl1pPr>
              <a:defRPr/>
            </a:lvl1pPr>
          </a:lstStyle>
          <a:p>
            <a:fld id="{9DDBD0E5-CB2B-41A8-B958-8ACAF17DD4EF}" type="slidenum">
              <a:rPr lang="en-US" altLang="zh-TW"/>
              <a:pPr/>
              <a:t>‹#›</a:t>
            </a:fld>
            <a:endParaRPr lang="en-US" altLang="zh-TW"/>
          </a:p>
        </p:txBody>
      </p:sp>
      <p:sp>
        <p:nvSpPr>
          <p:cNvPr id="7" name="日期版面配置區 6"/>
          <p:cNvSpPr>
            <a:spLocks noGrp="1"/>
          </p:cNvSpPr>
          <p:nvPr>
            <p:ph type="dt" sz="half" idx="12"/>
          </p:nvPr>
        </p:nvSpPr>
        <p:spPr/>
        <p:txBody>
          <a:bodyPr/>
          <a:lstStyle>
            <a:lvl1pPr>
              <a:defRPr/>
            </a:lvl1pPr>
          </a:lstStyle>
          <a:p>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r>
              <a:rPr lang="en-US" altLang="zh-TW"/>
              <a:t>A</a:t>
            </a:r>
            <a:r>
              <a:rPr lang="en-US" altLang="zh-TW">
                <a:solidFill>
                  <a:schemeClr val="tx1"/>
                </a:solidFill>
              </a:rPr>
              <a:t>daptive </a:t>
            </a:r>
            <a:r>
              <a:rPr lang="en-US" altLang="zh-TW"/>
              <a:t>C</a:t>
            </a:r>
            <a:r>
              <a:rPr lang="en-US" altLang="zh-TW">
                <a:solidFill>
                  <a:schemeClr val="tx1"/>
                </a:solidFill>
              </a:rPr>
              <a:t>omputing and </a:t>
            </a:r>
            <a:r>
              <a:rPr lang="en-US" altLang="zh-TW"/>
              <a:t>N</a:t>
            </a:r>
            <a:r>
              <a:rPr lang="en-US" altLang="zh-TW">
                <a:solidFill>
                  <a:schemeClr val="tx1"/>
                </a:solidFill>
              </a:rPr>
              <a:t>etworking Laboratory Lab</a:t>
            </a:r>
          </a:p>
        </p:txBody>
      </p:sp>
      <p:sp>
        <p:nvSpPr>
          <p:cNvPr id="6" name="投影片編號版面配置區 5"/>
          <p:cNvSpPr>
            <a:spLocks noGrp="1"/>
          </p:cNvSpPr>
          <p:nvPr>
            <p:ph type="sldNum" sz="quarter" idx="11"/>
          </p:nvPr>
        </p:nvSpPr>
        <p:spPr/>
        <p:txBody>
          <a:bodyPr/>
          <a:lstStyle>
            <a:lvl1pPr>
              <a:defRPr/>
            </a:lvl1pPr>
          </a:lstStyle>
          <a:p>
            <a:fld id="{A6E6799B-0538-4329-A535-2BF99D7A6042}" type="slidenum">
              <a:rPr lang="en-US" altLang="zh-TW"/>
              <a:pPr/>
              <a:t>‹#›</a:t>
            </a:fld>
            <a:endParaRPr lang="en-US" altLang="zh-TW"/>
          </a:p>
        </p:txBody>
      </p:sp>
      <p:sp>
        <p:nvSpPr>
          <p:cNvPr id="7" name="日期版面配置區 6"/>
          <p:cNvSpPr>
            <a:spLocks noGrp="1"/>
          </p:cNvSpPr>
          <p:nvPr>
            <p:ph type="dt" sz="half" idx="12"/>
          </p:nvPr>
        </p:nvSpPr>
        <p:spPr/>
        <p:txBody>
          <a:bodyPr/>
          <a:lstStyle>
            <a:lvl1pPr>
              <a:defRPr/>
            </a:lvl1pPr>
          </a:lstStyle>
          <a:p>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ftr" sz="quarter" idx="3"/>
          </p:nvPr>
        </p:nvSpPr>
        <p:spPr bwMode="auto">
          <a:xfrm>
            <a:off x="2555875" y="6453188"/>
            <a:ext cx="4983163" cy="241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b="1" i="1">
                <a:solidFill>
                  <a:srgbClr val="A50021"/>
                </a:solidFill>
              </a:defRPr>
            </a:lvl1pPr>
          </a:lstStyle>
          <a:p>
            <a:r>
              <a:rPr lang="en-US" altLang="zh-TW"/>
              <a:t>Adaptive Computing and Networking Laboratory Lab</a:t>
            </a:r>
          </a:p>
        </p:txBody>
      </p:sp>
      <p:sp>
        <p:nvSpPr>
          <p:cNvPr id="4099" name="Rectangle 3"/>
          <p:cNvSpPr>
            <a:spLocks noGrp="1" noChangeArrowheads="1"/>
          </p:cNvSpPr>
          <p:nvPr>
            <p:ph type="sldNum" sz="quarter" idx="4"/>
          </p:nvPr>
        </p:nvSpPr>
        <p:spPr bwMode="auto">
          <a:xfrm>
            <a:off x="5292725" y="6092825"/>
            <a:ext cx="2133600" cy="241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defRPr>
            </a:lvl1pPr>
          </a:lstStyle>
          <a:p>
            <a:fld id="{F9A65E1E-3344-432B-B86F-62794C23E4B4}" type="slidenum">
              <a:rPr lang="en-US" altLang="zh-TW"/>
              <a:pPr/>
              <a:t>‹#›</a:t>
            </a:fld>
            <a:endParaRPr lang="en-US" altLang="zh-TW"/>
          </a:p>
        </p:txBody>
      </p:sp>
      <p:sp>
        <p:nvSpPr>
          <p:cNvPr id="4101" name="Rectangle 5"/>
          <p:cNvSpPr>
            <a:spLocks noChangeArrowheads="1"/>
          </p:cNvSpPr>
          <p:nvPr/>
        </p:nvSpPr>
        <p:spPr bwMode="auto">
          <a:xfrm>
            <a:off x="0" y="0"/>
            <a:ext cx="285750" cy="53340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0" lang="zh-TW" altLang="zh-TW" sz="2400">
              <a:latin typeface="Times New Roman" pitchFamily="18" charset="0"/>
            </a:endParaRPr>
          </a:p>
        </p:txBody>
      </p:sp>
      <p:sp>
        <p:nvSpPr>
          <p:cNvPr id="4102" name="Rectangle 6"/>
          <p:cNvSpPr>
            <a:spLocks noChangeArrowheads="1"/>
          </p:cNvSpPr>
          <p:nvPr/>
        </p:nvSpPr>
        <p:spPr bwMode="auto">
          <a:xfrm>
            <a:off x="412750" y="134938"/>
            <a:ext cx="8731250" cy="274637"/>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kumimoji="0" lang="zh-TW" altLang="zh-TW" sz="2400">
              <a:latin typeface="Times New Roman" pitchFamily="18" charset="0"/>
            </a:endParaRPr>
          </a:p>
        </p:txBody>
      </p:sp>
      <p:sp>
        <p:nvSpPr>
          <p:cNvPr id="4103" name="Rectangle 7"/>
          <p:cNvSpPr>
            <a:spLocks noChangeArrowheads="1"/>
          </p:cNvSpPr>
          <p:nvPr/>
        </p:nvSpPr>
        <p:spPr bwMode="auto">
          <a:xfrm>
            <a:off x="409575" y="134938"/>
            <a:ext cx="138113" cy="141287"/>
          </a:xfrm>
          <a:prstGeom prst="rect">
            <a:avLst/>
          </a:prstGeom>
          <a:solidFill>
            <a:schemeClr val="folHlink"/>
          </a:solidFill>
          <a:ln w="9525">
            <a:noFill/>
            <a:miter lim="800000"/>
            <a:headEnd/>
            <a:tailEnd/>
          </a:ln>
        </p:spPr>
        <p:txBody>
          <a:bodyPr/>
          <a:lstStyle/>
          <a:p>
            <a:endParaRPr kumimoji="0" lang="zh-TW" altLang="zh-TW">
              <a:solidFill>
                <a:schemeClr val="hlink"/>
              </a:solidFill>
            </a:endParaRPr>
          </a:p>
        </p:txBody>
      </p:sp>
      <p:sp>
        <p:nvSpPr>
          <p:cNvPr id="4104" name="Rectangle 8"/>
          <p:cNvSpPr>
            <a:spLocks noChangeArrowheads="1"/>
          </p:cNvSpPr>
          <p:nvPr/>
        </p:nvSpPr>
        <p:spPr bwMode="auto">
          <a:xfrm>
            <a:off x="547688" y="0"/>
            <a:ext cx="139700" cy="138113"/>
          </a:xfrm>
          <a:prstGeom prst="rect">
            <a:avLst/>
          </a:prstGeom>
          <a:solidFill>
            <a:schemeClr val="folHlink"/>
          </a:solidFill>
          <a:ln w="9525">
            <a:noFill/>
            <a:miter lim="800000"/>
            <a:headEnd/>
            <a:tailEnd/>
          </a:ln>
        </p:spPr>
        <p:txBody>
          <a:bodyPr/>
          <a:lstStyle/>
          <a:p>
            <a:endParaRPr kumimoji="0" lang="zh-TW" altLang="zh-TW">
              <a:solidFill>
                <a:schemeClr val="hlink"/>
              </a:solidFill>
            </a:endParaRPr>
          </a:p>
        </p:txBody>
      </p:sp>
      <p:sp>
        <p:nvSpPr>
          <p:cNvPr id="4105" name="Rectangle 9"/>
          <p:cNvSpPr>
            <a:spLocks noChangeArrowheads="1"/>
          </p:cNvSpPr>
          <p:nvPr/>
        </p:nvSpPr>
        <p:spPr bwMode="auto">
          <a:xfrm>
            <a:off x="547688" y="134938"/>
            <a:ext cx="139700" cy="141287"/>
          </a:xfrm>
          <a:prstGeom prst="rect">
            <a:avLst/>
          </a:prstGeom>
          <a:solidFill>
            <a:schemeClr val="accent2"/>
          </a:solidFill>
          <a:ln w="9525">
            <a:noFill/>
            <a:miter lim="800000"/>
            <a:headEnd/>
            <a:tailEnd/>
          </a:ln>
        </p:spPr>
        <p:txBody>
          <a:bodyPr/>
          <a:lstStyle/>
          <a:p>
            <a:endParaRPr kumimoji="0" lang="zh-TW" altLang="zh-TW">
              <a:solidFill>
                <a:schemeClr val="accent2"/>
              </a:solidFill>
            </a:endParaRPr>
          </a:p>
        </p:txBody>
      </p:sp>
      <p:sp>
        <p:nvSpPr>
          <p:cNvPr id="4106" name="Rectangle 10"/>
          <p:cNvSpPr>
            <a:spLocks noChangeArrowheads="1"/>
          </p:cNvSpPr>
          <p:nvPr/>
        </p:nvSpPr>
        <p:spPr bwMode="auto">
          <a:xfrm>
            <a:off x="274638" y="274638"/>
            <a:ext cx="136525" cy="138112"/>
          </a:xfrm>
          <a:prstGeom prst="rect">
            <a:avLst/>
          </a:prstGeom>
          <a:solidFill>
            <a:schemeClr val="folHlink"/>
          </a:solidFill>
          <a:ln w="9525">
            <a:noFill/>
            <a:miter lim="800000"/>
            <a:headEnd/>
            <a:tailEnd/>
          </a:ln>
        </p:spPr>
        <p:txBody>
          <a:bodyPr/>
          <a:lstStyle/>
          <a:p>
            <a:endParaRPr kumimoji="0" lang="zh-TW" altLang="zh-TW">
              <a:solidFill>
                <a:schemeClr val="hlink"/>
              </a:solidFill>
            </a:endParaRPr>
          </a:p>
        </p:txBody>
      </p:sp>
      <p:sp>
        <p:nvSpPr>
          <p:cNvPr id="4107" name="Rectangle 11"/>
          <p:cNvSpPr>
            <a:spLocks noChangeArrowheads="1"/>
          </p:cNvSpPr>
          <p:nvPr/>
        </p:nvSpPr>
        <p:spPr bwMode="auto">
          <a:xfrm>
            <a:off x="131763" y="136525"/>
            <a:ext cx="141287" cy="138113"/>
          </a:xfrm>
          <a:prstGeom prst="rect">
            <a:avLst/>
          </a:prstGeom>
          <a:solidFill>
            <a:schemeClr val="bg2"/>
          </a:solidFill>
          <a:ln w="9525">
            <a:noFill/>
            <a:miter lim="800000"/>
            <a:headEnd/>
            <a:tailEnd/>
          </a:ln>
        </p:spPr>
        <p:txBody>
          <a:bodyPr/>
          <a:lstStyle/>
          <a:p>
            <a:endParaRPr kumimoji="0" lang="zh-TW" altLang="zh-TW" sz="2400">
              <a:latin typeface="Times New Roman" pitchFamily="18" charset="0"/>
            </a:endParaRPr>
          </a:p>
        </p:txBody>
      </p:sp>
      <p:sp>
        <p:nvSpPr>
          <p:cNvPr id="4108" name="Rectangle 12"/>
          <p:cNvSpPr>
            <a:spLocks noChangeArrowheads="1"/>
          </p:cNvSpPr>
          <p:nvPr/>
        </p:nvSpPr>
        <p:spPr bwMode="auto">
          <a:xfrm>
            <a:off x="409575" y="271463"/>
            <a:ext cx="138113" cy="138112"/>
          </a:xfrm>
          <a:prstGeom prst="rect">
            <a:avLst/>
          </a:prstGeom>
          <a:solidFill>
            <a:schemeClr val="accent2"/>
          </a:solidFill>
          <a:ln w="9525">
            <a:noFill/>
            <a:miter lim="800000"/>
            <a:headEnd/>
            <a:tailEnd/>
          </a:ln>
        </p:spPr>
        <p:txBody>
          <a:bodyPr/>
          <a:lstStyle/>
          <a:p>
            <a:endParaRPr kumimoji="0" lang="zh-TW" altLang="zh-TW">
              <a:solidFill>
                <a:schemeClr val="accent2"/>
              </a:solidFill>
            </a:endParaRPr>
          </a:p>
        </p:txBody>
      </p:sp>
      <p:sp>
        <p:nvSpPr>
          <p:cNvPr id="4109" name="Rectangle 13"/>
          <p:cNvSpPr>
            <a:spLocks noChangeArrowheads="1"/>
          </p:cNvSpPr>
          <p:nvPr/>
        </p:nvSpPr>
        <p:spPr bwMode="auto">
          <a:xfrm>
            <a:off x="274638" y="409575"/>
            <a:ext cx="136525" cy="136525"/>
          </a:xfrm>
          <a:prstGeom prst="rect">
            <a:avLst/>
          </a:prstGeom>
          <a:solidFill>
            <a:schemeClr val="accent2"/>
          </a:solidFill>
          <a:ln w="9525">
            <a:noFill/>
            <a:miter lim="800000"/>
            <a:headEnd/>
            <a:tailEnd/>
          </a:ln>
        </p:spPr>
        <p:txBody>
          <a:bodyPr/>
          <a:lstStyle/>
          <a:p>
            <a:endParaRPr kumimoji="0" lang="zh-TW" altLang="zh-TW">
              <a:solidFill>
                <a:schemeClr val="accent2"/>
              </a:solidFill>
            </a:endParaRPr>
          </a:p>
        </p:txBody>
      </p:sp>
      <p:sp>
        <p:nvSpPr>
          <p:cNvPr id="4110"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4111" name="Rectangle 15"/>
          <p:cNvSpPr>
            <a:spLocks noGrp="1" noChangeArrowheads="1"/>
          </p:cNvSpPr>
          <p:nvPr>
            <p:ph type="body" idx="1"/>
          </p:nvPr>
        </p:nvSpPr>
        <p:spPr bwMode="auto">
          <a:xfrm>
            <a:off x="468313" y="1844675"/>
            <a:ext cx="8229600" cy="4105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112" name="Rectangle 16"/>
          <p:cNvSpPr>
            <a:spLocks noGrp="1" noChangeArrowheads="1"/>
          </p:cNvSpPr>
          <p:nvPr>
            <p:ph type="dt" sz="half" idx="2"/>
          </p:nvPr>
        </p:nvSpPr>
        <p:spPr bwMode="auto">
          <a:xfrm>
            <a:off x="468313" y="6237288"/>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endParaRPr lang="en-US" altLang="zh-TW"/>
          </a:p>
        </p:txBody>
      </p:sp>
      <p:pic>
        <p:nvPicPr>
          <p:cNvPr id="4113" name="Picture 17" descr="ACN logo 1"/>
          <p:cNvPicPr>
            <a:picLocks noChangeAspect="1" noChangeArrowheads="1"/>
          </p:cNvPicPr>
          <p:nvPr/>
        </p:nvPicPr>
        <p:blipFill>
          <a:blip r:embed="rId13" cstate="print"/>
          <a:srcRect/>
          <a:stretch>
            <a:fillRect/>
          </a:stretch>
        </p:blipFill>
        <p:spPr bwMode="auto">
          <a:xfrm>
            <a:off x="7524750" y="5876925"/>
            <a:ext cx="1228725" cy="752475"/>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新細明體" pitchFamily="18" charset="-120"/>
        </a:defRPr>
      </a:lvl2pPr>
      <a:lvl3pPr algn="l" rtl="0" fontAlgn="base">
        <a:spcBef>
          <a:spcPct val="0"/>
        </a:spcBef>
        <a:spcAft>
          <a:spcPct val="0"/>
        </a:spcAft>
        <a:defRPr kumimoji="1" sz="4400">
          <a:solidFill>
            <a:schemeClr val="tx1"/>
          </a:solidFill>
          <a:latin typeface="Arial" charset="0"/>
          <a:ea typeface="新細明體" pitchFamily="18" charset="-120"/>
        </a:defRPr>
      </a:lvl3pPr>
      <a:lvl4pPr algn="l" rtl="0" fontAlgn="base">
        <a:spcBef>
          <a:spcPct val="0"/>
        </a:spcBef>
        <a:spcAft>
          <a:spcPct val="0"/>
        </a:spcAft>
        <a:defRPr kumimoji="1" sz="4400">
          <a:solidFill>
            <a:schemeClr val="tx1"/>
          </a:solidFill>
          <a:latin typeface="Arial" charset="0"/>
          <a:ea typeface="新細明體" pitchFamily="18" charset="-120"/>
        </a:defRPr>
      </a:lvl4pPr>
      <a:lvl5pPr algn="l" rtl="0" fontAlgn="base">
        <a:spcBef>
          <a:spcPct val="0"/>
        </a:spcBef>
        <a:spcAft>
          <a:spcPct val="0"/>
        </a:spcAft>
        <a:defRPr kumimoji="1" sz="4400">
          <a:solidFill>
            <a:schemeClr val="tx1"/>
          </a:solidFill>
          <a:latin typeface="Arial" charset="0"/>
          <a:ea typeface="新細明體" pitchFamily="18" charset="-120"/>
        </a:defRPr>
      </a:lvl5pPr>
      <a:lvl6pPr marL="457200" algn="l" rtl="0" fontAlgn="base">
        <a:spcBef>
          <a:spcPct val="0"/>
        </a:spcBef>
        <a:spcAft>
          <a:spcPct val="0"/>
        </a:spcAft>
        <a:defRPr kumimoji="1" sz="4400">
          <a:solidFill>
            <a:schemeClr val="tx1"/>
          </a:solidFill>
          <a:latin typeface="Arial" charset="0"/>
          <a:ea typeface="新細明體" pitchFamily="18" charset="-120"/>
        </a:defRPr>
      </a:lvl6pPr>
      <a:lvl7pPr marL="914400" algn="l" rtl="0" fontAlgn="base">
        <a:spcBef>
          <a:spcPct val="0"/>
        </a:spcBef>
        <a:spcAft>
          <a:spcPct val="0"/>
        </a:spcAft>
        <a:defRPr kumimoji="1" sz="4400">
          <a:solidFill>
            <a:schemeClr val="tx1"/>
          </a:solidFill>
          <a:latin typeface="Arial" charset="0"/>
          <a:ea typeface="新細明體" pitchFamily="18" charset="-120"/>
        </a:defRPr>
      </a:lvl7pPr>
      <a:lvl8pPr marL="1371600" algn="l" rtl="0" fontAlgn="base">
        <a:spcBef>
          <a:spcPct val="0"/>
        </a:spcBef>
        <a:spcAft>
          <a:spcPct val="0"/>
        </a:spcAft>
        <a:defRPr kumimoji="1" sz="4400">
          <a:solidFill>
            <a:schemeClr val="tx1"/>
          </a:solidFill>
          <a:latin typeface="Arial" charset="0"/>
          <a:ea typeface="新細明體" pitchFamily="18" charset="-120"/>
        </a:defRPr>
      </a:lvl8pPr>
      <a:lvl9pPr marL="1828800" algn="l" rtl="0" fontAlgn="base">
        <a:spcBef>
          <a:spcPct val="0"/>
        </a:spcBef>
        <a:spcAft>
          <a:spcPct val="0"/>
        </a:spcAft>
        <a:defRPr kumimoji="1" sz="4400">
          <a:solidFill>
            <a:schemeClr val="tx1"/>
          </a:solidFill>
          <a:latin typeface="Arial" charset="0"/>
          <a:ea typeface="新細明體" pitchFamily="18" charset="-12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fontAlgn="base">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fontAlgn="base">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圓角化對角線角落矩形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頁尾版面配置區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en-US" altLang="zh-TW" smtClean="0"/>
              <a:t>Adaptive Computing and Networking Laboratory Lab</a:t>
            </a:r>
            <a:endParaRPr lang="en-US" altLang="zh-TW"/>
          </a:p>
        </p:txBody>
      </p:sp>
      <p:sp>
        <p:nvSpPr>
          <p:cNvPr id="14" name="日期版面配置區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endParaRPr lang="en-US" altLang="zh-TW"/>
          </a:p>
        </p:txBody>
      </p:sp>
      <p:sp>
        <p:nvSpPr>
          <p:cNvPr id="23" name="投影片編號版面配置區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9A65E1E-3344-432B-B86F-62794C23E4B4}" type="slidenum">
              <a:rPr lang="en-US" altLang="zh-TW" smtClean="0"/>
              <a:pPr/>
              <a:t>‹#›</a:t>
            </a:fld>
            <a:endParaRPr lang="en-US" altLang="zh-TW"/>
          </a:p>
        </p:txBody>
      </p:sp>
      <p:sp>
        <p:nvSpPr>
          <p:cNvPr id="22" name="標題版面配置區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pic>
        <p:nvPicPr>
          <p:cNvPr id="8" name="Picture 17" descr="ACN logo 1"/>
          <p:cNvPicPr>
            <a:picLocks noChangeAspect="1" noChangeArrowheads="1"/>
          </p:cNvPicPr>
          <p:nvPr/>
        </p:nvPicPr>
        <p:blipFill>
          <a:blip r:embed="rId13" cstate="print"/>
          <a:srcRect/>
          <a:stretch>
            <a:fillRect/>
          </a:stretch>
        </p:blipFill>
        <p:spPr bwMode="auto">
          <a:xfrm>
            <a:off x="7524750" y="5876925"/>
            <a:ext cx="1228725" cy="752475"/>
          </a:xfrm>
          <a:prstGeom prst="rect">
            <a:avLst/>
          </a:prstGeom>
          <a:noFill/>
        </p:spPr>
      </p:pic>
    </p:spTree>
  </p:cSld>
  <p:clrMap bg1="dk1" tx1="lt1" bg2="dk2"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emf"/><Relationship Id="rId7"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image" Target="../media/image13.pn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chart" Target="../charts/chart5.xml"/></Relationships>
</file>

<file path=ppt/slides/_rels/slide3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en-US" altLang="zh-TW" sz="3100" dirty="0" smtClean="0">
                <a:latin typeface="Arial Unicode MS" pitchFamily="34" charset="-120"/>
                <a:ea typeface="Arial Unicode MS" pitchFamily="34" charset="-120"/>
                <a:cs typeface="Arial Unicode MS" pitchFamily="34" charset="-120"/>
              </a:rPr>
              <a:t>Bandwidth Aware Peer-to-Peer 3D Streaming</a:t>
            </a:r>
            <a:r>
              <a:rPr lang="en-US" altLang="zh-TW" sz="4000" dirty="0" smtClean="0">
                <a:latin typeface="Arial Unicode MS" pitchFamily="34" charset="-120"/>
                <a:ea typeface="Arial Unicode MS" pitchFamily="34" charset="-120"/>
                <a:cs typeface="Arial Unicode MS" pitchFamily="34" charset="-120"/>
              </a:rPr>
              <a:t/>
            </a:r>
            <a:br>
              <a:rPr lang="en-US" altLang="zh-TW" sz="4000" dirty="0" smtClean="0">
                <a:latin typeface="Arial Unicode MS" pitchFamily="34" charset="-120"/>
                <a:ea typeface="Arial Unicode MS" pitchFamily="34" charset="-120"/>
                <a:cs typeface="Arial Unicode MS" pitchFamily="34" charset="-120"/>
              </a:rPr>
            </a:br>
            <a:r>
              <a:rPr lang="en-US" altLang="zh-TW" sz="4000" dirty="0" smtClean="0">
                <a:latin typeface="Arial Unicode MS" pitchFamily="34" charset="-120"/>
                <a:ea typeface="Arial Unicode MS" pitchFamily="34" charset="-120"/>
                <a:cs typeface="Arial Unicode MS" pitchFamily="34" charset="-120"/>
              </a:rPr>
              <a:t/>
            </a:r>
            <a:br>
              <a:rPr lang="en-US" altLang="zh-TW" sz="4000" dirty="0" smtClean="0">
                <a:latin typeface="Arial Unicode MS" pitchFamily="34" charset="-120"/>
                <a:ea typeface="Arial Unicode MS" pitchFamily="34" charset="-120"/>
                <a:cs typeface="Arial Unicode MS" pitchFamily="34" charset="-120"/>
              </a:rPr>
            </a:br>
            <a:r>
              <a:rPr lang="en-US" altLang="zh-TW" sz="2800" b="1" dirty="0" err="1" smtClean="0">
                <a:latin typeface="Arial Unicode MS" pitchFamily="34" charset="-120"/>
                <a:ea typeface="Arial Unicode MS" pitchFamily="34" charset="-120"/>
                <a:cs typeface="Arial Unicode MS" pitchFamily="34" charset="-120"/>
              </a:rPr>
              <a:t>NetGames</a:t>
            </a:r>
            <a:r>
              <a:rPr lang="en-US" altLang="zh-TW" sz="2800" b="1" dirty="0" smtClean="0">
                <a:latin typeface="Arial Unicode MS" pitchFamily="34" charset="-120"/>
                <a:ea typeface="Arial Unicode MS" pitchFamily="34" charset="-120"/>
                <a:cs typeface="Arial Unicode MS" pitchFamily="34" charset="-120"/>
              </a:rPr>
              <a:t> 2009</a:t>
            </a:r>
            <a:endParaRPr lang="en-US" altLang="zh-TW" sz="3600" b="1" dirty="0">
              <a:latin typeface="Arial Unicode MS" pitchFamily="34" charset="-120"/>
              <a:ea typeface="Arial Unicode MS" pitchFamily="34" charset="-120"/>
              <a:cs typeface="Arial Unicode MS" pitchFamily="34" charset="-120"/>
            </a:endParaRPr>
          </a:p>
        </p:txBody>
      </p:sp>
      <p:sp>
        <p:nvSpPr>
          <p:cNvPr id="2051" name="Rectangle 3"/>
          <p:cNvSpPr>
            <a:spLocks noGrp="1" noChangeArrowheads="1"/>
          </p:cNvSpPr>
          <p:nvPr>
            <p:ph type="subTitle" idx="1"/>
          </p:nvPr>
        </p:nvSpPr>
        <p:spPr>
          <a:xfrm>
            <a:off x="285720" y="3286124"/>
            <a:ext cx="8572560" cy="2786082"/>
          </a:xfrm>
        </p:spPr>
        <p:txBody>
          <a:bodyPr>
            <a:normAutofit/>
          </a:bodyPr>
          <a:lstStyle/>
          <a:p>
            <a:pPr algn="ctr"/>
            <a:endParaRPr lang="en-US" altLang="zh-TW" sz="3400" dirty="0" smtClean="0">
              <a:latin typeface="Arial Unicode MS" pitchFamily="34" charset="-120"/>
              <a:ea typeface="Arial Unicode MS" pitchFamily="34" charset="-120"/>
              <a:cs typeface="Arial Unicode MS" pitchFamily="34" charset="-120"/>
            </a:endParaRPr>
          </a:p>
          <a:p>
            <a:pPr algn="ctr"/>
            <a:r>
              <a:rPr lang="en-US" sz="2400" dirty="0" err="1" smtClean="0">
                <a:latin typeface="Arial Unicode MS" pitchFamily="34" charset="-120"/>
                <a:ea typeface="Arial Unicode MS" pitchFamily="34" charset="-120"/>
                <a:cs typeface="Arial Unicode MS" pitchFamily="34" charset="-120"/>
              </a:rPr>
              <a:t>Chien-Hao</a:t>
            </a:r>
            <a:r>
              <a:rPr lang="en-US" sz="2400" dirty="0" smtClean="0">
                <a:latin typeface="Arial Unicode MS" pitchFamily="34" charset="-120"/>
                <a:ea typeface="Arial Unicode MS" pitchFamily="34" charset="-120"/>
                <a:cs typeface="Arial Unicode MS" pitchFamily="34" charset="-120"/>
              </a:rPr>
              <a:t> </a:t>
            </a:r>
            <a:r>
              <a:rPr lang="en-US" sz="2400" dirty="0" err="1" smtClean="0">
                <a:latin typeface="Arial Unicode MS" pitchFamily="34" charset="-120"/>
                <a:ea typeface="Arial Unicode MS" pitchFamily="34" charset="-120"/>
                <a:cs typeface="Arial Unicode MS" pitchFamily="34" charset="-120"/>
              </a:rPr>
              <a:t>Chien</a:t>
            </a:r>
            <a:r>
              <a:rPr lang="en-US" sz="2400" dirty="0" smtClean="0">
                <a:latin typeface="Arial Unicode MS" pitchFamily="34" charset="-120"/>
                <a:ea typeface="Arial Unicode MS" pitchFamily="34" charset="-120"/>
                <a:cs typeface="Arial Unicode MS" pitchFamily="34" charset="-120"/>
              </a:rPr>
              <a:t>, Shun-</a:t>
            </a:r>
            <a:r>
              <a:rPr lang="en-US" sz="2400" dirty="0" err="1" smtClean="0">
                <a:latin typeface="Arial Unicode MS" pitchFamily="34" charset="-120"/>
                <a:ea typeface="Arial Unicode MS" pitchFamily="34" charset="-120"/>
                <a:cs typeface="Arial Unicode MS" pitchFamily="34" charset="-120"/>
              </a:rPr>
              <a:t>Yun</a:t>
            </a:r>
            <a:r>
              <a:rPr lang="en-US" sz="2400" dirty="0" smtClean="0">
                <a:latin typeface="Arial Unicode MS" pitchFamily="34" charset="-120"/>
                <a:ea typeface="Arial Unicode MS" pitchFamily="34" charset="-120"/>
                <a:cs typeface="Arial Unicode MS" pitchFamily="34" charset="-120"/>
              </a:rPr>
              <a:t> </a:t>
            </a:r>
            <a:r>
              <a:rPr lang="en-US" sz="2400" dirty="0" err="1" smtClean="0">
                <a:latin typeface="Arial Unicode MS" pitchFamily="34" charset="-120"/>
                <a:ea typeface="Arial Unicode MS" pitchFamily="34" charset="-120"/>
                <a:cs typeface="Arial Unicode MS" pitchFamily="34" charset="-120"/>
              </a:rPr>
              <a:t>Hu</a:t>
            </a:r>
            <a:r>
              <a:rPr lang="en-US" sz="2400" dirty="0" smtClean="0">
                <a:latin typeface="Arial Unicode MS" pitchFamily="34" charset="-120"/>
                <a:ea typeface="Arial Unicode MS" pitchFamily="34" charset="-120"/>
                <a:cs typeface="Arial Unicode MS" pitchFamily="34" charset="-120"/>
              </a:rPr>
              <a:t>, </a:t>
            </a:r>
            <a:r>
              <a:rPr lang="en-US" sz="2400" b="1" u="sng" dirty="0" err="1" smtClean="0">
                <a:latin typeface="Arial Unicode MS" pitchFamily="34" charset="-120"/>
                <a:ea typeface="Arial Unicode MS" pitchFamily="34" charset="-120"/>
                <a:cs typeface="Arial Unicode MS" pitchFamily="34" charset="-120"/>
              </a:rPr>
              <a:t>Jehn-Ruey</a:t>
            </a:r>
            <a:r>
              <a:rPr lang="en-US" sz="2400" b="1" u="sng" dirty="0" smtClean="0">
                <a:latin typeface="Arial Unicode MS" pitchFamily="34" charset="-120"/>
                <a:ea typeface="Arial Unicode MS" pitchFamily="34" charset="-120"/>
                <a:cs typeface="Arial Unicode MS" pitchFamily="34" charset="-120"/>
              </a:rPr>
              <a:t> Jiang</a:t>
            </a:r>
            <a:endParaRPr lang="en-US" altLang="zh-TW" sz="2400" b="1" u="sng" dirty="0" smtClean="0">
              <a:latin typeface="Arial Unicode MS" pitchFamily="34" charset="-120"/>
              <a:ea typeface="Arial Unicode MS" pitchFamily="34" charset="-120"/>
              <a:cs typeface="Arial Unicode MS" pitchFamily="34" charset="-120"/>
            </a:endParaRPr>
          </a:p>
          <a:p>
            <a:pPr algn="ctr"/>
            <a:endParaRPr lang="en-US" altLang="zh-TW" sz="3000" dirty="0" smtClean="0">
              <a:latin typeface="Arial Unicode MS" pitchFamily="34" charset="-120"/>
              <a:ea typeface="Arial Unicode MS" pitchFamily="34" charset="-120"/>
              <a:cs typeface="Arial Unicode MS" pitchFamily="34" charset="-120"/>
            </a:endParaRPr>
          </a:p>
          <a:p>
            <a:pPr algn="ctr"/>
            <a:r>
              <a:rPr lang="en-US" sz="2200" dirty="0" smtClean="0">
                <a:latin typeface="Arial Unicode MS" pitchFamily="34" charset="-120"/>
                <a:ea typeface="Arial Unicode MS" pitchFamily="34" charset="-120"/>
                <a:cs typeface="Arial Unicode MS" pitchFamily="34" charset="-120"/>
              </a:rPr>
              <a:t>Adaptive Computing and Networking (ACN) Laboratory</a:t>
            </a:r>
          </a:p>
          <a:p>
            <a:pPr algn="ctr"/>
            <a:r>
              <a:rPr lang="en-US" sz="2200" dirty="0" smtClean="0">
                <a:latin typeface="Arial Unicode MS" pitchFamily="34" charset="-120"/>
                <a:ea typeface="Arial Unicode MS" pitchFamily="34" charset="-120"/>
                <a:cs typeface="Arial Unicode MS" pitchFamily="34" charset="-120"/>
              </a:rPr>
              <a:t>Department </a:t>
            </a:r>
            <a:r>
              <a:rPr lang="en-US" sz="2200" dirty="0" smtClean="0">
                <a:latin typeface="Arial Unicode MS" pitchFamily="34" charset="-120"/>
                <a:ea typeface="Arial Unicode MS" pitchFamily="34" charset="-120"/>
                <a:cs typeface="Arial Unicode MS" pitchFamily="34" charset="-120"/>
              </a:rPr>
              <a:t>of Computer Science and Information Engineering</a:t>
            </a:r>
          </a:p>
          <a:p>
            <a:pPr algn="ctr"/>
            <a:r>
              <a:rPr lang="en-US" altLang="zh-TW" sz="2400" dirty="0" smtClean="0">
                <a:latin typeface="Arial Unicode MS" pitchFamily="34" charset="-120"/>
                <a:ea typeface="Arial Unicode MS" pitchFamily="34" charset="-120"/>
                <a:cs typeface="Arial Unicode MS" pitchFamily="34" charset="-120"/>
              </a:rPr>
              <a:t>National Central University, Taiwan</a:t>
            </a:r>
          </a:p>
          <a:p>
            <a:pPr algn="ctr"/>
            <a:endParaRPr lang="en-US" altLang="zh-TW" dirty="0" smtClean="0">
              <a:latin typeface="Arial Unicode MS" pitchFamily="34" charset="-120"/>
              <a:ea typeface="Arial Unicode MS" pitchFamily="34" charset="-120"/>
              <a:cs typeface="Arial Unicode MS" pitchFamily="34" charset="-120"/>
            </a:endParaRPr>
          </a:p>
        </p:txBody>
      </p:sp>
      <p:sp>
        <p:nvSpPr>
          <p:cNvPr id="6" name="Rectangle 18"/>
          <p:cNvSpPr>
            <a:spLocks noGrp="1" noChangeArrowheads="1"/>
          </p:cNvSpPr>
          <p:nvPr>
            <p:ph type="sldNum" sz="quarter" idx="11"/>
          </p:nvPr>
        </p:nvSpPr>
        <p:spPr/>
        <p:txBody>
          <a:bodyPr/>
          <a:lstStyle/>
          <a:p>
            <a:fld id="{E4635B3B-544A-44D8-8074-2B8C2B37819D}" type="slidenum">
              <a:rPr lang="en-US" altLang="zh-TW" smtClean="0">
                <a:latin typeface="Arial Unicode MS" pitchFamily="34" charset="-120"/>
                <a:ea typeface="Arial Unicode MS" pitchFamily="34" charset="-120"/>
                <a:cs typeface="Arial Unicode MS" pitchFamily="34" charset="-120"/>
              </a:rPr>
              <a:pPr/>
              <a:t>1</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latin typeface="Arial Unicode MS" pitchFamily="34" charset="-120"/>
                <a:ea typeface="Arial Unicode MS" pitchFamily="34" charset="-120"/>
                <a:cs typeface="Arial Unicode MS" pitchFamily="34" charset="-120"/>
              </a:rPr>
              <a:t>C/S vs. P2P</a:t>
            </a:r>
            <a:endParaRPr lang="zh-TW" altLang="en-US" dirty="0">
              <a:latin typeface="Arial Unicode MS" pitchFamily="34" charset="-120"/>
              <a:ea typeface="Arial Unicode MS" pitchFamily="34" charset="-120"/>
              <a:cs typeface="Arial Unicode MS" pitchFamily="34" charset="-120"/>
            </a:endParaRPr>
          </a:p>
        </p:txBody>
      </p:sp>
      <p:sp>
        <p:nvSpPr>
          <p:cNvPr id="21" name="內容版面配置區 20"/>
          <p:cNvSpPr>
            <a:spLocks noGrp="1"/>
          </p:cNvSpPr>
          <p:nvPr>
            <p:ph idx="1"/>
          </p:nvPr>
        </p:nvSpPr>
        <p:spPr/>
        <p:txBody>
          <a:bodyPr/>
          <a:lstStyle/>
          <a:p>
            <a:endParaRPr lang="zh-TW" altLang="en-US" dirty="0">
              <a:latin typeface="Arial Unicode MS" pitchFamily="34" charset="-120"/>
              <a:ea typeface="Arial Unicode MS" pitchFamily="34" charset="-120"/>
              <a:cs typeface="Arial Unicode MS" pitchFamily="34" charset="-120"/>
            </a:endParaRPr>
          </a:p>
        </p:txBody>
      </p:sp>
      <p:sp>
        <p:nvSpPr>
          <p:cNvPr id="22"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EAB884EB-8548-41BD-BD42-DC623E1F5290}" type="slidenum">
              <a:rPr lang="en-US" altLang="zh-TW" smtClean="0">
                <a:latin typeface="Arial Unicode MS" pitchFamily="34" charset="-120"/>
                <a:ea typeface="Arial Unicode MS" pitchFamily="34" charset="-120"/>
                <a:cs typeface="Arial Unicode MS" pitchFamily="34" charset="-120"/>
              </a:rPr>
              <a:pPr/>
              <a:t>10</a:t>
            </a:fld>
            <a:endParaRPr lang="en-US" altLang="zh-TW">
              <a:latin typeface="Arial Unicode MS" pitchFamily="34" charset="-120"/>
              <a:ea typeface="Arial Unicode MS" pitchFamily="34" charset="-120"/>
              <a:cs typeface="Arial Unicode MS" pitchFamily="34" charset="-120"/>
            </a:endParaRPr>
          </a:p>
        </p:txBody>
      </p:sp>
      <p:sp>
        <p:nvSpPr>
          <p:cNvPr id="6" name="TextBox 4"/>
          <p:cNvSpPr txBox="1"/>
          <p:nvPr/>
        </p:nvSpPr>
        <p:spPr>
          <a:xfrm>
            <a:off x="4512374" y="1600200"/>
            <a:ext cx="4403770" cy="646331"/>
          </a:xfrm>
          <a:prstGeom prst="rect">
            <a:avLst/>
          </a:prstGeom>
          <a:noFill/>
        </p:spPr>
        <p:txBody>
          <a:bodyPr wrap="none" rtlCol="0">
            <a:spAutoFit/>
          </a:bodyPr>
          <a:lstStyle/>
          <a:p>
            <a:pPr marL="342900" indent="-342900">
              <a:buFont typeface="+mj-lt"/>
              <a:buAutoNum type="arabicPeriod"/>
            </a:pPr>
            <a:r>
              <a:rPr lang="en-US" dirty="0" smtClean="0">
                <a:latin typeface="Arial Unicode MS" pitchFamily="34" charset="-120"/>
                <a:ea typeface="Arial Unicode MS" pitchFamily="34" charset="-120"/>
                <a:cs typeface="Arial Unicode MS" pitchFamily="34" charset="-120"/>
              </a:rPr>
              <a:t>New object notification</a:t>
            </a:r>
          </a:p>
          <a:p>
            <a:pPr marL="342900" indent="-342900">
              <a:buFont typeface="+mj-lt"/>
              <a:buAutoNum type="arabicPeriod"/>
            </a:pPr>
            <a:r>
              <a:rPr lang="en-US" dirty="0" smtClean="0">
                <a:latin typeface="Arial Unicode MS" pitchFamily="34" charset="-120"/>
                <a:ea typeface="Arial Unicode MS" pitchFamily="34" charset="-120"/>
                <a:cs typeface="Arial Unicode MS" pitchFamily="34" charset="-120"/>
              </a:rPr>
              <a:t>Request  3D content from the server</a:t>
            </a:r>
          </a:p>
        </p:txBody>
      </p:sp>
      <p:pic>
        <p:nvPicPr>
          <p:cNvPr id="9" name="Picture 2"/>
          <p:cNvPicPr>
            <a:picLocks noChangeAspect="1" noChangeArrowheads="1"/>
          </p:cNvPicPr>
          <p:nvPr/>
        </p:nvPicPr>
        <p:blipFill>
          <a:blip r:embed="rId3" cstate="print"/>
          <a:srcRect/>
          <a:stretch>
            <a:fillRect/>
          </a:stretch>
        </p:blipFill>
        <p:spPr bwMode="auto">
          <a:xfrm>
            <a:off x="3200400" y="2819400"/>
            <a:ext cx="2703836" cy="2752725"/>
          </a:xfrm>
          <a:prstGeom prst="rect">
            <a:avLst/>
          </a:prstGeom>
          <a:noFill/>
          <a:ln w="9525">
            <a:noFill/>
            <a:miter lim="800000"/>
            <a:headEnd/>
            <a:tailEnd/>
          </a:ln>
          <a:effectLst/>
        </p:spPr>
      </p:pic>
      <p:sp>
        <p:nvSpPr>
          <p:cNvPr id="10" name="TextBox 49"/>
          <p:cNvSpPr txBox="1"/>
          <p:nvPr/>
        </p:nvSpPr>
        <p:spPr>
          <a:xfrm>
            <a:off x="2438400" y="2145268"/>
            <a:ext cx="312906" cy="369332"/>
          </a:xfrm>
          <a:prstGeom prst="rect">
            <a:avLst/>
          </a:prstGeom>
          <a:noFill/>
        </p:spPr>
        <p:txBody>
          <a:bodyPr wrap="none" rtlCol="0">
            <a:spAutoFit/>
          </a:bodyPr>
          <a:lstStyle/>
          <a:p>
            <a:r>
              <a:rPr lang="en-US" dirty="0" smtClean="0">
                <a:latin typeface="Arial Unicode MS" pitchFamily="34" charset="-120"/>
                <a:ea typeface="Arial Unicode MS" pitchFamily="34" charset="-120"/>
                <a:cs typeface="Arial Unicode MS" pitchFamily="34" charset="-120"/>
              </a:rPr>
              <a:t>1</a:t>
            </a:r>
            <a:endParaRPr lang="en-US" dirty="0">
              <a:latin typeface="Arial Unicode MS" pitchFamily="34" charset="-120"/>
              <a:ea typeface="Arial Unicode MS" pitchFamily="34" charset="-120"/>
              <a:cs typeface="Arial Unicode MS" pitchFamily="34" charset="-120"/>
            </a:endParaRPr>
          </a:p>
        </p:txBody>
      </p:sp>
      <p:sp>
        <p:nvSpPr>
          <p:cNvPr id="11" name="TextBox 50"/>
          <p:cNvSpPr txBox="1"/>
          <p:nvPr/>
        </p:nvSpPr>
        <p:spPr>
          <a:xfrm>
            <a:off x="2428860" y="2571744"/>
            <a:ext cx="312906" cy="369332"/>
          </a:xfrm>
          <a:prstGeom prst="rect">
            <a:avLst/>
          </a:prstGeom>
          <a:noFill/>
        </p:spPr>
        <p:txBody>
          <a:bodyPr wrap="none" rtlCol="0">
            <a:spAutoFit/>
          </a:bodyPr>
          <a:lstStyle/>
          <a:p>
            <a:r>
              <a:rPr lang="en-US" dirty="0" smtClean="0">
                <a:latin typeface="Arial Unicode MS" pitchFamily="34" charset="-120"/>
                <a:ea typeface="Arial Unicode MS" pitchFamily="34" charset="-120"/>
                <a:cs typeface="Arial Unicode MS" pitchFamily="34" charset="-120"/>
              </a:rPr>
              <a:t>2</a:t>
            </a:r>
            <a:endParaRPr lang="en-US" dirty="0">
              <a:latin typeface="Arial Unicode MS" pitchFamily="34" charset="-120"/>
              <a:ea typeface="Arial Unicode MS" pitchFamily="34" charset="-120"/>
              <a:cs typeface="Arial Unicode MS" pitchFamily="34" charset="-120"/>
            </a:endParaRPr>
          </a:p>
        </p:txBody>
      </p:sp>
      <p:sp>
        <p:nvSpPr>
          <p:cNvPr id="12" name="TextBox 52"/>
          <p:cNvSpPr txBox="1"/>
          <p:nvPr/>
        </p:nvSpPr>
        <p:spPr>
          <a:xfrm>
            <a:off x="4343400" y="2895600"/>
            <a:ext cx="312906" cy="369332"/>
          </a:xfrm>
          <a:prstGeom prst="rect">
            <a:avLst/>
          </a:prstGeom>
          <a:noFill/>
        </p:spPr>
        <p:txBody>
          <a:bodyPr wrap="none" rtlCol="0">
            <a:spAutoFit/>
          </a:bodyPr>
          <a:lstStyle/>
          <a:p>
            <a:r>
              <a:rPr lang="en-US" dirty="0" smtClean="0">
                <a:latin typeface="Arial Unicode MS" pitchFamily="34" charset="-120"/>
                <a:ea typeface="Arial Unicode MS" pitchFamily="34" charset="-120"/>
                <a:cs typeface="Arial Unicode MS" pitchFamily="34" charset="-120"/>
              </a:rPr>
              <a:t>2</a:t>
            </a:r>
            <a:endParaRPr lang="en-US" dirty="0">
              <a:latin typeface="Arial Unicode MS" pitchFamily="34" charset="-120"/>
              <a:ea typeface="Arial Unicode MS" pitchFamily="34" charset="-120"/>
              <a:cs typeface="Arial Unicode MS" pitchFamily="34" charset="-120"/>
            </a:endParaRPr>
          </a:p>
        </p:txBody>
      </p:sp>
      <p:sp>
        <p:nvSpPr>
          <p:cNvPr id="13" name="TextBox 53"/>
          <p:cNvSpPr txBox="1"/>
          <p:nvPr/>
        </p:nvSpPr>
        <p:spPr>
          <a:xfrm>
            <a:off x="2428860" y="2571744"/>
            <a:ext cx="312906" cy="369332"/>
          </a:xfrm>
          <a:prstGeom prst="rect">
            <a:avLst/>
          </a:prstGeom>
          <a:noFill/>
        </p:spPr>
        <p:txBody>
          <a:bodyPr wrap="none" rtlCol="0">
            <a:spAutoFit/>
          </a:bodyPr>
          <a:lstStyle/>
          <a:p>
            <a:r>
              <a:rPr lang="en-US" dirty="0" smtClean="0">
                <a:latin typeface="Arial Unicode MS" pitchFamily="34" charset="-120"/>
                <a:ea typeface="Arial Unicode MS" pitchFamily="34" charset="-120"/>
                <a:cs typeface="Arial Unicode MS" pitchFamily="34" charset="-120"/>
              </a:rPr>
              <a:t>3</a:t>
            </a:r>
            <a:endParaRPr lang="en-US" dirty="0">
              <a:latin typeface="Arial Unicode MS" pitchFamily="34" charset="-120"/>
              <a:ea typeface="Arial Unicode MS" pitchFamily="34" charset="-120"/>
              <a:cs typeface="Arial Unicode MS" pitchFamily="34" charset="-120"/>
            </a:endParaRPr>
          </a:p>
        </p:txBody>
      </p:sp>
      <p:sp>
        <p:nvSpPr>
          <p:cNvPr id="15" name="TextBox 51"/>
          <p:cNvSpPr txBox="1"/>
          <p:nvPr/>
        </p:nvSpPr>
        <p:spPr>
          <a:xfrm>
            <a:off x="4510450" y="1571612"/>
            <a:ext cx="4403770" cy="923330"/>
          </a:xfrm>
          <a:prstGeom prst="rect">
            <a:avLst/>
          </a:prstGeom>
          <a:noFill/>
        </p:spPr>
        <p:txBody>
          <a:bodyPr wrap="none" rtlCol="0">
            <a:spAutoFit/>
          </a:bodyPr>
          <a:lstStyle/>
          <a:p>
            <a:pPr marL="342900" indent="-342900">
              <a:buFont typeface="+mj-lt"/>
              <a:buAutoNum type="arabicPeriod"/>
            </a:pPr>
            <a:r>
              <a:rPr lang="en-US" dirty="0" smtClean="0">
                <a:latin typeface="Arial Unicode MS" pitchFamily="34" charset="-120"/>
                <a:ea typeface="Arial Unicode MS" pitchFamily="34" charset="-120"/>
                <a:cs typeface="Arial Unicode MS" pitchFamily="34" charset="-120"/>
              </a:rPr>
              <a:t>New object notification</a:t>
            </a:r>
          </a:p>
          <a:p>
            <a:pPr marL="342900" indent="-342900">
              <a:buFont typeface="+mj-lt"/>
              <a:buAutoNum type="arabicPeriod"/>
            </a:pPr>
            <a:r>
              <a:rPr lang="en-US" dirty="0" smtClean="0">
                <a:solidFill>
                  <a:srgbClr val="FF0000"/>
                </a:solidFill>
                <a:latin typeface="Arial Unicode MS" pitchFamily="34" charset="-120"/>
                <a:ea typeface="Arial Unicode MS" pitchFamily="34" charset="-120"/>
                <a:cs typeface="Arial Unicode MS" pitchFamily="34" charset="-120"/>
              </a:rPr>
              <a:t>Request 3D content from other peers</a:t>
            </a:r>
          </a:p>
          <a:p>
            <a:pPr marL="342900" indent="-342900">
              <a:buFont typeface="+mj-lt"/>
              <a:buAutoNum type="arabicPeriod"/>
            </a:pPr>
            <a:r>
              <a:rPr lang="en-US" dirty="0" smtClean="0">
                <a:latin typeface="Arial Unicode MS" pitchFamily="34" charset="-120"/>
                <a:ea typeface="Arial Unicode MS" pitchFamily="34" charset="-120"/>
                <a:cs typeface="Arial Unicode MS" pitchFamily="34" charset="-120"/>
              </a:rPr>
              <a:t>Request  3D content from the server</a:t>
            </a:r>
          </a:p>
        </p:txBody>
      </p:sp>
      <p:sp>
        <p:nvSpPr>
          <p:cNvPr id="59394" name="AutoShape 2"/>
          <p:cNvSpPr>
            <a:spLocks noChangeAspect="1" noChangeArrowheads="1" noTextEdit="1"/>
          </p:cNvSpPr>
          <p:nvPr/>
        </p:nvSpPr>
        <p:spPr bwMode="auto">
          <a:xfrm>
            <a:off x="857224" y="1928802"/>
            <a:ext cx="348615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grpSp>
        <p:nvGrpSpPr>
          <p:cNvPr id="3" name="Group 142"/>
          <p:cNvGrpSpPr>
            <a:grpSpLocks/>
          </p:cNvGrpSpPr>
          <p:nvPr/>
        </p:nvGrpSpPr>
        <p:grpSpPr bwMode="auto">
          <a:xfrm>
            <a:off x="3259138" y="1879600"/>
            <a:ext cx="1058863" cy="119233950"/>
            <a:chOff x="2053" y="1184"/>
            <a:chExt cx="667" cy="75108"/>
          </a:xfrm>
        </p:grpSpPr>
        <p:pic>
          <p:nvPicPr>
            <p:cNvPr id="59396" name="Picture 4"/>
            <p:cNvPicPr>
              <a:picLocks noChangeAspect="1" noChangeArrowheads="1"/>
            </p:cNvPicPr>
            <p:nvPr/>
          </p:nvPicPr>
          <p:blipFill>
            <a:blip r:embed="rId4" cstate="print"/>
            <a:srcRect/>
            <a:stretch>
              <a:fillRect/>
            </a:stretch>
          </p:blipFill>
          <p:spPr bwMode="auto">
            <a:xfrm>
              <a:off x="2558" y="75951"/>
              <a:ext cx="137" cy="55"/>
            </a:xfrm>
            <a:prstGeom prst="rect">
              <a:avLst/>
            </a:prstGeom>
            <a:noFill/>
            <a:ln w="9525">
              <a:noFill/>
              <a:miter lim="800000"/>
              <a:headEnd/>
              <a:tailEnd/>
            </a:ln>
          </p:spPr>
        </p:pic>
        <p:pic>
          <p:nvPicPr>
            <p:cNvPr id="59397" name="Picture 5"/>
            <p:cNvPicPr>
              <a:picLocks noChangeAspect="1" noChangeArrowheads="1"/>
            </p:cNvPicPr>
            <p:nvPr/>
          </p:nvPicPr>
          <p:blipFill>
            <a:blip r:embed="rId5" cstate="print"/>
            <a:srcRect/>
            <a:stretch>
              <a:fillRect/>
            </a:stretch>
          </p:blipFill>
          <p:spPr bwMode="auto">
            <a:xfrm>
              <a:off x="2611" y="75969"/>
              <a:ext cx="31" cy="18"/>
            </a:xfrm>
            <a:prstGeom prst="rect">
              <a:avLst/>
            </a:prstGeom>
            <a:noFill/>
            <a:ln w="9525">
              <a:noFill/>
              <a:miter lim="800000"/>
              <a:headEnd/>
              <a:tailEnd/>
            </a:ln>
          </p:spPr>
        </p:pic>
        <p:pic>
          <p:nvPicPr>
            <p:cNvPr id="59398" name="Picture 6"/>
            <p:cNvPicPr>
              <a:picLocks noChangeAspect="1" noChangeArrowheads="1"/>
            </p:cNvPicPr>
            <p:nvPr/>
          </p:nvPicPr>
          <p:blipFill>
            <a:blip r:embed="rId6" cstate="print"/>
            <a:srcRect/>
            <a:stretch>
              <a:fillRect/>
            </a:stretch>
          </p:blipFill>
          <p:spPr bwMode="auto">
            <a:xfrm>
              <a:off x="2188" y="76265"/>
              <a:ext cx="109" cy="27"/>
            </a:xfrm>
            <a:prstGeom prst="rect">
              <a:avLst/>
            </a:prstGeom>
            <a:noFill/>
            <a:ln w="9525">
              <a:noFill/>
              <a:miter lim="800000"/>
              <a:headEnd/>
              <a:tailEnd/>
            </a:ln>
          </p:spPr>
        </p:pic>
        <p:sp>
          <p:nvSpPr>
            <p:cNvPr id="59399" name="Freeform 7"/>
            <p:cNvSpPr>
              <a:spLocks/>
            </p:cNvSpPr>
            <p:nvPr/>
          </p:nvSpPr>
          <p:spPr bwMode="auto">
            <a:xfrm>
              <a:off x="2565" y="1358"/>
              <a:ext cx="126" cy="43"/>
            </a:xfrm>
            <a:custGeom>
              <a:avLst/>
              <a:gdLst/>
              <a:ahLst/>
              <a:cxnLst>
                <a:cxn ang="0">
                  <a:pos x="0" y="43"/>
                </a:cxn>
                <a:cxn ang="0">
                  <a:pos x="0" y="22"/>
                </a:cxn>
                <a:cxn ang="0">
                  <a:pos x="126" y="0"/>
                </a:cxn>
                <a:cxn ang="0">
                  <a:pos x="126" y="20"/>
                </a:cxn>
                <a:cxn ang="0">
                  <a:pos x="0" y="43"/>
                </a:cxn>
                <a:cxn ang="0">
                  <a:pos x="0" y="43"/>
                </a:cxn>
              </a:cxnLst>
              <a:rect l="0" t="0" r="r" b="b"/>
              <a:pathLst>
                <a:path w="126" h="43">
                  <a:moveTo>
                    <a:pt x="0" y="43"/>
                  </a:moveTo>
                  <a:lnTo>
                    <a:pt x="0" y="22"/>
                  </a:lnTo>
                  <a:lnTo>
                    <a:pt x="126" y="0"/>
                  </a:lnTo>
                  <a:lnTo>
                    <a:pt x="126" y="20"/>
                  </a:lnTo>
                  <a:lnTo>
                    <a:pt x="0" y="43"/>
                  </a:lnTo>
                  <a:lnTo>
                    <a:pt x="0" y="43"/>
                  </a:lnTo>
                  <a:close/>
                </a:path>
              </a:pathLst>
            </a:custGeom>
            <a:noFill/>
            <a:ln w="2" cap="flat">
              <a:solidFill>
                <a:srgbClr val="BFBFB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00" name="Freeform 8"/>
            <p:cNvSpPr>
              <a:spLocks/>
            </p:cNvSpPr>
            <p:nvPr/>
          </p:nvSpPr>
          <p:spPr bwMode="auto">
            <a:xfrm>
              <a:off x="2568" y="1359"/>
              <a:ext cx="120" cy="32"/>
            </a:xfrm>
            <a:custGeom>
              <a:avLst/>
              <a:gdLst/>
              <a:ahLst/>
              <a:cxnLst>
                <a:cxn ang="0">
                  <a:pos x="0" y="32"/>
                </a:cxn>
                <a:cxn ang="0">
                  <a:pos x="0" y="21"/>
                </a:cxn>
                <a:cxn ang="0">
                  <a:pos x="120" y="0"/>
                </a:cxn>
                <a:cxn ang="0">
                  <a:pos x="120" y="10"/>
                </a:cxn>
                <a:cxn ang="0">
                  <a:pos x="0" y="32"/>
                </a:cxn>
                <a:cxn ang="0">
                  <a:pos x="0" y="32"/>
                </a:cxn>
              </a:cxnLst>
              <a:rect l="0" t="0" r="r" b="b"/>
              <a:pathLst>
                <a:path w="120" h="32">
                  <a:moveTo>
                    <a:pt x="0" y="32"/>
                  </a:moveTo>
                  <a:lnTo>
                    <a:pt x="0" y="21"/>
                  </a:lnTo>
                  <a:lnTo>
                    <a:pt x="120" y="0"/>
                  </a:lnTo>
                  <a:lnTo>
                    <a:pt x="120" y="10"/>
                  </a:lnTo>
                  <a:lnTo>
                    <a:pt x="0" y="32"/>
                  </a:lnTo>
                  <a:lnTo>
                    <a:pt x="0" y="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01" name="Freeform 9"/>
            <p:cNvSpPr>
              <a:spLocks/>
            </p:cNvSpPr>
            <p:nvPr/>
          </p:nvSpPr>
          <p:spPr bwMode="auto">
            <a:xfrm>
              <a:off x="2566" y="1377"/>
              <a:ext cx="124" cy="23"/>
            </a:xfrm>
            <a:custGeom>
              <a:avLst/>
              <a:gdLst/>
              <a:ahLst/>
              <a:cxnLst>
                <a:cxn ang="0">
                  <a:pos x="0" y="23"/>
                </a:cxn>
                <a:cxn ang="0">
                  <a:pos x="0" y="21"/>
                </a:cxn>
                <a:cxn ang="0">
                  <a:pos x="122" y="0"/>
                </a:cxn>
                <a:cxn ang="0">
                  <a:pos x="124" y="1"/>
                </a:cxn>
                <a:cxn ang="0">
                  <a:pos x="0" y="23"/>
                </a:cxn>
                <a:cxn ang="0">
                  <a:pos x="0" y="23"/>
                </a:cxn>
              </a:cxnLst>
              <a:rect l="0" t="0" r="r" b="b"/>
              <a:pathLst>
                <a:path w="124" h="23">
                  <a:moveTo>
                    <a:pt x="0" y="23"/>
                  </a:moveTo>
                  <a:lnTo>
                    <a:pt x="0" y="21"/>
                  </a:lnTo>
                  <a:lnTo>
                    <a:pt x="122" y="0"/>
                  </a:lnTo>
                  <a:lnTo>
                    <a:pt x="124" y="1"/>
                  </a:lnTo>
                  <a:lnTo>
                    <a:pt x="0" y="23"/>
                  </a:lnTo>
                  <a:lnTo>
                    <a:pt x="0" y="2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02" name="Line 10"/>
            <p:cNvSpPr>
              <a:spLocks noChangeShapeType="1"/>
            </p:cNvSpPr>
            <p:nvPr/>
          </p:nvSpPr>
          <p:spPr bwMode="auto">
            <a:xfrm flipH="1">
              <a:off x="2561" y="1413"/>
              <a:ext cx="135" cy="23"/>
            </a:xfrm>
            <a:prstGeom prst="line">
              <a:avLst/>
            </a:prstGeom>
            <a:noFill/>
            <a:ln w="2" cap="flat">
              <a:solidFill>
                <a:srgbClr val="B2B2B2"/>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03" name="Line 11"/>
            <p:cNvSpPr>
              <a:spLocks noChangeShapeType="1"/>
            </p:cNvSpPr>
            <p:nvPr/>
          </p:nvSpPr>
          <p:spPr bwMode="auto">
            <a:xfrm flipV="1">
              <a:off x="2561" y="1318"/>
              <a:ext cx="135" cy="24"/>
            </a:xfrm>
            <a:prstGeom prst="line">
              <a:avLst/>
            </a:prstGeom>
            <a:noFill/>
            <a:ln w="2" cap="flat">
              <a:solidFill>
                <a:srgbClr val="B2B2B2"/>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04" name="Line 12"/>
            <p:cNvSpPr>
              <a:spLocks noChangeShapeType="1"/>
            </p:cNvSpPr>
            <p:nvPr/>
          </p:nvSpPr>
          <p:spPr bwMode="auto">
            <a:xfrm flipV="1">
              <a:off x="2561" y="1342"/>
              <a:ext cx="1" cy="95"/>
            </a:xfrm>
            <a:prstGeom prst="line">
              <a:avLst/>
            </a:pr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05" name="Freeform 13"/>
            <p:cNvSpPr>
              <a:spLocks/>
            </p:cNvSpPr>
            <p:nvPr/>
          </p:nvSpPr>
          <p:spPr bwMode="auto">
            <a:xfrm>
              <a:off x="2370" y="1184"/>
              <a:ext cx="336" cy="511"/>
            </a:xfrm>
            <a:custGeom>
              <a:avLst/>
              <a:gdLst/>
              <a:ahLst/>
              <a:cxnLst>
                <a:cxn ang="0">
                  <a:pos x="185" y="98"/>
                </a:cxn>
                <a:cxn ang="0">
                  <a:pos x="336" y="64"/>
                </a:cxn>
                <a:cxn ang="0">
                  <a:pos x="179" y="6"/>
                </a:cxn>
                <a:cxn ang="0">
                  <a:pos x="179" y="6"/>
                </a:cxn>
                <a:cxn ang="0">
                  <a:pos x="167" y="3"/>
                </a:cxn>
                <a:cxn ang="0">
                  <a:pos x="159" y="1"/>
                </a:cxn>
                <a:cxn ang="0">
                  <a:pos x="153" y="0"/>
                </a:cxn>
                <a:cxn ang="0">
                  <a:pos x="147" y="0"/>
                </a:cxn>
                <a:cxn ang="0">
                  <a:pos x="147" y="0"/>
                </a:cxn>
                <a:cxn ang="0">
                  <a:pos x="77" y="12"/>
                </a:cxn>
                <a:cxn ang="0">
                  <a:pos x="40" y="18"/>
                </a:cxn>
                <a:cxn ang="0">
                  <a:pos x="21" y="23"/>
                </a:cxn>
                <a:cxn ang="0">
                  <a:pos x="21" y="23"/>
                </a:cxn>
                <a:cxn ang="0">
                  <a:pos x="15" y="25"/>
                </a:cxn>
                <a:cxn ang="0">
                  <a:pos x="12" y="27"/>
                </a:cxn>
                <a:cxn ang="0">
                  <a:pos x="7" y="33"/>
                </a:cxn>
                <a:cxn ang="0">
                  <a:pos x="7" y="33"/>
                </a:cxn>
                <a:cxn ang="0">
                  <a:pos x="3" y="41"/>
                </a:cxn>
                <a:cxn ang="0">
                  <a:pos x="0" y="47"/>
                </a:cxn>
                <a:cxn ang="0">
                  <a:pos x="0" y="47"/>
                </a:cxn>
                <a:cxn ang="0">
                  <a:pos x="0" y="425"/>
                </a:cxn>
                <a:cxn ang="0">
                  <a:pos x="0" y="425"/>
                </a:cxn>
                <a:cxn ang="0">
                  <a:pos x="2" y="434"/>
                </a:cxn>
                <a:cxn ang="0">
                  <a:pos x="4" y="439"/>
                </a:cxn>
                <a:cxn ang="0">
                  <a:pos x="4" y="439"/>
                </a:cxn>
                <a:cxn ang="0">
                  <a:pos x="8" y="444"/>
                </a:cxn>
                <a:cxn ang="0">
                  <a:pos x="13" y="447"/>
                </a:cxn>
                <a:cxn ang="0">
                  <a:pos x="13" y="447"/>
                </a:cxn>
                <a:cxn ang="0">
                  <a:pos x="102" y="479"/>
                </a:cxn>
                <a:cxn ang="0">
                  <a:pos x="188" y="511"/>
                </a:cxn>
                <a:cxn ang="0">
                  <a:pos x="188" y="511"/>
                </a:cxn>
                <a:cxn ang="0">
                  <a:pos x="185" y="98"/>
                </a:cxn>
                <a:cxn ang="0">
                  <a:pos x="185" y="98"/>
                </a:cxn>
              </a:cxnLst>
              <a:rect l="0" t="0" r="r" b="b"/>
              <a:pathLst>
                <a:path w="336" h="511">
                  <a:moveTo>
                    <a:pt x="185" y="98"/>
                  </a:moveTo>
                  <a:lnTo>
                    <a:pt x="336" y="64"/>
                  </a:lnTo>
                  <a:lnTo>
                    <a:pt x="179" y="6"/>
                  </a:lnTo>
                  <a:lnTo>
                    <a:pt x="179" y="6"/>
                  </a:lnTo>
                  <a:lnTo>
                    <a:pt x="167" y="3"/>
                  </a:lnTo>
                  <a:lnTo>
                    <a:pt x="159" y="1"/>
                  </a:lnTo>
                  <a:lnTo>
                    <a:pt x="153" y="0"/>
                  </a:lnTo>
                  <a:lnTo>
                    <a:pt x="147" y="0"/>
                  </a:lnTo>
                  <a:lnTo>
                    <a:pt x="147" y="0"/>
                  </a:lnTo>
                  <a:lnTo>
                    <a:pt x="77" y="12"/>
                  </a:lnTo>
                  <a:lnTo>
                    <a:pt x="40" y="18"/>
                  </a:lnTo>
                  <a:lnTo>
                    <a:pt x="21" y="23"/>
                  </a:lnTo>
                  <a:lnTo>
                    <a:pt x="21" y="23"/>
                  </a:lnTo>
                  <a:lnTo>
                    <a:pt x="15" y="25"/>
                  </a:lnTo>
                  <a:lnTo>
                    <a:pt x="12" y="27"/>
                  </a:lnTo>
                  <a:lnTo>
                    <a:pt x="7" y="33"/>
                  </a:lnTo>
                  <a:lnTo>
                    <a:pt x="7" y="33"/>
                  </a:lnTo>
                  <a:lnTo>
                    <a:pt x="3" y="41"/>
                  </a:lnTo>
                  <a:lnTo>
                    <a:pt x="0" y="47"/>
                  </a:lnTo>
                  <a:lnTo>
                    <a:pt x="0" y="47"/>
                  </a:lnTo>
                  <a:lnTo>
                    <a:pt x="0" y="425"/>
                  </a:lnTo>
                  <a:lnTo>
                    <a:pt x="0" y="425"/>
                  </a:lnTo>
                  <a:lnTo>
                    <a:pt x="2" y="434"/>
                  </a:lnTo>
                  <a:lnTo>
                    <a:pt x="4" y="439"/>
                  </a:lnTo>
                  <a:lnTo>
                    <a:pt x="4" y="439"/>
                  </a:lnTo>
                  <a:lnTo>
                    <a:pt x="8" y="444"/>
                  </a:lnTo>
                  <a:lnTo>
                    <a:pt x="13" y="447"/>
                  </a:lnTo>
                  <a:lnTo>
                    <a:pt x="13" y="447"/>
                  </a:lnTo>
                  <a:lnTo>
                    <a:pt x="102" y="479"/>
                  </a:lnTo>
                  <a:lnTo>
                    <a:pt x="188" y="511"/>
                  </a:lnTo>
                  <a:lnTo>
                    <a:pt x="188" y="511"/>
                  </a:lnTo>
                  <a:lnTo>
                    <a:pt x="185" y="98"/>
                  </a:lnTo>
                  <a:lnTo>
                    <a:pt x="185" y="98"/>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06" name="Freeform 14"/>
            <p:cNvSpPr>
              <a:spLocks/>
            </p:cNvSpPr>
            <p:nvPr/>
          </p:nvSpPr>
          <p:spPr bwMode="auto">
            <a:xfrm>
              <a:off x="2370" y="1184"/>
              <a:ext cx="336" cy="511"/>
            </a:xfrm>
            <a:custGeom>
              <a:avLst/>
              <a:gdLst/>
              <a:ahLst/>
              <a:cxnLst>
                <a:cxn ang="0">
                  <a:pos x="185" y="98"/>
                </a:cxn>
                <a:cxn ang="0">
                  <a:pos x="336" y="64"/>
                </a:cxn>
                <a:cxn ang="0">
                  <a:pos x="179" y="6"/>
                </a:cxn>
                <a:cxn ang="0">
                  <a:pos x="179" y="6"/>
                </a:cxn>
                <a:cxn ang="0">
                  <a:pos x="167" y="3"/>
                </a:cxn>
                <a:cxn ang="0">
                  <a:pos x="159" y="1"/>
                </a:cxn>
                <a:cxn ang="0">
                  <a:pos x="153" y="0"/>
                </a:cxn>
                <a:cxn ang="0">
                  <a:pos x="147" y="0"/>
                </a:cxn>
                <a:cxn ang="0">
                  <a:pos x="147" y="0"/>
                </a:cxn>
                <a:cxn ang="0">
                  <a:pos x="77" y="12"/>
                </a:cxn>
                <a:cxn ang="0">
                  <a:pos x="40" y="18"/>
                </a:cxn>
                <a:cxn ang="0">
                  <a:pos x="21" y="23"/>
                </a:cxn>
                <a:cxn ang="0">
                  <a:pos x="21" y="23"/>
                </a:cxn>
                <a:cxn ang="0">
                  <a:pos x="15" y="25"/>
                </a:cxn>
                <a:cxn ang="0">
                  <a:pos x="12" y="27"/>
                </a:cxn>
                <a:cxn ang="0">
                  <a:pos x="7" y="33"/>
                </a:cxn>
                <a:cxn ang="0">
                  <a:pos x="7" y="33"/>
                </a:cxn>
                <a:cxn ang="0">
                  <a:pos x="3" y="41"/>
                </a:cxn>
                <a:cxn ang="0">
                  <a:pos x="0" y="47"/>
                </a:cxn>
                <a:cxn ang="0">
                  <a:pos x="0" y="47"/>
                </a:cxn>
                <a:cxn ang="0">
                  <a:pos x="0" y="425"/>
                </a:cxn>
                <a:cxn ang="0">
                  <a:pos x="0" y="425"/>
                </a:cxn>
                <a:cxn ang="0">
                  <a:pos x="2" y="434"/>
                </a:cxn>
                <a:cxn ang="0">
                  <a:pos x="4" y="439"/>
                </a:cxn>
                <a:cxn ang="0">
                  <a:pos x="4" y="439"/>
                </a:cxn>
                <a:cxn ang="0">
                  <a:pos x="8" y="444"/>
                </a:cxn>
                <a:cxn ang="0">
                  <a:pos x="13" y="447"/>
                </a:cxn>
                <a:cxn ang="0">
                  <a:pos x="13" y="447"/>
                </a:cxn>
                <a:cxn ang="0">
                  <a:pos x="102" y="479"/>
                </a:cxn>
                <a:cxn ang="0">
                  <a:pos x="188" y="511"/>
                </a:cxn>
                <a:cxn ang="0">
                  <a:pos x="188" y="511"/>
                </a:cxn>
                <a:cxn ang="0">
                  <a:pos x="185" y="98"/>
                </a:cxn>
                <a:cxn ang="0">
                  <a:pos x="185" y="98"/>
                </a:cxn>
              </a:cxnLst>
              <a:rect l="0" t="0" r="r" b="b"/>
              <a:pathLst>
                <a:path w="336" h="511">
                  <a:moveTo>
                    <a:pt x="185" y="98"/>
                  </a:moveTo>
                  <a:lnTo>
                    <a:pt x="336" y="64"/>
                  </a:lnTo>
                  <a:lnTo>
                    <a:pt x="179" y="6"/>
                  </a:lnTo>
                  <a:lnTo>
                    <a:pt x="179" y="6"/>
                  </a:lnTo>
                  <a:lnTo>
                    <a:pt x="167" y="3"/>
                  </a:lnTo>
                  <a:lnTo>
                    <a:pt x="159" y="1"/>
                  </a:lnTo>
                  <a:lnTo>
                    <a:pt x="153" y="0"/>
                  </a:lnTo>
                  <a:lnTo>
                    <a:pt x="147" y="0"/>
                  </a:lnTo>
                  <a:lnTo>
                    <a:pt x="147" y="0"/>
                  </a:lnTo>
                  <a:lnTo>
                    <a:pt x="77" y="12"/>
                  </a:lnTo>
                  <a:lnTo>
                    <a:pt x="40" y="18"/>
                  </a:lnTo>
                  <a:lnTo>
                    <a:pt x="21" y="23"/>
                  </a:lnTo>
                  <a:lnTo>
                    <a:pt x="21" y="23"/>
                  </a:lnTo>
                  <a:lnTo>
                    <a:pt x="15" y="25"/>
                  </a:lnTo>
                  <a:lnTo>
                    <a:pt x="12" y="27"/>
                  </a:lnTo>
                  <a:lnTo>
                    <a:pt x="7" y="33"/>
                  </a:lnTo>
                  <a:lnTo>
                    <a:pt x="7" y="33"/>
                  </a:lnTo>
                  <a:lnTo>
                    <a:pt x="3" y="41"/>
                  </a:lnTo>
                  <a:lnTo>
                    <a:pt x="0" y="47"/>
                  </a:lnTo>
                  <a:lnTo>
                    <a:pt x="0" y="47"/>
                  </a:lnTo>
                  <a:lnTo>
                    <a:pt x="0" y="425"/>
                  </a:lnTo>
                  <a:lnTo>
                    <a:pt x="0" y="425"/>
                  </a:lnTo>
                  <a:lnTo>
                    <a:pt x="2" y="434"/>
                  </a:lnTo>
                  <a:lnTo>
                    <a:pt x="4" y="439"/>
                  </a:lnTo>
                  <a:lnTo>
                    <a:pt x="4" y="439"/>
                  </a:lnTo>
                  <a:lnTo>
                    <a:pt x="8" y="444"/>
                  </a:lnTo>
                  <a:lnTo>
                    <a:pt x="13" y="447"/>
                  </a:lnTo>
                  <a:lnTo>
                    <a:pt x="13" y="447"/>
                  </a:lnTo>
                  <a:lnTo>
                    <a:pt x="102" y="479"/>
                  </a:lnTo>
                  <a:lnTo>
                    <a:pt x="188" y="511"/>
                  </a:lnTo>
                  <a:lnTo>
                    <a:pt x="188" y="511"/>
                  </a:lnTo>
                  <a:lnTo>
                    <a:pt x="185" y="98"/>
                  </a:lnTo>
                  <a:lnTo>
                    <a:pt x="185" y="98"/>
                  </a:lnTo>
                  <a:close/>
                </a:path>
              </a:pathLst>
            </a:custGeom>
            <a:no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07" name="Freeform 15"/>
            <p:cNvSpPr>
              <a:spLocks/>
            </p:cNvSpPr>
            <p:nvPr/>
          </p:nvSpPr>
          <p:spPr bwMode="auto">
            <a:xfrm>
              <a:off x="2545" y="1246"/>
              <a:ext cx="175" cy="449"/>
            </a:xfrm>
            <a:custGeom>
              <a:avLst/>
              <a:gdLst/>
              <a:ahLst/>
              <a:cxnLst>
                <a:cxn ang="0">
                  <a:pos x="0" y="428"/>
                </a:cxn>
                <a:cxn ang="0">
                  <a:pos x="0" y="53"/>
                </a:cxn>
                <a:cxn ang="0">
                  <a:pos x="1" y="47"/>
                </a:cxn>
                <a:cxn ang="0">
                  <a:pos x="2" y="43"/>
                </a:cxn>
                <a:cxn ang="0">
                  <a:pos x="4" y="38"/>
                </a:cxn>
                <a:cxn ang="0">
                  <a:pos x="6" y="34"/>
                </a:cxn>
                <a:cxn ang="0">
                  <a:pos x="11" y="30"/>
                </a:cxn>
                <a:cxn ang="0">
                  <a:pos x="14" y="26"/>
                </a:cxn>
                <a:cxn ang="0">
                  <a:pos x="19" y="25"/>
                </a:cxn>
                <a:cxn ang="0">
                  <a:pos x="24" y="23"/>
                </a:cxn>
                <a:cxn ang="0">
                  <a:pos x="24" y="23"/>
                </a:cxn>
                <a:cxn ang="0">
                  <a:pos x="151" y="2"/>
                </a:cxn>
                <a:cxn ang="0">
                  <a:pos x="155" y="0"/>
                </a:cxn>
                <a:cxn ang="0">
                  <a:pos x="161" y="2"/>
                </a:cxn>
                <a:cxn ang="0">
                  <a:pos x="165" y="3"/>
                </a:cxn>
                <a:cxn ang="0">
                  <a:pos x="168" y="5"/>
                </a:cxn>
                <a:cxn ang="0">
                  <a:pos x="171" y="8"/>
                </a:cxn>
                <a:cxn ang="0">
                  <a:pos x="174" y="12"/>
                </a:cxn>
                <a:cxn ang="0">
                  <a:pos x="175" y="16"/>
                </a:cxn>
                <a:cxn ang="0">
                  <a:pos x="175" y="21"/>
                </a:cxn>
                <a:cxn ang="0">
                  <a:pos x="175" y="21"/>
                </a:cxn>
                <a:cxn ang="0">
                  <a:pos x="175" y="398"/>
                </a:cxn>
                <a:cxn ang="0">
                  <a:pos x="175" y="403"/>
                </a:cxn>
                <a:cxn ang="0">
                  <a:pos x="174" y="408"/>
                </a:cxn>
                <a:cxn ang="0">
                  <a:pos x="171" y="413"/>
                </a:cxn>
                <a:cxn ang="0">
                  <a:pos x="168" y="416"/>
                </a:cxn>
                <a:cxn ang="0">
                  <a:pos x="165" y="419"/>
                </a:cxn>
                <a:cxn ang="0">
                  <a:pos x="161" y="423"/>
                </a:cxn>
                <a:cxn ang="0">
                  <a:pos x="155" y="425"/>
                </a:cxn>
                <a:cxn ang="0">
                  <a:pos x="151" y="426"/>
                </a:cxn>
                <a:cxn ang="0">
                  <a:pos x="151" y="426"/>
                </a:cxn>
                <a:cxn ang="0">
                  <a:pos x="24" y="449"/>
                </a:cxn>
                <a:cxn ang="0">
                  <a:pos x="19" y="449"/>
                </a:cxn>
                <a:cxn ang="0">
                  <a:pos x="14" y="449"/>
                </a:cxn>
                <a:cxn ang="0">
                  <a:pos x="11" y="446"/>
                </a:cxn>
                <a:cxn ang="0">
                  <a:pos x="6" y="444"/>
                </a:cxn>
                <a:cxn ang="0">
                  <a:pos x="4" y="442"/>
                </a:cxn>
                <a:cxn ang="0">
                  <a:pos x="2" y="437"/>
                </a:cxn>
                <a:cxn ang="0">
                  <a:pos x="1" y="433"/>
                </a:cxn>
                <a:cxn ang="0">
                  <a:pos x="0" y="428"/>
                </a:cxn>
                <a:cxn ang="0">
                  <a:pos x="0" y="428"/>
                </a:cxn>
                <a:cxn ang="0">
                  <a:pos x="0" y="428"/>
                </a:cxn>
              </a:cxnLst>
              <a:rect l="0" t="0" r="r" b="b"/>
              <a:pathLst>
                <a:path w="175" h="449">
                  <a:moveTo>
                    <a:pt x="0" y="428"/>
                  </a:moveTo>
                  <a:lnTo>
                    <a:pt x="0" y="53"/>
                  </a:lnTo>
                  <a:lnTo>
                    <a:pt x="1" y="47"/>
                  </a:lnTo>
                  <a:lnTo>
                    <a:pt x="2" y="43"/>
                  </a:lnTo>
                  <a:lnTo>
                    <a:pt x="4" y="38"/>
                  </a:lnTo>
                  <a:lnTo>
                    <a:pt x="6" y="34"/>
                  </a:lnTo>
                  <a:lnTo>
                    <a:pt x="11" y="30"/>
                  </a:lnTo>
                  <a:lnTo>
                    <a:pt x="14" y="26"/>
                  </a:lnTo>
                  <a:lnTo>
                    <a:pt x="19" y="25"/>
                  </a:lnTo>
                  <a:lnTo>
                    <a:pt x="24" y="23"/>
                  </a:lnTo>
                  <a:lnTo>
                    <a:pt x="24" y="23"/>
                  </a:lnTo>
                  <a:lnTo>
                    <a:pt x="151" y="2"/>
                  </a:lnTo>
                  <a:lnTo>
                    <a:pt x="155" y="0"/>
                  </a:lnTo>
                  <a:lnTo>
                    <a:pt x="161" y="2"/>
                  </a:lnTo>
                  <a:lnTo>
                    <a:pt x="165" y="3"/>
                  </a:lnTo>
                  <a:lnTo>
                    <a:pt x="168" y="5"/>
                  </a:lnTo>
                  <a:lnTo>
                    <a:pt x="171" y="8"/>
                  </a:lnTo>
                  <a:lnTo>
                    <a:pt x="174" y="12"/>
                  </a:lnTo>
                  <a:lnTo>
                    <a:pt x="175" y="16"/>
                  </a:lnTo>
                  <a:lnTo>
                    <a:pt x="175" y="21"/>
                  </a:lnTo>
                  <a:lnTo>
                    <a:pt x="175" y="21"/>
                  </a:lnTo>
                  <a:lnTo>
                    <a:pt x="175" y="398"/>
                  </a:lnTo>
                  <a:lnTo>
                    <a:pt x="175" y="403"/>
                  </a:lnTo>
                  <a:lnTo>
                    <a:pt x="174" y="408"/>
                  </a:lnTo>
                  <a:lnTo>
                    <a:pt x="171" y="413"/>
                  </a:lnTo>
                  <a:lnTo>
                    <a:pt x="168" y="416"/>
                  </a:lnTo>
                  <a:lnTo>
                    <a:pt x="165" y="419"/>
                  </a:lnTo>
                  <a:lnTo>
                    <a:pt x="161" y="423"/>
                  </a:lnTo>
                  <a:lnTo>
                    <a:pt x="155" y="425"/>
                  </a:lnTo>
                  <a:lnTo>
                    <a:pt x="151" y="426"/>
                  </a:lnTo>
                  <a:lnTo>
                    <a:pt x="151" y="426"/>
                  </a:lnTo>
                  <a:lnTo>
                    <a:pt x="24" y="449"/>
                  </a:lnTo>
                  <a:lnTo>
                    <a:pt x="19" y="449"/>
                  </a:lnTo>
                  <a:lnTo>
                    <a:pt x="14" y="449"/>
                  </a:lnTo>
                  <a:lnTo>
                    <a:pt x="11" y="446"/>
                  </a:lnTo>
                  <a:lnTo>
                    <a:pt x="6" y="444"/>
                  </a:lnTo>
                  <a:lnTo>
                    <a:pt x="4" y="442"/>
                  </a:lnTo>
                  <a:lnTo>
                    <a:pt x="2" y="437"/>
                  </a:lnTo>
                  <a:lnTo>
                    <a:pt x="1" y="433"/>
                  </a:lnTo>
                  <a:lnTo>
                    <a:pt x="0" y="428"/>
                  </a:lnTo>
                  <a:lnTo>
                    <a:pt x="0" y="428"/>
                  </a:lnTo>
                  <a:lnTo>
                    <a:pt x="0" y="428"/>
                  </a:lnTo>
                  <a:close/>
                </a:path>
              </a:pathLst>
            </a:custGeom>
            <a:solidFill>
              <a:srgbClr val="F7F7F7"/>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08" name="Freeform 16"/>
            <p:cNvSpPr>
              <a:spLocks/>
            </p:cNvSpPr>
            <p:nvPr/>
          </p:nvSpPr>
          <p:spPr bwMode="auto">
            <a:xfrm>
              <a:off x="2545" y="1246"/>
              <a:ext cx="175" cy="449"/>
            </a:xfrm>
            <a:custGeom>
              <a:avLst/>
              <a:gdLst/>
              <a:ahLst/>
              <a:cxnLst>
                <a:cxn ang="0">
                  <a:pos x="0" y="428"/>
                </a:cxn>
                <a:cxn ang="0">
                  <a:pos x="0" y="53"/>
                </a:cxn>
                <a:cxn ang="0">
                  <a:pos x="1" y="47"/>
                </a:cxn>
                <a:cxn ang="0">
                  <a:pos x="2" y="43"/>
                </a:cxn>
                <a:cxn ang="0">
                  <a:pos x="4" y="38"/>
                </a:cxn>
                <a:cxn ang="0">
                  <a:pos x="6" y="34"/>
                </a:cxn>
                <a:cxn ang="0">
                  <a:pos x="11" y="30"/>
                </a:cxn>
                <a:cxn ang="0">
                  <a:pos x="14" y="26"/>
                </a:cxn>
                <a:cxn ang="0">
                  <a:pos x="19" y="25"/>
                </a:cxn>
                <a:cxn ang="0">
                  <a:pos x="24" y="23"/>
                </a:cxn>
                <a:cxn ang="0">
                  <a:pos x="24" y="23"/>
                </a:cxn>
                <a:cxn ang="0">
                  <a:pos x="151" y="2"/>
                </a:cxn>
                <a:cxn ang="0">
                  <a:pos x="155" y="0"/>
                </a:cxn>
                <a:cxn ang="0">
                  <a:pos x="161" y="2"/>
                </a:cxn>
                <a:cxn ang="0">
                  <a:pos x="165" y="3"/>
                </a:cxn>
                <a:cxn ang="0">
                  <a:pos x="168" y="5"/>
                </a:cxn>
                <a:cxn ang="0">
                  <a:pos x="171" y="8"/>
                </a:cxn>
                <a:cxn ang="0">
                  <a:pos x="174" y="12"/>
                </a:cxn>
                <a:cxn ang="0">
                  <a:pos x="175" y="16"/>
                </a:cxn>
                <a:cxn ang="0">
                  <a:pos x="175" y="21"/>
                </a:cxn>
                <a:cxn ang="0">
                  <a:pos x="175" y="21"/>
                </a:cxn>
                <a:cxn ang="0">
                  <a:pos x="175" y="398"/>
                </a:cxn>
                <a:cxn ang="0">
                  <a:pos x="175" y="403"/>
                </a:cxn>
                <a:cxn ang="0">
                  <a:pos x="174" y="408"/>
                </a:cxn>
                <a:cxn ang="0">
                  <a:pos x="171" y="413"/>
                </a:cxn>
                <a:cxn ang="0">
                  <a:pos x="168" y="416"/>
                </a:cxn>
                <a:cxn ang="0">
                  <a:pos x="165" y="419"/>
                </a:cxn>
                <a:cxn ang="0">
                  <a:pos x="161" y="423"/>
                </a:cxn>
                <a:cxn ang="0">
                  <a:pos x="155" y="425"/>
                </a:cxn>
                <a:cxn ang="0">
                  <a:pos x="151" y="426"/>
                </a:cxn>
                <a:cxn ang="0">
                  <a:pos x="151" y="426"/>
                </a:cxn>
                <a:cxn ang="0">
                  <a:pos x="24" y="449"/>
                </a:cxn>
                <a:cxn ang="0">
                  <a:pos x="19" y="449"/>
                </a:cxn>
                <a:cxn ang="0">
                  <a:pos x="14" y="449"/>
                </a:cxn>
                <a:cxn ang="0">
                  <a:pos x="11" y="446"/>
                </a:cxn>
                <a:cxn ang="0">
                  <a:pos x="6" y="444"/>
                </a:cxn>
                <a:cxn ang="0">
                  <a:pos x="4" y="442"/>
                </a:cxn>
                <a:cxn ang="0">
                  <a:pos x="2" y="437"/>
                </a:cxn>
                <a:cxn ang="0">
                  <a:pos x="1" y="433"/>
                </a:cxn>
                <a:cxn ang="0">
                  <a:pos x="0" y="428"/>
                </a:cxn>
                <a:cxn ang="0">
                  <a:pos x="0" y="428"/>
                </a:cxn>
                <a:cxn ang="0">
                  <a:pos x="0" y="428"/>
                </a:cxn>
              </a:cxnLst>
              <a:rect l="0" t="0" r="r" b="b"/>
              <a:pathLst>
                <a:path w="175" h="449">
                  <a:moveTo>
                    <a:pt x="0" y="428"/>
                  </a:moveTo>
                  <a:lnTo>
                    <a:pt x="0" y="53"/>
                  </a:lnTo>
                  <a:lnTo>
                    <a:pt x="1" y="47"/>
                  </a:lnTo>
                  <a:lnTo>
                    <a:pt x="2" y="43"/>
                  </a:lnTo>
                  <a:lnTo>
                    <a:pt x="4" y="38"/>
                  </a:lnTo>
                  <a:lnTo>
                    <a:pt x="6" y="34"/>
                  </a:lnTo>
                  <a:lnTo>
                    <a:pt x="11" y="30"/>
                  </a:lnTo>
                  <a:lnTo>
                    <a:pt x="14" y="26"/>
                  </a:lnTo>
                  <a:lnTo>
                    <a:pt x="19" y="25"/>
                  </a:lnTo>
                  <a:lnTo>
                    <a:pt x="24" y="23"/>
                  </a:lnTo>
                  <a:lnTo>
                    <a:pt x="24" y="23"/>
                  </a:lnTo>
                  <a:lnTo>
                    <a:pt x="151" y="2"/>
                  </a:lnTo>
                  <a:lnTo>
                    <a:pt x="155" y="0"/>
                  </a:lnTo>
                  <a:lnTo>
                    <a:pt x="161" y="2"/>
                  </a:lnTo>
                  <a:lnTo>
                    <a:pt x="165" y="3"/>
                  </a:lnTo>
                  <a:lnTo>
                    <a:pt x="168" y="5"/>
                  </a:lnTo>
                  <a:lnTo>
                    <a:pt x="171" y="8"/>
                  </a:lnTo>
                  <a:lnTo>
                    <a:pt x="174" y="12"/>
                  </a:lnTo>
                  <a:lnTo>
                    <a:pt x="175" y="16"/>
                  </a:lnTo>
                  <a:lnTo>
                    <a:pt x="175" y="21"/>
                  </a:lnTo>
                  <a:lnTo>
                    <a:pt x="175" y="21"/>
                  </a:lnTo>
                  <a:lnTo>
                    <a:pt x="175" y="398"/>
                  </a:lnTo>
                  <a:lnTo>
                    <a:pt x="175" y="403"/>
                  </a:lnTo>
                  <a:lnTo>
                    <a:pt x="174" y="408"/>
                  </a:lnTo>
                  <a:lnTo>
                    <a:pt x="171" y="413"/>
                  </a:lnTo>
                  <a:lnTo>
                    <a:pt x="168" y="416"/>
                  </a:lnTo>
                  <a:lnTo>
                    <a:pt x="165" y="419"/>
                  </a:lnTo>
                  <a:lnTo>
                    <a:pt x="161" y="423"/>
                  </a:lnTo>
                  <a:lnTo>
                    <a:pt x="155" y="425"/>
                  </a:lnTo>
                  <a:lnTo>
                    <a:pt x="151" y="426"/>
                  </a:lnTo>
                  <a:lnTo>
                    <a:pt x="151" y="426"/>
                  </a:lnTo>
                  <a:lnTo>
                    <a:pt x="24" y="449"/>
                  </a:lnTo>
                  <a:lnTo>
                    <a:pt x="19" y="449"/>
                  </a:lnTo>
                  <a:lnTo>
                    <a:pt x="14" y="449"/>
                  </a:lnTo>
                  <a:lnTo>
                    <a:pt x="11" y="446"/>
                  </a:lnTo>
                  <a:lnTo>
                    <a:pt x="6" y="444"/>
                  </a:lnTo>
                  <a:lnTo>
                    <a:pt x="4" y="442"/>
                  </a:lnTo>
                  <a:lnTo>
                    <a:pt x="2" y="437"/>
                  </a:lnTo>
                  <a:lnTo>
                    <a:pt x="1" y="433"/>
                  </a:lnTo>
                  <a:lnTo>
                    <a:pt x="0" y="428"/>
                  </a:lnTo>
                  <a:lnTo>
                    <a:pt x="0" y="428"/>
                  </a:lnTo>
                  <a:lnTo>
                    <a:pt x="0" y="428"/>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09" name="Freeform 17"/>
            <p:cNvSpPr>
              <a:spLocks/>
            </p:cNvSpPr>
            <p:nvPr/>
          </p:nvSpPr>
          <p:spPr bwMode="auto">
            <a:xfrm>
              <a:off x="2559" y="1305"/>
              <a:ext cx="151" cy="386"/>
            </a:xfrm>
            <a:custGeom>
              <a:avLst/>
              <a:gdLst/>
              <a:ahLst/>
              <a:cxnLst>
                <a:cxn ang="0">
                  <a:pos x="0" y="369"/>
                </a:cxn>
                <a:cxn ang="0">
                  <a:pos x="0" y="45"/>
                </a:cxn>
                <a:cxn ang="0">
                  <a:pos x="0" y="41"/>
                </a:cxn>
                <a:cxn ang="0">
                  <a:pos x="1" y="37"/>
                </a:cxn>
                <a:cxn ang="0">
                  <a:pos x="4" y="32"/>
                </a:cxn>
                <a:cxn ang="0">
                  <a:pos x="6" y="29"/>
                </a:cxn>
                <a:cxn ang="0">
                  <a:pos x="9" y="27"/>
                </a:cxn>
                <a:cxn ang="0">
                  <a:pos x="13" y="23"/>
                </a:cxn>
                <a:cxn ang="0">
                  <a:pos x="18" y="22"/>
                </a:cxn>
                <a:cxn ang="0">
                  <a:pos x="20" y="21"/>
                </a:cxn>
                <a:cxn ang="0">
                  <a:pos x="20" y="21"/>
                </a:cxn>
                <a:cxn ang="0">
                  <a:pos x="130" y="2"/>
                </a:cxn>
                <a:cxn ang="0">
                  <a:pos x="134" y="0"/>
                </a:cxn>
                <a:cxn ang="0">
                  <a:pos x="138" y="2"/>
                </a:cxn>
                <a:cxn ang="0">
                  <a:pos x="142" y="3"/>
                </a:cxn>
                <a:cxn ang="0">
                  <a:pos x="145" y="5"/>
                </a:cxn>
                <a:cxn ang="0">
                  <a:pos x="148" y="8"/>
                </a:cxn>
                <a:cxn ang="0">
                  <a:pos x="150" y="11"/>
                </a:cxn>
                <a:cxn ang="0">
                  <a:pos x="151" y="14"/>
                </a:cxn>
                <a:cxn ang="0">
                  <a:pos x="151" y="18"/>
                </a:cxn>
                <a:cxn ang="0">
                  <a:pos x="151" y="18"/>
                </a:cxn>
                <a:cxn ang="0">
                  <a:pos x="151" y="342"/>
                </a:cxn>
                <a:cxn ang="0">
                  <a:pos x="151" y="346"/>
                </a:cxn>
                <a:cxn ang="0">
                  <a:pos x="150" y="351"/>
                </a:cxn>
                <a:cxn ang="0">
                  <a:pos x="148" y="354"/>
                </a:cxn>
                <a:cxn ang="0">
                  <a:pos x="145" y="358"/>
                </a:cxn>
                <a:cxn ang="0">
                  <a:pos x="142" y="362"/>
                </a:cxn>
                <a:cxn ang="0">
                  <a:pos x="138" y="364"/>
                </a:cxn>
                <a:cxn ang="0">
                  <a:pos x="134" y="366"/>
                </a:cxn>
                <a:cxn ang="0">
                  <a:pos x="130" y="367"/>
                </a:cxn>
                <a:cxn ang="0">
                  <a:pos x="130" y="367"/>
                </a:cxn>
                <a:cxn ang="0">
                  <a:pos x="20" y="386"/>
                </a:cxn>
                <a:cxn ang="0">
                  <a:pos x="18" y="386"/>
                </a:cxn>
                <a:cxn ang="0">
                  <a:pos x="13" y="386"/>
                </a:cxn>
                <a:cxn ang="0">
                  <a:pos x="9" y="385"/>
                </a:cxn>
                <a:cxn ang="0">
                  <a:pos x="6" y="383"/>
                </a:cxn>
                <a:cxn ang="0">
                  <a:pos x="4" y="381"/>
                </a:cxn>
                <a:cxn ang="0">
                  <a:pos x="1" y="377"/>
                </a:cxn>
                <a:cxn ang="0">
                  <a:pos x="0" y="373"/>
                </a:cxn>
                <a:cxn ang="0">
                  <a:pos x="0" y="369"/>
                </a:cxn>
                <a:cxn ang="0">
                  <a:pos x="0" y="369"/>
                </a:cxn>
                <a:cxn ang="0">
                  <a:pos x="0" y="369"/>
                </a:cxn>
              </a:cxnLst>
              <a:rect l="0" t="0" r="r" b="b"/>
              <a:pathLst>
                <a:path w="151" h="386">
                  <a:moveTo>
                    <a:pt x="0" y="369"/>
                  </a:moveTo>
                  <a:lnTo>
                    <a:pt x="0" y="45"/>
                  </a:lnTo>
                  <a:lnTo>
                    <a:pt x="0" y="41"/>
                  </a:lnTo>
                  <a:lnTo>
                    <a:pt x="1" y="37"/>
                  </a:lnTo>
                  <a:lnTo>
                    <a:pt x="4" y="32"/>
                  </a:lnTo>
                  <a:lnTo>
                    <a:pt x="6" y="29"/>
                  </a:lnTo>
                  <a:lnTo>
                    <a:pt x="9" y="27"/>
                  </a:lnTo>
                  <a:lnTo>
                    <a:pt x="13" y="23"/>
                  </a:lnTo>
                  <a:lnTo>
                    <a:pt x="18" y="22"/>
                  </a:lnTo>
                  <a:lnTo>
                    <a:pt x="20" y="21"/>
                  </a:lnTo>
                  <a:lnTo>
                    <a:pt x="20" y="21"/>
                  </a:lnTo>
                  <a:lnTo>
                    <a:pt x="130" y="2"/>
                  </a:lnTo>
                  <a:lnTo>
                    <a:pt x="134" y="0"/>
                  </a:lnTo>
                  <a:lnTo>
                    <a:pt x="138" y="2"/>
                  </a:lnTo>
                  <a:lnTo>
                    <a:pt x="142" y="3"/>
                  </a:lnTo>
                  <a:lnTo>
                    <a:pt x="145" y="5"/>
                  </a:lnTo>
                  <a:lnTo>
                    <a:pt x="148" y="8"/>
                  </a:lnTo>
                  <a:lnTo>
                    <a:pt x="150" y="11"/>
                  </a:lnTo>
                  <a:lnTo>
                    <a:pt x="151" y="14"/>
                  </a:lnTo>
                  <a:lnTo>
                    <a:pt x="151" y="18"/>
                  </a:lnTo>
                  <a:lnTo>
                    <a:pt x="151" y="18"/>
                  </a:lnTo>
                  <a:lnTo>
                    <a:pt x="151" y="342"/>
                  </a:lnTo>
                  <a:lnTo>
                    <a:pt x="151" y="346"/>
                  </a:lnTo>
                  <a:lnTo>
                    <a:pt x="150" y="351"/>
                  </a:lnTo>
                  <a:lnTo>
                    <a:pt x="148" y="354"/>
                  </a:lnTo>
                  <a:lnTo>
                    <a:pt x="145" y="358"/>
                  </a:lnTo>
                  <a:lnTo>
                    <a:pt x="142" y="362"/>
                  </a:lnTo>
                  <a:lnTo>
                    <a:pt x="138" y="364"/>
                  </a:lnTo>
                  <a:lnTo>
                    <a:pt x="134" y="366"/>
                  </a:lnTo>
                  <a:lnTo>
                    <a:pt x="130" y="367"/>
                  </a:lnTo>
                  <a:lnTo>
                    <a:pt x="130" y="367"/>
                  </a:lnTo>
                  <a:lnTo>
                    <a:pt x="20" y="386"/>
                  </a:lnTo>
                  <a:lnTo>
                    <a:pt x="18" y="386"/>
                  </a:lnTo>
                  <a:lnTo>
                    <a:pt x="13" y="386"/>
                  </a:lnTo>
                  <a:lnTo>
                    <a:pt x="9" y="385"/>
                  </a:lnTo>
                  <a:lnTo>
                    <a:pt x="6" y="383"/>
                  </a:lnTo>
                  <a:lnTo>
                    <a:pt x="4" y="381"/>
                  </a:lnTo>
                  <a:lnTo>
                    <a:pt x="1" y="377"/>
                  </a:lnTo>
                  <a:lnTo>
                    <a:pt x="0" y="373"/>
                  </a:lnTo>
                  <a:lnTo>
                    <a:pt x="0" y="369"/>
                  </a:lnTo>
                  <a:lnTo>
                    <a:pt x="0" y="369"/>
                  </a:lnTo>
                  <a:lnTo>
                    <a:pt x="0" y="369"/>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10" name="Freeform 18"/>
            <p:cNvSpPr>
              <a:spLocks/>
            </p:cNvSpPr>
            <p:nvPr/>
          </p:nvSpPr>
          <p:spPr bwMode="auto">
            <a:xfrm>
              <a:off x="2559" y="1305"/>
              <a:ext cx="151" cy="386"/>
            </a:xfrm>
            <a:custGeom>
              <a:avLst/>
              <a:gdLst/>
              <a:ahLst/>
              <a:cxnLst>
                <a:cxn ang="0">
                  <a:pos x="0" y="369"/>
                </a:cxn>
                <a:cxn ang="0">
                  <a:pos x="0" y="45"/>
                </a:cxn>
                <a:cxn ang="0">
                  <a:pos x="0" y="41"/>
                </a:cxn>
                <a:cxn ang="0">
                  <a:pos x="1" y="37"/>
                </a:cxn>
                <a:cxn ang="0">
                  <a:pos x="4" y="32"/>
                </a:cxn>
                <a:cxn ang="0">
                  <a:pos x="6" y="29"/>
                </a:cxn>
                <a:cxn ang="0">
                  <a:pos x="9" y="27"/>
                </a:cxn>
                <a:cxn ang="0">
                  <a:pos x="13" y="23"/>
                </a:cxn>
                <a:cxn ang="0">
                  <a:pos x="18" y="22"/>
                </a:cxn>
                <a:cxn ang="0">
                  <a:pos x="20" y="21"/>
                </a:cxn>
                <a:cxn ang="0">
                  <a:pos x="20" y="21"/>
                </a:cxn>
                <a:cxn ang="0">
                  <a:pos x="130" y="2"/>
                </a:cxn>
                <a:cxn ang="0">
                  <a:pos x="134" y="0"/>
                </a:cxn>
                <a:cxn ang="0">
                  <a:pos x="138" y="2"/>
                </a:cxn>
                <a:cxn ang="0">
                  <a:pos x="142" y="3"/>
                </a:cxn>
                <a:cxn ang="0">
                  <a:pos x="145" y="5"/>
                </a:cxn>
                <a:cxn ang="0">
                  <a:pos x="148" y="8"/>
                </a:cxn>
                <a:cxn ang="0">
                  <a:pos x="150" y="11"/>
                </a:cxn>
                <a:cxn ang="0">
                  <a:pos x="151" y="14"/>
                </a:cxn>
                <a:cxn ang="0">
                  <a:pos x="151" y="18"/>
                </a:cxn>
                <a:cxn ang="0">
                  <a:pos x="151" y="18"/>
                </a:cxn>
                <a:cxn ang="0">
                  <a:pos x="151" y="342"/>
                </a:cxn>
                <a:cxn ang="0">
                  <a:pos x="151" y="346"/>
                </a:cxn>
                <a:cxn ang="0">
                  <a:pos x="150" y="351"/>
                </a:cxn>
                <a:cxn ang="0">
                  <a:pos x="148" y="354"/>
                </a:cxn>
                <a:cxn ang="0">
                  <a:pos x="145" y="358"/>
                </a:cxn>
                <a:cxn ang="0">
                  <a:pos x="142" y="362"/>
                </a:cxn>
                <a:cxn ang="0">
                  <a:pos x="138" y="364"/>
                </a:cxn>
                <a:cxn ang="0">
                  <a:pos x="134" y="366"/>
                </a:cxn>
                <a:cxn ang="0">
                  <a:pos x="130" y="367"/>
                </a:cxn>
                <a:cxn ang="0">
                  <a:pos x="130" y="367"/>
                </a:cxn>
                <a:cxn ang="0">
                  <a:pos x="20" y="386"/>
                </a:cxn>
                <a:cxn ang="0">
                  <a:pos x="18" y="386"/>
                </a:cxn>
                <a:cxn ang="0">
                  <a:pos x="13" y="386"/>
                </a:cxn>
                <a:cxn ang="0">
                  <a:pos x="9" y="385"/>
                </a:cxn>
                <a:cxn ang="0">
                  <a:pos x="6" y="383"/>
                </a:cxn>
                <a:cxn ang="0">
                  <a:pos x="4" y="381"/>
                </a:cxn>
                <a:cxn ang="0">
                  <a:pos x="1" y="377"/>
                </a:cxn>
                <a:cxn ang="0">
                  <a:pos x="0" y="373"/>
                </a:cxn>
                <a:cxn ang="0">
                  <a:pos x="0" y="369"/>
                </a:cxn>
                <a:cxn ang="0">
                  <a:pos x="0" y="369"/>
                </a:cxn>
                <a:cxn ang="0">
                  <a:pos x="0" y="369"/>
                </a:cxn>
              </a:cxnLst>
              <a:rect l="0" t="0" r="r" b="b"/>
              <a:pathLst>
                <a:path w="151" h="386">
                  <a:moveTo>
                    <a:pt x="0" y="369"/>
                  </a:moveTo>
                  <a:lnTo>
                    <a:pt x="0" y="45"/>
                  </a:lnTo>
                  <a:lnTo>
                    <a:pt x="0" y="41"/>
                  </a:lnTo>
                  <a:lnTo>
                    <a:pt x="1" y="37"/>
                  </a:lnTo>
                  <a:lnTo>
                    <a:pt x="4" y="32"/>
                  </a:lnTo>
                  <a:lnTo>
                    <a:pt x="6" y="29"/>
                  </a:lnTo>
                  <a:lnTo>
                    <a:pt x="9" y="27"/>
                  </a:lnTo>
                  <a:lnTo>
                    <a:pt x="13" y="23"/>
                  </a:lnTo>
                  <a:lnTo>
                    <a:pt x="18" y="22"/>
                  </a:lnTo>
                  <a:lnTo>
                    <a:pt x="20" y="21"/>
                  </a:lnTo>
                  <a:lnTo>
                    <a:pt x="20" y="21"/>
                  </a:lnTo>
                  <a:lnTo>
                    <a:pt x="130" y="2"/>
                  </a:lnTo>
                  <a:lnTo>
                    <a:pt x="134" y="0"/>
                  </a:lnTo>
                  <a:lnTo>
                    <a:pt x="138" y="2"/>
                  </a:lnTo>
                  <a:lnTo>
                    <a:pt x="142" y="3"/>
                  </a:lnTo>
                  <a:lnTo>
                    <a:pt x="145" y="5"/>
                  </a:lnTo>
                  <a:lnTo>
                    <a:pt x="148" y="8"/>
                  </a:lnTo>
                  <a:lnTo>
                    <a:pt x="150" y="11"/>
                  </a:lnTo>
                  <a:lnTo>
                    <a:pt x="151" y="14"/>
                  </a:lnTo>
                  <a:lnTo>
                    <a:pt x="151" y="18"/>
                  </a:lnTo>
                  <a:lnTo>
                    <a:pt x="151" y="18"/>
                  </a:lnTo>
                  <a:lnTo>
                    <a:pt x="151" y="342"/>
                  </a:lnTo>
                  <a:lnTo>
                    <a:pt x="151" y="346"/>
                  </a:lnTo>
                  <a:lnTo>
                    <a:pt x="150" y="351"/>
                  </a:lnTo>
                  <a:lnTo>
                    <a:pt x="148" y="354"/>
                  </a:lnTo>
                  <a:lnTo>
                    <a:pt x="145" y="358"/>
                  </a:lnTo>
                  <a:lnTo>
                    <a:pt x="142" y="362"/>
                  </a:lnTo>
                  <a:lnTo>
                    <a:pt x="138" y="364"/>
                  </a:lnTo>
                  <a:lnTo>
                    <a:pt x="134" y="366"/>
                  </a:lnTo>
                  <a:lnTo>
                    <a:pt x="130" y="367"/>
                  </a:lnTo>
                  <a:lnTo>
                    <a:pt x="130" y="367"/>
                  </a:lnTo>
                  <a:lnTo>
                    <a:pt x="20" y="386"/>
                  </a:lnTo>
                  <a:lnTo>
                    <a:pt x="18" y="386"/>
                  </a:lnTo>
                  <a:lnTo>
                    <a:pt x="13" y="386"/>
                  </a:lnTo>
                  <a:lnTo>
                    <a:pt x="9" y="385"/>
                  </a:lnTo>
                  <a:lnTo>
                    <a:pt x="6" y="383"/>
                  </a:lnTo>
                  <a:lnTo>
                    <a:pt x="4" y="381"/>
                  </a:lnTo>
                  <a:lnTo>
                    <a:pt x="1" y="377"/>
                  </a:lnTo>
                  <a:lnTo>
                    <a:pt x="0" y="373"/>
                  </a:lnTo>
                  <a:lnTo>
                    <a:pt x="0" y="369"/>
                  </a:lnTo>
                  <a:lnTo>
                    <a:pt x="0" y="369"/>
                  </a:lnTo>
                  <a:lnTo>
                    <a:pt x="0" y="369"/>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11" name="Freeform 19"/>
            <p:cNvSpPr>
              <a:spLocks/>
            </p:cNvSpPr>
            <p:nvPr/>
          </p:nvSpPr>
          <p:spPr bwMode="auto">
            <a:xfrm>
              <a:off x="2572" y="1323"/>
              <a:ext cx="126" cy="44"/>
            </a:xfrm>
            <a:custGeom>
              <a:avLst/>
              <a:gdLst/>
              <a:ahLst/>
              <a:cxnLst>
                <a:cxn ang="0">
                  <a:pos x="0" y="44"/>
                </a:cxn>
                <a:cxn ang="0">
                  <a:pos x="0" y="23"/>
                </a:cxn>
                <a:cxn ang="0">
                  <a:pos x="126" y="0"/>
                </a:cxn>
                <a:cxn ang="0">
                  <a:pos x="126" y="22"/>
                </a:cxn>
                <a:cxn ang="0">
                  <a:pos x="0" y="44"/>
                </a:cxn>
                <a:cxn ang="0">
                  <a:pos x="0" y="44"/>
                </a:cxn>
              </a:cxnLst>
              <a:rect l="0" t="0" r="r" b="b"/>
              <a:pathLst>
                <a:path w="126" h="44">
                  <a:moveTo>
                    <a:pt x="0" y="44"/>
                  </a:moveTo>
                  <a:lnTo>
                    <a:pt x="0" y="23"/>
                  </a:lnTo>
                  <a:lnTo>
                    <a:pt x="126" y="0"/>
                  </a:lnTo>
                  <a:lnTo>
                    <a:pt x="126" y="22"/>
                  </a:lnTo>
                  <a:lnTo>
                    <a:pt x="0" y="44"/>
                  </a:lnTo>
                  <a:lnTo>
                    <a:pt x="0" y="44"/>
                  </a:lnTo>
                  <a:close/>
                </a:path>
              </a:pathLst>
            </a:custGeom>
            <a:solidFill>
              <a:srgbClr val="CECECE"/>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12" name="Freeform 20"/>
            <p:cNvSpPr>
              <a:spLocks/>
            </p:cNvSpPr>
            <p:nvPr/>
          </p:nvSpPr>
          <p:spPr bwMode="auto">
            <a:xfrm>
              <a:off x="2572" y="1323"/>
              <a:ext cx="126" cy="44"/>
            </a:xfrm>
            <a:custGeom>
              <a:avLst/>
              <a:gdLst/>
              <a:ahLst/>
              <a:cxnLst>
                <a:cxn ang="0">
                  <a:pos x="0" y="44"/>
                </a:cxn>
                <a:cxn ang="0">
                  <a:pos x="0" y="23"/>
                </a:cxn>
                <a:cxn ang="0">
                  <a:pos x="126" y="0"/>
                </a:cxn>
                <a:cxn ang="0">
                  <a:pos x="126" y="22"/>
                </a:cxn>
                <a:cxn ang="0">
                  <a:pos x="0" y="44"/>
                </a:cxn>
                <a:cxn ang="0">
                  <a:pos x="0" y="44"/>
                </a:cxn>
              </a:cxnLst>
              <a:rect l="0" t="0" r="r" b="b"/>
              <a:pathLst>
                <a:path w="126" h="44">
                  <a:moveTo>
                    <a:pt x="0" y="44"/>
                  </a:moveTo>
                  <a:lnTo>
                    <a:pt x="0" y="23"/>
                  </a:lnTo>
                  <a:lnTo>
                    <a:pt x="126" y="0"/>
                  </a:lnTo>
                  <a:lnTo>
                    <a:pt x="126" y="22"/>
                  </a:lnTo>
                  <a:lnTo>
                    <a:pt x="0" y="44"/>
                  </a:lnTo>
                  <a:lnTo>
                    <a:pt x="0" y="44"/>
                  </a:lnTo>
                  <a:close/>
                </a:path>
              </a:pathLst>
            </a:custGeom>
            <a:noFill/>
            <a:ln w="2" cap="flat">
              <a:solidFill>
                <a:srgbClr val="BFBFB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13" name="Freeform 21"/>
            <p:cNvSpPr>
              <a:spLocks/>
            </p:cNvSpPr>
            <p:nvPr/>
          </p:nvSpPr>
          <p:spPr bwMode="auto">
            <a:xfrm>
              <a:off x="2575" y="1325"/>
              <a:ext cx="120" cy="37"/>
            </a:xfrm>
            <a:custGeom>
              <a:avLst/>
              <a:gdLst/>
              <a:ahLst/>
              <a:cxnLst>
                <a:cxn ang="0">
                  <a:pos x="0" y="37"/>
                </a:cxn>
                <a:cxn ang="0">
                  <a:pos x="0" y="21"/>
                </a:cxn>
                <a:cxn ang="0">
                  <a:pos x="120" y="0"/>
                </a:cxn>
                <a:cxn ang="0">
                  <a:pos x="120" y="15"/>
                </a:cxn>
                <a:cxn ang="0">
                  <a:pos x="0" y="37"/>
                </a:cxn>
                <a:cxn ang="0">
                  <a:pos x="0" y="37"/>
                </a:cxn>
              </a:cxnLst>
              <a:rect l="0" t="0" r="r" b="b"/>
              <a:pathLst>
                <a:path w="120" h="37">
                  <a:moveTo>
                    <a:pt x="0" y="37"/>
                  </a:moveTo>
                  <a:lnTo>
                    <a:pt x="0" y="21"/>
                  </a:lnTo>
                  <a:lnTo>
                    <a:pt x="120" y="0"/>
                  </a:lnTo>
                  <a:lnTo>
                    <a:pt x="120" y="15"/>
                  </a:lnTo>
                  <a:lnTo>
                    <a:pt x="0" y="37"/>
                  </a:lnTo>
                  <a:lnTo>
                    <a:pt x="0" y="3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14" name="Freeform 22"/>
            <p:cNvSpPr>
              <a:spLocks/>
            </p:cNvSpPr>
            <p:nvPr/>
          </p:nvSpPr>
          <p:spPr bwMode="auto">
            <a:xfrm>
              <a:off x="2573" y="1343"/>
              <a:ext cx="125" cy="24"/>
            </a:xfrm>
            <a:custGeom>
              <a:avLst/>
              <a:gdLst/>
              <a:ahLst/>
              <a:cxnLst>
                <a:cxn ang="0">
                  <a:pos x="0" y="24"/>
                </a:cxn>
                <a:cxn ang="0">
                  <a:pos x="0" y="21"/>
                </a:cxn>
                <a:cxn ang="0">
                  <a:pos x="123" y="0"/>
                </a:cxn>
                <a:cxn ang="0">
                  <a:pos x="125" y="1"/>
                </a:cxn>
                <a:cxn ang="0">
                  <a:pos x="0" y="24"/>
                </a:cxn>
                <a:cxn ang="0">
                  <a:pos x="0" y="24"/>
                </a:cxn>
              </a:cxnLst>
              <a:rect l="0" t="0" r="r" b="b"/>
              <a:pathLst>
                <a:path w="125" h="24">
                  <a:moveTo>
                    <a:pt x="0" y="24"/>
                  </a:moveTo>
                  <a:lnTo>
                    <a:pt x="0" y="21"/>
                  </a:lnTo>
                  <a:lnTo>
                    <a:pt x="123" y="0"/>
                  </a:lnTo>
                  <a:lnTo>
                    <a:pt x="125" y="1"/>
                  </a:lnTo>
                  <a:lnTo>
                    <a:pt x="0" y="24"/>
                  </a:lnTo>
                  <a:lnTo>
                    <a:pt x="0" y="2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15" name="Freeform 23"/>
            <p:cNvSpPr>
              <a:spLocks/>
            </p:cNvSpPr>
            <p:nvPr/>
          </p:nvSpPr>
          <p:spPr bwMode="auto">
            <a:xfrm>
              <a:off x="2572" y="1381"/>
              <a:ext cx="126" cy="44"/>
            </a:xfrm>
            <a:custGeom>
              <a:avLst/>
              <a:gdLst/>
              <a:ahLst/>
              <a:cxnLst>
                <a:cxn ang="0">
                  <a:pos x="0" y="44"/>
                </a:cxn>
                <a:cxn ang="0">
                  <a:pos x="0" y="23"/>
                </a:cxn>
                <a:cxn ang="0">
                  <a:pos x="126" y="0"/>
                </a:cxn>
                <a:cxn ang="0">
                  <a:pos x="126" y="22"/>
                </a:cxn>
                <a:cxn ang="0">
                  <a:pos x="0" y="44"/>
                </a:cxn>
                <a:cxn ang="0">
                  <a:pos x="0" y="44"/>
                </a:cxn>
              </a:cxnLst>
              <a:rect l="0" t="0" r="r" b="b"/>
              <a:pathLst>
                <a:path w="126" h="44">
                  <a:moveTo>
                    <a:pt x="0" y="44"/>
                  </a:moveTo>
                  <a:lnTo>
                    <a:pt x="0" y="23"/>
                  </a:lnTo>
                  <a:lnTo>
                    <a:pt x="126" y="0"/>
                  </a:lnTo>
                  <a:lnTo>
                    <a:pt x="126" y="22"/>
                  </a:lnTo>
                  <a:lnTo>
                    <a:pt x="0" y="44"/>
                  </a:lnTo>
                  <a:lnTo>
                    <a:pt x="0" y="44"/>
                  </a:lnTo>
                  <a:close/>
                </a:path>
              </a:pathLst>
            </a:custGeom>
            <a:solidFill>
              <a:srgbClr val="CECECE"/>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16" name="Freeform 24"/>
            <p:cNvSpPr>
              <a:spLocks/>
            </p:cNvSpPr>
            <p:nvPr/>
          </p:nvSpPr>
          <p:spPr bwMode="auto">
            <a:xfrm>
              <a:off x="2572" y="1381"/>
              <a:ext cx="126" cy="44"/>
            </a:xfrm>
            <a:custGeom>
              <a:avLst/>
              <a:gdLst/>
              <a:ahLst/>
              <a:cxnLst>
                <a:cxn ang="0">
                  <a:pos x="0" y="44"/>
                </a:cxn>
                <a:cxn ang="0">
                  <a:pos x="0" y="23"/>
                </a:cxn>
                <a:cxn ang="0">
                  <a:pos x="126" y="0"/>
                </a:cxn>
                <a:cxn ang="0">
                  <a:pos x="126" y="22"/>
                </a:cxn>
                <a:cxn ang="0">
                  <a:pos x="0" y="44"/>
                </a:cxn>
                <a:cxn ang="0">
                  <a:pos x="0" y="44"/>
                </a:cxn>
              </a:cxnLst>
              <a:rect l="0" t="0" r="r" b="b"/>
              <a:pathLst>
                <a:path w="126" h="44">
                  <a:moveTo>
                    <a:pt x="0" y="44"/>
                  </a:moveTo>
                  <a:lnTo>
                    <a:pt x="0" y="23"/>
                  </a:lnTo>
                  <a:lnTo>
                    <a:pt x="126" y="0"/>
                  </a:lnTo>
                  <a:lnTo>
                    <a:pt x="126" y="22"/>
                  </a:lnTo>
                  <a:lnTo>
                    <a:pt x="0" y="44"/>
                  </a:lnTo>
                  <a:lnTo>
                    <a:pt x="0" y="44"/>
                  </a:lnTo>
                  <a:close/>
                </a:path>
              </a:pathLst>
            </a:custGeom>
            <a:noFill/>
            <a:ln w="2" cap="flat">
              <a:solidFill>
                <a:srgbClr val="BFBFB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17" name="Freeform 25"/>
            <p:cNvSpPr>
              <a:spLocks/>
            </p:cNvSpPr>
            <p:nvPr/>
          </p:nvSpPr>
          <p:spPr bwMode="auto">
            <a:xfrm>
              <a:off x="2575" y="1382"/>
              <a:ext cx="120" cy="36"/>
            </a:xfrm>
            <a:custGeom>
              <a:avLst/>
              <a:gdLst/>
              <a:ahLst/>
              <a:cxnLst>
                <a:cxn ang="0">
                  <a:pos x="0" y="36"/>
                </a:cxn>
                <a:cxn ang="0">
                  <a:pos x="0" y="22"/>
                </a:cxn>
                <a:cxn ang="0">
                  <a:pos x="120" y="0"/>
                </a:cxn>
                <a:cxn ang="0">
                  <a:pos x="120" y="16"/>
                </a:cxn>
                <a:cxn ang="0">
                  <a:pos x="0" y="36"/>
                </a:cxn>
                <a:cxn ang="0">
                  <a:pos x="0" y="36"/>
                </a:cxn>
              </a:cxnLst>
              <a:rect l="0" t="0" r="r" b="b"/>
              <a:pathLst>
                <a:path w="120" h="36">
                  <a:moveTo>
                    <a:pt x="0" y="36"/>
                  </a:moveTo>
                  <a:lnTo>
                    <a:pt x="0" y="22"/>
                  </a:lnTo>
                  <a:lnTo>
                    <a:pt x="120" y="0"/>
                  </a:lnTo>
                  <a:lnTo>
                    <a:pt x="120" y="16"/>
                  </a:lnTo>
                  <a:lnTo>
                    <a:pt x="0" y="36"/>
                  </a:lnTo>
                  <a:lnTo>
                    <a:pt x="0" y="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18" name="Freeform 26"/>
            <p:cNvSpPr>
              <a:spLocks/>
            </p:cNvSpPr>
            <p:nvPr/>
          </p:nvSpPr>
          <p:spPr bwMode="auto">
            <a:xfrm>
              <a:off x="2573" y="1400"/>
              <a:ext cx="125" cy="24"/>
            </a:xfrm>
            <a:custGeom>
              <a:avLst/>
              <a:gdLst/>
              <a:ahLst/>
              <a:cxnLst>
                <a:cxn ang="0">
                  <a:pos x="0" y="24"/>
                </a:cxn>
                <a:cxn ang="0">
                  <a:pos x="0" y="22"/>
                </a:cxn>
                <a:cxn ang="0">
                  <a:pos x="123" y="0"/>
                </a:cxn>
                <a:cxn ang="0">
                  <a:pos x="125" y="3"/>
                </a:cxn>
                <a:cxn ang="0">
                  <a:pos x="0" y="24"/>
                </a:cxn>
                <a:cxn ang="0">
                  <a:pos x="0" y="24"/>
                </a:cxn>
              </a:cxnLst>
              <a:rect l="0" t="0" r="r" b="b"/>
              <a:pathLst>
                <a:path w="125" h="24">
                  <a:moveTo>
                    <a:pt x="0" y="24"/>
                  </a:moveTo>
                  <a:lnTo>
                    <a:pt x="0" y="22"/>
                  </a:lnTo>
                  <a:lnTo>
                    <a:pt x="123" y="0"/>
                  </a:lnTo>
                  <a:lnTo>
                    <a:pt x="125" y="3"/>
                  </a:lnTo>
                  <a:lnTo>
                    <a:pt x="0" y="24"/>
                  </a:lnTo>
                  <a:lnTo>
                    <a:pt x="0" y="2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19" name="Line 27"/>
            <p:cNvSpPr>
              <a:spLocks noChangeShapeType="1"/>
            </p:cNvSpPr>
            <p:nvPr/>
          </p:nvSpPr>
          <p:spPr bwMode="auto">
            <a:xfrm flipV="1">
              <a:off x="2559" y="1359"/>
              <a:ext cx="151" cy="27"/>
            </a:xfrm>
            <a:prstGeom prst="line">
              <a:avLst/>
            </a:pr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20" name="Line 28"/>
            <p:cNvSpPr>
              <a:spLocks noChangeShapeType="1"/>
            </p:cNvSpPr>
            <p:nvPr/>
          </p:nvSpPr>
          <p:spPr bwMode="auto">
            <a:xfrm flipV="1">
              <a:off x="2559" y="1415"/>
              <a:ext cx="151" cy="26"/>
            </a:xfrm>
            <a:prstGeom prst="line">
              <a:avLst/>
            </a:pr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21" name="Line 29"/>
            <p:cNvSpPr>
              <a:spLocks noChangeShapeType="1"/>
            </p:cNvSpPr>
            <p:nvPr/>
          </p:nvSpPr>
          <p:spPr bwMode="auto">
            <a:xfrm flipV="1">
              <a:off x="2559" y="1618"/>
              <a:ext cx="151" cy="26"/>
            </a:xfrm>
            <a:prstGeom prst="line">
              <a:avLst/>
            </a:pr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22" name="Freeform 30"/>
            <p:cNvSpPr>
              <a:spLocks/>
            </p:cNvSpPr>
            <p:nvPr/>
          </p:nvSpPr>
          <p:spPr bwMode="auto">
            <a:xfrm>
              <a:off x="2592" y="1435"/>
              <a:ext cx="91" cy="24"/>
            </a:xfrm>
            <a:custGeom>
              <a:avLst/>
              <a:gdLst/>
              <a:ahLst/>
              <a:cxnLst>
                <a:cxn ang="0">
                  <a:pos x="0" y="20"/>
                </a:cxn>
                <a:cxn ang="0">
                  <a:pos x="0" y="20"/>
                </a:cxn>
                <a:cxn ang="0">
                  <a:pos x="0" y="18"/>
                </a:cxn>
                <a:cxn ang="0">
                  <a:pos x="1" y="16"/>
                </a:cxn>
                <a:cxn ang="0">
                  <a:pos x="4" y="15"/>
                </a:cxn>
                <a:cxn ang="0">
                  <a:pos x="5" y="14"/>
                </a:cxn>
                <a:cxn ang="0">
                  <a:pos x="5" y="14"/>
                </a:cxn>
                <a:cxn ang="0">
                  <a:pos x="86" y="0"/>
                </a:cxn>
                <a:cxn ang="0">
                  <a:pos x="88" y="0"/>
                </a:cxn>
                <a:cxn ang="0">
                  <a:pos x="89" y="0"/>
                </a:cxn>
                <a:cxn ang="0">
                  <a:pos x="90" y="2"/>
                </a:cxn>
                <a:cxn ang="0">
                  <a:pos x="91" y="4"/>
                </a:cxn>
                <a:cxn ang="0">
                  <a:pos x="91" y="4"/>
                </a:cxn>
                <a:cxn ang="0">
                  <a:pos x="91" y="4"/>
                </a:cxn>
                <a:cxn ang="0">
                  <a:pos x="90" y="6"/>
                </a:cxn>
                <a:cxn ang="0">
                  <a:pos x="89" y="9"/>
                </a:cxn>
                <a:cxn ang="0">
                  <a:pos x="88" y="10"/>
                </a:cxn>
                <a:cxn ang="0">
                  <a:pos x="86" y="10"/>
                </a:cxn>
                <a:cxn ang="0">
                  <a:pos x="86" y="10"/>
                </a:cxn>
                <a:cxn ang="0">
                  <a:pos x="5" y="24"/>
                </a:cxn>
                <a:cxn ang="0">
                  <a:pos x="4" y="24"/>
                </a:cxn>
                <a:cxn ang="0">
                  <a:pos x="1" y="23"/>
                </a:cxn>
                <a:cxn ang="0">
                  <a:pos x="0" y="22"/>
                </a:cxn>
                <a:cxn ang="0">
                  <a:pos x="0" y="20"/>
                </a:cxn>
                <a:cxn ang="0">
                  <a:pos x="0" y="20"/>
                </a:cxn>
                <a:cxn ang="0">
                  <a:pos x="0" y="20"/>
                </a:cxn>
              </a:cxnLst>
              <a:rect l="0" t="0" r="r" b="b"/>
              <a:pathLst>
                <a:path w="91" h="24">
                  <a:moveTo>
                    <a:pt x="0" y="20"/>
                  </a:moveTo>
                  <a:lnTo>
                    <a:pt x="0" y="20"/>
                  </a:lnTo>
                  <a:lnTo>
                    <a:pt x="0" y="18"/>
                  </a:lnTo>
                  <a:lnTo>
                    <a:pt x="1" y="16"/>
                  </a:lnTo>
                  <a:lnTo>
                    <a:pt x="4" y="15"/>
                  </a:lnTo>
                  <a:lnTo>
                    <a:pt x="5" y="14"/>
                  </a:lnTo>
                  <a:lnTo>
                    <a:pt x="5" y="14"/>
                  </a:lnTo>
                  <a:lnTo>
                    <a:pt x="86" y="0"/>
                  </a:lnTo>
                  <a:lnTo>
                    <a:pt x="88" y="0"/>
                  </a:lnTo>
                  <a:lnTo>
                    <a:pt x="89" y="0"/>
                  </a:lnTo>
                  <a:lnTo>
                    <a:pt x="90" y="2"/>
                  </a:lnTo>
                  <a:lnTo>
                    <a:pt x="91" y="4"/>
                  </a:lnTo>
                  <a:lnTo>
                    <a:pt x="91" y="4"/>
                  </a:lnTo>
                  <a:lnTo>
                    <a:pt x="91" y="4"/>
                  </a:lnTo>
                  <a:lnTo>
                    <a:pt x="90" y="6"/>
                  </a:lnTo>
                  <a:lnTo>
                    <a:pt x="89" y="9"/>
                  </a:lnTo>
                  <a:lnTo>
                    <a:pt x="88" y="10"/>
                  </a:lnTo>
                  <a:lnTo>
                    <a:pt x="86" y="10"/>
                  </a:lnTo>
                  <a:lnTo>
                    <a:pt x="86" y="10"/>
                  </a:lnTo>
                  <a:lnTo>
                    <a:pt x="5" y="24"/>
                  </a:lnTo>
                  <a:lnTo>
                    <a:pt x="4" y="24"/>
                  </a:lnTo>
                  <a:lnTo>
                    <a:pt x="1" y="23"/>
                  </a:lnTo>
                  <a:lnTo>
                    <a:pt x="0" y="22"/>
                  </a:lnTo>
                  <a:lnTo>
                    <a:pt x="0" y="20"/>
                  </a:lnTo>
                  <a:lnTo>
                    <a:pt x="0" y="20"/>
                  </a:lnTo>
                  <a:lnTo>
                    <a:pt x="0" y="20"/>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23" name="Freeform 31"/>
            <p:cNvSpPr>
              <a:spLocks/>
            </p:cNvSpPr>
            <p:nvPr/>
          </p:nvSpPr>
          <p:spPr bwMode="auto">
            <a:xfrm>
              <a:off x="2592" y="1435"/>
              <a:ext cx="91" cy="24"/>
            </a:xfrm>
            <a:custGeom>
              <a:avLst/>
              <a:gdLst/>
              <a:ahLst/>
              <a:cxnLst>
                <a:cxn ang="0">
                  <a:pos x="0" y="20"/>
                </a:cxn>
                <a:cxn ang="0">
                  <a:pos x="0" y="20"/>
                </a:cxn>
                <a:cxn ang="0">
                  <a:pos x="0" y="18"/>
                </a:cxn>
                <a:cxn ang="0">
                  <a:pos x="1" y="16"/>
                </a:cxn>
                <a:cxn ang="0">
                  <a:pos x="4" y="15"/>
                </a:cxn>
                <a:cxn ang="0">
                  <a:pos x="5" y="14"/>
                </a:cxn>
                <a:cxn ang="0">
                  <a:pos x="5" y="14"/>
                </a:cxn>
                <a:cxn ang="0">
                  <a:pos x="86" y="0"/>
                </a:cxn>
                <a:cxn ang="0">
                  <a:pos x="88" y="0"/>
                </a:cxn>
                <a:cxn ang="0">
                  <a:pos x="89" y="0"/>
                </a:cxn>
                <a:cxn ang="0">
                  <a:pos x="90" y="2"/>
                </a:cxn>
                <a:cxn ang="0">
                  <a:pos x="91" y="4"/>
                </a:cxn>
                <a:cxn ang="0">
                  <a:pos x="91" y="4"/>
                </a:cxn>
                <a:cxn ang="0">
                  <a:pos x="91" y="4"/>
                </a:cxn>
                <a:cxn ang="0">
                  <a:pos x="90" y="6"/>
                </a:cxn>
                <a:cxn ang="0">
                  <a:pos x="89" y="9"/>
                </a:cxn>
                <a:cxn ang="0">
                  <a:pos x="88" y="10"/>
                </a:cxn>
                <a:cxn ang="0">
                  <a:pos x="86" y="10"/>
                </a:cxn>
                <a:cxn ang="0">
                  <a:pos x="86" y="10"/>
                </a:cxn>
                <a:cxn ang="0">
                  <a:pos x="5" y="24"/>
                </a:cxn>
                <a:cxn ang="0">
                  <a:pos x="4" y="24"/>
                </a:cxn>
                <a:cxn ang="0">
                  <a:pos x="1" y="23"/>
                </a:cxn>
                <a:cxn ang="0">
                  <a:pos x="0" y="22"/>
                </a:cxn>
                <a:cxn ang="0">
                  <a:pos x="0" y="20"/>
                </a:cxn>
                <a:cxn ang="0">
                  <a:pos x="0" y="20"/>
                </a:cxn>
                <a:cxn ang="0">
                  <a:pos x="0" y="20"/>
                </a:cxn>
              </a:cxnLst>
              <a:rect l="0" t="0" r="r" b="b"/>
              <a:pathLst>
                <a:path w="91" h="24">
                  <a:moveTo>
                    <a:pt x="0" y="20"/>
                  </a:moveTo>
                  <a:lnTo>
                    <a:pt x="0" y="20"/>
                  </a:lnTo>
                  <a:lnTo>
                    <a:pt x="0" y="18"/>
                  </a:lnTo>
                  <a:lnTo>
                    <a:pt x="1" y="16"/>
                  </a:lnTo>
                  <a:lnTo>
                    <a:pt x="4" y="15"/>
                  </a:lnTo>
                  <a:lnTo>
                    <a:pt x="5" y="14"/>
                  </a:lnTo>
                  <a:lnTo>
                    <a:pt x="5" y="14"/>
                  </a:lnTo>
                  <a:lnTo>
                    <a:pt x="86" y="0"/>
                  </a:lnTo>
                  <a:lnTo>
                    <a:pt x="88" y="0"/>
                  </a:lnTo>
                  <a:lnTo>
                    <a:pt x="89" y="0"/>
                  </a:lnTo>
                  <a:lnTo>
                    <a:pt x="90" y="2"/>
                  </a:lnTo>
                  <a:lnTo>
                    <a:pt x="91" y="4"/>
                  </a:lnTo>
                  <a:lnTo>
                    <a:pt x="91" y="4"/>
                  </a:lnTo>
                  <a:lnTo>
                    <a:pt x="91" y="4"/>
                  </a:lnTo>
                  <a:lnTo>
                    <a:pt x="90" y="6"/>
                  </a:lnTo>
                  <a:lnTo>
                    <a:pt x="89" y="9"/>
                  </a:lnTo>
                  <a:lnTo>
                    <a:pt x="88" y="10"/>
                  </a:lnTo>
                  <a:lnTo>
                    <a:pt x="86" y="10"/>
                  </a:lnTo>
                  <a:lnTo>
                    <a:pt x="86" y="10"/>
                  </a:lnTo>
                  <a:lnTo>
                    <a:pt x="5" y="24"/>
                  </a:lnTo>
                  <a:lnTo>
                    <a:pt x="4" y="24"/>
                  </a:lnTo>
                  <a:lnTo>
                    <a:pt x="1" y="23"/>
                  </a:lnTo>
                  <a:lnTo>
                    <a:pt x="0" y="22"/>
                  </a:lnTo>
                  <a:lnTo>
                    <a:pt x="0" y="20"/>
                  </a:lnTo>
                  <a:lnTo>
                    <a:pt x="0" y="20"/>
                  </a:lnTo>
                  <a:lnTo>
                    <a:pt x="0" y="20"/>
                  </a:lnTo>
                  <a:close/>
                </a:path>
              </a:pathLst>
            </a:custGeom>
            <a:noFill/>
            <a:ln w="2"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24" name="Line 32"/>
            <p:cNvSpPr>
              <a:spLocks noChangeShapeType="1"/>
            </p:cNvSpPr>
            <p:nvPr/>
          </p:nvSpPr>
          <p:spPr bwMode="auto">
            <a:xfrm flipV="1">
              <a:off x="2596" y="1444"/>
              <a:ext cx="83" cy="14"/>
            </a:xfrm>
            <a:prstGeom prst="line">
              <a:avLst/>
            </a:prstGeom>
            <a:noFill/>
            <a:ln w="5"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25" name="Freeform 33"/>
            <p:cNvSpPr>
              <a:spLocks/>
            </p:cNvSpPr>
            <p:nvPr/>
          </p:nvSpPr>
          <p:spPr bwMode="auto">
            <a:xfrm>
              <a:off x="2566" y="1647"/>
              <a:ext cx="139" cy="38"/>
            </a:xfrm>
            <a:custGeom>
              <a:avLst/>
              <a:gdLst/>
              <a:ahLst/>
              <a:cxnLst>
                <a:cxn ang="0">
                  <a:pos x="0" y="26"/>
                </a:cxn>
                <a:cxn ang="0">
                  <a:pos x="0" y="24"/>
                </a:cxn>
                <a:cxn ang="0">
                  <a:pos x="139" y="0"/>
                </a:cxn>
                <a:cxn ang="0">
                  <a:pos x="139" y="2"/>
                </a:cxn>
                <a:cxn ang="0">
                  <a:pos x="139" y="2"/>
                </a:cxn>
                <a:cxn ang="0">
                  <a:pos x="138" y="7"/>
                </a:cxn>
                <a:cxn ang="0">
                  <a:pos x="134" y="12"/>
                </a:cxn>
                <a:cxn ang="0">
                  <a:pos x="134" y="12"/>
                </a:cxn>
                <a:cxn ang="0">
                  <a:pos x="130" y="16"/>
                </a:cxn>
                <a:cxn ang="0">
                  <a:pos x="125" y="18"/>
                </a:cxn>
                <a:cxn ang="0">
                  <a:pos x="125" y="18"/>
                </a:cxn>
                <a:cxn ang="0">
                  <a:pos x="67" y="30"/>
                </a:cxn>
                <a:cxn ang="0">
                  <a:pos x="15" y="38"/>
                </a:cxn>
                <a:cxn ang="0">
                  <a:pos x="15" y="38"/>
                </a:cxn>
                <a:cxn ang="0">
                  <a:pos x="12" y="38"/>
                </a:cxn>
                <a:cxn ang="0">
                  <a:pos x="7" y="38"/>
                </a:cxn>
                <a:cxn ang="0">
                  <a:pos x="4" y="35"/>
                </a:cxn>
                <a:cxn ang="0">
                  <a:pos x="4" y="35"/>
                </a:cxn>
                <a:cxn ang="0">
                  <a:pos x="2" y="33"/>
                </a:cxn>
                <a:cxn ang="0">
                  <a:pos x="2" y="30"/>
                </a:cxn>
                <a:cxn ang="0">
                  <a:pos x="0" y="26"/>
                </a:cxn>
                <a:cxn ang="0">
                  <a:pos x="0" y="26"/>
                </a:cxn>
                <a:cxn ang="0">
                  <a:pos x="0" y="26"/>
                </a:cxn>
              </a:cxnLst>
              <a:rect l="0" t="0" r="r" b="b"/>
              <a:pathLst>
                <a:path w="139" h="38">
                  <a:moveTo>
                    <a:pt x="0" y="26"/>
                  </a:moveTo>
                  <a:lnTo>
                    <a:pt x="0" y="24"/>
                  </a:lnTo>
                  <a:lnTo>
                    <a:pt x="139" y="0"/>
                  </a:lnTo>
                  <a:lnTo>
                    <a:pt x="139" y="2"/>
                  </a:lnTo>
                  <a:lnTo>
                    <a:pt x="139" y="2"/>
                  </a:lnTo>
                  <a:lnTo>
                    <a:pt x="138" y="7"/>
                  </a:lnTo>
                  <a:lnTo>
                    <a:pt x="134" y="12"/>
                  </a:lnTo>
                  <a:lnTo>
                    <a:pt x="134" y="12"/>
                  </a:lnTo>
                  <a:lnTo>
                    <a:pt x="130" y="16"/>
                  </a:lnTo>
                  <a:lnTo>
                    <a:pt x="125" y="18"/>
                  </a:lnTo>
                  <a:lnTo>
                    <a:pt x="125" y="18"/>
                  </a:lnTo>
                  <a:lnTo>
                    <a:pt x="67" y="30"/>
                  </a:lnTo>
                  <a:lnTo>
                    <a:pt x="15" y="38"/>
                  </a:lnTo>
                  <a:lnTo>
                    <a:pt x="15" y="38"/>
                  </a:lnTo>
                  <a:lnTo>
                    <a:pt x="12" y="38"/>
                  </a:lnTo>
                  <a:lnTo>
                    <a:pt x="7" y="38"/>
                  </a:lnTo>
                  <a:lnTo>
                    <a:pt x="4" y="35"/>
                  </a:lnTo>
                  <a:lnTo>
                    <a:pt x="4" y="35"/>
                  </a:lnTo>
                  <a:lnTo>
                    <a:pt x="2" y="33"/>
                  </a:lnTo>
                  <a:lnTo>
                    <a:pt x="2" y="30"/>
                  </a:lnTo>
                  <a:lnTo>
                    <a:pt x="0" y="26"/>
                  </a:lnTo>
                  <a:lnTo>
                    <a:pt x="0" y="26"/>
                  </a:lnTo>
                  <a:lnTo>
                    <a:pt x="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26" name="Freeform 34"/>
            <p:cNvSpPr>
              <a:spLocks/>
            </p:cNvSpPr>
            <p:nvPr/>
          </p:nvSpPr>
          <p:spPr bwMode="auto">
            <a:xfrm>
              <a:off x="2547" y="1244"/>
              <a:ext cx="173" cy="451"/>
            </a:xfrm>
            <a:custGeom>
              <a:avLst/>
              <a:gdLst/>
              <a:ahLst/>
              <a:cxnLst>
                <a:cxn ang="0">
                  <a:pos x="151" y="0"/>
                </a:cxn>
                <a:cxn ang="0">
                  <a:pos x="160" y="4"/>
                </a:cxn>
                <a:cxn ang="0">
                  <a:pos x="164" y="6"/>
                </a:cxn>
                <a:cxn ang="0">
                  <a:pos x="168" y="9"/>
                </a:cxn>
                <a:cxn ang="0">
                  <a:pos x="168" y="9"/>
                </a:cxn>
                <a:cxn ang="0">
                  <a:pos x="172" y="13"/>
                </a:cxn>
                <a:cxn ang="0">
                  <a:pos x="173" y="20"/>
                </a:cxn>
                <a:cxn ang="0">
                  <a:pos x="173" y="20"/>
                </a:cxn>
                <a:cxn ang="0">
                  <a:pos x="173" y="405"/>
                </a:cxn>
                <a:cxn ang="0">
                  <a:pos x="173" y="405"/>
                </a:cxn>
                <a:cxn ang="0">
                  <a:pos x="173" y="410"/>
                </a:cxn>
                <a:cxn ang="0">
                  <a:pos x="171" y="415"/>
                </a:cxn>
                <a:cxn ang="0">
                  <a:pos x="168" y="418"/>
                </a:cxn>
                <a:cxn ang="0">
                  <a:pos x="164" y="420"/>
                </a:cxn>
                <a:cxn ang="0">
                  <a:pos x="159" y="425"/>
                </a:cxn>
                <a:cxn ang="0">
                  <a:pos x="153" y="428"/>
                </a:cxn>
                <a:cxn ang="0">
                  <a:pos x="153" y="428"/>
                </a:cxn>
                <a:cxn ang="0">
                  <a:pos x="71" y="442"/>
                </a:cxn>
                <a:cxn ang="0">
                  <a:pos x="32" y="448"/>
                </a:cxn>
                <a:cxn ang="0">
                  <a:pos x="14" y="451"/>
                </a:cxn>
                <a:cxn ang="0">
                  <a:pos x="14" y="451"/>
                </a:cxn>
                <a:cxn ang="0">
                  <a:pos x="11" y="451"/>
                </a:cxn>
                <a:cxn ang="0">
                  <a:pos x="7" y="450"/>
                </a:cxn>
                <a:cxn ang="0">
                  <a:pos x="0" y="446"/>
                </a:cxn>
                <a:cxn ang="0">
                  <a:pos x="0" y="446"/>
                </a:cxn>
              </a:cxnLst>
              <a:rect l="0" t="0" r="r" b="b"/>
              <a:pathLst>
                <a:path w="173" h="451">
                  <a:moveTo>
                    <a:pt x="151" y="0"/>
                  </a:moveTo>
                  <a:lnTo>
                    <a:pt x="160" y="4"/>
                  </a:lnTo>
                  <a:lnTo>
                    <a:pt x="164" y="6"/>
                  </a:lnTo>
                  <a:lnTo>
                    <a:pt x="168" y="9"/>
                  </a:lnTo>
                  <a:lnTo>
                    <a:pt x="168" y="9"/>
                  </a:lnTo>
                  <a:lnTo>
                    <a:pt x="172" y="13"/>
                  </a:lnTo>
                  <a:lnTo>
                    <a:pt x="173" y="20"/>
                  </a:lnTo>
                  <a:lnTo>
                    <a:pt x="173" y="20"/>
                  </a:lnTo>
                  <a:lnTo>
                    <a:pt x="173" y="405"/>
                  </a:lnTo>
                  <a:lnTo>
                    <a:pt x="173" y="405"/>
                  </a:lnTo>
                  <a:lnTo>
                    <a:pt x="173" y="410"/>
                  </a:lnTo>
                  <a:lnTo>
                    <a:pt x="171" y="415"/>
                  </a:lnTo>
                  <a:lnTo>
                    <a:pt x="168" y="418"/>
                  </a:lnTo>
                  <a:lnTo>
                    <a:pt x="164" y="420"/>
                  </a:lnTo>
                  <a:lnTo>
                    <a:pt x="159" y="425"/>
                  </a:lnTo>
                  <a:lnTo>
                    <a:pt x="153" y="428"/>
                  </a:lnTo>
                  <a:lnTo>
                    <a:pt x="153" y="428"/>
                  </a:lnTo>
                  <a:lnTo>
                    <a:pt x="71" y="442"/>
                  </a:lnTo>
                  <a:lnTo>
                    <a:pt x="32" y="448"/>
                  </a:lnTo>
                  <a:lnTo>
                    <a:pt x="14" y="451"/>
                  </a:lnTo>
                  <a:lnTo>
                    <a:pt x="14" y="451"/>
                  </a:lnTo>
                  <a:lnTo>
                    <a:pt x="11" y="451"/>
                  </a:lnTo>
                  <a:lnTo>
                    <a:pt x="7" y="450"/>
                  </a:lnTo>
                  <a:lnTo>
                    <a:pt x="0" y="446"/>
                  </a:lnTo>
                  <a:lnTo>
                    <a:pt x="0" y="446"/>
                  </a:lnTo>
                </a:path>
              </a:pathLst>
            </a:custGeom>
            <a:no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27" name="Freeform 35"/>
            <p:cNvSpPr>
              <a:spLocks/>
            </p:cNvSpPr>
            <p:nvPr/>
          </p:nvSpPr>
          <p:spPr bwMode="auto">
            <a:xfrm>
              <a:off x="2141" y="1706"/>
              <a:ext cx="539" cy="143"/>
            </a:xfrm>
            <a:custGeom>
              <a:avLst/>
              <a:gdLst/>
              <a:ahLst/>
              <a:cxnLst>
                <a:cxn ang="0">
                  <a:pos x="160" y="143"/>
                </a:cxn>
                <a:cxn ang="0">
                  <a:pos x="539" y="76"/>
                </a:cxn>
                <a:cxn ang="0">
                  <a:pos x="539" y="59"/>
                </a:cxn>
                <a:cxn ang="0">
                  <a:pos x="382" y="0"/>
                </a:cxn>
                <a:cxn ang="0">
                  <a:pos x="0" y="66"/>
                </a:cxn>
                <a:cxn ang="0">
                  <a:pos x="0" y="85"/>
                </a:cxn>
                <a:cxn ang="0">
                  <a:pos x="160" y="143"/>
                </a:cxn>
                <a:cxn ang="0">
                  <a:pos x="160" y="143"/>
                </a:cxn>
              </a:cxnLst>
              <a:rect l="0" t="0" r="r" b="b"/>
              <a:pathLst>
                <a:path w="539" h="143">
                  <a:moveTo>
                    <a:pt x="160" y="143"/>
                  </a:moveTo>
                  <a:lnTo>
                    <a:pt x="539" y="76"/>
                  </a:lnTo>
                  <a:lnTo>
                    <a:pt x="539" y="59"/>
                  </a:lnTo>
                  <a:lnTo>
                    <a:pt x="382" y="0"/>
                  </a:lnTo>
                  <a:lnTo>
                    <a:pt x="0" y="66"/>
                  </a:lnTo>
                  <a:lnTo>
                    <a:pt x="0" y="85"/>
                  </a:lnTo>
                  <a:lnTo>
                    <a:pt x="160" y="143"/>
                  </a:lnTo>
                  <a:lnTo>
                    <a:pt x="160" y="14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28" name="Freeform 36"/>
            <p:cNvSpPr>
              <a:spLocks/>
            </p:cNvSpPr>
            <p:nvPr/>
          </p:nvSpPr>
          <p:spPr bwMode="auto">
            <a:xfrm>
              <a:off x="2301" y="1765"/>
              <a:ext cx="380" cy="82"/>
            </a:xfrm>
            <a:custGeom>
              <a:avLst/>
              <a:gdLst/>
              <a:ahLst/>
              <a:cxnLst>
                <a:cxn ang="0">
                  <a:pos x="380" y="16"/>
                </a:cxn>
                <a:cxn ang="0">
                  <a:pos x="380" y="0"/>
                </a:cxn>
                <a:cxn ang="0">
                  <a:pos x="0" y="67"/>
                </a:cxn>
                <a:cxn ang="0">
                  <a:pos x="0" y="82"/>
                </a:cxn>
                <a:cxn ang="0">
                  <a:pos x="190" y="48"/>
                </a:cxn>
                <a:cxn ang="0">
                  <a:pos x="321" y="26"/>
                </a:cxn>
                <a:cxn ang="0">
                  <a:pos x="364" y="18"/>
                </a:cxn>
                <a:cxn ang="0">
                  <a:pos x="380" y="16"/>
                </a:cxn>
                <a:cxn ang="0">
                  <a:pos x="380" y="16"/>
                </a:cxn>
                <a:cxn ang="0">
                  <a:pos x="380" y="16"/>
                </a:cxn>
              </a:cxnLst>
              <a:rect l="0" t="0" r="r" b="b"/>
              <a:pathLst>
                <a:path w="380" h="82">
                  <a:moveTo>
                    <a:pt x="380" y="16"/>
                  </a:moveTo>
                  <a:lnTo>
                    <a:pt x="380" y="0"/>
                  </a:lnTo>
                  <a:lnTo>
                    <a:pt x="0" y="67"/>
                  </a:lnTo>
                  <a:lnTo>
                    <a:pt x="0" y="82"/>
                  </a:lnTo>
                  <a:lnTo>
                    <a:pt x="190" y="48"/>
                  </a:lnTo>
                  <a:lnTo>
                    <a:pt x="321" y="26"/>
                  </a:lnTo>
                  <a:lnTo>
                    <a:pt x="364" y="18"/>
                  </a:lnTo>
                  <a:lnTo>
                    <a:pt x="380" y="16"/>
                  </a:lnTo>
                  <a:lnTo>
                    <a:pt x="380" y="16"/>
                  </a:lnTo>
                  <a:lnTo>
                    <a:pt x="380" y="16"/>
                  </a:lnTo>
                  <a:close/>
                </a:path>
              </a:pathLst>
            </a:custGeom>
            <a:solidFill>
              <a:srgbClr val="F7F7F7"/>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29" name="Freeform 37"/>
            <p:cNvSpPr>
              <a:spLocks/>
            </p:cNvSpPr>
            <p:nvPr/>
          </p:nvSpPr>
          <p:spPr bwMode="auto">
            <a:xfrm>
              <a:off x="2141" y="1776"/>
              <a:ext cx="160" cy="71"/>
            </a:xfrm>
            <a:custGeom>
              <a:avLst/>
              <a:gdLst/>
              <a:ahLst/>
              <a:cxnLst>
                <a:cxn ang="0">
                  <a:pos x="0" y="14"/>
                </a:cxn>
                <a:cxn ang="0">
                  <a:pos x="0" y="0"/>
                </a:cxn>
                <a:cxn ang="0">
                  <a:pos x="160" y="56"/>
                </a:cxn>
                <a:cxn ang="0">
                  <a:pos x="160" y="71"/>
                </a:cxn>
                <a:cxn ang="0">
                  <a:pos x="0" y="14"/>
                </a:cxn>
                <a:cxn ang="0">
                  <a:pos x="0" y="14"/>
                </a:cxn>
              </a:cxnLst>
              <a:rect l="0" t="0" r="r" b="b"/>
              <a:pathLst>
                <a:path w="160" h="71">
                  <a:moveTo>
                    <a:pt x="0" y="14"/>
                  </a:moveTo>
                  <a:lnTo>
                    <a:pt x="0" y="0"/>
                  </a:lnTo>
                  <a:lnTo>
                    <a:pt x="160" y="56"/>
                  </a:lnTo>
                  <a:lnTo>
                    <a:pt x="160" y="71"/>
                  </a:lnTo>
                  <a:lnTo>
                    <a:pt x="0" y="14"/>
                  </a:lnTo>
                  <a:lnTo>
                    <a:pt x="0" y="14"/>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30" name="Freeform 38"/>
            <p:cNvSpPr>
              <a:spLocks/>
            </p:cNvSpPr>
            <p:nvPr/>
          </p:nvSpPr>
          <p:spPr bwMode="auto">
            <a:xfrm>
              <a:off x="2142" y="1708"/>
              <a:ext cx="537" cy="123"/>
            </a:xfrm>
            <a:custGeom>
              <a:avLst/>
              <a:gdLst/>
              <a:ahLst/>
              <a:cxnLst>
                <a:cxn ang="0">
                  <a:pos x="381" y="0"/>
                </a:cxn>
                <a:cxn ang="0">
                  <a:pos x="537" y="56"/>
                </a:cxn>
                <a:cxn ang="0">
                  <a:pos x="160" y="123"/>
                </a:cxn>
                <a:cxn ang="0">
                  <a:pos x="0" y="65"/>
                </a:cxn>
                <a:cxn ang="0">
                  <a:pos x="381" y="0"/>
                </a:cxn>
                <a:cxn ang="0">
                  <a:pos x="381" y="0"/>
                </a:cxn>
              </a:cxnLst>
              <a:rect l="0" t="0" r="r" b="b"/>
              <a:pathLst>
                <a:path w="537" h="123">
                  <a:moveTo>
                    <a:pt x="381" y="0"/>
                  </a:moveTo>
                  <a:lnTo>
                    <a:pt x="537" y="56"/>
                  </a:lnTo>
                  <a:lnTo>
                    <a:pt x="160" y="123"/>
                  </a:lnTo>
                  <a:lnTo>
                    <a:pt x="0" y="65"/>
                  </a:lnTo>
                  <a:lnTo>
                    <a:pt x="381" y="0"/>
                  </a:lnTo>
                  <a:lnTo>
                    <a:pt x="381" y="0"/>
                  </a:lnTo>
                  <a:close/>
                </a:path>
              </a:pathLst>
            </a:custGeom>
            <a:solidFill>
              <a:srgbClr val="F7F7F7"/>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31" name="Line 39"/>
            <p:cNvSpPr>
              <a:spLocks noChangeShapeType="1"/>
            </p:cNvSpPr>
            <p:nvPr/>
          </p:nvSpPr>
          <p:spPr bwMode="auto">
            <a:xfrm flipH="1">
              <a:off x="2301" y="1765"/>
              <a:ext cx="379" cy="66"/>
            </a:xfrm>
            <a:prstGeom prst="line">
              <a:avLst/>
            </a:pr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32" name="Freeform 40"/>
            <p:cNvSpPr>
              <a:spLocks/>
            </p:cNvSpPr>
            <p:nvPr/>
          </p:nvSpPr>
          <p:spPr bwMode="auto">
            <a:xfrm>
              <a:off x="2141" y="1706"/>
              <a:ext cx="539" cy="143"/>
            </a:xfrm>
            <a:custGeom>
              <a:avLst/>
              <a:gdLst/>
              <a:ahLst/>
              <a:cxnLst>
                <a:cxn ang="0">
                  <a:pos x="160" y="143"/>
                </a:cxn>
                <a:cxn ang="0">
                  <a:pos x="539" y="76"/>
                </a:cxn>
                <a:cxn ang="0">
                  <a:pos x="539" y="59"/>
                </a:cxn>
                <a:cxn ang="0">
                  <a:pos x="382" y="0"/>
                </a:cxn>
                <a:cxn ang="0">
                  <a:pos x="0" y="66"/>
                </a:cxn>
                <a:cxn ang="0">
                  <a:pos x="0" y="85"/>
                </a:cxn>
                <a:cxn ang="0">
                  <a:pos x="160" y="143"/>
                </a:cxn>
                <a:cxn ang="0">
                  <a:pos x="160" y="143"/>
                </a:cxn>
              </a:cxnLst>
              <a:rect l="0" t="0" r="r" b="b"/>
              <a:pathLst>
                <a:path w="539" h="143">
                  <a:moveTo>
                    <a:pt x="160" y="143"/>
                  </a:moveTo>
                  <a:lnTo>
                    <a:pt x="539" y="76"/>
                  </a:lnTo>
                  <a:lnTo>
                    <a:pt x="539" y="59"/>
                  </a:lnTo>
                  <a:lnTo>
                    <a:pt x="382" y="0"/>
                  </a:lnTo>
                  <a:lnTo>
                    <a:pt x="0" y="66"/>
                  </a:lnTo>
                  <a:lnTo>
                    <a:pt x="0" y="85"/>
                  </a:lnTo>
                  <a:lnTo>
                    <a:pt x="160" y="143"/>
                  </a:lnTo>
                  <a:lnTo>
                    <a:pt x="160" y="143"/>
                  </a:lnTo>
                  <a:close/>
                </a:path>
              </a:pathLst>
            </a:custGeom>
            <a:no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33" name="Freeform 41"/>
            <p:cNvSpPr>
              <a:spLocks/>
            </p:cNvSpPr>
            <p:nvPr/>
          </p:nvSpPr>
          <p:spPr bwMode="auto">
            <a:xfrm>
              <a:off x="2190" y="1769"/>
              <a:ext cx="51" cy="12"/>
            </a:xfrm>
            <a:custGeom>
              <a:avLst/>
              <a:gdLst/>
              <a:ahLst/>
              <a:cxnLst>
                <a:cxn ang="0">
                  <a:pos x="27" y="0"/>
                </a:cxn>
                <a:cxn ang="0">
                  <a:pos x="51" y="9"/>
                </a:cxn>
                <a:cxn ang="0">
                  <a:pos x="23" y="12"/>
                </a:cxn>
                <a:cxn ang="0">
                  <a:pos x="0" y="4"/>
                </a:cxn>
                <a:cxn ang="0">
                  <a:pos x="27" y="0"/>
                </a:cxn>
                <a:cxn ang="0">
                  <a:pos x="27" y="0"/>
                </a:cxn>
              </a:cxnLst>
              <a:rect l="0" t="0" r="r" b="b"/>
              <a:pathLst>
                <a:path w="51" h="12">
                  <a:moveTo>
                    <a:pt x="27" y="0"/>
                  </a:moveTo>
                  <a:lnTo>
                    <a:pt x="51" y="9"/>
                  </a:lnTo>
                  <a:lnTo>
                    <a:pt x="23" y="12"/>
                  </a:lnTo>
                  <a:lnTo>
                    <a:pt x="0" y="4"/>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34" name="Freeform 42"/>
            <p:cNvSpPr>
              <a:spLocks/>
            </p:cNvSpPr>
            <p:nvPr/>
          </p:nvSpPr>
          <p:spPr bwMode="auto">
            <a:xfrm>
              <a:off x="2190" y="1769"/>
              <a:ext cx="51" cy="12"/>
            </a:xfrm>
            <a:custGeom>
              <a:avLst/>
              <a:gdLst/>
              <a:ahLst/>
              <a:cxnLst>
                <a:cxn ang="0">
                  <a:pos x="27" y="0"/>
                </a:cxn>
                <a:cxn ang="0">
                  <a:pos x="51" y="9"/>
                </a:cxn>
                <a:cxn ang="0">
                  <a:pos x="23" y="12"/>
                </a:cxn>
                <a:cxn ang="0">
                  <a:pos x="0" y="4"/>
                </a:cxn>
                <a:cxn ang="0">
                  <a:pos x="27" y="0"/>
                </a:cxn>
                <a:cxn ang="0">
                  <a:pos x="27" y="0"/>
                </a:cxn>
              </a:cxnLst>
              <a:rect l="0" t="0" r="r" b="b"/>
              <a:pathLst>
                <a:path w="51" h="12">
                  <a:moveTo>
                    <a:pt x="27" y="0"/>
                  </a:moveTo>
                  <a:lnTo>
                    <a:pt x="51" y="9"/>
                  </a:lnTo>
                  <a:lnTo>
                    <a:pt x="23" y="12"/>
                  </a:lnTo>
                  <a:lnTo>
                    <a:pt x="0" y="4"/>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35" name="Freeform 43"/>
            <p:cNvSpPr>
              <a:spLocks/>
            </p:cNvSpPr>
            <p:nvPr/>
          </p:nvSpPr>
          <p:spPr bwMode="auto">
            <a:xfrm>
              <a:off x="2231" y="1762"/>
              <a:ext cx="52" cy="12"/>
            </a:xfrm>
            <a:custGeom>
              <a:avLst/>
              <a:gdLst/>
              <a:ahLst/>
              <a:cxnLst>
                <a:cxn ang="0">
                  <a:pos x="28" y="0"/>
                </a:cxn>
                <a:cxn ang="0">
                  <a:pos x="52" y="8"/>
                </a:cxn>
                <a:cxn ang="0">
                  <a:pos x="25" y="12"/>
                </a:cxn>
                <a:cxn ang="0">
                  <a:pos x="0" y="5"/>
                </a:cxn>
                <a:cxn ang="0">
                  <a:pos x="28" y="0"/>
                </a:cxn>
                <a:cxn ang="0">
                  <a:pos x="28" y="0"/>
                </a:cxn>
              </a:cxnLst>
              <a:rect l="0" t="0" r="r" b="b"/>
              <a:pathLst>
                <a:path w="52" h="12">
                  <a:moveTo>
                    <a:pt x="28" y="0"/>
                  </a:moveTo>
                  <a:lnTo>
                    <a:pt x="52" y="8"/>
                  </a:lnTo>
                  <a:lnTo>
                    <a:pt x="25" y="12"/>
                  </a:lnTo>
                  <a:lnTo>
                    <a:pt x="0" y="5"/>
                  </a:lnTo>
                  <a:lnTo>
                    <a:pt x="28" y="0"/>
                  </a:lnTo>
                  <a:lnTo>
                    <a:pt x="28"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36" name="Freeform 44"/>
            <p:cNvSpPr>
              <a:spLocks/>
            </p:cNvSpPr>
            <p:nvPr/>
          </p:nvSpPr>
          <p:spPr bwMode="auto">
            <a:xfrm>
              <a:off x="2231" y="1762"/>
              <a:ext cx="52" cy="12"/>
            </a:xfrm>
            <a:custGeom>
              <a:avLst/>
              <a:gdLst/>
              <a:ahLst/>
              <a:cxnLst>
                <a:cxn ang="0">
                  <a:pos x="28" y="0"/>
                </a:cxn>
                <a:cxn ang="0">
                  <a:pos x="52" y="8"/>
                </a:cxn>
                <a:cxn ang="0">
                  <a:pos x="25" y="12"/>
                </a:cxn>
                <a:cxn ang="0">
                  <a:pos x="0" y="5"/>
                </a:cxn>
                <a:cxn ang="0">
                  <a:pos x="28" y="0"/>
                </a:cxn>
                <a:cxn ang="0">
                  <a:pos x="28" y="0"/>
                </a:cxn>
              </a:cxnLst>
              <a:rect l="0" t="0" r="r" b="b"/>
              <a:pathLst>
                <a:path w="52" h="12">
                  <a:moveTo>
                    <a:pt x="28" y="0"/>
                  </a:moveTo>
                  <a:lnTo>
                    <a:pt x="52" y="8"/>
                  </a:lnTo>
                  <a:lnTo>
                    <a:pt x="25" y="12"/>
                  </a:lnTo>
                  <a:lnTo>
                    <a:pt x="0" y="5"/>
                  </a:lnTo>
                  <a:lnTo>
                    <a:pt x="28" y="0"/>
                  </a:lnTo>
                  <a:lnTo>
                    <a:pt x="28"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37" name="Freeform 45"/>
            <p:cNvSpPr>
              <a:spLocks/>
            </p:cNvSpPr>
            <p:nvPr/>
          </p:nvSpPr>
          <p:spPr bwMode="auto">
            <a:xfrm>
              <a:off x="2273" y="1754"/>
              <a:ext cx="53" cy="14"/>
            </a:xfrm>
            <a:custGeom>
              <a:avLst/>
              <a:gdLst/>
              <a:ahLst/>
              <a:cxnLst>
                <a:cxn ang="0">
                  <a:pos x="29" y="0"/>
                </a:cxn>
                <a:cxn ang="0">
                  <a:pos x="53" y="9"/>
                </a:cxn>
                <a:cxn ang="0">
                  <a:pos x="26" y="14"/>
                </a:cxn>
                <a:cxn ang="0">
                  <a:pos x="0" y="5"/>
                </a:cxn>
                <a:cxn ang="0">
                  <a:pos x="29" y="0"/>
                </a:cxn>
                <a:cxn ang="0">
                  <a:pos x="29" y="0"/>
                </a:cxn>
              </a:cxnLst>
              <a:rect l="0" t="0" r="r" b="b"/>
              <a:pathLst>
                <a:path w="53" h="14">
                  <a:moveTo>
                    <a:pt x="29" y="0"/>
                  </a:moveTo>
                  <a:lnTo>
                    <a:pt x="53" y="9"/>
                  </a:lnTo>
                  <a:lnTo>
                    <a:pt x="26" y="14"/>
                  </a:lnTo>
                  <a:lnTo>
                    <a:pt x="0" y="5"/>
                  </a:lnTo>
                  <a:lnTo>
                    <a:pt x="29" y="0"/>
                  </a:lnTo>
                  <a:lnTo>
                    <a:pt x="29"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38" name="Freeform 46"/>
            <p:cNvSpPr>
              <a:spLocks/>
            </p:cNvSpPr>
            <p:nvPr/>
          </p:nvSpPr>
          <p:spPr bwMode="auto">
            <a:xfrm>
              <a:off x="2273" y="1754"/>
              <a:ext cx="53" cy="14"/>
            </a:xfrm>
            <a:custGeom>
              <a:avLst/>
              <a:gdLst/>
              <a:ahLst/>
              <a:cxnLst>
                <a:cxn ang="0">
                  <a:pos x="29" y="0"/>
                </a:cxn>
                <a:cxn ang="0">
                  <a:pos x="53" y="9"/>
                </a:cxn>
                <a:cxn ang="0">
                  <a:pos x="26" y="14"/>
                </a:cxn>
                <a:cxn ang="0">
                  <a:pos x="0" y="5"/>
                </a:cxn>
                <a:cxn ang="0">
                  <a:pos x="29" y="0"/>
                </a:cxn>
                <a:cxn ang="0">
                  <a:pos x="29" y="0"/>
                </a:cxn>
              </a:cxnLst>
              <a:rect l="0" t="0" r="r" b="b"/>
              <a:pathLst>
                <a:path w="53" h="14">
                  <a:moveTo>
                    <a:pt x="29" y="0"/>
                  </a:moveTo>
                  <a:lnTo>
                    <a:pt x="53" y="9"/>
                  </a:lnTo>
                  <a:lnTo>
                    <a:pt x="26" y="14"/>
                  </a:lnTo>
                  <a:lnTo>
                    <a:pt x="0" y="5"/>
                  </a:lnTo>
                  <a:lnTo>
                    <a:pt x="29" y="0"/>
                  </a:lnTo>
                  <a:lnTo>
                    <a:pt x="29"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39" name="Freeform 47"/>
            <p:cNvSpPr>
              <a:spLocks/>
            </p:cNvSpPr>
            <p:nvPr/>
          </p:nvSpPr>
          <p:spPr bwMode="auto">
            <a:xfrm>
              <a:off x="2317" y="1747"/>
              <a:ext cx="51" cy="13"/>
            </a:xfrm>
            <a:custGeom>
              <a:avLst/>
              <a:gdLst/>
              <a:ahLst/>
              <a:cxnLst>
                <a:cxn ang="0">
                  <a:pos x="27" y="0"/>
                </a:cxn>
                <a:cxn ang="0">
                  <a:pos x="51" y="8"/>
                </a:cxn>
                <a:cxn ang="0">
                  <a:pos x="24" y="13"/>
                </a:cxn>
                <a:cxn ang="0">
                  <a:pos x="0" y="4"/>
                </a:cxn>
                <a:cxn ang="0">
                  <a:pos x="27" y="0"/>
                </a:cxn>
                <a:cxn ang="0">
                  <a:pos x="27" y="0"/>
                </a:cxn>
              </a:cxnLst>
              <a:rect l="0" t="0" r="r" b="b"/>
              <a:pathLst>
                <a:path w="51" h="13">
                  <a:moveTo>
                    <a:pt x="27" y="0"/>
                  </a:moveTo>
                  <a:lnTo>
                    <a:pt x="51" y="8"/>
                  </a:lnTo>
                  <a:lnTo>
                    <a:pt x="24" y="13"/>
                  </a:lnTo>
                  <a:lnTo>
                    <a:pt x="0" y="4"/>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40" name="Freeform 48"/>
            <p:cNvSpPr>
              <a:spLocks/>
            </p:cNvSpPr>
            <p:nvPr/>
          </p:nvSpPr>
          <p:spPr bwMode="auto">
            <a:xfrm>
              <a:off x="2317" y="1747"/>
              <a:ext cx="51" cy="13"/>
            </a:xfrm>
            <a:custGeom>
              <a:avLst/>
              <a:gdLst/>
              <a:ahLst/>
              <a:cxnLst>
                <a:cxn ang="0">
                  <a:pos x="27" y="0"/>
                </a:cxn>
                <a:cxn ang="0">
                  <a:pos x="51" y="8"/>
                </a:cxn>
                <a:cxn ang="0">
                  <a:pos x="24" y="13"/>
                </a:cxn>
                <a:cxn ang="0">
                  <a:pos x="0" y="4"/>
                </a:cxn>
                <a:cxn ang="0">
                  <a:pos x="27" y="0"/>
                </a:cxn>
                <a:cxn ang="0">
                  <a:pos x="27" y="0"/>
                </a:cxn>
              </a:cxnLst>
              <a:rect l="0" t="0" r="r" b="b"/>
              <a:pathLst>
                <a:path w="51" h="13">
                  <a:moveTo>
                    <a:pt x="27" y="0"/>
                  </a:moveTo>
                  <a:lnTo>
                    <a:pt x="51" y="8"/>
                  </a:lnTo>
                  <a:lnTo>
                    <a:pt x="24" y="13"/>
                  </a:lnTo>
                  <a:lnTo>
                    <a:pt x="0" y="4"/>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41" name="Freeform 49"/>
            <p:cNvSpPr>
              <a:spLocks/>
            </p:cNvSpPr>
            <p:nvPr/>
          </p:nvSpPr>
          <p:spPr bwMode="auto">
            <a:xfrm>
              <a:off x="2359" y="1741"/>
              <a:ext cx="52" cy="12"/>
            </a:xfrm>
            <a:custGeom>
              <a:avLst/>
              <a:gdLst/>
              <a:ahLst/>
              <a:cxnLst>
                <a:cxn ang="0">
                  <a:pos x="27" y="0"/>
                </a:cxn>
                <a:cxn ang="0">
                  <a:pos x="52" y="8"/>
                </a:cxn>
                <a:cxn ang="0">
                  <a:pos x="25" y="12"/>
                </a:cxn>
                <a:cxn ang="0">
                  <a:pos x="0" y="4"/>
                </a:cxn>
                <a:cxn ang="0">
                  <a:pos x="27" y="0"/>
                </a:cxn>
                <a:cxn ang="0">
                  <a:pos x="27" y="0"/>
                </a:cxn>
              </a:cxnLst>
              <a:rect l="0" t="0" r="r" b="b"/>
              <a:pathLst>
                <a:path w="52" h="12">
                  <a:moveTo>
                    <a:pt x="27" y="0"/>
                  </a:moveTo>
                  <a:lnTo>
                    <a:pt x="52" y="8"/>
                  </a:lnTo>
                  <a:lnTo>
                    <a:pt x="25" y="12"/>
                  </a:lnTo>
                  <a:lnTo>
                    <a:pt x="0" y="4"/>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42" name="Freeform 50"/>
            <p:cNvSpPr>
              <a:spLocks/>
            </p:cNvSpPr>
            <p:nvPr/>
          </p:nvSpPr>
          <p:spPr bwMode="auto">
            <a:xfrm>
              <a:off x="2359" y="1741"/>
              <a:ext cx="52" cy="12"/>
            </a:xfrm>
            <a:custGeom>
              <a:avLst/>
              <a:gdLst/>
              <a:ahLst/>
              <a:cxnLst>
                <a:cxn ang="0">
                  <a:pos x="27" y="0"/>
                </a:cxn>
                <a:cxn ang="0">
                  <a:pos x="52" y="8"/>
                </a:cxn>
                <a:cxn ang="0">
                  <a:pos x="25" y="12"/>
                </a:cxn>
                <a:cxn ang="0">
                  <a:pos x="0" y="4"/>
                </a:cxn>
                <a:cxn ang="0">
                  <a:pos x="27" y="0"/>
                </a:cxn>
                <a:cxn ang="0">
                  <a:pos x="27" y="0"/>
                </a:cxn>
              </a:cxnLst>
              <a:rect l="0" t="0" r="r" b="b"/>
              <a:pathLst>
                <a:path w="52" h="12">
                  <a:moveTo>
                    <a:pt x="27" y="0"/>
                  </a:moveTo>
                  <a:lnTo>
                    <a:pt x="52" y="8"/>
                  </a:lnTo>
                  <a:lnTo>
                    <a:pt x="25" y="12"/>
                  </a:lnTo>
                  <a:lnTo>
                    <a:pt x="0" y="4"/>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43" name="Freeform 51"/>
            <p:cNvSpPr>
              <a:spLocks/>
            </p:cNvSpPr>
            <p:nvPr/>
          </p:nvSpPr>
          <p:spPr bwMode="auto">
            <a:xfrm>
              <a:off x="2401" y="1732"/>
              <a:ext cx="53" cy="14"/>
            </a:xfrm>
            <a:custGeom>
              <a:avLst/>
              <a:gdLst/>
              <a:ahLst/>
              <a:cxnLst>
                <a:cxn ang="0">
                  <a:pos x="28" y="0"/>
                </a:cxn>
                <a:cxn ang="0">
                  <a:pos x="53" y="9"/>
                </a:cxn>
                <a:cxn ang="0">
                  <a:pos x="25" y="14"/>
                </a:cxn>
                <a:cxn ang="0">
                  <a:pos x="0" y="5"/>
                </a:cxn>
                <a:cxn ang="0">
                  <a:pos x="28" y="0"/>
                </a:cxn>
                <a:cxn ang="0">
                  <a:pos x="28" y="0"/>
                </a:cxn>
              </a:cxnLst>
              <a:rect l="0" t="0" r="r" b="b"/>
              <a:pathLst>
                <a:path w="53" h="14">
                  <a:moveTo>
                    <a:pt x="28" y="0"/>
                  </a:moveTo>
                  <a:lnTo>
                    <a:pt x="53" y="9"/>
                  </a:lnTo>
                  <a:lnTo>
                    <a:pt x="25" y="14"/>
                  </a:lnTo>
                  <a:lnTo>
                    <a:pt x="0" y="5"/>
                  </a:lnTo>
                  <a:lnTo>
                    <a:pt x="28" y="0"/>
                  </a:lnTo>
                  <a:lnTo>
                    <a:pt x="28"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44" name="Freeform 52"/>
            <p:cNvSpPr>
              <a:spLocks/>
            </p:cNvSpPr>
            <p:nvPr/>
          </p:nvSpPr>
          <p:spPr bwMode="auto">
            <a:xfrm>
              <a:off x="2401" y="1732"/>
              <a:ext cx="53" cy="14"/>
            </a:xfrm>
            <a:custGeom>
              <a:avLst/>
              <a:gdLst/>
              <a:ahLst/>
              <a:cxnLst>
                <a:cxn ang="0">
                  <a:pos x="28" y="0"/>
                </a:cxn>
                <a:cxn ang="0">
                  <a:pos x="53" y="9"/>
                </a:cxn>
                <a:cxn ang="0">
                  <a:pos x="25" y="14"/>
                </a:cxn>
                <a:cxn ang="0">
                  <a:pos x="0" y="5"/>
                </a:cxn>
                <a:cxn ang="0">
                  <a:pos x="28" y="0"/>
                </a:cxn>
                <a:cxn ang="0">
                  <a:pos x="28" y="0"/>
                </a:cxn>
              </a:cxnLst>
              <a:rect l="0" t="0" r="r" b="b"/>
              <a:pathLst>
                <a:path w="53" h="14">
                  <a:moveTo>
                    <a:pt x="28" y="0"/>
                  </a:moveTo>
                  <a:lnTo>
                    <a:pt x="53" y="9"/>
                  </a:lnTo>
                  <a:lnTo>
                    <a:pt x="25" y="14"/>
                  </a:lnTo>
                  <a:lnTo>
                    <a:pt x="0" y="5"/>
                  </a:lnTo>
                  <a:lnTo>
                    <a:pt x="28" y="0"/>
                  </a:lnTo>
                  <a:lnTo>
                    <a:pt x="28"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45" name="Freeform 53"/>
            <p:cNvSpPr>
              <a:spLocks/>
            </p:cNvSpPr>
            <p:nvPr/>
          </p:nvSpPr>
          <p:spPr bwMode="auto">
            <a:xfrm>
              <a:off x="2445" y="1726"/>
              <a:ext cx="51" cy="12"/>
            </a:xfrm>
            <a:custGeom>
              <a:avLst/>
              <a:gdLst/>
              <a:ahLst/>
              <a:cxnLst>
                <a:cxn ang="0">
                  <a:pos x="27" y="0"/>
                </a:cxn>
                <a:cxn ang="0">
                  <a:pos x="51" y="7"/>
                </a:cxn>
                <a:cxn ang="0">
                  <a:pos x="23" y="12"/>
                </a:cxn>
                <a:cxn ang="0">
                  <a:pos x="0" y="4"/>
                </a:cxn>
                <a:cxn ang="0">
                  <a:pos x="27" y="0"/>
                </a:cxn>
                <a:cxn ang="0">
                  <a:pos x="27" y="0"/>
                </a:cxn>
              </a:cxnLst>
              <a:rect l="0" t="0" r="r" b="b"/>
              <a:pathLst>
                <a:path w="51" h="12">
                  <a:moveTo>
                    <a:pt x="27" y="0"/>
                  </a:moveTo>
                  <a:lnTo>
                    <a:pt x="51" y="7"/>
                  </a:lnTo>
                  <a:lnTo>
                    <a:pt x="23" y="12"/>
                  </a:lnTo>
                  <a:lnTo>
                    <a:pt x="0" y="4"/>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46" name="Freeform 54"/>
            <p:cNvSpPr>
              <a:spLocks/>
            </p:cNvSpPr>
            <p:nvPr/>
          </p:nvSpPr>
          <p:spPr bwMode="auto">
            <a:xfrm>
              <a:off x="2445" y="1726"/>
              <a:ext cx="51" cy="12"/>
            </a:xfrm>
            <a:custGeom>
              <a:avLst/>
              <a:gdLst/>
              <a:ahLst/>
              <a:cxnLst>
                <a:cxn ang="0">
                  <a:pos x="27" y="0"/>
                </a:cxn>
                <a:cxn ang="0">
                  <a:pos x="51" y="7"/>
                </a:cxn>
                <a:cxn ang="0">
                  <a:pos x="23" y="12"/>
                </a:cxn>
                <a:cxn ang="0">
                  <a:pos x="0" y="4"/>
                </a:cxn>
                <a:cxn ang="0">
                  <a:pos x="27" y="0"/>
                </a:cxn>
                <a:cxn ang="0">
                  <a:pos x="27" y="0"/>
                </a:cxn>
              </a:cxnLst>
              <a:rect l="0" t="0" r="r" b="b"/>
              <a:pathLst>
                <a:path w="51" h="12">
                  <a:moveTo>
                    <a:pt x="27" y="0"/>
                  </a:moveTo>
                  <a:lnTo>
                    <a:pt x="51" y="7"/>
                  </a:lnTo>
                  <a:lnTo>
                    <a:pt x="23" y="12"/>
                  </a:lnTo>
                  <a:lnTo>
                    <a:pt x="0" y="4"/>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47" name="Freeform 55"/>
            <p:cNvSpPr>
              <a:spLocks/>
            </p:cNvSpPr>
            <p:nvPr/>
          </p:nvSpPr>
          <p:spPr bwMode="auto">
            <a:xfrm>
              <a:off x="2486" y="1719"/>
              <a:ext cx="52" cy="12"/>
            </a:xfrm>
            <a:custGeom>
              <a:avLst/>
              <a:gdLst/>
              <a:ahLst/>
              <a:cxnLst>
                <a:cxn ang="0">
                  <a:pos x="28" y="0"/>
                </a:cxn>
                <a:cxn ang="0">
                  <a:pos x="52" y="8"/>
                </a:cxn>
                <a:cxn ang="0">
                  <a:pos x="25" y="12"/>
                </a:cxn>
                <a:cxn ang="0">
                  <a:pos x="0" y="4"/>
                </a:cxn>
                <a:cxn ang="0">
                  <a:pos x="28" y="0"/>
                </a:cxn>
                <a:cxn ang="0">
                  <a:pos x="28" y="0"/>
                </a:cxn>
              </a:cxnLst>
              <a:rect l="0" t="0" r="r" b="b"/>
              <a:pathLst>
                <a:path w="52" h="12">
                  <a:moveTo>
                    <a:pt x="28" y="0"/>
                  </a:moveTo>
                  <a:lnTo>
                    <a:pt x="52" y="8"/>
                  </a:lnTo>
                  <a:lnTo>
                    <a:pt x="25" y="12"/>
                  </a:lnTo>
                  <a:lnTo>
                    <a:pt x="0" y="4"/>
                  </a:lnTo>
                  <a:lnTo>
                    <a:pt x="28" y="0"/>
                  </a:lnTo>
                  <a:lnTo>
                    <a:pt x="28"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48" name="Freeform 56"/>
            <p:cNvSpPr>
              <a:spLocks/>
            </p:cNvSpPr>
            <p:nvPr/>
          </p:nvSpPr>
          <p:spPr bwMode="auto">
            <a:xfrm>
              <a:off x="2486" y="1719"/>
              <a:ext cx="52" cy="12"/>
            </a:xfrm>
            <a:custGeom>
              <a:avLst/>
              <a:gdLst/>
              <a:ahLst/>
              <a:cxnLst>
                <a:cxn ang="0">
                  <a:pos x="28" y="0"/>
                </a:cxn>
                <a:cxn ang="0">
                  <a:pos x="52" y="8"/>
                </a:cxn>
                <a:cxn ang="0">
                  <a:pos x="25" y="12"/>
                </a:cxn>
                <a:cxn ang="0">
                  <a:pos x="0" y="4"/>
                </a:cxn>
                <a:cxn ang="0">
                  <a:pos x="28" y="0"/>
                </a:cxn>
                <a:cxn ang="0">
                  <a:pos x="28" y="0"/>
                </a:cxn>
              </a:cxnLst>
              <a:rect l="0" t="0" r="r" b="b"/>
              <a:pathLst>
                <a:path w="52" h="12">
                  <a:moveTo>
                    <a:pt x="28" y="0"/>
                  </a:moveTo>
                  <a:lnTo>
                    <a:pt x="52" y="8"/>
                  </a:lnTo>
                  <a:lnTo>
                    <a:pt x="25" y="12"/>
                  </a:lnTo>
                  <a:lnTo>
                    <a:pt x="0" y="4"/>
                  </a:lnTo>
                  <a:lnTo>
                    <a:pt x="28" y="0"/>
                  </a:lnTo>
                  <a:lnTo>
                    <a:pt x="28"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49" name="Freeform 57"/>
            <p:cNvSpPr>
              <a:spLocks/>
            </p:cNvSpPr>
            <p:nvPr/>
          </p:nvSpPr>
          <p:spPr bwMode="auto">
            <a:xfrm>
              <a:off x="2224" y="1781"/>
              <a:ext cx="52" cy="13"/>
            </a:xfrm>
            <a:custGeom>
              <a:avLst/>
              <a:gdLst/>
              <a:ahLst/>
              <a:cxnLst>
                <a:cxn ang="0">
                  <a:pos x="28" y="0"/>
                </a:cxn>
                <a:cxn ang="0">
                  <a:pos x="52" y="9"/>
                </a:cxn>
                <a:cxn ang="0">
                  <a:pos x="25" y="13"/>
                </a:cxn>
                <a:cxn ang="0">
                  <a:pos x="0" y="5"/>
                </a:cxn>
                <a:cxn ang="0">
                  <a:pos x="28" y="0"/>
                </a:cxn>
                <a:cxn ang="0">
                  <a:pos x="28" y="0"/>
                </a:cxn>
              </a:cxnLst>
              <a:rect l="0" t="0" r="r" b="b"/>
              <a:pathLst>
                <a:path w="52" h="13">
                  <a:moveTo>
                    <a:pt x="28" y="0"/>
                  </a:moveTo>
                  <a:lnTo>
                    <a:pt x="52" y="9"/>
                  </a:lnTo>
                  <a:lnTo>
                    <a:pt x="25" y="13"/>
                  </a:lnTo>
                  <a:lnTo>
                    <a:pt x="0" y="5"/>
                  </a:lnTo>
                  <a:lnTo>
                    <a:pt x="28" y="0"/>
                  </a:lnTo>
                  <a:lnTo>
                    <a:pt x="28"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50" name="Freeform 58"/>
            <p:cNvSpPr>
              <a:spLocks/>
            </p:cNvSpPr>
            <p:nvPr/>
          </p:nvSpPr>
          <p:spPr bwMode="auto">
            <a:xfrm>
              <a:off x="2224" y="1781"/>
              <a:ext cx="52" cy="13"/>
            </a:xfrm>
            <a:custGeom>
              <a:avLst/>
              <a:gdLst/>
              <a:ahLst/>
              <a:cxnLst>
                <a:cxn ang="0">
                  <a:pos x="28" y="0"/>
                </a:cxn>
                <a:cxn ang="0">
                  <a:pos x="52" y="9"/>
                </a:cxn>
                <a:cxn ang="0">
                  <a:pos x="25" y="13"/>
                </a:cxn>
                <a:cxn ang="0">
                  <a:pos x="0" y="5"/>
                </a:cxn>
                <a:cxn ang="0">
                  <a:pos x="28" y="0"/>
                </a:cxn>
                <a:cxn ang="0">
                  <a:pos x="28" y="0"/>
                </a:cxn>
              </a:cxnLst>
              <a:rect l="0" t="0" r="r" b="b"/>
              <a:pathLst>
                <a:path w="52" h="13">
                  <a:moveTo>
                    <a:pt x="28" y="0"/>
                  </a:moveTo>
                  <a:lnTo>
                    <a:pt x="52" y="9"/>
                  </a:lnTo>
                  <a:lnTo>
                    <a:pt x="25" y="13"/>
                  </a:lnTo>
                  <a:lnTo>
                    <a:pt x="0" y="5"/>
                  </a:lnTo>
                  <a:lnTo>
                    <a:pt x="28" y="0"/>
                  </a:lnTo>
                  <a:lnTo>
                    <a:pt x="28"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51" name="Freeform 59"/>
            <p:cNvSpPr>
              <a:spLocks/>
            </p:cNvSpPr>
            <p:nvPr/>
          </p:nvSpPr>
          <p:spPr bwMode="auto">
            <a:xfrm>
              <a:off x="2267" y="1773"/>
              <a:ext cx="51" cy="14"/>
            </a:xfrm>
            <a:custGeom>
              <a:avLst/>
              <a:gdLst/>
              <a:ahLst/>
              <a:cxnLst>
                <a:cxn ang="0">
                  <a:pos x="27" y="0"/>
                </a:cxn>
                <a:cxn ang="0">
                  <a:pos x="51" y="9"/>
                </a:cxn>
                <a:cxn ang="0">
                  <a:pos x="24" y="14"/>
                </a:cxn>
                <a:cxn ang="0">
                  <a:pos x="0" y="5"/>
                </a:cxn>
                <a:cxn ang="0">
                  <a:pos x="27" y="0"/>
                </a:cxn>
                <a:cxn ang="0">
                  <a:pos x="27" y="0"/>
                </a:cxn>
              </a:cxnLst>
              <a:rect l="0" t="0" r="r" b="b"/>
              <a:pathLst>
                <a:path w="51" h="14">
                  <a:moveTo>
                    <a:pt x="27" y="0"/>
                  </a:moveTo>
                  <a:lnTo>
                    <a:pt x="51" y="9"/>
                  </a:lnTo>
                  <a:lnTo>
                    <a:pt x="24" y="14"/>
                  </a:lnTo>
                  <a:lnTo>
                    <a:pt x="0" y="5"/>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52" name="Freeform 60"/>
            <p:cNvSpPr>
              <a:spLocks/>
            </p:cNvSpPr>
            <p:nvPr/>
          </p:nvSpPr>
          <p:spPr bwMode="auto">
            <a:xfrm>
              <a:off x="2267" y="1773"/>
              <a:ext cx="51" cy="14"/>
            </a:xfrm>
            <a:custGeom>
              <a:avLst/>
              <a:gdLst/>
              <a:ahLst/>
              <a:cxnLst>
                <a:cxn ang="0">
                  <a:pos x="27" y="0"/>
                </a:cxn>
                <a:cxn ang="0">
                  <a:pos x="51" y="9"/>
                </a:cxn>
                <a:cxn ang="0">
                  <a:pos x="24" y="14"/>
                </a:cxn>
                <a:cxn ang="0">
                  <a:pos x="0" y="5"/>
                </a:cxn>
                <a:cxn ang="0">
                  <a:pos x="27" y="0"/>
                </a:cxn>
                <a:cxn ang="0">
                  <a:pos x="27" y="0"/>
                </a:cxn>
              </a:cxnLst>
              <a:rect l="0" t="0" r="r" b="b"/>
              <a:pathLst>
                <a:path w="51" h="14">
                  <a:moveTo>
                    <a:pt x="27" y="0"/>
                  </a:moveTo>
                  <a:lnTo>
                    <a:pt x="51" y="9"/>
                  </a:lnTo>
                  <a:lnTo>
                    <a:pt x="24" y="14"/>
                  </a:lnTo>
                  <a:lnTo>
                    <a:pt x="0" y="5"/>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53" name="Freeform 61"/>
            <p:cNvSpPr>
              <a:spLocks/>
            </p:cNvSpPr>
            <p:nvPr/>
          </p:nvSpPr>
          <p:spPr bwMode="auto">
            <a:xfrm>
              <a:off x="2309" y="1767"/>
              <a:ext cx="52" cy="12"/>
            </a:xfrm>
            <a:custGeom>
              <a:avLst/>
              <a:gdLst/>
              <a:ahLst/>
              <a:cxnLst>
                <a:cxn ang="0">
                  <a:pos x="28" y="0"/>
                </a:cxn>
                <a:cxn ang="0">
                  <a:pos x="52" y="9"/>
                </a:cxn>
                <a:cxn ang="0">
                  <a:pos x="24" y="12"/>
                </a:cxn>
                <a:cxn ang="0">
                  <a:pos x="0" y="4"/>
                </a:cxn>
                <a:cxn ang="0">
                  <a:pos x="28" y="0"/>
                </a:cxn>
                <a:cxn ang="0">
                  <a:pos x="28" y="0"/>
                </a:cxn>
              </a:cxnLst>
              <a:rect l="0" t="0" r="r" b="b"/>
              <a:pathLst>
                <a:path w="52" h="12">
                  <a:moveTo>
                    <a:pt x="28" y="0"/>
                  </a:moveTo>
                  <a:lnTo>
                    <a:pt x="52" y="9"/>
                  </a:lnTo>
                  <a:lnTo>
                    <a:pt x="24" y="12"/>
                  </a:lnTo>
                  <a:lnTo>
                    <a:pt x="0" y="4"/>
                  </a:lnTo>
                  <a:lnTo>
                    <a:pt x="28" y="0"/>
                  </a:lnTo>
                  <a:lnTo>
                    <a:pt x="28"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54" name="Freeform 62"/>
            <p:cNvSpPr>
              <a:spLocks/>
            </p:cNvSpPr>
            <p:nvPr/>
          </p:nvSpPr>
          <p:spPr bwMode="auto">
            <a:xfrm>
              <a:off x="2309" y="1767"/>
              <a:ext cx="52" cy="12"/>
            </a:xfrm>
            <a:custGeom>
              <a:avLst/>
              <a:gdLst/>
              <a:ahLst/>
              <a:cxnLst>
                <a:cxn ang="0">
                  <a:pos x="28" y="0"/>
                </a:cxn>
                <a:cxn ang="0">
                  <a:pos x="52" y="9"/>
                </a:cxn>
                <a:cxn ang="0">
                  <a:pos x="24" y="12"/>
                </a:cxn>
                <a:cxn ang="0">
                  <a:pos x="0" y="4"/>
                </a:cxn>
                <a:cxn ang="0">
                  <a:pos x="28" y="0"/>
                </a:cxn>
                <a:cxn ang="0">
                  <a:pos x="28" y="0"/>
                </a:cxn>
              </a:cxnLst>
              <a:rect l="0" t="0" r="r" b="b"/>
              <a:pathLst>
                <a:path w="52" h="12">
                  <a:moveTo>
                    <a:pt x="28" y="0"/>
                  </a:moveTo>
                  <a:lnTo>
                    <a:pt x="52" y="9"/>
                  </a:lnTo>
                  <a:lnTo>
                    <a:pt x="24" y="12"/>
                  </a:lnTo>
                  <a:lnTo>
                    <a:pt x="0" y="4"/>
                  </a:lnTo>
                  <a:lnTo>
                    <a:pt x="28" y="0"/>
                  </a:lnTo>
                  <a:lnTo>
                    <a:pt x="28"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55" name="Freeform 63"/>
            <p:cNvSpPr>
              <a:spLocks/>
            </p:cNvSpPr>
            <p:nvPr/>
          </p:nvSpPr>
          <p:spPr bwMode="auto">
            <a:xfrm>
              <a:off x="2352" y="1760"/>
              <a:ext cx="52" cy="12"/>
            </a:xfrm>
            <a:custGeom>
              <a:avLst/>
              <a:gdLst/>
              <a:ahLst/>
              <a:cxnLst>
                <a:cxn ang="0">
                  <a:pos x="27" y="0"/>
                </a:cxn>
                <a:cxn ang="0">
                  <a:pos x="52" y="8"/>
                </a:cxn>
                <a:cxn ang="0">
                  <a:pos x="24" y="12"/>
                </a:cxn>
                <a:cxn ang="0">
                  <a:pos x="0" y="4"/>
                </a:cxn>
                <a:cxn ang="0">
                  <a:pos x="27" y="0"/>
                </a:cxn>
                <a:cxn ang="0">
                  <a:pos x="27" y="0"/>
                </a:cxn>
              </a:cxnLst>
              <a:rect l="0" t="0" r="r" b="b"/>
              <a:pathLst>
                <a:path w="52" h="12">
                  <a:moveTo>
                    <a:pt x="27" y="0"/>
                  </a:moveTo>
                  <a:lnTo>
                    <a:pt x="52" y="8"/>
                  </a:lnTo>
                  <a:lnTo>
                    <a:pt x="24" y="12"/>
                  </a:lnTo>
                  <a:lnTo>
                    <a:pt x="0" y="4"/>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56" name="Freeform 64"/>
            <p:cNvSpPr>
              <a:spLocks/>
            </p:cNvSpPr>
            <p:nvPr/>
          </p:nvSpPr>
          <p:spPr bwMode="auto">
            <a:xfrm>
              <a:off x="2352" y="1760"/>
              <a:ext cx="52" cy="12"/>
            </a:xfrm>
            <a:custGeom>
              <a:avLst/>
              <a:gdLst/>
              <a:ahLst/>
              <a:cxnLst>
                <a:cxn ang="0">
                  <a:pos x="27" y="0"/>
                </a:cxn>
                <a:cxn ang="0">
                  <a:pos x="52" y="8"/>
                </a:cxn>
                <a:cxn ang="0">
                  <a:pos x="24" y="12"/>
                </a:cxn>
                <a:cxn ang="0">
                  <a:pos x="0" y="4"/>
                </a:cxn>
                <a:cxn ang="0">
                  <a:pos x="27" y="0"/>
                </a:cxn>
                <a:cxn ang="0">
                  <a:pos x="27" y="0"/>
                </a:cxn>
              </a:cxnLst>
              <a:rect l="0" t="0" r="r" b="b"/>
              <a:pathLst>
                <a:path w="52" h="12">
                  <a:moveTo>
                    <a:pt x="27" y="0"/>
                  </a:moveTo>
                  <a:lnTo>
                    <a:pt x="52" y="8"/>
                  </a:lnTo>
                  <a:lnTo>
                    <a:pt x="24" y="12"/>
                  </a:lnTo>
                  <a:lnTo>
                    <a:pt x="0" y="4"/>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57" name="Freeform 65"/>
            <p:cNvSpPr>
              <a:spLocks/>
            </p:cNvSpPr>
            <p:nvPr/>
          </p:nvSpPr>
          <p:spPr bwMode="auto">
            <a:xfrm>
              <a:off x="2394" y="1751"/>
              <a:ext cx="51" cy="14"/>
            </a:xfrm>
            <a:custGeom>
              <a:avLst/>
              <a:gdLst/>
              <a:ahLst/>
              <a:cxnLst>
                <a:cxn ang="0">
                  <a:pos x="28" y="0"/>
                </a:cxn>
                <a:cxn ang="0">
                  <a:pos x="51" y="10"/>
                </a:cxn>
                <a:cxn ang="0">
                  <a:pos x="24" y="14"/>
                </a:cxn>
                <a:cxn ang="0">
                  <a:pos x="0" y="5"/>
                </a:cxn>
                <a:cxn ang="0">
                  <a:pos x="28" y="0"/>
                </a:cxn>
                <a:cxn ang="0">
                  <a:pos x="28" y="0"/>
                </a:cxn>
              </a:cxnLst>
              <a:rect l="0" t="0" r="r" b="b"/>
              <a:pathLst>
                <a:path w="51" h="14">
                  <a:moveTo>
                    <a:pt x="28" y="0"/>
                  </a:moveTo>
                  <a:lnTo>
                    <a:pt x="51" y="10"/>
                  </a:lnTo>
                  <a:lnTo>
                    <a:pt x="24" y="14"/>
                  </a:lnTo>
                  <a:lnTo>
                    <a:pt x="0" y="5"/>
                  </a:lnTo>
                  <a:lnTo>
                    <a:pt x="28" y="0"/>
                  </a:lnTo>
                  <a:lnTo>
                    <a:pt x="28"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58" name="Freeform 66"/>
            <p:cNvSpPr>
              <a:spLocks/>
            </p:cNvSpPr>
            <p:nvPr/>
          </p:nvSpPr>
          <p:spPr bwMode="auto">
            <a:xfrm>
              <a:off x="2394" y="1751"/>
              <a:ext cx="51" cy="14"/>
            </a:xfrm>
            <a:custGeom>
              <a:avLst/>
              <a:gdLst/>
              <a:ahLst/>
              <a:cxnLst>
                <a:cxn ang="0">
                  <a:pos x="28" y="0"/>
                </a:cxn>
                <a:cxn ang="0">
                  <a:pos x="51" y="10"/>
                </a:cxn>
                <a:cxn ang="0">
                  <a:pos x="24" y="14"/>
                </a:cxn>
                <a:cxn ang="0">
                  <a:pos x="0" y="5"/>
                </a:cxn>
                <a:cxn ang="0">
                  <a:pos x="28" y="0"/>
                </a:cxn>
                <a:cxn ang="0">
                  <a:pos x="28" y="0"/>
                </a:cxn>
              </a:cxnLst>
              <a:rect l="0" t="0" r="r" b="b"/>
              <a:pathLst>
                <a:path w="51" h="14">
                  <a:moveTo>
                    <a:pt x="28" y="0"/>
                  </a:moveTo>
                  <a:lnTo>
                    <a:pt x="51" y="10"/>
                  </a:lnTo>
                  <a:lnTo>
                    <a:pt x="24" y="14"/>
                  </a:lnTo>
                  <a:lnTo>
                    <a:pt x="0" y="5"/>
                  </a:lnTo>
                  <a:lnTo>
                    <a:pt x="28" y="0"/>
                  </a:lnTo>
                  <a:lnTo>
                    <a:pt x="28"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59" name="Freeform 67"/>
            <p:cNvSpPr>
              <a:spLocks/>
            </p:cNvSpPr>
            <p:nvPr/>
          </p:nvSpPr>
          <p:spPr bwMode="auto">
            <a:xfrm>
              <a:off x="2436" y="1745"/>
              <a:ext cx="52" cy="13"/>
            </a:xfrm>
            <a:custGeom>
              <a:avLst/>
              <a:gdLst/>
              <a:ahLst/>
              <a:cxnLst>
                <a:cxn ang="0">
                  <a:pos x="28" y="0"/>
                </a:cxn>
                <a:cxn ang="0">
                  <a:pos x="52" y="9"/>
                </a:cxn>
                <a:cxn ang="0">
                  <a:pos x="25" y="13"/>
                </a:cxn>
                <a:cxn ang="0">
                  <a:pos x="0" y="5"/>
                </a:cxn>
                <a:cxn ang="0">
                  <a:pos x="28" y="0"/>
                </a:cxn>
                <a:cxn ang="0">
                  <a:pos x="28" y="0"/>
                </a:cxn>
              </a:cxnLst>
              <a:rect l="0" t="0" r="r" b="b"/>
              <a:pathLst>
                <a:path w="52" h="13">
                  <a:moveTo>
                    <a:pt x="28" y="0"/>
                  </a:moveTo>
                  <a:lnTo>
                    <a:pt x="52" y="9"/>
                  </a:lnTo>
                  <a:lnTo>
                    <a:pt x="25" y="13"/>
                  </a:lnTo>
                  <a:lnTo>
                    <a:pt x="0" y="5"/>
                  </a:lnTo>
                  <a:lnTo>
                    <a:pt x="28" y="0"/>
                  </a:lnTo>
                  <a:lnTo>
                    <a:pt x="28"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60" name="Freeform 68"/>
            <p:cNvSpPr>
              <a:spLocks/>
            </p:cNvSpPr>
            <p:nvPr/>
          </p:nvSpPr>
          <p:spPr bwMode="auto">
            <a:xfrm>
              <a:off x="2436" y="1745"/>
              <a:ext cx="52" cy="13"/>
            </a:xfrm>
            <a:custGeom>
              <a:avLst/>
              <a:gdLst/>
              <a:ahLst/>
              <a:cxnLst>
                <a:cxn ang="0">
                  <a:pos x="28" y="0"/>
                </a:cxn>
                <a:cxn ang="0">
                  <a:pos x="52" y="9"/>
                </a:cxn>
                <a:cxn ang="0">
                  <a:pos x="25" y="13"/>
                </a:cxn>
                <a:cxn ang="0">
                  <a:pos x="0" y="5"/>
                </a:cxn>
                <a:cxn ang="0">
                  <a:pos x="28" y="0"/>
                </a:cxn>
                <a:cxn ang="0">
                  <a:pos x="28" y="0"/>
                </a:cxn>
              </a:cxnLst>
              <a:rect l="0" t="0" r="r" b="b"/>
              <a:pathLst>
                <a:path w="52" h="13">
                  <a:moveTo>
                    <a:pt x="28" y="0"/>
                  </a:moveTo>
                  <a:lnTo>
                    <a:pt x="52" y="9"/>
                  </a:lnTo>
                  <a:lnTo>
                    <a:pt x="25" y="13"/>
                  </a:lnTo>
                  <a:lnTo>
                    <a:pt x="0" y="5"/>
                  </a:lnTo>
                  <a:lnTo>
                    <a:pt x="28" y="0"/>
                  </a:lnTo>
                  <a:lnTo>
                    <a:pt x="28"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61" name="Freeform 69"/>
            <p:cNvSpPr>
              <a:spLocks/>
            </p:cNvSpPr>
            <p:nvPr/>
          </p:nvSpPr>
          <p:spPr bwMode="auto">
            <a:xfrm>
              <a:off x="2479" y="1738"/>
              <a:ext cx="52" cy="13"/>
            </a:xfrm>
            <a:custGeom>
              <a:avLst/>
              <a:gdLst/>
              <a:ahLst/>
              <a:cxnLst>
                <a:cxn ang="0">
                  <a:pos x="27" y="0"/>
                </a:cxn>
                <a:cxn ang="0">
                  <a:pos x="52" y="8"/>
                </a:cxn>
                <a:cxn ang="0">
                  <a:pos x="25" y="13"/>
                </a:cxn>
                <a:cxn ang="0">
                  <a:pos x="0" y="4"/>
                </a:cxn>
                <a:cxn ang="0">
                  <a:pos x="27" y="0"/>
                </a:cxn>
                <a:cxn ang="0">
                  <a:pos x="27" y="0"/>
                </a:cxn>
              </a:cxnLst>
              <a:rect l="0" t="0" r="r" b="b"/>
              <a:pathLst>
                <a:path w="52" h="13">
                  <a:moveTo>
                    <a:pt x="27" y="0"/>
                  </a:moveTo>
                  <a:lnTo>
                    <a:pt x="52" y="8"/>
                  </a:lnTo>
                  <a:lnTo>
                    <a:pt x="25" y="13"/>
                  </a:lnTo>
                  <a:lnTo>
                    <a:pt x="0" y="4"/>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62" name="Freeform 70"/>
            <p:cNvSpPr>
              <a:spLocks/>
            </p:cNvSpPr>
            <p:nvPr/>
          </p:nvSpPr>
          <p:spPr bwMode="auto">
            <a:xfrm>
              <a:off x="2479" y="1738"/>
              <a:ext cx="52" cy="13"/>
            </a:xfrm>
            <a:custGeom>
              <a:avLst/>
              <a:gdLst/>
              <a:ahLst/>
              <a:cxnLst>
                <a:cxn ang="0">
                  <a:pos x="27" y="0"/>
                </a:cxn>
                <a:cxn ang="0">
                  <a:pos x="52" y="8"/>
                </a:cxn>
                <a:cxn ang="0">
                  <a:pos x="25" y="13"/>
                </a:cxn>
                <a:cxn ang="0">
                  <a:pos x="0" y="4"/>
                </a:cxn>
                <a:cxn ang="0">
                  <a:pos x="27" y="0"/>
                </a:cxn>
                <a:cxn ang="0">
                  <a:pos x="27" y="0"/>
                </a:cxn>
              </a:cxnLst>
              <a:rect l="0" t="0" r="r" b="b"/>
              <a:pathLst>
                <a:path w="52" h="13">
                  <a:moveTo>
                    <a:pt x="27" y="0"/>
                  </a:moveTo>
                  <a:lnTo>
                    <a:pt x="52" y="8"/>
                  </a:lnTo>
                  <a:lnTo>
                    <a:pt x="25" y="13"/>
                  </a:lnTo>
                  <a:lnTo>
                    <a:pt x="0" y="4"/>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63" name="Freeform 71"/>
            <p:cNvSpPr>
              <a:spLocks/>
            </p:cNvSpPr>
            <p:nvPr/>
          </p:nvSpPr>
          <p:spPr bwMode="auto">
            <a:xfrm>
              <a:off x="2522" y="1730"/>
              <a:ext cx="51" cy="14"/>
            </a:xfrm>
            <a:custGeom>
              <a:avLst/>
              <a:gdLst/>
              <a:ahLst/>
              <a:cxnLst>
                <a:cxn ang="0">
                  <a:pos x="27" y="0"/>
                </a:cxn>
                <a:cxn ang="0">
                  <a:pos x="51" y="10"/>
                </a:cxn>
                <a:cxn ang="0">
                  <a:pos x="24" y="14"/>
                </a:cxn>
                <a:cxn ang="0">
                  <a:pos x="0" y="5"/>
                </a:cxn>
                <a:cxn ang="0">
                  <a:pos x="27" y="0"/>
                </a:cxn>
                <a:cxn ang="0">
                  <a:pos x="27" y="0"/>
                </a:cxn>
              </a:cxnLst>
              <a:rect l="0" t="0" r="r" b="b"/>
              <a:pathLst>
                <a:path w="51" h="14">
                  <a:moveTo>
                    <a:pt x="27" y="0"/>
                  </a:moveTo>
                  <a:lnTo>
                    <a:pt x="51" y="10"/>
                  </a:lnTo>
                  <a:lnTo>
                    <a:pt x="24" y="14"/>
                  </a:lnTo>
                  <a:lnTo>
                    <a:pt x="0" y="5"/>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64" name="Freeform 72"/>
            <p:cNvSpPr>
              <a:spLocks/>
            </p:cNvSpPr>
            <p:nvPr/>
          </p:nvSpPr>
          <p:spPr bwMode="auto">
            <a:xfrm>
              <a:off x="2522" y="1730"/>
              <a:ext cx="51" cy="14"/>
            </a:xfrm>
            <a:custGeom>
              <a:avLst/>
              <a:gdLst/>
              <a:ahLst/>
              <a:cxnLst>
                <a:cxn ang="0">
                  <a:pos x="27" y="0"/>
                </a:cxn>
                <a:cxn ang="0">
                  <a:pos x="51" y="10"/>
                </a:cxn>
                <a:cxn ang="0">
                  <a:pos x="24" y="14"/>
                </a:cxn>
                <a:cxn ang="0">
                  <a:pos x="0" y="5"/>
                </a:cxn>
                <a:cxn ang="0">
                  <a:pos x="27" y="0"/>
                </a:cxn>
                <a:cxn ang="0">
                  <a:pos x="27" y="0"/>
                </a:cxn>
              </a:cxnLst>
              <a:rect l="0" t="0" r="r" b="b"/>
              <a:pathLst>
                <a:path w="51" h="14">
                  <a:moveTo>
                    <a:pt x="27" y="0"/>
                  </a:moveTo>
                  <a:lnTo>
                    <a:pt x="51" y="10"/>
                  </a:lnTo>
                  <a:lnTo>
                    <a:pt x="24" y="14"/>
                  </a:lnTo>
                  <a:lnTo>
                    <a:pt x="0" y="5"/>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65" name="Freeform 73"/>
            <p:cNvSpPr>
              <a:spLocks/>
            </p:cNvSpPr>
            <p:nvPr/>
          </p:nvSpPr>
          <p:spPr bwMode="auto">
            <a:xfrm>
              <a:off x="2259" y="1794"/>
              <a:ext cx="52" cy="12"/>
            </a:xfrm>
            <a:custGeom>
              <a:avLst/>
              <a:gdLst/>
              <a:ahLst/>
              <a:cxnLst>
                <a:cxn ang="0">
                  <a:pos x="28" y="0"/>
                </a:cxn>
                <a:cxn ang="0">
                  <a:pos x="52" y="8"/>
                </a:cxn>
                <a:cxn ang="0">
                  <a:pos x="24" y="12"/>
                </a:cxn>
                <a:cxn ang="0">
                  <a:pos x="0" y="5"/>
                </a:cxn>
                <a:cxn ang="0">
                  <a:pos x="28" y="0"/>
                </a:cxn>
                <a:cxn ang="0">
                  <a:pos x="28" y="0"/>
                </a:cxn>
              </a:cxnLst>
              <a:rect l="0" t="0" r="r" b="b"/>
              <a:pathLst>
                <a:path w="52" h="12">
                  <a:moveTo>
                    <a:pt x="28" y="0"/>
                  </a:moveTo>
                  <a:lnTo>
                    <a:pt x="52" y="8"/>
                  </a:lnTo>
                  <a:lnTo>
                    <a:pt x="24" y="12"/>
                  </a:lnTo>
                  <a:lnTo>
                    <a:pt x="0" y="5"/>
                  </a:lnTo>
                  <a:lnTo>
                    <a:pt x="28" y="0"/>
                  </a:lnTo>
                  <a:lnTo>
                    <a:pt x="28"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66" name="Freeform 74"/>
            <p:cNvSpPr>
              <a:spLocks/>
            </p:cNvSpPr>
            <p:nvPr/>
          </p:nvSpPr>
          <p:spPr bwMode="auto">
            <a:xfrm>
              <a:off x="2259" y="1794"/>
              <a:ext cx="52" cy="12"/>
            </a:xfrm>
            <a:custGeom>
              <a:avLst/>
              <a:gdLst/>
              <a:ahLst/>
              <a:cxnLst>
                <a:cxn ang="0">
                  <a:pos x="28" y="0"/>
                </a:cxn>
                <a:cxn ang="0">
                  <a:pos x="52" y="8"/>
                </a:cxn>
                <a:cxn ang="0">
                  <a:pos x="24" y="12"/>
                </a:cxn>
                <a:cxn ang="0">
                  <a:pos x="0" y="5"/>
                </a:cxn>
                <a:cxn ang="0">
                  <a:pos x="28" y="0"/>
                </a:cxn>
                <a:cxn ang="0">
                  <a:pos x="28" y="0"/>
                </a:cxn>
              </a:cxnLst>
              <a:rect l="0" t="0" r="r" b="b"/>
              <a:pathLst>
                <a:path w="52" h="12">
                  <a:moveTo>
                    <a:pt x="28" y="0"/>
                  </a:moveTo>
                  <a:lnTo>
                    <a:pt x="52" y="8"/>
                  </a:lnTo>
                  <a:lnTo>
                    <a:pt x="24" y="12"/>
                  </a:lnTo>
                  <a:lnTo>
                    <a:pt x="0" y="5"/>
                  </a:lnTo>
                  <a:lnTo>
                    <a:pt x="28" y="0"/>
                  </a:lnTo>
                  <a:lnTo>
                    <a:pt x="28"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67" name="Freeform 75"/>
            <p:cNvSpPr>
              <a:spLocks/>
            </p:cNvSpPr>
            <p:nvPr/>
          </p:nvSpPr>
          <p:spPr bwMode="auto">
            <a:xfrm>
              <a:off x="2302" y="1786"/>
              <a:ext cx="52" cy="13"/>
            </a:xfrm>
            <a:custGeom>
              <a:avLst/>
              <a:gdLst/>
              <a:ahLst/>
              <a:cxnLst>
                <a:cxn ang="0">
                  <a:pos x="27" y="0"/>
                </a:cxn>
                <a:cxn ang="0">
                  <a:pos x="52" y="9"/>
                </a:cxn>
                <a:cxn ang="0">
                  <a:pos x="24" y="13"/>
                </a:cxn>
                <a:cxn ang="0">
                  <a:pos x="0" y="5"/>
                </a:cxn>
                <a:cxn ang="0">
                  <a:pos x="27" y="0"/>
                </a:cxn>
                <a:cxn ang="0">
                  <a:pos x="27" y="0"/>
                </a:cxn>
              </a:cxnLst>
              <a:rect l="0" t="0" r="r" b="b"/>
              <a:pathLst>
                <a:path w="52" h="13">
                  <a:moveTo>
                    <a:pt x="27" y="0"/>
                  </a:moveTo>
                  <a:lnTo>
                    <a:pt x="52" y="9"/>
                  </a:lnTo>
                  <a:lnTo>
                    <a:pt x="24" y="13"/>
                  </a:lnTo>
                  <a:lnTo>
                    <a:pt x="0" y="5"/>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68" name="Freeform 76"/>
            <p:cNvSpPr>
              <a:spLocks/>
            </p:cNvSpPr>
            <p:nvPr/>
          </p:nvSpPr>
          <p:spPr bwMode="auto">
            <a:xfrm>
              <a:off x="2302" y="1786"/>
              <a:ext cx="52" cy="13"/>
            </a:xfrm>
            <a:custGeom>
              <a:avLst/>
              <a:gdLst/>
              <a:ahLst/>
              <a:cxnLst>
                <a:cxn ang="0">
                  <a:pos x="27" y="0"/>
                </a:cxn>
                <a:cxn ang="0">
                  <a:pos x="52" y="9"/>
                </a:cxn>
                <a:cxn ang="0">
                  <a:pos x="24" y="13"/>
                </a:cxn>
                <a:cxn ang="0">
                  <a:pos x="0" y="5"/>
                </a:cxn>
                <a:cxn ang="0">
                  <a:pos x="27" y="0"/>
                </a:cxn>
                <a:cxn ang="0">
                  <a:pos x="27" y="0"/>
                </a:cxn>
              </a:cxnLst>
              <a:rect l="0" t="0" r="r" b="b"/>
              <a:pathLst>
                <a:path w="52" h="13">
                  <a:moveTo>
                    <a:pt x="27" y="0"/>
                  </a:moveTo>
                  <a:lnTo>
                    <a:pt x="52" y="9"/>
                  </a:lnTo>
                  <a:lnTo>
                    <a:pt x="24" y="13"/>
                  </a:lnTo>
                  <a:lnTo>
                    <a:pt x="0" y="5"/>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69" name="Freeform 77"/>
            <p:cNvSpPr>
              <a:spLocks/>
            </p:cNvSpPr>
            <p:nvPr/>
          </p:nvSpPr>
          <p:spPr bwMode="auto">
            <a:xfrm>
              <a:off x="2344" y="1779"/>
              <a:ext cx="52" cy="12"/>
            </a:xfrm>
            <a:custGeom>
              <a:avLst/>
              <a:gdLst/>
              <a:ahLst/>
              <a:cxnLst>
                <a:cxn ang="0">
                  <a:pos x="28" y="0"/>
                </a:cxn>
                <a:cxn ang="0">
                  <a:pos x="52" y="8"/>
                </a:cxn>
                <a:cxn ang="0">
                  <a:pos x="25" y="12"/>
                </a:cxn>
                <a:cxn ang="0">
                  <a:pos x="0" y="4"/>
                </a:cxn>
                <a:cxn ang="0">
                  <a:pos x="28" y="0"/>
                </a:cxn>
                <a:cxn ang="0">
                  <a:pos x="28" y="0"/>
                </a:cxn>
              </a:cxnLst>
              <a:rect l="0" t="0" r="r" b="b"/>
              <a:pathLst>
                <a:path w="52" h="12">
                  <a:moveTo>
                    <a:pt x="28" y="0"/>
                  </a:moveTo>
                  <a:lnTo>
                    <a:pt x="52" y="8"/>
                  </a:lnTo>
                  <a:lnTo>
                    <a:pt x="25" y="12"/>
                  </a:lnTo>
                  <a:lnTo>
                    <a:pt x="0" y="4"/>
                  </a:lnTo>
                  <a:lnTo>
                    <a:pt x="28" y="0"/>
                  </a:lnTo>
                  <a:lnTo>
                    <a:pt x="28"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70" name="Freeform 78"/>
            <p:cNvSpPr>
              <a:spLocks/>
            </p:cNvSpPr>
            <p:nvPr/>
          </p:nvSpPr>
          <p:spPr bwMode="auto">
            <a:xfrm>
              <a:off x="2344" y="1779"/>
              <a:ext cx="52" cy="12"/>
            </a:xfrm>
            <a:custGeom>
              <a:avLst/>
              <a:gdLst/>
              <a:ahLst/>
              <a:cxnLst>
                <a:cxn ang="0">
                  <a:pos x="28" y="0"/>
                </a:cxn>
                <a:cxn ang="0">
                  <a:pos x="52" y="8"/>
                </a:cxn>
                <a:cxn ang="0">
                  <a:pos x="25" y="12"/>
                </a:cxn>
                <a:cxn ang="0">
                  <a:pos x="0" y="4"/>
                </a:cxn>
                <a:cxn ang="0">
                  <a:pos x="28" y="0"/>
                </a:cxn>
                <a:cxn ang="0">
                  <a:pos x="28" y="0"/>
                </a:cxn>
              </a:cxnLst>
              <a:rect l="0" t="0" r="r" b="b"/>
              <a:pathLst>
                <a:path w="52" h="12">
                  <a:moveTo>
                    <a:pt x="28" y="0"/>
                  </a:moveTo>
                  <a:lnTo>
                    <a:pt x="52" y="8"/>
                  </a:lnTo>
                  <a:lnTo>
                    <a:pt x="25" y="12"/>
                  </a:lnTo>
                  <a:lnTo>
                    <a:pt x="0" y="4"/>
                  </a:lnTo>
                  <a:lnTo>
                    <a:pt x="28" y="0"/>
                  </a:lnTo>
                  <a:lnTo>
                    <a:pt x="28"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71" name="Freeform 79"/>
            <p:cNvSpPr>
              <a:spLocks/>
            </p:cNvSpPr>
            <p:nvPr/>
          </p:nvSpPr>
          <p:spPr bwMode="auto">
            <a:xfrm>
              <a:off x="2386" y="1772"/>
              <a:ext cx="52" cy="13"/>
            </a:xfrm>
            <a:custGeom>
              <a:avLst/>
              <a:gdLst/>
              <a:ahLst/>
              <a:cxnLst>
                <a:cxn ang="0">
                  <a:pos x="29" y="0"/>
                </a:cxn>
                <a:cxn ang="0">
                  <a:pos x="52" y="9"/>
                </a:cxn>
                <a:cxn ang="0">
                  <a:pos x="25" y="13"/>
                </a:cxn>
                <a:cxn ang="0">
                  <a:pos x="0" y="4"/>
                </a:cxn>
                <a:cxn ang="0">
                  <a:pos x="29" y="0"/>
                </a:cxn>
                <a:cxn ang="0">
                  <a:pos x="29" y="0"/>
                </a:cxn>
              </a:cxnLst>
              <a:rect l="0" t="0" r="r" b="b"/>
              <a:pathLst>
                <a:path w="52" h="13">
                  <a:moveTo>
                    <a:pt x="29" y="0"/>
                  </a:moveTo>
                  <a:lnTo>
                    <a:pt x="52" y="9"/>
                  </a:lnTo>
                  <a:lnTo>
                    <a:pt x="25" y="13"/>
                  </a:lnTo>
                  <a:lnTo>
                    <a:pt x="0" y="4"/>
                  </a:lnTo>
                  <a:lnTo>
                    <a:pt x="29" y="0"/>
                  </a:lnTo>
                  <a:lnTo>
                    <a:pt x="29"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72" name="Freeform 80"/>
            <p:cNvSpPr>
              <a:spLocks/>
            </p:cNvSpPr>
            <p:nvPr/>
          </p:nvSpPr>
          <p:spPr bwMode="auto">
            <a:xfrm>
              <a:off x="2386" y="1772"/>
              <a:ext cx="52" cy="13"/>
            </a:xfrm>
            <a:custGeom>
              <a:avLst/>
              <a:gdLst/>
              <a:ahLst/>
              <a:cxnLst>
                <a:cxn ang="0">
                  <a:pos x="29" y="0"/>
                </a:cxn>
                <a:cxn ang="0">
                  <a:pos x="52" y="9"/>
                </a:cxn>
                <a:cxn ang="0">
                  <a:pos x="25" y="13"/>
                </a:cxn>
                <a:cxn ang="0">
                  <a:pos x="0" y="4"/>
                </a:cxn>
                <a:cxn ang="0">
                  <a:pos x="29" y="0"/>
                </a:cxn>
                <a:cxn ang="0">
                  <a:pos x="29" y="0"/>
                </a:cxn>
              </a:cxnLst>
              <a:rect l="0" t="0" r="r" b="b"/>
              <a:pathLst>
                <a:path w="52" h="13">
                  <a:moveTo>
                    <a:pt x="29" y="0"/>
                  </a:moveTo>
                  <a:lnTo>
                    <a:pt x="52" y="9"/>
                  </a:lnTo>
                  <a:lnTo>
                    <a:pt x="25" y="13"/>
                  </a:lnTo>
                  <a:lnTo>
                    <a:pt x="0" y="4"/>
                  </a:lnTo>
                  <a:lnTo>
                    <a:pt x="29" y="0"/>
                  </a:lnTo>
                  <a:lnTo>
                    <a:pt x="29"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73" name="Freeform 81"/>
            <p:cNvSpPr>
              <a:spLocks/>
            </p:cNvSpPr>
            <p:nvPr/>
          </p:nvSpPr>
          <p:spPr bwMode="auto">
            <a:xfrm>
              <a:off x="2429" y="1764"/>
              <a:ext cx="52" cy="13"/>
            </a:xfrm>
            <a:custGeom>
              <a:avLst/>
              <a:gdLst/>
              <a:ahLst/>
              <a:cxnLst>
                <a:cxn ang="0">
                  <a:pos x="27" y="0"/>
                </a:cxn>
                <a:cxn ang="0">
                  <a:pos x="52" y="9"/>
                </a:cxn>
                <a:cxn ang="0">
                  <a:pos x="25" y="13"/>
                </a:cxn>
                <a:cxn ang="0">
                  <a:pos x="0" y="5"/>
                </a:cxn>
                <a:cxn ang="0">
                  <a:pos x="27" y="0"/>
                </a:cxn>
                <a:cxn ang="0">
                  <a:pos x="27" y="0"/>
                </a:cxn>
              </a:cxnLst>
              <a:rect l="0" t="0" r="r" b="b"/>
              <a:pathLst>
                <a:path w="52" h="13">
                  <a:moveTo>
                    <a:pt x="27" y="0"/>
                  </a:moveTo>
                  <a:lnTo>
                    <a:pt x="52" y="9"/>
                  </a:lnTo>
                  <a:lnTo>
                    <a:pt x="25" y="13"/>
                  </a:lnTo>
                  <a:lnTo>
                    <a:pt x="0" y="5"/>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74" name="Freeform 82"/>
            <p:cNvSpPr>
              <a:spLocks/>
            </p:cNvSpPr>
            <p:nvPr/>
          </p:nvSpPr>
          <p:spPr bwMode="auto">
            <a:xfrm>
              <a:off x="2429" y="1764"/>
              <a:ext cx="52" cy="13"/>
            </a:xfrm>
            <a:custGeom>
              <a:avLst/>
              <a:gdLst/>
              <a:ahLst/>
              <a:cxnLst>
                <a:cxn ang="0">
                  <a:pos x="27" y="0"/>
                </a:cxn>
                <a:cxn ang="0">
                  <a:pos x="52" y="9"/>
                </a:cxn>
                <a:cxn ang="0">
                  <a:pos x="25" y="13"/>
                </a:cxn>
                <a:cxn ang="0">
                  <a:pos x="0" y="5"/>
                </a:cxn>
                <a:cxn ang="0">
                  <a:pos x="27" y="0"/>
                </a:cxn>
                <a:cxn ang="0">
                  <a:pos x="27" y="0"/>
                </a:cxn>
              </a:cxnLst>
              <a:rect l="0" t="0" r="r" b="b"/>
              <a:pathLst>
                <a:path w="52" h="13">
                  <a:moveTo>
                    <a:pt x="27" y="0"/>
                  </a:moveTo>
                  <a:lnTo>
                    <a:pt x="52" y="9"/>
                  </a:lnTo>
                  <a:lnTo>
                    <a:pt x="25" y="13"/>
                  </a:lnTo>
                  <a:lnTo>
                    <a:pt x="0" y="5"/>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75" name="Freeform 83"/>
            <p:cNvSpPr>
              <a:spLocks/>
            </p:cNvSpPr>
            <p:nvPr/>
          </p:nvSpPr>
          <p:spPr bwMode="auto">
            <a:xfrm>
              <a:off x="2472" y="1758"/>
              <a:ext cx="52" cy="12"/>
            </a:xfrm>
            <a:custGeom>
              <a:avLst/>
              <a:gdLst/>
              <a:ahLst/>
              <a:cxnLst>
                <a:cxn ang="0">
                  <a:pos x="27" y="0"/>
                </a:cxn>
                <a:cxn ang="0">
                  <a:pos x="52" y="7"/>
                </a:cxn>
                <a:cxn ang="0">
                  <a:pos x="24" y="12"/>
                </a:cxn>
                <a:cxn ang="0">
                  <a:pos x="0" y="4"/>
                </a:cxn>
                <a:cxn ang="0">
                  <a:pos x="27" y="0"/>
                </a:cxn>
                <a:cxn ang="0">
                  <a:pos x="27" y="0"/>
                </a:cxn>
              </a:cxnLst>
              <a:rect l="0" t="0" r="r" b="b"/>
              <a:pathLst>
                <a:path w="52" h="12">
                  <a:moveTo>
                    <a:pt x="27" y="0"/>
                  </a:moveTo>
                  <a:lnTo>
                    <a:pt x="52" y="7"/>
                  </a:lnTo>
                  <a:lnTo>
                    <a:pt x="24" y="12"/>
                  </a:lnTo>
                  <a:lnTo>
                    <a:pt x="0" y="4"/>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76" name="Freeform 84"/>
            <p:cNvSpPr>
              <a:spLocks/>
            </p:cNvSpPr>
            <p:nvPr/>
          </p:nvSpPr>
          <p:spPr bwMode="auto">
            <a:xfrm>
              <a:off x="2472" y="1758"/>
              <a:ext cx="52" cy="12"/>
            </a:xfrm>
            <a:custGeom>
              <a:avLst/>
              <a:gdLst/>
              <a:ahLst/>
              <a:cxnLst>
                <a:cxn ang="0">
                  <a:pos x="27" y="0"/>
                </a:cxn>
                <a:cxn ang="0">
                  <a:pos x="52" y="7"/>
                </a:cxn>
                <a:cxn ang="0">
                  <a:pos x="24" y="12"/>
                </a:cxn>
                <a:cxn ang="0">
                  <a:pos x="0" y="4"/>
                </a:cxn>
                <a:cxn ang="0">
                  <a:pos x="27" y="0"/>
                </a:cxn>
                <a:cxn ang="0">
                  <a:pos x="27" y="0"/>
                </a:cxn>
              </a:cxnLst>
              <a:rect l="0" t="0" r="r" b="b"/>
              <a:pathLst>
                <a:path w="52" h="12">
                  <a:moveTo>
                    <a:pt x="27" y="0"/>
                  </a:moveTo>
                  <a:lnTo>
                    <a:pt x="52" y="7"/>
                  </a:lnTo>
                  <a:lnTo>
                    <a:pt x="24" y="12"/>
                  </a:lnTo>
                  <a:lnTo>
                    <a:pt x="0" y="4"/>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77" name="Freeform 85"/>
            <p:cNvSpPr>
              <a:spLocks/>
            </p:cNvSpPr>
            <p:nvPr/>
          </p:nvSpPr>
          <p:spPr bwMode="auto">
            <a:xfrm>
              <a:off x="2514" y="1751"/>
              <a:ext cx="52" cy="12"/>
            </a:xfrm>
            <a:custGeom>
              <a:avLst/>
              <a:gdLst/>
              <a:ahLst/>
              <a:cxnLst>
                <a:cxn ang="0">
                  <a:pos x="28" y="0"/>
                </a:cxn>
                <a:cxn ang="0">
                  <a:pos x="52" y="8"/>
                </a:cxn>
                <a:cxn ang="0">
                  <a:pos x="24" y="12"/>
                </a:cxn>
                <a:cxn ang="0">
                  <a:pos x="0" y="3"/>
                </a:cxn>
                <a:cxn ang="0">
                  <a:pos x="28" y="0"/>
                </a:cxn>
                <a:cxn ang="0">
                  <a:pos x="28" y="0"/>
                </a:cxn>
              </a:cxnLst>
              <a:rect l="0" t="0" r="r" b="b"/>
              <a:pathLst>
                <a:path w="52" h="12">
                  <a:moveTo>
                    <a:pt x="28" y="0"/>
                  </a:moveTo>
                  <a:lnTo>
                    <a:pt x="52" y="8"/>
                  </a:lnTo>
                  <a:lnTo>
                    <a:pt x="24" y="12"/>
                  </a:lnTo>
                  <a:lnTo>
                    <a:pt x="0" y="3"/>
                  </a:lnTo>
                  <a:lnTo>
                    <a:pt x="28" y="0"/>
                  </a:lnTo>
                  <a:lnTo>
                    <a:pt x="28"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78" name="Freeform 86"/>
            <p:cNvSpPr>
              <a:spLocks/>
            </p:cNvSpPr>
            <p:nvPr/>
          </p:nvSpPr>
          <p:spPr bwMode="auto">
            <a:xfrm>
              <a:off x="2514" y="1751"/>
              <a:ext cx="52" cy="12"/>
            </a:xfrm>
            <a:custGeom>
              <a:avLst/>
              <a:gdLst/>
              <a:ahLst/>
              <a:cxnLst>
                <a:cxn ang="0">
                  <a:pos x="28" y="0"/>
                </a:cxn>
                <a:cxn ang="0">
                  <a:pos x="52" y="8"/>
                </a:cxn>
                <a:cxn ang="0">
                  <a:pos x="24" y="12"/>
                </a:cxn>
                <a:cxn ang="0">
                  <a:pos x="0" y="3"/>
                </a:cxn>
                <a:cxn ang="0">
                  <a:pos x="28" y="0"/>
                </a:cxn>
                <a:cxn ang="0">
                  <a:pos x="28" y="0"/>
                </a:cxn>
              </a:cxnLst>
              <a:rect l="0" t="0" r="r" b="b"/>
              <a:pathLst>
                <a:path w="52" h="12">
                  <a:moveTo>
                    <a:pt x="28" y="0"/>
                  </a:moveTo>
                  <a:lnTo>
                    <a:pt x="52" y="8"/>
                  </a:lnTo>
                  <a:lnTo>
                    <a:pt x="24" y="12"/>
                  </a:lnTo>
                  <a:lnTo>
                    <a:pt x="0" y="3"/>
                  </a:lnTo>
                  <a:lnTo>
                    <a:pt x="28" y="0"/>
                  </a:lnTo>
                  <a:lnTo>
                    <a:pt x="28"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79" name="Freeform 87"/>
            <p:cNvSpPr>
              <a:spLocks/>
            </p:cNvSpPr>
            <p:nvPr/>
          </p:nvSpPr>
          <p:spPr bwMode="auto">
            <a:xfrm>
              <a:off x="2557" y="1742"/>
              <a:ext cx="51" cy="13"/>
            </a:xfrm>
            <a:custGeom>
              <a:avLst/>
              <a:gdLst/>
              <a:ahLst/>
              <a:cxnLst>
                <a:cxn ang="0">
                  <a:pos x="27" y="0"/>
                </a:cxn>
                <a:cxn ang="0">
                  <a:pos x="51" y="9"/>
                </a:cxn>
                <a:cxn ang="0">
                  <a:pos x="24" y="13"/>
                </a:cxn>
                <a:cxn ang="0">
                  <a:pos x="0" y="5"/>
                </a:cxn>
                <a:cxn ang="0">
                  <a:pos x="27" y="0"/>
                </a:cxn>
                <a:cxn ang="0">
                  <a:pos x="27" y="0"/>
                </a:cxn>
              </a:cxnLst>
              <a:rect l="0" t="0" r="r" b="b"/>
              <a:pathLst>
                <a:path w="51" h="13">
                  <a:moveTo>
                    <a:pt x="27" y="0"/>
                  </a:moveTo>
                  <a:lnTo>
                    <a:pt x="51" y="9"/>
                  </a:lnTo>
                  <a:lnTo>
                    <a:pt x="24" y="13"/>
                  </a:lnTo>
                  <a:lnTo>
                    <a:pt x="0" y="5"/>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80" name="Freeform 88"/>
            <p:cNvSpPr>
              <a:spLocks/>
            </p:cNvSpPr>
            <p:nvPr/>
          </p:nvSpPr>
          <p:spPr bwMode="auto">
            <a:xfrm>
              <a:off x="2557" y="1742"/>
              <a:ext cx="51" cy="13"/>
            </a:xfrm>
            <a:custGeom>
              <a:avLst/>
              <a:gdLst/>
              <a:ahLst/>
              <a:cxnLst>
                <a:cxn ang="0">
                  <a:pos x="27" y="0"/>
                </a:cxn>
                <a:cxn ang="0">
                  <a:pos x="51" y="9"/>
                </a:cxn>
                <a:cxn ang="0">
                  <a:pos x="24" y="13"/>
                </a:cxn>
                <a:cxn ang="0">
                  <a:pos x="0" y="5"/>
                </a:cxn>
                <a:cxn ang="0">
                  <a:pos x="27" y="0"/>
                </a:cxn>
                <a:cxn ang="0">
                  <a:pos x="27" y="0"/>
                </a:cxn>
              </a:cxnLst>
              <a:rect l="0" t="0" r="r" b="b"/>
              <a:pathLst>
                <a:path w="51" h="13">
                  <a:moveTo>
                    <a:pt x="27" y="0"/>
                  </a:moveTo>
                  <a:lnTo>
                    <a:pt x="51" y="9"/>
                  </a:lnTo>
                  <a:lnTo>
                    <a:pt x="24" y="13"/>
                  </a:lnTo>
                  <a:lnTo>
                    <a:pt x="0" y="5"/>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81" name="Freeform 89"/>
            <p:cNvSpPr>
              <a:spLocks/>
            </p:cNvSpPr>
            <p:nvPr/>
          </p:nvSpPr>
          <p:spPr bwMode="auto">
            <a:xfrm>
              <a:off x="2294" y="1805"/>
              <a:ext cx="52" cy="14"/>
            </a:xfrm>
            <a:custGeom>
              <a:avLst/>
              <a:gdLst/>
              <a:ahLst/>
              <a:cxnLst>
                <a:cxn ang="0">
                  <a:pos x="29" y="0"/>
                </a:cxn>
                <a:cxn ang="0">
                  <a:pos x="52" y="9"/>
                </a:cxn>
                <a:cxn ang="0">
                  <a:pos x="25" y="14"/>
                </a:cxn>
                <a:cxn ang="0">
                  <a:pos x="0" y="5"/>
                </a:cxn>
                <a:cxn ang="0">
                  <a:pos x="29" y="0"/>
                </a:cxn>
                <a:cxn ang="0">
                  <a:pos x="29" y="0"/>
                </a:cxn>
              </a:cxnLst>
              <a:rect l="0" t="0" r="r" b="b"/>
              <a:pathLst>
                <a:path w="52" h="14">
                  <a:moveTo>
                    <a:pt x="29" y="0"/>
                  </a:moveTo>
                  <a:lnTo>
                    <a:pt x="52" y="9"/>
                  </a:lnTo>
                  <a:lnTo>
                    <a:pt x="25" y="14"/>
                  </a:lnTo>
                  <a:lnTo>
                    <a:pt x="0" y="5"/>
                  </a:lnTo>
                  <a:lnTo>
                    <a:pt x="29" y="0"/>
                  </a:lnTo>
                  <a:lnTo>
                    <a:pt x="29"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82" name="Freeform 90"/>
            <p:cNvSpPr>
              <a:spLocks/>
            </p:cNvSpPr>
            <p:nvPr/>
          </p:nvSpPr>
          <p:spPr bwMode="auto">
            <a:xfrm>
              <a:off x="2294" y="1805"/>
              <a:ext cx="52" cy="14"/>
            </a:xfrm>
            <a:custGeom>
              <a:avLst/>
              <a:gdLst/>
              <a:ahLst/>
              <a:cxnLst>
                <a:cxn ang="0">
                  <a:pos x="29" y="0"/>
                </a:cxn>
                <a:cxn ang="0">
                  <a:pos x="52" y="9"/>
                </a:cxn>
                <a:cxn ang="0">
                  <a:pos x="25" y="14"/>
                </a:cxn>
                <a:cxn ang="0">
                  <a:pos x="0" y="5"/>
                </a:cxn>
                <a:cxn ang="0">
                  <a:pos x="29" y="0"/>
                </a:cxn>
                <a:cxn ang="0">
                  <a:pos x="29" y="0"/>
                </a:cxn>
              </a:cxnLst>
              <a:rect l="0" t="0" r="r" b="b"/>
              <a:pathLst>
                <a:path w="52" h="14">
                  <a:moveTo>
                    <a:pt x="29" y="0"/>
                  </a:moveTo>
                  <a:lnTo>
                    <a:pt x="52" y="9"/>
                  </a:lnTo>
                  <a:lnTo>
                    <a:pt x="25" y="14"/>
                  </a:lnTo>
                  <a:lnTo>
                    <a:pt x="0" y="5"/>
                  </a:lnTo>
                  <a:lnTo>
                    <a:pt x="29" y="0"/>
                  </a:lnTo>
                  <a:lnTo>
                    <a:pt x="29"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83" name="Freeform 91"/>
            <p:cNvSpPr>
              <a:spLocks/>
            </p:cNvSpPr>
            <p:nvPr/>
          </p:nvSpPr>
          <p:spPr bwMode="auto">
            <a:xfrm>
              <a:off x="2337" y="1799"/>
              <a:ext cx="51" cy="12"/>
            </a:xfrm>
            <a:custGeom>
              <a:avLst/>
              <a:gdLst/>
              <a:ahLst/>
              <a:cxnLst>
                <a:cxn ang="0">
                  <a:pos x="27" y="0"/>
                </a:cxn>
                <a:cxn ang="0">
                  <a:pos x="51" y="7"/>
                </a:cxn>
                <a:cxn ang="0">
                  <a:pos x="24" y="12"/>
                </a:cxn>
                <a:cxn ang="0">
                  <a:pos x="0" y="4"/>
                </a:cxn>
                <a:cxn ang="0">
                  <a:pos x="27" y="0"/>
                </a:cxn>
                <a:cxn ang="0">
                  <a:pos x="27" y="0"/>
                </a:cxn>
              </a:cxnLst>
              <a:rect l="0" t="0" r="r" b="b"/>
              <a:pathLst>
                <a:path w="51" h="12">
                  <a:moveTo>
                    <a:pt x="27" y="0"/>
                  </a:moveTo>
                  <a:lnTo>
                    <a:pt x="51" y="7"/>
                  </a:lnTo>
                  <a:lnTo>
                    <a:pt x="24" y="12"/>
                  </a:lnTo>
                  <a:lnTo>
                    <a:pt x="0" y="4"/>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84" name="Freeform 92"/>
            <p:cNvSpPr>
              <a:spLocks/>
            </p:cNvSpPr>
            <p:nvPr/>
          </p:nvSpPr>
          <p:spPr bwMode="auto">
            <a:xfrm>
              <a:off x="2337" y="1799"/>
              <a:ext cx="51" cy="12"/>
            </a:xfrm>
            <a:custGeom>
              <a:avLst/>
              <a:gdLst/>
              <a:ahLst/>
              <a:cxnLst>
                <a:cxn ang="0">
                  <a:pos x="27" y="0"/>
                </a:cxn>
                <a:cxn ang="0">
                  <a:pos x="51" y="7"/>
                </a:cxn>
                <a:cxn ang="0">
                  <a:pos x="24" y="12"/>
                </a:cxn>
                <a:cxn ang="0">
                  <a:pos x="0" y="4"/>
                </a:cxn>
                <a:cxn ang="0">
                  <a:pos x="27" y="0"/>
                </a:cxn>
                <a:cxn ang="0">
                  <a:pos x="27" y="0"/>
                </a:cxn>
              </a:cxnLst>
              <a:rect l="0" t="0" r="r" b="b"/>
              <a:pathLst>
                <a:path w="51" h="12">
                  <a:moveTo>
                    <a:pt x="27" y="0"/>
                  </a:moveTo>
                  <a:lnTo>
                    <a:pt x="51" y="7"/>
                  </a:lnTo>
                  <a:lnTo>
                    <a:pt x="24" y="12"/>
                  </a:lnTo>
                  <a:lnTo>
                    <a:pt x="0" y="4"/>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85" name="Freeform 93"/>
            <p:cNvSpPr>
              <a:spLocks/>
            </p:cNvSpPr>
            <p:nvPr/>
          </p:nvSpPr>
          <p:spPr bwMode="auto">
            <a:xfrm>
              <a:off x="2379" y="1791"/>
              <a:ext cx="52" cy="13"/>
            </a:xfrm>
            <a:custGeom>
              <a:avLst/>
              <a:gdLst/>
              <a:ahLst/>
              <a:cxnLst>
                <a:cxn ang="0">
                  <a:pos x="27" y="0"/>
                </a:cxn>
                <a:cxn ang="0">
                  <a:pos x="52" y="9"/>
                </a:cxn>
                <a:cxn ang="0">
                  <a:pos x="25" y="13"/>
                </a:cxn>
                <a:cxn ang="0">
                  <a:pos x="0" y="5"/>
                </a:cxn>
                <a:cxn ang="0">
                  <a:pos x="27" y="0"/>
                </a:cxn>
                <a:cxn ang="0">
                  <a:pos x="27" y="0"/>
                </a:cxn>
              </a:cxnLst>
              <a:rect l="0" t="0" r="r" b="b"/>
              <a:pathLst>
                <a:path w="52" h="13">
                  <a:moveTo>
                    <a:pt x="27" y="0"/>
                  </a:moveTo>
                  <a:lnTo>
                    <a:pt x="52" y="9"/>
                  </a:lnTo>
                  <a:lnTo>
                    <a:pt x="25" y="13"/>
                  </a:lnTo>
                  <a:lnTo>
                    <a:pt x="0" y="5"/>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86" name="Freeform 94"/>
            <p:cNvSpPr>
              <a:spLocks/>
            </p:cNvSpPr>
            <p:nvPr/>
          </p:nvSpPr>
          <p:spPr bwMode="auto">
            <a:xfrm>
              <a:off x="2379" y="1791"/>
              <a:ext cx="52" cy="13"/>
            </a:xfrm>
            <a:custGeom>
              <a:avLst/>
              <a:gdLst/>
              <a:ahLst/>
              <a:cxnLst>
                <a:cxn ang="0">
                  <a:pos x="27" y="0"/>
                </a:cxn>
                <a:cxn ang="0">
                  <a:pos x="52" y="9"/>
                </a:cxn>
                <a:cxn ang="0">
                  <a:pos x="25" y="13"/>
                </a:cxn>
                <a:cxn ang="0">
                  <a:pos x="0" y="5"/>
                </a:cxn>
                <a:cxn ang="0">
                  <a:pos x="27" y="0"/>
                </a:cxn>
                <a:cxn ang="0">
                  <a:pos x="27" y="0"/>
                </a:cxn>
              </a:cxnLst>
              <a:rect l="0" t="0" r="r" b="b"/>
              <a:pathLst>
                <a:path w="52" h="13">
                  <a:moveTo>
                    <a:pt x="27" y="0"/>
                  </a:moveTo>
                  <a:lnTo>
                    <a:pt x="52" y="9"/>
                  </a:lnTo>
                  <a:lnTo>
                    <a:pt x="25" y="13"/>
                  </a:lnTo>
                  <a:lnTo>
                    <a:pt x="0" y="5"/>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87" name="Freeform 95"/>
            <p:cNvSpPr>
              <a:spLocks/>
            </p:cNvSpPr>
            <p:nvPr/>
          </p:nvSpPr>
          <p:spPr bwMode="auto">
            <a:xfrm>
              <a:off x="2422" y="1783"/>
              <a:ext cx="52" cy="14"/>
            </a:xfrm>
            <a:custGeom>
              <a:avLst/>
              <a:gdLst/>
              <a:ahLst/>
              <a:cxnLst>
                <a:cxn ang="0">
                  <a:pos x="28" y="0"/>
                </a:cxn>
                <a:cxn ang="0">
                  <a:pos x="52" y="9"/>
                </a:cxn>
                <a:cxn ang="0">
                  <a:pos x="24" y="14"/>
                </a:cxn>
                <a:cxn ang="0">
                  <a:pos x="0" y="5"/>
                </a:cxn>
                <a:cxn ang="0">
                  <a:pos x="28" y="0"/>
                </a:cxn>
                <a:cxn ang="0">
                  <a:pos x="28" y="0"/>
                </a:cxn>
              </a:cxnLst>
              <a:rect l="0" t="0" r="r" b="b"/>
              <a:pathLst>
                <a:path w="52" h="14">
                  <a:moveTo>
                    <a:pt x="28" y="0"/>
                  </a:moveTo>
                  <a:lnTo>
                    <a:pt x="52" y="9"/>
                  </a:lnTo>
                  <a:lnTo>
                    <a:pt x="24" y="14"/>
                  </a:lnTo>
                  <a:lnTo>
                    <a:pt x="0" y="5"/>
                  </a:lnTo>
                  <a:lnTo>
                    <a:pt x="28" y="0"/>
                  </a:lnTo>
                  <a:lnTo>
                    <a:pt x="28"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88" name="Freeform 96"/>
            <p:cNvSpPr>
              <a:spLocks/>
            </p:cNvSpPr>
            <p:nvPr/>
          </p:nvSpPr>
          <p:spPr bwMode="auto">
            <a:xfrm>
              <a:off x="2422" y="1783"/>
              <a:ext cx="52" cy="14"/>
            </a:xfrm>
            <a:custGeom>
              <a:avLst/>
              <a:gdLst/>
              <a:ahLst/>
              <a:cxnLst>
                <a:cxn ang="0">
                  <a:pos x="28" y="0"/>
                </a:cxn>
                <a:cxn ang="0">
                  <a:pos x="52" y="9"/>
                </a:cxn>
                <a:cxn ang="0">
                  <a:pos x="24" y="14"/>
                </a:cxn>
                <a:cxn ang="0">
                  <a:pos x="0" y="5"/>
                </a:cxn>
                <a:cxn ang="0">
                  <a:pos x="28" y="0"/>
                </a:cxn>
                <a:cxn ang="0">
                  <a:pos x="28" y="0"/>
                </a:cxn>
              </a:cxnLst>
              <a:rect l="0" t="0" r="r" b="b"/>
              <a:pathLst>
                <a:path w="52" h="14">
                  <a:moveTo>
                    <a:pt x="28" y="0"/>
                  </a:moveTo>
                  <a:lnTo>
                    <a:pt x="52" y="9"/>
                  </a:lnTo>
                  <a:lnTo>
                    <a:pt x="24" y="14"/>
                  </a:lnTo>
                  <a:lnTo>
                    <a:pt x="0" y="5"/>
                  </a:lnTo>
                  <a:lnTo>
                    <a:pt x="28" y="0"/>
                  </a:lnTo>
                  <a:lnTo>
                    <a:pt x="28"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89" name="Freeform 97"/>
            <p:cNvSpPr>
              <a:spLocks/>
            </p:cNvSpPr>
            <p:nvPr/>
          </p:nvSpPr>
          <p:spPr bwMode="auto">
            <a:xfrm>
              <a:off x="2465" y="1777"/>
              <a:ext cx="51" cy="13"/>
            </a:xfrm>
            <a:custGeom>
              <a:avLst/>
              <a:gdLst/>
              <a:ahLst/>
              <a:cxnLst>
                <a:cxn ang="0">
                  <a:pos x="27" y="0"/>
                </a:cxn>
                <a:cxn ang="0">
                  <a:pos x="51" y="8"/>
                </a:cxn>
                <a:cxn ang="0">
                  <a:pos x="23" y="13"/>
                </a:cxn>
                <a:cxn ang="0">
                  <a:pos x="0" y="4"/>
                </a:cxn>
                <a:cxn ang="0">
                  <a:pos x="27" y="0"/>
                </a:cxn>
                <a:cxn ang="0">
                  <a:pos x="27" y="0"/>
                </a:cxn>
              </a:cxnLst>
              <a:rect l="0" t="0" r="r" b="b"/>
              <a:pathLst>
                <a:path w="51" h="13">
                  <a:moveTo>
                    <a:pt x="27" y="0"/>
                  </a:moveTo>
                  <a:lnTo>
                    <a:pt x="51" y="8"/>
                  </a:lnTo>
                  <a:lnTo>
                    <a:pt x="23" y="13"/>
                  </a:lnTo>
                  <a:lnTo>
                    <a:pt x="0" y="4"/>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90" name="Freeform 98"/>
            <p:cNvSpPr>
              <a:spLocks/>
            </p:cNvSpPr>
            <p:nvPr/>
          </p:nvSpPr>
          <p:spPr bwMode="auto">
            <a:xfrm>
              <a:off x="2465" y="1777"/>
              <a:ext cx="51" cy="13"/>
            </a:xfrm>
            <a:custGeom>
              <a:avLst/>
              <a:gdLst/>
              <a:ahLst/>
              <a:cxnLst>
                <a:cxn ang="0">
                  <a:pos x="27" y="0"/>
                </a:cxn>
                <a:cxn ang="0">
                  <a:pos x="51" y="8"/>
                </a:cxn>
                <a:cxn ang="0">
                  <a:pos x="23" y="13"/>
                </a:cxn>
                <a:cxn ang="0">
                  <a:pos x="0" y="4"/>
                </a:cxn>
                <a:cxn ang="0">
                  <a:pos x="27" y="0"/>
                </a:cxn>
                <a:cxn ang="0">
                  <a:pos x="27" y="0"/>
                </a:cxn>
              </a:cxnLst>
              <a:rect l="0" t="0" r="r" b="b"/>
              <a:pathLst>
                <a:path w="51" h="13">
                  <a:moveTo>
                    <a:pt x="27" y="0"/>
                  </a:moveTo>
                  <a:lnTo>
                    <a:pt x="51" y="8"/>
                  </a:lnTo>
                  <a:lnTo>
                    <a:pt x="23" y="13"/>
                  </a:lnTo>
                  <a:lnTo>
                    <a:pt x="0" y="4"/>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91" name="Freeform 99"/>
            <p:cNvSpPr>
              <a:spLocks/>
            </p:cNvSpPr>
            <p:nvPr/>
          </p:nvSpPr>
          <p:spPr bwMode="auto">
            <a:xfrm>
              <a:off x="2506" y="1770"/>
              <a:ext cx="52" cy="12"/>
            </a:xfrm>
            <a:custGeom>
              <a:avLst/>
              <a:gdLst/>
              <a:ahLst/>
              <a:cxnLst>
                <a:cxn ang="0">
                  <a:pos x="28" y="0"/>
                </a:cxn>
                <a:cxn ang="0">
                  <a:pos x="52" y="8"/>
                </a:cxn>
                <a:cxn ang="0">
                  <a:pos x="26" y="12"/>
                </a:cxn>
                <a:cxn ang="0">
                  <a:pos x="0" y="4"/>
                </a:cxn>
                <a:cxn ang="0">
                  <a:pos x="28" y="0"/>
                </a:cxn>
                <a:cxn ang="0">
                  <a:pos x="28" y="0"/>
                </a:cxn>
              </a:cxnLst>
              <a:rect l="0" t="0" r="r" b="b"/>
              <a:pathLst>
                <a:path w="52" h="12">
                  <a:moveTo>
                    <a:pt x="28" y="0"/>
                  </a:moveTo>
                  <a:lnTo>
                    <a:pt x="52" y="8"/>
                  </a:lnTo>
                  <a:lnTo>
                    <a:pt x="26" y="12"/>
                  </a:lnTo>
                  <a:lnTo>
                    <a:pt x="0" y="4"/>
                  </a:lnTo>
                  <a:lnTo>
                    <a:pt x="28" y="0"/>
                  </a:lnTo>
                  <a:lnTo>
                    <a:pt x="28"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92" name="Freeform 100"/>
            <p:cNvSpPr>
              <a:spLocks/>
            </p:cNvSpPr>
            <p:nvPr/>
          </p:nvSpPr>
          <p:spPr bwMode="auto">
            <a:xfrm>
              <a:off x="2506" y="1770"/>
              <a:ext cx="52" cy="12"/>
            </a:xfrm>
            <a:custGeom>
              <a:avLst/>
              <a:gdLst/>
              <a:ahLst/>
              <a:cxnLst>
                <a:cxn ang="0">
                  <a:pos x="28" y="0"/>
                </a:cxn>
                <a:cxn ang="0">
                  <a:pos x="52" y="8"/>
                </a:cxn>
                <a:cxn ang="0">
                  <a:pos x="26" y="12"/>
                </a:cxn>
                <a:cxn ang="0">
                  <a:pos x="0" y="4"/>
                </a:cxn>
                <a:cxn ang="0">
                  <a:pos x="28" y="0"/>
                </a:cxn>
                <a:cxn ang="0">
                  <a:pos x="28" y="0"/>
                </a:cxn>
              </a:cxnLst>
              <a:rect l="0" t="0" r="r" b="b"/>
              <a:pathLst>
                <a:path w="52" h="12">
                  <a:moveTo>
                    <a:pt x="28" y="0"/>
                  </a:moveTo>
                  <a:lnTo>
                    <a:pt x="52" y="8"/>
                  </a:lnTo>
                  <a:lnTo>
                    <a:pt x="26" y="12"/>
                  </a:lnTo>
                  <a:lnTo>
                    <a:pt x="0" y="4"/>
                  </a:lnTo>
                  <a:lnTo>
                    <a:pt x="28" y="0"/>
                  </a:lnTo>
                  <a:lnTo>
                    <a:pt x="28"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93" name="Freeform 101"/>
            <p:cNvSpPr>
              <a:spLocks/>
            </p:cNvSpPr>
            <p:nvPr/>
          </p:nvSpPr>
          <p:spPr bwMode="auto">
            <a:xfrm>
              <a:off x="2549" y="1762"/>
              <a:ext cx="52" cy="12"/>
            </a:xfrm>
            <a:custGeom>
              <a:avLst/>
              <a:gdLst/>
              <a:ahLst/>
              <a:cxnLst>
                <a:cxn ang="0">
                  <a:pos x="29" y="0"/>
                </a:cxn>
                <a:cxn ang="0">
                  <a:pos x="52" y="9"/>
                </a:cxn>
                <a:cxn ang="0">
                  <a:pos x="25" y="12"/>
                </a:cxn>
                <a:cxn ang="0">
                  <a:pos x="0" y="5"/>
                </a:cxn>
                <a:cxn ang="0">
                  <a:pos x="29" y="0"/>
                </a:cxn>
                <a:cxn ang="0">
                  <a:pos x="29" y="0"/>
                </a:cxn>
              </a:cxnLst>
              <a:rect l="0" t="0" r="r" b="b"/>
              <a:pathLst>
                <a:path w="52" h="12">
                  <a:moveTo>
                    <a:pt x="29" y="0"/>
                  </a:moveTo>
                  <a:lnTo>
                    <a:pt x="52" y="9"/>
                  </a:lnTo>
                  <a:lnTo>
                    <a:pt x="25" y="12"/>
                  </a:lnTo>
                  <a:lnTo>
                    <a:pt x="0" y="5"/>
                  </a:lnTo>
                  <a:lnTo>
                    <a:pt x="29" y="0"/>
                  </a:lnTo>
                  <a:lnTo>
                    <a:pt x="29"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94" name="Freeform 102"/>
            <p:cNvSpPr>
              <a:spLocks/>
            </p:cNvSpPr>
            <p:nvPr/>
          </p:nvSpPr>
          <p:spPr bwMode="auto">
            <a:xfrm>
              <a:off x="2549" y="1762"/>
              <a:ext cx="52" cy="12"/>
            </a:xfrm>
            <a:custGeom>
              <a:avLst/>
              <a:gdLst/>
              <a:ahLst/>
              <a:cxnLst>
                <a:cxn ang="0">
                  <a:pos x="29" y="0"/>
                </a:cxn>
                <a:cxn ang="0">
                  <a:pos x="52" y="9"/>
                </a:cxn>
                <a:cxn ang="0">
                  <a:pos x="25" y="12"/>
                </a:cxn>
                <a:cxn ang="0">
                  <a:pos x="0" y="5"/>
                </a:cxn>
                <a:cxn ang="0">
                  <a:pos x="29" y="0"/>
                </a:cxn>
                <a:cxn ang="0">
                  <a:pos x="29" y="0"/>
                </a:cxn>
              </a:cxnLst>
              <a:rect l="0" t="0" r="r" b="b"/>
              <a:pathLst>
                <a:path w="52" h="12">
                  <a:moveTo>
                    <a:pt x="29" y="0"/>
                  </a:moveTo>
                  <a:lnTo>
                    <a:pt x="52" y="9"/>
                  </a:lnTo>
                  <a:lnTo>
                    <a:pt x="25" y="12"/>
                  </a:lnTo>
                  <a:lnTo>
                    <a:pt x="0" y="5"/>
                  </a:lnTo>
                  <a:lnTo>
                    <a:pt x="29" y="0"/>
                  </a:lnTo>
                  <a:lnTo>
                    <a:pt x="29"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95" name="Freeform 103"/>
            <p:cNvSpPr>
              <a:spLocks/>
            </p:cNvSpPr>
            <p:nvPr/>
          </p:nvSpPr>
          <p:spPr bwMode="auto">
            <a:xfrm>
              <a:off x="2592" y="1755"/>
              <a:ext cx="51" cy="13"/>
            </a:xfrm>
            <a:custGeom>
              <a:avLst/>
              <a:gdLst/>
              <a:ahLst/>
              <a:cxnLst>
                <a:cxn ang="0">
                  <a:pos x="27" y="0"/>
                </a:cxn>
                <a:cxn ang="0">
                  <a:pos x="51" y="8"/>
                </a:cxn>
                <a:cxn ang="0">
                  <a:pos x="24" y="13"/>
                </a:cxn>
                <a:cxn ang="0">
                  <a:pos x="0" y="5"/>
                </a:cxn>
                <a:cxn ang="0">
                  <a:pos x="27" y="0"/>
                </a:cxn>
                <a:cxn ang="0">
                  <a:pos x="27" y="0"/>
                </a:cxn>
              </a:cxnLst>
              <a:rect l="0" t="0" r="r" b="b"/>
              <a:pathLst>
                <a:path w="51" h="13">
                  <a:moveTo>
                    <a:pt x="27" y="0"/>
                  </a:moveTo>
                  <a:lnTo>
                    <a:pt x="51" y="8"/>
                  </a:lnTo>
                  <a:lnTo>
                    <a:pt x="24" y="13"/>
                  </a:lnTo>
                  <a:lnTo>
                    <a:pt x="0" y="5"/>
                  </a:lnTo>
                  <a:lnTo>
                    <a:pt x="27" y="0"/>
                  </a:lnTo>
                  <a:lnTo>
                    <a:pt x="27"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96" name="Freeform 104"/>
            <p:cNvSpPr>
              <a:spLocks/>
            </p:cNvSpPr>
            <p:nvPr/>
          </p:nvSpPr>
          <p:spPr bwMode="auto">
            <a:xfrm>
              <a:off x="2592" y="1755"/>
              <a:ext cx="51" cy="13"/>
            </a:xfrm>
            <a:custGeom>
              <a:avLst/>
              <a:gdLst/>
              <a:ahLst/>
              <a:cxnLst>
                <a:cxn ang="0">
                  <a:pos x="27" y="0"/>
                </a:cxn>
                <a:cxn ang="0">
                  <a:pos x="51" y="8"/>
                </a:cxn>
                <a:cxn ang="0">
                  <a:pos x="24" y="13"/>
                </a:cxn>
                <a:cxn ang="0">
                  <a:pos x="0" y="5"/>
                </a:cxn>
                <a:cxn ang="0">
                  <a:pos x="27" y="0"/>
                </a:cxn>
                <a:cxn ang="0">
                  <a:pos x="27" y="0"/>
                </a:cxn>
              </a:cxnLst>
              <a:rect l="0" t="0" r="r" b="b"/>
              <a:pathLst>
                <a:path w="51" h="13">
                  <a:moveTo>
                    <a:pt x="27" y="0"/>
                  </a:moveTo>
                  <a:lnTo>
                    <a:pt x="51" y="8"/>
                  </a:lnTo>
                  <a:lnTo>
                    <a:pt x="24" y="13"/>
                  </a:lnTo>
                  <a:lnTo>
                    <a:pt x="0" y="5"/>
                  </a:lnTo>
                  <a:lnTo>
                    <a:pt x="27" y="0"/>
                  </a:lnTo>
                  <a:lnTo>
                    <a:pt x="27" y="0"/>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97" name="Freeform 105"/>
            <p:cNvSpPr>
              <a:spLocks/>
            </p:cNvSpPr>
            <p:nvPr/>
          </p:nvSpPr>
          <p:spPr bwMode="auto">
            <a:xfrm>
              <a:off x="2133" y="1669"/>
              <a:ext cx="250" cy="57"/>
            </a:xfrm>
            <a:custGeom>
              <a:avLst/>
              <a:gdLst/>
              <a:ahLst/>
              <a:cxnLst>
                <a:cxn ang="0">
                  <a:pos x="250" y="26"/>
                </a:cxn>
                <a:cxn ang="0">
                  <a:pos x="181" y="0"/>
                </a:cxn>
                <a:cxn ang="0">
                  <a:pos x="0" y="31"/>
                </a:cxn>
                <a:cxn ang="0">
                  <a:pos x="73" y="57"/>
                </a:cxn>
                <a:cxn ang="0">
                  <a:pos x="250" y="26"/>
                </a:cxn>
                <a:cxn ang="0">
                  <a:pos x="250" y="26"/>
                </a:cxn>
              </a:cxnLst>
              <a:rect l="0" t="0" r="r" b="b"/>
              <a:pathLst>
                <a:path w="250" h="57">
                  <a:moveTo>
                    <a:pt x="250" y="26"/>
                  </a:moveTo>
                  <a:lnTo>
                    <a:pt x="181" y="0"/>
                  </a:lnTo>
                  <a:lnTo>
                    <a:pt x="0" y="31"/>
                  </a:lnTo>
                  <a:lnTo>
                    <a:pt x="73" y="57"/>
                  </a:lnTo>
                  <a:lnTo>
                    <a:pt x="250" y="26"/>
                  </a:lnTo>
                  <a:lnTo>
                    <a:pt x="250" y="26"/>
                  </a:lnTo>
                  <a:close/>
                </a:path>
              </a:pathLst>
            </a:custGeom>
            <a:solidFill>
              <a:srgbClr val="F7F7F7"/>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98" name="Freeform 106"/>
            <p:cNvSpPr>
              <a:spLocks/>
            </p:cNvSpPr>
            <p:nvPr/>
          </p:nvSpPr>
          <p:spPr bwMode="auto">
            <a:xfrm>
              <a:off x="2054" y="1262"/>
              <a:ext cx="407" cy="151"/>
            </a:xfrm>
            <a:custGeom>
              <a:avLst/>
              <a:gdLst/>
              <a:ahLst/>
              <a:cxnLst>
                <a:cxn ang="0">
                  <a:pos x="0" y="151"/>
                </a:cxn>
                <a:cxn ang="0">
                  <a:pos x="407" y="79"/>
                </a:cxn>
                <a:cxn ang="0">
                  <a:pos x="407" y="6"/>
                </a:cxn>
                <a:cxn ang="0">
                  <a:pos x="391" y="0"/>
                </a:cxn>
                <a:cxn ang="0">
                  <a:pos x="374" y="0"/>
                </a:cxn>
                <a:cxn ang="0">
                  <a:pos x="330" y="1"/>
                </a:cxn>
                <a:cxn ang="0">
                  <a:pos x="300" y="4"/>
                </a:cxn>
                <a:cxn ang="0">
                  <a:pos x="268" y="7"/>
                </a:cxn>
                <a:cxn ang="0">
                  <a:pos x="232" y="10"/>
                </a:cxn>
                <a:cxn ang="0">
                  <a:pos x="197" y="16"/>
                </a:cxn>
                <a:cxn ang="0">
                  <a:pos x="197" y="16"/>
                </a:cxn>
                <a:cxn ang="0">
                  <a:pos x="159" y="24"/>
                </a:cxn>
                <a:cxn ang="0">
                  <a:pos x="122" y="32"/>
                </a:cxn>
                <a:cxn ang="0">
                  <a:pos x="88" y="41"/>
                </a:cxn>
                <a:cxn ang="0">
                  <a:pos x="59" y="50"/>
                </a:cxn>
                <a:cxn ang="0">
                  <a:pos x="15" y="63"/>
                </a:cxn>
                <a:cxn ang="0">
                  <a:pos x="0" y="69"/>
                </a:cxn>
                <a:cxn ang="0">
                  <a:pos x="0" y="69"/>
                </a:cxn>
                <a:cxn ang="0">
                  <a:pos x="0" y="151"/>
                </a:cxn>
                <a:cxn ang="0">
                  <a:pos x="0" y="151"/>
                </a:cxn>
              </a:cxnLst>
              <a:rect l="0" t="0" r="r" b="b"/>
              <a:pathLst>
                <a:path w="407" h="151">
                  <a:moveTo>
                    <a:pt x="0" y="151"/>
                  </a:moveTo>
                  <a:lnTo>
                    <a:pt x="407" y="79"/>
                  </a:lnTo>
                  <a:lnTo>
                    <a:pt x="407" y="6"/>
                  </a:lnTo>
                  <a:lnTo>
                    <a:pt x="391" y="0"/>
                  </a:lnTo>
                  <a:lnTo>
                    <a:pt x="374" y="0"/>
                  </a:lnTo>
                  <a:lnTo>
                    <a:pt x="330" y="1"/>
                  </a:lnTo>
                  <a:lnTo>
                    <a:pt x="300" y="4"/>
                  </a:lnTo>
                  <a:lnTo>
                    <a:pt x="268" y="7"/>
                  </a:lnTo>
                  <a:lnTo>
                    <a:pt x="232" y="10"/>
                  </a:lnTo>
                  <a:lnTo>
                    <a:pt x="197" y="16"/>
                  </a:lnTo>
                  <a:lnTo>
                    <a:pt x="197" y="16"/>
                  </a:lnTo>
                  <a:lnTo>
                    <a:pt x="159" y="24"/>
                  </a:lnTo>
                  <a:lnTo>
                    <a:pt x="122" y="32"/>
                  </a:lnTo>
                  <a:lnTo>
                    <a:pt x="88" y="41"/>
                  </a:lnTo>
                  <a:lnTo>
                    <a:pt x="59" y="50"/>
                  </a:lnTo>
                  <a:lnTo>
                    <a:pt x="15" y="63"/>
                  </a:lnTo>
                  <a:lnTo>
                    <a:pt x="0" y="69"/>
                  </a:lnTo>
                  <a:lnTo>
                    <a:pt x="0" y="69"/>
                  </a:lnTo>
                  <a:lnTo>
                    <a:pt x="0" y="151"/>
                  </a:lnTo>
                  <a:lnTo>
                    <a:pt x="0" y="151"/>
                  </a:lnTo>
                  <a:close/>
                </a:path>
              </a:pathLst>
            </a:custGeom>
            <a:solidFill>
              <a:srgbClr val="F7F7F7"/>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499" name="Freeform 107"/>
            <p:cNvSpPr>
              <a:spLocks/>
            </p:cNvSpPr>
            <p:nvPr/>
          </p:nvSpPr>
          <p:spPr bwMode="auto">
            <a:xfrm>
              <a:off x="2132" y="1700"/>
              <a:ext cx="74" cy="37"/>
            </a:xfrm>
            <a:custGeom>
              <a:avLst/>
              <a:gdLst/>
              <a:ahLst/>
              <a:cxnLst>
                <a:cxn ang="0">
                  <a:pos x="74" y="37"/>
                </a:cxn>
                <a:cxn ang="0">
                  <a:pos x="74" y="27"/>
                </a:cxn>
                <a:cxn ang="0">
                  <a:pos x="0" y="0"/>
                </a:cxn>
                <a:cxn ang="0">
                  <a:pos x="0" y="10"/>
                </a:cxn>
                <a:cxn ang="0">
                  <a:pos x="74" y="37"/>
                </a:cxn>
                <a:cxn ang="0">
                  <a:pos x="74" y="37"/>
                </a:cxn>
              </a:cxnLst>
              <a:rect l="0" t="0" r="r" b="b"/>
              <a:pathLst>
                <a:path w="74" h="37">
                  <a:moveTo>
                    <a:pt x="74" y="37"/>
                  </a:moveTo>
                  <a:lnTo>
                    <a:pt x="74" y="27"/>
                  </a:lnTo>
                  <a:lnTo>
                    <a:pt x="0" y="0"/>
                  </a:lnTo>
                  <a:lnTo>
                    <a:pt x="0" y="10"/>
                  </a:lnTo>
                  <a:lnTo>
                    <a:pt x="74" y="37"/>
                  </a:lnTo>
                  <a:lnTo>
                    <a:pt x="74" y="37"/>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00" name="Freeform 108"/>
            <p:cNvSpPr>
              <a:spLocks/>
            </p:cNvSpPr>
            <p:nvPr/>
          </p:nvSpPr>
          <p:spPr bwMode="auto">
            <a:xfrm>
              <a:off x="2206" y="1696"/>
              <a:ext cx="176" cy="40"/>
            </a:xfrm>
            <a:custGeom>
              <a:avLst/>
              <a:gdLst/>
              <a:ahLst/>
              <a:cxnLst>
                <a:cxn ang="0">
                  <a:pos x="176" y="8"/>
                </a:cxn>
                <a:cxn ang="0">
                  <a:pos x="176" y="0"/>
                </a:cxn>
                <a:cxn ang="0">
                  <a:pos x="0" y="31"/>
                </a:cxn>
                <a:cxn ang="0">
                  <a:pos x="0" y="40"/>
                </a:cxn>
                <a:cxn ang="0">
                  <a:pos x="176" y="8"/>
                </a:cxn>
                <a:cxn ang="0">
                  <a:pos x="176" y="8"/>
                </a:cxn>
              </a:cxnLst>
              <a:rect l="0" t="0" r="r" b="b"/>
              <a:pathLst>
                <a:path w="176" h="40">
                  <a:moveTo>
                    <a:pt x="176" y="8"/>
                  </a:moveTo>
                  <a:lnTo>
                    <a:pt x="176" y="0"/>
                  </a:lnTo>
                  <a:lnTo>
                    <a:pt x="0" y="31"/>
                  </a:lnTo>
                  <a:lnTo>
                    <a:pt x="0" y="40"/>
                  </a:lnTo>
                  <a:lnTo>
                    <a:pt x="176" y="8"/>
                  </a:lnTo>
                  <a:lnTo>
                    <a:pt x="176" y="8"/>
                  </a:lnTo>
                  <a:close/>
                </a:path>
              </a:pathLst>
            </a:custGeom>
            <a:solidFill>
              <a:srgbClr val="F7F7F7"/>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01" name="Freeform 109"/>
            <p:cNvSpPr>
              <a:spLocks/>
            </p:cNvSpPr>
            <p:nvPr/>
          </p:nvSpPr>
          <p:spPr bwMode="auto">
            <a:xfrm>
              <a:off x="2195" y="1658"/>
              <a:ext cx="15" cy="42"/>
            </a:xfrm>
            <a:custGeom>
              <a:avLst/>
              <a:gdLst/>
              <a:ahLst/>
              <a:cxnLst>
                <a:cxn ang="0">
                  <a:pos x="15" y="42"/>
                </a:cxn>
                <a:cxn ang="0">
                  <a:pos x="15" y="5"/>
                </a:cxn>
                <a:cxn ang="0">
                  <a:pos x="0" y="0"/>
                </a:cxn>
                <a:cxn ang="0">
                  <a:pos x="0" y="38"/>
                </a:cxn>
                <a:cxn ang="0">
                  <a:pos x="15" y="42"/>
                </a:cxn>
                <a:cxn ang="0">
                  <a:pos x="15" y="42"/>
                </a:cxn>
              </a:cxnLst>
              <a:rect l="0" t="0" r="r" b="b"/>
              <a:pathLst>
                <a:path w="15" h="42">
                  <a:moveTo>
                    <a:pt x="15" y="42"/>
                  </a:moveTo>
                  <a:lnTo>
                    <a:pt x="15" y="5"/>
                  </a:lnTo>
                  <a:lnTo>
                    <a:pt x="0" y="0"/>
                  </a:lnTo>
                  <a:lnTo>
                    <a:pt x="0" y="38"/>
                  </a:lnTo>
                  <a:lnTo>
                    <a:pt x="15" y="42"/>
                  </a:lnTo>
                  <a:lnTo>
                    <a:pt x="15" y="42"/>
                  </a:lnTo>
                  <a:close/>
                </a:path>
              </a:pathLst>
            </a:custGeom>
            <a:solidFill>
              <a:srgbClr val="E5E5E5"/>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02" name="Freeform 110"/>
            <p:cNvSpPr>
              <a:spLocks/>
            </p:cNvSpPr>
            <p:nvPr/>
          </p:nvSpPr>
          <p:spPr bwMode="auto">
            <a:xfrm>
              <a:off x="2210" y="1647"/>
              <a:ext cx="82" cy="54"/>
            </a:xfrm>
            <a:custGeom>
              <a:avLst/>
              <a:gdLst/>
              <a:ahLst/>
              <a:cxnLst>
                <a:cxn ang="0">
                  <a:pos x="82" y="40"/>
                </a:cxn>
                <a:cxn ang="0">
                  <a:pos x="82" y="0"/>
                </a:cxn>
                <a:cxn ang="0">
                  <a:pos x="0" y="15"/>
                </a:cxn>
                <a:cxn ang="0">
                  <a:pos x="0" y="54"/>
                </a:cxn>
                <a:cxn ang="0">
                  <a:pos x="82" y="40"/>
                </a:cxn>
                <a:cxn ang="0">
                  <a:pos x="82" y="40"/>
                </a:cxn>
              </a:cxnLst>
              <a:rect l="0" t="0" r="r" b="b"/>
              <a:pathLst>
                <a:path w="82" h="54">
                  <a:moveTo>
                    <a:pt x="82" y="40"/>
                  </a:moveTo>
                  <a:lnTo>
                    <a:pt x="82" y="0"/>
                  </a:lnTo>
                  <a:lnTo>
                    <a:pt x="0" y="15"/>
                  </a:lnTo>
                  <a:lnTo>
                    <a:pt x="0" y="54"/>
                  </a:lnTo>
                  <a:lnTo>
                    <a:pt x="82" y="40"/>
                  </a:lnTo>
                  <a:lnTo>
                    <a:pt x="82" y="4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03" name="Freeform 111"/>
            <p:cNvSpPr>
              <a:spLocks/>
            </p:cNvSpPr>
            <p:nvPr/>
          </p:nvSpPr>
          <p:spPr bwMode="auto">
            <a:xfrm>
              <a:off x="2132" y="1695"/>
              <a:ext cx="252" cy="31"/>
            </a:xfrm>
            <a:custGeom>
              <a:avLst/>
              <a:gdLst/>
              <a:ahLst/>
              <a:cxnLst>
                <a:cxn ang="0">
                  <a:pos x="252" y="0"/>
                </a:cxn>
                <a:cxn ang="0">
                  <a:pos x="252" y="0"/>
                </a:cxn>
                <a:cxn ang="0">
                  <a:pos x="74" y="31"/>
                </a:cxn>
                <a:cxn ang="0">
                  <a:pos x="0" y="5"/>
                </a:cxn>
              </a:cxnLst>
              <a:rect l="0" t="0" r="r" b="b"/>
              <a:pathLst>
                <a:path w="252" h="31">
                  <a:moveTo>
                    <a:pt x="252" y="0"/>
                  </a:moveTo>
                  <a:lnTo>
                    <a:pt x="252" y="0"/>
                  </a:lnTo>
                  <a:lnTo>
                    <a:pt x="74" y="31"/>
                  </a:lnTo>
                  <a:lnTo>
                    <a:pt x="0" y="5"/>
                  </a:lnTo>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04" name="Freeform 112"/>
            <p:cNvSpPr>
              <a:spLocks/>
            </p:cNvSpPr>
            <p:nvPr/>
          </p:nvSpPr>
          <p:spPr bwMode="auto">
            <a:xfrm>
              <a:off x="2053" y="1331"/>
              <a:ext cx="16" cy="348"/>
            </a:xfrm>
            <a:custGeom>
              <a:avLst/>
              <a:gdLst/>
              <a:ahLst/>
              <a:cxnLst>
                <a:cxn ang="0">
                  <a:pos x="16" y="348"/>
                </a:cxn>
                <a:cxn ang="0">
                  <a:pos x="16" y="9"/>
                </a:cxn>
                <a:cxn ang="0">
                  <a:pos x="0" y="0"/>
                </a:cxn>
                <a:cxn ang="0">
                  <a:pos x="0" y="338"/>
                </a:cxn>
                <a:cxn ang="0">
                  <a:pos x="16" y="348"/>
                </a:cxn>
                <a:cxn ang="0">
                  <a:pos x="16" y="348"/>
                </a:cxn>
              </a:cxnLst>
              <a:rect l="0" t="0" r="r" b="b"/>
              <a:pathLst>
                <a:path w="16" h="348">
                  <a:moveTo>
                    <a:pt x="16" y="348"/>
                  </a:moveTo>
                  <a:lnTo>
                    <a:pt x="16" y="9"/>
                  </a:lnTo>
                  <a:lnTo>
                    <a:pt x="0" y="0"/>
                  </a:lnTo>
                  <a:lnTo>
                    <a:pt x="0" y="338"/>
                  </a:lnTo>
                  <a:lnTo>
                    <a:pt x="16" y="348"/>
                  </a:lnTo>
                  <a:lnTo>
                    <a:pt x="16" y="348"/>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05" name="Freeform 113"/>
            <p:cNvSpPr>
              <a:spLocks/>
            </p:cNvSpPr>
            <p:nvPr/>
          </p:nvSpPr>
          <p:spPr bwMode="auto">
            <a:xfrm>
              <a:off x="2069" y="1271"/>
              <a:ext cx="394" cy="406"/>
            </a:xfrm>
            <a:custGeom>
              <a:avLst/>
              <a:gdLst/>
              <a:ahLst/>
              <a:cxnLst>
                <a:cxn ang="0">
                  <a:pos x="394" y="337"/>
                </a:cxn>
                <a:cxn ang="0">
                  <a:pos x="394" y="0"/>
                </a:cxn>
                <a:cxn ang="0">
                  <a:pos x="376" y="0"/>
                </a:cxn>
                <a:cxn ang="0">
                  <a:pos x="333" y="1"/>
                </a:cxn>
                <a:cxn ang="0">
                  <a:pos x="303" y="2"/>
                </a:cxn>
                <a:cxn ang="0">
                  <a:pos x="269" y="6"/>
                </a:cxn>
                <a:cxn ang="0">
                  <a:pos x="232" y="11"/>
                </a:cxn>
                <a:cxn ang="0">
                  <a:pos x="193" y="16"/>
                </a:cxn>
                <a:cxn ang="0">
                  <a:pos x="193" y="16"/>
                </a:cxn>
                <a:cxn ang="0">
                  <a:pos x="155" y="23"/>
                </a:cxn>
                <a:cxn ang="0">
                  <a:pos x="119" y="32"/>
                </a:cxn>
                <a:cxn ang="0">
                  <a:pos x="87" y="41"/>
                </a:cxn>
                <a:cxn ang="0">
                  <a:pos x="58" y="50"/>
                </a:cxn>
                <a:cxn ang="0">
                  <a:pos x="17" y="63"/>
                </a:cxn>
                <a:cxn ang="0">
                  <a:pos x="0" y="69"/>
                </a:cxn>
                <a:cxn ang="0">
                  <a:pos x="0" y="69"/>
                </a:cxn>
                <a:cxn ang="0">
                  <a:pos x="0" y="406"/>
                </a:cxn>
                <a:cxn ang="0">
                  <a:pos x="19" y="405"/>
                </a:cxn>
                <a:cxn ang="0">
                  <a:pos x="68" y="402"/>
                </a:cxn>
                <a:cxn ang="0">
                  <a:pos x="99" y="398"/>
                </a:cxn>
                <a:cxn ang="0">
                  <a:pos x="132" y="396"/>
                </a:cxn>
                <a:cxn ang="0">
                  <a:pos x="168" y="391"/>
                </a:cxn>
                <a:cxn ang="0">
                  <a:pos x="203" y="385"/>
                </a:cxn>
                <a:cxn ang="0">
                  <a:pos x="203" y="385"/>
                </a:cxn>
                <a:cxn ang="0">
                  <a:pos x="240" y="378"/>
                </a:cxn>
                <a:cxn ang="0">
                  <a:pos x="275" y="369"/>
                </a:cxn>
                <a:cxn ang="0">
                  <a:pos x="335" y="353"/>
                </a:cxn>
                <a:cxn ang="0">
                  <a:pos x="377" y="342"/>
                </a:cxn>
                <a:cxn ang="0">
                  <a:pos x="394" y="337"/>
                </a:cxn>
                <a:cxn ang="0">
                  <a:pos x="394" y="337"/>
                </a:cxn>
                <a:cxn ang="0">
                  <a:pos x="394" y="337"/>
                </a:cxn>
              </a:cxnLst>
              <a:rect l="0" t="0" r="r" b="b"/>
              <a:pathLst>
                <a:path w="394" h="406">
                  <a:moveTo>
                    <a:pt x="394" y="337"/>
                  </a:moveTo>
                  <a:lnTo>
                    <a:pt x="394" y="0"/>
                  </a:lnTo>
                  <a:lnTo>
                    <a:pt x="376" y="0"/>
                  </a:lnTo>
                  <a:lnTo>
                    <a:pt x="333" y="1"/>
                  </a:lnTo>
                  <a:lnTo>
                    <a:pt x="303" y="2"/>
                  </a:lnTo>
                  <a:lnTo>
                    <a:pt x="269" y="6"/>
                  </a:lnTo>
                  <a:lnTo>
                    <a:pt x="232" y="11"/>
                  </a:lnTo>
                  <a:lnTo>
                    <a:pt x="193" y="16"/>
                  </a:lnTo>
                  <a:lnTo>
                    <a:pt x="193" y="16"/>
                  </a:lnTo>
                  <a:lnTo>
                    <a:pt x="155" y="23"/>
                  </a:lnTo>
                  <a:lnTo>
                    <a:pt x="119" y="32"/>
                  </a:lnTo>
                  <a:lnTo>
                    <a:pt x="87" y="41"/>
                  </a:lnTo>
                  <a:lnTo>
                    <a:pt x="58" y="50"/>
                  </a:lnTo>
                  <a:lnTo>
                    <a:pt x="17" y="63"/>
                  </a:lnTo>
                  <a:lnTo>
                    <a:pt x="0" y="69"/>
                  </a:lnTo>
                  <a:lnTo>
                    <a:pt x="0" y="69"/>
                  </a:lnTo>
                  <a:lnTo>
                    <a:pt x="0" y="406"/>
                  </a:lnTo>
                  <a:lnTo>
                    <a:pt x="19" y="405"/>
                  </a:lnTo>
                  <a:lnTo>
                    <a:pt x="68" y="402"/>
                  </a:lnTo>
                  <a:lnTo>
                    <a:pt x="99" y="398"/>
                  </a:lnTo>
                  <a:lnTo>
                    <a:pt x="132" y="396"/>
                  </a:lnTo>
                  <a:lnTo>
                    <a:pt x="168" y="391"/>
                  </a:lnTo>
                  <a:lnTo>
                    <a:pt x="203" y="385"/>
                  </a:lnTo>
                  <a:lnTo>
                    <a:pt x="203" y="385"/>
                  </a:lnTo>
                  <a:lnTo>
                    <a:pt x="240" y="378"/>
                  </a:lnTo>
                  <a:lnTo>
                    <a:pt x="275" y="369"/>
                  </a:lnTo>
                  <a:lnTo>
                    <a:pt x="335" y="353"/>
                  </a:lnTo>
                  <a:lnTo>
                    <a:pt x="377" y="342"/>
                  </a:lnTo>
                  <a:lnTo>
                    <a:pt x="394" y="337"/>
                  </a:lnTo>
                  <a:lnTo>
                    <a:pt x="394" y="337"/>
                  </a:lnTo>
                  <a:lnTo>
                    <a:pt x="394" y="337"/>
                  </a:lnTo>
                  <a:close/>
                </a:path>
              </a:pathLst>
            </a:custGeom>
            <a:solidFill>
              <a:srgbClr val="F7F7F7"/>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06" name="Freeform 114"/>
            <p:cNvSpPr>
              <a:spLocks/>
            </p:cNvSpPr>
            <p:nvPr/>
          </p:nvSpPr>
          <p:spPr bwMode="auto">
            <a:xfrm>
              <a:off x="2069" y="1271"/>
              <a:ext cx="394" cy="406"/>
            </a:xfrm>
            <a:custGeom>
              <a:avLst/>
              <a:gdLst/>
              <a:ahLst/>
              <a:cxnLst>
                <a:cxn ang="0">
                  <a:pos x="394" y="337"/>
                </a:cxn>
                <a:cxn ang="0">
                  <a:pos x="394" y="0"/>
                </a:cxn>
                <a:cxn ang="0">
                  <a:pos x="376" y="0"/>
                </a:cxn>
                <a:cxn ang="0">
                  <a:pos x="333" y="1"/>
                </a:cxn>
                <a:cxn ang="0">
                  <a:pos x="303" y="2"/>
                </a:cxn>
                <a:cxn ang="0">
                  <a:pos x="269" y="6"/>
                </a:cxn>
                <a:cxn ang="0">
                  <a:pos x="232" y="11"/>
                </a:cxn>
                <a:cxn ang="0">
                  <a:pos x="193" y="16"/>
                </a:cxn>
                <a:cxn ang="0">
                  <a:pos x="193" y="16"/>
                </a:cxn>
                <a:cxn ang="0">
                  <a:pos x="155" y="23"/>
                </a:cxn>
                <a:cxn ang="0">
                  <a:pos x="119" y="32"/>
                </a:cxn>
                <a:cxn ang="0">
                  <a:pos x="87" y="41"/>
                </a:cxn>
                <a:cxn ang="0">
                  <a:pos x="58" y="50"/>
                </a:cxn>
                <a:cxn ang="0">
                  <a:pos x="17" y="63"/>
                </a:cxn>
                <a:cxn ang="0">
                  <a:pos x="0" y="69"/>
                </a:cxn>
                <a:cxn ang="0">
                  <a:pos x="0" y="69"/>
                </a:cxn>
                <a:cxn ang="0">
                  <a:pos x="0" y="406"/>
                </a:cxn>
                <a:cxn ang="0">
                  <a:pos x="19" y="405"/>
                </a:cxn>
                <a:cxn ang="0">
                  <a:pos x="68" y="402"/>
                </a:cxn>
                <a:cxn ang="0">
                  <a:pos x="99" y="398"/>
                </a:cxn>
                <a:cxn ang="0">
                  <a:pos x="132" y="396"/>
                </a:cxn>
                <a:cxn ang="0">
                  <a:pos x="168" y="391"/>
                </a:cxn>
                <a:cxn ang="0">
                  <a:pos x="203" y="385"/>
                </a:cxn>
                <a:cxn ang="0">
                  <a:pos x="203" y="385"/>
                </a:cxn>
                <a:cxn ang="0">
                  <a:pos x="240" y="378"/>
                </a:cxn>
                <a:cxn ang="0">
                  <a:pos x="275" y="369"/>
                </a:cxn>
                <a:cxn ang="0">
                  <a:pos x="335" y="353"/>
                </a:cxn>
                <a:cxn ang="0">
                  <a:pos x="377" y="342"/>
                </a:cxn>
                <a:cxn ang="0">
                  <a:pos x="394" y="337"/>
                </a:cxn>
                <a:cxn ang="0">
                  <a:pos x="394" y="337"/>
                </a:cxn>
                <a:cxn ang="0">
                  <a:pos x="394" y="337"/>
                </a:cxn>
              </a:cxnLst>
              <a:rect l="0" t="0" r="r" b="b"/>
              <a:pathLst>
                <a:path w="394" h="406">
                  <a:moveTo>
                    <a:pt x="394" y="337"/>
                  </a:moveTo>
                  <a:lnTo>
                    <a:pt x="394" y="0"/>
                  </a:lnTo>
                  <a:lnTo>
                    <a:pt x="376" y="0"/>
                  </a:lnTo>
                  <a:lnTo>
                    <a:pt x="333" y="1"/>
                  </a:lnTo>
                  <a:lnTo>
                    <a:pt x="303" y="2"/>
                  </a:lnTo>
                  <a:lnTo>
                    <a:pt x="269" y="6"/>
                  </a:lnTo>
                  <a:lnTo>
                    <a:pt x="232" y="11"/>
                  </a:lnTo>
                  <a:lnTo>
                    <a:pt x="193" y="16"/>
                  </a:lnTo>
                  <a:lnTo>
                    <a:pt x="193" y="16"/>
                  </a:lnTo>
                  <a:lnTo>
                    <a:pt x="155" y="23"/>
                  </a:lnTo>
                  <a:lnTo>
                    <a:pt x="119" y="32"/>
                  </a:lnTo>
                  <a:lnTo>
                    <a:pt x="87" y="41"/>
                  </a:lnTo>
                  <a:lnTo>
                    <a:pt x="58" y="50"/>
                  </a:lnTo>
                  <a:lnTo>
                    <a:pt x="17" y="63"/>
                  </a:lnTo>
                  <a:lnTo>
                    <a:pt x="0" y="69"/>
                  </a:lnTo>
                  <a:lnTo>
                    <a:pt x="0" y="69"/>
                  </a:lnTo>
                  <a:lnTo>
                    <a:pt x="0" y="406"/>
                  </a:lnTo>
                  <a:lnTo>
                    <a:pt x="19" y="405"/>
                  </a:lnTo>
                  <a:lnTo>
                    <a:pt x="68" y="402"/>
                  </a:lnTo>
                  <a:lnTo>
                    <a:pt x="99" y="398"/>
                  </a:lnTo>
                  <a:lnTo>
                    <a:pt x="132" y="396"/>
                  </a:lnTo>
                  <a:lnTo>
                    <a:pt x="168" y="391"/>
                  </a:lnTo>
                  <a:lnTo>
                    <a:pt x="203" y="385"/>
                  </a:lnTo>
                  <a:lnTo>
                    <a:pt x="203" y="385"/>
                  </a:lnTo>
                  <a:lnTo>
                    <a:pt x="240" y="378"/>
                  </a:lnTo>
                  <a:lnTo>
                    <a:pt x="275" y="369"/>
                  </a:lnTo>
                  <a:lnTo>
                    <a:pt x="335" y="353"/>
                  </a:lnTo>
                  <a:lnTo>
                    <a:pt x="377" y="342"/>
                  </a:lnTo>
                  <a:lnTo>
                    <a:pt x="394" y="337"/>
                  </a:lnTo>
                  <a:lnTo>
                    <a:pt x="394" y="337"/>
                  </a:lnTo>
                  <a:lnTo>
                    <a:pt x="394" y="337"/>
                  </a:lnTo>
                  <a:close/>
                </a:path>
              </a:pathLst>
            </a:custGeom>
            <a:noFill/>
            <a:ln w="2"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07" name="Freeform 115"/>
            <p:cNvSpPr>
              <a:spLocks/>
            </p:cNvSpPr>
            <p:nvPr/>
          </p:nvSpPr>
          <p:spPr bwMode="auto">
            <a:xfrm>
              <a:off x="2109" y="1299"/>
              <a:ext cx="320" cy="327"/>
            </a:xfrm>
            <a:custGeom>
              <a:avLst/>
              <a:gdLst/>
              <a:ahLst/>
              <a:cxnLst>
                <a:cxn ang="0">
                  <a:pos x="320" y="270"/>
                </a:cxn>
                <a:cxn ang="0">
                  <a:pos x="320" y="0"/>
                </a:cxn>
                <a:cxn ang="0">
                  <a:pos x="0" y="55"/>
                </a:cxn>
                <a:cxn ang="0">
                  <a:pos x="0" y="327"/>
                </a:cxn>
                <a:cxn ang="0">
                  <a:pos x="320" y="270"/>
                </a:cxn>
                <a:cxn ang="0">
                  <a:pos x="320" y="270"/>
                </a:cxn>
              </a:cxnLst>
              <a:rect l="0" t="0" r="r" b="b"/>
              <a:pathLst>
                <a:path w="320" h="327">
                  <a:moveTo>
                    <a:pt x="320" y="270"/>
                  </a:moveTo>
                  <a:lnTo>
                    <a:pt x="320" y="0"/>
                  </a:lnTo>
                  <a:lnTo>
                    <a:pt x="0" y="55"/>
                  </a:lnTo>
                  <a:lnTo>
                    <a:pt x="0" y="327"/>
                  </a:lnTo>
                  <a:lnTo>
                    <a:pt x="320" y="270"/>
                  </a:lnTo>
                  <a:lnTo>
                    <a:pt x="320" y="270"/>
                  </a:lnTo>
                  <a:close/>
                </a:path>
              </a:pathLst>
            </a:custGeom>
            <a:solidFill>
              <a:srgbClr val="4573B3"/>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08" name="Freeform 116"/>
            <p:cNvSpPr>
              <a:spLocks/>
            </p:cNvSpPr>
            <p:nvPr/>
          </p:nvSpPr>
          <p:spPr bwMode="auto">
            <a:xfrm>
              <a:off x="2109" y="1299"/>
              <a:ext cx="320" cy="327"/>
            </a:xfrm>
            <a:custGeom>
              <a:avLst/>
              <a:gdLst/>
              <a:ahLst/>
              <a:cxnLst>
                <a:cxn ang="0">
                  <a:pos x="320" y="270"/>
                </a:cxn>
                <a:cxn ang="0">
                  <a:pos x="320" y="0"/>
                </a:cxn>
                <a:cxn ang="0">
                  <a:pos x="0" y="55"/>
                </a:cxn>
                <a:cxn ang="0">
                  <a:pos x="0" y="327"/>
                </a:cxn>
                <a:cxn ang="0">
                  <a:pos x="320" y="270"/>
                </a:cxn>
                <a:cxn ang="0">
                  <a:pos x="320" y="270"/>
                </a:cxn>
              </a:cxnLst>
              <a:rect l="0" t="0" r="r" b="b"/>
              <a:pathLst>
                <a:path w="320" h="327">
                  <a:moveTo>
                    <a:pt x="320" y="270"/>
                  </a:moveTo>
                  <a:lnTo>
                    <a:pt x="320" y="0"/>
                  </a:lnTo>
                  <a:lnTo>
                    <a:pt x="0" y="55"/>
                  </a:lnTo>
                  <a:lnTo>
                    <a:pt x="0" y="327"/>
                  </a:lnTo>
                  <a:lnTo>
                    <a:pt x="320" y="270"/>
                  </a:lnTo>
                  <a:lnTo>
                    <a:pt x="320" y="270"/>
                  </a:lnTo>
                  <a:close/>
                </a:path>
              </a:pathLst>
            </a:custGeom>
            <a:noFill/>
            <a:ln w="3" cap="flat">
              <a:solidFill>
                <a:srgbClr val="CCCCCC"/>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09" name="Freeform 117"/>
            <p:cNvSpPr>
              <a:spLocks/>
            </p:cNvSpPr>
            <p:nvPr/>
          </p:nvSpPr>
          <p:spPr bwMode="auto">
            <a:xfrm>
              <a:off x="2053" y="1262"/>
              <a:ext cx="410" cy="475"/>
            </a:xfrm>
            <a:custGeom>
              <a:avLst/>
              <a:gdLst/>
              <a:ahLst/>
              <a:cxnLst>
                <a:cxn ang="0">
                  <a:pos x="410" y="9"/>
                </a:cxn>
                <a:cxn ang="0">
                  <a:pos x="393" y="0"/>
                </a:cxn>
                <a:cxn ang="0">
                  <a:pos x="376" y="0"/>
                </a:cxn>
                <a:cxn ang="0">
                  <a:pos x="332" y="1"/>
                </a:cxn>
                <a:cxn ang="0">
                  <a:pos x="303" y="2"/>
                </a:cxn>
                <a:cxn ang="0">
                  <a:pos x="270" y="6"/>
                </a:cxn>
                <a:cxn ang="0">
                  <a:pos x="237" y="10"/>
                </a:cxn>
                <a:cxn ang="0">
                  <a:pos x="201" y="15"/>
                </a:cxn>
                <a:cxn ang="0">
                  <a:pos x="201" y="15"/>
                </a:cxn>
                <a:cxn ang="0">
                  <a:pos x="166" y="22"/>
                </a:cxn>
                <a:cxn ang="0">
                  <a:pos x="130" y="30"/>
                </a:cxn>
                <a:cxn ang="0">
                  <a:pos x="97" y="39"/>
                </a:cxn>
                <a:cxn ang="0">
                  <a:pos x="66" y="48"/>
                </a:cxn>
                <a:cxn ang="0">
                  <a:pos x="18" y="63"/>
                </a:cxn>
                <a:cxn ang="0">
                  <a:pos x="0" y="69"/>
                </a:cxn>
                <a:cxn ang="0">
                  <a:pos x="0" y="69"/>
                </a:cxn>
                <a:cxn ang="0">
                  <a:pos x="0" y="407"/>
                </a:cxn>
                <a:cxn ang="0">
                  <a:pos x="16" y="416"/>
                </a:cxn>
                <a:cxn ang="0">
                  <a:pos x="138" y="407"/>
                </a:cxn>
                <a:cxn ang="0">
                  <a:pos x="138" y="428"/>
                </a:cxn>
                <a:cxn ang="0">
                  <a:pos x="79" y="438"/>
                </a:cxn>
                <a:cxn ang="0">
                  <a:pos x="79" y="448"/>
                </a:cxn>
                <a:cxn ang="0">
                  <a:pos x="153" y="475"/>
                </a:cxn>
                <a:cxn ang="0">
                  <a:pos x="330" y="443"/>
                </a:cxn>
                <a:cxn ang="0">
                  <a:pos x="330" y="432"/>
                </a:cxn>
                <a:cxn ang="0">
                  <a:pos x="261" y="406"/>
                </a:cxn>
                <a:cxn ang="0">
                  <a:pos x="242" y="409"/>
                </a:cxn>
                <a:cxn ang="0">
                  <a:pos x="242" y="391"/>
                </a:cxn>
                <a:cxn ang="0">
                  <a:pos x="410" y="347"/>
                </a:cxn>
                <a:cxn ang="0">
                  <a:pos x="410" y="9"/>
                </a:cxn>
                <a:cxn ang="0">
                  <a:pos x="410" y="9"/>
                </a:cxn>
              </a:cxnLst>
              <a:rect l="0" t="0" r="r" b="b"/>
              <a:pathLst>
                <a:path w="410" h="475">
                  <a:moveTo>
                    <a:pt x="410" y="9"/>
                  </a:moveTo>
                  <a:lnTo>
                    <a:pt x="393" y="0"/>
                  </a:lnTo>
                  <a:lnTo>
                    <a:pt x="376" y="0"/>
                  </a:lnTo>
                  <a:lnTo>
                    <a:pt x="332" y="1"/>
                  </a:lnTo>
                  <a:lnTo>
                    <a:pt x="303" y="2"/>
                  </a:lnTo>
                  <a:lnTo>
                    <a:pt x="270" y="6"/>
                  </a:lnTo>
                  <a:lnTo>
                    <a:pt x="237" y="10"/>
                  </a:lnTo>
                  <a:lnTo>
                    <a:pt x="201" y="15"/>
                  </a:lnTo>
                  <a:lnTo>
                    <a:pt x="201" y="15"/>
                  </a:lnTo>
                  <a:lnTo>
                    <a:pt x="166" y="22"/>
                  </a:lnTo>
                  <a:lnTo>
                    <a:pt x="130" y="30"/>
                  </a:lnTo>
                  <a:lnTo>
                    <a:pt x="97" y="39"/>
                  </a:lnTo>
                  <a:lnTo>
                    <a:pt x="66" y="48"/>
                  </a:lnTo>
                  <a:lnTo>
                    <a:pt x="18" y="63"/>
                  </a:lnTo>
                  <a:lnTo>
                    <a:pt x="0" y="69"/>
                  </a:lnTo>
                  <a:lnTo>
                    <a:pt x="0" y="69"/>
                  </a:lnTo>
                  <a:lnTo>
                    <a:pt x="0" y="407"/>
                  </a:lnTo>
                  <a:lnTo>
                    <a:pt x="16" y="416"/>
                  </a:lnTo>
                  <a:lnTo>
                    <a:pt x="138" y="407"/>
                  </a:lnTo>
                  <a:lnTo>
                    <a:pt x="138" y="428"/>
                  </a:lnTo>
                  <a:lnTo>
                    <a:pt x="79" y="438"/>
                  </a:lnTo>
                  <a:lnTo>
                    <a:pt x="79" y="448"/>
                  </a:lnTo>
                  <a:lnTo>
                    <a:pt x="153" y="475"/>
                  </a:lnTo>
                  <a:lnTo>
                    <a:pt x="330" y="443"/>
                  </a:lnTo>
                  <a:lnTo>
                    <a:pt x="330" y="432"/>
                  </a:lnTo>
                  <a:lnTo>
                    <a:pt x="261" y="406"/>
                  </a:lnTo>
                  <a:lnTo>
                    <a:pt x="242" y="409"/>
                  </a:lnTo>
                  <a:lnTo>
                    <a:pt x="242" y="391"/>
                  </a:lnTo>
                  <a:lnTo>
                    <a:pt x="410" y="347"/>
                  </a:lnTo>
                  <a:lnTo>
                    <a:pt x="410" y="9"/>
                  </a:lnTo>
                  <a:lnTo>
                    <a:pt x="410" y="9"/>
                  </a:lnTo>
                  <a:close/>
                </a:path>
              </a:pathLst>
            </a:custGeom>
            <a:no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10" name="Freeform 118"/>
            <p:cNvSpPr>
              <a:spLocks/>
            </p:cNvSpPr>
            <p:nvPr/>
          </p:nvSpPr>
          <p:spPr bwMode="auto">
            <a:xfrm>
              <a:off x="2142" y="1589"/>
              <a:ext cx="260" cy="70"/>
            </a:xfrm>
            <a:custGeom>
              <a:avLst/>
              <a:gdLst/>
              <a:ahLst/>
              <a:cxnLst>
                <a:cxn ang="0">
                  <a:pos x="260" y="0"/>
                </a:cxn>
                <a:cxn ang="0">
                  <a:pos x="260" y="24"/>
                </a:cxn>
                <a:cxn ang="0">
                  <a:pos x="212" y="37"/>
                </a:cxn>
                <a:cxn ang="0">
                  <a:pos x="168" y="47"/>
                </a:cxn>
                <a:cxn ang="0">
                  <a:pos x="130" y="55"/>
                </a:cxn>
                <a:cxn ang="0">
                  <a:pos x="130" y="55"/>
                </a:cxn>
                <a:cxn ang="0">
                  <a:pos x="99" y="60"/>
                </a:cxn>
                <a:cxn ang="0">
                  <a:pos x="72" y="64"/>
                </a:cxn>
                <a:cxn ang="0">
                  <a:pos x="32" y="69"/>
                </a:cxn>
                <a:cxn ang="0">
                  <a:pos x="8" y="70"/>
                </a:cxn>
                <a:cxn ang="0">
                  <a:pos x="0" y="70"/>
                </a:cxn>
                <a:cxn ang="0">
                  <a:pos x="0" y="70"/>
                </a:cxn>
                <a:cxn ang="0">
                  <a:pos x="0" y="46"/>
                </a:cxn>
                <a:cxn ang="0">
                  <a:pos x="260" y="0"/>
                </a:cxn>
                <a:cxn ang="0">
                  <a:pos x="260" y="0"/>
                </a:cxn>
              </a:cxnLst>
              <a:rect l="0" t="0" r="r" b="b"/>
              <a:pathLst>
                <a:path w="260" h="70">
                  <a:moveTo>
                    <a:pt x="260" y="0"/>
                  </a:moveTo>
                  <a:lnTo>
                    <a:pt x="260" y="24"/>
                  </a:lnTo>
                  <a:lnTo>
                    <a:pt x="212" y="37"/>
                  </a:lnTo>
                  <a:lnTo>
                    <a:pt x="168" y="47"/>
                  </a:lnTo>
                  <a:lnTo>
                    <a:pt x="130" y="55"/>
                  </a:lnTo>
                  <a:lnTo>
                    <a:pt x="130" y="55"/>
                  </a:lnTo>
                  <a:lnTo>
                    <a:pt x="99" y="60"/>
                  </a:lnTo>
                  <a:lnTo>
                    <a:pt x="72" y="64"/>
                  </a:lnTo>
                  <a:lnTo>
                    <a:pt x="32" y="69"/>
                  </a:lnTo>
                  <a:lnTo>
                    <a:pt x="8" y="70"/>
                  </a:lnTo>
                  <a:lnTo>
                    <a:pt x="0" y="70"/>
                  </a:lnTo>
                  <a:lnTo>
                    <a:pt x="0" y="70"/>
                  </a:lnTo>
                  <a:lnTo>
                    <a:pt x="0" y="46"/>
                  </a:lnTo>
                  <a:lnTo>
                    <a:pt x="260" y="0"/>
                  </a:lnTo>
                  <a:lnTo>
                    <a:pt x="260" y="0"/>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11" name="Freeform 119"/>
            <p:cNvSpPr>
              <a:spLocks/>
            </p:cNvSpPr>
            <p:nvPr/>
          </p:nvSpPr>
          <p:spPr bwMode="auto">
            <a:xfrm>
              <a:off x="2154" y="1642"/>
              <a:ext cx="14" cy="7"/>
            </a:xfrm>
            <a:custGeom>
              <a:avLst/>
              <a:gdLst/>
              <a:ahLst/>
              <a:cxnLst>
                <a:cxn ang="0">
                  <a:pos x="14" y="4"/>
                </a:cxn>
                <a:cxn ang="0">
                  <a:pos x="14" y="0"/>
                </a:cxn>
                <a:cxn ang="0">
                  <a:pos x="0" y="3"/>
                </a:cxn>
                <a:cxn ang="0">
                  <a:pos x="0" y="7"/>
                </a:cxn>
                <a:cxn ang="0">
                  <a:pos x="14" y="4"/>
                </a:cxn>
                <a:cxn ang="0">
                  <a:pos x="14" y="4"/>
                </a:cxn>
              </a:cxnLst>
              <a:rect l="0" t="0" r="r" b="b"/>
              <a:pathLst>
                <a:path w="14" h="7">
                  <a:moveTo>
                    <a:pt x="14" y="4"/>
                  </a:moveTo>
                  <a:lnTo>
                    <a:pt x="14" y="0"/>
                  </a:lnTo>
                  <a:lnTo>
                    <a:pt x="0" y="3"/>
                  </a:lnTo>
                  <a:lnTo>
                    <a:pt x="0" y="7"/>
                  </a:lnTo>
                  <a:lnTo>
                    <a:pt x="14" y="4"/>
                  </a:lnTo>
                  <a:lnTo>
                    <a:pt x="14" y="4"/>
                  </a:lnTo>
                  <a:close/>
                </a:path>
              </a:pathLst>
            </a:custGeom>
            <a:solidFill>
              <a:srgbClr val="999999"/>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12" name="Freeform 120"/>
            <p:cNvSpPr>
              <a:spLocks/>
            </p:cNvSpPr>
            <p:nvPr/>
          </p:nvSpPr>
          <p:spPr bwMode="auto">
            <a:xfrm>
              <a:off x="2154" y="1642"/>
              <a:ext cx="14" cy="7"/>
            </a:xfrm>
            <a:custGeom>
              <a:avLst/>
              <a:gdLst/>
              <a:ahLst/>
              <a:cxnLst>
                <a:cxn ang="0">
                  <a:pos x="14" y="4"/>
                </a:cxn>
                <a:cxn ang="0">
                  <a:pos x="14" y="0"/>
                </a:cxn>
                <a:cxn ang="0">
                  <a:pos x="0" y="3"/>
                </a:cxn>
                <a:cxn ang="0">
                  <a:pos x="0" y="7"/>
                </a:cxn>
                <a:cxn ang="0">
                  <a:pos x="14" y="4"/>
                </a:cxn>
                <a:cxn ang="0">
                  <a:pos x="14" y="4"/>
                </a:cxn>
              </a:cxnLst>
              <a:rect l="0" t="0" r="r" b="b"/>
              <a:pathLst>
                <a:path w="14" h="7">
                  <a:moveTo>
                    <a:pt x="14" y="4"/>
                  </a:moveTo>
                  <a:lnTo>
                    <a:pt x="14" y="0"/>
                  </a:lnTo>
                  <a:lnTo>
                    <a:pt x="0" y="3"/>
                  </a:lnTo>
                  <a:lnTo>
                    <a:pt x="0" y="7"/>
                  </a:lnTo>
                  <a:lnTo>
                    <a:pt x="14" y="4"/>
                  </a:lnTo>
                  <a:lnTo>
                    <a:pt x="14" y="4"/>
                  </a:lnTo>
                  <a:close/>
                </a:path>
              </a:pathLst>
            </a:custGeom>
            <a:noFill/>
            <a:ln w="2" cap="flat">
              <a:solidFill>
                <a:srgbClr val="CCCCCC"/>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13" name="Freeform 121"/>
            <p:cNvSpPr>
              <a:spLocks/>
            </p:cNvSpPr>
            <p:nvPr/>
          </p:nvSpPr>
          <p:spPr bwMode="auto">
            <a:xfrm>
              <a:off x="2174" y="1638"/>
              <a:ext cx="16" cy="7"/>
            </a:xfrm>
            <a:custGeom>
              <a:avLst/>
              <a:gdLst/>
              <a:ahLst/>
              <a:cxnLst>
                <a:cxn ang="0">
                  <a:pos x="16" y="4"/>
                </a:cxn>
                <a:cxn ang="0">
                  <a:pos x="16" y="0"/>
                </a:cxn>
                <a:cxn ang="0">
                  <a:pos x="0" y="2"/>
                </a:cxn>
                <a:cxn ang="0">
                  <a:pos x="0" y="7"/>
                </a:cxn>
                <a:cxn ang="0">
                  <a:pos x="16" y="4"/>
                </a:cxn>
                <a:cxn ang="0">
                  <a:pos x="16" y="4"/>
                </a:cxn>
              </a:cxnLst>
              <a:rect l="0" t="0" r="r" b="b"/>
              <a:pathLst>
                <a:path w="16" h="7">
                  <a:moveTo>
                    <a:pt x="16" y="4"/>
                  </a:moveTo>
                  <a:lnTo>
                    <a:pt x="16" y="0"/>
                  </a:lnTo>
                  <a:lnTo>
                    <a:pt x="0" y="2"/>
                  </a:lnTo>
                  <a:lnTo>
                    <a:pt x="0" y="7"/>
                  </a:lnTo>
                  <a:lnTo>
                    <a:pt x="16" y="4"/>
                  </a:lnTo>
                  <a:lnTo>
                    <a:pt x="16" y="4"/>
                  </a:lnTo>
                  <a:close/>
                </a:path>
              </a:pathLst>
            </a:custGeom>
            <a:solidFill>
              <a:srgbClr val="999999"/>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14" name="Freeform 122"/>
            <p:cNvSpPr>
              <a:spLocks/>
            </p:cNvSpPr>
            <p:nvPr/>
          </p:nvSpPr>
          <p:spPr bwMode="auto">
            <a:xfrm>
              <a:off x="2174" y="1638"/>
              <a:ext cx="16" cy="7"/>
            </a:xfrm>
            <a:custGeom>
              <a:avLst/>
              <a:gdLst/>
              <a:ahLst/>
              <a:cxnLst>
                <a:cxn ang="0">
                  <a:pos x="16" y="4"/>
                </a:cxn>
                <a:cxn ang="0">
                  <a:pos x="16" y="0"/>
                </a:cxn>
                <a:cxn ang="0">
                  <a:pos x="0" y="2"/>
                </a:cxn>
                <a:cxn ang="0">
                  <a:pos x="0" y="7"/>
                </a:cxn>
                <a:cxn ang="0">
                  <a:pos x="16" y="4"/>
                </a:cxn>
                <a:cxn ang="0">
                  <a:pos x="16" y="4"/>
                </a:cxn>
              </a:cxnLst>
              <a:rect l="0" t="0" r="r" b="b"/>
              <a:pathLst>
                <a:path w="16" h="7">
                  <a:moveTo>
                    <a:pt x="16" y="4"/>
                  </a:moveTo>
                  <a:lnTo>
                    <a:pt x="16" y="0"/>
                  </a:lnTo>
                  <a:lnTo>
                    <a:pt x="0" y="2"/>
                  </a:lnTo>
                  <a:lnTo>
                    <a:pt x="0" y="7"/>
                  </a:lnTo>
                  <a:lnTo>
                    <a:pt x="16" y="4"/>
                  </a:lnTo>
                  <a:lnTo>
                    <a:pt x="16" y="4"/>
                  </a:lnTo>
                  <a:close/>
                </a:path>
              </a:pathLst>
            </a:custGeom>
            <a:noFill/>
            <a:ln w="2" cap="flat">
              <a:solidFill>
                <a:srgbClr val="CCCCCC"/>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15" name="Freeform 123"/>
            <p:cNvSpPr>
              <a:spLocks/>
            </p:cNvSpPr>
            <p:nvPr/>
          </p:nvSpPr>
          <p:spPr bwMode="auto">
            <a:xfrm>
              <a:off x="2196" y="1635"/>
              <a:ext cx="14" cy="6"/>
            </a:xfrm>
            <a:custGeom>
              <a:avLst/>
              <a:gdLst/>
              <a:ahLst/>
              <a:cxnLst>
                <a:cxn ang="0">
                  <a:pos x="14" y="3"/>
                </a:cxn>
                <a:cxn ang="0">
                  <a:pos x="14" y="0"/>
                </a:cxn>
                <a:cxn ang="0">
                  <a:pos x="0" y="2"/>
                </a:cxn>
                <a:cxn ang="0">
                  <a:pos x="0" y="6"/>
                </a:cxn>
                <a:cxn ang="0">
                  <a:pos x="14" y="3"/>
                </a:cxn>
                <a:cxn ang="0">
                  <a:pos x="14" y="3"/>
                </a:cxn>
              </a:cxnLst>
              <a:rect l="0" t="0" r="r" b="b"/>
              <a:pathLst>
                <a:path w="14" h="6">
                  <a:moveTo>
                    <a:pt x="14" y="3"/>
                  </a:moveTo>
                  <a:lnTo>
                    <a:pt x="14" y="0"/>
                  </a:lnTo>
                  <a:lnTo>
                    <a:pt x="0" y="2"/>
                  </a:lnTo>
                  <a:lnTo>
                    <a:pt x="0" y="6"/>
                  </a:lnTo>
                  <a:lnTo>
                    <a:pt x="14" y="3"/>
                  </a:lnTo>
                  <a:lnTo>
                    <a:pt x="14" y="3"/>
                  </a:lnTo>
                  <a:close/>
                </a:path>
              </a:pathLst>
            </a:custGeom>
            <a:solidFill>
              <a:srgbClr val="999999"/>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16" name="Freeform 124"/>
            <p:cNvSpPr>
              <a:spLocks/>
            </p:cNvSpPr>
            <p:nvPr/>
          </p:nvSpPr>
          <p:spPr bwMode="auto">
            <a:xfrm>
              <a:off x="2196" y="1635"/>
              <a:ext cx="14" cy="6"/>
            </a:xfrm>
            <a:custGeom>
              <a:avLst/>
              <a:gdLst/>
              <a:ahLst/>
              <a:cxnLst>
                <a:cxn ang="0">
                  <a:pos x="14" y="3"/>
                </a:cxn>
                <a:cxn ang="0">
                  <a:pos x="14" y="0"/>
                </a:cxn>
                <a:cxn ang="0">
                  <a:pos x="0" y="2"/>
                </a:cxn>
                <a:cxn ang="0">
                  <a:pos x="0" y="6"/>
                </a:cxn>
                <a:cxn ang="0">
                  <a:pos x="14" y="3"/>
                </a:cxn>
                <a:cxn ang="0">
                  <a:pos x="14" y="3"/>
                </a:cxn>
              </a:cxnLst>
              <a:rect l="0" t="0" r="r" b="b"/>
              <a:pathLst>
                <a:path w="14" h="6">
                  <a:moveTo>
                    <a:pt x="14" y="3"/>
                  </a:moveTo>
                  <a:lnTo>
                    <a:pt x="14" y="0"/>
                  </a:lnTo>
                  <a:lnTo>
                    <a:pt x="0" y="2"/>
                  </a:lnTo>
                  <a:lnTo>
                    <a:pt x="0" y="6"/>
                  </a:lnTo>
                  <a:lnTo>
                    <a:pt x="14" y="3"/>
                  </a:lnTo>
                  <a:lnTo>
                    <a:pt x="14" y="3"/>
                  </a:lnTo>
                  <a:close/>
                </a:path>
              </a:pathLst>
            </a:custGeom>
            <a:noFill/>
            <a:ln w="2" cap="flat">
              <a:solidFill>
                <a:srgbClr val="CCCCCC"/>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17" name="Freeform 125"/>
            <p:cNvSpPr>
              <a:spLocks/>
            </p:cNvSpPr>
            <p:nvPr/>
          </p:nvSpPr>
          <p:spPr bwMode="auto">
            <a:xfrm>
              <a:off x="2336" y="1609"/>
              <a:ext cx="14" cy="6"/>
            </a:xfrm>
            <a:custGeom>
              <a:avLst/>
              <a:gdLst/>
              <a:ahLst/>
              <a:cxnLst>
                <a:cxn ang="0">
                  <a:pos x="14" y="4"/>
                </a:cxn>
                <a:cxn ang="0">
                  <a:pos x="14" y="0"/>
                </a:cxn>
                <a:cxn ang="0">
                  <a:pos x="0" y="3"/>
                </a:cxn>
                <a:cxn ang="0">
                  <a:pos x="0" y="6"/>
                </a:cxn>
                <a:cxn ang="0">
                  <a:pos x="14" y="4"/>
                </a:cxn>
                <a:cxn ang="0">
                  <a:pos x="14" y="4"/>
                </a:cxn>
              </a:cxnLst>
              <a:rect l="0" t="0" r="r" b="b"/>
              <a:pathLst>
                <a:path w="14" h="6">
                  <a:moveTo>
                    <a:pt x="14" y="4"/>
                  </a:moveTo>
                  <a:lnTo>
                    <a:pt x="14" y="0"/>
                  </a:lnTo>
                  <a:lnTo>
                    <a:pt x="0" y="3"/>
                  </a:lnTo>
                  <a:lnTo>
                    <a:pt x="0" y="6"/>
                  </a:lnTo>
                  <a:lnTo>
                    <a:pt x="14" y="4"/>
                  </a:lnTo>
                  <a:lnTo>
                    <a:pt x="14" y="4"/>
                  </a:lnTo>
                  <a:close/>
                </a:path>
              </a:pathLst>
            </a:custGeom>
            <a:solidFill>
              <a:srgbClr val="999999"/>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18" name="Freeform 126"/>
            <p:cNvSpPr>
              <a:spLocks/>
            </p:cNvSpPr>
            <p:nvPr/>
          </p:nvSpPr>
          <p:spPr bwMode="auto">
            <a:xfrm>
              <a:off x="2336" y="1609"/>
              <a:ext cx="14" cy="6"/>
            </a:xfrm>
            <a:custGeom>
              <a:avLst/>
              <a:gdLst/>
              <a:ahLst/>
              <a:cxnLst>
                <a:cxn ang="0">
                  <a:pos x="14" y="4"/>
                </a:cxn>
                <a:cxn ang="0">
                  <a:pos x="14" y="0"/>
                </a:cxn>
                <a:cxn ang="0">
                  <a:pos x="0" y="3"/>
                </a:cxn>
                <a:cxn ang="0">
                  <a:pos x="0" y="6"/>
                </a:cxn>
                <a:cxn ang="0">
                  <a:pos x="14" y="4"/>
                </a:cxn>
                <a:cxn ang="0">
                  <a:pos x="14" y="4"/>
                </a:cxn>
              </a:cxnLst>
              <a:rect l="0" t="0" r="r" b="b"/>
              <a:pathLst>
                <a:path w="14" h="6">
                  <a:moveTo>
                    <a:pt x="14" y="4"/>
                  </a:moveTo>
                  <a:lnTo>
                    <a:pt x="14" y="0"/>
                  </a:lnTo>
                  <a:lnTo>
                    <a:pt x="0" y="3"/>
                  </a:lnTo>
                  <a:lnTo>
                    <a:pt x="0" y="6"/>
                  </a:lnTo>
                  <a:lnTo>
                    <a:pt x="14" y="4"/>
                  </a:lnTo>
                  <a:lnTo>
                    <a:pt x="14" y="4"/>
                  </a:lnTo>
                  <a:close/>
                </a:path>
              </a:pathLst>
            </a:custGeom>
            <a:noFill/>
            <a:ln w="2" cap="flat">
              <a:solidFill>
                <a:srgbClr val="CCCCCC"/>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19" name="Freeform 127"/>
            <p:cNvSpPr>
              <a:spLocks/>
            </p:cNvSpPr>
            <p:nvPr/>
          </p:nvSpPr>
          <p:spPr bwMode="auto">
            <a:xfrm>
              <a:off x="2358" y="1605"/>
              <a:ext cx="14" cy="7"/>
            </a:xfrm>
            <a:custGeom>
              <a:avLst/>
              <a:gdLst/>
              <a:ahLst/>
              <a:cxnLst>
                <a:cxn ang="0">
                  <a:pos x="14" y="4"/>
                </a:cxn>
                <a:cxn ang="0">
                  <a:pos x="14" y="0"/>
                </a:cxn>
                <a:cxn ang="0">
                  <a:pos x="0" y="3"/>
                </a:cxn>
                <a:cxn ang="0">
                  <a:pos x="0" y="7"/>
                </a:cxn>
                <a:cxn ang="0">
                  <a:pos x="14" y="4"/>
                </a:cxn>
                <a:cxn ang="0">
                  <a:pos x="14" y="4"/>
                </a:cxn>
              </a:cxnLst>
              <a:rect l="0" t="0" r="r" b="b"/>
              <a:pathLst>
                <a:path w="14" h="7">
                  <a:moveTo>
                    <a:pt x="14" y="4"/>
                  </a:moveTo>
                  <a:lnTo>
                    <a:pt x="14" y="0"/>
                  </a:lnTo>
                  <a:lnTo>
                    <a:pt x="0" y="3"/>
                  </a:lnTo>
                  <a:lnTo>
                    <a:pt x="0" y="7"/>
                  </a:lnTo>
                  <a:lnTo>
                    <a:pt x="14" y="4"/>
                  </a:lnTo>
                  <a:lnTo>
                    <a:pt x="14" y="4"/>
                  </a:lnTo>
                  <a:close/>
                </a:path>
              </a:pathLst>
            </a:custGeom>
            <a:solidFill>
              <a:srgbClr val="999999"/>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20" name="Freeform 128"/>
            <p:cNvSpPr>
              <a:spLocks/>
            </p:cNvSpPr>
            <p:nvPr/>
          </p:nvSpPr>
          <p:spPr bwMode="auto">
            <a:xfrm>
              <a:off x="2358" y="1605"/>
              <a:ext cx="14" cy="7"/>
            </a:xfrm>
            <a:custGeom>
              <a:avLst/>
              <a:gdLst/>
              <a:ahLst/>
              <a:cxnLst>
                <a:cxn ang="0">
                  <a:pos x="14" y="4"/>
                </a:cxn>
                <a:cxn ang="0">
                  <a:pos x="14" y="0"/>
                </a:cxn>
                <a:cxn ang="0">
                  <a:pos x="0" y="3"/>
                </a:cxn>
                <a:cxn ang="0">
                  <a:pos x="0" y="7"/>
                </a:cxn>
                <a:cxn ang="0">
                  <a:pos x="14" y="4"/>
                </a:cxn>
                <a:cxn ang="0">
                  <a:pos x="14" y="4"/>
                </a:cxn>
              </a:cxnLst>
              <a:rect l="0" t="0" r="r" b="b"/>
              <a:pathLst>
                <a:path w="14" h="7">
                  <a:moveTo>
                    <a:pt x="14" y="4"/>
                  </a:moveTo>
                  <a:lnTo>
                    <a:pt x="14" y="0"/>
                  </a:lnTo>
                  <a:lnTo>
                    <a:pt x="0" y="3"/>
                  </a:lnTo>
                  <a:lnTo>
                    <a:pt x="0" y="7"/>
                  </a:lnTo>
                  <a:lnTo>
                    <a:pt x="14" y="4"/>
                  </a:lnTo>
                  <a:lnTo>
                    <a:pt x="14" y="4"/>
                  </a:lnTo>
                  <a:close/>
                </a:path>
              </a:pathLst>
            </a:custGeom>
            <a:noFill/>
            <a:ln w="2" cap="flat">
              <a:solidFill>
                <a:srgbClr val="CCCCCC"/>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21" name="Freeform 129"/>
            <p:cNvSpPr>
              <a:spLocks/>
            </p:cNvSpPr>
            <p:nvPr/>
          </p:nvSpPr>
          <p:spPr bwMode="auto">
            <a:xfrm>
              <a:off x="2379" y="1601"/>
              <a:ext cx="14" cy="7"/>
            </a:xfrm>
            <a:custGeom>
              <a:avLst/>
              <a:gdLst/>
              <a:ahLst/>
              <a:cxnLst>
                <a:cxn ang="0">
                  <a:pos x="14" y="4"/>
                </a:cxn>
                <a:cxn ang="0">
                  <a:pos x="14" y="0"/>
                </a:cxn>
                <a:cxn ang="0">
                  <a:pos x="0" y="3"/>
                </a:cxn>
                <a:cxn ang="0">
                  <a:pos x="0" y="7"/>
                </a:cxn>
                <a:cxn ang="0">
                  <a:pos x="14" y="4"/>
                </a:cxn>
                <a:cxn ang="0">
                  <a:pos x="14" y="4"/>
                </a:cxn>
              </a:cxnLst>
              <a:rect l="0" t="0" r="r" b="b"/>
              <a:pathLst>
                <a:path w="14" h="7">
                  <a:moveTo>
                    <a:pt x="14" y="4"/>
                  </a:moveTo>
                  <a:lnTo>
                    <a:pt x="14" y="0"/>
                  </a:lnTo>
                  <a:lnTo>
                    <a:pt x="0" y="3"/>
                  </a:lnTo>
                  <a:lnTo>
                    <a:pt x="0" y="7"/>
                  </a:lnTo>
                  <a:lnTo>
                    <a:pt x="14" y="4"/>
                  </a:lnTo>
                  <a:lnTo>
                    <a:pt x="14" y="4"/>
                  </a:lnTo>
                  <a:close/>
                </a:path>
              </a:pathLst>
            </a:custGeom>
            <a:solidFill>
              <a:srgbClr val="999999"/>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22" name="Freeform 130"/>
            <p:cNvSpPr>
              <a:spLocks/>
            </p:cNvSpPr>
            <p:nvPr/>
          </p:nvSpPr>
          <p:spPr bwMode="auto">
            <a:xfrm>
              <a:off x="2379" y="1601"/>
              <a:ext cx="14" cy="7"/>
            </a:xfrm>
            <a:custGeom>
              <a:avLst/>
              <a:gdLst/>
              <a:ahLst/>
              <a:cxnLst>
                <a:cxn ang="0">
                  <a:pos x="14" y="4"/>
                </a:cxn>
                <a:cxn ang="0">
                  <a:pos x="14" y="0"/>
                </a:cxn>
                <a:cxn ang="0">
                  <a:pos x="0" y="3"/>
                </a:cxn>
                <a:cxn ang="0">
                  <a:pos x="0" y="7"/>
                </a:cxn>
                <a:cxn ang="0">
                  <a:pos x="14" y="4"/>
                </a:cxn>
                <a:cxn ang="0">
                  <a:pos x="14" y="4"/>
                </a:cxn>
              </a:cxnLst>
              <a:rect l="0" t="0" r="r" b="b"/>
              <a:pathLst>
                <a:path w="14" h="7">
                  <a:moveTo>
                    <a:pt x="14" y="4"/>
                  </a:moveTo>
                  <a:lnTo>
                    <a:pt x="14" y="0"/>
                  </a:lnTo>
                  <a:lnTo>
                    <a:pt x="0" y="3"/>
                  </a:lnTo>
                  <a:lnTo>
                    <a:pt x="0" y="7"/>
                  </a:lnTo>
                  <a:lnTo>
                    <a:pt x="14" y="4"/>
                  </a:lnTo>
                  <a:lnTo>
                    <a:pt x="14" y="4"/>
                  </a:lnTo>
                  <a:close/>
                </a:path>
              </a:pathLst>
            </a:custGeom>
            <a:noFill/>
            <a:ln w="2" cap="flat">
              <a:solidFill>
                <a:srgbClr val="CCCCCC"/>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23" name="Freeform 131"/>
            <p:cNvSpPr>
              <a:spLocks/>
            </p:cNvSpPr>
            <p:nvPr/>
          </p:nvSpPr>
          <p:spPr bwMode="auto">
            <a:xfrm>
              <a:off x="2246" y="1612"/>
              <a:ext cx="28" cy="35"/>
            </a:xfrm>
            <a:custGeom>
              <a:avLst/>
              <a:gdLst/>
              <a:ahLst/>
              <a:cxnLst>
                <a:cxn ang="0">
                  <a:pos x="28" y="30"/>
                </a:cxn>
                <a:cxn ang="0">
                  <a:pos x="28" y="0"/>
                </a:cxn>
                <a:cxn ang="0">
                  <a:pos x="0" y="5"/>
                </a:cxn>
                <a:cxn ang="0">
                  <a:pos x="0" y="35"/>
                </a:cxn>
                <a:cxn ang="0">
                  <a:pos x="28" y="30"/>
                </a:cxn>
                <a:cxn ang="0">
                  <a:pos x="28" y="30"/>
                </a:cxn>
              </a:cxnLst>
              <a:rect l="0" t="0" r="r" b="b"/>
              <a:pathLst>
                <a:path w="28" h="35">
                  <a:moveTo>
                    <a:pt x="28" y="30"/>
                  </a:moveTo>
                  <a:lnTo>
                    <a:pt x="28" y="0"/>
                  </a:lnTo>
                  <a:lnTo>
                    <a:pt x="0" y="5"/>
                  </a:lnTo>
                  <a:lnTo>
                    <a:pt x="0" y="35"/>
                  </a:lnTo>
                  <a:lnTo>
                    <a:pt x="28" y="30"/>
                  </a:lnTo>
                  <a:lnTo>
                    <a:pt x="28" y="30"/>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24" name="Freeform 132"/>
            <p:cNvSpPr>
              <a:spLocks/>
            </p:cNvSpPr>
            <p:nvPr/>
          </p:nvSpPr>
          <p:spPr bwMode="auto">
            <a:xfrm>
              <a:off x="2246" y="1612"/>
              <a:ext cx="28" cy="35"/>
            </a:xfrm>
            <a:custGeom>
              <a:avLst/>
              <a:gdLst/>
              <a:ahLst/>
              <a:cxnLst>
                <a:cxn ang="0">
                  <a:pos x="28" y="30"/>
                </a:cxn>
                <a:cxn ang="0">
                  <a:pos x="28" y="0"/>
                </a:cxn>
                <a:cxn ang="0">
                  <a:pos x="0" y="5"/>
                </a:cxn>
                <a:cxn ang="0">
                  <a:pos x="0" y="35"/>
                </a:cxn>
                <a:cxn ang="0">
                  <a:pos x="28" y="30"/>
                </a:cxn>
                <a:cxn ang="0">
                  <a:pos x="28" y="30"/>
                </a:cxn>
              </a:cxnLst>
              <a:rect l="0" t="0" r="r" b="b"/>
              <a:pathLst>
                <a:path w="28" h="35">
                  <a:moveTo>
                    <a:pt x="28" y="30"/>
                  </a:moveTo>
                  <a:lnTo>
                    <a:pt x="28" y="0"/>
                  </a:lnTo>
                  <a:lnTo>
                    <a:pt x="0" y="5"/>
                  </a:lnTo>
                  <a:lnTo>
                    <a:pt x="0" y="35"/>
                  </a:lnTo>
                  <a:lnTo>
                    <a:pt x="28" y="30"/>
                  </a:lnTo>
                  <a:lnTo>
                    <a:pt x="28" y="30"/>
                  </a:lnTo>
                  <a:close/>
                </a:path>
              </a:pathLst>
            </a:custGeom>
            <a:noFill/>
            <a:ln w="2"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25" name="Freeform 133"/>
            <p:cNvSpPr>
              <a:spLocks/>
            </p:cNvSpPr>
            <p:nvPr/>
          </p:nvSpPr>
          <p:spPr bwMode="auto">
            <a:xfrm>
              <a:off x="2274" y="1606"/>
              <a:ext cx="29" cy="36"/>
            </a:xfrm>
            <a:custGeom>
              <a:avLst/>
              <a:gdLst/>
              <a:ahLst/>
              <a:cxnLst>
                <a:cxn ang="0">
                  <a:pos x="29" y="31"/>
                </a:cxn>
                <a:cxn ang="0">
                  <a:pos x="29" y="0"/>
                </a:cxn>
                <a:cxn ang="0">
                  <a:pos x="0" y="6"/>
                </a:cxn>
                <a:cxn ang="0">
                  <a:pos x="0" y="36"/>
                </a:cxn>
                <a:cxn ang="0">
                  <a:pos x="29" y="31"/>
                </a:cxn>
                <a:cxn ang="0">
                  <a:pos x="29" y="31"/>
                </a:cxn>
              </a:cxnLst>
              <a:rect l="0" t="0" r="r" b="b"/>
              <a:pathLst>
                <a:path w="29" h="36">
                  <a:moveTo>
                    <a:pt x="29" y="31"/>
                  </a:moveTo>
                  <a:lnTo>
                    <a:pt x="29" y="0"/>
                  </a:lnTo>
                  <a:lnTo>
                    <a:pt x="0" y="6"/>
                  </a:lnTo>
                  <a:lnTo>
                    <a:pt x="0" y="36"/>
                  </a:lnTo>
                  <a:lnTo>
                    <a:pt x="29" y="31"/>
                  </a:lnTo>
                  <a:lnTo>
                    <a:pt x="29" y="31"/>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26" name="Freeform 134"/>
            <p:cNvSpPr>
              <a:spLocks/>
            </p:cNvSpPr>
            <p:nvPr/>
          </p:nvSpPr>
          <p:spPr bwMode="auto">
            <a:xfrm>
              <a:off x="2274" y="1606"/>
              <a:ext cx="29" cy="36"/>
            </a:xfrm>
            <a:custGeom>
              <a:avLst/>
              <a:gdLst/>
              <a:ahLst/>
              <a:cxnLst>
                <a:cxn ang="0">
                  <a:pos x="29" y="31"/>
                </a:cxn>
                <a:cxn ang="0">
                  <a:pos x="29" y="0"/>
                </a:cxn>
                <a:cxn ang="0">
                  <a:pos x="0" y="6"/>
                </a:cxn>
                <a:cxn ang="0">
                  <a:pos x="0" y="36"/>
                </a:cxn>
                <a:cxn ang="0">
                  <a:pos x="29" y="31"/>
                </a:cxn>
                <a:cxn ang="0">
                  <a:pos x="29" y="31"/>
                </a:cxn>
              </a:cxnLst>
              <a:rect l="0" t="0" r="r" b="b"/>
              <a:pathLst>
                <a:path w="29" h="36">
                  <a:moveTo>
                    <a:pt x="29" y="31"/>
                  </a:moveTo>
                  <a:lnTo>
                    <a:pt x="29" y="0"/>
                  </a:lnTo>
                  <a:lnTo>
                    <a:pt x="0" y="6"/>
                  </a:lnTo>
                  <a:lnTo>
                    <a:pt x="0" y="36"/>
                  </a:lnTo>
                  <a:lnTo>
                    <a:pt x="29" y="31"/>
                  </a:lnTo>
                  <a:lnTo>
                    <a:pt x="29" y="31"/>
                  </a:lnTo>
                  <a:close/>
                </a:path>
              </a:pathLst>
            </a:custGeom>
            <a:noFill/>
            <a:ln w="2"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27" name="Line 135"/>
            <p:cNvSpPr>
              <a:spLocks noChangeShapeType="1"/>
            </p:cNvSpPr>
            <p:nvPr/>
          </p:nvSpPr>
          <p:spPr bwMode="auto">
            <a:xfrm flipH="1">
              <a:off x="2135" y="1335"/>
              <a:ext cx="259" cy="46"/>
            </a:xfrm>
            <a:prstGeom prst="line">
              <a:avLst/>
            </a:prstGeom>
            <a:noFill/>
            <a:ln w="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28" name="Line 136"/>
            <p:cNvSpPr>
              <a:spLocks noChangeShapeType="1"/>
            </p:cNvSpPr>
            <p:nvPr/>
          </p:nvSpPr>
          <p:spPr bwMode="auto">
            <a:xfrm flipH="1">
              <a:off x="2135" y="1376"/>
              <a:ext cx="233" cy="41"/>
            </a:xfrm>
            <a:prstGeom prst="line">
              <a:avLst/>
            </a:prstGeom>
            <a:noFill/>
            <a:ln w="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29" name="Line 137"/>
            <p:cNvSpPr>
              <a:spLocks noChangeShapeType="1"/>
            </p:cNvSpPr>
            <p:nvPr/>
          </p:nvSpPr>
          <p:spPr bwMode="auto">
            <a:xfrm flipH="1">
              <a:off x="2135" y="1383"/>
              <a:ext cx="271" cy="48"/>
            </a:xfrm>
            <a:prstGeom prst="line">
              <a:avLst/>
            </a:prstGeom>
            <a:noFill/>
            <a:ln w="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30" name="Line 138"/>
            <p:cNvSpPr>
              <a:spLocks noChangeShapeType="1"/>
            </p:cNvSpPr>
            <p:nvPr/>
          </p:nvSpPr>
          <p:spPr bwMode="auto">
            <a:xfrm flipH="1">
              <a:off x="2135" y="1401"/>
              <a:ext cx="247" cy="44"/>
            </a:xfrm>
            <a:prstGeom prst="line">
              <a:avLst/>
            </a:prstGeom>
            <a:noFill/>
            <a:ln w="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31" name="Line 139"/>
            <p:cNvSpPr>
              <a:spLocks noChangeShapeType="1"/>
            </p:cNvSpPr>
            <p:nvPr/>
          </p:nvSpPr>
          <p:spPr bwMode="auto">
            <a:xfrm flipH="1">
              <a:off x="2135" y="1428"/>
              <a:ext cx="247" cy="44"/>
            </a:xfrm>
            <a:prstGeom prst="line">
              <a:avLst/>
            </a:prstGeom>
            <a:noFill/>
            <a:ln w="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32" name="Line 140"/>
            <p:cNvSpPr>
              <a:spLocks noChangeShapeType="1"/>
            </p:cNvSpPr>
            <p:nvPr/>
          </p:nvSpPr>
          <p:spPr bwMode="auto">
            <a:xfrm flipH="1">
              <a:off x="2135" y="1413"/>
              <a:ext cx="262" cy="45"/>
            </a:xfrm>
            <a:prstGeom prst="line">
              <a:avLst/>
            </a:prstGeom>
            <a:noFill/>
            <a:ln w="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33" name="Line 141"/>
            <p:cNvSpPr>
              <a:spLocks noChangeShapeType="1"/>
            </p:cNvSpPr>
            <p:nvPr/>
          </p:nvSpPr>
          <p:spPr bwMode="auto">
            <a:xfrm flipH="1">
              <a:off x="2135" y="1463"/>
              <a:ext cx="260" cy="45"/>
            </a:xfrm>
            <a:prstGeom prst="line">
              <a:avLst/>
            </a:prstGeom>
            <a:noFill/>
            <a:ln w="3"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grpSp>
      <p:grpSp>
        <p:nvGrpSpPr>
          <p:cNvPr id="4" name="Group 199"/>
          <p:cNvGrpSpPr>
            <a:grpSpLocks/>
          </p:cNvGrpSpPr>
          <p:nvPr/>
        </p:nvGrpSpPr>
        <p:grpSpPr bwMode="auto">
          <a:xfrm>
            <a:off x="1174750" y="1884363"/>
            <a:ext cx="708025" cy="1044575"/>
            <a:chOff x="740" y="1187"/>
            <a:chExt cx="446" cy="658"/>
          </a:xfrm>
        </p:grpSpPr>
        <p:grpSp>
          <p:nvGrpSpPr>
            <p:cNvPr id="7" name="Group 180"/>
            <p:cNvGrpSpPr>
              <a:grpSpLocks/>
            </p:cNvGrpSpPr>
            <p:nvPr/>
          </p:nvGrpSpPr>
          <p:grpSpPr bwMode="auto">
            <a:xfrm>
              <a:off x="740" y="1187"/>
              <a:ext cx="446" cy="658"/>
              <a:chOff x="740" y="1187"/>
              <a:chExt cx="446" cy="658"/>
            </a:xfrm>
          </p:grpSpPr>
          <p:pic>
            <p:nvPicPr>
              <p:cNvPr id="59535" name="Picture 143"/>
              <p:cNvPicPr>
                <a:picLocks noChangeAspect="1" noChangeArrowheads="1"/>
              </p:cNvPicPr>
              <p:nvPr/>
            </p:nvPicPr>
            <p:blipFill>
              <a:blip r:embed="rId7" cstate="print"/>
              <a:srcRect/>
              <a:stretch>
                <a:fillRect/>
              </a:stretch>
            </p:blipFill>
            <p:spPr bwMode="auto">
              <a:xfrm>
                <a:off x="982" y="1405"/>
                <a:ext cx="172" cy="67"/>
              </a:xfrm>
              <a:prstGeom prst="rect">
                <a:avLst/>
              </a:prstGeom>
              <a:noFill/>
              <a:ln w="9525">
                <a:noFill/>
                <a:miter lim="800000"/>
                <a:headEnd/>
                <a:tailEnd/>
              </a:ln>
            </p:spPr>
          </p:pic>
          <p:sp>
            <p:nvSpPr>
              <p:cNvPr id="59536" name="Freeform 144"/>
              <p:cNvSpPr>
                <a:spLocks/>
              </p:cNvSpPr>
              <p:nvPr/>
            </p:nvSpPr>
            <p:spPr bwMode="auto">
              <a:xfrm>
                <a:off x="988" y="1411"/>
                <a:ext cx="160" cy="55"/>
              </a:xfrm>
              <a:custGeom>
                <a:avLst/>
                <a:gdLst/>
                <a:ahLst/>
                <a:cxnLst>
                  <a:cxn ang="0">
                    <a:pos x="0" y="55"/>
                  </a:cxn>
                  <a:cxn ang="0">
                    <a:pos x="0" y="28"/>
                  </a:cxn>
                  <a:cxn ang="0">
                    <a:pos x="160" y="0"/>
                  </a:cxn>
                  <a:cxn ang="0">
                    <a:pos x="160" y="27"/>
                  </a:cxn>
                  <a:cxn ang="0">
                    <a:pos x="0" y="55"/>
                  </a:cxn>
                </a:cxnLst>
                <a:rect l="0" t="0" r="r" b="b"/>
                <a:pathLst>
                  <a:path w="160" h="55">
                    <a:moveTo>
                      <a:pt x="0" y="55"/>
                    </a:moveTo>
                    <a:lnTo>
                      <a:pt x="0" y="28"/>
                    </a:lnTo>
                    <a:lnTo>
                      <a:pt x="160" y="0"/>
                    </a:lnTo>
                    <a:lnTo>
                      <a:pt x="160" y="27"/>
                    </a:lnTo>
                    <a:lnTo>
                      <a:pt x="0" y="55"/>
                    </a:lnTo>
                    <a:close/>
                  </a:path>
                </a:pathLst>
              </a:custGeom>
              <a:noFill/>
              <a:ln w="1" cap="flat">
                <a:solidFill>
                  <a:srgbClr val="BFBFB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37" name="Freeform 145"/>
              <p:cNvSpPr>
                <a:spLocks/>
              </p:cNvSpPr>
              <p:nvPr/>
            </p:nvSpPr>
            <p:spPr bwMode="auto">
              <a:xfrm>
                <a:off x="992" y="1411"/>
                <a:ext cx="153" cy="42"/>
              </a:xfrm>
              <a:custGeom>
                <a:avLst/>
                <a:gdLst/>
                <a:ahLst/>
                <a:cxnLst>
                  <a:cxn ang="0">
                    <a:pos x="0" y="42"/>
                  </a:cxn>
                  <a:cxn ang="0">
                    <a:pos x="0" y="28"/>
                  </a:cxn>
                  <a:cxn ang="0">
                    <a:pos x="153" y="0"/>
                  </a:cxn>
                  <a:cxn ang="0">
                    <a:pos x="153" y="15"/>
                  </a:cxn>
                  <a:cxn ang="0">
                    <a:pos x="0" y="42"/>
                  </a:cxn>
                </a:cxnLst>
                <a:rect l="0" t="0" r="r" b="b"/>
                <a:pathLst>
                  <a:path w="153" h="42">
                    <a:moveTo>
                      <a:pt x="0" y="42"/>
                    </a:moveTo>
                    <a:lnTo>
                      <a:pt x="0" y="28"/>
                    </a:lnTo>
                    <a:lnTo>
                      <a:pt x="153" y="0"/>
                    </a:lnTo>
                    <a:lnTo>
                      <a:pt x="153" y="15"/>
                    </a:lnTo>
                    <a:lnTo>
                      <a:pt x="0" y="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38" name="Freeform 146"/>
              <p:cNvSpPr>
                <a:spLocks/>
              </p:cNvSpPr>
              <p:nvPr/>
            </p:nvSpPr>
            <p:spPr bwMode="auto">
              <a:xfrm>
                <a:off x="992" y="1411"/>
                <a:ext cx="153" cy="42"/>
              </a:xfrm>
              <a:custGeom>
                <a:avLst/>
                <a:gdLst/>
                <a:ahLst/>
                <a:cxnLst>
                  <a:cxn ang="0">
                    <a:pos x="0" y="42"/>
                  </a:cxn>
                  <a:cxn ang="0">
                    <a:pos x="0" y="28"/>
                  </a:cxn>
                  <a:cxn ang="0">
                    <a:pos x="153" y="0"/>
                  </a:cxn>
                  <a:cxn ang="0">
                    <a:pos x="153" y="15"/>
                  </a:cxn>
                  <a:cxn ang="0">
                    <a:pos x="0" y="42"/>
                  </a:cxn>
                </a:cxnLst>
                <a:rect l="0" t="0" r="r" b="b"/>
                <a:pathLst>
                  <a:path w="153" h="42">
                    <a:moveTo>
                      <a:pt x="0" y="42"/>
                    </a:moveTo>
                    <a:lnTo>
                      <a:pt x="0" y="28"/>
                    </a:lnTo>
                    <a:lnTo>
                      <a:pt x="153" y="0"/>
                    </a:lnTo>
                    <a:lnTo>
                      <a:pt x="153" y="15"/>
                    </a:lnTo>
                    <a:lnTo>
                      <a:pt x="0" y="42"/>
                    </a:lnTo>
                    <a:close/>
                  </a:path>
                </a:pathLst>
              </a:custGeom>
              <a:noFill/>
              <a:ln w="1"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39" name="Freeform 147"/>
              <p:cNvSpPr>
                <a:spLocks/>
              </p:cNvSpPr>
              <p:nvPr/>
            </p:nvSpPr>
            <p:spPr bwMode="auto">
              <a:xfrm>
                <a:off x="989" y="1435"/>
                <a:ext cx="159" cy="31"/>
              </a:xfrm>
              <a:custGeom>
                <a:avLst/>
                <a:gdLst/>
                <a:ahLst/>
                <a:cxnLst>
                  <a:cxn ang="0">
                    <a:pos x="0" y="31"/>
                  </a:cxn>
                  <a:cxn ang="0">
                    <a:pos x="0" y="28"/>
                  </a:cxn>
                  <a:cxn ang="0">
                    <a:pos x="156" y="0"/>
                  </a:cxn>
                  <a:cxn ang="0">
                    <a:pos x="159" y="2"/>
                  </a:cxn>
                  <a:cxn ang="0">
                    <a:pos x="0" y="31"/>
                  </a:cxn>
                </a:cxnLst>
                <a:rect l="0" t="0" r="r" b="b"/>
                <a:pathLst>
                  <a:path w="159" h="31">
                    <a:moveTo>
                      <a:pt x="0" y="31"/>
                    </a:moveTo>
                    <a:lnTo>
                      <a:pt x="0" y="28"/>
                    </a:lnTo>
                    <a:lnTo>
                      <a:pt x="156" y="0"/>
                    </a:lnTo>
                    <a:lnTo>
                      <a:pt x="159" y="2"/>
                    </a:lnTo>
                    <a:lnTo>
                      <a:pt x="0" y="3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40" name="Freeform 148"/>
              <p:cNvSpPr>
                <a:spLocks/>
              </p:cNvSpPr>
              <p:nvPr/>
            </p:nvSpPr>
            <p:spPr bwMode="auto">
              <a:xfrm>
                <a:off x="989" y="1435"/>
                <a:ext cx="159" cy="31"/>
              </a:xfrm>
              <a:custGeom>
                <a:avLst/>
                <a:gdLst/>
                <a:ahLst/>
                <a:cxnLst>
                  <a:cxn ang="0">
                    <a:pos x="0" y="31"/>
                  </a:cxn>
                  <a:cxn ang="0">
                    <a:pos x="0" y="28"/>
                  </a:cxn>
                  <a:cxn ang="0">
                    <a:pos x="156" y="0"/>
                  </a:cxn>
                  <a:cxn ang="0">
                    <a:pos x="159" y="2"/>
                  </a:cxn>
                  <a:cxn ang="0">
                    <a:pos x="0" y="31"/>
                  </a:cxn>
                </a:cxnLst>
                <a:rect l="0" t="0" r="r" b="b"/>
                <a:pathLst>
                  <a:path w="159" h="31">
                    <a:moveTo>
                      <a:pt x="0" y="31"/>
                    </a:moveTo>
                    <a:lnTo>
                      <a:pt x="0" y="28"/>
                    </a:lnTo>
                    <a:lnTo>
                      <a:pt x="156" y="0"/>
                    </a:lnTo>
                    <a:lnTo>
                      <a:pt x="159" y="2"/>
                    </a:lnTo>
                    <a:lnTo>
                      <a:pt x="0" y="31"/>
                    </a:lnTo>
                    <a:close/>
                  </a:path>
                </a:pathLst>
              </a:custGeom>
              <a:noFill/>
              <a:ln w="1"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pic>
            <p:nvPicPr>
              <p:cNvPr id="59541" name="Picture 149"/>
              <p:cNvPicPr>
                <a:picLocks noChangeAspect="1" noChangeArrowheads="1"/>
              </p:cNvPicPr>
              <p:nvPr/>
            </p:nvPicPr>
            <p:blipFill>
              <a:blip r:embed="rId8" cstate="print"/>
              <a:srcRect/>
              <a:stretch>
                <a:fillRect/>
              </a:stretch>
            </p:blipFill>
            <p:spPr bwMode="auto">
              <a:xfrm>
                <a:off x="1049" y="1431"/>
                <a:ext cx="37" cy="19"/>
              </a:xfrm>
              <a:prstGeom prst="rect">
                <a:avLst/>
              </a:prstGeom>
              <a:noFill/>
              <a:ln w="9525">
                <a:noFill/>
                <a:miter lim="800000"/>
                <a:headEnd/>
                <a:tailEnd/>
              </a:ln>
            </p:spPr>
          </p:pic>
          <p:sp>
            <p:nvSpPr>
              <p:cNvPr id="59542" name="Line 150"/>
              <p:cNvSpPr>
                <a:spLocks noChangeShapeType="1"/>
              </p:cNvSpPr>
              <p:nvPr/>
            </p:nvSpPr>
            <p:spPr bwMode="auto">
              <a:xfrm flipH="1">
                <a:off x="983" y="1482"/>
                <a:ext cx="171" cy="30"/>
              </a:xfrm>
              <a:prstGeom prst="line">
                <a:avLst/>
              </a:prstGeom>
              <a:noFill/>
              <a:ln w="1" cap="flat">
                <a:solidFill>
                  <a:srgbClr val="B3B3B3"/>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43" name="Line 151"/>
              <p:cNvSpPr>
                <a:spLocks noChangeShapeType="1"/>
              </p:cNvSpPr>
              <p:nvPr/>
            </p:nvSpPr>
            <p:spPr bwMode="auto">
              <a:xfrm flipV="1">
                <a:off x="983" y="1361"/>
                <a:ext cx="171" cy="31"/>
              </a:xfrm>
              <a:prstGeom prst="line">
                <a:avLst/>
              </a:prstGeom>
              <a:noFill/>
              <a:ln w="1" cap="flat">
                <a:solidFill>
                  <a:srgbClr val="B3B3B3"/>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44" name="Line 152"/>
              <p:cNvSpPr>
                <a:spLocks noChangeShapeType="1"/>
              </p:cNvSpPr>
              <p:nvPr/>
            </p:nvSpPr>
            <p:spPr bwMode="auto">
              <a:xfrm flipV="1">
                <a:off x="984" y="1390"/>
                <a:ext cx="1" cy="122"/>
              </a:xfrm>
              <a:prstGeom prst="line">
                <a:avLst/>
              </a:prstGeom>
              <a:noFill/>
              <a:ln w="1"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45" name="Freeform 153"/>
              <p:cNvSpPr>
                <a:spLocks/>
              </p:cNvSpPr>
              <p:nvPr/>
            </p:nvSpPr>
            <p:spPr bwMode="auto">
              <a:xfrm>
                <a:off x="740" y="1187"/>
                <a:ext cx="427" cy="657"/>
              </a:xfrm>
              <a:custGeom>
                <a:avLst/>
                <a:gdLst/>
                <a:ahLst/>
                <a:cxnLst>
                  <a:cxn ang="0">
                    <a:pos x="233" y="126"/>
                  </a:cxn>
                  <a:cxn ang="0">
                    <a:pos x="427" y="81"/>
                  </a:cxn>
                  <a:cxn ang="0">
                    <a:pos x="227" y="8"/>
                  </a:cxn>
                  <a:cxn ang="0">
                    <a:pos x="214" y="4"/>
                  </a:cxn>
                  <a:cxn ang="0">
                    <a:pos x="202" y="1"/>
                  </a:cxn>
                  <a:cxn ang="0">
                    <a:pos x="194" y="0"/>
                  </a:cxn>
                  <a:cxn ang="0">
                    <a:pos x="187" y="1"/>
                  </a:cxn>
                  <a:cxn ang="0">
                    <a:pos x="99" y="15"/>
                  </a:cxn>
                  <a:cxn ang="0">
                    <a:pos x="51" y="24"/>
                  </a:cxn>
                  <a:cxn ang="0">
                    <a:pos x="34" y="27"/>
                  </a:cxn>
                  <a:cxn ang="0">
                    <a:pos x="25" y="29"/>
                  </a:cxn>
                  <a:cxn ang="0">
                    <a:pos x="18" y="32"/>
                  </a:cxn>
                  <a:cxn ang="0">
                    <a:pos x="14" y="35"/>
                  </a:cxn>
                  <a:cxn ang="0">
                    <a:pos x="11" y="40"/>
                  </a:cxn>
                  <a:cxn ang="0">
                    <a:pos x="8" y="41"/>
                  </a:cxn>
                  <a:cxn ang="0">
                    <a:pos x="5" y="47"/>
                  </a:cxn>
                  <a:cxn ang="0">
                    <a:pos x="2" y="53"/>
                  </a:cxn>
                  <a:cxn ang="0">
                    <a:pos x="0" y="56"/>
                  </a:cxn>
                  <a:cxn ang="0">
                    <a:pos x="0" y="62"/>
                  </a:cxn>
                  <a:cxn ang="0">
                    <a:pos x="0" y="548"/>
                  </a:cxn>
                  <a:cxn ang="0">
                    <a:pos x="0" y="554"/>
                  </a:cxn>
                  <a:cxn ang="0">
                    <a:pos x="2" y="559"/>
                  </a:cxn>
                  <a:cxn ang="0">
                    <a:pos x="3" y="563"/>
                  </a:cxn>
                  <a:cxn ang="0">
                    <a:pos x="3" y="565"/>
                  </a:cxn>
                  <a:cxn ang="0">
                    <a:pos x="6" y="569"/>
                  </a:cxn>
                  <a:cxn ang="0">
                    <a:pos x="9" y="571"/>
                  </a:cxn>
                  <a:cxn ang="0">
                    <a:pos x="15" y="575"/>
                  </a:cxn>
                  <a:cxn ang="0">
                    <a:pos x="129" y="617"/>
                  </a:cxn>
                  <a:cxn ang="0">
                    <a:pos x="240" y="657"/>
                  </a:cxn>
                  <a:cxn ang="0">
                    <a:pos x="233" y="126"/>
                  </a:cxn>
                </a:cxnLst>
                <a:rect l="0" t="0" r="r" b="b"/>
                <a:pathLst>
                  <a:path w="427" h="657">
                    <a:moveTo>
                      <a:pt x="233" y="126"/>
                    </a:moveTo>
                    <a:lnTo>
                      <a:pt x="427" y="81"/>
                    </a:lnTo>
                    <a:lnTo>
                      <a:pt x="227" y="8"/>
                    </a:lnTo>
                    <a:lnTo>
                      <a:pt x="214" y="4"/>
                    </a:lnTo>
                    <a:lnTo>
                      <a:pt x="202" y="1"/>
                    </a:lnTo>
                    <a:lnTo>
                      <a:pt x="194" y="0"/>
                    </a:lnTo>
                    <a:lnTo>
                      <a:pt x="187" y="1"/>
                    </a:lnTo>
                    <a:lnTo>
                      <a:pt x="99" y="15"/>
                    </a:lnTo>
                    <a:lnTo>
                      <a:pt x="51" y="24"/>
                    </a:lnTo>
                    <a:lnTo>
                      <a:pt x="34" y="27"/>
                    </a:lnTo>
                    <a:lnTo>
                      <a:pt x="25" y="29"/>
                    </a:lnTo>
                    <a:lnTo>
                      <a:pt x="18" y="32"/>
                    </a:lnTo>
                    <a:lnTo>
                      <a:pt x="14" y="35"/>
                    </a:lnTo>
                    <a:lnTo>
                      <a:pt x="11" y="40"/>
                    </a:lnTo>
                    <a:lnTo>
                      <a:pt x="8" y="41"/>
                    </a:lnTo>
                    <a:lnTo>
                      <a:pt x="5" y="47"/>
                    </a:lnTo>
                    <a:lnTo>
                      <a:pt x="2" y="53"/>
                    </a:lnTo>
                    <a:lnTo>
                      <a:pt x="0" y="56"/>
                    </a:lnTo>
                    <a:lnTo>
                      <a:pt x="0" y="62"/>
                    </a:lnTo>
                    <a:lnTo>
                      <a:pt x="0" y="548"/>
                    </a:lnTo>
                    <a:lnTo>
                      <a:pt x="0" y="554"/>
                    </a:lnTo>
                    <a:lnTo>
                      <a:pt x="2" y="559"/>
                    </a:lnTo>
                    <a:lnTo>
                      <a:pt x="3" y="563"/>
                    </a:lnTo>
                    <a:lnTo>
                      <a:pt x="3" y="565"/>
                    </a:lnTo>
                    <a:lnTo>
                      <a:pt x="6" y="569"/>
                    </a:lnTo>
                    <a:lnTo>
                      <a:pt x="9" y="571"/>
                    </a:lnTo>
                    <a:lnTo>
                      <a:pt x="15" y="575"/>
                    </a:lnTo>
                    <a:lnTo>
                      <a:pt x="129" y="617"/>
                    </a:lnTo>
                    <a:lnTo>
                      <a:pt x="240" y="657"/>
                    </a:lnTo>
                    <a:lnTo>
                      <a:pt x="233" y="126"/>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46" name="Freeform 154"/>
              <p:cNvSpPr>
                <a:spLocks/>
              </p:cNvSpPr>
              <p:nvPr/>
            </p:nvSpPr>
            <p:spPr bwMode="auto">
              <a:xfrm>
                <a:off x="740" y="1187"/>
                <a:ext cx="427" cy="657"/>
              </a:xfrm>
              <a:custGeom>
                <a:avLst/>
                <a:gdLst/>
                <a:ahLst/>
                <a:cxnLst>
                  <a:cxn ang="0">
                    <a:pos x="233" y="126"/>
                  </a:cxn>
                  <a:cxn ang="0">
                    <a:pos x="427" y="81"/>
                  </a:cxn>
                  <a:cxn ang="0">
                    <a:pos x="227" y="8"/>
                  </a:cxn>
                  <a:cxn ang="0">
                    <a:pos x="214" y="4"/>
                  </a:cxn>
                  <a:cxn ang="0">
                    <a:pos x="202" y="1"/>
                  </a:cxn>
                  <a:cxn ang="0">
                    <a:pos x="194" y="0"/>
                  </a:cxn>
                  <a:cxn ang="0">
                    <a:pos x="187" y="1"/>
                  </a:cxn>
                  <a:cxn ang="0">
                    <a:pos x="99" y="15"/>
                  </a:cxn>
                  <a:cxn ang="0">
                    <a:pos x="51" y="24"/>
                  </a:cxn>
                  <a:cxn ang="0">
                    <a:pos x="34" y="27"/>
                  </a:cxn>
                  <a:cxn ang="0">
                    <a:pos x="25" y="29"/>
                  </a:cxn>
                  <a:cxn ang="0">
                    <a:pos x="18" y="32"/>
                  </a:cxn>
                  <a:cxn ang="0">
                    <a:pos x="14" y="35"/>
                  </a:cxn>
                  <a:cxn ang="0">
                    <a:pos x="11" y="40"/>
                  </a:cxn>
                  <a:cxn ang="0">
                    <a:pos x="8" y="41"/>
                  </a:cxn>
                  <a:cxn ang="0">
                    <a:pos x="5" y="47"/>
                  </a:cxn>
                  <a:cxn ang="0">
                    <a:pos x="2" y="53"/>
                  </a:cxn>
                  <a:cxn ang="0">
                    <a:pos x="0" y="56"/>
                  </a:cxn>
                  <a:cxn ang="0">
                    <a:pos x="0" y="62"/>
                  </a:cxn>
                  <a:cxn ang="0">
                    <a:pos x="0" y="548"/>
                  </a:cxn>
                  <a:cxn ang="0">
                    <a:pos x="0" y="554"/>
                  </a:cxn>
                  <a:cxn ang="0">
                    <a:pos x="2" y="559"/>
                  </a:cxn>
                  <a:cxn ang="0">
                    <a:pos x="3" y="563"/>
                  </a:cxn>
                  <a:cxn ang="0">
                    <a:pos x="3" y="565"/>
                  </a:cxn>
                  <a:cxn ang="0">
                    <a:pos x="6" y="569"/>
                  </a:cxn>
                  <a:cxn ang="0">
                    <a:pos x="9" y="571"/>
                  </a:cxn>
                  <a:cxn ang="0">
                    <a:pos x="15" y="575"/>
                  </a:cxn>
                  <a:cxn ang="0">
                    <a:pos x="129" y="617"/>
                  </a:cxn>
                  <a:cxn ang="0">
                    <a:pos x="240" y="657"/>
                  </a:cxn>
                  <a:cxn ang="0">
                    <a:pos x="233" y="126"/>
                  </a:cxn>
                </a:cxnLst>
                <a:rect l="0" t="0" r="r" b="b"/>
                <a:pathLst>
                  <a:path w="427" h="657">
                    <a:moveTo>
                      <a:pt x="233" y="126"/>
                    </a:moveTo>
                    <a:lnTo>
                      <a:pt x="427" y="81"/>
                    </a:lnTo>
                    <a:lnTo>
                      <a:pt x="227" y="8"/>
                    </a:lnTo>
                    <a:lnTo>
                      <a:pt x="214" y="4"/>
                    </a:lnTo>
                    <a:lnTo>
                      <a:pt x="202" y="1"/>
                    </a:lnTo>
                    <a:lnTo>
                      <a:pt x="194" y="0"/>
                    </a:lnTo>
                    <a:lnTo>
                      <a:pt x="187" y="1"/>
                    </a:lnTo>
                    <a:lnTo>
                      <a:pt x="99" y="15"/>
                    </a:lnTo>
                    <a:lnTo>
                      <a:pt x="51" y="24"/>
                    </a:lnTo>
                    <a:lnTo>
                      <a:pt x="34" y="27"/>
                    </a:lnTo>
                    <a:lnTo>
                      <a:pt x="25" y="29"/>
                    </a:lnTo>
                    <a:lnTo>
                      <a:pt x="18" y="32"/>
                    </a:lnTo>
                    <a:lnTo>
                      <a:pt x="14" y="35"/>
                    </a:lnTo>
                    <a:lnTo>
                      <a:pt x="11" y="40"/>
                    </a:lnTo>
                    <a:lnTo>
                      <a:pt x="8" y="41"/>
                    </a:lnTo>
                    <a:lnTo>
                      <a:pt x="5" y="47"/>
                    </a:lnTo>
                    <a:lnTo>
                      <a:pt x="2" y="53"/>
                    </a:lnTo>
                    <a:lnTo>
                      <a:pt x="0" y="56"/>
                    </a:lnTo>
                    <a:lnTo>
                      <a:pt x="0" y="62"/>
                    </a:lnTo>
                    <a:lnTo>
                      <a:pt x="0" y="548"/>
                    </a:lnTo>
                    <a:lnTo>
                      <a:pt x="0" y="554"/>
                    </a:lnTo>
                    <a:lnTo>
                      <a:pt x="2" y="559"/>
                    </a:lnTo>
                    <a:lnTo>
                      <a:pt x="3" y="563"/>
                    </a:lnTo>
                    <a:lnTo>
                      <a:pt x="3" y="565"/>
                    </a:lnTo>
                    <a:lnTo>
                      <a:pt x="6" y="569"/>
                    </a:lnTo>
                    <a:lnTo>
                      <a:pt x="9" y="571"/>
                    </a:lnTo>
                    <a:lnTo>
                      <a:pt x="15" y="575"/>
                    </a:lnTo>
                    <a:lnTo>
                      <a:pt x="129" y="617"/>
                    </a:lnTo>
                    <a:lnTo>
                      <a:pt x="240" y="657"/>
                    </a:lnTo>
                    <a:lnTo>
                      <a:pt x="233" y="126"/>
                    </a:lnTo>
                    <a:close/>
                  </a:path>
                </a:pathLst>
              </a:custGeom>
              <a:no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47" name="Freeform 155"/>
              <p:cNvSpPr>
                <a:spLocks/>
              </p:cNvSpPr>
              <p:nvPr/>
            </p:nvSpPr>
            <p:spPr bwMode="auto">
              <a:xfrm>
                <a:off x="961" y="1268"/>
                <a:ext cx="225" cy="576"/>
              </a:xfrm>
              <a:custGeom>
                <a:avLst/>
                <a:gdLst/>
                <a:ahLst/>
                <a:cxnLst>
                  <a:cxn ang="0">
                    <a:pos x="0" y="549"/>
                  </a:cxn>
                  <a:cxn ang="0">
                    <a:pos x="0" y="66"/>
                  </a:cxn>
                  <a:cxn ang="0">
                    <a:pos x="2" y="59"/>
                  </a:cxn>
                  <a:cxn ang="0">
                    <a:pos x="3" y="53"/>
                  </a:cxn>
                  <a:cxn ang="0">
                    <a:pos x="6" y="48"/>
                  </a:cxn>
                  <a:cxn ang="0">
                    <a:pos x="9" y="42"/>
                  </a:cxn>
                  <a:cxn ang="0">
                    <a:pos x="15" y="38"/>
                  </a:cxn>
                  <a:cxn ang="0">
                    <a:pos x="20" y="33"/>
                  </a:cxn>
                  <a:cxn ang="0">
                    <a:pos x="26" y="30"/>
                  </a:cxn>
                  <a:cxn ang="0">
                    <a:pos x="32" y="29"/>
                  </a:cxn>
                  <a:cxn ang="0">
                    <a:pos x="193" y="0"/>
                  </a:cxn>
                  <a:cxn ang="0">
                    <a:pos x="200" y="0"/>
                  </a:cxn>
                  <a:cxn ang="0">
                    <a:pos x="206" y="0"/>
                  </a:cxn>
                  <a:cxn ang="0">
                    <a:pos x="212" y="2"/>
                  </a:cxn>
                  <a:cxn ang="0">
                    <a:pos x="215" y="5"/>
                  </a:cxn>
                  <a:cxn ang="0">
                    <a:pos x="220" y="9"/>
                  </a:cxn>
                  <a:cxn ang="0">
                    <a:pos x="223" y="14"/>
                  </a:cxn>
                  <a:cxn ang="0">
                    <a:pos x="225" y="20"/>
                  </a:cxn>
                  <a:cxn ang="0">
                    <a:pos x="225" y="27"/>
                  </a:cxn>
                  <a:cxn ang="0">
                    <a:pos x="225" y="510"/>
                  </a:cxn>
                  <a:cxn ang="0">
                    <a:pos x="225" y="517"/>
                  </a:cxn>
                  <a:cxn ang="0">
                    <a:pos x="223" y="523"/>
                  </a:cxn>
                  <a:cxn ang="0">
                    <a:pos x="220" y="528"/>
                  </a:cxn>
                  <a:cxn ang="0">
                    <a:pos x="215" y="534"/>
                  </a:cxn>
                  <a:cxn ang="0">
                    <a:pos x="212" y="539"/>
                  </a:cxn>
                  <a:cxn ang="0">
                    <a:pos x="206" y="543"/>
                  </a:cxn>
                  <a:cxn ang="0">
                    <a:pos x="200" y="546"/>
                  </a:cxn>
                  <a:cxn ang="0">
                    <a:pos x="193" y="548"/>
                  </a:cxn>
                  <a:cxn ang="0">
                    <a:pos x="32" y="576"/>
                  </a:cxn>
                  <a:cxn ang="0">
                    <a:pos x="26" y="576"/>
                  </a:cxn>
                  <a:cxn ang="0">
                    <a:pos x="20" y="576"/>
                  </a:cxn>
                  <a:cxn ang="0">
                    <a:pos x="15" y="574"/>
                  </a:cxn>
                  <a:cxn ang="0">
                    <a:pos x="9" y="571"/>
                  </a:cxn>
                  <a:cxn ang="0">
                    <a:pos x="6" y="567"/>
                  </a:cxn>
                  <a:cxn ang="0">
                    <a:pos x="3" y="562"/>
                  </a:cxn>
                  <a:cxn ang="0">
                    <a:pos x="2" y="557"/>
                  </a:cxn>
                  <a:cxn ang="0">
                    <a:pos x="0" y="549"/>
                  </a:cxn>
                </a:cxnLst>
                <a:rect l="0" t="0" r="r" b="b"/>
                <a:pathLst>
                  <a:path w="225" h="576">
                    <a:moveTo>
                      <a:pt x="0" y="549"/>
                    </a:moveTo>
                    <a:lnTo>
                      <a:pt x="0" y="66"/>
                    </a:lnTo>
                    <a:lnTo>
                      <a:pt x="2" y="59"/>
                    </a:lnTo>
                    <a:lnTo>
                      <a:pt x="3" y="53"/>
                    </a:lnTo>
                    <a:lnTo>
                      <a:pt x="6" y="48"/>
                    </a:lnTo>
                    <a:lnTo>
                      <a:pt x="9" y="42"/>
                    </a:lnTo>
                    <a:lnTo>
                      <a:pt x="15" y="38"/>
                    </a:lnTo>
                    <a:lnTo>
                      <a:pt x="20" y="33"/>
                    </a:lnTo>
                    <a:lnTo>
                      <a:pt x="26" y="30"/>
                    </a:lnTo>
                    <a:lnTo>
                      <a:pt x="32" y="29"/>
                    </a:lnTo>
                    <a:lnTo>
                      <a:pt x="193" y="0"/>
                    </a:lnTo>
                    <a:lnTo>
                      <a:pt x="200" y="0"/>
                    </a:lnTo>
                    <a:lnTo>
                      <a:pt x="206" y="0"/>
                    </a:lnTo>
                    <a:lnTo>
                      <a:pt x="212" y="2"/>
                    </a:lnTo>
                    <a:lnTo>
                      <a:pt x="215" y="5"/>
                    </a:lnTo>
                    <a:lnTo>
                      <a:pt x="220" y="9"/>
                    </a:lnTo>
                    <a:lnTo>
                      <a:pt x="223" y="14"/>
                    </a:lnTo>
                    <a:lnTo>
                      <a:pt x="225" y="20"/>
                    </a:lnTo>
                    <a:lnTo>
                      <a:pt x="225" y="27"/>
                    </a:lnTo>
                    <a:lnTo>
                      <a:pt x="225" y="510"/>
                    </a:lnTo>
                    <a:lnTo>
                      <a:pt x="225" y="517"/>
                    </a:lnTo>
                    <a:lnTo>
                      <a:pt x="223" y="523"/>
                    </a:lnTo>
                    <a:lnTo>
                      <a:pt x="220" y="528"/>
                    </a:lnTo>
                    <a:lnTo>
                      <a:pt x="215" y="534"/>
                    </a:lnTo>
                    <a:lnTo>
                      <a:pt x="212" y="539"/>
                    </a:lnTo>
                    <a:lnTo>
                      <a:pt x="206" y="543"/>
                    </a:lnTo>
                    <a:lnTo>
                      <a:pt x="200" y="546"/>
                    </a:lnTo>
                    <a:lnTo>
                      <a:pt x="193" y="548"/>
                    </a:lnTo>
                    <a:lnTo>
                      <a:pt x="32" y="576"/>
                    </a:lnTo>
                    <a:lnTo>
                      <a:pt x="26" y="576"/>
                    </a:lnTo>
                    <a:lnTo>
                      <a:pt x="20" y="576"/>
                    </a:lnTo>
                    <a:lnTo>
                      <a:pt x="15" y="574"/>
                    </a:lnTo>
                    <a:lnTo>
                      <a:pt x="9" y="571"/>
                    </a:lnTo>
                    <a:lnTo>
                      <a:pt x="6" y="567"/>
                    </a:lnTo>
                    <a:lnTo>
                      <a:pt x="3" y="562"/>
                    </a:lnTo>
                    <a:lnTo>
                      <a:pt x="2" y="557"/>
                    </a:lnTo>
                    <a:lnTo>
                      <a:pt x="0" y="549"/>
                    </a:lnTo>
                    <a:close/>
                  </a:path>
                </a:pathLst>
              </a:custGeom>
              <a:solidFill>
                <a:srgbClr val="F7F7F7"/>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48" name="Freeform 156"/>
              <p:cNvSpPr>
                <a:spLocks/>
              </p:cNvSpPr>
              <p:nvPr/>
            </p:nvSpPr>
            <p:spPr bwMode="auto">
              <a:xfrm>
                <a:off x="961" y="1268"/>
                <a:ext cx="225" cy="576"/>
              </a:xfrm>
              <a:custGeom>
                <a:avLst/>
                <a:gdLst/>
                <a:ahLst/>
                <a:cxnLst>
                  <a:cxn ang="0">
                    <a:pos x="0" y="549"/>
                  </a:cxn>
                  <a:cxn ang="0">
                    <a:pos x="0" y="66"/>
                  </a:cxn>
                  <a:cxn ang="0">
                    <a:pos x="2" y="59"/>
                  </a:cxn>
                  <a:cxn ang="0">
                    <a:pos x="3" y="53"/>
                  </a:cxn>
                  <a:cxn ang="0">
                    <a:pos x="6" y="48"/>
                  </a:cxn>
                  <a:cxn ang="0">
                    <a:pos x="9" y="42"/>
                  </a:cxn>
                  <a:cxn ang="0">
                    <a:pos x="15" y="38"/>
                  </a:cxn>
                  <a:cxn ang="0">
                    <a:pos x="20" y="33"/>
                  </a:cxn>
                  <a:cxn ang="0">
                    <a:pos x="26" y="30"/>
                  </a:cxn>
                  <a:cxn ang="0">
                    <a:pos x="32" y="29"/>
                  </a:cxn>
                  <a:cxn ang="0">
                    <a:pos x="193" y="0"/>
                  </a:cxn>
                  <a:cxn ang="0">
                    <a:pos x="200" y="0"/>
                  </a:cxn>
                  <a:cxn ang="0">
                    <a:pos x="206" y="0"/>
                  </a:cxn>
                  <a:cxn ang="0">
                    <a:pos x="212" y="2"/>
                  </a:cxn>
                  <a:cxn ang="0">
                    <a:pos x="215" y="5"/>
                  </a:cxn>
                  <a:cxn ang="0">
                    <a:pos x="220" y="9"/>
                  </a:cxn>
                  <a:cxn ang="0">
                    <a:pos x="223" y="14"/>
                  </a:cxn>
                  <a:cxn ang="0">
                    <a:pos x="225" y="20"/>
                  </a:cxn>
                  <a:cxn ang="0">
                    <a:pos x="225" y="27"/>
                  </a:cxn>
                  <a:cxn ang="0">
                    <a:pos x="225" y="510"/>
                  </a:cxn>
                  <a:cxn ang="0">
                    <a:pos x="225" y="517"/>
                  </a:cxn>
                  <a:cxn ang="0">
                    <a:pos x="223" y="523"/>
                  </a:cxn>
                  <a:cxn ang="0">
                    <a:pos x="220" y="528"/>
                  </a:cxn>
                  <a:cxn ang="0">
                    <a:pos x="215" y="534"/>
                  </a:cxn>
                  <a:cxn ang="0">
                    <a:pos x="212" y="539"/>
                  </a:cxn>
                  <a:cxn ang="0">
                    <a:pos x="206" y="543"/>
                  </a:cxn>
                  <a:cxn ang="0">
                    <a:pos x="200" y="546"/>
                  </a:cxn>
                  <a:cxn ang="0">
                    <a:pos x="193" y="548"/>
                  </a:cxn>
                  <a:cxn ang="0">
                    <a:pos x="32" y="576"/>
                  </a:cxn>
                  <a:cxn ang="0">
                    <a:pos x="26" y="576"/>
                  </a:cxn>
                  <a:cxn ang="0">
                    <a:pos x="20" y="576"/>
                  </a:cxn>
                  <a:cxn ang="0">
                    <a:pos x="15" y="574"/>
                  </a:cxn>
                  <a:cxn ang="0">
                    <a:pos x="9" y="571"/>
                  </a:cxn>
                  <a:cxn ang="0">
                    <a:pos x="6" y="567"/>
                  </a:cxn>
                  <a:cxn ang="0">
                    <a:pos x="3" y="562"/>
                  </a:cxn>
                  <a:cxn ang="0">
                    <a:pos x="2" y="557"/>
                  </a:cxn>
                  <a:cxn ang="0">
                    <a:pos x="0" y="549"/>
                  </a:cxn>
                </a:cxnLst>
                <a:rect l="0" t="0" r="r" b="b"/>
                <a:pathLst>
                  <a:path w="225" h="576">
                    <a:moveTo>
                      <a:pt x="0" y="549"/>
                    </a:moveTo>
                    <a:lnTo>
                      <a:pt x="0" y="66"/>
                    </a:lnTo>
                    <a:lnTo>
                      <a:pt x="2" y="59"/>
                    </a:lnTo>
                    <a:lnTo>
                      <a:pt x="3" y="53"/>
                    </a:lnTo>
                    <a:lnTo>
                      <a:pt x="6" y="48"/>
                    </a:lnTo>
                    <a:lnTo>
                      <a:pt x="9" y="42"/>
                    </a:lnTo>
                    <a:lnTo>
                      <a:pt x="15" y="38"/>
                    </a:lnTo>
                    <a:lnTo>
                      <a:pt x="20" y="33"/>
                    </a:lnTo>
                    <a:lnTo>
                      <a:pt x="26" y="30"/>
                    </a:lnTo>
                    <a:lnTo>
                      <a:pt x="32" y="29"/>
                    </a:lnTo>
                    <a:lnTo>
                      <a:pt x="193" y="0"/>
                    </a:lnTo>
                    <a:lnTo>
                      <a:pt x="200" y="0"/>
                    </a:lnTo>
                    <a:lnTo>
                      <a:pt x="206" y="0"/>
                    </a:lnTo>
                    <a:lnTo>
                      <a:pt x="212" y="2"/>
                    </a:lnTo>
                    <a:lnTo>
                      <a:pt x="215" y="5"/>
                    </a:lnTo>
                    <a:lnTo>
                      <a:pt x="220" y="9"/>
                    </a:lnTo>
                    <a:lnTo>
                      <a:pt x="223" y="14"/>
                    </a:lnTo>
                    <a:lnTo>
                      <a:pt x="225" y="20"/>
                    </a:lnTo>
                    <a:lnTo>
                      <a:pt x="225" y="27"/>
                    </a:lnTo>
                    <a:lnTo>
                      <a:pt x="225" y="510"/>
                    </a:lnTo>
                    <a:lnTo>
                      <a:pt x="225" y="517"/>
                    </a:lnTo>
                    <a:lnTo>
                      <a:pt x="223" y="523"/>
                    </a:lnTo>
                    <a:lnTo>
                      <a:pt x="220" y="528"/>
                    </a:lnTo>
                    <a:lnTo>
                      <a:pt x="215" y="534"/>
                    </a:lnTo>
                    <a:lnTo>
                      <a:pt x="212" y="539"/>
                    </a:lnTo>
                    <a:lnTo>
                      <a:pt x="206" y="543"/>
                    </a:lnTo>
                    <a:lnTo>
                      <a:pt x="200" y="546"/>
                    </a:lnTo>
                    <a:lnTo>
                      <a:pt x="193" y="548"/>
                    </a:lnTo>
                    <a:lnTo>
                      <a:pt x="32" y="576"/>
                    </a:lnTo>
                    <a:lnTo>
                      <a:pt x="26" y="576"/>
                    </a:lnTo>
                    <a:lnTo>
                      <a:pt x="20" y="576"/>
                    </a:lnTo>
                    <a:lnTo>
                      <a:pt x="15" y="574"/>
                    </a:lnTo>
                    <a:lnTo>
                      <a:pt x="9" y="571"/>
                    </a:lnTo>
                    <a:lnTo>
                      <a:pt x="6" y="567"/>
                    </a:lnTo>
                    <a:lnTo>
                      <a:pt x="3" y="562"/>
                    </a:lnTo>
                    <a:lnTo>
                      <a:pt x="2" y="557"/>
                    </a:lnTo>
                    <a:lnTo>
                      <a:pt x="0" y="549"/>
                    </a:lnTo>
                    <a:close/>
                  </a:path>
                </a:pathLst>
              </a:custGeom>
              <a:noFill/>
              <a:ln w="1"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49" name="Freeform 157"/>
              <p:cNvSpPr>
                <a:spLocks/>
              </p:cNvSpPr>
              <p:nvPr/>
            </p:nvSpPr>
            <p:spPr bwMode="auto">
              <a:xfrm>
                <a:off x="980" y="1344"/>
                <a:ext cx="193" cy="496"/>
              </a:xfrm>
              <a:custGeom>
                <a:avLst/>
                <a:gdLst/>
                <a:ahLst/>
                <a:cxnLst>
                  <a:cxn ang="0">
                    <a:pos x="0" y="473"/>
                  </a:cxn>
                  <a:cxn ang="0">
                    <a:pos x="0" y="57"/>
                  </a:cxn>
                  <a:cxn ang="0">
                    <a:pos x="1" y="51"/>
                  </a:cxn>
                  <a:cxn ang="0">
                    <a:pos x="2" y="46"/>
                  </a:cxn>
                  <a:cxn ang="0">
                    <a:pos x="5" y="41"/>
                  </a:cxn>
                  <a:cxn ang="0">
                    <a:pos x="8" y="36"/>
                  </a:cxn>
                  <a:cxn ang="0">
                    <a:pos x="12" y="33"/>
                  </a:cxn>
                  <a:cxn ang="0">
                    <a:pos x="17" y="29"/>
                  </a:cxn>
                  <a:cxn ang="0">
                    <a:pos x="22" y="27"/>
                  </a:cxn>
                  <a:cxn ang="0">
                    <a:pos x="27" y="25"/>
                  </a:cxn>
                  <a:cxn ang="0">
                    <a:pos x="166" y="0"/>
                  </a:cxn>
                  <a:cxn ang="0">
                    <a:pos x="171" y="0"/>
                  </a:cxn>
                  <a:cxn ang="0">
                    <a:pos x="177" y="0"/>
                  </a:cxn>
                  <a:cxn ang="0">
                    <a:pos x="181" y="3"/>
                  </a:cxn>
                  <a:cxn ang="0">
                    <a:pos x="186" y="5"/>
                  </a:cxn>
                  <a:cxn ang="0">
                    <a:pos x="189" y="9"/>
                  </a:cxn>
                  <a:cxn ang="0">
                    <a:pos x="190" y="12"/>
                  </a:cxn>
                  <a:cxn ang="0">
                    <a:pos x="193" y="18"/>
                  </a:cxn>
                  <a:cxn ang="0">
                    <a:pos x="193" y="23"/>
                  </a:cxn>
                  <a:cxn ang="0">
                    <a:pos x="193" y="439"/>
                  </a:cxn>
                  <a:cxn ang="0">
                    <a:pos x="193" y="445"/>
                  </a:cxn>
                  <a:cxn ang="0">
                    <a:pos x="190" y="451"/>
                  </a:cxn>
                  <a:cxn ang="0">
                    <a:pos x="189" y="455"/>
                  </a:cxn>
                  <a:cxn ang="0">
                    <a:pos x="186" y="460"/>
                  </a:cxn>
                  <a:cxn ang="0">
                    <a:pos x="181" y="464"/>
                  </a:cxn>
                  <a:cxn ang="0">
                    <a:pos x="177" y="467"/>
                  </a:cxn>
                  <a:cxn ang="0">
                    <a:pos x="171" y="470"/>
                  </a:cxn>
                  <a:cxn ang="0">
                    <a:pos x="166" y="472"/>
                  </a:cxn>
                  <a:cxn ang="0">
                    <a:pos x="27" y="496"/>
                  </a:cxn>
                  <a:cxn ang="0">
                    <a:pos x="22" y="496"/>
                  </a:cxn>
                  <a:cxn ang="0">
                    <a:pos x="17" y="496"/>
                  </a:cxn>
                  <a:cxn ang="0">
                    <a:pos x="12" y="494"/>
                  </a:cxn>
                  <a:cxn ang="0">
                    <a:pos x="8" y="491"/>
                  </a:cxn>
                  <a:cxn ang="0">
                    <a:pos x="5" y="488"/>
                  </a:cxn>
                  <a:cxn ang="0">
                    <a:pos x="2" y="484"/>
                  </a:cxn>
                  <a:cxn ang="0">
                    <a:pos x="1" y="479"/>
                  </a:cxn>
                  <a:cxn ang="0">
                    <a:pos x="0" y="473"/>
                  </a:cxn>
                </a:cxnLst>
                <a:rect l="0" t="0" r="r" b="b"/>
                <a:pathLst>
                  <a:path w="193" h="496">
                    <a:moveTo>
                      <a:pt x="0" y="473"/>
                    </a:moveTo>
                    <a:lnTo>
                      <a:pt x="0" y="57"/>
                    </a:lnTo>
                    <a:lnTo>
                      <a:pt x="1" y="51"/>
                    </a:lnTo>
                    <a:lnTo>
                      <a:pt x="2" y="46"/>
                    </a:lnTo>
                    <a:lnTo>
                      <a:pt x="5" y="41"/>
                    </a:lnTo>
                    <a:lnTo>
                      <a:pt x="8" y="36"/>
                    </a:lnTo>
                    <a:lnTo>
                      <a:pt x="12" y="33"/>
                    </a:lnTo>
                    <a:lnTo>
                      <a:pt x="17" y="29"/>
                    </a:lnTo>
                    <a:lnTo>
                      <a:pt x="22" y="27"/>
                    </a:lnTo>
                    <a:lnTo>
                      <a:pt x="27" y="25"/>
                    </a:lnTo>
                    <a:lnTo>
                      <a:pt x="166" y="0"/>
                    </a:lnTo>
                    <a:lnTo>
                      <a:pt x="171" y="0"/>
                    </a:lnTo>
                    <a:lnTo>
                      <a:pt x="177" y="0"/>
                    </a:lnTo>
                    <a:lnTo>
                      <a:pt x="181" y="3"/>
                    </a:lnTo>
                    <a:lnTo>
                      <a:pt x="186" y="5"/>
                    </a:lnTo>
                    <a:lnTo>
                      <a:pt x="189" y="9"/>
                    </a:lnTo>
                    <a:lnTo>
                      <a:pt x="190" y="12"/>
                    </a:lnTo>
                    <a:lnTo>
                      <a:pt x="193" y="18"/>
                    </a:lnTo>
                    <a:lnTo>
                      <a:pt x="193" y="23"/>
                    </a:lnTo>
                    <a:lnTo>
                      <a:pt x="193" y="439"/>
                    </a:lnTo>
                    <a:lnTo>
                      <a:pt x="193" y="445"/>
                    </a:lnTo>
                    <a:lnTo>
                      <a:pt x="190" y="451"/>
                    </a:lnTo>
                    <a:lnTo>
                      <a:pt x="189" y="455"/>
                    </a:lnTo>
                    <a:lnTo>
                      <a:pt x="186" y="460"/>
                    </a:lnTo>
                    <a:lnTo>
                      <a:pt x="181" y="464"/>
                    </a:lnTo>
                    <a:lnTo>
                      <a:pt x="177" y="467"/>
                    </a:lnTo>
                    <a:lnTo>
                      <a:pt x="171" y="470"/>
                    </a:lnTo>
                    <a:lnTo>
                      <a:pt x="166" y="472"/>
                    </a:lnTo>
                    <a:lnTo>
                      <a:pt x="27" y="496"/>
                    </a:lnTo>
                    <a:lnTo>
                      <a:pt x="22" y="496"/>
                    </a:lnTo>
                    <a:lnTo>
                      <a:pt x="17" y="496"/>
                    </a:lnTo>
                    <a:lnTo>
                      <a:pt x="12" y="494"/>
                    </a:lnTo>
                    <a:lnTo>
                      <a:pt x="8" y="491"/>
                    </a:lnTo>
                    <a:lnTo>
                      <a:pt x="5" y="488"/>
                    </a:lnTo>
                    <a:lnTo>
                      <a:pt x="2" y="484"/>
                    </a:lnTo>
                    <a:lnTo>
                      <a:pt x="1" y="479"/>
                    </a:lnTo>
                    <a:lnTo>
                      <a:pt x="0" y="473"/>
                    </a:lnTo>
                    <a:close/>
                  </a:path>
                </a:pathLst>
              </a:custGeom>
              <a:solidFill>
                <a:srgbClr val="EDEDED"/>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50" name="Freeform 158"/>
              <p:cNvSpPr>
                <a:spLocks/>
              </p:cNvSpPr>
              <p:nvPr/>
            </p:nvSpPr>
            <p:spPr bwMode="auto">
              <a:xfrm>
                <a:off x="980" y="1344"/>
                <a:ext cx="193" cy="496"/>
              </a:xfrm>
              <a:custGeom>
                <a:avLst/>
                <a:gdLst/>
                <a:ahLst/>
                <a:cxnLst>
                  <a:cxn ang="0">
                    <a:pos x="0" y="473"/>
                  </a:cxn>
                  <a:cxn ang="0">
                    <a:pos x="0" y="57"/>
                  </a:cxn>
                  <a:cxn ang="0">
                    <a:pos x="1" y="51"/>
                  </a:cxn>
                  <a:cxn ang="0">
                    <a:pos x="2" y="46"/>
                  </a:cxn>
                  <a:cxn ang="0">
                    <a:pos x="5" y="41"/>
                  </a:cxn>
                  <a:cxn ang="0">
                    <a:pos x="8" y="36"/>
                  </a:cxn>
                  <a:cxn ang="0">
                    <a:pos x="12" y="33"/>
                  </a:cxn>
                  <a:cxn ang="0">
                    <a:pos x="17" y="29"/>
                  </a:cxn>
                  <a:cxn ang="0">
                    <a:pos x="22" y="27"/>
                  </a:cxn>
                  <a:cxn ang="0">
                    <a:pos x="27" y="25"/>
                  </a:cxn>
                  <a:cxn ang="0">
                    <a:pos x="166" y="0"/>
                  </a:cxn>
                  <a:cxn ang="0">
                    <a:pos x="171" y="0"/>
                  </a:cxn>
                  <a:cxn ang="0">
                    <a:pos x="177" y="0"/>
                  </a:cxn>
                  <a:cxn ang="0">
                    <a:pos x="181" y="3"/>
                  </a:cxn>
                  <a:cxn ang="0">
                    <a:pos x="186" y="5"/>
                  </a:cxn>
                  <a:cxn ang="0">
                    <a:pos x="189" y="9"/>
                  </a:cxn>
                  <a:cxn ang="0">
                    <a:pos x="190" y="12"/>
                  </a:cxn>
                  <a:cxn ang="0">
                    <a:pos x="193" y="18"/>
                  </a:cxn>
                  <a:cxn ang="0">
                    <a:pos x="193" y="23"/>
                  </a:cxn>
                  <a:cxn ang="0">
                    <a:pos x="193" y="439"/>
                  </a:cxn>
                  <a:cxn ang="0">
                    <a:pos x="193" y="445"/>
                  </a:cxn>
                  <a:cxn ang="0">
                    <a:pos x="190" y="451"/>
                  </a:cxn>
                  <a:cxn ang="0">
                    <a:pos x="189" y="455"/>
                  </a:cxn>
                  <a:cxn ang="0">
                    <a:pos x="186" y="460"/>
                  </a:cxn>
                  <a:cxn ang="0">
                    <a:pos x="181" y="464"/>
                  </a:cxn>
                  <a:cxn ang="0">
                    <a:pos x="177" y="467"/>
                  </a:cxn>
                  <a:cxn ang="0">
                    <a:pos x="171" y="470"/>
                  </a:cxn>
                  <a:cxn ang="0">
                    <a:pos x="166" y="472"/>
                  </a:cxn>
                  <a:cxn ang="0">
                    <a:pos x="27" y="496"/>
                  </a:cxn>
                  <a:cxn ang="0">
                    <a:pos x="22" y="496"/>
                  </a:cxn>
                  <a:cxn ang="0">
                    <a:pos x="17" y="496"/>
                  </a:cxn>
                  <a:cxn ang="0">
                    <a:pos x="12" y="494"/>
                  </a:cxn>
                  <a:cxn ang="0">
                    <a:pos x="8" y="491"/>
                  </a:cxn>
                  <a:cxn ang="0">
                    <a:pos x="5" y="488"/>
                  </a:cxn>
                  <a:cxn ang="0">
                    <a:pos x="2" y="484"/>
                  </a:cxn>
                  <a:cxn ang="0">
                    <a:pos x="1" y="479"/>
                  </a:cxn>
                  <a:cxn ang="0">
                    <a:pos x="0" y="473"/>
                  </a:cxn>
                </a:cxnLst>
                <a:rect l="0" t="0" r="r" b="b"/>
                <a:pathLst>
                  <a:path w="193" h="496">
                    <a:moveTo>
                      <a:pt x="0" y="473"/>
                    </a:moveTo>
                    <a:lnTo>
                      <a:pt x="0" y="57"/>
                    </a:lnTo>
                    <a:lnTo>
                      <a:pt x="1" y="51"/>
                    </a:lnTo>
                    <a:lnTo>
                      <a:pt x="2" y="46"/>
                    </a:lnTo>
                    <a:lnTo>
                      <a:pt x="5" y="41"/>
                    </a:lnTo>
                    <a:lnTo>
                      <a:pt x="8" y="36"/>
                    </a:lnTo>
                    <a:lnTo>
                      <a:pt x="12" y="33"/>
                    </a:lnTo>
                    <a:lnTo>
                      <a:pt x="17" y="29"/>
                    </a:lnTo>
                    <a:lnTo>
                      <a:pt x="22" y="27"/>
                    </a:lnTo>
                    <a:lnTo>
                      <a:pt x="27" y="25"/>
                    </a:lnTo>
                    <a:lnTo>
                      <a:pt x="166" y="0"/>
                    </a:lnTo>
                    <a:lnTo>
                      <a:pt x="171" y="0"/>
                    </a:lnTo>
                    <a:lnTo>
                      <a:pt x="177" y="0"/>
                    </a:lnTo>
                    <a:lnTo>
                      <a:pt x="181" y="3"/>
                    </a:lnTo>
                    <a:lnTo>
                      <a:pt x="186" y="5"/>
                    </a:lnTo>
                    <a:lnTo>
                      <a:pt x="189" y="9"/>
                    </a:lnTo>
                    <a:lnTo>
                      <a:pt x="190" y="12"/>
                    </a:lnTo>
                    <a:lnTo>
                      <a:pt x="193" y="18"/>
                    </a:lnTo>
                    <a:lnTo>
                      <a:pt x="193" y="23"/>
                    </a:lnTo>
                    <a:lnTo>
                      <a:pt x="193" y="439"/>
                    </a:lnTo>
                    <a:lnTo>
                      <a:pt x="193" y="445"/>
                    </a:lnTo>
                    <a:lnTo>
                      <a:pt x="190" y="451"/>
                    </a:lnTo>
                    <a:lnTo>
                      <a:pt x="189" y="455"/>
                    </a:lnTo>
                    <a:lnTo>
                      <a:pt x="186" y="460"/>
                    </a:lnTo>
                    <a:lnTo>
                      <a:pt x="181" y="464"/>
                    </a:lnTo>
                    <a:lnTo>
                      <a:pt x="177" y="467"/>
                    </a:lnTo>
                    <a:lnTo>
                      <a:pt x="171" y="470"/>
                    </a:lnTo>
                    <a:lnTo>
                      <a:pt x="166" y="472"/>
                    </a:lnTo>
                    <a:lnTo>
                      <a:pt x="27" y="496"/>
                    </a:lnTo>
                    <a:lnTo>
                      <a:pt x="22" y="496"/>
                    </a:lnTo>
                    <a:lnTo>
                      <a:pt x="17" y="496"/>
                    </a:lnTo>
                    <a:lnTo>
                      <a:pt x="12" y="494"/>
                    </a:lnTo>
                    <a:lnTo>
                      <a:pt x="8" y="491"/>
                    </a:lnTo>
                    <a:lnTo>
                      <a:pt x="5" y="488"/>
                    </a:lnTo>
                    <a:lnTo>
                      <a:pt x="2" y="484"/>
                    </a:lnTo>
                    <a:lnTo>
                      <a:pt x="1" y="479"/>
                    </a:lnTo>
                    <a:lnTo>
                      <a:pt x="0" y="473"/>
                    </a:lnTo>
                    <a:close/>
                  </a:path>
                </a:pathLst>
              </a:custGeom>
              <a:noFill/>
              <a:ln w="1"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51" name="Freeform 159"/>
              <p:cNvSpPr>
                <a:spLocks/>
              </p:cNvSpPr>
              <p:nvPr/>
            </p:nvSpPr>
            <p:spPr bwMode="auto">
              <a:xfrm>
                <a:off x="997" y="1367"/>
                <a:ext cx="160" cy="56"/>
              </a:xfrm>
              <a:custGeom>
                <a:avLst/>
                <a:gdLst/>
                <a:ahLst/>
                <a:cxnLst>
                  <a:cxn ang="0">
                    <a:pos x="0" y="56"/>
                  </a:cxn>
                  <a:cxn ang="0">
                    <a:pos x="0" y="28"/>
                  </a:cxn>
                  <a:cxn ang="0">
                    <a:pos x="160" y="0"/>
                  </a:cxn>
                  <a:cxn ang="0">
                    <a:pos x="160" y="28"/>
                  </a:cxn>
                  <a:cxn ang="0">
                    <a:pos x="0" y="56"/>
                  </a:cxn>
                </a:cxnLst>
                <a:rect l="0" t="0" r="r" b="b"/>
                <a:pathLst>
                  <a:path w="160" h="56">
                    <a:moveTo>
                      <a:pt x="0" y="56"/>
                    </a:moveTo>
                    <a:lnTo>
                      <a:pt x="0" y="28"/>
                    </a:lnTo>
                    <a:lnTo>
                      <a:pt x="160" y="0"/>
                    </a:lnTo>
                    <a:lnTo>
                      <a:pt x="160" y="28"/>
                    </a:lnTo>
                    <a:lnTo>
                      <a:pt x="0" y="56"/>
                    </a:lnTo>
                    <a:close/>
                  </a:path>
                </a:pathLst>
              </a:custGeom>
              <a:solidFill>
                <a:srgbClr val="CECECE"/>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52" name="Freeform 160"/>
              <p:cNvSpPr>
                <a:spLocks/>
              </p:cNvSpPr>
              <p:nvPr/>
            </p:nvSpPr>
            <p:spPr bwMode="auto">
              <a:xfrm>
                <a:off x="997" y="1367"/>
                <a:ext cx="160" cy="56"/>
              </a:xfrm>
              <a:custGeom>
                <a:avLst/>
                <a:gdLst/>
                <a:ahLst/>
                <a:cxnLst>
                  <a:cxn ang="0">
                    <a:pos x="0" y="56"/>
                  </a:cxn>
                  <a:cxn ang="0">
                    <a:pos x="0" y="28"/>
                  </a:cxn>
                  <a:cxn ang="0">
                    <a:pos x="160" y="0"/>
                  </a:cxn>
                  <a:cxn ang="0">
                    <a:pos x="160" y="28"/>
                  </a:cxn>
                  <a:cxn ang="0">
                    <a:pos x="0" y="56"/>
                  </a:cxn>
                </a:cxnLst>
                <a:rect l="0" t="0" r="r" b="b"/>
                <a:pathLst>
                  <a:path w="160" h="56">
                    <a:moveTo>
                      <a:pt x="0" y="56"/>
                    </a:moveTo>
                    <a:lnTo>
                      <a:pt x="0" y="28"/>
                    </a:lnTo>
                    <a:lnTo>
                      <a:pt x="160" y="0"/>
                    </a:lnTo>
                    <a:lnTo>
                      <a:pt x="160" y="28"/>
                    </a:lnTo>
                    <a:lnTo>
                      <a:pt x="0" y="56"/>
                    </a:lnTo>
                    <a:close/>
                  </a:path>
                </a:pathLst>
              </a:custGeom>
              <a:noFill/>
              <a:ln w="1" cap="flat">
                <a:solidFill>
                  <a:srgbClr val="BFBFB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53" name="Freeform 161"/>
              <p:cNvSpPr>
                <a:spLocks/>
              </p:cNvSpPr>
              <p:nvPr/>
            </p:nvSpPr>
            <p:spPr bwMode="auto">
              <a:xfrm>
                <a:off x="1001" y="1369"/>
                <a:ext cx="153" cy="45"/>
              </a:xfrm>
              <a:custGeom>
                <a:avLst/>
                <a:gdLst/>
                <a:ahLst/>
                <a:cxnLst>
                  <a:cxn ang="0">
                    <a:pos x="0" y="45"/>
                  </a:cxn>
                  <a:cxn ang="0">
                    <a:pos x="0" y="27"/>
                  </a:cxn>
                  <a:cxn ang="0">
                    <a:pos x="153" y="0"/>
                  </a:cxn>
                  <a:cxn ang="0">
                    <a:pos x="153" y="19"/>
                  </a:cxn>
                  <a:cxn ang="0">
                    <a:pos x="0" y="45"/>
                  </a:cxn>
                </a:cxnLst>
                <a:rect l="0" t="0" r="r" b="b"/>
                <a:pathLst>
                  <a:path w="153" h="45">
                    <a:moveTo>
                      <a:pt x="0" y="45"/>
                    </a:moveTo>
                    <a:lnTo>
                      <a:pt x="0" y="27"/>
                    </a:lnTo>
                    <a:lnTo>
                      <a:pt x="153" y="0"/>
                    </a:lnTo>
                    <a:lnTo>
                      <a:pt x="153" y="19"/>
                    </a:lnTo>
                    <a:lnTo>
                      <a:pt x="0" y="4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54" name="Freeform 162"/>
              <p:cNvSpPr>
                <a:spLocks/>
              </p:cNvSpPr>
              <p:nvPr/>
            </p:nvSpPr>
            <p:spPr bwMode="auto">
              <a:xfrm>
                <a:off x="1001" y="1369"/>
                <a:ext cx="153" cy="45"/>
              </a:xfrm>
              <a:custGeom>
                <a:avLst/>
                <a:gdLst/>
                <a:ahLst/>
                <a:cxnLst>
                  <a:cxn ang="0">
                    <a:pos x="0" y="45"/>
                  </a:cxn>
                  <a:cxn ang="0">
                    <a:pos x="0" y="27"/>
                  </a:cxn>
                  <a:cxn ang="0">
                    <a:pos x="153" y="0"/>
                  </a:cxn>
                  <a:cxn ang="0">
                    <a:pos x="153" y="19"/>
                  </a:cxn>
                  <a:cxn ang="0">
                    <a:pos x="0" y="45"/>
                  </a:cxn>
                </a:cxnLst>
                <a:rect l="0" t="0" r="r" b="b"/>
                <a:pathLst>
                  <a:path w="153" h="45">
                    <a:moveTo>
                      <a:pt x="0" y="45"/>
                    </a:moveTo>
                    <a:lnTo>
                      <a:pt x="0" y="27"/>
                    </a:lnTo>
                    <a:lnTo>
                      <a:pt x="153" y="0"/>
                    </a:lnTo>
                    <a:lnTo>
                      <a:pt x="153" y="19"/>
                    </a:lnTo>
                    <a:lnTo>
                      <a:pt x="0" y="45"/>
                    </a:lnTo>
                    <a:close/>
                  </a:path>
                </a:pathLst>
              </a:custGeom>
              <a:noFill/>
              <a:ln w="1"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55" name="Freeform 163"/>
              <p:cNvSpPr>
                <a:spLocks/>
              </p:cNvSpPr>
              <p:nvPr/>
            </p:nvSpPr>
            <p:spPr bwMode="auto">
              <a:xfrm>
                <a:off x="998" y="1392"/>
                <a:ext cx="159" cy="30"/>
              </a:xfrm>
              <a:custGeom>
                <a:avLst/>
                <a:gdLst/>
                <a:ahLst/>
                <a:cxnLst>
                  <a:cxn ang="0">
                    <a:pos x="0" y="30"/>
                  </a:cxn>
                  <a:cxn ang="0">
                    <a:pos x="0" y="28"/>
                  </a:cxn>
                  <a:cxn ang="0">
                    <a:pos x="156" y="0"/>
                  </a:cxn>
                  <a:cxn ang="0">
                    <a:pos x="159" y="3"/>
                  </a:cxn>
                  <a:cxn ang="0">
                    <a:pos x="0" y="30"/>
                  </a:cxn>
                </a:cxnLst>
                <a:rect l="0" t="0" r="r" b="b"/>
                <a:pathLst>
                  <a:path w="159" h="30">
                    <a:moveTo>
                      <a:pt x="0" y="30"/>
                    </a:moveTo>
                    <a:lnTo>
                      <a:pt x="0" y="28"/>
                    </a:lnTo>
                    <a:lnTo>
                      <a:pt x="156" y="0"/>
                    </a:lnTo>
                    <a:lnTo>
                      <a:pt x="159" y="3"/>
                    </a:lnTo>
                    <a:lnTo>
                      <a:pt x="0" y="3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56" name="Freeform 164"/>
              <p:cNvSpPr>
                <a:spLocks/>
              </p:cNvSpPr>
              <p:nvPr/>
            </p:nvSpPr>
            <p:spPr bwMode="auto">
              <a:xfrm>
                <a:off x="998" y="1392"/>
                <a:ext cx="159" cy="30"/>
              </a:xfrm>
              <a:custGeom>
                <a:avLst/>
                <a:gdLst/>
                <a:ahLst/>
                <a:cxnLst>
                  <a:cxn ang="0">
                    <a:pos x="0" y="30"/>
                  </a:cxn>
                  <a:cxn ang="0">
                    <a:pos x="0" y="28"/>
                  </a:cxn>
                  <a:cxn ang="0">
                    <a:pos x="156" y="0"/>
                  </a:cxn>
                  <a:cxn ang="0">
                    <a:pos x="159" y="3"/>
                  </a:cxn>
                  <a:cxn ang="0">
                    <a:pos x="0" y="30"/>
                  </a:cxn>
                </a:cxnLst>
                <a:rect l="0" t="0" r="r" b="b"/>
                <a:pathLst>
                  <a:path w="159" h="30">
                    <a:moveTo>
                      <a:pt x="0" y="30"/>
                    </a:moveTo>
                    <a:lnTo>
                      <a:pt x="0" y="28"/>
                    </a:lnTo>
                    <a:lnTo>
                      <a:pt x="156" y="0"/>
                    </a:lnTo>
                    <a:lnTo>
                      <a:pt x="159" y="3"/>
                    </a:lnTo>
                    <a:lnTo>
                      <a:pt x="0" y="30"/>
                    </a:lnTo>
                    <a:close/>
                  </a:path>
                </a:pathLst>
              </a:custGeom>
              <a:noFill/>
              <a:ln w="1"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57" name="Freeform 165"/>
              <p:cNvSpPr>
                <a:spLocks/>
              </p:cNvSpPr>
              <p:nvPr/>
            </p:nvSpPr>
            <p:spPr bwMode="auto">
              <a:xfrm>
                <a:off x="997" y="1440"/>
                <a:ext cx="160" cy="57"/>
              </a:xfrm>
              <a:custGeom>
                <a:avLst/>
                <a:gdLst/>
                <a:ahLst/>
                <a:cxnLst>
                  <a:cxn ang="0">
                    <a:pos x="0" y="57"/>
                  </a:cxn>
                  <a:cxn ang="0">
                    <a:pos x="0" y="29"/>
                  </a:cxn>
                  <a:cxn ang="0">
                    <a:pos x="160" y="0"/>
                  </a:cxn>
                  <a:cxn ang="0">
                    <a:pos x="160" y="29"/>
                  </a:cxn>
                  <a:cxn ang="0">
                    <a:pos x="0" y="57"/>
                  </a:cxn>
                </a:cxnLst>
                <a:rect l="0" t="0" r="r" b="b"/>
                <a:pathLst>
                  <a:path w="160" h="57">
                    <a:moveTo>
                      <a:pt x="0" y="57"/>
                    </a:moveTo>
                    <a:lnTo>
                      <a:pt x="0" y="29"/>
                    </a:lnTo>
                    <a:lnTo>
                      <a:pt x="160" y="0"/>
                    </a:lnTo>
                    <a:lnTo>
                      <a:pt x="160" y="29"/>
                    </a:lnTo>
                    <a:lnTo>
                      <a:pt x="0" y="57"/>
                    </a:lnTo>
                    <a:close/>
                  </a:path>
                </a:pathLst>
              </a:custGeom>
              <a:solidFill>
                <a:srgbClr val="CECECE"/>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58" name="Freeform 166"/>
              <p:cNvSpPr>
                <a:spLocks/>
              </p:cNvSpPr>
              <p:nvPr/>
            </p:nvSpPr>
            <p:spPr bwMode="auto">
              <a:xfrm>
                <a:off x="997" y="1440"/>
                <a:ext cx="160" cy="57"/>
              </a:xfrm>
              <a:custGeom>
                <a:avLst/>
                <a:gdLst/>
                <a:ahLst/>
                <a:cxnLst>
                  <a:cxn ang="0">
                    <a:pos x="0" y="57"/>
                  </a:cxn>
                  <a:cxn ang="0">
                    <a:pos x="0" y="29"/>
                  </a:cxn>
                  <a:cxn ang="0">
                    <a:pos x="160" y="0"/>
                  </a:cxn>
                  <a:cxn ang="0">
                    <a:pos x="160" y="29"/>
                  </a:cxn>
                  <a:cxn ang="0">
                    <a:pos x="0" y="57"/>
                  </a:cxn>
                </a:cxnLst>
                <a:rect l="0" t="0" r="r" b="b"/>
                <a:pathLst>
                  <a:path w="160" h="57">
                    <a:moveTo>
                      <a:pt x="0" y="57"/>
                    </a:moveTo>
                    <a:lnTo>
                      <a:pt x="0" y="29"/>
                    </a:lnTo>
                    <a:lnTo>
                      <a:pt x="160" y="0"/>
                    </a:lnTo>
                    <a:lnTo>
                      <a:pt x="160" y="29"/>
                    </a:lnTo>
                    <a:lnTo>
                      <a:pt x="0" y="57"/>
                    </a:lnTo>
                    <a:close/>
                  </a:path>
                </a:pathLst>
              </a:custGeom>
              <a:noFill/>
              <a:ln w="1" cap="flat">
                <a:solidFill>
                  <a:srgbClr val="BFBFB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59" name="Freeform 167"/>
              <p:cNvSpPr>
                <a:spLocks/>
              </p:cNvSpPr>
              <p:nvPr/>
            </p:nvSpPr>
            <p:spPr bwMode="auto">
              <a:xfrm>
                <a:off x="1001" y="1442"/>
                <a:ext cx="153" cy="47"/>
              </a:xfrm>
              <a:custGeom>
                <a:avLst/>
                <a:gdLst/>
                <a:ahLst/>
                <a:cxnLst>
                  <a:cxn ang="0">
                    <a:pos x="0" y="47"/>
                  </a:cxn>
                  <a:cxn ang="0">
                    <a:pos x="0" y="27"/>
                  </a:cxn>
                  <a:cxn ang="0">
                    <a:pos x="153" y="0"/>
                  </a:cxn>
                  <a:cxn ang="0">
                    <a:pos x="153" y="20"/>
                  </a:cxn>
                  <a:cxn ang="0">
                    <a:pos x="0" y="47"/>
                  </a:cxn>
                </a:cxnLst>
                <a:rect l="0" t="0" r="r" b="b"/>
                <a:pathLst>
                  <a:path w="153" h="47">
                    <a:moveTo>
                      <a:pt x="0" y="47"/>
                    </a:moveTo>
                    <a:lnTo>
                      <a:pt x="0" y="27"/>
                    </a:lnTo>
                    <a:lnTo>
                      <a:pt x="153" y="0"/>
                    </a:lnTo>
                    <a:lnTo>
                      <a:pt x="153" y="20"/>
                    </a:lnTo>
                    <a:lnTo>
                      <a:pt x="0" y="4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60" name="Freeform 168"/>
              <p:cNvSpPr>
                <a:spLocks/>
              </p:cNvSpPr>
              <p:nvPr/>
            </p:nvSpPr>
            <p:spPr bwMode="auto">
              <a:xfrm>
                <a:off x="1001" y="1442"/>
                <a:ext cx="153" cy="47"/>
              </a:xfrm>
              <a:custGeom>
                <a:avLst/>
                <a:gdLst/>
                <a:ahLst/>
                <a:cxnLst>
                  <a:cxn ang="0">
                    <a:pos x="0" y="47"/>
                  </a:cxn>
                  <a:cxn ang="0">
                    <a:pos x="0" y="27"/>
                  </a:cxn>
                  <a:cxn ang="0">
                    <a:pos x="153" y="0"/>
                  </a:cxn>
                  <a:cxn ang="0">
                    <a:pos x="153" y="20"/>
                  </a:cxn>
                  <a:cxn ang="0">
                    <a:pos x="0" y="47"/>
                  </a:cxn>
                </a:cxnLst>
                <a:rect l="0" t="0" r="r" b="b"/>
                <a:pathLst>
                  <a:path w="153" h="47">
                    <a:moveTo>
                      <a:pt x="0" y="47"/>
                    </a:moveTo>
                    <a:lnTo>
                      <a:pt x="0" y="27"/>
                    </a:lnTo>
                    <a:lnTo>
                      <a:pt x="153" y="0"/>
                    </a:lnTo>
                    <a:lnTo>
                      <a:pt x="153" y="20"/>
                    </a:lnTo>
                    <a:lnTo>
                      <a:pt x="0" y="47"/>
                    </a:lnTo>
                    <a:close/>
                  </a:path>
                </a:pathLst>
              </a:custGeom>
              <a:noFill/>
              <a:ln w="1"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61" name="Freeform 169"/>
              <p:cNvSpPr>
                <a:spLocks/>
              </p:cNvSpPr>
              <p:nvPr/>
            </p:nvSpPr>
            <p:spPr bwMode="auto">
              <a:xfrm>
                <a:off x="998" y="1466"/>
                <a:ext cx="159" cy="30"/>
              </a:xfrm>
              <a:custGeom>
                <a:avLst/>
                <a:gdLst/>
                <a:ahLst/>
                <a:cxnLst>
                  <a:cxn ang="0">
                    <a:pos x="0" y="30"/>
                  </a:cxn>
                  <a:cxn ang="0">
                    <a:pos x="0" y="27"/>
                  </a:cxn>
                  <a:cxn ang="0">
                    <a:pos x="156" y="0"/>
                  </a:cxn>
                  <a:cxn ang="0">
                    <a:pos x="159" y="2"/>
                  </a:cxn>
                  <a:cxn ang="0">
                    <a:pos x="0" y="30"/>
                  </a:cxn>
                </a:cxnLst>
                <a:rect l="0" t="0" r="r" b="b"/>
                <a:pathLst>
                  <a:path w="159" h="30">
                    <a:moveTo>
                      <a:pt x="0" y="30"/>
                    </a:moveTo>
                    <a:lnTo>
                      <a:pt x="0" y="27"/>
                    </a:lnTo>
                    <a:lnTo>
                      <a:pt x="156" y="0"/>
                    </a:lnTo>
                    <a:lnTo>
                      <a:pt x="159" y="2"/>
                    </a:lnTo>
                    <a:lnTo>
                      <a:pt x="0" y="3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62" name="Freeform 170"/>
              <p:cNvSpPr>
                <a:spLocks/>
              </p:cNvSpPr>
              <p:nvPr/>
            </p:nvSpPr>
            <p:spPr bwMode="auto">
              <a:xfrm>
                <a:off x="998" y="1466"/>
                <a:ext cx="159" cy="30"/>
              </a:xfrm>
              <a:custGeom>
                <a:avLst/>
                <a:gdLst/>
                <a:ahLst/>
                <a:cxnLst>
                  <a:cxn ang="0">
                    <a:pos x="0" y="30"/>
                  </a:cxn>
                  <a:cxn ang="0">
                    <a:pos x="0" y="27"/>
                  </a:cxn>
                  <a:cxn ang="0">
                    <a:pos x="156" y="0"/>
                  </a:cxn>
                  <a:cxn ang="0">
                    <a:pos x="159" y="2"/>
                  </a:cxn>
                  <a:cxn ang="0">
                    <a:pos x="0" y="30"/>
                  </a:cxn>
                </a:cxnLst>
                <a:rect l="0" t="0" r="r" b="b"/>
                <a:pathLst>
                  <a:path w="159" h="30">
                    <a:moveTo>
                      <a:pt x="0" y="30"/>
                    </a:moveTo>
                    <a:lnTo>
                      <a:pt x="0" y="27"/>
                    </a:lnTo>
                    <a:lnTo>
                      <a:pt x="156" y="0"/>
                    </a:lnTo>
                    <a:lnTo>
                      <a:pt x="159" y="2"/>
                    </a:lnTo>
                    <a:lnTo>
                      <a:pt x="0" y="30"/>
                    </a:lnTo>
                    <a:close/>
                  </a:path>
                </a:pathLst>
              </a:custGeom>
              <a:noFill/>
              <a:ln w="1"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63" name="Line 171"/>
              <p:cNvSpPr>
                <a:spLocks noChangeShapeType="1"/>
              </p:cNvSpPr>
              <p:nvPr/>
            </p:nvSpPr>
            <p:spPr bwMode="auto">
              <a:xfrm flipV="1">
                <a:off x="981" y="1413"/>
                <a:ext cx="192" cy="34"/>
              </a:xfrm>
              <a:prstGeom prst="line">
                <a:avLst/>
              </a:prstGeom>
              <a:noFill/>
              <a:ln w="1"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64" name="Line 172"/>
              <p:cNvSpPr>
                <a:spLocks noChangeShapeType="1"/>
              </p:cNvSpPr>
              <p:nvPr/>
            </p:nvSpPr>
            <p:spPr bwMode="auto">
              <a:xfrm flipV="1">
                <a:off x="981" y="1484"/>
                <a:ext cx="192" cy="34"/>
              </a:xfrm>
              <a:prstGeom prst="line">
                <a:avLst/>
              </a:prstGeom>
              <a:noFill/>
              <a:ln w="1"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65" name="Line 173"/>
              <p:cNvSpPr>
                <a:spLocks noChangeShapeType="1"/>
              </p:cNvSpPr>
              <p:nvPr/>
            </p:nvSpPr>
            <p:spPr bwMode="auto">
              <a:xfrm flipV="1">
                <a:off x="981" y="1744"/>
                <a:ext cx="192" cy="35"/>
              </a:xfrm>
              <a:prstGeom prst="line">
                <a:avLst/>
              </a:prstGeom>
              <a:noFill/>
              <a:ln w="1"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66" name="Freeform 174"/>
              <p:cNvSpPr>
                <a:spLocks/>
              </p:cNvSpPr>
              <p:nvPr/>
            </p:nvSpPr>
            <p:spPr bwMode="auto">
              <a:xfrm>
                <a:off x="1022" y="1509"/>
                <a:ext cx="117" cy="32"/>
              </a:xfrm>
              <a:custGeom>
                <a:avLst/>
                <a:gdLst/>
                <a:ahLst/>
                <a:cxnLst>
                  <a:cxn ang="0">
                    <a:pos x="0" y="27"/>
                  </a:cxn>
                  <a:cxn ang="0">
                    <a:pos x="1" y="24"/>
                  </a:cxn>
                  <a:cxn ang="0">
                    <a:pos x="2" y="21"/>
                  </a:cxn>
                  <a:cxn ang="0">
                    <a:pos x="4" y="20"/>
                  </a:cxn>
                  <a:cxn ang="0">
                    <a:pos x="8" y="18"/>
                  </a:cxn>
                  <a:cxn ang="0">
                    <a:pos x="109" y="0"/>
                  </a:cxn>
                  <a:cxn ang="0">
                    <a:pos x="112" y="0"/>
                  </a:cxn>
                  <a:cxn ang="0">
                    <a:pos x="114" y="2"/>
                  </a:cxn>
                  <a:cxn ang="0">
                    <a:pos x="115" y="3"/>
                  </a:cxn>
                  <a:cxn ang="0">
                    <a:pos x="117" y="6"/>
                  </a:cxn>
                  <a:cxn ang="0">
                    <a:pos x="115" y="8"/>
                  </a:cxn>
                  <a:cxn ang="0">
                    <a:pos x="114" y="12"/>
                  </a:cxn>
                  <a:cxn ang="0">
                    <a:pos x="112" y="14"/>
                  </a:cxn>
                  <a:cxn ang="0">
                    <a:pos x="109" y="14"/>
                  </a:cxn>
                  <a:cxn ang="0">
                    <a:pos x="8" y="32"/>
                  </a:cxn>
                  <a:cxn ang="0">
                    <a:pos x="4" y="32"/>
                  </a:cxn>
                  <a:cxn ang="0">
                    <a:pos x="2" y="31"/>
                  </a:cxn>
                  <a:cxn ang="0">
                    <a:pos x="1" y="29"/>
                  </a:cxn>
                  <a:cxn ang="0">
                    <a:pos x="0" y="27"/>
                  </a:cxn>
                </a:cxnLst>
                <a:rect l="0" t="0" r="r" b="b"/>
                <a:pathLst>
                  <a:path w="117" h="32">
                    <a:moveTo>
                      <a:pt x="0" y="27"/>
                    </a:moveTo>
                    <a:lnTo>
                      <a:pt x="1" y="24"/>
                    </a:lnTo>
                    <a:lnTo>
                      <a:pt x="2" y="21"/>
                    </a:lnTo>
                    <a:lnTo>
                      <a:pt x="4" y="20"/>
                    </a:lnTo>
                    <a:lnTo>
                      <a:pt x="8" y="18"/>
                    </a:lnTo>
                    <a:lnTo>
                      <a:pt x="109" y="0"/>
                    </a:lnTo>
                    <a:lnTo>
                      <a:pt x="112" y="0"/>
                    </a:lnTo>
                    <a:lnTo>
                      <a:pt x="114" y="2"/>
                    </a:lnTo>
                    <a:lnTo>
                      <a:pt x="115" y="3"/>
                    </a:lnTo>
                    <a:lnTo>
                      <a:pt x="117" y="6"/>
                    </a:lnTo>
                    <a:lnTo>
                      <a:pt x="115" y="8"/>
                    </a:lnTo>
                    <a:lnTo>
                      <a:pt x="114" y="12"/>
                    </a:lnTo>
                    <a:lnTo>
                      <a:pt x="112" y="14"/>
                    </a:lnTo>
                    <a:lnTo>
                      <a:pt x="109" y="14"/>
                    </a:lnTo>
                    <a:lnTo>
                      <a:pt x="8" y="32"/>
                    </a:lnTo>
                    <a:lnTo>
                      <a:pt x="4" y="32"/>
                    </a:lnTo>
                    <a:lnTo>
                      <a:pt x="2" y="31"/>
                    </a:lnTo>
                    <a:lnTo>
                      <a:pt x="1" y="29"/>
                    </a:lnTo>
                    <a:lnTo>
                      <a:pt x="0" y="27"/>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67" name="Freeform 175"/>
              <p:cNvSpPr>
                <a:spLocks/>
              </p:cNvSpPr>
              <p:nvPr/>
            </p:nvSpPr>
            <p:spPr bwMode="auto">
              <a:xfrm>
                <a:off x="1022" y="1509"/>
                <a:ext cx="117" cy="32"/>
              </a:xfrm>
              <a:custGeom>
                <a:avLst/>
                <a:gdLst/>
                <a:ahLst/>
                <a:cxnLst>
                  <a:cxn ang="0">
                    <a:pos x="0" y="27"/>
                  </a:cxn>
                  <a:cxn ang="0">
                    <a:pos x="1" y="24"/>
                  </a:cxn>
                  <a:cxn ang="0">
                    <a:pos x="2" y="21"/>
                  </a:cxn>
                  <a:cxn ang="0">
                    <a:pos x="4" y="20"/>
                  </a:cxn>
                  <a:cxn ang="0">
                    <a:pos x="8" y="18"/>
                  </a:cxn>
                  <a:cxn ang="0">
                    <a:pos x="109" y="0"/>
                  </a:cxn>
                  <a:cxn ang="0">
                    <a:pos x="112" y="0"/>
                  </a:cxn>
                  <a:cxn ang="0">
                    <a:pos x="114" y="2"/>
                  </a:cxn>
                  <a:cxn ang="0">
                    <a:pos x="115" y="3"/>
                  </a:cxn>
                  <a:cxn ang="0">
                    <a:pos x="117" y="6"/>
                  </a:cxn>
                  <a:cxn ang="0">
                    <a:pos x="115" y="8"/>
                  </a:cxn>
                  <a:cxn ang="0">
                    <a:pos x="114" y="12"/>
                  </a:cxn>
                  <a:cxn ang="0">
                    <a:pos x="112" y="14"/>
                  </a:cxn>
                  <a:cxn ang="0">
                    <a:pos x="109" y="14"/>
                  </a:cxn>
                  <a:cxn ang="0">
                    <a:pos x="8" y="32"/>
                  </a:cxn>
                  <a:cxn ang="0">
                    <a:pos x="4" y="32"/>
                  </a:cxn>
                  <a:cxn ang="0">
                    <a:pos x="2" y="31"/>
                  </a:cxn>
                  <a:cxn ang="0">
                    <a:pos x="1" y="29"/>
                  </a:cxn>
                  <a:cxn ang="0">
                    <a:pos x="0" y="27"/>
                  </a:cxn>
                </a:cxnLst>
                <a:rect l="0" t="0" r="r" b="b"/>
                <a:pathLst>
                  <a:path w="117" h="32">
                    <a:moveTo>
                      <a:pt x="0" y="27"/>
                    </a:moveTo>
                    <a:lnTo>
                      <a:pt x="1" y="24"/>
                    </a:lnTo>
                    <a:lnTo>
                      <a:pt x="2" y="21"/>
                    </a:lnTo>
                    <a:lnTo>
                      <a:pt x="4" y="20"/>
                    </a:lnTo>
                    <a:lnTo>
                      <a:pt x="8" y="18"/>
                    </a:lnTo>
                    <a:lnTo>
                      <a:pt x="109" y="0"/>
                    </a:lnTo>
                    <a:lnTo>
                      <a:pt x="112" y="0"/>
                    </a:lnTo>
                    <a:lnTo>
                      <a:pt x="114" y="2"/>
                    </a:lnTo>
                    <a:lnTo>
                      <a:pt x="115" y="3"/>
                    </a:lnTo>
                    <a:lnTo>
                      <a:pt x="117" y="6"/>
                    </a:lnTo>
                    <a:lnTo>
                      <a:pt x="115" y="8"/>
                    </a:lnTo>
                    <a:lnTo>
                      <a:pt x="114" y="12"/>
                    </a:lnTo>
                    <a:lnTo>
                      <a:pt x="112" y="14"/>
                    </a:lnTo>
                    <a:lnTo>
                      <a:pt x="109" y="14"/>
                    </a:lnTo>
                    <a:lnTo>
                      <a:pt x="8" y="32"/>
                    </a:lnTo>
                    <a:lnTo>
                      <a:pt x="4" y="32"/>
                    </a:lnTo>
                    <a:lnTo>
                      <a:pt x="2" y="31"/>
                    </a:lnTo>
                    <a:lnTo>
                      <a:pt x="1" y="29"/>
                    </a:lnTo>
                    <a:lnTo>
                      <a:pt x="0" y="27"/>
                    </a:lnTo>
                    <a:close/>
                  </a:path>
                </a:pathLst>
              </a:custGeom>
              <a:noFill/>
              <a:ln w="1"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68" name="Line 176"/>
              <p:cNvSpPr>
                <a:spLocks noChangeShapeType="1"/>
              </p:cNvSpPr>
              <p:nvPr/>
            </p:nvSpPr>
            <p:spPr bwMode="auto">
              <a:xfrm flipV="1">
                <a:off x="1027" y="1521"/>
                <a:ext cx="105" cy="19"/>
              </a:xfrm>
              <a:prstGeom prst="line">
                <a:avLst/>
              </a:prstGeom>
              <a:noFill/>
              <a:ln w="4"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69" name="Freeform 177"/>
              <p:cNvSpPr>
                <a:spLocks/>
              </p:cNvSpPr>
              <p:nvPr/>
            </p:nvSpPr>
            <p:spPr bwMode="auto">
              <a:xfrm>
                <a:off x="989" y="1783"/>
                <a:ext cx="177" cy="49"/>
              </a:xfrm>
              <a:custGeom>
                <a:avLst/>
                <a:gdLst/>
                <a:ahLst/>
                <a:cxnLst>
                  <a:cxn ang="0">
                    <a:pos x="0" y="34"/>
                  </a:cxn>
                  <a:cxn ang="0">
                    <a:pos x="0" y="31"/>
                  </a:cxn>
                  <a:cxn ang="0">
                    <a:pos x="177" y="0"/>
                  </a:cxn>
                  <a:cxn ang="0">
                    <a:pos x="177" y="3"/>
                  </a:cxn>
                  <a:cxn ang="0">
                    <a:pos x="175" y="8"/>
                  </a:cxn>
                  <a:cxn ang="0">
                    <a:pos x="172" y="15"/>
                  </a:cxn>
                  <a:cxn ang="0">
                    <a:pos x="168" y="18"/>
                  </a:cxn>
                  <a:cxn ang="0">
                    <a:pos x="165" y="21"/>
                  </a:cxn>
                  <a:cxn ang="0">
                    <a:pos x="159" y="24"/>
                  </a:cxn>
                  <a:cxn ang="0">
                    <a:pos x="134" y="28"/>
                  </a:cxn>
                  <a:cxn ang="0">
                    <a:pos x="87" y="37"/>
                  </a:cxn>
                  <a:cxn ang="0">
                    <a:pos x="19" y="49"/>
                  </a:cxn>
                  <a:cxn ang="0">
                    <a:pos x="14" y="49"/>
                  </a:cxn>
                  <a:cxn ang="0">
                    <a:pos x="10" y="48"/>
                  </a:cxn>
                  <a:cxn ang="0">
                    <a:pos x="5" y="46"/>
                  </a:cxn>
                  <a:cxn ang="0">
                    <a:pos x="3" y="43"/>
                  </a:cxn>
                  <a:cxn ang="0">
                    <a:pos x="1" y="37"/>
                  </a:cxn>
                  <a:cxn ang="0">
                    <a:pos x="0" y="34"/>
                  </a:cxn>
                </a:cxnLst>
                <a:rect l="0" t="0" r="r" b="b"/>
                <a:pathLst>
                  <a:path w="177" h="49">
                    <a:moveTo>
                      <a:pt x="0" y="34"/>
                    </a:moveTo>
                    <a:lnTo>
                      <a:pt x="0" y="31"/>
                    </a:lnTo>
                    <a:lnTo>
                      <a:pt x="177" y="0"/>
                    </a:lnTo>
                    <a:lnTo>
                      <a:pt x="177" y="3"/>
                    </a:lnTo>
                    <a:lnTo>
                      <a:pt x="175" y="8"/>
                    </a:lnTo>
                    <a:lnTo>
                      <a:pt x="172" y="15"/>
                    </a:lnTo>
                    <a:lnTo>
                      <a:pt x="168" y="18"/>
                    </a:lnTo>
                    <a:lnTo>
                      <a:pt x="165" y="21"/>
                    </a:lnTo>
                    <a:lnTo>
                      <a:pt x="159" y="24"/>
                    </a:lnTo>
                    <a:lnTo>
                      <a:pt x="134" y="28"/>
                    </a:lnTo>
                    <a:lnTo>
                      <a:pt x="87" y="37"/>
                    </a:lnTo>
                    <a:lnTo>
                      <a:pt x="19" y="49"/>
                    </a:lnTo>
                    <a:lnTo>
                      <a:pt x="14" y="49"/>
                    </a:lnTo>
                    <a:lnTo>
                      <a:pt x="10" y="48"/>
                    </a:lnTo>
                    <a:lnTo>
                      <a:pt x="5" y="46"/>
                    </a:lnTo>
                    <a:lnTo>
                      <a:pt x="3" y="43"/>
                    </a:lnTo>
                    <a:lnTo>
                      <a:pt x="1" y="37"/>
                    </a:lnTo>
                    <a:lnTo>
                      <a:pt x="0" y="3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70" name="Freeform 178"/>
              <p:cNvSpPr>
                <a:spLocks/>
              </p:cNvSpPr>
              <p:nvPr/>
            </p:nvSpPr>
            <p:spPr bwMode="auto">
              <a:xfrm>
                <a:off x="989" y="1783"/>
                <a:ext cx="177" cy="49"/>
              </a:xfrm>
              <a:custGeom>
                <a:avLst/>
                <a:gdLst/>
                <a:ahLst/>
                <a:cxnLst>
                  <a:cxn ang="0">
                    <a:pos x="0" y="34"/>
                  </a:cxn>
                  <a:cxn ang="0">
                    <a:pos x="0" y="31"/>
                  </a:cxn>
                  <a:cxn ang="0">
                    <a:pos x="177" y="0"/>
                  </a:cxn>
                  <a:cxn ang="0">
                    <a:pos x="177" y="3"/>
                  </a:cxn>
                  <a:cxn ang="0">
                    <a:pos x="175" y="8"/>
                  </a:cxn>
                  <a:cxn ang="0">
                    <a:pos x="172" y="15"/>
                  </a:cxn>
                  <a:cxn ang="0">
                    <a:pos x="168" y="18"/>
                  </a:cxn>
                  <a:cxn ang="0">
                    <a:pos x="165" y="21"/>
                  </a:cxn>
                  <a:cxn ang="0">
                    <a:pos x="159" y="24"/>
                  </a:cxn>
                  <a:cxn ang="0">
                    <a:pos x="134" y="28"/>
                  </a:cxn>
                  <a:cxn ang="0">
                    <a:pos x="87" y="37"/>
                  </a:cxn>
                  <a:cxn ang="0">
                    <a:pos x="19" y="49"/>
                  </a:cxn>
                  <a:cxn ang="0">
                    <a:pos x="14" y="49"/>
                  </a:cxn>
                  <a:cxn ang="0">
                    <a:pos x="10" y="48"/>
                  </a:cxn>
                  <a:cxn ang="0">
                    <a:pos x="5" y="46"/>
                  </a:cxn>
                  <a:cxn ang="0">
                    <a:pos x="3" y="43"/>
                  </a:cxn>
                  <a:cxn ang="0">
                    <a:pos x="1" y="37"/>
                  </a:cxn>
                  <a:cxn ang="0">
                    <a:pos x="0" y="34"/>
                  </a:cxn>
                </a:cxnLst>
                <a:rect l="0" t="0" r="r" b="b"/>
                <a:pathLst>
                  <a:path w="177" h="49">
                    <a:moveTo>
                      <a:pt x="0" y="34"/>
                    </a:moveTo>
                    <a:lnTo>
                      <a:pt x="0" y="31"/>
                    </a:lnTo>
                    <a:lnTo>
                      <a:pt x="177" y="0"/>
                    </a:lnTo>
                    <a:lnTo>
                      <a:pt x="177" y="3"/>
                    </a:lnTo>
                    <a:lnTo>
                      <a:pt x="175" y="8"/>
                    </a:lnTo>
                    <a:lnTo>
                      <a:pt x="172" y="15"/>
                    </a:lnTo>
                    <a:lnTo>
                      <a:pt x="168" y="18"/>
                    </a:lnTo>
                    <a:lnTo>
                      <a:pt x="165" y="21"/>
                    </a:lnTo>
                    <a:lnTo>
                      <a:pt x="159" y="24"/>
                    </a:lnTo>
                    <a:lnTo>
                      <a:pt x="134" y="28"/>
                    </a:lnTo>
                    <a:lnTo>
                      <a:pt x="87" y="37"/>
                    </a:lnTo>
                    <a:lnTo>
                      <a:pt x="19" y="49"/>
                    </a:lnTo>
                    <a:lnTo>
                      <a:pt x="14" y="49"/>
                    </a:lnTo>
                    <a:lnTo>
                      <a:pt x="10" y="48"/>
                    </a:lnTo>
                    <a:lnTo>
                      <a:pt x="5" y="46"/>
                    </a:lnTo>
                    <a:lnTo>
                      <a:pt x="3" y="43"/>
                    </a:lnTo>
                    <a:lnTo>
                      <a:pt x="1" y="37"/>
                    </a:lnTo>
                    <a:lnTo>
                      <a:pt x="0" y="34"/>
                    </a:lnTo>
                    <a:close/>
                  </a:path>
                </a:pathLst>
              </a:custGeom>
              <a:noFill/>
              <a:ln w="1"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71" name="Freeform 179"/>
              <p:cNvSpPr>
                <a:spLocks/>
              </p:cNvSpPr>
              <p:nvPr/>
            </p:nvSpPr>
            <p:spPr bwMode="auto">
              <a:xfrm>
                <a:off x="966" y="1265"/>
                <a:ext cx="220" cy="580"/>
              </a:xfrm>
              <a:custGeom>
                <a:avLst/>
                <a:gdLst/>
                <a:ahLst/>
                <a:cxnLst>
                  <a:cxn ang="0">
                    <a:pos x="191" y="0"/>
                  </a:cxn>
                  <a:cxn ang="0">
                    <a:pos x="204" y="4"/>
                  </a:cxn>
                  <a:cxn ang="0">
                    <a:pos x="210" y="7"/>
                  </a:cxn>
                  <a:cxn ang="0">
                    <a:pos x="213" y="11"/>
                  </a:cxn>
                  <a:cxn ang="0">
                    <a:pos x="218" y="15"/>
                  </a:cxn>
                  <a:cxn ang="0">
                    <a:pos x="219" y="20"/>
                  </a:cxn>
                  <a:cxn ang="0">
                    <a:pos x="220" y="26"/>
                  </a:cxn>
                  <a:cxn ang="0">
                    <a:pos x="220" y="520"/>
                  </a:cxn>
                  <a:cxn ang="0">
                    <a:pos x="219" y="526"/>
                  </a:cxn>
                  <a:cxn ang="0">
                    <a:pos x="216" y="531"/>
                  </a:cxn>
                  <a:cxn ang="0">
                    <a:pos x="213" y="536"/>
                  </a:cxn>
                  <a:cxn ang="0">
                    <a:pos x="210" y="540"/>
                  </a:cxn>
                  <a:cxn ang="0">
                    <a:pos x="206" y="543"/>
                  </a:cxn>
                  <a:cxn ang="0">
                    <a:pos x="201" y="546"/>
                  </a:cxn>
                  <a:cxn ang="0">
                    <a:pos x="194" y="549"/>
                  </a:cxn>
                  <a:cxn ang="0">
                    <a:pos x="91" y="568"/>
                  </a:cxn>
                  <a:cxn ang="0">
                    <a:pos x="41" y="576"/>
                  </a:cxn>
                  <a:cxn ang="0">
                    <a:pos x="18" y="580"/>
                  </a:cxn>
                  <a:cxn ang="0">
                    <a:pos x="13" y="579"/>
                  </a:cxn>
                  <a:cxn ang="0">
                    <a:pos x="7" y="577"/>
                  </a:cxn>
                  <a:cxn ang="0">
                    <a:pos x="0" y="574"/>
                  </a:cxn>
                </a:cxnLst>
                <a:rect l="0" t="0" r="r" b="b"/>
                <a:pathLst>
                  <a:path w="220" h="580">
                    <a:moveTo>
                      <a:pt x="191" y="0"/>
                    </a:moveTo>
                    <a:lnTo>
                      <a:pt x="204" y="4"/>
                    </a:lnTo>
                    <a:lnTo>
                      <a:pt x="210" y="7"/>
                    </a:lnTo>
                    <a:lnTo>
                      <a:pt x="213" y="11"/>
                    </a:lnTo>
                    <a:lnTo>
                      <a:pt x="218" y="15"/>
                    </a:lnTo>
                    <a:lnTo>
                      <a:pt x="219" y="20"/>
                    </a:lnTo>
                    <a:lnTo>
                      <a:pt x="220" y="26"/>
                    </a:lnTo>
                    <a:lnTo>
                      <a:pt x="220" y="520"/>
                    </a:lnTo>
                    <a:lnTo>
                      <a:pt x="219" y="526"/>
                    </a:lnTo>
                    <a:lnTo>
                      <a:pt x="216" y="531"/>
                    </a:lnTo>
                    <a:lnTo>
                      <a:pt x="213" y="536"/>
                    </a:lnTo>
                    <a:lnTo>
                      <a:pt x="210" y="540"/>
                    </a:lnTo>
                    <a:lnTo>
                      <a:pt x="206" y="543"/>
                    </a:lnTo>
                    <a:lnTo>
                      <a:pt x="201" y="546"/>
                    </a:lnTo>
                    <a:lnTo>
                      <a:pt x="194" y="549"/>
                    </a:lnTo>
                    <a:lnTo>
                      <a:pt x="91" y="568"/>
                    </a:lnTo>
                    <a:lnTo>
                      <a:pt x="41" y="576"/>
                    </a:lnTo>
                    <a:lnTo>
                      <a:pt x="18" y="580"/>
                    </a:lnTo>
                    <a:lnTo>
                      <a:pt x="13" y="579"/>
                    </a:lnTo>
                    <a:lnTo>
                      <a:pt x="7" y="577"/>
                    </a:lnTo>
                    <a:lnTo>
                      <a:pt x="0" y="574"/>
                    </a:lnTo>
                  </a:path>
                </a:pathLst>
              </a:custGeom>
              <a:no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grpSp>
        <p:grpSp>
          <p:nvGrpSpPr>
            <p:cNvPr id="8" name="Group 198"/>
            <p:cNvGrpSpPr>
              <a:grpSpLocks/>
            </p:cNvGrpSpPr>
            <p:nvPr/>
          </p:nvGrpSpPr>
          <p:grpSpPr bwMode="auto">
            <a:xfrm>
              <a:off x="801" y="1627"/>
              <a:ext cx="116" cy="214"/>
              <a:chOff x="801" y="1627"/>
              <a:chExt cx="116" cy="214"/>
            </a:xfrm>
          </p:grpSpPr>
          <p:sp>
            <p:nvSpPr>
              <p:cNvPr id="59573" name="Freeform 181"/>
              <p:cNvSpPr>
                <a:spLocks/>
              </p:cNvSpPr>
              <p:nvPr/>
            </p:nvSpPr>
            <p:spPr bwMode="auto">
              <a:xfrm>
                <a:off x="802" y="1627"/>
                <a:ext cx="95" cy="207"/>
              </a:xfrm>
              <a:custGeom>
                <a:avLst/>
                <a:gdLst/>
                <a:ahLst/>
                <a:cxnLst>
                  <a:cxn ang="0">
                    <a:pos x="84" y="42"/>
                  </a:cxn>
                  <a:cxn ang="0">
                    <a:pos x="50" y="53"/>
                  </a:cxn>
                  <a:cxn ang="0">
                    <a:pos x="72" y="0"/>
                  </a:cxn>
                  <a:cxn ang="0">
                    <a:pos x="34" y="0"/>
                  </a:cxn>
                  <a:cxn ang="0">
                    <a:pos x="0" y="95"/>
                  </a:cxn>
                  <a:cxn ang="0">
                    <a:pos x="38" y="82"/>
                  </a:cxn>
                  <a:cxn ang="0">
                    <a:pos x="16" y="151"/>
                  </a:cxn>
                  <a:cxn ang="0">
                    <a:pos x="47" y="138"/>
                  </a:cxn>
                  <a:cxn ang="0">
                    <a:pos x="32" y="207"/>
                  </a:cxn>
                  <a:cxn ang="0">
                    <a:pos x="95" y="91"/>
                  </a:cxn>
                  <a:cxn ang="0">
                    <a:pos x="61" y="104"/>
                  </a:cxn>
                  <a:cxn ang="0">
                    <a:pos x="84" y="42"/>
                  </a:cxn>
                </a:cxnLst>
                <a:rect l="0" t="0" r="r" b="b"/>
                <a:pathLst>
                  <a:path w="95" h="207">
                    <a:moveTo>
                      <a:pt x="84" y="42"/>
                    </a:moveTo>
                    <a:lnTo>
                      <a:pt x="50" y="53"/>
                    </a:lnTo>
                    <a:lnTo>
                      <a:pt x="72" y="0"/>
                    </a:lnTo>
                    <a:lnTo>
                      <a:pt x="34" y="0"/>
                    </a:lnTo>
                    <a:lnTo>
                      <a:pt x="0" y="95"/>
                    </a:lnTo>
                    <a:lnTo>
                      <a:pt x="38" y="82"/>
                    </a:lnTo>
                    <a:lnTo>
                      <a:pt x="16" y="151"/>
                    </a:lnTo>
                    <a:lnTo>
                      <a:pt x="47" y="138"/>
                    </a:lnTo>
                    <a:lnTo>
                      <a:pt x="32" y="207"/>
                    </a:lnTo>
                    <a:lnTo>
                      <a:pt x="95" y="91"/>
                    </a:lnTo>
                    <a:lnTo>
                      <a:pt x="61" y="104"/>
                    </a:lnTo>
                    <a:lnTo>
                      <a:pt x="84" y="42"/>
                    </a:lnTo>
                    <a:close/>
                  </a:path>
                </a:pathLst>
              </a:custGeom>
              <a:solidFill>
                <a:srgbClr val="FFFFB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74" name="Freeform 182"/>
              <p:cNvSpPr>
                <a:spLocks/>
              </p:cNvSpPr>
              <p:nvPr/>
            </p:nvSpPr>
            <p:spPr bwMode="auto">
              <a:xfrm>
                <a:off x="802" y="1627"/>
                <a:ext cx="95" cy="207"/>
              </a:xfrm>
              <a:custGeom>
                <a:avLst/>
                <a:gdLst/>
                <a:ahLst/>
                <a:cxnLst>
                  <a:cxn ang="0">
                    <a:pos x="84" y="42"/>
                  </a:cxn>
                  <a:cxn ang="0">
                    <a:pos x="50" y="53"/>
                  </a:cxn>
                  <a:cxn ang="0">
                    <a:pos x="72" y="0"/>
                  </a:cxn>
                  <a:cxn ang="0">
                    <a:pos x="34" y="0"/>
                  </a:cxn>
                  <a:cxn ang="0">
                    <a:pos x="0" y="95"/>
                  </a:cxn>
                  <a:cxn ang="0">
                    <a:pos x="38" y="82"/>
                  </a:cxn>
                  <a:cxn ang="0">
                    <a:pos x="16" y="151"/>
                  </a:cxn>
                  <a:cxn ang="0">
                    <a:pos x="47" y="138"/>
                  </a:cxn>
                  <a:cxn ang="0">
                    <a:pos x="32" y="207"/>
                  </a:cxn>
                  <a:cxn ang="0">
                    <a:pos x="95" y="91"/>
                  </a:cxn>
                  <a:cxn ang="0">
                    <a:pos x="61" y="104"/>
                  </a:cxn>
                  <a:cxn ang="0">
                    <a:pos x="84" y="42"/>
                  </a:cxn>
                </a:cxnLst>
                <a:rect l="0" t="0" r="r" b="b"/>
                <a:pathLst>
                  <a:path w="95" h="207">
                    <a:moveTo>
                      <a:pt x="84" y="42"/>
                    </a:moveTo>
                    <a:lnTo>
                      <a:pt x="50" y="53"/>
                    </a:lnTo>
                    <a:lnTo>
                      <a:pt x="72" y="0"/>
                    </a:lnTo>
                    <a:lnTo>
                      <a:pt x="34" y="0"/>
                    </a:lnTo>
                    <a:lnTo>
                      <a:pt x="0" y="95"/>
                    </a:lnTo>
                    <a:lnTo>
                      <a:pt x="38" y="82"/>
                    </a:lnTo>
                    <a:lnTo>
                      <a:pt x="16" y="151"/>
                    </a:lnTo>
                    <a:lnTo>
                      <a:pt x="47" y="138"/>
                    </a:lnTo>
                    <a:lnTo>
                      <a:pt x="32" y="207"/>
                    </a:lnTo>
                    <a:lnTo>
                      <a:pt x="95" y="91"/>
                    </a:lnTo>
                    <a:lnTo>
                      <a:pt x="61" y="104"/>
                    </a:lnTo>
                    <a:lnTo>
                      <a:pt x="84" y="42"/>
                    </a:lnTo>
                    <a:close/>
                  </a:path>
                </a:pathLst>
              </a:custGeom>
              <a:noFill/>
              <a:ln w="1"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75" name="Freeform 183"/>
              <p:cNvSpPr>
                <a:spLocks/>
              </p:cNvSpPr>
              <p:nvPr/>
            </p:nvSpPr>
            <p:spPr bwMode="auto">
              <a:xfrm>
                <a:off x="818" y="1712"/>
                <a:ext cx="51" cy="73"/>
              </a:xfrm>
              <a:custGeom>
                <a:avLst/>
                <a:gdLst/>
                <a:ahLst/>
                <a:cxnLst>
                  <a:cxn ang="0">
                    <a:pos x="20" y="73"/>
                  </a:cxn>
                  <a:cxn ang="0">
                    <a:pos x="51" y="0"/>
                  </a:cxn>
                  <a:cxn ang="0">
                    <a:pos x="20" y="1"/>
                  </a:cxn>
                  <a:cxn ang="0">
                    <a:pos x="0" y="67"/>
                  </a:cxn>
                  <a:cxn ang="0">
                    <a:pos x="20" y="73"/>
                  </a:cxn>
                </a:cxnLst>
                <a:rect l="0" t="0" r="r" b="b"/>
                <a:pathLst>
                  <a:path w="51" h="73">
                    <a:moveTo>
                      <a:pt x="20" y="73"/>
                    </a:moveTo>
                    <a:lnTo>
                      <a:pt x="51" y="0"/>
                    </a:lnTo>
                    <a:lnTo>
                      <a:pt x="20" y="1"/>
                    </a:lnTo>
                    <a:lnTo>
                      <a:pt x="0" y="67"/>
                    </a:lnTo>
                    <a:lnTo>
                      <a:pt x="20" y="73"/>
                    </a:lnTo>
                    <a:close/>
                  </a:path>
                </a:pathLst>
              </a:custGeom>
              <a:solidFill>
                <a:srgbClr val="FFFF7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76" name="Freeform 184"/>
              <p:cNvSpPr>
                <a:spLocks/>
              </p:cNvSpPr>
              <p:nvPr/>
            </p:nvSpPr>
            <p:spPr bwMode="auto">
              <a:xfrm>
                <a:off x="818" y="1712"/>
                <a:ext cx="51" cy="73"/>
              </a:xfrm>
              <a:custGeom>
                <a:avLst/>
                <a:gdLst/>
                <a:ahLst/>
                <a:cxnLst>
                  <a:cxn ang="0">
                    <a:pos x="20" y="73"/>
                  </a:cxn>
                  <a:cxn ang="0">
                    <a:pos x="51" y="0"/>
                  </a:cxn>
                  <a:cxn ang="0">
                    <a:pos x="20" y="1"/>
                  </a:cxn>
                  <a:cxn ang="0">
                    <a:pos x="0" y="67"/>
                  </a:cxn>
                  <a:cxn ang="0">
                    <a:pos x="20" y="73"/>
                  </a:cxn>
                </a:cxnLst>
                <a:rect l="0" t="0" r="r" b="b"/>
                <a:pathLst>
                  <a:path w="51" h="73">
                    <a:moveTo>
                      <a:pt x="20" y="73"/>
                    </a:moveTo>
                    <a:lnTo>
                      <a:pt x="51" y="0"/>
                    </a:lnTo>
                    <a:lnTo>
                      <a:pt x="20" y="1"/>
                    </a:lnTo>
                    <a:lnTo>
                      <a:pt x="0" y="67"/>
                    </a:lnTo>
                    <a:lnTo>
                      <a:pt x="20" y="73"/>
                    </a:lnTo>
                    <a:close/>
                  </a:path>
                </a:pathLst>
              </a:custGeom>
              <a:noFill/>
              <a:ln w="1" cap="flat">
                <a:solidFill>
                  <a:srgbClr val="FFFF7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77" name="Freeform 185"/>
              <p:cNvSpPr>
                <a:spLocks/>
              </p:cNvSpPr>
              <p:nvPr/>
            </p:nvSpPr>
            <p:spPr bwMode="auto">
              <a:xfrm>
                <a:off x="801" y="1627"/>
                <a:ext cx="55" cy="104"/>
              </a:xfrm>
              <a:custGeom>
                <a:avLst/>
                <a:gdLst/>
                <a:ahLst/>
                <a:cxnLst>
                  <a:cxn ang="0">
                    <a:pos x="20" y="104"/>
                  </a:cxn>
                  <a:cxn ang="0">
                    <a:pos x="55" y="8"/>
                  </a:cxn>
                  <a:cxn ang="0">
                    <a:pos x="35" y="0"/>
                  </a:cxn>
                  <a:cxn ang="0">
                    <a:pos x="0" y="96"/>
                  </a:cxn>
                  <a:cxn ang="0">
                    <a:pos x="20" y="104"/>
                  </a:cxn>
                </a:cxnLst>
                <a:rect l="0" t="0" r="r" b="b"/>
                <a:pathLst>
                  <a:path w="55" h="104">
                    <a:moveTo>
                      <a:pt x="20" y="104"/>
                    </a:moveTo>
                    <a:lnTo>
                      <a:pt x="55" y="8"/>
                    </a:lnTo>
                    <a:lnTo>
                      <a:pt x="35" y="0"/>
                    </a:lnTo>
                    <a:lnTo>
                      <a:pt x="0" y="96"/>
                    </a:lnTo>
                    <a:lnTo>
                      <a:pt x="20" y="104"/>
                    </a:lnTo>
                    <a:close/>
                  </a:path>
                </a:pathLst>
              </a:custGeom>
              <a:solidFill>
                <a:srgbClr val="FFFF7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78" name="Freeform 186"/>
              <p:cNvSpPr>
                <a:spLocks/>
              </p:cNvSpPr>
              <p:nvPr/>
            </p:nvSpPr>
            <p:spPr bwMode="auto">
              <a:xfrm>
                <a:off x="801" y="1627"/>
                <a:ext cx="55" cy="104"/>
              </a:xfrm>
              <a:custGeom>
                <a:avLst/>
                <a:gdLst/>
                <a:ahLst/>
                <a:cxnLst>
                  <a:cxn ang="0">
                    <a:pos x="20" y="104"/>
                  </a:cxn>
                  <a:cxn ang="0">
                    <a:pos x="55" y="8"/>
                  </a:cxn>
                  <a:cxn ang="0">
                    <a:pos x="35" y="0"/>
                  </a:cxn>
                  <a:cxn ang="0">
                    <a:pos x="0" y="96"/>
                  </a:cxn>
                  <a:cxn ang="0">
                    <a:pos x="20" y="104"/>
                  </a:cxn>
                </a:cxnLst>
                <a:rect l="0" t="0" r="r" b="b"/>
                <a:pathLst>
                  <a:path w="55" h="104">
                    <a:moveTo>
                      <a:pt x="20" y="104"/>
                    </a:moveTo>
                    <a:lnTo>
                      <a:pt x="55" y="8"/>
                    </a:lnTo>
                    <a:lnTo>
                      <a:pt x="35" y="0"/>
                    </a:lnTo>
                    <a:lnTo>
                      <a:pt x="0" y="96"/>
                    </a:lnTo>
                    <a:lnTo>
                      <a:pt x="20" y="104"/>
                    </a:lnTo>
                    <a:close/>
                  </a:path>
                </a:pathLst>
              </a:custGeom>
              <a:noFill/>
              <a:ln w="1" cap="flat">
                <a:solidFill>
                  <a:srgbClr val="FFFF7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79" name="Freeform 187"/>
              <p:cNvSpPr>
                <a:spLocks/>
              </p:cNvSpPr>
              <p:nvPr/>
            </p:nvSpPr>
            <p:spPr bwMode="auto">
              <a:xfrm>
                <a:off x="834" y="1767"/>
                <a:ext cx="50" cy="73"/>
              </a:xfrm>
              <a:custGeom>
                <a:avLst/>
                <a:gdLst/>
                <a:ahLst/>
                <a:cxnLst>
                  <a:cxn ang="0">
                    <a:pos x="20" y="73"/>
                  </a:cxn>
                  <a:cxn ang="0">
                    <a:pos x="50" y="0"/>
                  </a:cxn>
                  <a:cxn ang="0">
                    <a:pos x="15" y="1"/>
                  </a:cxn>
                  <a:cxn ang="0">
                    <a:pos x="0" y="66"/>
                  </a:cxn>
                  <a:cxn ang="0">
                    <a:pos x="20" y="73"/>
                  </a:cxn>
                </a:cxnLst>
                <a:rect l="0" t="0" r="r" b="b"/>
                <a:pathLst>
                  <a:path w="50" h="73">
                    <a:moveTo>
                      <a:pt x="20" y="73"/>
                    </a:moveTo>
                    <a:lnTo>
                      <a:pt x="50" y="0"/>
                    </a:lnTo>
                    <a:lnTo>
                      <a:pt x="15" y="1"/>
                    </a:lnTo>
                    <a:lnTo>
                      <a:pt x="0" y="66"/>
                    </a:lnTo>
                    <a:lnTo>
                      <a:pt x="20" y="73"/>
                    </a:lnTo>
                    <a:close/>
                  </a:path>
                </a:pathLst>
              </a:custGeom>
              <a:solidFill>
                <a:srgbClr val="FFFF7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80" name="Freeform 188"/>
              <p:cNvSpPr>
                <a:spLocks/>
              </p:cNvSpPr>
              <p:nvPr/>
            </p:nvSpPr>
            <p:spPr bwMode="auto">
              <a:xfrm>
                <a:off x="834" y="1767"/>
                <a:ext cx="50" cy="73"/>
              </a:xfrm>
              <a:custGeom>
                <a:avLst/>
                <a:gdLst/>
                <a:ahLst/>
                <a:cxnLst>
                  <a:cxn ang="0">
                    <a:pos x="20" y="73"/>
                  </a:cxn>
                  <a:cxn ang="0">
                    <a:pos x="50" y="0"/>
                  </a:cxn>
                  <a:cxn ang="0">
                    <a:pos x="15" y="1"/>
                  </a:cxn>
                  <a:cxn ang="0">
                    <a:pos x="0" y="66"/>
                  </a:cxn>
                  <a:cxn ang="0">
                    <a:pos x="20" y="73"/>
                  </a:cxn>
                </a:cxnLst>
                <a:rect l="0" t="0" r="r" b="b"/>
                <a:pathLst>
                  <a:path w="50" h="73">
                    <a:moveTo>
                      <a:pt x="20" y="73"/>
                    </a:moveTo>
                    <a:lnTo>
                      <a:pt x="50" y="0"/>
                    </a:lnTo>
                    <a:lnTo>
                      <a:pt x="15" y="1"/>
                    </a:lnTo>
                    <a:lnTo>
                      <a:pt x="0" y="66"/>
                    </a:lnTo>
                    <a:lnTo>
                      <a:pt x="20" y="73"/>
                    </a:lnTo>
                    <a:close/>
                  </a:path>
                </a:pathLst>
              </a:custGeom>
              <a:noFill/>
              <a:ln w="1" cap="flat">
                <a:solidFill>
                  <a:srgbClr val="FFFF7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81" name="Freeform 189"/>
              <p:cNvSpPr>
                <a:spLocks/>
              </p:cNvSpPr>
              <p:nvPr/>
            </p:nvSpPr>
            <p:spPr bwMode="auto">
              <a:xfrm>
                <a:off x="873" y="1669"/>
                <a:ext cx="33" cy="18"/>
              </a:xfrm>
              <a:custGeom>
                <a:avLst/>
                <a:gdLst/>
                <a:ahLst/>
                <a:cxnLst>
                  <a:cxn ang="0">
                    <a:pos x="33" y="7"/>
                  </a:cxn>
                  <a:cxn ang="0">
                    <a:pos x="13" y="0"/>
                  </a:cxn>
                  <a:cxn ang="0">
                    <a:pos x="7" y="2"/>
                  </a:cxn>
                  <a:cxn ang="0">
                    <a:pos x="0" y="18"/>
                  </a:cxn>
                  <a:cxn ang="0">
                    <a:pos x="33" y="7"/>
                  </a:cxn>
                </a:cxnLst>
                <a:rect l="0" t="0" r="r" b="b"/>
                <a:pathLst>
                  <a:path w="33" h="18">
                    <a:moveTo>
                      <a:pt x="33" y="7"/>
                    </a:moveTo>
                    <a:lnTo>
                      <a:pt x="13" y="0"/>
                    </a:lnTo>
                    <a:lnTo>
                      <a:pt x="7" y="2"/>
                    </a:lnTo>
                    <a:lnTo>
                      <a:pt x="0" y="18"/>
                    </a:lnTo>
                    <a:lnTo>
                      <a:pt x="33" y="7"/>
                    </a:lnTo>
                    <a:close/>
                  </a:path>
                </a:pathLst>
              </a:custGeom>
              <a:solidFill>
                <a:srgbClr val="FFFF7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82" name="Freeform 190"/>
              <p:cNvSpPr>
                <a:spLocks/>
              </p:cNvSpPr>
              <p:nvPr/>
            </p:nvSpPr>
            <p:spPr bwMode="auto">
              <a:xfrm>
                <a:off x="873" y="1669"/>
                <a:ext cx="33" cy="18"/>
              </a:xfrm>
              <a:custGeom>
                <a:avLst/>
                <a:gdLst/>
                <a:ahLst/>
                <a:cxnLst>
                  <a:cxn ang="0">
                    <a:pos x="33" y="7"/>
                  </a:cxn>
                  <a:cxn ang="0">
                    <a:pos x="13" y="0"/>
                  </a:cxn>
                  <a:cxn ang="0">
                    <a:pos x="7" y="2"/>
                  </a:cxn>
                  <a:cxn ang="0">
                    <a:pos x="0" y="18"/>
                  </a:cxn>
                  <a:cxn ang="0">
                    <a:pos x="33" y="7"/>
                  </a:cxn>
                </a:cxnLst>
                <a:rect l="0" t="0" r="r" b="b"/>
                <a:pathLst>
                  <a:path w="33" h="18">
                    <a:moveTo>
                      <a:pt x="33" y="7"/>
                    </a:moveTo>
                    <a:lnTo>
                      <a:pt x="13" y="0"/>
                    </a:lnTo>
                    <a:lnTo>
                      <a:pt x="7" y="2"/>
                    </a:lnTo>
                    <a:lnTo>
                      <a:pt x="0" y="18"/>
                    </a:lnTo>
                    <a:lnTo>
                      <a:pt x="33" y="7"/>
                    </a:lnTo>
                    <a:close/>
                  </a:path>
                </a:pathLst>
              </a:custGeom>
              <a:noFill/>
              <a:ln w="1" cap="flat">
                <a:solidFill>
                  <a:srgbClr val="FFFF7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83" name="Freeform 191"/>
              <p:cNvSpPr>
                <a:spLocks/>
              </p:cNvSpPr>
              <p:nvPr/>
            </p:nvSpPr>
            <p:spPr bwMode="auto">
              <a:xfrm>
                <a:off x="883" y="1718"/>
                <a:ext cx="34" cy="19"/>
              </a:xfrm>
              <a:custGeom>
                <a:avLst/>
                <a:gdLst/>
                <a:ahLst/>
                <a:cxnLst>
                  <a:cxn ang="0">
                    <a:pos x="34" y="7"/>
                  </a:cxn>
                  <a:cxn ang="0">
                    <a:pos x="15" y="0"/>
                  </a:cxn>
                  <a:cxn ang="0">
                    <a:pos x="6" y="3"/>
                  </a:cxn>
                  <a:cxn ang="0">
                    <a:pos x="0" y="19"/>
                  </a:cxn>
                  <a:cxn ang="0">
                    <a:pos x="34" y="7"/>
                  </a:cxn>
                </a:cxnLst>
                <a:rect l="0" t="0" r="r" b="b"/>
                <a:pathLst>
                  <a:path w="34" h="19">
                    <a:moveTo>
                      <a:pt x="34" y="7"/>
                    </a:moveTo>
                    <a:lnTo>
                      <a:pt x="15" y="0"/>
                    </a:lnTo>
                    <a:lnTo>
                      <a:pt x="6" y="3"/>
                    </a:lnTo>
                    <a:lnTo>
                      <a:pt x="0" y="19"/>
                    </a:lnTo>
                    <a:lnTo>
                      <a:pt x="34" y="7"/>
                    </a:lnTo>
                    <a:close/>
                  </a:path>
                </a:pathLst>
              </a:custGeom>
              <a:solidFill>
                <a:srgbClr val="FFFF7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84" name="Freeform 192"/>
              <p:cNvSpPr>
                <a:spLocks/>
              </p:cNvSpPr>
              <p:nvPr/>
            </p:nvSpPr>
            <p:spPr bwMode="auto">
              <a:xfrm>
                <a:off x="883" y="1718"/>
                <a:ext cx="34" cy="19"/>
              </a:xfrm>
              <a:custGeom>
                <a:avLst/>
                <a:gdLst/>
                <a:ahLst/>
                <a:cxnLst>
                  <a:cxn ang="0">
                    <a:pos x="34" y="7"/>
                  </a:cxn>
                  <a:cxn ang="0">
                    <a:pos x="15" y="0"/>
                  </a:cxn>
                  <a:cxn ang="0">
                    <a:pos x="6" y="3"/>
                  </a:cxn>
                  <a:cxn ang="0">
                    <a:pos x="0" y="19"/>
                  </a:cxn>
                  <a:cxn ang="0">
                    <a:pos x="34" y="7"/>
                  </a:cxn>
                </a:cxnLst>
                <a:rect l="0" t="0" r="r" b="b"/>
                <a:pathLst>
                  <a:path w="34" h="19">
                    <a:moveTo>
                      <a:pt x="34" y="7"/>
                    </a:moveTo>
                    <a:lnTo>
                      <a:pt x="15" y="0"/>
                    </a:lnTo>
                    <a:lnTo>
                      <a:pt x="6" y="3"/>
                    </a:lnTo>
                    <a:lnTo>
                      <a:pt x="0" y="19"/>
                    </a:lnTo>
                    <a:lnTo>
                      <a:pt x="34" y="7"/>
                    </a:lnTo>
                    <a:close/>
                  </a:path>
                </a:pathLst>
              </a:custGeom>
              <a:noFill/>
              <a:ln w="1" cap="flat">
                <a:solidFill>
                  <a:srgbClr val="FFFF7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85" name="Freeform 193"/>
              <p:cNvSpPr>
                <a:spLocks/>
              </p:cNvSpPr>
              <p:nvPr/>
            </p:nvSpPr>
            <p:spPr bwMode="auto">
              <a:xfrm>
                <a:off x="835" y="1627"/>
                <a:ext cx="59" cy="8"/>
              </a:xfrm>
              <a:custGeom>
                <a:avLst/>
                <a:gdLst/>
                <a:ahLst/>
                <a:cxnLst>
                  <a:cxn ang="0">
                    <a:pos x="59" y="8"/>
                  </a:cxn>
                  <a:cxn ang="0">
                    <a:pos x="40" y="0"/>
                  </a:cxn>
                  <a:cxn ang="0">
                    <a:pos x="0" y="0"/>
                  </a:cxn>
                  <a:cxn ang="0">
                    <a:pos x="21" y="8"/>
                  </a:cxn>
                  <a:cxn ang="0">
                    <a:pos x="59" y="8"/>
                  </a:cxn>
                </a:cxnLst>
                <a:rect l="0" t="0" r="r" b="b"/>
                <a:pathLst>
                  <a:path w="59" h="8">
                    <a:moveTo>
                      <a:pt x="59" y="8"/>
                    </a:moveTo>
                    <a:lnTo>
                      <a:pt x="40" y="0"/>
                    </a:lnTo>
                    <a:lnTo>
                      <a:pt x="0" y="0"/>
                    </a:lnTo>
                    <a:lnTo>
                      <a:pt x="21" y="8"/>
                    </a:lnTo>
                    <a:lnTo>
                      <a:pt x="59" y="8"/>
                    </a:lnTo>
                    <a:close/>
                  </a:path>
                </a:pathLst>
              </a:custGeom>
              <a:solidFill>
                <a:srgbClr val="FFFF7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86" name="Freeform 194"/>
              <p:cNvSpPr>
                <a:spLocks/>
              </p:cNvSpPr>
              <p:nvPr/>
            </p:nvSpPr>
            <p:spPr bwMode="auto">
              <a:xfrm>
                <a:off x="835" y="1627"/>
                <a:ext cx="59" cy="8"/>
              </a:xfrm>
              <a:custGeom>
                <a:avLst/>
                <a:gdLst/>
                <a:ahLst/>
                <a:cxnLst>
                  <a:cxn ang="0">
                    <a:pos x="59" y="8"/>
                  </a:cxn>
                  <a:cxn ang="0">
                    <a:pos x="40" y="0"/>
                  </a:cxn>
                  <a:cxn ang="0">
                    <a:pos x="0" y="0"/>
                  </a:cxn>
                  <a:cxn ang="0">
                    <a:pos x="21" y="8"/>
                  </a:cxn>
                  <a:cxn ang="0">
                    <a:pos x="59" y="8"/>
                  </a:cxn>
                </a:cxnLst>
                <a:rect l="0" t="0" r="r" b="b"/>
                <a:pathLst>
                  <a:path w="59" h="8">
                    <a:moveTo>
                      <a:pt x="59" y="8"/>
                    </a:moveTo>
                    <a:lnTo>
                      <a:pt x="40" y="0"/>
                    </a:lnTo>
                    <a:lnTo>
                      <a:pt x="0" y="0"/>
                    </a:lnTo>
                    <a:lnTo>
                      <a:pt x="21" y="8"/>
                    </a:lnTo>
                    <a:lnTo>
                      <a:pt x="59" y="8"/>
                    </a:lnTo>
                    <a:close/>
                  </a:path>
                </a:pathLst>
              </a:custGeom>
              <a:noFill/>
              <a:ln w="1" cap="flat">
                <a:solidFill>
                  <a:srgbClr val="FFFF7F"/>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87" name="Freeform 195"/>
              <p:cNvSpPr>
                <a:spLocks/>
              </p:cNvSpPr>
              <p:nvPr/>
            </p:nvSpPr>
            <p:spPr bwMode="auto">
              <a:xfrm>
                <a:off x="822" y="1635"/>
                <a:ext cx="95" cy="206"/>
              </a:xfrm>
              <a:custGeom>
                <a:avLst/>
                <a:gdLst/>
                <a:ahLst/>
                <a:cxnLst>
                  <a:cxn ang="0">
                    <a:pos x="83" y="41"/>
                  </a:cxn>
                  <a:cxn ang="0">
                    <a:pos x="50" y="53"/>
                  </a:cxn>
                  <a:cxn ang="0">
                    <a:pos x="72" y="0"/>
                  </a:cxn>
                  <a:cxn ang="0">
                    <a:pos x="34" y="0"/>
                  </a:cxn>
                  <a:cxn ang="0">
                    <a:pos x="0" y="95"/>
                  </a:cxn>
                  <a:cxn ang="0">
                    <a:pos x="38" y="82"/>
                  </a:cxn>
                  <a:cxn ang="0">
                    <a:pos x="16" y="150"/>
                  </a:cxn>
                  <a:cxn ang="0">
                    <a:pos x="47" y="138"/>
                  </a:cxn>
                  <a:cxn ang="0">
                    <a:pos x="31" y="206"/>
                  </a:cxn>
                  <a:cxn ang="0">
                    <a:pos x="95" y="90"/>
                  </a:cxn>
                  <a:cxn ang="0">
                    <a:pos x="61" y="102"/>
                  </a:cxn>
                  <a:cxn ang="0">
                    <a:pos x="83" y="41"/>
                  </a:cxn>
                </a:cxnLst>
                <a:rect l="0" t="0" r="r" b="b"/>
                <a:pathLst>
                  <a:path w="95" h="206">
                    <a:moveTo>
                      <a:pt x="83" y="41"/>
                    </a:moveTo>
                    <a:lnTo>
                      <a:pt x="50" y="53"/>
                    </a:lnTo>
                    <a:lnTo>
                      <a:pt x="72" y="0"/>
                    </a:lnTo>
                    <a:lnTo>
                      <a:pt x="34" y="0"/>
                    </a:lnTo>
                    <a:lnTo>
                      <a:pt x="0" y="95"/>
                    </a:lnTo>
                    <a:lnTo>
                      <a:pt x="38" y="82"/>
                    </a:lnTo>
                    <a:lnTo>
                      <a:pt x="16" y="150"/>
                    </a:lnTo>
                    <a:lnTo>
                      <a:pt x="47" y="138"/>
                    </a:lnTo>
                    <a:lnTo>
                      <a:pt x="31" y="206"/>
                    </a:lnTo>
                    <a:lnTo>
                      <a:pt x="95" y="90"/>
                    </a:lnTo>
                    <a:lnTo>
                      <a:pt x="61" y="102"/>
                    </a:lnTo>
                    <a:lnTo>
                      <a:pt x="83" y="41"/>
                    </a:lnTo>
                    <a:close/>
                  </a:path>
                </a:pathLst>
              </a:custGeom>
              <a:solidFill>
                <a:srgbClr val="FFFFBF"/>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88" name="Freeform 196"/>
              <p:cNvSpPr>
                <a:spLocks/>
              </p:cNvSpPr>
              <p:nvPr/>
            </p:nvSpPr>
            <p:spPr bwMode="auto">
              <a:xfrm>
                <a:off x="822" y="1635"/>
                <a:ext cx="95" cy="206"/>
              </a:xfrm>
              <a:custGeom>
                <a:avLst/>
                <a:gdLst/>
                <a:ahLst/>
                <a:cxnLst>
                  <a:cxn ang="0">
                    <a:pos x="83" y="41"/>
                  </a:cxn>
                  <a:cxn ang="0">
                    <a:pos x="50" y="53"/>
                  </a:cxn>
                  <a:cxn ang="0">
                    <a:pos x="72" y="0"/>
                  </a:cxn>
                  <a:cxn ang="0">
                    <a:pos x="34" y="0"/>
                  </a:cxn>
                  <a:cxn ang="0">
                    <a:pos x="0" y="95"/>
                  </a:cxn>
                  <a:cxn ang="0">
                    <a:pos x="38" y="82"/>
                  </a:cxn>
                  <a:cxn ang="0">
                    <a:pos x="16" y="150"/>
                  </a:cxn>
                  <a:cxn ang="0">
                    <a:pos x="47" y="138"/>
                  </a:cxn>
                  <a:cxn ang="0">
                    <a:pos x="31" y="206"/>
                  </a:cxn>
                  <a:cxn ang="0">
                    <a:pos x="95" y="90"/>
                  </a:cxn>
                  <a:cxn ang="0">
                    <a:pos x="61" y="102"/>
                  </a:cxn>
                  <a:cxn ang="0">
                    <a:pos x="83" y="41"/>
                  </a:cxn>
                </a:cxnLst>
                <a:rect l="0" t="0" r="r" b="b"/>
                <a:pathLst>
                  <a:path w="95" h="206">
                    <a:moveTo>
                      <a:pt x="83" y="41"/>
                    </a:moveTo>
                    <a:lnTo>
                      <a:pt x="50" y="53"/>
                    </a:lnTo>
                    <a:lnTo>
                      <a:pt x="72" y="0"/>
                    </a:lnTo>
                    <a:lnTo>
                      <a:pt x="34" y="0"/>
                    </a:lnTo>
                    <a:lnTo>
                      <a:pt x="0" y="95"/>
                    </a:lnTo>
                    <a:lnTo>
                      <a:pt x="38" y="82"/>
                    </a:lnTo>
                    <a:lnTo>
                      <a:pt x="16" y="150"/>
                    </a:lnTo>
                    <a:lnTo>
                      <a:pt x="47" y="138"/>
                    </a:lnTo>
                    <a:lnTo>
                      <a:pt x="31" y="206"/>
                    </a:lnTo>
                    <a:lnTo>
                      <a:pt x="95" y="90"/>
                    </a:lnTo>
                    <a:lnTo>
                      <a:pt x="61" y="102"/>
                    </a:lnTo>
                    <a:lnTo>
                      <a:pt x="83" y="41"/>
                    </a:lnTo>
                    <a:close/>
                  </a:path>
                </a:pathLst>
              </a:custGeom>
              <a:noFill/>
              <a:ln w="1" cap="flat">
                <a:solidFill>
                  <a:srgbClr val="999999"/>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89" name="Freeform 197"/>
              <p:cNvSpPr>
                <a:spLocks/>
              </p:cNvSpPr>
              <p:nvPr/>
            </p:nvSpPr>
            <p:spPr bwMode="auto">
              <a:xfrm>
                <a:off x="801" y="1627"/>
                <a:ext cx="116" cy="213"/>
              </a:xfrm>
              <a:custGeom>
                <a:avLst/>
                <a:gdLst/>
                <a:ahLst/>
                <a:cxnLst>
                  <a:cxn ang="0">
                    <a:pos x="85" y="42"/>
                  </a:cxn>
                  <a:cxn ang="0">
                    <a:pos x="79" y="43"/>
                  </a:cxn>
                  <a:cxn ang="0">
                    <a:pos x="94" y="8"/>
                  </a:cxn>
                  <a:cxn ang="0">
                    <a:pos x="75" y="0"/>
                  </a:cxn>
                  <a:cxn ang="0">
                    <a:pos x="35" y="0"/>
                  </a:cxn>
                  <a:cxn ang="0">
                    <a:pos x="0" y="96"/>
                  </a:cxn>
                  <a:cxn ang="0">
                    <a:pos x="20" y="104"/>
                  </a:cxn>
                  <a:cxn ang="0">
                    <a:pos x="33" y="99"/>
                  </a:cxn>
                  <a:cxn ang="0">
                    <a:pos x="16" y="152"/>
                  </a:cxn>
                  <a:cxn ang="0">
                    <a:pos x="37" y="159"/>
                  </a:cxn>
                  <a:cxn ang="0">
                    <a:pos x="44" y="156"/>
                  </a:cxn>
                  <a:cxn ang="0">
                    <a:pos x="33" y="207"/>
                  </a:cxn>
                  <a:cxn ang="0">
                    <a:pos x="53" y="213"/>
                  </a:cxn>
                  <a:cxn ang="0">
                    <a:pos x="116" y="98"/>
                  </a:cxn>
                  <a:cxn ang="0">
                    <a:pos x="96" y="90"/>
                  </a:cxn>
                  <a:cxn ang="0">
                    <a:pos x="89" y="93"/>
                  </a:cxn>
                  <a:cxn ang="0">
                    <a:pos x="105" y="49"/>
                  </a:cxn>
                  <a:cxn ang="0">
                    <a:pos x="85" y="42"/>
                  </a:cxn>
                </a:cxnLst>
                <a:rect l="0" t="0" r="r" b="b"/>
                <a:pathLst>
                  <a:path w="116" h="213">
                    <a:moveTo>
                      <a:pt x="85" y="42"/>
                    </a:moveTo>
                    <a:lnTo>
                      <a:pt x="79" y="43"/>
                    </a:lnTo>
                    <a:lnTo>
                      <a:pt x="94" y="8"/>
                    </a:lnTo>
                    <a:lnTo>
                      <a:pt x="75" y="0"/>
                    </a:lnTo>
                    <a:lnTo>
                      <a:pt x="35" y="0"/>
                    </a:lnTo>
                    <a:lnTo>
                      <a:pt x="0" y="96"/>
                    </a:lnTo>
                    <a:lnTo>
                      <a:pt x="20" y="104"/>
                    </a:lnTo>
                    <a:lnTo>
                      <a:pt x="33" y="99"/>
                    </a:lnTo>
                    <a:lnTo>
                      <a:pt x="16" y="152"/>
                    </a:lnTo>
                    <a:lnTo>
                      <a:pt x="37" y="159"/>
                    </a:lnTo>
                    <a:lnTo>
                      <a:pt x="44" y="156"/>
                    </a:lnTo>
                    <a:lnTo>
                      <a:pt x="33" y="207"/>
                    </a:lnTo>
                    <a:lnTo>
                      <a:pt x="53" y="213"/>
                    </a:lnTo>
                    <a:lnTo>
                      <a:pt x="116" y="98"/>
                    </a:lnTo>
                    <a:lnTo>
                      <a:pt x="96" y="90"/>
                    </a:lnTo>
                    <a:lnTo>
                      <a:pt x="89" y="93"/>
                    </a:lnTo>
                    <a:lnTo>
                      <a:pt x="105" y="49"/>
                    </a:lnTo>
                    <a:lnTo>
                      <a:pt x="85" y="42"/>
                    </a:lnTo>
                    <a:close/>
                  </a:path>
                </a:pathLst>
              </a:custGeom>
              <a:noFill/>
              <a:ln w="1"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grpSp>
      </p:grpSp>
      <p:sp>
        <p:nvSpPr>
          <p:cNvPr id="59592" name="Line 200"/>
          <p:cNvSpPr>
            <a:spLocks noChangeShapeType="1"/>
          </p:cNvSpPr>
          <p:nvPr/>
        </p:nvSpPr>
        <p:spPr bwMode="auto">
          <a:xfrm flipV="1">
            <a:off x="1995488" y="2411413"/>
            <a:ext cx="1165225" cy="3175"/>
          </a:xfrm>
          <a:prstGeom prst="line">
            <a:avLst/>
          </a:prstGeom>
          <a:noFill/>
          <a:ln w="11"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93" name="Freeform 201"/>
          <p:cNvSpPr>
            <a:spLocks/>
          </p:cNvSpPr>
          <p:nvPr/>
        </p:nvSpPr>
        <p:spPr bwMode="auto">
          <a:xfrm>
            <a:off x="1903413" y="2362200"/>
            <a:ext cx="130175" cy="103188"/>
          </a:xfrm>
          <a:custGeom>
            <a:avLst/>
            <a:gdLst/>
            <a:ahLst/>
            <a:cxnLst>
              <a:cxn ang="0">
                <a:pos x="0" y="33"/>
              </a:cxn>
              <a:cxn ang="0">
                <a:pos x="81" y="0"/>
              </a:cxn>
              <a:cxn ang="0">
                <a:pos x="82" y="65"/>
              </a:cxn>
              <a:cxn ang="0">
                <a:pos x="0" y="33"/>
              </a:cxn>
            </a:cxnLst>
            <a:rect l="0" t="0" r="r" b="b"/>
            <a:pathLst>
              <a:path w="82" h="65">
                <a:moveTo>
                  <a:pt x="0" y="33"/>
                </a:moveTo>
                <a:lnTo>
                  <a:pt x="81" y="0"/>
                </a:lnTo>
                <a:lnTo>
                  <a:pt x="82" y="65"/>
                </a:lnTo>
                <a:lnTo>
                  <a:pt x="0" y="3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94" name="Freeform 202"/>
          <p:cNvSpPr>
            <a:spLocks/>
          </p:cNvSpPr>
          <p:nvPr/>
        </p:nvSpPr>
        <p:spPr bwMode="auto">
          <a:xfrm>
            <a:off x="1903413" y="2362200"/>
            <a:ext cx="130175" cy="103188"/>
          </a:xfrm>
          <a:custGeom>
            <a:avLst/>
            <a:gdLst/>
            <a:ahLst/>
            <a:cxnLst>
              <a:cxn ang="0">
                <a:pos x="0" y="33"/>
              </a:cxn>
              <a:cxn ang="0">
                <a:pos x="81" y="0"/>
              </a:cxn>
              <a:cxn ang="0">
                <a:pos x="82" y="65"/>
              </a:cxn>
              <a:cxn ang="0">
                <a:pos x="0" y="33"/>
              </a:cxn>
            </a:cxnLst>
            <a:rect l="0" t="0" r="r" b="b"/>
            <a:pathLst>
              <a:path w="82" h="65">
                <a:moveTo>
                  <a:pt x="0" y="33"/>
                </a:moveTo>
                <a:lnTo>
                  <a:pt x="81" y="0"/>
                </a:lnTo>
                <a:lnTo>
                  <a:pt x="82" y="65"/>
                </a:lnTo>
                <a:lnTo>
                  <a:pt x="0" y="33"/>
                </a:lnTo>
                <a:close/>
              </a:path>
            </a:pathLst>
          </a:custGeom>
          <a:noFill/>
          <a:ln w="11"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95" name="Freeform 203"/>
          <p:cNvSpPr>
            <a:spLocks/>
          </p:cNvSpPr>
          <p:nvPr/>
        </p:nvSpPr>
        <p:spPr bwMode="auto">
          <a:xfrm>
            <a:off x="3122613" y="2360613"/>
            <a:ext cx="128588" cy="103188"/>
          </a:xfrm>
          <a:custGeom>
            <a:avLst/>
            <a:gdLst/>
            <a:ahLst/>
            <a:cxnLst>
              <a:cxn ang="0">
                <a:pos x="81" y="32"/>
              </a:cxn>
              <a:cxn ang="0">
                <a:pos x="1" y="65"/>
              </a:cxn>
              <a:cxn ang="0">
                <a:pos x="0" y="0"/>
              </a:cxn>
              <a:cxn ang="0">
                <a:pos x="81" y="32"/>
              </a:cxn>
            </a:cxnLst>
            <a:rect l="0" t="0" r="r" b="b"/>
            <a:pathLst>
              <a:path w="81" h="65">
                <a:moveTo>
                  <a:pt x="81" y="32"/>
                </a:moveTo>
                <a:lnTo>
                  <a:pt x="1" y="65"/>
                </a:lnTo>
                <a:lnTo>
                  <a:pt x="0" y="0"/>
                </a:lnTo>
                <a:lnTo>
                  <a:pt x="81" y="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96" name="Freeform 204"/>
          <p:cNvSpPr>
            <a:spLocks/>
          </p:cNvSpPr>
          <p:nvPr/>
        </p:nvSpPr>
        <p:spPr bwMode="auto">
          <a:xfrm>
            <a:off x="3122613" y="2360613"/>
            <a:ext cx="128588" cy="103188"/>
          </a:xfrm>
          <a:custGeom>
            <a:avLst/>
            <a:gdLst/>
            <a:ahLst/>
            <a:cxnLst>
              <a:cxn ang="0">
                <a:pos x="81" y="32"/>
              </a:cxn>
              <a:cxn ang="0">
                <a:pos x="1" y="65"/>
              </a:cxn>
              <a:cxn ang="0">
                <a:pos x="0" y="0"/>
              </a:cxn>
              <a:cxn ang="0">
                <a:pos x="81" y="32"/>
              </a:cxn>
            </a:cxnLst>
            <a:rect l="0" t="0" r="r" b="b"/>
            <a:pathLst>
              <a:path w="81" h="65">
                <a:moveTo>
                  <a:pt x="81" y="32"/>
                </a:moveTo>
                <a:lnTo>
                  <a:pt x="1" y="65"/>
                </a:lnTo>
                <a:lnTo>
                  <a:pt x="0" y="0"/>
                </a:lnTo>
                <a:lnTo>
                  <a:pt x="81" y="32"/>
                </a:lnTo>
                <a:close/>
              </a:path>
            </a:pathLst>
          </a:custGeom>
          <a:noFill/>
          <a:ln w="11"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zh-TW" altLang="en-US">
              <a:latin typeface="Arial Unicode MS" pitchFamily="34" charset="-120"/>
              <a:ea typeface="Arial Unicode MS" pitchFamily="34" charset="-120"/>
              <a:cs typeface="Arial Unicode MS" pitchFamily="34" charset="-120"/>
            </a:endParaRPr>
          </a:p>
        </p:txBody>
      </p:sp>
      <p:sp>
        <p:nvSpPr>
          <p:cNvPr id="59597" name="Rectangle 205"/>
          <p:cNvSpPr>
            <a:spLocks noChangeArrowheads="1"/>
          </p:cNvSpPr>
          <p:nvPr/>
        </p:nvSpPr>
        <p:spPr bwMode="auto">
          <a:xfrm>
            <a:off x="1305795" y="2974975"/>
            <a:ext cx="492122" cy="2000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zh-TW" sz="1300" b="0" i="0" u="none" strike="noStrike" cap="none" normalizeH="0" baseline="0" dirty="0" smtClean="0">
                <a:ln>
                  <a:noFill/>
                </a:ln>
                <a:solidFill>
                  <a:srgbClr val="000000"/>
                </a:solidFill>
                <a:effectLst/>
                <a:latin typeface="Arial Unicode MS" pitchFamily="34" charset="-120"/>
                <a:ea typeface="Arial Unicode MS" pitchFamily="34" charset="-120"/>
                <a:cs typeface="Arial Unicode MS" pitchFamily="34" charset="-120"/>
              </a:rPr>
              <a:t>Server</a:t>
            </a:r>
            <a:endParaRPr kumimoji="1" lang="zh-TW" altLang="zh-TW" sz="1800" b="0" i="0" u="none" strike="noStrike" cap="none" normalizeH="0" baseline="0" dirty="0" smtClean="0">
              <a:ln>
                <a:noFill/>
              </a:ln>
              <a:solidFill>
                <a:schemeClr val="tx1"/>
              </a:solidFill>
              <a:effectLst/>
              <a:latin typeface="Arial Unicode MS" pitchFamily="34" charset="-120"/>
              <a:ea typeface="Arial Unicode MS" pitchFamily="34" charset="-120"/>
              <a:cs typeface="Arial Unicode MS" pitchFamily="34" charset="-120"/>
            </a:endParaRPr>
          </a:p>
        </p:txBody>
      </p:sp>
      <p:cxnSp>
        <p:nvCxnSpPr>
          <p:cNvPr id="305" name="直線單箭頭接點 304"/>
          <p:cNvCxnSpPr/>
          <p:nvPr/>
        </p:nvCxnSpPr>
        <p:spPr>
          <a:xfrm flipV="1">
            <a:off x="1857358" y="2571744"/>
            <a:ext cx="1357320" cy="1"/>
          </a:xfrm>
          <a:prstGeom prst="curvedConnector3">
            <a:avLst>
              <a:gd name="adj1" fmla="val 60184"/>
            </a:avLst>
          </a:prstGeom>
          <a:ln w="12700">
            <a:headEnd type="triangle" w="lg" len="lg"/>
            <a:tailEnd type="triangle" w="lg" len="lg"/>
          </a:ln>
        </p:spPr>
        <p:style>
          <a:lnRef idx="2">
            <a:schemeClr val="dk1"/>
          </a:lnRef>
          <a:fillRef idx="0">
            <a:schemeClr val="dk1"/>
          </a:fillRef>
          <a:effectRef idx="1">
            <a:schemeClr val="dk1"/>
          </a:effectRef>
          <a:fontRef idx="minor">
            <a:schemeClr val="tx1"/>
          </a:fontRef>
        </p:style>
      </p:cxnSp>
      <p:sp>
        <p:nvSpPr>
          <p:cNvPr id="322" name="Rectangle 205"/>
          <p:cNvSpPr>
            <a:spLocks noChangeArrowheads="1"/>
          </p:cNvSpPr>
          <p:nvPr/>
        </p:nvSpPr>
        <p:spPr bwMode="auto">
          <a:xfrm>
            <a:off x="3500430" y="3000372"/>
            <a:ext cx="352661" cy="2000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TW" sz="1300" dirty="0" smtClean="0">
                <a:solidFill>
                  <a:srgbClr val="000000"/>
                </a:solidFill>
                <a:latin typeface="Arial Unicode MS" pitchFamily="34" charset="-120"/>
                <a:ea typeface="Arial Unicode MS" pitchFamily="34" charset="-120"/>
                <a:cs typeface="Arial Unicode MS" pitchFamily="34" charset="-120"/>
              </a:rPr>
              <a:t>User</a:t>
            </a:r>
            <a:endParaRPr lang="zh-TW" altLang="zh-TW" sz="1300" dirty="0" smtClean="0">
              <a:solidFill>
                <a:srgbClr val="000000"/>
              </a:solidFill>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xit" presetSubtype="10" fill="hold" grpId="0" nodeType="withEffect">
                                  <p:stCondLst>
                                    <p:cond delay="0"/>
                                  </p:stCondLst>
                                  <p:childTnLst>
                                    <p:animEffect transition="out" filter="blinds(horizontal)">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par>
                                <p:cTn id="14" presetID="3" presetClass="exit" presetSubtype="10" fill="hold" grpId="0" nodeType="withEffect">
                                  <p:stCondLst>
                                    <p:cond delay="0"/>
                                  </p:stCondLst>
                                  <p:childTnLst>
                                    <p:animEffect transition="out" filter="blinds(horizontal)">
                                      <p:cBhvr>
                                        <p:cTn id="15" dur="500"/>
                                        <p:tgtEl>
                                          <p:spTgt spid="11"/>
                                        </p:tgtEl>
                                      </p:cBhvr>
                                    </p:animEffect>
                                    <p:set>
                                      <p:cBhvr>
                                        <p:cTn id="16" dur="1" fill="hold">
                                          <p:stCondLst>
                                            <p:cond delay="499"/>
                                          </p:stCondLst>
                                        </p:cTn>
                                        <p:tgtEl>
                                          <p:spTgt spid="11"/>
                                        </p:tgtEl>
                                        <p:attrNameLst>
                                          <p:attrName>style.visibility</p:attrName>
                                        </p:attrNameLst>
                                      </p:cBhvr>
                                      <p:to>
                                        <p:strVal val="hidden"/>
                                      </p:to>
                                    </p:set>
                                  </p:childTnLst>
                                </p:cTn>
                              </p:par>
                              <p:par>
                                <p:cTn id="17" presetID="3" presetClass="entr" presetSubtype="1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linds(horizontal)">
                                      <p:cBhvr>
                                        <p:cTn id="19" dur="500"/>
                                        <p:tgtEl>
                                          <p:spTgt spid="1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3"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85804" y="253536"/>
            <a:ext cx="8229600" cy="1143000"/>
          </a:xfrm>
        </p:spPr>
        <p:txBody>
          <a:bodyPr>
            <a:noAutofit/>
          </a:bodyPr>
          <a:lstStyle/>
          <a:p>
            <a:pPr algn="ctr"/>
            <a:r>
              <a:rPr lang="en-US" altLang="zh-TW" sz="3200" dirty="0" smtClean="0">
                <a:latin typeface="Arial Unicode MS" pitchFamily="34" charset="-120"/>
                <a:ea typeface="Arial Unicode MS" pitchFamily="34" charset="-120"/>
                <a:cs typeface="Arial Unicode MS" pitchFamily="34" charset="-120"/>
              </a:rPr>
              <a:t/>
            </a:r>
            <a:br>
              <a:rPr lang="en-US" altLang="zh-TW" sz="3200" dirty="0" smtClean="0">
                <a:latin typeface="Arial Unicode MS" pitchFamily="34" charset="-120"/>
                <a:ea typeface="Arial Unicode MS" pitchFamily="34" charset="-120"/>
                <a:cs typeface="Arial Unicode MS" pitchFamily="34" charset="-120"/>
              </a:rPr>
            </a:br>
            <a:r>
              <a:rPr lang="en-US" altLang="zh-TW" sz="3200" dirty="0" smtClean="0">
                <a:latin typeface="Arial Unicode MS" pitchFamily="34" charset="-120"/>
                <a:ea typeface="Arial Unicode MS" pitchFamily="34" charset="-120"/>
                <a:cs typeface="Arial Unicode MS" pitchFamily="34" charset="-120"/>
              </a:rPr>
              <a:t/>
            </a:r>
            <a:br>
              <a:rPr lang="en-US" altLang="zh-TW" sz="3200" dirty="0" smtClean="0">
                <a:latin typeface="Arial Unicode MS" pitchFamily="34" charset="-120"/>
                <a:ea typeface="Arial Unicode MS" pitchFamily="34" charset="-120"/>
                <a:cs typeface="Arial Unicode MS" pitchFamily="34" charset="-120"/>
              </a:rPr>
            </a:br>
            <a:r>
              <a:rPr lang="en-US" altLang="zh-TW" sz="3200" dirty="0" smtClean="0">
                <a:latin typeface="Arial Unicode MS" pitchFamily="34" charset="-120"/>
                <a:ea typeface="Arial Unicode MS" pitchFamily="34" charset="-120"/>
                <a:cs typeface="Arial Unicode MS" pitchFamily="34" charset="-120"/>
              </a:rPr>
              <a:t/>
            </a:r>
            <a:br>
              <a:rPr lang="en-US" altLang="zh-TW" sz="3200" dirty="0" smtClean="0">
                <a:latin typeface="Arial Unicode MS" pitchFamily="34" charset="-120"/>
                <a:ea typeface="Arial Unicode MS" pitchFamily="34" charset="-120"/>
                <a:cs typeface="Arial Unicode MS" pitchFamily="34" charset="-120"/>
              </a:rPr>
            </a:br>
            <a:r>
              <a:rPr lang="en-US" altLang="zh-TW" sz="3200" dirty="0" smtClean="0">
                <a:latin typeface="Arial Unicode MS" pitchFamily="34" charset="-120"/>
                <a:ea typeface="Arial Unicode MS" pitchFamily="34" charset="-120"/>
                <a:cs typeface="Arial Unicode MS" pitchFamily="34" charset="-120"/>
              </a:rPr>
              <a:t>P2P 3D Streaming : Flowing Level of Detail (</a:t>
            </a:r>
            <a:r>
              <a:rPr lang="en-US" altLang="zh-TW" sz="3200" dirty="0" err="1" smtClean="0">
                <a:latin typeface="Arial Unicode MS" pitchFamily="34" charset="-120"/>
                <a:ea typeface="Arial Unicode MS" pitchFamily="34" charset="-120"/>
                <a:cs typeface="Arial Unicode MS" pitchFamily="34" charset="-120"/>
              </a:rPr>
              <a:t>FLoD</a:t>
            </a:r>
            <a:r>
              <a:rPr lang="en-US" altLang="zh-TW" sz="3200" dirty="0" smtClean="0">
                <a:latin typeface="Arial Unicode MS" pitchFamily="34" charset="-120"/>
                <a:ea typeface="Arial Unicode MS" pitchFamily="34" charset="-120"/>
                <a:cs typeface="Arial Unicode MS" pitchFamily="34" charset="-120"/>
              </a:rPr>
              <a:t>) [INFOCOM 2008][IEEE IC]	</a:t>
            </a:r>
            <a:endParaRPr lang="en-US" altLang="zh-TW" sz="3200" dirty="0">
              <a:latin typeface="Arial Unicode MS" pitchFamily="34" charset="-120"/>
              <a:ea typeface="Arial Unicode MS" pitchFamily="34" charset="-120"/>
              <a:cs typeface="Arial Unicode MS" pitchFamily="34" charset="-120"/>
            </a:endParaRPr>
          </a:p>
        </p:txBody>
      </p:sp>
      <p:sp>
        <p:nvSpPr>
          <p:cNvPr id="76803" name="Rectangle 3"/>
          <p:cNvSpPr>
            <a:spLocks noGrp="1" noChangeArrowheads="1"/>
          </p:cNvSpPr>
          <p:nvPr>
            <p:ph idx="1"/>
          </p:nvPr>
        </p:nvSpPr>
        <p:spPr/>
        <p:txBody>
          <a:bodyPr/>
          <a:lstStyle/>
          <a:p>
            <a:r>
              <a:rPr lang="en-US" altLang="zh-TW" sz="2400" dirty="0" smtClean="0">
                <a:latin typeface="Arial Unicode MS" pitchFamily="34" charset="-120"/>
                <a:ea typeface="Arial Unicode MS" pitchFamily="34" charset="-120"/>
                <a:cs typeface="Arial Unicode MS" pitchFamily="34" charset="-120"/>
              </a:rPr>
              <a:t>VE is partitioned into cells with scene descriptions</a:t>
            </a:r>
          </a:p>
          <a:p>
            <a:r>
              <a:rPr lang="en-US" altLang="zh-TW" sz="2400" dirty="0" smtClean="0">
                <a:latin typeface="Arial Unicode MS" pitchFamily="34" charset="-120"/>
                <a:ea typeface="Arial Unicode MS" pitchFamily="34" charset="-120"/>
                <a:cs typeface="Arial Unicode MS" pitchFamily="34" charset="-120"/>
              </a:rPr>
              <a:t>AOI neighbor lists are provided by a P2P VON overlay</a:t>
            </a:r>
          </a:p>
          <a:p>
            <a:r>
              <a:rPr lang="en-US" altLang="zh-TW" sz="2400" dirty="0" smtClean="0">
                <a:latin typeface="Arial Unicode MS" pitchFamily="34" charset="-120"/>
                <a:ea typeface="Arial Unicode MS" pitchFamily="34" charset="-120"/>
                <a:cs typeface="Arial Unicode MS" pitchFamily="34" charset="-120"/>
              </a:rPr>
              <a:t>Users perform the following actions</a:t>
            </a:r>
          </a:p>
          <a:p>
            <a:pPr lvl="1"/>
            <a:r>
              <a:rPr lang="en-US" altLang="zh-TW" sz="2400" dirty="0" smtClean="0">
                <a:latin typeface="Arial Unicode MS" pitchFamily="34" charset="-120"/>
                <a:ea typeface="Arial Unicode MS" pitchFamily="34" charset="-120"/>
                <a:cs typeface="Arial Unicode MS" pitchFamily="34" charset="-120"/>
              </a:rPr>
              <a:t>Source Discovery</a:t>
            </a:r>
          </a:p>
          <a:p>
            <a:pPr lvl="1"/>
            <a:r>
              <a:rPr lang="en-US" altLang="zh-TW" sz="2400" dirty="0" smtClean="0">
                <a:latin typeface="Arial Unicode MS" pitchFamily="34" charset="-120"/>
                <a:ea typeface="Arial Unicode MS" pitchFamily="34" charset="-120"/>
                <a:cs typeface="Arial Unicode MS" pitchFamily="34" charset="-120"/>
              </a:rPr>
              <a:t>State Exchange</a:t>
            </a:r>
          </a:p>
          <a:p>
            <a:pPr lvl="1"/>
            <a:r>
              <a:rPr lang="en-US" altLang="zh-TW" sz="2400" dirty="0" smtClean="0">
                <a:latin typeface="Arial Unicode MS" pitchFamily="34" charset="-120"/>
                <a:ea typeface="Arial Unicode MS" pitchFamily="34" charset="-120"/>
                <a:cs typeface="Arial Unicode MS" pitchFamily="34" charset="-120"/>
              </a:rPr>
              <a:t>Source Selection</a:t>
            </a:r>
          </a:p>
          <a:p>
            <a:pPr lvl="1"/>
            <a:r>
              <a:rPr lang="en-US" altLang="zh-TW" sz="2400" dirty="0" smtClean="0">
                <a:latin typeface="Arial Unicode MS" pitchFamily="34" charset="-120"/>
                <a:ea typeface="Arial Unicode MS" pitchFamily="34" charset="-120"/>
                <a:cs typeface="Arial Unicode MS" pitchFamily="34" charset="-120"/>
              </a:rPr>
              <a:t>Content Exchange</a:t>
            </a:r>
            <a:endParaRPr lang="en-US" altLang="zh-TW" sz="1800" dirty="0" smtClean="0">
              <a:latin typeface="Arial Unicode MS" pitchFamily="34" charset="-120"/>
              <a:ea typeface="Arial Unicode MS" pitchFamily="34" charset="-120"/>
              <a:cs typeface="Arial Unicode MS" pitchFamily="34" charset="-120"/>
            </a:endParaRPr>
          </a:p>
          <a:p>
            <a:endParaRPr lang="en-US" altLang="zh-TW" sz="2400" dirty="0" smtClean="0">
              <a:latin typeface="Arial Unicode MS" pitchFamily="34" charset="-120"/>
              <a:ea typeface="Arial Unicode MS" pitchFamily="34" charset="-120"/>
              <a:cs typeface="Arial Unicode MS" pitchFamily="34" charset="-120"/>
            </a:endParaRPr>
          </a:p>
          <a:p>
            <a:endParaRPr lang="en-US" altLang="zh-TW" dirty="0">
              <a:latin typeface="Arial Unicode MS" pitchFamily="34" charset="-120"/>
              <a:ea typeface="Arial Unicode MS" pitchFamily="34" charset="-120"/>
              <a:cs typeface="Arial Unicode MS" pitchFamily="34" charset="-120"/>
            </a:endParaRPr>
          </a:p>
        </p:txBody>
      </p:sp>
      <p:sp>
        <p:nvSpPr>
          <p:cNvPr id="19"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10" name="投影片編號版面配置區 4"/>
          <p:cNvSpPr>
            <a:spLocks noGrp="1"/>
          </p:cNvSpPr>
          <p:nvPr>
            <p:ph type="sldNum" sz="quarter" idx="12"/>
          </p:nvPr>
        </p:nvSpPr>
        <p:spPr/>
        <p:txBody>
          <a:bodyPr/>
          <a:lstStyle/>
          <a:p>
            <a:fld id="{3A3A792F-1BA0-4E1D-B741-4AE5F2A30DE2}" type="slidenum">
              <a:rPr lang="en-US" altLang="zh-TW" smtClean="0">
                <a:latin typeface="Arial Unicode MS" pitchFamily="34" charset="-120"/>
                <a:ea typeface="Arial Unicode MS" pitchFamily="34" charset="-120"/>
                <a:cs typeface="Arial Unicode MS" pitchFamily="34" charset="-120"/>
              </a:rPr>
              <a:pPr/>
              <a:t>11</a:t>
            </a:fld>
            <a:endParaRPr lang="en-US" altLang="zh-TW">
              <a:latin typeface="Arial Unicode MS" pitchFamily="34" charset="-120"/>
              <a:ea typeface="Arial Unicode MS" pitchFamily="34" charset="-120"/>
              <a:cs typeface="Arial Unicode MS" pitchFamily="34" charset="-120"/>
            </a:endParaRPr>
          </a:p>
        </p:txBody>
      </p:sp>
      <p:sp>
        <p:nvSpPr>
          <p:cNvPr id="76804" name="Rectangle 4"/>
          <p:cNvSpPr>
            <a:spLocks noChangeArrowheads="1"/>
          </p:cNvSpPr>
          <p:nvPr/>
        </p:nvSpPr>
        <p:spPr bwMode="auto">
          <a:xfrm>
            <a:off x="4192604" y="5857892"/>
            <a:ext cx="5094304" cy="652463"/>
          </a:xfrm>
          <a:prstGeom prst="rect">
            <a:avLst/>
          </a:prstGeom>
          <a:noFill/>
          <a:ln w="9525">
            <a:noFill/>
            <a:round/>
            <a:headEnd/>
            <a:tailEnd/>
          </a:ln>
          <a:effectLst/>
        </p:spPr>
        <p:txBody>
          <a:bodyPr lIns="0" tIns="0" rIns="0" bIns="0"/>
          <a:lstStyle/>
          <a:p>
            <a:pPr marL="339725" indent="-339725" defTabSz="449263">
              <a:lnSpc>
                <a:spcPct val="67000"/>
              </a:lnSpc>
              <a:spcBef>
                <a:spcPct val="20000"/>
              </a:spcBef>
              <a:buClr>
                <a:schemeClr val="bg2"/>
              </a:buClr>
              <a:buSzPct val="75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zh-TW" sz="2000" dirty="0">
                <a:latin typeface="Arial Unicode MS" pitchFamily="34" charset="-120"/>
                <a:ea typeface="Arial Unicode MS" pitchFamily="34" charset="-120"/>
                <a:cs typeface="Arial Unicode MS" pitchFamily="34" charset="-120"/>
              </a:rPr>
              <a:t>		triangles:	  </a:t>
            </a:r>
            <a:r>
              <a:rPr lang="en-GB" altLang="zh-TW" sz="2000" dirty="0" err="1">
                <a:latin typeface="Arial Unicode MS" pitchFamily="34" charset="-120"/>
                <a:ea typeface="Arial Unicode MS" pitchFamily="34" charset="-120"/>
                <a:cs typeface="Arial Unicode MS" pitchFamily="34" charset="-120"/>
              </a:rPr>
              <a:t>neighbors</a:t>
            </a:r>
            <a:endParaRPr lang="en-GB" altLang="zh-TW" sz="2000" dirty="0">
              <a:latin typeface="Arial Unicode MS" pitchFamily="34" charset="-120"/>
              <a:ea typeface="Arial Unicode MS" pitchFamily="34" charset="-120"/>
              <a:cs typeface="Arial Unicode MS" pitchFamily="34" charset="-120"/>
            </a:endParaRPr>
          </a:p>
          <a:p>
            <a:pPr marL="339725" indent="-339725" defTabSz="449263">
              <a:lnSpc>
                <a:spcPct val="67000"/>
              </a:lnSpc>
              <a:spcBef>
                <a:spcPct val="20000"/>
              </a:spcBef>
              <a:buClr>
                <a:schemeClr val="bg2"/>
              </a:buClr>
              <a:buSzPct val="75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zh-TW" sz="2000" dirty="0">
                <a:latin typeface="Arial Unicode MS" pitchFamily="34" charset="-120"/>
                <a:ea typeface="Arial Unicode MS" pitchFamily="34" charset="-120"/>
                <a:cs typeface="Arial Unicode MS" pitchFamily="34" charset="-120"/>
              </a:rPr>
              <a:t>		rectangles:   objects</a:t>
            </a:r>
          </a:p>
        </p:txBody>
      </p:sp>
      <p:pic>
        <p:nvPicPr>
          <p:cNvPr id="76805" name="Picture 5"/>
          <p:cNvPicPr>
            <a:picLocks noChangeAspect="1" noChangeArrowheads="1"/>
          </p:cNvPicPr>
          <p:nvPr/>
        </p:nvPicPr>
        <p:blipFill>
          <a:blip r:embed="rId3" cstate="print"/>
          <a:srcRect/>
          <a:stretch>
            <a:fillRect/>
          </a:stretch>
        </p:blipFill>
        <p:spPr bwMode="auto">
          <a:xfrm>
            <a:off x="3714744" y="2786058"/>
            <a:ext cx="4968875" cy="3008313"/>
          </a:xfrm>
          <a:prstGeom prst="rect">
            <a:avLst/>
          </a:prstGeom>
          <a:noFill/>
          <a:ln w="9525">
            <a:noFill/>
            <a:round/>
            <a:headEnd/>
            <a:tailEnd/>
          </a:ln>
          <a:effectLst/>
        </p:spPr>
      </p:pic>
      <p:sp>
        <p:nvSpPr>
          <p:cNvPr id="76806" name="Line 6"/>
          <p:cNvSpPr>
            <a:spLocks noChangeShapeType="1"/>
          </p:cNvSpPr>
          <p:nvPr/>
        </p:nvSpPr>
        <p:spPr bwMode="auto">
          <a:xfrm flipV="1">
            <a:off x="4067175" y="4437063"/>
            <a:ext cx="73025" cy="504825"/>
          </a:xfrm>
          <a:prstGeom prst="line">
            <a:avLst/>
          </a:prstGeom>
          <a:noFill/>
          <a:ln w="9525">
            <a:solidFill>
              <a:schemeClr val="tx1"/>
            </a:solidFill>
            <a:round/>
            <a:headEnd/>
            <a:tailEnd type="triangle" w="med" len="med"/>
          </a:ln>
          <a:effectLst/>
        </p:spPr>
        <p:txBody>
          <a:bodyPr/>
          <a:lstStyle/>
          <a:p>
            <a:endParaRPr lang="zh-TW" altLang="en-US">
              <a:latin typeface="Arial Unicode MS" pitchFamily="34" charset="-120"/>
              <a:ea typeface="Arial Unicode MS" pitchFamily="34" charset="-120"/>
              <a:cs typeface="Arial Unicode MS" pitchFamily="34" charset="-120"/>
            </a:endParaRPr>
          </a:p>
        </p:txBody>
      </p:sp>
      <p:sp>
        <p:nvSpPr>
          <p:cNvPr id="76807" name="Line 7"/>
          <p:cNvSpPr>
            <a:spLocks noChangeShapeType="1"/>
          </p:cNvSpPr>
          <p:nvPr/>
        </p:nvSpPr>
        <p:spPr bwMode="auto">
          <a:xfrm>
            <a:off x="3708400" y="3789363"/>
            <a:ext cx="358775" cy="360362"/>
          </a:xfrm>
          <a:prstGeom prst="line">
            <a:avLst/>
          </a:prstGeom>
          <a:noFill/>
          <a:ln w="9525">
            <a:solidFill>
              <a:schemeClr val="tx1"/>
            </a:solidFill>
            <a:round/>
            <a:headEnd/>
            <a:tailEnd type="triangle" w="med" len="med"/>
          </a:ln>
          <a:effectLst/>
        </p:spPr>
        <p:txBody>
          <a:bodyPr/>
          <a:lstStyle/>
          <a:p>
            <a:endParaRPr lang="zh-TW" altLang="en-US">
              <a:latin typeface="Arial Unicode MS" pitchFamily="34" charset="-120"/>
              <a:ea typeface="Arial Unicode MS" pitchFamily="34" charset="-120"/>
              <a:cs typeface="Arial Unicode MS" pitchFamily="34" charset="-120"/>
            </a:endParaRPr>
          </a:p>
        </p:txBody>
      </p:sp>
      <p:sp>
        <p:nvSpPr>
          <p:cNvPr id="76808" name="Line 8"/>
          <p:cNvSpPr>
            <a:spLocks noChangeShapeType="1"/>
          </p:cNvSpPr>
          <p:nvPr/>
        </p:nvSpPr>
        <p:spPr bwMode="auto">
          <a:xfrm flipH="1" flipV="1">
            <a:off x="4211638" y="4365625"/>
            <a:ext cx="73025" cy="142875"/>
          </a:xfrm>
          <a:prstGeom prst="line">
            <a:avLst/>
          </a:prstGeom>
          <a:noFill/>
          <a:ln w="9525">
            <a:solidFill>
              <a:schemeClr val="tx1"/>
            </a:solidFill>
            <a:round/>
            <a:headEnd/>
            <a:tailEnd type="triangle" w="med" len="med"/>
          </a:ln>
          <a:effectLst/>
        </p:spPr>
        <p:txBody>
          <a:bodyPr/>
          <a:lstStyle/>
          <a:p>
            <a:endParaRPr lang="zh-TW" altLang="en-US">
              <a:latin typeface="Arial Unicode MS" pitchFamily="34" charset="-120"/>
              <a:ea typeface="Arial Unicode MS" pitchFamily="34" charset="-120"/>
              <a:cs typeface="Arial Unicode MS" pitchFamily="34" charset="-120"/>
            </a:endParaRPr>
          </a:p>
        </p:txBody>
      </p:sp>
      <p:cxnSp>
        <p:nvCxnSpPr>
          <p:cNvPr id="21" name="直線單箭頭接點 20"/>
          <p:cNvCxnSpPr/>
          <p:nvPr/>
        </p:nvCxnSpPr>
        <p:spPr>
          <a:xfrm rot="16200000" flipV="1">
            <a:off x="5669297" y="3770987"/>
            <a:ext cx="424281" cy="3584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直線單箭頭接點 22"/>
          <p:cNvCxnSpPr/>
          <p:nvPr/>
        </p:nvCxnSpPr>
        <p:spPr>
          <a:xfrm rot="5400000">
            <a:off x="5750328" y="4643446"/>
            <a:ext cx="642942" cy="7143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直線單箭頭接點 24"/>
          <p:cNvCxnSpPr/>
          <p:nvPr/>
        </p:nvCxnSpPr>
        <p:spPr>
          <a:xfrm rot="16200000" flipH="1">
            <a:off x="6151406" y="4313807"/>
            <a:ext cx="162656" cy="10755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childTnLst>
                                </p:cTn>
                              </p:par>
                              <p:par>
                                <p:cTn id="8" presetID="10" presetClass="entr" presetSubtype="0"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2000"/>
                                        <p:tgtEl>
                                          <p:spTgt spid="23"/>
                                        </p:tgtEl>
                                      </p:cBhvr>
                                    </p:animEffect>
                                  </p:childTnLst>
                                </p:cTn>
                              </p:par>
                              <p:par>
                                <p:cTn id="11" presetID="10"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Rectangle 4"/>
          <p:cNvSpPr>
            <a:spLocks noGrp="1" noChangeArrowheads="1"/>
          </p:cNvSpPr>
          <p:nvPr>
            <p:ph type="title"/>
          </p:nvPr>
        </p:nvSpPr>
        <p:spPr>
          <a:xfrm>
            <a:off x="457200" y="122238"/>
            <a:ext cx="7543800" cy="1295400"/>
          </a:xfrm>
          <a:ln/>
        </p:spPr>
        <p:txBody>
          <a:bodyPr lIns="90000" tIns="46800" rIns="90000" bIns="46800" anchor="b"/>
          <a:lstStyle/>
          <a:p>
            <a:pPr algn="ct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zh-TW" sz="3500" dirty="0" smtClean="0"/>
              <a:t>AOI </a:t>
            </a:r>
            <a:r>
              <a:rPr lang="en-GB" altLang="zh-TW" sz="3500" dirty="0" err="1" smtClean="0"/>
              <a:t>Neighbor</a:t>
            </a:r>
            <a:r>
              <a:rPr lang="en-GB" altLang="zh-TW" sz="3500" dirty="0" smtClean="0"/>
              <a:t> Management via VON P2P Overlay</a:t>
            </a:r>
            <a:endParaRPr lang="en-GB" altLang="zh-TW" sz="3500" dirty="0"/>
          </a:p>
        </p:txBody>
      </p:sp>
      <p:sp>
        <p:nvSpPr>
          <p:cNvPr id="14" name="頁尾版面配置區 3"/>
          <p:cNvSpPr>
            <a:spLocks noGrp="1"/>
          </p:cNvSpPr>
          <p:nvPr>
            <p:ph type="ftr" sz="quarter" idx="11"/>
          </p:nvPr>
        </p:nvSpPr>
        <p:spPr/>
        <p:txBody>
          <a:bodyPr/>
          <a:lstStyle/>
          <a:p>
            <a:r>
              <a:rPr lang="en-US" altLang="zh-TW"/>
              <a:t>National Central University, Taiwan</a:t>
            </a:r>
          </a:p>
        </p:txBody>
      </p:sp>
      <p:sp>
        <p:nvSpPr>
          <p:cNvPr id="15" name="投影片編號版面配置區 4"/>
          <p:cNvSpPr>
            <a:spLocks noGrp="1"/>
          </p:cNvSpPr>
          <p:nvPr>
            <p:ph type="sldNum" sz="quarter" idx="12"/>
          </p:nvPr>
        </p:nvSpPr>
        <p:spPr/>
        <p:txBody>
          <a:bodyPr/>
          <a:lstStyle/>
          <a:p>
            <a:fld id="{AA78C756-FF15-4AE2-B5C7-5FB45630E7B6}" type="slidenum">
              <a:rPr lang="en-US" altLang="zh-TW"/>
              <a:pPr/>
              <a:t>12</a:t>
            </a:fld>
            <a:endParaRPr lang="en-US" altLang="zh-TW"/>
          </a:p>
        </p:txBody>
      </p:sp>
      <p:pic>
        <p:nvPicPr>
          <p:cNvPr id="129026" name="Picture 2"/>
          <p:cNvPicPr>
            <a:picLocks noChangeAspect="1" noChangeArrowheads="1"/>
          </p:cNvPicPr>
          <p:nvPr/>
        </p:nvPicPr>
        <p:blipFill>
          <a:blip r:embed="rId3" cstate="print"/>
          <a:srcRect/>
          <a:stretch>
            <a:fillRect/>
          </a:stretch>
        </p:blipFill>
        <p:spPr bwMode="auto">
          <a:xfrm>
            <a:off x="1187450" y="2781300"/>
            <a:ext cx="3498850" cy="3089275"/>
          </a:xfrm>
          <a:prstGeom prst="rect">
            <a:avLst/>
          </a:prstGeom>
          <a:noFill/>
          <a:ln w="9525">
            <a:noFill/>
            <a:round/>
            <a:headEnd/>
            <a:tailEnd/>
          </a:ln>
          <a:effectLst/>
        </p:spPr>
      </p:pic>
      <p:pic>
        <p:nvPicPr>
          <p:cNvPr id="129027" name="Picture 3"/>
          <p:cNvPicPr>
            <a:picLocks noChangeAspect="1" noChangeArrowheads="1"/>
          </p:cNvPicPr>
          <p:nvPr/>
        </p:nvPicPr>
        <p:blipFill>
          <a:blip r:embed="rId4" cstate="print"/>
          <a:srcRect/>
          <a:stretch>
            <a:fillRect/>
          </a:stretch>
        </p:blipFill>
        <p:spPr bwMode="auto">
          <a:xfrm>
            <a:off x="4932363" y="2781300"/>
            <a:ext cx="3498850" cy="3089275"/>
          </a:xfrm>
          <a:prstGeom prst="rect">
            <a:avLst/>
          </a:prstGeom>
          <a:noFill/>
          <a:ln w="9525">
            <a:noFill/>
            <a:round/>
            <a:headEnd/>
            <a:tailEnd/>
          </a:ln>
          <a:effectLst/>
        </p:spPr>
      </p:pic>
      <p:sp>
        <p:nvSpPr>
          <p:cNvPr id="129029" name="Line 5"/>
          <p:cNvSpPr>
            <a:spLocks noChangeShapeType="1"/>
          </p:cNvSpPr>
          <p:nvPr/>
        </p:nvSpPr>
        <p:spPr bwMode="auto">
          <a:xfrm>
            <a:off x="1116013" y="3717925"/>
            <a:ext cx="1152525" cy="504825"/>
          </a:xfrm>
          <a:prstGeom prst="line">
            <a:avLst/>
          </a:prstGeom>
          <a:noFill/>
          <a:ln w="9360">
            <a:solidFill>
              <a:srgbClr val="000000"/>
            </a:solidFill>
            <a:miter lim="800000"/>
            <a:headEnd/>
            <a:tailEnd type="triangle" w="med" len="med"/>
          </a:ln>
          <a:effectLst/>
        </p:spPr>
        <p:txBody>
          <a:bodyPr/>
          <a:lstStyle/>
          <a:p>
            <a:endParaRPr lang="zh-TW" altLang="en-US"/>
          </a:p>
        </p:txBody>
      </p:sp>
      <p:sp>
        <p:nvSpPr>
          <p:cNvPr id="129030" name="Line 6"/>
          <p:cNvSpPr>
            <a:spLocks noChangeShapeType="1"/>
          </p:cNvSpPr>
          <p:nvPr/>
        </p:nvSpPr>
        <p:spPr bwMode="auto">
          <a:xfrm flipV="1">
            <a:off x="1116013" y="4868863"/>
            <a:ext cx="863600" cy="722312"/>
          </a:xfrm>
          <a:prstGeom prst="line">
            <a:avLst/>
          </a:prstGeom>
          <a:noFill/>
          <a:ln w="9360">
            <a:solidFill>
              <a:srgbClr val="000000"/>
            </a:solidFill>
            <a:miter lim="800000"/>
            <a:headEnd/>
            <a:tailEnd type="triangle" w="med" len="med"/>
          </a:ln>
          <a:effectLst/>
        </p:spPr>
        <p:txBody>
          <a:bodyPr/>
          <a:lstStyle/>
          <a:p>
            <a:endParaRPr lang="zh-TW" altLang="en-US"/>
          </a:p>
        </p:txBody>
      </p:sp>
      <p:sp>
        <p:nvSpPr>
          <p:cNvPr id="129031" name="Text Box 7"/>
          <p:cNvSpPr txBox="1">
            <a:spLocks noChangeArrowheads="1"/>
          </p:cNvSpPr>
          <p:nvPr/>
        </p:nvSpPr>
        <p:spPr bwMode="auto">
          <a:xfrm>
            <a:off x="0" y="3357563"/>
            <a:ext cx="1403350" cy="517525"/>
          </a:xfrm>
          <a:prstGeom prst="rect">
            <a:avLst/>
          </a:prstGeom>
          <a:noFill/>
          <a:ln w="9525">
            <a:noFill/>
            <a:round/>
            <a:headEnd/>
            <a:tailEnd/>
          </a:ln>
          <a:effectLst/>
        </p:spPr>
        <p:txBody>
          <a:bodyPr lIns="90000" tIns="46800" rIns="90000" bIns="46800">
            <a:spAutoFit/>
          </a:bodyPr>
          <a:lstStyle/>
          <a:p>
            <a:pPr defTabSz="449263">
              <a:lnSpc>
                <a:spcPct val="87000"/>
              </a:lnSpc>
              <a:spcBef>
                <a:spcPts val="1000"/>
              </a:spcBef>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zh-TW" sz="1600" b="1">
                <a:solidFill>
                  <a:srgbClr val="000000"/>
                </a:solidFill>
              </a:rPr>
              <a:t>Boundary neighbors</a:t>
            </a:r>
          </a:p>
        </p:txBody>
      </p:sp>
      <p:sp>
        <p:nvSpPr>
          <p:cNvPr id="129032" name="Text Box 8"/>
          <p:cNvSpPr txBox="1">
            <a:spLocks noChangeArrowheads="1"/>
          </p:cNvSpPr>
          <p:nvPr/>
        </p:nvSpPr>
        <p:spPr bwMode="auto">
          <a:xfrm>
            <a:off x="179388" y="5302250"/>
            <a:ext cx="1403350" cy="517525"/>
          </a:xfrm>
          <a:prstGeom prst="rect">
            <a:avLst/>
          </a:prstGeom>
          <a:noFill/>
          <a:ln w="9525">
            <a:noFill/>
            <a:round/>
            <a:headEnd/>
            <a:tailEnd/>
          </a:ln>
          <a:effectLst/>
        </p:spPr>
        <p:txBody>
          <a:bodyPr lIns="90000" tIns="46800" rIns="90000" bIns="46800">
            <a:spAutoFit/>
          </a:bodyPr>
          <a:lstStyle/>
          <a:p>
            <a:pPr defTabSz="449263">
              <a:lnSpc>
                <a:spcPct val="87000"/>
              </a:lnSpc>
              <a:spcBef>
                <a:spcPts val="1000"/>
              </a:spcBef>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zh-TW" sz="1600" b="1">
                <a:solidFill>
                  <a:srgbClr val="000000"/>
                </a:solidFill>
              </a:rPr>
              <a:t>New neighbors</a:t>
            </a:r>
          </a:p>
        </p:txBody>
      </p:sp>
      <p:sp>
        <p:nvSpPr>
          <p:cNvPr id="129033" name="Freeform 9"/>
          <p:cNvSpPr>
            <a:spLocks/>
          </p:cNvSpPr>
          <p:nvPr/>
        </p:nvSpPr>
        <p:spPr bwMode="auto">
          <a:xfrm>
            <a:off x="8243888" y="3214688"/>
            <a:ext cx="360362" cy="431800"/>
          </a:xfrm>
          <a:custGeom>
            <a:avLst/>
            <a:gdLst/>
            <a:ahLst/>
            <a:cxnLst>
              <a:cxn ang="0">
                <a:pos x="1001" y="0"/>
              </a:cxn>
              <a:cxn ang="0">
                <a:pos x="0" y="1199"/>
              </a:cxn>
            </a:cxnLst>
            <a:rect l="0" t="0" r="r" b="b"/>
            <a:pathLst>
              <a:path w="1002" h="1200">
                <a:moveTo>
                  <a:pt x="1001" y="0"/>
                </a:moveTo>
                <a:lnTo>
                  <a:pt x="0" y="1199"/>
                </a:lnTo>
              </a:path>
            </a:pathLst>
          </a:custGeom>
          <a:noFill/>
          <a:ln w="9360">
            <a:solidFill>
              <a:srgbClr val="000000"/>
            </a:solidFill>
            <a:miter lim="800000"/>
            <a:headEnd/>
            <a:tailEnd type="triangle" w="med" len="med"/>
          </a:ln>
          <a:effectLst/>
        </p:spPr>
        <p:txBody>
          <a:bodyPr/>
          <a:lstStyle/>
          <a:p>
            <a:endParaRPr lang="zh-TW" altLang="en-US"/>
          </a:p>
        </p:txBody>
      </p:sp>
      <p:sp>
        <p:nvSpPr>
          <p:cNvPr id="129034" name="Text Box 10"/>
          <p:cNvSpPr txBox="1">
            <a:spLocks noChangeArrowheads="1"/>
          </p:cNvSpPr>
          <p:nvPr/>
        </p:nvSpPr>
        <p:spPr bwMode="auto">
          <a:xfrm>
            <a:off x="7308850" y="2781300"/>
            <a:ext cx="1835150" cy="517525"/>
          </a:xfrm>
          <a:prstGeom prst="rect">
            <a:avLst/>
          </a:prstGeom>
          <a:noFill/>
          <a:ln w="9525">
            <a:noFill/>
            <a:round/>
            <a:headEnd/>
            <a:tailEnd/>
          </a:ln>
          <a:effectLst/>
        </p:spPr>
        <p:txBody>
          <a:bodyPr lIns="90000" tIns="46800" rIns="90000" bIns="46800">
            <a:spAutoFit/>
          </a:bodyPr>
          <a:lstStyle/>
          <a:p>
            <a:pPr defTabSz="449263">
              <a:lnSpc>
                <a:spcPct val="87000"/>
              </a:lnSpc>
              <a:spcBef>
                <a:spcPts val="1000"/>
              </a:spcBef>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zh-TW" sz="1600" b="1">
                <a:solidFill>
                  <a:srgbClr val="000000"/>
                </a:solidFill>
              </a:rPr>
              <a:t>Non-overlapped neighbors</a:t>
            </a:r>
          </a:p>
        </p:txBody>
      </p:sp>
      <p:sp>
        <p:nvSpPr>
          <p:cNvPr id="129035" name="Freeform 11"/>
          <p:cNvSpPr>
            <a:spLocks/>
          </p:cNvSpPr>
          <p:nvPr/>
        </p:nvSpPr>
        <p:spPr bwMode="auto">
          <a:xfrm>
            <a:off x="8029575" y="3357563"/>
            <a:ext cx="142875" cy="146050"/>
          </a:xfrm>
          <a:custGeom>
            <a:avLst/>
            <a:gdLst/>
            <a:ahLst/>
            <a:cxnLst>
              <a:cxn ang="0">
                <a:pos x="397" y="0"/>
              </a:cxn>
              <a:cxn ang="0">
                <a:pos x="0" y="405"/>
              </a:cxn>
            </a:cxnLst>
            <a:rect l="0" t="0" r="r" b="b"/>
            <a:pathLst>
              <a:path w="398" h="406">
                <a:moveTo>
                  <a:pt x="397" y="0"/>
                </a:moveTo>
                <a:lnTo>
                  <a:pt x="0" y="405"/>
                </a:lnTo>
              </a:path>
            </a:pathLst>
          </a:custGeom>
          <a:noFill/>
          <a:ln w="9360">
            <a:solidFill>
              <a:srgbClr val="000000"/>
            </a:solidFill>
            <a:miter lim="800000"/>
            <a:headEnd/>
            <a:tailEnd type="triangle" w="med" len="med"/>
          </a:ln>
          <a:effectLst/>
        </p:spPr>
        <p:txBody>
          <a:bodyPr/>
          <a:lstStyle/>
          <a:p>
            <a:endParaRPr lang="zh-TW" altLang="en-US"/>
          </a:p>
        </p:txBody>
      </p:sp>
      <p:sp>
        <p:nvSpPr>
          <p:cNvPr id="129036" name="Rectangle 12"/>
          <p:cNvSpPr>
            <a:spLocks noChangeArrowheads="1"/>
          </p:cNvSpPr>
          <p:nvPr/>
        </p:nvSpPr>
        <p:spPr bwMode="auto">
          <a:xfrm>
            <a:off x="1476375" y="6021388"/>
            <a:ext cx="6769100" cy="331787"/>
          </a:xfrm>
          <a:prstGeom prst="rect">
            <a:avLst/>
          </a:prstGeom>
          <a:noFill/>
          <a:ln w="9525">
            <a:noFill/>
            <a:round/>
            <a:headEnd/>
            <a:tailEnd/>
          </a:ln>
          <a:effectLst/>
        </p:spPr>
        <p:txBody>
          <a:bodyPr lIns="90000" tIns="46800" rIns="90000" bIns="46800">
            <a:spAutoFit/>
          </a:bodyPr>
          <a:lstStyle/>
          <a:p>
            <a:pPr algn="ctr" defTabSz="449263">
              <a:lnSpc>
                <a:spcPct val="87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zh-TW">
                <a:solidFill>
                  <a:srgbClr val="000000"/>
                </a:solidFill>
              </a:rPr>
              <a:t>[Hu et al. 06]</a:t>
            </a:r>
          </a:p>
        </p:txBody>
      </p:sp>
      <p:sp>
        <p:nvSpPr>
          <p:cNvPr id="129037" name="Rectangle 13"/>
          <p:cNvSpPr>
            <a:spLocks noChangeArrowheads="1"/>
          </p:cNvSpPr>
          <p:nvPr/>
        </p:nvSpPr>
        <p:spPr bwMode="auto">
          <a:xfrm>
            <a:off x="684213" y="1773238"/>
            <a:ext cx="7416800" cy="641350"/>
          </a:xfrm>
          <a:prstGeom prst="rect">
            <a:avLst/>
          </a:prstGeom>
          <a:noFill/>
          <a:ln w="9525">
            <a:noFill/>
            <a:round/>
            <a:headEnd/>
            <a:tailEnd/>
          </a:ln>
          <a:effectLst/>
        </p:spPr>
        <p:txBody>
          <a:bodyPr lIns="90000" tIns="46800" rIns="90000" bIns="46800">
            <a:spAutoFit/>
          </a:bodyPr>
          <a:lstStyle/>
          <a:p>
            <a:pPr lvl="1" defTabSz="449263">
              <a:lnSpc>
                <a:spcPct val="75000"/>
              </a:lnSpc>
              <a:spcBef>
                <a:spcPts val="600"/>
              </a:spcBef>
              <a:buClr>
                <a:srgbClr val="669999"/>
              </a:buClr>
              <a:buSzPct val="70000"/>
              <a:buFont typeface="Wingdings" pitchFamily="2" charset="2"/>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zh-TW" sz="2400" i="1">
                <a:solidFill>
                  <a:srgbClr val="0000FF"/>
                </a:solidFill>
              </a:rPr>
              <a:t>Voronoi diagrams</a:t>
            </a:r>
            <a:r>
              <a:rPr kumimoji="0" lang="en-GB" altLang="zh-TW" sz="2400">
                <a:solidFill>
                  <a:srgbClr val="000000"/>
                </a:solidFill>
              </a:rPr>
              <a:t> identify </a:t>
            </a:r>
            <a:r>
              <a:rPr kumimoji="0" lang="en-GB" altLang="zh-TW" sz="2400">
                <a:solidFill>
                  <a:srgbClr val="0000FF"/>
                </a:solidFill>
              </a:rPr>
              <a:t>boundary neighbors</a:t>
            </a:r>
            <a:r>
              <a:rPr kumimoji="0" lang="en-GB" altLang="zh-TW" sz="2400">
                <a:solidFill>
                  <a:srgbClr val="000000"/>
                </a:solidFill>
              </a:rPr>
              <a:t> for neighbor discovery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grpId="0" nodeType="clickEffect">
                                  <p:stCondLst>
                                    <p:cond delay="0"/>
                                  </p:stCondLst>
                                  <p:childTnLst>
                                    <p:set>
                                      <p:cBhvr>
                                        <p:cTn id="6" dur="1" fill="hold">
                                          <p:stCondLst>
                                            <p:cond delay="0"/>
                                          </p:stCondLst>
                                        </p:cTn>
                                        <p:tgtEl>
                                          <p:spTgt spid="129035"/>
                                        </p:tgtEl>
                                        <p:attrNameLst>
                                          <p:attrName>style.visibility</p:attrName>
                                        </p:attrNameLst>
                                      </p:cBhvr>
                                      <p:to>
                                        <p:strVal val="visible"/>
                                      </p:to>
                                    </p:set>
                                  </p:childTnLst>
                                </p:cTn>
                              </p:par>
                              <p:par>
                                <p:cTn id="7" presetID="1" presetClass="entr" fill="hold" grpId="0" nodeType="withEffect">
                                  <p:stCondLst>
                                    <p:cond delay="0"/>
                                  </p:stCondLst>
                                  <p:childTnLst>
                                    <p:set>
                                      <p:cBhvr>
                                        <p:cTn id="8" dur="1" fill="hold">
                                          <p:stCondLst>
                                            <p:cond delay="0"/>
                                          </p:stCondLst>
                                        </p:cTn>
                                        <p:tgtEl>
                                          <p:spTgt spid="129033"/>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129034"/>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129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33" grpId="0" animBg="1"/>
      <p:bldP spid="12903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Actions in FLoD</a:t>
            </a:r>
            <a:endParaRPr lang="en-US" altLang="zh-TW" dirty="0">
              <a:latin typeface="Arial Unicode MS" pitchFamily="34" charset="-120"/>
              <a:ea typeface="Arial Unicode MS" pitchFamily="34" charset="-120"/>
              <a:cs typeface="Arial Unicode MS" pitchFamily="34" charset="-120"/>
            </a:endParaRPr>
          </a:p>
        </p:txBody>
      </p:sp>
      <p:sp>
        <p:nvSpPr>
          <p:cNvPr id="120835" name="Rectangle 3"/>
          <p:cNvSpPr>
            <a:spLocks noGrp="1" noChangeArrowheads="1"/>
          </p:cNvSpPr>
          <p:nvPr>
            <p:ph idx="1"/>
          </p:nvPr>
        </p:nvSpPr>
        <p:spPr/>
        <p:txBody>
          <a:bodyPr>
            <a:normAutofit fontScale="92500" lnSpcReduction="20000"/>
          </a:bodyPr>
          <a:lstStyle/>
          <a:p>
            <a:r>
              <a:rPr lang="en-US" altLang="zh-TW" dirty="0" smtClean="0">
                <a:solidFill>
                  <a:srgbClr val="FF0000"/>
                </a:solidFill>
                <a:latin typeface="Arial Unicode MS" pitchFamily="34" charset="-120"/>
                <a:ea typeface="Arial Unicode MS" pitchFamily="34" charset="-120"/>
                <a:cs typeface="Arial Unicode MS" pitchFamily="34" charset="-120"/>
              </a:rPr>
              <a:t>Source Discovery</a:t>
            </a:r>
          </a:p>
          <a:p>
            <a:pPr lvl="1"/>
            <a:r>
              <a:rPr lang="en-US" altLang="zh-TW" dirty="0" smtClean="0">
                <a:latin typeface="Arial Unicode MS" pitchFamily="34" charset="-120"/>
                <a:ea typeface="Arial Unicode MS" pitchFamily="34" charset="-120"/>
                <a:cs typeface="Arial Unicode MS" pitchFamily="34" charset="-120"/>
              </a:rPr>
              <a:t>Users send queries to AOI neighbors for discovering necessary data</a:t>
            </a:r>
          </a:p>
          <a:p>
            <a:pPr lvl="1"/>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solidFill>
                  <a:srgbClr val="FF0000"/>
                </a:solidFill>
                <a:latin typeface="Arial Unicode MS" pitchFamily="34" charset="-120"/>
                <a:ea typeface="Arial Unicode MS" pitchFamily="34" charset="-120"/>
                <a:cs typeface="Arial Unicode MS" pitchFamily="34" charset="-120"/>
              </a:rPr>
              <a:t>State Exchange</a:t>
            </a:r>
          </a:p>
          <a:p>
            <a:pPr lvl="1"/>
            <a:r>
              <a:rPr lang="en-US" altLang="zh-TW" dirty="0" smtClean="0">
                <a:latin typeface="Arial Unicode MS" pitchFamily="34" charset="-120"/>
                <a:ea typeface="Arial Unicode MS" pitchFamily="34" charset="-120"/>
                <a:cs typeface="Arial Unicode MS" pitchFamily="34" charset="-120"/>
              </a:rPr>
              <a:t>The list of available data is exchanged passively</a:t>
            </a:r>
          </a:p>
          <a:p>
            <a:pPr lvl="1"/>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solidFill>
                  <a:srgbClr val="FF0000"/>
                </a:solidFill>
                <a:latin typeface="Arial Unicode MS" pitchFamily="34" charset="-120"/>
                <a:ea typeface="Arial Unicode MS" pitchFamily="34" charset="-120"/>
                <a:cs typeface="Arial Unicode MS" pitchFamily="34" charset="-120"/>
              </a:rPr>
              <a:t>Source Selection</a:t>
            </a:r>
          </a:p>
          <a:p>
            <a:pPr lvl="1"/>
            <a:r>
              <a:rPr lang="en-US" altLang="zh-TW" dirty="0" smtClean="0">
                <a:latin typeface="Arial Unicode MS" pitchFamily="34" charset="-120"/>
                <a:ea typeface="Arial Unicode MS" pitchFamily="34" charset="-120"/>
                <a:cs typeface="Arial Unicode MS" pitchFamily="34" charset="-120"/>
              </a:rPr>
              <a:t>Users randomly select available data</a:t>
            </a:r>
          </a:p>
          <a:p>
            <a:pPr lvl="1"/>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solidFill>
                  <a:srgbClr val="FF0000"/>
                </a:solidFill>
                <a:latin typeface="Arial Unicode MS" pitchFamily="34" charset="-120"/>
                <a:ea typeface="Arial Unicode MS" pitchFamily="34" charset="-120"/>
                <a:cs typeface="Arial Unicode MS" pitchFamily="34" charset="-120"/>
              </a:rPr>
              <a:t>Content Exchange </a:t>
            </a:r>
          </a:p>
          <a:p>
            <a:pPr lvl="1"/>
            <a:r>
              <a:rPr lang="en-US" altLang="zh-TW" dirty="0" smtClean="0">
                <a:latin typeface="Arial Unicode MS" pitchFamily="34" charset="-120"/>
                <a:ea typeface="Arial Unicode MS" pitchFamily="34" charset="-120"/>
                <a:cs typeface="Arial Unicode MS" pitchFamily="34" charset="-120"/>
              </a:rPr>
              <a:t>First come first serve</a:t>
            </a:r>
          </a:p>
        </p:txBody>
      </p:sp>
      <p:sp>
        <p:nvSpPr>
          <p:cNvPr id="11"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0A7CD2D9-9C0D-4CD0-88C3-5468DB39F1F5}" type="slidenum">
              <a:rPr lang="en-US" altLang="zh-TW" smtClean="0">
                <a:latin typeface="Arial Unicode MS" pitchFamily="34" charset="-120"/>
                <a:ea typeface="Arial Unicode MS" pitchFamily="34" charset="-120"/>
                <a:cs typeface="Arial Unicode MS" pitchFamily="34" charset="-120"/>
              </a:rPr>
              <a:pPr/>
              <a:t>13</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Problems of </a:t>
            </a:r>
            <a:r>
              <a:rPr lang="en-US" altLang="zh-TW" dirty="0" err="1" smtClean="0">
                <a:latin typeface="Arial Unicode MS" pitchFamily="34" charset="-120"/>
                <a:ea typeface="Arial Unicode MS" pitchFamily="34" charset="-120"/>
                <a:cs typeface="Arial Unicode MS" pitchFamily="34" charset="-120"/>
              </a:rPr>
              <a:t>FLoD</a:t>
            </a:r>
            <a:endParaRPr lang="en-US" altLang="zh-TW" dirty="0">
              <a:latin typeface="Arial Unicode MS" pitchFamily="34" charset="-120"/>
              <a:ea typeface="Arial Unicode MS" pitchFamily="34" charset="-120"/>
              <a:cs typeface="Arial Unicode MS" pitchFamily="34" charset="-120"/>
            </a:endParaRPr>
          </a:p>
        </p:txBody>
      </p:sp>
      <p:sp>
        <p:nvSpPr>
          <p:cNvPr id="75779" name="Rectangle 3"/>
          <p:cNvSpPr>
            <a:spLocks noGrp="1" noChangeArrowheads="1"/>
          </p:cNvSpPr>
          <p:nvPr>
            <p:ph idx="1"/>
          </p:nvPr>
        </p:nvSpPr>
        <p:spPr/>
        <p:txBody>
          <a:bodyPr>
            <a:normAutofit lnSpcReduction="10000"/>
          </a:bodyPr>
          <a:lstStyle/>
          <a:p>
            <a:r>
              <a:rPr lang="en-US" altLang="zh-TW" sz="2800" dirty="0" smtClean="0">
                <a:latin typeface="Arial Unicode MS" pitchFamily="34" charset="-120"/>
                <a:ea typeface="Arial Unicode MS" pitchFamily="34" charset="-120"/>
                <a:cs typeface="Arial Unicode MS" pitchFamily="34" charset="-120"/>
              </a:rPr>
              <a:t>Since </a:t>
            </a:r>
            <a:r>
              <a:rPr lang="en-US" altLang="zh-TW" sz="2800" b="1" dirty="0" smtClean="0">
                <a:solidFill>
                  <a:srgbClr val="FF0000"/>
                </a:solidFill>
                <a:latin typeface="Arial Unicode MS" pitchFamily="34" charset="-120"/>
                <a:ea typeface="Arial Unicode MS" pitchFamily="34" charset="-120"/>
                <a:cs typeface="Arial Unicode MS" pitchFamily="34" charset="-120"/>
              </a:rPr>
              <a:t>source discovery  </a:t>
            </a:r>
            <a:r>
              <a:rPr lang="en-US" altLang="zh-TW" sz="2800" dirty="0" smtClean="0">
                <a:latin typeface="Arial Unicode MS" pitchFamily="34" charset="-120"/>
                <a:ea typeface="Arial Unicode MS" pitchFamily="34" charset="-120"/>
                <a:cs typeface="Arial Unicode MS" pitchFamily="34" charset="-120"/>
              </a:rPr>
              <a:t>is confined to AOI neighbors, </a:t>
            </a:r>
            <a:r>
              <a:rPr lang="en-US" altLang="zh-TW" dirty="0" smtClean="0">
                <a:latin typeface="Arial Unicode MS" pitchFamily="34" charset="-120"/>
                <a:ea typeface="Arial Unicode MS" pitchFamily="34" charset="-120"/>
                <a:cs typeface="Arial Unicode MS" pitchFamily="34" charset="-120"/>
              </a:rPr>
              <a:t>other potential peers with necessary data may be ignored.</a:t>
            </a:r>
          </a:p>
          <a:p>
            <a:r>
              <a:rPr lang="en-US" altLang="zh-TW" dirty="0" smtClean="0">
                <a:latin typeface="Arial Unicode MS" pitchFamily="34" charset="-120"/>
                <a:ea typeface="Arial Unicode MS" pitchFamily="34" charset="-120"/>
                <a:cs typeface="Arial Unicode MS" pitchFamily="34" charset="-120"/>
              </a:rPr>
              <a:t>Since the </a:t>
            </a:r>
            <a:r>
              <a:rPr lang="en-US" altLang="zh-TW" b="1" dirty="0" smtClean="0">
                <a:solidFill>
                  <a:srgbClr val="FF0000"/>
                </a:solidFill>
                <a:latin typeface="Arial Unicode MS" pitchFamily="34" charset="-120"/>
                <a:ea typeface="Arial Unicode MS" pitchFamily="34" charset="-120"/>
                <a:cs typeface="Arial Unicode MS" pitchFamily="34" charset="-120"/>
              </a:rPr>
              <a:t>state</a:t>
            </a:r>
            <a:r>
              <a:rPr lang="en-US" altLang="zh-TW" dirty="0" smtClean="0">
                <a:latin typeface="Arial Unicode MS" pitchFamily="34" charset="-120"/>
                <a:ea typeface="Arial Unicode MS" pitchFamily="34" charset="-120"/>
                <a:cs typeface="Arial Unicode MS" pitchFamily="34" charset="-120"/>
              </a:rPr>
              <a:t> of available data is </a:t>
            </a:r>
            <a:r>
              <a:rPr lang="en-US" altLang="zh-TW" dirty="0" smtClean="0">
                <a:solidFill>
                  <a:srgbClr val="FF0000"/>
                </a:solidFill>
                <a:latin typeface="Arial Unicode MS" pitchFamily="34" charset="-120"/>
                <a:ea typeface="Arial Unicode MS" pitchFamily="34" charset="-120"/>
                <a:cs typeface="Arial Unicode MS" pitchFamily="34" charset="-120"/>
              </a:rPr>
              <a:t>exchange</a:t>
            </a:r>
            <a:r>
              <a:rPr lang="en-US" altLang="zh-TW" dirty="0" smtClean="0">
                <a:latin typeface="Arial Unicode MS" pitchFamily="34" charset="-120"/>
                <a:ea typeface="Arial Unicode MS" pitchFamily="34" charset="-120"/>
                <a:cs typeface="Arial Unicode MS" pitchFamily="34" charset="-120"/>
              </a:rPr>
              <a:t>d passively, it is not efficient</a:t>
            </a:r>
            <a:r>
              <a:rPr lang="en-US" altLang="zh-TW" dirty="0" smtClean="0">
                <a:latin typeface="Arial Unicode MS" pitchFamily="34" charset="-120"/>
                <a:ea typeface="Arial Unicode MS" pitchFamily="34" charset="-120"/>
                <a:cs typeface="Arial Unicode MS" pitchFamily="34" charset="-120"/>
              </a:rPr>
              <a:t>. (One of our early papers has proposed exchanging the state </a:t>
            </a:r>
            <a:r>
              <a:rPr lang="en-US" altLang="zh-TW" u="sng" dirty="0" smtClean="0">
                <a:latin typeface="Arial Unicode MS" pitchFamily="34" charset="-120"/>
                <a:ea typeface="Arial Unicode MS" pitchFamily="34" charset="-120"/>
                <a:cs typeface="Arial Unicode MS" pitchFamily="34" charset="-120"/>
              </a:rPr>
              <a:t>proactively</a:t>
            </a:r>
            <a:r>
              <a:rPr lang="en-US" altLang="zh-TW" dirty="0" smtClean="0">
                <a:latin typeface="Arial Unicode MS" pitchFamily="34" charset="-120"/>
                <a:ea typeface="Arial Unicode MS" pitchFamily="34" charset="-120"/>
                <a:cs typeface="Arial Unicode MS" pitchFamily="34" charset="-120"/>
              </a:rPr>
              <a:t>.)</a:t>
            </a:r>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 S</a:t>
            </a:r>
            <a:r>
              <a:rPr lang="en-US" altLang="zh-TW" sz="2800" dirty="0" smtClean="0">
                <a:latin typeface="Arial Unicode MS" pitchFamily="34" charset="-120"/>
                <a:ea typeface="Arial Unicode MS" pitchFamily="34" charset="-120"/>
                <a:cs typeface="Arial Unicode MS" pitchFamily="34" charset="-120"/>
              </a:rPr>
              <a:t>ince </a:t>
            </a:r>
            <a:r>
              <a:rPr lang="en-US" altLang="zh-TW" sz="2800" b="1" dirty="0" smtClean="0">
                <a:solidFill>
                  <a:srgbClr val="FF0000"/>
                </a:solidFill>
                <a:latin typeface="Arial Unicode MS" pitchFamily="34" charset="-120"/>
                <a:ea typeface="Arial Unicode MS" pitchFamily="34" charset="-120"/>
                <a:cs typeface="Arial Unicode MS" pitchFamily="34" charset="-120"/>
              </a:rPr>
              <a:t>source selection</a:t>
            </a:r>
            <a:r>
              <a:rPr lang="en-US" altLang="zh-TW" sz="2800" dirty="0" smtClean="0">
                <a:solidFill>
                  <a:srgbClr val="FF0000"/>
                </a:solidFill>
                <a:latin typeface="Arial Unicode MS" pitchFamily="34" charset="-120"/>
                <a:ea typeface="Arial Unicode MS" pitchFamily="34" charset="-120"/>
                <a:cs typeface="Arial Unicode MS" pitchFamily="34" charset="-120"/>
              </a:rPr>
              <a:t> </a:t>
            </a:r>
            <a:r>
              <a:rPr lang="en-US" altLang="zh-TW" sz="2800" dirty="0" smtClean="0">
                <a:latin typeface="Arial Unicode MS" pitchFamily="34" charset="-120"/>
                <a:ea typeface="Arial Unicode MS" pitchFamily="34" charset="-120"/>
                <a:cs typeface="Arial Unicode MS" pitchFamily="34" charset="-120"/>
              </a:rPr>
              <a:t>is random and </a:t>
            </a:r>
            <a:r>
              <a:rPr lang="en-US" altLang="zh-TW" sz="2800" b="1" dirty="0" smtClean="0">
                <a:solidFill>
                  <a:srgbClr val="FF0000"/>
                </a:solidFill>
                <a:latin typeface="Arial Unicode MS" pitchFamily="34" charset="-120"/>
                <a:ea typeface="Arial Unicode MS" pitchFamily="34" charset="-120"/>
                <a:cs typeface="Arial Unicode MS" pitchFamily="34" charset="-120"/>
              </a:rPr>
              <a:t>content exchange</a:t>
            </a:r>
            <a:r>
              <a:rPr lang="en-US" altLang="zh-TW" sz="2800" dirty="0" smtClean="0">
                <a:latin typeface="Arial Unicode MS" pitchFamily="34" charset="-120"/>
                <a:ea typeface="Arial Unicode MS" pitchFamily="34" charset="-120"/>
                <a:cs typeface="Arial Unicode MS" pitchFamily="34" charset="-120"/>
              </a:rPr>
              <a:t> is FCFS, b</a:t>
            </a:r>
            <a:r>
              <a:rPr lang="en-US" altLang="zh-TW" dirty="0" smtClean="0">
                <a:latin typeface="Arial Unicode MS" pitchFamily="34" charset="-120"/>
                <a:ea typeface="Arial Unicode MS" pitchFamily="34" charset="-120"/>
                <a:cs typeface="Arial Unicode MS" pitchFamily="34" charset="-120"/>
              </a:rPr>
              <a:t>andwidth utilization may be low and latency may be long.</a:t>
            </a:r>
          </a:p>
          <a:p>
            <a:pPr lvl="1"/>
            <a:endParaRPr lang="en-US" altLang="zh-TW" dirty="0">
              <a:latin typeface="Arial Unicode MS" pitchFamily="34" charset="-120"/>
              <a:ea typeface="Arial Unicode MS" pitchFamily="34" charset="-120"/>
              <a:cs typeface="Arial Unicode MS" pitchFamily="34" charset="-120"/>
            </a:endParaRPr>
          </a:p>
        </p:txBody>
      </p:sp>
      <p:sp>
        <p:nvSpPr>
          <p:cNvPr id="15"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E720581C-E387-42B1-8DFB-59A7AB21E841}" type="slidenum">
              <a:rPr lang="en-US" altLang="zh-TW" smtClean="0">
                <a:latin typeface="Arial Unicode MS" pitchFamily="34" charset="-120"/>
                <a:ea typeface="Arial Unicode MS" pitchFamily="34" charset="-120"/>
                <a:cs typeface="Arial Unicode MS" pitchFamily="34" charset="-120"/>
              </a:rPr>
              <a:pPr/>
              <a:t>14</a:t>
            </a:fld>
            <a:endParaRPr lang="en-US" altLang="zh-TW">
              <a:latin typeface="Arial Unicode MS" pitchFamily="34" charset="-120"/>
              <a:ea typeface="Arial Unicode MS" pitchFamily="34" charset="-120"/>
              <a:cs typeface="Arial Unicode MS" pitchFamily="34" charset="-120"/>
            </a:endParaRPr>
          </a:p>
        </p:txBody>
      </p:sp>
      <p:sp>
        <p:nvSpPr>
          <p:cNvPr id="1026" name="Rectangle 2"/>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latin typeface="Arial Unicode MS" pitchFamily="34" charset="-120"/>
              <a:ea typeface="Arial Unicode MS" pitchFamily="34" charset="-120"/>
              <a:cs typeface="Arial Unicode MS" pitchFamily="34" charset="-120"/>
            </a:endParaRPr>
          </a:p>
        </p:txBody>
      </p:sp>
      <p:sp>
        <p:nvSpPr>
          <p:cNvPr id="1028" name="Rectangle 4"/>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latin typeface="Arial Unicode MS" pitchFamily="34" charset="-120"/>
              <a:ea typeface="Arial Unicode MS" pitchFamily="34" charset="-120"/>
              <a:cs typeface="Arial Unicode MS" pitchFamily="34" charset="-120"/>
            </a:endParaRPr>
          </a:p>
        </p:txBody>
      </p:sp>
      <p:sp>
        <p:nvSpPr>
          <p:cNvPr id="1029" name="Rectangle 5"/>
          <p:cNvSpPr>
            <a:spLocks noChangeArrowheads="1"/>
          </p:cNvSpPr>
          <p:nvPr/>
        </p:nvSpPr>
        <p:spPr bwMode="auto">
          <a:xfrm>
            <a:off x="0" y="97155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Outline</a:t>
            </a:r>
            <a:endParaRPr lang="en-US" altLang="zh-TW" dirty="0">
              <a:latin typeface="Arial Unicode MS" pitchFamily="34" charset="-120"/>
              <a:ea typeface="Arial Unicode MS" pitchFamily="34" charset="-120"/>
              <a:cs typeface="Arial Unicode MS" pitchFamily="34" charset="-120"/>
            </a:endParaRPr>
          </a:p>
        </p:txBody>
      </p:sp>
      <p:sp>
        <p:nvSpPr>
          <p:cNvPr id="82947" name="Rectangle 3"/>
          <p:cNvSpPr>
            <a:spLocks noGrp="1" noChangeArrowheads="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Introduction</a:t>
            </a:r>
          </a:p>
          <a:p>
            <a:r>
              <a:rPr lang="en-US" altLang="zh-TW" dirty="0" smtClean="0">
                <a:solidFill>
                  <a:schemeClr val="bg1">
                    <a:lumMod val="85000"/>
                    <a:lumOff val="15000"/>
                  </a:schemeClr>
                </a:solidFill>
                <a:effectLst>
                  <a:outerShdw blurRad="38100" dist="38100" dir="2700000" algn="tl">
                    <a:srgbClr val="000000">
                      <a:alpha val="43137"/>
                    </a:srgbClr>
                  </a:outerShdw>
                </a:effectLst>
                <a:latin typeface="Arial Unicode MS" pitchFamily="34" charset="-120"/>
                <a:ea typeface="Arial Unicode MS" pitchFamily="34" charset="-120"/>
                <a:cs typeface="Arial Unicode MS" pitchFamily="34" charset="-120"/>
              </a:rPr>
              <a:t>Goals</a:t>
            </a:r>
          </a:p>
          <a:p>
            <a:r>
              <a:rPr lang="en-US" altLang="zh-TW" dirty="0" smtClean="0">
                <a:latin typeface="Arial Unicode MS" pitchFamily="34" charset="-120"/>
                <a:ea typeface="Arial Unicode MS" pitchFamily="34" charset="-120"/>
                <a:cs typeface="Arial Unicode MS" pitchFamily="34" charset="-120"/>
              </a:rPr>
              <a:t>Proposed Scheme</a:t>
            </a:r>
          </a:p>
          <a:p>
            <a:r>
              <a:rPr lang="en-US" altLang="zh-TW" dirty="0" smtClean="0">
                <a:latin typeface="Arial Unicode MS" pitchFamily="34" charset="-120"/>
                <a:ea typeface="Arial Unicode MS" pitchFamily="34" charset="-120"/>
                <a:cs typeface="Arial Unicode MS" pitchFamily="34" charset="-120"/>
              </a:rPr>
              <a:t>Evaluation</a:t>
            </a:r>
          </a:p>
          <a:p>
            <a:r>
              <a:rPr lang="en-US" altLang="zh-TW" dirty="0" smtClean="0">
                <a:latin typeface="Arial Unicode MS" pitchFamily="34" charset="-120"/>
                <a:ea typeface="Arial Unicode MS" pitchFamily="34" charset="-120"/>
                <a:cs typeface="Arial Unicode MS" pitchFamily="34" charset="-120"/>
              </a:rPr>
              <a:t>Conclusion</a:t>
            </a:r>
          </a:p>
          <a:p>
            <a:endParaRPr lang="en-US" altLang="zh-TW" dirty="0" smtClean="0">
              <a:latin typeface="Arial Unicode MS" pitchFamily="34" charset="-120"/>
              <a:ea typeface="Arial Unicode MS" pitchFamily="34" charset="-120"/>
              <a:cs typeface="Arial Unicode MS" pitchFamily="34" charset="-120"/>
            </a:endParaRPr>
          </a:p>
          <a:p>
            <a:endParaRPr lang="en-US" altLang="zh-TW" dirty="0" smtClean="0">
              <a:latin typeface="Arial Unicode MS" pitchFamily="34" charset="-120"/>
              <a:ea typeface="Arial Unicode MS" pitchFamily="34" charset="-120"/>
              <a:cs typeface="Arial Unicode MS" pitchFamily="34" charset="-120"/>
            </a:endParaRPr>
          </a:p>
          <a:p>
            <a:endParaRPr lang="en-US" altLang="zh-TW" dirty="0">
              <a:latin typeface="Arial Unicode MS" pitchFamily="34" charset="-120"/>
              <a:ea typeface="Arial Unicode MS" pitchFamily="34" charset="-120"/>
              <a:cs typeface="Arial Unicode MS" pitchFamily="34" charset="-120"/>
            </a:endParaRPr>
          </a:p>
        </p:txBody>
      </p:sp>
      <p:sp>
        <p:nvSpPr>
          <p:cNvPr id="12"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124EE667-0140-46A6-A615-F92FDD17B001}" type="slidenum">
              <a:rPr lang="en-US" altLang="zh-TW" smtClean="0">
                <a:latin typeface="Arial Unicode MS" pitchFamily="34" charset="-120"/>
                <a:ea typeface="Arial Unicode MS" pitchFamily="34" charset="-120"/>
                <a:cs typeface="Arial Unicode MS" pitchFamily="34" charset="-120"/>
              </a:rPr>
              <a:pPr/>
              <a:t>15</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Goals</a:t>
            </a:r>
            <a:endParaRPr lang="en-US" altLang="zh-TW" dirty="0">
              <a:latin typeface="Arial Unicode MS" pitchFamily="34" charset="-120"/>
              <a:ea typeface="Arial Unicode MS" pitchFamily="34" charset="-120"/>
              <a:cs typeface="Arial Unicode MS" pitchFamily="34" charset="-120"/>
            </a:endParaRPr>
          </a:p>
        </p:txBody>
      </p:sp>
      <p:sp>
        <p:nvSpPr>
          <p:cNvPr id="75779" name="Rectangle 3"/>
          <p:cNvSpPr>
            <a:spLocks noGrp="1" noChangeArrowheads="1"/>
          </p:cNvSpPr>
          <p:nvPr>
            <p:ph idx="1"/>
          </p:nvPr>
        </p:nvSpPr>
        <p:spPr/>
        <p:txBody>
          <a:bodyPr>
            <a:normAutofit/>
          </a:bodyPr>
          <a:lstStyle/>
          <a:p>
            <a:r>
              <a:rPr lang="en-US" altLang="zh-TW" dirty="0" smtClean="0">
                <a:latin typeface="Arial Unicode MS" pitchFamily="34" charset="-120"/>
                <a:ea typeface="Arial Unicode MS" pitchFamily="34" charset="-120"/>
                <a:cs typeface="Arial Unicode MS" pitchFamily="34" charset="-120"/>
              </a:rPr>
              <a:t>Exploiting all possible content resources</a:t>
            </a:r>
          </a:p>
          <a:p>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Increasing bandwidth utilization</a:t>
            </a:r>
          </a:p>
          <a:p>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Reducing latency</a:t>
            </a:r>
          </a:p>
        </p:txBody>
      </p:sp>
      <p:sp>
        <p:nvSpPr>
          <p:cNvPr id="7"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E720581C-E387-42B1-8DFB-59A7AB21E841}" type="slidenum">
              <a:rPr lang="en-US" altLang="zh-TW" smtClean="0">
                <a:latin typeface="Arial Unicode MS" pitchFamily="34" charset="-120"/>
                <a:ea typeface="Arial Unicode MS" pitchFamily="34" charset="-120"/>
                <a:cs typeface="Arial Unicode MS" pitchFamily="34" charset="-120"/>
              </a:rPr>
              <a:pPr/>
              <a:t>16</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Outline</a:t>
            </a:r>
            <a:endParaRPr lang="en-US" altLang="zh-TW" dirty="0">
              <a:latin typeface="Arial Unicode MS" pitchFamily="34" charset="-120"/>
              <a:ea typeface="Arial Unicode MS" pitchFamily="34" charset="-120"/>
              <a:cs typeface="Arial Unicode MS" pitchFamily="34" charset="-120"/>
            </a:endParaRPr>
          </a:p>
        </p:txBody>
      </p:sp>
      <p:sp>
        <p:nvSpPr>
          <p:cNvPr id="82947" name="Rectangle 3"/>
          <p:cNvSpPr>
            <a:spLocks noGrp="1" noChangeArrowheads="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Introduction</a:t>
            </a:r>
          </a:p>
          <a:p>
            <a:r>
              <a:rPr lang="en-US" altLang="zh-TW" dirty="0" smtClean="0">
                <a:latin typeface="Arial Unicode MS" pitchFamily="34" charset="-120"/>
                <a:ea typeface="Arial Unicode MS" pitchFamily="34" charset="-120"/>
                <a:cs typeface="Arial Unicode MS" pitchFamily="34" charset="-120"/>
              </a:rPr>
              <a:t>Goals</a:t>
            </a:r>
          </a:p>
          <a:p>
            <a:r>
              <a:rPr lang="en-US" altLang="zh-TW" dirty="0" smtClean="0">
                <a:solidFill>
                  <a:schemeClr val="bg1">
                    <a:lumMod val="85000"/>
                    <a:lumOff val="15000"/>
                  </a:schemeClr>
                </a:solidFill>
                <a:effectLst>
                  <a:outerShdw blurRad="38100" dist="38100" dir="2700000" algn="tl">
                    <a:srgbClr val="000000">
                      <a:alpha val="43137"/>
                    </a:srgbClr>
                  </a:outerShdw>
                </a:effectLst>
                <a:latin typeface="Arial Unicode MS" pitchFamily="34" charset="-120"/>
                <a:ea typeface="Arial Unicode MS" pitchFamily="34" charset="-120"/>
                <a:cs typeface="Arial Unicode MS" pitchFamily="34" charset="-120"/>
              </a:rPr>
              <a:t>Proposed Scheme</a:t>
            </a:r>
          </a:p>
          <a:p>
            <a:r>
              <a:rPr lang="en-US" altLang="zh-TW" dirty="0" smtClean="0">
                <a:latin typeface="Arial Unicode MS" pitchFamily="34" charset="-120"/>
                <a:ea typeface="Arial Unicode MS" pitchFamily="34" charset="-120"/>
                <a:cs typeface="Arial Unicode MS" pitchFamily="34" charset="-120"/>
              </a:rPr>
              <a:t>Evaluation</a:t>
            </a:r>
          </a:p>
          <a:p>
            <a:r>
              <a:rPr lang="en-US" altLang="zh-TW" dirty="0" smtClean="0">
                <a:latin typeface="Arial Unicode MS" pitchFamily="34" charset="-120"/>
                <a:ea typeface="Arial Unicode MS" pitchFamily="34" charset="-120"/>
                <a:cs typeface="Arial Unicode MS" pitchFamily="34" charset="-120"/>
              </a:rPr>
              <a:t>Conclusion</a:t>
            </a:r>
          </a:p>
          <a:p>
            <a:endParaRPr lang="en-US" altLang="zh-TW" dirty="0" smtClean="0">
              <a:latin typeface="Arial Unicode MS" pitchFamily="34" charset="-120"/>
              <a:ea typeface="Arial Unicode MS" pitchFamily="34" charset="-120"/>
              <a:cs typeface="Arial Unicode MS" pitchFamily="34" charset="-120"/>
            </a:endParaRPr>
          </a:p>
          <a:p>
            <a:endParaRPr lang="en-US" altLang="zh-TW" dirty="0" smtClean="0">
              <a:latin typeface="Arial Unicode MS" pitchFamily="34" charset="-120"/>
              <a:ea typeface="Arial Unicode MS" pitchFamily="34" charset="-120"/>
              <a:cs typeface="Arial Unicode MS" pitchFamily="34" charset="-120"/>
            </a:endParaRPr>
          </a:p>
          <a:p>
            <a:endParaRPr lang="en-US" altLang="zh-TW" dirty="0">
              <a:latin typeface="Arial Unicode MS" pitchFamily="34" charset="-120"/>
              <a:ea typeface="Arial Unicode MS" pitchFamily="34" charset="-120"/>
              <a:cs typeface="Arial Unicode MS" pitchFamily="34" charset="-120"/>
            </a:endParaRPr>
          </a:p>
        </p:txBody>
      </p:sp>
      <p:sp>
        <p:nvSpPr>
          <p:cNvPr id="7"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124EE667-0140-46A6-A615-F92FDD17B001}" type="slidenum">
              <a:rPr lang="en-US" altLang="zh-TW" smtClean="0">
                <a:latin typeface="Arial Unicode MS" pitchFamily="34" charset="-120"/>
                <a:ea typeface="Arial Unicode MS" pitchFamily="34" charset="-120"/>
                <a:cs typeface="Arial Unicode MS" pitchFamily="34" charset="-120"/>
              </a:rPr>
              <a:pPr/>
              <a:t>17</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algn="ctr"/>
            <a:r>
              <a:rPr lang="en-US" altLang="zh-TW" dirty="0" smtClean="0">
                <a:latin typeface="Arial Unicode MS" pitchFamily="34" charset="-120"/>
                <a:ea typeface="Arial Unicode MS" pitchFamily="34" charset="-120"/>
                <a:cs typeface="Arial Unicode MS" pitchFamily="34" charset="-120"/>
              </a:rPr>
              <a:t>Bandwidth Aware </a:t>
            </a:r>
            <a:br>
              <a:rPr lang="en-US" altLang="zh-TW" dirty="0" smtClean="0">
                <a:latin typeface="Arial Unicode MS" pitchFamily="34" charset="-120"/>
                <a:ea typeface="Arial Unicode MS" pitchFamily="34" charset="-120"/>
                <a:cs typeface="Arial Unicode MS" pitchFamily="34" charset="-120"/>
              </a:rPr>
            </a:br>
            <a:r>
              <a:rPr lang="en-US" altLang="zh-TW" dirty="0" smtClean="0">
                <a:latin typeface="Arial Unicode MS" pitchFamily="34" charset="-120"/>
                <a:ea typeface="Arial Unicode MS" pitchFamily="34" charset="-120"/>
                <a:cs typeface="Arial Unicode MS" pitchFamily="34" charset="-120"/>
              </a:rPr>
              <a:t>P2P 3D Streaming</a:t>
            </a:r>
            <a:endParaRPr lang="en-US" altLang="zh-TW" dirty="0">
              <a:latin typeface="Arial Unicode MS" pitchFamily="34" charset="-120"/>
              <a:ea typeface="Arial Unicode MS" pitchFamily="34" charset="-120"/>
              <a:cs typeface="Arial Unicode MS" pitchFamily="34" charset="-120"/>
            </a:endParaRPr>
          </a:p>
        </p:txBody>
      </p:sp>
      <p:sp>
        <p:nvSpPr>
          <p:cNvPr id="35843" name="Rectangle 3"/>
          <p:cNvSpPr>
            <a:spLocks noGrp="1" noChangeArrowheads="1"/>
          </p:cNvSpPr>
          <p:nvPr>
            <p:ph idx="1"/>
          </p:nvPr>
        </p:nvSpPr>
        <p:spPr/>
        <p:txBody>
          <a:bodyPr>
            <a:normAutofit lnSpcReduction="10000"/>
          </a:bodyPr>
          <a:lstStyle/>
          <a:p>
            <a:r>
              <a:rPr lang="en-US" altLang="zh-TW" dirty="0" smtClean="0">
                <a:latin typeface="Arial Unicode MS" pitchFamily="34" charset="-120"/>
                <a:ea typeface="Arial Unicode MS" pitchFamily="34" charset="-120"/>
                <a:cs typeface="Arial Unicode MS" pitchFamily="34" charset="-120"/>
              </a:rPr>
              <a:t>Broadened Source Discovery</a:t>
            </a:r>
          </a:p>
          <a:p>
            <a:pPr lvl="1"/>
            <a:r>
              <a:rPr lang="en-US" altLang="zh-TW" dirty="0" smtClean="0">
                <a:latin typeface="Arial Unicode MS" pitchFamily="34" charset="-120"/>
                <a:ea typeface="Arial Unicode MS" pitchFamily="34" charset="-120"/>
                <a:cs typeface="Arial Unicode MS" pitchFamily="34" charset="-120"/>
              </a:rPr>
              <a:t>A user discovers available data sources from AOI neighbors and peers in the peer list (provided by the server)</a:t>
            </a:r>
          </a:p>
          <a:p>
            <a:pPr lvl="1">
              <a:buNone/>
            </a:pPr>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Bandwidth </a:t>
            </a:r>
            <a:r>
              <a:rPr lang="en-US" altLang="zh-TW" dirty="0" smtClean="0">
                <a:latin typeface="Arial Unicode MS" pitchFamily="34" charset="-120"/>
                <a:ea typeface="Arial Unicode MS" pitchFamily="34" charset="-120"/>
                <a:cs typeface="Arial Unicode MS" pitchFamily="34" charset="-120"/>
              </a:rPr>
              <a:t>Reservation</a:t>
            </a:r>
          </a:p>
          <a:p>
            <a:pPr lvl="1"/>
            <a:r>
              <a:rPr lang="en-US" altLang="zh-TW" dirty="0" smtClean="0">
                <a:latin typeface="Arial Unicode MS" pitchFamily="34" charset="-120"/>
                <a:ea typeface="Arial Unicode MS" pitchFamily="34" charset="-120"/>
                <a:cs typeface="Arial Unicode MS" pitchFamily="34" charset="-120"/>
              </a:rPr>
              <a:t>Bandwidth is allocated to </a:t>
            </a:r>
            <a:r>
              <a:rPr lang="en-US" altLang="zh-TW" dirty="0" smtClean="0">
                <a:latin typeface="Arial Unicode MS" pitchFamily="34" charset="-120"/>
                <a:ea typeface="Arial Unicode MS" pitchFamily="34" charset="-120"/>
                <a:cs typeface="Arial Unicode MS" pitchFamily="34" charset="-120"/>
              </a:rPr>
              <a:t>“</a:t>
            </a:r>
            <a:r>
              <a:rPr lang="en-US" altLang="zh-TW" dirty="0" smtClean="0">
                <a:latin typeface="Arial Unicode MS" pitchFamily="34" charset="-120"/>
                <a:ea typeface="Arial Unicode MS" pitchFamily="34" charset="-120"/>
                <a:cs typeface="Arial Unicode MS" pitchFamily="34" charset="-120"/>
              </a:rPr>
              <a:t>good” peers</a:t>
            </a:r>
          </a:p>
          <a:p>
            <a:pPr lvl="1"/>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Dual-Order Content Exchange</a:t>
            </a:r>
          </a:p>
          <a:p>
            <a:pPr lvl="1"/>
            <a:r>
              <a:rPr lang="en-US" altLang="zh-TW" dirty="0" smtClean="0">
                <a:latin typeface="Arial Unicode MS" pitchFamily="34" charset="-120"/>
                <a:ea typeface="Arial Unicode MS" pitchFamily="34" charset="-120"/>
                <a:cs typeface="Arial Unicode MS" pitchFamily="34" charset="-120"/>
              </a:rPr>
              <a:t>Two order for content exchange</a:t>
            </a:r>
          </a:p>
        </p:txBody>
      </p:sp>
      <p:sp>
        <p:nvSpPr>
          <p:cNvPr id="6"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4C13C654-DCE4-4877-90BD-8A8569B6770B}" type="slidenum">
              <a:rPr lang="en-US" altLang="zh-TW" smtClean="0">
                <a:latin typeface="Arial Unicode MS" pitchFamily="34" charset="-120"/>
                <a:ea typeface="Arial Unicode MS" pitchFamily="34" charset="-120"/>
                <a:cs typeface="Arial Unicode MS" pitchFamily="34" charset="-120"/>
              </a:rPr>
              <a:pPr/>
              <a:t>18</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Broadened Source Discovery</a:t>
            </a:r>
            <a:endParaRPr lang="zh-TW" altLang="en-US" dirty="0">
              <a:latin typeface="Arial Unicode MS" pitchFamily="34" charset="-120"/>
              <a:ea typeface="Arial Unicode MS" pitchFamily="34" charset="-120"/>
              <a:cs typeface="Arial Unicode MS" pitchFamily="34" charset="-120"/>
            </a:endParaRPr>
          </a:p>
        </p:txBody>
      </p:sp>
      <p:sp>
        <p:nvSpPr>
          <p:cNvPr id="3" name="內容版面配置區 2"/>
          <p:cNvSpPr>
            <a:spLocks noGrp="1"/>
          </p:cNvSpPr>
          <p:nvPr>
            <p:ph idx="1"/>
          </p:nvPr>
        </p:nvSpPr>
        <p:spPr>
          <a:xfrm>
            <a:off x="4643438" y="1646237"/>
            <a:ext cx="4286280" cy="4526280"/>
          </a:xfrm>
        </p:spPr>
        <p:txBody>
          <a:bodyPr>
            <a:normAutofit lnSpcReduction="10000"/>
          </a:bodyPr>
          <a:lstStyle/>
          <a:p>
            <a:r>
              <a:rPr lang="en-US" altLang="zh-TW" dirty="0" smtClean="0">
                <a:latin typeface="Arial Unicode MS" pitchFamily="34" charset="-120"/>
                <a:ea typeface="Arial Unicode MS" pitchFamily="34" charset="-120"/>
                <a:cs typeface="Arial Unicode MS" pitchFamily="34" charset="-120"/>
              </a:rPr>
              <a:t>AOI neighbors </a:t>
            </a:r>
          </a:p>
          <a:p>
            <a:pPr lvl="1"/>
            <a:r>
              <a:rPr lang="en-US" altLang="zh-TW" dirty="0" smtClean="0">
                <a:latin typeface="Arial Unicode MS" pitchFamily="34" charset="-120"/>
                <a:ea typeface="Arial Unicode MS" pitchFamily="34" charset="-120"/>
                <a:cs typeface="Arial Unicode MS" pitchFamily="34" charset="-120"/>
              </a:rPr>
              <a:t>Provided by P2P Overlay</a:t>
            </a:r>
          </a:p>
          <a:p>
            <a:pPr lvl="1"/>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Peer list peers</a:t>
            </a:r>
          </a:p>
          <a:p>
            <a:pPr lvl="1"/>
            <a:r>
              <a:rPr lang="en-US" altLang="zh-TW" dirty="0" smtClean="0">
                <a:latin typeface="Arial Unicode MS" pitchFamily="34" charset="-120"/>
                <a:ea typeface="Arial Unicode MS" pitchFamily="34" charset="-120"/>
                <a:cs typeface="Arial Unicode MS" pitchFamily="34" charset="-120"/>
              </a:rPr>
              <a:t>Provided by the server when a user requests a new scene description or when it explicitly requests them due to the lack of sources</a:t>
            </a:r>
            <a:endParaRPr lang="zh-TW" altLang="en-US" dirty="0">
              <a:latin typeface="Arial Unicode MS" pitchFamily="34" charset="-120"/>
              <a:ea typeface="Arial Unicode MS" pitchFamily="34" charset="-120"/>
              <a:cs typeface="Arial Unicode MS" pitchFamily="34" charset="-120"/>
            </a:endParaRPr>
          </a:p>
        </p:txBody>
      </p:sp>
      <p:sp>
        <p:nvSpPr>
          <p:cNvPr id="36"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EAB884EB-8548-41BD-BD42-DC623E1F5290}" type="slidenum">
              <a:rPr lang="en-US" altLang="zh-TW" smtClean="0">
                <a:latin typeface="Arial Unicode MS" pitchFamily="34" charset="-120"/>
                <a:ea typeface="Arial Unicode MS" pitchFamily="34" charset="-120"/>
                <a:cs typeface="Arial Unicode MS" pitchFamily="34" charset="-120"/>
              </a:rPr>
              <a:pPr/>
              <a:t>19</a:t>
            </a:fld>
            <a:endParaRPr lang="en-US" altLang="zh-TW">
              <a:latin typeface="Arial Unicode MS" pitchFamily="34" charset="-120"/>
              <a:ea typeface="Arial Unicode MS" pitchFamily="34" charset="-120"/>
              <a:cs typeface="Arial Unicode MS" pitchFamily="34" charset="-120"/>
            </a:endParaRPr>
          </a:p>
        </p:txBody>
      </p:sp>
      <p:pic>
        <p:nvPicPr>
          <p:cNvPr id="1026" name="Picture 2" descr="E:\Documents and Settings\Chien-Hao\Local Settings\Temporary Internet Files\Content.IE5\A3QAQYEY\MCj04348450000[1].png"/>
          <p:cNvPicPr>
            <a:picLocks noChangeAspect="1" noChangeArrowheads="1"/>
          </p:cNvPicPr>
          <p:nvPr/>
        </p:nvPicPr>
        <p:blipFill>
          <a:blip r:embed="rId3" cstate="print"/>
          <a:srcRect/>
          <a:stretch>
            <a:fillRect/>
          </a:stretch>
        </p:blipFill>
        <p:spPr bwMode="auto">
          <a:xfrm>
            <a:off x="642910" y="1500174"/>
            <a:ext cx="1729973" cy="1729973"/>
          </a:xfrm>
          <a:prstGeom prst="rect">
            <a:avLst/>
          </a:prstGeom>
          <a:noFill/>
        </p:spPr>
      </p:pic>
      <p:pic>
        <p:nvPicPr>
          <p:cNvPr id="1027" name="Picture 3" descr="E:\Documents and Settings\Chien-Hao\Local Settings\Temporary Internet Files\Content.IE5\44JKMHV8\MCj04348740000[1].png"/>
          <p:cNvPicPr>
            <a:picLocks noChangeAspect="1" noChangeArrowheads="1"/>
          </p:cNvPicPr>
          <p:nvPr/>
        </p:nvPicPr>
        <p:blipFill>
          <a:blip r:embed="rId4" cstate="print"/>
          <a:srcRect/>
          <a:stretch>
            <a:fillRect/>
          </a:stretch>
        </p:blipFill>
        <p:spPr bwMode="auto">
          <a:xfrm>
            <a:off x="3214678" y="2928934"/>
            <a:ext cx="1235060" cy="1235060"/>
          </a:xfrm>
          <a:prstGeom prst="rect">
            <a:avLst/>
          </a:prstGeom>
          <a:noFill/>
        </p:spPr>
      </p:pic>
      <p:cxnSp>
        <p:nvCxnSpPr>
          <p:cNvPr id="11" name="直線單箭頭接點 10"/>
          <p:cNvCxnSpPr>
            <a:stCxn id="1027" idx="0"/>
            <a:endCxn id="1026" idx="3"/>
          </p:cNvCxnSpPr>
          <p:nvPr/>
        </p:nvCxnSpPr>
        <p:spPr>
          <a:xfrm rot="16200000" flipV="1">
            <a:off x="2820660" y="1917385"/>
            <a:ext cx="563773" cy="1459325"/>
          </a:xfrm>
          <a:prstGeom prst="curvedConnector2">
            <a:avLst/>
          </a:prstGeom>
          <a:ln>
            <a:tailEnd type="arrow"/>
          </a:ln>
        </p:spPr>
        <p:style>
          <a:lnRef idx="2">
            <a:schemeClr val="dk1"/>
          </a:lnRef>
          <a:fillRef idx="0">
            <a:schemeClr val="dk1"/>
          </a:fillRef>
          <a:effectRef idx="1">
            <a:schemeClr val="dk1"/>
          </a:effectRef>
          <a:fontRef idx="minor">
            <a:schemeClr val="tx1"/>
          </a:fontRef>
        </p:style>
      </p:cxnSp>
      <p:sp>
        <p:nvSpPr>
          <p:cNvPr id="16" name="文字方塊 15"/>
          <p:cNvSpPr txBox="1"/>
          <p:nvPr/>
        </p:nvSpPr>
        <p:spPr>
          <a:xfrm>
            <a:off x="2071671" y="1643050"/>
            <a:ext cx="2143140" cy="646331"/>
          </a:xfrm>
          <a:prstGeom prst="rect">
            <a:avLst/>
          </a:prstGeom>
          <a:noFill/>
        </p:spPr>
        <p:txBody>
          <a:bodyPr wrap="square" rtlCol="0">
            <a:spAutoFit/>
          </a:bodyPr>
          <a:lstStyle/>
          <a:p>
            <a:r>
              <a:rPr lang="en-US" altLang="zh-TW" dirty="0" smtClean="0">
                <a:latin typeface="Arial Unicode MS" pitchFamily="34" charset="-120"/>
                <a:ea typeface="Arial Unicode MS" pitchFamily="34" charset="-120"/>
                <a:cs typeface="Arial Unicode MS" pitchFamily="34" charset="-120"/>
              </a:rPr>
              <a:t>Scene description </a:t>
            </a:r>
          </a:p>
          <a:p>
            <a:r>
              <a:rPr lang="en-US" altLang="zh-TW" dirty="0" smtClean="0">
                <a:latin typeface="Arial Unicode MS" pitchFamily="34" charset="-120"/>
                <a:ea typeface="Arial Unicode MS" pitchFamily="34" charset="-120"/>
                <a:cs typeface="Arial Unicode MS" pitchFamily="34" charset="-120"/>
              </a:rPr>
              <a:t>request</a:t>
            </a:r>
            <a:endParaRPr lang="zh-TW" altLang="en-US" dirty="0">
              <a:latin typeface="Arial Unicode MS" pitchFamily="34" charset="-120"/>
              <a:ea typeface="Arial Unicode MS" pitchFamily="34" charset="-120"/>
              <a:cs typeface="Arial Unicode MS" pitchFamily="34" charset="-120"/>
            </a:endParaRPr>
          </a:p>
        </p:txBody>
      </p:sp>
      <p:cxnSp>
        <p:nvCxnSpPr>
          <p:cNvPr id="19" name="直線單箭頭接點 18"/>
          <p:cNvCxnSpPr>
            <a:stCxn id="1026" idx="2"/>
            <a:endCxn id="1027" idx="1"/>
          </p:cNvCxnSpPr>
          <p:nvPr/>
        </p:nvCxnSpPr>
        <p:spPr>
          <a:xfrm rot="16200000" flipH="1">
            <a:off x="2203129" y="2534914"/>
            <a:ext cx="316317" cy="1706781"/>
          </a:xfrm>
          <a:prstGeom prst="curvedConnector2">
            <a:avLst/>
          </a:prstGeom>
          <a:ln>
            <a:tailEnd type="arrow"/>
          </a:ln>
        </p:spPr>
        <p:style>
          <a:lnRef idx="2">
            <a:schemeClr val="dk1"/>
          </a:lnRef>
          <a:fillRef idx="0">
            <a:schemeClr val="dk1"/>
          </a:fillRef>
          <a:effectRef idx="1">
            <a:schemeClr val="dk1"/>
          </a:effectRef>
          <a:fontRef idx="minor">
            <a:schemeClr val="tx1"/>
          </a:fontRef>
        </p:style>
      </p:cxnSp>
      <p:sp>
        <p:nvSpPr>
          <p:cNvPr id="20" name="文字方塊 19"/>
          <p:cNvSpPr txBox="1"/>
          <p:nvPr/>
        </p:nvSpPr>
        <p:spPr>
          <a:xfrm>
            <a:off x="500034" y="3643314"/>
            <a:ext cx="2659702" cy="369332"/>
          </a:xfrm>
          <a:prstGeom prst="rect">
            <a:avLst/>
          </a:prstGeom>
          <a:noFill/>
        </p:spPr>
        <p:txBody>
          <a:bodyPr wrap="none" rtlCol="0">
            <a:spAutoFit/>
          </a:bodyPr>
          <a:lstStyle/>
          <a:p>
            <a:r>
              <a:rPr lang="en-US" altLang="zh-TW" dirty="0" smtClean="0">
                <a:latin typeface="Arial Unicode MS" pitchFamily="34" charset="-120"/>
                <a:ea typeface="Arial Unicode MS" pitchFamily="34" charset="-120"/>
                <a:cs typeface="Arial Unicode MS" pitchFamily="34" charset="-120"/>
              </a:rPr>
              <a:t>Description and peer list</a:t>
            </a:r>
            <a:endParaRPr lang="zh-TW" altLang="en-US" dirty="0">
              <a:latin typeface="Arial Unicode MS" pitchFamily="34" charset="-120"/>
              <a:ea typeface="Arial Unicode MS" pitchFamily="34" charset="-120"/>
              <a:cs typeface="Arial Unicode MS" pitchFamily="34" charset="-120"/>
            </a:endParaRPr>
          </a:p>
        </p:txBody>
      </p:sp>
      <p:pic>
        <p:nvPicPr>
          <p:cNvPr id="1028" name="Picture 4"/>
          <p:cNvPicPr>
            <a:picLocks noChangeAspect="1" noChangeArrowheads="1"/>
          </p:cNvPicPr>
          <p:nvPr/>
        </p:nvPicPr>
        <p:blipFill>
          <a:blip r:embed="rId5" cstate="print"/>
          <a:srcRect/>
          <a:stretch>
            <a:fillRect/>
          </a:stretch>
        </p:blipFill>
        <p:spPr bwMode="auto">
          <a:xfrm>
            <a:off x="3786182" y="5286388"/>
            <a:ext cx="228600" cy="238125"/>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2571736" y="4214818"/>
            <a:ext cx="228600" cy="238125"/>
          </a:xfrm>
          <a:prstGeom prst="rect">
            <a:avLst/>
          </a:prstGeom>
          <a:noFill/>
          <a:ln w="9525">
            <a:noFill/>
            <a:miter lim="800000"/>
            <a:headEnd/>
            <a:tailEnd/>
          </a:ln>
          <a:effectLst/>
        </p:spPr>
      </p:pic>
      <p:pic>
        <p:nvPicPr>
          <p:cNvPr id="22" name="Picture 5"/>
          <p:cNvPicPr>
            <a:picLocks noChangeAspect="1" noChangeArrowheads="1"/>
          </p:cNvPicPr>
          <p:nvPr/>
        </p:nvPicPr>
        <p:blipFill>
          <a:blip r:embed="rId6" cstate="print"/>
          <a:srcRect/>
          <a:stretch>
            <a:fillRect/>
          </a:stretch>
        </p:blipFill>
        <p:spPr bwMode="auto">
          <a:xfrm>
            <a:off x="428596" y="3929066"/>
            <a:ext cx="4071966" cy="246529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43" name="等腰三角形 42"/>
          <p:cNvSpPr/>
          <p:nvPr/>
        </p:nvSpPr>
        <p:spPr>
          <a:xfrm>
            <a:off x="2000232" y="4643446"/>
            <a:ext cx="214314" cy="142876"/>
          </a:xfrm>
          <a:prstGeom prst="triangle">
            <a:avLst/>
          </a:prstGeom>
          <a:solidFill>
            <a:srgbClr val="FF66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
        <p:nvSpPr>
          <p:cNvPr id="44" name="等腰三角形 43"/>
          <p:cNvSpPr/>
          <p:nvPr/>
        </p:nvSpPr>
        <p:spPr>
          <a:xfrm>
            <a:off x="2398198" y="5244224"/>
            <a:ext cx="214314" cy="142876"/>
          </a:xfrm>
          <a:prstGeom prst="triangle">
            <a:avLst/>
          </a:prstGeom>
          <a:solidFill>
            <a:srgbClr val="FF66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
        <p:nvSpPr>
          <p:cNvPr id="45" name="等腰三角形 44"/>
          <p:cNvSpPr/>
          <p:nvPr/>
        </p:nvSpPr>
        <p:spPr>
          <a:xfrm>
            <a:off x="2108027" y="5621036"/>
            <a:ext cx="214314" cy="142876"/>
          </a:xfrm>
          <a:prstGeom prst="triangle">
            <a:avLst/>
          </a:prstGeom>
          <a:solidFill>
            <a:srgbClr val="FF66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
        <p:nvSpPr>
          <p:cNvPr id="18" name="等腰三角形 17"/>
          <p:cNvSpPr/>
          <p:nvPr/>
        </p:nvSpPr>
        <p:spPr>
          <a:xfrm>
            <a:off x="1643042" y="4286256"/>
            <a:ext cx="214314" cy="142876"/>
          </a:xfrm>
          <a:prstGeom prst="triangle">
            <a:avLst/>
          </a:prstGeom>
          <a:solidFill>
            <a:schemeClr val="accent3">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
        <p:nvSpPr>
          <p:cNvPr id="21" name="等腰三角形 20"/>
          <p:cNvSpPr/>
          <p:nvPr/>
        </p:nvSpPr>
        <p:spPr>
          <a:xfrm>
            <a:off x="3071802" y="5746913"/>
            <a:ext cx="214314" cy="142876"/>
          </a:xfrm>
          <a:prstGeom prst="triangle">
            <a:avLst/>
          </a:prstGeom>
          <a:solidFill>
            <a:schemeClr val="accent3">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
        <p:nvSpPr>
          <p:cNvPr id="23" name="等腰三角形 22"/>
          <p:cNvSpPr/>
          <p:nvPr/>
        </p:nvSpPr>
        <p:spPr>
          <a:xfrm>
            <a:off x="3307381" y="4418500"/>
            <a:ext cx="214314" cy="142876"/>
          </a:xfrm>
          <a:prstGeom prst="triangle">
            <a:avLst/>
          </a:prstGeom>
          <a:solidFill>
            <a:schemeClr val="accent3">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
        <p:nvSpPr>
          <p:cNvPr id="24" name="等腰三角形 23"/>
          <p:cNvSpPr/>
          <p:nvPr/>
        </p:nvSpPr>
        <p:spPr>
          <a:xfrm>
            <a:off x="7715272" y="3357562"/>
            <a:ext cx="285752" cy="214314"/>
          </a:xfrm>
          <a:prstGeom prst="triangle">
            <a:avLst/>
          </a:prstGeom>
          <a:solidFill>
            <a:schemeClr val="accent3">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
        <p:nvSpPr>
          <p:cNvPr id="25" name="等腰三角形 24"/>
          <p:cNvSpPr/>
          <p:nvPr/>
        </p:nvSpPr>
        <p:spPr>
          <a:xfrm>
            <a:off x="7715272" y="1785926"/>
            <a:ext cx="285752" cy="214314"/>
          </a:xfrm>
          <a:prstGeom prst="triangle">
            <a:avLst/>
          </a:prstGeom>
          <a:solidFill>
            <a:srgbClr val="FF66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In a Nutshell</a:t>
            </a:r>
            <a:endParaRPr lang="zh-TW" altLang="en-US" dirty="0"/>
          </a:p>
        </p:txBody>
      </p:sp>
      <p:sp>
        <p:nvSpPr>
          <p:cNvPr id="3" name="內容版面配置區 2"/>
          <p:cNvSpPr>
            <a:spLocks noGrp="1"/>
          </p:cNvSpPr>
          <p:nvPr>
            <p:ph idx="1"/>
          </p:nvPr>
        </p:nvSpPr>
        <p:spPr/>
        <p:txBody>
          <a:bodyPr/>
          <a:lstStyle/>
          <a:p>
            <a:r>
              <a:rPr lang="en-US" altLang="zh-TW" dirty="0" smtClean="0"/>
              <a:t>We have proposed </a:t>
            </a:r>
            <a:r>
              <a:rPr lang="en-US" altLang="zh-TW" dirty="0" smtClean="0">
                <a:solidFill>
                  <a:srgbClr val="FF0000"/>
                </a:solidFill>
              </a:rPr>
              <a:t>BASP</a:t>
            </a:r>
            <a:r>
              <a:rPr lang="en-US" altLang="zh-TW" dirty="0" smtClean="0"/>
              <a:t>, a </a:t>
            </a:r>
            <a:r>
              <a:rPr lang="en-US" altLang="zh-TW" dirty="0" smtClean="0">
                <a:solidFill>
                  <a:srgbClr val="FF0000"/>
                </a:solidFill>
              </a:rPr>
              <a:t>B</a:t>
            </a:r>
            <a:r>
              <a:rPr lang="en-US" altLang="zh-TW" dirty="0" smtClean="0"/>
              <a:t>andwidth </a:t>
            </a:r>
            <a:r>
              <a:rPr lang="en-US" altLang="zh-TW" dirty="0" smtClean="0">
                <a:solidFill>
                  <a:srgbClr val="FF0000"/>
                </a:solidFill>
              </a:rPr>
              <a:t>A</a:t>
            </a:r>
            <a:r>
              <a:rPr lang="en-US" altLang="zh-TW" dirty="0" smtClean="0"/>
              <a:t>ware </a:t>
            </a:r>
            <a:r>
              <a:rPr lang="en-US" altLang="zh-TW" dirty="0" smtClean="0">
                <a:solidFill>
                  <a:srgbClr val="FF0000"/>
                </a:solidFill>
              </a:rPr>
              <a:t>P</a:t>
            </a:r>
            <a:r>
              <a:rPr lang="en-US" altLang="zh-TW" dirty="0" smtClean="0"/>
              <a:t>eer </a:t>
            </a:r>
            <a:r>
              <a:rPr lang="en-US" altLang="zh-TW" dirty="0" smtClean="0">
                <a:solidFill>
                  <a:srgbClr val="FF0000"/>
                </a:solidFill>
              </a:rPr>
              <a:t>S</a:t>
            </a:r>
            <a:r>
              <a:rPr lang="en-US" altLang="zh-TW" dirty="0" smtClean="0"/>
              <a:t>election scheme that improves peer-to-peer (P2P) 3D streaming in networked virtual environments (NVEs) with the help of</a:t>
            </a:r>
          </a:p>
          <a:p>
            <a:pPr lvl="1"/>
            <a:r>
              <a:rPr lang="en-US" altLang="zh-TW" sz="2800" dirty="0" smtClean="0"/>
              <a:t>broadened data sources</a:t>
            </a:r>
          </a:p>
          <a:p>
            <a:pPr lvl="1"/>
            <a:r>
              <a:rPr lang="en-US" altLang="zh-TW" sz="2800" dirty="0" smtClean="0"/>
              <a:t>bandwidth reservation </a:t>
            </a:r>
          </a:p>
          <a:p>
            <a:pPr lvl="1"/>
            <a:r>
              <a:rPr lang="en-US" altLang="zh-TW" sz="2800" dirty="0" smtClean="0"/>
              <a:t>tit-for-tat</a:t>
            </a:r>
            <a:endParaRPr lang="zh-TW" altLang="en-US" sz="2800" dirty="0"/>
          </a:p>
        </p:txBody>
      </p:sp>
      <p:sp>
        <p:nvSpPr>
          <p:cNvPr id="4" name="頁尾版面配置區 3"/>
          <p:cNvSpPr>
            <a:spLocks noGrp="1"/>
          </p:cNvSpPr>
          <p:nvPr>
            <p:ph type="ftr" sz="quarter" idx="11"/>
          </p:nvPr>
        </p:nvSpPr>
        <p:spPr/>
        <p:txBody>
          <a:bodyPr/>
          <a:lstStyle/>
          <a:p>
            <a:r>
              <a:rPr lang="en-US" altLang="zh-TW" smtClean="0"/>
              <a:t>A</a:t>
            </a:r>
            <a:r>
              <a:rPr lang="en-US" altLang="zh-TW" smtClean="0">
                <a:solidFill>
                  <a:schemeClr val="tx1"/>
                </a:solidFill>
              </a:rPr>
              <a:t>daptive </a:t>
            </a:r>
            <a:r>
              <a:rPr lang="en-US" altLang="zh-TW" smtClean="0"/>
              <a:t>C</a:t>
            </a:r>
            <a:r>
              <a:rPr lang="en-US" altLang="zh-TW" smtClean="0">
                <a:solidFill>
                  <a:schemeClr val="tx1"/>
                </a:solidFill>
              </a:rPr>
              <a:t>omputing and </a:t>
            </a:r>
            <a:r>
              <a:rPr lang="en-US" altLang="zh-TW" smtClean="0"/>
              <a:t>N</a:t>
            </a:r>
            <a:r>
              <a:rPr lang="en-US" altLang="zh-TW" smtClean="0">
                <a:solidFill>
                  <a:schemeClr val="tx1"/>
                </a:solidFill>
              </a:rPr>
              <a:t>etworking Laboratory Lab</a:t>
            </a:r>
            <a:endParaRPr lang="en-US" altLang="zh-TW">
              <a:solidFill>
                <a:schemeClr val="tx1"/>
              </a:solidFill>
            </a:endParaRPr>
          </a:p>
        </p:txBody>
      </p:sp>
      <p:sp>
        <p:nvSpPr>
          <p:cNvPr id="5" name="投影片編號版面配置區 4"/>
          <p:cNvSpPr>
            <a:spLocks noGrp="1"/>
          </p:cNvSpPr>
          <p:nvPr>
            <p:ph type="sldNum" sz="quarter" idx="12"/>
          </p:nvPr>
        </p:nvSpPr>
        <p:spPr/>
        <p:txBody>
          <a:bodyPr/>
          <a:lstStyle/>
          <a:p>
            <a:fld id="{EAB884EB-8548-41BD-BD42-DC623E1F5290}" type="slidenum">
              <a:rPr lang="en-US" altLang="zh-TW" smtClean="0"/>
              <a:pPr/>
              <a:t>2</a:t>
            </a:fld>
            <a:endParaRPr lang="en-US" altLang="zh-TW"/>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a:r>
              <a:rPr lang="en-US" altLang="zh-TW" dirty="0" smtClean="0">
                <a:latin typeface="Arial Unicode MS" pitchFamily="34" charset="-120"/>
                <a:ea typeface="Arial Unicode MS" pitchFamily="34" charset="-120"/>
                <a:cs typeface="Arial Unicode MS" pitchFamily="34" charset="-120"/>
              </a:rPr>
              <a:t>Proactive State Exchange and Bandwidth </a:t>
            </a:r>
            <a:r>
              <a:rPr lang="en-US" altLang="zh-TW" dirty="0" err="1" smtClean="0">
                <a:latin typeface="Arial Unicode MS" pitchFamily="34" charset="-120"/>
                <a:ea typeface="Arial Unicode MS" pitchFamily="34" charset="-120"/>
                <a:cs typeface="Arial Unicode MS" pitchFamily="34" charset="-120"/>
              </a:rPr>
              <a:t>Revervation</a:t>
            </a:r>
            <a:endParaRPr lang="zh-TW" altLang="en-US" dirty="0">
              <a:latin typeface="Arial Unicode MS" pitchFamily="34" charset="-120"/>
              <a:ea typeface="Arial Unicode MS" pitchFamily="34" charset="-120"/>
              <a:cs typeface="Arial Unicode MS" pitchFamily="34" charset="-120"/>
            </a:endParaRPr>
          </a:p>
        </p:txBody>
      </p:sp>
      <p:sp>
        <p:nvSpPr>
          <p:cNvPr id="3" name="內容版面配置區 2"/>
          <p:cNvSpPr>
            <a:spLocks noGrp="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Object lists are exchanged proactively and incrementally</a:t>
            </a:r>
          </a:p>
          <a:p>
            <a:r>
              <a:rPr lang="en-US" altLang="zh-TW" i="1" dirty="0" smtClean="0">
                <a:latin typeface="Arial Unicode MS" pitchFamily="34" charset="-120"/>
                <a:ea typeface="Arial Unicode MS" pitchFamily="34" charset="-120"/>
                <a:cs typeface="Arial Unicode MS" pitchFamily="34" charset="-120"/>
              </a:rPr>
              <a:t>Connection channels</a:t>
            </a:r>
            <a:r>
              <a:rPr lang="en-US" altLang="zh-TW" dirty="0" smtClean="0">
                <a:latin typeface="Arial Unicode MS" pitchFamily="34" charset="-120"/>
                <a:ea typeface="Arial Unicode MS" pitchFamily="34" charset="-120"/>
                <a:cs typeface="Arial Unicode MS" pitchFamily="34" charset="-120"/>
              </a:rPr>
              <a:t> of fixed bandwidth are reserved for “</a:t>
            </a:r>
            <a:r>
              <a:rPr lang="en-US" altLang="zh-TW" dirty="0" smtClean="0">
                <a:solidFill>
                  <a:srgbClr val="FF0000"/>
                </a:solidFill>
                <a:latin typeface="Arial Unicode MS" pitchFamily="34" charset="-120"/>
                <a:ea typeface="Arial Unicode MS" pitchFamily="34" charset="-120"/>
                <a:cs typeface="Arial Unicode MS" pitchFamily="34" charset="-120"/>
              </a:rPr>
              <a:t>good</a:t>
            </a:r>
            <a:r>
              <a:rPr lang="en-US" altLang="zh-TW" dirty="0" smtClean="0">
                <a:latin typeface="Arial Unicode MS" pitchFamily="34" charset="-120"/>
                <a:ea typeface="Arial Unicode MS" pitchFamily="34" charset="-120"/>
                <a:cs typeface="Arial Unicode MS" pitchFamily="34" charset="-120"/>
              </a:rPr>
              <a:t>” peers</a:t>
            </a:r>
          </a:p>
        </p:txBody>
      </p:sp>
      <p:sp>
        <p:nvSpPr>
          <p:cNvPr id="6"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EAB884EB-8548-41BD-BD42-DC623E1F5290}" type="slidenum">
              <a:rPr lang="en-US" altLang="zh-TW" smtClean="0">
                <a:latin typeface="Arial Unicode MS" pitchFamily="34" charset="-120"/>
                <a:ea typeface="Arial Unicode MS" pitchFamily="34" charset="-120"/>
                <a:cs typeface="Arial Unicode MS" pitchFamily="34" charset="-120"/>
              </a:rPr>
              <a:pPr/>
              <a:t>20</a:t>
            </a:fld>
            <a:endParaRPr lang="en-US" altLang="zh-TW">
              <a:latin typeface="Arial Unicode MS" pitchFamily="34" charset="-120"/>
              <a:ea typeface="Arial Unicode MS" pitchFamily="34" charset="-120"/>
              <a:cs typeface="Arial Unicode MS" pitchFamily="34" charset="-120"/>
            </a:endParaRPr>
          </a:p>
        </p:txBody>
      </p:sp>
      <p:sp>
        <p:nvSpPr>
          <p:cNvPr id="7" name="矩形 6"/>
          <p:cNvSpPr/>
          <p:nvPr/>
        </p:nvSpPr>
        <p:spPr>
          <a:xfrm>
            <a:off x="4214810" y="3782801"/>
            <a:ext cx="571504"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
        <p:nvSpPr>
          <p:cNvPr id="8" name="矩形 7"/>
          <p:cNvSpPr/>
          <p:nvPr/>
        </p:nvSpPr>
        <p:spPr>
          <a:xfrm>
            <a:off x="4857752" y="4568619"/>
            <a:ext cx="57150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
        <p:nvSpPr>
          <p:cNvPr id="9" name="矩形 8"/>
          <p:cNvSpPr/>
          <p:nvPr/>
        </p:nvSpPr>
        <p:spPr>
          <a:xfrm>
            <a:off x="5500694" y="5282999"/>
            <a:ext cx="57150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cxnSp>
        <p:nvCxnSpPr>
          <p:cNvPr id="10" name="直線接點 9"/>
          <p:cNvCxnSpPr/>
          <p:nvPr/>
        </p:nvCxnSpPr>
        <p:spPr>
          <a:xfrm>
            <a:off x="3500430" y="4925809"/>
            <a:ext cx="3429024" cy="1588"/>
          </a:xfrm>
          <a:prstGeom prst="line">
            <a:avLst/>
          </a:prstGeom>
        </p:spPr>
        <p:style>
          <a:lnRef idx="2">
            <a:schemeClr val="dk1"/>
          </a:lnRef>
          <a:fillRef idx="0">
            <a:schemeClr val="dk1"/>
          </a:fillRef>
          <a:effectRef idx="1">
            <a:schemeClr val="dk1"/>
          </a:effectRef>
          <a:fontRef idx="minor">
            <a:schemeClr val="tx1"/>
          </a:fontRef>
        </p:style>
      </p:cxnSp>
      <p:cxnSp>
        <p:nvCxnSpPr>
          <p:cNvPr id="20" name="直線接點 19"/>
          <p:cNvCxnSpPr/>
          <p:nvPr/>
        </p:nvCxnSpPr>
        <p:spPr>
          <a:xfrm>
            <a:off x="3571868" y="5852915"/>
            <a:ext cx="3429024" cy="1588"/>
          </a:xfrm>
          <a:prstGeom prst="line">
            <a:avLst/>
          </a:prstGeom>
        </p:spPr>
        <p:style>
          <a:lnRef idx="2">
            <a:schemeClr val="dk1"/>
          </a:lnRef>
          <a:fillRef idx="0">
            <a:schemeClr val="dk1"/>
          </a:fillRef>
          <a:effectRef idx="1">
            <a:schemeClr val="dk1"/>
          </a:effectRef>
          <a:fontRef idx="minor">
            <a:schemeClr val="tx1"/>
          </a:fontRef>
        </p:style>
      </p:cxnSp>
      <p:cxnSp>
        <p:nvCxnSpPr>
          <p:cNvPr id="17" name="直線單箭頭接點 16"/>
          <p:cNvCxnSpPr/>
          <p:nvPr/>
        </p:nvCxnSpPr>
        <p:spPr>
          <a:xfrm rot="5400000" flipH="1" flipV="1">
            <a:off x="3394067" y="5390156"/>
            <a:ext cx="927900" cy="794"/>
          </a:xfrm>
          <a:prstGeom prst="straightConnector1">
            <a:avLst/>
          </a:prstGeom>
          <a:ln>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文字方塊 18"/>
          <p:cNvSpPr txBox="1"/>
          <p:nvPr/>
        </p:nvSpPr>
        <p:spPr>
          <a:xfrm>
            <a:off x="1142976" y="5282999"/>
            <a:ext cx="2725367" cy="1200329"/>
          </a:xfrm>
          <a:prstGeom prst="rect">
            <a:avLst/>
          </a:prstGeom>
          <a:noFill/>
        </p:spPr>
        <p:txBody>
          <a:bodyPr wrap="square" rtlCol="0">
            <a:spAutoFit/>
          </a:bodyPr>
          <a:lstStyle/>
          <a:p>
            <a:r>
              <a:rPr lang="en-US" altLang="zh-TW" dirty="0" smtClean="0">
                <a:latin typeface="Arial Unicode MS" pitchFamily="34" charset="-120"/>
                <a:ea typeface="Arial Unicode MS" pitchFamily="34" charset="-120"/>
                <a:cs typeface="Arial Unicode MS" pitchFamily="34" charset="-120"/>
              </a:rPr>
              <a:t>Bandwidth reserved for AOI neighbors for exchanging states and for downloading </a:t>
            </a:r>
            <a:endParaRPr lang="zh-TW" altLang="en-US" dirty="0">
              <a:latin typeface="Arial Unicode MS" pitchFamily="34" charset="-120"/>
              <a:ea typeface="Arial Unicode MS" pitchFamily="34" charset="-120"/>
              <a:cs typeface="Arial Unicode MS" pitchFamily="34" charset="-120"/>
            </a:endParaRPr>
          </a:p>
        </p:txBody>
      </p:sp>
      <p:cxnSp>
        <p:nvCxnSpPr>
          <p:cNvPr id="26" name="直線單箭頭接點 25"/>
          <p:cNvCxnSpPr/>
          <p:nvPr/>
        </p:nvCxnSpPr>
        <p:spPr>
          <a:xfrm rot="5400000" flipH="1" flipV="1">
            <a:off x="3357554" y="4354305"/>
            <a:ext cx="1000132"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28" name="矩形 27"/>
          <p:cNvSpPr/>
          <p:nvPr/>
        </p:nvSpPr>
        <p:spPr>
          <a:xfrm>
            <a:off x="4214810" y="3782801"/>
            <a:ext cx="571504" cy="2143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
        <p:nvSpPr>
          <p:cNvPr id="29" name="矩形 28"/>
          <p:cNvSpPr/>
          <p:nvPr/>
        </p:nvSpPr>
        <p:spPr>
          <a:xfrm>
            <a:off x="4214810" y="4068553"/>
            <a:ext cx="571504" cy="2143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
        <p:nvSpPr>
          <p:cNvPr id="30" name="矩形 29"/>
          <p:cNvSpPr/>
          <p:nvPr/>
        </p:nvSpPr>
        <p:spPr>
          <a:xfrm>
            <a:off x="4214810" y="4354305"/>
            <a:ext cx="571504" cy="2143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
        <p:nvSpPr>
          <p:cNvPr id="31" name="矩形 30"/>
          <p:cNvSpPr/>
          <p:nvPr/>
        </p:nvSpPr>
        <p:spPr>
          <a:xfrm>
            <a:off x="4214810" y="4640057"/>
            <a:ext cx="571504" cy="2143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
        <p:nvSpPr>
          <p:cNvPr id="32" name="文字方塊 31"/>
          <p:cNvSpPr txBox="1"/>
          <p:nvPr/>
        </p:nvSpPr>
        <p:spPr>
          <a:xfrm>
            <a:off x="1142976" y="3997115"/>
            <a:ext cx="2725367" cy="923330"/>
          </a:xfrm>
          <a:prstGeom prst="rect">
            <a:avLst/>
          </a:prstGeom>
          <a:noFill/>
        </p:spPr>
        <p:txBody>
          <a:bodyPr wrap="square" rtlCol="0">
            <a:spAutoFit/>
          </a:bodyPr>
          <a:lstStyle/>
          <a:p>
            <a:r>
              <a:rPr lang="en-US" altLang="zh-TW" dirty="0" smtClean="0">
                <a:latin typeface="Arial Unicode MS" pitchFamily="34" charset="-120"/>
                <a:ea typeface="Arial Unicode MS" pitchFamily="34" charset="-120"/>
                <a:cs typeface="Arial Unicode MS" pitchFamily="34" charset="-120"/>
              </a:rPr>
              <a:t>Allocated bandwidth of </a:t>
            </a:r>
            <a:r>
              <a:rPr lang="en-US" altLang="zh-TW" i="1" dirty="0" smtClean="0">
                <a:latin typeface="Arial Unicode MS" pitchFamily="34" charset="-120"/>
                <a:ea typeface="Arial Unicode MS" pitchFamily="34" charset="-120"/>
                <a:cs typeface="Arial Unicode MS" pitchFamily="34" charset="-120"/>
              </a:rPr>
              <a:t>connection channels</a:t>
            </a:r>
            <a:r>
              <a:rPr lang="en-US" altLang="zh-TW" dirty="0" smtClean="0">
                <a:latin typeface="Arial Unicode MS" pitchFamily="34" charset="-120"/>
                <a:ea typeface="Arial Unicode MS" pitchFamily="34" charset="-120"/>
                <a:cs typeface="Arial Unicode MS" pitchFamily="34" charset="-120"/>
              </a:rPr>
              <a:t> for</a:t>
            </a:r>
          </a:p>
          <a:p>
            <a:r>
              <a:rPr lang="en-US" altLang="zh-TW" dirty="0" smtClean="0">
                <a:latin typeface="Arial Unicode MS" pitchFamily="34" charset="-120"/>
                <a:ea typeface="Arial Unicode MS" pitchFamily="34" charset="-120"/>
                <a:cs typeface="Arial Unicode MS" pitchFamily="34" charset="-120"/>
              </a:rPr>
              <a:t>“good” peers </a:t>
            </a:r>
            <a:endParaRPr lang="zh-TW" altLang="en-US" dirty="0">
              <a:latin typeface="Arial Unicode MS" pitchFamily="34" charset="-120"/>
              <a:ea typeface="Arial Unicode MS" pitchFamily="34" charset="-120"/>
              <a:cs typeface="Arial Unicode MS" pitchFamily="34" charset="-120"/>
            </a:endParaRPr>
          </a:p>
        </p:txBody>
      </p:sp>
      <p:sp>
        <p:nvSpPr>
          <p:cNvPr id="33" name="矩形 32"/>
          <p:cNvSpPr/>
          <p:nvPr/>
        </p:nvSpPr>
        <p:spPr>
          <a:xfrm>
            <a:off x="4857752" y="4640057"/>
            <a:ext cx="571504" cy="2143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TW" altLang="en-US">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wipe(down)">
                                      <p:cBhvr>
                                        <p:cTn id="13" dur="500"/>
                                        <p:tgtEl>
                                          <p:spTgt spid="2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wipe(down)">
                                      <p:cBhvr>
                                        <p:cTn id="16" dur="500"/>
                                        <p:tgtEl>
                                          <p:spTgt spid="2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down)">
                                      <p:cBhvr>
                                        <p:cTn id="19" dur="500"/>
                                        <p:tgtEl>
                                          <p:spTgt spid="30"/>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down)">
                                      <p:cBhvr>
                                        <p:cTn id="22" dur="500"/>
                                        <p:tgtEl>
                                          <p:spTgt spid="31"/>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2">
                                            <p:txEl>
                                              <p:pRg st="0" end="0"/>
                                            </p:txEl>
                                          </p:spTgt>
                                        </p:tgtEl>
                                        <p:attrNameLst>
                                          <p:attrName>style.visibility</p:attrName>
                                        </p:attrNameLst>
                                      </p:cBhvr>
                                      <p:to>
                                        <p:strVal val="visible"/>
                                      </p:to>
                                    </p:set>
                                    <p:animEffect transition="in" filter="wipe(down)">
                                      <p:cBhvr>
                                        <p:cTn id="25" dur="500"/>
                                        <p:tgtEl>
                                          <p:spTgt spid="32">
                                            <p:txEl>
                                              <p:pRg st="0" end="0"/>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2">
                                            <p:txEl>
                                              <p:pRg st="1" end="1"/>
                                            </p:txEl>
                                          </p:spTgt>
                                        </p:tgtEl>
                                        <p:attrNameLst>
                                          <p:attrName>style.visibility</p:attrName>
                                        </p:attrNameLst>
                                      </p:cBhvr>
                                      <p:to>
                                        <p:strVal val="visible"/>
                                      </p:to>
                                    </p:set>
                                    <p:animEffect transition="in" filter="wipe(down)">
                                      <p:cBhvr>
                                        <p:cTn id="28" dur="500"/>
                                        <p:tgtEl>
                                          <p:spTgt spid="32">
                                            <p:txEl>
                                              <p:pRg st="1" end="1"/>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down)">
                                      <p:cBhvr>
                                        <p:cTn id="31" dur="500"/>
                                        <p:tgtEl>
                                          <p:spTgt spid="26"/>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wipe(down)">
                                      <p:cBhvr>
                                        <p:cTn id="3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8" grpId="0" animBg="1"/>
      <p:bldP spid="29" grpId="0" animBg="1"/>
      <p:bldP spid="30" grpId="0" animBg="1"/>
      <p:bldP spid="31" grpId="0" animBg="1"/>
      <p:bldP spid="32" grpId="0" build="allAtOnce"/>
      <p:bldP spid="3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latin typeface="Arial Unicode MS" pitchFamily="34" charset="-120"/>
                <a:ea typeface="Arial Unicode MS" pitchFamily="34" charset="-120"/>
                <a:cs typeface="Arial Unicode MS" pitchFamily="34" charset="-120"/>
              </a:rPr>
              <a:t>What are good peers?</a:t>
            </a:r>
            <a:endParaRPr lang="zh-TW" altLang="en-US" dirty="0">
              <a:latin typeface="Arial Unicode MS" pitchFamily="34" charset="-120"/>
              <a:ea typeface="Arial Unicode MS" pitchFamily="34" charset="-120"/>
              <a:cs typeface="Arial Unicode MS" pitchFamily="34" charset="-120"/>
            </a:endParaRPr>
          </a:p>
        </p:txBody>
      </p:sp>
      <p:sp>
        <p:nvSpPr>
          <p:cNvPr id="3" name="內容版面配置區 2"/>
          <p:cNvSpPr>
            <a:spLocks noGrp="1"/>
          </p:cNvSpPr>
          <p:nvPr>
            <p:ph idx="1"/>
          </p:nvPr>
        </p:nvSpPr>
        <p:spPr/>
        <p:txBody>
          <a:bodyPr>
            <a:normAutofit lnSpcReduction="10000"/>
          </a:bodyPr>
          <a:lstStyle/>
          <a:p>
            <a:r>
              <a:rPr lang="en-US" altLang="zh-TW" dirty="0" smtClean="0">
                <a:latin typeface="Arial Unicode MS" pitchFamily="34" charset="-120"/>
                <a:ea typeface="Arial Unicode MS" pitchFamily="34" charset="-120"/>
                <a:cs typeface="Arial Unicode MS" pitchFamily="34" charset="-120"/>
              </a:rPr>
              <a:t>Tit-for-Tat Strategy:</a:t>
            </a:r>
            <a:br>
              <a:rPr lang="en-US" altLang="zh-TW" dirty="0" smtClean="0">
                <a:latin typeface="Arial Unicode MS" pitchFamily="34" charset="-120"/>
                <a:ea typeface="Arial Unicode MS" pitchFamily="34" charset="-120"/>
                <a:cs typeface="Arial Unicode MS" pitchFamily="34" charset="-120"/>
              </a:rPr>
            </a:br>
            <a:r>
              <a:rPr lang="en-US" altLang="zh-TW" dirty="0" smtClean="0">
                <a:latin typeface="Arial Unicode MS" pitchFamily="34" charset="-120"/>
                <a:ea typeface="Arial Unicode MS" pitchFamily="34" charset="-120"/>
                <a:cs typeface="Arial Unicode MS" pitchFamily="34" charset="-120"/>
              </a:rPr>
              <a:t>Those providing more data are good peers</a:t>
            </a:r>
          </a:p>
          <a:p>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Good peers are chosen from AOI neighbors and from peers in the peer list</a:t>
            </a:r>
          </a:p>
          <a:p>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A peer constructs connection </a:t>
            </a:r>
            <a:r>
              <a:rPr lang="en-US" altLang="zh-TW" dirty="0" smtClean="0">
                <a:latin typeface="Arial Unicode MS" pitchFamily="34" charset="-120"/>
                <a:ea typeface="Arial Unicode MS" pitchFamily="34" charset="-120"/>
                <a:cs typeface="Arial Unicode MS" pitchFamily="34" charset="-120"/>
              </a:rPr>
              <a:t>for </a:t>
            </a:r>
            <a:r>
              <a:rPr lang="en-US" altLang="zh-TW" dirty="0" smtClean="0">
                <a:latin typeface="Arial Unicode MS" pitchFamily="34" charset="-120"/>
                <a:ea typeface="Arial Unicode MS" pitchFamily="34" charset="-120"/>
                <a:cs typeface="Arial Unicode MS" pitchFamily="34" charset="-120"/>
              </a:rPr>
              <a:t>good peers, </a:t>
            </a:r>
            <a:r>
              <a:rPr lang="en-US" altLang="zh-TW" dirty="0" smtClean="0">
                <a:latin typeface="Arial Unicode MS" pitchFamily="34" charset="-120"/>
                <a:ea typeface="Arial Unicode MS" pitchFamily="34" charset="-120"/>
                <a:cs typeface="Arial Unicode MS" pitchFamily="34" charset="-120"/>
              </a:rPr>
              <a:t>called </a:t>
            </a:r>
            <a:r>
              <a:rPr lang="en-US" altLang="zh-TW" dirty="0" smtClean="0">
                <a:solidFill>
                  <a:srgbClr val="FF0000"/>
                </a:solidFill>
                <a:latin typeface="Arial Unicode MS" pitchFamily="34" charset="-120"/>
                <a:ea typeface="Arial Unicode MS" pitchFamily="34" charset="-120"/>
                <a:cs typeface="Arial Unicode MS" pitchFamily="34" charset="-120"/>
              </a:rPr>
              <a:t>connection neighbors</a:t>
            </a:r>
            <a:r>
              <a:rPr lang="en-US" altLang="zh-TW" dirty="0" smtClean="0">
                <a:latin typeface="Arial Unicode MS" pitchFamily="34" charset="-120"/>
                <a:ea typeface="Arial Unicode MS" pitchFamily="34" charset="-120"/>
                <a:cs typeface="Arial Unicode MS" pitchFamily="34" charset="-120"/>
              </a:rPr>
              <a:t>, and </a:t>
            </a:r>
            <a:r>
              <a:rPr lang="en-US" altLang="zh-TW" dirty="0" smtClean="0">
                <a:latin typeface="Arial Unicode MS" pitchFamily="34" charset="-120"/>
                <a:ea typeface="Arial Unicode MS" pitchFamily="34" charset="-120"/>
                <a:cs typeface="Arial Unicode MS" pitchFamily="34" charset="-120"/>
              </a:rPr>
              <a:t>reserves </a:t>
            </a:r>
            <a:r>
              <a:rPr lang="en-US" altLang="zh-TW" dirty="0" smtClean="0">
                <a:latin typeface="Arial Unicode MS" pitchFamily="34" charset="-120"/>
                <a:ea typeface="Arial Unicode MS" pitchFamily="34" charset="-120"/>
                <a:cs typeface="Arial Unicode MS" pitchFamily="34" charset="-120"/>
              </a:rPr>
              <a:t>a fixed-bandwidth channel to each of them.</a:t>
            </a:r>
            <a:endParaRPr lang="zh-TW" altLang="en-US"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EAB884EB-8548-41BD-BD42-DC623E1F5290}" type="slidenum">
              <a:rPr lang="en-US" altLang="zh-TW" smtClean="0">
                <a:latin typeface="Arial Unicode MS" pitchFamily="34" charset="-120"/>
                <a:ea typeface="Arial Unicode MS" pitchFamily="34" charset="-120"/>
                <a:cs typeface="Arial Unicode MS" pitchFamily="34" charset="-120"/>
              </a:rPr>
              <a:pPr/>
              <a:t>21</a:t>
            </a:fld>
            <a:endParaRPr lang="en-US" altLang="zh-TW">
              <a:latin typeface="Arial Unicode MS" pitchFamily="34" charset="-120"/>
              <a:ea typeface="Arial Unicode MS" pitchFamily="34" charset="-120"/>
              <a:cs typeface="Arial Unicode MS" pitchFamily="34" charset="-120"/>
            </a:endParaRPr>
          </a:p>
        </p:txBody>
      </p:sp>
      <p:sp>
        <p:nvSpPr>
          <p:cNvPr id="17"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latin typeface="Arial Unicode MS" pitchFamily="34" charset="-120"/>
                <a:ea typeface="Arial Unicode MS" pitchFamily="34" charset="-120"/>
                <a:cs typeface="Arial Unicode MS" pitchFamily="34" charset="-120"/>
              </a:rPr>
              <a:t>Dual-Order Content Exchange</a:t>
            </a:r>
            <a:endParaRPr lang="zh-TW" altLang="en-US" dirty="0">
              <a:latin typeface="Arial Unicode MS" pitchFamily="34" charset="-120"/>
              <a:ea typeface="Arial Unicode MS" pitchFamily="34" charset="-120"/>
              <a:cs typeface="Arial Unicode MS" pitchFamily="34" charset="-120"/>
            </a:endParaRPr>
          </a:p>
        </p:txBody>
      </p:sp>
      <p:sp>
        <p:nvSpPr>
          <p:cNvPr id="3" name="內容版面配置區 2"/>
          <p:cNvSpPr>
            <a:spLocks noGrp="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First come first serve (FCFS)</a:t>
            </a:r>
          </a:p>
          <a:p>
            <a:pPr lvl="1"/>
            <a:r>
              <a:rPr lang="en-US" altLang="zh-TW" dirty="0" smtClean="0">
                <a:latin typeface="Arial Unicode MS" pitchFamily="34" charset="-120"/>
                <a:ea typeface="Arial Unicode MS" pitchFamily="34" charset="-120"/>
                <a:cs typeface="Arial Unicode MS" pitchFamily="34" charset="-120"/>
              </a:rPr>
              <a:t>For normal AOI neighbors</a:t>
            </a:r>
          </a:p>
          <a:p>
            <a:pPr lvl="1"/>
            <a:r>
              <a:rPr lang="en-US" altLang="zh-TW" dirty="0" smtClean="0">
                <a:latin typeface="Arial Unicode MS" pitchFamily="34" charset="-120"/>
                <a:ea typeface="Arial Unicode MS" pitchFamily="34" charset="-120"/>
                <a:cs typeface="Arial Unicode MS" pitchFamily="34" charset="-120"/>
              </a:rPr>
              <a:t>Early request first </a:t>
            </a:r>
            <a:r>
              <a:rPr lang="en-US" altLang="zh-TW" dirty="0" smtClean="0">
                <a:latin typeface="Arial Unicode MS" pitchFamily="34" charset="-120"/>
                <a:ea typeface="Arial Unicode MS" pitchFamily="34" charset="-120"/>
                <a:cs typeface="Arial Unicode MS" pitchFamily="34" charset="-120"/>
              </a:rPr>
              <a:t>(with best effort </a:t>
            </a:r>
            <a:r>
              <a:rPr lang="en-US" altLang="zh-TW" dirty="0" smtClean="0">
                <a:latin typeface="Arial Unicode MS" pitchFamily="34" charset="-120"/>
                <a:ea typeface="Arial Unicode MS" pitchFamily="34" charset="-120"/>
                <a:cs typeface="Arial Unicode MS" pitchFamily="34" charset="-120"/>
              </a:rPr>
              <a:t>guarantee</a:t>
            </a:r>
            <a:r>
              <a:rPr lang="en-US" altLang="zh-TW" dirty="0" smtClean="0">
                <a:latin typeface="Arial Unicode MS" pitchFamily="34" charset="-120"/>
                <a:ea typeface="Arial Unicode MS" pitchFamily="34" charset="-120"/>
                <a:cs typeface="Arial Unicode MS" pitchFamily="34" charset="-120"/>
              </a:rPr>
              <a:t>)</a:t>
            </a:r>
          </a:p>
          <a:p>
            <a:pPr lvl="1"/>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Tit-for-tat (TFT)</a:t>
            </a:r>
          </a:p>
          <a:p>
            <a:pPr lvl="1"/>
            <a:r>
              <a:rPr lang="en-US" altLang="zh-TW" dirty="0" smtClean="0">
                <a:latin typeface="Arial Unicode MS" pitchFamily="34" charset="-120"/>
                <a:ea typeface="Arial Unicode MS" pitchFamily="34" charset="-120"/>
                <a:cs typeface="Arial Unicode MS" pitchFamily="34" charset="-120"/>
              </a:rPr>
              <a:t>From connection neighbors (peers)</a:t>
            </a:r>
          </a:p>
          <a:p>
            <a:pPr lvl="1"/>
            <a:r>
              <a:rPr lang="en-US" altLang="zh-TW" dirty="0" smtClean="0">
                <a:latin typeface="Arial Unicode MS" pitchFamily="34" charset="-120"/>
                <a:ea typeface="Arial Unicode MS" pitchFamily="34" charset="-120"/>
                <a:cs typeface="Arial Unicode MS" pitchFamily="34" charset="-120"/>
              </a:rPr>
              <a:t>High contribution first (with </a:t>
            </a:r>
            <a:r>
              <a:rPr lang="en-US" altLang="zh-TW" dirty="0" err="1" smtClean="0">
                <a:latin typeface="Arial Unicode MS" pitchFamily="34" charset="-120"/>
                <a:ea typeface="Arial Unicode MS" pitchFamily="34" charset="-120"/>
                <a:cs typeface="Arial Unicode MS" pitchFamily="34" charset="-120"/>
              </a:rPr>
              <a:t>QoS</a:t>
            </a:r>
            <a:r>
              <a:rPr lang="en-US" altLang="zh-TW" dirty="0" smtClean="0">
                <a:latin typeface="Arial Unicode MS" pitchFamily="34" charset="-120"/>
                <a:ea typeface="Arial Unicode MS" pitchFamily="34" charset="-120"/>
                <a:cs typeface="Arial Unicode MS" pitchFamily="34" charset="-120"/>
              </a:rPr>
              <a:t> guarantee)</a:t>
            </a:r>
          </a:p>
          <a:p>
            <a:pPr lvl="1">
              <a:buNone/>
            </a:pPr>
            <a:endParaRPr lang="en-US" altLang="zh-TW" dirty="0" smtClean="0">
              <a:latin typeface="Arial Unicode MS" pitchFamily="34" charset="-120"/>
              <a:ea typeface="Arial Unicode MS" pitchFamily="34" charset="-120"/>
              <a:cs typeface="Arial Unicode MS" pitchFamily="34" charset="-120"/>
            </a:endParaRPr>
          </a:p>
          <a:p>
            <a:pPr lvl="1">
              <a:buNone/>
            </a:pPr>
            <a:endParaRPr lang="zh-TW" altLang="en-US" dirty="0">
              <a:latin typeface="Arial Unicode MS" pitchFamily="34" charset="-120"/>
              <a:ea typeface="Arial Unicode MS" pitchFamily="34" charset="-120"/>
              <a:cs typeface="Arial Unicode MS" pitchFamily="34" charset="-120"/>
            </a:endParaRPr>
          </a:p>
        </p:txBody>
      </p:sp>
      <p:sp>
        <p:nvSpPr>
          <p:cNvPr id="4" name="頁尾版面配置區 3"/>
          <p:cNvSpPr>
            <a:spLocks noGrp="1"/>
          </p:cNvSpPr>
          <p:nvPr>
            <p:ph type="ftr" sz="quarter" idx="11"/>
          </p:nvPr>
        </p:nvSpPr>
        <p:spPr/>
        <p:txBody>
          <a:bodyPr/>
          <a:lstStyle/>
          <a:p>
            <a:r>
              <a:rPr lang="en-US" altLang="zh-TW" smtClean="0">
                <a:latin typeface="Arial Unicode MS" pitchFamily="34" charset="-120"/>
                <a:ea typeface="Arial Unicode MS" pitchFamily="34" charset="-120"/>
                <a:cs typeface="Arial Unicode MS" pitchFamily="34" charset="-120"/>
              </a:rPr>
              <a:t>A</a:t>
            </a:r>
            <a:r>
              <a:rPr lang="en-US" altLang="zh-TW" smtClean="0">
                <a:solidFill>
                  <a:schemeClr val="tx1"/>
                </a:solidFill>
                <a:latin typeface="Arial Unicode MS" pitchFamily="34" charset="-120"/>
                <a:ea typeface="Arial Unicode MS" pitchFamily="34" charset="-120"/>
                <a:cs typeface="Arial Unicode MS" pitchFamily="34" charset="-120"/>
              </a:rPr>
              <a:t>daptive </a:t>
            </a:r>
            <a:r>
              <a:rPr lang="en-US" altLang="zh-TW" smtClean="0">
                <a:latin typeface="Arial Unicode MS" pitchFamily="34" charset="-120"/>
                <a:ea typeface="Arial Unicode MS" pitchFamily="34" charset="-120"/>
                <a:cs typeface="Arial Unicode MS" pitchFamily="34" charset="-120"/>
              </a:rPr>
              <a:t>C</a:t>
            </a:r>
            <a:r>
              <a:rPr lang="en-US" altLang="zh-TW" smtClean="0">
                <a:solidFill>
                  <a:schemeClr val="tx1"/>
                </a:solidFill>
                <a:latin typeface="Arial Unicode MS" pitchFamily="34" charset="-120"/>
                <a:ea typeface="Arial Unicode MS" pitchFamily="34" charset="-120"/>
                <a:cs typeface="Arial Unicode MS" pitchFamily="34" charset="-120"/>
              </a:rPr>
              <a:t>omputing and </a:t>
            </a:r>
            <a:r>
              <a:rPr lang="en-US" altLang="zh-TW" smtClean="0">
                <a:latin typeface="Arial Unicode MS" pitchFamily="34" charset="-120"/>
                <a:ea typeface="Arial Unicode MS" pitchFamily="34" charset="-120"/>
                <a:cs typeface="Arial Unicode MS" pitchFamily="34" charset="-120"/>
              </a:rPr>
              <a:t>N</a:t>
            </a:r>
            <a:r>
              <a:rPr lang="en-US" altLang="zh-TW" smtClean="0">
                <a:solidFill>
                  <a:schemeClr val="tx1"/>
                </a:solidFill>
                <a:latin typeface="Arial Unicode MS" pitchFamily="34" charset="-120"/>
                <a:ea typeface="Arial Unicode MS" pitchFamily="34" charset="-120"/>
                <a:cs typeface="Arial Unicode MS" pitchFamily="34" charset="-120"/>
              </a:rPr>
              <a:t>etworking Laboratory Lab</a:t>
            </a:r>
            <a:endParaRPr lang="en-US" altLang="zh-TW">
              <a:solidFill>
                <a:schemeClr val="tx1"/>
              </a:solidFill>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EAB884EB-8548-41BD-BD42-DC623E1F5290}" type="slidenum">
              <a:rPr lang="en-US" altLang="zh-TW" smtClean="0">
                <a:latin typeface="Arial Unicode MS" pitchFamily="34" charset="-120"/>
                <a:ea typeface="Arial Unicode MS" pitchFamily="34" charset="-120"/>
                <a:cs typeface="Arial Unicode MS" pitchFamily="34" charset="-120"/>
              </a:rPr>
              <a:pPr/>
              <a:t>22</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Outline</a:t>
            </a:r>
            <a:endParaRPr lang="en-US" altLang="zh-TW" dirty="0">
              <a:latin typeface="Arial Unicode MS" pitchFamily="34" charset="-120"/>
              <a:ea typeface="Arial Unicode MS" pitchFamily="34" charset="-120"/>
              <a:cs typeface="Arial Unicode MS" pitchFamily="34" charset="-120"/>
            </a:endParaRPr>
          </a:p>
        </p:txBody>
      </p:sp>
      <p:sp>
        <p:nvSpPr>
          <p:cNvPr id="82947" name="Rectangle 3"/>
          <p:cNvSpPr>
            <a:spLocks noGrp="1" noChangeArrowheads="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Introduction</a:t>
            </a:r>
          </a:p>
          <a:p>
            <a:r>
              <a:rPr lang="en-US" altLang="zh-TW" dirty="0" smtClean="0">
                <a:latin typeface="Arial Unicode MS" pitchFamily="34" charset="-120"/>
                <a:ea typeface="Arial Unicode MS" pitchFamily="34" charset="-120"/>
                <a:cs typeface="Arial Unicode MS" pitchFamily="34" charset="-120"/>
              </a:rPr>
              <a:t>Goals</a:t>
            </a:r>
          </a:p>
          <a:p>
            <a:r>
              <a:rPr lang="en-US" altLang="zh-TW" dirty="0" smtClean="0">
                <a:effectLst>
                  <a:outerShdw blurRad="38100" dist="38100" dir="2700000" algn="tl">
                    <a:srgbClr val="000000">
                      <a:alpha val="43137"/>
                    </a:srgbClr>
                  </a:outerShdw>
                </a:effectLst>
                <a:latin typeface="Arial Unicode MS" pitchFamily="34" charset="-120"/>
                <a:ea typeface="Arial Unicode MS" pitchFamily="34" charset="-120"/>
                <a:cs typeface="Arial Unicode MS" pitchFamily="34" charset="-120"/>
              </a:rPr>
              <a:t>Proposed Scheme</a:t>
            </a:r>
          </a:p>
          <a:p>
            <a:r>
              <a:rPr lang="en-US" altLang="zh-TW" dirty="0" smtClean="0">
                <a:solidFill>
                  <a:schemeClr val="bg1">
                    <a:lumMod val="85000"/>
                    <a:lumOff val="15000"/>
                  </a:schemeClr>
                </a:solidFill>
                <a:effectLst>
                  <a:outerShdw blurRad="38100" dist="38100" dir="2700000" algn="tl">
                    <a:srgbClr val="000000">
                      <a:alpha val="43137"/>
                    </a:srgbClr>
                  </a:outerShdw>
                </a:effectLst>
                <a:latin typeface="Arial Unicode MS" pitchFamily="34" charset="-120"/>
                <a:ea typeface="Arial Unicode MS" pitchFamily="34" charset="-120"/>
                <a:cs typeface="Arial Unicode MS" pitchFamily="34" charset="-120"/>
              </a:rPr>
              <a:t>Evaluation</a:t>
            </a:r>
          </a:p>
          <a:p>
            <a:r>
              <a:rPr lang="en-US" altLang="zh-TW" dirty="0" smtClean="0">
                <a:latin typeface="Arial Unicode MS" pitchFamily="34" charset="-120"/>
                <a:ea typeface="Arial Unicode MS" pitchFamily="34" charset="-120"/>
                <a:cs typeface="Arial Unicode MS" pitchFamily="34" charset="-120"/>
              </a:rPr>
              <a:t>Conclusion</a:t>
            </a:r>
          </a:p>
          <a:p>
            <a:endParaRPr lang="en-US" altLang="zh-TW" dirty="0" smtClean="0">
              <a:latin typeface="Arial Unicode MS" pitchFamily="34" charset="-120"/>
              <a:ea typeface="Arial Unicode MS" pitchFamily="34" charset="-120"/>
              <a:cs typeface="Arial Unicode MS" pitchFamily="34" charset="-120"/>
            </a:endParaRPr>
          </a:p>
          <a:p>
            <a:endParaRPr lang="en-US" altLang="zh-TW" dirty="0" smtClean="0">
              <a:latin typeface="Arial Unicode MS" pitchFamily="34" charset="-120"/>
              <a:ea typeface="Arial Unicode MS" pitchFamily="34" charset="-120"/>
              <a:cs typeface="Arial Unicode MS" pitchFamily="34" charset="-120"/>
            </a:endParaRPr>
          </a:p>
          <a:p>
            <a:endParaRPr lang="en-US" altLang="zh-TW" dirty="0">
              <a:latin typeface="Arial Unicode MS" pitchFamily="34" charset="-120"/>
              <a:ea typeface="Arial Unicode MS" pitchFamily="34" charset="-120"/>
              <a:cs typeface="Arial Unicode MS" pitchFamily="34" charset="-120"/>
            </a:endParaRPr>
          </a:p>
        </p:txBody>
      </p:sp>
      <p:sp>
        <p:nvSpPr>
          <p:cNvPr id="7"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124EE667-0140-46A6-A615-F92FDD17B001}" type="slidenum">
              <a:rPr lang="en-US" altLang="zh-TW" smtClean="0">
                <a:latin typeface="Arial Unicode MS" pitchFamily="34" charset="-120"/>
                <a:ea typeface="Arial Unicode MS" pitchFamily="34" charset="-120"/>
                <a:cs typeface="Arial Unicode MS" pitchFamily="34" charset="-120"/>
              </a:rPr>
              <a:pPr/>
              <a:t>23</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Simulation Environment</a:t>
            </a:r>
            <a:endParaRPr lang="en-US" altLang="zh-TW" dirty="0">
              <a:latin typeface="Arial Unicode MS" pitchFamily="34" charset="-120"/>
              <a:ea typeface="Arial Unicode MS" pitchFamily="34" charset="-120"/>
              <a:cs typeface="Arial Unicode MS" pitchFamily="34" charset="-120"/>
            </a:endParaRPr>
          </a:p>
        </p:txBody>
      </p:sp>
      <p:sp>
        <p:nvSpPr>
          <p:cNvPr id="33795" name="Rectangle 3"/>
          <p:cNvSpPr>
            <a:spLocks noGrp="1" noChangeArrowheads="1"/>
          </p:cNvSpPr>
          <p:nvPr>
            <p:ph idx="1"/>
          </p:nvPr>
        </p:nvSpPr>
        <p:spPr/>
        <p:txBody>
          <a:bodyPr/>
          <a:lstStyle/>
          <a:p>
            <a:endParaRPr lang="en-US" altLang="zh-TW" smtClean="0">
              <a:latin typeface="Arial Unicode MS" pitchFamily="34" charset="-120"/>
              <a:ea typeface="Arial Unicode MS" pitchFamily="34" charset="-120"/>
              <a:cs typeface="Arial Unicode MS" pitchFamily="34" charset="-120"/>
            </a:endParaRPr>
          </a:p>
          <a:p>
            <a:endParaRPr lang="en-US" altLang="zh-TW" smtClean="0">
              <a:latin typeface="Arial Unicode MS" pitchFamily="34" charset="-120"/>
              <a:ea typeface="Arial Unicode MS" pitchFamily="34" charset="-120"/>
              <a:cs typeface="Arial Unicode MS" pitchFamily="34" charset="-120"/>
            </a:endParaRPr>
          </a:p>
          <a:p>
            <a:endParaRPr lang="en-US" altLang="zh-TW" dirty="0">
              <a:latin typeface="Arial Unicode MS" pitchFamily="34" charset="-120"/>
              <a:ea typeface="Arial Unicode MS" pitchFamily="34" charset="-120"/>
              <a:cs typeface="Arial Unicode MS" pitchFamily="34" charset="-120"/>
            </a:endParaRPr>
          </a:p>
        </p:txBody>
      </p:sp>
      <p:sp>
        <p:nvSpPr>
          <p:cNvPr id="15"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1911F2DC-D8A5-4562-BD7E-3E0EBC9AA67B}" type="slidenum">
              <a:rPr lang="en-US" altLang="zh-TW" smtClean="0">
                <a:latin typeface="Arial Unicode MS" pitchFamily="34" charset="-120"/>
                <a:ea typeface="Arial Unicode MS" pitchFamily="34" charset="-120"/>
                <a:cs typeface="Arial Unicode MS" pitchFamily="34" charset="-120"/>
              </a:rPr>
              <a:pPr/>
              <a:t>24</a:t>
            </a:fld>
            <a:endParaRPr lang="en-US" altLang="zh-TW">
              <a:latin typeface="Arial Unicode MS" pitchFamily="34" charset="-120"/>
              <a:ea typeface="Arial Unicode MS" pitchFamily="34" charset="-120"/>
              <a:cs typeface="Arial Unicode MS" pitchFamily="34" charset="-120"/>
            </a:endParaRPr>
          </a:p>
        </p:txBody>
      </p:sp>
      <p:graphicFrame>
        <p:nvGraphicFramePr>
          <p:cNvPr id="8" name="表格 7"/>
          <p:cNvGraphicFramePr>
            <a:graphicFrameLocks noGrp="1"/>
          </p:cNvGraphicFramePr>
          <p:nvPr/>
        </p:nvGraphicFramePr>
        <p:xfrm>
          <a:off x="571472" y="1571612"/>
          <a:ext cx="4500594" cy="4152912"/>
        </p:xfrm>
        <a:graphic>
          <a:graphicData uri="http://schemas.openxmlformats.org/drawingml/2006/table">
            <a:tbl>
              <a:tblPr/>
              <a:tblGrid>
                <a:gridCol w="2164843"/>
                <a:gridCol w="2335751"/>
              </a:tblGrid>
              <a:tr h="428628">
                <a:tc>
                  <a:txBody>
                    <a:bodyPr/>
                    <a:lstStyle/>
                    <a:p>
                      <a:pPr algn="l">
                        <a:spcAft>
                          <a:spcPts val="0"/>
                        </a:spcAft>
                      </a:pPr>
                      <a:r>
                        <a:rPr lang="en-US" sz="2000" b="1" kern="100" dirty="0">
                          <a:latin typeface="Times New Roman"/>
                          <a:ea typeface="標楷體"/>
                          <a:cs typeface="Times New Roman"/>
                        </a:rPr>
                        <a:t>World Size</a:t>
                      </a:r>
                      <a:endParaRPr lang="zh-TW" sz="2000" kern="100" dirty="0">
                        <a:latin typeface="Times New Roman"/>
                        <a:ea typeface="新細明體"/>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標楷體"/>
                          <a:cs typeface="Times New Roman"/>
                        </a:rPr>
                        <a:t>1000 x 1000 (units)</a:t>
                      </a:r>
                      <a:endParaRPr lang="zh-TW" sz="2000" kern="10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l">
                        <a:spcAft>
                          <a:spcPts val="0"/>
                        </a:spcAft>
                      </a:pPr>
                      <a:r>
                        <a:rPr lang="en-US" sz="2000" b="1" kern="100" dirty="0">
                          <a:latin typeface="Times New Roman"/>
                          <a:ea typeface="標楷體"/>
                          <a:cs typeface="Times New Roman"/>
                        </a:rPr>
                        <a:t>Cell Size</a:t>
                      </a:r>
                      <a:endParaRPr lang="zh-TW" sz="2000" kern="100" dirty="0">
                        <a:latin typeface="Times New Roman"/>
                        <a:ea typeface="新細明體"/>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標楷體"/>
                          <a:cs typeface="Times New Roman"/>
                        </a:rPr>
                        <a:t>100 x 100 (units)</a:t>
                      </a:r>
                      <a:endParaRPr lang="zh-TW" sz="2000" kern="10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l">
                        <a:spcAft>
                          <a:spcPts val="0"/>
                        </a:spcAft>
                      </a:pPr>
                      <a:r>
                        <a:rPr lang="en-US" sz="2000" b="1" kern="100" dirty="0">
                          <a:latin typeface="Times New Roman"/>
                          <a:ea typeface="標楷體"/>
                          <a:cs typeface="Times New Roman"/>
                        </a:rPr>
                        <a:t>AOI Radius </a:t>
                      </a:r>
                      <a:endParaRPr lang="zh-TW" sz="2000" kern="100" dirty="0">
                        <a:latin typeface="Times New Roman"/>
                        <a:ea typeface="新細明體"/>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標楷體"/>
                          <a:cs typeface="Times New Roman"/>
                        </a:rPr>
                        <a:t>100 (units)</a:t>
                      </a: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l">
                        <a:spcAft>
                          <a:spcPts val="0"/>
                        </a:spcAft>
                      </a:pPr>
                      <a:r>
                        <a:rPr lang="en-US" sz="2000" b="1" kern="100">
                          <a:latin typeface="Times New Roman"/>
                          <a:ea typeface="標楷體"/>
                          <a:cs typeface="Times New Roman"/>
                        </a:rPr>
                        <a:t>Time steps </a:t>
                      </a:r>
                      <a:endParaRPr lang="zh-TW" sz="2000" kern="100">
                        <a:latin typeface="Times New Roman"/>
                        <a:ea typeface="新細明體"/>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標楷體"/>
                          <a:cs typeface="Times New Roman"/>
                        </a:rPr>
                        <a:t>1500 </a:t>
                      </a:r>
                      <a:r>
                        <a:rPr lang="en-US" sz="2000" kern="100" dirty="0" smtClean="0">
                          <a:latin typeface="Times New Roman"/>
                          <a:ea typeface="標楷體"/>
                          <a:cs typeface="Times New Roman"/>
                        </a:rPr>
                        <a:t>steps </a:t>
                      </a:r>
                      <a:br>
                        <a:rPr lang="en-US" sz="2000" kern="100" dirty="0" smtClean="0">
                          <a:latin typeface="Times New Roman"/>
                          <a:ea typeface="標楷體"/>
                          <a:cs typeface="Times New Roman"/>
                        </a:rPr>
                      </a:br>
                      <a:r>
                        <a:rPr lang="en-US" sz="2000" kern="100" dirty="0" smtClean="0">
                          <a:latin typeface="Times New Roman"/>
                          <a:ea typeface="標楷體"/>
                          <a:cs typeface="Times New Roman"/>
                        </a:rPr>
                        <a:t>(10 steps</a:t>
                      </a:r>
                      <a:r>
                        <a:rPr lang="en-US" sz="2000" kern="100" dirty="0">
                          <a:latin typeface="Times New Roman"/>
                          <a:ea typeface="標楷體"/>
                          <a:cs typeface="Times New Roman"/>
                        </a:rPr>
                        <a:t>/ sec)</a:t>
                      </a: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l">
                        <a:spcAft>
                          <a:spcPts val="0"/>
                        </a:spcAft>
                      </a:pPr>
                      <a:r>
                        <a:rPr lang="en-US" sz="2000" b="1" kern="100">
                          <a:latin typeface="Times New Roman"/>
                          <a:ea typeface="標楷體"/>
                          <a:cs typeface="Times New Roman"/>
                        </a:rPr>
                        <a:t>Object Data Size Range</a:t>
                      </a:r>
                      <a:endParaRPr lang="zh-TW" sz="2000" kern="100">
                        <a:latin typeface="Times New Roman"/>
                        <a:ea typeface="新細明體"/>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標楷體"/>
                          <a:cs typeface="Times New Roman"/>
                        </a:rPr>
                        <a:t>100 – 300 (KB)</a:t>
                      </a:r>
                      <a:endParaRPr lang="zh-TW" sz="2000" kern="10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l">
                        <a:spcAft>
                          <a:spcPts val="0"/>
                        </a:spcAft>
                      </a:pPr>
                      <a:r>
                        <a:rPr lang="en-US" altLang="zh-TW" sz="2000" b="1" kern="100" dirty="0" smtClean="0">
                          <a:latin typeface="Times New Roman"/>
                          <a:ea typeface="新細明體"/>
                          <a:cs typeface="Times New Roman"/>
                        </a:rPr>
                        <a:t>% of Base Piece </a:t>
                      </a:r>
                      <a:endParaRPr lang="zh-TW" sz="2000" b="1" kern="100" dirty="0">
                        <a:latin typeface="Times New Roman"/>
                        <a:ea typeface="新細明體"/>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2000" kern="100" dirty="0" smtClean="0">
                          <a:latin typeface="Times New Roman"/>
                          <a:ea typeface="新細明體"/>
                          <a:cs typeface="Times New Roman"/>
                        </a:rPr>
                        <a:t>10%</a:t>
                      </a: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l">
                        <a:spcAft>
                          <a:spcPts val="0"/>
                        </a:spcAft>
                      </a:pPr>
                      <a:r>
                        <a:rPr lang="en-US" sz="2000" b="1" kern="100" dirty="0" smtClean="0">
                          <a:latin typeface="Times New Roman"/>
                          <a:ea typeface="標楷體"/>
                          <a:cs typeface="Times New Roman"/>
                        </a:rPr>
                        <a:t>Refinement Piece </a:t>
                      </a:r>
                      <a:r>
                        <a:rPr lang="en-US" sz="2000" b="1" kern="100" dirty="0">
                          <a:latin typeface="Times New Roman"/>
                          <a:ea typeface="標楷體"/>
                          <a:cs typeface="Times New Roman"/>
                        </a:rPr>
                        <a:t>Size</a:t>
                      </a:r>
                      <a:endParaRPr lang="zh-TW" sz="2000" kern="100" dirty="0">
                        <a:latin typeface="Times New Roman"/>
                        <a:ea typeface="新細明體"/>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標楷體"/>
                          <a:cs typeface="Times New Roman"/>
                        </a:rPr>
                        <a:t>5 (KB)</a:t>
                      </a: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l">
                        <a:spcAft>
                          <a:spcPts val="0"/>
                        </a:spcAft>
                      </a:pPr>
                      <a:r>
                        <a:rPr lang="en-US" sz="2000" b="1" kern="100" dirty="0" smtClean="0">
                          <a:latin typeface="Times New Roman"/>
                          <a:ea typeface="標楷體"/>
                          <a:cs typeface="Times New Roman"/>
                        </a:rPr>
                        <a:t>Server Bandwidth Download/Upload</a:t>
                      </a:r>
                      <a:endParaRPr lang="zh-TW" sz="2000" kern="100" dirty="0">
                        <a:latin typeface="Times New Roman"/>
                        <a:ea typeface="新細明體"/>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標楷體"/>
                          <a:cs typeface="Times New Roman"/>
                        </a:rPr>
                        <a:t>1000/ 1000 (KB/sec)</a:t>
                      </a: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7" name="表格 6"/>
          <p:cNvGraphicFramePr>
            <a:graphicFrameLocks noGrp="1"/>
          </p:cNvGraphicFramePr>
          <p:nvPr/>
        </p:nvGraphicFramePr>
        <p:xfrm>
          <a:off x="5286380" y="1571612"/>
          <a:ext cx="3429056" cy="2857522"/>
        </p:xfrm>
        <a:graphic>
          <a:graphicData uri="http://schemas.openxmlformats.org/drawingml/2006/table">
            <a:tbl>
              <a:tblPr/>
              <a:tblGrid>
                <a:gridCol w="1229313"/>
                <a:gridCol w="1128173"/>
                <a:gridCol w="1071570"/>
              </a:tblGrid>
              <a:tr h="714381">
                <a:tc gridSpan="3">
                  <a:txBody>
                    <a:bodyPr/>
                    <a:lstStyle/>
                    <a:p>
                      <a:pPr algn="ctr">
                        <a:spcAft>
                          <a:spcPts val="0"/>
                        </a:spcAft>
                      </a:pPr>
                      <a:r>
                        <a:rPr lang="en-US" altLang="zh-TW" sz="2000" b="1" kern="100" dirty="0" smtClean="0">
                          <a:latin typeface="Times New Roman"/>
                          <a:ea typeface="新細明體"/>
                          <a:cs typeface="Times New Roman"/>
                        </a:rPr>
                        <a:t>User Bandwidth Distribution</a:t>
                      </a:r>
                      <a:endParaRPr lang="zh-TW" sz="2000" b="1" kern="100" dirty="0">
                        <a:latin typeface="Times New Roman"/>
                        <a:ea typeface="新細明體"/>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381">
                <a:tc>
                  <a:txBody>
                    <a:bodyPr/>
                    <a:lstStyle/>
                    <a:p>
                      <a:pPr algn="ctr">
                        <a:spcAft>
                          <a:spcPts val="0"/>
                        </a:spcAft>
                      </a:pPr>
                      <a:r>
                        <a:rPr lang="en-US" sz="2000" b="1" kern="100" dirty="0" smtClean="0">
                          <a:latin typeface="Times New Roman"/>
                          <a:ea typeface="標楷體"/>
                          <a:cs typeface="Times New Roman"/>
                        </a:rPr>
                        <a:t>Downlink </a:t>
                      </a:r>
                      <a:r>
                        <a:rPr lang="en-US" sz="2000" b="1" kern="100" dirty="0">
                          <a:latin typeface="Times New Roman"/>
                          <a:ea typeface="標楷體"/>
                          <a:cs typeface="Times New Roman"/>
                        </a:rPr>
                        <a:t>(KB/sec)</a:t>
                      </a:r>
                      <a:endParaRPr lang="zh-TW" sz="2000" kern="100" dirty="0">
                        <a:latin typeface="Times New Roman"/>
                        <a:ea typeface="新細明體"/>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kern="100" dirty="0">
                          <a:latin typeface="Times New Roman"/>
                          <a:ea typeface="標楷體"/>
                          <a:cs typeface="Times New Roman"/>
                        </a:rPr>
                        <a:t>Uplink (KB/sec)</a:t>
                      </a: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kern="100" dirty="0">
                          <a:latin typeface="Times New Roman"/>
                          <a:ea typeface="標楷體"/>
                          <a:cs typeface="Times New Roman"/>
                        </a:rPr>
                        <a:t>Fraction of nodes</a:t>
                      </a: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a:spcAft>
                          <a:spcPts val="0"/>
                        </a:spcAft>
                      </a:pPr>
                      <a:r>
                        <a:rPr lang="en-US" sz="2000" kern="100">
                          <a:latin typeface="Times New Roman"/>
                          <a:ea typeface="標楷體"/>
                          <a:cs typeface="Times New Roman"/>
                        </a:rPr>
                        <a:t>96</a:t>
                      </a:r>
                      <a:endParaRPr lang="zh-TW" sz="2000" kern="100">
                        <a:latin typeface="Times New Roman"/>
                        <a:ea typeface="新細明體"/>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標楷體"/>
                          <a:cs typeface="Times New Roman"/>
                        </a:rPr>
                        <a:t>10</a:t>
                      </a: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標楷體"/>
                          <a:cs typeface="Times New Roman"/>
                        </a:rPr>
                        <a:t>0.05</a:t>
                      </a: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a:spcAft>
                          <a:spcPts val="0"/>
                        </a:spcAft>
                      </a:pPr>
                      <a:r>
                        <a:rPr lang="en-US" sz="2000" kern="100" dirty="0">
                          <a:latin typeface="Times New Roman"/>
                          <a:ea typeface="標楷體"/>
                          <a:cs typeface="Times New Roman"/>
                        </a:rPr>
                        <a:t>187</a:t>
                      </a:r>
                      <a:endParaRPr lang="zh-TW" sz="2000" kern="100" dirty="0">
                        <a:latin typeface="Times New Roman"/>
                        <a:ea typeface="新細明體"/>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標楷體"/>
                          <a:cs typeface="Times New Roman"/>
                        </a:rPr>
                        <a:t>30</a:t>
                      </a: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標楷體"/>
                          <a:cs typeface="Times New Roman"/>
                        </a:rPr>
                        <a:t>0.45</a:t>
                      </a: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a:spcAft>
                          <a:spcPts val="0"/>
                        </a:spcAft>
                      </a:pPr>
                      <a:r>
                        <a:rPr lang="en-US" sz="2000" kern="100">
                          <a:latin typeface="Times New Roman"/>
                          <a:ea typeface="標楷體"/>
                          <a:cs typeface="Times New Roman"/>
                        </a:rPr>
                        <a:t>375</a:t>
                      </a:r>
                      <a:endParaRPr lang="zh-TW" sz="2000" kern="100">
                        <a:latin typeface="Times New Roman"/>
                        <a:ea typeface="新細明體"/>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標楷體"/>
                          <a:cs typeface="Times New Roman"/>
                        </a:rPr>
                        <a:t>100</a:t>
                      </a:r>
                      <a:endParaRPr lang="zh-TW" sz="2000" kern="10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標楷體"/>
                          <a:cs typeface="Times New Roman"/>
                        </a:rPr>
                        <a:t>0.40</a:t>
                      </a: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a:spcAft>
                          <a:spcPts val="0"/>
                        </a:spcAft>
                      </a:pPr>
                      <a:r>
                        <a:rPr lang="en-US" sz="2000" kern="100" dirty="0">
                          <a:latin typeface="Times New Roman"/>
                          <a:ea typeface="標楷體"/>
                          <a:cs typeface="Times New Roman"/>
                        </a:rPr>
                        <a:t>1250</a:t>
                      </a:r>
                      <a:endParaRPr lang="zh-TW" sz="2000" kern="100" dirty="0">
                        <a:latin typeface="Times New Roman"/>
                        <a:ea typeface="新細明體"/>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標楷體"/>
                          <a:cs typeface="Times New Roman"/>
                        </a:rPr>
                        <a:t>625</a:t>
                      </a:r>
                      <a:endParaRPr lang="zh-TW" sz="20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標楷體"/>
                          <a:cs typeface="Times New Roman"/>
                        </a:rPr>
                        <a:t>0.10</a:t>
                      </a:r>
                      <a:endParaRPr lang="zh-TW" sz="20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en-US" altLang="zh-TW" dirty="0" smtClean="0">
                <a:latin typeface="Arial Unicode MS" pitchFamily="34" charset="-120"/>
                <a:ea typeface="Arial Unicode MS" pitchFamily="34" charset="-120"/>
                <a:cs typeface="Arial Unicode MS" pitchFamily="34" charset="-120"/>
              </a:rPr>
              <a:t>System Performance Metrics</a:t>
            </a:r>
          </a:p>
        </p:txBody>
      </p:sp>
      <p:sp>
        <p:nvSpPr>
          <p:cNvPr id="34819" name="Rectangle 3"/>
          <p:cNvSpPr>
            <a:spLocks noGrp="1" noChangeArrowheads="1"/>
          </p:cNvSpPr>
          <p:nvPr>
            <p:ph idx="1"/>
          </p:nvPr>
        </p:nvSpPr>
        <p:spPr/>
        <p:txBody>
          <a:bodyPr>
            <a:normAutofit lnSpcReduction="10000"/>
          </a:bodyPr>
          <a:lstStyle/>
          <a:p>
            <a:r>
              <a:rPr lang="en-US" dirty="0" smtClean="0">
                <a:latin typeface="Arial Unicode MS" pitchFamily="34" charset="-120"/>
                <a:ea typeface="Arial Unicode MS" pitchFamily="34" charset="-120"/>
                <a:cs typeface="Arial Unicode MS" pitchFamily="34" charset="-120"/>
              </a:rPr>
              <a:t>Server Request Ratio (SRR)</a:t>
            </a:r>
          </a:p>
          <a:p>
            <a:pPr lvl="1"/>
            <a:r>
              <a:rPr lang="en-US" altLang="zh-TW" dirty="0" smtClean="0">
                <a:latin typeface="Arial Unicode MS" pitchFamily="34" charset="-120"/>
                <a:ea typeface="Arial Unicode MS" pitchFamily="34" charset="-120"/>
                <a:cs typeface="Arial Unicode MS" pitchFamily="34" charset="-120"/>
              </a:rPr>
              <a:t>Ratio of data downloaded from the server</a:t>
            </a:r>
          </a:p>
          <a:p>
            <a:pPr lvl="1"/>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Fill ratio</a:t>
            </a:r>
          </a:p>
          <a:p>
            <a:pPr lvl="1"/>
            <a:r>
              <a:rPr lang="en-US" altLang="zh-TW" dirty="0" smtClean="0">
                <a:latin typeface="Arial Unicode MS" pitchFamily="34" charset="-120"/>
                <a:ea typeface="Arial Unicode MS" pitchFamily="34" charset="-120"/>
                <a:cs typeface="Arial Unicode MS" pitchFamily="34" charset="-120"/>
              </a:rPr>
              <a:t>Ratio of total data downloaded to the data required for a complete scene in AOI</a:t>
            </a:r>
          </a:p>
          <a:p>
            <a:pPr lvl="1"/>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Base Latency</a:t>
            </a:r>
          </a:p>
          <a:p>
            <a:pPr lvl="1"/>
            <a:r>
              <a:rPr lang="en-US" altLang="zh-TW" dirty="0" smtClean="0">
                <a:latin typeface="Arial Unicode MS" pitchFamily="34" charset="-120"/>
                <a:ea typeface="Arial Unicode MS" pitchFamily="34" charset="-120"/>
                <a:cs typeface="Arial Unicode MS" pitchFamily="34" charset="-120"/>
              </a:rPr>
              <a:t>Duration between requesting and obtaining the base piece</a:t>
            </a:r>
          </a:p>
        </p:txBody>
      </p:sp>
      <p:sp>
        <p:nvSpPr>
          <p:cNvPr id="15"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9C9EA4C2-9FFB-4DD7-8BA4-0C0C5959CBB3}" type="slidenum">
              <a:rPr lang="en-US" altLang="zh-TW" smtClean="0">
                <a:latin typeface="Arial Unicode MS" pitchFamily="34" charset="-120"/>
                <a:ea typeface="Arial Unicode MS" pitchFamily="34" charset="-120"/>
                <a:cs typeface="Arial Unicode MS" pitchFamily="34" charset="-120"/>
              </a:rPr>
              <a:pPr/>
              <a:t>25</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Simulation Scenario (1) </a:t>
            </a:r>
            <a:endParaRPr lang="zh-TW" altLang="en-US" dirty="0">
              <a:latin typeface="Arial Unicode MS" pitchFamily="34" charset="-120"/>
              <a:ea typeface="Arial Unicode MS" pitchFamily="34" charset="-120"/>
              <a:cs typeface="Arial Unicode MS" pitchFamily="34" charset="-120"/>
            </a:endParaRPr>
          </a:p>
        </p:txBody>
      </p:sp>
      <p:sp>
        <p:nvSpPr>
          <p:cNvPr id="3" name="內容版面配置區 2"/>
          <p:cNvSpPr>
            <a:spLocks noGrp="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To increase the number of objects</a:t>
            </a:r>
          </a:p>
          <a:p>
            <a:pPr lvl="1"/>
            <a:r>
              <a:rPr lang="en-US" altLang="zh-TW" dirty="0" smtClean="0">
                <a:latin typeface="Arial Unicode MS" pitchFamily="34" charset="-120"/>
                <a:ea typeface="Arial Unicode MS" pitchFamily="34" charset="-120"/>
                <a:cs typeface="Arial Unicode MS" pitchFamily="34" charset="-120"/>
              </a:rPr>
              <a:t>for evaluating bandwidth utilization</a:t>
            </a:r>
          </a:p>
          <a:p>
            <a:pPr lvl="1"/>
            <a:r>
              <a:rPr lang="en-US" altLang="zh-TW" dirty="0" smtClean="0">
                <a:latin typeface="Arial Unicode MS" pitchFamily="34" charset="-120"/>
                <a:ea typeface="Arial Unicode MS" pitchFamily="34" charset="-120"/>
                <a:cs typeface="Arial Unicode MS" pitchFamily="34" charset="-120"/>
              </a:rPr>
              <a:t>with 100 to 500 objects</a:t>
            </a:r>
          </a:p>
          <a:p>
            <a:pPr lvl="1"/>
            <a:r>
              <a:rPr lang="en-US" altLang="zh-TW" dirty="0" smtClean="0">
                <a:latin typeface="Arial Unicode MS" pitchFamily="34" charset="-120"/>
                <a:ea typeface="Arial Unicode MS" pitchFamily="34" charset="-120"/>
                <a:cs typeface="Arial Unicode MS" pitchFamily="34" charset="-120"/>
              </a:rPr>
              <a:t>and 100 peers </a:t>
            </a:r>
          </a:p>
          <a:p>
            <a:pPr lvl="1"/>
            <a:endParaRPr lang="en-US" altLang="zh-TW" dirty="0" smtClean="0">
              <a:latin typeface="Arial Unicode MS" pitchFamily="34" charset="-120"/>
              <a:ea typeface="Arial Unicode MS" pitchFamily="34" charset="-120"/>
              <a:cs typeface="Arial Unicode MS" pitchFamily="34" charset="-120"/>
            </a:endParaRPr>
          </a:p>
        </p:txBody>
      </p:sp>
      <p:sp>
        <p:nvSpPr>
          <p:cNvPr id="6"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EAB884EB-8548-41BD-BD42-DC623E1F5290}" type="slidenum">
              <a:rPr lang="en-US" altLang="zh-TW" smtClean="0">
                <a:latin typeface="Arial Unicode MS" pitchFamily="34" charset="-120"/>
                <a:ea typeface="Arial Unicode MS" pitchFamily="34" charset="-120"/>
                <a:cs typeface="Arial Unicode MS" pitchFamily="34" charset="-120"/>
              </a:rPr>
              <a:pPr/>
              <a:t>26</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algn="ctr"/>
            <a:r>
              <a:rPr lang="en-US" altLang="zh-TW" dirty="0" smtClean="0">
                <a:latin typeface="Arial Unicode MS" pitchFamily="34" charset="-120"/>
                <a:ea typeface="Arial Unicode MS" pitchFamily="34" charset="-120"/>
                <a:cs typeface="Arial Unicode MS" pitchFamily="34" charset="-120"/>
              </a:rPr>
              <a:t>Server Request Ratio</a:t>
            </a:r>
            <a:br>
              <a:rPr lang="en-US" altLang="zh-TW" dirty="0" smtClean="0">
                <a:latin typeface="Arial Unicode MS" pitchFamily="34" charset="-120"/>
                <a:ea typeface="Arial Unicode MS" pitchFamily="34" charset="-120"/>
                <a:cs typeface="Arial Unicode MS" pitchFamily="34" charset="-120"/>
              </a:rPr>
            </a:br>
            <a:r>
              <a:rPr lang="en-US" altLang="zh-TW" dirty="0" smtClean="0">
                <a:latin typeface="Arial Unicode MS" pitchFamily="34" charset="-120"/>
                <a:ea typeface="Arial Unicode MS" pitchFamily="34" charset="-120"/>
                <a:cs typeface="Arial Unicode MS" pitchFamily="34" charset="-120"/>
              </a:rPr>
              <a:t>and Average Fill Ratio</a:t>
            </a:r>
            <a:endParaRPr lang="en-US" altLang="zh-TW" dirty="0">
              <a:latin typeface="Arial Unicode MS" pitchFamily="34" charset="-120"/>
              <a:ea typeface="Arial Unicode MS" pitchFamily="34" charset="-120"/>
              <a:cs typeface="Arial Unicode MS" pitchFamily="34" charset="-120"/>
            </a:endParaRPr>
          </a:p>
        </p:txBody>
      </p:sp>
      <p:sp>
        <p:nvSpPr>
          <p:cNvPr id="10" name="內容版面配置區 9"/>
          <p:cNvSpPr>
            <a:spLocks noGrp="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Bandwidth Utilization</a:t>
            </a:r>
            <a:endParaRPr lang="zh-TW" altLang="en-US" dirty="0">
              <a:latin typeface="Arial Unicode MS" pitchFamily="34" charset="-120"/>
              <a:ea typeface="Arial Unicode MS" pitchFamily="34" charset="-120"/>
              <a:cs typeface="Arial Unicode MS" pitchFamily="34" charset="-120"/>
            </a:endParaRPr>
          </a:p>
        </p:txBody>
      </p:sp>
      <p:sp>
        <p:nvSpPr>
          <p:cNvPr id="7"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6A0C7ABE-FA8C-4315-B41E-1D3329621B7F}" type="slidenum">
              <a:rPr lang="en-US" altLang="zh-TW" smtClean="0">
                <a:latin typeface="Arial Unicode MS" pitchFamily="34" charset="-120"/>
                <a:ea typeface="Arial Unicode MS" pitchFamily="34" charset="-120"/>
                <a:cs typeface="Arial Unicode MS" pitchFamily="34" charset="-120"/>
              </a:rPr>
              <a:pPr/>
              <a:t>27</a:t>
            </a:fld>
            <a:endParaRPr lang="en-US" altLang="zh-TW">
              <a:latin typeface="Arial Unicode MS" pitchFamily="34" charset="-120"/>
              <a:ea typeface="Arial Unicode MS" pitchFamily="34" charset="-120"/>
              <a:cs typeface="Arial Unicode MS" pitchFamily="34" charset="-120"/>
            </a:endParaRPr>
          </a:p>
        </p:txBody>
      </p:sp>
      <p:graphicFrame>
        <p:nvGraphicFramePr>
          <p:cNvPr id="8" name="圖表 7"/>
          <p:cNvGraphicFramePr/>
          <p:nvPr/>
        </p:nvGraphicFramePr>
        <p:xfrm>
          <a:off x="214282" y="1500174"/>
          <a:ext cx="4572032" cy="28575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圖表 8"/>
          <p:cNvGraphicFramePr/>
          <p:nvPr/>
        </p:nvGraphicFramePr>
        <p:xfrm>
          <a:off x="4500562" y="3500438"/>
          <a:ext cx="4500594" cy="285752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Average Base Latency</a:t>
            </a:r>
            <a:endParaRPr lang="en-US" altLang="zh-TW" dirty="0">
              <a:latin typeface="Arial Unicode MS" pitchFamily="34" charset="-120"/>
              <a:ea typeface="Arial Unicode MS" pitchFamily="34" charset="-120"/>
              <a:cs typeface="Arial Unicode MS" pitchFamily="34" charset="-120"/>
            </a:endParaRPr>
          </a:p>
        </p:txBody>
      </p:sp>
      <p:sp>
        <p:nvSpPr>
          <p:cNvPr id="13" name="內容版面配置區 12"/>
          <p:cNvSpPr>
            <a:spLocks noGrp="1"/>
          </p:cNvSpPr>
          <p:nvPr>
            <p:ph idx="1"/>
          </p:nvPr>
        </p:nvSpPr>
        <p:spPr/>
        <p:txBody>
          <a:bodyPr/>
          <a:lstStyle/>
          <a:p>
            <a:endParaRPr lang="zh-TW" altLang="en-US" dirty="0">
              <a:latin typeface="Arial Unicode MS" pitchFamily="34" charset="-120"/>
              <a:ea typeface="Arial Unicode MS" pitchFamily="34" charset="-120"/>
              <a:cs typeface="Arial Unicode MS" pitchFamily="34" charset="-120"/>
            </a:endParaRPr>
          </a:p>
        </p:txBody>
      </p:sp>
      <p:sp>
        <p:nvSpPr>
          <p:cNvPr id="10"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8" name="投影片編號版面配置區 4"/>
          <p:cNvSpPr>
            <a:spLocks noGrp="1"/>
          </p:cNvSpPr>
          <p:nvPr>
            <p:ph type="sldNum" sz="quarter" idx="12"/>
          </p:nvPr>
        </p:nvSpPr>
        <p:spPr/>
        <p:txBody>
          <a:bodyPr/>
          <a:lstStyle/>
          <a:p>
            <a:fld id="{063EF8F2-9B4D-4342-BFD6-5BD58233BF21}" type="slidenum">
              <a:rPr lang="en-US" altLang="zh-TW" smtClean="0">
                <a:latin typeface="Arial Unicode MS" pitchFamily="34" charset="-120"/>
                <a:ea typeface="Arial Unicode MS" pitchFamily="34" charset="-120"/>
                <a:cs typeface="Arial Unicode MS" pitchFamily="34" charset="-120"/>
              </a:rPr>
              <a:pPr/>
              <a:t>28</a:t>
            </a:fld>
            <a:endParaRPr lang="en-US" altLang="zh-TW">
              <a:latin typeface="Arial Unicode MS" pitchFamily="34" charset="-120"/>
              <a:ea typeface="Arial Unicode MS" pitchFamily="34" charset="-120"/>
              <a:cs typeface="Arial Unicode MS" pitchFamily="34" charset="-120"/>
            </a:endParaRPr>
          </a:p>
        </p:txBody>
      </p:sp>
      <p:graphicFrame>
        <p:nvGraphicFramePr>
          <p:cNvPr id="11" name="圖表 10"/>
          <p:cNvGraphicFramePr/>
          <p:nvPr/>
        </p:nvGraphicFramePr>
        <p:xfrm>
          <a:off x="1500166" y="2357430"/>
          <a:ext cx="6000792" cy="381886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Simulation Scenario (2) </a:t>
            </a:r>
            <a:endParaRPr lang="zh-TW" altLang="en-US" dirty="0">
              <a:latin typeface="Arial Unicode MS" pitchFamily="34" charset="-120"/>
              <a:ea typeface="Arial Unicode MS" pitchFamily="34" charset="-120"/>
              <a:cs typeface="Arial Unicode MS" pitchFamily="34" charset="-120"/>
            </a:endParaRPr>
          </a:p>
        </p:txBody>
      </p:sp>
      <p:sp>
        <p:nvSpPr>
          <p:cNvPr id="3" name="內容版面配置區 2"/>
          <p:cNvSpPr>
            <a:spLocks noGrp="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To increase the number of peers</a:t>
            </a:r>
          </a:p>
          <a:p>
            <a:pPr lvl="1"/>
            <a:r>
              <a:rPr lang="en-US" altLang="zh-TW" dirty="0" smtClean="0">
                <a:latin typeface="Arial Unicode MS" pitchFamily="34" charset="-120"/>
                <a:ea typeface="Arial Unicode MS" pitchFamily="34" charset="-120"/>
                <a:cs typeface="Arial Unicode MS" pitchFamily="34" charset="-120"/>
              </a:rPr>
              <a:t>for evaluating system scalability</a:t>
            </a:r>
          </a:p>
          <a:p>
            <a:pPr lvl="1"/>
            <a:r>
              <a:rPr lang="en-US" altLang="zh-TW" dirty="0" smtClean="0">
                <a:latin typeface="Arial Unicode MS" pitchFamily="34" charset="-120"/>
                <a:ea typeface="Arial Unicode MS" pitchFamily="34" charset="-120"/>
                <a:cs typeface="Arial Unicode MS" pitchFamily="34" charset="-120"/>
              </a:rPr>
              <a:t>with 50 to 450 peers</a:t>
            </a:r>
          </a:p>
          <a:p>
            <a:pPr lvl="1"/>
            <a:r>
              <a:rPr lang="en-US" altLang="zh-TW" dirty="0" smtClean="0">
                <a:latin typeface="Arial Unicode MS" pitchFamily="34" charset="-120"/>
                <a:ea typeface="Arial Unicode MS" pitchFamily="34" charset="-120"/>
                <a:cs typeface="Arial Unicode MS" pitchFamily="34" charset="-120"/>
              </a:rPr>
              <a:t>and 100 objects</a:t>
            </a:r>
          </a:p>
          <a:p>
            <a:pPr lvl="1"/>
            <a:endParaRPr lang="en-US" altLang="zh-TW" dirty="0" smtClean="0">
              <a:latin typeface="Arial Unicode MS" pitchFamily="34" charset="-120"/>
              <a:ea typeface="Arial Unicode MS" pitchFamily="34" charset="-120"/>
              <a:cs typeface="Arial Unicode MS" pitchFamily="34" charset="-120"/>
            </a:endParaRPr>
          </a:p>
        </p:txBody>
      </p:sp>
      <p:sp>
        <p:nvSpPr>
          <p:cNvPr id="6"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EAB884EB-8548-41BD-BD42-DC623E1F5290}" type="slidenum">
              <a:rPr lang="en-US" altLang="zh-TW" smtClean="0">
                <a:latin typeface="Arial Unicode MS" pitchFamily="34" charset="-120"/>
                <a:ea typeface="Arial Unicode MS" pitchFamily="34" charset="-120"/>
                <a:cs typeface="Arial Unicode MS" pitchFamily="34" charset="-120"/>
              </a:rPr>
              <a:pPr/>
              <a:t>29</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Outline</a:t>
            </a:r>
            <a:endParaRPr lang="en-US" altLang="zh-TW" dirty="0">
              <a:latin typeface="Arial Unicode MS" pitchFamily="34" charset="-120"/>
              <a:ea typeface="Arial Unicode MS" pitchFamily="34" charset="-120"/>
              <a:cs typeface="Arial Unicode MS" pitchFamily="34" charset="-120"/>
            </a:endParaRPr>
          </a:p>
        </p:txBody>
      </p:sp>
      <p:sp>
        <p:nvSpPr>
          <p:cNvPr id="64515" name="Rectangle 3"/>
          <p:cNvSpPr>
            <a:spLocks noGrp="1" noChangeArrowheads="1"/>
          </p:cNvSpPr>
          <p:nvPr>
            <p:ph idx="1"/>
          </p:nvPr>
        </p:nvSpPr>
        <p:spPr/>
        <p:txBody>
          <a:bodyPr/>
          <a:lstStyle/>
          <a:p>
            <a:r>
              <a:rPr lang="en-US" altLang="zh-TW" dirty="0" smtClean="0">
                <a:solidFill>
                  <a:schemeClr val="bg1">
                    <a:lumMod val="85000"/>
                    <a:lumOff val="15000"/>
                  </a:schemeClr>
                </a:solidFill>
                <a:effectLst>
                  <a:outerShdw blurRad="38100" dist="38100" dir="2700000" algn="tl">
                    <a:srgbClr val="000000">
                      <a:alpha val="43137"/>
                    </a:srgbClr>
                  </a:outerShdw>
                </a:effectLst>
                <a:latin typeface="Arial Unicode MS" pitchFamily="34" charset="-120"/>
                <a:ea typeface="Arial Unicode MS" pitchFamily="34" charset="-120"/>
                <a:cs typeface="Arial Unicode MS" pitchFamily="34" charset="-120"/>
              </a:rPr>
              <a:t>Introduction</a:t>
            </a:r>
          </a:p>
          <a:p>
            <a:r>
              <a:rPr lang="en-US" altLang="zh-TW" dirty="0" smtClean="0">
                <a:latin typeface="Arial Unicode MS" pitchFamily="34" charset="-120"/>
                <a:ea typeface="Arial Unicode MS" pitchFamily="34" charset="-120"/>
                <a:cs typeface="Arial Unicode MS" pitchFamily="34" charset="-120"/>
              </a:rPr>
              <a:t>Goals</a:t>
            </a:r>
          </a:p>
          <a:p>
            <a:r>
              <a:rPr lang="en-US" altLang="zh-TW" dirty="0" smtClean="0">
                <a:latin typeface="Arial Unicode MS" pitchFamily="34" charset="-120"/>
                <a:ea typeface="Arial Unicode MS" pitchFamily="34" charset="-120"/>
                <a:cs typeface="Arial Unicode MS" pitchFamily="34" charset="-120"/>
              </a:rPr>
              <a:t>Proposed Scheme</a:t>
            </a:r>
          </a:p>
          <a:p>
            <a:r>
              <a:rPr lang="en-US" altLang="zh-TW" dirty="0" smtClean="0">
                <a:latin typeface="Arial Unicode MS" pitchFamily="34" charset="-120"/>
                <a:ea typeface="Arial Unicode MS" pitchFamily="34" charset="-120"/>
                <a:cs typeface="Arial Unicode MS" pitchFamily="34" charset="-120"/>
              </a:rPr>
              <a:t>Evaluation</a:t>
            </a:r>
          </a:p>
          <a:p>
            <a:r>
              <a:rPr lang="en-US" altLang="zh-TW" dirty="0" smtClean="0">
                <a:latin typeface="Arial Unicode MS" pitchFamily="34" charset="-120"/>
                <a:ea typeface="Arial Unicode MS" pitchFamily="34" charset="-120"/>
                <a:cs typeface="Arial Unicode MS" pitchFamily="34" charset="-120"/>
              </a:rPr>
              <a:t>Conclusion</a:t>
            </a:r>
          </a:p>
          <a:p>
            <a:endParaRPr lang="en-US" altLang="zh-TW" dirty="0" smtClean="0">
              <a:latin typeface="Arial Unicode MS" pitchFamily="34" charset="-120"/>
              <a:ea typeface="Arial Unicode MS" pitchFamily="34" charset="-120"/>
              <a:cs typeface="Arial Unicode MS" pitchFamily="34" charset="-120"/>
            </a:endParaRPr>
          </a:p>
          <a:p>
            <a:endParaRPr lang="en-US" altLang="zh-TW" dirty="0">
              <a:latin typeface="Arial Unicode MS" pitchFamily="34" charset="-120"/>
              <a:ea typeface="Arial Unicode MS" pitchFamily="34" charset="-120"/>
              <a:cs typeface="Arial Unicode MS" pitchFamily="34" charset="-120"/>
            </a:endParaRPr>
          </a:p>
        </p:txBody>
      </p:sp>
      <p:sp>
        <p:nvSpPr>
          <p:cNvPr id="6"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B2FB62D8-C655-4F1C-9C19-6B2EABD7F65B}" type="slidenum">
              <a:rPr lang="en-US" altLang="zh-TW" smtClean="0">
                <a:latin typeface="Arial Unicode MS" pitchFamily="34" charset="-120"/>
                <a:ea typeface="Arial Unicode MS" pitchFamily="34" charset="-120"/>
                <a:cs typeface="Arial Unicode MS" pitchFamily="34" charset="-120"/>
              </a:rPr>
              <a:pPr/>
              <a:t>3</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a:r>
              <a:rPr lang="en-US" altLang="zh-TW" dirty="0" smtClean="0">
                <a:latin typeface="Arial Unicode MS" pitchFamily="34" charset="-120"/>
                <a:ea typeface="Arial Unicode MS" pitchFamily="34" charset="-120"/>
                <a:cs typeface="Arial Unicode MS" pitchFamily="34" charset="-120"/>
              </a:rPr>
              <a:t>Server Request Ratio </a:t>
            </a:r>
            <a:br>
              <a:rPr lang="en-US" altLang="zh-TW" dirty="0" smtClean="0">
                <a:latin typeface="Arial Unicode MS" pitchFamily="34" charset="-120"/>
                <a:ea typeface="Arial Unicode MS" pitchFamily="34" charset="-120"/>
                <a:cs typeface="Arial Unicode MS" pitchFamily="34" charset="-120"/>
              </a:rPr>
            </a:br>
            <a:r>
              <a:rPr lang="en-US" altLang="zh-TW" dirty="0" smtClean="0">
                <a:latin typeface="Arial Unicode MS" pitchFamily="34" charset="-120"/>
                <a:ea typeface="Arial Unicode MS" pitchFamily="34" charset="-120"/>
                <a:cs typeface="Arial Unicode MS" pitchFamily="34" charset="-120"/>
              </a:rPr>
              <a:t>and Fill Ratio</a:t>
            </a:r>
            <a:endParaRPr lang="en-US" altLang="zh-TW" dirty="0">
              <a:latin typeface="Arial Unicode MS" pitchFamily="34" charset="-120"/>
              <a:ea typeface="Arial Unicode MS" pitchFamily="34" charset="-120"/>
              <a:cs typeface="Arial Unicode MS" pitchFamily="34" charset="-120"/>
            </a:endParaRPr>
          </a:p>
        </p:txBody>
      </p:sp>
      <p:sp>
        <p:nvSpPr>
          <p:cNvPr id="10" name="內容版面配置區 9"/>
          <p:cNvSpPr>
            <a:spLocks noGrp="1"/>
          </p:cNvSpPr>
          <p:nvPr>
            <p:ph idx="1"/>
          </p:nvPr>
        </p:nvSpPr>
        <p:spPr/>
        <p:txBody>
          <a:bodyPr/>
          <a:lstStyle/>
          <a:p>
            <a:endParaRPr lang="zh-TW" altLang="en-US" dirty="0">
              <a:latin typeface="Arial Unicode MS" pitchFamily="34" charset="-120"/>
              <a:ea typeface="Arial Unicode MS" pitchFamily="34" charset="-120"/>
              <a:cs typeface="Arial Unicode MS" pitchFamily="34" charset="-120"/>
            </a:endParaRPr>
          </a:p>
        </p:txBody>
      </p:sp>
      <p:sp>
        <p:nvSpPr>
          <p:cNvPr id="7"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A8816E75-1D02-499B-B7C4-5C76ACB9103C}" type="slidenum">
              <a:rPr lang="en-US" altLang="zh-TW" smtClean="0">
                <a:latin typeface="Arial Unicode MS" pitchFamily="34" charset="-120"/>
                <a:ea typeface="Arial Unicode MS" pitchFamily="34" charset="-120"/>
                <a:cs typeface="Arial Unicode MS" pitchFamily="34" charset="-120"/>
              </a:rPr>
              <a:pPr/>
              <a:t>30</a:t>
            </a:fld>
            <a:endParaRPr lang="en-US" altLang="zh-TW">
              <a:latin typeface="Arial Unicode MS" pitchFamily="34" charset="-120"/>
              <a:ea typeface="Arial Unicode MS" pitchFamily="34" charset="-120"/>
              <a:cs typeface="Arial Unicode MS" pitchFamily="34" charset="-120"/>
            </a:endParaRPr>
          </a:p>
        </p:txBody>
      </p:sp>
      <p:graphicFrame>
        <p:nvGraphicFramePr>
          <p:cNvPr id="11" name="圖表 10"/>
          <p:cNvGraphicFramePr/>
          <p:nvPr/>
        </p:nvGraphicFramePr>
        <p:xfrm>
          <a:off x="4357686" y="3571876"/>
          <a:ext cx="4500594" cy="25717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圖表 11"/>
          <p:cNvGraphicFramePr/>
          <p:nvPr/>
        </p:nvGraphicFramePr>
        <p:xfrm>
          <a:off x="142844" y="1571612"/>
          <a:ext cx="4477954" cy="259959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Average Base Latency</a:t>
            </a:r>
            <a:endParaRPr lang="en-US" altLang="zh-TW" dirty="0">
              <a:latin typeface="Arial Unicode MS" pitchFamily="34" charset="-120"/>
              <a:ea typeface="Arial Unicode MS" pitchFamily="34" charset="-120"/>
              <a:cs typeface="Arial Unicode MS" pitchFamily="34" charset="-120"/>
            </a:endParaRPr>
          </a:p>
        </p:txBody>
      </p:sp>
      <p:sp>
        <p:nvSpPr>
          <p:cNvPr id="10" name="內容版面配置區 9"/>
          <p:cNvSpPr>
            <a:spLocks noGrp="1"/>
          </p:cNvSpPr>
          <p:nvPr>
            <p:ph idx="1"/>
          </p:nvPr>
        </p:nvSpPr>
        <p:spPr/>
        <p:txBody>
          <a:bodyPr/>
          <a:lstStyle/>
          <a:p>
            <a:endParaRPr lang="zh-TW" altLang="en-US" dirty="0">
              <a:latin typeface="Arial Unicode MS" pitchFamily="34" charset="-120"/>
              <a:ea typeface="Arial Unicode MS" pitchFamily="34" charset="-120"/>
              <a:cs typeface="Arial Unicode MS" pitchFamily="34" charset="-120"/>
            </a:endParaRPr>
          </a:p>
        </p:txBody>
      </p:sp>
      <p:sp>
        <p:nvSpPr>
          <p:cNvPr id="7"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A8816E75-1D02-499B-B7C4-5C76ACB9103C}" type="slidenum">
              <a:rPr lang="en-US" altLang="zh-TW" smtClean="0">
                <a:latin typeface="Arial Unicode MS" pitchFamily="34" charset="-120"/>
                <a:ea typeface="Arial Unicode MS" pitchFamily="34" charset="-120"/>
                <a:cs typeface="Arial Unicode MS" pitchFamily="34" charset="-120"/>
              </a:rPr>
              <a:pPr/>
              <a:t>31</a:t>
            </a:fld>
            <a:endParaRPr lang="en-US" altLang="zh-TW">
              <a:latin typeface="Arial Unicode MS" pitchFamily="34" charset="-120"/>
              <a:ea typeface="Arial Unicode MS" pitchFamily="34" charset="-120"/>
              <a:cs typeface="Arial Unicode MS" pitchFamily="34" charset="-120"/>
            </a:endParaRPr>
          </a:p>
        </p:txBody>
      </p:sp>
      <p:graphicFrame>
        <p:nvGraphicFramePr>
          <p:cNvPr id="8" name="圖表 7"/>
          <p:cNvGraphicFramePr/>
          <p:nvPr/>
        </p:nvGraphicFramePr>
        <p:xfrm>
          <a:off x="1785918" y="2214554"/>
          <a:ext cx="5715040" cy="392909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a:r>
              <a:rPr lang="en-US" altLang="zh-TW" dirty="0" smtClean="0">
                <a:latin typeface="Arial Unicode MS" pitchFamily="34" charset="-120"/>
                <a:ea typeface="Arial Unicode MS" pitchFamily="34" charset="-120"/>
                <a:cs typeface="Arial Unicode MS" pitchFamily="34" charset="-120"/>
              </a:rPr>
              <a:t>Conclusion</a:t>
            </a:r>
            <a:endParaRPr lang="en-US" altLang="zh-TW" dirty="0">
              <a:latin typeface="Arial Unicode MS" pitchFamily="34" charset="-120"/>
              <a:ea typeface="Arial Unicode MS" pitchFamily="34" charset="-120"/>
              <a:cs typeface="Arial Unicode MS" pitchFamily="34" charset="-120"/>
            </a:endParaRPr>
          </a:p>
        </p:txBody>
      </p:sp>
      <p:sp>
        <p:nvSpPr>
          <p:cNvPr id="39939" name="Rectangle 3"/>
          <p:cNvSpPr>
            <a:spLocks noGrp="1" noChangeArrowheads="1"/>
          </p:cNvSpPr>
          <p:nvPr>
            <p:ph idx="1"/>
          </p:nvPr>
        </p:nvSpPr>
        <p:spPr/>
        <p:txBody>
          <a:bodyPr>
            <a:normAutofit/>
          </a:bodyPr>
          <a:lstStyle/>
          <a:p>
            <a:r>
              <a:rPr lang="en-US" altLang="zh-TW" dirty="0" smtClean="0">
                <a:latin typeface="Arial Unicode MS" pitchFamily="34" charset="-120"/>
                <a:ea typeface="Arial Unicode MS" pitchFamily="34" charset="-120"/>
                <a:cs typeface="Arial Unicode MS" pitchFamily="34" charset="-120"/>
              </a:rPr>
              <a:t>Broadened Source Discovery</a:t>
            </a:r>
          </a:p>
          <a:p>
            <a:pPr lvl="1"/>
            <a:r>
              <a:rPr lang="en-US" altLang="zh-TW" dirty="0" smtClean="0">
                <a:latin typeface="Arial Unicode MS" pitchFamily="34" charset="-120"/>
                <a:ea typeface="Arial Unicode MS" pitchFamily="34" charset="-120"/>
                <a:cs typeface="Arial Unicode MS" pitchFamily="34" charset="-120"/>
              </a:rPr>
              <a:t>Peer list increases potential sources</a:t>
            </a:r>
          </a:p>
          <a:p>
            <a:r>
              <a:rPr lang="en-US" altLang="zh-TW" dirty="0" smtClean="0">
                <a:latin typeface="Arial Unicode MS" pitchFamily="34" charset="-120"/>
                <a:ea typeface="Arial Unicode MS" pitchFamily="34" charset="-120"/>
                <a:cs typeface="Arial Unicode MS" pitchFamily="34" charset="-120"/>
              </a:rPr>
              <a:t>Bandwidth Reservation</a:t>
            </a:r>
          </a:p>
          <a:p>
            <a:pPr lvl="1"/>
            <a:r>
              <a:rPr lang="en-US" altLang="zh-TW" dirty="0" smtClean="0">
                <a:latin typeface="Arial Unicode MS" pitchFamily="34" charset="-120"/>
                <a:ea typeface="Arial Unicode MS" pitchFamily="34" charset="-120"/>
                <a:cs typeface="Arial Unicode MS" pitchFamily="34" charset="-120"/>
              </a:rPr>
              <a:t>Channel allocation guarantees </a:t>
            </a:r>
            <a:r>
              <a:rPr lang="en-US" altLang="zh-TW" dirty="0" err="1" smtClean="0">
                <a:latin typeface="Arial Unicode MS" pitchFamily="34" charset="-120"/>
                <a:ea typeface="Arial Unicode MS" pitchFamily="34" charset="-120"/>
                <a:cs typeface="Arial Unicode MS" pitchFamily="34" charset="-120"/>
              </a:rPr>
              <a:t>QoS</a:t>
            </a:r>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 Dual-Order Content Exchange</a:t>
            </a:r>
          </a:p>
          <a:p>
            <a:pPr lvl="1"/>
            <a:r>
              <a:rPr lang="en-US" altLang="zh-TW" dirty="0" smtClean="0">
                <a:latin typeface="Arial Unicode MS" pitchFamily="34" charset="-120"/>
                <a:ea typeface="Arial Unicode MS" pitchFamily="34" charset="-120"/>
                <a:cs typeface="Arial Unicode MS" pitchFamily="34" charset="-120"/>
              </a:rPr>
              <a:t>Tit-for-</a:t>
            </a:r>
            <a:r>
              <a:rPr lang="en-US" altLang="zh-TW" dirty="0" err="1" smtClean="0">
                <a:latin typeface="Arial Unicode MS" pitchFamily="34" charset="-120"/>
                <a:ea typeface="Arial Unicode MS" pitchFamily="34" charset="-120"/>
                <a:cs typeface="Arial Unicode MS" pitchFamily="34" charset="-120"/>
              </a:rPr>
              <a:t>Tac</a:t>
            </a:r>
            <a:r>
              <a:rPr lang="en-US" altLang="zh-TW" dirty="0" smtClean="0">
                <a:latin typeface="Arial Unicode MS" pitchFamily="34" charset="-120"/>
                <a:ea typeface="Arial Unicode MS" pitchFamily="34" charset="-120"/>
                <a:cs typeface="Arial Unicode MS" pitchFamily="34" charset="-120"/>
              </a:rPr>
              <a:t> improves bandwidth utilization</a:t>
            </a:r>
          </a:p>
          <a:p>
            <a:pPr lvl="1"/>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Simulation results justify our claims</a:t>
            </a:r>
          </a:p>
          <a:p>
            <a:pPr lvl="2"/>
            <a:endParaRPr lang="en-US" altLang="zh-TW" dirty="0" smtClean="0">
              <a:latin typeface="Arial Unicode MS" pitchFamily="34" charset="-120"/>
              <a:ea typeface="Arial Unicode MS" pitchFamily="34" charset="-120"/>
              <a:cs typeface="Arial Unicode MS" pitchFamily="34" charset="-120"/>
            </a:endParaRPr>
          </a:p>
        </p:txBody>
      </p:sp>
      <p:sp>
        <p:nvSpPr>
          <p:cNvPr id="10"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endParaRPr lang="zh-TW" altLang="en-US">
              <a:latin typeface="Arial Unicode MS" pitchFamily="34" charset="-120"/>
              <a:ea typeface="Arial Unicode MS" pitchFamily="34" charset="-120"/>
              <a:cs typeface="Arial Unicode MS" pitchFamily="34" charset="-120"/>
            </a:endParaRPr>
          </a:p>
        </p:txBody>
      </p:sp>
      <p:sp>
        <p:nvSpPr>
          <p:cNvPr id="78856" name="Rectangle 8"/>
          <p:cNvSpPr>
            <a:spLocks noGrp="1" noChangeArrowheads="1"/>
          </p:cNvSpPr>
          <p:nvPr>
            <p:ph idx="1"/>
          </p:nvPr>
        </p:nvSpPr>
        <p:spPr>
          <a:xfrm>
            <a:off x="457200" y="2500307"/>
            <a:ext cx="8229600" cy="3672210"/>
          </a:xfrm>
        </p:spPr>
        <p:txBody>
          <a:bodyPr/>
          <a:lstStyle/>
          <a:p>
            <a:endParaRPr lang="en-US" altLang="zh-TW" dirty="0" smtClean="0">
              <a:latin typeface="Arial Unicode MS" pitchFamily="34" charset="-120"/>
              <a:ea typeface="Arial Unicode MS" pitchFamily="34" charset="-120"/>
              <a:cs typeface="Arial Unicode MS" pitchFamily="34" charset="-120"/>
            </a:endParaRPr>
          </a:p>
          <a:p>
            <a:pPr algn="ctr">
              <a:buNone/>
            </a:pPr>
            <a:r>
              <a:rPr lang="en-US" altLang="zh-TW" sz="5400" dirty="0" smtClean="0">
                <a:latin typeface="Arial Unicode MS" pitchFamily="34" charset="-120"/>
                <a:ea typeface="Arial Unicode MS" pitchFamily="34" charset="-120"/>
                <a:cs typeface="Arial Unicode MS" pitchFamily="34" charset="-120"/>
              </a:rPr>
              <a:t>Thank you for listening!</a:t>
            </a:r>
          </a:p>
          <a:p>
            <a:endParaRPr lang="en-US" altLang="zh-TW" dirty="0">
              <a:latin typeface="Arial Unicode MS" pitchFamily="34" charset="-120"/>
              <a:ea typeface="Arial Unicode MS" pitchFamily="34" charset="-120"/>
              <a:cs typeface="Arial Unicode MS" pitchFamily="34" charset="-120"/>
            </a:endParaRPr>
          </a:p>
        </p:txBody>
      </p:sp>
      <p:sp>
        <p:nvSpPr>
          <p:cNvPr id="6"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4" name="投影片編號版面配置區 4"/>
          <p:cNvSpPr>
            <a:spLocks noGrp="1"/>
          </p:cNvSpPr>
          <p:nvPr>
            <p:ph type="sldNum" sz="quarter" idx="12"/>
          </p:nvPr>
        </p:nvSpPr>
        <p:spPr/>
        <p:txBody>
          <a:bodyPr/>
          <a:lstStyle/>
          <a:p>
            <a:fld id="{C8E40FE2-3B63-41BC-857E-ED0BF322C6EF}" type="slidenum">
              <a:rPr lang="en-US" altLang="zh-TW" smtClean="0">
                <a:latin typeface="Arial Unicode MS" pitchFamily="34" charset="-120"/>
                <a:ea typeface="Arial Unicode MS" pitchFamily="34" charset="-120"/>
                <a:cs typeface="Arial Unicode MS" pitchFamily="34" charset="-120"/>
              </a:rPr>
              <a:pPr/>
              <a:t>33</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endParaRPr lang="zh-TW" altLang="en-US">
              <a:latin typeface="Arial Unicode MS" pitchFamily="34" charset="-120"/>
              <a:ea typeface="Arial Unicode MS" pitchFamily="34" charset="-120"/>
              <a:cs typeface="Arial Unicode MS" pitchFamily="34" charset="-120"/>
            </a:endParaRPr>
          </a:p>
        </p:txBody>
      </p:sp>
      <p:sp>
        <p:nvSpPr>
          <p:cNvPr id="78856" name="Rectangle 8"/>
          <p:cNvSpPr>
            <a:spLocks noGrp="1" noChangeArrowheads="1"/>
          </p:cNvSpPr>
          <p:nvPr>
            <p:ph idx="1"/>
          </p:nvPr>
        </p:nvSpPr>
        <p:spPr>
          <a:xfrm>
            <a:off x="457200" y="2500307"/>
            <a:ext cx="8229600" cy="3672210"/>
          </a:xfrm>
        </p:spPr>
        <p:txBody>
          <a:bodyPr/>
          <a:lstStyle/>
          <a:p>
            <a:endParaRPr lang="en-US" altLang="zh-TW" dirty="0" smtClean="0">
              <a:latin typeface="Arial Unicode MS" pitchFamily="34" charset="-120"/>
              <a:ea typeface="Arial Unicode MS" pitchFamily="34" charset="-120"/>
              <a:cs typeface="Arial Unicode MS" pitchFamily="34" charset="-120"/>
            </a:endParaRPr>
          </a:p>
          <a:p>
            <a:pPr algn="ctr">
              <a:buNone/>
            </a:pPr>
            <a:r>
              <a:rPr lang="en-US" altLang="zh-TW" sz="8800" dirty="0" smtClean="0">
                <a:latin typeface="Arial Unicode MS" pitchFamily="34" charset="-120"/>
                <a:ea typeface="Arial Unicode MS" pitchFamily="34" charset="-120"/>
                <a:cs typeface="Arial Unicode MS" pitchFamily="34" charset="-120"/>
              </a:rPr>
              <a:t>Q&amp;A</a:t>
            </a:r>
            <a:endParaRPr lang="en-US" altLang="zh-TW" sz="5400" dirty="0" smtClean="0">
              <a:latin typeface="Arial Unicode MS" pitchFamily="34" charset="-120"/>
              <a:ea typeface="Arial Unicode MS" pitchFamily="34" charset="-120"/>
              <a:cs typeface="Arial Unicode MS" pitchFamily="34" charset="-120"/>
            </a:endParaRPr>
          </a:p>
          <a:p>
            <a:endParaRPr lang="en-US" altLang="zh-TW" dirty="0">
              <a:latin typeface="Arial Unicode MS" pitchFamily="34" charset="-120"/>
              <a:ea typeface="Arial Unicode MS" pitchFamily="34" charset="-120"/>
              <a:cs typeface="Arial Unicode MS" pitchFamily="34" charset="-120"/>
            </a:endParaRPr>
          </a:p>
        </p:txBody>
      </p:sp>
      <p:sp>
        <p:nvSpPr>
          <p:cNvPr id="6"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4" name="投影片編號版面配置區 4"/>
          <p:cNvSpPr>
            <a:spLocks noGrp="1"/>
          </p:cNvSpPr>
          <p:nvPr>
            <p:ph type="sldNum" sz="quarter" idx="12"/>
          </p:nvPr>
        </p:nvSpPr>
        <p:spPr/>
        <p:txBody>
          <a:bodyPr/>
          <a:lstStyle/>
          <a:p>
            <a:fld id="{C8E40FE2-3B63-41BC-857E-ED0BF322C6EF}" type="slidenum">
              <a:rPr lang="en-US" altLang="zh-TW" smtClean="0">
                <a:latin typeface="Arial Unicode MS" pitchFamily="34" charset="-120"/>
                <a:ea typeface="Arial Unicode MS" pitchFamily="34" charset="-120"/>
                <a:cs typeface="Arial Unicode MS" pitchFamily="34" charset="-120"/>
              </a:rPr>
              <a:pPr/>
              <a:t>34</a:t>
            </a:fld>
            <a:endParaRPr lang="en-US" altLang="zh-TW">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285736"/>
            <a:ext cx="8229600" cy="1143000"/>
          </a:xfrm>
        </p:spPr>
        <p:txBody>
          <a:bodyPr>
            <a:normAutofit/>
          </a:bodyPr>
          <a:lstStyle/>
          <a:p>
            <a:r>
              <a:rPr lang="en-GB" altLang="zh-TW" sz="4000" dirty="0" smtClean="0">
                <a:latin typeface="Arial Unicode MS" pitchFamily="34" charset="-120"/>
                <a:ea typeface="Arial Unicode MS" pitchFamily="34" charset="-120"/>
                <a:cs typeface="Arial Unicode MS" pitchFamily="34" charset="-120"/>
              </a:rPr>
              <a:t>3D Streaming vs. Media Streaming</a:t>
            </a:r>
            <a:endParaRPr lang="en-GB" altLang="zh-TW" sz="4000" dirty="0">
              <a:latin typeface="Arial Unicode MS" pitchFamily="34" charset="-120"/>
              <a:ea typeface="Arial Unicode MS" pitchFamily="34" charset="-120"/>
              <a:cs typeface="Arial Unicode MS" pitchFamily="34" charset="-120"/>
            </a:endParaRPr>
          </a:p>
        </p:txBody>
      </p:sp>
      <p:sp>
        <p:nvSpPr>
          <p:cNvPr id="116739" name="Rectangle 3"/>
          <p:cNvSpPr>
            <a:spLocks noGrp="1" noChangeArrowheads="1"/>
          </p:cNvSpPr>
          <p:nvPr>
            <p:ph idx="1"/>
          </p:nvPr>
        </p:nvSpPr>
        <p:spPr/>
        <p:txBody>
          <a:bodyPr/>
          <a:lstStyle/>
          <a:p>
            <a:r>
              <a:rPr lang="en-GB" altLang="zh-TW" dirty="0" smtClean="0">
                <a:latin typeface="Arial Unicode MS" pitchFamily="34" charset="-120"/>
                <a:ea typeface="Arial Unicode MS" pitchFamily="34" charset="-120"/>
                <a:cs typeface="Arial Unicode MS" pitchFamily="34" charset="-120"/>
              </a:rPr>
              <a:t>Video media streaming is very matured</a:t>
            </a:r>
          </a:p>
          <a:p>
            <a:endParaRPr lang="en-GB" altLang="zh-TW" dirty="0" smtClean="0">
              <a:latin typeface="Arial Unicode MS" pitchFamily="34" charset="-120"/>
              <a:ea typeface="Arial Unicode MS" pitchFamily="34" charset="-120"/>
              <a:cs typeface="Arial Unicode MS" pitchFamily="34" charset="-120"/>
            </a:endParaRPr>
          </a:p>
          <a:p>
            <a:r>
              <a:rPr lang="en-GB" altLang="zh-TW" dirty="0" smtClean="0">
                <a:latin typeface="Arial Unicode MS" pitchFamily="34" charset="-120"/>
                <a:ea typeface="Arial Unicode MS" pitchFamily="34" charset="-120"/>
                <a:cs typeface="Arial Unicode MS" pitchFamily="34" charset="-120"/>
              </a:rPr>
              <a:t>User access patterns are different</a:t>
            </a:r>
          </a:p>
          <a:p>
            <a:pPr lvl="1"/>
            <a:r>
              <a:rPr lang="en-GB" altLang="zh-TW" dirty="0" smtClean="0">
                <a:effectLst>
                  <a:outerShdw blurRad="38100" dist="38100" dir="2700000" algn="tl">
                    <a:srgbClr val="000000">
                      <a:alpha val="43137"/>
                    </a:srgbClr>
                  </a:outerShdw>
                </a:effectLst>
                <a:latin typeface="Arial Unicode MS" pitchFamily="34" charset="-120"/>
                <a:ea typeface="Arial Unicode MS" pitchFamily="34" charset="-120"/>
                <a:cs typeface="Arial Unicode MS" pitchFamily="34" charset="-120"/>
              </a:rPr>
              <a:t>Highly interactive</a:t>
            </a:r>
            <a:r>
              <a:rPr lang="en-GB" altLang="zh-TW" dirty="0" smtClean="0">
                <a:latin typeface="Arial Unicode MS" pitchFamily="34" charset="-120"/>
                <a:ea typeface="Arial Unicode MS" pitchFamily="34" charset="-120"/>
                <a:cs typeface="Arial Unicode MS" pitchFamily="34" charset="-120"/>
              </a:rPr>
              <a:t>     		</a:t>
            </a:r>
            <a:r>
              <a:rPr lang="en-GB" altLang="zh-TW" dirty="0" smtClean="0">
                <a:latin typeface="Arial Unicode MS" pitchFamily="34" charset="-120"/>
                <a:ea typeface="Arial Unicode MS" pitchFamily="34" charset="-120"/>
                <a:cs typeface="Arial Unicode MS" pitchFamily="34" charset="-120"/>
                <a:sym typeface="Wingdings" pitchFamily="2" charset="2"/>
              </a:rPr>
              <a:t> </a:t>
            </a:r>
            <a:r>
              <a:rPr lang="en-US" altLang="zh-TW" dirty="0" smtClean="0">
                <a:latin typeface="Arial Unicode MS" pitchFamily="34" charset="-120"/>
                <a:ea typeface="Arial Unicode MS" pitchFamily="34" charset="-120"/>
                <a:cs typeface="Arial Unicode MS" pitchFamily="34" charset="-120"/>
                <a:sym typeface="Wingdings" pitchFamily="2" charset="2"/>
              </a:rPr>
              <a:t>Latency-sensitive </a:t>
            </a:r>
          </a:p>
          <a:p>
            <a:pPr lvl="1"/>
            <a:r>
              <a:rPr lang="en-GB" altLang="zh-TW" dirty="0" smtClean="0">
                <a:effectLst>
                  <a:outerShdw blurRad="38100" dist="38100" dir="2700000" algn="tl">
                    <a:srgbClr val="000000">
                      <a:alpha val="43137"/>
                    </a:srgbClr>
                  </a:outerShdw>
                </a:effectLst>
                <a:latin typeface="Arial Unicode MS" pitchFamily="34" charset="-120"/>
                <a:ea typeface="Arial Unicode MS" pitchFamily="34" charset="-120"/>
                <a:cs typeface="Arial Unicode MS" pitchFamily="34" charset="-120"/>
              </a:rPr>
              <a:t>Behaviour-dependent</a:t>
            </a:r>
            <a:r>
              <a:rPr lang="en-GB" altLang="zh-TW" dirty="0" smtClean="0">
                <a:latin typeface="Arial Unicode MS" pitchFamily="34" charset="-120"/>
                <a:ea typeface="Arial Unicode MS" pitchFamily="34" charset="-120"/>
                <a:cs typeface="Arial Unicode MS" pitchFamily="34" charset="-120"/>
              </a:rPr>
              <a:t>	</a:t>
            </a:r>
            <a:r>
              <a:rPr lang="en-GB" altLang="zh-TW" dirty="0" smtClean="0">
                <a:latin typeface="Arial Unicode MS" pitchFamily="34" charset="-120"/>
                <a:ea typeface="Arial Unicode MS" pitchFamily="34" charset="-120"/>
                <a:cs typeface="Arial Unicode MS" pitchFamily="34" charset="-120"/>
                <a:sym typeface="Wingdings" pitchFamily="2" charset="2"/>
              </a:rPr>
              <a:t> </a:t>
            </a:r>
            <a:r>
              <a:rPr lang="en-GB" altLang="zh-TW" dirty="0" smtClean="0">
                <a:latin typeface="Arial Unicode MS" pitchFamily="34" charset="-120"/>
                <a:ea typeface="Arial Unicode MS" pitchFamily="34" charset="-120"/>
                <a:cs typeface="Arial Unicode MS" pitchFamily="34" charset="-120"/>
              </a:rPr>
              <a:t>Non-sequential</a:t>
            </a:r>
          </a:p>
          <a:p>
            <a:pPr lvl="1"/>
            <a:endParaRPr lang="en-GB" altLang="zh-TW" dirty="0" smtClean="0">
              <a:latin typeface="Arial Unicode MS" pitchFamily="34" charset="-120"/>
              <a:ea typeface="Arial Unicode MS" pitchFamily="34" charset="-120"/>
              <a:cs typeface="Arial Unicode MS" pitchFamily="34" charset="-120"/>
            </a:endParaRPr>
          </a:p>
        </p:txBody>
      </p:sp>
      <p:sp>
        <p:nvSpPr>
          <p:cNvPr id="10" name="頁尾版面配置區 3"/>
          <p:cNvSpPr>
            <a:spLocks noGrp="1"/>
          </p:cNvSpPr>
          <p:nvPr>
            <p:ph type="ftr" sz="quarter" idx="11"/>
          </p:nvPr>
        </p:nvSpPr>
        <p:spPr/>
        <p:txBody>
          <a:bodyPr/>
          <a:lstStyle/>
          <a:p>
            <a:r>
              <a:rPr lang="en-US" altLang="zh-TW"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4" name="投影片編號版面配置區 3"/>
          <p:cNvSpPr>
            <a:spLocks noGrp="1"/>
          </p:cNvSpPr>
          <p:nvPr>
            <p:ph type="sldNum" sz="quarter" idx="12"/>
          </p:nvPr>
        </p:nvSpPr>
        <p:spPr/>
        <p:txBody>
          <a:bodyPr/>
          <a:lstStyle/>
          <a:p>
            <a:r>
              <a:rPr lang="zh-TW" altLang="en-GB" smtClean="0">
                <a:latin typeface="Arial Unicode MS" pitchFamily="34" charset="-120"/>
                <a:ea typeface="Arial Unicode MS" pitchFamily="34" charset="-120"/>
                <a:cs typeface="Arial Unicode MS" pitchFamily="34" charset="-120"/>
              </a:rPr>
              <a:t>         </a:t>
            </a:r>
            <a:fld id="{477D23B5-0BCE-432E-8204-20546A9E7CB5}" type="slidenum">
              <a:rPr lang="zh-TW" altLang="en-GB" smtClean="0">
                <a:latin typeface="Arial Unicode MS" pitchFamily="34" charset="-120"/>
                <a:ea typeface="Arial Unicode MS" pitchFamily="34" charset="-120"/>
                <a:cs typeface="Arial Unicode MS" pitchFamily="34" charset="-120"/>
              </a:rPr>
              <a:pPr/>
              <a:t>35</a:t>
            </a:fld>
            <a:endParaRPr lang="en-GB" altLang="zh-TW" dirty="0">
              <a:latin typeface="Arial Unicode MS" pitchFamily="34" charset="-120"/>
              <a:ea typeface="Arial Unicode MS" pitchFamily="34" charset="-120"/>
              <a:cs typeface="Arial Unicode MS" pitchFamily="34" charset="-120"/>
            </a:endParaRP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pPr algn="ctr"/>
            <a:r>
              <a:rPr lang="en-US" altLang="zh-TW" dirty="0" smtClean="0"/>
              <a:t>Preparation</a:t>
            </a:r>
            <a:endParaRPr lang="en-US" altLang="zh-TW" dirty="0"/>
          </a:p>
        </p:txBody>
      </p:sp>
      <p:sp>
        <p:nvSpPr>
          <p:cNvPr id="49155" name="Rectangle 3"/>
          <p:cNvSpPr>
            <a:spLocks noGrp="1" noChangeArrowheads="1"/>
          </p:cNvSpPr>
          <p:nvPr>
            <p:ph idx="1"/>
          </p:nvPr>
        </p:nvSpPr>
        <p:spPr/>
        <p:txBody>
          <a:bodyPr/>
          <a:lstStyle/>
          <a:p>
            <a:r>
              <a:rPr lang="en-US" altLang="zh-TW" dirty="0" smtClean="0"/>
              <a:t>State Exchange</a:t>
            </a:r>
          </a:p>
          <a:p>
            <a:pPr lvl="1"/>
            <a:r>
              <a:rPr lang="en-US" altLang="zh-TW" dirty="0" smtClean="0"/>
              <a:t>Peers periodically exchange incremental content availability information with AOI and connection neighbors .</a:t>
            </a:r>
          </a:p>
          <a:p>
            <a:pPr lvl="1">
              <a:buNone/>
            </a:pPr>
            <a:endParaRPr lang="en-US" altLang="zh-TW" dirty="0" smtClean="0"/>
          </a:p>
        </p:txBody>
      </p:sp>
      <p:sp>
        <p:nvSpPr>
          <p:cNvPr id="15" name="頁尾版面配置區 3"/>
          <p:cNvSpPr>
            <a:spLocks noGrp="1"/>
          </p:cNvSpPr>
          <p:nvPr>
            <p:ph type="ftr" sz="quarter" idx="11"/>
          </p:nvPr>
        </p:nvSpPr>
        <p:spPr>
          <a:xfrm>
            <a:off x="3288694" y="6400800"/>
            <a:ext cx="4212264" cy="274320"/>
          </a:xfrm>
        </p:spPr>
        <p:txBody>
          <a:bodyPr/>
          <a:lstStyle/>
          <a:p>
            <a:r>
              <a:rPr lang="en-US" altLang="zh-TW" dirty="0" smtClean="0"/>
              <a:t>National Central University, Taiwan</a:t>
            </a:r>
            <a:endParaRPr lang="en-US" altLang="zh-TW" dirty="0"/>
          </a:p>
        </p:txBody>
      </p:sp>
      <p:sp>
        <p:nvSpPr>
          <p:cNvPr id="13" name="投影片編號版面配置區 4"/>
          <p:cNvSpPr>
            <a:spLocks noGrp="1"/>
          </p:cNvSpPr>
          <p:nvPr>
            <p:ph type="sldNum" sz="quarter" idx="12"/>
          </p:nvPr>
        </p:nvSpPr>
        <p:spPr/>
        <p:txBody>
          <a:bodyPr/>
          <a:lstStyle/>
          <a:p>
            <a:fld id="{D87E6A78-6B88-469A-967F-8B354DBAA822}" type="slidenum">
              <a:rPr lang="en-US" altLang="zh-TW" smtClean="0"/>
              <a:pPr/>
              <a:t>36</a:t>
            </a:fld>
            <a:endParaRPr lang="en-US" altLang="zh-TW"/>
          </a:p>
        </p:txBody>
      </p:sp>
      <p:grpSp>
        <p:nvGrpSpPr>
          <p:cNvPr id="20" name="群組 19"/>
          <p:cNvGrpSpPr/>
          <p:nvPr/>
        </p:nvGrpSpPr>
        <p:grpSpPr>
          <a:xfrm>
            <a:off x="1500166" y="4143380"/>
            <a:ext cx="6192837" cy="1512887"/>
            <a:chOff x="827088" y="4437063"/>
            <a:chExt cx="6192837" cy="1512887"/>
          </a:xfrm>
        </p:grpSpPr>
        <p:sp>
          <p:nvSpPr>
            <p:cNvPr id="49156" name="Rectangle 4"/>
            <p:cNvSpPr>
              <a:spLocks noChangeArrowheads="1"/>
            </p:cNvSpPr>
            <p:nvPr/>
          </p:nvSpPr>
          <p:spPr bwMode="auto">
            <a:xfrm>
              <a:off x="827088" y="5084763"/>
              <a:ext cx="1223962" cy="431800"/>
            </a:xfrm>
            <a:prstGeom prst="rect">
              <a:avLst/>
            </a:prstGeom>
            <a:solidFill>
              <a:schemeClr val="accent1"/>
            </a:solidFill>
            <a:ln w="25400">
              <a:solidFill>
                <a:schemeClr val="tx1"/>
              </a:solidFill>
              <a:miter lim="800000"/>
              <a:headEnd/>
              <a:tailEnd/>
            </a:ln>
            <a:effectLst/>
          </p:spPr>
          <p:txBody>
            <a:bodyPr wrap="none" anchor="ctr"/>
            <a:lstStyle/>
            <a:p>
              <a:pPr algn="ctr"/>
              <a:r>
                <a:rPr lang="en-US" altLang="zh-TW" b="1" dirty="0">
                  <a:latin typeface="Times New Roman" pitchFamily="18" charset="0"/>
                </a:rPr>
                <a:t>Type</a:t>
              </a:r>
            </a:p>
          </p:txBody>
        </p:sp>
        <p:sp>
          <p:nvSpPr>
            <p:cNvPr id="49157" name="Rectangle 5"/>
            <p:cNvSpPr>
              <a:spLocks noChangeArrowheads="1"/>
            </p:cNvSpPr>
            <p:nvPr/>
          </p:nvSpPr>
          <p:spPr bwMode="auto">
            <a:xfrm>
              <a:off x="2051050" y="5084763"/>
              <a:ext cx="936625" cy="431800"/>
            </a:xfrm>
            <a:prstGeom prst="rect">
              <a:avLst/>
            </a:prstGeom>
            <a:solidFill>
              <a:srgbClr val="00FFFF"/>
            </a:solidFill>
            <a:ln w="25400">
              <a:solidFill>
                <a:schemeClr val="tx1"/>
              </a:solidFill>
              <a:miter lim="800000"/>
              <a:headEnd/>
              <a:tailEnd/>
            </a:ln>
            <a:effectLst/>
          </p:spPr>
          <p:txBody>
            <a:bodyPr wrap="none" anchor="ctr"/>
            <a:lstStyle/>
            <a:p>
              <a:pPr algn="ctr"/>
              <a:r>
                <a:rPr lang="en-US" altLang="zh-TW">
                  <a:latin typeface="Times New Roman" pitchFamily="18" charset="0"/>
                </a:rPr>
                <a:t>Obj_ID</a:t>
              </a:r>
            </a:p>
          </p:txBody>
        </p:sp>
        <p:sp>
          <p:nvSpPr>
            <p:cNvPr id="49159" name="Rectangle 7"/>
            <p:cNvSpPr>
              <a:spLocks noChangeArrowheads="1"/>
            </p:cNvSpPr>
            <p:nvPr/>
          </p:nvSpPr>
          <p:spPr bwMode="auto">
            <a:xfrm>
              <a:off x="2987675" y="5084763"/>
              <a:ext cx="936625" cy="431800"/>
            </a:xfrm>
            <a:prstGeom prst="rect">
              <a:avLst/>
            </a:prstGeom>
            <a:solidFill>
              <a:srgbClr val="00FFFF"/>
            </a:solidFill>
            <a:ln w="25400">
              <a:solidFill>
                <a:schemeClr val="tx1"/>
              </a:solidFill>
              <a:miter lim="800000"/>
              <a:headEnd/>
              <a:tailEnd/>
            </a:ln>
            <a:effectLst/>
          </p:spPr>
          <p:txBody>
            <a:bodyPr wrap="none" anchor="ctr"/>
            <a:lstStyle/>
            <a:p>
              <a:pPr algn="ctr"/>
              <a:r>
                <a:rPr lang="en-US" altLang="zh-TW">
                  <a:latin typeface="Times New Roman" pitchFamily="18" charset="0"/>
                </a:rPr>
                <a:t>Piece_ID</a:t>
              </a:r>
            </a:p>
          </p:txBody>
        </p:sp>
        <p:sp>
          <p:nvSpPr>
            <p:cNvPr id="49160" name="Rectangle 8"/>
            <p:cNvSpPr>
              <a:spLocks noChangeArrowheads="1"/>
            </p:cNvSpPr>
            <p:nvPr/>
          </p:nvSpPr>
          <p:spPr bwMode="auto">
            <a:xfrm>
              <a:off x="3924300" y="5084763"/>
              <a:ext cx="936625" cy="431800"/>
            </a:xfrm>
            <a:prstGeom prst="rect">
              <a:avLst/>
            </a:prstGeom>
            <a:solidFill>
              <a:srgbClr val="00FFFF"/>
            </a:solidFill>
            <a:ln w="25400">
              <a:solidFill>
                <a:schemeClr val="tx1"/>
              </a:solidFill>
              <a:miter lim="800000"/>
              <a:headEnd/>
              <a:tailEnd/>
            </a:ln>
            <a:effectLst/>
          </p:spPr>
          <p:txBody>
            <a:bodyPr wrap="none" anchor="ctr"/>
            <a:lstStyle/>
            <a:p>
              <a:pPr algn="ctr"/>
              <a:r>
                <a:rPr lang="en-US" altLang="zh-TW">
                  <a:latin typeface="Times New Roman" pitchFamily="18" charset="0"/>
                </a:rPr>
                <a:t>Obj_ID</a:t>
              </a:r>
            </a:p>
          </p:txBody>
        </p:sp>
        <p:sp>
          <p:nvSpPr>
            <p:cNvPr id="49161" name="Rectangle 9"/>
            <p:cNvSpPr>
              <a:spLocks noChangeArrowheads="1"/>
            </p:cNvSpPr>
            <p:nvPr/>
          </p:nvSpPr>
          <p:spPr bwMode="auto">
            <a:xfrm>
              <a:off x="4860925" y="5084763"/>
              <a:ext cx="936625" cy="431800"/>
            </a:xfrm>
            <a:prstGeom prst="rect">
              <a:avLst/>
            </a:prstGeom>
            <a:solidFill>
              <a:srgbClr val="00FFFF"/>
            </a:solidFill>
            <a:ln w="25400">
              <a:solidFill>
                <a:schemeClr val="tx1"/>
              </a:solidFill>
              <a:miter lim="800000"/>
              <a:headEnd/>
              <a:tailEnd/>
            </a:ln>
            <a:effectLst/>
          </p:spPr>
          <p:txBody>
            <a:bodyPr wrap="none" anchor="ctr"/>
            <a:lstStyle/>
            <a:p>
              <a:pPr algn="ctr"/>
              <a:r>
                <a:rPr lang="en-US" altLang="zh-TW">
                  <a:latin typeface="Times New Roman" pitchFamily="18" charset="0"/>
                </a:rPr>
                <a:t>Piece_ID</a:t>
              </a:r>
            </a:p>
          </p:txBody>
        </p:sp>
        <p:sp>
          <p:nvSpPr>
            <p:cNvPr id="49162" name="Text Box 10"/>
            <p:cNvSpPr txBox="1">
              <a:spLocks noChangeArrowheads="1"/>
            </p:cNvSpPr>
            <p:nvPr/>
          </p:nvSpPr>
          <p:spPr bwMode="auto">
            <a:xfrm>
              <a:off x="5810250" y="5129213"/>
              <a:ext cx="1098550" cy="366712"/>
            </a:xfrm>
            <a:prstGeom prst="rect">
              <a:avLst/>
            </a:prstGeom>
            <a:noFill/>
            <a:ln w="9525">
              <a:noFill/>
              <a:miter lim="800000"/>
              <a:headEnd/>
              <a:tailEnd/>
            </a:ln>
            <a:effectLst/>
          </p:spPr>
          <p:txBody>
            <a:bodyPr wrap="none">
              <a:spAutoFit/>
            </a:bodyPr>
            <a:lstStyle/>
            <a:p>
              <a:r>
                <a:rPr lang="en-US" altLang="zh-TW"/>
                <a:t>‧‧‧‧</a:t>
              </a:r>
            </a:p>
          </p:txBody>
        </p:sp>
        <p:sp>
          <p:nvSpPr>
            <p:cNvPr id="49163" name="Rectangle 11"/>
            <p:cNvSpPr>
              <a:spLocks noChangeArrowheads="1"/>
            </p:cNvSpPr>
            <p:nvPr/>
          </p:nvSpPr>
          <p:spPr bwMode="auto">
            <a:xfrm>
              <a:off x="2051050" y="4437063"/>
              <a:ext cx="4968875" cy="1512887"/>
            </a:xfrm>
            <a:prstGeom prst="rect">
              <a:avLst/>
            </a:prstGeom>
            <a:noFill/>
            <a:ln w="25400">
              <a:solidFill>
                <a:schemeClr val="tx1"/>
              </a:solidFill>
              <a:prstDash val="dash"/>
              <a:miter lim="800000"/>
              <a:headEnd/>
              <a:tailEnd/>
            </a:ln>
            <a:effectLst/>
          </p:spPr>
          <p:txBody>
            <a:bodyPr wrap="none" anchor="ctr"/>
            <a:lstStyle/>
            <a:p>
              <a:endParaRPr lang="zh-TW" altLang="en-US"/>
            </a:p>
          </p:txBody>
        </p:sp>
        <p:sp>
          <p:nvSpPr>
            <p:cNvPr id="49164" name="Text Box 12"/>
            <p:cNvSpPr txBox="1">
              <a:spLocks noChangeArrowheads="1"/>
            </p:cNvSpPr>
            <p:nvPr/>
          </p:nvSpPr>
          <p:spPr bwMode="auto">
            <a:xfrm>
              <a:off x="2700338" y="4575175"/>
              <a:ext cx="3727450" cy="366713"/>
            </a:xfrm>
            <a:prstGeom prst="rect">
              <a:avLst/>
            </a:prstGeom>
            <a:noFill/>
            <a:ln w="9525">
              <a:noFill/>
              <a:miter lim="800000"/>
              <a:headEnd/>
              <a:tailEnd/>
            </a:ln>
            <a:effectLst/>
          </p:spPr>
          <p:txBody>
            <a:bodyPr wrap="none">
              <a:spAutoFit/>
            </a:bodyPr>
            <a:lstStyle/>
            <a:p>
              <a:r>
                <a:rPr lang="en-US" altLang="zh-TW" b="1">
                  <a:solidFill>
                    <a:srgbClr val="FF0000"/>
                  </a:solidFill>
                  <a:latin typeface="Times New Roman" pitchFamily="18" charset="0"/>
                </a:rPr>
                <a:t>incremental availability information</a:t>
              </a:r>
            </a:p>
          </p:txBody>
        </p:sp>
      </p:gr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ltLang="zh-TW">
                <a:latin typeface="Times New Roman" pitchFamily="18" charset="0"/>
              </a:rPr>
              <a:t>LODDT</a:t>
            </a:r>
          </a:p>
        </p:txBody>
      </p:sp>
      <p:sp>
        <p:nvSpPr>
          <p:cNvPr id="63" name="頁尾版面配置區 3"/>
          <p:cNvSpPr>
            <a:spLocks noGrp="1"/>
          </p:cNvSpPr>
          <p:nvPr>
            <p:ph type="ftr" sz="quarter" idx="11"/>
          </p:nvPr>
        </p:nvSpPr>
        <p:spPr/>
        <p:txBody>
          <a:bodyPr/>
          <a:lstStyle/>
          <a:p>
            <a:r>
              <a:rPr lang="en-US" altLang="zh-TW"/>
              <a:t>National Central University, Taiwan</a:t>
            </a:r>
          </a:p>
        </p:txBody>
      </p:sp>
      <p:sp>
        <p:nvSpPr>
          <p:cNvPr id="64" name="投影片編號版面配置區 4"/>
          <p:cNvSpPr>
            <a:spLocks noGrp="1"/>
          </p:cNvSpPr>
          <p:nvPr>
            <p:ph type="sldNum" sz="quarter" idx="12"/>
          </p:nvPr>
        </p:nvSpPr>
        <p:spPr/>
        <p:txBody>
          <a:bodyPr/>
          <a:lstStyle/>
          <a:p>
            <a:fld id="{5CE762B5-5533-48D6-AFED-0DC90B0055A5}" type="slidenum">
              <a:rPr lang="en-US" altLang="zh-TW"/>
              <a:pPr/>
              <a:t>37</a:t>
            </a:fld>
            <a:endParaRPr lang="en-US" altLang="zh-TW"/>
          </a:p>
        </p:txBody>
      </p:sp>
      <p:grpSp>
        <p:nvGrpSpPr>
          <p:cNvPr id="2" name="Group 3"/>
          <p:cNvGrpSpPr>
            <a:grpSpLocks/>
          </p:cNvGrpSpPr>
          <p:nvPr/>
        </p:nvGrpSpPr>
        <p:grpSpPr bwMode="auto">
          <a:xfrm>
            <a:off x="468313" y="2060575"/>
            <a:ext cx="1511300" cy="944563"/>
            <a:chOff x="4105" y="1298"/>
            <a:chExt cx="952" cy="595"/>
          </a:xfrm>
        </p:grpSpPr>
        <p:sp>
          <p:nvSpPr>
            <p:cNvPr id="89092" name="Rectangle 4"/>
            <p:cNvSpPr>
              <a:spLocks noChangeArrowheads="1"/>
            </p:cNvSpPr>
            <p:nvPr/>
          </p:nvSpPr>
          <p:spPr bwMode="auto">
            <a:xfrm>
              <a:off x="4105" y="1519"/>
              <a:ext cx="239" cy="240"/>
            </a:xfrm>
            <a:prstGeom prst="rect">
              <a:avLst/>
            </a:prstGeom>
            <a:solidFill>
              <a:schemeClr val="accent1"/>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chemeClr val="accent1"/>
              </a:extrusionClr>
            </a:sp3d>
          </p:spPr>
          <p:txBody>
            <a:bodyPr wrap="none" anchor="ctr">
              <a:flatTx/>
            </a:bodyPr>
            <a:lstStyle/>
            <a:p>
              <a:endParaRPr lang="zh-TW" altLang="en-US"/>
            </a:p>
          </p:txBody>
        </p:sp>
        <p:sp>
          <p:nvSpPr>
            <p:cNvPr id="89093" name="Rectangle 5"/>
            <p:cNvSpPr>
              <a:spLocks noChangeArrowheads="1"/>
            </p:cNvSpPr>
            <p:nvPr/>
          </p:nvSpPr>
          <p:spPr bwMode="auto">
            <a:xfrm>
              <a:off x="4365" y="1298"/>
              <a:ext cx="239" cy="456"/>
            </a:xfrm>
            <a:prstGeom prst="rect">
              <a:avLst/>
            </a:prstGeom>
            <a:solidFill>
              <a:srgbClr val="FF0000"/>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FF0000"/>
              </a:extrusionClr>
            </a:sp3d>
          </p:spPr>
          <p:txBody>
            <a:bodyPr wrap="none" anchor="ctr">
              <a:flatTx/>
            </a:bodyPr>
            <a:lstStyle/>
            <a:p>
              <a:endParaRPr lang="zh-TW" altLang="en-US"/>
            </a:p>
          </p:txBody>
        </p:sp>
        <p:sp>
          <p:nvSpPr>
            <p:cNvPr id="89094" name="Rectangle 6"/>
            <p:cNvSpPr>
              <a:spLocks noChangeArrowheads="1"/>
            </p:cNvSpPr>
            <p:nvPr/>
          </p:nvSpPr>
          <p:spPr bwMode="auto">
            <a:xfrm>
              <a:off x="4196" y="1677"/>
              <a:ext cx="216" cy="216"/>
            </a:xfrm>
            <a:prstGeom prst="rect">
              <a:avLst/>
            </a:prstGeom>
            <a:solidFill>
              <a:srgbClr val="33CC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CC33"/>
              </a:extrusionClr>
            </a:sp3d>
          </p:spPr>
          <p:txBody>
            <a:bodyPr wrap="none" anchor="ctr">
              <a:flatTx/>
            </a:bodyPr>
            <a:lstStyle/>
            <a:p>
              <a:endParaRPr lang="zh-TW" altLang="en-US"/>
            </a:p>
          </p:txBody>
        </p:sp>
        <p:sp>
          <p:nvSpPr>
            <p:cNvPr id="89095" name="Rectangle 7"/>
            <p:cNvSpPr>
              <a:spLocks noChangeArrowheads="1"/>
            </p:cNvSpPr>
            <p:nvPr/>
          </p:nvSpPr>
          <p:spPr bwMode="auto">
            <a:xfrm>
              <a:off x="4649" y="1437"/>
              <a:ext cx="408" cy="408"/>
            </a:xfrm>
            <a:prstGeom prst="rect">
              <a:avLst/>
            </a:prstGeom>
            <a:solidFill>
              <a:srgbClr val="CC00CC"/>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CC00CC"/>
              </a:extrusionClr>
            </a:sp3d>
          </p:spPr>
          <p:txBody>
            <a:bodyPr wrap="none" anchor="ctr">
              <a:flatTx/>
            </a:bodyPr>
            <a:lstStyle/>
            <a:p>
              <a:endParaRPr lang="zh-TW" altLang="en-US"/>
            </a:p>
          </p:txBody>
        </p:sp>
      </p:grpSp>
      <p:grpSp>
        <p:nvGrpSpPr>
          <p:cNvPr id="3" name="Group 8"/>
          <p:cNvGrpSpPr>
            <a:grpSpLocks/>
          </p:cNvGrpSpPr>
          <p:nvPr/>
        </p:nvGrpSpPr>
        <p:grpSpPr bwMode="auto">
          <a:xfrm>
            <a:off x="6589713" y="1843088"/>
            <a:ext cx="1511300" cy="865187"/>
            <a:chOff x="340" y="1207"/>
            <a:chExt cx="952" cy="545"/>
          </a:xfrm>
        </p:grpSpPr>
        <p:sp>
          <p:nvSpPr>
            <p:cNvPr id="89097" name="Oval 9"/>
            <p:cNvSpPr>
              <a:spLocks noChangeArrowheads="1"/>
            </p:cNvSpPr>
            <p:nvPr/>
          </p:nvSpPr>
          <p:spPr bwMode="auto">
            <a:xfrm>
              <a:off x="340" y="1276"/>
              <a:ext cx="288" cy="288"/>
            </a:xfrm>
            <a:prstGeom prst="ellipse">
              <a:avLst/>
            </a:prstGeom>
            <a:noFill/>
            <a:ln w="19050">
              <a:solidFill>
                <a:schemeClr val="accent1"/>
              </a:solidFill>
              <a:prstDash val="dashDot"/>
              <a:round/>
              <a:headEnd/>
              <a:tailEnd/>
            </a:ln>
            <a:effectLst/>
          </p:spPr>
          <p:txBody>
            <a:bodyPr wrap="none" anchor="ctr"/>
            <a:lstStyle/>
            <a:p>
              <a:pPr algn="ctr"/>
              <a:r>
                <a:rPr lang="en-US" altLang="zh-TW">
                  <a:solidFill>
                    <a:schemeClr val="accent1"/>
                  </a:solidFill>
                </a:rPr>
                <a:t>‧</a:t>
              </a:r>
            </a:p>
          </p:txBody>
        </p:sp>
        <p:sp>
          <p:nvSpPr>
            <p:cNvPr id="89098" name="Oval 10"/>
            <p:cNvSpPr>
              <a:spLocks noChangeArrowheads="1"/>
            </p:cNvSpPr>
            <p:nvPr/>
          </p:nvSpPr>
          <p:spPr bwMode="auto">
            <a:xfrm>
              <a:off x="568" y="1207"/>
              <a:ext cx="384" cy="384"/>
            </a:xfrm>
            <a:prstGeom prst="ellipse">
              <a:avLst/>
            </a:prstGeom>
            <a:noFill/>
            <a:ln w="19050">
              <a:solidFill>
                <a:srgbClr val="FF0000"/>
              </a:solidFill>
              <a:prstDash val="dashDot"/>
              <a:round/>
              <a:headEnd/>
              <a:tailEnd/>
            </a:ln>
            <a:effectLst/>
          </p:spPr>
          <p:txBody>
            <a:bodyPr wrap="none" anchor="ctr"/>
            <a:lstStyle/>
            <a:p>
              <a:pPr algn="ctr"/>
              <a:r>
                <a:rPr lang="en-US" altLang="zh-TW">
                  <a:solidFill>
                    <a:srgbClr val="FF0000"/>
                  </a:solidFill>
                </a:rPr>
                <a:t>‧</a:t>
              </a:r>
            </a:p>
          </p:txBody>
        </p:sp>
        <p:sp>
          <p:nvSpPr>
            <p:cNvPr id="89099" name="Oval 11"/>
            <p:cNvSpPr>
              <a:spLocks noChangeArrowheads="1"/>
            </p:cNvSpPr>
            <p:nvPr/>
          </p:nvSpPr>
          <p:spPr bwMode="auto">
            <a:xfrm>
              <a:off x="748" y="1207"/>
              <a:ext cx="544" cy="544"/>
            </a:xfrm>
            <a:prstGeom prst="ellipse">
              <a:avLst/>
            </a:prstGeom>
            <a:noFill/>
            <a:ln w="19050">
              <a:solidFill>
                <a:srgbClr val="CC00CC"/>
              </a:solidFill>
              <a:prstDash val="dashDot"/>
              <a:round/>
              <a:headEnd/>
              <a:tailEnd/>
            </a:ln>
            <a:effectLst/>
          </p:spPr>
          <p:txBody>
            <a:bodyPr wrap="none" anchor="ctr"/>
            <a:lstStyle/>
            <a:p>
              <a:pPr algn="ctr"/>
              <a:r>
                <a:rPr lang="en-US" altLang="zh-TW">
                  <a:solidFill>
                    <a:srgbClr val="CC00CC"/>
                  </a:solidFill>
                </a:rPr>
                <a:t>‧</a:t>
              </a:r>
            </a:p>
          </p:txBody>
        </p:sp>
        <p:sp>
          <p:nvSpPr>
            <p:cNvPr id="89100" name="Oval 12"/>
            <p:cNvSpPr>
              <a:spLocks noChangeArrowheads="1"/>
            </p:cNvSpPr>
            <p:nvPr/>
          </p:nvSpPr>
          <p:spPr bwMode="auto">
            <a:xfrm>
              <a:off x="460" y="1464"/>
              <a:ext cx="288" cy="288"/>
            </a:xfrm>
            <a:prstGeom prst="ellipse">
              <a:avLst/>
            </a:prstGeom>
            <a:noFill/>
            <a:ln w="19050">
              <a:solidFill>
                <a:srgbClr val="33CC33"/>
              </a:solidFill>
              <a:prstDash val="dashDot"/>
              <a:round/>
              <a:headEnd/>
              <a:tailEnd/>
            </a:ln>
            <a:effectLst/>
          </p:spPr>
          <p:txBody>
            <a:bodyPr wrap="none" anchor="ctr"/>
            <a:lstStyle/>
            <a:p>
              <a:pPr algn="ctr"/>
              <a:r>
                <a:rPr lang="en-US" altLang="zh-TW">
                  <a:solidFill>
                    <a:srgbClr val="33CC33"/>
                  </a:solidFill>
                </a:rPr>
                <a:t>‧</a:t>
              </a:r>
            </a:p>
          </p:txBody>
        </p:sp>
      </p:grpSp>
      <p:grpSp>
        <p:nvGrpSpPr>
          <p:cNvPr id="4" name="Group 13"/>
          <p:cNvGrpSpPr>
            <a:grpSpLocks/>
          </p:cNvGrpSpPr>
          <p:nvPr/>
        </p:nvGrpSpPr>
        <p:grpSpPr bwMode="auto">
          <a:xfrm>
            <a:off x="3421063" y="2133600"/>
            <a:ext cx="1871662" cy="215900"/>
            <a:chOff x="204" y="1616"/>
            <a:chExt cx="1179" cy="136"/>
          </a:xfrm>
        </p:grpSpPr>
        <p:sp>
          <p:nvSpPr>
            <p:cNvPr id="89102" name="Rectangle 14"/>
            <p:cNvSpPr>
              <a:spLocks noChangeArrowheads="1"/>
            </p:cNvSpPr>
            <p:nvPr/>
          </p:nvSpPr>
          <p:spPr bwMode="auto">
            <a:xfrm>
              <a:off x="204" y="1616"/>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89103" name="Rectangle 15"/>
            <p:cNvSpPr>
              <a:spLocks noChangeArrowheads="1"/>
            </p:cNvSpPr>
            <p:nvPr/>
          </p:nvSpPr>
          <p:spPr bwMode="auto">
            <a:xfrm>
              <a:off x="477" y="1616"/>
              <a:ext cx="181" cy="136"/>
            </a:xfrm>
            <a:prstGeom prst="rect">
              <a:avLst/>
            </a:prstGeom>
            <a:solidFill>
              <a:srgbClr val="33CC33"/>
            </a:solidFill>
            <a:ln w="9525">
              <a:solidFill>
                <a:schemeClr val="tx1"/>
              </a:solidFill>
              <a:miter lim="800000"/>
              <a:headEnd/>
              <a:tailEnd/>
            </a:ln>
            <a:effectLst/>
          </p:spPr>
          <p:txBody>
            <a:bodyPr wrap="none" anchor="ctr"/>
            <a:lstStyle/>
            <a:p>
              <a:endParaRPr lang="zh-TW" altLang="en-US"/>
            </a:p>
          </p:txBody>
        </p:sp>
        <p:sp>
          <p:nvSpPr>
            <p:cNvPr id="89104" name="Rectangle 16"/>
            <p:cNvSpPr>
              <a:spLocks noChangeArrowheads="1"/>
            </p:cNvSpPr>
            <p:nvPr/>
          </p:nvSpPr>
          <p:spPr bwMode="auto">
            <a:xfrm>
              <a:off x="749" y="1616"/>
              <a:ext cx="181" cy="136"/>
            </a:xfrm>
            <a:prstGeom prst="rect">
              <a:avLst/>
            </a:prstGeom>
            <a:solidFill>
              <a:srgbClr val="FF0000"/>
            </a:solidFill>
            <a:ln w="9525">
              <a:solidFill>
                <a:schemeClr val="tx1"/>
              </a:solidFill>
              <a:miter lim="800000"/>
              <a:headEnd/>
              <a:tailEnd/>
            </a:ln>
            <a:effectLst/>
          </p:spPr>
          <p:txBody>
            <a:bodyPr wrap="none" anchor="ctr"/>
            <a:lstStyle/>
            <a:p>
              <a:endParaRPr lang="zh-TW" altLang="en-US"/>
            </a:p>
          </p:txBody>
        </p:sp>
        <p:sp>
          <p:nvSpPr>
            <p:cNvPr id="89105" name="Rectangle 17"/>
            <p:cNvSpPr>
              <a:spLocks noChangeArrowheads="1"/>
            </p:cNvSpPr>
            <p:nvPr/>
          </p:nvSpPr>
          <p:spPr bwMode="auto">
            <a:xfrm>
              <a:off x="1202" y="1616"/>
              <a:ext cx="181" cy="136"/>
            </a:xfrm>
            <a:prstGeom prst="rect">
              <a:avLst/>
            </a:prstGeom>
            <a:solidFill>
              <a:srgbClr val="CC00CC"/>
            </a:solidFill>
            <a:ln w="9525">
              <a:solidFill>
                <a:schemeClr val="tx1"/>
              </a:solidFill>
              <a:miter lim="800000"/>
              <a:headEnd/>
              <a:tailEnd/>
            </a:ln>
            <a:effectLst/>
          </p:spPr>
          <p:txBody>
            <a:bodyPr wrap="none" anchor="ctr"/>
            <a:lstStyle/>
            <a:p>
              <a:endParaRPr lang="zh-TW" altLang="en-US"/>
            </a:p>
          </p:txBody>
        </p:sp>
      </p:grpSp>
      <p:grpSp>
        <p:nvGrpSpPr>
          <p:cNvPr id="5" name="Group 18"/>
          <p:cNvGrpSpPr>
            <a:grpSpLocks/>
          </p:cNvGrpSpPr>
          <p:nvPr/>
        </p:nvGrpSpPr>
        <p:grpSpPr bwMode="auto">
          <a:xfrm>
            <a:off x="468313" y="3789363"/>
            <a:ext cx="1511300" cy="935037"/>
            <a:chOff x="1973" y="2523"/>
            <a:chExt cx="952" cy="589"/>
          </a:xfrm>
        </p:grpSpPr>
        <p:sp>
          <p:nvSpPr>
            <p:cNvPr id="89107" name="Rectangle 19"/>
            <p:cNvSpPr>
              <a:spLocks noChangeArrowheads="1"/>
            </p:cNvSpPr>
            <p:nvPr/>
          </p:nvSpPr>
          <p:spPr bwMode="auto">
            <a:xfrm>
              <a:off x="1973" y="2523"/>
              <a:ext cx="499" cy="589"/>
            </a:xfrm>
            <a:prstGeom prst="rect">
              <a:avLst/>
            </a:prstGeom>
            <a:solidFill>
              <a:srgbClr val="FF9900"/>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FF9900"/>
              </a:extrusionClr>
            </a:sp3d>
          </p:spPr>
          <p:txBody>
            <a:bodyPr wrap="none" anchor="ctr">
              <a:flatTx/>
            </a:bodyPr>
            <a:lstStyle/>
            <a:p>
              <a:endParaRPr lang="zh-TW" altLang="en-US"/>
            </a:p>
          </p:txBody>
        </p:sp>
        <p:sp>
          <p:nvSpPr>
            <p:cNvPr id="89108" name="Rectangle 20"/>
            <p:cNvSpPr>
              <a:spLocks noChangeArrowheads="1"/>
            </p:cNvSpPr>
            <p:nvPr/>
          </p:nvSpPr>
          <p:spPr bwMode="auto">
            <a:xfrm>
              <a:off x="2517" y="2611"/>
              <a:ext cx="408" cy="408"/>
            </a:xfrm>
            <a:prstGeom prst="rect">
              <a:avLst/>
            </a:prstGeom>
            <a:solidFill>
              <a:srgbClr val="CC00CC"/>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CC00CC"/>
              </a:extrusionClr>
            </a:sp3d>
          </p:spPr>
          <p:txBody>
            <a:bodyPr wrap="none" anchor="ctr">
              <a:flatTx/>
            </a:bodyPr>
            <a:lstStyle/>
            <a:p>
              <a:endParaRPr lang="zh-TW" altLang="en-US"/>
            </a:p>
          </p:txBody>
        </p:sp>
      </p:grpSp>
      <p:grpSp>
        <p:nvGrpSpPr>
          <p:cNvPr id="6" name="Group 21"/>
          <p:cNvGrpSpPr>
            <a:grpSpLocks/>
          </p:cNvGrpSpPr>
          <p:nvPr/>
        </p:nvGrpSpPr>
        <p:grpSpPr bwMode="auto">
          <a:xfrm>
            <a:off x="3421063" y="3500438"/>
            <a:ext cx="1871662" cy="863600"/>
            <a:chOff x="4150" y="2069"/>
            <a:chExt cx="1179" cy="544"/>
          </a:xfrm>
        </p:grpSpPr>
        <p:sp>
          <p:nvSpPr>
            <p:cNvPr id="89110" name="Rectangle 22"/>
            <p:cNvSpPr>
              <a:spLocks noChangeArrowheads="1"/>
            </p:cNvSpPr>
            <p:nvPr/>
          </p:nvSpPr>
          <p:spPr bwMode="auto">
            <a:xfrm>
              <a:off x="4150" y="2477"/>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89111" name="Rectangle 23"/>
            <p:cNvSpPr>
              <a:spLocks noChangeArrowheads="1"/>
            </p:cNvSpPr>
            <p:nvPr/>
          </p:nvSpPr>
          <p:spPr bwMode="auto">
            <a:xfrm>
              <a:off x="4423" y="2477"/>
              <a:ext cx="181" cy="136"/>
            </a:xfrm>
            <a:prstGeom prst="rect">
              <a:avLst/>
            </a:prstGeom>
            <a:solidFill>
              <a:srgbClr val="33CC33"/>
            </a:solidFill>
            <a:ln w="9525">
              <a:solidFill>
                <a:schemeClr val="tx1"/>
              </a:solidFill>
              <a:miter lim="800000"/>
              <a:headEnd/>
              <a:tailEnd/>
            </a:ln>
            <a:effectLst/>
          </p:spPr>
          <p:txBody>
            <a:bodyPr wrap="none" anchor="ctr"/>
            <a:lstStyle/>
            <a:p>
              <a:endParaRPr lang="zh-TW" altLang="en-US"/>
            </a:p>
          </p:txBody>
        </p:sp>
        <p:sp>
          <p:nvSpPr>
            <p:cNvPr id="89112" name="Rectangle 24"/>
            <p:cNvSpPr>
              <a:spLocks noChangeArrowheads="1"/>
            </p:cNvSpPr>
            <p:nvPr/>
          </p:nvSpPr>
          <p:spPr bwMode="auto">
            <a:xfrm>
              <a:off x="4695" y="2477"/>
              <a:ext cx="181" cy="136"/>
            </a:xfrm>
            <a:prstGeom prst="rect">
              <a:avLst/>
            </a:prstGeom>
            <a:solidFill>
              <a:srgbClr val="FF0000"/>
            </a:solidFill>
            <a:ln w="9525">
              <a:solidFill>
                <a:schemeClr val="tx1"/>
              </a:solidFill>
              <a:miter lim="800000"/>
              <a:headEnd/>
              <a:tailEnd/>
            </a:ln>
            <a:effectLst/>
          </p:spPr>
          <p:txBody>
            <a:bodyPr wrap="none" anchor="ctr"/>
            <a:lstStyle/>
            <a:p>
              <a:endParaRPr lang="zh-TW" altLang="en-US"/>
            </a:p>
          </p:txBody>
        </p:sp>
        <p:sp>
          <p:nvSpPr>
            <p:cNvPr id="89113" name="Rectangle 25"/>
            <p:cNvSpPr>
              <a:spLocks noChangeArrowheads="1"/>
            </p:cNvSpPr>
            <p:nvPr/>
          </p:nvSpPr>
          <p:spPr bwMode="auto">
            <a:xfrm>
              <a:off x="5148" y="2477"/>
              <a:ext cx="181" cy="136"/>
            </a:xfrm>
            <a:prstGeom prst="rect">
              <a:avLst/>
            </a:prstGeom>
            <a:solidFill>
              <a:srgbClr val="CC00CC"/>
            </a:solidFill>
            <a:ln w="9525">
              <a:solidFill>
                <a:schemeClr val="tx1"/>
              </a:solidFill>
              <a:miter lim="800000"/>
              <a:headEnd/>
              <a:tailEnd/>
            </a:ln>
            <a:effectLst/>
          </p:spPr>
          <p:txBody>
            <a:bodyPr wrap="none" anchor="ctr"/>
            <a:lstStyle/>
            <a:p>
              <a:endParaRPr lang="zh-TW" altLang="en-US"/>
            </a:p>
          </p:txBody>
        </p:sp>
        <p:sp>
          <p:nvSpPr>
            <p:cNvPr id="89114" name="Rectangle 26"/>
            <p:cNvSpPr>
              <a:spLocks noChangeArrowheads="1"/>
            </p:cNvSpPr>
            <p:nvPr/>
          </p:nvSpPr>
          <p:spPr bwMode="auto">
            <a:xfrm>
              <a:off x="4414" y="2069"/>
              <a:ext cx="181" cy="136"/>
            </a:xfrm>
            <a:prstGeom prst="rect">
              <a:avLst/>
            </a:prstGeom>
            <a:solidFill>
              <a:srgbClr val="FF9900"/>
            </a:solidFill>
            <a:ln w="9525">
              <a:solidFill>
                <a:schemeClr val="tx1"/>
              </a:solidFill>
              <a:miter lim="800000"/>
              <a:headEnd/>
              <a:tailEnd/>
            </a:ln>
            <a:effectLst/>
          </p:spPr>
          <p:txBody>
            <a:bodyPr wrap="none" anchor="ctr"/>
            <a:lstStyle/>
            <a:p>
              <a:endParaRPr lang="zh-TW" altLang="en-US"/>
            </a:p>
          </p:txBody>
        </p:sp>
        <p:sp>
          <p:nvSpPr>
            <p:cNvPr id="89115" name="Line 27"/>
            <p:cNvSpPr>
              <a:spLocks noChangeShapeType="1"/>
            </p:cNvSpPr>
            <p:nvPr/>
          </p:nvSpPr>
          <p:spPr bwMode="auto">
            <a:xfrm>
              <a:off x="4505" y="2250"/>
              <a:ext cx="0" cy="182"/>
            </a:xfrm>
            <a:prstGeom prst="line">
              <a:avLst/>
            </a:prstGeom>
            <a:noFill/>
            <a:ln w="28575">
              <a:solidFill>
                <a:schemeClr val="tx1"/>
              </a:solidFill>
              <a:round/>
              <a:headEnd/>
              <a:tailEnd/>
            </a:ln>
            <a:effectLst/>
          </p:spPr>
          <p:txBody>
            <a:bodyPr/>
            <a:lstStyle/>
            <a:p>
              <a:endParaRPr lang="zh-TW" altLang="en-US"/>
            </a:p>
          </p:txBody>
        </p:sp>
        <p:sp>
          <p:nvSpPr>
            <p:cNvPr id="89116" name="Line 28"/>
            <p:cNvSpPr>
              <a:spLocks noChangeShapeType="1"/>
            </p:cNvSpPr>
            <p:nvPr/>
          </p:nvSpPr>
          <p:spPr bwMode="auto">
            <a:xfrm flipH="1">
              <a:off x="4278" y="2250"/>
              <a:ext cx="227" cy="182"/>
            </a:xfrm>
            <a:prstGeom prst="line">
              <a:avLst/>
            </a:prstGeom>
            <a:noFill/>
            <a:ln w="28575">
              <a:solidFill>
                <a:schemeClr val="tx1"/>
              </a:solidFill>
              <a:round/>
              <a:headEnd/>
              <a:tailEnd/>
            </a:ln>
            <a:effectLst/>
          </p:spPr>
          <p:txBody>
            <a:bodyPr/>
            <a:lstStyle/>
            <a:p>
              <a:endParaRPr lang="zh-TW" altLang="en-US"/>
            </a:p>
          </p:txBody>
        </p:sp>
        <p:sp>
          <p:nvSpPr>
            <p:cNvPr id="89117" name="Line 29"/>
            <p:cNvSpPr>
              <a:spLocks noChangeShapeType="1"/>
            </p:cNvSpPr>
            <p:nvPr/>
          </p:nvSpPr>
          <p:spPr bwMode="auto">
            <a:xfrm>
              <a:off x="4505" y="2250"/>
              <a:ext cx="272" cy="182"/>
            </a:xfrm>
            <a:prstGeom prst="line">
              <a:avLst/>
            </a:prstGeom>
            <a:noFill/>
            <a:ln w="28575">
              <a:solidFill>
                <a:schemeClr val="tx1"/>
              </a:solidFill>
              <a:round/>
              <a:headEnd/>
              <a:tailEnd/>
            </a:ln>
            <a:effectLst/>
          </p:spPr>
          <p:txBody>
            <a:bodyPr/>
            <a:lstStyle/>
            <a:p>
              <a:endParaRPr lang="zh-TW" altLang="en-US"/>
            </a:p>
          </p:txBody>
        </p:sp>
      </p:grpSp>
      <p:grpSp>
        <p:nvGrpSpPr>
          <p:cNvPr id="7" name="Group 30"/>
          <p:cNvGrpSpPr>
            <a:grpSpLocks/>
          </p:cNvGrpSpPr>
          <p:nvPr/>
        </p:nvGrpSpPr>
        <p:grpSpPr bwMode="auto">
          <a:xfrm>
            <a:off x="6516688" y="3357563"/>
            <a:ext cx="1655762" cy="1223962"/>
            <a:chOff x="249" y="2272"/>
            <a:chExt cx="1043" cy="771"/>
          </a:xfrm>
        </p:grpSpPr>
        <p:sp>
          <p:nvSpPr>
            <p:cNvPr id="89119" name="Oval 31"/>
            <p:cNvSpPr>
              <a:spLocks noChangeArrowheads="1"/>
            </p:cNvSpPr>
            <p:nvPr/>
          </p:nvSpPr>
          <p:spPr bwMode="auto">
            <a:xfrm>
              <a:off x="340" y="2456"/>
              <a:ext cx="288" cy="288"/>
            </a:xfrm>
            <a:prstGeom prst="ellipse">
              <a:avLst/>
            </a:prstGeom>
            <a:noFill/>
            <a:ln w="19050">
              <a:solidFill>
                <a:schemeClr val="accent1"/>
              </a:solidFill>
              <a:prstDash val="dashDot"/>
              <a:round/>
              <a:headEnd/>
              <a:tailEnd/>
            </a:ln>
            <a:effectLst/>
          </p:spPr>
          <p:txBody>
            <a:bodyPr wrap="none" anchor="ctr"/>
            <a:lstStyle/>
            <a:p>
              <a:pPr algn="ctr"/>
              <a:r>
                <a:rPr lang="en-US" altLang="zh-TW">
                  <a:solidFill>
                    <a:schemeClr val="accent1"/>
                  </a:solidFill>
                </a:rPr>
                <a:t>‧</a:t>
              </a:r>
            </a:p>
          </p:txBody>
        </p:sp>
        <p:sp>
          <p:nvSpPr>
            <p:cNvPr id="89120" name="Oval 32"/>
            <p:cNvSpPr>
              <a:spLocks noChangeArrowheads="1"/>
            </p:cNvSpPr>
            <p:nvPr/>
          </p:nvSpPr>
          <p:spPr bwMode="auto">
            <a:xfrm>
              <a:off x="568" y="2387"/>
              <a:ext cx="384" cy="384"/>
            </a:xfrm>
            <a:prstGeom prst="ellipse">
              <a:avLst/>
            </a:prstGeom>
            <a:noFill/>
            <a:ln w="19050">
              <a:solidFill>
                <a:srgbClr val="FF0000"/>
              </a:solidFill>
              <a:prstDash val="dashDot"/>
              <a:round/>
              <a:headEnd/>
              <a:tailEnd/>
            </a:ln>
            <a:effectLst/>
          </p:spPr>
          <p:txBody>
            <a:bodyPr wrap="none" anchor="ctr"/>
            <a:lstStyle/>
            <a:p>
              <a:pPr algn="ctr"/>
              <a:r>
                <a:rPr lang="en-US" altLang="zh-TW">
                  <a:solidFill>
                    <a:srgbClr val="FF0000"/>
                  </a:solidFill>
                </a:rPr>
                <a:t>‧</a:t>
              </a:r>
            </a:p>
          </p:txBody>
        </p:sp>
        <p:sp>
          <p:nvSpPr>
            <p:cNvPr id="89121" name="Oval 33"/>
            <p:cNvSpPr>
              <a:spLocks noChangeArrowheads="1"/>
            </p:cNvSpPr>
            <p:nvPr/>
          </p:nvSpPr>
          <p:spPr bwMode="auto">
            <a:xfrm>
              <a:off x="748" y="2387"/>
              <a:ext cx="544" cy="544"/>
            </a:xfrm>
            <a:prstGeom prst="ellipse">
              <a:avLst/>
            </a:prstGeom>
            <a:noFill/>
            <a:ln w="19050">
              <a:solidFill>
                <a:srgbClr val="CC00CC"/>
              </a:solidFill>
              <a:prstDash val="dashDot"/>
              <a:round/>
              <a:headEnd/>
              <a:tailEnd/>
            </a:ln>
            <a:effectLst/>
          </p:spPr>
          <p:txBody>
            <a:bodyPr wrap="none" anchor="ctr"/>
            <a:lstStyle/>
            <a:p>
              <a:pPr algn="ctr"/>
              <a:r>
                <a:rPr lang="en-US" altLang="zh-TW">
                  <a:solidFill>
                    <a:srgbClr val="CC00CC"/>
                  </a:solidFill>
                </a:rPr>
                <a:t>‧</a:t>
              </a:r>
            </a:p>
          </p:txBody>
        </p:sp>
        <p:sp>
          <p:nvSpPr>
            <p:cNvPr id="89122" name="Oval 34"/>
            <p:cNvSpPr>
              <a:spLocks noChangeArrowheads="1"/>
            </p:cNvSpPr>
            <p:nvPr/>
          </p:nvSpPr>
          <p:spPr bwMode="auto">
            <a:xfrm>
              <a:off x="460" y="2644"/>
              <a:ext cx="288" cy="288"/>
            </a:xfrm>
            <a:prstGeom prst="ellipse">
              <a:avLst/>
            </a:prstGeom>
            <a:noFill/>
            <a:ln w="19050">
              <a:solidFill>
                <a:srgbClr val="33CC33"/>
              </a:solidFill>
              <a:prstDash val="dashDot"/>
              <a:round/>
              <a:headEnd/>
              <a:tailEnd/>
            </a:ln>
            <a:effectLst/>
          </p:spPr>
          <p:txBody>
            <a:bodyPr wrap="none" anchor="ctr"/>
            <a:lstStyle/>
            <a:p>
              <a:pPr algn="ctr"/>
              <a:r>
                <a:rPr lang="en-US" altLang="zh-TW">
                  <a:solidFill>
                    <a:srgbClr val="33CC33"/>
                  </a:solidFill>
                </a:rPr>
                <a:t>‧</a:t>
              </a:r>
            </a:p>
          </p:txBody>
        </p:sp>
        <p:sp>
          <p:nvSpPr>
            <p:cNvPr id="89123" name="Oval 35"/>
            <p:cNvSpPr>
              <a:spLocks noChangeArrowheads="1"/>
            </p:cNvSpPr>
            <p:nvPr/>
          </p:nvSpPr>
          <p:spPr bwMode="auto">
            <a:xfrm>
              <a:off x="249" y="2272"/>
              <a:ext cx="771" cy="771"/>
            </a:xfrm>
            <a:prstGeom prst="ellipse">
              <a:avLst/>
            </a:prstGeom>
            <a:noFill/>
            <a:ln w="19050">
              <a:solidFill>
                <a:srgbClr val="FF9900"/>
              </a:solidFill>
              <a:prstDash val="dashDot"/>
              <a:round/>
              <a:headEnd/>
              <a:tailEnd/>
            </a:ln>
            <a:effectLst/>
          </p:spPr>
          <p:txBody>
            <a:bodyPr wrap="none" anchor="ctr"/>
            <a:lstStyle/>
            <a:p>
              <a:pPr algn="ctr"/>
              <a:r>
                <a:rPr lang="en-US" altLang="zh-TW">
                  <a:solidFill>
                    <a:srgbClr val="FF9900"/>
                  </a:solidFill>
                </a:rPr>
                <a:t>‧</a:t>
              </a:r>
            </a:p>
          </p:txBody>
        </p:sp>
      </p:grpSp>
      <p:sp>
        <p:nvSpPr>
          <p:cNvPr id="89124" name="Rectangle 36"/>
          <p:cNvSpPr>
            <a:spLocks noChangeArrowheads="1"/>
          </p:cNvSpPr>
          <p:nvPr/>
        </p:nvSpPr>
        <p:spPr bwMode="auto">
          <a:xfrm>
            <a:off x="468313" y="5516563"/>
            <a:ext cx="1511300" cy="936625"/>
          </a:xfrm>
          <a:prstGeom prst="rect">
            <a:avLst/>
          </a:prstGeom>
          <a:solidFill>
            <a:srgbClr val="808080"/>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808080"/>
            </a:extrusionClr>
          </a:sp3d>
        </p:spPr>
        <p:txBody>
          <a:bodyPr wrap="none" anchor="ctr">
            <a:flatTx/>
          </a:bodyPr>
          <a:lstStyle/>
          <a:p>
            <a:endParaRPr lang="zh-TW" altLang="en-US"/>
          </a:p>
        </p:txBody>
      </p:sp>
      <p:grpSp>
        <p:nvGrpSpPr>
          <p:cNvPr id="8" name="Group 37"/>
          <p:cNvGrpSpPr>
            <a:grpSpLocks/>
          </p:cNvGrpSpPr>
          <p:nvPr/>
        </p:nvGrpSpPr>
        <p:grpSpPr bwMode="auto">
          <a:xfrm>
            <a:off x="3421063" y="5013325"/>
            <a:ext cx="1871662" cy="1439863"/>
            <a:chOff x="4060" y="3113"/>
            <a:chExt cx="1179" cy="907"/>
          </a:xfrm>
        </p:grpSpPr>
        <p:sp>
          <p:nvSpPr>
            <p:cNvPr id="89126" name="Rectangle 38"/>
            <p:cNvSpPr>
              <a:spLocks noChangeArrowheads="1"/>
            </p:cNvSpPr>
            <p:nvPr/>
          </p:nvSpPr>
          <p:spPr bwMode="auto">
            <a:xfrm>
              <a:off x="4060" y="3884"/>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89127" name="Rectangle 39"/>
            <p:cNvSpPr>
              <a:spLocks noChangeArrowheads="1"/>
            </p:cNvSpPr>
            <p:nvPr/>
          </p:nvSpPr>
          <p:spPr bwMode="auto">
            <a:xfrm>
              <a:off x="4333" y="3884"/>
              <a:ext cx="181" cy="136"/>
            </a:xfrm>
            <a:prstGeom prst="rect">
              <a:avLst/>
            </a:prstGeom>
            <a:solidFill>
              <a:srgbClr val="33CC33"/>
            </a:solidFill>
            <a:ln w="9525">
              <a:solidFill>
                <a:schemeClr val="tx1"/>
              </a:solidFill>
              <a:miter lim="800000"/>
              <a:headEnd/>
              <a:tailEnd/>
            </a:ln>
            <a:effectLst/>
          </p:spPr>
          <p:txBody>
            <a:bodyPr wrap="none" anchor="ctr"/>
            <a:lstStyle/>
            <a:p>
              <a:endParaRPr lang="zh-TW" altLang="en-US"/>
            </a:p>
          </p:txBody>
        </p:sp>
        <p:sp>
          <p:nvSpPr>
            <p:cNvPr id="89128" name="Rectangle 40"/>
            <p:cNvSpPr>
              <a:spLocks noChangeArrowheads="1"/>
            </p:cNvSpPr>
            <p:nvPr/>
          </p:nvSpPr>
          <p:spPr bwMode="auto">
            <a:xfrm>
              <a:off x="4605" y="3884"/>
              <a:ext cx="181" cy="136"/>
            </a:xfrm>
            <a:prstGeom prst="rect">
              <a:avLst/>
            </a:prstGeom>
            <a:solidFill>
              <a:srgbClr val="FF0000"/>
            </a:solidFill>
            <a:ln w="9525">
              <a:solidFill>
                <a:schemeClr val="tx1"/>
              </a:solidFill>
              <a:miter lim="800000"/>
              <a:headEnd/>
              <a:tailEnd/>
            </a:ln>
            <a:effectLst/>
          </p:spPr>
          <p:txBody>
            <a:bodyPr wrap="none" anchor="ctr"/>
            <a:lstStyle/>
            <a:p>
              <a:endParaRPr lang="zh-TW" altLang="en-US"/>
            </a:p>
          </p:txBody>
        </p:sp>
        <p:sp>
          <p:nvSpPr>
            <p:cNvPr id="89129" name="Rectangle 41"/>
            <p:cNvSpPr>
              <a:spLocks noChangeArrowheads="1"/>
            </p:cNvSpPr>
            <p:nvPr/>
          </p:nvSpPr>
          <p:spPr bwMode="auto">
            <a:xfrm>
              <a:off x="5058" y="3884"/>
              <a:ext cx="181" cy="136"/>
            </a:xfrm>
            <a:prstGeom prst="rect">
              <a:avLst/>
            </a:prstGeom>
            <a:solidFill>
              <a:srgbClr val="CC00CC"/>
            </a:solidFill>
            <a:ln w="9525">
              <a:solidFill>
                <a:schemeClr val="tx1"/>
              </a:solidFill>
              <a:miter lim="800000"/>
              <a:headEnd/>
              <a:tailEnd/>
            </a:ln>
            <a:effectLst/>
          </p:spPr>
          <p:txBody>
            <a:bodyPr wrap="none" anchor="ctr"/>
            <a:lstStyle/>
            <a:p>
              <a:endParaRPr lang="zh-TW" altLang="en-US"/>
            </a:p>
          </p:txBody>
        </p:sp>
        <p:sp>
          <p:nvSpPr>
            <p:cNvPr id="89130" name="Rectangle 42"/>
            <p:cNvSpPr>
              <a:spLocks noChangeArrowheads="1"/>
            </p:cNvSpPr>
            <p:nvPr/>
          </p:nvSpPr>
          <p:spPr bwMode="auto">
            <a:xfrm>
              <a:off x="4324" y="3476"/>
              <a:ext cx="181" cy="136"/>
            </a:xfrm>
            <a:prstGeom prst="rect">
              <a:avLst/>
            </a:prstGeom>
            <a:solidFill>
              <a:srgbClr val="FF9900"/>
            </a:solidFill>
            <a:ln w="9525">
              <a:solidFill>
                <a:schemeClr val="tx1"/>
              </a:solidFill>
              <a:miter lim="800000"/>
              <a:headEnd/>
              <a:tailEnd/>
            </a:ln>
            <a:effectLst/>
          </p:spPr>
          <p:txBody>
            <a:bodyPr wrap="none" anchor="ctr"/>
            <a:lstStyle/>
            <a:p>
              <a:endParaRPr lang="zh-TW" altLang="en-US"/>
            </a:p>
          </p:txBody>
        </p:sp>
        <p:sp>
          <p:nvSpPr>
            <p:cNvPr id="89131" name="Line 43"/>
            <p:cNvSpPr>
              <a:spLocks noChangeShapeType="1"/>
            </p:cNvSpPr>
            <p:nvPr/>
          </p:nvSpPr>
          <p:spPr bwMode="auto">
            <a:xfrm>
              <a:off x="4415" y="3657"/>
              <a:ext cx="0" cy="182"/>
            </a:xfrm>
            <a:prstGeom prst="line">
              <a:avLst/>
            </a:prstGeom>
            <a:noFill/>
            <a:ln w="28575">
              <a:solidFill>
                <a:schemeClr val="tx1"/>
              </a:solidFill>
              <a:round/>
              <a:headEnd/>
              <a:tailEnd/>
            </a:ln>
            <a:effectLst/>
          </p:spPr>
          <p:txBody>
            <a:bodyPr/>
            <a:lstStyle/>
            <a:p>
              <a:endParaRPr lang="zh-TW" altLang="en-US"/>
            </a:p>
          </p:txBody>
        </p:sp>
        <p:sp>
          <p:nvSpPr>
            <p:cNvPr id="89132" name="Line 44"/>
            <p:cNvSpPr>
              <a:spLocks noChangeShapeType="1"/>
            </p:cNvSpPr>
            <p:nvPr/>
          </p:nvSpPr>
          <p:spPr bwMode="auto">
            <a:xfrm flipH="1">
              <a:off x="4188" y="3657"/>
              <a:ext cx="227" cy="182"/>
            </a:xfrm>
            <a:prstGeom prst="line">
              <a:avLst/>
            </a:prstGeom>
            <a:noFill/>
            <a:ln w="28575">
              <a:solidFill>
                <a:schemeClr val="tx1"/>
              </a:solidFill>
              <a:round/>
              <a:headEnd/>
              <a:tailEnd/>
            </a:ln>
            <a:effectLst/>
          </p:spPr>
          <p:txBody>
            <a:bodyPr/>
            <a:lstStyle/>
            <a:p>
              <a:endParaRPr lang="zh-TW" altLang="en-US"/>
            </a:p>
          </p:txBody>
        </p:sp>
        <p:sp>
          <p:nvSpPr>
            <p:cNvPr id="89133" name="Line 45"/>
            <p:cNvSpPr>
              <a:spLocks noChangeShapeType="1"/>
            </p:cNvSpPr>
            <p:nvPr/>
          </p:nvSpPr>
          <p:spPr bwMode="auto">
            <a:xfrm>
              <a:off x="4415" y="3657"/>
              <a:ext cx="272" cy="182"/>
            </a:xfrm>
            <a:prstGeom prst="line">
              <a:avLst/>
            </a:prstGeom>
            <a:noFill/>
            <a:ln w="28575">
              <a:solidFill>
                <a:schemeClr val="tx1"/>
              </a:solidFill>
              <a:round/>
              <a:headEnd/>
              <a:tailEnd/>
            </a:ln>
            <a:effectLst/>
          </p:spPr>
          <p:txBody>
            <a:bodyPr/>
            <a:lstStyle/>
            <a:p>
              <a:endParaRPr lang="zh-TW" altLang="en-US"/>
            </a:p>
          </p:txBody>
        </p:sp>
        <p:sp>
          <p:nvSpPr>
            <p:cNvPr id="89134" name="Rectangle 46"/>
            <p:cNvSpPr>
              <a:spLocks noChangeArrowheads="1"/>
            </p:cNvSpPr>
            <p:nvPr/>
          </p:nvSpPr>
          <p:spPr bwMode="auto">
            <a:xfrm>
              <a:off x="4695" y="3113"/>
              <a:ext cx="181" cy="136"/>
            </a:xfrm>
            <a:prstGeom prst="rect">
              <a:avLst/>
            </a:prstGeom>
            <a:solidFill>
              <a:srgbClr val="808080"/>
            </a:solidFill>
            <a:ln w="9525">
              <a:solidFill>
                <a:schemeClr val="tx1"/>
              </a:solidFill>
              <a:miter lim="800000"/>
              <a:headEnd/>
              <a:tailEnd/>
            </a:ln>
            <a:effectLst/>
          </p:spPr>
          <p:txBody>
            <a:bodyPr wrap="none" anchor="ctr"/>
            <a:lstStyle/>
            <a:p>
              <a:endParaRPr lang="zh-TW" altLang="en-US"/>
            </a:p>
          </p:txBody>
        </p:sp>
        <p:sp>
          <p:nvSpPr>
            <p:cNvPr id="89135" name="Line 47"/>
            <p:cNvSpPr>
              <a:spLocks noChangeShapeType="1"/>
            </p:cNvSpPr>
            <p:nvPr/>
          </p:nvSpPr>
          <p:spPr bwMode="auto">
            <a:xfrm flipH="1">
              <a:off x="4422" y="3294"/>
              <a:ext cx="363" cy="136"/>
            </a:xfrm>
            <a:prstGeom prst="line">
              <a:avLst/>
            </a:prstGeom>
            <a:noFill/>
            <a:ln w="28575">
              <a:solidFill>
                <a:schemeClr val="tx1"/>
              </a:solidFill>
              <a:round/>
              <a:headEnd/>
              <a:tailEnd/>
            </a:ln>
            <a:effectLst/>
          </p:spPr>
          <p:txBody>
            <a:bodyPr/>
            <a:lstStyle/>
            <a:p>
              <a:endParaRPr lang="zh-TW" altLang="en-US"/>
            </a:p>
          </p:txBody>
        </p:sp>
        <p:sp>
          <p:nvSpPr>
            <p:cNvPr id="89136" name="Line 48"/>
            <p:cNvSpPr>
              <a:spLocks noChangeShapeType="1"/>
            </p:cNvSpPr>
            <p:nvPr/>
          </p:nvSpPr>
          <p:spPr bwMode="auto">
            <a:xfrm>
              <a:off x="4785" y="3294"/>
              <a:ext cx="363" cy="590"/>
            </a:xfrm>
            <a:prstGeom prst="line">
              <a:avLst/>
            </a:prstGeom>
            <a:noFill/>
            <a:ln w="28575">
              <a:solidFill>
                <a:schemeClr val="tx1"/>
              </a:solidFill>
              <a:round/>
              <a:headEnd/>
              <a:tailEnd/>
            </a:ln>
            <a:effectLst/>
          </p:spPr>
          <p:txBody>
            <a:bodyPr/>
            <a:lstStyle/>
            <a:p>
              <a:endParaRPr lang="zh-TW" altLang="en-US"/>
            </a:p>
          </p:txBody>
        </p:sp>
      </p:grpSp>
      <p:grpSp>
        <p:nvGrpSpPr>
          <p:cNvPr id="9" name="Group 49"/>
          <p:cNvGrpSpPr>
            <a:grpSpLocks/>
          </p:cNvGrpSpPr>
          <p:nvPr/>
        </p:nvGrpSpPr>
        <p:grpSpPr bwMode="auto">
          <a:xfrm>
            <a:off x="6372225" y="5122863"/>
            <a:ext cx="1944688" cy="1557337"/>
            <a:chOff x="3424" y="3227"/>
            <a:chExt cx="1225" cy="981"/>
          </a:xfrm>
        </p:grpSpPr>
        <p:sp>
          <p:nvSpPr>
            <p:cNvPr id="89138" name="Oval 50"/>
            <p:cNvSpPr>
              <a:spLocks noChangeArrowheads="1"/>
            </p:cNvSpPr>
            <p:nvPr/>
          </p:nvSpPr>
          <p:spPr bwMode="auto">
            <a:xfrm>
              <a:off x="3424" y="3227"/>
              <a:ext cx="1225" cy="981"/>
            </a:xfrm>
            <a:prstGeom prst="ellipse">
              <a:avLst/>
            </a:prstGeom>
            <a:solidFill>
              <a:schemeClr val="bg1"/>
            </a:solidFill>
            <a:ln w="19050">
              <a:solidFill>
                <a:srgbClr val="808080"/>
              </a:solidFill>
              <a:prstDash val="dashDot"/>
              <a:round/>
              <a:headEnd/>
              <a:tailEnd/>
            </a:ln>
            <a:effectLst/>
          </p:spPr>
          <p:txBody>
            <a:bodyPr wrap="none" anchor="ctr"/>
            <a:lstStyle/>
            <a:p>
              <a:endParaRPr lang="zh-TW" altLang="en-US"/>
            </a:p>
          </p:txBody>
        </p:sp>
        <p:grpSp>
          <p:nvGrpSpPr>
            <p:cNvPr id="10" name="Group 51"/>
            <p:cNvGrpSpPr>
              <a:grpSpLocks/>
            </p:cNvGrpSpPr>
            <p:nvPr/>
          </p:nvGrpSpPr>
          <p:grpSpPr bwMode="auto">
            <a:xfrm>
              <a:off x="3523" y="3339"/>
              <a:ext cx="1043" cy="771"/>
              <a:chOff x="249" y="2272"/>
              <a:chExt cx="1043" cy="771"/>
            </a:xfrm>
          </p:grpSpPr>
          <p:sp>
            <p:nvSpPr>
              <p:cNvPr id="89140" name="Oval 52"/>
              <p:cNvSpPr>
                <a:spLocks noChangeArrowheads="1"/>
              </p:cNvSpPr>
              <p:nvPr/>
            </p:nvSpPr>
            <p:spPr bwMode="auto">
              <a:xfrm>
                <a:off x="340" y="2456"/>
                <a:ext cx="288" cy="288"/>
              </a:xfrm>
              <a:prstGeom prst="ellipse">
                <a:avLst/>
              </a:prstGeom>
              <a:noFill/>
              <a:ln w="19050">
                <a:solidFill>
                  <a:schemeClr val="accent1"/>
                </a:solidFill>
                <a:prstDash val="dashDot"/>
                <a:round/>
                <a:headEnd/>
                <a:tailEnd/>
              </a:ln>
              <a:effectLst/>
            </p:spPr>
            <p:txBody>
              <a:bodyPr wrap="none" anchor="ctr"/>
              <a:lstStyle/>
              <a:p>
                <a:pPr algn="ctr"/>
                <a:r>
                  <a:rPr lang="en-US" altLang="zh-TW">
                    <a:solidFill>
                      <a:schemeClr val="accent1"/>
                    </a:solidFill>
                  </a:rPr>
                  <a:t>‧</a:t>
                </a:r>
              </a:p>
            </p:txBody>
          </p:sp>
          <p:sp>
            <p:nvSpPr>
              <p:cNvPr id="89141" name="Oval 53"/>
              <p:cNvSpPr>
                <a:spLocks noChangeArrowheads="1"/>
              </p:cNvSpPr>
              <p:nvPr/>
            </p:nvSpPr>
            <p:spPr bwMode="auto">
              <a:xfrm>
                <a:off x="568" y="2387"/>
                <a:ext cx="384" cy="384"/>
              </a:xfrm>
              <a:prstGeom prst="ellipse">
                <a:avLst/>
              </a:prstGeom>
              <a:noFill/>
              <a:ln w="19050">
                <a:solidFill>
                  <a:srgbClr val="FF0000"/>
                </a:solidFill>
                <a:prstDash val="dashDot"/>
                <a:round/>
                <a:headEnd/>
                <a:tailEnd/>
              </a:ln>
              <a:effectLst/>
            </p:spPr>
            <p:txBody>
              <a:bodyPr wrap="none" anchor="ctr"/>
              <a:lstStyle/>
              <a:p>
                <a:pPr algn="ctr"/>
                <a:r>
                  <a:rPr lang="en-US" altLang="zh-TW">
                    <a:solidFill>
                      <a:srgbClr val="FF0000"/>
                    </a:solidFill>
                  </a:rPr>
                  <a:t>‧</a:t>
                </a:r>
              </a:p>
            </p:txBody>
          </p:sp>
          <p:sp>
            <p:nvSpPr>
              <p:cNvPr id="89142" name="Oval 54"/>
              <p:cNvSpPr>
                <a:spLocks noChangeArrowheads="1"/>
              </p:cNvSpPr>
              <p:nvPr/>
            </p:nvSpPr>
            <p:spPr bwMode="auto">
              <a:xfrm>
                <a:off x="748" y="2387"/>
                <a:ext cx="544" cy="544"/>
              </a:xfrm>
              <a:prstGeom prst="ellipse">
                <a:avLst/>
              </a:prstGeom>
              <a:noFill/>
              <a:ln w="19050">
                <a:solidFill>
                  <a:srgbClr val="CC00CC"/>
                </a:solidFill>
                <a:prstDash val="dashDot"/>
                <a:round/>
                <a:headEnd/>
                <a:tailEnd/>
              </a:ln>
              <a:effectLst/>
            </p:spPr>
            <p:txBody>
              <a:bodyPr wrap="none" anchor="ctr"/>
              <a:lstStyle/>
              <a:p>
                <a:pPr algn="ctr"/>
                <a:r>
                  <a:rPr lang="en-US" altLang="zh-TW">
                    <a:solidFill>
                      <a:srgbClr val="CC00CC"/>
                    </a:solidFill>
                  </a:rPr>
                  <a:t>‧</a:t>
                </a:r>
              </a:p>
            </p:txBody>
          </p:sp>
          <p:sp>
            <p:nvSpPr>
              <p:cNvPr id="89143" name="Oval 55"/>
              <p:cNvSpPr>
                <a:spLocks noChangeArrowheads="1"/>
              </p:cNvSpPr>
              <p:nvPr/>
            </p:nvSpPr>
            <p:spPr bwMode="auto">
              <a:xfrm>
                <a:off x="460" y="2644"/>
                <a:ext cx="288" cy="288"/>
              </a:xfrm>
              <a:prstGeom prst="ellipse">
                <a:avLst/>
              </a:prstGeom>
              <a:noFill/>
              <a:ln w="19050">
                <a:solidFill>
                  <a:srgbClr val="33CC33"/>
                </a:solidFill>
                <a:prstDash val="dashDot"/>
                <a:round/>
                <a:headEnd/>
                <a:tailEnd/>
              </a:ln>
              <a:effectLst/>
            </p:spPr>
            <p:txBody>
              <a:bodyPr wrap="none" anchor="ctr"/>
              <a:lstStyle/>
              <a:p>
                <a:pPr algn="ctr"/>
                <a:r>
                  <a:rPr lang="en-US" altLang="zh-TW">
                    <a:solidFill>
                      <a:srgbClr val="33CC33"/>
                    </a:solidFill>
                  </a:rPr>
                  <a:t>‧</a:t>
                </a:r>
              </a:p>
            </p:txBody>
          </p:sp>
          <p:sp>
            <p:nvSpPr>
              <p:cNvPr id="89144" name="Oval 56"/>
              <p:cNvSpPr>
                <a:spLocks noChangeArrowheads="1"/>
              </p:cNvSpPr>
              <p:nvPr/>
            </p:nvSpPr>
            <p:spPr bwMode="auto">
              <a:xfrm>
                <a:off x="249" y="2272"/>
                <a:ext cx="771" cy="771"/>
              </a:xfrm>
              <a:prstGeom prst="ellipse">
                <a:avLst/>
              </a:prstGeom>
              <a:noFill/>
              <a:ln w="19050">
                <a:solidFill>
                  <a:srgbClr val="FF9900"/>
                </a:solidFill>
                <a:prstDash val="dashDot"/>
                <a:round/>
                <a:headEnd/>
                <a:tailEnd/>
              </a:ln>
              <a:effectLst/>
            </p:spPr>
            <p:txBody>
              <a:bodyPr wrap="none" anchor="ctr"/>
              <a:lstStyle/>
              <a:p>
                <a:pPr algn="ctr"/>
                <a:r>
                  <a:rPr lang="en-US" altLang="zh-TW">
                    <a:solidFill>
                      <a:srgbClr val="FF9900"/>
                    </a:solidFill>
                  </a:rPr>
                  <a:t>‧</a:t>
                </a:r>
              </a:p>
            </p:txBody>
          </p:sp>
        </p:grpSp>
      </p:grpSp>
      <p:sp>
        <p:nvSpPr>
          <p:cNvPr id="89145" name="Rectangle 57"/>
          <p:cNvSpPr>
            <a:spLocks noChangeArrowheads="1"/>
          </p:cNvSpPr>
          <p:nvPr/>
        </p:nvSpPr>
        <p:spPr bwMode="auto">
          <a:xfrm>
            <a:off x="3563938" y="1035050"/>
            <a:ext cx="377825" cy="377825"/>
          </a:xfrm>
          <a:prstGeom prst="rect">
            <a:avLst/>
          </a:prstGeom>
          <a:solidFill>
            <a:srgbClr val="00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FF"/>
            </a:extrusionClr>
          </a:sp3d>
        </p:spPr>
        <p:txBody>
          <a:bodyPr wrap="none" anchor="ctr">
            <a:flatTx/>
          </a:bodyPr>
          <a:lstStyle/>
          <a:p>
            <a:endParaRPr lang="zh-TW" altLang="en-US"/>
          </a:p>
        </p:txBody>
      </p:sp>
      <p:sp>
        <p:nvSpPr>
          <p:cNvPr id="89146" name="Text Box 58"/>
          <p:cNvSpPr txBox="1">
            <a:spLocks noChangeArrowheads="1"/>
          </p:cNvSpPr>
          <p:nvPr/>
        </p:nvSpPr>
        <p:spPr bwMode="auto">
          <a:xfrm>
            <a:off x="4157663" y="952500"/>
            <a:ext cx="844550" cy="366713"/>
          </a:xfrm>
          <a:prstGeom prst="rect">
            <a:avLst/>
          </a:prstGeom>
          <a:noFill/>
          <a:ln w="9525">
            <a:noFill/>
            <a:miter lim="800000"/>
            <a:headEnd/>
            <a:tailEnd/>
          </a:ln>
          <a:effectLst/>
        </p:spPr>
        <p:txBody>
          <a:bodyPr wrap="none">
            <a:spAutoFit/>
          </a:bodyPr>
          <a:lstStyle/>
          <a:p>
            <a:r>
              <a:rPr lang="en-US" altLang="zh-TW" b="1">
                <a:latin typeface="Times New Roman" pitchFamily="18" charset="0"/>
              </a:rPr>
              <a:t>Object</a:t>
            </a:r>
          </a:p>
        </p:txBody>
      </p:sp>
      <p:sp>
        <p:nvSpPr>
          <p:cNvPr id="89147" name="Rectangle 59"/>
          <p:cNvSpPr>
            <a:spLocks noChangeArrowheads="1"/>
          </p:cNvSpPr>
          <p:nvPr/>
        </p:nvSpPr>
        <p:spPr bwMode="auto">
          <a:xfrm>
            <a:off x="5165725" y="998538"/>
            <a:ext cx="358775" cy="269875"/>
          </a:xfrm>
          <a:prstGeom prst="rect">
            <a:avLst/>
          </a:prstGeom>
          <a:solidFill>
            <a:srgbClr val="0000FF"/>
          </a:solidFill>
          <a:ln w="9525">
            <a:solidFill>
              <a:schemeClr val="tx1"/>
            </a:solidFill>
            <a:miter lim="800000"/>
            <a:headEnd/>
            <a:tailEnd/>
          </a:ln>
          <a:effectLst/>
        </p:spPr>
        <p:txBody>
          <a:bodyPr wrap="none" anchor="ctr"/>
          <a:lstStyle/>
          <a:p>
            <a:endParaRPr lang="zh-TW" altLang="en-US"/>
          </a:p>
        </p:txBody>
      </p:sp>
      <p:sp>
        <p:nvSpPr>
          <p:cNvPr id="89148" name="Text Box 60"/>
          <p:cNvSpPr txBox="1">
            <a:spLocks noChangeArrowheads="1"/>
          </p:cNvSpPr>
          <p:nvPr/>
        </p:nvSpPr>
        <p:spPr bwMode="auto">
          <a:xfrm>
            <a:off x="5618163" y="981075"/>
            <a:ext cx="1206500" cy="366713"/>
          </a:xfrm>
          <a:prstGeom prst="rect">
            <a:avLst/>
          </a:prstGeom>
          <a:noFill/>
          <a:ln w="9525">
            <a:noFill/>
            <a:miter lim="800000"/>
            <a:headEnd/>
            <a:tailEnd/>
          </a:ln>
          <a:effectLst/>
        </p:spPr>
        <p:txBody>
          <a:bodyPr wrap="none">
            <a:spAutoFit/>
          </a:bodyPr>
          <a:lstStyle/>
          <a:p>
            <a:r>
              <a:rPr lang="en-US" altLang="zh-TW" b="1">
                <a:latin typeface="Times New Roman" pitchFamily="18" charset="0"/>
              </a:rPr>
              <a:t>Tree Node</a:t>
            </a:r>
          </a:p>
        </p:txBody>
      </p:sp>
      <p:sp>
        <p:nvSpPr>
          <p:cNvPr id="89149" name="Oval 61"/>
          <p:cNvSpPr>
            <a:spLocks noChangeArrowheads="1"/>
          </p:cNvSpPr>
          <p:nvPr/>
        </p:nvSpPr>
        <p:spPr bwMode="auto">
          <a:xfrm>
            <a:off x="7019925" y="893763"/>
            <a:ext cx="457200" cy="457200"/>
          </a:xfrm>
          <a:prstGeom prst="ellipse">
            <a:avLst/>
          </a:prstGeom>
          <a:noFill/>
          <a:ln w="19050">
            <a:solidFill>
              <a:srgbClr val="0000FF"/>
            </a:solidFill>
            <a:prstDash val="dashDot"/>
            <a:round/>
            <a:headEnd/>
            <a:tailEnd/>
          </a:ln>
          <a:effectLst/>
        </p:spPr>
        <p:txBody>
          <a:bodyPr wrap="none" anchor="ctr"/>
          <a:lstStyle/>
          <a:p>
            <a:pPr algn="ctr"/>
            <a:endParaRPr lang="zh-TW" altLang="zh-TW">
              <a:solidFill>
                <a:schemeClr val="accent1"/>
              </a:solidFill>
            </a:endParaRPr>
          </a:p>
        </p:txBody>
      </p:sp>
      <p:sp>
        <p:nvSpPr>
          <p:cNvPr id="89150" name="Text Box 62"/>
          <p:cNvSpPr txBox="1">
            <a:spLocks noChangeArrowheads="1"/>
          </p:cNvSpPr>
          <p:nvPr/>
        </p:nvSpPr>
        <p:spPr bwMode="auto">
          <a:xfrm>
            <a:off x="7542213" y="981075"/>
            <a:ext cx="692150" cy="366713"/>
          </a:xfrm>
          <a:prstGeom prst="rect">
            <a:avLst/>
          </a:prstGeom>
          <a:noFill/>
          <a:ln w="9525">
            <a:noFill/>
            <a:miter lim="800000"/>
            <a:headEnd/>
            <a:tailEnd/>
          </a:ln>
          <a:effectLst/>
        </p:spPr>
        <p:txBody>
          <a:bodyPr wrap="none">
            <a:spAutoFit/>
          </a:bodyPr>
          <a:lstStyle/>
          <a:p>
            <a:r>
              <a:rPr lang="en-US" altLang="zh-TW" b="1">
                <a:latin typeface="Times New Roman" pitchFamily="18" charset="0"/>
              </a:rPr>
              <a:t>Aura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912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2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zh-TW">
                <a:latin typeface="Times New Roman" pitchFamily="18" charset="0"/>
              </a:rPr>
              <a:t>LODDT</a:t>
            </a:r>
          </a:p>
        </p:txBody>
      </p:sp>
      <p:sp>
        <p:nvSpPr>
          <p:cNvPr id="47" name="頁尾版面配置區 3"/>
          <p:cNvSpPr>
            <a:spLocks noGrp="1"/>
          </p:cNvSpPr>
          <p:nvPr>
            <p:ph type="ftr" sz="quarter" idx="11"/>
          </p:nvPr>
        </p:nvSpPr>
        <p:spPr/>
        <p:txBody>
          <a:bodyPr/>
          <a:lstStyle/>
          <a:p>
            <a:r>
              <a:rPr lang="en-US" altLang="zh-TW"/>
              <a:t>National Central University, Taiwan</a:t>
            </a:r>
          </a:p>
        </p:txBody>
      </p:sp>
      <p:sp>
        <p:nvSpPr>
          <p:cNvPr id="48" name="投影片編號版面配置區 4"/>
          <p:cNvSpPr>
            <a:spLocks noGrp="1"/>
          </p:cNvSpPr>
          <p:nvPr>
            <p:ph type="sldNum" sz="quarter" idx="12"/>
          </p:nvPr>
        </p:nvSpPr>
        <p:spPr/>
        <p:txBody>
          <a:bodyPr/>
          <a:lstStyle/>
          <a:p>
            <a:fld id="{EF43F432-B886-4E7F-A2E9-661B5E32817E}" type="slidenum">
              <a:rPr lang="en-US" altLang="zh-TW"/>
              <a:pPr/>
              <a:t>38</a:t>
            </a:fld>
            <a:endParaRPr lang="en-US" altLang="zh-TW"/>
          </a:p>
        </p:txBody>
      </p:sp>
      <p:sp>
        <p:nvSpPr>
          <p:cNvPr id="96259" name="Rectangle 3"/>
          <p:cNvSpPr>
            <a:spLocks noChangeArrowheads="1"/>
          </p:cNvSpPr>
          <p:nvPr/>
        </p:nvSpPr>
        <p:spPr bwMode="auto">
          <a:xfrm>
            <a:off x="827088" y="5157788"/>
            <a:ext cx="1511300" cy="936625"/>
          </a:xfrm>
          <a:prstGeom prst="rect">
            <a:avLst/>
          </a:prstGeom>
          <a:solidFill>
            <a:srgbClr val="808080"/>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808080"/>
            </a:extrusionClr>
          </a:sp3d>
        </p:spPr>
        <p:txBody>
          <a:bodyPr wrap="none" anchor="ctr">
            <a:flatTx/>
          </a:bodyPr>
          <a:lstStyle/>
          <a:p>
            <a:endParaRPr lang="zh-TW" altLang="en-US"/>
          </a:p>
        </p:txBody>
      </p:sp>
      <p:grpSp>
        <p:nvGrpSpPr>
          <p:cNvPr id="2" name="Group 4"/>
          <p:cNvGrpSpPr>
            <a:grpSpLocks/>
          </p:cNvGrpSpPr>
          <p:nvPr/>
        </p:nvGrpSpPr>
        <p:grpSpPr bwMode="auto">
          <a:xfrm>
            <a:off x="395288" y="1844675"/>
            <a:ext cx="2447925" cy="1800225"/>
            <a:chOff x="4060" y="3113"/>
            <a:chExt cx="1179" cy="907"/>
          </a:xfrm>
        </p:grpSpPr>
        <p:sp>
          <p:nvSpPr>
            <p:cNvPr id="96261" name="Rectangle 5"/>
            <p:cNvSpPr>
              <a:spLocks noChangeArrowheads="1"/>
            </p:cNvSpPr>
            <p:nvPr/>
          </p:nvSpPr>
          <p:spPr bwMode="auto">
            <a:xfrm>
              <a:off x="4060" y="3884"/>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96262" name="Rectangle 6"/>
            <p:cNvSpPr>
              <a:spLocks noChangeArrowheads="1"/>
            </p:cNvSpPr>
            <p:nvPr/>
          </p:nvSpPr>
          <p:spPr bwMode="auto">
            <a:xfrm>
              <a:off x="4333" y="3884"/>
              <a:ext cx="181" cy="136"/>
            </a:xfrm>
            <a:prstGeom prst="rect">
              <a:avLst/>
            </a:prstGeom>
            <a:solidFill>
              <a:srgbClr val="33CC33"/>
            </a:solidFill>
            <a:ln w="9525">
              <a:solidFill>
                <a:schemeClr val="tx1"/>
              </a:solidFill>
              <a:miter lim="800000"/>
              <a:headEnd/>
              <a:tailEnd/>
            </a:ln>
            <a:effectLst/>
          </p:spPr>
          <p:txBody>
            <a:bodyPr wrap="none" anchor="ctr"/>
            <a:lstStyle/>
            <a:p>
              <a:endParaRPr lang="zh-TW" altLang="en-US"/>
            </a:p>
          </p:txBody>
        </p:sp>
        <p:sp>
          <p:nvSpPr>
            <p:cNvPr id="96263" name="Rectangle 7"/>
            <p:cNvSpPr>
              <a:spLocks noChangeArrowheads="1"/>
            </p:cNvSpPr>
            <p:nvPr/>
          </p:nvSpPr>
          <p:spPr bwMode="auto">
            <a:xfrm>
              <a:off x="4605" y="3884"/>
              <a:ext cx="181" cy="136"/>
            </a:xfrm>
            <a:prstGeom prst="rect">
              <a:avLst/>
            </a:prstGeom>
            <a:solidFill>
              <a:srgbClr val="FF0000"/>
            </a:solidFill>
            <a:ln w="9525">
              <a:solidFill>
                <a:schemeClr val="tx1"/>
              </a:solidFill>
              <a:miter lim="800000"/>
              <a:headEnd/>
              <a:tailEnd/>
            </a:ln>
            <a:effectLst/>
          </p:spPr>
          <p:txBody>
            <a:bodyPr wrap="none" anchor="ctr"/>
            <a:lstStyle/>
            <a:p>
              <a:endParaRPr lang="zh-TW" altLang="en-US"/>
            </a:p>
          </p:txBody>
        </p:sp>
        <p:sp>
          <p:nvSpPr>
            <p:cNvPr id="96264" name="Rectangle 8"/>
            <p:cNvSpPr>
              <a:spLocks noChangeArrowheads="1"/>
            </p:cNvSpPr>
            <p:nvPr/>
          </p:nvSpPr>
          <p:spPr bwMode="auto">
            <a:xfrm>
              <a:off x="5058" y="3884"/>
              <a:ext cx="181" cy="136"/>
            </a:xfrm>
            <a:prstGeom prst="rect">
              <a:avLst/>
            </a:prstGeom>
            <a:solidFill>
              <a:srgbClr val="CC00CC"/>
            </a:solidFill>
            <a:ln w="9525">
              <a:solidFill>
                <a:schemeClr val="tx1"/>
              </a:solidFill>
              <a:miter lim="800000"/>
              <a:headEnd/>
              <a:tailEnd/>
            </a:ln>
            <a:effectLst/>
          </p:spPr>
          <p:txBody>
            <a:bodyPr wrap="none" anchor="ctr"/>
            <a:lstStyle/>
            <a:p>
              <a:endParaRPr lang="zh-TW" altLang="en-US"/>
            </a:p>
          </p:txBody>
        </p:sp>
        <p:sp>
          <p:nvSpPr>
            <p:cNvPr id="96265" name="Rectangle 9"/>
            <p:cNvSpPr>
              <a:spLocks noChangeArrowheads="1"/>
            </p:cNvSpPr>
            <p:nvPr/>
          </p:nvSpPr>
          <p:spPr bwMode="auto">
            <a:xfrm>
              <a:off x="4324" y="3476"/>
              <a:ext cx="181" cy="136"/>
            </a:xfrm>
            <a:prstGeom prst="rect">
              <a:avLst/>
            </a:prstGeom>
            <a:solidFill>
              <a:srgbClr val="FF9900"/>
            </a:solidFill>
            <a:ln w="9525">
              <a:solidFill>
                <a:schemeClr val="tx1"/>
              </a:solidFill>
              <a:miter lim="800000"/>
              <a:headEnd/>
              <a:tailEnd/>
            </a:ln>
            <a:effectLst/>
          </p:spPr>
          <p:txBody>
            <a:bodyPr wrap="none" anchor="ctr"/>
            <a:lstStyle/>
            <a:p>
              <a:endParaRPr lang="zh-TW" altLang="en-US"/>
            </a:p>
          </p:txBody>
        </p:sp>
        <p:sp>
          <p:nvSpPr>
            <p:cNvPr id="96266" name="Line 10"/>
            <p:cNvSpPr>
              <a:spLocks noChangeShapeType="1"/>
            </p:cNvSpPr>
            <p:nvPr/>
          </p:nvSpPr>
          <p:spPr bwMode="auto">
            <a:xfrm>
              <a:off x="4415" y="3657"/>
              <a:ext cx="0" cy="182"/>
            </a:xfrm>
            <a:prstGeom prst="line">
              <a:avLst/>
            </a:prstGeom>
            <a:noFill/>
            <a:ln w="28575">
              <a:solidFill>
                <a:schemeClr val="tx1"/>
              </a:solidFill>
              <a:round/>
              <a:headEnd/>
              <a:tailEnd/>
            </a:ln>
            <a:effectLst/>
          </p:spPr>
          <p:txBody>
            <a:bodyPr/>
            <a:lstStyle/>
            <a:p>
              <a:endParaRPr lang="zh-TW" altLang="en-US"/>
            </a:p>
          </p:txBody>
        </p:sp>
        <p:sp>
          <p:nvSpPr>
            <p:cNvPr id="96267" name="Line 11"/>
            <p:cNvSpPr>
              <a:spLocks noChangeShapeType="1"/>
            </p:cNvSpPr>
            <p:nvPr/>
          </p:nvSpPr>
          <p:spPr bwMode="auto">
            <a:xfrm flipH="1">
              <a:off x="4188" y="3657"/>
              <a:ext cx="227" cy="182"/>
            </a:xfrm>
            <a:prstGeom prst="line">
              <a:avLst/>
            </a:prstGeom>
            <a:noFill/>
            <a:ln w="28575">
              <a:solidFill>
                <a:schemeClr val="tx1"/>
              </a:solidFill>
              <a:round/>
              <a:headEnd/>
              <a:tailEnd/>
            </a:ln>
            <a:effectLst/>
          </p:spPr>
          <p:txBody>
            <a:bodyPr/>
            <a:lstStyle/>
            <a:p>
              <a:endParaRPr lang="zh-TW" altLang="en-US"/>
            </a:p>
          </p:txBody>
        </p:sp>
        <p:sp>
          <p:nvSpPr>
            <p:cNvPr id="96268" name="Line 12"/>
            <p:cNvSpPr>
              <a:spLocks noChangeShapeType="1"/>
            </p:cNvSpPr>
            <p:nvPr/>
          </p:nvSpPr>
          <p:spPr bwMode="auto">
            <a:xfrm>
              <a:off x="4415" y="3657"/>
              <a:ext cx="272" cy="182"/>
            </a:xfrm>
            <a:prstGeom prst="line">
              <a:avLst/>
            </a:prstGeom>
            <a:noFill/>
            <a:ln w="28575">
              <a:solidFill>
                <a:schemeClr val="tx1"/>
              </a:solidFill>
              <a:round/>
              <a:headEnd/>
              <a:tailEnd/>
            </a:ln>
            <a:effectLst/>
          </p:spPr>
          <p:txBody>
            <a:bodyPr/>
            <a:lstStyle/>
            <a:p>
              <a:endParaRPr lang="zh-TW" altLang="en-US"/>
            </a:p>
          </p:txBody>
        </p:sp>
        <p:sp>
          <p:nvSpPr>
            <p:cNvPr id="96269" name="Rectangle 13"/>
            <p:cNvSpPr>
              <a:spLocks noChangeArrowheads="1"/>
            </p:cNvSpPr>
            <p:nvPr/>
          </p:nvSpPr>
          <p:spPr bwMode="auto">
            <a:xfrm>
              <a:off x="4695" y="3113"/>
              <a:ext cx="181" cy="136"/>
            </a:xfrm>
            <a:prstGeom prst="rect">
              <a:avLst/>
            </a:prstGeom>
            <a:solidFill>
              <a:srgbClr val="808080"/>
            </a:solidFill>
            <a:ln w="9525">
              <a:solidFill>
                <a:schemeClr val="tx1"/>
              </a:solidFill>
              <a:miter lim="800000"/>
              <a:headEnd/>
              <a:tailEnd/>
            </a:ln>
            <a:effectLst/>
          </p:spPr>
          <p:txBody>
            <a:bodyPr wrap="none" anchor="ctr"/>
            <a:lstStyle/>
            <a:p>
              <a:endParaRPr lang="zh-TW" altLang="en-US"/>
            </a:p>
          </p:txBody>
        </p:sp>
        <p:sp>
          <p:nvSpPr>
            <p:cNvPr id="96270" name="Line 14"/>
            <p:cNvSpPr>
              <a:spLocks noChangeShapeType="1"/>
            </p:cNvSpPr>
            <p:nvPr/>
          </p:nvSpPr>
          <p:spPr bwMode="auto">
            <a:xfrm flipH="1">
              <a:off x="4422" y="3294"/>
              <a:ext cx="363" cy="136"/>
            </a:xfrm>
            <a:prstGeom prst="line">
              <a:avLst/>
            </a:prstGeom>
            <a:noFill/>
            <a:ln w="28575">
              <a:solidFill>
                <a:schemeClr val="tx1"/>
              </a:solidFill>
              <a:round/>
              <a:headEnd/>
              <a:tailEnd/>
            </a:ln>
            <a:effectLst/>
          </p:spPr>
          <p:txBody>
            <a:bodyPr/>
            <a:lstStyle/>
            <a:p>
              <a:endParaRPr lang="zh-TW" altLang="en-US"/>
            </a:p>
          </p:txBody>
        </p:sp>
        <p:sp>
          <p:nvSpPr>
            <p:cNvPr id="96271" name="Line 15"/>
            <p:cNvSpPr>
              <a:spLocks noChangeShapeType="1"/>
            </p:cNvSpPr>
            <p:nvPr/>
          </p:nvSpPr>
          <p:spPr bwMode="auto">
            <a:xfrm>
              <a:off x="4785" y="3294"/>
              <a:ext cx="363" cy="590"/>
            </a:xfrm>
            <a:prstGeom prst="line">
              <a:avLst/>
            </a:prstGeom>
            <a:noFill/>
            <a:ln w="28575">
              <a:solidFill>
                <a:schemeClr val="tx1"/>
              </a:solidFill>
              <a:round/>
              <a:headEnd/>
              <a:tailEnd/>
            </a:ln>
            <a:effectLst/>
          </p:spPr>
          <p:txBody>
            <a:bodyPr/>
            <a:lstStyle/>
            <a:p>
              <a:endParaRPr lang="zh-TW" altLang="en-US"/>
            </a:p>
          </p:txBody>
        </p:sp>
      </p:grpSp>
      <p:grpSp>
        <p:nvGrpSpPr>
          <p:cNvPr id="3" name="Group 16"/>
          <p:cNvGrpSpPr>
            <a:grpSpLocks/>
          </p:cNvGrpSpPr>
          <p:nvPr/>
        </p:nvGrpSpPr>
        <p:grpSpPr bwMode="auto">
          <a:xfrm>
            <a:off x="4427538" y="2276475"/>
            <a:ext cx="3600450" cy="2882900"/>
            <a:chOff x="1837" y="2069"/>
            <a:chExt cx="2268" cy="1816"/>
          </a:xfrm>
        </p:grpSpPr>
        <p:sp>
          <p:nvSpPr>
            <p:cNvPr id="96273" name="Oval 17"/>
            <p:cNvSpPr>
              <a:spLocks noChangeArrowheads="1"/>
            </p:cNvSpPr>
            <p:nvPr/>
          </p:nvSpPr>
          <p:spPr bwMode="auto">
            <a:xfrm>
              <a:off x="1837" y="2069"/>
              <a:ext cx="2268" cy="1816"/>
            </a:xfrm>
            <a:prstGeom prst="ellipse">
              <a:avLst/>
            </a:prstGeom>
            <a:noFill/>
            <a:ln w="19050">
              <a:solidFill>
                <a:srgbClr val="808080"/>
              </a:solidFill>
              <a:prstDash val="dashDot"/>
              <a:round/>
              <a:headEnd/>
              <a:tailEnd/>
            </a:ln>
            <a:effectLst/>
          </p:spPr>
          <p:txBody>
            <a:bodyPr wrap="none" anchor="ctr"/>
            <a:lstStyle/>
            <a:p>
              <a:endParaRPr lang="zh-TW" altLang="en-US"/>
            </a:p>
          </p:txBody>
        </p:sp>
        <p:grpSp>
          <p:nvGrpSpPr>
            <p:cNvPr id="4" name="Group 18"/>
            <p:cNvGrpSpPr>
              <a:grpSpLocks/>
            </p:cNvGrpSpPr>
            <p:nvPr/>
          </p:nvGrpSpPr>
          <p:grpSpPr bwMode="auto">
            <a:xfrm>
              <a:off x="2020" y="2276"/>
              <a:ext cx="1931" cy="1428"/>
              <a:chOff x="249" y="2272"/>
              <a:chExt cx="1043" cy="771"/>
            </a:xfrm>
          </p:grpSpPr>
          <p:sp>
            <p:nvSpPr>
              <p:cNvPr id="96275" name="Oval 19"/>
              <p:cNvSpPr>
                <a:spLocks noChangeArrowheads="1"/>
              </p:cNvSpPr>
              <p:nvPr/>
            </p:nvSpPr>
            <p:spPr bwMode="auto">
              <a:xfrm>
                <a:off x="340" y="2456"/>
                <a:ext cx="288" cy="288"/>
              </a:xfrm>
              <a:prstGeom prst="ellipse">
                <a:avLst/>
              </a:prstGeom>
              <a:noFill/>
              <a:ln w="19050">
                <a:solidFill>
                  <a:schemeClr val="accent1"/>
                </a:solidFill>
                <a:prstDash val="dashDot"/>
                <a:round/>
                <a:headEnd/>
                <a:tailEnd/>
              </a:ln>
              <a:effectLst/>
            </p:spPr>
            <p:txBody>
              <a:bodyPr wrap="none" anchor="ctr"/>
              <a:lstStyle/>
              <a:p>
                <a:pPr algn="ctr"/>
                <a:r>
                  <a:rPr lang="en-US" altLang="zh-TW">
                    <a:solidFill>
                      <a:schemeClr val="accent1"/>
                    </a:solidFill>
                  </a:rPr>
                  <a:t>‧</a:t>
                </a:r>
              </a:p>
            </p:txBody>
          </p:sp>
          <p:sp>
            <p:nvSpPr>
              <p:cNvPr id="96276" name="Oval 20"/>
              <p:cNvSpPr>
                <a:spLocks noChangeArrowheads="1"/>
              </p:cNvSpPr>
              <p:nvPr/>
            </p:nvSpPr>
            <p:spPr bwMode="auto">
              <a:xfrm>
                <a:off x="568" y="2387"/>
                <a:ext cx="384" cy="384"/>
              </a:xfrm>
              <a:prstGeom prst="ellipse">
                <a:avLst/>
              </a:prstGeom>
              <a:noFill/>
              <a:ln w="19050">
                <a:solidFill>
                  <a:srgbClr val="FF0000"/>
                </a:solidFill>
                <a:prstDash val="dashDot"/>
                <a:round/>
                <a:headEnd/>
                <a:tailEnd/>
              </a:ln>
              <a:effectLst/>
            </p:spPr>
            <p:txBody>
              <a:bodyPr wrap="none" anchor="ctr"/>
              <a:lstStyle/>
              <a:p>
                <a:pPr algn="ctr"/>
                <a:r>
                  <a:rPr lang="en-US" altLang="zh-TW">
                    <a:solidFill>
                      <a:srgbClr val="FF0000"/>
                    </a:solidFill>
                  </a:rPr>
                  <a:t>‧</a:t>
                </a:r>
              </a:p>
            </p:txBody>
          </p:sp>
          <p:sp>
            <p:nvSpPr>
              <p:cNvPr id="96277" name="Oval 21"/>
              <p:cNvSpPr>
                <a:spLocks noChangeArrowheads="1"/>
              </p:cNvSpPr>
              <p:nvPr/>
            </p:nvSpPr>
            <p:spPr bwMode="auto">
              <a:xfrm>
                <a:off x="748" y="2387"/>
                <a:ext cx="544" cy="544"/>
              </a:xfrm>
              <a:prstGeom prst="ellipse">
                <a:avLst/>
              </a:prstGeom>
              <a:noFill/>
              <a:ln w="19050">
                <a:solidFill>
                  <a:srgbClr val="CC00CC"/>
                </a:solidFill>
                <a:prstDash val="dashDot"/>
                <a:round/>
                <a:headEnd/>
                <a:tailEnd/>
              </a:ln>
              <a:effectLst/>
            </p:spPr>
            <p:txBody>
              <a:bodyPr wrap="none" anchor="ctr"/>
              <a:lstStyle/>
              <a:p>
                <a:pPr algn="ctr"/>
                <a:r>
                  <a:rPr lang="en-US" altLang="zh-TW">
                    <a:solidFill>
                      <a:srgbClr val="CC00CC"/>
                    </a:solidFill>
                  </a:rPr>
                  <a:t>‧</a:t>
                </a:r>
              </a:p>
            </p:txBody>
          </p:sp>
          <p:sp>
            <p:nvSpPr>
              <p:cNvPr id="96278" name="Oval 22"/>
              <p:cNvSpPr>
                <a:spLocks noChangeArrowheads="1"/>
              </p:cNvSpPr>
              <p:nvPr/>
            </p:nvSpPr>
            <p:spPr bwMode="auto">
              <a:xfrm>
                <a:off x="460" y="2644"/>
                <a:ext cx="288" cy="288"/>
              </a:xfrm>
              <a:prstGeom prst="ellipse">
                <a:avLst/>
              </a:prstGeom>
              <a:noFill/>
              <a:ln w="19050">
                <a:solidFill>
                  <a:srgbClr val="33CC33"/>
                </a:solidFill>
                <a:prstDash val="dashDot"/>
                <a:round/>
                <a:headEnd/>
                <a:tailEnd/>
              </a:ln>
              <a:effectLst/>
            </p:spPr>
            <p:txBody>
              <a:bodyPr wrap="none" anchor="ctr"/>
              <a:lstStyle/>
              <a:p>
                <a:pPr algn="ctr"/>
                <a:r>
                  <a:rPr lang="en-US" altLang="zh-TW">
                    <a:solidFill>
                      <a:srgbClr val="33CC33"/>
                    </a:solidFill>
                  </a:rPr>
                  <a:t>‧</a:t>
                </a:r>
              </a:p>
            </p:txBody>
          </p:sp>
          <p:sp>
            <p:nvSpPr>
              <p:cNvPr id="96279" name="Oval 23"/>
              <p:cNvSpPr>
                <a:spLocks noChangeArrowheads="1"/>
              </p:cNvSpPr>
              <p:nvPr/>
            </p:nvSpPr>
            <p:spPr bwMode="auto">
              <a:xfrm>
                <a:off x="249" y="2272"/>
                <a:ext cx="771" cy="771"/>
              </a:xfrm>
              <a:prstGeom prst="ellipse">
                <a:avLst/>
              </a:prstGeom>
              <a:noFill/>
              <a:ln w="19050">
                <a:solidFill>
                  <a:srgbClr val="FF9900"/>
                </a:solidFill>
                <a:prstDash val="dashDot"/>
                <a:round/>
                <a:headEnd/>
                <a:tailEnd/>
              </a:ln>
              <a:effectLst/>
            </p:spPr>
            <p:txBody>
              <a:bodyPr wrap="none" anchor="ctr"/>
              <a:lstStyle/>
              <a:p>
                <a:pPr algn="ctr"/>
                <a:r>
                  <a:rPr lang="en-US" altLang="zh-TW">
                    <a:solidFill>
                      <a:srgbClr val="FF9900"/>
                    </a:solidFill>
                  </a:rPr>
                  <a:t>‧</a:t>
                </a:r>
              </a:p>
            </p:txBody>
          </p:sp>
        </p:grpSp>
      </p:grpSp>
      <p:sp>
        <p:nvSpPr>
          <p:cNvPr id="96280" name="Rectangle 24"/>
          <p:cNvSpPr>
            <a:spLocks noChangeArrowheads="1"/>
          </p:cNvSpPr>
          <p:nvPr/>
        </p:nvSpPr>
        <p:spPr bwMode="auto">
          <a:xfrm>
            <a:off x="3563938" y="1035050"/>
            <a:ext cx="377825" cy="377825"/>
          </a:xfrm>
          <a:prstGeom prst="rect">
            <a:avLst/>
          </a:prstGeom>
          <a:solidFill>
            <a:srgbClr val="00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FF"/>
            </a:extrusionClr>
          </a:sp3d>
        </p:spPr>
        <p:txBody>
          <a:bodyPr wrap="none" anchor="ctr">
            <a:flatTx/>
          </a:bodyPr>
          <a:lstStyle/>
          <a:p>
            <a:endParaRPr lang="zh-TW" altLang="en-US"/>
          </a:p>
        </p:txBody>
      </p:sp>
      <p:sp>
        <p:nvSpPr>
          <p:cNvPr id="96281" name="Text Box 25"/>
          <p:cNvSpPr txBox="1">
            <a:spLocks noChangeArrowheads="1"/>
          </p:cNvSpPr>
          <p:nvPr/>
        </p:nvSpPr>
        <p:spPr bwMode="auto">
          <a:xfrm>
            <a:off x="4157663" y="952500"/>
            <a:ext cx="844550" cy="366713"/>
          </a:xfrm>
          <a:prstGeom prst="rect">
            <a:avLst/>
          </a:prstGeom>
          <a:noFill/>
          <a:ln w="9525">
            <a:noFill/>
            <a:miter lim="800000"/>
            <a:headEnd/>
            <a:tailEnd/>
          </a:ln>
          <a:effectLst/>
        </p:spPr>
        <p:txBody>
          <a:bodyPr wrap="none">
            <a:spAutoFit/>
          </a:bodyPr>
          <a:lstStyle/>
          <a:p>
            <a:r>
              <a:rPr lang="en-US" altLang="zh-TW" b="1">
                <a:latin typeface="Times New Roman" pitchFamily="18" charset="0"/>
              </a:rPr>
              <a:t>Object</a:t>
            </a:r>
          </a:p>
        </p:txBody>
      </p:sp>
      <p:sp>
        <p:nvSpPr>
          <p:cNvPr id="96282" name="Rectangle 26"/>
          <p:cNvSpPr>
            <a:spLocks noChangeArrowheads="1"/>
          </p:cNvSpPr>
          <p:nvPr/>
        </p:nvSpPr>
        <p:spPr bwMode="auto">
          <a:xfrm>
            <a:off x="5165725" y="998538"/>
            <a:ext cx="358775" cy="269875"/>
          </a:xfrm>
          <a:prstGeom prst="rect">
            <a:avLst/>
          </a:prstGeom>
          <a:solidFill>
            <a:srgbClr val="0000FF"/>
          </a:solidFill>
          <a:ln w="9525">
            <a:solidFill>
              <a:schemeClr val="tx1"/>
            </a:solidFill>
            <a:miter lim="800000"/>
            <a:headEnd/>
            <a:tailEnd/>
          </a:ln>
          <a:effectLst/>
        </p:spPr>
        <p:txBody>
          <a:bodyPr wrap="none" anchor="ctr"/>
          <a:lstStyle/>
          <a:p>
            <a:endParaRPr lang="zh-TW" altLang="en-US"/>
          </a:p>
        </p:txBody>
      </p:sp>
      <p:sp>
        <p:nvSpPr>
          <p:cNvPr id="96283" name="Text Box 27"/>
          <p:cNvSpPr txBox="1">
            <a:spLocks noChangeArrowheads="1"/>
          </p:cNvSpPr>
          <p:nvPr/>
        </p:nvSpPr>
        <p:spPr bwMode="auto">
          <a:xfrm>
            <a:off x="5618163" y="981075"/>
            <a:ext cx="1206500" cy="366713"/>
          </a:xfrm>
          <a:prstGeom prst="rect">
            <a:avLst/>
          </a:prstGeom>
          <a:noFill/>
          <a:ln w="9525">
            <a:noFill/>
            <a:miter lim="800000"/>
            <a:headEnd/>
            <a:tailEnd/>
          </a:ln>
          <a:effectLst/>
        </p:spPr>
        <p:txBody>
          <a:bodyPr wrap="none">
            <a:spAutoFit/>
          </a:bodyPr>
          <a:lstStyle/>
          <a:p>
            <a:r>
              <a:rPr lang="en-US" altLang="zh-TW" b="1">
                <a:latin typeface="Times New Roman" pitchFamily="18" charset="0"/>
              </a:rPr>
              <a:t>Tree Node</a:t>
            </a:r>
          </a:p>
        </p:txBody>
      </p:sp>
      <p:sp>
        <p:nvSpPr>
          <p:cNvPr id="96284" name="Oval 28"/>
          <p:cNvSpPr>
            <a:spLocks noChangeArrowheads="1"/>
          </p:cNvSpPr>
          <p:nvPr/>
        </p:nvSpPr>
        <p:spPr bwMode="auto">
          <a:xfrm>
            <a:off x="7019925" y="893763"/>
            <a:ext cx="457200" cy="457200"/>
          </a:xfrm>
          <a:prstGeom prst="ellipse">
            <a:avLst/>
          </a:prstGeom>
          <a:noFill/>
          <a:ln w="19050">
            <a:solidFill>
              <a:srgbClr val="0000FF"/>
            </a:solidFill>
            <a:prstDash val="dashDot"/>
            <a:round/>
            <a:headEnd/>
            <a:tailEnd/>
          </a:ln>
          <a:effectLst/>
        </p:spPr>
        <p:txBody>
          <a:bodyPr wrap="none" anchor="ctr"/>
          <a:lstStyle/>
          <a:p>
            <a:pPr algn="ctr"/>
            <a:endParaRPr lang="zh-TW" altLang="zh-TW">
              <a:solidFill>
                <a:schemeClr val="accent1"/>
              </a:solidFill>
            </a:endParaRPr>
          </a:p>
        </p:txBody>
      </p:sp>
      <p:sp>
        <p:nvSpPr>
          <p:cNvPr id="96285" name="Text Box 29"/>
          <p:cNvSpPr txBox="1">
            <a:spLocks noChangeArrowheads="1"/>
          </p:cNvSpPr>
          <p:nvPr/>
        </p:nvSpPr>
        <p:spPr bwMode="auto">
          <a:xfrm>
            <a:off x="7542213" y="981075"/>
            <a:ext cx="692150" cy="366713"/>
          </a:xfrm>
          <a:prstGeom prst="rect">
            <a:avLst/>
          </a:prstGeom>
          <a:noFill/>
          <a:ln w="9525">
            <a:noFill/>
            <a:miter lim="800000"/>
            <a:headEnd/>
            <a:tailEnd/>
          </a:ln>
          <a:effectLst/>
        </p:spPr>
        <p:txBody>
          <a:bodyPr wrap="none">
            <a:spAutoFit/>
          </a:bodyPr>
          <a:lstStyle/>
          <a:p>
            <a:r>
              <a:rPr lang="en-US" altLang="zh-TW" b="1">
                <a:latin typeface="Times New Roman" pitchFamily="18" charset="0"/>
              </a:rPr>
              <a:t>Aura</a:t>
            </a:r>
          </a:p>
        </p:txBody>
      </p:sp>
      <p:sp>
        <p:nvSpPr>
          <p:cNvPr id="96286" name="Oval 30"/>
          <p:cNvSpPr>
            <a:spLocks noChangeArrowheads="1"/>
          </p:cNvSpPr>
          <p:nvPr/>
        </p:nvSpPr>
        <p:spPr bwMode="auto">
          <a:xfrm>
            <a:off x="4500563" y="5229225"/>
            <a:ext cx="431800" cy="431800"/>
          </a:xfrm>
          <a:prstGeom prst="ellipse">
            <a:avLst/>
          </a:prstGeom>
          <a:solidFill>
            <a:srgbClr val="00FF00"/>
          </a:solidFill>
          <a:ln w="9525">
            <a:noFill/>
            <a:round/>
            <a:headEnd/>
            <a:tailEnd/>
          </a:ln>
          <a:effectLst/>
        </p:spPr>
        <p:txBody>
          <a:bodyPr wrap="none" anchor="ctr"/>
          <a:lstStyle/>
          <a:p>
            <a:pPr algn="ctr"/>
            <a:r>
              <a:rPr lang="en-US" altLang="zh-TW" b="1"/>
              <a:t>U</a:t>
            </a:r>
          </a:p>
        </p:txBody>
      </p:sp>
      <p:sp>
        <p:nvSpPr>
          <p:cNvPr id="96287" name="Rectangle 31"/>
          <p:cNvSpPr>
            <a:spLocks noChangeArrowheads="1"/>
          </p:cNvSpPr>
          <p:nvPr/>
        </p:nvSpPr>
        <p:spPr bwMode="auto">
          <a:xfrm>
            <a:off x="395288" y="1700213"/>
            <a:ext cx="2952750" cy="504825"/>
          </a:xfrm>
          <a:prstGeom prst="rect">
            <a:avLst/>
          </a:prstGeom>
          <a:noFill/>
          <a:ln w="28575">
            <a:solidFill>
              <a:srgbClr val="FF0000"/>
            </a:solidFill>
            <a:miter lim="800000"/>
            <a:headEnd/>
            <a:tailEnd/>
          </a:ln>
          <a:effectLst/>
        </p:spPr>
        <p:txBody>
          <a:bodyPr wrap="none" anchor="ctr"/>
          <a:lstStyle/>
          <a:p>
            <a:endParaRPr lang="zh-TW" altLang="en-US"/>
          </a:p>
        </p:txBody>
      </p:sp>
      <p:sp>
        <p:nvSpPr>
          <p:cNvPr id="96288" name="Rectangle 32"/>
          <p:cNvSpPr>
            <a:spLocks noChangeArrowheads="1"/>
          </p:cNvSpPr>
          <p:nvPr/>
        </p:nvSpPr>
        <p:spPr bwMode="auto">
          <a:xfrm>
            <a:off x="395288" y="2419350"/>
            <a:ext cx="2952750" cy="504825"/>
          </a:xfrm>
          <a:prstGeom prst="rect">
            <a:avLst/>
          </a:prstGeom>
          <a:noFill/>
          <a:ln w="28575">
            <a:solidFill>
              <a:srgbClr val="FF0000"/>
            </a:solidFill>
            <a:miter lim="800000"/>
            <a:headEnd/>
            <a:tailEnd/>
          </a:ln>
          <a:effectLst/>
        </p:spPr>
        <p:txBody>
          <a:bodyPr wrap="none" anchor="ctr"/>
          <a:lstStyle/>
          <a:p>
            <a:endParaRPr lang="zh-TW" altLang="en-US"/>
          </a:p>
        </p:txBody>
      </p:sp>
      <p:grpSp>
        <p:nvGrpSpPr>
          <p:cNvPr id="5" name="Group 33"/>
          <p:cNvGrpSpPr>
            <a:grpSpLocks/>
          </p:cNvGrpSpPr>
          <p:nvPr/>
        </p:nvGrpSpPr>
        <p:grpSpPr bwMode="auto">
          <a:xfrm>
            <a:off x="827088" y="5157788"/>
            <a:ext cx="1512887" cy="936625"/>
            <a:chOff x="521" y="3249"/>
            <a:chExt cx="953" cy="590"/>
          </a:xfrm>
        </p:grpSpPr>
        <p:sp>
          <p:nvSpPr>
            <p:cNvPr id="96290" name="Rectangle 34"/>
            <p:cNvSpPr>
              <a:spLocks noChangeArrowheads="1"/>
            </p:cNvSpPr>
            <p:nvPr/>
          </p:nvSpPr>
          <p:spPr bwMode="auto">
            <a:xfrm>
              <a:off x="521" y="3249"/>
              <a:ext cx="499" cy="589"/>
            </a:xfrm>
            <a:prstGeom prst="rect">
              <a:avLst/>
            </a:prstGeom>
            <a:solidFill>
              <a:srgbClr val="FF9900"/>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FF9900"/>
              </a:extrusionClr>
            </a:sp3d>
          </p:spPr>
          <p:txBody>
            <a:bodyPr wrap="none" anchor="ctr">
              <a:flatTx/>
            </a:bodyPr>
            <a:lstStyle/>
            <a:p>
              <a:endParaRPr lang="zh-TW" altLang="en-US"/>
            </a:p>
          </p:txBody>
        </p:sp>
        <p:sp>
          <p:nvSpPr>
            <p:cNvPr id="96291" name="Rectangle 35"/>
            <p:cNvSpPr>
              <a:spLocks noChangeArrowheads="1"/>
            </p:cNvSpPr>
            <p:nvPr/>
          </p:nvSpPr>
          <p:spPr bwMode="auto">
            <a:xfrm>
              <a:off x="1066" y="3249"/>
              <a:ext cx="408" cy="590"/>
            </a:xfrm>
            <a:prstGeom prst="rect">
              <a:avLst/>
            </a:prstGeom>
            <a:solidFill>
              <a:srgbClr val="808080"/>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808080"/>
              </a:extrusionClr>
            </a:sp3d>
          </p:spPr>
          <p:txBody>
            <a:bodyPr wrap="none" anchor="ctr">
              <a:flatTx/>
            </a:bodyPr>
            <a:lstStyle/>
            <a:p>
              <a:endParaRPr lang="zh-TW" altLang="en-US"/>
            </a:p>
          </p:txBody>
        </p:sp>
      </p:grpSp>
      <p:sp>
        <p:nvSpPr>
          <p:cNvPr id="96292" name="Rectangle 36"/>
          <p:cNvSpPr>
            <a:spLocks noChangeArrowheads="1"/>
          </p:cNvSpPr>
          <p:nvPr/>
        </p:nvSpPr>
        <p:spPr bwMode="auto">
          <a:xfrm>
            <a:off x="855663" y="3241675"/>
            <a:ext cx="1223962" cy="504825"/>
          </a:xfrm>
          <a:prstGeom prst="rect">
            <a:avLst/>
          </a:prstGeom>
          <a:noFill/>
          <a:ln w="28575">
            <a:solidFill>
              <a:srgbClr val="FF0000"/>
            </a:solidFill>
            <a:miter lim="800000"/>
            <a:headEnd/>
            <a:tailEnd/>
          </a:ln>
          <a:effectLst/>
        </p:spPr>
        <p:txBody>
          <a:bodyPr wrap="none" anchor="ctr"/>
          <a:lstStyle/>
          <a:p>
            <a:endParaRPr lang="zh-TW" altLang="en-US"/>
          </a:p>
        </p:txBody>
      </p:sp>
      <p:grpSp>
        <p:nvGrpSpPr>
          <p:cNvPr id="6" name="Group 37"/>
          <p:cNvGrpSpPr>
            <a:grpSpLocks/>
          </p:cNvGrpSpPr>
          <p:nvPr/>
        </p:nvGrpSpPr>
        <p:grpSpPr bwMode="auto">
          <a:xfrm>
            <a:off x="827088" y="5157788"/>
            <a:ext cx="1511300" cy="947737"/>
            <a:chOff x="1520" y="3249"/>
            <a:chExt cx="952" cy="597"/>
          </a:xfrm>
        </p:grpSpPr>
        <p:sp>
          <p:nvSpPr>
            <p:cNvPr id="96294" name="Rectangle 38"/>
            <p:cNvSpPr>
              <a:spLocks noChangeArrowheads="1"/>
            </p:cNvSpPr>
            <p:nvPr/>
          </p:nvSpPr>
          <p:spPr bwMode="auto">
            <a:xfrm>
              <a:off x="1520" y="3249"/>
              <a:ext cx="317" cy="589"/>
            </a:xfrm>
            <a:prstGeom prst="rect">
              <a:avLst/>
            </a:prstGeom>
            <a:solidFill>
              <a:srgbClr val="FF9900"/>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FF9900"/>
              </a:extrusionClr>
            </a:sp3d>
          </p:spPr>
          <p:txBody>
            <a:bodyPr wrap="none" anchor="ctr">
              <a:flatTx/>
            </a:bodyPr>
            <a:lstStyle/>
            <a:p>
              <a:endParaRPr lang="zh-TW" altLang="en-US"/>
            </a:p>
          </p:txBody>
        </p:sp>
        <p:sp>
          <p:nvSpPr>
            <p:cNvPr id="96295" name="Rectangle 39"/>
            <p:cNvSpPr>
              <a:spLocks noChangeArrowheads="1"/>
            </p:cNvSpPr>
            <p:nvPr/>
          </p:nvSpPr>
          <p:spPr bwMode="auto">
            <a:xfrm>
              <a:off x="1870" y="3337"/>
              <a:ext cx="239" cy="456"/>
            </a:xfrm>
            <a:prstGeom prst="rect">
              <a:avLst/>
            </a:prstGeom>
            <a:solidFill>
              <a:srgbClr val="FF0000"/>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FF0000"/>
              </a:extrusionClr>
            </a:sp3d>
          </p:spPr>
          <p:txBody>
            <a:bodyPr wrap="none" anchor="ctr">
              <a:flatTx/>
            </a:bodyPr>
            <a:lstStyle/>
            <a:p>
              <a:endParaRPr lang="zh-TW" altLang="en-US"/>
            </a:p>
          </p:txBody>
        </p:sp>
        <p:sp>
          <p:nvSpPr>
            <p:cNvPr id="96296" name="Rectangle 40"/>
            <p:cNvSpPr>
              <a:spLocks noChangeArrowheads="1"/>
            </p:cNvSpPr>
            <p:nvPr/>
          </p:nvSpPr>
          <p:spPr bwMode="auto">
            <a:xfrm>
              <a:off x="1811" y="3630"/>
              <a:ext cx="216" cy="216"/>
            </a:xfrm>
            <a:prstGeom prst="rect">
              <a:avLst/>
            </a:prstGeom>
            <a:solidFill>
              <a:srgbClr val="33CC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CC33"/>
              </a:extrusionClr>
            </a:sp3d>
          </p:spPr>
          <p:txBody>
            <a:bodyPr wrap="none" anchor="ctr">
              <a:flatTx/>
            </a:bodyPr>
            <a:lstStyle/>
            <a:p>
              <a:endParaRPr lang="zh-TW" altLang="en-US"/>
            </a:p>
          </p:txBody>
        </p:sp>
        <p:sp>
          <p:nvSpPr>
            <p:cNvPr id="96297" name="Rectangle 41"/>
            <p:cNvSpPr>
              <a:spLocks noChangeArrowheads="1"/>
            </p:cNvSpPr>
            <p:nvPr/>
          </p:nvSpPr>
          <p:spPr bwMode="auto">
            <a:xfrm>
              <a:off x="2064" y="3254"/>
              <a:ext cx="408" cy="590"/>
            </a:xfrm>
            <a:prstGeom prst="rect">
              <a:avLst/>
            </a:prstGeom>
            <a:solidFill>
              <a:srgbClr val="808080"/>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808080"/>
              </a:extrusionClr>
            </a:sp3d>
          </p:spPr>
          <p:txBody>
            <a:bodyPr wrap="none" anchor="ctr">
              <a:flatTx/>
            </a:bodyPr>
            <a:lstStyle/>
            <a:p>
              <a:endParaRPr lang="zh-TW" altLang="en-US"/>
            </a:p>
          </p:txBody>
        </p:sp>
      </p:grpSp>
      <p:grpSp>
        <p:nvGrpSpPr>
          <p:cNvPr id="7" name="Group 42"/>
          <p:cNvGrpSpPr>
            <a:grpSpLocks/>
          </p:cNvGrpSpPr>
          <p:nvPr/>
        </p:nvGrpSpPr>
        <p:grpSpPr bwMode="auto">
          <a:xfrm>
            <a:off x="827088" y="5264150"/>
            <a:ext cx="1511300" cy="828675"/>
            <a:chOff x="521" y="3316"/>
            <a:chExt cx="952" cy="522"/>
          </a:xfrm>
        </p:grpSpPr>
        <p:sp>
          <p:nvSpPr>
            <p:cNvPr id="96299" name="Rectangle 43"/>
            <p:cNvSpPr>
              <a:spLocks noChangeArrowheads="1"/>
            </p:cNvSpPr>
            <p:nvPr/>
          </p:nvSpPr>
          <p:spPr bwMode="auto">
            <a:xfrm>
              <a:off x="521" y="3598"/>
              <a:ext cx="239" cy="240"/>
            </a:xfrm>
            <a:prstGeom prst="rect">
              <a:avLst/>
            </a:prstGeom>
            <a:solidFill>
              <a:schemeClr val="accent1"/>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chemeClr val="accent1"/>
              </a:extrusionClr>
            </a:sp3d>
          </p:spPr>
          <p:txBody>
            <a:bodyPr wrap="none" anchor="ctr">
              <a:flatTx/>
            </a:bodyPr>
            <a:lstStyle/>
            <a:p>
              <a:endParaRPr lang="zh-TW" altLang="en-US"/>
            </a:p>
          </p:txBody>
        </p:sp>
        <p:sp>
          <p:nvSpPr>
            <p:cNvPr id="96300" name="Rectangle 44"/>
            <p:cNvSpPr>
              <a:spLocks noChangeArrowheads="1"/>
            </p:cNvSpPr>
            <p:nvPr/>
          </p:nvSpPr>
          <p:spPr bwMode="auto">
            <a:xfrm>
              <a:off x="894" y="3316"/>
              <a:ext cx="239" cy="456"/>
            </a:xfrm>
            <a:prstGeom prst="rect">
              <a:avLst/>
            </a:prstGeom>
            <a:solidFill>
              <a:srgbClr val="FF0000"/>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FF0000"/>
              </a:extrusionClr>
            </a:sp3d>
          </p:spPr>
          <p:txBody>
            <a:bodyPr wrap="none" anchor="ctr">
              <a:flatTx/>
            </a:bodyPr>
            <a:lstStyle/>
            <a:p>
              <a:endParaRPr lang="zh-TW" altLang="en-US"/>
            </a:p>
          </p:txBody>
        </p:sp>
        <p:sp>
          <p:nvSpPr>
            <p:cNvPr id="96301" name="Rectangle 45"/>
            <p:cNvSpPr>
              <a:spLocks noChangeArrowheads="1"/>
            </p:cNvSpPr>
            <p:nvPr/>
          </p:nvSpPr>
          <p:spPr bwMode="auto">
            <a:xfrm>
              <a:off x="804" y="3621"/>
              <a:ext cx="216" cy="216"/>
            </a:xfrm>
            <a:prstGeom prst="rect">
              <a:avLst/>
            </a:prstGeom>
            <a:solidFill>
              <a:srgbClr val="33CC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CC33"/>
              </a:extrusionClr>
            </a:sp3d>
          </p:spPr>
          <p:txBody>
            <a:bodyPr wrap="none" anchor="ctr">
              <a:flatTx/>
            </a:bodyPr>
            <a:lstStyle/>
            <a:p>
              <a:endParaRPr lang="zh-TW" altLang="en-US"/>
            </a:p>
          </p:txBody>
        </p:sp>
        <p:sp>
          <p:nvSpPr>
            <p:cNvPr id="96302" name="Rectangle 46"/>
            <p:cNvSpPr>
              <a:spLocks noChangeArrowheads="1"/>
            </p:cNvSpPr>
            <p:nvPr/>
          </p:nvSpPr>
          <p:spPr bwMode="auto">
            <a:xfrm>
              <a:off x="1065" y="3428"/>
              <a:ext cx="408" cy="408"/>
            </a:xfrm>
            <a:prstGeom prst="rect">
              <a:avLst/>
            </a:prstGeom>
            <a:solidFill>
              <a:srgbClr val="CC00CC"/>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CC00CC"/>
              </a:extrusionClr>
            </a:sp3d>
          </p:spPr>
          <p:txBody>
            <a:bodyPr wrap="none" anchor="ctr">
              <a:flatTx/>
            </a:bodyPr>
            <a:lstStyle/>
            <a:p>
              <a:endParaRPr lang="zh-TW"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1" nodeType="clickEffect">
                                  <p:stCondLst>
                                    <p:cond delay="0"/>
                                  </p:stCondLst>
                                  <p:childTnLst>
                                    <p:animMotion origin="layout" path="M -0.00799 0.01064 L 0.03923 -0.07329 " pathEditMode="relative" rAng="0" ptsTypes="AA">
                                      <p:cBhvr>
                                        <p:cTn id="10" dur="1000" fill="hold"/>
                                        <p:tgtEl>
                                          <p:spTgt spid="96286"/>
                                        </p:tgtEl>
                                        <p:attrNameLst>
                                          <p:attrName>ppt_x</p:attrName>
                                          <p:attrName>ppt_y</p:attrName>
                                        </p:attrNameLst>
                                      </p:cBhvr>
                                      <p:rCtr x="24" y="-42"/>
                                    </p:animMotion>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9628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625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0" presetClass="path" presetSubtype="0" accel="50000" decel="50000" fill="hold" grpId="2" nodeType="clickEffect">
                                  <p:stCondLst>
                                    <p:cond delay="0"/>
                                  </p:stCondLst>
                                  <p:childTnLst>
                                    <p:animMotion origin="layout" path="M 0.03923 -0.07329 L 0.06284 -0.11537 " pathEditMode="relative" rAng="0" ptsTypes="AA">
                                      <p:cBhvr>
                                        <p:cTn id="21" dur="1000" fill="hold"/>
                                        <p:tgtEl>
                                          <p:spTgt spid="96286"/>
                                        </p:tgtEl>
                                        <p:attrNameLst>
                                          <p:attrName>ppt_x</p:attrName>
                                          <p:attrName>ppt_y</p:attrName>
                                        </p:attrNameLst>
                                      </p:cBhvr>
                                      <p:rCtr x="12" y="-21"/>
                                    </p:animMotion>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96287"/>
                                        </p:tgtEl>
                                        <p:attrNameLst>
                                          <p:attrName>style.visibility</p:attrName>
                                        </p:attrNameLst>
                                      </p:cBhvr>
                                      <p:to>
                                        <p:strVal val="hidden"/>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9628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96259"/>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3" nodeType="clickEffect">
                                  <p:stCondLst>
                                    <p:cond delay="0"/>
                                  </p:stCondLst>
                                  <p:childTnLst>
                                    <p:animMotion origin="layout" path="M 0.07066 -0.11537 L 0.12587 -0.1993 " pathEditMode="relative" rAng="0" ptsTypes="AA">
                                      <p:cBhvr>
                                        <p:cTn id="38" dur="1000" fill="hold"/>
                                        <p:tgtEl>
                                          <p:spTgt spid="96286"/>
                                        </p:tgtEl>
                                        <p:attrNameLst>
                                          <p:attrName>ppt_x</p:attrName>
                                          <p:attrName>ppt_y</p:attrName>
                                        </p:attrNameLst>
                                      </p:cBhvr>
                                      <p:rCtr x="28" y="-42"/>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6292"/>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96288"/>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
                                        </p:tgtEl>
                                        <p:attrNameLst>
                                          <p:attrName>style.visibility</p:attrName>
                                        </p:attrNameLst>
                                      </p:cBhvr>
                                      <p:to>
                                        <p:strVal val="visible"/>
                                      </p:to>
                                    </p:set>
                                  </p:childTnLst>
                                </p:cTn>
                              </p:par>
                              <p:par>
                                <p:cTn id="49" presetID="1" presetClass="exit" presetSubtype="0" fill="hold" nodeType="withEffect">
                                  <p:stCondLst>
                                    <p:cond delay="0"/>
                                  </p:stCondLst>
                                  <p:childTnLst>
                                    <p:set>
                                      <p:cBhvr>
                                        <p:cTn id="50" dur="1" fill="hold">
                                          <p:stCondLst>
                                            <p:cond delay="0"/>
                                          </p:stCondLst>
                                        </p:cTn>
                                        <p:tgtEl>
                                          <p:spTgt spid="5"/>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6"/>
                                        </p:tgtEl>
                                        <p:attrNameLst>
                                          <p:attrName>style.visibility</p:attrName>
                                        </p:attrNameLst>
                                      </p:cBhvr>
                                      <p:to>
                                        <p:strVal val="hidden"/>
                                      </p:to>
                                    </p:set>
                                  </p:childTnLst>
                                </p:cTn>
                              </p:par>
                              <p:par>
                                <p:cTn id="55" presetID="1" presetClass="entr" presetSubtype="0" fill="hold" nodeType="withEffect">
                                  <p:stCondLst>
                                    <p:cond delay="0"/>
                                  </p:stCondLst>
                                  <p:childTnLst>
                                    <p:set>
                                      <p:cBhvr>
                                        <p:cTn id="5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animBg="1"/>
      <p:bldP spid="96259" grpId="1" animBg="1"/>
      <p:bldP spid="96286" grpId="0" animBg="1"/>
      <p:bldP spid="96286" grpId="1" animBg="1"/>
      <p:bldP spid="96286" grpId="2" animBg="1"/>
      <p:bldP spid="96286" grpId="3" animBg="1"/>
      <p:bldP spid="96287" grpId="0" animBg="1"/>
      <p:bldP spid="96287" grpId="1" animBg="1"/>
      <p:bldP spid="96288" grpId="0" animBg="1"/>
      <p:bldP spid="96288" grpId="1" animBg="1"/>
      <p:bldP spid="9629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zh-TW">
                <a:latin typeface="Times New Roman" pitchFamily="18" charset="0"/>
              </a:rPr>
              <a:t>LODDT (cont.)</a:t>
            </a:r>
          </a:p>
        </p:txBody>
      </p:sp>
      <p:sp>
        <p:nvSpPr>
          <p:cNvPr id="97283" name="Rectangle 3"/>
          <p:cNvSpPr>
            <a:spLocks noGrp="1" noChangeArrowheads="1"/>
          </p:cNvSpPr>
          <p:nvPr>
            <p:ph idx="1"/>
          </p:nvPr>
        </p:nvSpPr>
        <p:spPr>
          <a:xfrm>
            <a:off x="468313" y="1844675"/>
            <a:ext cx="5975350" cy="4105275"/>
          </a:xfrm>
        </p:spPr>
        <p:txBody>
          <a:bodyPr/>
          <a:lstStyle/>
          <a:p>
            <a:pPr>
              <a:lnSpc>
                <a:spcPct val="80000"/>
              </a:lnSpc>
            </a:pPr>
            <a:r>
              <a:rPr lang="en-US" altLang="zh-TW" sz="2800" i="1" dirty="0">
                <a:latin typeface="Times New Roman" pitchFamily="18" charset="0"/>
              </a:rPr>
              <a:t>Discovery</a:t>
            </a:r>
          </a:p>
          <a:p>
            <a:pPr lvl="1">
              <a:lnSpc>
                <a:spcPct val="80000"/>
              </a:lnSpc>
            </a:pPr>
            <a:r>
              <a:rPr lang="en-US" altLang="zh-TW" sz="2400" dirty="0">
                <a:latin typeface="Times New Roman" pitchFamily="18" charset="0"/>
              </a:rPr>
              <a:t>Estimation </a:t>
            </a:r>
          </a:p>
          <a:p>
            <a:pPr>
              <a:lnSpc>
                <a:spcPct val="80000"/>
              </a:lnSpc>
            </a:pPr>
            <a:r>
              <a:rPr lang="en-US" altLang="zh-TW" sz="2800" i="1" dirty="0">
                <a:latin typeface="Times New Roman" pitchFamily="18" charset="0"/>
              </a:rPr>
              <a:t>Selection</a:t>
            </a:r>
          </a:p>
          <a:p>
            <a:pPr lvl="1">
              <a:lnSpc>
                <a:spcPct val="80000"/>
              </a:lnSpc>
            </a:pPr>
            <a:r>
              <a:rPr lang="en-US" altLang="zh-TW" sz="2400" dirty="0">
                <a:latin typeface="Times New Roman" pitchFamily="18" charset="0"/>
              </a:rPr>
              <a:t>Every peer samples the </a:t>
            </a:r>
            <a:r>
              <a:rPr lang="en-US" altLang="zh-TW" sz="2400" i="1" dirty="0">
                <a:latin typeface="Times New Roman" pitchFamily="18" charset="0"/>
              </a:rPr>
              <a:t>time-to-serve</a:t>
            </a:r>
            <a:r>
              <a:rPr lang="en-US" altLang="zh-TW" sz="2400" dirty="0">
                <a:latin typeface="Times New Roman" pitchFamily="18" charset="0"/>
              </a:rPr>
              <a:t> (TTS) of its neighbors</a:t>
            </a:r>
          </a:p>
          <a:p>
            <a:pPr lvl="1">
              <a:lnSpc>
                <a:spcPct val="80000"/>
              </a:lnSpc>
            </a:pPr>
            <a:r>
              <a:rPr lang="en-US" altLang="zh-TW" sz="2400" dirty="0">
                <a:latin typeface="Times New Roman" pitchFamily="18" charset="0"/>
              </a:rPr>
              <a:t>Requestors organize their data requests so as </a:t>
            </a:r>
            <a:r>
              <a:rPr lang="en-US" altLang="zh-TW" sz="2400" dirty="0" smtClean="0">
                <a:latin typeface="Times New Roman" pitchFamily="18" charset="0"/>
              </a:rPr>
              <a:t>to obtain </a:t>
            </a:r>
            <a:r>
              <a:rPr lang="en-US" altLang="zh-TW" sz="2400" dirty="0">
                <a:latin typeface="Times New Roman" pitchFamily="18" charset="0"/>
              </a:rPr>
              <a:t>tree nodes in the right order</a:t>
            </a:r>
          </a:p>
          <a:p>
            <a:pPr>
              <a:lnSpc>
                <a:spcPct val="80000"/>
              </a:lnSpc>
            </a:pPr>
            <a:endParaRPr lang="en-US" altLang="zh-TW" sz="2800" dirty="0">
              <a:latin typeface="Times New Roman" pitchFamily="18" charset="0"/>
            </a:endParaRPr>
          </a:p>
          <a:p>
            <a:pPr>
              <a:lnSpc>
                <a:spcPct val="80000"/>
              </a:lnSpc>
            </a:pPr>
            <a:r>
              <a:rPr lang="en-US" altLang="zh-TW" sz="2800" dirty="0">
                <a:solidFill>
                  <a:srgbClr val="F42D0C"/>
                </a:solidFill>
                <a:latin typeface="Times New Roman" pitchFamily="18" charset="0"/>
              </a:rPr>
              <a:t>Drawback</a:t>
            </a:r>
            <a:r>
              <a:rPr lang="en-US" altLang="zh-TW" sz="2800" dirty="0">
                <a:latin typeface="Times New Roman" pitchFamily="18" charset="0"/>
              </a:rPr>
              <a:t>: incorrect estimation, congestion</a:t>
            </a:r>
          </a:p>
        </p:txBody>
      </p:sp>
      <p:sp>
        <p:nvSpPr>
          <p:cNvPr id="29" name="頁尾版面配置區 3"/>
          <p:cNvSpPr>
            <a:spLocks noGrp="1"/>
          </p:cNvSpPr>
          <p:nvPr>
            <p:ph type="ftr" sz="quarter" idx="11"/>
          </p:nvPr>
        </p:nvSpPr>
        <p:spPr/>
        <p:txBody>
          <a:bodyPr/>
          <a:lstStyle/>
          <a:p>
            <a:r>
              <a:rPr lang="en-US" altLang="zh-TW"/>
              <a:t>National Central University, Taiwan</a:t>
            </a:r>
          </a:p>
        </p:txBody>
      </p:sp>
      <p:sp>
        <p:nvSpPr>
          <p:cNvPr id="30" name="投影片編號版面配置區 4"/>
          <p:cNvSpPr>
            <a:spLocks noGrp="1"/>
          </p:cNvSpPr>
          <p:nvPr>
            <p:ph type="sldNum" sz="quarter" idx="12"/>
          </p:nvPr>
        </p:nvSpPr>
        <p:spPr/>
        <p:txBody>
          <a:bodyPr/>
          <a:lstStyle/>
          <a:p>
            <a:fld id="{5722F434-CAE0-425A-9586-FB7DC1500D1E}" type="slidenum">
              <a:rPr lang="en-US" altLang="zh-TW"/>
              <a:pPr/>
              <a:t>39</a:t>
            </a:fld>
            <a:endParaRPr lang="en-US" altLang="zh-TW"/>
          </a:p>
        </p:txBody>
      </p:sp>
      <p:grpSp>
        <p:nvGrpSpPr>
          <p:cNvPr id="2" name="Group 4"/>
          <p:cNvGrpSpPr>
            <a:grpSpLocks/>
          </p:cNvGrpSpPr>
          <p:nvPr/>
        </p:nvGrpSpPr>
        <p:grpSpPr bwMode="auto">
          <a:xfrm>
            <a:off x="6804025" y="2349500"/>
            <a:ext cx="288925" cy="2159000"/>
            <a:chOff x="4422" y="1344"/>
            <a:chExt cx="182" cy="1360"/>
          </a:xfrm>
        </p:grpSpPr>
        <p:sp>
          <p:nvSpPr>
            <p:cNvPr id="97285" name="Rectangle 5"/>
            <p:cNvSpPr>
              <a:spLocks noChangeArrowheads="1"/>
            </p:cNvSpPr>
            <p:nvPr/>
          </p:nvSpPr>
          <p:spPr bwMode="auto">
            <a:xfrm>
              <a:off x="4423" y="1344"/>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97286" name="Rectangle 6"/>
            <p:cNvSpPr>
              <a:spLocks noChangeArrowheads="1"/>
            </p:cNvSpPr>
            <p:nvPr/>
          </p:nvSpPr>
          <p:spPr bwMode="auto">
            <a:xfrm>
              <a:off x="4423" y="1480"/>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97287" name="Rectangle 7"/>
            <p:cNvSpPr>
              <a:spLocks noChangeArrowheads="1"/>
            </p:cNvSpPr>
            <p:nvPr/>
          </p:nvSpPr>
          <p:spPr bwMode="auto">
            <a:xfrm>
              <a:off x="4423" y="1616"/>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97288" name="Rectangle 8"/>
            <p:cNvSpPr>
              <a:spLocks noChangeArrowheads="1"/>
            </p:cNvSpPr>
            <p:nvPr/>
          </p:nvSpPr>
          <p:spPr bwMode="auto">
            <a:xfrm>
              <a:off x="4423" y="1752"/>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97289" name="Rectangle 9"/>
            <p:cNvSpPr>
              <a:spLocks noChangeArrowheads="1"/>
            </p:cNvSpPr>
            <p:nvPr/>
          </p:nvSpPr>
          <p:spPr bwMode="auto">
            <a:xfrm>
              <a:off x="4423" y="1888"/>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97290" name="Rectangle 10"/>
            <p:cNvSpPr>
              <a:spLocks noChangeArrowheads="1"/>
            </p:cNvSpPr>
            <p:nvPr/>
          </p:nvSpPr>
          <p:spPr bwMode="auto">
            <a:xfrm>
              <a:off x="4423" y="2024"/>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97291" name="Rectangle 11"/>
            <p:cNvSpPr>
              <a:spLocks noChangeArrowheads="1"/>
            </p:cNvSpPr>
            <p:nvPr/>
          </p:nvSpPr>
          <p:spPr bwMode="auto">
            <a:xfrm>
              <a:off x="4422" y="2160"/>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97292" name="Rectangle 12"/>
            <p:cNvSpPr>
              <a:spLocks noChangeArrowheads="1"/>
            </p:cNvSpPr>
            <p:nvPr/>
          </p:nvSpPr>
          <p:spPr bwMode="auto">
            <a:xfrm>
              <a:off x="4422" y="2296"/>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97293" name="Rectangle 13"/>
            <p:cNvSpPr>
              <a:spLocks noChangeArrowheads="1"/>
            </p:cNvSpPr>
            <p:nvPr/>
          </p:nvSpPr>
          <p:spPr bwMode="auto">
            <a:xfrm>
              <a:off x="4422" y="2432"/>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sp>
          <p:nvSpPr>
            <p:cNvPr id="97294" name="Rectangle 14"/>
            <p:cNvSpPr>
              <a:spLocks noChangeArrowheads="1"/>
            </p:cNvSpPr>
            <p:nvPr/>
          </p:nvSpPr>
          <p:spPr bwMode="auto">
            <a:xfrm>
              <a:off x="4422" y="2568"/>
              <a:ext cx="181" cy="136"/>
            </a:xfrm>
            <a:prstGeom prst="rect">
              <a:avLst/>
            </a:prstGeom>
            <a:solidFill>
              <a:schemeClr val="accent1"/>
            </a:solidFill>
            <a:ln w="9525">
              <a:solidFill>
                <a:schemeClr val="tx1"/>
              </a:solidFill>
              <a:miter lim="800000"/>
              <a:headEnd/>
              <a:tailEnd/>
            </a:ln>
            <a:effectLst/>
          </p:spPr>
          <p:txBody>
            <a:bodyPr wrap="none" anchor="ctr"/>
            <a:lstStyle/>
            <a:p>
              <a:endParaRPr lang="zh-TW" altLang="en-US"/>
            </a:p>
          </p:txBody>
        </p:sp>
      </p:grpSp>
      <p:sp>
        <p:nvSpPr>
          <p:cNvPr id="97295" name="Rectangle 15"/>
          <p:cNvSpPr>
            <a:spLocks noChangeArrowheads="1"/>
          </p:cNvSpPr>
          <p:nvPr/>
        </p:nvSpPr>
        <p:spPr bwMode="auto">
          <a:xfrm>
            <a:off x="8172450" y="2420938"/>
            <a:ext cx="287338" cy="215900"/>
          </a:xfrm>
          <a:prstGeom prst="rect">
            <a:avLst/>
          </a:prstGeom>
          <a:solidFill>
            <a:srgbClr val="FF0000"/>
          </a:solidFill>
          <a:ln w="9525">
            <a:solidFill>
              <a:schemeClr val="tx1"/>
            </a:solidFill>
            <a:miter lim="800000"/>
            <a:headEnd/>
            <a:tailEnd/>
          </a:ln>
          <a:effectLst/>
        </p:spPr>
        <p:txBody>
          <a:bodyPr wrap="none" anchor="ctr"/>
          <a:lstStyle/>
          <a:p>
            <a:endParaRPr lang="zh-TW" altLang="en-US"/>
          </a:p>
        </p:txBody>
      </p:sp>
      <p:sp>
        <p:nvSpPr>
          <p:cNvPr id="97296" name="Rectangle 16"/>
          <p:cNvSpPr>
            <a:spLocks noChangeArrowheads="1"/>
          </p:cNvSpPr>
          <p:nvPr/>
        </p:nvSpPr>
        <p:spPr bwMode="auto">
          <a:xfrm>
            <a:off x="8172450" y="2636838"/>
            <a:ext cx="287338" cy="215900"/>
          </a:xfrm>
          <a:prstGeom prst="rect">
            <a:avLst/>
          </a:prstGeom>
          <a:solidFill>
            <a:srgbClr val="FF0000"/>
          </a:solidFill>
          <a:ln w="9525">
            <a:solidFill>
              <a:schemeClr val="tx1"/>
            </a:solidFill>
            <a:miter lim="800000"/>
            <a:headEnd/>
            <a:tailEnd/>
          </a:ln>
          <a:effectLst/>
        </p:spPr>
        <p:txBody>
          <a:bodyPr wrap="none" anchor="ctr"/>
          <a:lstStyle/>
          <a:p>
            <a:endParaRPr lang="zh-TW" altLang="en-US"/>
          </a:p>
        </p:txBody>
      </p:sp>
      <p:sp>
        <p:nvSpPr>
          <p:cNvPr id="97297" name="Rectangle 17"/>
          <p:cNvSpPr>
            <a:spLocks noChangeArrowheads="1"/>
          </p:cNvSpPr>
          <p:nvPr/>
        </p:nvSpPr>
        <p:spPr bwMode="auto">
          <a:xfrm>
            <a:off x="8172450" y="2852738"/>
            <a:ext cx="287338" cy="215900"/>
          </a:xfrm>
          <a:prstGeom prst="rect">
            <a:avLst/>
          </a:prstGeom>
          <a:solidFill>
            <a:srgbClr val="FF0000"/>
          </a:solidFill>
          <a:ln w="9525">
            <a:solidFill>
              <a:schemeClr val="tx1"/>
            </a:solidFill>
            <a:miter lim="800000"/>
            <a:headEnd/>
            <a:tailEnd/>
          </a:ln>
          <a:effectLst/>
        </p:spPr>
        <p:txBody>
          <a:bodyPr wrap="none" anchor="ctr"/>
          <a:lstStyle/>
          <a:p>
            <a:endParaRPr lang="zh-TW" altLang="en-US"/>
          </a:p>
        </p:txBody>
      </p:sp>
      <p:sp>
        <p:nvSpPr>
          <p:cNvPr id="97298" name="Rectangle 18"/>
          <p:cNvSpPr>
            <a:spLocks noChangeArrowheads="1"/>
          </p:cNvSpPr>
          <p:nvPr/>
        </p:nvSpPr>
        <p:spPr bwMode="auto">
          <a:xfrm>
            <a:off x="8172450" y="3068638"/>
            <a:ext cx="287338" cy="215900"/>
          </a:xfrm>
          <a:prstGeom prst="rect">
            <a:avLst/>
          </a:prstGeom>
          <a:solidFill>
            <a:srgbClr val="FF0000"/>
          </a:solidFill>
          <a:ln w="9525">
            <a:solidFill>
              <a:schemeClr val="tx1"/>
            </a:solidFill>
            <a:miter lim="800000"/>
            <a:headEnd/>
            <a:tailEnd/>
          </a:ln>
          <a:effectLst/>
        </p:spPr>
        <p:txBody>
          <a:bodyPr wrap="none" anchor="ctr"/>
          <a:lstStyle/>
          <a:p>
            <a:endParaRPr lang="zh-TW" altLang="en-US"/>
          </a:p>
        </p:txBody>
      </p:sp>
      <p:sp>
        <p:nvSpPr>
          <p:cNvPr id="97299" name="Rectangle 19"/>
          <p:cNvSpPr>
            <a:spLocks noChangeArrowheads="1"/>
          </p:cNvSpPr>
          <p:nvPr/>
        </p:nvSpPr>
        <p:spPr bwMode="auto">
          <a:xfrm>
            <a:off x="8172450" y="3284538"/>
            <a:ext cx="287338" cy="215900"/>
          </a:xfrm>
          <a:prstGeom prst="rect">
            <a:avLst/>
          </a:prstGeom>
          <a:solidFill>
            <a:srgbClr val="FF0000"/>
          </a:solidFill>
          <a:ln w="9525">
            <a:solidFill>
              <a:schemeClr val="tx1"/>
            </a:solidFill>
            <a:miter lim="800000"/>
            <a:headEnd/>
            <a:tailEnd/>
          </a:ln>
          <a:effectLst/>
        </p:spPr>
        <p:txBody>
          <a:bodyPr wrap="none" anchor="ctr"/>
          <a:lstStyle/>
          <a:p>
            <a:endParaRPr lang="zh-TW" altLang="en-US"/>
          </a:p>
        </p:txBody>
      </p:sp>
      <p:sp>
        <p:nvSpPr>
          <p:cNvPr id="97300" name="Rectangle 20"/>
          <p:cNvSpPr>
            <a:spLocks noChangeArrowheads="1"/>
          </p:cNvSpPr>
          <p:nvPr/>
        </p:nvSpPr>
        <p:spPr bwMode="auto">
          <a:xfrm>
            <a:off x="8172450" y="3500438"/>
            <a:ext cx="287338" cy="215900"/>
          </a:xfrm>
          <a:prstGeom prst="rect">
            <a:avLst/>
          </a:prstGeom>
          <a:solidFill>
            <a:srgbClr val="FF0000"/>
          </a:solidFill>
          <a:ln w="9525">
            <a:solidFill>
              <a:schemeClr val="tx1"/>
            </a:solidFill>
            <a:miter lim="800000"/>
            <a:headEnd/>
            <a:tailEnd/>
          </a:ln>
          <a:effectLst/>
        </p:spPr>
        <p:txBody>
          <a:bodyPr wrap="none" anchor="ctr"/>
          <a:lstStyle/>
          <a:p>
            <a:endParaRPr lang="zh-TW" altLang="en-US"/>
          </a:p>
        </p:txBody>
      </p:sp>
      <p:sp>
        <p:nvSpPr>
          <p:cNvPr id="97301" name="Text Box 21"/>
          <p:cNvSpPr txBox="1">
            <a:spLocks noChangeArrowheads="1"/>
          </p:cNvSpPr>
          <p:nvPr/>
        </p:nvSpPr>
        <p:spPr bwMode="auto">
          <a:xfrm>
            <a:off x="6400800" y="1700213"/>
            <a:ext cx="1081088" cy="366712"/>
          </a:xfrm>
          <a:prstGeom prst="rect">
            <a:avLst/>
          </a:prstGeom>
          <a:noFill/>
          <a:ln w="9525">
            <a:noFill/>
            <a:miter lim="800000"/>
            <a:headEnd/>
            <a:tailEnd/>
          </a:ln>
          <a:effectLst/>
        </p:spPr>
        <p:txBody>
          <a:bodyPr anchor="ctr">
            <a:spAutoFit/>
          </a:bodyPr>
          <a:lstStyle/>
          <a:p>
            <a:r>
              <a:rPr lang="en-US" altLang="zh-TW" b="1">
                <a:latin typeface="Times New Roman" pitchFamily="18" charset="0"/>
              </a:rPr>
              <a:t>Requests</a:t>
            </a:r>
          </a:p>
        </p:txBody>
      </p:sp>
      <p:sp>
        <p:nvSpPr>
          <p:cNvPr id="97302" name="Text Box 22"/>
          <p:cNvSpPr txBox="1">
            <a:spLocks noChangeArrowheads="1"/>
          </p:cNvSpPr>
          <p:nvPr/>
        </p:nvSpPr>
        <p:spPr bwMode="auto">
          <a:xfrm>
            <a:off x="7667625" y="1693863"/>
            <a:ext cx="1289050" cy="366712"/>
          </a:xfrm>
          <a:prstGeom prst="rect">
            <a:avLst/>
          </a:prstGeom>
          <a:noFill/>
          <a:ln w="9525">
            <a:noFill/>
            <a:miter lim="800000"/>
            <a:headEnd/>
            <a:tailEnd/>
          </a:ln>
          <a:effectLst/>
        </p:spPr>
        <p:txBody>
          <a:bodyPr wrap="none">
            <a:spAutoFit/>
          </a:bodyPr>
          <a:lstStyle/>
          <a:p>
            <a:r>
              <a:rPr lang="en-US" altLang="zh-TW" b="1">
                <a:latin typeface="Times New Roman" pitchFamily="18" charset="0"/>
              </a:rPr>
              <a:t>Candidates</a:t>
            </a:r>
          </a:p>
        </p:txBody>
      </p:sp>
      <p:sp>
        <p:nvSpPr>
          <p:cNvPr id="97303" name="Rectangle 23"/>
          <p:cNvSpPr>
            <a:spLocks noChangeArrowheads="1"/>
          </p:cNvSpPr>
          <p:nvPr/>
        </p:nvSpPr>
        <p:spPr bwMode="auto">
          <a:xfrm>
            <a:off x="6659563" y="2205038"/>
            <a:ext cx="576262" cy="576262"/>
          </a:xfrm>
          <a:prstGeom prst="rect">
            <a:avLst/>
          </a:prstGeom>
          <a:noFill/>
          <a:ln w="28575">
            <a:solidFill>
              <a:srgbClr val="FF0000"/>
            </a:solidFill>
            <a:prstDash val="dashDot"/>
            <a:miter lim="800000"/>
            <a:headEnd/>
            <a:tailEnd/>
          </a:ln>
          <a:effectLst/>
        </p:spPr>
        <p:txBody>
          <a:bodyPr wrap="none" anchor="ctr"/>
          <a:lstStyle/>
          <a:p>
            <a:endParaRPr lang="zh-TW" altLang="en-US"/>
          </a:p>
        </p:txBody>
      </p:sp>
      <p:sp>
        <p:nvSpPr>
          <p:cNvPr id="97304" name="Line 24"/>
          <p:cNvSpPr>
            <a:spLocks noChangeShapeType="1"/>
          </p:cNvSpPr>
          <p:nvPr/>
        </p:nvSpPr>
        <p:spPr bwMode="auto">
          <a:xfrm>
            <a:off x="7308850" y="2520950"/>
            <a:ext cx="719138" cy="0"/>
          </a:xfrm>
          <a:prstGeom prst="line">
            <a:avLst/>
          </a:prstGeom>
          <a:noFill/>
          <a:ln w="28575">
            <a:solidFill>
              <a:srgbClr val="FF0000"/>
            </a:solidFill>
            <a:round/>
            <a:headEnd/>
            <a:tailEnd type="triangle" w="med" len="med"/>
          </a:ln>
          <a:effectLst/>
        </p:spPr>
        <p:txBody>
          <a:bodyPr/>
          <a:lstStyle/>
          <a:p>
            <a:endParaRPr lang="zh-TW" altLang="en-US"/>
          </a:p>
        </p:txBody>
      </p:sp>
      <p:sp>
        <p:nvSpPr>
          <p:cNvPr id="97305" name="Rectangle 25"/>
          <p:cNvSpPr>
            <a:spLocks noChangeArrowheads="1"/>
          </p:cNvSpPr>
          <p:nvPr/>
        </p:nvSpPr>
        <p:spPr bwMode="auto">
          <a:xfrm>
            <a:off x="6659563" y="2781300"/>
            <a:ext cx="576262" cy="431800"/>
          </a:xfrm>
          <a:prstGeom prst="rect">
            <a:avLst/>
          </a:prstGeom>
          <a:noFill/>
          <a:ln w="28575">
            <a:solidFill>
              <a:srgbClr val="0000FF"/>
            </a:solidFill>
            <a:prstDash val="dashDot"/>
            <a:miter lim="800000"/>
            <a:headEnd/>
            <a:tailEnd/>
          </a:ln>
          <a:effectLst/>
        </p:spPr>
        <p:txBody>
          <a:bodyPr wrap="none" anchor="ctr"/>
          <a:lstStyle/>
          <a:p>
            <a:endParaRPr lang="zh-TW" altLang="en-US"/>
          </a:p>
        </p:txBody>
      </p:sp>
      <p:sp>
        <p:nvSpPr>
          <p:cNvPr id="97306" name="Line 26"/>
          <p:cNvSpPr>
            <a:spLocks noChangeShapeType="1"/>
          </p:cNvSpPr>
          <p:nvPr/>
        </p:nvSpPr>
        <p:spPr bwMode="auto">
          <a:xfrm flipV="1">
            <a:off x="7308850" y="2781300"/>
            <a:ext cx="719138" cy="215900"/>
          </a:xfrm>
          <a:prstGeom prst="line">
            <a:avLst/>
          </a:prstGeom>
          <a:noFill/>
          <a:ln w="28575">
            <a:solidFill>
              <a:srgbClr val="0000FF"/>
            </a:solidFill>
            <a:round/>
            <a:headEnd/>
            <a:tailEnd type="triangle" w="med" len="med"/>
          </a:ln>
          <a:effectLst/>
        </p:spPr>
        <p:txBody>
          <a:bodyPr/>
          <a:lstStyle/>
          <a:p>
            <a:endParaRPr lang="zh-TW" altLang="en-US"/>
          </a:p>
        </p:txBody>
      </p:sp>
      <p:sp>
        <p:nvSpPr>
          <p:cNvPr id="97307" name="Rectangle 27"/>
          <p:cNvSpPr>
            <a:spLocks noChangeArrowheads="1"/>
          </p:cNvSpPr>
          <p:nvPr/>
        </p:nvSpPr>
        <p:spPr bwMode="auto">
          <a:xfrm>
            <a:off x="6659563" y="3213100"/>
            <a:ext cx="576262" cy="431800"/>
          </a:xfrm>
          <a:prstGeom prst="rect">
            <a:avLst/>
          </a:prstGeom>
          <a:noFill/>
          <a:ln w="28575">
            <a:solidFill>
              <a:srgbClr val="339966"/>
            </a:solidFill>
            <a:prstDash val="dashDot"/>
            <a:miter lim="800000"/>
            <a:headEnd/>
            <a:tailEnd/>
          </a:ln>
          <a:effectLst/>
        </p:spPr>
        <p:txBody>
          <a:bodyPr wrap="none" anchor="ctr"/>
          <a:lstStyle/>
          <a:p>
            <a:endParaRPr lang="zh-TW" altLang="en-US"/>
          </a:p>
        </p:txBody>
      </p:sp>
      <p:sp>
        <p:nvSpPr>
          <p:cNvPr id="97308" name="Line 28"/>
          <p:cNvSpPr>
            <a:spLocks noChangeShapeType="1"/>
          </p:cNvSpPr>
          <p:nvPr/>
        </p:nvSpPr>
        <p:spPr bwMode="auto">
          <a:xfrm flipV="1">
            <a:off x="7308850" y="2997200"/>
            <a:ext cx="719138" cy="431800"/>
          </a:xfrm>
          <a:prstGeom prst="line">
            <a:avLst/>
          </a:prstGeom>
          <a:noFill/>
          <a:ln w="28575">
            <a:solidFill>
              <a:srgbClr val="339966"/>
            </a:solidFill>
            <a:round/>
            <a:headEnd/>
            <a:tailEnd type="triangle" w="med" len="med"/>
          </a:ln>
          <a:effectLst/>
        </p:spPr>
        <p:txBody>
          <a:bodyPr/>
          <a:lstStyle/>
          <a:p>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lgn="ctr"/>
            <a:r>
              <a:rPr lang="en-US" altLang="zh-TW" dirty="0" smtClean="0">
                <a:latin typeface="Arial Unicode MS" pitchFamily="34" charset="-120"/>
                <a:ea typeface="Arial Unicode MS" pitchFamily="34" charset="-120"/>
                <a:cs typeface="Arial Unicode MS" pitchFamily="34" charset="-120"/>
              </a:rPr>
              <a:t>Networked Virtual Environments (NVEs)</a:t>
            </a:r>
            <a:endParaRPr lang="en-US" altLang="zh-TW" dirty="0">
              <a:latin typeface="Arial Unicode MS" pitchFamily="34" charset="-120"/>
              <a:ea typeface="Arial Unicode MS" pitchFamily="34" charset="-120"/>
              <a:cs typeface="Arial Unicode MS" pitchFamily="34" charset="-120"/>
            </a:endParaRPr>
          </a:p>
        </p:txBody>
      </p:sp>
      <p:sp>
        <p:nvSpPr>
          <p:cNvPr id="15363" name="Rectangle 3"/>
          <p:cNvSpPr>
            <a:spLocks noGrp="1" noChangeArrowheads="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NVEs are computer-generated, synthetic virtual worlds with 3D content.</a:t>
            </a:r>
          </a:p>
          <a:p>
            <a:r>
              <a:rPr lang="en-US" altLang="zh-TW" dirty="0" smtClean="0">
                <a:latin typeface="Arial Unicode MS" pitchFamily="34" charset="-120"/>
                <a:ea typeface="Arial Unicode MS" pitchFamily="34" charset="-120"/>
                <a:cs typeface="Arial Unicode MS" pitchFamily="34" charset="-120"/>
              </a:rPr>
              <a:t>Users may interact with each other in NVE via network connections.</a:t>
            </a:r>
            <a:endParaRPr lang="en-US" altLang="zh-TW" dirty="0">
              <a:latin typeface="Arial Unicode MS" pitchFamily="34" charset="-120"/>
              <a:ea typeface="Arial Unicode MS" pitchFamily="34" charset="-120"/>
              <a:cs typeface="Arial Unicode MS" pitchFamily="34" charset="-120"/>
            </a:endParaRPr>
          </a:p>
        </p:txBody>
      </p:sp>
      <p:sp>
        <p:nvSpPr>
          <p:cNvPr id="15"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7" name="投影片編號版面配置區 4"/>
          <p:cNvSpPr>
            <a:spLocks noGrp="1"/>
          </p:cNvSpPr>
          <p:nvPr>
            <p:ph type="sldNum" sz="quarter" idx="12"/>
          </p:nvPr>
        </p:nvSpPr>
        <p:spPr/>
        <p:txBody>
          <a:bodyPr/>
          <a:lstStyle/>
          <a:p>
            <a:fld id="{4624E1FC-9A52-4F70-B371-60DBAF99CE87}" type="slidenum">
              <a:rPr lang="en-US" altLang="zh-TW" smtClean="0">
                <a:latin typeface="Arial Unicode MS" pitchFamily="34" charset="-120"/>
                <a:ea typeface="Arial Unicode MS" pitchFamily="34" charset="-120"/>
                <a:cs typeface="Arial Unicode MS" pitchFamily="34" charset="-120"/>
              </a:rPr>
              <a:pPr/>
              <a:t>4</a:t>
            </a:fld>
            <a:endParaRPr lang="en-US" altLang="zh-TW">
              <a:latin typeface="Arial Unicode MS" pitchFamily="34" charset="-120"/>
              <a:ea typeface="Arial Unicode MS" pitchFamily="34" charset="-120"/>
              <a:cs typeface="Arial Unicode MS" pitchFamily="34" charset="-120"/>
            </a:endParaRPr>
          </a:p>
        </p:txBody>
      </p:sp>
      <p:pic>
        <p:nvPicPr>
          <p:cNvPr id="8" name="Picture 4" descr="p1_wow"/>
          <p:cNvPicPr>
            <a:picLocks noChangeAspect="1" noChangeArrowheads="1"/>
          </p:cNvPicPr>
          <p:nvPr/>
        </p:nvPicPr>
        <p:blipFill>
          <a:blip r:embed="rId3" cstate="print"/>
          <a:srcRect/>
          <a:stretch>
            <a:fillRect/>
          </a:stretch>
        </p:blipFill>
        <p:spPr bwMode="auto">
          <a:xfrm>
            <a:off x="571472" y="3643314"/>
            <a:ext cx="3429024" cy="2571768"/>
          </a:xfrm>
          <a:prstGeom prst="rect">
            <a:avLst/>
          </a:prstGeom>
          <a:noFill/>
          <a:ln w="9525">
            <a:noFill/>
            <a:miter lim="800000"/>
            <a:headEnd/>
            <a:tailEnd/>
          </a:ln>
        </p:spPr>
      </p:pic>
      <p:pic>
        <p:nvPicPr>
          <p:cNvPr id="10" name="Picture 4" descr="secondlife"/>
          <p:cNvPicPr>
            <a:picLocks noChangeAspect="1" noChangeArrowheads="1"/>
          </p:cNvPicPr>
          <p:nvPr/>
        </p:nvPicPr>
        <p:blipFill>
          <a:blip r:embed="rId4" cstate="print"/>
          <a:srcRect/>
          <a:stretch>
            <a:fillRect/>
          </a:stretch>
        </p:blipFill>
        <p:spPr bwMode="auto">
          <a:xfrm>
            <a:off x="4119955" y="3668764"/>
            <a:ext cx="3381003" cy="25463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a:r>
              <a:rPr lang="en-US" altLang="zh-TW" dirty="0" smtClean="0"/>
              <a:t>Two Trends in Virtual Environments (VEs)</a:t>
            </a:r>
            <a:endParaRPr lang="zh-TW" altLang="en-US" dirty="0"/>
          </a:p>
        </p:txBody>
      </p:sp>
      <p:sp>
        <p:nvSpPr>
          <p:cNvPr id="4" name="頁尾版面配置區 3"/>
          <p:cNvSpPr>
            <a:spLocks noGrp="1"/>
          </p:cNvSpPr>
          <p:nvPr>
            <p:ph type="ftr" sz="quarter" idx="11"/>
          </p:nvPr>
        </p:nvSpPr>
        <p:spPr/>
        <p:txBody>
          <a:bodyPr/>
          <a:lstStyle/>
          <a:p>
            <a:r>
              <a:rPr lang="en-US" altLang="zh-TW" smtClean="0"/>
              <a:t>A</a:t>
            </a:r>
            <a:r>
              <a:rPr lang="en-US" altLang="zh-TW" smtClean="0">
                <a:solidFill>
                  <a:schemeClr val="tx1"/>
                </a:solidFill>
              </a:rPr>
              <a:t>daptive </a:t>
            </a:r>
            <a:r>
              <a:rPr lang="en-US" altLang="zh-TW" smtClean="0"/>
              <a:t>C</a:t>
            </a:r>
            <a:r>
              <a:rPr lang="en-US" altLang="zh-TW" smtClean="0">
                <a:solidFill>
                  <a:schemeClr val="tx1"/>
                </a:solidFill>
              </a:rPr>
              <a:t>omputing and </a:t>
            </a:r>
            <a:r>
              <a:rPr lang="en-US" altLang="zh-TW" smtClean="0"/>
              <a:t>N</a:t>
            </a:r>
            <a:r>
              <a:rPr lang="en-US" altLang="zh-TW" smtClean="0">
                <a:solidFill>
                  <a:schemeClr val="tx1"/>
                </a:solidFill>
              </a:rPr>
              <a:t>etworking Laboratory Lab</a:t>
            </a:r>
            <a:endParaRPr lang="en-US" altLang="zh-TW">
              <a:solidFill>
                <a:schemeClr val="tx1"/>
              </a:solidFill>
            </a:endParaRPr>
          </a:p>
        </p:txBody>
      </p:sp>
      <p:sp>
        <p:nvSpPr>
          <p:cNvPr id="5" name="投影片編號版面配置區 4"/>
          <p:cNvSpPr>
            <a:spLocks noGrp="1"/>
          </p:cNvSpPr>
          <p:nvPr>
            <p:ph type="sldNum" sz="quarter" idx="12"/>
          </p:nvPr>
        </p:nvSpPr>
        <p:spPr/>
        <p:txBody>
          <a:bodyPr/>
          <a:lstStyle/>
          <a:p>
            <a:fld id="{EAB884EB-8548-41BD-BD42-DC623E1F5290}" type="slidenum">
              <a:rPr lang="en-US" altLang="zh-TW" smtClean="0"/>
              <a:pPr/>
              <a:t>5</a:t>
            </a:fld>
            <a:endParaRPr lang="en-US" altLang="zh-TW"/>
          </a:p>
        </p:txBody>
      </p:sp>
      <p:sp>
        <p:nvSpPr>
          <p:cNvPr id="7" name="Content Placeholder 2"/>
          <p:cNvSpPr txBox="1">
            <a:spLocks noGrp="1"/>
          </p:cNvSpPr>
          <p:nvPr>
            <p:ph idx="1"/>
          </p:nvPr>
        </p:nvSpPr>
        <p:spPr>
          <a:prstGeom prst="rect">
            <a:avLst/>
          </a:prstGeom>
        </p:spPr>
        <p:txBody>
          <a:bodyPr vert="horz">
            <a:normAutofit/>
          </a:bodyPr>
          <a:lstStyle/>
          <a:p>
            <a:pPr>
              <a:lnSpc>
                <a:spcPct val="77000"/>
              </a:lnSpc>
            </a:pPr>
            <a:r>
              <a:rPr lang="en-US" altLang="zh-TW" dirty="0" smtClean="0"/>
              <a:t>Larger and more dynamic content	</a:t>
            </a:r>
          </a:p>
          <a:p>
            <a:pPr>
              <a:lnSpc>
                <a:spcPct val="77000"/>
              </a:lnSpc>
            </a:pPr>
            <a:endParaRPr lang="en-US" altLang="zh-TW" dirty="0" smtClean="0"/>
          </a:p>
          <a:p>
            <a:pPr>
              <a:lnSpc>
                <a:spcPct val="77000"/>
              </a:lnSpc>
            </a:pPr>
            <a:endParaRPr lang="en-US" altLang="zh-TW" dirty="0" smtClean="0"/>
          </a:p>
          <a:p>
            <a:pPr>
              <a:lnSpc>
                <a:spcPct val="77000"/>
              </a:lnSpc>
            </a:pPr>
            <a:r>
              <a:rPr lang="en-US" altLang="zh-TW" dirty="0" smtClean="0"/>
              <a:t>More worlds</a:t>
            </a:r>
          </a:p>
          <a:p>
            <a:pPr>
              <a:lnSpc>
                <a:spcPct val="77000"/>
              </a:lnSpc>
            </a:pPr>
            <a:endParaRPr lang="en-US" altLang="zh-TW" dirty="0" smtClean="0"/>
          </a:p>
          <a:p>
            <a:pPr>
              <a:lnSpc>
                <a:spcPct val="77000"/>
              </a:lnSpc>
            </a:pPr>
            <a:r>
              <a:rPr lang="en-US" altLang="zh-TW" dirty="0" smtClean="0"/>
              <a:t>For example, in </a:t>
            </a:r>
            <a:r>
              <a:rPr kumimoji="0" lang="en-US" b="0" i="0" u="none" strike="noStrike" kern="1200" cap="none" spc="0" normalizeH="0" baseline="0" noProof="0" dirty="0" smtClean="0">
                <a:ln>
                  <a:noFill/>
                </a:ln>
                <a:solidFill>
                  <a:schemeClr val="tx1"/>
                </a:solidFill>
                <a:effectLst/>
                <a:uLnTx/>
                <a:uFillTx/>
                <a:latin typeface="Arial Unicode MS" pitchFamily="34" charset="-120"/>
                <a:ea typeface="Arial Unicode MS" pitchFamily="34" charset="-120"/>
                <a:cs typeface="Arial Unicode MS" pitchFamily="34" charset="-120"/>
              </a:rPr>
              <a:t>Second Life</a:t>
            </a:r>
          </a:p>
          <a:p>
            <a:pPr lvl="1">
              <a:lnSpc>
                <a:spcPct val="77000"/>
              </a:lnSpc>
            </a:pPr>
            <a:r>
              <a:rPr lang="en-US" altLang="zh-TW" sz="2800" dirty="0" smtClean="0">
                <a:latin typeface="Arial Unicode MS" pitchFamily="34" charset="-120"/>
                <a:ea typeface="Arial Unicode MS" pitchFamily="34" charset="-120"/>
                <a:cs typeface="Arial Unicode MS" pitchFamily="34" charset="-120"/>
              </a:rPr>
              <a:t>there are 37TB 3D content data</a:t>
            </a:r>
          </a:p>
          <a:p>
            <a:pPr lvl="1">
              <a:lnSpc>
                <a:spcPct val="77000"/>
              </a:lnSpc>
            </a:pPr>
            <a:r>
              <a:rPr lang="en-US" altLang="zh-TW" sz="2800" dirty="0" smtClean="0">
                <a:latin typeface="Arial Unicode MS" pitchFamily="34" charset="-120"/>
                <a:ea typeface="Arial Unicode MS" pitchFamily="34" charset="-120"/>
                <a:cs typeface="Arial Unicode MS" pitchFamily="34" charset="-120"/>
              </a:rPr>
              <a:t>there are 14,150 regions in April, 2008.</a:t>
            </a:r>
          </a:p>
          <a:p>
            <a:pPr lvl="1">
              <a:lnSpc>
                <a:spcPct val="77000"/>
              </a:lnSpc>
            </a:pPr>
            <a:endParaRPr lang="en-US" altLang="zh-TW" sz="2000" dirty="0" smtClean="0">
              <a:latin typeface="Arial Unicode MS" pitchFamily="34" charset="-120"/>
              <a:ea typeface="Arial Unicode MS" pitchFamily="34" charset="-120"/>
              <a:cs typeface="Arial Unicode MS" pitchFamily="34" charset="-120"/>
            </a:endParaRPr>
          </a:p>
          <a:p>
            <a:pPr>
              <a:lnSpc>
                <a:spcPct val="77000"/>
              </a:lnSpc>
            </a:pPr>
            <a:r>
              <a:rPr lang="en-US" dirty="0" smtClean="0">
                <a:latin typeface="Arial Unicode MS" pitchFamily="34" charset="-120"/>
                <a:ea typeface="Arial Unicode MS" pitchFamily="34" charset="-120"/>
                <a:cs typeface="Arial Unicode MS" pitchFamily="34" charset="-120"/>
              </a:rPr>
              <a:t>The 3D streaming technique arises due to this trend.</a:t>
            </a:r>
            <a:endParaRPr kumimoji="0" lang="en-US" b="0" i="0" u="none" strike="noStrike" kern="1200" cap="none" spc="0" normalizeH="0" baseline="0" noProof="0" dirty="0" smtClean="0">
              <a:ln>
                <a:noFill/>
              </a:ln>
              <a:solidFill>
                <a:schemeClr val="tx1"/>
              </a:solidFill>
              <a:effectLst/>
              <a:uLnTx/>
              <a:uFillTx/>
              <a:latin typeface="Arial Unicode MS" pitchFamily="34" charset="-120"/>
              <a:ea typeface="Arial Unicode MS" pitchFamily="34" charset="-120"/>
              <a:cs typeface="Arial Unicode MS" pitchFamily="34" charset="-120"/>
            </a:endParaRPr>
          </a:p>
          <a:p>
            <a:pPr marL="274320" indent="-274320">
              <a:spcBef>
                <a:spcPts val="580"/>
              </a:spcBef>
              <a:buSzPct val="85000"/>
              <a:buFont typeface="Wingdings 2"/>
              <a:buChar char=""/>
              <a:defRPr/>
            </a:pPr>
            <a:endParaRPr lang="en-US" altLang="zh-TW" sz="2600" dirty="0" smtClean="0">
              <a:latin typeface="Arial Unicode MS" pitchFamily="34" charset="-120"/>
              <a:ea typeface="Arial Unicode MS" pitchFamily="34" charset="-120"/>
              <a:cs typeface="Arial Unicode MS" pitchFamily="34" charset="-120"/>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None/>
              <a:tabLst/>
              <a:defRPr/>
            </a:pPr>
            <a:endParaRPr kumimoji="0" lang="en-US" sz="2600" b="0" i="0" u="none" strike="noStrike" kern="1200" cap="none" spc="0" normalizeH="0" baseline="0" noProof="0" dirty="0" smtClean="0">
              <a:ln>
                <a:noFill/>
              </a:ln>
              <a:solidFill>
                <a:schemeClr val="tx1"/>
              </a:solidFill>
              <a:effectLst/>
              <a:uLnTx/>
              <a:uFillTx/>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anim calcmode="lin" valueType="num">
                                      <p:cBhvr additive="base">
                                        <p:cTn id="1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 calcmode="lin" valueType="num">
                                      <p:cBhvr additive="base">
                                        <p:cTn id="1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anim calcmode="lin" valueType="num">
                                      <p:cBhvr additive="base">
                                        <p:cTn id="2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anim calcmode="lin" valueType="num">
                                      <p:cBhvr additive="base">
                                        <p:cTn id="25"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9" end="9"/>
                                            </p:txEl>
                                          </p:spTgt>
                                        </p:tgtEl>
                                        <p:attrNameLst>
                                          <p:attrName>style.visibility</p:attrName>
                                        </p:attrNameLst>
                                      </p:cBhvr>
                                      <p:to>
                                        <p:strVal val="visible"/>
                                      </p:to>
                                    </p:set>
                                    <p:anim calcmode="lin" valueType="num">
                                      <p:cBhvr additive="base">
                                        <p:cTn id="31"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Autofit/>
          </a:bodyPr>
          <a:lstStyle/>
          <a:p>
            <a:pPr algn="ctr"/>
            <a:r>
              <a:rPr lang="en-US" altLang="zh-TW" sz="4000" dirty="0" smtClean="0">
                <a:latin typeface="Arial Unicode MS" pitchFamily="34" charset="-120"/>
                <a:ea typeface="Arial Unicode MS" pitchFamily="34" charset="-120"/>
                <a:cs typeface="Arial Unicode MS" pitchFamily="34" charset="-120"/>
              </a:rPr>
              <a:t>Types of NVE Content Distribution</a:t>
            </a:r>
            <a:endParaRPr lang="en-US" altLang="zh-TW" sz="4000" dirty="0">
              <a:latin typeface="Arial Unicode MS" pitchFamily="34" charset="-120"/>
              <a:ea typeface="Arial Unicode MS" pitchFamily="34" charset="-120"/>
              <a:cs typeface="Arial Unicode MS" pitchFamily="34" charset="-120"/>
            </a:endParaRPr>
          </a:p>
        </p:txBody>
      </p:sp>
      <p:sp>
        <p:nvSpPr>
          <p:cNvPr id="73731" name="Rectangle 3"/>
          <p:cNvSpPr>
            <a:spLocks noGrp="1" noChangeArrowheads="1"/>
          </p:cNvSpPr>
          <p:nvPr>
            <p:ph idx="1"/>
          </p:nvPr>
        </p:nvSpPr>
        <p:spPr/>
        <p:txBody>
          <a:bodyPr>
            <a:normAutofit/>
          </a:bodyPr>
          <a:lstStyle/>
          <a:p>
            <a:r>
              <a:rPr lang="en-US" altLang="zh-TW" dirty="0" smtClean="0">
                <a:latin typeface="Arial Unicode MS" pitchFamily="34" charset="-120"/>
                <a:ea typeface="Arial Unicode MS" pitchFamily="34" charset="-120"/>
                <a:cs typeface="Arial Unicode MS" pitchFamily="34" charset="-120"/>
              </a:rPr>
              <a:t>Complete Installation</a:t>
            </a:r>
          </a:p>
          <a:p>
            <a:pPr lvl="1"/>
            <a:r>
              <a:rPr lang="en-US" altLang="zh-TW" dirty="0" smtClean="0">
                <a:latin typeface="Arial Unicode MS" pitchFamily="34" charset="-120"/>
                <a:ea typeface="Arial Unicode MS" pitchFamily="34" charset="-120"/>
                <a:cs typeface="Arial Unicode MS" pitchFamily="34" charset="-120"/>
              </a:rPr>
              <a:t>Users acquire and install all content before rendering</a:t>
            </a:r>
          </a:p>
          <a:p>
            <a:pPr lvl="1"/>
            <a:r>
              <a:rPr lang="en-US" altLang="zh-TW" dirty="0" smtClean="0">
                <a:latin typeface="Arial Unicode MS" pitchFamily="34" charset="-120"/>
                <a:ea typeface="Arial Unicode MS" pitchFamily="34" charset="-120"/>
                <a:cs typeface="Arial Unicode MS" pitchFamily="34" charset="-120"/>
              </a:rPr>
              <a:t>World of </a:t>
            </a:r>
            <a:r>
              <a:rPr lang="en-US" altLang="zh-TW" dirty="0" err="1" smtClean="0">
                <a:latin typeface="Arial Unicode MS" pitchFamily="34" charset="-120"/>
                <a:ea typeface="Arial Unicode MS" pitchFamily="34" charset="-120"/>
                <a:cs typeface="Arial Unicode MS" pitchFamily="34" charset="-120"/>
              </a:rPr>
              <a:t>Warcraft</a:t>
            </a:r>
            <a:r>
              <a:rPr lang="en-US" altLang="zh-TW" dirty="0" smtClean="0">
                <a:latin typeface="Arial Unicode MS" pitchFamily="34" charset="-120"/>
                <a:ea typeface="Arial Unicode MS" pitchFamily="34" charset="-120"/>
                <a:cs typeface="Arial Unicode MS" pitchFamily="34" charset="-120"/>
              </a:rPr>
              <a:t> (</a:t>
            </a:r>
            <a:r>
              <a:rPr lang="en-US" altLang="zh-TW" dirty="0" err="1" smtClean="0">
                <a:latin typeface="Arial Unicode MS" pitchFamily="34" charset="-120"/>
                <a:ea typeface="Arial Unicode MS" pitchFamily="34" charset="-120"/>
                <a:cs typeface="Arial Unicode MS" pitchFamily="34" charset="-120"/>
              </a:rPr>
              <a:t>WoW</a:t>
            </a:r>
            <a:r>
              <a:rPr lang="en-US" altLang="zh-TW" dirty="0" smtClean="0">
                <a:latin typeface="Arial Unicode MS" pitchFamily="34" charset="-120"/>
                <a:ea typeface="Arial Unicode MS" pitchFamily="34" charset="-120"/>
                <a:cs typeface="Arial Unicode MS" pitchFamily="34" charset="-120"/>
              </a:rPr>
              <a:t>): </a:t>
            </a:r>
            <a:r>
              <a:rPr lang="en-US" altLang="zh-TW" b="1" dirty="0" smtClean="0">
                <a:latin typeface="Arial Unicode MS" pitchFamily="34" charset="-120"/>
                <a:ea typeface="Arial Unicode MS" pitchFamily="34" charset="-120"/>
                <a:cs typeface="Arial Unicode MS" pitchFamily="34" charset="-120"/>
              </a:rPr>
              <a:t>8 GB</a:t>
            </a:r>
          </a:p>
          <a:p>
            <a:pPr lvl="2"/>
            <a:endParaRPr lang="en-US" altLang="zh-TW"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3D Streaming</a:t>
            </a:r>
          </a:p>
          <a:p>
            <a:pPr lvl="1"/>
            <a:r>
              <a:rPr lang="en-US" altLang="zh-TW" dirty="0" smtClean="0">
                <a:latin typeface="Arial Unicode MS" pitchFamily="34" charset="-120"/>
                <a:ea typeface="Arial Unicode MS" pitchFamily="34" charset="-120"/>
                <a:cs typeface="Arial Unicode MS" pitchFamily="34" charset="-120"/>
              </a:rPr>
              <a:t>Users </a:t>
            </a:r>
            <a:r>
              <a:rPr lang="en-US" altLang="zh-TW" dirty="0" smtClean="0">
                <a:solidFill>
                  <a:srgbClr val="FF0000"/>
                </a:solidFill>
                <a:latin typeface="Arial Unicode MS" pitchFamily="34" charset="-120"/>
                <a:ea typeface="Arial Unicode MS" pitchFamily="34" charset="-120"/>
                <a:cs typeface="Arial Unicode MS" pitchFamily="34" charset="-120"/>
              </a:rPr>
              <a:t>progressively download </a:t>
            </a:r>
            <a:r>
              <a:rPr lang="en-US" altLang="zh-TW" dirty="0" smtClean="0">
                <a:latin typeface="Arial Unicode MS" pitchFamily="34" charset="-120"/>
                <a:ea typeface="Arial Unicode MS" pitchFamily="34" charset="-120"/>
                <a:cs typeface="Arial Unicode MS" pitchFamily="34" charset="-120"/>
              </a:rPr>
              <a:t>3D content of objects within an </a:t>
            </a:r>
            <a:r>
              <a:rPr lang="en-US" altLang="zh-TW" dirty="0" smtClean="0">
                <a:solidFill>
                  <a:srgbClr val="FF0000"/>
                </a:solidFill>
                <a:latin typeface="Arial Unicode MS" pitchFamily="34" charset="-120"/>
                <a:ea typeface="Arial Unicode MS" pitchFamily="34" charset="-120"/>
                <a:cs typeface="Arial Unicode MS" pitchFamily="34" charset="-120"/>
              </a:rPr>
              <a:t>area of interest (AOI)</a:t>
            </a:r>
            <a:r>
              <a:rPr lang="en-US" altLang="zh-TW" dirty="0" smtClean="0">
                <a:latin typeface="Arial Unicode MS" pitchFamily="34" charset="-120"/>
                <a:ea typeface="Arial Unicode MS" pitchFamily="34" charset="-120"/>
                <a:cs typeface="Arial Unicode MS" pitchFamily="34" charset="-120"/>
              </a:rPr>
              <a:t> when rendering </a:t>
            </a:r>
          </a:p>
          <a:p>
            <a:pPr lvl="1"/>
            <a:r>
              <a:rPr lang="en-US" altLang="zh-TW" dirty="0" smtClean="0">
                <a:latin typeface="Arial Unicode MS" pitchFamily="34" charset="-120"/>
                <a:ea typeface="Arial Unicode MS" pitchFamily="34" charset="-120"/>
                <a:cs typeface="Arial Unicode MS" pitchFamily="34" charset="-120"/>
              </a:rPr>
              <a:t>Second Life: First Installation </a:t>
            </a:r>
            <a:r>
              <a:rPr lang="en-US" altLang="zh-TW" b="1" dirty="0" smtClean="0">
                <a:latin typeface="Arial Unicode MS" pitchFamily="34" charset="-120"/>
                <a:ea typeface="Arial Unicode MS" pitchFamily="34" charset="-120"/>
                <a:cs typeface="Arial Unicode MS" pitchFamily="34" charset="-120"/>
              </a:rPr>
              <a:t>22MB</a:t>
            </a:r>
          </a:p>
        </p:txBody>
      </p:sp>
      <p:sp>
        <p:nvSpPr>
          <p:cNvPr id="11"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12DEAA19-6E66-43C4-A450-C259EA27796B}" type="slidenum">
              <a:rPr lang="en-US" altLang="zh-TW" smtClean="0">
                <a:latin typeface="Arial Unicode MS" pitchFamily="34" charset="-120"/>
                <a:ea typeface="Arial Unicode MS" pitchFamily="34" charset="-120"/>
                <a:cs typeface="Arial Unicode MS" pitchFamily="34" charset="-120"/>
              </a:rPr>
              <a:pPr/>
              <a:t>6</a:t>
            </a:fld>
            <a:endParaRPr lang="en-US" altLang="zh-TW" dirty="0">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a:bodyPr>
          <a:lstStyle/>
          <a:p>
            <a:r>
              <a:rPr lang="en-US" altLang="zh-TW" dirty="0" smtClean="0">
                <a:latin typeface="Arial Unicode MS" pitchFamily="34" charset="-120"/>
                <a:ea typeface="Arial Unicode MS" pitchFamily="34" charset="-120"/>
                <a:cs typeface="Arial Unicode MS" pitchFamily="34" charset="-120"/>
              </a:rPr>
              <a:t>Progressively Downloading</a:t>
            </a:r>
            <a:endParaRPr lang="en-US" altLang="zh-TW" dirty="0">
              <a:latin typeface="Arial Unicode MS" pitchFamily="34" charset="-120"/>
              <a:ea typeface="Arial Unicode MS" pitchFamily="34" charset="-120"/>
              <a:cs typeface="Arial Unicode MS" pitchFamily="34" charset="-120"/>
            </a:endParaRPr>
          </a:p>
        </p:txBody>
      </p:sp>
      <p:sp>
        <p:nvSpPr>
          <p:cNvPr id="88067" name="Rectangle 3"/>
          <p:cNvSpPr>
            <a:spLocks noGrp="1" noChangeArrowheads="1"/>
          </p:cNvSpPr>
          <p:nvPr>
            <p:ph idx="1"/>
          </p:nvPr>
        </p:nvSpPr>
        <p:spPr>
          <a:xfrm>
            <a:off x="457200" y="1646237"/>
            <a:ext cx="8401080" cy="4526280"/>
          </a:xfrm>
        </p:spPr>
        <p:txBody>
          <a:bodyPr/>
          <a:lstStyle/>
          <a:p>
            <a:pPr marL="292100" lvl="1" indent="-292100">
              <a:spcBef>
                <a:spcPts val="0"/>
              </a:spcBef>
              <a:buClr>
                <a:schemeClr val="accent1"/>
              </a:buClr>
              <a:buSzPct val="70000"/>
              <a:buFont typeface="Wingdings 2"/>
              <a:buChar char=""/>
            </a:pPr>
            <a:r>
              <a:rPr lang="en-US" altLang="zh-TW" sz="2400" dirty="0" smtClean="0">
                <a:latin typeface="Arial Unicode MS" pitchFamily="34" charset="-120"/>
                <a:ea typeface="Arial Unicode MS" pitchFamily="34" charset="-120"/>
                <a:cs typeface="Arial Unicode MS" pitchFamily="34" charset="-120"/>
              </a:rPr>
              <a:t>Model meshes are fragmented into base &amp; refinements</a:t>
            </a:r>
          </a:p>
          <a:p>
            <a:r>
              <a:rPr lang="en-US" altLang="zh-TW" sz="2400" dirty="0" smtClean="0">
                <a:latin typeface="Arial Unicode MS" pitchFamily="34" charset="-120"/>
                <a:ea typeface="Arial Unicode MS" pitchFamily="34" charset="-120"/>
                <a:cs typeface="Arial Unicode MS" pitchFamily="34" charset="-120"/>
              </a:rPr>
              <a:t>Rendering can start without a full download of an object’s data</a:t>
            </a:r>
          </a:p>
          <a:p>
            <a:r>
              <a:rPr lang="en-US" altLang="zh-TW" sz="2400" dirty="0" smtClean="0">
                <a:latin typeface="Arial Unicode MS" pitchFamily="34" charset="-120"/>
                <a:ea typeface="Arial Unicode MS" pitchFamily="34" charset="-120"/>
                <a:cs typeface="Arial Unicode MS" pitchFamily="34" charset="-120"/>
              </a:rPr>
              <a:t>The more are the data, the finer is the rendering</a:t>
            </a:r>
          </a:p>
          <a:p>
            <a:endParaRPr lang="en-US" altLang="zh-TW" dirty="0">
              <a:latin typeface="Arial Unicode MS" pitchFamily="34" charset="-120"/>
              <a:ea typeface="Arial Unicode MS" pitchFamily="34" charset="-120"/>
              <a:cs typeface="Arial Unicode MS" pitchFamily="34" charset="-120"/>
            </a:endParaRPr>
          </a:p>
        </p:txBody>
      </p:sp>
      <p:sp>
        <p:nvSpPr>
          <p:cNvPr id="28"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19" name="投影片編號版面配置區 4"/>
          <p:cNvSpPr>
            <a:spLocks noGrp="1"/>
          </p:cNvSpPr>
          <p:nvPr>
            <p:ph type="sldNum" sz="quarter" idx="12"/>
          </p:nvPr>
        </p:nvSpPr>
        <p:spPr/>
        <p:txBody>
          <a:bodyPr/>
          <a:lstStyle/>
          <a:p>
            <a:fld id="{EB879708-01FD-4B5F-BEC5-AAF9917C409B}" type="slidenum">
              <a:rPr lang="en-US" altLang="zh-TW" smtClean="0">
                <a:latin typeface="Arial Unicode MS" pitchFamily="34" charset="-120"/>
                <a:ea typeface="Arial Unicode MS" pitchFamily="34" charset="-120"/>
                <a:cs typeface="Arial Unicode MS" pitchFamily="34" charset="-120"/>
              </a:rPr>
              <a:pPr/>
              <a:t>7</a:t>
            </a:fld>
            <a:endParaRPr lang="en-US" altLang="zh-TW">
              <a:latin typeface="Arial Unicode MS" pitchFamily="34" charset="-120"/>
              <a:ea typeface="Arial Unicode MS" pitchFamily="34" charset="-120"/>
              <a:cs typeface="Arial Unicode MS" pitchFamily="34" charset="-120"/>
            </a:endParaRPr>
          </a:p>
        </p:txBody>
      </p:sp>
      <p:sp>
        <p:nvSpPr>
          <p:cNvPr id="88069" name="Line 5"/>
          <p:cNvSpPr>
            <a:spLocks noChangeShapeType="1"/>
          </p:cNvSpPr>
          <p:nvPr/>
        </p:nvSpPr>
        <p:spPr bwMode="auto">
          <a:xfrm>
            <a:off x="2987675" y="4146550"/>
            <a:ext cx="1223963" cy="0"/>
          </a:xfrm>
          <a:prstGeom prst="line">
            <a:avLst/>
          </a:prstGeom>
          <a:noFill/>
          <a:ln w="38100">
            <a:solidFill>
              <a:schemeClr val="tx1"/>
            </a:solidFill>
            <a:round/>
            <a:headEnd/>
            <a:tailEnd type="triangle" w="med" len="med"/>
          </a:ln>
          <a:effectLst/>
        </p:spPr>
        <p:txBody>
          <a:bodyPr/>
          <a:lstStyle/>
          <a:p>
            <a:endParaRPr lang="zh-TW" altLang="en-US">
              <a:latin typeface="Arial Unicode MS" pitchFamily="34" charset="-120"/>
              <a:ea typeface="Arial Unicode MS" pitchFamily="34" charset="-120"/>
              <a:cs typeface="Arial Unicode MS" pitchFamily="34" charset="-120"/>
            </a:endParaRPr>
          </a:p>
        </p:txBody>
      </p:sp>
      <p:sp>
        <p:nvSpPr>
          <p:cNvPr id="88070" name="Rectangle 6"/>
          <p:cNvSpPr>
            <a:spLocks noChangeArrowheads="1"/>
          </p:cNvSpPr>
          <p:nvPr/>
        </p:nvSpPr>
        <p:spPr bwMode="auto">
          <a:xfrm>
            <a:off x="4500563" y="4003675"/>
            <a:ext cx="863600" cy="358775"/>
          </a:xfrm>
          <a:prstGeom prst="rect">
            <a:avLst/>
          </a:prstGeom>
          <a:solidFill>
            <a:srgbClr val="00FF00"/>
          </a:solidFill>
          <a:ln w="9525">
            <a:solidFill>
              <a:schemeClr val="tx1"/>
            </a:solidFill>
            <a:miter lim="800000"/>
            <a:headEnd/>
            <a:tailEnd/>
          </a:ln>
          <a:effectLst/>
        </p:spPr>
        <p:txBody>
          <a:bodyPr wrap="none" anchor="ctr"/>
          <a:lstStyle/>
          <a:p>
            <a:pPr algn="ctr"/>
            <a:r>
              <a:rPr lang="en-US" altLang="zh-TW">
                <a:latin typeface="Arial Unicode MS" pitchFamily="34" charset="-120"/>
                <a:ea typeface="Arial Unicode MS" pitchFamily="34" charset="-120"/>
                <a:cs typeface="Arial Unicode MS" pitchFamily="34" charset="-120"/>
              </a:rPr>
              <a:t>Base</a:t>
            </a:r>
          </a:p>
        </p:txBody>
      </p:sp>
      <p:sp>
        <p:nvSpPr>
          <p:cNvPr id="88071" name="Rectangle 7"/>
          <p:cNvSpPr>
            <a:spLocks noChangeArrowheads="1"/>
          </p:cNvSpPr>
          <p:nvPr/>
        </p:nvSpPr>
        <p:spPr bwMode="auto">
          <a:xfrm>
            <a:off x="5724525" y="4003675"/>
            <a:ext cx="431800" cy="358775"/>
          </a:xfrm>
          <a:prstGeom prst="rect">
            <a:avLst/>
          </a:prstGeom>
          <a:solidFill>
            <a:srgbClr val="FFCC00"/>
          </a:solidFill>
          <a:ln w="9525">
            <a:solidFill>
              <a:schemeClr val="tx1"/>
            </a:solidFill>
            <a:miter lim="800000"/>
            <a:headEnd/>
            <a:tailEnd/>
          </a:ln>
          <a:effectLst/>
        </p:spPr>
        <p:txBody>
          <a:bodyPr wrap="none" anchor="ctr"/>
          <a:lstStyle/>
          <a:p>
            <a:pPr algn="ctr"/>
            <a:r>
              <a:rPr lang="en-US" altLang="zh-TW">
                <a:latin typeface="Arial Unicode MS" pitchFamily="34" charset="-120"/>
                <a:ea typeface="Arial Unicode MS" pitchFamily="34" charset="-120"/>
                <a:cs typeface="Arial Unicode MS" pitchFamily="34" charset="-120"/>
              </a:rPr>
              <a:t>1</a:t>
            </a:r>
          </a:p>
        </p:txBody>
      </p:sp>
      <p:sp>
        <p:nvSpPr>
          <p:cNvPr id="88072" name="Rectangle 8"/>
          <p:cNvSpPr>
            <a:spLocks noChangeArrowheads="1"/>
          </p:cNvSpPr>
          <p:nvPr/>
        </p:nvSpPr>
        <p:spPr bwMode="auto">
          <a:xfrm>
            <a:off x="6443663" y="4003675"/>
            <a:ext cx="431800" cy="358775"/>
          </a:xfrm>
          <a:prstGeom prst="rect">
            <a:avLst/>
          </a:prstGeom>
          <a:solidFill>
            <a:srgbClr val="FFCC00"/>
          </a:solidFill>
          <a:ln w="9525">
            <a:solidFill>
              <a:schemeClr val="tx1"/>
            </a:solidFill>
            <a:miter lim="800000"/>
            <a:headEnd/>
            <a:tailEnd/>
          </a:ln>
          <a:effectLst/>
        </p:spPr>
        <p:txBody>
          <a:bodyPr wrap="none" anchor="ctr"/>
          <a:lstStyle/>
          <a:p>
            <a:pPr algn="ctr"/>
            <a:r>
              <a:rPr lang="en-US" altLang="zh-TW">
                <a:latin typeface="Arial Unicode MS" pitchFamily="34" charset="-120"/>
                <a:ea typeface="Arial Unicode MS" pitchFamily="34" charset="-120"/>
                <a:cs typeface="Arial Unicode MS" pitchFamily="34" charset="-120"/>
              </a:rPr>
              <a:t>2</a:t>
            </a:r>
          </a:p>
        </p:txBody>
      </p:sp>
      <p:sp>
        <p:nvSpPr>
          <p:cNvPr id="88073" name="Rectangle 9"/>
          <p:cNvSpPr>
            <a:spLocks noChangeArrowheads="1"/>
          </p:cNvSpPr>
          <p:nvPr/>
        </p:nvSpPr>
        <p:spPr bwMode="auto">
          <a:xfrm>
            <a:off x="7164388" y="4003675"/>
            <a:ext cx="431800" cy="358775"/>
          </a:xfrm>
          <a:prstGeom prst="rect">
            <a:avLst/>
          </a:prstGeom>
          <a:solidFill>
            <a:srgbClr val="FFCC00"/>
          </a:solidFill>
          <a:ln w="9525">
            <a:solidFill>
              <a:schemeClr val="tx1"/>
            </a:solidFill>
            <a:miter lim="800000"/>
            <a:headEnd/>
            <a:tailEnd/>
          </a:ln>
          <a:effectLst/>
        </p:spPr>
        <p:txBody>
          <a:bodyPr wrap="none" anchor="ctr"/>
          <a:lstStyle/>
          <a:p>
            <a:pPr algn="ctr"/>
            <a:r>
              <a:rPr lang="en-US" altLang="zh-TW">
                <a:latin typeface="Arial Unicode MS" pitchFamily="34" charset="-120"/>
                <a:ea typeface="Arial Unicode MS" pitchFamily="34" charset="-120"/>
                <a:cs typeface="Arial Unicode MS" pitchFamily="34" charset="-120"/>
              </a:rPr>
              <a:t>3</a:t>
            </a:r>
          </a:p>
        </p:txBody>
      </p:sp>
      <p:sp>
        <p:nvSpPr>
          <p:cNvPr id="88074" name="Text Box 10"/>
          <p:cNvSpPr txBox="1">
            <a:spLocks noChangeArrowheads="1"/>
          </p:cNvSpPr>
          <p:nvPr/>
        </p:nvSpPr>
        <p:spPr bwMode="auto">
          <a:xfrm>
            <a:off x="6007100" y="3651250"/>
            <a:ext cx="1479892" cy="369332"/>
          </a:xfrm>
          <a:prstGeom prst="rect">
            <a:avLst/>
          </a:prstGeom>
          <a:noFill/>
          <a:ln w="9525">
            <a:noFill/>
            <a:miter lim="800000"/>
            <a:headEnd/>
            <a:tailEnd/>
          </a:ln>
          <a:effectLst/>
        </p:spPr>
        <p:txBody>
          <a:bodyPr wrap="none">
            <a:spAutoFit/>
          </a:bodyPr>
          <a:lstStyle/>
          <a:p>
            <a:r>
              <a:rPr lang="en-US" altLang="zh-TW">
                <a:latin typeface="Arial Unicode MS" pitchFamily="34" charset="-120"/>
                <a:ea typeface="Arial Unicode MS" pitchFamily="34" charset="-120"/>
                <a:cs typeface="Arial Unicode MS" pitchFamily="34" charset="-120"/>
              </a:rPr>
              <a:t>Refinements</a:t>
            </a:r>
          </a:p>
        </p:txBody>
      </p:sp>
      <p:pic>
        <p:nvPicPr>
          <p:cNvPr id="88075" name="Picture 11" descr="progressive mesh"/>
          <p:cNvPicPr>
            <a:picLocks noChangeAspect="1" noChangeArrowheads="1"/>
          </p:cNvPicPr>
          <p:nvPr/>
        </p:nvPicPr>
        <p:blipFill>
          <a:blip r:embed="rId3" cstate="print"/>
          <a:srcRect l="1057" r="75485" b="4944"/>
          <a:stretch>
            <a:fillRect/>
          </a:stretch>
        </p:blipFill>
        <p:spPr bwMode="auto">
          <a:xfrm>
            <a:off x="3995738" y="4794250"/>
            <a:ext cx="1584325" cy="1658938"/>
          </a:xfrm>
          <a:prstGeom prst="rect">
            <a:avLst/>
          </a:prstGeom>
          <a:noFill/>
          <a:ln w="3175">
            <a:solidFill>
              <a:schemeClr val="tx1"/>
            </a:solidFill>
            <a:miter lim="800000"/>
            <a:headEnd/>
            <a:tailEnd/>
          </a:ln>
        </p:spPr>
      </p:pic>
      <p:pic>
        <p:nvPicPr>
          <p:cNvPr id="88076" name="Picture 12" descr="progressive mesh"/>
          <p:cNvPicPr>
            <a:picLocks noChangeAspect="1" noChangeArrowheads="1"/>
          </p:cNvPicPr>
          <p:nvPr/>
        </p:nvPicPr>
        <p:blipFill>
          <a:blip r:embed="rId3" cstate="print"/>
          <a:srcRect l="25572" r="50970" b="4944"/>
          <a:stretch>
            <a:fillRect/>
          </a:stretch>
        </p:blipFill>
        <p:spPr bwMode="auto">
          <a:xfrm>
            <a:off x="4498975" y="4794250"/>
            <a:ext cx="1584325" cy="1658938"/>
          </a:xfrm>
          <a:prstGeom prst="rect">
            <a:avLst/>
          </a:prstGeom>
          <a:noFill/>
          <a:ln w="3175">
            <a:solidFill>
              <a:schemeClr val="tx1"/>
            </a:solidFill>
            <a:miter lim="800000"/>
            <a:headEnd/>
            <a:tailEnd/>
          </a:ln>
        </p:spPr>
      </p:pic>
      <p:pic>
        <p:nvPicPr>
          <p:cNvPr id="88077" name="Picture 13" descr="progressive mesh"/>
          <p:cNvPicPr>
            <a:picLocks noChangeAspect="1" noChangeArrowheads="1"/>
          </p:cNvPicPr>
          <p:nvPr/>
        </p:nvPicPr>
        <p:blipFill>
          <a:blip r:embed="rId3" cstate="print"/>
          <a:srcRect l="50111" r="25374" b="4944"/>
          <a:stretch>
            <a:fillRect/>
          </a:stretch>
        </p:blipFill>
        <p:spPr bwMode="auto">
          <a:xfrm>
            <a:off x="5075238" y="4794250"/>
            <a:ext cx="1655762" cy="1658938"/>
          </a:xfrm>
          <a:prstGeom prst="rect">
            <a:avLst/>
          </a:prstGeom>
          <a:noFill/>
          <a:ln w="3175">
            <a:solidFill>
              <a:schemeClr val="tx1"/>
            </a:solidFill>
            <a:miter lim="800000"/>
            <a:headEnd/>
            <a:tailEnd/>
          </a:ln>
        </p:spPr>
      </p:pic>
      <p:pic>
        <p:nvPicPr>
          <p:cNvPr id="88078" name="Picture 14" descr="progressive mesh"/>
          <p:cNvPicPr>
            <a:picLocks noChangeAspect="1" noChangeArrowheads="1"/>
          </p:cNvPicPr>
          <p:nvPr/>
        </p:nvPicPr>
        <p:blipFill>
          <a:blip r:embed="rId3" cstate="print"/>
          <a:srcRect l="75684" r="859" b="4944"/>
          <a:stretch>
            <a:fillRect/>
          </a:stretch>
        </p:blipFill>
        <p:spPr bwMode="auto">
          <a:xfrm>
            <a:off x="5580063" y="4794250"/>
            <a:ext cx="1584325" cy="1658938"/>
          </a:xfrm>
          <a:prstGeom prst="rect">
            <a:avLst/>
          </a:prstGeom>
          <a:noFill/>
          <a:ln w="3175">
            <a:solidFill>
              <a:schemeClr val="tx1"/>
            </a:solidFill>
            <a:miter lim="800000"/>
            <a:headEnd/>
            <a:tailEnd/>
          </a:ln>
        </p:spPr>
      </p:pic>
      <p:sp>
        <p:nvSpPr>
          <p:cNvPr id="88079" name="Text Box 15"/>
          <p:cNvSpPr txBox="1">
            <a:spLocks noChangeArrowheads="1"/>
          </p:cNvSpPr>
          <p:nvPr/>
        </p:nvSpPr>
        <p:spPr bwMode="auto">
          <a:xfrm>
            <a:off x="684213" y="6092825"/>
            <a:ext cx="671979" cy="369332"/>
          </a:xfrm>
          <a:prstGeom prst="rect">
            <a:avLst/>
          </a:prstGeom>
          <a:noFill/>
          <a:ln w="9525">
            <a:noFill/>
            <a:miter lim="800000"/>
            <a:headEnd/>
            <a:tailEnd/>
          </a:ln>
          <a:effectLst/>
        </p:spPr>
        <p:txBody>
          <a:bodyPr wrap="none">
            <a:spAutoFit/>
          </a:bodyPr>
          <a:lstStyle/>
          <a:p>
            <a:r>
              <a:rPr lang="en-US" altLang="zh-TW" b="1">
                <a:latin typeface="Arial Unicode MS" pitchFamily="34" charset="-120"/>
                <a:ea typeface="Arial Unicode MS" pitchFamily="34" charset="-120"/>
                <a:cs typeface="Arial Unicode MS" pitchFamily="34" charset="-120"/>
              </a:rPr>
              <a:t>User</a:t>
            </a:r>
          </a:p>
        </p:txBody>
      </p:sp>
      <p:sp>
        <p:nvSpPr>
          <p:cNvPr id="88080" name="Rectangle 16"/>
          <p:cNvSpPr>
            <a:spLocks noChangeArrowheads="1"/>
          </p:cNvSpPr>
          <p:nvPr/>
        </p:nvSpPr>
        <p:spPr bwMode="auto">
          <a:xfrm>
            <a:off x="395288" y="5011738"/>
            <a:ext cx="2305050" cy="1008062"/>
          </a:xfrm>
          <a:prstGeom prst="rect">
            <a:avLst/>
          </a:prstGeom>
          <a:noFill/>
          <a:ln w="28575">
            <a:solidFill>
              <a:schemeClr val="tx1"/>
            </a:solidFill>
            <a:miter lim="800000"/>
            <a:headEnd/>
            <a:tailEnd/>
          </a:ln>
          <a:effectLst/>
        </p:spPr>
        <p:txBody>
          <a:bodyPr wrap="none" anchor="ctr"/>
          <a:lstStyle/>
          <a:p>
            <a:endParaRPr lang="zh-TW" altLang="en-US">
              <a:latin typeface="Arial Unicode MS" pitchFamily="34" charset="-120"/>
              <a:ea typeface="Arial Unicode MS" pitchFamily="34" charset="-120"/>
              <a:cs typeface="Arial Unicode MS" pitchFamily="34" charset="-120"/>
            </a:endParaRPr>
          </a:p>
        </p:txBody>
      </p:sp>
      <p:sp>
        <p:nvSpPr>
          <p:cNvPr id="88081" name="Text Box 17"/>
          <p:cNvSpPr txBox="1">
            <a:spLocks noChangeArrowheads="1"/>
          </p:cNvSpPr>
          <p:nvPr/>
        </p:nvSpPr>
        <p:spPr bwMode="auto">
          <a:xfrm>
            <a:off x="7451725" y="5586413"/>
            <a:ext cx="1327150" cy="366712"/>
          </a:xfrm>
          <a:prstGeom prst="rect">
            <a:avLst/>
          </a:prstGeom>
          <a:noFill/>
          <a:ln w="9525">
            <a:noFill/>
            <a:miter lim="800000"/>
            <a:headEnd/>
            <a:tailEnd/>
          </a:ln>
          <a:effectLst/>
        </p:spPr>
        <p:txBody>
          <a:bodyPr wrap="none">
            <a:spAutoFit/>
          </a:bodyPr>
          <a:lstStyle/>
          <a:p>
            <a:r>
              <a:rPr lang="en-US" altLang="zh-TW">
                <a:latin typeface="Arial Unicode MS" pitchFamily="34" charset="-120"/>
                <a:ea typeface="Arial Unicode MS" pitchFamily="34" charset="-120"/>
                <a:cs typeface="Arial Unicode MS" pitchFamily="34" charset="-120"/>
              </a:rPr>
              <a:t>(Hoppe 96)</a:t>
            </a:r>
          </a:p>
        </p:txBody>
      </p:sp>
      <p:pic>
        <p:nvPicPr>
          <p:cNvPr id="88082" name="Picture 18" descr="progressive mesh"/>
          <p:cNvPicPr>
            <a:picLocks noChangeAspect="1" noChangeArrowheads="1"/>
          </p:cNvPicPr>
          <p:nvPr/>
        </p:nvPicPr>
        <p:blipFill>
          <a:blip r:embed="rId3" cstate="print"/>
          <a:srcRect l="75684" r="859" b="4944"/>
          <a:stretch>
            <a:fillRect/>
          </a:stretch>
        </p:blipFill>
        <p:spPr bwMode="auto">
          <a:xfrm>
            <a:off x="827088" y="3284538"/>
            <a:ext cx="1584325" cy="1658937"/>
          </a:xfrm>
          <a:prstGeom prst="rect">
            <a:avLst/>
          </a:prstGeom>
          <a:noFill/>
          <a:ln w="317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80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07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80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807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807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807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807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8080"/>
                                        </p:tgtEl>
                                        <p:attrNameLst>
                                          <p:attrName>style.visibility</p:attrName>
                                        </p:attrNameLst>
                                      </p:cBhvr>
                                      <p:to>
                                        <p:strVal val="visible"/>
                                      </p:to>
                                    </p:set>
                                  </p:childTnLst>
                                </p:cTn>
                              </p:par>
                              <p:par>
                                <p:cTn id="23" presetID="0" presetClass="path" presetSubtype="0" accel="50000" decel="50000" fill="hold" grpId="1" nodeType="withEffect">
                                  <p:stCondLst>
                                    <p:cond delay="0"/>
                                  </p:stCondLst>
                                  <p:childTnLst>
                                    <p:animMotion origin="layout" path="M -0.07083 0.05764 L -0.44097 0.19398 " pathEditMode="relative" rAng="0" ptsTypes="AA">
                                      <p:cBhvr>
                                        <p:cTn id="24" dur="1000" fill="hold"/>
                                        <p:tgtEl>
                                          <p:spTgt spid="88070"/>
                                        </p:tgtEl>
                                        <p:attrNameLst>
                                          <p:attrName>ppt_x</p:attrName>
                                          <p:attrName>ppt_y</p:attrName>
                                        </p:attrNameLst>
                                      </p:cBhvr>
                                      <p:rCtr x="-185" y="68"/>
                                    </p:animMotion>
                                  </p:childTnLst>
                                </p:cTn>
                              </p:par>
                              <p:par>
                                <p:cTn id="25" presetID="1" presetClass="exit" presetSubtype="0" fill="hold" grpId="1" nodeType="withEffect">
                                  <p:stCondLst>
                                    <p:cond delay="0"/>
                                  </p:stCondLst>
                                  <p:childTnLst>
                                    <p:set>
                                      <p:cBhvr>
                                        <p:cTn id="26" dur="1" fill="hold">
                                          <p:stCondLst>
                                            <p:cond delay="0"/>
                                          </p:stCondLst>
                                        </p:cTn>
                                        <p:tgtEl>
                                          <p:spTgt spid="88069"/>
                                        </p:tgtEl>
                                        <p:attrNameLst>
                                          <p:attrName>style.visibility</p:attrName>
                                        </p:attrNameLst>
                                      </p:cBhvr>
                                      <p:to>
                                        <p:strVal val="hidden"/>
                                      </p:to>
                                    </p:set>
                                  </p:childTnLst>
                                </p:cTn>
                              </p:par>
                            </p:childTnLst>
                          </p:cTn>
                        </p:par>
                        <p:par>
                          <p:cTn id="27" fill="hold">
                            <p:stCondLst>
                              <p:cond delay="1000"/>
                            </p:stCondLst>
                            <p:childTnLst>
                              <p:par>
                                <p:cTn id="28" presetID="1" presetClass="entr" presetSubtype="0" fill="hold" nodeType="afterEffect">
                                  <p:stCondLst>
                                    <p:cond delay="0"/>
                                  </p:stCondLst>
                                  <p:childTnLst>
                                    <p:set>
                                      <p:cBhvr>
                                        <p:cTn id="29" dur="1" fill="hold">
                                          <p:stCondLst>
                                            <p:cond delay="0"/>
                                          </p:stCondLst>
                                        </p:cTn>
                                        <p:tgtEl>
                                          <p:spTgt spid="8807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1" nodeType="clickEffect">
                                  <p:stCondLst>
                                    <p:cond delay="0"/>
                                  </p:stCondLst>
                                  <p:childTnLst>
                                    <p:animMotion origin="layout" path="M -0.00798 0.04722 L -0.48038 0.19421 " pathEditMode="relative" rAng="0" ptsTypes="AA">
                                      <p:cBhvr>
                                        <p:cTn id="33" dur="1000" fill="hold"/>
                                        <p:tgtEl>
                                          <p:spTgt spid="88071"/>
                                        </p:tgtEl>
                                        <p:attrNameLst>
                                          <p:attrName>ppt_x</p:attrName>
                                          <p:attrName>ppt_y</p:attrName>
                                        </p:attrNameLst>
                                      </p:cBhvr>
                                      <p:rCtr x="-236" y="73"/>
                                    </p:animMotion>
                                  </p:childTnLst>
                                </p:cTn>
                              </p:par>
                            </p:childTnLst>
                          </p:cTn>
                        </p:par>
                        <p:par>
                          <p:cTn id="34" fill="hold">
                            <p:stCondLst>
                              <p:cond delay="1000"/>
                            </p:stCondLst>
                            <p:childTnLst>
                              <p:par>
                                <p:cTn id="35" presetID="1" presetClass="entr" presetSubtype="0" fill="hold" nodeType="afterEffect">
                                  <p:stCondLst>
                                    <p:cond delay="0"/>
                                  </p:stCondLst>
                                  <p:childTnLst>
                                    <p:set>
                                      <p:cBhvr>
                                        <p:cTn id="36" dur="1" fill="hold">
                                          <p:stCondLst>
                                            <p:cond delay="0"/>
                                          </p:stCondLst>
                                        </p:cTn>
                                        <p:tgtEl>
                                          <p:spTgt spid="8807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grpId="1" nodeType="clickEffect">
                                  <p:stCondLst>
                                    <p:cond delay="0"/>
                                  </p:stCondLst>
                                  <p:childTnLst>
                                    <p:animMotion origin="layout" path="M -0.00781 0.04722 L -0.51181 0.19421 " pathEditMode="relative" rAng="0" ptsTypes="AA">
                                      <p:cBhvr>
                                        <p:cTn id="40" dur="1000" fill="hold"/>
                                        <p:tgtEl>
                                          <p:spTgt spid="88072"/>
                                        </p:tgtEl>
                                        <p:attrNameLst>
                                          <p:attrName>ppt_x</p:attrName>
                                          <p:attrName>ppt_y</p:attrName>
                                        </p:attrNameLst>
                                      </p:cBhvr>
                                      <p:rCtr x="-252" y="73"/>
                                    </p:animMotion>
                                  </p:childTnLst>
                                </p:cTn>
                              </p:par>
                            </p:childTnLst>
                          </p:cTn>
                        </p:par>
                        <p:par>
                          <p:cTn id="41" fill="hold">
                            <p:stCondLst>
                              <p:cond delay="1000"/>
                            </p:stCondLst>
                            <p:childTnLst>
                              <p:par>
                                <p:cTn id="42" presetID="1" presetClass="entr" presetSubtype="0" fill="hold" nodeType="afterEffect">
                                  <p:stCondLst>
                                    <p:cond delay="0"/>
                                  </p:stCondLst>
                                  <p:childTnLst>
                                    <p:set>
                                      <p:cBhvr>
                                        <p:cTn id="43" dur="1" fill="hold">
                                          <p:stCondLst>
                                            <p:cond delay="0"/>
                                          </p:stCondLst>
                                        </p:cTn>
                                        <p:tgtEl>
                                          <p:spTgt spid="8807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0" presetClass="path" presetSubtype="0" accel="50000" decel="50000" fill="hold" grpId="1" nodeType="clickEffect">
                                  <p:stCondLst>
                                    <p:cond delay="0"/>
                                  </p:stCondLst>
                                  <p:childTnLst>
                                    <p:animMotion origin="layout" path="M 1.94444E-6 0.04722 L -0.5434 0.19421 " pathEditMode="relative" rAng="0" ptsTypes="AA">
                                      <p:cBhvr>
                                        <p:cTn id="47" dur="1000" fill="hold"/>
                                        <p:tgtEl>
                                          <p:spTgt spid="88073"/>
                                        </p:tgtEl>
                                        <p:attrNameLst>
                                          <p:attrName>ppt_x</p:attrName>
                                          <p:attrName>ppt_y</p:attrName>
                                        </p:attrNameLst>
                                      </p:cBhvr>
                                      <p:rCtr x="-272" y="73"/>
                                    </p:animMotion>
                                  </p:childTnLst>
                                </p:cTn>
                              </p:par>
                            </p:childTnLst>
                          </p:cTn>
                        </p:par>
                        <p:par>
                          <p:cTn id="48" fill="hold">
                            <p:stCondLst>
                              <p:cond delay="1000"/>
                            </p:stCondLst>
                            <p:childTnLst>
                              <p:par>
                                <p:cTn id="49" presetID="1" presetClass="entr" presetSubtype="0" fill="hold" nodeType="afterEffect">
                                  <p:stCondLst>
                                    <p:cond delay="0"/>
                                  </p:stCondLst>
                                  <p:childTnLst>
                                    <p:set>
                                      <p:cBhvr>
                                        <p:cTn id="50" dur="1" fill="hold">
                                          <p:stCondLst>
                                            <p:cond delay="0"/>
                                          </p:stCondLst>
                                        </p:cTn>
                                        <p:tgtEl>
                                          <p:spTgt spid="8807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80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animBg="1"/>
      <p:bldP spid="88069" grpId="1" animBg="1"/>
      <p:bldP spid="88070" grpId="0" animBg="1"/>
      <p:bldP spid="88070" grpId="1" animBg="1"/>
      <p:bldP spid="88071" grpId="0" animBg="1"/>
      <p:bldP spid="88071" grpId="1" animBg="1"/>
      <p:bldP spid="88072" grpId="0" animBg="1"/>
      <p:bldP spid="88072" grpId="1" animBg="1"/>
      <p:bldP spid="88073" grpId="0" animBg="1"/>
      <p:bldP spid="88073" grpId="1" animBg="1"/>
      <p:bldP spid="88074" grpId="0"/>
      <p:bldP spid="88079" grpId="0"/>
      <p:bldP spid="88080" grpId="0" animBg="1"/>
      <p:bldP spid="880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Area of Interest (AOI)</a:t>
            </a:r>
            <a:endParaRPr lang="zh-TW" altLang="en-US" dirty="0"/>
          </a:p>
        </p:txBody>
      </p:sp>
      <p:sp>
        <p:nvSpPr>
          <p:cNvPr id="3" name="內容版面配置區 2"/>
          <p:cNvSpPr>
            <a:spLocks noGrp="1"/>
          </p:cNvSpPr>
          <p:nvPr>
            <p:ph idx="1"/>
          </p:nvPr>
        </p:nvSpPr>
        <p:spPr/>
        <p:txBody>
          <a:bodyPr/>
          <a:lstStyle/>
          <a:p>
            <a:endParaRPr lang="zh-TW" altLang="en-US"/>
          </a:p>
        </p:txBody>
      </p:sp>
      <p:sp>
        <p:nvSpPr>
          <p:cNvPr id="4" name="頁尾版面配置區 3"/>
          <p:cNvSpPr>
            <a:spLocks noGrp="1"/>
          </p:cNvSpPr>
          <p:nvPr>
            <p:ph type="ftr" sz="quarter" idx="11"/>
          </p:nvPr>
        </p:nvSpPr>
        <p:spPr/>
        <p:txBody>
          <a:bodyPr/>
          <a:lstStyle/>
          <a:p>
            <a:r>
              <a:rPr lang="en-US" altLang="zh-TW" smtClean="0"/>
              <a:t>A</a:t>
            </a:r>
            <a:r>
              <a:rPr lang="en-US" altLang="zh-TW" smtClean="0">
                <a:solidFill>
                  <a:schemeClr val="tx1"/>
                </a:solidFill>
              </a:rPr>
              <a:t>daptive </a:t>
            </a:r>
            <a:r>
              <a:rPr lang="en-US" altLang="zh-TW" smtClean="0"/>
              <a:t>C</a:t>
            </a:r>
            <a:r>
              <a:rPr lang="en-US" altLang="zh-TW" smtClean="0">
                <a:solidFill>
                  <a:schemeClr val="tx1"/>
                </a:solidFill>
              </a:rPr>
              <a:t>omputing and </a:t>
            </a:r>
            <a:r>
              <a:rPr lang="en-US" altLang="zh-TW" smtClean="0"/>
              <a:t>N</a:t>
            </a:r>
            <a:r>
              <a:rPr lang="en-US" altLang="zh-TW" smtClean="0">
                <a:solidFill>
                  <a:schemeClr val="tx1"/>
                </a:solidFill>
              </a:rPr>
              <a:t>etworking Laboratory Lab</a:t>
            </a:r>
            <a:endParaRPr lang="en-US" altLang="zh-TW">
              <a:solidFill>
                <a:schemeClr val="tx1"/>
              </a:solidFill>
            </a:endParaRPr>
          </a:p>
        </p:txBody>
      </p:sp>
      <p:sp>
        <p:nvSpPr>
          <p:cNvPr id="5" name="投影片編號版面配置區 4"/>
          <p:cNvSpPr>
            <a:spLocks noGrp="1"/>
          </p:cNvSpPr>
          <p:nvPr>
            <p:ph type="sldNum" sz="quarter" idx="12"/>
          </p:nvPr>
        </p:nvSpPr>
        <p:spPr/>
        <p:txBody>
          <a:bodyPr/>
          <a:lstStyle/>
          <a:p>
            <a:fld id="{EAB884EB-8548-41BD-BD42-DC623E1F5290}" type="slidenum">
              <a:rPr lang="en-US" altLang="zh-TW" smtClean="0"/>
              <a:pPr/>
              <a:t>8</a:t>
            </a:fld>
            <a:endParaRPr lang="en-US" altLang="zh-TW"/>
          </a:p>
        </p:txBody>
      </p:sp>
      <p:pic>
        <p:nvPicPr>
          <p:cNvPr id="6" name="Picture 3"/>
          <p:cNvPicPr>
            <a:picLocks noChangeAspect="1" noChangeArrowheads="1"/>
          </p:cNvPicPr>
          <p:nvPr/>
        </p:nvPicPr>
        <p:blipFill>
          <a:blip r:embed="rId2" cstate="print"/>
          <a:srcRect/>
          <a:stretch>
            <a:fillRect/>
          </a:stretch>
        </p:blipFill>
        <p:spPr bwMode="auto">
          <a:xfrm>
            <a:off x="326162" y="1428737"/>
            <a:ext cx="7215238" cy="4929222"/>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latin typeface="Arial Unicode MS" pitchFamily="34" charset="-120"/>
                <a:ea typeface="Arial Unicode MS" pitchFamily="34" charset="-120"/>
                <a:cs typeface="Arial Unicode MS" pitchFamily="34" charset="-120"/>
              </a:rPr>
              <a:t>NVE Content Requesting Models</a:t>
            </a:r>
            <a:endParaRPr lang="zh-TW" altLang="en-US" dirty="0">
              <a:latin typeface="Arial Unicode MS" pitchFamily="34" charset="-120"/>
              <a:ea typeface="Arial Unicode MS" pitchFamily="34" charset="-120"/>
              <a:cs typeface="Arial Unicode MS" pitchFamily="34" charset="-120"/>
            </a:endParaRPr>
          </a:p>
        </p:txBody>
      </p:sp>
      <p:sp>
        <p:nvSpPr>
          <p:cNvPr id="22" name="頁尾版面配置區 3"/>
          <p:cNvSpPr>
            <a:spLocks noGrp="1"/>
          </p:cNvSpPr>
          <p:nvPr>
            <p:ph type="ftr" sz="quarter" idx="11"/>
          </p:nvPr>
        </p:nvSpPr>
        <p:spPr>
          <a:xfrm>
            <a:off x="3288694" y="6400800"/>
            <a:ext cx="4212264" cy="274320"/>
          </a:xfrm>
        </p:spPr>
        <p:txBody>
          <a:bodyPr/>
          <a:lstStyle/>
          <a:p>
            <a:r>
              <a:rPr lang="en-US" altLang="zh-TW" dirty="0" smtClean="0">
                <a:latin typeface="Arial Unicode MS" pitchFamily="34" charset="-120"/>
                <a:ea typeface="Arial Unicode MS" pitchFamily="34" charset="-120"/>
                <a:cs typeface="Arial Unicode MS" pitchFamily="34" charset="-120"/>
              </a:rPr>
              <a:t>National Central University, Taiwan</a:t>
            </a:r>
            <a:endParaRPr lang="en-US" altLang="zh-TW"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EAB884EB-8548-41BD-BD42-DC623E1F5290}" type="slidenum">
              <a:rPr lang="en-US" altLang="zh-TW" smtClean="0">
                <a:latin typeface="Arial Unicode MS" pitchFamily="34" charset="-120"/>
                <a:ea typeface="Arial Unicode MS" pitchFamily="34" charset="-120"/>
                <a:cs typeface="Arial Unicode MS" pitchFamily="34" charset="-120"/>
              </a:rPr>
              <a:pPr/>
              <a:t>9</a:t>
            </a:fld>
            <a:endParaRPr lang="en-US" altLang="zh-TW">
              <a:latin typeface="Arial Unicode MS" pitchFamily="34" charset="-120"/>
              <a:ea typeface="Arial Unicode MS" pitchFamily="34" charset="-120"/>
              <a:cs typeface="Arial Unicode MS" pitchFamily="34" charset="-120"/>
            </a:endParaRPr>
          </a:p>
        </p:txBody>
      </p:sp>
      <p:sp>
        <p:nvSpPr>
          <p:cNvPr id="219" name="Rectangle 3"/>
          <p:cNvSpPr>
            <a:spLocks noGrp="1" noChangeArrowheads="1"/>
          </p:cNvSpPr>
          <p:nvPr>
            <p:ph idx="1"/>
          </p:nvPr>
        </p:nvSpPr>
        <p:spPr>
          <a:xfrm>
            <a:off x="457200" y="1646237"/>
            <a:ext cx="8229600" cy="4526280"/>
          </a:xfrm>
        </p:spPr>
        <p:txBody>
          <a:bodyPr/>
          <a:lstStyle/>
          <a:p>
            <a:r>
              <a:rPr lang="en-US" altLang="zh-TW" sz="2800" dirty="0" smtClean="0">
                <a:latin typeface="Arial Unicode MS" pitchFamily="34" charset="-120"/>
                <a:ea typeface="Arial Unicode MS" pitchFamily="34" charset="-120"/>
                <a:cs typeface="Arial Unicode MS" pitchFamily="34" charset="-120"/>
              </a:rPr>
              <a:t>Client/Server</a:t>
            </a:r>
          </a:p>
          <a:p>
            <a:pPr lvl="1"/>
            <a:r>
              <a:rPr lang="en-US" altLang="zh-TW" dirty="0" smtClean="0">
                <a:latin typeface="Arial Unicode MS" pitchFamily="34" charset="-120"/>
                <a:ea typeface="Arial Unicode MS" pitchFamily="34" charset="-120"/>
                <a:cs typeface="Arial Unicode MS" pitchFamily="34" charset="-120"/>
              </a:rPr>
              <a:t>All requests are sent to the server or server cluster</a:t>
            </a:r>
          </a:p>
          <a:p>
            <a:pPr lvl="1"/>
            <a:endParaRPr lang="en-US" altLang="zh-TW" dirty="0" smtClean="0">
              <a:latin typeface="Arial Unicode MS" pitchFamily="34" charset="-120"/>
              <a:ea typeface="Arial Unicode MS" pitchFamily="34" charset="-120"/>
              <a:cs typeface="Arial Unicode MS" pitchFamily="34" charset="-120"/>
            </a:endParaRPr>
          </a:p>
          <a:p>
            <a:r>
              <a:rPr lang="en-US" altLang="zh-TW" sz="2800" dirty="0" smtClean="0">
                <a:latin typeface="Arial Unicode MS" pitchFamily="34" charset="-120"/>
                <a:ea typeface="Arial Unicode MS" pitchFamily="34" charset="-120"/>
                <a:cs typeface="Arial Unicode MS" pitchFamily="34" charset="-120"/>
              </a:rPr>
              <a:t>Peer-to-Peer (P2P)</a:t>
            </a:r>
          </a:p>
          <a:p>
            <a:pPr lvl="1"/>
            <a:r>
              <a:rPr lang="en-US" altLang="zh-TW" dirty="0" smtClean="0">
                <a:latin typeface="Arial Unicode MS" pitchFamily="34" charset="-120"/>
                <a:ea typeface="Arial Unicode MS" pitchFamily="34" charset="-120"/>
                <a:cs typeface="Arial Unicode MS" pitchFamily="34" charset="-120"/>
              </a:rPr>
              <a:t>Requests can be sent to peers and the server</a:t>
            </a:r>
            <a:endParaRPr lang="en-US" altLang="zh-TW" dirty="0">
              <a:latin typeface="Arial Unicode MS" pitchFamily="34" charset="-120"/>
              <a:ea typeface="Arial Unicode MS" pitchFamily="34" charset="-120"/>
              <a:cs typeface="Arial Unicode MS" pitchFamily="34" charset="-120"/>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CN Lab.">
  <a:themeElements>
    <a:clrScheme name="ACN Lab.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ACN Lab.">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N Lab.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ACN Lab.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ACN Lab.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ACN Lab.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ACN Lab.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ACN Lab.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ACN Lab.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ACN Lab.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ACN Lab.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ACN Lab.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ACN Lab.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ACN Lab.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沉穩">
  <a:themeElements>
    <a:clrScheme name="沉穩">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沉穩">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沉穩">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16419</TotalTime>
  <Words>4286</Words>
  <Application>Microsoft Office PowerPoint</Application>
  <PresentationFormat>如螢幕大小 (4:3)</PresentationFormat>
  <Paragraphs>495</Paragraphs>
  <Slides>39</Slides>
  <Notes>29</Notes>
  <HiddenSlides>0</HiddenSlides>
  <MMClips>0</MMClips>
  <ScaleCrop>false</ScaleCrop>
  <HeadingPairs>
    <vt:vector size="4" baseType="variant">
      <vt:variant>
        <vt:lpstr>佈景主題</vt:lpstr>
      </vt:variant>
      <vt:variant>
        <vt:i4>2</vt:i4>
      </vt:variant>
      <vt:variant>
        <vt:lpstr>投影片標題</vt:lpstr>
      </vt:variant>
      <vt:variant>
        <vt:i4>39</vt:i4>
      </vt:variant>
    </vt:vector>
  </HeadingPairs>
  <TitlesOfParts>
    <vt:vector size="41" baseType="lpstr">
      <vt:lpstr>ACN Lab.</vt:lpstr>
      <vt:lpstr>沉穩</vt:lpstr>
      <vt:lpstr>Bandwidth Aware Peer-to-Peer 3D Streaming  NetGames 2009</vt:lpstr>
      <vt:lpstr>In a Nutshell</vt:lpstr>
      <vt:lpstr>Outline</vt:lpstr>
      <vt:lpstr>Networked Virtual Environments (NVEs)</vt:lpstr>
      <vt:lpstr>Two Trends in Virtual Environments (VEs)</vt:lpstr>
      <vt:lpstr>Types of NVE Content Distribution</vt:lpstr>
      <vt:lpstr>Progressively Downloading</vt:lpstr>
      <vt:lpstr>Area of Interest (AOI)</vt:lpstr>
      <vt:lpstr>NVE Content Requesting Models</vt:lpstr>
      <vt:lpstr>C/S vs. P2P</vt:lpstr>
      <vt:lpstr>   P2P 3D Streaming : Flowing Level of Detail (FLoD) [INFOCOM 2008][IEEE IC] </vt:lpstr>
      <vt:lpstr>AOI Neighbor Management via VON P2P Overlay</vt:lpstr>
      <vt:lpstr>Actions in FLoD</vt:lpstr>
      <vt:lpstr>Problems of FLoD</vt:lpstr>
      <vt:lpstr>Outline</vt:lpstr>
      <vt:lpstr>Goals</vt:lpstr>
      <vt:lpstr>Outline</vt:lpstr>
      <vt:lpstr>Bandwidth Aware  P2P 3D Streaming</vt:lpstr>
      <vt:lpstr>Broadened Source Discovery</vt:lpstr>
      <vt:lpstr>Proactive State Exchange and Bandwidth Revervation</vt:lpstr>
      <vt:lpstr>What are good peers?</vt:lpstr>
      <vt:lpstr>Dual-Order Content Exchange</vt:lpstr>
      <vt:lpstr>Outline</vt:lpstr>
      <vt:lpstr>Simulation Environment</vt:lpstr>
      <vt:lpstr>System Performance Metrics</vt:lpstr>
      <vt:lpstr>Simulation Scenario (1) </vt:lpstr>
      <vt:lpstr>Server Request Ratio and Average Fill Ratio</vt:lpstr>
      <vt:lpstr>Average Base Latency</vt:lpstr>
      <vt:lpstr>Simulation Scenario (2) </vt:lpstr>
      <vt:lpstr>Server Request Ratio  and Fill Ratio</vt:lpstr>
      <vt:lpstr>Average Base Latency</vt:lpstr>
      <vt:lpstr>Conclusion</vt:lpstr>
      <vt:lpstr>投影片 33</vt:lpstr>
      <vt:lpstr>投影片 34</vt:lpstr>
      <vt:lpstr>3D Streaming vs. Media Streaming</vt:lpstr>
      <vt:lpstr>Preparation</vt:lpstr>
      <vt:lpstr>LODDT</vt:lpstr>
      <vt:lpstr>LODDT</vt:lpstr>
      <vt:lpstr>LODDT (cont.)</vt:lpstr>
    </vt:vector>
  </TitlesOfParts>
  <Company>ACN 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 Network Localization and Tracking Application</dc:title>
  <dc:creator>Yulihuang</dc:creator>
  <cp:lastModifiedBy>Bob</cp:lastModifiedBy>
  <cp:revision>486</cp:revision>
  <dcterms:created xsi:type="dcterms:W3CDTF">2006-08-16T12:37:28Z</dcterms:created>
  <dcterms:modified xsi:type="dcterms:W3CDTF">2009-12-14T00:38:02Z</dcterms:modified>
</cp:coreProperties>
</file>