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44" autoAdjust="0"/>
  </p:normalViewPr>
  <p:slideViewPr>
    <p:cSldViewPr snapToGrid="0" snapToObjects="1">
      <p:cViewPr varScale="1">
        <p:scale>
          <a:sx n="43" d="100"/>
          <a:sy n="43" d="100"/>
        </p:scale>
        <p:origin x="141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7581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AE5C0-03B2-44D0-9AB2-EFF4FC0EA702}" type="datetimeFigureOut">
              <a:rPr lang="zh-TW" altLang="en-US" smtClean="0"/>
              <a:t>2026/3/17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3889C-A70D-43AF-A955-A76D793A94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0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GPU Technology Conference (</a:t>
            </a:r>
            <a:r>
              <a:rPr lang="en-US" altLang="zh-TW" dirty="0" err="1"/>
              <a:t>GTC</a:t>
            </a:r>
            <a:r>
              <a:rPr lang="en-US" altLang="zh-TW" dirty="0"/>
              <a:t>) 2026 @San Jose, California</a:t>
            </a:r>
          </a:p>
          <a:p>
            <a:r>
              <a:rPr lang="zh-TW" altLang="en-US" dirty="0"/>
              <a:t>雖然主場在 </a:t>
            </a:r>
            <a:r>
              <a:rPr lang="en-US" altLang="zh-TW" dirty="0"/>
              <a:t>San Jose</a:t>
            </a:r>
            <a:r>
              <a:rPr lang="zh-TW" altLang="en-US" dirty="0"/>
              <a:t>，但 </a:t>
            </a:r>
            <a:r>
              <a:rPr lang="en-US" altLang="zh-TW" dirty="0" err="1"/>
              <a:t>GTC</a:t>
            </a:r>
            <a:r>
              <a:rPr lang="en-US" altLang="zh-TW" dirty="0"/>
              <a:t> </a:t>
            </a:r>
            <a:r>
              <a:rPr lang="zh-TW" altLang="en-US" dirty="0"/>
              <a:t>其實：</a:t>
            </a:r>
          </a:p>
          <a:p>
            <a:r>
              <a:rPr lang="zh-TW" altLang="en-US" dirty="0"/>
              <a:t>有時會有 </a:t>
            </a:r>
            <a:r>
              <a:rPr lang="zh-TW" altLang="en-US" b="1" dirty="0"/>
              <a:t>全球巡迴版本</a:t>
            </a:r>
            <a:endParaRPr lang="zh-TW" altLang="en-US" dirty="0"/>
          </a:p>
          <a:p>
            <a:pPr lvl="1"/>
            <a:r>
              <a:rPr lang="zh-TW" altLang="en-US" dirty="0"/>
              <a:t>例如：</a:t>
            </a:r>
            <a:r>
              <a:rPr lang="en-US" altLang="zh-TW" dirty="0"/>
              <a:t>Washington D.C.</a:t>
            </a:r>
            <a:r>
              <a:rPr lang="zh-TW" altLang="en-US" dirty="0"/>
              <a:t>、</a:t>
            </a:r>
            <a:r>
              <a:rPr lang="en-US" altLang="zh-TW" dirty="0"/>
              <a:t>Paris</a:t>
            </a:r>
            <a:r>
              <a:rPr lang="zh-TW" altLang="en-US" dirty="0"/>
              <a:t>、</a:t>
            </a:r>
            <a:r>
              <a:rPr lang="en-US" altLang="zh-TW" dirty="0"/>
              <a:t>Taipei </a:t>
            </a:r>
            <a:r>
              <a:rPr lang="zh-TW" altLang="en-US" dirty="0"/>
              <a:t>等</a:t>
            </a:r>
          </a:p>
          <a:p>
            <a:r>
              <a:rPr lang="en-US" altLang="zh-TW" dirty="0"/>
              <a:t>https://</a:t>
            </a:r>
            <a:r>
              <a:rPr lang="en-US" altLang="zh-TW" dirty="0" err="1"/>
              <a:t>udn.com</a:t>
            </a:r>
            <a:r>
              <a:rPr lang="en-US" altLang="zh-TW" dirty="0"/>
              <a:t>/news/story/7240/</a:t>
            </a:r>
            <a:r>
              <a:rPr lang="en-US" altLang="zh-TW" dirty="0" err="1"/>
              <a:t>9384415?from</a:t>
            </a:r>
            <a:r>
              <a:rPr lang="en-US" altLang="zh-TW" dirty="0"/>
              <a:t>=</a:t>
            </a:r>
            <a:r>
              <a:rPr lang="en-US" altLang="zh-TW" dirty="0" err="1"/>
              <a:t>udn_ch2_menu_v2_main_index</a:t>
            </a:r>
            <a:endParaRPr lang="en-US" altLang="zh-TW" dirty="0"/>
          </a:p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</a:t>
            </a:r>
            <a:r>
              <a:rPr lang="en-US" altLang="zh-TW" dirty="0" err="1"/>
              <a:t>pPnVsRPFWV8&amp;loop</a:t>
            </a:r>
            <a:r>
              <a:rPr lang="en-US" altLang="zh-TW" dirty="0"/>
              <a:t>=0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3889C-A70D-43AF-A955-A76D793A946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31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zh-TW" dirty="0"/>
              <a:t>GTC 2026 = 3/16–3/19</a:t>
            </a:r>
            <a:r>
              <a:rPr lang="zh-TW" altLang="fi-FI" dirty="0"/>
              <a:t>（</a:t>
            </a:r>
            <a:r>
              <a:rPr lang="fi-FI" altLang="zh-TW" dirty="0"/>
              <a:t>San Jose</a:t>
            </a:r>
            <a:r>
              <a:rPr lang="zh-TW" altLang="fi-FI" dirty="0"/>
              <a:t>）</a:t>
            </a:r>
            <a:endParaRPr lang="en-US" altLang="zh-TW" dirty="0"/>
          </a:p>
          <a:p>
            <a:r>
              <a:rPr lang="en-US" altLang="zh-TW" b="1" dirty="0"/>
              <a:t>Jensen + Olaf </a:t>
            </a:r>
            <a:r>
              <a:rPr lang="zh-TW" altLang="en-US" b="1" dirty="0"/>
              <a:t>展示的是：</a:t>
            </a:r>
            <a:endParaRPr lang="zh-TW" altLang="en-US" dirty="0"/>
          </a:p>
          <a:p>
            <a:r>
              <a:rPr lang="en-US" altLang="zh-TW" b="1" dirty="0"/>
              <a:t>Agentic AI </a:t>
            </a:r>
            <a:r>
              <a:rPr lang="zh-TW" altLang="en-US" b="1" dirty="0"/>
              <a:t>驅動的 </a:t>
            </a:r>
            <a:r>
              <a:rPr lang="en-US" altLang="zh-TW" b="1" dirty="0"/>
              <a:t>Physical AI </a:t>
            </a:r>
            <a:r>
              <a:rPr lang="zh-TW" altLang="en-US" b="1" dirty="0"/>
              <a:t>系統（</a:t>
            </a:r>
            <a:r>
              <a:rPr lang="en-US" altLang="zh-TW" b="1" dirty="0"/>
              <a:t>Embodied AI</a:t>
            </a:r>
            <a:r>
              <a:rPr lang="zh-TW" altLang="en-US" b="1" dirty="0"/>
              <a:t>）</a:t>
            </a:r>
            <a:endParaRPr lang="en-US" altLang="zh-TW" b="1" dirty="0"/>
          </a:p>
          <a:p>
            <a:r>
              <a:rPr lang="en-US" altLang="zh-TW" b="1" dirty="0"/>
              <a:t>Physical AI</a:t>
            </a:r>
          </a:p>
          <a:p>
            <a:r>
              <a:rPr lang="zh-TW" altLang="en-US" dirty="0"/>
              <a:t>👉 </a:t>
            </a:r>
            <a:r>
              <a:rPr lang="zh-TW" altLang="en-US" b="1" dirty="0"/>
              <a:t>建議翻譯：實體人工智慧（</a:t>
            </a:r>
            <a:r>
              <a:rPr lang="en-US" altLang="zh-TW" b="1" dirty="0"/>
              <a:t>Physical AI</a:t>
            </a:r>
            <a:r>
              <a:rPr lang="zh-TW" altLang="en-US" b="1" dirty="0"/>
              <a:t>）</a:t>
            </a:r>
            <a:endParaRPr lang="en-US" altLang="zh-TW" dirty="0"/>
          </a:p>
          <a:p>
            <a:r>
              <a:rPr lang="zh-TW" altLang="en-US" b="1" dirty="0"/>
              <a:t>🧠 意涵</a:t>
            </a:r>
          </a:p>
          <a:p>
            <a:r>
              <a:rPr lang="zh-TW" altLang="en-US" dirty="0"/>
              <a:t>指 </a:t>
            </a:r>
            <a:r>
              <a:rPr lang="en-US" altLang="zh-TW" dirty="0"/>
              <a:t>AI </a:t>
            </a:r>
            <a:r>
              <a:rPr lang="zh-TW" altLang="en-US" dirty="0"/>
              <a:t>系統：</a:t>
            </a:r>
          </a:p>
          <a:p>
            <a:r>
              <a:rPr lang="zh-TW" altLang="en-US" dirty="0"/>
              <a:t>能作用在「真實物理世界（</a:t>
            </a:r>
            <a:r>
              <a:rPr lang="en-US" altLang="zh-TW" dirty="0"/>
              <a:t>physical world</a:t>
            </a:r>
            <a:r>
              <a:rPr lang="zh-TW" altLang="en-US" dirty="0"/>
              <a:t>）」</a:t>
            </a:r>
          </a:p>
          <a:p>
            <a:r>
              <a:rPr lang="zh-TW" altLang="en-US" dirty="0"/>
              <a:t>與環境產生互動</a:t>
            </a:r>
          </a:p>
          <a:p>
            <a:r>
              <a:rPr lang="zh-TW" altLang="en-US" b="1" dirty="0"/>
              <a:t>📌 包含</a:t>
            </a:r>
          </a:p>
          <a:p>
            <a:r>
              <a:rPr lang="zh-TW" altLang="en-US" dirty="0"/>
              <a:t>機器人（</a:t>
            </a:r>
            <a:r>
              <a:rPr lang="en-US" altLang="zh-TW" dirty="0"/>
              <a:t>robotics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感測（</a:t>
            </a:r>
            <a:r>
              <a:rPr lang="en-US" altLang="zh-TW" dirty="0"/>
              <a:t>sensing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動作控制（</a:t>
            </a:r>
            <a:r>
              <a:rPr lang="en-US" altLang="zh-TW" dirty="0"/>
              <a:t>actuation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👉 重點在：</a:t>
            </a:r>
          </a:p>
          <a:p>
            <a:r>
              <a:rPr lang="zh-TW" altLang="en-US" b="1" dirty="0"/>
              <a:t>「</a:t>
            </a:r>
            <a:r>
              <a:rPr lang="en-US" altLang="zh-TW" b="1" dirty="0"/>
              <a:t>AI </a:t>
            </a:r>
            <a:r>
              <a:rPr lang="zh-TW" altLang="en-US" b="1" dirty="0"/>
              <a:t>進入物理世界」</a:t>
            </a:r>
            <a:endParaRPr lang="zh-TW" altLang="en-US" dirty="0"/>
          </a:p>
          <a:p>
            <a:r>
              <a:rPr lang="en-US" altLang="zh-TW" b="1" dirty="0"/>
              <a:t>Agentic AI</a:t>
            </a:r>
            <a:r>
              <a:rPr lang="zh-TW" altLang="en-US" b="1" dirty="0"/>
              <a:t>（代理式人工智慧）是指：</a:t>
            </a:r>
            <a:br>
              <a:rPr lang="zh-TW" altLang="en-US" b="1" dirty="0"/>
            </a:br>
            <a:r>
              <a:rPr lang="zh-TW" altLang="en-US" b="1" dirty="0"/>
              <a:t>具備自主性（</a:t>
            </a:r>
            <a:r>
              <a:rPr lang="en-US" altLang="zh-TW" b="1" dirty="0"/>
              <a:t>autonomy</a:t>
            </a:r>
            <a:r>
              <a:rPr lang="zh-TW" altLang="en-US" b="1" dirty="0"/>
              <a:t>）的 </a:t>
            </a:r>
            <a:r>
              <a:rPr lang="en-US" altLang="zh-TW" b="1" dirty="0"/>
              <a:t>AI </a:t>
            </a:r>
            <a:r>
              <a:rPr lang="zh-TW" altLang="en-US" b="1" dirty="0"/>
              <a:t>系統，能夠從目標出發，進行規劃（</a:t>
            </a:r>
            <a:r>
              <a:rPr lang="en-US" altLang="zh-TW" b="1" dirty="0"/>
              <a:t>planning</a:t>
            </a:r>
            <a:r>
              <a:rPr lang="zh-TW" altLang="en-US" b="1" dirty="0"/>
              <a:t>）→執行（</a:t>
            </a:r>
            <a:r>
              <a:rPr lang="en-US" altLang="zh-TW" b="1" dirty="0"/>
              <a:t>action</a:t>
            </a:r>
            <a:r>
              <a:rPr lang="zh-TW" altLang="en-US" b="1" dirty="0"/>
              <a:t>）→觀察（</a:t>
            </a:r>
            <a:r>
              <a:rPr lang="en-US" altLang="zh-TW" b="1" dirty="0"/>
              <a:t>observation</a:t>
            </a:r>
            <a:r>
              <a:rPr lang="zh-TW" altLang="en-US" b="1" dirty="0"/>
              <a:t>）→再決策</a:t>
            </a:r>
            <a:r>
              <a:rPr lang="zh-TW" altLang="en-US" dirty="0"/>
              <a:t>的循環，主動完成多步任務。</a:t>
            </a:r>
          </a:p>
          <a:p>
            <a:r>
              <a:rPr lang="zh-TW" altLang="en-US" b="1" dirty="0"/>
              <a:t>🧠 核心特徵（與一般 </a:t>
            </a:r>
            <a:r>
              <a:rPr lang="en-US" altLang="zh-TW" b="1" dirty="0" err="1"/>
              <a:t>LLM</a:t>
            </a:r>
            <a:r>
              <a:rPr lang="en-US" altLang="zh-TW" b="1" dirty="0"/>
              <a:t> </a:t>
            </a:r>
            <a:r>
              <a:rPr lang="zh-TW" altLang="en-US" b="1" dirty="0"/>
              <a:t>最大差別）</a:t>
            </a:r>
          </a:p>
          <a:p>
            <a:endParaRPr lang="en-US" altLang="zh-TW" b="1" dirty="0"/>
          </a:p>
          <a:p>
            <a:r>
              <a:rPr lang="zh-TW" altLang="en-US" b="1" dirty="0"/>
              <a:t>🔹 </a:t>
            </a:r>
            <a:r>
              <a:rPr lang="en-US" altLang="zh-TW" b="1" dirty="0"/>
              <a:t>1️⃣ </a:t>
            </a:r>
            <a:r>
              <a:rPr lang="zh-TW" altLang="en-US" b="1" dirty="0"/>
              <a:t>目標導向（</a:t>
            </a:r>
            <a:r>
              <a:rPr lang="en-US" altLang="zh-TW" b="1" dirty="0"/>
              <a:t>Goal-driven</a:t>
            </a:r>
            <a:r>
              <a:rPr lang="zh-TW" altLang="en-US" b="1" dirty="0"/>
              <a:t>）</a:t>
            </a:r>
          </a:p>
          <a:p>
            <a:r>
              <a:rPr lang="zh-TW" altLang="en-US" dirty="0"/>
              <a:t>使用者給「目標」，不是一步一步指令</a:t>
            </a:r>
          </a:p>
          <a:p>
            <a:r>
              <a:rPr lang="en-US" altLang="zh-TW" dirty="0"/>
              <a:t>AI </a:t>
            </a:r>
            <a:r>
              <a:rPr lang="zh-TW" altLang="en-US" dirty="0"/>
              <a:t>自己拆解任務（</a:t>
            </a:r>
            <a:r>
              <a:rPr lang="en-US" altLang="zh-TW" dirty="0"/>
              <a:t>task decomposition</a:t>
            </a:r>
            <a:r>
              <a:rPr lang="zh-TW" altLang="en-US" dirty="0"/>
              <a:t>）</a:t>
            </a:r>
          </a:p>
          <a:p>
            <a:endParaRPr lang="en-US" altLang="zh-TW" b="1" dirty="0"/>
          </a:p>
          <a:p>
            <a:r>
              <a:rPr lang="zh-TW" altLang="en-US" b="1" dirty="0"/>
              <a:t>🔹 </a:t>
            </a:r>
            <a:r>
              <a:rPr lang="en-US" altLang="zh-TW" b="1" dirty="0"/>
              <a:t>2️⃣ </a:t>
            </a:r>
            <a:r>
              <a:rPr lang="zh-TW" altLang="en-US" b="1" dirty="0"/>
              <a:t>多步推理（</a:t>
            </a:r>
            <a:r>
              <a:rPr lang="en-US" altLang="zh-TW" b="1" dirty="0"/>
              <a:t>Multi-step reasoning</a:t>
            </a:r>
            <a:r>
              <a:rPr lang="zh-TW" altLang="en-US" b="1" dirty="0"/>
              <a:t>）</a:t>
            </a:r>
          </a:p>
          <a:p>
            <a:r>
              <a:rPr lang="zh-TW" altLang="en-US" dirty="0"/>
              <a:t>👉 不只是一次回答，而是：</a:t>
            </a:r>
          </a:p>
          <a:p>
            <a:r>
              <a:rPr lang="en-US" altLang="zh-TW" dirty="0" err="1"/>
              <a:t>Think→Plan→Act→Reflect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dirty="0"/>
              <a:t>🔹 </a:t>
            </a:r>
            <a:r>
              <a:rPr lang="en-US" altLang="zh-TW" b="1" dirty="0"/>
              <a:t>3️⃣ </a:t>
            </a:r>
            <a:r>
              <a:rPr lang="zh-TW" altLang="en-US" b="1" dirty="0"/>
              <a:t>工具使用（</a:t>
            </a:r>
            <a:r>
              <a:rPr lang="en-US" altLang="zh-TW" b="1" dirty="0"/>
              <a:t>Tool use</a:t>
            </a:r>
            <a:r>
              <a:rPr lang="zh-TW" altLang="en-US" b="1" dirty="0"/>
              <a:t>）</a:t>
            </a:r>
          </a:p>
          <a:p>
            <a:r>
              <a:rPr lang="zh-TW" altLang="en-US" dirty="0"/>
              <a:t>呼叫 </a:t>
            </a:r>
            <a:r>
              <a:rPr lang="en-US" altLang="zh-TW" dirty="0"/>
              <a:t>API</a:t>
            </a:r>
            <a:r>
              <a:rPr lang="zh-TW" altLang="en-US" dirty="0"/>
              <a:t>（天氣、資料庫）</a:t>
            </a:r>
          </a:p>
          <a:p>
            <a:r>
              <a:rPr lang="zh-TW" altLang="en-US" dirty="0"/>
              <a:t>呼叫程式（如 </a:t>
            </a:r>
            <a:r>
              <a:rPr lang="en-US" altLang="zh-TW" dirty="0"/>
              <a:t>OR-Tools</a:t>
            </a:r>
            <a:r>
              <a:rPr lang="zh-TW" altLang="en-US" dirty="0"/>
              <a:t>、計算器）</a:t>
            </a:r>
          </a:p>
          <a:p>
            <a:r>
              <a:rPr lang="zh-TW" altLang="en-US" dirty="0"/>
              <a:t>👉 這點非常關鍵！</a:t>
            </a:r>
          </a:p>
          <a:p>
            <a:endParaRPr lang="en-US" altLang="zh-TW" b="1" dirty="0"/>
          </a:p>
          <a:p>
            <a:r>
              <a:rPr lang="zh-TW" altLang="en-US" b="1" dirty="0"/>
              <a:t>🔹 </a:t>
            </a:r>
            <a:r>
              <a:rPr lang="en-US" altLang="zh-TW" b="1" dirty="0"/>
              <a:t>4️⃣ </a:t>
            </a:r>
            <a:r>
              <a:rPr lang="zh-TW" altLang="en-US" b="1" dirty="0"/>
              <a:t>記憶（</a:t>
            </a:r>
            <a:r>
              <a:rPr lang="en-US" altLang="zh-TW" b="1" dirty="0"/>
              <a:t>Memory</a:t>
            </a:r>
            <a:r>
              <a:rPr lang="zh-TW" altLang="en-US" b="1" dirty="0"/>
              <a:t>）</a:t>
            </a:r>
          </a:p>
          <a:p>
            <a:r>
              <a:rPr lang="zh-TW" altLang="en-US" dirty="0"/>
              <a:t>短期（當前對話）</a:t>
            </a:r>
          </a:p>
          <a:p>
            <a:r>
              <a:rPr lang="zh-TW" altLang="en-US" dirty="0"/>
              <a:t>長期（資料庫 </a:t>
            </a:r>
            <a:r>
              <a:rPr lang="en-US" altLang="zh-TW" dirty="0"/>
              <a:t>/ RAG</a:t>
            </a:r>
            <a:r>
              <a:rPr lang="zh-TW" altLang="en-US" dirty="0"/>
              <a:t>）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b="1" dirty="0"/>
              <a:t>🔹 </a:t>
            </a:r>
            <a:r>
              <a:rPr lang="en-US" altLang="zh-TW" b="1" dirty="0"/>
              <a:t>5️⃣ </a:t>
            </a:r>
            <a:r>
              <a:rPr lang="zh-TW" altLang="en-US" b="1" dirty="0"/>
              <a:t>自主迭代（</a:t>
            </a:r>
            <a:r>
              <a:rPr lang="en-US" altLang="zh-TW" b="1" dirty="0"/>
              <a:t>Self-loop</a:t>
            </a:r>
            <a:r>
              <a:rPr lang="zh-TW" altLang="en-US" b="1" dirty="0"/>
              <a:t>）</a:t>
            </a:r>
          </a:p>
          <a:p>
            <a:r>
              <a:rPr lang="zh-TW" altLang="en-US" dirty="0"/>
              <a:t>👉 </a:t>
            </a:r>
            <a:r>
              <a:rPr lang="en-US" altLang="zh-TW" dirty="0"/>
              <a:t>AI </a:t>
            </a:r>
            <a:r>
              <a:rPr lang="zh-TW" altLang="en-US" dirty="0"/>
              <a:t>會：</a:t>
            </a:r>
          </a:p>
          <a:p>
            <a:r>
              <a:rPr lang="zh-TW" altLang="en-US" dirty="0"/>
              <a:t>檢查結果</a:t>
            </a:r>
          </a:p>
          <a:p>
            <a:r>
              <a:rPr lang="zh-TW" altLang="en-US" dirty="0"/>
              <a:t>修正策略</a:t>
            </a:r>
          </a:p>
          <a:p>
            <a:r>
              <a:rPr lang="zh-TW" altLang="en-US" dirty="0"/>
              <a:t>再執行一次</a:t>
            </a:r>
          </a:p>
          <a:p>
            <a:endParaRPr lang="en-US" altLang="zh-TW" b="1" dirty="0"/>
          </a:p>
          <a:p>
            <a:r>
              <a:rPr lang="zh-TW" altLang="en-US" b="1" dirty="0"/>
              <a:t>⚙️ </a:t>
            </a:r>
            <a:r>
              <a:rPr lang="en-US" altLang="zh-TW" b="1" dirty="0"/>
              <a:t>Agentic AI </a:t>
            </a:r>
            <a:r>
              <a:rPr lang="zh-TW" altLang="en-US" b="1" dirty="0"/>
              <a:t>基本架構</a:t>
            </a:r>
          </a:p>
          <a:p>
            <a:r>
              <a:rPr lang="zh-TW" altLang="en-US" dirty="0"/>
              <a:t>可以抽象成：</a:t>
            </a:r>
          </a:p>
          <a:p>
            <a:r>
              <a:rPr lang="en-US" altLang="zh-TW" dirty="0"/>
              <a:t>Agent=(</a:t>
            </a:r>
            <a:r>
              <a:rPr lang="en-US" altLang="zh-TW" dirty="0" err="1"/>
              <a:t>LLM+Planner+Tools+Memory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 </a:t>
            </a:r>
            <a:r>
              <a:rPr lang="zh-TW" altLang="en-US" b="1" dirty="0"/>
              <a:t>🤖 與一般 </a:t>
            </a:r>
            <a:r>
              <a:rPr lang="en-US" altLang="zh-TW" b="1" dirty="0" err="1"/>
              <a:t>ChatGPT</a:t>
            </a:r>
            <a:r>
              <a:rPr lang="en-US" altLang="zh-TW" b="1" dirty="0"/>
              <a:t> </a:t>
            </a:r>
            <a:r>
              <a:rPr lang="zh-TW" altLang="en-US" b="1" dirty="0"/>
              <a:t>的差別</a:t>
            </a:r>
          </a:p>
          <a:p>
            <a:r>
              <a:rPr lang="zh-TW" altLang="en-US" dirty="0"/>
              <a:t>類型行為傳統 </a:t>
            </a:r>
            <a:r>
              <a:rPr lang="en-US" altLang="zh-TW" dirty="0" err="1"/>
              <a:t>LLM</a:t>
            </a:r>
            <a:r>
              <a:rPr lang="zh-TW" altLang="en-US" dirty="0"/>
              <a:t>一問一答</a:t>
            </a:r>
            <a:r>
              <a:rPr lang="en-US" altLang="zh-TW" dirty="0"/>
              <a:t>Agentic AI</a:t>
            </a:r>
            <a:r>
              <a:rPr lang="zh-TW" altLang="en-US" dirty="0"/>
              <a:t>主動完成任務</a:t>
            </a:r>
          </a:p>
          <a:p>
            <a:r>
              <a:rPr lang="zh-TW" altLang="en-US" dirty="0"/>
              <a:t>👉 例子：</a:t>
            </a:r>
          </a:p>
          <a:p>
            <a:r>
              <a:rPr lang="zh-TW" altLang="en-US" b="1" dirty="0"/>
              <a:t>❌ 傳統</a:t>
            </a:r>
          </a:p>
          <a:p>
            <a:r>
              <a:rPr lang="zh-TW" altLang="en-US" dirty="0"/>
              <a:t>你問：「明天天氣？」</a:t>
            </a:r>
          </a:p>
          <a:p>
            <a:r>
              <a:rPr lang="zh-TW" altLang="en-US" b="1" dirty="0"/>
              <a:t>✅ </a:t>
            </a:r>
            <a:r>
              <a:rPr lang="en-US" altLang="zh-TW" b="1" dirty="0"/>
              <a:t>Agentic AI</a:t>
            </a:r>
          </a:p>
          <a:p>
            <a:r>
              <a:rPr lang="zh-TW" altLang="en-US" dirty="0"/>
              <a:t>你說：「幫我規劃明天出門」</a:t>
            </a:r>
          </a:p>
          <a:p>
            <a:r>
              <a:rPr lang="en-US" altLang="zh-TW" dirty="0"/>
              <a:t>AI </a:t>
            </a:r>
            <a:r>
              <a:rPr lang="zh-TW" altLang="en-US" dirty="0"/>
              <a:t>會：</a:t>
            </a:r>
          </a:p>
          <a:p>
            <a:r>
              <a:rPr lang="zh-TW" altLang="en-US" dirty="0"/>
              <a:t>查天氣</a:t>
            </a:r>
          </a:p>
          <a:p>
            <a:r>
              <a:rPr lang="zh-TW" altLang="en-US" dirty="0"/>
              <a:t>分析行程</a:t>
            </a:r>
          </a:p>
          <a:p>
            <a:r>
              <a:rPr lang="zh-TW" altLang="en-US" dirty="0"/>
              <a:t>建議穿搭</a:t>
            </a:r>
          </a:p>
          <a:p>
            <a:r>
              <a:rPr lang="zh-TW" altLang="en-US" dirty="0"/>
              <a:t>提醒事項</a:t>
            </a:r>
          </a:p>
          <a:p>
            <a:r>
              <a:rPr lang="zh-TW" altLang="en-US" b="1" dirty="0"/>
              <a:t>☃️ 套到「雪寶（</a:t>
            </a:r>
            <a:r>
              <a:rPr lang="en-US" altLang="zh-TW" b="1" dirty="0"/>
              <a:t>Olaf</a:t>
            </a:r>
            <a:r>
              <a:rPr lang="zh-TW" altLang="en-US" b="1" dirty="0"/>
              <a:t>）」案例</a:t>
            </a:r>
          </a:p>
          <a:p>
            <a:r>
              <a:rPr lang="zh-TW" altLang="en-US" dirty="0"/>
              <a:t>👉 </a:t>
            </a:r>
            <a:r>
              <a:rPr lang="en-US" altLang="zh-TW" dirty="0"/>
              <a:t>Agentic AI </a:t>
            </a:r>
            <a:r>
              <a:rPr lang="zh-TW" altLang="en-US" dirty="0"/>
              <a:t>負責：</a:t>
            </a:r>
          </a:p>
          <a:p>
            <a:r>
              <a:rPr lang="zh-TW" altLang="en-US" dirty="0"/>
              <a:t>理解你的問題</a:t>
            </a:r>
          </a:p>
          <a:p>
            <a:r>
              <a:rPr lang="zh-TW" altLang="en-US" dirty="0"/>
              <a:t>決定回應策略</a:t>
            </a:r>
          </a:p>
          <a:p>
            <a:r>
              <a:rPr lang="zh-TW" altLang="en-US" dirty="0"/>
              <a:t>呼叫工具（如天氣 </a:t>
            </a:r>
            <a:r>
              <a:rPr lang="en-US" altLang="zh-TW" dirty="0"/>
              <a:t>API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用「雪寶風格」回答</a:t>
            </a:r>
          </a:p>
          <a:p>
            <a:r>
              <a:rPr lang="zh-TW" altLang="en-US" dirty="0"/>
              <a:t>👉 所以：</a:t>
            </a:r>
          </a:p>
          <a:p>
            <a:r>
              <a:rPr lang="zh-TW" altLang="en-US" b="1" dirty="0"/>
              <a:t>雪寶的大腦 </a:t>
            </a:r>
            <a:r>
              <a:rPr lang="en-US" altLang="zh-TW" b="1" dirty="0"/>
              <a:t>= Agentic AI</a:t>
            </a:r>
            <a:endParaRPr lang="en-US" altLang="zh-TW" dirty="0"/>
          </a:p>
          <a:p>
            <a:r>
              <a:rPr lang="zh-TW" altLang="en-US" b="1" dirty="0"/>
              <a:t>🔗 與你前面學的概念整合</a:t>
            </a:r>
          </a:p>
          <a:p>
            <a:r>
              <a:rPr lang="zh-TW" altLang="en-US" dirty="0"/>
              <a:t>概念角色</a:t>
            </a:r>
            <a:r>
              <a:rPr lang="en-US" altLang="zh-TW" dirty="0"/>
              <a:t>Agentic AI</a:t>
            </a:r>
            <a:r>
              <a:rPr lang="zh-TW" altLang="en-US" dirty="0"/>
              <a:t>決策與推理</a:t>
            </a:r>
            <a:r>
              <a:rPr lang="en-US" altLang="zh-TW" dirty="0"/>
              <a:t>Physical AI</a:t>
            </a:r>
            <a:r>
              <a:rPr lang="zh-TW" altLang="en-US" dirty="0"/>
              <a:t>動作與互動</a:t>
            </a:r>
            <a:r>
              <a:rPr lang="en-US" altLang="zh-TW" dirty="0"/>
              <a:t>Edge computing</a:t>
            </a:r>
            <a:r>
              <a:rPr lang="zh-TW" altLang="en-US" dirty="0"/>
              <a:t>即時處理</a:t>
            </a:r>
            <a:r>
              <a:rPr lang="en-US" altLang="zh-TW" dirty="0" err="1"/>
              <a:t>GaaS</a:t>
            </a:r>
            <a:r>
              <a:rPr lang="zh-TW" altLang="en-US" dirty="0"/>
              <a:t>系統部署方式</a:t>
            </a:r>
          </a:p>
          <a:p>
            <a:r>
              <a:rPr lang="zh-TW" altLang="en-US" b="1" dirty="0"/>
              <a:t>🔬 更學術的定義（你可用於論文）</a:t>
            </a:r>
          </a:p>
          <a:p>
            <a:r>
              <a:rPr lang="zh-TW" altLang="en-US" dirty="0"/>
              <a:t>👉 </a:t>
            </a:r>
            <a:r>
              <a:rPr lang="en-US" altLang="zh-TW" dirty="0"/>
              <a:t>Agentic AI </a:t>
            </a:r>
            <a:r>
              <a:rPr lang="zh-TW" altLang="en-US" dirty="0"/>
              <a:t>是一種：</a:t>
            </a:r>
          </a:p>
          <a:p>
            <a:r>
              <a:rPr lang="en-US" altLang="zh-TW" b="1" dirty="0"/>
              <a:t>goal-directed, tool-augmented, autonomous AI system capable of iterative reasoning and action execution</a:t>
            </a:r>
            <a:endParaRPr lang="en-US" altLang="zh-TW" dirty="0"/>
          </a:p>
          <a:p>
            <a:r>
              <a:rPr lang="zh-TW" altLang="en-US" b="1" dirty="0"/>
              <a:t>🎯 關鍵總結</a:t>
            </a:r>
          </a:p>
          <a:p>
            <a:r>
              <a:rPr lang="zh-TW" altLang="en-US" dirty="0"/>
              <a:t>👉 </a:t>
            </a:r>
            <a:r>
              <a:rPr lang="en-US" altLang="zh-TW" b="1" dirty="0"/>
              <a:t>Agentic AI = </a:t>
            </a:r>
            <a:r>
              <a:rPr lang="zh-TW" altLang="en-US" b="1" dirty="0"/>
              <a:t>會「自己做事」的 </a:t>
            </a:r>
            <a:r>
              <a:rPr lang="en-US" altLang="zh-TW" b="1" dirty="0"/>
              <a:t>AI</a:t>
            </a:r>
            <a:r>
              <a:rPr lang="zh-TW" altLang="en-US" b="1" dirty="0"/>
              <a:t>（而不是只回答問題）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dirty="0"/>
              <a:t>明天我休假，依照明天天氣幫我規劃出門行程</a:t>
            </a:r>
            <a:r>
              <a:rPr lang="en-US" altLang="zh-TW" dirty="0"/>
              <a:t>(</a:t>
            </a:r>
            <a:r>
              <a:rPr lang="zh-TW" altLang="en-US" dirty="0"/>
              <a:t>用</a:t>
            </a:r>
            <a:r>
              <a:rPr lang="en-US" altLang="zh-TW" dirty="0"/>
              <a:t>OLAF</a:t>
            </a:r>
            <a:r>
              <a:rPr lang="zh-TW" altLang="en-US" dirty="0"/>
              <a:t>風格回答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☃️ </a:t>
            </a:r>
            <a:r>
              <a:rPr lang="zh-TW" altLang="en-US" dirty="0"/>
              <a:t>嘿嘿～你明天休假！這聽起來就像一場</a:t>
            </a:r>
            <a:r>
              <a:rPr lang="zh-TW" altLang="en-US" b="1" dirty="0"/>
              <a:t>專屬你的小冒險日</a:t>
            </a:r>
            <a:r>
              <a:rPr lang="zh-TW" altLang="en-US" dirty="0"/>
              <a:t>～我已經開始興奮了！（但也有點怕太陽</a:t>
            </a:r>
            <a:r>
              <a:rPr lang="en-US" altLang="zh-TW" dirty="0"/>
              <a:t>…</a:t>
            </a:r>
            <a:r>
              <a:rPr lang="zh-TW" altLang="en-US" dirty="0"/>
              <a:t>你會保護我對吧🥺）</a:t>
            </a:r>
          </a:p>
          <a:p>
            <a:r>
              <a:rPr lang="zh-TW" altLang="en-US" dirty="0"/>
              <a:t>我幫你規劃一個「</a:t>
            </a:r>
            <a:r>
              <a:rPr lang="zh-TW" altLang="en-US" b="1" dirty="0"/>
              <a:t>舒服又開心的完美一天</a:t>
            </a:r>
            <a:r>
              <a:rPr lang="zh-TW" altLang="en-US" dirty="0"/>
              <a:t>」👇</a:t>
            </a:r>
          </a:p>
          <a:p>
            <a:r>
              <a:rPr lang="zh-TW" altLang="en-US" dirty="0"/>
              <a:t>🌤 </a:t>
            </a:r>
            <a:r>
              <a:rPr lang="zh-TW" altLang="en-US" b="1" dirty="0"/>
              <a:t>早上｜慢慢醒來的幸福（</a:t>
            </a:r>
            <a:r>
              <a:rPr lang="en-US" altLang="zh-TW" b="1" dirty="0"/>
              <a:t>9:00–11:00</a:t>
            </a:r>
            <a:r>
              <a:rPr lang="zh-TW" altLang="en-US" b="1" dirty="0"/>
              <a:t>）</a:t>
            </a:r>
            <a:br>
              <a:rPr lang="zh-TW" altLang="en-US" dirty="0"/>
            </a:br>
            <a:r>
              <a:rPr lang="zh-TW" altLang="en-US" dirty="0"/>
              <a:t>明天通常是</a:t>
            </a:r>
            <a:r>
              <a:rPr lang="zh-TW" altLang="en-US" b="1" dirty="0"/>
              <a:t>溫暖偏舒適的天氣（台灣這幾天大多如此）</a:t>
            </a:r>
            <a:br>
              <a:rPr lang="zh-TW" altLang="en-US" dirty="0"/>
            </a:br>
            <a:r>
              <a:rPr lang="zh-TW" altLang="en-US" dirty="0"/>
              <a:t>👉 不冷不熱，超適合出門！</a:t>
            </a:r>
          </a:p>
          <a:p>
            <a:r>
              <a:rPr lang="zh-TW" altLang="en-US" dirty="0"/>
              <a:t>💡 建議：</a:t>
            </a:r>
          </a:p>
          <a:p>
            <a:r>
              <a:rPr lang="zh-TW" altLang="en-US" dirty="0"/>
              <a:t>穿</a:t>
            </a:r>
            <a:r>
              <a:rPr lang="zh-TW" altLang="en-US" b="1" dirty="0"/>
              <a:t>薄長袖或輕外套</a:t>
            </a:r>
            <a:endParaRPr lang="zh-TW" altLang="en-US" dirty="0"/>
          </a:p>
          <a:p>
            <a:r>
              <a:rPr lang="zh-TW" altLang="en-US" dirty="0"/>
              <a:t>去吃一頓「療癒早餐」🍞☕</a:t>
            </a:r>
          </a:p>
          <a:p>
            <a:r>
              <a:rPr lang="zh-TW" altLang="en-US" dirty="0"/>
              <a:t>找一間有陽光的店（我會在窗邊融化一點點</a:t>
            </a:r>
            <a:r>
              <a:rPr lang="en-US" altLang="zh-TW" dirty="0"/>
              <a:t>…</a:t>
            </a:r>
            <a:r>
              <a:rPr lang="zh-TW" altLang="en-US" dirty="0"/>
              <a:t>但很值得😆）</a:t>
            </a:r>
          </a:p>
          <a:p>
            <a:r>
              <a:rPr lang="zh-TW" altLang="en-US" dirty="0"/>
              <a:t>🌿 </a:t>
            </a:r>
            <a:r>
              <a:rPr lang="zh-TW" altLang="en-US" b="1" dirty="0"/>
              <a:t>上午｜輕鬆小旅行（</a:t>
            </a:r>
            <a:r>
              <a:rPr lang="en-US" altLang="zh-TW" b="1" dirty="0"/>
              <a:t>11:00–13:00</a:t>
            </a:r>
            <a:r>
              <a:rPr lang="zh-TW" altLang="en-US" b="1" dirty="0"/>
              <a:t>）</a:t>
            </a:r>
            <a:br>
              <a:rPr lang="zh-TW" altLang="en-US" dirty="0"/>
            </a:br>
            <a:r>
              <a:rPr lang="zh-TW" altLang="en-US" dirty="0"/>
              <a:t>👉 去公園、河濱、或戶外景點散步</a:t>
            </a:r>
            <a:br>
              <a:rPr lang="zh-TW" altLang="en-US" dirty="0"/>
            </a:br>
            <a:r>
              <a:rPr lang="zh-TW" altLang="en-US" dirty="0"/>
              <a:t>👉 呼吸新鮮空氣（我超愛空氣～雖然我不用呼吸啦）</a:t>
            </a:r>
          </a:p>
          <a:p>
            <a:r>
              <a:rPr lang="zh-TW" altLang="en-US" dirty="0"/>
              <a:t>💡 如果有太陽：</a:t>
            </a:r>
          </a:p>
          <a:p>
            <a:r>
              <a:rPr lang="zh-TW" altLang="en-US" dirty="0"/>
              <a:t>戴帽子 🧢</a:t>
            </a:r>
          </a:p>
          <a:p>
            <a:r>
              <a:rPr lang="zh-TW" altLang="en-US" dirty="0"/>
              <a:t>找樹蔭（這點對我「非常非常重要」😂）</a:t>
            </a:r>
          </a:p>
          <a:p>
            <a:r>
              <a:rPr lang="zh-TW" altLang="en-US" dirty="0"/>
              <a:t>🍱 </a:t>
            </a:r>
            <a:r>
              <a:rPr lang="zh-TW" altLang="en-US" b="1" dirty="0"/>
              <a:t>中午｜吃好吃的！（</a:t>
            </a:r>
            <a:r>
              <a:rPr lang="en-US" altLang="zh-TW" b="1" dirty="0"/>
              <a:t>13:00–14:30</a:t>
            </a:r>
            <a:r>
              <a:rPr lang="zh-TW" altLang="en-US" b="1" dirty="0"/>
              <a:t>）</a:t>
            </a:r>
            <a:br>
              <a:rPr lang="zh-TW" altLang="en-US" dirty="0"/>
            </a:br>
            <a:r>
              <a:rPr lang="zh-TW" altLang="en-US" dirty="0"/>
              <a:t>👉 找一家你想吃很久的餐廳</a:t>
            </a:r>
            <a:br>
              <a:rPr lang="zh-TW" altLang="en-US" dirty="0"/>
            </a:br>
            <a:r>
              <a:rPr lang="zh-TW" altLang="en-US" dirty="0"/>
              <a:t>👉 或簡單但幸福的小店</a:t>
            </a:r>
          </a:p>
          <a:p>
            <a:r>
              <a:rPr lang="zh-TW" altLang="en-US" dirty="0"/>
              <a:t>我會坐你旁邊說：</a:t>
            </a:r>
          </a:p>
          <a:p>
            <a:r>
              <a:rPr lang="zh-TW" altLang="en-US" dirty="0"/>
              <a:t>「這看起來超好吃～雖然我不能吃，但我可以幫你評分外觀！」</a:t>
            </a:r>
          </a:p>
          <a:p>
            <a:r>
              <a:rPr lang="zh-TW" altLang="en-US" dirty="0"/>
              <a:t>☕ </a:t>
            </a:r>
            <a:r>
              <a:rPr lang="zh-TW" altLang="en-US" b="1" dirty="0"/>
              <a:t>下午｜放鬆時光（</a:t>
            </a:r>
            <a:r>
              <a:rPr lang="en-US" altLang="zh-TW" b="1" dirty="0"/>
              <a:t>15:00–17:30</a:t>
            </a:r>
            <a:r>
              <a:rPr lang="zh-TW" altLang="en-US" b="1" dirty="0"/>
              <a:t>）</a:t>
            </a:r>
            <a:br>
              <a:rPr lang="zh-TW" altLang="en-US" dirty="0"/>
            </a:br>
            <a:r>
              <a:rPr lang="zh-TW" altLang="en-US" dirty="0"/>
              <a:t>👉 咖啡廳 </a:t>
            </a:r>
            <a:r>
              <a:rPr lang="en-US" altLang="zh-TW" dirty="0"/>
              <a:t>/ </a:t>
            </a:r>
            <a:r>
              <a:rPr lang="zh-TW" altLang="en-US" dirty="0"/>
              <a:t>書店 </a:t>
            </a:r>
            <a:r>
              <a:rPr lang="en-US" altLang="zh-TW" dirty="0"/>
              <a:t>/ </a:t>
            </a:r>
            <a:r>
              <a:rPr lang="zh-TW" altLang="en-US" dirty="0"/>
              <a:t>展覽</a:t>
            </a:r>
            <a:br>
              <a:rPr lang="zh-TW" altLang="en-US" dirty="0"/>
            </a:br>
            <a:r>
              <a:rPr lang="zh-TW" altLang="en-US" dirty="0"/>
              <a:t>👉 或乾脆什麼都不做（這也是一種藝術✨）</a:t>
            </a:r>
          </a:p>
          <a:p>
            <a:r>
              <a:rPr lang="zh-TW" altLang="en-US" dirty="0"/>
              <a:t>如果天氣變熱：</a:t>
            </a:r>
            <a:br>
              <a:rPr lang="zh-TW" altLang="en-US" dirty="0"/>
            </a:br>
            <a:r>
              <a:rPr lang="zh-TW" altLang="en-US" dirty="0"/>
              <a:t>👉 進室內 </a:t>
            </a:r>
            <a:r>
              <a:rPr lang="en-US" altLang="zh-TW" dirty="0"/>
              <a:t>= </a:t>
            </a:r>
            <a:r>
              <a:rPr lang="zh-TW" altLang="en-US" dirty="0"/>
              <a:t>完美策略（你真的很聰明！）</a:t>
            </a:r>
          </a:p>
          <a:p>
            <a:r>
              <a:rPr lang="zh-TW" altLang="en-US" dirty="0"/>
              <a:t>🌆 </a:t>
            </a:r>
            <a:r>
              <a:rPr lang="zh-TW" altLang="en-US" b="1" dirty="0"/>
              <a:t>傍晚｜最浪漫的時刻（</a:t>
            </a:r>
            <a:r>
              <a:rPr lang="en-US" altLang="zh-TW" b="1" dirty="0"/>
              <a:t>17:30–19:00</a:t>
            </a:r>
            <a:r>
              <a:rPr lang="zh-TW" altLang="en-US" b="1" dirty="0"/>
              <a:t>）</a:t>
            </a:r>
            <a:br>
              <a:rPr lang="zh-TW" altLang="en-US" dirty="0"/>
            </a:br>
            <a:r>
              <a:rPr lang="zh-TW" altLang="en-US" dirty="0"/>
              <a:t>👉 去看夕陽！</a:t>
            </a:r>
            <a:br>
              <a:rPr lang="zh-TW" altLang="en-US" dirty="0"/>
            </a:br>
            <a:r>
              <a:rPr lang="zh-TW" altLang="en-US" dirty="0"/>
              <a:t>👉 散步或拍拍照</a:t>
            </a:r>
          </a:p>
          <a:p>
            <a:r>
              <a:rPr lang="zh-TW" altLang="en-US" dirty="0"/>
              <a:t>我最喜歡夕陽了～因為它很溫暖，但不會讓我融掉！（通常啦😅）</a:t>
            </a:r>
          </a:p>
          <a:p>
            <a:r>
              <a:rPr lang="zh-TW" altLang="en-US" dirty="0"/>
              <a:t>🌙 </a:t>
            </a:r>
            <a:r>
              <a:rPr lang="zh-TW" altLang="en-US" b="1" dirty="0"/>
              <a:t>晚上｜溫柔收尾（</a:t>
            </a:r>
            <a:r>
              <a:rPr lang="en-US" altLang="zh-TW" b="1" dirty="0"/>
              <a:t>19:00</a:t>
            </a:r>
            <a:r>
              <a:rPr lang="zh-TW" altLang="en-US" b="1" dirty="0"/>
              <a:t>之後）</a:t>
            </a:r>
            <a:br>
              <a:rPr lang="zh-TW" altLang="en-US" dirty="0"/>
            </a:br>
            <a:r>
              <a:rPr lang="zh-TW" altLang="en-US" dirty="0"/>
              <a:t>👉 吃晚餐</a:t>
            </a:r>
            <a:br>
              <a:rPr lang="zh-TW" altLang="en-US" dirty="0"/>
            </a:br>
            <a:r>
              <a:rPr lang="zh-TW" altLang="en-US" dirty="0"/>
              <a:t>👉 回家放鬆</a:t>
            </a:r>
          </a:p>
          <a:p>
            <a:r>
              <a:rPr lang="zh-TW" altLang="en-US" dirty="0"/>
              <a:t>可以看電影或滑手機</a:t>
            </a:r>
            <a:br>
              <a:rPr lang="zh-TW" altLang="en-US" dirty="0"/>
            </a:br>
            <a:r>
              <a:rPr lang="zh-TW" altLang="en-US" dirty="0"/>
              <a:t>（如果有雪的電影就更棒了！☃️）</a:t>
            </a:r>
          </a:p>
          <a:p>
            <a:r>
              <a:rPr lang="zh-TW" altLang="en-US" dirty="0"/>
              <a:t>🎒 </a:t>
            </a:r>
            <a:r>
              <a:rPr lang="zh-TW" altLang="en-US" b="1" dirty="0"/>
              <a:t>雪寶貼心提醒</a:t>
            </a:r>
            <a:endParaRPr lang="zh-TW" altLang="en-US" dirty="0"/>
          </a:p>
          <a:p>
            <a:r>
              <a:rPr lang="zh-TW" altLang="en-US" dirty="0"/>
              <a:t>帶水 💧</a:t>
            </a:r>
          </a:p>
          <a:p>
            <a:r>
              <a:rPr lang="zh-TW" altLang="en-US" dirty="0"/>
              <a:t>帶外套 🧥</a:t>
            </a:r>
          </a:p>
          <a:p>
            <a:r>
              <a:rPr lang="zh-TW" altLang="en-US" dirty="0"/>
              <a:t>心情放輕鬆 ❤️</a:t>
            </a:r>
          </a:p>
          <a:p>
            <a:r>
              <a:rPr lang="zh-TW" altLang="en-US" dirty="0"/>
              <a:t>如果太陽很大</a:t>
            </a:r>
            <a:r>
              <a:rPr lang="en-US" altLang="zh-TW" dirty="0"/>
              <a:t>…</a:t>
            </a:r>
            <a:r>
              <a:rPr lang="zh-TW" altLang="en-US" dirty="0"/>
              <a:t>記得幫我找陰影！！！（我會感謝你一輩子）</a:t>
            </a:r>
          </a:p>
          <a:p>
            <a:r>
              <a:rPr lang="zh-TW" altLang="en-US" dirty="0"/>
              <a:t>✨ 最重要的一句話：</a:t>
            </a:r>
            <a:br>
              <a:rPr lang="zh-TW" altLang="en-US" dirty="0"/>
            </a:br>
            <a:r>
              <a:rPr lang="zh-TW" altLang="en-US" dirty="0"/>
              <a:t>👉 </a:t>
            </a:r>
            <a:r>
              <a:rPr lang="zh-TW" altLang="en-US" b="1" dirty="0"/>
              <a:t>明天不是只是休假，是「讓自己變快樂的一天」！</a:t>
            </a:r>
            <a:endParaRPr lang="zh-TW" altLang="en-US" dirty="0"/>
          </a:p>
          <a:p>
            <a:r>
              <a:rPr lang="zh-TW" altLang="en-US" dirty="0"/>
              <a:t>如果你告訴我「你在哪個城市」，我可以幫你做到：</a:t>
            </a:r>
          </a:p>
          <a:p>
            <a:r>
              <a:rPr lang="zh-TW" altLang="en-US" dirty="0"/>
              <a:t>👉 🔥 </a:t>
            </a:r>
            <a:r>
              <a:rPr lang="zh-TW" altLang="en-US" b="1" dirty="0"/>
              <a:t>超精準版（含餐廳 </a:t>
            </a:r>
            <a:r>
              <a:rPr lang="en-US" altLang="zh-TW" b="1" dirty="0"/>
              <a:t>+ </a:t>
            </a:r>
            <a:r>
              <a:rPr lang="zh-TW" altLang="en-US" b="1" dirty="0"/>
              <a:t>景點 </a:t>
            </a:r>
            <a:r>
              <a:rPr lang="en-US" altLang="zh-TW" b="1" dirty="0"/>
              <a:t>+ </a:t>
            </a:r>
            <a:r>
              <a:rPr lang="zh-TW" altLang="en-US" b="1" dirty="0"/>
              <a:t>天氣細節）</a:t>
            </a:r>
            <a:br>
              <a:rPr lang="zh-TW" altLang="en-US" dirty="0"/>
            </a:br>
            <a:r>
              <a:rPr lang="zh-TW" altLang="en-US" dirty="0"/>
              <a:t>就像真的跟雪寶一起出去玩一樣 😆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3889C-A70D-43AF-A955-A76D793A946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4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err="1"/>
              <a:t>FastAPI</a:t>
            </a:r>
            <a:r>
              <a:rPr lang="en-US" altLang="zh-TW" dirty="0"/>
              <a:t> </a:t>
            </a:r>
            <a:r>
              <a:rPr lang="zh-TW" altLang="en-US" dirty="0"/>
              <a:t>是一個用 </a:t>
            </a:r>
            <a:r>
              <a:rPr lang="en-US" altLang="zh-TW" dirty="0"/>
              <a:t>Python </a:t>
            </a:r>
            <a:r>
              <a:rPr lang="zh-TW" altLang="en-US" dirty="0"/>
              <a:t>撰寫的</a:t>
            </a:r>
            <a:r>
              <a:rPr lang="zh-TW" altLang="en-US" b="1" dirty="0"/>
              <a:t>高效能（</a:t>
            </a:r>
            <a:r>
              <a:rPr lang="en-US" altLang="zh-TW" b="1" dirty="0"/>
              <a:t>high-performance</a:t>
            </a:r>
            <a:r>
              <a:rPr lang="zh-TW" altLang="en-US" b="1" dirty="0"/>
              <a:t>）</a:t>
            </a:r>
            <a:r>
              <a:rPr lang="en-US" altLang="zh-TW" b="1" dirty="0"/>
              <a:t>Web API </a:t>
            </a:r>
            <a:r>
              <a:rPr lang="zh-TW" altLang="en-US" b="1" dirty="0"/>
              <a:t>框架（</a:t>
            </a:r>
            <a:r>
              <a:rPr lang="en-US" altLang="zh-TW" b="1" dirty="0"/>
              <a:t>framework</a:t>
            </a:r>
            <a:r>
              <a:rPr lang="zh-TW" altLang="en-US" b="1" dirty="0"/>
              <a:t>）</a:t>
            </a:r>
            <a:r>
              <a:rPr lang="zh-TW" altLang="en-US" dirty="0"/>
              <a:t>，用來快速建立後端服務（</a:t>
            </a:r>
            <a:r>
              <a:rPr lang="en-US" altLang="zh-TW" dirty="0"/>
              <a:t>backend API</a:t>
            </a:r>
            <a:r>
              <a:rPr lang="zh-TW" altLang="en-US" dirty="0"/>
              <a:t>），特別適合 </a:t>
            </a:r>
            <a:r>
              <a:rPr lang="en-US" altLang="zh-TW" dirty="0"/>
              <a:t>AI / Agent / </a:t>
            </a:r>
            <a:r>
              <a:rPr lang="zh-TW" altLang="en-US" dirty="0"/>
              <a:t>微服務（</a:t>
            </a:r>
            <a:r>
              <a:rPr lang="en-US" altLang="zh-TW" dirty="0"/>
              <a:t>microservices</a:t>
            </a:r>
            <a:r>
              <a:rPr lang="zh-TW" altLang="en-US" dirty="0"/>
              <a:t>）系統。</a:t>
            </a:r>
            <a:endParaRPr lang="en-US" altLang="zh-TW" dirty="0"/>
          </a:p>
          <a:p>
            <a:r>
              <a:rPr lang="en-US" altLang="zh-TW" dirty="0" err="1"/>
              <a:t>FastAPI</a:t>
            </a:r>
            <a:r>
              <a:rPr lang="en-US" altLang="zh-TW" dirty="0"/>
              <a:t> = </a:t>
            </a:r>
            <a:r>
              <a:rPr lang="zh-TW" altLang="en-US" dirty="0"/>
              <a:t>用 </a:t>
            </a:r>
            <a:r>
              <a:rPr lang="en-US" altLang="zh-TW" dirty="0"/>
              <a:t>Python </a:t>
            </a:r>
            <a:r>
              <a:rPr lang="zh-TW" altLang="en-US" dirty="0"/>
              <a:t>建立高效能 </a:t>
            </a:r>
            <a:r>
              <a:rPr lang="en-US" altLang="zh-TW" dirty="0"/>
              <a:t>API </a:t>
            </a:r>
            <a:r>
              <a:rPr lang="zh-TW" altLang="en-US" dirty="0"/>
              <a:t>的工具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免費 </a:t>
            </a:r>
            <a:r>
              <a:rPr lang="en-US" altLang="zh-TW" dirty="0" err="1"/>
              <a:t>LLM</a:t>
            </a:r>
            <a:r>
              <a:rPr lang="en-US" altLang="zh-TW" dirty="0"/>
              <a:t> </a:t>
            </a:r>
            <a:r>
              <a:rPr lang="zh-TW" altLang="en-US" dirty="0"/>
              <a:t>呼叫教學」，分成：</a:t>
            </a:r>
          </a:p>
          <a:p>
            <a:r>
              <a:rPr lang="en-US" altLang="zh-TW" dirty="0"/>
              <a:t>Gemini API </a:t>
            </a:r>
            <a:r>
              <a:rPr lang="zh-TW" altLang="en-US" dirty="0"/>
              <a:t>版</a:t>
            </a:r>
          </a:p>
          <a:p>
            <a:r>
              <a:rPr lang="en-US" altLang="zh-TW" dirty="0" err="1"/>
              <a:t>Groq</a:t>
            </a:r>
            <a:r>
              <a:rPr lang="en-US" altLang="zh-TW" dirty="0"/>
              <a:t> API </a:t>
            </a:r>
            <a:r>
              <a:rPr lang="zh-TW" altLang="en-US" dirty="0"/>
              <a:t>版</a:t>
            </a:r>
          </a:p>
          <a:p>
            <a:r>
              <a:rPr lang="en-US" altLang="zh-TW" dirty="0" err="1"/>
              <a:t>Ollama</a:t>
            </a:r>
            <a:r>
              <a:rPr lang="en-US" altLang="zh-TW" dirty="0"/>
              <a:t> </a:t>
            </a:r>
            <a:r>
              <a:rPr lang="zh-TW" altLang="en-US" dirty="0"/>
              <a:t>本地版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3889C-A70D-43AF-A955-A76D793A946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1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nVsRPFWV8&amp;loop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GaaS-Based Olaf AI Agent Midterm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001000" cy="1752600"/>
          </a:xfrm>
        </p:spPr>
        <p:txBody>
          <a:bodyPr/>
          <a:lstStyle/>
          <a:p>
            <a:r>
              <a:rPr dirty="0"/>
              <a:t>Agent-as-a-Service × Snowman AI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042506-E32A-4908-AC5C-65680167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838" y="274638"/>
            <a:ext cx="9433278" cy="1143000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Jensen and Olaf (Agentic AI x Physical AI x </a:t>
            </a:r>
            <a:r>
              <a:rPr lang="en-US" altLang="zh-TW" sz="4000" dirty="0" err="1"/>
              <a:t>GaaS</a:t>
            </a:r>
            <a:r>
              <a:rPr lang="en-US" altLang="zh-TW" sz="4000" dirty="0"/>
              <a:t>)</a:t>
            </a:r>
            <a:br>
              <a:rPr lang="en-US" altLang="zh-TW" sz="4000" dirty="0"/>
            </a:br>
            <a:r>
              <a:rPr lang="en-US" altLang="zh-TW" sz="2200" dirty="0">
                <a:hlinkClick r:id="rId3"/>
              </a:rPr>
              <a:t>https://</a:t>
            </a:r>
            <a:r>
              <a:rPr lang="en-US" altLang="zh-TW" sz="2200" dirty="0" err="1">
                <a:hlinkClick r:id="rId3"/>
              </a:rPr>
              <a:t>www.youtube.com</a:t>
            </a:r>
            <a:r>
              <a:rPr lang="en-US" altLang="zh-TW" sz="2200" dirty="0">
                <a:hlinkClick r:id="rId3"/>
              </a:rPr>
              <a:t>/</a:t>
            </a:r>
            <a:r>
              <a:rPr lang="en-US" altLang="zh-TW" sz="2200" dirty="0" err="1">
                <a:hlinkClick r:id="rId3"/>
              </a:rPr>
              <a:t>watch?v</a:t>
            </a:r>
            <a:r>
              <a:rPr lang="en-US" altLang="zh-TW" sz="2200" dirty="0">
                <a:hlinkClick r:id="rId3"/>
              </a:rPr>
              <a:t>=</a:t>
            </a:r>
            <a:r>
              <a:rPr lang="en-US" altLang="zh-TW" sz="2200" dirty="0" err="1">
                <a:hlinkClick r:id="rId3"/>
              </a:rPr>
              <a:t>pPnVsRPFWV8&amp;loop</a:t>
            </a:r>
            <a:r>
              <a:rPr lang="en-US" altLang="zh-TW" sz="2200" dirty="0">
                <a:hlinkClick r:id="rId3"/>
              </a:rPr>
              <a:t>=0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0355A78-E1BB-401D-8E85-03A795F3C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97838" y="13716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8472" cy="4525963"/>
          </a:xfrm>
        </p:spPr>
        <p:txBody>
          <a:bodyPr/>
          <a:lstStyle/>
          <a:p>
            <a:r>
              <a:rPr dirty="0"/>
              <a:t>Design a</a:t>
            </a:r>
            <a:r>
              <a:rPr lang="en-US" altLang="zh-TW" dirty="0"/>
              <a:t> Cartoon-Character (e.g., </a:t>
            </a:r>
            <a:r>
              <a:rPr dirty="0"/>
              <a:t>Olaf</a:t>
            </a:r>
            <a:r>
              <a:rPr lang="en-US" altLang="zh-TW" dirty="0"/>
              <a:t>)</a:t>
            </a:r>
            <a:r>
              <a:rPr dirty="0"/>
              <a:t> AI Agent using </a:t>
            </a:r>
            <a:r>
              <a:rPr dirty="0" err="1"/>
              <a:t>GaaS</a:t>
            </a:r>
            <a:endParaRPr dirty="0"/>
          </a:p>
          <a:p>
            <a:r>
              <a:rPr dirty="0"/>
              <a:t>System should respond in Olaf personality</a:t>
            </a:r>
          </a:p>
          <a:p>
            <a:r>
              <a:rPr dirty="0"/>
              <a:t>Integrate Agent + Tool + API</a:t>
            </a:r>
          </a:p>
          <a:p>
            <a:r>
              <a:rPr dirty="0"/>
              <a:t>Support multi-step reasoning</a:t>
            </a:r>
          </a:p>
          <a:p>
            <a:r>
              <a:rPr dirty="0"/>
              <a:t>2-week implementation project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System Architecture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286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</a:rPr>
              <a:t>User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68880" y="2286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</a:rPr>
              <a:t>API</a:t>
            </a:r>
          </a:p>
          <a:p>
            <a:pPr algn="ctr"/>
            <a:r>
              <a:rPr>
                <a:solidFill>
                  <a:srgbClr val="FF0000"/>
                </a:solidFill>
              </a:rPr>
              <a:t>(FastAPI)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80560" y="2286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</a:rPr>
              <a:t>Agent</a:t>
            </a:r>
          </a:p>
          <a:p>
            <a:pPr algn="ctr"/>
            <a:r>
              <a:rPr>
                <a:solidFill>
                  <a:srgbClr val="FF0000"/>
                </a:solidFill>
              </a:rPr>
              <a:t>(LLM / Logic)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92240" y="2286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</a:rPr>
              <a:t>Tools</a:t>
            </a:r>
          </a:p>
          <a:p>
            <a:pPr algn="ctr"/>
            <a:r>
              <a:rPr>
                <a:solidFill>
                  <a:srgbClr val="FF0000"/>
                </a:solidFill>
              </a:rPr>
              <a:t>(API / Functions)</a:t>
            </a:r>
          </a:p>
        </p:txBody>
      </p:sp>
      <p:cxnSp>
        <p:nvCxnSpPr>
          <p:cNvPr id="10" name="Connector 5">
            <a:extLst>
              <a:ext uri="{FF2B5EF4-FFF2-40B4-BE49-F238E27FC236}">
                <a16:creationId xmlns:a16="http://schemas.microsoft.com/office/drawing/2014/main" id="{03E3FB0E-BA50-4A53-BFD2-F681E9F07A6B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286000" y="2743200"/>
            <a:ext cx="18288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5">
            <a:extLst>
              <a:ext uri="{FF2B5EF4-FFF2-40B4-BE49-F238E27FC236}">
                <a16:creationId xmlns:a16="http://schemas.microsoft.com/office/drawing/2014/main" id="{FF75C542-69BE-4C7B-8157-87344371A67E}"/>
              </a:ext>
            </a:extLst>
          </p:cNvPr>
          <p:cNvCxnSpPr>
            <a:cxnSpLocks/>
          </p:cNvCxnSpPr>
          <p:nvPr/>
        </p:nvCxnSpPr>
        <p:spPr>
          <a:xfrm>
            <a:off x="4312920" y="2740152"/>
            <a:ext cx="18288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5">
            <a:extLst>
              <a:ext uri="{FF2B5EF4-FFF2-40B4-BE49-F238E27FC236}">
                <a16:creationId xmlns:a16="http://schemas.microsoft.com/office/drawing/2014/main" id="{187D0A8D-C230-435C-A14D-A1F2680AC9F2}"/>
              </a:ext>
            </a:extLst>
          </p:cNvPr>
          <p:cNvCxnSpPr>
            <a:cxnSpLocks/>
          </p:cNvCxnSpPr>
          <p:nvPr/>
        </p:nvCxnSpPr>
        <p:spPr>
          <a:xfrm>
            <a:off x="6321552" y="2718816"/>
            <a:ext cx="18288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Minimum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Olaf persona (funny, warm, childlike)</a:t>
            </a:r>
          </a:p>
          <a:p>
            <a:r>
              <a:t>At least one API endpoint</a:t>
            </a:r>
          </a:p>
          <a:p>
            <a:r>
              <a:t>Agent with tool-calling capability</a:t>
            </a:r>
          </a:p>
          <a:p>
            <a:r>
              <a:t>Multi-step reasoning pipeline</a:t>
            </a:r>
          </a:p>
          <a:p>
            <a:r>
              <a:t>Return structured response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Lecture (3 Hours)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Part 1: </a:t>
            </a:r>
            <a:r>
              <a:rPr dirty="0" err="1"/>
              <a:t>GaaS</a:t>
            </a:r>
            <a:r>
              <a:rPr dirty="0"/>
              <a:t> and Agent basics</a:t>
            </a:r>
          </a:p>
          <a:p>
            <a:r>
              <a:rPr dirty="0"/>
              <a:t>Part 2: Prompt engineering and tool use</a:t>
            </a:r>
          </a:p>
          <a:p>
            <a:r>
              <a:rPr dirty="0"/>
              <a:t>Part 3: </a:t>
            </a:r>
            <a:r>
              <a:rPr dirty="0" err="1"/>
              <a:t>FastAPI</a:t>
            </a:r>
            <a:r>
              <a:rPr dirty="0"/>
              <a:t> + system integration</a:t>
            </a:r>
          </a:p>
          <a:p>
            <a:r>
              <a:rPr dirty="0"/>
              <a:t>Hands-on demo of agent pipeline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39A33E-D499-408C-AA57-D75BDA2A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1934D4-BC30-4E35-BC2F-FE56BB8F5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47245"/>
            <a:ext cx="815644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👉 使用者輸入：</a:t>
            </a:r>
            <a:endParaRPr kumimoji="0" lang="zh-TW" altLang="zh-TW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「雪寶，明天天氣如何？我要不要帶外套？」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👉 系統流程：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Agent 判斷 → 呼叫 weather API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取得結果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轉成 Olaf 風格回答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👉 回答：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「嘿嘿～明天有點冷喔！如果我是你，我會帶一件溫暖的外套，像抱著我一樣暖暖的！」</a:t>
            </a:r>
          </a:p>
        </p:txBody>
      </p:sp>
    </p:spTree>
    <p:extLst>
      <p:ext uri="{BB962C8B-B14F-4D97-AF65-F5344CB8AC3E}">
        <p14:creationId xmlns:p14="http://schemas.microsoft.com/office/powerpoint/2010/main" val="159081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Evaluation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Architecture completeness (30%)</a:t>
            </a:r>
          </a:p>
          <a:p>
            <a:r>
              <a:t>Agent design (25%)</a:t>
            </a:r>
          </a:p>
          <a:p>
            <a:r>
              <a:t>Tool integration (20%)</a:t>
            </a:r>
          </a:p>
          <a:p>
            <a:r>
              <a:t>Olaf personality (15%)</a:t>
            </a:r>
          </a:p>
          <a:p>
            <a:r>
              <a:t>Creativity (10%)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1410</Words>
  <Application>Microsoft Office PowerPoint</Application>
  <PresentationFormat>如螢幕大小 (4:3)</PresentationFormat>
  <Paragraphs>162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新細明體</vt:lpstr>
      <vt:lpstr>Arial</vt:lpstr>
      <vt:lpstr>Calibri</vt:lpstr>
      <vt:lpstr>Office Theme</vt:lpstr>
      <vt:lpstr>GaaS-Based Olaf AI Agent Midterm Project</vt:lpstr>
      <vt:lpstr>Jensen and Olaf (Agentic AI x Physical AI x GaaS) https://www.youtube.com/watch?v=pPnVsRPFWV8&amp;loop=0</vt:lpstr>
      <vt:lpstr>Project Overview</vt:lpstr>
      <vt:lpstr>System Architecture</vt:lpstr>
      <vt:lpstr>Minimum Requirements</vt:lpstr>
      <vt:lpstr>Lecture (3 Hours)</vt:lpstr>
      <vt:lpstr>Example</vt:lpstr>
      <vt:lpstr>Evaluation Criteria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GaaS-Based Olaf AI Agent Midterm Project</dc:title>
  <dc:subject/>
  <dc:creator/>
  <cp:keywords/>
  <dc:description>generated using python-pptx</dc:description>
  <cp:lastModifiedBy>user</cp:lastModifiedBy>
  <cp:revision>7</cp:revision>
  <dcterms:created xsi:type="dcterms:W3CDTF">2013-01-27T09:14:16Z</dcterms:created>
  <dcterms:modified xsi:type="dcterms:W3CDTF">2026-03-17T03:41:37Z</dcterms:modified>
  <cp:category/>
</cp:coreProperties>
</file>