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2.xml" ContentType="application/vnd.openxmlformats-officedocument.presentationml.notesSlide+xml"/>
  <Override PartName="/ppt/tags/tag1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4"/>
  </p:notesMasterIdLst>
  <p:sldIdLst>
    <p:sldId id="256" r:id="rId2"/>
    <p:sldId id="581" r:id="rId3"/>
    <p:sldId id="582" r:id="rId4"/>
    <p:sldId id="584" r:id="rId5"/>
    <p:sldId id="585" r:id="rId6"/>
    <p:sldId id="586" r:id="rId7"/>
    <p:sldId id="587" r:id="rId8"/>
    <p:sldId id="588" r:id="rId9"/>
    <p:sldId id="576" r:id="rId10"/>
    <p:sldId id="580" r:id="rId11"/>
    <p:sldId id="575" r:id="rId12"/>
    <p:sldId id="590" r:id="rId13"/>
    <p:sldId id="589" r:id="rId14"/>
    <p:sldId id="545" r:id="rId15"/>
    <p:sldId id="546" r:id="rId16"/>
    <p:sldId id="548" r:id="rId17"/>
    <p:sldId id="549" r:id="rId18"/>
    <p:sldId id="266" r:id="rId19"/>
    <p:sldId id="267" r:id="rId20"/>
    <p:sldId id="452" r:id="rId21"/>
    <p:sldId id="583" r:id="rId22"/>
    <p:sldId id="551" r:id="rId23"/>
    <p:sldId id="488" r:id="rId24"/>
    <p:sldId id="552" r:id="rId25"/>
    <p:sldId id="498" r:id="rId26"/>
    <p:sldId id="553" r:id="rId27"/>
    <p:sldId id="554" r:id="rId28"/>
    <p:sldId id="468" r:id="rId29"/>
    <p:sldId id="271" r:id="rId30"/>
    <p:sldId id="555" r:id="rId31"/>
    <p:sldId id="301" r:id="rId32"/>
    <p:sldId id="454" r:id="rId33"/>
    <p:sldId id="457" r:id="rId34"/>
    <p:sldId id="456" r:id="rId35"/>
    <p:sldId id="469" r:id="rId36"/>
    <p:sldId id="513" r:id="rId37"/>
    <p:sldId id="459" r:id="rId38"/>
    <p:sldId id="514" r:id="rId39"/>
    <p:sldId id="515" r:id="rId40"/>
    <p:sldId id="270" r:id="rId41"/>
    <p:sldId id="257" r:id="rId42"/>
    <p:sldId id="556" r:id="rId43"/>
    <p:sldId id="263" r:id="rId44"/>
    <p:sldId id="261" r:id="rId45"/>
    <p:sldId id="262" r:id="rId46"/>
    <p:sldId id="259" r:id="rId47"/>
    <p:sldId id="557" r:id="rId48"/>
    <p:sldId id="260" r:id="rId49"/>
    <p:sldId id="495" r:id="rId50"/>
    <p:sldId id="496" r:id="rId51"/>
    <p:sldId id="512" r:id="rId52"/>
    <p:sldId id="458" r:id="rId53"/>
  </p:sldIdLst>
  <p:sldSz cx="9144000" cy="5143500" type="screen16x9"/>
  <p:notesSz cx="6799263" cy="9929813"/>
  <p:embeddedFontLst>
    <p:embeddedFont>
      <p:font typeface="Noto Sans Symbols" panose="02020500000000000000" charset="-120"/>
      <p:regular r:id="rId55"/>
      <p:bold r:id="rId56"/>
    </p:embeddedFont>
    <p:embeddedFont>
      <p:font typeface="Cambria Math" panose="02040503050406030204" pitchFamily="18" charset="0"/>
      <p:regular r:id="rId57"/>
    </p:embeddedFont>
    <p:embeddedFont>
      <p:font typeface="Consolas" panose="020B0609020204030204" pitchFamily="49" charset="0"/>
      <p:regular r:id="rId58"/>
      <p:bold r:id="rId59"/>
      <p:italic r:id="rId60"/>
      <p:boldItalic r:id="rId61"/>
    </p:embeddedFont>
    <p:embeddedFont>
      <p:font typeface="Georgia Pro Black" panose="02040A02050405020203" pitchFamily="18" charset="0"/>
      <p:bold r:id="rId62"/>
      <p:boldItalic r:id="rId63"/>
    </p:embeddedFont>
    <p:embeddedFont>
      <p:font typeface="SimSun" panose="02010600030101010101" pitchFamily="2" charset="-122"/>
      <p:regular r:id="rId64"/>
    </p:embeddedFont>
    <p:embeddedFont>
      <p:font typeface="Tahoma" panose="020B0604030504040204" pitchFamily="34" charset="0"/>
      <p:regular r:id="rId65"/>
      <p:bold r:id="rId66"/>
    </p:embeddedFont>
    <p:embeddedFont>
      <p:font typeface="Times" panose="02020603050405020304" pitchFamily="18" charset="0"/>
      <p:regular r:id="rId67"/>
      <p:bold r:id="rId68"/>
      <p:italic r:id="rId69"/>
      <p:boldItalic r:id="rId70"/>
    </p:embeddedFont>
    <p:embeddedFont>
      <p:font typeface="微軟正黑體" panose="020B0604030504040204" pitchFamily="34" charset="-120"/>
      <p:regular r:id="rId71"/>
      <p:bold r:id="rId72"/>
    </p:embeddedFont>
    <p:embeddedFont>
      <p:font typeface="標楷體" panose="03000509000000000000" pitchFamily="65" charset="-120"/>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903"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5" roundtripDataSignature="AMtx7mipJ845UBb/dHZ8mrwbmaeRitU/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F48E6E-D8EE-483B-AC2C-A8D49A92FC24}">
  <a:tblStyle styleId="{D9F48E6E-D8EE-483B-AC2C-A8D49A92FC2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ECEE86F-C701-482D-989B-510028EB886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888BBD2-8146-4601-B17F-C20E77424696}"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FFF"/>
          </a:solidFill>
        </a:fill>
      </a:tcStyle>
    </a:wholeTbl>
    <a:band1H>
      <a:tcTxStyle b="off" i="off"/>
      <a:tcStyle>
        <a:tcBdr/>
        <a:fill>
          <a:solidFill>
            <a:srgbClr val="DDDDFF"/>
          </a:solidFill>
        </a:fill>
      </a:tcStyle>
    </a:band1H>
    <a:band2H>
      <a:tcTxStyle b="off" i="off"/>
      <a:tcStyle>
        <a:tcBdr/>
      </a:tcStyle>
    </a:band2H>
    <a:band1V>
      <a:tcTxStyle b="off" i="off"/>
      <a:tcStyle>
        <a:tcBdr/>
        <a:fill>
          <a:solidFill>
            <a:srgbClr val="DDDDF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8991" autoAdjust="0"/>
  </p:normalViewPr>
  <p:slideViewPr>
    <p:cSldViewPr snapToGrid="0">
      <p:cViewPr>
        <p:scale>
          <a:sx n="75" d="100"/>
          <a:sy n="75" d="100"/>
        </p:scale>
        <p:origin x="1176" y="162"/>
      </p:cViewPr>
      <p:guideLst>
        <p:guide orient="horz" pos="1620"/>
        <p:guide pos="29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15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15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15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eeexplore.ieee.org/abstract/document/#deqn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zh.wikipedia.org/wiki/%E7%A3%81%E7%9F%A9"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zh.wikipedia.org/wiki/%E7%A3%81%E7%9F%A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inkedin.com/in/davidborish/"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linkedin.com/in/davidfritschejr" TargetMode="External"/><Relationship Id="rId5" Type="http://schemas.openxmlformats.org/officeDocument/2006/relationships/hyperlink" Target="https://www.linkedin.com/in/ACoAAACzRboBjiewaBopfxfsGxKovMErmb5h864" TargetMode="External"/><Relationship Id="rId4" Type="http://schemas.openxmlformats.org/officeDocument/2006/relationships/hyperlink" Target="https://www.science.org/doi/10.1126/science.ado6285"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D-Wave_Systems?utm_source=chatgpt.com"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dictionary.cambridge.org/zht/help/codes.html" TargetMode="External"/><Relationship Id="rId4" Type="http://schemas.openxmlformats.org/officeDocument/2006/relationships/hyperlink" Target="https://www.barrons.com/articles/d-wave-quantum-computer-sale-d1f5e2ae?utm_source=chatgpt.co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Quantum_annealing#cite_note-Kadowaki98-4" TargetMode="External"/><Relationship Id="rId13" Type="http://schemas.openxmlformats.org/officeDocument/2006/relationships/hyperlink" Target="https://en.wikipedia.org/wiki/Stochastic_Processes_and_Their_Applications" TargetMode="External"/><Relationship Id="rId18" Type="http://schemas.openxmlformats.org/officeDocument/2006/relationships/hyperlink" Target="https://en.wikipedia.org/wiki/Phys._Rev._E" TargetMode="External"/><Relationship Id="rId26" Type="http://schemas.openxmlformats.org/officeDocument/2006/relationships/hyperlink" Target="http://pre.aps.org/abstract/PRE/v58/i5/p5355_1" TargetMode="External"/><Relationship Id="rId3" Type="http://schemas.openxmlformats.org/officeDocument/2006/relationships/hyperlink" Target="https://en.wikipedia.org/wiki/Simulated_annealing#cite_note-:2-6" TargetMode="External"/><Relationship Id="rId21" Type="http://schemas.openxmlformats.org/officeDocument/2006/relationships/hyperlink" Target="https://en.wikipedia.org/wiki/Bibcode_(identifier)" TargetMode="External"/><Relationship Id="rId7" Type="http://schemas.openxmlformats.org/officeDocument/2006/relationships/hyperlink" Target="https://ja.wikipedia.org/wiki/%E8%A5%BF%E6%A3%AE%E7%A7%80%E7%A8%94" TargetMode="External"/><Relationship Id="rId12" Type="http://schemas.openxmlformats.org/officeDocument/2006/relationships/hyperlink" Target="https://doi.org/10.1016%2F0304-4149%2889%2990040-9" TargetMode="External"/><Relationship Id="rId17" Type="http://schemas.openxmlformats.org/officeDocument/2006/relationships/hyperlink" Target="https://archive.today/20130811142150/http:/pre.aps.org/abstract/PRE/v58/i5/p5355_1" TargetMode="External"/><Relationship Id="rId25" Type="http://schemas.openxmlformats.org/officeDocument/2006/relationships/hyperlink" Target="https://api.semanticscholar.org/CorpusID:36114913" TargetMode="External"/><Relationship Id="rId2" Type="http://schemas.openxmlformats.org/officeDocument/2006/relationships/slide" Target="../slides/slide11.xml"/><Relationship Id="rId16" Type="http://schemas.openxmlformats.org/officeDocument/2006/relationships/hyperlink" Target="https://en.wikipedia.org/wiki/Quantum_annealing#cite_ref-Kadowaki98_4-1" TargetMode="External"/><Relationship Id="rId20" Type="http://schemas.openxmlformats.org/officeDocument/2006/relationships/hyperlink" Target="https://arxiv.org/abs/cond-mat/9804280" TargetMode="External"/><Relationship Id="rId1" Type="http://schemas.openxmlformats.org/officeDocument/2006/relationships/notesMaster" Target="../notesMasters/notesMaster1.xml"/><Relationship Id="rId6" Type="http://schemas.openxmlformats.org/officeDocument/2006/relationships/hyperlink" Target="https://en.wikipedia.org/wiki/Quantum_annealing#cite_note-3" TargetMode="External"/><Relationship Id="rId11" Type="http://schemas.openxmlformats.org/officeDocument/2006/relationships/hyperlink" Target="https://en.wikipedia.org/wiki/Quantum_annealing#cite_ref-3" TargetMode="External"/><Relationship Id="rId24" Type="http://schemas.openxmlformats.org/officeDocument/2006/relationships/hyperlink" Target="https://en.wikipedia.org/wiki/S2CID_(identifier)" TargetMode="External"/><Relationship Id="rId5" Type="http://schemas.openxmlformats.org/officeDocument/2006/relationships/hyperlink" Target="https://en.wikipedia.org/wiki/Quantum_annealing#cite_note-2" TargetMode="External"/><Relationship Id="rId15" Type="http://schemas.openxmlformats.org/officeDocument/2006/relationships/hyperlink" Target="https://en.wikipedia.org/wiki/Quantum_annealing#cite_ref-Kadowaki98_4-0" TargetMode="External"/><Relationship Id="rId23" Type="http://schemas.openxmlformats.org/officeDocument/2006/relationships/hyperlink" Target="https://doi.org/10.1103%2FPhysRevE.58.5355" TargetMode="External"/><Relationship Id="rId10" Type="http://schemas.openxmlformats.org/officeDocument/2006/relationships/hyperlink" Target="https://www.researchgate.net/publication/250309136" TargetMode="External"/><Relationship Id="rId19" Type="http://schemas.openxmlformats.org/officeDocument/2006/relationships/hyperlink" Target="https://en.wikipedia.org/wiki/ArXiv_(identifier)" TargetMode="External"/><Relationship Id="rId4" Type="http://schemas.openxmlformats.org/officeDocument/2006/relationships/hyperlink" Target="https://en.wikipedia.org/wiki/Traveling_salesman_problem" TargetMode="External"/><Relationship Id="rId9" Type="http://schemas.openxmlformats.org/officeDocument/2006/relationships/hyperlink" Target="https://en.wikipedia.org/wiki/Quantum_annealing#cite_note-Finilla94-5" TargetMode="External"/><Relationship Id="rId14" Type="http://schemas.openxmlformats.org/officeDocument/2006/relationships/hyperlink" Target="https://en.wikipedia.org/wiki/Doi_(identifier)" TargetMode="External"/><Relationship Id="rId22" Type="http://schemas.openxmlformats.org/officeDocument/2006/relationships/hyperlink" Target="https://ui.adsabs.harvard.edu/abs/1998PhRvE..58.5355K"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notes"/>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22d0c7dceb_0_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122d0c7dceb_0_0: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marL="457200" marR="0" lvl="0" indent="-298450" algn="l" defTabSz="990376" rtl="0" eaLnBrk="1" fontAlgn="auto" latinLnBrk="0" hangingPunct="1">
              <a:lnSpc>
                <a:spcPct val="100000"/>
              </a:lnSpc>
              <a:spcBef>
                <a:spcPts val="0"/>
              </a:spcBef>
              <a:spcAft>
                <a:spcPts val="0"/>
              </a:spcAft>
              <a:buClr>
                <a:schemeClr val="dk1"/>
              </a:buClr>
              <a:buSzPts val="1100"/>
              <a:buFont typeface="Arial"/>
              <a:buChar char="●"/>
              <a:tabLst/>
              <a:defRPr/>
            </a:pPr>
            <a:r>
              <a:rPr lang="en-US" altLang="zh-TW" sz="1100" b="0" i="0" u="none" strike="noStrike" cap="none" dirty="0">
                <a:solidFill>
                  <a:srgbClr val="000000"/>
                </a:solidFill>
                <a:effectLst/>
                <a:highlight>
                  <a:srgbClr val="FFFFFF"/>
                </a:highlight>
                <a:latin typeface="Arial"/>
                <a:ea typeface="Arial"/>
                <a:cs typeface="Arial"/>
                <a:sym typeface="Arial"/>
              </a:rPr>
              <a:t>This step defines the initial Hamiltonian Hi</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and the final Hamiltonian Hf</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for the entire system. Each Hamiltonian represents the total energy of the system in a specific state. Hi</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is configured to maintain qubits in a superposition state, while Hf</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is tailored based on the QUBO formula to ensure that the minimum final Hamiltonian corresponds to the optimal solution to the COP at hand. The system’s Hamiltonian H(t)</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at time </a:t>
            </a:r>
            <a:r>
              <a:rPr lang="en-US" altLang="zh-TW" sz="1100" b="0" i="1" u="none" strike="noStrike" cap="none" dirty="0">
                <a:solidFill>
                  <a:srgbClr val="000000"/>
                </a:solidFill>
                <a:effectLst/>
                <a:highlight>
                  <a:srgbClr val="FFFFFF"/>
                </a:highlight>
                <a:latin typeface="Arial"/>
                <a:ea typeface="Arial"/>
                <a:cs typeface="Arial"/>
                <a:sym typeface="Arial"/>
              </a:rPr>
              <a:t>t</a:t>
            </a:r>
            <a:r>
              <a:rPr lang="en-US" altLang="zh-TW" sz="1100" b="0" i="0" u="none" strike="noStrike" cap="none" dirty="0">
                <a:solidFill>
                  <a:srgbClr val="000000"/>
                </a:solidFill>
                <a:effectLst/>
                <a:highlight>
                  <a:srgbClr val="FFFFFF"/>
                </a:highlight>
                <a:latin typeface="Arial"/>
                <a:ea typeface="Arial"/>
                <a:cs typeface="Arial"/>
                <a:sym typeface="Arial"/>
              </a:rPr>
              <a:t> during quantum annealing is expressed in the following </a:t>
            </a:r>
            <a:r>
              <a:rPr lang="en-US" altLang="zh-TW" sz="1100" b="0" i="0" u="none" strike="noStrike" cap="none" dirty="0">
                <a:solidFill>
                  <a:srgbClr val="000000"/>
                </a:solidFill>
                <a:effectLst/>
                <a:highlight>
                  <a:srgbClr val="FFFFFF"/>
                </a:highlight>
                <a:latin typeface="Arial"/>
                <a:ea typeface="Arial"/>
                <a:cs typeface="Arial"/>
                <a:sym typeface="Arial"/>
                <a:hlinkClick r:id="rId3"/>
              </a:rPr>
              <a:t>Equation (8)</a:t>
            </a:r>
            <a:r>
              <a:rPr lang="en-US" altLang="zh-TW" sz="1100" b="0" i="0" u="none" strike="noStrike" cap="none" dirty="0">
                <a:solidFill>
                  <a:srgbClr val="000000"/>
                </a:solidFill>
                <a:effectLst/>
                <a:highlight>
                  <a:srgbClr val="FFFFFF"/>
                </a:highlight>
                <a:latin typeface="Arial"/>
                <a:ea typeface="Arial"/>
                <a:cs typeface="Arial"/>
                <a:sym typeface="Arial"/>
              </a:rPr>
              <a:t>:</a:t>
            </a:r>
          </a:p>
          <a:p>
            <a:pPr marL="457200" marR="0" lvl="0" indent="-298450" algn="l" defTabSz="990376" rtl="0" eaLnBrk="1" fontAlgn="auto" latinLnBrk="0" hangingPunct="1">
              <a:lnSpc>
                <a:spcPct val="100000"/>
              </a:lnSpc>
              <a:spcBef>
                <a:spcPts val="0"/>
              </a:spcBef>
              <a:spcAft>
                <a:spcPts val="0"/>
              </a:spcAft>
              <a:buClr>
                <a:schemeClr val="dk1"/>
              </a:buClr>
              <a:buSzPts val="1100"/>
              <a:buFont typeface="Arial"/>
              <a:buChar char="●"/>
              <a:tabLst/>
              <a:defRPr/>
            </a:pPr>
            <a:r>
              <a:rPr lang="en-US" altLang="zh-TW" sz="1100" b="0" i="0" u="none" strike="noStrike" cap="none" dirty="0">
                <a:solidFill>
                  <a:srgbClr val="000000"/>
                </a:solidFill>
                <a:effectLst/>
                <a:highlight>
                  <a:srgbClr val="FFFFFF"/>
                </a:highlight>
                <a:latin typeface="Arial"/>
                <a:ea typeface="Arial"/>
                <a:cs typeface="Arial"/>
                <a:sym typeface="Arial"/>
              </a:rPr>
              <a:t>The energy scaling functions A(t)</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and B(t)</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in </a:t>
            </a:r>
            <a:r>
              <a:rPr lang="en-US" altLang="zh-TW" sz="1100" b="0" i="0" u="none" strike="noStrike" cap="none" dirty="0">
                <a:solidFill>
                  <a:srgbClr val="000000"/>
                </a:solidFill>
                <a:effectLst/>
                <a:highlight>
                  <a:srgbClr val="FFFFFF"/>
                </a:highlight>
                <a:latin typeface="Arial"/>
                <a:ea typeface="Arial"/>
                <a:cs typeface="Arial"/>
                <a:sym typeface="Arial"/>
                <a:hlinkClick r:id="rId3"/>
              </a:rPr>
              <a:t>Equation (8)</a:t>
            </a:r>
            <a:r>
              <a:rPr lang="en-US" altLang="zh-TW" sz="1100" b="0" i="0" u="none" strike="noStrike" cap="none" dirty="0">
                <a:solidFill>
                  <a:srgbClr val="000000"/>
                </a:solidFill>
                <a:effectLst/>
                <a:highlight>
                  <a:srgbClr val="FFFFFF"/>
                </a:highlight>
                <a:latin typeface="Arial"/>
                <a:ea typeface="Arial"/>
                <a:cs typeface="Arial"/>
                <a:sym typeface="Arial"/>
              </a:rPr>
              <a:t>, depicted in the lower right part of Figure 3, illustrate changes during the annealing process. As time </a:t>
            </a:r>
            <a:r>
              <a:rPr lang="en-US" altLang="zh-TW" sz="1100" b="0" i="1" u="none" strike="noStrike" cap="none" dirty="0">
                <a:solidFill>
                  <a:srgbClr val="000000"/>
                </a:solidFill>
                <a:effectLst/>
                <a:highlight>
                  <a:srgbClr val="FFFFFF"/>
                </a:highlight>
                <a:latin typeface="Arial"/>
                <a:ea typeface="Arial"/>
                <a:cs typeface="Arial"/>
                <a:sym typeface="Arial"/>
              </a:rPr>
              <a:t>t</a:t>
            </a:r>
            <a:r>
              <a:rPr lang="en-US" altLang="zh-TW" sz="1100" b="0" i="0" u="none" strike="noStrike" cap="none" dirty="0">
                <a:solidFill>
                  <a:srgbClr val="000000"/>
                </a:solidFill>
                <a:effectLst/>
                <a:highlight>
                  <a:srgbClr val="FFFFFF"/>
                </a:highlight>
                <a:latin typeface="Arial"/>
                <a:ea typeface="Arial"/>
                <a:cs typeface="Arial"/>
                <a:sym typeface="Arial"/>
              </a:rPr>
              <a:t> progresses, A(t)</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gradually decreases, while B(t)</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increases. Consequently, the influence of the final Hamiltonian Hf</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becomes more pronounced, while the impact of the initial Hamiltonian Hi</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decreases. By the end of annealing, the behavior of the system aligns mainly with the final Hamiltonian Hf</a:t>
            </a:r>
            <a:r>
              <a:rPr lang="en-US" altLang="zh-TW" dirty="0">
                <a:highlight>
                  <a:srgbClr val="FFFFFF"/>
                </a:highlight>
              </a:rPr>
              <a:t> </a:t>
            </a:r>
            <a:r>
              <a:rPr lang="en-US" altLang="zh-TW" sz="1100" b="0" i="0" u="none" strike="noStrike" cap="none" dirty="0">
                <a:solidFill>
                  <a:srgbClr val="000000"/>
                </a:solidFill>
                <a:effectLst/>
                <a:highlight>
                  <a:srgbClr val="FFFFFF"/>
                </a:highlight>
                <a:latin typeface="Arial"/>
                <a:ea typeface="Arial"/>
                <a:cs typeface="Arial"/>
                <a:sym typeface="Arial"/>
              </a:rPr>
              <a:t>.</a:t>
            </a:r>
            <a:endParaRPr lang="en-US" altLang="zh-TW" dirty="0">
              <a:highlight>
                <a:srgbClr val="FFFFFF"/>
              </a:highlight>
            </a:endParaRPr>
          </a:p>
          <a:p>
            <a:pPr marL="457200" marR="0" lvl="0" indent="-298450" algn="l" defTabSz="990376" rtl="0" eaLnBrk="1" fontAlgn="auto" latinLnBrk="0" hangingPunct="1">
              <a:lnSpc>
                <a:spcPct val="100000"/>
              </a:lnSpc>
              <a:spcBef>
                <a:spcPts val="0"/>
              </a:spcBef>
              <a:spcAft>
                <a:spcPts val="0"/>
              </a:spcAft>
              <a:buClr>
                <a:schemeClr val="dk1"/>
              </a:buClr>
              <a:buSzPts val="1100"/>
              <a:buFont typeface="Arial"/>
              <a:buChar char="●"/>
              <a:tabLst/>
              <a:defRPr/>
            </a:pPr>
            <a:endParaRPr lang="zh-TW" altLang="en-US" dirty="0">
              <a:highlight>
                <a:srgbClr val="FFFFFF"/>
              </a:highlight>
            </a:endParaRPr>
          </a:p>
          <a:p>
            <a:pPr defTabSz="990376">
              <a:buClr>
                <a:schemeClr val="dk1"/>
              </a:buClr>
              <a:buSzPts val="1100"/>
              <a:defRPr/>
            </a:pPr>
            <a:endParaRPr lang="en-US" altLang="zh-TW" b="1" dirty="0">
              <a:highlight>
                <a:srgbClr val="FFFFFF"/>
              </a:highlight>
            </a:endParaRPr>
          </a:p>
          <a:p>
            <a:pPr defTabSz="990376">
              <a:buClr>
                <a:schemeClr val="dk1"/>
              </a:buClr>
              <a:buSzPts val="1100"/>
              <a:defRPr/>
            </a:pPr>
            <a:r>
              <a:rPr lang="en-US" altLang="zh-TW" b="1" dirty="0">
                <a:highlight>
                  <a:srgbClr val="FFFFFF"/>
                </a:highlight>
              </a:rPr>
              <a:t>Quantum Tunneling: A simulation of a wave packet incident on a potential barrier according to the Time-Dependent Schrodinger Equation. </a:t>
            </a:r>
            <a:endParaRPr lang="en-US" altLang="zh-TW" sz="1100" b="1" dirty="0">
              <a:highlight>
                <a:srgbClr val="FFFFFF"/>
              </a:highlight>
            </a:endParaRPr>
          </a:p>
          <a:p>
            <a:pPr>
              <a:buClr>
                <a:schemeClr val="dk1"/>
              </a:buClr>
              <a:buSzPts val="1100"/>
            </a:pPr>
            <a:endParaRPr lang="en-US" dirty="0">
              <a:solidFill>
                <a:srgbClr val="3D3D3D"/>
              </a:solidFill>
              <a:highlight>
                <a:srgbClr val="FFFFFF"/>
              </a:highlight>
            </a:endParaRPr>
          </a:p>
          <a:p>
            <a:pPr>
              <a:buClr>
                <a:schemeClr val="dk1"/>
              </a:buClr>
              <a:buSzPts val="1100"/>
            </a:pPr>
            <a:r>
              <a:rPr lang="en-US" dirty="0">
                <a:solidFill>
                  <a:srgbClr val="3D3D3D"/>
                </a:solidFill>
                <a:highlight>
                  <a:srgbClr val="FFFFFF"/>
                </a:highlight>
              </a:rPr>
              <a:t>加拿大公司 D-Wave 使用稱為“量子退火”的技術開發了專用量子計算設備，通過利用量子穿隧效應找到優化問題的解決方案。</a:t>
            </a:r>
            <a:endParaRPr dirty="0">
              <a:solidFill>
                <a:srgbClr val="3D3D3D"/>
              </a:solidFill>
              <a:highlight>
                <a:srgbClr val="FFFFFF"/>
              </a:highlight>
            </a:endParaRPr>
          </a:p>
          <a:p>
            <a:pPr>
              <a:buSzPts val="1100"/>
            </a:pPr>
            <a:r>
              <a:rPr lang="en-US" dirty="0">
                <a:solidFill>
                  <a:srgbClr val="3D3D3D"/>
                </a:solidFill>
                <a:highlight>
                  <a:srgbClr val="FFFFFF"/>
                </a:highlight>
              </a:rPr>
              <a:t>在優化問題中，我們需要從許多可能的組合中尋找最好的組合</a:t>
            </a:r>
            <a:r>
              <a:rPr lang="en-US" sz="1300" dirty="0">
                <a:solidFill>
                  <a:srgbClr val="3D3D3D"/>
                </a:solidFill>
                <a:highlight>
                  <a:srgbClr val="FFFFFF"/>
                </a:highlight>
              </a:rPr>
              <a:t>，</a:t>
            </a:r>
            <a:r>
              <a:rPr lang="en-US" dirty="0">
                <a:solidFill>
                  <a:srgbClr val="3D3D3D"/>
                </a:solidFill>
                <a:highlight>
                  <a:srgbClr val="FFFFFF"/>
                </a:highlight>
              </a:rPr>
              <a:t>物理學可以幫助解決這類問題， 物理學的一個基本規則是，一切都趨向於尋求最小能量狀態因為您可以將它們視為能量最小化問題。 物體滑下山坡； 熱的東西會隨著時間的推移而冷卻。 這種行為在量子物理學領域也是如此。 量子退火只是使用量子物理學來尋找問題的低能狀態，從而找到最佳或接近最佳的元素組合。</a:t>
            </a:r>
            <a:endParaRPr dirty="0">
              <a:solidFill>
                <a:srgbClr val="3D3D3D"/>
              </a:solidFill>
              <a:highlight>
                <a:srgbClr val="FFFFFF"/>
              </a:highlight>
            </a:endParaRPr>
          </a:p>
          <a:p>
            <a:pPr>
              <a:buSzPts val="1100"/>
            </a:pPr>
            <a:endParaRPr dirty="0">
              <a:solidFill>
                <a:srgbClr val="3D3D3D"/>
              </a:solidFill>
              <a:highlight>
                <a:srgbClr val="FFFFFF"/>
              </a:highlight>
            </a:endParaRPr>
          </a:p>
          <a:p>
            <a:pPr>
              <a:buClr>
                <a:schemeClr val="dk1"/>
              </a:buClr>
              <a:buSzPts val="1100"/>
            </a:pPr>
            <a:r>
              <a:rPr lang="en-US" dirty="0">
                <a:solidFill>
                  <a:schemeClr val="dk1"/>
                </a:solidFill>
              </a:rPr>
              <a:t>量子穿隧</a:t>
            </a:r>
            <a:endParaRPr dirty="0">
              <a:solidFill>
                <a:srgbClr val="3D3D3D"/>
              </a:solidFill>
              <a:highlight>
                <a:srgbClr val="FFFFFF"/>
              </a:highlight>
            </a:endParaRPr>
          </a:p>
          <a:p>
            <a:pPr>
              <a:buSzPts val="1100"/>
            </a:pPr>
            <a:r>
              <a:rPr lang="en-US" dirty="0">
                <a:solidFill>
                  <a:srgbClr val="3D3D3D"/>
                </a:solidFill>
                <a:highlight>
                  <a:srgbClr val="FFFFFF"/>
                </a:highlight>
              </a:rPr>
              <a:t>量子穿隧效應屬於量子力學的研究領域，量子力學研究在量子尺度所發生的事件。設想一個運動中的粒子遭遇到一個位能壁壘，試圖從位能壁壘的一邊（區域 A）移動到另一邊（區域 C），這可以被類比為一個圓球試圖滾動過一座小山。量子力學與古典力學對於這問題給出不同的解答。古典力學預測，假若粒子所具有的能量低於位能壁壘的位能，則這粒子絕對無法從區域 A移動到區域 C。量子力學不同地預測，這粒子可以機率性地從區域 A穿越到區域 C。</a:t>
            </a: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p>
        </p:txBody>
      </p:sp>
    </p:spTree>
    <p:extLst>
      <p:ext uri="{BB962C8B-B14F-4D97-AF65-F5344CB8AC3E}">
        <p14:creationId xmlns:p14="http://schemas.microsoft.com/office/powerpoint/2010/main" val="2059007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2d0c7dceb_0_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46" name="Google Shape;146;g122d0c7dceb_0_5: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defTabSz="990376">
                  <a:buClr>
                    <a:srgbClr val="000000"/>
                  </a:buClr>
                  <a:buSzPts val="1100"/>
                  <a:defRPr/>
                </a:pPr>
                <a:r>
                  <a:rPr lang="en-US" altLang="zh-TW" sz="1500" dirty="0">
                    <a:solidFill>
                      <a:srgbClr val="000000"/>
                    </a:solidFill>
                    <a:latin typeface="Arial"/>
                    <a:ea typeface="Arial"/>
                    <a:cs typeface="Arial"/>
                    <a:sym typeface="Arial"/>
                  </a:rPr>
                  <a:t>The Ising model is a mathematical model of ferromagnetism in statistical mechanics. The model is composed of discrete variables representing the magnetic dipole moments of the atom's spins that can be in the state +1 or the state -1. In the 2D Ising model, the variables or spins are arranged in a 2D lattice in which each spin interacts with its neighbors.</a:t>
                </a:r>
                <a:r>
                  <a:rPr lang="en-US" altLang="zh-TW" sz="1500" dirty="0">
                    <a:solidFill>
                      <a:schemeClr val="dk1"/>
                    </a:solidFill>
                    <a:latin typeface="Arial"/>
                    <a:ea typeface="Arial"/>
                    <a:cs typeface="Arial"/>
                    <a:sym typeface="Arial"/>
                  </a:rPr>
                  <a:t> Certain interaction parameters are given between neighboring spins for specifying the interaction relationships of spins. The 2D Ising model can be represented mathematically as follows.</a:t>
                </a:r>
                <a:endParaRPr lang="en-US" altLang="zh-TW" sz="1500" dirty="0">
                  <a:solidFill>
                    <a:srgbClr val="000000"/>
                  </a:solidFill>
                  <a:latin typeface="Arial"/>
                  <a:ea typeface="Arial"/>
                  <a:cs typeface="Arial"/>
                  <a:sym typeface="Arial"/>
                </a:endParaRPr>
              </a:p>
              <a:p>
                <a:pPr>
                  <a:buSzPts val="1100"/>
                </a:pPr>
                <a:endParaRPr lang="en-US" sz="1500" dirty="0">
                  <a:solidFill>
                    <a:schemeClr val="dk1"/>
                  </a:solidFill>
                </a:endParaRPr>
              </a:p>
              <a:p>
                <a:pPr>
                  <a:buSzPts val="1100"/>
                </a:pPr>
                <a:r>
                  <a:rPr lang="en-US" altLang="zh-TW" dirty="0">
                    <a:solidFill>
                      <a:srgbClr val="000000"/>
                    </a:solidFill>
                    <a:latin typeface="Arial"/>
                    <a:ea typeface="Arial"/>
                    <a:cs typeface="Arial"/>
                    <a:sym typeface="Arial"/>
                  </a:rPr>
                  <a:t>Ising</a:t>
                </a:r>
                <a:r>
                  <a:rPr lang="zh-TW" altLang="en-US" dirty="0">
                    <a:solidFill>
                      <a:srgbClr val="000000"/>
                    </a:solidFill>
                    <a:latin typeface="Arial"/>
                    <a:ea typeface="Arial"/>
                    <a:cs typeface="Arial"/>
                    <a:sym typeface="Arial"/>
                  </a:rPr>
                  <a:t>模型中包含了可以用來描述單個原子</a:t>
                </a:r>
                <a:r>
                  <a:rPr lang="zh-TW" altLang="en-US" dirty="0">
                    <a:solidFill>
                      <a:srgbClr val="000000"/>
                    </a:solidFill>
                    <a:latin typeface="Arial"/>
                    <a:ea typeface="Arial"/>
                    <a:cs typeface="Arial"/>
                    <a:sym typeface="Arial"/>
                    <a:hlinkClick r:id="rId3" tooltip="磁矩"/>
                  </a:rPr>
                  <a:t>磁矩</a:t>
                </a:r>
                <a:r>
                  <a:rPr lang="en-US" altLang="zh-TW" dirty="0">
                    <a:solidFill>
                      <a:srgbClr val="000000"/>
                    </a:solidFill>
                    <a:latin typeface="Arial"/>
                    <a:ea typeface="Arial"/>
                    <a:cs typeface="Arial"/>
                    <a:sym typeface="Arial"/>
                  </a:rPr>
                  <a:t>(magnetic moment)</a:t>
                </a:r>
                <a:r>
                  <a:rPr lang="zh-TW" altLang="en-US" dirty="0">
                    <a:solidFill>
                      <a:srgbClr val="000000"/>
                    </a:solidFill>
                    <a:latin typeface="Arial"/>
                    <a:ea typeface="Arial"/>
                    <a:cs typeface="Arial"/>
                    <a:sym typeface="Arial"/>
                  </a:rPr>
                  <a:t>的參數</a:t>
                </a:r>
                <a:r>
                  <a:rPr lang="en-US" altLang="zh-TW" dirty="0">
                    <a:solidFill>
                      <a:srgbClr val="000000"/>
                    </a:solidFill>
                    <a:latin typeface="Arial"/>
                    <a:ea typeface="Arial"/>
                    <a:cs typeface="Arial"/>
                    <a:sym typeface="Arial"/>
                  </a:rPr>
                  <a:t>$\sigma _{</a:t>
                </a:r>
                <a:r>
                  <a:rPr lang="en-US" altLang="zh-TW" dirty="0" err="1">
                    <a:solidFill>
                      <a:srgbClr val="000000"/>
                    </a:solidFill>
                    <a:latin typeface="Arial"/>
                    <a:ea typeface="Arial"/>
                    <a:cs typeface="Arial"/>
                    <a:sym typeface="Arial"/>
                  </a:rPr>
                  <a:t>i</a:t>
                </a:r>
                <a:r>
                  <a:rPr lang="en-US" altLang="zh-TW" dirty="0">
                    <a:solidFill>
                      <a:srgbClr val="000000"/>
                    </a:solidFill>
                    <a:latin typeface="Arial"/>
                    <a:ea typeface="Arial"/>
                    <a:cs typeface="Arial"/>
                    <a:sym typeface="Arial"/>
                  </a:rPr>
                  <a:t>}$ </a:t>
                </a:r>
                <a:r>
                  <a:rPr lang="zh-TW" altLang="en-US" dirty="0">
                    <a:solidFill>
                      <a:srgbClr val="000000"/>
                    </a:solidFill>
                    <a:latin typeface="Arial"/>
                    <a:ea typeface="Arial"/>
                    <a:cs typeface="Arial"/>
                    <a:sym typeface="Arial"/>
                  </a:rPr>
                  <a:t>，其值只能為</a:t>
                </a:r>
                <a:r>
                  <a:rPr lang="en-US" altLang="zh-TW" dirty="0">
                    <a:solidFill>
                      <a:srgbClr val="000000"/>
                    </a:solidFill>
                    <a:latin typeface="Arial"/>
                    <a:ea typeface="Arial"/>
                    <a:cs typeface="Arial"/>
                    <a:sym typeface="Arial"/>
                  </a:rPr>
                  <a:t>+1</a:t>
                </a:r>
                <a:r>
                  <a:rPr lang="zh-TW" altLang="en-US" dirty="0">
                    <a:solidFill>
                      <a:srgbClr val="000000"/>
                    </a:solidFill>
                    <a:latin typeface="Arial"/>
                    <a:ea typeface="Arial"/>
                    <a:cs typeface="Arial"/>
                    <a:sym typeface="Arial"/>
                  </a:rPr>
                  <a:t>或</a:t>
                </a:r>
                <a:r>
                  <a:rPr lang="en-US" altLang="zh-TW" dirty="0">
                    <a:solidFill>
                      <a:srgbClr val="000000"/>
                    </a:solidFill>
                    <a:latin typeface="Arial"/>
                    <a:ea typeface="Arial"/>
                    <a:cs typeface="Arial"/>
                    <a:sym typeface="Arial"/>
                  </a:rPr>
                  <a:t>-1</a:t>
                </a:r>
                <a:r>
                  <a:rPr lang="zh-TW" altLang="en-US" dirty="0">
                    <a:solidFill>
                      <a:srgbClr val="000000"/>
                    </a:solidFill>
                    <a:latin typeface="Arial"/>
                    <a:ea typeface="Arial"/>
                    <a:cs typeface="Arial"/>
                    <a:sym typeface="Arial"/>
                  </a:rPr>
                  <a:t>，</a:t>
                </a:r>
                <a:endParaRPr lang="en-US" altLang="zh-TW" dirty="0">
                  <a:solidFill>
                    <a:srgbClr val="000000"/>
                  </a:solidFill>
                  <a:latin typeface="Arial"/>
                  <a:ea typeface="Arial"/>
                  <a:cs typeface="Arial"/>
                  <a:sym typeface="Arial"/>
                </a:endParaRPr>
              </a:p>
              <a:p>
                <a:pPr>
                  <a:buSzPts val="1100"/>
                </a:pPr>
                <a:endParaRPr lang="en-US" sz="1500" dirty="0">
                  <a:solidFill>
                    <a:schemeClr val="dk1"/>
                  </a:solidFill>
                </a:endParaRPr>
              </a:p>
              <a:p>
                <a:pPr>
                  <a:buSzPts val="1100"/>
                </a:pPr>
                <a:r>
                  <a:rPr lang="en-US" sz="1500" dirty="0">
                    <a:solidFill>
                      <a:schemeClr val="dk1"/>
                    </a:solidFill>
                  </a:rPr>
                  <a:t>Ising </a:t>
                </a:r>
                <a:r>
                  <a:rPr lang="en-US" sz="1500" dirty="0" err="1">
                    <a:solidFill>
                      <a:schemeClr val="dk1"/>
                    </a:solidFill>
                  </a:rPr>
                  <a:t>模型是統計力學中鐵磁性的數學模型。這個模型由離散變量組成，這些變量表示原子自旋的磁偶極矩，可以處於狀態</a:t>
                </a:r>
                <a:r>
                  <a:rPr lang="en-US" sz="1500" dirty="0">
                    <a:solidFill>
                      <a:schemeClr val="dk1"/>
                    </a:solidFill>
                  </a:rPr>
                  <a:t> +1 </a:t>
                </a:r>
                <a:r>
                  <a:rPr lang="en-US" sz="1500" dirty="0" err="1">
                    <a:solidFill>
                      <a:schemeClr val="dk1"/>
                    </a:solidFill>
                  </a:rPr>
                  <a:t>或狀態</a:t>
                </a:r>
                <a:r>
                  <a:rPr lang="en-US" sz="1500" dirty="0">
                    <a:solidFill>
                      <a:schemeClr val="dk1"/>
                    </a:solidFill>
                  </a:rPr>
                  <a:t> -1。在 2D Ising </a:t>
                </a:r>
                <a:r>
                  <a:rPr lang="en-US" sz="1500" dirty="0" err="1">
                    <a:solidFill>
                      <a:schemeClr val="dk1"/>
                    </a:solidFill>
                  </a:rPr>
                  <a:t>模型中，變量或自旋排列在</a:t>
                </a:r>
                <a:r>
                  <a:rPr lang="en-US" sz="1500" dirty="0">
                    <a:solidFill>
                      <a:schemeClr val="dk1"/>
                    </a:solidFill>
                  </a:rPr>
                  <a:t> 2D </a:t>
                </a:r>
                <a:r>
                  <a:rPr lang="en-US" sz="1500" dirty="0" err="1">
                    <a:solidFill>
                      <a:schemeClr val="dk1"/>
                    </a:solidFill>
                  </a:rPr>
                  <a:t>晶格中，其中每個自旋與其相鄰的自旋相互作用。相鄰自旋之間給出了某些相互作用參數，用於指定自旋的相互作用關係</a:t>
                </a:r>
                <a:r>
                  <a:rPr lang="en-US" sz="1500" dirty="0">
                    <a:solidFill>
                      <a:schemeClr val="dk1"/>
                    </a:solidFill>
                  </a:rPr>
                  <a:t>。 2D Ising </a:t>
                </a:r>
                <a:r>
                  <a:rPr lang="en-US" sz="1500" dirty="0" err="1">
                    <a:solidFill>
                      <a:schemeClr val="dk1"/>
                    </a:solidFill>
                  </a:rPr>
                  <a:t>模型可以用數學方式表示如下</a:t>
                </a:r>
                <a:r>
                  <a:rPr lang="en-US" sz="1500" dirty="0">
                    <a:solidFill>
                      <a:schemeClr val="dk1"/>
                    </a:solidFill>
                  </a:rPr>
                  <a:t>。</a:t>
                </a:r>
                <a:endParaRPr sz="1500" dirty="0">
                  <a:solidFill>
                    <a:schemeClr val="dk1"/>
                  </a:solidFill>
                </a:endParaRPr>
              </a:p>
              <a:p>
                <a:pPr>
                  <a:buSzPts val="1100"/>
                </a:pPr>
                <a:r>
                  <a:rPr lang="en-US" sz="1500" dirty="0" err="1">
                    <a:solidFill>
                      <a:schemeClr val="dk1"/>
                    </a:solidFill>
                  </a:rPr>
                  <a:t>其中符號⟨ij⟩表示站點</a:t>
                </a:r>
                <a:r>
                  <a:rPr lang="en-US" sz="1500" dirty="0">
                    <a:solidFill>
                      <a:schemeClr val="dk1"/>
                    </a:solidFill>
                  </a:rPr>
                  <a:t> </a:t>
                </a:r>
                <a:r>
                  <a:rPr lang="en-US" sz="1500" dirty="0" err="1">
                    <a:solidFill>
                      <a:schemeClr val="dk1"/>
                    </a:solidFill>
                  </a:rPr>
                  <a:t>i</a:t>
                </a:r>
                <a:r>
                  <a:rPr lang="en-US" sz="1500" dirty="0">
                    <a:solidFill>
                      <a:schemeClr val="dk1"/>
                    </a:solidFill>
                  </a:rPr>
                  <a:t> 和 j </a:t>
                </a:r>
                <a:r>
                  <a:rPr lang="en-US" sz="1500" dirty="0" err="1">
                    <a:solidFill>
                      <a:schemeClr val="dk1"/>
                    </a:solidFill>
                  </a:rPr>
                  <a:t>是相鄰的，μ</a:t>
                </a:r>
                <a:r>
                  <a:rPr lang="en-US" sz="1500" dirty="0">
                    <a:solidFill>
                      <a:schemeClr val="dk1"/>
                    </a:solidFill>
                  </a:rPr>
                  <a:t> </a:t>
                </a:r>
                <a:r>
                  <a:rPr lang="en-US" sz="1500" dirty="0" err="1">
                    <a:solidFill>
                      <a:schemeClr val="dk1"/>
                    </a:solidFill>
                  </a:rPr>
                  <a:t>是外部磁矩</a:t>
                </a:r>
                <a:r>
                  <a:rPr lang="en-US" sz="1500" dirty="0">
                    <a:solidFill>
                      <a:schemeClr val="dk1"/>
                    </a:solidFill>
                  </a:rPr>
                  <a:t>。</a:t>
                </a:r>
                <a:endParaRPr sz="1500" dirty="0">
                  <a:solidFill>
                    <a:schemeClr val="dk1"/>
                  </a:solidFill>
                </a:endParaRPr>
              </a:p>
              <a:p>
                <a:pPr>
                  <a:buSzPts val="1100"/>
                </a:pPr>
                <a:endParaRPr sz="1500" dirty="0">
                  <a:solidFill>
                    <a:schemeClr val="dk1"/>
                  </a:solidFill>
                </a:endParaRPr>
              </a:p>
              <a:p>
                <a:pPr>
                  <a:buSzPts val="1100"/>
                </a:pPr>
                <a:r>
                  <a:rPr lang="en-US" sz="1500" dirty="0" err="1">
                    <a:solidFill>
                      <a:schemeClr val="dk1"/>
                    </a:solidFill>
                  </a:rPr>
                  <a:t>系統基態對應於哈密頓函數的最小值，該最小值又對應於優化問題的最優解。如果每個晶格點都是一個量子粒子（例如光子或電子</a:t>
                </a:r>
                <a:r>
                  <a:rPr lang="en-US" sz="1500" dirty="0">
                    <a:solidFill>
                      <a:schemeClr val="dk1"/>
                    </a:solidFill>
                  </a:rPr>
                  <a:t>），</a:t>
                </a:r>
                <a:r>
                  <a:rPr lang="en-US" sz="1500" dirty="0" err="1">
                    <a:solidFill>
                      <a:schemeClr val="dk1"/>
                    </a:solidFill>
                  </a:rPr>
                  <a:t>那麼量子退火可以利用量子隧穿效應來加速系統達到基態以獲得問題的最優解</a:t>
                </a:r>
                <a:endParaRPr lang="en-US" sz="1500" dirty="0">
                  <a:solidFill>
                    <a:schemeClr val="dk1"/>
                  </a:solidFill>
                </a:endParaRPr>
              </a:p>
              <a:p>
                <a:pPr>
                  <a:buSzPts val="1100"/>
                </a:pPr>
                <a:endParaRPr lang="en-US" altLang="zh-TW" sz="1500" dirty="0">
                  <a:solidFill>
                    <a:schemeClr val="dk1"/>
                  </a:solidFill>
                </a:endParaRPr>
              </a:p>
              <a:p>
                <a:pPr>
                  <a:buSzPts val="1100"/>
                </a:pPr>
                <a:r>
                  <a:rPr lang="en-US" altLang="zh-TW" dirty="0">
                    <a:solidFill>
                      <a:srgbClr val="000000"/>
                    </a:solidFill>
                    <a:latin typeface="Arial"/>
                    <a:ea typeface="Arial"/>
                    <a:cs typeface="Arial"/>
                    <a:sym typeface="Arial"/>
                  </a:rPr>
                  <a:t>Ising </a:t>
                </a:r>
                <a:r>
                  <a:rPr lang="en-US" altLang="zh-TW" dirty="0" err="1">
                    <a:solidFill>
                      <a:srgbClr val="000000"/>
                    </a:solidFill>
                    <a:latin typeface="Arial"/>
                    <a:ea typeface="Arial"/>
                    <a:cs typeface="Arial"/>
                    <a:sym typeface="Arial"/>
                  </a:rPr>
                  <a:t>模型是一個以</a:t>
                </a:r>
                <a:r>
                  <a:rPr lang="zh-TW" altLang="en-US" dirty="0">
                    <a:solidFill>
                      <a:srgbClr val="000000"/>
                    </a:solidFill>
                    <a:latin typeface="Arial"/>
                    <a:ea typeface="Arial"/>
                    <a:cs typeface="Arial"/>
                    <a:sym typeface="Arial"/>
                  </a:rPr>
                  <a:t>德國</a:t>
                </a:r>
                <a:r>
                  <a:rPr lang="en-US" altLang="zh-TW" dirty="0" err="1">
                    <a:solidFill>
                      <a:srgbClr val="000000"/>
                    </a:solidFill>
                    <a:latin typeface="Arial"/>
                    <a:ea typeface="Arial"/>
                    <a:cs typeface="Arial"/>
                    <a:sym typeface="Arial"/>
                  </a:rPr>
                  <a:t>物理學家恩斯特·易辛</a:t>
                </a:r>
                <a:r>
                  <a:rPr lang="en-US" altLang="zh-TW" dirty="0">
                    <a:solidFill>
                      <a:srgbClr val="000000"/>
                    </a:solidFill>
                    <a:latin typeface="Arial"/>
                    <a:ea typeface="Arial"/>
                    <a:cs typeface="Arial"/>
                    <a:sym typeface="Arial"/>
                  </a:rPr>
                  <a:t> (Ernst Ising) </a:t>
                </a:r>
                <a:r>
                  <a:rPr lang="en-US" altLang="zh-TW" dirty="0" err="1">
                    <a:solidFill>
                      <a:srgbClr val="000000"/>
                    </a:solidFill>
                    <a:latin typeface="Arial"/>
                    <a:ea typeface="Arial"/>
                    <a:cs typeface="Arial"/>
                    <a:sym typeface="Arial"/>
                  </a:rPr>
                  <a:t>為名的數學模型，它最初被創立是為了用來描述具有規則晶體結構材料的磁性行為。該模型包含了每個晶格上原子的自旋</a:t>
                </a:r>
                <a:r>
                  <a:rPr lang="en-US" altLang="zh-TW" dirty="0">
                    <a:solidFill>
                      <a:srgbClr val="000000"/>
                    </a:solidFill>
                    <a:latin typeface="Arial"/>
                    <a:ea typeface="Arial"/>
                    <a:cs typeface="Arial"/>
                    <a:sym typeface="Arial"/>
                  </a:rPr>
                  <a:t> (spin) </a:t>
                </a:r>
                <a:r>
                  <a:rPr lang="en-US" altLang="zh-TW" dirty="0" err="1">
                    <a:solidFill>
                      <a:srgbClr val="000000"/>
                    </a:solidFill>
                    <a:latin typeface="Arial"/>
                    <a:ea typeface="Arial"/>
                    <a:cs typeface="Arial"/>
                    <a:sym typeface="Arial"/>
                  </a:rPr>
                  <a:t>狀態</a:t>
                </a:r>
                <a14:m>
                  <m:oMath xmlns:m="http://schemas.openxmlformats.org/officeDocument/2006/math">
                    <m:r>
                      <a:rPr lang="en-US" altLang="zh-TW" i="1">
                        <a:solidFill>
                          <a:srgbClr val="000000"/>
                        </a:solidFill>
                        <a:latin typeface="Cambria Math" panose="02040503050406030204" pitchFamily="18" charset="0"/>
                        <a:ea typeface="Arial"/>
                        <a:cs typeface="Arial"/>
                        <a:sym typeface="Arial"/>
                      </a:rPr>
                      <m:t> </m:t>
                    </m:r>
                    <m:r>
                      <a:rPr lang="en-US" altLang="zh-TW" i="1">
                        <a:solidFill>
                          <a:srgbClr val="000000"/>
                        </a:solidFill>
                        <a:latin typeface="Cambria Math" panose="02040503050406030204" pitchFamily="18" charset="0"/>
                        <a:ea typeface="Arial"/>
                        <a:cs typeface="Arial"/>
                        <a:sym typeface="Arial"/>
                      </a:rPr>
                      <m:t>𝜎</m:t>
                    </m:r>
                    <m:r>
                      <a:rPr lang="en-US" altLang="zh-TW" i="1">
                        <a:solidFill>
                          <a:srgbClr val="000000"/>
                        </a:solidFill>
                        <a:latin typeface="Cambria Math" panose="02040503050406030204" pitchFamily="18" charset="0"/>
                        <a:ea typeface="Arial"/>
                        <a:cs typeface="Arial"/>
                        <a:sym typeface="Arial"/>
                      </a:rPr>
                      <m:t> </m:t>
                    </m:r>
                  </m:oMath>
                </a14:m>
                <a:r>
                  <a:rPr lang="en-US" altLang="zh-TW" dirty="0">
                    <a:solidFill>
                      <a:srgbClr val="000000"/>
                    </a:solidFill>
                    <a:latin typeface="Arial"/>
                    <a:ea typeface="Arial"/>
                    <a:cs typeface="Arial"/>
                    <a:sym typeface="Arial"/>
                  </a:rPr>
                  <a:t>，</a:t>
                </a:r>
                <a:r>
                  <a:rPr lang="en-US" altLang="zh-TW" dirty="0" err="1">
                    <a:solidFill>
                      <a:srgbClr val="000000"/>
                    </a:solidFill>
                    <a:latin typeface="Arial"/>
                    <a:ea typeface="Arial"/>
                    <a:cs typeface="Arial"/>
                    <a:sym typeface="Arial"/>
                  </a:rPr>
                  <a:t>分為上旋或下旋；兩兩相鄰的原子彼此間的作用力參數</a:t>
                </a:r>
                <a:r>
                  <a:rPr lang="en-US" altLang="zh-TW" dirty="0">
                    <a:solidFill>
                      <a:srgbClr val="000000"/>
                    </a:solidFill>
                    <a:latin typeface="Arial"/>
                    <a:ea typeface="Arial"/>
                    <a:cs typeface="Arial"/>
                    <a:sym typeface="Arial"/>
                  </a:rPr>
                  <a:t> </a:t>
                </a:r>
                <a14:m>
                  <m:oMath xmlns:m="http://schemas.openxmlformats.org/officeDocument/2006/math">
                    <m:sSubSup>
                      <m:sSubSupPr>
                        <m:ctrlPr>
                          <a:rPr lang="zh-TW" altLang="zh-TW" i="1">
                            <a:solidFill>
                              <a:srgbClr val="000000"/>
                            </a:solidFill>
                            <a:latin typeface="Cambria Math" panose="02040503050406030204" pitchFamily="18" charset="0"/>
                            <a:ea typeface="Arial"/>
                            <a:cs typeface="Arial"/>
                            <a:sym typeface="Arial"/>
                          </a:rPr>
                        </m:ctrlPr>
                      </m:sSubSupPr>
                      <m:e>
                        <m:r>
                          <a:rPr lang="en-US" altLang="zh-TW" i="1">
                            <a:solidFill>
                              <a:srgbClr val="000000"/>
                            </a:solidFill>
                            <a:latin typeface="Cambria Math" panose="02040503050406030204" pitchFamily="18" charset="0"/>
                            <a:ea typeface="Arial"/>
                            <a:cs typeface="Arial"/>
                            <a:sym typeface="Arial"/>
                          </a:rPr>
                          <m:t>𝐽</m:t>
                        </m:r>
                      </m:e>
                      <m:sub>
                        <m:r>
                          <a:rPr lang="en-US" altLang="zh-TW" i="1">
                            <a:solidFill>
                              <a:srgbClr val="000000"/>
                            </a:solidFill>
                            <a:latin typeface="Cambria Math" panose="02040503050406030204" pitchFamily="18" charset="0"/>
                            <a:ea typeface="Arial"/>
                            <a:cs typeface="Arial"/>
                            <a:sym typeface="Arial"/>
                          </a:rPr>
                          <m:t>𝑖</m:t>
                        </m:r>
                        <m:r>
                          <a:rPr lang="en-US" altLang="zh-TW" i="1">
                            <a:solidFill>
                              <a:srgbClr val="000000"/>
                            </a:solidFill>
                            <a:latin typeface="Cambria Math" panose="02040503050406030204" pitchFamily="18" charset="0"/>
                            <a:ea typeface="Arial"/>
                            <a:cs typeface="Arial"/>
                            <a:sym typeface="Arial"/>
                          </a:rPr>
                          <m:t>,</m:t>
                        </m:r>
                        <m:r>
                          <a:rPr lang="en-US" altLang="zh-TW" i="1">
                            <a:solidFill>
                              <a:srgbClr val="000000"/>
                            </a:solidFill>
                            <a:latin typeface="Cambria Math" panose="02040503050406030204" pitchFamily="18" charset="0"/>
                            <a:ea typeface="Arial"/>
                            <a:cs typeface="Arial"/>
                            <a:sym typeface="Arial"/>
                          </a:rPr>
                          <m:t>𝑗</m:t>
                        </m:r>
                      </m:sub>
                      <m:sup/>
                    </m:sSubSup>
                  </m:oMath>
                </a14:m>
                <a:r>
                  <a:rPr lang="en-US" altLang="zh-TW" dirty="0">
                    <a:solidFill>
                      <a:srgbClr val="000000"/>
                    </a:solidFill>
                    <a:latin typeface="Arial"/>
                    <a:ea typeface="Arial"/>
                    <a:cs typeface="Arial"/>
                    <a:sym typeface="Arial"/>
                  </a:rPr>
                  <a:t> ，</a:t>
                </a:r>
                <a:r>
                  <a:rPr lang="en-US" altLang="zh-TW" dirty="0" err="1">
                    <a:solidFill>
                      <a:srgbClr val="000000"/>
                    </a:solidFill>
                    <a:latin typeface="Arial"/>
                    <a:ea typeface="Arial"/>
                    <a:cs typeface="Arial"/>
                    <a:sym typeface="Arial"/>
                  </a:rPr>
                  <a:t>偏好處在共同自旋向上（向下）或是處在一上一下的狀態；以及外部磁場對該晶格上的自旋狀態施加作用力參數</a:t>
                </a:r>
                <a:r>
                  <a:rPr lang="en-US" altLang="zh-TW" dirty="0">
                    <a:solidFill>
                      <a:srgbClr val="000000"/>
                    </a:solidFill>
                    <a:latin typeface="Arial"/>
                    <a:ea typeface="Arial"/>
                    <a:cs typeface="Arial"/>
                    <a:sym typeface="Arial"/>
                  </a:rPr>
                  <a:t> </a:t>
                </a:r>
                <a14:m>
                  <m:oMath xmlns:m="http://schemas.openxmlformats.org/officeDocument/2006/math">
                    <m:sSubSup>
                      <m:sSubSupPr>
                        <m:ctrlPr>
                          <a:rPr lang="zh-TW" altLang="zh-TW" i="1">
                            <a:solidFill>
                              <a:srgbClr val="000000"/>
                            </a:solidFill>
                            <a:latin typeface="Cambria Math" panose="02040503050406030204" pitchFamily="18" charset="0"/>
                            <a:ea typeface="Arial"/>
                            <a:cs typeface="Arial"/>
                            <a:sym typeface="Arial"/>
                          </a:rPr>
                        </m:ctrlPr>
                      </m:sSubSupPr>
                      <m:e>
                        <m:r>
                          <a:rPr lang="en-US" altLang="zh-TW" i="1">
                            <a:solidFill>
                              <a:srgbClr val="000000"/>
                            </a:solidFill>
                            <a:latin typeface="Cambria Math" panose="02040503050406030204" pitchFamily="18" charset="0"/>
                            <a:ea typeface="Arial"/>
                            <a:cs typeface="Arial"/>
                            <a:sym typeface="Arial"/>
                          </a:rPr>
                          <m:t>h</m:t>
                        </m:r>
                      </m:e>
                      <m:sub>
                        <m:r>
                          <a:rPr lang="en-US" altLang="zh-TW" i="1">
                            <a:solidFill>
                              <a:srgbClr val="000000"/>
                            </a:solidFill>
                            <a:latin typeface="Cambria Math" panose="02040503050406030204" pitchFamily="18" charset="0"/>
                            <a:ea typeface="Arial"/>
                            <a:cs typeface="Arial"/>
                            <a:sym typeface="Arial"/>
                          </a:rPr>
                          <m:t>𝑖</m:t>
                        </m:r>
                      </m:sub>
                      <m:sup/>
                    </m:sSubSup>
                  </m:oMath>
                </a14:m>
                <a:r>
                  <a:rPr lang="zh-TW" altLang="zh-TW" dirty="0">
                    <a:solidFill>
                      <a:srgbClr val="000000"/>
                    </a:solidFill>
                    <a:latin typeface="Arial"/>
                    <a:ea typeface="Arial"/>
                    <a:cs typeface="Arial"/>
                    <a:sym typeface="Arial"/>
                  </a:rPr>
                  <a:t>，導致其偏向某一個方向。</a:t>
                </a:r>
                <a:endParaRPr sz="1500" dirty="0">
                  <a:solidFill>
                    <a:schemeClr val="dk1"/>
                  </a:solidFill>
                </a:endParaRPr>
              </a:p>
            </p:txBody>
          </p:sp>
        </mc:Choice>
        <mc:Fallback xmlns="">
          <p:sp>
            <p:nvSpPr>
              <p:cNvPr id="146" name="Google Shape;146;g122d0c7dceb_0_5: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defTabSz="990376">
                  <a:buClr>
                    <a:srgbClr val="000000"/>
                  </a:buClr>
                  <a:buSzPts val="1100"/>
                  <a:defRPr/>
                </a:pPr>
                <a:r>
                  <a:rPr lang="en-US" altLang="zh-TW" sz="1500" dirty="0">
                    <a:solidFill>
                      <a:srgbClr val="000000"/>
                    </a:solidFill>
                    <a:latin typeface="Arial"/>
                    <a:ea typeface="Arial"/>
                    <a:cs typeface="Arial"/>
                    <a:sym typeface="Arial"/>
                  </a:rPr>
                  <a:t>The </a:t>
                </a:r>
                <a:r>
                  <a:rPr lang="en-US" altLang="zh-TW" sz="1500" dirty="0" err="1">
                    <a:solidFill>
                      <a:srgbClr val="000000"/>
                    </a:solidFill>
                    <a:latin typeface="Arial"/>
                    <a:ea typeface="Arial"/>
                    <a:cs typeface="Arial"/>
                    <a:sym typeface="Arial"/>
                  </a:rPr>
                  <a:t>Ising</a:t>
                </a:r>
                <a:r>
                  <a:rPr lang="en-US" altLang="zh-TW" sz="1500" dirty="0">
                    <a:solidFill>
                      <a:srgbClr val="000000"/>
                    </a:solidFill>
                    <a:latin typeface="Arial"/>
                    <a:ea typeface="Arial"/>
                    <a:cs typeface="Arial"/>
                    <a:sym typeface="Arial"/>
                  </a:rPr>
                  <a:t> model is a mathematical model of ferromagnetism in statistical mechanics. The model is composed of discrete variables representing the magnetic dipole moments of the atom's spins that can be in the state +1 or the state -1. In the 2D </a:t>
                </a:r>
                <a:r>
                  <a:rPr lang="en-US" altLang="zh-TW" sz="1500" dirty="0" err="1">
                    <a:solidFill>
                      <a:srgbClr val="000000"/>
                    </a:solidFill>
                    <a:latin typeface="Arial"/>
                    <a:ea typeface="Arial"/>
                    <a:cs typeface="Arial"/>
                    <a:sym typeface="Arial"/>
                  </a:rPr>
                  <a:t>Ising</a:t>
                </a:r>
                <a:r>
                  <a:rPr lang="en-US" altLang="zh-TW" sz="1500" dirty="0">
                    <a:solidFill>
                      <a:srgbClr val="000000"/>
                    </a:solidFill>
                    <a:latin typeface="Arial"/>
                    <a:ea typeface="Arial"/>
                    <a:cs typeface="Arial"/>
                    <a:sym typeface="Arial"/>
                  </a:rPr>
                  <a:t> model, the variables or spins are arranged in a 2D lattice in which each spin interacts with its neighbors.</a:t>
                </a:r>
                <a:r>
                  <a:rPr lang="en-US" altLang="zh-TW" sz="1500" dirty="0">
                    <a:solidFill>
                      <a:schemeClr val="dk1"/>
                    </a:solidFill>
                    <a:latin typeface="Arial"/>
                    <a:ea typeface="Arial"/>
                    <a:cs typeface="Arial"/>
                    <a:sym typeface="Arial"/>
                  </a:rPr>
                  <a:t> Certain interaction parameters are given between neighboring spins for specifying the interaction relationships of spins. The 2D </a:t>
                </a:r>
                <a:r>
                  <a:rPr lang="en-US" altLang="zh-TW" sz="1500" dirty="0" err="1">
                    <a:solidFill>
                      <a:schemeClr val="dk1"/>
                    </a:solidFill>
                    <a:latin typeface="Arial"/>
                    <a:ea typeface="Arial"/>
                    <a:cs typeface="Arial"/>
                    <a:sym typeface="Arial"/>
                  </a:rPr>
                  <a:t>Ising</a:t>
                </a:r>
                <a:r>
                  <a:rPr lang="en-US" altLang="zh-TW" sz="1500" dirty="0">
                    <a:solidFill>
                      <a:schemeClr val="dk1"/>
                    </a:solidFill>
                    <a:latin typeface="Arial"/>
                    <a:ea typeface="Arial"/>
                    <a:cs typeface="Arial"/>
                    <a:sym typeface="Arial"/>
                  </a:rPr>
                  <a:t> model can be represented mathematically as follows.</a:t>
                </a:r>
                <a:endParaRPr lang="en-US" altLang="zh-TW" sz="1500" dirty="0">
                  <a:solidFill>
                    <a:srgbClr val="000000"/>
                  </a:solidFill>
                  <a:latin typeface="Arial"/>
                  <a:ea typeface="Arial"/>
                  <a:cs typeface="Arial"/>
                  <a:sym typeface="Arial"/>
                </a:endParaRPr>
              </a:p>
              <a:p>
                <a:pPr>
                  <a:buSzPts val="1100"/>
                </a:pPr>
                <a:endParaRPr lang="en-US" sz="1500" dirty="0">
                  <a:solidFill>
                    <a:schemeClr val="dk1"/>
                  </a:solidFill>
                </a:endParaRPr>
              </a:p>
              <a:p>
                <a:pPr>
                  <a:buSzPts val="1100"/>
                </a:pPr>
                <a:r>
                  <a:rPr lang="en-US" altLang="zh-TW" dirty="0" err="1">
                    <a:solidFill>
                      <a:srgbClr val="000000"/>
                    </a:solidFill>
                    <a:latin typeface="Arial"/>
                    <a:ea typeface="Arial"/>
                    <a:cs typeface="Arial"/>
                    <a:sym typeface="Arial"/>
                  </a:rPr>
                  <a:t>Ising</a:t>
                </a:r>
                <a:r>
                  <a:rPr lang="zh-TW" altLang="en-US" dirty="0">
                    <a:solidFill>
                      <a:srgbClr val="000000"/>
                    </a:solidFill>
                    <a:latin typeface="Arial"/>
                    <a:ea typeface="Arial"/>
                    <a:cs typeface="Arial"/>
                    <a:sym typeface="Arial"/>
                  </a:rPr>
                  <a:t>模型中包含了可以用來描述單個原子</a:t>
                </a:r>
                <a:r>
                  <a:rPr lang="zh-TW" altLang="en-US" dirty="0">
                    <a:solidFill>
                      <a:srgbClr val="000000"/>
                    </a:solidFill>
                    <a:latin typeface="Arial"/>
                    <a:ea typeface="Arial"/>
                    <a:cs typeface="Arial"/>
                    <a:sym typeface="Arial"/>
                    <a:hlinkClick r:id="rId4" tooltip="磁矩"/>
                  </a:rPr>
                  <a:t>磁矩</a:t>
                </a:r>
                <a:r>
                  <a:rPr lang="en-US" altLang="zh-TW" dirty="0">
                    <a:solidFill>
                      <a:srgbClr val="000000"/>
                    </a:solidFill>
                    <a:latin typeface="Arial"/>
                    <a:ea typeface="Arial"/>
                    <a:cs typeface="Arial"/>
                    <a:sym typeface="Arial"/>
                  </a:rPr>
                  <a:t>(magnetic moment)</a:t>
                </a:r>
                <a:r>
                  <a:rPr lang="zh-TW" altLang="en-US" dirty="0">
                    <a:solidFill>
                      <a:srgbClr val="000000"/>
                    </a:solidFill>
                    <a:latin typeface="Arial"/>
                    <a:ea typeface="Arial"/>
                    <a:cs typeface="Arial"/>
                    <a:sym typeface="Arial"/>
                  </a:rPr>
                  <a:t>的參數</a:t>
                </a:r>
                <a:r>
                  <a:rPr lang="en-US" altLang="zh-TW" dirty="0">
                    <a:solidFill>
                      <a:srgbClr val="000000"/>
                    </a:solidFill>
                    <a:latin typeface="Arial"/>
                    <a:ea typeface="Arial"/>
                    <a:cs typeface="Arial"/>
                    <a:sym typeface="Arial"/>
                  </a:rPr>
                  <a:t>$\sigma _{</a:t>
                </a:r>
                <a:r>
                  <a:rPr lang="en-US" altLang="zh-TW" dirty="0" err="1">
                    <a:solidFill>
                      <a:srgbClr val="000000"/>
                    </a:solidFill>
                    <a:latin typeface="Arial"/>
                    <a:ea typeface="Arial"/>
                    <a:cs typeface="Arial"/>
                    <a:sym typeface="Arial"/>
                  </a:rPr>
                  <a:t>i</a:t>
                </a:r>
                <a:r>
                  <a:rPr lang="en-US" altLang="zh-TW" dirty="0">
                    <a:solidFill>
                      <a:srgbClr val="000000"/>
                    </a:solidFill>
                    <a:latin typeface="Arial"/>
                    <a:ea typeface="Arial"/>
                    <a:cs typeface="Arial"/>
                    <a:sym typeface="Arial"/>
                  </a:rPr>
                  <a:t>}$ </a:t>
                </a:r>
                <a:r>
                  <a:rPr lang="zh-TW" altLang="en-US" dirty="0">
                    <a:solidFill>
                      <a:srgbClr val="000000"/>
                    </a:solidFill>
                    <a:latin typeface="Arial"/>
                    <a:ea typeface="Arial"/>
                    <a:cs typeface="Arial"/>
                    <a:sym typeface="Arial"/>
                  </a:rPr>
                  <a:t>，其值只能為</a:t>
                </a:r>
                <a:r>
                  <a:rPr lang="en-US" altLang="zh-TW" dirty="0">
                    <a:solidFill>
                      <a:srgbClr val="000000"/>
                    </a:solidFill>
                    <a:latin typeface="Arial"/>
                    <a:ea typeface="Arial"/>
                    <a:cs typeface="Arial"/>
                    <a:sym typeface="Arial"/>
                  </a:rPr>
                  <a:t>+1</a:t>
                </a:r>
                <a:r>
                  <a:rPr lang="zh-TW" altLang="en-US" dirty="0">
                    <a:solidFill>
                      <a:srgbClr val="000000"/>
                    </a:solidFill>
                    <a:latin typeface="Arial"/>
                    <a:ea typeface="Arial"/>
                    <a:cs typeface="Arial"/>
                    <a:sym typeface="Arial"/>
                  </a:rPr>
                  <a:t>或</a:t>
                </a:r>
                <a:r>
                  <a:rPr lang="en-US" altLang="zh-TW" dirty="0">
                    <a:solidFill>
                      <a:srgbClr val="000000"/>
                    </a:solidFill>
                    <a:latin typeface="Arial"/>
                    <a:ea typeface="Arial"/>
                    <a:cs typeface="Arial"/>
                    <a:sym typeface="Arial"/>
                  </a:rPr>
                  <a:t>-1</a:t>
                </a:r>
                <a:r>
                  <a:rPr lang="zh-TW" altLang="en-US" dirty="0">
                    <a:solidFill>
                      <a:srgbClr val="000000"/>
                    </a:solidFill>
                    <a:latin typeface="Arial"/>
                    <a:ea typeface="Arial"/>
                    <a:cs typeface="Arial"/>
                    <a:sym typeface="Arial"/>
                  </a:rPr>
                  <a:t>，</a:t>
                </a:r>
                <a:endParaRPr lang="en-US" altLang="zh-TW" dirty="0">
                  <a:solidFill>
                    <a:srgbClr val="000000"/>
                  </a:solidFill>
                  <a:latin typeface="Arial"/>
                  <a:ea typeface="Arial"/>
                  <a:cs typeface="Arial"/>
                  <a:sym typeface="Arial"/>
                </a:endParaRPr>
              </a:p>
              <a:p>
                <a:pPr>
                  <a:buSzPts val="1100"/>
                </a:pPr>
                <a:endParaRPr lang="en-US" sz="1500" dirty="0">
                  <a:solidFill>
                    <a:schemeClr val="dk1"/>
                  </a:solidFill>
                </a:endParaRPr>
              </a:p>
              <a:p>
                <a:pPr>
                  <a:buSzPts val="1100"/>
                </a:pPr>
                <a:r>
                  <a:rPr lang="en-US" sz="1500" dirty="0" err="1">
                    <a:solidFill>
                      <a:schemeClr val="dk1"/>
                    </a:solidFill>
                  </a:rPr>
                  <a:t>Ising</a:t>
                </a:r>
                <a:r>
                  <a:rPr lang="en-US" sz="1500" dirty="0">
                    <a:solidFill>
                      <a:schemeClr val="dk1"/>
                    </a:solidFill>
                  </a:rPr>
                  <a:t> </a:t>
                </a:r>
                <a:r>
                  <a:rPr lang="en-US" sz="1500" dirty="0" err="1">
                    <a:solidFill>
                      <a:schemeClr val="dk1"/>
                    </a:solidFill>
                  </a:rPr>
                  <a:t>模型是統計力學中鐵磁性的數學模型。這個模型由離散變量組成，這些變量表示原子自旋的磁偶極矩，可以處於狀態</a:t>
                </a:r>
                <a:r>
                  <a:rPr lang="en-US" sz="1500" dirty="0">
                    <a:solidFill>
                      <a:schemeClr val="dk1"/>
                    </a:solidFill>
                  </a:rPr>
                  <a:t> +1 </a:t>
                </a:r>
                <a:r>
                  <a:rPr lang="en-US" sz="1500" dirty="0" err="1">
                    <a:solidFill>
                      <a:schemeClr val="dk1"/>
                    </a:solidFill>
                  </a:rPr>
                  <a:t>或狀態</a:t>
                </a:r>
                <a:r>
                  <a:rPr lang="en-US" sz="1500" dirty="0">
                    <a:solidFill>
                      <a:schemeClr val="dk1"/>
                    </a:solidFill>
                  </a:rPr>
                  <a:t> -1。在 2D </a:t>
                </a:r>
                <a:r>
                  <a:rPr lang="en-US" sz="1500" dirty="0" err="1">
                    <a:solidFill>
                      <a:schemeClr val="dk1"/>
                    </a:solidFill>
                  </a:rPr>
                  <a:t>Ising</a:t>
                </a:r>
                <a:r>
                  <a:rPr lang="en-US" sz="1500" dirty="0">
                    <a:solidFill>
                      <a:schemeClr val="dk1"/>
                    </a:solidFill>
                  </a:rPr>
                  <a:t> </a:t>
                </a:r>
                <a:r>
                  <a:rPr lang="en-US" sz="1500" dirty="0" err="1">
                    <a:solidFill>
                      <a:schemeClr val="dk1"/>
                    </a:solidFill>
                  </a:rPr>
                  <a:t>模型中，變量或自旋排列在</a:t>
                </a:r>
                <a:r>
                  <a:rPr lang="en-US" sz="1500" dirty="0">
                    <a:solidFill>
                      <a:schemeClr val="dk1"/>
                    </a:solidFill>
                  </a:rPr>
                  <a:t> 2D </a:t>
                </a:r>
                <a:r>
                  <a:rPr lang="en-US" sz="1500" dirty="0" err="1">
                    <a:solidFill>
                      <a:schemeClr val="dk1"/>
                    </a:solidFill>
                  </a:rPr>
                  <a:t>晶格中，其中每個自旋與其相鄰的自旋相互作用。相鄰自旋之間給出了某些相互作用參數，用於指定自旋的相互作用關係</a:t>
                </a:r>
                <a:r>
                  <a:rPr lang="en-US" sz="1500" dirty="0">
                    <a:solidFill>
                      <a:schemeClr val="dk1"/>
                    </a:solidFill>
                  </a:rPr>
                  <a:t>。 2D </a:t>
                </a:r>
                <a:r>
                  <a:rPr lang="en-US" sz="1500" dirty="0" err="1">
                    <a:solidFill>
                      <a:schemeClr val="dk1"/>
                    </a:solidFill>
                  </a:rPr>
                  <a:t>Ising</a:t>
                </a:r>
                <a:r>
                  <a:rPr lang="en-US" sz="1500" dirty="0">
                    <a:solidFill>
                      <a:schemeClr val="dk1"/>
                    </a:solidFill>
                  </a:rPr>
                  <a:t> </a:t>
                </a:r>
                <a:r>
                  <a:rPr lang="en-US" sz="1500" dirty="0" err="1">
                    <a:solidFill>
                      <a:schemeClr val="dk1"/>
                    </a:solidFill>
                  </a:rPr>
                  <a:t>模型可以用數學方式表示如下</a:t>
                </a:r>
                <a:r>
                  <a:rPr lang="en-US" sz="1500" dirty="0">
                    <a:solidFill>
                      <a:schemeClr val="dk1"/>
                    </a:solidFill>
                  </a:rPr>
                  <a:t>。</a:t>
                </a:r>
                <a:endParaRPr sz="1500" dirty="0">
                  <a:solidFill>
                    <a:schemeClr val="dk1"/>
                  </a:solidFill>
                </a:endParaRPr>
              </a:p>
              <a:p>
                <a:pPr>
                  <a:buSzPts val="1100"/>
                </a:pPr>
                <a:r>
                  <a:rPr lang="en-US" sz="1500" dirty="0" err="1">
                    <a:solidFill>
                      <a:schemeClr val="dk1"/>
                    </a:solidFill>
                  </a:rPr>
                  <a:t>其中符號⟨ij⟩表示站點</a:t>
                </a:r>
                <a:r>
                  <a:rPr lang="en-US" sz="1500" dirty="0">
                    <a:solidFill>
                      <a:schemeClr val="dk1"/>
                    </a:solidFill>
                  </a:rPr>
                  <a:t> </a:t>
                </a:r>
                <a:r>
                  <a:rPr lang="en-US" sz="1500" dirty="0" err="1">
                    <a:solidFill>
                      <a:schemeClr val="dk1"/>
                    </a:solidFill>
                  </a:rPr>
                  <a:t>i</a:t>
                </a:r>
                <a:r>
                  <a:rPr lang="en-US" sz="1500" dirty="0">
                    <a:solidFill>
                      <a:schemeClr val="dk1"/>
                    </a:solidFill>
                  </a:rPr>
                  <a:t> 和 j </a:t>
                </a:r>
                <a:r>
                  <a:rPr lang="en-US" sz="1500" dirty="0" err="1">
                    <a:solidFill>
                      <a:schemeClr val="dk1"/>
                    </a:solidFill>
                  </a:rPr>
                  <a:t>是相鄰的，μ</a:t>
                </a:r>
                <a:r>
                  <a:rPr lang="en-US" sz="1500" dirty="0">
                    <a:solidFill>
                      <a:schemeClr val="dk1"/>
                    </a:solidFill>
                  </a:rPr>
                  <a:t> </a:t>
                </a:r>
                <a:r>
                  <a:rPr lang="en-US" sz="1500" dirty="0" err="1">
                    <a:solidFill>
                      <a:schemeClr val="dk1"/>
                    </a:solidFill>
                  </a:rPr>
                  <a:t>是外部磁矩</a:t>
                </a:r>
                <a:r>
                  <a:rPr lang="en-US" sz="1500" dirty="0">
                    <a:solidFill>
                      <a:schemeClr val="dk1"/>
                    </a:solidFill>
                  </a:rPr>
                  <a:t>。</a:t>
                </a:r>
                <a:endParaRPr sz="1500" dirty="0">
                  <a:solidFill>
                    <a:schemeClr val="dk1"/>
                  </a:solidFill>
                </a:endParaRPr>
              </a:p>
              <a:p>
                <a:pPr>
                  <a:buSzPts val="1100"/>
                </a:pPr>
                <a:endParaRPr sz="1500" dirty="0">
                  <a:solidFill>
                    <a:schemeClr val="dk1"/>
                  </a:solidFill>
                </a:endParaRPr>
              </a:p>
              <a:p>
                <a:pPr>
                  <a:buSzPts val="1100"/>
                </a:pPr>
                <a:r>
                  <a:rPr lang="en-US" sz="1500" dirty="0" err="1">
                    <a:solidFill>
                      <a:schemeClr val="dk1"/>
                    </a:solidFill>
                  </a:rPr>
                  <a:t>系統基態對應於哈密頓函數的最小值，該最小值又對應於優化問題的最優解。如果每個晶格點都是一個量子粒子（例如光子或電子</a:t>
                </a:r>
                <a:r>
                  <a:rPr lang="en-US" sz="1500" dirty="0">
                    <a:solidFill>
                      <a:schemeClr val="dk1"/>
                    </a:solidFill>
                  </a:rPr>
                  <a:t>），</a:t>
                </a:r>
                <a:r>
                  <a:rPr lang="en-US" sz="1500" dirty="0" err="1">
                    <a:solidFill>
                      <a:schemeClr val="dk1"/>
                    </a:solidFill>
                  </a:rPr>
                  <a:t>那麼量子退火可以利用量子隧穿效應來加速系統達到基態以獲得問題的最優解</a:t>
                </a:r>
                <a:endParaRPr lang="en-US" sz="1500" dirty="0">
                  <a:solidFill>
                    <a:schemeClr val="dk1"/>
                  </a:solidFill>
                </a:endParaRPr>
              </a:p>
              <a:p>
                <a:pPr>
                  <a:buSzPts val="1100"/>
                </a:pPr>
                <a:endParaRPr lang="en-US" altLang="zh-TW" sz="1500" dirty="0">
                  <a:solidFill>
                    <a:schemeClr val="dk1"/>
                  </a:solidFill>
                </a:endParaRPr>
              </a:p>
              <a:p>
                <a:pPr>
                  <a:buSzPts val="1100"/>
                </a:pPr>
                <a:r>
                  <a:rPr lang="en-US" altLang="zh-TW" dirty="0" err="1">
                    <a:solidFill>
                      <a:srgbClr val="000000"/>
                    </a:solidFill>
                    <a:latin typeface="Arial"/>
                    <a:ea typeface="Arial"/>
                    <a:cs typeface="Arial"/>
                    <a:sym typeface="Arial"/>
                  </a:rPr>
                  <a:t>Ising</a:t>
                </a:r>
                <a:r>
                  <a:rPr lang="en-US" altLang="zh-TW" dirty="0">
                    <a:solidFill>
                      <a:srgbClr val="000000"/>
                    </a:solidFill>
                    <a:latin typeface="Arial"/>
                    <a:ea typeface="Arial"/>
                    <a:cs typeface="Arial"/>
                    <a:sym typeface="Arial"/>
                  </a:rPr>
                  <a:t> </a:t>
                </a:r>
                <a:r>
                  <a:rPr lang="en-US" altLang="zh-TW" dirty="0" err="1">
                    <a:solidFill>
                      <a:srgbClr val="000000"/>
                    </a:solidFill>
                    <a:latin typeface="Arial"/>
                    <a:ea typeface="Arial"/>
                    <a:cs typeface="Arial"/>
                    <a:sym typeface="Arial"/>
                  </a:rPr>
                  <a:t>模型是一個以</a:t>
                </a:r>
                <a:r>
                  <a:rPr lang="zh-TW" altLang="en-US" dirty="0">
                    <a:solidFill>
                      <a:srgbClr val="000000"/>
                    </a:solidFill>
                    <a:latin typeface="Arial"/>
                    <a:ea typeface="Arial"/>
                    <a:cs typeface="Arial"/>
                    <a:sym typeface="Arial"/>
                  </a:rPr>
                  <a:t>德國</a:t>
                </a:r>
                <a:r>
                  <a:rPr lang="en-US" altLang="zh-TW" dirty="0" err="1">
                    <a:solidFill>
                      <a:srgbClr val="000000"/>
                    </a:solidFill>
                    <a:latin typeface="Arial"/>
                    <a:ea typeface="Arial"/>
                    <a:cs typeface="Arial"/>
                    <a:sym typeface="Arial"/>
                  </a:rPr>
                  <a:t>物理學家恩斯特·易辛</a:t>
                </a:r>
                <a:r>
                  <a:rPr lang="en-US" altLang="zh-TW" dirty="0">
                    <a:solidFill>
                      <a:srgbClr val="000000"/>
                    </a:solidFill>
                    <a:latin typeface="Arial"/>
                    <a:ea typeface="Arial"/>
                    <a:cs typeface="Arial"/>
                    <a:sym typeface="Arial"/>
                  </a:rPr>
                  <a:t> (Ernst </a:t>
                </a:r>
                <a:r>
                  <a:rPr lang="en-US" altLang="zh-TW" dirty="0" err="1">
                    <a:solidFill>
                      <a:srgbClr val="000000"/>
                    </a:solidFill>
                    <a:latin typeface="Arial"/>
                    <a:ea typeface="Arial"/>
                    <a:cs typeface="Arial"/>
                    <a:sym typeface="Arial"/>
                  </a:rPr>
                  <a:t>Ising</a:t>
                </a:r>
                <a:r>
                  <a:rPr lang="en-US" altLang="zh-TW" dirty="0">
                    <a:solidFill>
                      <a:srgbClr val="000000"/>
                    </a:solidFill>
                    <a:latin typeface="Arial"/>
                    <a:ea typeface="Arial"/>
                    <a:cs typeface="Arial"/>
                    <a:sym typeface="Arial"/>
                  </a:rPr>
                  <a:t>) </a:t>
                </a:r>
                <a:r>
                  <a:rPr lang="en-US" altLang="zh-TW" dirty="0" err="1">
                    <a:solidFill>
                      <a:srgbClr val="000000"/>
                    </a:solidFill>
                    <a:latin typeface="Arial"/>
                    <a:ea typeface="Arial"/>
                    <a:cs typeface="Arial"/>
                    <a:sym typeface="Arial"/>
                  </a:rPr>
                  <a:t>為名的數學模型，它最初被創立是為了用來描述具有規則晶體結構材料的磁性行為。該模型包含了每個晶格上原子的自旋</a:t>
                </a:r>
                <a:r>
                  <a:rPr lang="en-US" altLang="zh-TW" dirty="0">
                    <a:solidFill>
                      <a:srgbClr val="000000"/>
                    </a:solidFill>
                    <a:latin typeface="Arial"/>
                    <a:ea typeface="Arial"/>
                    <a:cs typeface="Arial"/>
                    <a:sym typeface="Arial"/>
                  </a:rPr>
                  <a:t> (spin) </a:t>
                </a:r>
                <a:r>
                  <a:rPr lang="en-US" altLang="zh-TW" dirty="0" err="1">
                    <a:solidFill>
                      <a:srgbClr val="000000"/>
                    </a:solidFill>
                    <a:latin typeface="Arial"/>
                    <a:ea typeface="Arial"/>
                    <a:cs typeface="Arial"/>
                    <a:sym typeface="Arial"/>
                  </a:rPr>
                  <a:t>狀態</a:t>
                </a:r>
                <a:r>
                  <a:rPr lang="en-US" altLang="zh-TW" i="0">
                    <a:solidFill>
                      <a:srgbClr val="000000"/>
                    </a:solidFill>
                    <a:latin typeface="Cambria Math" panose="02040503050406030204" pitchFamily="18" charset="0"/>
                    <a:ea typeface="Arial"/>
                    <a:cs typeface="Arial"/>
                    <a:sym typeface="Arial"/>
                  </a:rPr>
                  <a:t> 𝜎 </a:t>
                </a:r>
                <a:r>
                  <a:rPr lang="en-US" altLang="zh-TW" dirty="0">
                    <a:solidFill>
                      <a:srgbClr val="000000"/>
                    </a:solidFill>
                    <a:latin typeface="Arial"/>
                    <a:ea typeface="Arial"/>
                    <a:cs typeface="Arial"/>
                    <a:sym typeface="Arial"/>
                  </a:rPr>
                  <a:t>，</a:t>
                </a:r>
                <a:r>
                  <a:rPr lang="en-US" altLang="zh-TW" dirty="0" err="1">
                    <a:solidFill>
                      <a:srgbClr val="000000"/>
                    </a:solidFill>
                    <a:latin typeface="Arial"/>
                    <a:ea typeface="Arial"/>
                    <a:cs typeface="Arial"/>
                    <a:sym typeface="Arial"/>
                  </a:rPr>
                  <a:t>分為上旋或下旋；兩兩相鄰的原子彼此間的作用力參數</a:t>
                </a:r>
                <a:r>
                  <a:rPr lang="en-US" altLang="zh-TW" dirty="0">
                    <a:solidFill>
                      <a:srgbClr val="000000"/>
                    </a:solidFill>
                    <a:latin typeface="Arial"/>
                    <a:ea typeface="Arial"/>
                    <a:cs typeface="Arial"/>
                    <a:sym typeface="Arial"/>
                  </a:rPr>
                  <a:t> </a:t>
                </a:r>
                <a:r>
                  <a:rPr lang="en-US" altLang="zh-TW" i="0">
                    <a:solidFill>
                      <a:srgbClr val="000000"/>
                    </a:solidFill>
                    <a:latin typeface="Cambria Math" panose="02040503050406030204" pitchFamily="18" charset="0"/>
                    <a:ea typeface="Arial"/>
                    <a:cs typeface="Arial"/>
                    <a:sym typeface="Arial"/>
                  </a:rPr>
                  <a:t>𝐽</a:t>
                </a:r>
                <a:r>
                  <a:rPr lang="zh-TW" altLang="zh-TW" i="0">
                    <a:solidFill>
                      <a:srgbClr val="000000"/>
                    </a:solidFill>
                    <a:latin typeface="Cambria Math" panose="02040503050406030204" pitchFamily="18" charset="0"/>
                    <a:ea typeface="Arial"/>
                    <a:cs typeface="Arial"/>
                    <a:sym typeface="Arial"/>
                  </a:rPr>
                  <a:t>_(</a:t>
                </a:r>
                <a:r>
                  <a:rPr lang="en-US" altLang="zh-TW" i="0">
                    <a:solidFill>
                      <a:srgbClr val="000000"/>
                    </a:solidFill>
                    <a:latin typeface="Cambria Math" panose="02040503050406030204" pitchFamily="18" charset="0"/>
                    <a:ea typeface="Arial"/>
                    <a:cs typeface="Arial"/>
                    <a:sym typeface="Arial"/>
                  </a:rPr>
                  <a:t>𝑖,𝑗</a:t>
                </a:r>
                <a:r>
                  <a:rPr lang="zh-TW" altLang="zh-TW" i="0">
                    <a:solidFill>
                      <a:srgbClr val="000000"/>
                    </a:solidFill>
                    <a:latin typeface="Cambria Math" panose="02040503050406030204" pitchFamily="18" charset="0"/>
                    <a:ea typeface="Arial"/>
                    <a:cs typeface="Arial"/>
                    <a:sym typeface="Arial"/>
                  </a:rPr>
                  <a:t>)</a:t>
                </a:r>
                <a:r>
                  <a:rPr lang="en-US" altLang="zh-TW" i="0">
                    <a:solidFill>
                      <a:srgbClr val="000000"/>
                    </a:solidFill>
                    <a:latin typeface="Cambria Math" panose="02040503050406030204" pitchFamily="18" charset="0"/>
                    <a:ea typeface="Arial"/>
                    <a:cs typeface="Arial"/>
                    <a:sym typeface="Arial"/>
                  </a:rPr>
                  <a:t>^ </a:t>
                </a:r>
                <a:r>
                  <a:rPr lang="en-US" altLang="zh-TW" dirty="0">
                    <a:solidFill>
                      <a:srgbClr val="000000"/>
                    </a:solidFill>
                    <a:latin typeface="Arial"/>
                    <a:ea typeface="Arial"/>
                    <a:cs typeface="Arial"/>
                    <a:sym typeface="Arial"/>
                  </a:rPr>
                  <a:t> ，</a:t>
                </a:r>
                <a:r>
                  <a:rPr lang="en-US" altLang="zh-TW" dirty="0" err="1">
                    <a:solidFill>
                      <a:srgbClr val="000000"/>
                    </a:solidFill>
                    <a:latin typeface="Arial"/>
                    <a:ea typeface="Arial"/>
                    <a:cs typeface="Arial"/>
                    <a:sym typeface="Arial"/>
                  </a:rPr>
                  <a:t>偏好處在共同自旋向上（向下）或是處在一上一下的狀態；以及外部磁場對該晶格上的自旋狀態施加作用力參數</a:t>
                </a:r>
                <a:r>
                  <a:rPr lang="en-US" altLang="zh-TW" dirty="0">
                    <a:solidFill>
                      <a:srgbClr val="000000"/>
                    </a:solidFill>
                    <a:latin typeface="Arial"/>
                    <a:ea typeface="Arial"/>
                    <a:cs typeface="Arial"/>
                    <a:sym typeface="Arial"/>
                  </a:rPr>
                  <a:t> </a:t>
                </a:r>
                <a:r>
                  <a:rPr lang="en-US" altLang="zh-TW" i="0">
                    <a:solidFill>
                      <a:srgbClr val="000000"/>
                    </a:solidFill>
                    <a:latin typeface="Cambria Math" panose="02040503050406030204" pitchFamily="18" charset="0"/>
                    <a:ea typeface="Arial"/>
                    <a:cs typeface="Arial"/>
                    <a:sym typeface="Arial"/>
                  </a:rPr>
                  <a:t>ℎ</a:t>
                </a:r>
                <a:r>
                  <a:rPr lang="zh-TW" altLang="zh-TW" i="0">
                    <a:solidFill>
                      <a:srgbClr val="000000"/>
                    </a:solidFill>
                    <a:latin typeface="Cambria Math" panose="02040503050406030204" pitchFamily="18" charset="0"/>
                    <a:ea typeface="Arial"/>
                    <a:cs typeface="Arial"/>
                    <a:sym typeface="Arial"/>
                  </a:rPr>
                  <a:t>_</a:t>
                </a:r>
                <a:r>
                  <a:rPr lang="en-US" altLang="zh-TW" i="0">
                    <a:solidFill>
                      <a:srgbClr val="000000"/>
                    </a:solidFill>
                    <a:latin typeface="Cambria Math" panose="02040503050406030204" pitchFamily="18" charset="0"/>
                    <a:ea typeface="Arial"/>
                    <a:cs typeface="Arial"/>
                    <a:sym typeface="Arial"/>
                  </a:rPr>
                  <a:t>𝑖^ </a:t>
                </a:r>
                <a:r>
                  <a:rPr lang="zh-TW" altLang="zh-TW" dirty="0">
                    <a:solidFill>
                      <a:srgbClr val="000000"/>
                    </a:solidFill>
                    <a:latin typeface="Arial"/>
                    <a:ea typeface="Arial"/>
                    <a:cs typeface="Arial"/>
                    <a:sym typeface="Arial"/>
                  </a:rPr>
                  <a:t>，導致其偏向某一個方向。</a:t>
                </a:r>
                <a:endParaRPr sz="1500" dirty="0">
                  <a:solidFill>
                    <a:schemeClr val="dk1"/>
                  </a:solidFill>
                </a:endParaRPr>
              </a:p>
            </p:txBody>
          </p:sp>
        </mc:Fallback>
      </mc:AlternateContent>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2d0c7dceb_0_1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g122d0c7dceb_0_10: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SzPts val="1100"/>
            </a:pPr>
            <a:r>
              <a:rPr lang="en-US" b="1" u="sng" dirty="0" err="1">
                <a:solidFill>
                  <a:srgbClr val="FF0000"/>
                </a:solidFill>
              </a:rPr>
              <a:t>二次無約束二元優化</a:t>
            </a:r>
            <a:r>
              <a:rPr lang="en-US" dirty="0" err="1"/>
              <a:t>問題傳統上用於計算機科學，變量取值為</a:t>
            </a:r>
            <a:r>
              <a:rPr lang="en-US" dirty="0"/>
              <a:t> 1 (TRUE) 和 0 (FALSE)。 QUBO </a:t>
            </a:r>
            <a:r>
              <a:rPr lang="en-US" dirty="0" err="1"/>
              <a:t>問題是使用上對角矩陣</a:t>
            </a:r>
            <a:r>
              <a:rPr lang="en-US" dirty="0"/>
              <a:t> Q </a:t>
            </a:r>
            <a:r>
              <a:rPr lang="en-US" dirty="0" err="1"/>
              <a:t>定義的，Q</a:t>
            </a:r>
            <a:r>
              <a:rPr lang="en-US" dirty="0"/>
              <a:t> </a:t>
            </a:r>
            <a:r>
              <a:rPr lang="en-US" dirty="0" err="1"/>
              <a:t>是一個</a:t>
            </a:r>
            <a:r>
              <a:rPr lang="en-US" dirty="0"/>
              <a:t> N x N </a:t>
            </a:r>
            <a:r>
              <a:rPr lang="en-US" dirty="0" err="1"/>
              <a:t>實係數上三角矩陣，以及</a:t>
            </a:r>
            <a:r>
              <a:rPr lang="en-US" dirty="0"/>
              <a:t> </a:t>
            </a:r>
            <a:r>
              <a:rPr lang="en-US" dirty="0" err="1"/>
              <a:t>x，一個二元變量向量，作為最小化函數</a:t>
            </a:r>
            <a:r>
              <a:rPr lang="en-US" dirty="0"/>
              <a:t>：</a:t>
            </a:r>
            <a:endParaRPr dirty="0"/>
          </a:p>
          <a:p>
            <a:pPr>
              <a:buSzPts val="1100"/>
            </a:pPr>
            <a:r>
              <a:rPr lang="en-US" dirty="0" err="1"/>
              <a:t>其中對角項</a:t>
            </a:r>
            <a:r>
              <a:rPr lang="en-US" dirty="0"/>
              <a:t> </a:t>
            </a:r>
            <a:r>
              <a:rPr lang="en-US" dirty="0" err="1"/>
              <a:t>Qi,i</a:t>
            </a:r>
            <a:r>
              <a:rPr lang="en-US" dirty="0"/>
              <a:t> </a:t>
            </a:r>
            <a:r>
              <a:rPr lang="en-US" dirty="0" err="1"/>
              <a:t>是線性係數，非零非對角項</a:t>
            </a:r>
            <a:r>
              <a:rPr lang="en-US" dirty="0"/>
              <a:t> </a:t>
            </a:r>
            <a:r>
              <a:rPr lang="en-US" dirty="0" err="1"/>
              <a:t>Qi,j</a:t>
            </a:r>
            <a:r>
              <a:rPr lang="en-US" dirty="0"/>
              <a:t> </a:t>
            </a:r>
            <a:r>
              <a:rPr lang="en-US" dirty="0" err="1"/>
              <a:t>是二次係數</a:t>
            </a:r>
            <a:r>
              <a:rPr lang="en-US" dirty="0"/>
              <a:t>。 </a:t>
            </a:r>
            <a:r>
              <a:rPr lang="en-US" dirty="0" err="1"/>
              <a:t>這可以更簡潔地表示為</a:t>
            </a:r>
            <a:r>
              <a:rPr lang="en-US" dirty="0"/>
              <a:t>：</a:t>
            </a:r>
            <a:endParaRPr dirty="0"/>
          </a:p>
          <a:p>
            <a:pPr>
              <a:buSzPts val="1100"/>
            </a:pPr>
            <a:endParaRPr dirty="0"/>
          </a:p>
          <a:p>
            <a:pPr>
              <a:buSzPts val="1100"/>
            </a:pPr>
            <a:r>
              <a:rPr lang="en-US" dirty="0"/>
              <a:t>Ising </a:t>
            </a:r>
            <a:r>
              <a:rPr lang="en-US" dirty="0" err="1"/>
              <a:t>模型和</a:t>
            </a:r>
            <a:r>
              <a:rPr lang="en-US" dirty="0"/>
              <a:t> QUBO </a:t>
            </a:r>
            <a:r>
              <a:rPr lang="en-US" dirty="0" err="1"/>
              <a:t>之間的轉換是</a:t>
            </a:r>
            <a:r>
              <a:rPr lang="en-US" dirty="0" err="1">
                <a:solidFill>
                  <a:srgbClr val="000000"/>
                </a:solidFill>
                <a:latin typeface="Arial"/>
                <a:ea typeface="Arial"/>
                <a:cs typeface="Arial"/>
                <a:sym typeface="Arial"/>
              </a:rPr>
              <a:t>顯而易見的</a:t>
            </a:r>
            <a:r>
              <a:rPr lang="en-US" dirty="0"/>
              <a:t>。</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85696" indent="-185696" defTabSz="990376">
              <a:buFont typeface="Arial" panose="020B0604020202020204" pitchFamily="34" charset="0"/>
              <a:buChar char="•"/>
              <a:defRPr/>
            </a:pPr>
            <a:r>
              <a:rPr lang="en-US" altLang="zh-TW" dirty="0"/>
              <a:t>Alpha is called a constraint weight or penalty weight of a real-number value.</a:t>
            </a:r>
          </a:p>
          <a:p>
            <a:pPr marL="185696" indent="-185696" defTabSz="990376">
              <a:buFont typeface="Arial" panose="020B0604020202020204" pitchFamily="34" charset="0"/>
              <a:buChar char="•"/>
              <a:defRPr/>
            </a:pPr>
            <a:r>
              <a:rPr lang="en-US" altLang="zh-TW" dirty="0"/>
              <a:t>Beta is called an optimization weight</a:t>
            </a:r>
          </a:p>
          <a:p>
            <a:pPr marL="247594" indent="-247594" defTabSz="990376">
              <a:buFont typeface="Arial" panose="020B0604020202020204" pitchFamily="34" charset="0"/>
              <a:buChar char="•"/>
              <a:defRPr/>
            </a:pPr>
            <a:r>
              <a:rPr lang="en-US" altLang="zh-TW" dirty="0"/>
              <a:t>The methods are Verma and Lewis Method (VLM), Upper Bound (UB), Maximum QUBO Coefficient (MQC), Maximum change in Objective function divided by Minimum Constraint function of infeasible solutions (MOMC), and Maximum value derived from dividing each change in Objective function with the corresponding change in Constraint function (MOC)</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18</a:t>
            </a:fld>
            <a:endParaRPr kumimoji="1" lang="zh-TW" altLang="en-US"/>
          </a:p>
        </p:txBody>
      </p:sp>
    </p:spTree>
    <p:extLst>
      <p:ext uri="{BB962C8B-B14F-4D97-AF65-F5344CB8AC3E}">
        <p14:creationId xmlns:p14="http://schemas.microsoft.com/office/powerpoint/2010/main" val="2175565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1251" fontAlgn="base">
              <a:buFont typeface="Arial" panose="020B0604020202020204" pitchFamily="34" charset="0"/>
              <a:buChar char="•"/>
            </a:pPr>
            <a:r>
              <a:rPr lang="zh-TW" altLang="en-US" sz="1300" dirty="0">
                <a:solidFill>
                  <a:srgbClr val="000000"/>
                </a:solidFill>
                <a:latin typeface="Arial" panose="020B0604020202020204" pitchFamily="34" charset="0"/>
              </a:rPr>
              <a:t>古典與 </a:t>
            </a:r>
            <a:r>
              <a:rPr lang="en-US" altLang="zh-TW" sz="1300" dirty="0">
                <a:solidFill>
                  <a:srgbClr val="000000"/>
                </a:solidFill>
                <a:latin typeface="Arial" panose="020B0604020202020204" pitchFamily="34" charset="0"/>
              </a:rPr>
              <a:t>D-Wave </a:t>
            </a:r>
            <a:r>
              <a:rPr lang="zh-TW" altLang="en-US" sz="1300" dirty="0">
                <a:solidFill>
                  <a:srgbClr val="000000"/>
                </a:solidFill>
                <a:latin typeface="Arial" panose="020B0604020202020204" pitchFamily="34" charset="0"/>
              </a:rPr>
              <a:t>比較對象結果引用自 </a:t>
            </a:r>
            <a:r>
              <a:rPr lang="en-US" altLang="zh-TW" sz="1300" dirty="0">
                <a:solidFill>
                  <a:srgbClr val="000000"/>
                </a:solidFill>
                <a:latin typeface="Arial" panose="020B0604020202020204" pitchFamily="34" charset="0"/>
              </a:rPr>
              <a:t>[1]</a:t>
            </a:r>
            <a:endParaRPr lang="zh-TW" altLang="en-US" sz="1300" dirty="0">
              <a:solidFill>
                <a:srgbClr val="000000"/>
              </a:solidFill>
              <a:latin typeface="Noto Sans Symbols"/>
            </a:endParaRPr>
          </a:p>
          <a:p>
            <a:pPr marL="41251" fontAlgn="base">
              <a:spcBef>
                <a:spcPts val="1444"/>
              </a:spcBef>
              <a:buFont typeface="Arial" panose="020B0604020202020204" pitchFamily="34" charset="0"/>
              <a:buChar char="•"/>
            </a:pPr>
            <a:r>
              <a:rPr lang="zh-TW" altLang="en-US" sz="1300" dirty="0">
                <a:solidFill>
                  <a:srgbClr val="000000"/>
                </a:solidFill>
                <a:latin typeface="Arial" panose="020B0604020202020204" pitchFamily="34" charset="0"/>
              </a:rPr>
              <a:t>原則上所有退火機器都盡可能使用與 </a:t>
            </a:r>
            <a:r>
              <a:rPr lang="en-US" altLang="zh-TW" sz="1300" dirty="0">
                <a:solidFill>
                  <a:srgbClr val="000000"/>
                </a:solidFill>
                <a:latin typeface="Arial" panose="020B0604020202020204" pitchFamily="34" charset="0"/>
              </a:rPr>
              <a:t>D-Wave </a:t>
            </a:r>
            <a:r>
              <a:rPr lang="zh-TW" altLang="en-US" sz="1300" dirty="0">
                <a:solidFill>
                  <a:srgbClr val="000000"/>
                </a:solidFill>
                <a:latin typeface="Arial" panose="020B0604020202020204" pitchFamily="34" charset="0"/>
              </a:rPr>
              <a:t>相同的 </a:t>
            </a:r>
            <a:r>
              <a:rPr lang="en-US" altLang="zh-TW" sz="1300" dirty="0">
                <a:solidFill>
                  <a:srgbClr val="000000"/>
                </a:solidFill>
                <a:latin typeface="Arial" panose="020B0604020202020204" pitchFamily="34" charset="0"/>
              </a:rPr>
              <a:t>Modeling </a:t>
            </a:r>
            <a:r>
              <a:rPr lang="zh-TW" altLang="en-US" sz="1300" dirty="0">
                <a:solidFill>
                  <a:srgbClr val="000000"/>
                </a:solidFill>
                <a:latin typeface="Arial" panose="020B0604020202020204" pitchFamily="34" charset="0"/>
              </a:rPr>
              <a:t>方式</a:t>
            </a:r>
            <a:endParaRPr lang="zh-TW" altLang="en-US" sz="1300" dirty="0">
              <a:solidFill>
                <a:srgbClr val="000000"/>
              </a:solidFill>
              <a:latin typeface="Noto Sans Symbols"/>
            </a:endParaRPr>
          </a:p>
          <a:p>
            <a:pPr marL="41251" fontAlgn="base">
              <a:spcBef>
                <a:spcPts val="1444"/>
              </a:spcBef>
              <a:buFont typeface="Arial" panose="020B0604020202020204" pitchFamily="34" charset="0"/>
              <a:buChar char="•"/>
            </a:pPr>
            <a:r>
              <a:rPr lang="en-US" altLang="zh-TW" sz="1300" dirty="0">
                <a:solidFill>
                  <a:srgbClr val="000000"/>
                </a:solidFill>
                <a:latin typeface="Arial" panose="020B0604020202020204" pitchFamily="34" charset="0"/>
              </a:rPr>
              <a:t>DAU </a:t>
            </a:r>
            <a:r>
              <a:rPr lang="zh-TW" altLang="en-US" sz="1300" dirty="0">
                <a:solidFill>
                  <a:srgbClr val="000000"/>
                </a:solidFill>
                <a:latin typeface="Arial" panose="020B0604020202020204" pitchFamily="34" charset="0"/>
              </a:rPr>
              <a:t>數據使用預設：</a:t>
            </a:r>
            <a:r>
              <a:rPr lang="en-US" altLang="zh-TW" sz="1300" dirty="0" err="1">
                <a:solidFill>
                  <a:srgbClr val="000000"/>
                </a:solidFill>
                <a:latin typeface="Arial" panose="020B0604020202020204" pitchFamily="34" charset="0"/>
              </a:rPr>
              <a:t>num_run</a:t>
            </a:r>
            <a:r>
              <a:rPr lang="en-US" altLang="zh-TW" sz="1300" dirty="0">
                <a:solidFill>
                  <a:srgbClr val="000000"/>
                </a:solidFill>
                <a:latin typeface="Arial" panose="020B0604020202020204" pitchFamily="34" charset="0"/>
              </a:rPr>
              <a:t> = 16, </a:t>
            </a:r>
            <a:r>
              <a:rPr lang="zh-TW" altLang="en-US" sz="1300" dirty="0">
                <a:solidFill>
                  <a:srgbClr val="000000"/>
                </a:solidFill>
                <a:latin typeface="Arial" panose="020B0604020202020204" pitchFamily="34" charset="0"/>
              </a:rPr>
              <a:t>回傳 </a:t>
            </a:r>
            <a:r>
              <a:rPr lang="en-US" altLang="zh-TW" sz="1300" dirty="0">
                <a:solidFill>
                  <a:srgbClr val="000000"/>
                </a:solidFill>
                <a:latin typeface="Arial" panose="020B0604020202020204" pitchFamily="34" charset="0"/>
              </a:rPr>
              <a:t>5 </a:t>
            </a:r>
            <a:r>
              <a:rPr lang="zh-TW" altLang="en-US" sz="1300" dirty="0">
                <a:solidFill>
                  <a:srgbClr val="000000"/>
                </a:solidFill>
                <a:latin typeface="Arial" panose="020B0604020202020204" pitchFamily="34" charset="0"/>
              </a:rPr>
              <a:t>個 </a:t>
            </a:r>
            <a:r>
              <a:rPr lang="en-US" altLang="zh-TW" sz="1300" dirty="0">
                <a:solidFill>
                  <a:srgbClr val="000000"/>
                </a:solidFill>
                <a:latin typeface="Arial" panose="020B0604020202020204" pitchFamily="34" charset="0"/>
              </a:rPr>
              <a:t>sample </a:t>
            </a:r>
            <a:endParaRPr lang="en-US" altLang="zh-TW" sz="1300" dirty="0">
              <a:solidFill>
                <a:srgbClr val="000000"/>
              </a:solidFill>
              <a:latin typeface="Noto Sans Symbols"/>
            </a:endParaRPr>
          </a:p>
          <a:p>
            <a:pPr marL="41251" fontAlgn="base">
              <a:spcBef>
                <a:spcPts val="1444"/>
              </a:spcBef>
              <a:buFont typeface="Arial" panose="020B0604020202020204" pitchFamily="34" charset="0"/>
              <a:buChar char="•"/>
            </a:pPr>
            <a:r>
              <a:rPr lang="en-US" altLang="zh-TW" sz="1300" dirty="0">
                <a:solidFill>
                  <a:srgbClr val="000000"/>
                </a:solidFill>
                <a:latin typeface="Arial" panose="020B0604020202020204" pitchFamily="34" charset="0"/>
              </a:rPr>
              <a:t>Quantix </a:t>
            </a:r>
            <a:r>
              <a:rPr lang="zh-TW" altLang="en-US" sz="1300" dirty="0">
                <a:solidFill>
                  <a:srgbClr val="000000"/>
                </a:solidFill>
                <a:latin typeface="Arial" panose="020B0604020202020204" pitchFamily="34" charset="0"/>
              </a:rPr>
              <a:t>參數使用預設，預設回傳 </a:t>
            </a:r>
            <a:r>
              <a:rPr lang="en-US" altLang="zh-TW" sz="1300" dirty="0">
                <a:solidFill>
                  <a:srgbClr val="000000"/>
                </a:solidFill>
                <a:latin typeface="Arial" panose="020B0604020202020204" pitchFamily="34" charset="0"/>
              </a:rPr>
              <a:t>100 </a:t>
            </a:r>
            <a:r>
              <a:rPr lang="zh-TW" altLang="en-US" sz="1300" dirty="0">
                <a:solidFill>
                  <a:srgbClr val="000000"/>
                </a:solidFill>
                <a:latin typeface="Arial" panose="020B0604020202020204" pitchFamily="34" charset="0"/>
              </a:rPr>
              <a:t>的 </a:t>
            </a:r>
            <a:r>
              <a:rPr lang="en-US" altLang="zh-TW" sz="1300" dirty="0">
                <a:solidFill>
                  <a:srgbClr val="000000"/>
                </a:solidFill>
                <a:latin typeface="Arial" panose="020B0604020202020204" pitchFamily="34" charset="0"/>
              </a:rPr>
              <a:t>sample</a:t>
            </a:r>
            <a:endParaRPr lang="en-US" altLang="zh-TW" sz="1300" dirty="0">
              <a:solidFill>
                <a:srgbClr val="000000"/>
              </a:solidFill>
              <a:latin typeface="Noto Sans Symbols"/>
            </a:endParaRPr>
          </a:p>
          <a:p>
            <a:pPr marL="41251" fontAlgn="base">
              <a:spcBef>
                <a:spcPts val="1444"/>
              </a:spcBef>
              <a:buFont typeface="Arial" panose="020B0604020202020204" pitchFamily="34" charset="0"/>
              <a:buChar char="•"/>
            </a:pPr>
            <a:r>
              <a:rPr lang="en-US" altLang="zh-TW" sz="1300" dirty="0">
                <a:solidFill>
                  <a:srgbClr val="000000"/>
                </a:solidFill>
                <a:latin typeface="Arial" panose="020B0604020202020204" pitchFamily="34" charset="0"/>
              </a:rPr>
              <a:t>Quantix </a:t>
            </a:r>
            <a:r>
              <a:rPr lang="zh-TW" altLang="en-US" sz="1300" dirty="0">
                <a:solidFill>
                  <a:srgbClr val="000000"/>
                </a:solidFill>
                <a:latin typeface="Arial" panose="020B0604020202020204" pitchFamily="34" charset="0"/>
              </a:rPr>
              <a:t>與 </a:t>
            </a:r>
            <a:r>
              <a:rPr lang="en-US" altLang="zh-TW" sz="1300" dirty="0">
                <a:solidFill>
                  <a:srgbClr val="000000"/>
                </a:solidFill>
                <a:latin typeface="Arial" panose="020B0604020202020204" pitchFamily="34" charset="0"/>
              </a:rPr>
              <a:t>DAU </a:t>
            </a:r>
            <a:r>
              <a:rPr lang="zh-TW" altLang="en-US" sz="1300" dirty="0">
                <a:solidFill>
                  <a:srgbClr val="000000"/>
                </a:solidFill>
                <a:latin typeface="Arial" panose="020B0604020202020204" pitchFamily="34" charset="0"/>
              </a:rPr>
              <a:t>部分測試資料之運行時間以參數設定上限代表（有些許誤差，可在後續實驗補上）</a:t>
            </a:r>
            <a:endParaRPr lang="en-US" altLang="zh-TW" sz="1300" dirty="0">
              <a:solidFill>
                <a:srgbClr val="000000"/>
              </a:solidFill>
              <a:latin typeface="Arial" panose="020B0604020202020204" pitchFamily="34" charset="0"/>
            </a:endParaRPr>
          </a:p>
          <a:p>
            <a:r>
              <a:rPr lang="en-US" altLang="zh-TW" sz="1300" dirty="0">
                <a:solidFill>
                  <a:srgbClr val="222222"/>
                </a:solidFill>
                <a:latin typeface="Arial" panose="020B0604020202020204" pitchFamily="34" charset="0"/>
              </a:rPr>
              <a:t>[1] Jiang, J. R., &amp; Chu, C. W. (2023). Classifying and benchmarking quantum annealing algorithms based on quadratic unconstrained binary optimization for solving NP-hard problems. </a:t>
            </a:r>
            <a:r>
              <a:rPr lang="en-US" altLang="zh-TW" sz="1300" i="1" dirty="0">
                <a:solidFill>
                  <a:srgbClr val="222222"/>
                </a:solidFill>
                <a:latin typeface="Arial" panose="020B0604020202020204" pitchFamily="34" charset="0"/>
              </a:rPr>
              <a:t>IEEE Access</a:t>
            </a:r>
            <a:r>
              <a:rPr lang="en-US" altLang="zh-TW" sz="1300" dirty="0">
                <a:solidFill>
                  <a:srgbClr val="222222"/>
                </a:solidFill>
                <a:latin typeface="Arial" panose="020B0604020202020204" pitchFamily="34" charset="0"/>
              </a:rPr>
              <a:t>.</a:t>
            </a:r>
            <a:endParaRPr lang="en-US" altLang="zh-TW" b="0" dirty="0">
              <a:effectLst/>
            </a:endParaRPr>
          </a:p>
          <a:p>
            <a:br>
              <a:rPr lang="en-US" altLang="zh-TW" dirty="0"/>
            </a:br>
            <a:endParaRPr lang="zh-TW" altLang="en-US" dirty="0"/>
          </a:p>
          <a:p>
            <a:pPr marL="41251" fontAlgn="base">
              <a:spcBef>
                <a:spcPts val="1444"/>
              </a:spcBef>
              <a:buFont typeface="Arial" panose="020B0604020202020204" pitchFamily="34" charset="0"/>
              <a:buChar char="•"/>
            </a:pPr>
            <a:endParaRPr lang="zh-TW" altLang="en-US" sz="1300" dirty="0">
              <a:solidFill>
                <a:srgbClr val="000000"/>
              </a:solidFill>
              <a:latin typeface="Noto Sans Symbols"/>
            </a:endParaRPr>
          </a:p>
          <a:p>
            <a:endParaRPr lang="zh-TW" altLang="en-US" dirty="0"/>
          </a:p>
        </p:txBody>
      </p:sp>
      <p:sp>
        <p:nvSpPr>
          <p:cNvPr id="4" name="投影片編號版面配置區 3"/>
          <p:cNvSpPr>
            <a:spLocks noGrp="1"/>
          </p:cNvSpPr>
          <p:nvPr>
            <p:ph type="sldNum" sz="quarter" idx="5"/>
          </p:nvPr>
        </p:nvSpPr>
        <p:spPr/>
        <p:txBody>
          <a:bodyPr/>
          <a:lstStyle/>
          <a:p>
            <a:fld id="{D977E082-8361-014E-B2C0-CDA74D5DD3B0}" type="slidenum">
              <a:rPr kumimoji="1" lang="zh-TW" altLang="en-US" smtClean="0"/>
              <a:t>19</a:t>
            </a:fld>
            <a:endParaRPr kumimoji="1" lang="zh-TW" altLang="en-US"/>
          </a:p>
        </p:txBody>
      </p:sp>
    </p:spTree>
    <p:extLst>
      <p:ext uri="{BB962C8B-B14F-4D97-AF65-F5344CB8AC3E}">
        <p14:creationId xmlns:p14="http://schemas.microsoft.com/office/powerpoint/2010/main" val="3273335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rtl="0" fontAlgn="base">
              <a:buNone/>
            </a:pPr>
            <a:r>
              <a:rPr lang="en-US" altLang="zh-TW" sz="1100" b="1" i="0" u="none" strike="noStrike" cap="none" dirty="0">
                <a:solidFill>
                  <a:srgbClr val="000000"/>
                </a:solidFill>
                <a:effectLst/>
                <a:latin typeface="Arial"/>
                <a:ea typeface="Arial"/>
                <a:cs typeface="Arial"/>
                <a:sym typeface="Arial"/>
              </a:rPr>
              <a:t>D-Wave Claims Quantum Supremacy in Spin Glass Simulation Breakthrough</a:t>
            </a:r>
          </a:p>
          <a:p>
            <a:pPr marL="158750" indent="0" fontAlgn="base">
              <a:buNone/>
            </a:pPr>
            <a:r>
              <a:rPr lang="en-US" altLang="zh-TW" sz="1100" b="1" i="0" u="none" strike="noStrike" cap="none" dirty="0">
                <a:solidFill>
                  <a:srgbClr val="000000"/>
                </a:solidFill>
                <a:effectLst/>
                <a:latin typeface="Arial"/>
                <a:ea typeface="Arial"/>
                <a:cs typeface="Arial"/>
                <a:sym typeface="Arial"/>
                <a:hlinkClick r:id="rId3"/>
              </a:rPr>
              <a:t>David </a:t>
            </a:r>
            <a:r>
              <a:rPr lang="en-US" altLang="zh-TW" sz="1100" b="1" i="0" u="none" strike="noStrike" cap="none" dirty="0" err="1">
                <a:solidFill>
                  <a:srgbClr val="000000"/>
                </a:solidFill>
                <a:effectLst/>
                <a:latin typeface="Arial"/>
                <a:ea typeface="Arial"/>
                <a:cs typeface="Arial"/>
                <a:sym typeface="Arial"/>
                <a:hlinkClick r:id="rId3"/>
              </a:rPr>
              <a:t>Borish</a:t>
            </a:r>
            <a:endParaRPr lang="en-US" altLang="zh-TW" sz="1100" b="1" i="0" u="none" strike="noStrike" cap="none" dirty="0">
              <a:solidFill>
                <a:srgbClr val="000000"/>
              </a:solidFill>
              <a:effectLst/>
              <a:latin typeface="Arial"/>
              <a:ea typeface="Arial"/>
              <a:cs typeface="Arial"/>
              <a:sym typeface="Arial"/>
              <a:hlinkClick r:id="rId3"/>
            </a:endParaRPr>
          </a:p>
          <a:p>
            <a:pPr marL="158750" indent="0" fontAlgn="base">
              <a:buNone/>
            </a:pPr>
            <a:r>
              <a:rPr lang="en-US" altLang="zh-TW" sz="1100" b="0" i="0" u="none" strike="noStrike" cap="none" dirty="0">
                <a:solidFill>
                  <a:srgbClr val="000000"/>
                </a:solidFill>
                <a:effectLst/>
                <a:latin typeface="Arial"/>
                <a:ea typeface="Arial"/>
                <a:cs typeface="Arial"/>
                <a:sym typeface="Arial"/>
              </a:rPr>
              <a:t>AI Strategist at Trace3 | Keynote Speaker | 25 Years in Technology &amp; Innovation | NYU Guest Lecturer &amp; AI Mentor | Author of "AI 2024" | Writer at "The AI Spectator"</a:t>
            </a:r>
          </a:p>
          <a:p>
            <a:pPr marL="158750" indent="0" fontAlgn="base">
              <a:buNone/>
            </a:pPr>
            <a:r>
              <a:rPr lang="en-US" altLang="zh-TW" sz="1100" b="0" i="0" u="none" strike="noStrike" cap="none" dirty="0">
                <a:solidFill>
                  <a:srgbClr val="000000"/>
                </a:solidFill>
                <a:effectLst/>
                <a:latin typeface="Arial"/>
                <a:ea typeface="Arial"/>
                <a:cs typeface="Arial"/>
                <a:sym typeface="Arial"/>
              </a:rPr>
              <a:t>March 13, 2025</a:t>
            </a:r>
          </a:p>
          <a:p>
            <a:pPr marL="158750" indent="0" rtl="0" fontAlgn="base">
              <a:buNone/>
            </a:pPr>
            <a:r>
              <a:rPr lang="en-US" altLang="zh-TW" sz="1100" b="1" i="0" u="none" strike="noStrike" cap="none" dirty="0">
                <a:solidFill>
                  <a:srgbClr val="000000"/>
                </a:solidFill>
                <a:effectLst/>
                <a:latin typeface="Arial"/>
                <a:ea typeface="Arial"/>
                <a:cs typeface="Arial"/>
                <a:sym typeface="Arial"/>
                <a:hlinkClick r:id="rId4"/>
              </a:rPr>
              <a:t>A new study published in Science</a:t>
            </a:r>
            <a:r>
              <a:rPr lang="en-US" altLang="zh-TW" sz="1100" b="0" i="0" u="none" strike="noStrike" cap="none" dirty="0">
                <a:solidFill>
                  <a:srgbClr val="000000"/>
                </a:solidFill>
                <a:effectLst/>
                <a:latin typeface="Arial"/>
                <a:ea typeface="Arial"/>
                <a:cs typeface="Arial"/>
                <a:sym typeface="Arial"/>
              </a:rPr>
              <a:t> demonstrates that quantum annealers can solve problems in quantum simulation that appear to be beyond the reach of conventional computers. Researchers led by Andrew D. King at D-Wave showed that superconducting quantum annealers can simulate the dynamics of quantum spin glasses more efficiently than leading classical computational methods.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A Practical Demonstration of Quantum Advantage</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While quantum computers have theoretically promised computational advantages for decades, demonstrating this advantage for practical, meaningful problems has remained challenging. Previous demonstrations of quantum advantage have primarily focused on random number generation tasks with limited practical applications.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This research represents a significant step forward by showing quantum advantage in simulating quantum phase transitions in spin glass systems—a problem with direct relevance to condensed matter physics, materials science, and optimization algorithms.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The Quantum Simulation Challenge</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The researchers used superconducting quantum annealing processors to simulate the time evolution of a transverse-field </a:t>
            </a:r>
            <a:r>
              <a:rPr lang="en-US" altLang="zh-TW" sz="1100" b="0" i="0" u="none" strike="noStrike" cap="none" dirty="0" err="1">
                <a:solidFill>
                  <a:srgbClr val="000000"/>
                </a:solidFill>
                <a:effectLst/>
                <a:latin typeface="Arial"/>
                <a:ea typeface="Arial"/>
                <a:cs typeface="Arial"/>
                <a:sym typeface="Arial"/>
              </a:rPr>
              <a:t>Ising</a:t>
            </a:r>
            <a:r>
              <a:rPr lang="en-US" altLang="zh-TW" sz="1100" b="0" i="0" u="none" strike="noStrike" cap="none" dirty="0">
                <a:solidFill>
                  <a:srgbClr val="000000"/>
                </a:solidFill>
                <a:effectLst/>
                <a:latin typeface="Arial"/>
                <a:ea typeface="Arial"/>
                <a:cs typeface="Arial"/>
                <a:sym typeface="Arial"/>
              </a:rPr>
              <a:t> model (TFIM) undergoing a quantum quench. This process involves rapidly changing the strength of magnetic fields applied to a system of interacting quantum spins, driving the system through a quantum phase transition.</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The team tested this simulation on multiple topologies of increasing complexity:</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Two-dimensional square lattices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Three-dimensional cubic lattices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Diamond lattices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Biclique graphs (relevant to generative AI)</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The researchers used two different quantum processing units (QPUs): an Advantage system (ADV1) and a prototype Advantage2 system (ADV2), both capable of generating at least 1,000 samples per second.</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Rigorous Comparison with Classical Methods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To establish the quantum advantage claim, the researchers compared their quantum annealer results against state-of-the-art classical simulation methods: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Matrix Product States (MPS)</a:t>
            </a:r>
            <a:r>
              <a:rPr lang="en-US" altLang="zh-TW" sz="1100" b="0" i="0" u="none" strike="noStrike" cap="none" dirty="0">
                <a:solidFill>
                  <a:srgbClr val="000000"/>
                </a:solidFill>
                <a:effectLst/>
                <a:latin typeface="Arial"/>
                <a:ea typeface="Arial"/>
                <a:cs typeface="Arial"/>
                <a:sym typeface="Arial"/>
              </a:rPr>
              <a:t>: A tensor network approach that leverages the area law of entanglement entropy</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Projected Entangled-Pair States (PEPS)</a:t>
            </a:r>
            <a:r>
              <a:rPr lang="en-US" altLang="zh-TW" sz="1100" b="0" i="0" u="none" strike="noStrike" cap="none" dirty="0">
                <a:solidFill>
                  <a:srgbClr val="000000"/>
                </a:solidFill>
                <a:effectLst/>
                <a:latin typeface="Arial"/>
                <a:ea typeface="Arial"/>
                <a:cs typeface="Arial"/>
                <a:sym typeface="Arial"/>
              </a:rPr>
              <a:t>: A tensor network approach better aligned with two-dimensional systems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Neural Quantum States (NQS)</a:t>
            </a:r>
            <a:r>
              <a:rPr lang="en-US" altLang="zh-TW" sz="1100" b="0" i="0" u="none" strike="noStrike" cap="none" dirty="0">
                <a:solidFill>
                  <a:srgbClr val="000000"/>
                </a:solidFill>
                <a:effectLst/>
                <a:latin typeface="Arial"/>
                <a:ea typeface="Arial"/>
                <a:cs typeface="Arial"/>
                <a:sym typeface="Arial"/>
              </a:rPr>
              <a:t>: Neural network-based approaches including complex restricted Boltzmann machines and autoregressive models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For smaller systems where "ground truth" could be calculated with supercomputers, the quantum annealer produced results with high accuracy. The key metric used was correlation error, which measures the difference in spin-spin correlations between the approximate method and the ground truth.</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Evidence of Beyond-Classical Performance</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The study provides several lines of evidence for quantum advantage:</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Scaling Analysis</a:t>
            </a:r>
            <a:r>
              <a:rPr lang="en-US" altLang="zh-TW" sz="1100" b="0" i="0" u="none" strike="noStrike" cap="none" dirty="0">
                <a:solidFill>
                  <a:srgbClr val="000000"/>
                </a:solidFill>
                <a:effectLst/>
                <a:latin typeface="Arial"/>
                <a:ea typeface="Arial"/>
                <a:cs typeface="Arial"/>
                <a:sym typeface="Arial"/>
              </a:rPr>
              <a:t>: While quantum annealer error remained roughly constant across system sizes, the classical MPS method required exponentially increasing computational resources to match the quantum annealer's accuracy as system size grew.</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Area-Law Scaling</a:t>
            </a:r>
            <a:r>
              <a:rPr lang="en-US" altLang="zh-TW" sz="1100" b="0" i="0" u="none" strike="noStrike" cap="none" dirty="0">
                <a:solidFill>
                  <a:srgbClr val="000000"/>
                </a:solidFill>
                <a:effectLst/>
                <a:latin typeface="Arial"/>
                <a:ea typeface="Arial"/>
                <a:cs typeface="Arial"/>
                <a:sym typeface="Arial"/>
              </a:rPr>
              <a:t>: The researchers demonstrated that the bond dimension required for MPS to match QPU quality scales exponentially with the bipartition area, consistent with the expected area-law scaling of entanglement in these systems.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Universal Quantum Critical Scaling</a:t>
            </a:r>
            <a:r>
              <a:rPr lang="en-US" altLang="zh-TW" sz="1100" b="0" i="0" u="none" strike="noStrike" cap="none" dirty="0">
                <a:solidFill>
                  <a:srgbClr val="000000"/>
                </a:solidFill>
                <a:effectLst/>
                <a:latin typeface="Arial"/>
                <a:ea typeface="Arial"/>
                <a:cs typeface="Arial"/>
                <a:sym typeface="Arial"/>
              </a:rPr>
              <a:t>: The quantum annealer correctly reproduced the universal Kibble-Zurek exponents associated with different topologies, confirming that it accurately captures fundamental quantum critical behavior.</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Resource Extrapolation</a:t>
            </a:r>
            <a:r>
              <a:rPr lang="en-US" altLang="zh-TW" sz="1100" b="0" i="0" u="none" strike="noStrike" cap="none" dirty="0">
                <a:solidFill>
                  <a:srgbClr val="000000"/>
                </a:solidFill>
                <a:effectLst/>
                <a:latin typeface="Arial"/>
                <a:ea typeface="Arial"/>
                <a:cs typeface="Arial"/>
                <a:sym typeface="Arial"/>
              </a:rPr>
              <a:t>: For the largest simulated systems, the researchers estimated that classical methods would require millions of years on supercomputers and exceed global annual electricity consumption to match the quantum annealer's performance.</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Implications and Future Directions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This research has significant implications for:</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Condensed Matter Physics</a:t>
            </a:r>
            <a:r>
              <a:rPr lang="en-US" altLang="zh-TW" sz="1100" b="0" i="0" u="none" strike="noStrike" cap="none" dirty="0">
                <a:solidFill>
                  <a:srgbClr val="000000"/>
                </a:solidFill>
                <a:effectLst/>
                <a:latin typeface="Arial"/>
                <a:ea typeface="Arial"/>
                <a:cs typeface="Arial"/>
                <a:sym typeface="Arial"/>
              </a:rPr>
              <a:t>: Enabling the study of quantum critical phenomena in complex systems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Materials Science</a:t>
            </a:r>
            <a:r>
              <a:rPr lang="en-US" altLang="zh-TW" sz="1100" b="0" i="0" u="none" strike="noStrike" cap="none" dirty="0">
                <a:solidFill>
                  <a:srgbClr val="000000"/>
                </a:solidFill>
                <a:effectLst/>
                <a:latin typeface="Arial"/>
                <a:ea typeface="Arial"/>
                <a:cs typeface="Arial"/>
                <a:sym typeface="Arial"/>
              </a:rPr>
              <a:t>: Providing insights into the behavior of quantum materials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Optimization Algorithms</a:t>
            </a:r>
            <a:r>
              <a:rPr lang="en-US" altLang="zh-TW" sz="1100" b="0" i="0" u="none" strike="noStrike" cap="none" dirty="0">
                <a:solidFill>
                  <a:srgbClr val="000000"/>
                </a:solidFill>
                <a:effectLst/>
                <a:latin typeface="Arial"/>
                <a:ea typeface="Arial"/>
                <a:cs typeface="Arial"/>
                <a:sym typeface="Arial"/>
              </a:rPr>
              <a:t>: Supporting the development of quantum-inspired classical algorithms</a:t>
            </a:r>
          </a:p>
          <a:p>
            <a:pPr marL="158750" indent="0" rtl="0" fontAlgn="base">
              <a:buNone/>
            </a:pPr>
            <a:r>
              <a:rPr lang="en-US" altLang="zh-TW" sz="1100" b="1" i="0" u="none" strike="noStrike" cap="none" dirty="0">
                <a:solidFill>
                  <a:srgbClr val="000000"/>
                </a:solidFill>
                <a:effectLst/>
                <a:latin typeface="Arial"/>
                <a:ea typeface="Arial"/>
                <a:cs typeface="Arial"/>
                <a:sym typeface="Arial"/>
              </a:rPr>
              <a:t>Artificial Intelligence</a:t>
            </a:r>
            <a:r>
              <a:rPr lang="en-US" altLang="zh-TW" sz="1100" b="0" i="0" u="none" strike="noStrike" cap="none" dirty="0">
                <a:solidFill>
                  <a:srgbClr val="000000"/>
                </a:solidFill>
                <a:effectLst/>
                <a:latin typeface="Arial"/>
                <a:ea typeface="Arial"/>
                <a:cs typeface="Arial"/>
                <a:sym typeface="Arial"/>
              </a:rPr>
              <a:t>: Potentially enhancing machine learning techniques through quantum simulation</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The researchers suggest that similar methods could be used to study dissipative dynamics in open quantum systems, another classically intractable problem with important applications.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This work demonstrates that quantum annealers can now solve practical problems of scientific interest that appear to be beyond the reach of classical computation. While the research doesn't claim an absolute lower bound on classical simulation capabilities, it shows that current leading classical methods cannot match the quantum annealer's performance within reasonable time and resource constraints for these specific simulation tasks.</a:t>
            </a:r>
          </a:p>
          <a:p>
            <a:pPr marL="158750" indent="0" rtl="0" fontAlgn="base">
              <a:buNone/>
            </a:pPr>
            <a:r>
              <a:rPr lang="en-US" altLang="zh-TW" sz="1100" b="0" i="0" u="none" strike="noStrike" cap="none" dirty="0">
                <a:solidFill>
                  <a:srgbClr val="000000"/>
                </a:solidFill>
                <a:effectLst/>
                <a:latin typeface="Arial"/>
                <a:ea typeface="Arial"/>
                <a:cs typeface="Arial"/>
                <a:sym typeface="Arial"/>
              </a:rPr>
              <a:t>This represents an important milestone in quantum computing's evolution from theoretical promise to practical advantage in solving meaningful scientific problems.</a:t>
            </a:r>
          </a:p>
          <a:p>
            <a:pPr marL="158750" indent="0" rtl="0" fontAlgn="base">
              <a:buNone/>
            </a:pPr>
            <a:r>
              <a:rPr lang="en-US" altLang="zh-TW" sz="1100" b="1" i="0" u="none" strike="noStrike" cap="none" dirty="0">
                <a:solidFill>
                  <a:srgbClr val="000000"/>
                </a:solidFill>
                <a:effectLst/>
                <a:latin typeface="Arial"/>
                <a:ea typeface="Arial"/>
                <a:cs typeface="Arial"/>
                <a:sym typeface="Arial"/>
                <a:hlinkClick r:id="rId4"/>
              </a:rPr>
              <a:t>Click here to read the full paper: Beyond-classical computation in quantum simulation</a:t>
            </a:r>
            <a:endParaRPr lang="en-US" altLang="zh-TW" sz="1100" b="0" i="0" u="none" strike="noStrike" cap="none" dirty="0">
              <a:solidFill>
                <a:srgbClr val="000000"/>
              </a:solidFill>
              <a:effectLst/>
              <a:latin typeface="Arial"/>
              <a:ea typeface="Arial"/>
              <a:cs typeface="Arial"/>
              <a:sym typeface="Arial"/>
            </a:endParaRPr>
          </a:p>
          <a:p>
            <a:pPr marL="158750" indent="0" rtl="0" fontAlgn="base">
              <a:buNone/>
            </a:pPr>
            <a:r>
              <a:rPr lang="en-US" altLang="zh-TW" sz="1100" b="0" i="0" u="none" strike="noStrike" cap="none" dirty="0">
                <a:solidFill>
                  <a:srgbClr val="000000"/>
                </a:solidFill>
                <a:effectLst/>
                <a:latin typeface="Arial"/>
                <a:ea typeface="Arial"/>
                <a:cs typeface="Arial"/>
                <a:sym typeface="Arial"/>
              </a:rPr>
              <a:t>Thanks </a:t>
            </a:r>
            <a:r>
              <a:rPr lang="en-US" altLang="zh-TW" sz="1100" b="1" i="0" u="none" strike="noStrike" cap="none" dirty="0">
                <a:solidFill>
                  <a:srgbClr val="000000"/>
                </a:solidFill>
                <a:effectLst/>
                <a:latin typeface="Arial"/>
                <a:ea typeface="Arial"/>
                <a:cs typeface="Arial"/>
                <a:sym typeface="Arial"/>
                <a:hlinkClick r:id="rId5"/>
              </a:rPr>
              <a:t>David </a:t>
            </a:r>
            <a:r>
              <a:rPr lang="en-US" altLang="zh-TW" sz="1100" b="1" i="0" u="none" strike="noStrike" cap="none" dirty="0" err="1">
                <a:solidFill>
                  <a:srgbClr val="000000"/>
                </a:solidFill>
                <a:effectLst/>
                <a:latin typeface="Arial"/>
                <a:ea typeface="Arial"/>
                <a:cs typeface="Arial"/>
                <a:sym typeface="Arial"/>
                <a:hlinkClick r:id="rId5"/>
              </a:rPr>
              <a:t>Borish</a:t>
            </a:r>
            <a:r>
              <a:rPr lang="en-US" altLang="zh-TW" sz="1100" b="0" i="0" u="none" strike="noStrike" cap="none" dirty="0">
                <a:solidFill>
                  <a:srgbClr val="000000"/>
                </a:solidFill>
                <a:effectLst/>
                <a:latin typeface="Arial"/>
                <a:ea typeface="Arial"/>
                <a:cs typeface="Arial"/>
                <a:sym typeface="Arial"/>
              </a:rPr>
              <a:t>. I thought I was at least a novice level on Quantum, but I got lost on some of the terms like "Spin" Here's a simple version for novices like me :-) - Scientists have shown that quantum annealers (a type of quantum computer) can solve complex physics problems faster than regular computers. This marks a big step toward making quantum computers useful.</a:t>
            </a:r>
            <a:br>
              <a:rPr lang="en-US" altLang="zh-TW" sz="1100" b="0" i="0" u="none" strike="noStrike" cap="none" dirty="0">
                <a:solidFill>
                  <a:srgbClr val="000000"/>
                </a:solidFill>
                <a:effectLst/>
                <a:latin typeface="Arial"/>
                <a:ea typeface="Arial"/>
                <a:cs typeface="Arial"/>
                <a:sym typeface="Arial"/>
              </a:rPr>
            </a:b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The study focused on quantum spin glasses, which are systems of tiny magnetic particles that behave unpredictably. Understanding them helps scientists in physics, materials science, and AI.</a:t>
            </a:r>
            <a:br>
              <a:rPr lang="en-US" altLang="zh-TW" sz="1100" b="0" i="0" u="none" strike="noStrike" cap="none" dirty="0">
                <a:solidFill>
                  <a:srgbClr val="000000"/>
                </a:solidFill>
                <a:effectLst/>
                <a:latin typeface="Arial"/>
                <a:ea typeface="Arial"/>
                <a:cs typeface="Arial"/>
                <a:sym typeface="Arial"/>
              </a:rPr>
            </a:b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Researchers tested their quantum annealer by simulating how these particles react to changing magnetic fields. They compared it to the best computers (regular supercomputers). While classical methods worked for small problems, they required exponentially more power for larger ones. Some simulations would take millions of years on classical computers, but the quantum annealer solved them quickly.</a:t>
            </a:r>
            <a:br>
              <a:rPr lang="en-US" altLang="zh-TW" sz="1100" b="0" i="0" u="none" strike="noStrike" cap="none" dirty="0">
                <a:solidFill>
                  <a:srgbClr val="000000"/>
                </a:solidFill>
                <a:effectLst/>
                <a:latin typeface="Arial"/>
                <a:ea typeface="Arial"/>
                <a:cs typeface="Arial"/>
                <a:sym typeface="Arial"/>
              </a:rPr>
            </a:b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This discovery proves that quantum computers are not just theoretical—they can solve real scientific problems faster than even the best supercomputers. In the future, this could lead to breakthroughs in electronics, AI, and optimization problems, making industries more efficient.</a:t>
            </a:r>
          </a:p>
          <a:p>
            <a:pPr marL="158750" indent="0" fontAlgn="base">
              <a:buNone/>
            </a:pPr>
            <a:r>
              <a:rPr lang="en-US" altLang="zh-TW" sz="1100" b="0" i="0" u="none" strike="noStrike" cap="none" dirty="0">
                <a:solidFill>
                  <a:srgbClr val="000000"/>
                </a:solidFill>
                <a:effectLst/>
                <a:latin typeface="Arial"/>
                <a:ea typeface="Arial"/>
                <a:cs typeface="Arial"/>
                <a:sym typeface="Arial"/>
              </a:rPr>
              <a:t>…more</a:t>
            </a:r>
          </a:p>
          <a:p>
            <a:pPr marL="158750" indent="0" fontAlgn="base">
              <a:buNone/>
            </a:pPr>
            <a:endParaRPr lang="en-US" altLang="zh-TW" sz="1100" b="0" i="0" u="none" strike="noStrike" cap="none" dirty="0">
              <a:solidFill>
                <a:srgbClr val="000000"/>
              </a:solidFill>
              <a:effectLst/>
              <a:latin typeface="Arial"/>
              <a:ea typeface="Arial"/>
              <a:cs typeface="Arial"/>
              <a:sym typeface="Arial"/>
            </a:endParaRPr>
          </a:p>
          <a:p>
            <a:pPr fontAlgn="base"/>
            <a:endParaRPr lang="zh-TW" altLang="en-US" sz="1100" b="1" i="0" u="none" strike="noStrike" cap="none" dirty="0">
              <a:solidFill>
                <a:srgbClr val="000000"/>
              </a:solidFill>
              <a:effectLst/>
              <a:latin typeface="Arial"/>
              <a:ea typeface="Arial"/>
              <a:cs typeface="Arial"/>
              <a:sym typeface="Arial"/>
              <a:hlinkClick r:id="rId3"/>
            </a:endParaRPr>
          </a:p>
          <a:p>
            <a:pPr fontAlgn="base"/>
            <a:r>
              <a:rPr lang="zh-TW" altLang="en-US" sz="1100" b="1" i="0" u="none" strike="noStrike" cap="none" dirty="0">
                <a:solidFill>
                  <a:srgbClr val="000000"/>
                </a:solidFill>
                <a:effectLst/>
                <a:latin typeface="Arial"/>
                <a:ea typeface="Arial"/>
                <a:cs typeface="Arial"/>
                <a:sym typeface="Arial"/>
                <a:hlinkClick r:id="rId3"/>
              </a:rPr>
              <a:t>大衛</a:t>
            </a:r>
            <a:r>
              <a:rPr lang="en-US" altLang="zh-TW" sz="1100" b="1" i="0" u="none" strike="noStrike" cap="none" dirty="0">
                <a:solidFill>
                  <a:srgbClr val="000000"/>
                </a:solidFill>
                <a:effectLst/>
                <a:latin typeface="Arial"/>
                <a:ea typeface="Arial"/>
                <a:cs typeface="Arial"/>
                <a:sym typeface="Arial"/>
                <a:hlinkClick r:id="rId3"/>
              </a:rPr>
              <a:t>·</a:t>
            </a:r>
            <a:r>
              <a:rPr lang="zh-TW" altLang="en-US" sz="1100" b="1" i="0" u="none" strike="noStrike" cap="none" dirty="0">
                <a:solidFill>
                  <a:srgbClr val="000000"/>
                </a:solidFill>
                <a:effectLst/>
                <a:latin typeface="Arial"/>
                <a:ea typeface="Arial"/>
                <a:cs typeface="Arial"/>
                <a:sym typeface="Arial"/>
                <a:hlinkClick r:id="rId3"/>
              </a:rPr>
              <a:t>鮑裡什</a:t>
            </a:r>
          </a:p>
          <a:p>
            <a:pPr fontAlgn="base"/>
            <a:r>
              <a:rPr lang="en-US" altLang="zh-TW" sz="1100" b="0" i="0" u="none" strike="noStrike" cap="none" dirty="0">
                <a:solidFill>
                  <a:srgbClr val="000000"/>
                </a:solidFill>
                <a:effectLst/>
                <a:latin typeface="Arial"/>
                <a:ea typeface="Arial"/>
                <a:cs typeface="Arial"/>
                <a:sym typeface="Arial"/>
              </a:rPr>
              <a:t>Trace3 </a:t>
            </a:r>
            <a:r>
              <a:rPr lang="zh-TW" altLang="en-US" sz="1100" b="0" i="0" u="none" strike="noStrike" cap="none" dirty="0">
                <a:solidFill>
                  <a:srgbClr val="000000"/>
                </a:solidFill>
                <a:effectLst/>
                <a:latin typeface="Arial"/>
                <a:ea typeface="Arial"/>
                <a:cs typeface="Arial"/>
                <a:sym typeface="Arial"/>
              </a:rPr>
              <a:t>的 </a:t>
            </a:r>
            <a:r>
              <a:rPr lang="en-US" altLang="zh-TW" sz="1100" b="0" i="0" u="none" strike="noStrike" cap="none" dirty="0">
                <a:solidFill>
                  <a:srgbClr val="000000"/>
                </a:solidFill>
                <a:effectLst/>
                <a:latin typeface="Arial"/>
                <a:ea typeface="Arial"/>
                <a:cs typeface="Arial"/>
                <a:sym typeface="Arial"/>
              </a:rPr>
              <a:t>AI </a:t>
            </a:r>
            <a:r>
              <a:rPr lang="zh-TW" altLang="en-US" sz="1100" b="0" i="0" u="none" strike="noStrike" cap="none" dirty="0">
                <a:solidFill>
                  <a:srgbClr val="000000"/>
                </a:solidFill>
                <a:effectLst/>
                <a:latin typeface="Arial"/>
                <a:ea typeface="Arial"/>
                <a:cs typeface="Arial"/>
                <a:sym typeface="Arial"/>
              </a:rPr>
              <a:t>策略師 </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主題演講者 </a:t>
            </a:r>
            <a:r>
              <a:rPr lang="en-US" altLang="zh-TW" sz="1100" b="0" i="0" u="none" strike="noStrike" cap="none" dirty="0">
                <a:solidFill>
                  <a:srgbClr val="000000"/>
                </a:solidFill>
                <a:effectLst/>
                <a:latin typeface="Arial"/>
                <a:ea typeface="Arial"/>
                <a:cs typeface="Arial"/>
                <a:sym typeface="Arial"/>
              </a:rPr>
              <a:t>| 25 </a:t>
            </a:r>
            <a:r>
              <a:rPr lang="zh-TW" altLang="en-US" sz="1100" b="0" i="0" u="none" strike="noStrike" cap="none" dirty="0">
                <a:solidFill>
                  <a:srgbClr val="000000"/>
                </a:solidFill>
                <a:effectLst/>
                <a:latin typeface="Arial"/>
                <a:ea typeface="Arial"/>
                <a:cs typeface="Arial"/>
                <a:sym typeface="Arial"/>
              </a:rPr>
              <a:t>年科技與創新 </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紐約大學客座講師與人工智慧導師 </a:t>
            </a:r>
            <a:r>
              <a:rPr lang="en-US" altLang="zh-TW" sz="1100" b="0" i="0" u="none" strike="noStrike" cap="none" dirty="0">
                <a:solidFill>
                  <a:srgbClr val="000000"/>
                </a:solidFill>
                <a:effectLst/>
                <a:latin typeface="Arial"/>
                <a:ea typeface="Arial"/>
                <a:cs typeface="Arial"/>
                <a:sym typeface="Arial"/>
              </a:rPr>
              <a:t>| 《AI 2024》</a:t>
            </a:r>
            <a:r>
              <a:rPr lang="zh-TW" altLang="en-US" sz="1100" b="0" i="0" u="none" strike="noStrike" cap="none" dirty="0">
                <a:solidFill>
                  <a:srgbClr val="000000"/>
                </a:solidFill>
                <a:effectLst/>
                <a:latin typeface="Arial"/>
                <a:ea typeface="Arial"/>
                <a:cs typeface="Arial"/>
                <a:sym typeface="Arial"/>
              </a:rPr>
              <a:t>作者</a:t>
            </a:r>
            <a:r>
              <a:rPr lang="en-US" altLang="zh-TW" sz="1100" b="0" i="0" u="none" strike="noStrike" cap="none" dirty="0">
                <a:solidFill>
                  <a:srgbClr val="000000"/>
                </a:solidFill>
                <a:effectLst/>
                <a:latin typeface="Arial"/>
                <a:ea typeface="Arial"/>
                <a:cs typeface="Arial"/>
                <a:sym typeface="Arial"/>
              </a:rPr>
              <a:t>| 《AI </a:t>
            </a:r>
            <a:r>
              <a:rPr lang="zh-TW" altLang="en-US" sz="1100" b="0" i="0" u="none" strike="noStrike" cap="none" dirty="0">
                <a:solidFill>
                  <a:srgbClr val="000000"/>
                </a:solidFill>
                <a:effectLst/>
                <a:latin typeface="Arial"/>
                <a:ea typeface="Arial"/>
                <a:cs typeface="Arial"/>
                <a:sym typeface="Arial"/>
              </a:rPr>
              <a:t>觀察者</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撰稿人</a:t>
            </a:r>
          </a:p>
          <a:p>
            <a:pPr fontAlgn="base"/>
            <a:r>
              <a:rPr lang="en-US" altLang="zh-TW" sz="1100" b="0" i="0" u="none" strike="noStrike" cap="none" dirty="0">
                <a:solidFill>
                  <a:srgbClr val="000000"/>
                </a:solidFill>
                <a:effectLst/>
                <a:latin typeface="Arial"/>
                <a:ea typeface="Arial"/>
                <a:cs typeface="Arial"/>
                <a:sym typeface="Arial"/>
              </a:rPr>
              <a:t>2025 </a:t>
            </a:r>
            <a:r>
              <a:rPr lang="zh-TW" altLang="en-US" sz="1100" b="0" i="0" u="none" strike="noStrike" cap="none" dirty="0">
                <a:solidFill>
                  <a:srgbClr val="000000"/>
                </a:solidFill>
                <a:effectLst/>
                <a:latin typeface="Arial"/>
                <a:ea typeface="Arial"/>
                <a:cs typeface="Arial"/>
                <a:sym typeface="Arial"/>
              </a:rPr>
              <a:t>年 </a:t>
            </a:r>
            <a:r>
              <a:rPr lang="en-US" altLang="zh-TW" sz="1100" b="0" i="0" u="none" strike="noStrike" cap="none" dirty="0">
                <a:solidFill>
                  <a:srgbClr val="000000"/>
                </a:solidFill>
                <a:effectLst/>
                <a:latin typeface="Arial"/>
                <a:ea typeface="Arial"/>
                <a:cs typeface="Arial"/>
                <a:sym typeface="Arial"/>
              </a:rPr>
              <a:t>3 </a:t>
            </a:r>
            <a:r>
              <a:rPr lang="zh-TW" altLang="en-US" sz="1100" b="0" i="0" u="none" strike="noStrike" cap="none" dirty="0">
                <a:solidFill>
                  <a:srgbClr val="000000"/>
                </a:solidFill>
                <a:effectLst/>
                <a:latin typeface="Arial"/>
                <a:ea typeface="Arial"/>
                <a:cs typeface="Arial"/>
                <a:sym typeface="Arial"/>
              </a:rPr>
              <a:t>月 </a:t>
            </a:r>
            <a:r>
              <a:rPr lang="en-US" altLang="zh-TW" sz="1100" b="0" i="0" u="none" strike="noStrike" cap="none" dirty="0">
                <a:solidFill>
                  <a:srgbClr val="000000"/>
                </a:solidFill>
                <a:effectLst/>
                <a:latin typeface="Arial"/>
                <a:ea typeface="Arial"/>
                <a:cs typeface="Arial"/>
                <a:sym typeface="Arial"/>
              </a:rPr>
              <a:t>13 </a:t>
            </a:r>
            <a:r>
              <a:rPr lang="zh-TW" altLang="en-US" sz="1100" b="0" i="0" u="none" strike="noStrike" cap="none" dirty="0">
                <a:solidFill>
                  <a:srgbClr val="000000"/>
                </a:solidFill>
                <a:effectLst/>
                <a:latin typeface="Arial"/>
                <a:ea typeface="Arial"/>
                <a:cs typeface="Arial"/>
                <a:sym typeface="Arial"/>
              </a:rPr>
              <a:t>日</a:t>
            </a:r>
          </a:p>
          <a:p>
            <a:pPr rtl="0" fontAlgn="base"/>
            <a:r>
              <a:rPr lang="en-US" altLang="zh-TW" sz="1100" b="1" i="0" u="none" strike="noStrike" cap="none" dirty="0">
                <a:solidFill>
                  <a:srgbClr val="000000"/>
                </a:solidFill>
                <a:effectLst/>
                <a:latin typeface="Arial"/>
                <a:ea typeface="Arial"/>
                <a:cs typeface="Arial"/>
                <a:sym typeface="Arial"/>
                <a:hlinkClick r:id="rId4"/>
              </a:rPr>
              <a:t>《</a:t>
            </a:r>
            <a:r>
              <a:rPr lang="zh-TW" altLang="en-US" sz="1100" b="1" i="0" u="none" strike="noStrike" cap="none" dirty="0">
                <a:solidFill>
                  <a:srgbClr val="000000"/>
                </a:solidFill>
                <a:effectLst/>
                <a:latin typeface="Arial"/>
                <a:ea typeface="Arial"/>
                <a:cs typeface="Arial"/>
                <a:sym typeface="Arial"/>
                <a:hlinkClick r:id="rId4"/>
              </a:rPr>
              <a:t>科學</a:t>
            </a:r>
            <a:r>
              <a:rPr lang="en-US" altLang="zh-TW" sz="1100" b="1" i="0" u="none" strike="noStrike" cap="none" dirty="0">
                <a:solidFill>
                  <a:srgbClr val="000000"/>
                </a:solidFill>
                <a:effectLst/>
                <a:latin typeface="Arial"/>
                <a:ea typeface="Arial"/>
                <a:cs typeface="Arial"/>
                <a:sym typeface="Arial"/>
                <a:hlinkClick r:id="rId4"/>
              </a:rPr>
              <a:t>》</a:t>
            </a:r>
            <a:r>
              <a:rPr lang="zh-TW" altLang="en-US" sz="1100" b="1" i="0" u="none" strike="noStrike" cap="none" dirty="0">
                <a:solidFill>
                  <a:srgbClr val="000000"/>
                </a:solidFill>
                <a:effectLst/>
                <a:latin typeface="Arial"/>
                <a:ea typeface="Arial"/>
                <a:cs typeface="Arial"/>
                <a:sym typeface="Arial"/>
                <a:hlinkClick r:id="rId4"/>
              </a:rPr>
              <a:t>雜誌發表的一項新研究</a:t>
            </a:r>
            <a:r>
              <a:rPr lang="zh-TW" altLang="en-US" sz="1100" b="0" i="0" u="none" strike="noStrike" cap="none" dirty="0">
                <a:solidFill>
                  <a:srgbClr val="000000"/>
                </a:solidFill>
                <a:effectLst/>
                <a:latin typeface="Arial"/>
                <a:ea typeface="Arial"/>
                <a:cs typeface="Arial"/>
                <a:sym typeface="Arial"/>
              </a:rPr>
              <a:t> 表明，量子退火器可以解決量子模擬中似乎超出傳統電腦能力範圍的問題。 </a:t>
            </a:r>
            <a:r>
              <a:rPr lang="en-US" altLang="zh-TW" sz="1100" b="0" i="0" u="none" strike="noStrike" cap="none" dirty="0">
                <a:solidFill>
                  <a:srgbClr val="000000"/>
                </a:solidFill>
                <a:effectLst/>
                <a:latin typeface="Arial"/>
                <a:ea typeface="Arial"/>
                <a:cs typeface="Arial"/>
                <a:sym typeface="Arial"/>
              </a:rPr>
              <a:t>D-Wave </a:t>
            </a:r>
            <a:r>
              <a:rPr lang="zh-TW" altLang="en-US" sz="1100" b="0" i="0" u="none" strike="noStrike" cap="none" dirty="0">
                <a:solidFill>
                  <a:srgbClr val="000000"/>
                </a:solidFill>
                <a:effectLst/>
                <a:latin typeface="Arial"/>
                <a:ea typeface="Arial"/>
                <a:cs typeface="Arial"/>
                <a:sym typeface="Arial"/>
              </a:rPr>
              <a:t>的 </a:t>
            </a:r>
            <a:r>
              <a:rPr lang="en-US" altLang="zh-TW" sz="1100" b="0" i="0" u="none" strike="noStrike" cap="none" dirty="0">
                <a:solidFill>
                  <a:srgbClr val="000000"/>
                </a:solidFill>
                <a:effectLst/>
                <a:latin typeface="Arial"/>
                <a:ea typeface="Arial"/>
                <a:cs typeface="Arial"/>
                <a:sym typeface="Arial"/>
              </a:rPr>
              <a:t>Andrew D. King </a:t>
            </a:r>
            <a:r>
              <a:rPr lang="zh-TW" altLang="en-US" sz="1100" b="0" i="0" u="none" strike="noStrike" cap="none" dirty="0">
                <a:solidFill>
                  <a:srgbClr val="000000"/>
                </a:solidFill>
                <a:effectLst/>
                <a:latin typeface="Arial"/>
                <a:ea typeface="Arial"/>
                <a:cs typeface="Arial"/>
                <a:sym typeface="Arial"/>
              </a:rPr>
              <a:t>領導的研究人員表明，超導量子退火器可以比領先的經典計算方法更有效地模擬量子自旋玻璃的動力學。</a:t>
            </a:r>
          </a:p>
          <a:p>
            <a:pPr rtl="0" fontAlgn="base"/>
            <a:r>
              <a:rPr lang="zh-TW" altLang="en-US" sz="1100" b="1" i="0" u="none" strike="noStrike" cap="none" dirty="0">
                <a:solidFill>
                  <a:srgbClr val="000000"/>
                </a:solidFill>
                <a:effectLst/>
                <a:latin typeface="Arial"/>
                <a:ea typeface="Arial"/>
                <a:cs typeface="Arial"/>
                <a:sym typeface="Arial"/>
              </a:rPr>
              <a:t>量子優勢的實際證明</a:t>
            </a:r>
          </a:p>
          <a:p>
            <a:pPr rtl="0" fontAlgn="base"/>
            <a:r>
              <a:rPr lang="zh-TW" altLang="en-US" sz="1100" b="0" i="0" u="none" strike="noStrike" cap="none" dirty="0">
                <a:solidFill>
                  <a:srgbClr val="000000"/>
                </a:solidFill>
                <a:effectLst/>
                <a:latin typeface="Arial"/>
                <a:ea typeface="Arial"/>
                <a:cs typeface="Arial"/>
                <a:sym typeface="Arial"/>
              </a:rPr>
              <a:t>儘管量子電腦幾十年來在理論上一直具有計算優勢，但在實際中證明這一優勢並解決有意義的問題仍然具有挑戰性。先前的量子優勢展示主要集中在隨機數產生任務上，實際應用有限。</a:t>
            </a:r>
          </a:p>
          <a:p>
            <a:pPr rtl="0" fontAlgn="base"/>
            <a:r>
              <a:rPr lang="zh-TW" altLang="en-US" sz="1100" b="0" i="0" u="none" strike="noStrike" cap="none" dirty="0">
                <a:solidFill>
                  <a:srgbClr val="000000"/>
                </a:solidFill>
                <a:effectLst/>
                <a:latin typeface="Arial"/>
                <a:ea typeface="Arial"/>
                <a:cs typeface="Arial"/>
                <a:sym typeface="Arial"/>
              </a:rPr>
              <a:t>這項研究展示了模擬自旋玻璃系統中量子相變的量子優勢，代表著向前邁出的重要一步</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這個問題與凝聚態物理、材料科學和最佳化演算法直接相關。</a:t>
            </a:r>
          </a:p>
          <a:p>
            <a:pPr rtl="0" fontAlgn="base"/>
            <a:r>
              <a:rPr lang="zh-TW" altLang="en-US" sz="1100" b="1" i="0" u="none" strike="noStrike" cap="none" dirty="0">
                <a:solidFill>
                  <a:srgbClr val="000000"/>
                </a:solidFill>
                <a:effectLst/>
                <a:latin typeface="Arial"/>
                <a:ea typeface="Arial"/>
                <a:cs typeface="Arial"/>
                <a:sym typeface="Arial"/>
              </a:rPr>
              <a:t>量子模擬挑戰</a:t>
            </a:r>
          </a:p>
          <a:p>
            <a:pPr rtl="0" fontAlgn="base"/>
            <a:r>
              <a:rPr lang="zh-TW" altLang="en-US" sz="1100" b="0" i="0" u="none" strike="noStrike" cap="none" dirty="0">
                <a:solidFill>
                  <a:srgbClr val="000000"/>
                </a:solidFill>
                <a:effectLst/>
                <a:latin typeface="Arial"/>
                <a:ea typeface="Arial"/>
                <a:cs typeface="Arial"/>
                <a:sym typeface="Arial"/>
              </a:rPr>
              <a:t>研究人員使用超導量子退火處理器模擬橫向場伊辛模型 </a:t>
            </a:r>
            <a:r>
              <a:rPr lang="en-US" altLang="zh-TW" sz="1100" b="0" i="0" u="none" strike="noStrike" cap="none" dirty="0">
                <a:solidFill>
                  <a:srgbClr val="000000"/>
                </a:solidFill>
                <a:effectLst/>
                <a:latin typeface="Arial"/>
                <a:ea typeface="Arial"/>
                <a:cs typeface="Arial"/>
                <a:sym typeface="Arial"/>
              </a:rPr>
              <a:t>(TFIM) </a:t>
            </a:r>
            <a:r>
              <a:rPr lang="zh-TW" altLang="en-US" sz="1100" b="0" i="0" u="none" strike="noStrike" cap="none" dirty="0">
                <a:solidFill>
                  <a:srgbClr val="000000"/>
                </a:solidFill>
                <a:effectLst/>
                <a:latin typeface="Arial"/>
                <a:ea typeface="Arial"/>
                <a:cs typeface="Arial"/>
                <a:sym typeface="Arial"/>
              </a:rPr>
              <a:t>在量子淬火過程中的時間演化。該過程涉及快速改變施加到相互作用的量子自旋系統的磁場強度，從而驅動系統完成量子相變。</a:t>
            </a:r>
          </a:p>
          <a:p>
            <a:pPr rtl="0" fontAlgn="base"/>
            <a:r>
              <a:rPr lang="zh-TW" altLang="en-US" sz="1100" b="0" i="0" u="none" strike="noStrike" cap="none" dirty="0">
                <a:solidFill>
                  <a:srgbClr val="000000"/>
                </a:solidFill>
                <a:effectLst/>
                <a:latin typeface="Arial"/>
                <a:ea typeface="Arial"/>
                <a:cs typeface="Arial"/>
                <a:sym typeface="Arial"/>
              </a:rPr>
              <a:t>該團隊在越來越複雜的多種拓撲上測試了這項模擬：</a:t>
            </a:r>
          </a:p>
          <a:p>
            <a:pPr rtl="0" fontAlgn="base"/>
            <a:r>
              <a:rPr lang="en-US" altLang="zh-TW" sz="1100" b="0" i="0" u="none" strike="noStrike" cap="none" dirty="0">
                <a:solidFill>
                  <a:srgbClr val="000000"/>
                </a:solidFill>
                <a:effectLst/>
                <a:latin typeface="Arial"/>
                <a:ea typeface="Arial"/>
                <a:cs typeface="Arial"/>
                <a:sym typeface="Arial"/>
              </a:rPr>
              <a:t>QR </a:t>
            </a:r>
            <a:r>
              <a:rPr lang="zh-TW" altLang="en-US" sz="1100" b="0" i="0" u="none" strike="noStrike" cap="none" dirty="0">
                <a:solidFill>
                  <a:srgbClr val="000000"/>
                </a:solidFill>
                <a:effectLst/>
                <a:latin typeface="Arial"/>
                <a:ea typeface="Arial"/>
                <a:cs typeface="Arial"/>
                <a:sym typeface="Arial"/>
              </a:rPr>
              <a:t>圖方格</a:t>
            </a:r>
          </a:p>
          <a:p>
            <a:pPr rtl="0" fontAlgn="base"/>
            <a:r>
              <a:rPr lang="zh-TW" altLang="en-US" sz="1100" b="0" i="0" u="none" strike="noStrike" cap="none" dirty="0">
                <a:solidFill>
                  <a:srgbClr val="000000"/>
                </a:solidFill>
                <a:effectLst/>
                <a:latin typeface="Arial"/>
                <a:ea typeface="Arial"/>
                <a:cs typeface="Arial"/>
                <a:sym typeface="Arial"/>
              </a:rPr>
              <a:t>三維立方晶格</a:t>
            </a:r>
          </a:p>
          <a:p>
            <a:pPr rtl="0" fontAlgn="base"/>
            <a:r>
              <a:rPr lang="zh-TW" altLang="en-US" sz="1100" b="0" i="0" u="none" strike="noStrike" cap="none" dirty="0">
                <a:solidFill>
                  <a:srgbClr val="000000"/>
                </a:solidFill>
                <a:effectLst/>
                <a:latin typeface="Arial"/>
                <a:ea typeface="Arial"/>
                <a:cs typeface="Arial"/>
                <a:sym typeface="Arial"/>
              </a:rPr>
              <a:t>鑽石格子</a:t>
            </a:r>
          </a:p>
          <a:p>
            <a:pPr rtl="0" fontAlgn="base"/>
            <a:r>
              <a:rPr lang="zh-TW" altLang="en-US" sz="1100" b="0" i="0" u="none" strike="noStrike" cap="none" dirty="0">
                <a:solidFill>
                  <a:srgbClr val="000000"/>
                </a:solidFill>
                <a:effectLst/>
                <a:latin typeface="Arial"/>
                <a:ea typeface="Arial"/>
                <a:cs typeface="Arial"/>
                <a:sym typeface="Arial"/>
              </a:rPr>
              <a:t>雙結點圖（與生成式 </a:t>
            </a:r>
            <a:r>
              <a:rPr lang="en-US" altLang="zh-TW" sz="1100" b="0" i="0" u="none" strike="noStrike" cap="none" dirty="0">
                <a:solidFill>
                  <a:srgbClr val="000000"/>
                </a:solidFill>
                <a:effectLst/>
                <a:latin typeface="Arial"/>
                <a:ea typeface="Arial"/>
                <a:cs typeface="Arial"/>
                <a:sym typeface="Arial"/>
              </a:rPr>
              <a:t>AI </a:t>
            </a:r>
            <a:r>
              <a:rPr lang="zh-TW" altLang="en-US" sz="1100" b="0" i="0" u="none" strike="noStrike" cap="none" dirty="0">
                <a:solidFill>
                  <a:srgbClr val="000000"/>
                </a:solidFill>
                <a:effectLst/>
                <a:latin typeface="Arial"/>
                <a:ea typeface="Arial"/>
                <a:cs typeface="Arial"/>
                <a:sym typeface="Arial"/>
              </a:rPr>
              <a:t>相關）</a:t>
            </a:r>
          </a:p>
          <a:p>
            <a:pPr rtl="0" fontAlgn="base"/>
            <a:r>
              <a:rPr lang="zh-TW" altLang="en-US" sz="1100" b="0" i="0" u="none" strike="noStrike" cap="none" dirty="0">
                <a:solidFill>
                  <a:srgbClr val="000000"/>
                </a:solidFill>
                <a:effectLst/>
                <a:latin typeface="Arial"/>
                <a:ea typeface="Arial"/>
                <a:cs typeface="Arial"/>
                <a:sym typeface="Arial"/>
              </a:rPr>
              <a:t>研究人員使用了兩種不同的量子處理單元 </a:t>
            </a:r>
            <a:r>
              <a:rPr lang="en-US" altLang="zh-TW" sz="1100" b="0" i="0" u="none" strike="noStrike" cap="none" dirty="0">
                <a:solidFill>
                  <a:srgbClr val="000000"/>
                </a:solidFill>
                <a:effectLst/>
                <a:latin typeface="Arial"/>
                <a:ea typeface="Arial"/>
                <a:cs typeface="Arial"/>
                <a:sym typeface="Arial"/>
              </a:rPr>
              <a:t>(QPU)</a:t>
            </a:r>
            <a:r>
              <a:rPr lang="zh-TW" altLang="en-US" sz="1100" b="0" i="0" u="none" strike="noStrike" cap="none" dirty="0">
                <a:solidFill>
                  <a:srgbClr val="000000"/>
                </a:solidFill>
                <a:effectLst/>
                <a:latin typeface="Arial"/>
                <a:ea typeface="Arial"/>
                <a:cs typeface="Arial"/>
                <a:sym typeface="Arial"/>
              </a:rPr>
              <a:t>：</a:t>
            </a:r>
            <a:r>
              <a:rPr lang="en-US" altLang="zh-TW" sz="1100" b="0" i="0" u="none" strike="noStrike" cap="none" dirty="0">
                <a:solidFill>
                  <a:srgbClr val="000000"/>
                </a:solidFill>
                <a:effectLst/>
                <a:latin typeface="Arial"/>
                <a:ea typeface="Arial"/>
                <a:cs typeface="Arial"/>
                <a:sym typeface="Arial"/>
              </a:rPr>
              <a:t>Advantage </a:t>
            </a:r>
            <a:r>
              <a:rPr lang="zh-TW" altLang="en-US" sz="1100" b="0" i="0" u="none" strike="noStrike" cap="none" dirty="0">
                <a:solidFill>
                  <a:srgbClr val="000000"/>
                </a:solidFill>
                <a:effectLst/>
                <a:latin typeface="Arial"/>
                <a:ea typeface="Arial"/>
                <a:cs typeface="Arial"/>
                <a:sym typeface="Arial"/>
              </a:rPr>
              <a:t>系統 </a:t>
            </a:r>
            <a:r>
              <a:rPr lang="en-US" altLang="zh-TW" sz="1100" b="0" i="0" u="none" strike="noStrike" cap="none" dirty="0">
                <a:solidFill>
                  <a:srgbClr val="000000"/>
                </a:solidFill>
                <a:effectLst/>
                <a:latin typeface="Arial"/>
                <a:ea typeface="Arial"/>
                <a:cs typeface="Arial"/>
                <a:sym typeface="Arial"/>
              </a:rPr>
              <a:t>(ADV1) </a:t>
            </a:r>
            <a:r>
              <a:rPr lang="zh-TW" altLang="en-US" sz="1100" b="0" i="0" u="none" strike="noStrike" cap="none" dirty="0">
                <a:solidFill>
                  <a:srgbClr val="000000"/>
                </a:solidFill>
                <a:effectLst/>
                <a:latin typeface="Arial"/>
                <a:ea typeface="Arial"/>
                <a:cs typeface="Arial"/>
                <a:sym typeface="Arial"/>
              </a:rPr>
              <a:t>和原型 </a:t>
            </a:r>
            <a:r>
              <a:rPr lang="en-US" altLang="zh-TW" sz="1100" b="0" i="0" u="none" strike="noStrike" cap="none" dirty="0">
                <a:solidFill>
                  <a:srgbClr val="000000"/>
                </a:solidFill>
                <a:effectLst/>
                <a:latin typeface="Arial"/>
                <a:ea typeface="Arial"/>
                <a:cs typeface="Arial"/>
                <a:sym typeface="Arial"/>
              </a:rPr>
              <a:t>Advantage2 </a:t>
            </a:r>
            <a:r>
              <a:rPr lang="zh-TW" altLang="en-US" sz="1100" b="0" i="0" u="none" strike="noStrike" cap="none" dirty="0">
                <a:solidFill>
                  <a:srgbClr val="000000"/>
                </a:solidFill>
                <a:effectLst/>
                <a:latin typeface="Arial"/>
                <a:ea typeface="Arial"/>
                <a:cs typeface="Arial"/>
                <a:sym typeface="Arial"/>
              </a:rPr>
              <a:t>系統 </a:t>
            </a:r>
            <a:r>
              <a:rPr lang="en-US" altLang="zh-TW" sz="1100" b="0" i="0" u="none" strike="noStrike" cap="none" dirty="0">
                <a:solidFill>
                  <a:srgbClr val="000000"/>
                </a:solidFill>
                <a:effectLst/>
                <a:latin typeface="Arial"/>
                <a:ea typeface="Arial"/>
                <a:cs typeface="Arial"/>
                <a:sym typeface="Arial"/>
              </a:rPr>
              <a:t>(ADV2)</a:t>
            </a:r>
            <a:r>
              <a:rPr lang="zh-TW" altLang="en-US" sz="1100" b="0" i="0" u="none" strike="noStrike" cap="none" dirty="0">
                <a:solidFill>
                  <a:srgbClr val="000000"/>
                </a:solidFill>
                <a:effectLst/>
                <a:latin typeface="Arial"/>
                <a:ea typeface="Arial"/>
                <a:cs typeface="Arial"/>
                <a:sym typeface="Arial"/>
              </a:rPr>
              <a:t>，兩者每秒鐘都能夠產生至少 </a:t>
            </a:r>
            <a:r>
              <a:rPr lang="en-US" altLang="zh-TW" sz="1100" b="0" i="0" u="none" strike="noStrike" cap="none" dirty="0">
                <a:solidFill>
                  <a:srgbClr val="000000"/>
                </a:solidFill>
                <a:effectLst/>
                <a:latin typeface="Arial"/>
                <a:ea typeface="Arial"/>
                <a:cs typeface="Arial"/>
                <a:sym typeface="Arial"/>
              </a:rPr>
              <a:t>1,000 </a:t>
            </a:r>
            <a:r>
              <a:rPr lang="zh-TW" altLang="en-US" sz="1100" b="0" i="0" u="none" strike="noStrike" cap="none" dirty="0">
                <a:solidFill>
                  <a:srgbClr val="000000"/>
                </a:solidFill>
                <a:effectLst/>
                <a:latin typeface="Arial"/>
                <a:ea typeface="Arial"/>
                <a:cs typeface="Arial"/>
                <a:sym typeface="Arial"/>
              </a:rPr>
              <a:t>個樣本。</a:t>
            </a:r>
          </a:p>
          <a:p>
            <a:pPr rtl="0" fontAlgn="base"/>
            <a:r>
              <a:rPr lang="zh-TW" altLang="en-US" sz="1100" b="1" i="0" u="none" strike="noStrike" cap="none" dirty="0">
                <a:solidFill>
                  <a:srgbClr val="000000"/>
                </a:solidFill>
                <a:effectLst/>
                <a:latin typeface="Arial"/>
                <a:ea typeface="Arial"/>
                <a:cs typeface="Arial"/>
                <a:sym typeface="Arial"/>
              </a:rPr>
              <a:t>與傳統方法的嚴格比較</a:t>
            </a:r>
          </a:p>
          <a:p>
            <a:pPr rtl="0" fontAlgn="base"/>
            <a:r>
              <a:rPr lang="zh-TW" altLang="en-US" sz="1100" b="0" i="0" u="none" strike="noStrike" cap="none" dirty="0">
                <a:solidFill>
                  <a:srgbClr val="000000"/>
                </a:solidFill>
                <a:effectLst/>
                <a:latin typeface="Arial"/>
                <a:ea typeface="Arial"/>
                <a:cs typeface="Arial"/>
                <a:sym typeface="Arial"/>
              </a:rPr>
              <a:t>為了確立量子優勢，研究人員將他們的量子退火結果與最先進的經典模擬方法進行了比較：</a:t>
            </a:r>
          </a:p>
          <a:p>
            <a:pPr rtl="0" fontAlgn="base"/>
            <a:r>
              <a:rPr lang="zh-TW" altLang="en-US" sz="1100" b="1" i="0" u="none" strike="noStrike" cap="none" dirty="0">
                <a:solidFill>
                  <a:srgbClr val="000000"/>
                </a:solidFill>
                <a:effectLst/>
                <a:latin typeface="Arial"/>
                <a:ea typeface="Arial"/>
                <a:cs typeface="Arial"/>
                <a:sym typeface="Arial"/>
              </a:rPr>
              <a:t>矩陣積態 </a:t>
            </a:r>
            <a:r>
              <a:rPr lang="en-US" altLang="zh-TW" sz="1100" b="1" i="0" u="none" strike="noStrike" cap="none" dirty="0">
                <a:solidFill>
                  <a:srgbClr val="000000"/>
                </a:solidFill>
                <a:effectLst/>
                <a:latin typeface="Arial"/>
                <a:ea typeface="Arial"/>
                <a:cs typeface="Arial"/>
                <a:sym typeface="Arial"/>
              </a:rPr>
              <a:t>(MPS)</a:t>
            </a:r>
            <a:r>
              <a:rPr lang="zh-TW" altLang="en-US" sz="1100" b="0" i="0" u="none" strike="noStrike" cap="none" dirty="0">
                <a:solidFill>
                  <a:srgbClr val="000000"/>
                </a:solidFill>
                <a:effectLst/>
                <a:latin typeface="Arial"/>
                <a:ea typeface="Arial"/>
                <a:cs typeface="Arial"/>
                <a:sym typeface="Arial"/>
              </a:rPr>
              <a:t>：一種利用糾纏熵面積定律的張量網路方法</a:t>
            </a:r>
          </a:p>
          <a:p>
            <a:pPr rtl="0" fontAlgn="base"/>
            <a:r>
              <a:rPr lang="zh-TW" altLang="en-US" sz="1100" b="1" i="0" u="none" strike="noStrike" cap="none" dirty="0">
                <a:solidFill>
                  <a:srgbClr val="000000"/>
                </a:solidFill>
                <a:effectLst/>
                <a:latin typeface="Arial"/>
                <a:ea typeface="Arial"/>
                <a:cs typeface="Arial"/>
                <a:sym typeface="Arial"/>
              </a:rPr>
              <a:t>投影糾纏對態 </a:t>
            </a:r>
            <a:r>
              <a:rPr lang="en-US" altLang="zh-TW" sz="1100" b="1" i="0" u="none" strike="noStrike" cap="none" dirty="0">
                <a:solidFill>
                  <a:srgbClr val="000000"/>
                </a:solidFill>
                <a:effectLst/>
                <a:latin typeface="Arial"/>
                <a:ea typeface="Arial"/>
                <a:cs typeface="Arial"/>
                <a:sym typeface="Arial"/>
              </a:rPr>
              <a:t>(PEPS)</a:t>
            </a:r>
            <a:r>
              <a:rPr lang="zh-TW" altLang="en-US" sz="1100" b="0" i="0" u="none" strike="noStrike" cap="none" dirty="0">
                <a:solidFill>
                  <a:srgbClr val="000000"/>
                </a:solidFill>
                <a:effectLst/>
                <a:latin typeface="Arial"/>
                <a:ea typeface="Arial"/>
                <a:cs typeface="Arial"/>
                <a:sym typeface="Arial"/>
              </a:rPr>
              <a:t>：一種更適合二維繫統的張量網路方法</a:t>
            </a:r>
          </a:p>
          <a:p>
            <a:pPr rtl="0" fontAlgn="base"/>
            <a:r>
              <a:rPr lang="zh-TW" altLang="en-US" sz="1100" b="1" i="0" u="none" strike="noStrike" cap="none" dirty="0">
                <a:solidFill>
                  <a:srgbClr val="000000"/>
                </a:solidFill>
                <a:effectLst/>
                <a:latin typeface="Arial"/>
                <a:ea typeface="Arial"/>
                <a:cs typeface="Arial"/>
                <a:sym typeface="Arial"/>
              </a:rPr>
              <a:t>神經量子態 </a:t>
            </a:r>
            <a:r>
              <a:rPr lang="en-US" altLang="zh-TW" sz="1100" b="1" i="0" u="none" strike="noStrike" cap="none" dirty="0">
                <a:solidFill>
                  <a:srgbClr val="000000"/>
                </a:solidFill>
                <a:effectLst/>
                <a:latin typeface="Arial"/>
                <a:ea typeface="Arial"/>
                <a:cs typeface="Arial"/>
                <a:sym typeface="Arial"/>
              </a:rPr>
              <a:t>(NQS)</a:t>
            </a:r>
            <a:r>
              <a:rPr lang="zh-TW" altLang="en-US" sz="1100" b="0" i="0" u="none" strike="noStrike" cap="none" dirty="0">
                <a:solidFill>
                  <a:srgbClr val="000000"/>
                </a:solidFill>
                <a:effectLst/>
                <a:latin typeface="Arial"/>
                <a:ea typeface="Arial"/>
                <a:cs typeface="Arial"/>
                <a:sym typeface="Arial"/>
              </a:rPr>
              <a:t>：基於神經網路的方法，包括複雜的受限玻爾茲曼機和自回歸模型</a:t>
            </a:r>
          </a:p>
          <a:p>
            <a:pPr rtl="0" fontAlgn="base"/>
            <a:r>
              <a:rPr lang="zh-TW" altLang="en-US" sz="1100" b="0" i="0" u="none" strike="noStrike" cap="none" dirty="0">
                <a:solidFill>
                  <a:srgbClr val="000000"/>
                </a:solidFill>
                <a:effectLst/>
                <a:latin typeface="Arial"/>
                <a:ea typeface="Arial"/>
                <a:cs typeface="Arial"/>
                <a:sym typeface="Arial"/>
              </a:rPr>
              <a:t>對於可以使用超級電腦計算「基本事實」的小型系統，量子退火器可以產生高精度的結果。使用的關鍵指標是相關誤差，它測量近似方法和基本事實之間的自旋</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自旋相關性的差異。</a:t>
            </a:r>
          </a:p>
          <a:p>
            <a:pPr rtl="0" fontAlgn="base"/>
            <a:r>
              <a:rPr lang="zh-TW" altLang="en-US" sz="1100" b="1" i="0" u="none" strike="noStrike" cap="none" dirty="0">
                <a:solidFill>
                  <a:srgbClr val="000000"/>
                </a:solidFill>
                <a:effectLst/>
                <a:latin typeface="Arial"/>
                <a:ea typeface="Arial"/>
                <a:cs typeface="Arial"/>
                <a:sym typeface="Arial"/>
              </a:rPr>
              <a:t>超越古典表現的證據</a:t>
            </a:r>
          </a:p>
          <a:p>
            <a:pPr rtl="0" fontAlgn="base"/>
            <a:r>
              <a:rPr lang="zh-TW" altLang="en-US" sz="1100" b="0" i="0" u="none" strike="noStrike" cap="none" dirty="0">
                <a:solidFill>
                  <a:srgbClr val="000000"/>
                </a:solidFill>
                <a:effectLst/>
                <a:latin typeface="Arial"/>
                <a:ea typeface="Arial"/>
                <a:cs typeface="Arial"/>
                <a:sym typeface="Arial"/>
              </a:rPr>
              <a:t>該研究為量子優勢提供了幾個證據：</a:t>
            </a:r>
          </a:p>
          <a:p>
            <a:pPr rtl="0" fontAlgn="base"/>
            <a:r>
              <a:rPr lang="zh-TW" altLang="en-US" sz="1100" b="1" i="0" u="none" strike="noStrike" cap="none" dirty="0">
                <a:solidFill>
                  <a:srgbClr val="000000"/>
                </a:solidFill>
                <a:effectLst/>
                <a:latin typeface="Arial"/>
                <a:ea typeface="Arial"/>
                <a:cs typeface="Arial"/>
                <a:sym typeface="Arial"/>
              </a:rPr>
              <a:t>縮放分析</a:t>
            </a:r>
            <a:r>
              <a:rPr lang="zh-TW" altLang="en-US" sz="1100" b="0" i="0" u="none" strike="noStrike" cap="none" dirty="0">
                <a:solidFill>
                  <a:srgbClr val="000000"/>
                </a:solidFill>
                <a:effectLst/>
                <a:latin typeface="Arial"/>
                <a:ea typeface="Arial"/>
                <a:cs typeface="Arial"/>
                <a:sym typeface="Arial"/>
              </a:rPr>
              <a:t>：雖然量子退火器誤差在整個系統規模內大致保持不變，但隨著系統規模的擴大，經典的 </a:t>
            </a:r>
            <a:r>
              <a:rPr lang="en-US" altLang="zh-TW" sz="1100" b="0" i="0" u="none" strike="noStrike" cap="none" dirty="0">
                <a:solidFill>
                  <a:srgbClr val="000000"/>
                </a:solidFill>
                <a:effectLst/>
                <a:latin typeface="Arial"/>
                <a:ea typeface="Arial"/>
                <a:cs typeface="Arial"/>
                <a:sym typeface="Arial"/>
              </a:rPr>
              <a:t>MPS </a:t>
            </a:r>
            <a:r>
              <a:rPr lang="zh-TW" altLang="en-US" sz="1100" b="0" i="0" u="none" strike="noStrike" cap="none" dirty="0">
                <a:solidFill>
                  <a:srgbClr val="000000"/>
                </a:solidFill>
                <a:effectLst/>
                <a:latin typeface="Arial"/>
                <a:ea typeface="Arial"/>
                <a:cs typeface="Arial"/>
                <a:sym typeface="Arial"/>
              </a:rPr>
              <a:t>方法需要倍增計算資源才能匹配量子退火器的精確度。</a:t>
            </a:r>
          </a:p>
          <a:p>
            <a:pPr rtl="0" fontAlgn="base"/>
            <a:r>
              <a:rPr lang="zh-TW" altLang="en-US" sz="1100" b="1" i="0" u="none" strike="noStrike" cap="none" dirty="0">
                <a:solidFill>
                  <a:srgbClr val="000000"/>
                </a:solidFill>
                <a:effectLst/>
                <a:latin typeface="Arial"/>
                <a:ea typeface="Arial"/>
                <a:cs typeface="Arial"/>
                <a:sym typeface="Arial"/>
              </a:rPr>
              <a:t>面積定律縮放</a:t>
            </a:r>
            <a:r>
              <a:rPr lang="zh-TW" altLang="en-US" sz="1100" b="0" i="0" u="none" strike="noStrike" cap="none" dirty="0">
                <a:solidFill>
                  <a:srgbClr val="000000"/>
                </a:solidFill>
                <a:effectLst/>
                <a:latin typeface="Arial"/>
                <a:ea typeface="Arial"/>
                <a:cs typeface="Arial"/>
                <a:sym typeface="Arial"/>
              </a:rPr>
              <a:t>：研究人員證明，</a:t>
            </a:r>
            <a:r>
              <a:rPr lang="en-US" altLang="zh-TW" sz="1100" b="0" i="0" u="none" strike="noStrike" cap="none" dirty="0">
                <a:solidFill>
                  <a:srgbClr val="000000"/>
                </a:solidFill>
                <a:effectLst/>
                <a:latin typeface="Arial"/>
                <a:ea typeface="Arial"/>
                <a:cs typeface="Arial"/>
                <a:sym typeface="Arial"/>
              </a:rPr>
              <a:t>MPS </a:t>
            </a:r>
            <a:r>
              <a:rPr lang="zh-TW" altLang="en-US" sz="1100" b="0" i="0" u="none" strike="noStrike" cap="none" dirty="0">
                <a:solidFill>
                  <a:srgbClr val="000000"/>
                </a:solidFill>
                <a:effectLst/>
                <a:latin typeface="Arial"/>
                <a:ea typeface="Arial"/>
                <a:cs typeface="Arial"/>
                <a:sym typeface="Arial"/>
              </a:rPr>
              <a:t>匹配 </a:t>
            </a:r>
            <a:r>
              <a:rPr lang="en-US" altLang="zh-TW" sz="1100" b="0" i="0" u="none" strike="noStrike" cap="none" dirty="0">
                <a:solidFill>
                  <a:srgbClr val="000000"/>
                </a:solidFill>
                <a:effectLst/>
                <a:latin typeface="Arial"/>
                <a:ea typeface="Arial"/>
                <a:cs typeface="Arial"/>
                <a:sym typeface="Arial"/>
              </a:rPr>
              <a:t>QPU </a:t>
            </a:r>
            <a:r>
              <a:rPr lang="zh-TW" altLang="en-US" sz="1100" b="0" i="0" u="none" strike="noStrike" cap="none" dirty="0">
                <a:solidFill>
                  <a:srgbClr val="000000"/>
                </a:solidFill>
                <a:effectLst/>
                <a:latin typeface="Arial"/>
                <a:ea typeface="Arial"/>
                <a:cs typeface="Arial"/>
                <a:sym typeface="Arial"/>
              </a:rPr>
              <a:t>質量所需的鍵維度與二分面積呈指數增長，這與這些系統中糾纏的預期面積定律縮放一致。</a:t>
            </a:r>
          </a:p>
          <a:p>
            <a:pPr rtl="0" fontAlgn="base"/>
            <a:r>
              <a:rPr lang="zh-TW" altLang="en-US" sz="1100" b="1" i="0" u="none" strike="noStrike" cap="none" dirty="0">
                <a:solidFill>
                  <a:srgbClr val="000000"/>
                </a:solidFill>
                <a:effectLst/>
                <a:latin typeface="Arial"/>
                <a:ea typeface="Arial"/>
                <a:cs typeface="Arial"/>
                <a:sym typeface="Arial"/>
              </a:rPr>
              <a:t>通用量子臨界縮放</a:t>
            </a:r>
            <a:r>
              <a:rPr lang="zh-TW" altLang="en-US" sz="1100" b="0" i="0" u="none" strike="noStrike" cap="none" dirty="0">
                <a:solidFill>
                  <a:srgbClr val="000000"/>
                </a:solidFill>
                <a:effectLst/>
                <a:latin typeface="Arial"/>
                <a:ea typeface="Arial"/>
                <a:cs typeface="Arial"/>
                <a:sym typeface="Arial"/>
              </a:rPr>
              <a:t>：量子退火器正確地再現了與不同拓撲相關的通用 </a:t>
            </a:r>
            <a:r>
              <a:rPr lang="en-US" altLang="zh-TW" sz="1100" b="0" i="0" u="none" strike="noStrike" cap="none" dirty="0">
                <a:solidFill>
                  <a:srgbClr val="000000"/>
                </a:solidFill>
                <a:effectLst/>
                <a:latin typeface="Arial"/>
                <a:ea typeface="Arial"/>
                <a:cs typeface="Arial"/>
                <a:sym typeface="Arial"/>
              </a:rPr>
              <a:t>Kibble-Zurek </a:t>
            </a:r>
            <a:r>
              <a:rPr lang="zh-TW" altLang="en-US" sz="1100" b="0" i="0" u="none" strike="noStrike" cap="none" dirty="0">
                <a:solidFill>
                  <a:srgbClr val="000000"/>
                </a:solidFill>
                <a:effectLst/>
                <a:latin typeface="Arial"/>
                <a:ea typeface="Arial"/>
                <a:cs typeface="Arial"/>
                <a:sym typeface="Arial"/>
              </a:rPr>
              <a:t>指數，證實它準確地捕捉到了基本的量子臨界行為。</a:t>
            </a:r>
          </a:p>
          <a:p>
            <a:pPr rtl="0" fontAlgn="base"/>
            <a:r>
              <a:rPr lang="zh-TW" altLang="en-US" sz="1100" b="1" i="0" u="none" strike="noStrike" cap="none" dirty="0">
                <a:solidFill>
                  <a:srgbClr val="000000"/>
                </a:solidFill>
                <a:effectLst/>
                <a:latin typeface="Arial"/>
                <a:ea typeface="Arial"/>
                <a:cs typeface="Arial"/>
                <a:sym typeface="Arial"/>
              </a:rPr>
              <a:t>資源外推</a:t>
            </a:r>
            <a:r>
              <a:rPr lang="zh-TW" altLang="en-US" sz="1100" b="0" i="0" u="none" strike="noStrike" cap="none" dirty="0">
                <a:solidFill>
                  <a:srgbClr val="000000"/>
                </a:solidFill>
                <a:effectLst/>
                <a:latin typeface="Arial"/>
                <a:ea typeface="Arial"/>
                <a:cs typeface="Arial"/>
                <a:sym typeface="Arial"/>
              </a:rPr>
              <a:t>：對於最大的模擬系統，研究人員估計，經典方法需要在超級電腦上運行數百萬年，並且超過全球年度電力消耗才能匹配量子退火器的性能。</a:t>
            </a:r>
          </a:p>
          <a:p>
            <a:pPr rtl="0" fontAlgn="base"/>
            <a:r>
              <a:rPr lang="zh-TW" altLang="en-US" sz="1100" b="1" i="0" u="none" strike="noStrike" cap="none" dirty="0">
                <a:solidFill>
                  <a:srgbClr val="000000"/>
                </a:solidFill>
                <a:effectLst/>
                <a:latin typeface="Arial"/>
                <a:ea typeface="Arial"/>
                <a:cs typeface="Arial"/>
                <a:sym typeface="Arial"/>
              </a:rPr>
              <a:t>啟示與未來方向</a:t>
            </a:r>
          </a:p>
          <a:p>
            <a:pPr rtl="0" fontAlgn="base"/>
            <a:r>
              <a:rPr lang="zh-TW" altLang="en-US" sz="1100" b="0" i="0" u="none" strike="noStrike" cap="none" dirty="0">
                <a:solidFill>
                  <a:srgbClr val="000000"/>
                </a:solidFill>
                <a:effectLst/>
                <a:latin typeface="Arial"/>
                <a:ea typeface="Arial"/>
                <a:cs typeface="Arial"/>
                <a:sym typeface="Arial"/>
              </a:rPr>
              <a:t>這項研究對於以下方面具有重要意義：</a:t>
            </a:r>
          </a:p>
          <a:p>
            <a:pPr rtl="0" fontAlgn="base"/>
            <a:r>
              <a:rPr lang="zh-TW" altLang="en-US" sz="1100" b="1" i="0" u="none" strike="noStrike" cap="none" dirty="0">
                <a:solidFill>
                  <a:srgbClr val="000000"/>
                </a:solidFill>
                <a:effectLst/>
                <a:latin typeface="Arial"/>
                <a:ea typeface="Arial"/>
                <a:cs typeface="Arial"/>
                <a:sym typeface="Arial"/>
              </a:rPr>
              <a:t>凝聚態物理學</a:t>
            </a:r>
            <a:r>
              <a:rPr lang="zh-TW" altLang="en-US" sz="1100" b="0" i="0" u="none" strike="noStrike" cap="none" dirty="0">
                <a:solidFill>
                  <a:srgbClr val="000000"/>
                </a:solidFill>
                <a:effectLst/>
                <a:latin typeface="Arial"/>
                <a:ea typeface="Arial"/>
                <a:cs typeface="Arial"/>
                <a:sym typeface="Arial"/>
              </a:rPr>
              <a:t>：研究複雜系統中的量子臨界現象</a:t>
            </a:r>
          </a:p>
          <a:p>
            <a:pPr rtl="0" fontAlgn="base"/>
            <a:r>
              <a:rPr lang="zh-TW" altLang="en-US" sz="1100" b="1" i="0" u="none" strike="noStrike" cap="none" dirty="0">
                <a:solidFill>
                  <a:srgbClr val="000000"/>
                </a:solidFill>
                <a:effectLst/>
                <a:latin typeface="Arial"/>
                <a:ea typeface="Arial"/>
                <a:cs typeface="Arial"/>
                <a:sym typeface="Arial"/>
              </a:rPr>
              <a:t>材料科學</a:t>
            </a:r>
            <a:r>
              <a:rPr lang="zh-TW" altLang="en-US" sz="1100" b="0" i="0" u="none" strike="noStrike" cap="none" dirty="0">
                <a:solidFill>
                  <a:srgbClr val="000000"/>
                </a:solidFill>
                <a:effectLst/>
                <a:latin typeface="Arial"/>
                <a:ea typeface="Arial"/>
                <a:cs typeface="Arial"/>
                <a:sym typeface="Arial"/>
              </a:rPr>
              <a:t>：深入了解量子材料的行為</a:t>
            </a:r>
          </a:p>
          <a:p>
            <a:pPr rtl="0" fontAlgn="base"/>
            <a:r>
              <a:rPr lang="zh-TW" altLang="en-US" sz="1100" b="1" i="0" u="none" strike="noStrike" cap="none" dirty="0">
                <a:solidFill>
                  <a:srgbClr val="000000"/>
                </a:solidFill>
                <a:effectLst/>
                <a:latin typeface="Arial"/>
                <a:ea typeface="Arial"/>
                <a:cs typeface="Arial"/>
                <a:sym typeface="Arial"/>
              </a:rPr>
              <a:t>最佳化演算法</a:t>
            </a:r>
            <a:r>
              <a:rPr lang="zh-TW" altLang="en-US" sz="1100" b="0" i="0" u="none" strike="noStrike" cap="none" dirty="0">
                <a:solidFill>
                  <a:srgbClr val="000000"/>
                </a:solidFill>
                <a:effectLst/>
                <a:latin typeface="Arial"/>
                <a:ea typeface="Arial"/>
                <a:cs typeface="Arial"/>
                <a:sym typeface="Arial"/>
              </a:rPr>
              <a:t>：支持量子啟發的經典演算法的開發</a:t>
            </a:r>
          </a:p>
          <a:p>
            <a:pPr rtl="0" fontAlgn="base"/>
            <a:r>
              <a:rPr lang="zh-TW" altLang="en-US" sz="1100" b="1" i="0" u="none" strike="noStrike" cap="none" dirty="0">
                <a:solidFill>
                  <a:srgbClr val="000000"/>
                </a:solidFill>
                <a:effectLst/>
                <a:latin typeface="Arial"/>
                <a:ea typeface="Arial"/>
                <a:cs typeface="Arial"/>
                <a:sym typeface="Arial"/>
              </a:rPr>
              <a:t>人工智慧</a:t>
            </a:r>
            <a:r>
              <a:rPr lang="zh-TW" altLang="en-US" sz="1100" b="0" i="0" u="none" strike="noStrike" cap="none" dirty="0">
                <a:solidFill>
                  <a:srgbClr val="000000"/>
                </a:solidFill>
                <a:effectLst/>
                <a:latin typeface="Arial"/>
                <a:ea typeface="Arial"/>
                <a:cs typeface="Arial"/>
                <a:sym typeface="Arial"/>
              </a:rPr>
              <a:t>：透過量子模擬潛在地增強機器學習技術</a:t>
            </a:r>
          </a:p>
          <a:p>
            <a:pPr rtl="0" fontAlgn="base"/>
            <a:r>
              <a:rPr lang="zh-TW" altLang="en-US" sz="1100" b="0" i="0" u="none" strike="noStrike" cap="none" dirty="0">
                <a:solidFill>
                  <a:srgbClr val="000000"/>
                </a:solidFill>
                <a:effectLst/>
                <a:latin typeface="Arial"/>
                <a:ea typeface="Arial"/>
                <a:cs typeface="Arial"/>
                <a:sym typeface="Arial"/>
              </a:rPr>
              <a:t>研究人員建議，可以使用類似的方法來研究開放式量子系統中的耗散動力學，這是另一個具有重要應用的經典難題。</a:t>
            </a:r>
          </a:p>
          <a:p>
            <a:pPr rtl="0" fontAlgn="base"/>
            <a:r>
              <a:rPr lang="zh-TW" altLang="en-US" sz="1100" b="0" i="0" u="none" strike="noStrike" cap="none" dirty="0">
                <a:solidFill>
                  <a:srgbClr val="000000"/>
                </a:solidFill>
                <a:effectLst/>
                <a:latin typeface="Arial"/>
                <a:ea typeface="Arial"/>
                <a:cs typeface="Arial"/>
                <a:sym typeface="Arial"/>
              </a:rPr>
              <a:t>這項工作表明，量子退火器現在可以解決那些似乎超出了經典計算範圍的科學實際問題。雖然該研究並沒有對經典模擬能力提出絕對的下限，但它表明，在合理的時間和資源限制內，當前領先的經典方法無法與量子退火器在這些特定的模擬任務中的性能相匹配。</a:t>
            </a:r>
          </a:p>
          <a:p>
            <a:pPr rtl="0" fontAlgn="base"/>
            <a:r>
              <a:rPr lang="zh-TW" altLang="en-US" sz="1100" b="0" i="0" u="none" strike="noStrike" cap="none" dirty="0">
                <a:solidFill>
                  <a:srgbClr val="000000"/>
                </a:solidFill>
                <a:effectLst/>
                <a:latin typeface="Arial"/>
                <a:ea typeface="Arial"/>
                <a:cs typeface="Arial"/>
                <a:sym typeface="Arial"/>
              </a:rPr>
              <a:t>這是量子計算從理論前景向解決有意義的科學問題的實際優勢演變過程中的一個重要里程碑。</a:t>
            </a:r>
          </a:p>
          <a:p>
            <a:pPr rtl="0" fontAlgn="base"/>
            <a:r>
              <a:rPr lang="zh-TW" altLang="en-US" sz="1100" b="1" i="0" u="none" strike="noStrike" cap="none" dirty="0">
                <a:solidFill>
                  <a:srgbClr val="000000"/>
                </a:solidFill>
                <a:effectLst/>
                <a:latin typeface="Arial"/>
                <a:ea typeface="Arial"/>
                <a:cs typeface="Arial"/>
                <a:sym typeface="Arial"/>
                <a:hlinkClick r:id="rId4"/>
              </a:rPr>
              <a:t>點擊此處閱讀全文：量子模擬中的超經典計算</a:t>
            </a:r>
            <a:endParaRPr lang="zh-TW" altLang="en-US" sz="1100" b="0" i="0" u="none" strike="noStrike" cap="none" dirty="0">
              <a:solidFill>
                <a:srgbClr val="000000"/>
              </a:solidFill>
              <a:effectLst/>
              <a:latin typeface="Arial"/>
              <a:ea typeface="Arial"/>
              <a:cs typeface="Arial"/>
              <a:sym typeface="Arial"/>
            </a:endParaRPr>
          </a:p>
          <a:p>
            <a:pPr fontAlgn="base"/>
            <a:r>
              <a:rPr lang="zh-TW" altLang="en-US" sz="1100" b="1" i="0" u="none" strike="noStrike" cap="none" dirty="0">
                <a:solidFill>
                  <a:srgbClr val="000000"/>
                </a:solidFill>
                <a:effectLst/>
                <a:latin typeface="Arial"/>
                <a:ea typeface="Arial"/>
                <a:cs typeface="Arial"/>
                <a:sym typeface="Arial"/>
                <a:hlinkClick r:id="rId6"/>
              </a:rPr>
              <a:t>戴維</a:t>
            </a:r>
            <a:r>
              <a:rPr lang="en-US" altLang="zh-TW" sz="1100" b="1" i="0" u="none" strike="noStrike" cap="none" dirty="0">
                <a:solidFill>
                  <a:srgbClr val="000000"/>
                </a:solidFill>
                <a:effectLst/>
                <a:latin typeface="Arial"/>
                <a:ea typeface="Arial"/>
                <a:cs typeface="Arial"/>
                <a:sym typeface="Arial"/>
                <a:hlinkClick r:id="rId6"/>
              </a:rPr>
              <a:t>·</a:t>
            </a:r>
            <a:r>
              <a:rPr lang="zh-TW" altLang="en-US" sz="1100" b="1" i="0" u="none" strike="noStrike" cap="none" dirty="0">
                <a:solidFill>
                  <a:srgbClr val="000000"/>
                </a:solidFill>
                <a:effectLst/>
                <a:latin typeface="Arial"/>
                <a:ea typeface="Arial"/>
                <a:cs typeface="Arial"/>
                <a:sym typeface="Arial"/>
                <a:hlinkClick r:id="rId6"/>
              </a:rPr>
              <a:t>弗里切</a:t>
            </a:r>
            <a:r>
              <a:rPr lang="zh-TW" altLang="en-US" sz="1100" b="0" i="0" u="none" strike="noStrike" cap="none" dirty="0">
                <a:solidFill>
                  <a:srgbClr val="000000"/>
                </a:solidFill>
                <a:effectLst/>
                <a:latin typeface="Arial"/>
                <a:ea typeface="Arial"/>
                <a:cs typeface="Arial"/>
                <a:sym typeface="Arial"/>
                <a:hlinkClick r:id="rId6"/>
              </a:rPr>
              <a:t> </a:t>
            </a:r>
            <a:r>
              <a:rPr lang="en-US" altLang="zh-TW" sz="1100" b="0" i="0" u="none" strike="noStrike" cap="none" dirty="0">
                <a:solidFill>
                  <a:srgbClr val="000000"/>
                </a:solidFill>
                <a:effectLst/>
                <a:latin typeface="Arial"/>
                <a:ea typeface="Arial"/>
                <a:cs typeface="Arial"/>
                <a:sym typeface="Arial"/>
                <a:hlinkClick r:id="rId6"/>
              </a:rPr>
              <a:t>• </a:t>
            </a:r>
            <a:r>
              <a:rPr lang="zh-TW" altLang="en-US" sz="1100" b="0" i="0" u="none" strike="noStrike" cap="none" dirty="0">
                <a:solidFill>
                  <a:srgbClr val="000000"/>
                </a:solidFill>
                <a:effectLst/>
                <a:latin typeface="Arial"/>
                <a:ea typeface="Arial"/>
                <a:cs typeface="Arial"/>
                <a:sym typeface="Arial"/>
                <a:hlinkClick r:id="rId6"/>
              </a:rPr>
              <a:t>第三名以上</a:t>
            </a:r>
          </a:p>
          <a:p>
            <a:pPr fontAlgn="base"/>
            <a:r>
              <a:rPr lang="zh-TW" altLang="en-US" sz="1100" b="0" i="0" u="none" strike="noStrike" cap="none" dirty="0">
                <a:solidFill>
                  <a:srgbClr val="000000"/>
                </a:solidFill>
                <a:effectLst/>
                <a:latin typeface="Arial"/>
                <a:ea typeface="Arial"/>
                <a:cs typeface="Arial"/>
                <a:sym typeface="Arial"/>
                <a:hlinkClick r:id="rId6"/>
              </a:rPr>
              <a:t>美國國家航空暨太空總署 </a:t>
            </a:r>
            <a:r>
              <a:rPr lang="en-US" altLang="zh-TW" sz="1100" b="0" i="0" u="none" strike="noStrike" cap="none" dirty="0">
                <a:solidFill>
                  <a:srgbClr val="000000"/>
                </a:solidFill>
                <a:effectLst/>
                <a:latin typeface="Arial"/>
                <a:ea typeface="Arial"/>
                <a:cs typeface="Arial"/>
                <a:sym typeface="Arial"/>
                <a:hlinkClick r:id="rId6"/>
              </a:rPr>
              <a:t>(NASA)</a:t>
            </a:r>
            <a:r>
              <a:rPr lang="zh-TW" altLang="en-US" sz="1100" b="0" i="0" u="none" strike="noStrike" cap="none" dirty="0">
                <a:solidFill>
                  <a:srgbClr val="000000"/>
                </a:solidFill>
                <a:effectLst/>
                <a:latin typeface="Arial"/>
                <a:ea typeface="Arial"/>
                <a:cs typeface="Arial"/>
                <a:sym typeface="Arial"/>
                <a:hlinkClick r:id="rId6"/>
              </a:rPr>
              <a:t>、技術長、作家、教練、人工智慧</a:t>
            </a:r>
          </a:p>
          <a:p>
            <a:pPr fontAlgn="base"/>
            <a:r>
              <a:rPr lang="en-US" altLang="zh-TW" sz="1100" b="0" i="0" u="none" strike="noStrike" cap="none" dirty="0">
                <a:solidFill>
                  <a:srgbClr val="000000"/>
                </a:solidFill>
                <a:effectLst/>
                <a:latin typeface="Arial"/>
                <a:ea typeface="Arial"/>
                <a:cs typeface="Arial"/>
                <a:sym typeface="Arial"/>
              </a:rPr>
              <a:t>3</a:t>
            </a:r>
            <a:r>
              <a:rPr lang="zh-TW" altLang="en-US" sz="1100" b="0" i="0" u="none" strike="noStrike" cap="none" dirty="0">
                <a:solidFill>
                  <a:srgbClr val="000000"/>
                </a:solidFill>
                <a:effectLst/>
                <a:latin typeface="Arial"/>
                <a:ea typeface="Arial"/>
                <a:cs typeface="Arial"/>
                <a:sym typeface="Arial"/>
              </a:rPr>
              <a:t>週</a:t>
            </a:r>
          </a:p>
          <a:p>
            <a:pPr rtl="0" fontAlgn="base"/>
            <a:r>
              <a:rPr lang="zh-TW" altLang="en-US" sz="1100" b="0" i="0" u="none" strike="noStrike" cap="none" dirty="0">
                <a:solidFill>
                  <a:srgbClr val="000000"/>
                </a:solidFill>
                <a:effectLst/>
                <a:latin typeface="Arial"/>
                <a:ea typeface="Arial"/>
                <a:cs typeface="Arial"/>
                <a:sym typeface="Arial"/>
              </a:rPr>
              <a:t>感謝</a:t>
            </a:r>
            <a:r>
              <a:rPr lang="en-US" altLang="zh-TW" sz="1100" b="1" i="0" u="none" strike="noStrike" cap="none" dirty="0">
                <a:solidFill>
                  <a:srgbClr val="000000"/>
                </a:solidFill>
                <a:effectLst/>
                <a:latin typeface="Arial"/>
                <a:ea typeface="Arial"/>
                <a:cs typeface="Arial"/>
                <a:sym typeface="Arial"/>
                <a:hlinkClick r:id="rId5"/>
              </a:rPr>
              <a:t>David </a:t>
            </a:r>
            <a:r>
              <a:rPr lang="en-US" altLang="zh-TW" sz="1100" b="1" i="0" u="none" strike="noStrike" cap="none" dirty="0" err="1">
                <a:solidFill>
                  <a:srgbClr val="000000"/>
                </a:solidFill>
                <a:effectLst/>
                <a:latin typeface="Arial"/>
                <a:ea typeface="Arial"/>
                <a:cs typeface="Arial"/>
                <a:sym typeface="Arial"/>
                <a:hlinkClick r:id="rId5"/>
              </a:rPr>
              <a:t>Borish</a:t>
            </a:r>
            <a:r>
              <a:rPr lang="zh-TW" altLang="en-US" sz="1100" b="0" i="0" u="none" strike="noStrike" cap="none" dirty="0">
                <a:solidFill>
                  <a:srgbClr val="000000"/>
                </a:solidFill>
                <a:effectLst/>
                <a:latin typeface="Arial"/>
                <a:ea typeface="Arial"/>
                <a:cs typeface="Arial"/>
                <a:sym typeface="Arial"/>
              </a:rPr>
              <a:t>。我以為我至少是量子方面的新手水平，但我對“自旋”等一些術語感到困惑。這裡有一個適合我這樣的新手的簡單版本</a:t>
            </a:r>
            <a:r>
              <a:rPr lang="en-US" altLang="zh-TW" sz="1100" b="0" i="0" u="none" strike="noStrike" cap="none" dirty="0">
                <a:solidFill>
                  <a:srgbClr val="000000"/>
                </a:solidFill>
                <a:effectLst/>
                <a:latin typeface="Arial"/>
                <a:ea typeface="Arial"/>
                <a:cs typeface="Arial"/>
                <a:sym typeface="Arial"/>
              </a:rPr>
              <a:t>:-) - </a:t>
            </a:r>
            <a:r>
              <a:rPr lang="zh-TW" altLang="en-US" sz="1100" b="0" i="0" u="none" strike="noStrike" cap="none" dirty="0">
                <a:solidFill>
                  <a:srgbClr val="000000"/>
                </a:solidFill>
                <a:effectLst/>
                <a:latin typeface="Arial"/>
                <a:ea typeface="Arial"/>
                <a:cs typeface="Arial"/>
                <a:sym typeface="Arial"/>
              </a:rPr>
              <a:t>科學家已經證明量子退火器（一種量子計算機）可以比普通計算機更快地解決複雜的物理問題。這標誌著量子電腦向實用化邁出了一大步。研究的重點是量子自旋玻璃，它是一種行為不可預測的微小磁性粒子系統。了解它們有助於物理學、材料科學和人工智慧領域的科學家。研究人員透過模擬這些粒子對變化的磁場的反應來測試他們的量子退火器。他們將其與最好的計算機（常規超級計算機）進行了比較。雖然傳統方法對於解決小問題很有效，但對於大問題則需要指數級的強大力量。有些模擬在傳統電腦上需要花費數百萬年的時間，但量子退火器很快就解決了這些問題。這項發現證明量子電腦不僅僅是理論上的</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它們可以比最好的超級電腦更快地解決真正的科學問題。未來，這可能帶來電子、人工智慧和優化問題的突破，進而提高產業效率。 </a:t>
            </a:r>
            <a:endParaRPr lang="en-US" altLang="zh-TW" sz="1100" b="0" i="0" u="none" strike="noStrike" cap="none" dirty="0">
              <a:solidFill>
                <a:srgbClr val="000000"/>
              </a:solidFill>
              <a:effectLst/>
              <a:latin typeface="Arial"/>
              <a:ea typeface="Arial"/>
              <a:cs typeface="Arial"/>
              <a:sym typeface="Arial"/>
            </a:endParaRPr>
          </a:p>
          <a:p>
            <a:pPr rtl="0" fontAlgn="base"/>
            <a:endParaRPr lang="en-US" altLang="zh-TW" sz="1100" b="0" i="0" u="none" strike="noStrike" cap="none" dirty="0">
              <a:solidFill>
                <a:srgbClr val="000000"/>
              </a:solidFill>
              <a:effectLst/>
              <a:latin typeface="Arial"/>
              <a:ea typeface="Arial"/>
              <a:cs typeface="Arial"/>
              <a:sym typeface="Arial"/>
            </a:endParaRPr>
          </a:p>
          <a:p>
            <a:r>
              <a:rPr lang="zh-TW" altLang="en-US" dirty="0"/>
              <a:t>「</a:t>
            </a:r>
            <a:r>
              <a:rPr lang="en-US" altLang="zh-TW" dirty="0"/>
              <a:t>Spin glass simulation</a:t>
            </a:r>
            <a:r>
              <a:rPr lang="zh-TW" altLang="en-US" dirty="0"/>
              <a:t>（旋玻璃模擬）」是一種模擬具有</a:t>
            </a:r>
            <a:r>
              <a:rPr lang="zh-TW" altLang="en-US" b="1" dirty="0"/>
              <a:t>複雜相互作用與無序性（</a:t>
            </a:r>
            <a:r>
              <a:rPr lang="en-US" altLang="zh-TW" b="1" dirty="0"/>
              <a:t>disorder</a:t>
            </a:r>
            <a:r>
              <a:rPr lang="zh-TW" altLang="en-US" b="1" dirty="0"/>
              <a:t>）的磁性系統的方法，廣泛應用在統計物理、計算物理</a:t>
            </a:r>
            <a:r>
              <a:rPr lang="zh-TW" altLang="en-US" dirty="0"/>
              <a:t>，以及</a:t>
            </a:r>
            <a:r>
              <a:rPr lang="zh-TW" altLang="en-US" b="1" dirty="0"/>
              <a:t>組合最佳化</a:t>
            </a:r>
            <a:r>
              <a:rPr lang="zh-TW" altLang="en-US" dirty="0"/>
              <a:t>等領域。下面我用比較容易理解的方式說明：</a:t>
            </a:r>
          </a:p>
          <a:p>
            <a:r>
              <a:rPr lang="zh-TW" altLang="en-US" b="1" dirty="0"/>
              <a:t>🔹 什麼是「</a:t>
            </a:r>
            <a:r>
              <a:rPr lang="en-US" altLang="zh-TW" b="1" dirty="0"/>
              <a:t>Spin Glass</a:t>
            </a:r>
            <a:r>
              <a:rPr lang="zh-TW" altLang="en-US" b="1" dirty="0"/>
              <a:t>（旋玻璃）」？</a:t>
            </a:r>
          </a:p>
          <a:p>
            <a:r>
              <a:rPr lang="zh-TW" altLang="en-US" dirty="0"/>
              <a:t>「</a:t>
            </a:r>
            <a:r>
              <a:rPr lang="en-US" altLang="zh-TW" dirty="0"/>
              <a:t>Spin</a:t>
            </a:r>
            <a:r>
              <a:rPr lang="zh-TW" altLang="en-US" dirty="0"/>
              <a:t>」指的是電子的自旋，可以想像成一個磁針，朝上（</a:t>
            </a:r>
            <a:r>
              <a:rPr lang="en-US" altLang="zh-TW" dirty="0"/>
              <a:t>+1</a:t>
            </a:r>
            <a:r>
              <a:rPr lang="zh-TW" altLang="en-US" dirty="0"/>
              <a:t>）或朝下（</a:t>
            </a:r>
            <a:r>
              <a:rPr lang="en-US" altLang="zh-TW" dirty="0"/>
              <a:t>-1</a:t>
            </a:r>
            <a:r>
              <a:rPr lang="zh-TW" altLang="en-US" dirty="0"/>
              <a:t>）。</a:t>
            </a:r>
          </a:p>
          <a:p>
            <a:r>
              <a:rPr lang="zh-TW" altLang="en-US" dirty="0"/>
              <a:t>「</a:t>
            </a:r>
            <a:r>
              <a:rPr lang="en-US" altLang="zh-TW" dirty="0"/>
              <a:t>Glass</a:t>
            </a:r>
            <a:r>
              <a:rPr lang="zh-TW" altLang="en-US" dirty="0"/>
              <a:t>」是來自玻璃這個詞，代表</a:t>
            </a:r>
            <a:r>
              <a:rPr lang="zh-TW" altLang="en-US" b="1" dirty="0"/>
              <a:t>無序結構</a:t>
            </a:r>
            <a:r>
              <a:rPr lang="zh-TW" altLang="en-US" dirty="0"/>
              <a:t>：不像晶體有規律排列，而是雜亂無章。</a:t>
            </a:r>
          </a:p>
          <a:p>
            <a:r>
              <a:rPr lang="zh-TW" altLang="en-US" dirty="0"/>
              <a:t>所以「</a:t>
            </a:r>
            <a:r>
              <a:rPr lang="en-US" altLang="zh-TW" dirty="0"/>
              <a:t>Spin Glass</a:t>
            </a:r>
            <a:r>
              <a:rPr lang="zh-TW" altLang="en-US" dirty="0"/>
              <a:t>」是一種</a:t>
            </a:r>
            <a:r>
              <a:rPr lang="zh-TW" altLang="en-US" b="1" dirty="0"/>
              <a:t>磁性系統</a:t>
            </a:r>
            <a:r>
              <a:rPr lang="zh-TW" altLang="en-US" dirty="0"/>
              <a:t>，其中的自旋排列非常</a:t>
            </a:r>
            <a:r>
              <a:rPr lang="zh-TW" altLang="en-US" b="1" dirty="0"/>
              <a:t>混亂</a:t>
            </a:r>
            <a:r>
              <a:rPr lang="zh-TW" altLang="en-US" dirty="0"/>
              <a:t>，原因是：</a:t>
            </a:r>
          </a:p>
          <a:p>
            <a:r>
              <a:rPr lang="zh-TW" altLang="en-US" dirty="0"/>
              <a:t>有些自旋之間希望</a:t>
            </a:r>
            <a:r>
              <a:rPr lang="zh-TW" altLang="en-US" b="1" dirty="0"/>
              <a:t>同向排列</a:t>
            </a:r>
            <a:r>
              <a:rPr lang="zh-TW" altLang="en-US" dirty="0"/>
              <a:t>（</a:t>
            </a:r>
            <a:r>
              <a:rPr lang="en-US" altLang="zh-TW" dirty="0"/>
              <a:t>ferromagnetic, </a:t>
            </a:r>
            <a:r>
              <a:rPr lang="zh-TW" altLang="en-US" dirty="0"/>
              <a:t>喜歡對齊）</a:t>
            </a:r>
          </a:p>
          <a:p>
            <a:r>
              <a:rPr lang="zh-TW" altLang="en-US" dirty="0"/>
              <a:t>有些則希望</a:t>
            </a:r>
            <a:r>
              <a:rPr lang="zh-TW" altLang="en-US" b="1" dirty="0"/>
              <a:t>反向排列</a:t>
            </a:r>
            <a:r>
              <a:rPr lang="zh-TW" altLang="en-US" dirty="0"/>
              <a:t>（</a:t>
            </a:r>
            <a:r>
              <a:rPr lang="en-US" altLang="zh-TW" dirty="0"/>
              <a:t>antiferromagnetic, </a:t>
            </a:r>
            <a:r>
              <a:rPr lang="zh-TW" altLang="en-US" dirty="0"/>
              <a:t>喜歡反向）</a:t>
            </a:r>
          </a:p>
          <a:p>
            <a:r>
              <a:rPr lang="zh-TW" altLang="en-US" dirty="0"/>
              <a:t>然而，系統中這些偏好是</a:t>
            </a:r>
            <a:r>
              <a:rPr lang="zh-TW" altLang="en-US" b="1" dirty="0"/>
              <a:t>隨機的</a:t>
            </a:r>
            <a:r>
              <a:rPr lang="zh-TW" altLang="en-US" dirty="0"/>
              <a:t>，導致整個系統找不到一個簡單的方法讓大家都滿意 → </a:t>
            </a:r>
            <a:r>
              <a:rPr lang="zh-TW" altLang="en-US" b="1" dirty="0"/>
              <a:t>稱為“</a:t>
            </a:r>
            <a:r>
              <a:rPr lang="en-US" altLang="zh-TW" b="1" dirty="0"/>
              <a:t>frustration”</a:t>
            </a:r>
            <a:r>
              <a:rPr lang="zh-TW" altLang="en-US" b="1" dirty="0"/>
              <a:t>（受挫）現象</a:t>
            </a:r>
            <a:endParaRPr lang="zh-TW" altLang="en-US" dirty="0"/>
          </a:p>
          <a:p>
            <a:r>
              <a:rPr lang="zh-TW" altLang="en-US" dirty="0"/>
              <a:t>這樣的無序系統被稱為「</a:t>
            </a:r>
            <a:r>
              <a:rPr lang="en-US" altLang="zh-TW" dirty="0"/>
              <a:t>Spin Glass</a:t>
            </a:r>
            <a:r>
              <a:rPr lang="zh-TW" altLang="en-US" dirty="0"/>
              <a:t>」。</a:t>
            </a:r>
          </a:p>
          <a:p>
            <a:r>
              <a:rPr lang="zh-TW" altLang="en-US" b="1" dirty="0"/>
              <a:t>🔹 </a:t>
            </a:r>
            <a:r>
              <a:rPr lang="en-US" altLang="zh-TW" b="1" dirty="0"/>
              <a:t>Spin Glass Simulation </a:t>
            </a:r>
            <a:r>
              <a:rPr lang="zh-TW" altLang="en-US" b="1" dirty="0"/>
              <a:t>是什麼？</a:t>
            </a:r>
          </a:p>
          <a:p>
            <a:r>
              <a:rPr lang="zh-TW" altLang="en-US" dirty="0"/>
              <a:t>就是用</a:t>
            </a:r>
            <a:r>
              <a:rPr lang="zh-TW" altLang="en-US" b="1" dirty="0"/>
              <a:t>電腦模擬</a:t>
            </a:r>
            <a:r>
              <a:rPr lang="zh-TW" altLang="en-US" dirty="0"/>
              <a:t>這樣的 </a:t>
            </a:r>
            <a:r>
              <a:rPr lang="en-US" altLang="zh-TW" dirty="0"/>
              <a:t>spin glass </a:t>
            </a:r>
            <a:r>
              <a:rPr lang="zh-TW" altLang="en-US" dirty="0"/>
              <a:t>系統，目的是：</a:t>
            </a:r>
          </a:p>
          <a:p>
            <a:r>
              <a:rPr lang="zh-TW" altLang="en-US" dirty="0"/>
              <a:t>研究這些無序系統的</a:t>
            </a:r>
            <a:r>
              <a:rPr lang="zh-TW" altLang="en-US" b="1" dirty="0"/>
              <a:t>熱力學性質</a:t>
            </a:r>
            <a:endParaRPr lang="zh-TW" altLang="en-US" dirty="0"/>
          </a:p>
          <a:p>
            <a:r>
              <a:rPr lang="zh-TW" altLang="en-US" dirty="0"/>
              <a:t>模擬</a:t>
            </a:r>
            <a:r>
              <a:rPr lang="zh-TW" altLang="en-US" b="1" dirty="0"/>
              <a:t>能量最小化過程</a:t>
            </a:r>
            <a:r>
              <a:rPr lang="zh-TW" altLang="en-US" dirty="0"/>
              <a:t>（例如退火、隨機過程）</a:t>
            </a:r>
          </a:p>
          <a:p>
            <a:r>
              <a:rPr lang="zh-TW" altLang="en-US" dirty="0"/>
              <a:t>探索</a:t>
            </a:r>
            <a:r>
              <a:rPr lang="zh-TW" altLang="en-US" b="1" dirty="0"/>
              <a:t>相變行為</a:t>
            </a:r>
            <a:r>
              <a:rPr lang="zh-TW" altLang="en-US" dirty="0"/>
              <a:t>（像是溫度改變時是否進入玻璃態）</a:t>
            </a:r>
          </a:p>
          <a:p>
            <a:r>
              <a:rPr lang="zh-TW" altLang="en-US" dirty="0"/>
              <a:t>或是應用於</a:t>
            </a:r>
            <a:r>
              <a:rPr lang="zh-TW" altLang="en-US" b="1" dirty="0"/>
              <a:t>最佳化問題</a:t>
            </a:r>
            <a:r>
              <a:rPr lang="zh-TW" altLang="en-US" dirty="0"/>
              <a:t>（像是最大切割問題、</a:t>
            </a:r>
            <a:r>
              <a:rPr lang="en-US" altLang="zh-TW" dirty="0"/>
              <a:t>3-SAT</a:t>
            </a:r>
            <a:r>
              <a:rPr lang="zh-TW" altLang="en-US" dirty="0"/>
              <a:t>、旅行推銷員問題等等）</a:t>
            </a:r>
          </a:p>
          <a:p>
            <a:r>
              <a:rPr lang="zh-TW" altLang="en-US" b="1" dirty="0"/>
              <a:t>🔹 常見的模擬方法：</a:t>
            </a:r>
          </a:p>
          <a:p>
            <a:r>
              <a:rPr lang="en-US" altLang="zh-TW" b="1" dirty="0"/>
              <a:t>Monte Carlo </a:t>
            </a:r>
            <a:r>
              <a:rPr lang="zh-TW" altLang="en-US" b="1" dirty="0"/>
              <a:t>模擬（</a:t>
            </a:r>
            <a:r>
              <a:rPr lang="en-US" altLang="zh-TW" b="1" dirty="0"/>
              <a:t>Metropolis </a:t>
            </a:r>
            <a:r>
              <a:rPr lang="zh-TW" altLang="en-US" b="1" dirty="0"/>
              <a:t>或 </a:t>
            </a:r>
            <a:r>
              <a:rPr lang="en-US" altLang="zh-TW" b="1" dirty="0"/>
              <a:t>Glauber </a:t>
            </a:r>
            <a:r>
              <a:rPr lang="zh-TW" altLang="en-US" b="1" dirty="0"/>
              <a:t>演算法）</a:t>
            </a:r>
            <a:endParaRPr lang="zh-TW" altLang="en-US" dirty="0"/>
          </a:p>
          <a:p>
            <a:pPr lvl="1"/>
            <a:r>
              <a:rPr lang="zh-TW" altLang="en-US" dirty="0"/>
              <a:t>在不同溫度下隨機翻轉自旋，看整體能量如何變化。</a:t>
            </a:r>
          </a:p>
          <a:p>
            <a:r>
              <a:rPr lang="en-US" altLang="zh-TW" b="1" dirty="0"/>
              <a:t>Simulated Annealing</a:t>
            </a:r>
            <a:r>
              <a:rPr lang="zh-TW" altLang="en-US" b="1" dirty="0"/>
              <a:t>（模擬退火）</a:t>
            </a:r>
            <a:endParaRPr lang="zh-TW" altLang="en-US" dirty="0"/>
          </a:p>
          <a:p>
            <a:pPr lvl="1"/>
            <a:r>
              <a:rPr lang="zh-TW" altLang="en-US" dirty="0"/>
              <a:t>透過類似降溫的過程去找出最低能量配置（對應最佳解）。</a:t>
            </a:r>
          </a:p>
          <a:p>
            <a:r>
              <a:rPr lang="en-US" altLang="zh-TW" b="1" dirty="0"/>
              <a:t>Quantum Annealing / QUBO </a:t>
            </a:r>
            <a:r>
              <a:rPr lang="zh-TW" altLang="en-US" b="1" dirty="0"/>
              <a:t>對應</a:t>
            </a:r>
            <a:endParaRPr lang="zh-TW" altLang="en-US" dirty="0"/>
          </a:p>
          <a:p>
            <a:pPr lvl="1"/>
            <a:r>
              <a:rPr lang="zh-TW" altLang="en-US" dirty="0"/>
              <a:t>將 </a:t>
            </a:r>
            <a:r>
              <a:rPr lang="en-US" altLang="zh-TW" dirty="0"/>
              <a:t>spin glass </a:t>
            </a:r>
            <a:r>
              <a:rPr lang="zh-TW" altLang="en-US" dirty="0"/>
              <a:t>問題轉換成 </a:t>
            </a:r>
            <a:r>
              <a:rPr lang="en-US" altLang="zh-TW" dirty="0"/>
              <a:t>QUBO</a:t>
            </a:r>
            <a:r>
              <a:rPr lang="zh-TW" altLang="en-US" dirty="0"/>
              <a:t>（</a:t>
            </a:r>
            <a:r>
              <a:rPr lang="en-US" altLang="zh-TW" dirty="0"/>
              <a:t>Quadratic Unconstrained Binary Optimization</a:t>
            </a:r>
            <a:r>
              <a:rPr lang="zh-TW" altLang="en-US" dirty="0"/>
              <a:t>）形式，然後用量子退火器或其他求解器來找最低能量。</a:t>
            </a:r>
          </a:p>
          <a:p>
            <a:r>
              <a:rPr lang="zh-TW" altLang="en-US" b="1" dirty="0"/>
              <a:t>🔹 常見的模型</a:t>
            </a:r>
          </a:p>
          <a:p>
            <a:r>
              <a:rPr lang="en-US" altLang="zh-TW" b="1" dirty="0"/>
              <a:t>Edwards-Anderson </a:t>
            </a:r>
            <a:r>
              <a:rPr lang="zh-TW" altLang="en-US" b="1" dirty="0"/>
              <a:t>模型（</a:t>
            </a:r>
            <a:r>
              <a:rPr lang="en-US" altLang="zh-TW" b="1" dirty="0"/>
              <a:t>EA model</a:t>
            </a:r>
            <a:r>
              <a:rPr lang="zh-TW" altLang="en-US" b="1" dirty="0"/>
              <a:t>）</a:t>
            </a:r>
            <a:endParaRPr lang="zh-TW" altLang="en-US" dirty="0"/>
          </a:p>
          <a:p>
            <a:pPr lvl="1"/>
            <a:r>
              <a:rPr lang="zh-TW" altLang="en-US" dirty="0"/>
              <a:t>自旋只有最近鄰交互作用，隨機正或負耦合。</a:t>
            </a:r>
          </a:p>
          <a:p>
            <a:r>
              <a:rPr lang="en-US" altLang="zh-TW" b="1" dirty="0"/>
              <a:t>Sherrington-Kirkpatrick </a:t>
            </a:r>
            <a:r>
              <a:rPr lang="zh-TW" altLang="en-US" b="1" dirty="0"/>
              <a:t>模型（</a:t>
            </a:r>
            <a:r>
              <a:rPr lang="en-US" altLang="zh-TW" b="1" dirty="0"/>
              <a:t>SK model</a:t>
            </a:r>
            <a:r>
              <a:rPr lang="zh-TW" altLang="en-US" b="1" dirty="0"/>
              <a:t>）</a:t>
            </a:r>
            <a:endParaRPr lang="zh-TW" altLang="en-US" dirty="0"/>
          </a:p>
          <a:p>
            <a:pPr lvl="1"/>
            <a:r>
              <a:rPr lang="zh-TW" altLang="en-US" dirty="0"/>
              <a:t>所有自旋彼此都有隨機交互作用（全連接模型）。</a:t>
            </a:r>
          </a:p>
          <a:p>
            <a:r>
              <a:rPr lang="zh-TW" altLang="en-US" b="1" dirty="0"/>
              <a:t>🔹 </a:t>
            </a:r>
            <a:r>
              <a:rPr lang="en-US" altLang="zh-TW" b="1" dirty="0"/>
              <a:t>Spin Glass </a:t>
            </a:r>
            <a:r>
              <a:rPr lang="zh-TW" altLang="en-US" b="1" dirty="0"/>
              <a:t>為什麼重要？</a:t>
            </a:r>
          </a:p>
          <a:p>
            <a:r>
              <a:rPr lang="zh-TW" altLang="en-US" dirty="0"/>
              <a:t>在物理學上，它代表一種新的相態（玻璃態）</a:t>
            </a:r>
          </a:p>
          <a:p>
            <a:r>
              <a:rPr lang="zh-TW" altLang="en-US" dirty="0"/>
              <a:t>在計算上，</a:t>
            </a:r>
            <a:r>
              <a:rPr lang="en-US" altLang="zh-TW" dirty="0"/>
              <a:t>spin glass </a:t>
            </a:r>
            <a:r>
              <a:rPr lang="zh-TW" altLang="en-US" dirty="0"/>
              <a:t>是許多 </a:t>
            </a:r>
            <a:r>
              <a:rPr lang="en-US" altLang="zh-TW" dirty="0"/>
              <a:t>NP-hard </a:t>
            </a:r>
            <a:r>
              <a:rPr lang="zh-TW" altLang="en-US" dirty="0"/>
              <a:t>問題的物理對應模型</a:t>
            </a:r>
          </a:p>
          <a:p>
            <a:r>
              <a:rPr lang="zh-TW" altLang="en-US" dirty="0"/>
              <a:t>是量子計算與機器學習中的「硬問題」模擬來源</a:t>
            </a:r>
          </a:p>
          <a:p>
            <a:r>
              <a:rPr lang="zh-TW" altLang="en-US" dirty="0"/>
              <a:t>如果你有特別想模擬哪一種 </a:t>
            </a:r>
            <a:r>
              <a:rPr lang="en-US" altLang="zh-TW" dirty="0"/>
              <a:t>spin glass </a:t>
            </a:r>
            <a:r>
              <a:rPr lang="zh-TW" altLang="en-US" dirty="0"/>
              <a:t>系統，或是想用 </a:t>
            </a:r>
            <a:r>
              <a:rPr lang="en-US" altLang="zh-TW" dirty="0"/>
              <a:t>Python</a:t>
            </a:r>
            <a:r>
              <a:rPr lang="zh-TW" altLang="en-US" dirty="0"/>
              <a:t>、</a:t>
            </a:r>
            <a:r>
              <a:rPr lang="en-US" altLang="zh-TW" dirty="0" err="1"/>
              <a:t>Qiskit</a:t>
            </a:r>
            <a:r>
              <a:rPr lang="zh-TW" altLang="en-US" dirty="0"/>
              <a:t>、</a:t>
            </a:r>
            <a:r>
              <a:rPr lang="en-US" altLang="zh-TW" dirty="0"/>
              <a:t>D-Wave </a:t>
            </a:r>
            <a:r>
              <a:rPr lang="zh-TW" altLang="en-US" dirty="0"/>
              <a:t>來模擬，我也可以幫你做具體的設定！你有想針對哪一種情境了解嗎？</a:t>
            </a:r>
          </a:p>
          <a:p>
            <a:pPr rtl="0" fontAlgn="base"/>
            <a:endParaRPr lang="zh-TW" alt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327319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ae507eafb_0_5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11ae507eafb_0_52: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defTabSz="990376">
              <a:buClr>
                <a:srgbClr val="000000"/>
              </a:buClr>
              <a:buSzPts val="1100"/>
              <a:defRPr/>
            </a:pPr>
            <a:r>
              <a:rPr lang="en-US" altLang="zh-TW" i="1" dirty="0">
                <a:solidFill>
                  <a:srgbClr val="000000"/>
                </a:solidFill>
                <a:latin typeface="Arial"/>
                <a:ea typeface="Arial"/>
                <a:cs typeface="Arial"/>
                <a:sym typeface="Arial"/>
              </a:rPr>
              <a:t>Greek Mythology</a:t>
            </a:r>
            <a:r>
              <a:rPr lang="en-US" altLang="zh-TW" dirty="0">
                <a:solidFill>
                  <a:srgbClr val="000000"/>
                </a:solidFill>
                <a:latin typeface="Arial"/>
                <a:ea typeface="Arial"/>
                <a:cs typeface="Arial"/>
                <a:sym typeface="Arial"/>
              </a:rPr>
              <a:t> A fire-breathing she-monster usually represented as a composite of a lion, goat, and serpent. </a:t>
            </a:r>
            <a:r>
              <a:rPr lang="en-US" altLang="zh-TW" i="1" dirty="0">
                <a:solidFill>
                  <a:srgbClr val="000000"/>
                </a:solidFill>
                <a:latin typeface="Arial"/>
                <a:ea typeface="Arial"/>
                <a:cs typeface="Arial"/>
                <a:sym typeface="Arial"/>
              </a:rPr>
              <a:t>【</a:t>
            </a:r>
            <a:r>
              <a:rPr lang="zh-TW" altLang="en-US" i="1" dirty="0">
                <a:solidFill>
                  <a:srgbClr val="000000"/>
                </a:solidFill>
                <a:latin typeface="Arial"/>
                <a:ea typeface="Arial"/>
                <a:cs typeface="Arial"/>
                <a:sym typeface="Arial"/>
              </a:rPr>
              <a:t>希臘神話</a:t>
            </a:r>
            <a:r>
              <a:rPr lang="en-US" altLang="zh-TW" i="1" dirty="0">
                <a:solidFill>
                  <a:srgbClr val="000000"/>
                </a:solidFill>
                <a:latin typeface="Arial"/>
                <a:ea typeface="Arial"/>
                <a:cs typeface="Arial"/>
                <a:sym typeface="Arial"/>
              </a:rPr>
              <a:t>】</a:t>
            </a:r>
            <a:r>
              <a:rPr lang="zh-TW" altLang="en-US" dirty="0">
                <a:solidFill>
                  <a:srgbClr val="000000"/>
                </a:solidFill>
                <a:latin typeface="Arial"/>
                <a:ea typeface="Arial"/>
                <a:cs typeface="Arial"/>
                <a:sym typeface="Arial"/>
              </a:rPr>
              <a:t> 客邁拉：一種通常被描繪成獅子、山羊和蛇的組合體吐火的雌性怪物</a:t>
            </a:r>
          </a:p>
          <a:p>
            <a:pPr>
              <a:buSzPts val="1100"/>
            </a:pPr>
            <a:endParaRPr lang="en-US" altLang="zh-TW" dirty="0"/>
          </a:p>
          <a:p>
            <a:pPr defTabSz="990376">
              <a:buClr>
                <a:srgbClr val="000000"/>
              </a:buClr>
              <a:buSzPts val="1100"/>
              <a:defRPr/>
            </a:pPr>
            <a:r>
              <a:rPr lang="en-US" altLang="zh-TW" i="1" dirty="0">
                <a:solidFill>
                  <a:srgbClr val="000000"/>
                </a:solidFill>
                <a:latin typeface="Arial"/>
                <a:ea typeface="Arial"/>
                <a:cs typeface="Arial"/>
                <a:sym typeface="Arial"/>
              </a:rPr>
              <a:t>Greek Mythology</a:t>
            </a:r>
            <a:r>
              <a:rPr lang="en-US" altLang="zh-TW" dirty="0">
                <a:solidFill>
                  <a:srgbClr val="000000"/>
                </a:solidFill>
                <a:latin typeface="Arial"/>
                <a:ea typeface="Arial"/>
                <a:cs typeface="Arial"/>
                <a:sym typeface="Arial"/>
              </a:rPr>
              <a:t> A winged horse that with a stroke of his hoof caused the fountain </a:t>
            </a:r>
            <a:r>
              <a:rPr lang="en-US" altLang="zh-TW" dirty="0" err="1">
                <a:solidFill>
                  <a:srgbClr val="000000"/>
                </a:solidFill>
                <a:latin typeface="Arial"/>
                <a:ea typeface="Arial"/>
                <a:cs typeface="Arial"/>
                <a:sym typeface="Arial"/>
              </a:rPr>
              <a:t>Hippocrene</a:t>
            </a:r>
            <a:r>
              <a:rPr lang="en-US" altLang="zh-TW" dirty="0">
                <a:solidFill>
                  <a:srgbClr val="000000"/>
                </a:solidFill>
                <a:latin typeface="Arial"/>
                <a:ea typeface="Arial"/>
                <a:cs typeface="Arial"/>
                <a:sym typeface="Arial"/>
              </a:rPr>
              <a:t> to spring forth from Mount Helicon. </a:t>
            </a:r>
            <a:r>
              <a:rPr lang="en-US" altLang="zh-TW" i="1" dirty="0">
                <a:solidFill>
                  <a:srgbClr val="000000"/>
                </a:solidFill>
                <a:latin typeface="Arial"/>
                <a:ea typeface="Arial"/>
                <a:cs typeface="Arial"/>
                <a:sym typeface="Arial"/>
              </a:rPr>
              <a:t>【</a:t>
            </a:r>
            <a:r>
              <a:rPr lang="zh-TW" altLang="en-US" i="1" dirty="0">
                <a:solidFill>
                  <a:srgbClr val="000000"/>
                </a:solidFill>
                <a:latin typeface="Arial"/>
                <a:ea typeface="Arial"/>
                <a:cs typeface="Arial"/>
                <a:sym typeface="Arial"/>
              </a:rPr>
              <a:t>希臘神話</a:t>
            </a:r>
            <a:r>
              <a:rPr lang="en-US" altLang="zh-TW" i="1" dirty="0">
                <a:solidFill>
                  <a:srgbClr val="000000"/>
                </a:solidFill>
                <a:latin typeface="Arial"/>
                <a:ea typeface="Arial"/>
                <a:cs typeface="Arial"/>
                <a:sym typeface="Arial"/>
              </a:rPr>
              <a:t>】</a:t>
            </a:r>
            <a:r>
              <a:rPr lang="zh-TW" altLang="en-US" dirty="0">
                <a:solidFill>
                  <a:srgbClr val="000000"/>
                </a:solidFill>
                <a:latin typeface="Arial"/>
                <a:ea typeface="Arial"/>
                <a:cs typeface="Arial"/>
                <a:sym typeface="Arial"/>
              </a:rPr>
              <a:t> 佩加索斯：其蹄在赫利孔山上踏出希波克裏尼靈感泉的生有翼的飛馬</a:t>
            </a:r>
          </a:p>
          <a:p>
            <a:r>
              <a:rPr lang="en-US" altLang="zh-TW" dirty="0"/>
              <a:t>D-Wave Systems </a:t>
            </a:r>
            <a:r>
              <a:rPr lang="zh-TW" altLang="en-US" dirty="0"/>
              <a:t>是量子計算領域的先驅，專注於量子退火技術的開發。他們的最新架構是 </a:t>
            </a:r>
            <a:r>
              <a:rPr lang="en-US" altLang="zh-TW" b="1" dirty="0"/>
              <a:t>Advantage</a:t>
            </a:r>
            <a:r>
              <a:rPr lang="zh-TW" altLang="en-US" dirty="0"/>
              <a:t> 系統，擁有超過 </a:t>
            </a:r>
            <a:r>
              <a:rPr lang="en-US" altLang="zh-TW" dirty="0"/>
              <a:t>5,000 </a:t>
            </a:r>
            <a:r>
              <a:rPr lang="zh-TW" altLang="en-US" dirty="0"/>
              <a:t>個量子位元（</a:t>
            </a:r>
            <a:r>
              <a:rPr lang="en-US" altLang="zh-TW" dirty="0"/>
              <a:t>qubits</a:t>
            </a:r>
            <a:r>
              <a:rPr lang="zh-TW" altLang="en-US" dirty="0"/>
              <a:t>），並採用 </a:t>
            </a:r>
            <a:r>
              <a:rPr lang="en-US" altLang="zh-TW" dirty="0"/>
              <a:t>Pegasus </a:t>
            </a:r>
            <a:r>
              <a:rPr lang="zh-TW" altLang="en-US" dirty="0"/>
              <a:t>圖拓撲結構，每個量子位元具有 </a:t>
            </a:r>
            <a:r>
              <a:rPr lang="en-US" altLang="zh-TW" dirty="0"/>
              <a:t>15 </a:t>
            </a:r>
            <a:r>
              <a:rPr lang="zh-TW" altLang="en-US" dirty="0"/>
              <a:t>個連接。 </a:t>
            </a:r>
            <a:r>
              <a:rPr lang="en-US" altLang="zh-TW" dirty="0">
                <a:hlinkClick r:id="rId3"/>
              </a:rPr>
              <a:t>en.wikipedia.org</a:t>
            </a:r>
            <a:endParaRPr lang="zh-TW" altLang="en-US" dirty="0"/>
          </a:p>
          <a:p>
            <a:r>
              <a:rPr lang="zh-TW" altLang="en-US" dirty="0"/>
              <a:t>在 </a:t>
            </a:r>
            <a:r>
              <a:rPr lang="en-US" altLang="zh-TW" dirty="0"/>
              <a:t>2021 </a:t>
            </a:r>
            <a:r>
              <a:rPr lang="zh-TW" altLang="en-US" dirty="0"/>
              <a:t>年，</a:t>
            </a:r>
            <a:r>
              <a:rPr lang="en-US" altLang="zh-TW" dirty="0"/>
              <a:t>D-Wave </a:t>
            </a:r>
            <a:r>
              <a:rPr lang="zh-TW" altLang="en-US" dirty="0"/>
              <a:t>宣布了下一代系統 </a:t>
            </a:r>
            <a:r>
              <a:rPr lang="en-US" altLang="zh-TW" b="1" dirty="0"/>
              <a:t>Advantage 2</a:t>
            </a:r>
            <a:r>
              <a:rPr lang="zh-TW" altLang="en-US" dirty="0"/>
              <a:t>，預計在 </a:t>
            </a:r>
            <a:r>
              <a:rPr lang="en-US" altLang="zh-TW" dirty="0"/>
              <a:t>2024 </a:t>
            </a:r>
            <a:r>
              <a:rPr lang="zh-TW" altLang="en-US" dirty="0"/>
              <a:t>年底或 </a:t>
            </a:r>
            <a:r>
              <a:rPr lang="en-US" altLang="zh-TW" dirty="0"/>
              <a:t>2025 </a:t>
            </a:r>
            <a:r>
              <a:rPr lang="zh-TW" altLang="en-US" dirty="0"/>
              <a:t>年初交付。</a:t>
            </a:r>
            <a:r>
              <a:rPr lang="en-US" altLang="zh-TW" dirty="0"/>
              <a:t>Advantage 2 </a:t>
            </a:r>
            <a:r>
              <a:rPr lang="zh-TW" altLang="en-US" dirty="0"/>
              <a:t>將量子位元數量提升至超過 </a:t>
            </a:r>
            <a:r>
              <a:rPr lang="en-US" altLang="zh-TW" dirty="0"/>
              <a:t>7,000 </a:t>
            </a:r>
            <a:r>
              <a:rPr lang="zh-TW" altLang="en-US" dirty="0"/>
              <a:t>個，並轉換為 </a:t>
            </a:r>
            <a:r>
              <a:rPr lang="en-US" altLang="zh-TW" dirty="0"/>
              <a:t>Zephyr </a:t>
            </a:r>
            <a:r>
              <a:rPr lang="zh-TW" altLang="en-US" dirty="0"/>
              <a:t>圖拓撲結構，每個量子位元的連接數增加到 </a:t>
            </a:r>
            <a:r>
              <a:rPr lang="en-US" altLang="zh-TW" dirty="0"/>
              <a:t>20</a:t>
            </a:r>
            <a:r>
              <a:rPr lang="zh-TW" altLang="en-US" dirty="0"/>
              <a:t>。 </a:t>
            </a:r>
            <a:r>
              <a:rPr lang="en-US" altLang="zh-TW" dirty="0">
                <a:hlinkClick r:id="rId3"/>
              </a:rPr>
              <a:t>en.wikipedia.org</a:t>
            </a:r>
            <a:endParaRPr lang="zh-TW" altLang="en-US" dirty="0"/>
          </a:p>
          <a:p>
            <a:r>
              <a:rPr lang="zh-TW" altLang="en-US" dirty="0"/>
              <a:t>值得注意的是，</a:t>
            </a:r>
            <a:r>
              <a:rPr lang="en-US" altLang="zh-TW" dirty="0"/>
              <a:t>D-Wave </a:t>
            </a:r>
            <a:r>
              <a:rPr lang="zh-TW" altLang="en-US" dirty="0"/>
              <a:t>與德國的尤利希超級計算中心（</a:t>
            </a:r>
            <a:r>
              <a:rPr lang="en-US" altLang="zh-TW" dirty="0" err="1"/>
              <a:t>Jülich</a:t>
            </a:r>
            <a:r>
              <a:rPr lang="en-US" altLang="zh-TW" dirty="0"/>
              <a:t> Supercomputing Centre, JSC</a:t>
            </a:r>
            <a:r>
              <a:rPr lang="zh-TW" altLang="en-US" dirty="0"/>
              <a:t>）合作，將 </a:t>
            </a:r>
            <a:r>
              <a:rPr lang="en-US" altLang="zh-TW" dirty="0"/>
              <a:t>Advantage </a:t>
            </a:r>
            <a:r>
              <a:rPr lang="zh-TW" altLang="en-US" dirty="0"/>
              <a:t>系統整合到正在開發的 </a:t>
            </a:r>
            <a:r>
              <a:rPr lang="en-US" altLang="zh-TW" dirty="0" err="1"/>
              <a:t>exascale</a:t>
            </a:r>
            <a:r>
              <a:rPr lang="en-US" altLang="zh-TW" dirty="0"/>
              <a:t> </a:t>
            </a:r>
            <a:r>
              <a:rPr lang="zh-TW" altLang="en-US" dirty="0"/>
              <a:t>超級計算機 </a:t>
            </a:r>
            <a:r>
              <a:rPr lang="en-US" altLang="zh-TW" dirty="0"/>
              <a:t>Jupiter </a:t>
            </a:r>
            <a:r>
              <a:rPr lang="zh-TW" altLang="en-US" dirty="0"/>
              <a:t>中，這是全球首個將量子退火計算機與 </a:t>
            </a:r>
            <a:r>
              <a:rPr lang="en-US" altLang="zh-TW" dirty="0" err="1"/>
              <a:t>exascale</a:t>
            </a:r>
            <a:r>
              <a:rPr lang="en-US" altLang="zh-TW" dirty="0"/>
              <a:t> </a:t>
            </a:r>
            <a:r>
              <a:rPr lang="zh-TW" altLang="en-US" dirty="0"/>
              <a:t>計算相結合的案例。 </a:t>
            </a:r>
            <a:r>
              <a:rPr lang="zh-TW" altLang="en-US" dirty="0">
                <a:hlinkClick r:id="rId4"/>
              </a:rPr>
              <a:t>巴倫斯</a:t>
            </a:r>
            <a:endParaRPr lang="zh-TW" altLang="en-US" dirty="0"/>
          </a:p>
          <a:p>
            <a:r>
              <a:rPr lang="en-US" altLang="zh-TW" dirty="0"/>
              <a:t>D-Wave </a:t>
            </a:r>
            <a:r>
              <a:rPr lang="zh-TW" altLang="en-US" dirty="0"/>
              <a:t>的這些最新架構旨在提升量子計算的性能和應用範圍，特別是在解決複雜的優化問題和推動人工智慧領域的創新。</a:t>
            </a:r>
            <a:endParaRPr lang="en-US" altLang="zh-TW" dirty="0"/>
          </a:p>
          <a:p>
            <a:r>
              <a:rPr lang="en-US" altLang="zh-TW" sz="1100" b="0" i="0" u="none" strike="noStrike" cap="none" dirty="0">
                <a:solidFill>
                  <a:srgbClr val="000000"/>
                </a:solidFill>
                <a:effectLst/>
                <a:latin typeface="Arial"/>
                <a:ea typeface="Arial"/>
                <a:cs typeface="Arial"/>
                <a:sym typeface="Arial"/>
              </a:rPr>
              <a:t>zephyr</a:t>
            </a:r>
          </a:p>
          <a:p>
            <a:r>
              <a:rPr lang="en-US" altLang="zh-TW" sz="1100" b="1" i="1" u="none" strike="noStrike" cap="none" dirty="0">
                <a:solidFill>
                  <a:srgbClr val="000000"/>
                </a:solidFill>
                <a:effectLst/>
                <a:latin typeface="Arial"/>
                <a:ea typeface="Arial"/>
                <a:cs typeface="Arial"/>
                <a:sym typeface="Arial"/>
              </a:rPr>
              <a:t>noun</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hlinkClick r:id="rId5"/>
              </a:rPr>
              <a:t>[ C ]</a:t>
            </a:r>
            <a:endParaRPr lang="en-US"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   literary</a:t>
            </a:r>
          </a:p>
          <a:p>
            <a:pPr fontAlgn="auto"/>
            <a:r>
              <a:rPr lang="en-US" altLang="zh-TW" sz="1100" b="1" i="0" u="none" strike="noStrike" cap="all" dirty="0" err="1">
                <a:solidFill>
                  <a:srgbClr val="000000"/>
                </a:solidFill>
                <a:effectLst/>
                <a:latin typeface="Arial"/>
                <a:ea typeface="Arial"/>
                <a:cs typeface="Arial"/>
                <a:sym typeface="Arial"/>
              </a:rPr>
              <a:t>uk</a:t>
            </a:r>
            <a:r>
              <a:rPr lang="en-US" altLang="zh-TW" sz="1100" b="0" i="0" u="none" strike="noStrike" cap="none" dirty="0">
                <a:solidFill>
                  <a:srgbClr val="000000"/>
                </a:solidFill>
                <a:effectLst/>
                <a:latin typeface="Arial"/>
                <a:ea typeface="Arial"/>
                <a:cs typeface="Arial"/>
                <a:sym typeface="Arial"/>
              </a:rPr>
              <a:t> </a:t>
            </a:r>
            <a:endParaRPr lang="en-US" altLang="zh-TW" sz="1100" b="0" i="0" u="none" strike="noStrike" cap="all" dirty="0">
              <a:solidFill>
                <a:srgbClr val="000000"/>
              </a:solidFill>
              <a:effectLst/>
              <a:latin typeface="Arial"/>
              <a:ea typeface="Arial"/>
              <a:cs typeface="Arial"/>
              <a:sym typeface="Arial"/>
            </a:endParaRPr>
          </a:p>
          <a:p>
            <a:pPr fontAlgn="auto"/>
            <a:r>
              <a:rPr lang="en-US" altLang="zh-TW" sz="1100" b="0" i="0" u="none" strike="noStrike" cap="none" dirty="0">
                <a:solidFill>
                  <a:srgbClr val="000000"/>
                </a:solidFill>
                <a:effectLst/>
                <a:latin typeface="Arial"/>
                <a:ea typeface="Arial"/>
                <a:cs typeface="Arial"/>
                <a:sym typeface="Arial"/>
              </a:rPr>
              <a:t> /ˈ</a:t>
            </a:r>
            <a:r>
              <a:rPr lang="en-US" altLang="zh-TW" sz="1100" b="0" i="0" u="none" strike="noStrike" cap="none" dirty="0" err="1">
                <a:solidFill>
                  <a:srgbClr val="000000"/>
                </a:solidFill>
                <a:effectLst/>
                <a:latin typeface="Arial"/>
                <a:ea typeface="Arial"/>
                <a:cs typeface="Arial"/>
                <a:sym typeface="Arial"/>
              </a:rPr>
              <a:t>zef.ər</a:t>
            </a:r>
            <a:r>
              <a:rPr lang="en-US" altLang="zh-TW" sz="1100" b="0" i="0" u="none" strike="noStrike" cap="none" dirty="0">
                <a:solidFill>
                  <a:srgbClr val="000000"/>
                </a:solidFill>
                <a:effectLst/>
                <a:latin typeface="Arial"/>
                <a:ea typeface="Arial"/>
                <a:cs typeface="Arial"/>
                <a:sym typeface="Arial"/>
              </a:rPr>
              <a:t>/ </a:t>
            </a:r>
            <a:r>
              <a:rPr lang="en-US" altLang="zh-TW" sz="1100" b="1" i="0" u="none" strike="noStrike" cap="all" dirty="0">
                <a:solidFill>
                  <a:srgbClr val="000000"/>
                </a:solidFill>
                <a:effectLst/>
                <a:latin typeface="Arial"/>
                <a:ea typeface="Arial"/>
                <a:cs typeface="Arial"/>
                <a:sym typeface="Arial"/>
              </a:rPr>
              <a:t>us</a:t>
            </a:r>
            <a:r>
              <a:rPr lang="en-US" altLang="zh-TW" sz="1100" b="0" i="0" u="none" strike="noStrike" cap="none" dirty="0">
                <a:solidFill>
                  <a:srgbClr val="000000"/>
                </a:solidFill>
                <a:effectLst/>
                <a:latin typeface="Arial"/>
                <a:ea typeface="Arial"/>
                <a:cs typeface="Arial"/>
                <a:sym typeface="Arial"/>
              </a:rPr>
              <a:t> </a:t>
            </a:r>
            <a:endParaRPr lang="en-US" altLang="zh-TW" sz="1100" b="0" i="0" u="none" strike="noStrike" cap="all"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 /ˈ</a:t>
            </a:r>
            <a:r>
              <a:rPr lang="en-US" altLang="zh-TW" sz="1100" b="0" i="0" u="none" strike="noStrike" cap="none" dirty="0" err="1">
                <a:solidFill>
                  <a:srgbClr val="000000"/>
                </a:solidFill>
                <a:effectLst/>
                <a:latin typeface="Arial"/>
                <a:ea typeface="Arial"/>
                <a:cs typeface="Arial"/>
                <a:sym typeface="Arial"/>
              </a:rPr>
              <a:t>zef.ɚ</a:t>
            </a:r>
            <a:r>
              <a:rPr lang="en-US" altLang="zh-TW" sz="1100" b="0" i="0" u="none" strike="noStrike" cap="none" dirty="0">
                <a:solidFill>
                  <a:srgbClr val="000000"/>
                </a:solidFill>
                <a:effectLst/>
                <a:latin typeface="Arial"/>
                <a:ea typeface="Arial"/>
                <a:cs typeface="Arial"/>
                <a:sym typeface="Arial"/>
              </a:rPr>
              <a:t>/</a:t>
            </a:r>
          </a:p>
          <a:p>
            <a:r>
              <a:rPr lang="en-US" altLang="zh-TW" sz="1100" b="1" i="0" u="none" strike="noStrike" cap="none" dirty="0">
                <a:solidFill>
                  <a:srgbClr val="000000"/>
                </a:solidFill>
                <a:effectLst/>
                <a:latin typeface="Arial"/>
                <a:ea typeface="Arial"/>
                <a:cs typeface="Arial"/>
                <a:sym typeface="Arial"/>
              </a:rPr>
              <a:t>a light wind(</a:t>
            </a:r>
            <a:r>
              <a:rPr lang="zh-TW" altLang="en-US" sz="1100" b="1" i="0" u="none" strike="noStrike" cap="none" dirty="0">
                <a:solidFill>
                  <a:srgbClr val="000000"/>
                </a:solidFill>
                <a:effectLst/>
                <a:latin typeface="Arial"/>
                <a:ea typeface="Arial"/>
                <a:cs typeface="Arial"/>
                <a:sym typeface="Arial"/>
              </a:rPr>
              <a:t>和風，微風</a:t>
            </a:r>
            <a:r>
              <a:rPr lang="en-US" altLang="zh-TW" sz="1100" b="1" i="0" u="none" strike="noStrike" cap="none" dirty="0">
                <a:solidFill>
                  <a:srgbClr val="000000"/>
                </a:solidFill>
                <a:effectLst/>
                <a:latin typeface="Arial"/>
                <a:ea typeface="Arial"/>
                <a:cs typeface="Arial"/>
                <a:sym typeface="Arial"/>
              </a:rPr>
              <a:t>)</a:t>
            </a:r>
            <a:endParaRPr lang="zh-TW" altLang="en-US" dirty="0"/>
          </a:p>
          <a:p>
            <a:pPr>
              <a:buSzPts val="1100"/>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2176bbb184_0_2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12176bbb184_0_28: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SzPts val="1100"/>
            </a:pPr>
            <a:endParaRPr/>
          </a:p>
        </p:txBody>
      </p:sp>
    </p:spTree>
    <p:extLst>
      <p:ext uri="{BB962C8B-B14F-4D97-AF65-F5344CB8AC3E}">
        <p14:creationId xmlns:p14="http://schemas.microsoft.com/office/powerpoint/2010/main" val="799138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2176bbb184_0_4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12176bbb184_0_48: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Clr>
                <a:schemeClr val="dk1"/>
              </a:buClr>
              <a:buSzPts val="1100"/>
            </a:pPr>
            <a:endParaRPr>
              <a:solidFill>
                <a:schemeClr val="dk1"/>
              </a:solidFill>
            </a:endParaRPr>
          </a:p>
        </p:txBody>
      </p:sp>
    </p:spTree>
    <p:extLst>
      <p:ext uri="{BB962C8B-B14F-4D97-AF65-F5344CB8AC3E}">
        <p14:creationId xmlns:p14="http://schemas.microsoft.com/office/powerpoint/2010/main" val="139274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0" indent="-298450" algn="l" defTabSz="990376" rtl="0" eaLnBrk="1" fontAlgn="auto" latinLnBrk="0" hangingPunct="1">
              <a:lnSpc>
                <a:spcPct val="100000"/>
              </a:lnSpc>
              <a:spcBef>
                <a:spcPts val="0"/>
              </a:spcBef>
              <a:spcAft>
                <a:spcPts val="0"/>
              </a:spcAft>
              <a:buClr>
                <a:schemeClr val="dk1"/>
              </a:buClr>
              <a:buSzPts val="1100"/>
              <a:buFont typeface="Arial"/>
              <a:buChar char="●"/>
              <a:tabLst/>
              <a:defRPr/>
            </a:pPr>
            <a:r>
              <a:rPr lang="zh-TW" altLang="en-US" dirty="0">
                <a:highlight>
                  <a:srgbClr val="FFFFFF"/>
                </a:highlight>
              </a:rPr>
              <a:t>退火（</a:t>
            </a:r>
            <a:r>
              <a:rPr lang="en-US" altLang="zh-TW" b="1" dirty="0">
                <a:highlight>
                  <a:srgbClr val="FFFFFF"/>
                </a:highlight>
              </a:rPr>
              <a:t>Annealing</a:t>
            </a:r>
            <a:r>
              <a:rPr lang="zh-TW" altLang="en-US" dirty="0">
                <a:highlight>
                  <a:srgbClr val="FFFFFF"/>
                </a:highlight>
              </a:rPr>
              <a:t>）是一種熱處理（</a:t>
            </a:r>
            <a:r>
              <a:rPr lang="en-US" altLang="zh-TW" b="1" dirty="0">
                <a:highlight>
                  <a:srgbClr val="FFFFFF"/>
                </a:highlight>
              </a:rPr>
              <a:t>heat treatment</a:t>
            </a:r>
            <a:r>
              <a:rPr lang="zh-TW" altLang="en-US" dirty="0">
                <a:highlight>
                  <a:srgbClr val="FFFFFF"/>
                </a:highlight>
              </a:rPr>
              <a:t>）工藝，透過將金屬緩慢加熱至特定溫度，保持一段時間後再緩慢冷卻。</a:t>
            </a:r>
            <a:br>
              <a:rPr lang="zh-TW" altLang="en-US" dirty="0">
                <a:highlight>
                  <a:srgbClr val="FFFFFF"/>
                </a:highlight>
              </a:rPr>
            </a:br>
            <a:r>
              <a:rPr lang="zh-TW" altLang="en-US" dirty="0">
                <a:highlight>
                  <a:srgbClr val="FFFFFF"/>
                </a:highlight>
              </a:rPr>
              <a:t>這使得金屬內部的原子排列更緊密（</a:t>
            </a:r>
            <a:r>
              <a:rPr lang="en-US" altLang="zh-TW" b="1" dirty="0">
                <a:highlight>
                  <a:srgbClr val="FFFFFF"/>
                </a:highlight>
              </a:rPr>
              <a:t>compact</a:t>
            </a:r>
            <a:r>
              <a:rPr lang="zh-TW" altLang="en-US" dirty="0">
                <a:highlight>
                  <a:srgbClr val="FFFFFF"/>
                </a:highlight>
              </a:rPr>
              <a:t>），從而改善其性能（</a:t>
            </a:r>
            <a:r>
              <a:rPr lang="en-US" altLang="zh-TW" b="1" dirty="0">
                <a:highlight>
                  <a:srgbClr val="FFFFFF"/>
                </a:highlight>
              </a:rPr>
              <a:t>properties</a:t>
            </a:r>
            <a:r>
              <a:rPr lang="zh-TW" altLang="en-US" dirty="0">
                <a:highlight>
                  <a:srgbClr val="FFFFFF"/>
                </a:highlight>
              </a:rPr>
              <a:t>）。</a:t>
            </a:r>
            <a:br>
              <a:rPr lang="zh-TW" altLang="en-US" dirty="0">
                <a:highlight>
                  <a:srgbClr val="FFFFFF"/>
                </a:highlight>
              </a:rPr>
            </a:br>
            <a:r>
              <a:rPr lang="zh-TW" altLang="en-US" dirty="0">
                <a:highlight>
                  <a:srgbClr val="FFFFFF"/>
                </a:highlight>
              </a:rPr>
              <a:t>此過程會改變金屬的物理性質（</a:t>
            </a:r>
            <a:r>
              <a:rPr lang="en-US" altLang="zh-TW" b="1" dirty="0">
                <a:highlight>
                  <a:srgbClr val="FFFFFF"/>
                </a:highlight>
              </a:rPr>
              <a:t>physical properties</a:t>
            </a:r>
            <a:r>
              <a:rPr lang="zh-TW" altLang="en-US" dirty="0">
                <a:highlight>
                  <a:srgbClr val="FFFFFF"/>
                </a:highlight>
              </a:rPr>
              <a:t>），有時也會影響其化學性質（</a:t>
            </a:r>
            <a:r>
              <a:rPr lang="en-US" altLang="zh-TW" b="1" dirty="0">
                <a:highlight>
                  <a:srgbClr val="FFFFFF"/>
                </a:highlight>
              </a:rPr>
              <a:t>chemical properties</a:t>
            </a:r>
            <a:r>
              <a:rPr lang="zh-TW" altLang="en-US" dirty="0">
                <a:highlight>
                  <a:srgbClr val="FFFFFF"/>
                </a:highlight>
              </a:rPr>
              <a:t>），使其延展性（</a:t>
            </a:r>
            <a:r>
              <a:rPr lang="en-US" altLang="zh-TW" b="1" dirty="0">
                <a:highlight>
                  <a:srgbClr val="FFFFFF"/>
                </a:highlight>
              </a:rPr>
              <a:t>ductility</a:t>
            </a:r>
            <a:r>
              <a:rPr lang="zh-TW" altLang="en-US" dirty="0">
                <a:highlight>
                  <a:srgbClr val="FFFFFF"/>
                </a:highlight>
              </a:rPr>
              <a:t>）增加、硬度（</a:t>
            </a:r>
            <a:r>
              <a:rPr lang="en-US" altLang="zh-TW" b="1" dirty="0">
                <a:highlight>
                  <a:srgbClr val="FFFFFF"/>
                </a:highlight>
              </a:rPr>
              <a:t>hardness</a:t>
            </a:r>
            <a:r>
              <a:rPr lang="zh-TW" altLang="en-US" dirty="0">
                <a:highlight>
                  <a:srgbClr val="FFFFFF"/>
                </a:highlight>
              </a:rPr>
              <a:t>）降低，從而提高可加工性（</a:t>
            </a:r>
            <a:r>
              <a:rPr lang="en-US" altLang="zh-TW" b="1" dirty="0">
                <a:highlight>
                  <a:srgbClr val="FFFFFF"/>
                </a:highlight>
              </a:rPr>
              <a:t>workability</a:t>
            </a:r>
            <a:r>
              <a:rPr lang="zh-TW" altLang="en-US" dirty="0">
                <a:highlight>
                  <a:srgbClr val="FFFFFF"/>
                </a:highlight>
              </a:rPr>
              <a:t>）。</a:t>
            </a:r>
            <a:endParaRPr lang="en-US" altLang="zh-TW" dirty="0">
              <a:highlight>
                <a:srgbClr val="FFFFFF"/>
              </a:highlight>
            </a:endParaRPr>
          </a:p>
          <a:p>
            <a:r>
              <a:rPr lang="zh-TW" altLang="en-US" b="1" dirty="0">
                <a:highlight>
                  <a:srgbClr val="FFFFFF"/>
                </a:highlight>
              </a:rPr>
              <a:t>翻譯與說明</a:t>
            </a:r>
          </a:p>
          <a:p>
            <a:r>
              <a:rPr lang="en-US" altLang="zh-TW" b="1" dirty="0">
                <a:highlight>
                  <a:srgbClr val="FFFFFF"/>
                </a:highlight>
              </a:rPr>
              <a:t>Annealing</a:t>
            </a:r>
            <a:r>
              <a:rPr lang="zh-TW" altLang="en-US" b="1" dirty="0">
                <a:highlight>
                  <a:srgbClr val="FFFFFF"/>
                </a:highlight>
              </a:rPr>
              <a:t>（退火）</a:t>
            </a:r>
            <a:br>
              <a:rPr lang="zh-TW" altLang="en-US" dirty="0">
                <a:highlight>
                  <a:srgbClr val="FFFFFF"/>
                </a:highlight>
              </a:rPr>
            </a:br>
            <a:r>
              <a:rPr lang="zh-TW" altLang="en-US" b="1" dirty="0">
                <a:highlight>
                  <a:srgbClr val="FFFFFF"/>
                </a:highlight>
              </a:rPr>
              <a:t>翻譯</a:t>
            </a:r>
            <a:r>
              <a:rPr lang="zh-TW" altLang="en-US" dirty="0">
                <a:highlight>
                  <a:srgbClr val="FFFFFF"/>
                </a:highlight>
              </a:rPr>
              <a:t>：退火是一種將金屬緩慢加熱至特定溫度，保持一段時間後再緩慢冷卻的熱處理工藝。</a:t>
            </a:r>
            <a:br>
              <a:rPr lang="zh-TW" altLang="en-US" dirty="0">
                <a:highlight>
                  <a:srgbClr val="FFFFFF"/>
                </a:highlight>
              </a:rPr>
            </a:br>
            <a:r>
              <a:rPr lang="zh-TW" altLang="en-US" b="1" dirty="0">
                <a:highlight>
                  <a:srgbClr val="FFFFFF"/>
                </a:highlight>
              </a:rPr>
              <a:t>說明</a:t>
            </a:r>
            <a:r>
              <a:rPr lang="zh-TW" altLang="en-US" dirty="0">
                <a:highlight>
                  <a:srgbClr val="FFFFFF"/>
                </a:highlight>
              </a:rPr>
              <a:t>：此過程可使金屬的內部結構變得更加均勻，減少內部應力，增強延展性（</a:t>
            </a:r>
            <a:r>
              <a:rPr lang="en-US" altLang="zh-TW" dirty="0">
                <a:highlight>
                  <a:srgbClr val="FFFFFF"/>
                </a:highlight>
              </a:rPr>
              <a:t>ductility</a:t>
            </a:r>
            <a:r>
              <a:rPr lang="zh-TW" altLang="en-US" dirty="0">
                <a:highlight>
                  <a:srgbClr val="FFFFFF"/>
                </a:highlight>
              </a:rPr>
              <a:t>）並降低硬度（</a:t>
            </a:r>
            <a:r>
              <a:rPr lang="en-US" altLang="zh-TW" dirty="0">
                <a:highlight>
                  <a:srgbClr val="FFFFFF"/>
                </a:highlight>
              </a:rPr>
              <a:t>hardness</a:t>
            </a:r>
            <a:r>
              <a:rPr lang="zh-TW" altLang="en-US" dirty="0">
                <a:highlight>
                  <a:srgbClr val="FFFFFF"/>
                </a:highlight>
              </a:rPr>
              <a:t>），從而提高可加工性（</a:t>
            </a:r>
            <a:r>
              <a:rPr lang="en-US" altLang="zh-TW" dirty="0">
                <a:highlight>
                  <a:srgbClr val="FFFFFF"/>
                </a:highlight>
              </a:rPr>
              <a:t>workability</a:t>
            </a:r>
            <a:r>
              <a:rPr lang="zh-TW" altLang="en-US" dirty="0">
                <a:highlight>
                  <a:srgbClr val="FFFFFF"/>
                </a:highlight>
              </a:rPr>
              <a:t>）。退火常用於鋼、銅、鋁等金屬，以改善其機械性能。</a:t>
            </a:r>
          </a:p>
          <a:p>
            <a:r>
              <a:rPr lang="en-US" altLang="zh-TW" b="1" dirty="0">
                <a:highlight>
                  <a:srgbClr val="FFFFFF"/>
                </a:highlight>
              </a:rPr>
              <a:t>Quenching</a:t>
            </a:r>
            <a:r>
              <a:rPr lang="zh-TW" altLang="en-US" b="1" dirty="0">
                <a:highlight>
                  <a:srgbClr val="FFFFFF"/>
                </a:highlight>
              </a:rPr>
              <a:t>（淬火）</a:t>
            </a:r>
            <a:br>
              <a:rPr lang="zh-TW" altLang="en-US" dirty="0">
                <a:highlight>
                  <a:srgbClr val="FFFFFF"/>
                </a:highlight>
              </a:rPr>
            </a:br>
            <a:r>
              <a:rPr lang="zh-TW" altLang="en-US" b="1" dirty="0">
                <a:highlight>
                  <a:srgbClr val="FFFFFF"/>
                </a:highlight>
              </a:rPr>
              <a:t>翻譯</a:t>
            </a:r>
            <a:r>
              <a:rPr lang="zh-TW" altLang="en-US" dirty="0">
                <a:highlight>
                  <a:srgbClr val="FFFFFF"/>
                </a:highlight>
              </a:rPr>
              <a:t>：淬火是一種將金屬加熱至高溫後，迅速浸入冷卻介質（如水、油或空氣）進行快速冷卻的熱處理方法。</a:t>
            </a:r>
            <a:br>
              <a:rPr lang="zh-TW" altLang="en-US" dirty="0">
                <a:highlight>
                  <a:srgbClr val="FFFFFF"/>
                </a:highlight>
              </a:rPr>
            </a:br>
            <a:r>
              <a:rPr lang="zh-TW" altLang="en-US" b="1" dirty="0">
                <a:highlight>
                  <a:srgbClr val="FFFFFF"/>
                </a:highlight>
              </a:rPr>
              <a:t>說明</a:t>
            </a:r>
            <a:r>
              <a:rPr lang="zh-TW" altLang="en-US" dirty="0">
                <a:highlight>
                  <a:srgbClr val="FFFFFF"/>
                </a:highlight>
              </a:rPr>
              <a:t>：淬火可使金屬內部的晶體結構發生變化，提高其硬度和強度，但也會導致脆性增加。因此，淬火後通常需要進一步回火（</a:t>
            </a:r>
            <a:r>
              <a:rPr lang="en-US" altLang="zh-TW" dirty="0">
                <a:highlight>
                  <a:srgbClr val="FFFFFF"/>
                </a:highlight>
              </a:rPr>
              <a:t>tempering</a:t>
            </a:r>
            <a:r>
              <a:rPr lang="zh-TW" altLang="en-US" dirty="0">
                <a:highlight>
                  <a:srgbClr val="FFFFFF"/>
                </a:highlight>
              </a:rPr>
              <a:t>）來調整其機械性能。鋼鐵材料常透過淬火來獲得高強度結構。</a:t>
            </a:r>
          </a:p>
          <a:p>
            <a:r>
              <a:rPr lang="en-US" altLang="zh-TW" b="1" dirty="0">
                <a:highlight>
                  <a:srgbClr val="FFFFFF"/>
                </a:highlight>
              </a:rPr>
              <a:t>Tempering</a:t>
            </a:r>
            <a:r>
              <a:rPr lang="zh-TW" altLang="en-US" b="1" dirty="0">
                <a:highlight>
                  <a:srgbClr val="FFFFFF"/>
                </a:highlight>
              </a:rPr>
              <a:t>（回火）</a:t>
            </a:r>
            <a:br>
              <a:rPr lang="zh-TW" altLang="en-US" dirty="0">
                <a:highlight>
                  <a:srgbClr val="FFFFFF"/>
                </a:highlight>
              </a:rPr>
            </a:br>
            <a:r>
              <a:rPr lang="zh-TW" altLang="en-US" b="1" dirty="0">
                <a:highlight>
                  <a:srgbClr val="FFFFFF"/>
                </a:highlight>
              </a:rPr>
              <a:t>翻譯</a:t>
            </a:r>
            <a:r>
              <a:rPr lang="zh-TW" altLang="en-US" dirty="0">
                <a:highlight>
                  <a:srgbClr val="FFFFFF"/>
                </a:highlight>
              </a:rPr>
              <a:t>：回火是一種在淬火後，將金屬加熱至較低的溫度並保持一段時間，然後緩慢冷卻的熱處理工藝。</a:t>
            </a:r>
            <a:br>
              <a:rPr lang="zh-TW" altLang="en-US" dirty="0">
                <a:highlight>
                  <a:srgbClr val="FFFFFF"/>
                </a:highlight>
              </a:rPr>
            </a:br>
            <a:r>
              <a:rPr lang="zh-TW" altLang="en-US" b="1" dirty="0">
                <a:highlight>
                  <a:srgbClr val="FFFFFF"/>
                </a:highlight>
              </a:rPr>
              <a:t>說明</a:t>
            </a:r>
            <a:r>
              <a:rPr lang="zh-TW" altLang="en-US" dirty="0">
                <a:highlight>
                  <a:srgbClr val="FFFFFF"/>
                </a:highlight>
              </a:rPr>
              <a:t>：回火的主要目的是降低淬火後金屬的脆性，同時保持較高的強度和韌性（</a:t>
            </a:r>
            <a:r>
              <a:rPr lang="en-US" altLang="zh-TW" dirty="0">
                <a:highlight>
                  <a:srgbClr val="FFFFFF"/>
                </a:highlight>
              </a:rPr>
              <a:t>toughness</a:t>
            </a:r>
            <a:r>
              <a:rPr lang="zh-TW" altLang="en-US" dirty="0">
                <a:highlight>
                  <a:srgbClr val="FFFFFF"/>
                </a:highlight>
              </a:rPr>
              <a:t>）。透過適當的回火，可以改善材料的機械性能，使其更適合實際應用，例如彈簧、工具和機械零件等。</a:t>
            </a:r>
          </a:p>
          <a:p>
            <a:r>
              <a:rPr lang="en-US" altLang="zh-TW" b="1" dirty="0">
                <a:highlight>
                  <a:srgbClr val="FFFFFF"/>
                </a:highlight>
              </a:rPr>
              <a:t>Normalizing</a:t>
            </a:r>
            <a:r>
              <a:rPr lang="zh-TW" altLang="en-US" b="1" dirty="0">
                <a:highlight>
                  <a:srgbClr val="FFFFFF"/>
                </a:highlight>
              </a:rPr>
              <a:t>（正火）</a:t>
            </a:r>
            <a:br>
              <a:rPr lang="zh-TW" altLang="en-US" dirty="0">
                <a:highlight>
                  <a:srgbClr val="FFFFFF"/>
                </a:highlight>
              </a:rPr>
            </a:br>
            <a:r>
              <a:rPr lang="zh-TW" altLang="en-US" b="1" dirty="0">
                <a:highlight>
                  <a:srgbClr val="FFFFFF"/>
                </a:highlight>
              </a:rPr>
              <a:t>翻譯</a:t>
            </a:r>
            <a:r>
              <a:rPr lang="zh-TW" altLang="en-US" dirty="0">
                <a:highlight>
                  <a:srgbClr val="FFFFFF"/>
                </a:highlight>
              </a:rPr>
              <a:t>：正火是一種將金屬加熱至高於臨界溫度，保持一段時間後在空氣中自然冷卻的熱處理方法。</a:t>
            </a:r>
            <a:br>
              <a:rPr lang="zh-TW" altLang="en-US" dirty="0">
                <a:highlight>
                  <a:srgbClr val="FFFFFF"/>
                </a:highlight>
              </a:rPr>
            </a:br>
            <a:r>
              <a:rPr lang="zh-TW" altLang="en-US" b="1" dirty="0">
                <a:highlight>
                  <a:srgbClr val="FFFFFF"/>
                </a:highlight>
              </a:rPr>
              <a:t>說明</a:t>
            </a:r>
            <a:r>
              <a:rPr lang="zh-TW" altLang="en-US" dirty="0">
                <a:highlight>
                  <a:srgbClr val="FFFFFF"/>
                </a:highlight>
              </a:rPr>
              <a:t>：正火主要用於改善金屬的顯微結構，使其晶粒細化，提升韌性和機械強度，並消除內部應力。與退火相比，正火的冷卻速度較快，因此產生的金屬組織較硬，適用於需要高強度和均勻結構的零件，例如齒輪、軸承和機械構件等。</a:t>
            </a:r>
          </a:p>
          <a:p>
            <a:r>
              <a:rPr lang="zh-TW" altLang="en-US" dirty="0">
                <a:highlight>
                  <a:srgbClr val="FFFFFF"/>
                </a:highlight>
              </a:rPr>
              <a:t>這些熱處理工藝各有其特定的用途，適用於不同的材料和應用需求。</a:t>
            </a:r>
          </a:p>
          <a:p>
            <a:r>
              <a:rPr lang="zh-TW" altLang="en-US" dirty="0">
                <a:highlight>
                  <a:srgbClr val="FFFFFF"/>
                </a:highlight>
              </a:rPr>
              <a:t>金屬的**強度（</a:t>
            </a:r>
            <a:r>
              <a:rPr lang="en-US" altLang="zh-TW" dirty="0">
                <a:highlight>
                  <a:srgbClr val="FFFFFF"/>
                </a:highlight>
              </a:rPr>
              <a:t>Strength</a:t>
            </a:r>
            <a:r>
              <a:rPr lang="zh-TW" altLang="en-US" dirty="0">
                <a:highlight>
                  <a:srgbClr val="FFFFFF"/>
                </a:highlight>
              </a:rPr>
              <a:t>）**是指金屬材料在受外力作用時抵抗變形或斷裂的能力。強度是衡量金屬機械性能的重要指標之一，通常可以根據不同的受力情況分為以下幾種類型：</a:t>
            </a:r>
          </a:p>
          <a:p>
            <a:r>
              <a:rPr lang="zh-TW" altLang="en-US" b="1" dirty="0">
                <a:highlight>
                  <a:srgbClr val="FFFFFF"/>
                </a:highlight>
              </a:rPr>
              <a:t>拉伸強度（</a:t>
            </a:r>
            <a:r>
              <a:rPr lang="en-US" altLang="zh-TW" b="1" dirty="0">
                <a:highlight>
                  <a:srgbClr val="FFFFFF"/>
                </a:highlight>
              </a:rPr>
              <a:t>Tensile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指金屬在拉伸載荷作用下，能夠承受的最大應力。當金屬被拉伸到極限時，若超過其拉伸強度，則會發生斷裂。</a:t>
            </a:r>
          </a:p>
          <a:p>
            <a:pPr lvl="1"/>
            <a:r>
              <a:rPr lang="zh-TW" altLang="en-US" b="1" dirty="0">
                <a:highlight>
                  <a:srgbClr val="FFFFFF"/>
                </a:highlight>
              </a:rPr>
              <a:t>單位</a:t>
            </a:r>
            <a:r>
              <a:rPr lang="zh-TW" altLang="en-US" dirty="0">
                <a:highlight>
                  <a:srgbClr val="FFFFFF"/>
                </a:highlight>
              </a:rPr>
              <a:t>：通常以兆帕（</a:t>
            </a:r>
            <a:r>
              <a:rPr lang="en-US" altLang="zh-TW" dirty="0">
                <a:highlight>
                  <a:srgbClr val="FFFFFF"/>
                </a:highlight>
              </a:rPr>
              <a:t>MPa</a:t>
            </a:r>
            <a:r>
              <a:rPr lang="zh-TW" altLang="en-US" dirty="0">
                <a:highlight>
                  <a:srgbClr val="FFFFFF"/>
                </a:highlight>
              </a:rPr>
              <a:t>）或牛頓</a:t>
            </a:r>
            <a:r>
              <a:rPr lang="en-US" altLang="zh-TW" dirty="0">
                <a:highlight>
                  <a:srgbClr val="FFFFFF"/>
                </a:highlight>
              </a:rPr>
              <a:t>/</a:t>
            </a:r>
            <a:r>
              <a:rPr lang="zh-TW" altLang="en-US" dirty="0">
                <a:highlight>
                  <a:srgbClr val="FFFFFF"/>
                </a:highlight>
              </a:rPr>
              <a:t>平方毫米（</a:t>
            </a:r>
            <a:r>
              <a:rPr lang="en-US" altLang="zh-TW" dirty="0">
                <a:highlight>
                  <a:srgbClr val="FFFFFF"/>
                </a:highlight>
              </a:rPr>
              <a:t>N/mm²</a:t>
            </a:r>
            <a:r>
              <a:rPr lang="zh-TW" altLang="en-US" dirty="0">
                <a:highlight>
                  <a:srgbClr val="FFFFFF"/>
                </a:highlight>
              </a:rPr>
              <a:t>）表示。</a:t>
            </a:r>
          </a:p>
          <a:p>
            <a:pPr lvl="1"/>
            <a:r>
              <a:rPr lang="zh-TW" altLang="en-US" b="1" dirty="0">
                <a:highlight>
                  <a:srgbClr val="FFFFFF"/>
                </a:highlight>
              </a:rPr>
              <a:t>應用範例</a:t>
            </a:r>
            <a:r>
              <a:rPr lang="zh-TW" altLang="en-US" dirty="0">
                <a:highlight>
                  <a:srgbClr val="FFFFFF"/>
                </a:highlight>
              </a:rPr>
              <a:t>：鋼索、橋梁鋼材等需要高拉伸強度的結構。</a:t>
            </a:r>
          </a:p>
          <a:p>
            <a:r>
              <a:rPr lang="zh-TW" altLang="en-US" b="1" dirty="0">
                <a:highlight>
                  <a:srgbClr val="FFFFFF"/>
                </a:highlight>
              </a:rPr>
              <a:t>屈服強度（</a:t>
            </a:r>
            <a:r>
              <a:rPr lang="en-US" altLang="zh-TW" b="1" dirty="0">
                <a:highlight>
                  <a:srgbClr val="FFFFFF"/>
                </a:highlight>
              </a:rPr>
              <a:t>Yield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指金屬在受力時開始產生</a:t>
            </a:r>
            <a:r>
              <a:rPr lang="zh-TW" altLang="en-US" b="1" dirty="0">
                <a:highlight>
                  <a:srgbClr val="FFFFFF"/>
                </a:highlight>
              </a:rPr>
              <a:t>永久變形</a:t>
            </a:r>
            <a:r>
              <a:rPr lang="zh-TW" altLang="en-US" dirty="0">
                <a:highlight>
                  <a:srgbClr val="FFFFFF"/>
                </a:highlight>
              </a:rPr>
              <a:t>（塑性變形）的應力值。當應力超過屈服強度後，材料即使卸除外力也無法恢復原狀。</a:t>
            </a:r>
          </a:p>
          <a:p>
            <a:pPr lvl="1"/>
            <a:r>
              <a:rPr lang="zh-TW" altLang="en-US" b="1" dirty="0">
                <a:highlight>
                  <a:srgbClr val="FFFFFF"/>
                </a:highlight>
              </a:rPr>
              <a:t>應用範例</a:t>
            </a:r>
            <a:r>
              <a:rPr lang="zh-TW" altLang="en-US" dirty="0">
                <a:highlight>
                  <a:srgbClr val="FFFFFF"/>
                </a:highlight>
              </a:rPr>
              <a:t>：汽車結構件、建築鋼筋等，需具備良好的屈服強度以防止過早變形。</a:t>
            </a:r>
          </a:p>
          <a:p>
            <a:r>
              <a:rPr lang="zh-TW" altLang="en-US" b="1" dirty="0">
                <a:highlight>
                  <a:srgbClr val="FFFFFF"/>
                </a:highlight>
              </a:rPr>
              <a:t>壓縮強度（</a:t>
            </a:r>
            <a:r>
              <a:rPr lang="en-US" altLang="zh-TW" b="1" dirty="0">
                <a:highlight>
                  <a:srgbClr val="FFFFFF"/>
                </a:highlight>
              </a:rPr>
              <a:t>Compressive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指金屬在受壓時能承受的最大應力。與拉伸強度不同，金屬在受壓時通常不容易破裂，而是會發生屈曲或壓縮變形。</a:t>
            </a:r>
          </a:p>
          <a:p>
            <a:pPr lvl="1"/>
            <a:r>
              <a:rPr lang="zh-TW" altLang="en-US" b="1" dirty="0">
                <a:highlight>
                  <a:srgbClr val="FFFFFF"/>
                </a:highlight>
              </a:rPr>
              <a:t>應用範例</a:t>
            </a:r>
            <a:r>
              <a:rPr lang="zh-TW" altLang="en-US" dirty="0">
                <a:highlight>
                  <a:srgbClr val="FFFFFF"/>
                </a:highlight>
              </a:rPr>
              <a:t>：支撐結構、軸承材料等。</a:t>
            </a:r>
          </a:p>
          <a:p>
            <a:r>
              <a:rPr lang="zh-TW" altLang="en-US" b="1" dirty="0">
                <a:highlight>
                  <a:srgbClr val="FFFFFF"/>
                </a:highlight>
              </a:rPr>
              <a:t>剪切強度（</a:t>
            </a:r>
            <a:r>
              <a:rPr lang="en-US" altLang="zh-TW" b="1" dirty="0">
                <a:highlight>
                  <a:srgbClr val="FFFFFF"/>
                </a:highlight>
              </a:rPr>
              <a:t>Shear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指金屬在剪切應力（即沿著平行於力方向的斷面受力）作用下，能夠承受的最大應力。</a:t>
            </a:r>
          </a:p>
          <a:p>
            <a:pPr lvl="1"/>
            <a:r>
              <a:rPr lang="zh-TW" altLang="en-US" b="1" dirty="0">
                <a:highlight>
                  <a:srgbClr val="FFFFFF"/>
                </a:highlight>
              </a:rPr>
              <a:t>應用範例</a:t>
            </a:r>
            <a:r>
              <a:rPr lang="zh-TW" altLang="en-US" dirty="0">
                <a:highlight>
                  <a:srgbClr val="FFFFFF"/>
                </a:highlight>
              </a:rPr>
              <a:t>：鉚釘、螺栓等連接件需具有良好的剪切強度，以確保結構穩固。</a:t>
            </a:r>
          </a:p>
          <a:p>
            <a:r>
              <a:rPr lang="zh-TW" altLang="en-US" b="1" dirty="0">
                <a:highlight>
                  <a:srgbClr val="FFFFFF"/>
                </a:highlight>
              </a:rPr>
              <a:t>抗疲勞強度（</a:t>
            </a:r>
            <a:r>
              <a:rPr lang="en-US" altLang="zh-TW" b="1" dirty="0">
                <a:highlight>
                  <a:srgbClr val="FFFFFF"/>
                </a:highlight>
              </a:rPr>
              <a:t>Fatigue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指金屬材料在反覆受力的情況下，能夠承受的最大應力。金屬長期承受交變載荷時，可能會因疲勞而發生微裂紋，最終導致斷裂。</a:t>
            </a:r>
          </a:p>
          <a:p>
            <a:pPr lvl="1"/>
            <a:r>
              <a:rPr lang="zh-TW" altLang="en-US" b="1" dirty="0">
                <a:highlight>
                  <a:srgbClr val="FFFFFF"/>
                </a:highlight>
              </a:rPr>
              <a:t>應用範例</a:t>
            </a:r>
            <a:r>
              <a:rPr lang="zh-TW" altLang="en-US" dirty="0">
                <a:highlight>
                  <a:srgbClr val="FFFFFF"/>
                </a:highlight>
              </a:rPr>
              <a:t>：飛機機翼、橋樑、車輛懸掛系統等需長時間承受變動載荷的結構。</a:t>
            </a:r>
          </a:p>
          <a:p>
            <a:r>
              <a:rPr lang="zh-TW" altLang="en-US" b="1" dirty="0">
                <a:highlight>
                  <a:srgbClr val="FFFFFF"/>
                </a:highlight>
              </a:rPr>
              <a:t>抗衝擊強度（</a:t>
            </a:r>
            <a:r>
              <a:rPr lang="en-US" altLang="zh-TW" b="1" dirty="0">
                <a:highlight>
                  <a:srgbClr val="FFFFFF"/>
                </a:highlight>
              </a:rPr>
              <a:t>Impact Strength</a:t>
            </a:r>
            <a:r>
              <a:rPr lang="zh-TW" altLang="en-US" b="1" dirty="0">
                <a:highlight>
                  <a:srgbClr val="FFFFFF"/>
                </a:highlight>
              </a:rPr>
              <a:t>）</a:t>
            </a:r>
            <a:endParaRPr lang="zh-TW" altLang="en-US" dirty="0">
              <a:highlight>
                <a:srgbClr val="FFFFFF"/>
              </a:highlight>
            </a:endParaRPr>
          </a:p>
          <a:p>
            <a:pPr lvl="1"/>
            <a:r>
              <a:rPr lang="zh-TW" altLang="en-US" dirty="0">
                <a:highlight>
                  <a:srgbClr val="FFFFFF"/>
                </a:highlight>
              </a:rPr>
              <a:t>指金屬在瞬間受力（如錘擊或撞擊）時抵抗斷裂的能力。通常由**夏比衝擊試驗（</a:t>
            </a:r>
            <a:r>
              <a:rPr lang="en-US" altLang="zh-TW" dirty="0">
                <a:highlight>
                  <a:srgbClr val="FFFFFF"/>
                </a:highlight>
              </a:rPr>
              <a:t>Charpy Impact Test</a:t>
            </a:r>
            <a:r>
              <a:rPr lang="zh-TW" altLang="en-US" dirty="0">
                <a:highlight>
                  <a:srgbClr val="FFFFFF"/>
                </a:highlight>
              </a:rPr>
              <a:t>）</a:t>
            </a:r>
            <a:r>
              <a:rPr lang="zh-TW" altLang="en-US" b="1" dirty="0">
                <a:highlight>
                  <a:srgbClr val="FFFFFF"/>
                </a:highlight>
              </a:rPr>
              <a:t>或</a:t>
            </a:r>
            <a:r>
              <a:rPr lang="zh-TW" altLang="en-US" dirty="0">
                <a:highlight>
                  <a:srgbClr val="FFFFFF"/>
                </a:highlight>
              </a:rPr>
              <a:t>伊左德衝擊試驗（</a:t>
            </a:r>
            <a:r>
              <a:rPr lang="en-US" altLang="zh-TW" dirty="0">
                <a:highlight>
                  <a:srgbClr val="FFFFFF"/>
                </a:highlight>
              </a:rPr>
              <a:t>Izod Impact Test</a:t>
            </a:r>
            <a:r>
              <a:rPr lang="zh-TW" altLang="en-US" dirty="0">
                <a:highlight>
                  <a:srgbClr val="FFFFFF"/>
                </a:highlight>
              </a:rPr>
              <a:t>）**測得。</a:t>
            </a:r>
          </a:p>
          <a:p>
            <a:pPr lvl="1"/>
            <a:r>
              <a:rPr lang="zh-TW" altLang="en-US" b="1" dirty="0">
                <a:highlight>
                  <a:srgbClr val="FFFFFF"/>
                </a:highlight>
              </a:rPr>
              <a:t>應用範例</a:t>
            </a:r>
            <a:r>
              <a:rPr lang="zh-TW" altLang="en-US" dirty="0">
                <a:highlight>
                  <a:srgbClr val="FFFFFF"/>
                </a:highlight>
              </a:rPr>
              <a:t>：汽車保險桿、頭盔材料、裝甲鋼板等。</a:t>
            </a:r>
          </a:p>
          <a:p>
            <a:r>
              <a:rPr lang="zh-TW" altLang="en-US" b="1" dirty="0">
                <a:highlight>
                  <a:srgbClr val="FFFFFF"/>
                </a:highlight>
              </a:rPr>
              <a:t>總結</a:t>
            </a:r>
          </a:p>
          <a:p>
            <a:r>
              <a:rPr lang="zh-TW" altLang="en-US" dirty="0">
                <a:highlight>
                  <a:srgbClr val="FFFFFF"/>
                </a:highlight>
              </a:rPr>
              <a:t>金屬的強度決定了其在不同應用中的適用性。例如，高拉伸強度的材料適合用於承受拉力的結構，而高抗衝擊強度的材料適合用於需要吸收能量的應用（如汽車保護裝置）。選擇金屬材料時，需根據實際應用需求來考量不同的強度類型。</a:t>
            </a:r>
          </a:p>
          <a:p>
            <a:endParaRPr lang="zh-TW" altLang="en-US" dirty="0"/>
          </a:p>
        </p:txBody>
      </p:sp>
    </p:spTree>
    <p:extLst>
      <p:ext uri="{BB962C8B-B14F-4D97-AF65-F5344CB8AC3E}">
        <p14:creationId xmlns:p14="http://schemas.microsoft.com/office/powerpoint/2010/main" val="2325442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176bbb184_0_17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12176bbb184_0_177: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SzPts val="1100"/>
            </a:pPr>
            <a:r>
              <a:rPr lang="en-US" dirty="0" err="1"/>
              <a:t>要用量子採樣器解決問題</a:t>
            </a:r>
            <a:r>
              <a:rPr lang="en-US" dirty="0"/>
              <a:t>，</a:t>
            </a:r>
            <a:r>
              <a:rPr lang="zh-TW" altLang="en-US" dirty="0"/>
              <a:t>我們</a:t>
            </a:r>
            <a:r>
              <a:rPr lang="en-US" dirty="0" err="1"/>
              <a:t>可以將問題表述為目標函數，通常採用</a:t>
            </a:r>
            <a:r>
              <a:rPr lang="en-US" dirty="0"/>
              <a:t> Ising 或 QUBO </a:t>
            </a:r>
            <a:r>
              <a:rPr lang="en-US" dirty="0" err="1"/>
              <a:t>格式</a:t>
            </a:r>
            <a:r>
              <a:rPr lang="en-US" dirty="0"/>
              <a:t>。 </a:t>
            </a:r>
            <a:r>
              <a:rPr lang="en-US" dirty="0" err="1"/>
              <a:t>目標函數的低能量狀態代表了問題的良好解決方案</a:t>
            </a:r>
            <a:r>
              <a:rPr lang="en-US" dirty="0"/>
              <a:t>。 </a:t>
            </a:r>
            <a:r>
              <a:rPr lang="en-US" dirty="0" err="1"/>
              <a:t>因為</a:t>
            </a:r>
            <a:r>
              <a:rPr lang="zh-TW" altLang="en-US" dirty="0"/>
              <a:t>我們</a:t>
            </a:r>
            <a:r>
              <a:rPr lang="en-US" dirty="0" err="1"/>
              <a:t>可以將目標函數表示為圖形，所以</a:t>
            </a:r>
            <a:r>
              <a:rPr lang="zh-TW" altLang="en-US" dirty="0"/>
              <a:t>我們</a:t>
            </a:r>
            <a:r>
              <a:rPr lang="en-US" dirty="0" err="1"/>
              <a:t>可以將其映射到</a:t>
            </a:r>
            <a:r>
              <a:rPr lang="en-US" dirty="0"/>
              <a:t> QPU： </a:t>
            </a:r>
            <a:r>
              <a:rPr lang="en-US" dirty="0" err="1"/>
              <a:t>線性係數映射到量子比特偏差，二次係數映射到耦合器強度</a:t>
            </a:r>
            <a:r>
              <a:rPr lang="en-US" dirty="0"/>
              <a:t>。 QPU </a:t>
            </a:r>
            <a:r>
              <a:rPr lang="en-US" dirty="0" err="1"/>
              <a:t>使用量子退火來尋找所產生的能量景觀的最小值，這對應於</a:t>
            </a:r>
            <a:r>
              <a:rPr lang="zh-TW" altLang="en-US" dirty="0"/>
              <a:t>我們</a:t>
            </a:r>
            <a:r>
              <a:rPr lang="en-US" dirty="0" err="1"/>
              <a:t>的問題的解決方案</a:t>
            </a:r>
            <a:r>
              <a:rPr lang="en-US" dirty="0"/>
              <a:t>。</a:t>
            </a:r>
            <a:endParaRPr dirty="0"/>
          </a:p>
          <a:p>
            <a:pPr>
              <a:buSzPts val="1100"/>
            </a:pPr>
            <a:endParaRPr dirty="0"/>
          </a:p>
          <a:p>
            <a:pPr>
              <a:buSzPts val="1100"/>
            </a:pPr>
            <a:r>
              <a:rPr lang="en-US" dirty="0"/>
              <a:t>1.Formulate your problem as an objective function</a:t>
            </a:r>
            <a:endParaRPr dirty="0"/>
          </a:p>
          <a:p>
            <a:pPr>
              <a:buSzPts val="1100"/>
            </a:pPr>
            <a:r>
              <a:rPr lang="en-US" dirty="0"/>
              <a:t>目標（成本）函數是待優化問題的數學表達式；對於量子計算，這些是二次模型1，它們具有最低值（能量），</a:t>
            </a:r>
            <a:r>
              <a:rPr lang="en-US" dirty="0" err="1"/>
              <a:t>可以很好地解決它們所代表的問題</a:t>
            </a:r>
            <a:r>
              <a:rPr lang="en-US" dirty="0"/>
              <a:t>。</a:t>
            </a:r>
            <a:endParaRPr dirty="0"/>
          </a:p>
          <a:p>
            <a:pPr>
              <a:buSzPts val="1100"/>
            </a:pPr>
            <a:r>
              <a:rPr lang="en-US" dirty="0"/>
              <a:t>2.Find good solutions by sampling</a:t>
            </a:r>
            <a:endParaRPr dirty="0"/>
          </a:p>
          <a:p>
            <a:pPr>
              <a:buSzPts val="1100"/>
            </a:pPr>
            <a:r>
              <a:rPr lang="en-US" dirty="0" err="1"/>
              <a:t>採樣器是從目標函數的低能量狀態中採樣的過程。通過將</a:t>
            </a:r>
            <a:r>
              <a:rPr lang="zh-TW" altLang="en-US" dirty="0"/>
              <a:t>我們</a:t>
            </a:r>
            <a:r>
              <a:rPr lang="en-US" dirty="0" err="1"/>
              <a:t>的二次模型提交給</a:t>
            </a:r>
            <a:r>
              <a:rPr lang="en-US" dirty="0"/>
              <a:t> Ocean </a:t>
            </a:r>
            <a:r>
              <a:rPr lang="en-US" dirty="0" err="1"/>
              <a:t>的各種量子、經典和混合量子經典採樣器之一，找到好的解決方案</a:t>
            </a:r>
            <a:r>
              <a:rPr lang="en-US" dirty="0"/>
              <a: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Digital Annealer (DA) is a new technology inspired by quantum computing which is a hardware implementation (CMOS-based ASIC), operates at room temperature and utilizes digital circuitry for the various simulated annealing (SA) algorithm to perform complex optimization. It has superior ability to solve large and complex combinatorial optimization problems in quadratic unconstrained binary optimization (QUBO) formulation. </a:t>
            </a:r>
            <a:r>
              <a:rPr lang="en-US" altLang="zh-TW" sz="1900" dirty="0">
                <a:latin typeface="Times New Roman" panose="02020603050405020304" pitchFamily="18" charset="0"/>
                <a:ea typeface="SimSun" panose="02010600030101010101" pitchFamily="2" charset="-122"/>
              </a:rPr>
              <a:t>The third-generation DA introduces a hybrid software-hardware system capable of addressing large problems, up to 100,000 bits and fully connectivity. It </a:t>
            </a:r>
            <a:r>
              <a:rPr lang="en-US" altLang="zh-TW" sz="1900" dirty="0">
                <a:latin typeface="Times New Roman" panose="02020603050405020304" pitchFamily="18" charset="0"/>
                <a:ea typeface="新細明體" panose="02020500000000000000" pitchFamily="18" charset="-120"/>
              </a:rPr>
              <a:t>also </a:t>
            </a:r>
            <a:r>
              <a:rPr lang="en-US" altLang="zh-TW" sz="1900" dirty="0">
                <a:latin typeface="Times New Roman" panose="02020603050405020304" pitchFamily="18" charset="0"/>
                <a:ea typeface="SimSun" panose="02010600030101010101" pitchFamily="2" charset="-122"/>
              </a:rPr>
              <a:t>separates cost and penalty terms and introduces functionalities for handling one-way/two-way one-hot constraints and linear inequality constraints directly.</a:t>
            </a:r>
          </a:p>
          <a:p>
            <a:endParaRPr lang="en-US" altLang="zh-TW" sz="1900" dirty="0">
              <a:latin typeface="Times New Roman" panose="02020603050405020304" pitchFamily="18" charset="0"/>
              <a:ea typeface="SimSun" panose="02010600030101010101" pitchFamily="2" charset="-122"/>
            </a:endParaRPr>
          </a:p>
          <a:p>
            <a:endParaRPr lang="zh-TW" altLang="en-US" dirty="0"/>
          </a:p>
        </p:txBody>
      </p:sp>
      <p:sp>
        <p:nvSpPr>
          <p:cNvPr id="4" name="投影片編號版面配置區 3"/>
          <p:cNvSpPr>
            <a:spLocks noGrp="1"/>
          </p:cNvSpPr>
          <p:nvPr>
            <p:ph type="sldNum" sz="quarter" idx="5"/>
          </p:nvPr>
        </p:nvSpPr>
        <p:spPr/>
        <p:txBody>
          <a:bodyPr/>
          <a:lstStyle/>
          <a:p>
            <a:fld id="{B3C6894B-F246-4040-97C5-31882EABDF5A}" type="slidenum">
              <a:rPr lang="zh-TW" altLang="en-US" smtClean="0"/>
              <a:t>26</a:t>
            </a:fld>
            <a:endParaRPr lang="zh-TW" altLang="en-US"/>
          </a:p>
        </p:txBody>
      </p:sp>
    </p:spTree>
    <p:extLst>
      <p:ext uri="{BB962C8B-B14F-4D97-AF65-F5344CB8AC3E}">
        <p14:creationId xmlns:p14="http://schemas.microsoft.com/office/powerpoint/2010/main" val="125977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900" dirty="0">
                <a:latin typeface="Times New Roman" panose="02020603050405020304" pitchFamily="18" charset="0"/>
                <a:ea typeface="新細明體" panose="02020500000000000000" pitchFamily="18" charset="-120"/>
              </a:rPr>
              <a:t> The following figure shows the technology which DA use to find the optimal value by 1-bit inversion. By</a:t>
            </a:r>
            <a:r>
              <a:rPr lang="zh-TW" altLang="en-US" sz="1900" dirty="0">
                <a:latin typeface="Times New Roman" panose="02020603050405020304" pitchFamily="18" charset="0"/>
                <a:ea typeface="新細明體" panose="02020500000000000000" pitchFamily="18" charset="-120"/>
              </a:rPr>
              <a:t> </a:t>
            </a:r>
            <a:r>
              <a:rPr lang="en-US" altLang="zh-TW" sz="1900" dirty="0">
                <a:latin typeface="Times New Roman" panose="02020603050405020304" pitchFamily="18" charset="0"/>
                <a:ea typeface="新細明體" panose="02020500000000000000" pitchFamily="18" charset="-120"/>
              </a:rPr>
              <a:t>parallel</a:t>
            </a:r>
            <a:r>
              <a:rPr lang="zh-TW" altLang="en-US" sz="1900" dirty="0">
                <a:latin typeface="Times New Roman" panose="02020603050405020304" pitchFamily="18" charset="0"/>
                <a:ea typeface="新細明體" panose="02020500000000000000" pitchFamily="18" charset="-120"/>
              </a:rPr>
              <a:t> </a:t>
            </a:r>
            <a:r>
              <a:rPr lang="en-US" altLang="zh-TW" sz="1900" dirty="0">
                <a:latin typeface="Times New Roman" panose="02020603050405020304" pitchFamily="18" charset="0"/>
                <a:ea typeface="新細明體" panose="02020500000000000000" pitchFamily="18" charset="-120"/>
              </a:rPr>
              <a:t>computing</a:t>
            </a:r>
            <a:r>
              <a:rPr lang="zh-TW" altLang="en-US" sz="1900" dirty="0">
                <a:latin typeface="Times New Roman" panose="02020603050405020304" pitchFamily="18" charset="0"/>
                <a:ea typeface="新細明體" panose="02020500000000000000" pitchFamily="18" charset="-120"/>
              </a:rPr>
              <a:t> </a:t>
            </a:r>
            <a:r>
              <a:rPr lang="en-US" altLang="zh-TW" sz="1900" dirty="0">
                <a:latin typeface="Times New Roman" panose="02020603050405020304" pitchFamily="18" charset="0"/>
                <a:ea typeface="新細明體" panose="02020500000000000000" pitchFamily="18" charset="-120"/>
              </a:rPr>
              <a:t>in</a:t>
            </a:r>
            <a:r>
              <a:rPr lang="zh-TW" altLang="en-US" sz="1900" dirty="0">
                <a:latin typeface="Times New Roman" panose="02020603050405020304" pitchFamily="18" charset="0"/>
                <a:ea typeface="新細明體" panose="02020500000000000000" pitchFamily="18" charset="-120"/>
              </a:rPr>
              <a:t> </a:t>
            </a:r>
            <a:r>
              <a:rPr lang="en-US" altLang="zh-TW" sz="1900" dirty="0">
                <a:latin typeface="Times New Roman" panose="02020603050405020304" pitchFamily="18" charset="0"/>
                <a:ea typeface="新細明體" panose="02020500000000000000" pitchFamily="18" charset="-120"/>
              </a:rPr>
              <a:t>digital</a:t>
            </a:r>
            <a:r>
              <a:rPr lang="zh-TW" altLang="en-US" sz="1900" dirty="0">
                <a:latin typeface="Times New Roman" panose="02020603050405020304" pitchFamily="18" charset="0"/>
                <a:ea typeface="新細明體" panose="02020500000000000000" pitchFamily="18" charset="-120"/>
              </a:rPr>
              <a:t> </a:t>
            </a:r>
            <a:r>
              <a:rPr lang="en-US" altLang="zh-TW" sz="1900" dirty="0">
                <a:latin typeface="Times New Roman" panose="02020603050405020304" pitchFamily="18" charset="0"/>
                <a:ea typeface="新細明體" panose="02020500000000000000" pitchFamily="18" charset="-120"/>
              </a:rPr>
              <a:t>circuit, the optimal value and corresponding configuration can be found rapidly. It is also the technology for using the constraint one-way/two-way one-hot, that is, all zeros at the purple nodes and 1 on yellow node. </a:t>
            </a:r>
            <a:endParaRPr lang="zh-TW" altLang="en-US" dirty="0"/>
          </a:p>
        </p:txBody>
      </p:sp>
      <p:sp>
        <p:nvSpPr>
          <p:cNvPr id="4" name="投影片編號版面配置區 3"/>
          <p:cNvSpPr>
            <a:spLocks noGrp="1"/>
          </p:cNvSpPr>
          <p:nvPr>
            <p:ph type="sldNum" sz="quarter" idx="5"/>
          </p:nvPr>
        </p:nvSpPr>
        <p:spPr/>
        <p:txBody>
          <a:bodyPr/>
          <a:lstStyle/>
          <a:p>
            <a:fld id="{B3C6894B-F246-4040-97C5-31882EABDF5A}" type="slidenum">
              <a:rPr lang="zh-TW" altLang="en-US" smtClean="0"/>
              <a:t>27</a:t>
            </a:fld>
            <a:endParaRPr lang="zh-TW" altLang="en-US"/>
          </a:p>
        </p:txBody>
      </p:sp>
    </p:spTree>
    <p:extLst>
      <p:ext uri="{BB962C8B-B14F-4D97-AF65-F5344CB8AC3E}">
        <p14:creationId xmlns:p14="http://schemas.microsoft.com/office/powerpoint/2010/main" val="3688703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way for using DA is also easy. We </a:t>
            </a:r>
            <a:r>
              <a:rPr lang="en-US" altLang="zh-TW" sz="2400" dirty="0"/>
              <a:t>generate the Q matrix for QUBO and send Q to DA by </a:t>
            </a:r>
            <a:r>
              <a:rPr lang="en-US" altLang="zh-TW" sz="2400" dirty="0" err="1"/>
              <a:t>Qubo</a:t>
            </a:r>
            <a:r>
              <a:rPr lang="en-US" altLang="zh-TW" sz="2400" dirty="0"/>
              <a:t> v3 API. </a:t>
            </a:r>
            <a:r>
              <a:rPr lang="en-GB" altLang="zh-TW" sz="2400" dirty="0"/>
              <a:t>After a specific waiting time, get the solution and  </a:t>
            </a:r>
            <a:r>
              <a:rPr lang="en-US" altLang="zh-TW" sz="2400" dirty="0"/>
              <a:t>the total time required to find an optimal solution.</a:t>
            </a:r>
            <a:r>
              <a:rPr lang="zh-TW" altLang="en-US" sz="2400" dirty="0"/>
              <a:t> </a:t>
            </a:r>
            <a:r>
              <a:rPr lang="en-US" altLang="zh-TW" sz="2400" dirty="0"/>
              <a:t>In</a:t>
            </a:r>
            <a:r>
              <a:rPr lang="zh-TW" altLang="en-US" sz="2400" dirty="0"/>
              <a:t> </a:t>
            </a:r>
            <a:r>
              <a:rPr lang="en-US" altLang="zh-TW" sz="2400" dirty="0"/>
              <a:t>order</a:t>
            </a:r>
            <a:r>
              <a:rPr lang="zh-TW" altLang="en-US" sz="2400" dirty="0"/>
              <a:t> </a:t>
            </a:r>
            <a:r>
              <a:rPr lang="en-US" altLang="zh-TW" sz="2400" dirty="0"/>
              <a:t>to</a:t>
            </a:r>
            <a:r>
              <a:rPr lang="zh-TW" altLang="en-US" sz="2400" dirty="0"/>
              <a:t> </a:t>
            </a:r>
            <a:r>
              <a:rPr lang="en-US" altLang="zh-TW" sz="2400" dirty="0"/>
              <a:t>be</a:t>
            </a:r>
            <a:r>
              <a:rPr lang="zh-TW" altLang="en-US" sz="2400" dirty="0"/>
              <a:t> </a:t>
            </a:r>
            <a:r>
              <a:rPr lang="en-US" altLang="zh-TW" sz="2400" dirty="0"/>
              <a:t>fair,</a:t>
            </a:r>
            <a:r>
              <a:rPr lang="zh-TW" altLang="en-US" sz="2400" dirty="0"/>
              <a:t> </a:t>
            </a:r>
            <a:r>
              <a:rPr lang="en-US" altLang="zh-TW" sz="2400" dirty="0"/>
              <a:t>the</a:t>
            </a:r>
            <a:r>
              <a:rPr lang="zh-TW" altLang="en-US" sz="2400" dirty="0"/>
              <a:t> </a:t>
            </a:r>
            <a:r>
              <a:rPr lang="en-US" altLang="zh-TW" sz="2400" dirty="0"/>
              <a:t>following features are not used in this study: </a:t>
            </a:r>
            <a:r>
              <a:rPr lang="en-GB" altLang="zh-TW" sz="2400" dirty="0"/>
              <a:t>penalty</a:t>
            </a:r>
            <a:r>
              <a:rPr lang="zh-TW" altLang="en-US" sz="2400" dirty="0"/>
              <a:t>、</a:t>
            </a:r>
            <a:r>
              <a:rPr lang="en-US" altLang="zh-TW" sz="2400" dirty="0" err="1"/>
              <a:t>one_way_one_hot_groups</a:t>
            </a:r>
            <a:r>
              <a:rPr lang="zh-TW" altLang="en-US" sz="2400" dirty="0"/>
              <a:t>、</a:t>
            </a:r>
            <a:r>
              <a:rPr lang="en-US" altLang="zh-TW" sz="2400" dirty="0" err="1"/>
              <a:t>two_way_one_hot_groups</a:t>
            </a:r>
            <a:endParaRPr lang="en-GB" altLang="zh-TW" sz="2400" dirty="0"/>
          </a:p>
          <a:p>
            <a:endParaRPr lang="zh-TW" altLang="en-US" dirty="0"/>
          </a:p>
        </p:txBody>
      </p:sp>
      <p:sp>
        <p:nvSpPr>
          <p:cNvPr id="4" name="投影片編號版面配置區 3"/>
          <p:cNvSpPr>
            <a:spLocks noGrp="1"/>
          </p:cNvSpPr>
          <p:nvPr>
            <p:ph type="sldNum" sz="quarter" idx="5"/>
          </p:nvPr>
        </p:nvSpPr>
        <p:spPr/>
        <p:txBody>
          <a:bodyPr/>
          <a:lstStyle/>
          <a:p>
            <a:fld id="{B3C6894B-F246-4040-97C5-31882EABDF5A}" type="slidenum">
              <a:rPr lang="zh-TW" altLang="en-US" smtClean="0"/>
              <a:t>28</a:t>
            </a:fld>
            <a:endParaRPr lang="zh-TW" altLang="en-US"/>
          </a:p>
        </p:txBody>
      </p:sp>
    </p:spTree>
    <p:extLst>
      <p:ext uri="{BB962C8B-B14F-4D97-AF65-F5344CB8AC3E}">
        <p14:creationId xmlns:p14="http://schemas.microsoft.com/office/powerpoint/2010/main" val="271308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29</a:t>
            </a:fld>
            <a:endParaRPr kumimoji="1" lang="zh-TW" altLang="en-US"/>
          </a:p>
        </p:txBody>
      </p:sp>
    </p:spTree>
    <p:extLst>
      <p:ext uri="{BB962C8B-B14F-4D97-AF65-F5344CB8AC3E}">
        <p14:creationId xmlns:p14="http://schemas.microsoft.com/office/powerpoint/2010/main" val="3181595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33" indent="-171433" defTabSz="990376">
              <a:buFont typeface="Arial" panose="020B0604020202020204" pitchFamily="34" charset="0"/>
              <a:buChar char="•"/>
              <a:defRPr/>
            </a:pPr>
            <a:r>
              <a:rPr lang="en-US" altLang="zh-TW" dirty="0"/>
              <a:t>The Compal company built a quantum-inspired annealer</a:t>
            </a:r>
            <a:r>
              <a:rPr lang="zh-TW" altLang="en-US" dirty="0"/>
              <a:t> </a:t>
            </a:r>
            <a:r>
              <a:rPr lang="en-US" altLang="zh-TW" dirty="0"/>
              <a:t>called Quantix. It is a GPU annealer (GPUA) which harnesses the computation power of graphics processing units</a:t>
            </a:r>
            <a:r>
              <a:rPr lang="zh-TW" altLang="en-US" dirty="0"/>
              <a:t> </a:t>
            </a:r>
            <a:r>
              <a:rPr lang="en-US" altLang="zh-TW" dirty="0"/>
              <a:t>(GPUs) to conduct the diverse adaptive bulk search (DABS)</a:t>
            </a:r>
            <a:r>
              <a:rPr lang="zh-TW" altLang="en-US" dirty="0"/>
              <a:t> </a:t>
            </a:r>
            <a:r>
              <a:rPr lang="en-US" altLang="zh-TW" dirty="0"/>
              <a:t>solver for finding the optimal COP solution. Quantix is built</a:t>
            </a:r>
            <a:r>
              <a:rPr lang="zh-TW" altLang="en-US" dirty="0"/>
              <a:t> </a:t>
            </a:r>
            <a:r>
              <a:rPr lang="en-US" altLang="zh-TW" dirty="0"/>
              <a:t>with 20 Intel Xeon CPUs and 4 NVIDIA GV100 GPUs, each</a:t>
            </a:r>
            <a:r>
              <a:rPr lang="zh-TW" altLang="en-US" dirty="0"/>
              <a:t> </a:t>
            </a:r>
            <a:r>
              <a:rPr lang="en-US" altLang="zh-TW" dirty="0"/>
              <a:t>of which has 5120 Compute Unified Device Architecture</a:t>
            </a:r>
            <a:r>
              <a:rPr lang="zh-TW" altLang="en-US" dirty="0"/>
              <a:t> </a:t>
            </a:r>
            <a:r>
              <a:rPr lang="en-US" altLang="zh-TW" dirty="0"/>
              <a:t>(CUDA) cores.</a:t>
            </a:r>
            <a:r>
              <a:rPr lang="zh-TW" altLang="en-US" dirty="0"/>
              <a:t> </a:t>
            </a:r>
            <a:endParaRPr lang="en-US" altLang="zh-TW" dirty="0"/>
          </a:p>
          <a:p>
            <a:pPr marL="171433" indent="-171433" defTabSz="990376">
              <a:buFont typeface="Arial" panose="020B0604020202020204" pitchFamily="34" charset="0"/>
              <a:buChar char="•"/>
              <a:defRPr/>
            </a:pPr>
            <a:r>
              <a:rPr lang="en-US" altLang="zh-TW" dirty="0"/>
              <a:t>The DABS concept is proposed in [7], of which framework</a:t>
            </a:r>
            <a:r>
              <a:rPr lang="zh-TW" altLang="en-US" dirty="0"/>
              <a:t> </a:t>
            </a:r>
            <a:r>
              <a:rPr lang="en-US" altLang="zh-TW" dirty="0"/>
              <a:t>is depicted in Figure 5. As shown in Figure 5, the DABS</a:t>
            </a:r>
            <a:r>
              <a:rPr lang="zh-TW" altLang="en-US" dirty="0"/>
              <a:t> </a:t>
            </a:r>
            <a:r>
              <a:rPr lang="en-US" altLang="zh-TW" dirty="0"/>
              <a:t>framework is based on CPUs and GPUs. It has multiple</a:t>
            </a:r>
            <a:r>
              <a:rPr lang="zh-TW" altLang="en-US" dirty="0"/>
              <a:t> </a:t>
            </a:r>
            <a:r>
              <a:rPr lang="en-US" altLang="zh-TW" dirty="0"/>
              <a:t>solution pools maintained by a host run on CPUs. Each</a:t>
            </a:r>
            <a:r>
              <a:rPr lang="zh-TW" altLang="en-US" dirty="0"/>
              <a:t> </a:t>
            </a:r>
            <a:r>
              <a:rPr lang="en-US" altLang="zh-TW" dirty="0"/>
              <a:t>solution pool is associated with a GPU and contains entries to</a:t>
            </a:r>
            <a:r>
              <a:rPr lang="zh-TW" altLang="en-US" dirty="0"/>
              <a:t> </a:t>
            </a:r>
            <a:r>
              <a:rPr lang="en-US" altLang="zh-TW" dirty="0"/>
              <a:t>keep information of good solutions returned by the GPU. An</a:t>
            </a:r>
            <a:r>
              <a:rPr lang="zh-TW" altLang="en-US" dirty="0"/>
              <a:t> </a:t>
            </a:r>
            <a:r>
              <a:rPr lang="en-US" altLang="zh-TW" dirty="0"/>
              <a:t>entry in the solution pool contains the solution (or solution vector), energy,</a:t>
            </a:r>
            <a:r>
              <a:rPr lang="zh-TW" altLang="en-US" dirty="0"/>
              <a:t> </a:t>
            </a:r>
            <a:r>
              <a:rPr lang="en-US" altLang="zh-TW" dirty="0"/>
              <a:t>search algorithm, and genetic operation.</a:t>
            </a:r>
          </a:p>
          <a:p>
            <a:pPr marL="171433" indent="-171433" defTabSz="990376">
              <a:buFont typeface="Arial" panose="020B0604020202020204" pitchFamily="34" charset="0"/>
              <a:buChar char="•"/>
              <a:defRPr/>
            </a:pPr>
            <a:r>
              <a:rPr lang="en-US" altLang="zh-TW" dirty="0"/>
              <a:t>Based on Open Multi-Processing (OpenMP) threads, the host CPUs perform genetic algorithm operations (GAOs) on selected solutions from a solution pool or multiple solution pools to generate so-called target solutions to be sent to GPUs. Based on the received target solutions, local search algorithms (LSAs) are executed by GPUs, each with multiple CUDA blocks of numerous CUDA threads that operate concurrently.</a:t>
            </a:r>
          </a:p>
          <a:p>
            <a:pPr marL="171433" indent="-171433" defTabSz="990376">
              <a:buFont typeface="Arial" panose="020B0604020202020204" pitchFamily="34" charset="0"/>
              <a:buChar char="•"/>
              <a:defRPr/>
            </a:pPr>
            <a:r>
              <a:rPr lang="en-US" altLang="zh-TW" dirty="0"/>
              <a:t>The DABS aims to increase the diversity of GAOs and LSAs. It offers five distinct LSAs, namely </a:t>
            </a:r>
            <a:r>
              <a:rPr lang="en-US" altLang="zh-TW" dirty="0" err="1"/>
              <a:t>MaxMin</a:t>
            </a:r>
            <a:r>
              <a:rPr lang="en-US" altLang="zh-TW" dirty="0"/>
              <a:t>, </a:t>
            </a:r>
            <a:r>
              <a:rPr lang="en-US" altLang="zh-TW" dirty="0" err="1"/>
              <a:t>CyclicMin</a:t>
            </a:r>
            <a:r>
              <a:rPr lang="en-US" altLang="zh-TW" dirty="0"/>
              <a:t>, </a:t>
            </a:r>
            <a:r>
              <a:rPr lang="en-US" altLang="zh-TW" dirty="0" err="1"/>
              <a:t>RandomMin</a:t>
            </a:r>
            <a:r>
              <a:rPr lang="en-US" altLang="zh-TW" dirty="0"/>
              <a:t>, </a:t>
            </a:r>
            <a:r>
              <a:rPr lang="en-US" altLang="zh-TW" dirty="0" err="1"/>
              <a:t>PositiveMin</a:t>
            </a:r>
            <a:r>
              <a:rPr lang="en-US" altLang="zh-TW" dirty="0"/>
              <a:t>, and </a:t>
            </a:r>
            <a:r>
              <a:rPr lang="en-US" altLang="zh-TW" dirty="0" err="1"/>
              <a:t>TwoNeighbor</a:t>
            </a:r>
            <a:r>
              <a:rPr lang="en-US" altLang="zh-TW" dirty="0"/>
              <a:t>.</a:t>
            </a:r>
          </a:p>
          <a:p>
            <a:pPr marL="171433" indent="-171433" defTabSz="990376">
              <a:buFont typeface="Arial" panose="020B0604020202020204" pitchFamily="34" charset="0"/>
              <a:buChar char="•"/>
              <a:defRPr/>
            </a:pPr>
            <a:r>
              <a:rPr lang="en-US" altLang="zh-TW" dirty="0"/>
              <a:t>Each LSA iteratively flips bits in a solution to explore the</a:t>
            </a:r>
            <a:r>
              <a:rPr lang="zh-TW" altLang="en-US" dirty="0"/>
              <a:t> </a:t>
            </a:r>
            <a:r>
              <a:rPr lang="en-US" altLang="zh-TW" dirty="0"/>
              <a:t>solution space for improving solutions. During the execution</a:t>
            </a:r>
            <a:r>
              <a:rPr lang="zh-TW" altLang="en-US" dirty="0"/>
              <a:t> </a:t>
            </a:r>
            <a:r>
              <a:rPr lang="en-US" altLang="zh-TW" dirty="0"/>
              <a:t>of DABS, LSAs that yield better solutions are prioritized</a:t>
            </a:r>
            <a:r>
              <a:rPr lang="zh-TW" altLang="en-US" dirty="0"/>
              <a:t> </a:t>
            </a:r>
            <a:r>
              <a:rPr lang="en-US" altLang="zh-TW" dirty="0"/>
              <a:t>for more frequent execution. The DABS also offers eight</a:t>
            </a:r>
            <a:r>
              <a:rPr lang="zh-TW" altLang="en-US" dirty="0"/>
              <a:t> </a:t>
            </a:r>
            <a:r>
              <a:rPr lang="en-US" altLang="zh-TW" dirty="0"/>
              <a:t>different GAOs, including Mutation, Crossover, </a:t>
            </a:r>
            <a:r>
              <a:rPr lang="en-US" altLang="zh-TW" dirty="0" err="1"/>
              <a:t>Xrossover</a:t>
            </a:r>
            <a:r>
              <a:rPr lang="en-US" altLang="zh-TW" dirty="0"/>
              <a:t>,</a:t>
            </a:r>
            <a:r>
              <a:rPr lang="zh-TW" altLang="en-US" dirty="0"/>
              <a:t> </a:t>
            </a:r>
            <a:r>
              <a:rPr lang="en-US" altLang="zh-TW" dirty="0"/>
              <a:t>Zero, One, </a:t>
            </a:r>
            <a:r>
              <a:rPr lang="en-US" altLang="zh-TW" dirty="0" err="1"/>
              <a:t>IntervalZero</a:t>
            </a:r>
            <a:r>
              <a:rPr lang="en-US" altLang="zh-TW" dirty="0"/>
              <a:t>, Best, and Random. Similar to LSAs,</a:t>
            </a:r>
            <a:r>
              <a:rPr lang="zh-TW" altLang="en-US" dirty="0"/>
              <a:t> </a:t>
            </a:r>
            <a:r>
              <a:rPr lang="en-US" altLang="zh-TW" dirty="0"/>
              <a:t>the GAOs leading to better solutions are executed more</a:t>
            </a:r>
            <a:r>
              <a:rPr lang="zh-TW" altLang="en-US" dirty="0"/>
              <a:t> </a:t>
            </a:r>
            <a:r>
              <a:rPr lang="en-US" altLang="zh-TW" dirty="0"/>
              <a:t>frequently than others. </a:t>
            </a:r>
            <a:br>
              <a:rPr lang="en-US" altLang="zh-TW" dirty="0"/>
            </a:br>
            <a:br>
              <a:rPr lang="en-US" altLang="zh-TW" dirty="0"/>
            </a:br>
            <a:endParaRPr kumimoji="1" lang="en-US" altLang="zh-TW" dirty="0"/>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30</a:t>
            </a:fld>
            <a:endParaRPr kumimoji="1" lang="zh-TW" altLang="en-US"/>
          </a:p>
        </p:txBody>
      </p:sp>
    </p:spTree>
    <p:extLst>
      <p:ext uri="{BB962C8B-B14F-4D97-AF65-F5344CB8AC3E}">
        <p14:creationId xmlns:p14="http://schemas.microsoft.com/office/powerpoint/2010/main" val="2219376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ahoma"/>
                <a:ea typeface="Tahoma"/>
                <a:cs typeface="Tahoma"/>
                <a:sym typeface="Tahoma"/>
              </a:rPr>
              <a:t>32</a:t>
            </a:fld>
            <a:endParaRPr sz="1200" b="0" i="0" u="none" strike="noStrike" cap="none">
              <a:solidFill>
                <a:schemeClr val="dk1"/>
              </a:solidFill>
              <a:latin typeface="Tahoma"/>
              <a:ea typeface="Tahoma"/>
              <a:cs typeface="Tahoma"/>
              <a:sym typeface="Tahoma"/>
            </a:endParaRPr>
          </a:p>
        </p:txBody>
      </p:sp>
      <p:sp>
        <p:nvSpPr>
          <p:cNvPr id="121" name="Google Shape;12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2586738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99706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1ae507eafb_0_4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11ae507eafb_0_44: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SzPts val="1100"/>
            </a:pPr>
            <a:endParaRPr dirty="0"/>
          </a:p>
        </p:txBody>
      </p:sp>
    </p:spTree>
    <p:extLst>
      <p:ext uri="{BB962C8B-B14F-4D97-AF65-F5344CB8AC3E}">
        <p14:creationId xmlns:p14="http://schemas.microsoft.com/office/powerpoint/2010/main" val="2696268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6b98fb4557_7_16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16b98fb4557_7_160: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a:buClr>
                <a:srgbClr val="000000"/>
              </a:buClr>
              <a:buSzPts val="1100"/>
            </a:pPr>
            <a:endParaRPr/>
          </a:p>
        </p:txBody>
      </p:sp>
    </p:spTree>
    <p:extLst>
      <p:ext uri="{BB962C8B-B14F-4D97-AF65-F5344CB8AC3E}">
        <p14:creationId xmlns:p14="http://schemas.microsoft.com/office/powerpoint/2010/main" val="290336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溫度 </a:t>
            </a:r>
            <a:r>
              <a:rPr lang="en-US" altLang="zh-TW" b="1" dirty="0"/>
              <a:t>T </a:t>
            </a:r>
            <a:r>
              <a:rPr lang="zh-TW" altLang="en-US" b="1" dirty="0"/>
              <a:t>越高</a:t>
            </a:r>
            <a:r>
              <a:rPr lang="zh-TW" altLang="en-US" dirty="0"/>
              <a:t> → 越容易接受壞解，探索性強，有助於跳出局部最佳。</a:t>
            </a:r>
          </a:p>
          <a:p>
            <a:r>
              <a:rPr lang="el-GR" altLang="zh-TW" b="1" dirty="0"/>
              <a:t>Δ</a:t>
            </a:r>
            <a:r>
              <a:rPr lang="en-US" altLang="zh-TW" b="1" dirty="0"/>
              <a:t>E </a:t>
            </a:r>
            <a:r>
              <a:rPr lang="zh-TW" altLang="en-US" b="1" dirty="0"/>
              <a:t>越小</a:t>
            </a:r>
            <a:r>
              <a:rPr lang="zh-TW" altLang="en-US" dirty="0"/>
              <a:t> → 壞解「不太壞」，比較可能被接受。</a:t>
            </a:r>
          </a:p>
          <a:p>
            <a:r>
              <a:rPr lang="el-GR" altLang="zh-TW" b="1" dirty="0"/>
              <a:t>Δ</a:t>
            </a:r>
            <a:r>
              <a:rPr lang="en-US" altLang="zh-TW" b="1" dirty="0"/>
              <a:t>E </a:t>
            </a:r>
            <a:r>
              <a:rPr lang="zh-TW" altLang="en-US" b="1" dirty="0"/>
              <a:t>大 且 </a:t>
            </a:r>
            <a:r>
              <a:rPr lang="en-US" altLang="zh-TW" b="1" dirty="0"/>
              <a:t>T </a:t>
            </a:r>
            <a:r>
              <a:rPr lang="zh-TW" altLang="en-US" b="1" dirty="0"/>
              <a:t>低</a:t>
            </a:r>
            <a:r>
              <a:rPr lang="zh-TW" altLang="en-US" dirty="0"/>
              <a:t> → 幾乎不會接受壞解，變成像 </a:t>
            </a:r>
            <a:r>
              <a:rPr lang="en-US" altLang="zh-TW" dirty="0"/>
              <a:t>Hill Climbing</a:t>
            </a:r>
            <a:r>
              <a:rPr lang="zh-TW" altLang="en-US" dirty="0"/>
              <a:t>。</a:t>
            </a:r>
          </a:p>
          <a:p>
            <a:endParaRPr lang="zh-TW" altLang="en-US" dirty="0"/>
          </a:p>
          <a:p>
            <a:endParaRPr lang="zh-TW" altLang="en-US" dirty="0"/>
          </a:p>
        </p:txBody>
      </p:sp>
    </p:spTree>
    <p:extLst>
      <p:ext uri="{BB962C8B-B14F-4D97-AF65-F5344CB8AC3E}">
        <p14:creationId xmlns:p14="http://schemas.microsoft.com/office/powerpoint/2010/main" val="1328363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22d0c7dce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122d0c7dceb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6b98fb455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g16b98fb4557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6b98fb4557_7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16b98fb4557_7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2176bbb18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12176bbb184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3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48</a:t>
            </a:fld>
            <a:endParaRPr kumimoji="1" lang="zh-TW" altLang="en-US"/>
          </a:p>
        </p:txBody>
      </p:sp>
    </p:spTree>
    <p:extLst>
      <p:ext uri="{BB962C8B-B14F-4D97-AF65-F5344CB8AC3E}">
        <p14:creationId xmlns:p14="http://schemas.microsoft.com/office/powerpoint/2010/main" val="3962842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因為是模擬的事實上也許沒有 </a:t>
            </a:r>
            <a:r>
              <a:rPr kumimoji="1" lang="en-US" altLang="zh-TW" dirty="0"/>
              <a:t>Connectivity </a:t>
            </a:r>
            <a:r>
              <a:rPr kumimoji="1" lang="zh-TW" altLang="en-US" dirty="0"/>
              <a:t>的問題</a:t>
            </a:r>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50</a:t>
            </a:fld>
            <a:endParaRPr kumimoji="1" lang="zh-TW" altLang="en-US"/>
          </a:p>
        </p:txBody>
      </p:sp>
    </p:spTree>
    <p:extLst>
      <p:ext uri="{BB962C8B-B14F-4D97-AF65-F5344CB8AC3E}">
        <p14:creationId xmlns:p14="http://schemas.microsoft.com/office/powerpoint/2010/main" val="1673267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0b70956f60_16_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0b70956f60_16_7:notes"/>
          <p:cNvSpPr txBox="1">
            <a:spLocks noGrp="1"/>
          </p:cNvSpPr>
          <p:nvPr>
            <p:ph type="body" idx="1"/>
          </p:nvPr>
        </p:nvSpPr>
        <p:spPr>
          <a:xfrm>
            <a:off x="679927" y="4716661"/>
            <a:ext cx="5439410" cy="4468416"/>
          </a:xfrm>
          <a:prstGeom prst="rect">
            <a:avLst/>
          </a:prstGeom>
        </p:spPr>
        <p:txBody>
          <a:bodyPr spcFirstLastPara="1" wrap="square" lIns="91419" tIns="91419" rIns="91419" bIns="91419" anchor="t" anchorCtr="0">
            <a:noAutofit/>
          </a:bodyPr>
          <a:lstStyle/>
          <a:p>
            <a:pPr marL="0" indent="0">
              <a:buNone/>
            </a:pPr>
            <a:endParaRPr/>
          </a:p>
        </p:txBody>
      </p:sp>
    </p:spTree>
    <p:extLst>
      <p:ext uri="{BB962C8B-B14F-4D97-AF65-F5344CB8AC3E}">
        <p14:creationId xmlns:p14="http://schemas.microsoft.com/office/powerpoint/2010/main" val="210217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063953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Simulated Annealing</a:t>
            </a:r>
            <a:r>
              <a:rPr lang="zh-TW" altLang="en-US" b="1" dirty="0"/>
              <a:t>（模擬退火）是一種用來解決組合最佳化問題</a:t>
            </a:r>
            <a:r>
              <a:rPr lang="zh-TW" altLang="en-US" dirty="0"/>
              <a:t>的隨機化啟發式演算法。靈感來自**金屬退火（</a:t>
            </a:r>
            <a:r>
              <a:rPr lang="en-US" altLang="zh-TW" dirty="0"/>
              <a:t>Annealing</a:t>
            </a:r>
            <a:r>
              <a:rPr lang="zh-TW" altLang="en-US" dirty="0"/>
              <a:t>）**過程：</a:t>
            </a:r>
          </a:p>
          <a:p>
            <a:r>
              <a:rPr lang="zh-TW" altLang="en-US" dirty="0"/>
              <a:t>❝金屬加熱到高溫後再緩慢冷卻，能使晶體結構趨於穩定，避免陷入不良結構。❞</a:t>
            </a:r>
            <a:br>
              <a:rPr lang="zh-TW" altLang="en-US" dirty="0"/>
            </a:br>
            <a:r>
              <a:rPr lang="zh-TW" altLang="en-US" dirty="0"/>
              <a:t>❝模擬退火則是透過「高溫亂跳、低溫穩定」的方式，尋找全域最小值。❞</a:t>
            </a:r>
          </a:p>
          <a:p>
            <a:endParaRPr lang="zh-TW" altLang="en-US" dirty="0"/>
          </a:p>
        </p:txBody>
      </p:sp>
    </p:spTree>
    <p:extLst>
      <p:ext uri="{BB962C8B-B14F-4D97-AF65-F5344CB8AC3E}">
        <p14:creationId xmlns:p14="http://schemas.microsoft.com/office/powerpoint/2010/main" val="551512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zh-TW" b="0" dirty="0"/>
                  <a:t>The process is </a:t>
                </a:r>
                <a:r>
                  <a:rPr kumimoji="1" lang="en-US" altLang="zh-TW" dirty="0"/>
                  <a:t>fit with Blotzman distribution, gives the probabiltity that a system will be in a new state. </a:t>
                </a:r>
                <a14:m>
                  <m:oMath xmlns:m="http://schemas.openxmlformats.org/officeDocument/2006/math">
                    <m:sSup>
                      <m:sSupPr>
                        <m:ctrlPr>
                          <a:rPr kumimoji="1" lang="en-US" altLang="zh-TW" b="0" i="1" smtClean="0">
                            <a:latin typeface="Cambria Math" panose="02040503050406030204" pitchFamily="18" charset="0"/>
                          </a:rPr>
                        </m:ctrlPr>
                      </m:sSupPr>
                      <m:e>
                        <m:r>
                          <a:rPr kumimoji="1" lang="en-US" altLang="zh-TW" b="0" i="1" smtClean="0">
                            <a:latin typeface="Cambria Math" panose="02040503050406030204" pitchFamily="18" charset="0"/>
                          </a:rPr>
                          <m:t>𝑃</m:t>
                        </m:r>
                        <m:d>
                          <m:dPr>
                            <m:ctrlPr>
                              <a:rPr kumimoji="1" lang="en-US" altLang="zh-TW" b="0" i="1" smtClean="0">
                                <a:latin typeface="Cambria Math" panose="02040503050406030204" pitchFamily="18" charset="0"/>
                              </a:rPr>
                            </m:ctrlPr>
                          </m:dPr>
                          <m:e>
                            <m:r>
                              <m:rPr>
                                <m:sty m:val="p"/>
                              </m:rPr>
                              <a:rPr kumimoji="1" lang="en-US" altLang="zh-TW" b="0" i="0" smtClean="0">
                                <a:latin typeface="Cambria Math" panose="02040503050406030204" pitchFamily="18" charset="0"/>
                              </a:rPr>
                              <m:t>Δ</m:t>
                            </m:r>
                            <m:r>
                              <a:rPr kumimoji="1" lang="en-US" altLang="zh-TW" b="0" i="1" smtClean="0">
                                <a:latin typeface="Cambria Math" panose="02040503050406030204" pitchFamily="18" charset="0"/>
                              </a:rPr>
                              <m:t>𝐸</m:t>
                            </m:r>
                          </m:e>
                        </m:d>
                        <m:r>
                          <a:rPr kumimoji="1" lang="en-US" altLang="zh-TW" i="1">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rPr>
                          <m:t>𝑒</m:t>
                        </m:r>
                      </m:e>
                      <m:sup>
                        <m:r>
                          <a:rPr kumimoji="1" lang="en-US" altLang="zh-TW" b="0" i="1" smtClean="0">
                            <a:latin typeface="Cambria Math" panose="02040503050406030204" pitchFamily="18" charset="0"/>
                          </a:rPr>
                          <m:t>−</m:t>
                        </m:r>
                        <m:f>
                          <m:fPr>
                            <m:ctrlPr>
                              <a:rPr kumimoji="1" lang="en-US" altLang="zh-TW" b="0" i="1" smtClean="0">
                                <a:latin typeface="Cambria Math" panose="02040503050406030204" pitchFamily="18" charset="0"/>
                              </a:rPr>
                            </m:ctrlPr>
                          </m:fPr>
                          <m:num>
                            <m:r>
                              <m:rPr>
                                <m:sty m:val="p"/>
                              </m:rPr>
                              <a:rPr kumimoji="1" lang="en-US" altLang="zh-TW" b="0" i="0" smtClean="0">
                                <a:latin typeface="Cambria Math" panose="02040503050406030204" pitchFamily="18" charset="0"/>
                              </a:rPr>
                              <m:t>Δ</m:t>
                            </m:r>
                            <m:r>
                              <a:rPr kumimoji="1" lang="en-US" altLang="zh-TW" b="0" i="1" smtClean="0">
                                <a:latin typeface="Cambria Math" panose="02040503050406030204" pitchFamily="18" charset="0"/>
                              </a:rPr>
                              <m:t>𝐸</m:t>
                            </m:r>
                          </m:num>
                          <m:den>
                            <m:r>
                              <a:rPr kumimoji="1" lang="en-US" altLang="zh-TW" b="0" i="1" smtClean="0">
                                <a:latin typeface="Cambria Math" panose="02040503050406030204" pitchFamily="18" charset="0"/>
                              </a:rPr>
                              <m:t>𝑘𝑇</m:t>
                            </m:r>
                          </m:den>
                        </m:f>
                      </m:sup>
                    </m:sSup>
                  </m:oMath>
                </a14:m>
                <a:r>
                  <a:rPr kumimoji="1" lang="en-US" altLang="zh-TW" dirty="0"/>
                  <a:t> </a:t>
                </a:r>
              </a:p>
              <a:p>
                <a:r>
                  <a:rPr lang="zh-TW" altLang="en-US" b="1" dirty="0"/>
                  <a:t>溫度 </a:t>
                </a:r>
                <a:r>
                  <a:rPr lang="en-US" altLang="zh-TW" b="1" dirty="0"/>
                  <a:t>T </a:t>
                </a:r>
                <a:r>
                  <a:rPr lang="zh-TW" altLang="en-US" b="1" dirty="0"/>
                  <a:t>越高</a:t>
                </a:r>
                <a:r>
                  <a:rPr lang="zh-TW" altLang="en-US" dirty="0"/>
                  <a:t> → 越容易接受壞解，探索性強，有助於跳出局部最佳。</a:t>
                </a:r>
              </a:p>
              <a:p>
                <a:r>
                  <a:rPr lang="el-GR" altLang="zh-TW" b="1" dirty="0"/>
                  <a:t>Δ</a:t>
                </a:r>
                <a:r>
                  <a:rPr lang="en-US" altLang="zh-TW" b="1" dirty="0"/>
                  <a:t>E </a:t>
                </a:r>
                <a:r>
                  <a:rPr lang="zh-TW" altLang="en-US" b="1" dirty="0"/>
                  <a:t>越小</a:t>
                </a:r>
                <a:r>
                  <a:rPr lang="zh-TW" altLang="en-US" dirty="0"/>
                  <a:t> → 壞解「不太壞」，比較可能被接受。</a:t>
                </a:r>
              </a:p>
              <a:p>
                <a:r>
                  <a:rPr lang="el-GR" altLang="zh-TW" b="1" dirty="0"/>
                  <a:t>Δ</a:t>
                </a:r>
                <a:r>
                  <a:rPr lang="en-US" altLang="zh-TW" b="1" dirty="0"/>
                  <a:t>E </a:t>
                </a:r>
                <a:r>
                  <a:rPr lang="zh-TW" altLang="en-US" b="1" dirty="0"/>
                  <a:t>大 且 </a:t>
                </a:r>
                <a:r>
                  <a:rPr lang="en-US" altLang="zh-TW" b="1" dirty="0"/>
                  <a:t>T </a:t>
                </a:r>
                <a:r>
                  <a:rPr lang="zh-TW" altLang="en-US" b="1" dirty="0"/>
                  <a:t>低</a:t>
                </a:r>
                <a:r>
                  <a:rPr lang="zh-TW" altLang="en-US" dirty="0"/>
                  <a:t> → 幾乎不會接受壞解，變成像 </a:t>
                </a:r>
                <a:r>
                  <a:rPr lang="en-US" altLang="zh-TW" dirty="0"/>
                  <a:t>Hill Climbing</a:t>
                </a:r>
                <a:r>
                  <a:rPr lang="zh-TW" alt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1" lang="en-US" altLang="zh-TW" dirty="0"/>
              </a:p>
              <a:p>
                <a:endParaRPr lang="zh-TW" altLang="en-US" dirty="0"/>
              </a:p>
            </p:txBody>
          </p:sp>
        </mc:Choice>
        <mc:Fallback xmlns="">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1" lang="en-US" altLang="zh-TW" b="0" dirty="0"/>
                  <a:t>The process is </a:t>
                </a:r>
                <a:r>
                  <a:rPr kumimoji="1" lang="en-US" altLang="zh-TW" dirty="0"/>
                  <a:t>fit with Blotzman distribution, gives the probabiltity that a system will be in a new state. </a:t>
                </a:r>
                <a:r>
                  <a:rPr kumimoji="1" lang="en-US" altLang="zh-TW" b="0" i="0">
                    <a:latin typeface="Cambria Math" panose="02040503050406030204" pitchFamily="18" charset="0"/>
                  </a:rPr>
                  <a:t>〖𝑃(Δ𝐸)</a:t>
                </a:r>
                <a:r>
                  <a:rPr kumimoji="1" lang="en-US" altLang="zh-TW" i="0">
                    <a:latin typeface="Cambria Math" panose="02040503050406030204" pitchFamily="18" charset="0"/>
                    <a:ea typeface="Cambria Math" panose="02040503050406030204" pitchFamily="18" charset="0"/>
                  </a:rPr>
                  <a:t>∝</a:t>
                </a:r>
                <a:r>
                  <a:rPr kumimoji="1" lang="en-US" altLang="zh-TW" b="0" i="0">
                    <a:latin typeface="Cambria Math" panose="02040503050406030204" pitchFamily="18" charset="0"/>
                  </a:rPr>
                  <a:t>𝑒〗^(−Δ𝐸/𝑘𝑇)</a:t>
                </a:r>
                <a:r>
                  <a:rPr kumimoji="1" lang="en-US" altLang="zh-TW" dirty="0"/>
                  <a:t> </a:t>
                </a:r>
              </a:p>
              <a:p>
                <a:r>
                  <a:rPr lang="zh-TW" altLang="en-US" b="1" dirty="0"/>
                  <a:t>溫度 </a:t>
                </a:r>
                <a:r>
                  <a:rPr lang="en-US" altLang="zh-TW" b="1" dirty="0"/>
                  <a:t>T </a:t>
                </a:r>
                <a:r>
                  <a:rPr lang="zh-TW" altLang="en-US" b="1" dirty="0"/>
                  <a:t>越高</a:t>
                </a:r>
                <a:r>
                  <a:rPr lang="zh-TW" altLang="en-US" dirty="0"/>
                  <a:t> → 越容易接受壞解，探索性強，有助於跳出局部最佳。</a:t>
                </a:r>
              </a:p>
              <a:p>
                <a:r>
                  <a:rPr lang="el-GR" altLang="zh-TW" b="1" dirty="0"/>
                  <a:t>Δ</a:t>
                </a:r>
                <a:r>
                  <a:rPr lang="en-US" altLang="zh-TW" b="1" dirty="0"/>
                  <a:t>E </a:t>
                </a:r>
                <a:r>
                  <a:rPr lang="zh-TW" altLang="en-US" b="1" dirty="0"/>
                  <a:t>越小</a:t>
                </a:r>
                <a:r>
                  <a:rPr lang="zh-TW" altLang="en-US" dirty="0"/>
                  <a:t> → 壞解「不太壞」，比較可能被接受。</a:t>
                </a:r>
              </a:p>
              <a:p>
                <a:r>
                  <a:rPr lang="el-GR" altLang="zh-TW" b="1" dirty="0"/>
                  <a:t>Δ</a:t>
                </a:r>
                <a:r>
                  <a:rPr lang="en-US" altLang="zh-TW" b="1" dirty="0"/>
                  <a:t>E </a:t>
                </a:r>
                <a:r>
                  <a:rPr lang="zh-TW" altLang="en-US" b="1" dirty="0"/>
                  <a:t>大 且 </a:t>
                </a:r>
                <a:r>
                  <a:rPr lang="en-US" altLang="zh-TW" b="1" dirty="0"/>
                  <a:t>T </a:t>
                </a:r>
                <a:r>
                  <a:rPr lang="zh-TW" altLang="en-US" b="1" dirty="0"/>
                  <a:t>低</a:t>
                </a:r>
                <a:r>
                  <a:rPr lang="zh-TW" altLang="en-US" dirty="0"/>
                  <a:t> → 幾乎不會接受壞解，變成像 </a:t>
                </a:r>
                <a:r>
                  <a:rPr lang="en-US" altLang="zh-TW" dirty="0"/>
                  <a:t>Hill Climbing</a:t>
                </a:r>
                <a:r>
                  <a:rPr lang="zh-TW" alt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1" lang="en-US" altLang="zh-TW" dirty="0"/>
              </a:p>
              <a:p>
                <a:endParaRPr lang="zh-TW" altLang="en-US" dirty="0"/>
              </a:p>
            </p:txBody>
          </p:sp>
        </mc:Fallback>
      </mc:AlternateContent>
    </p:spTree>
    <p:extLst>
      <p:ext uri="{BB962C8B-B14F-4D97-AF65-F5344CB8AC3E}">
        <p14:creationId xmlns:p14="http://schemas.microsoft.com/office/powerpoint/2010/main" val="2064322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  Kirkpatrick,  C.D.  </a:t>
            </a:r>
            <a:r>
              <a:rPr lang="en-US" altLang="zh-TW" dirty="0" err="1"/>
              <a:t>Gelatt</a:t>
            </a:r>
            <a:r>
              <a:rPr lang="en-US" altLang="zh-TW" dirty="0"/>
              <a:t>  and  M.P.  </a:t>
            </a:r>
            <a:r>
              <a:rPr lang="en-US" altLang="zh-TW" dirty="0" err="1"/>
              <a:t>Vecchi</a:t>
            </a:r>
            <a:r>
              <a:rPr lang="en-US" altLang="zh-TW" dirty="0"/>
              <a:t>,  Optimization  by  simulated  annealing,  Science  220  (1983) 671-680. </a:t>
            </a:r>
          </a:p>
          <a:p>
            <a:r>
              <a:rPr lang="en-US" altLang="zh-TW" sz="1100" b="0" i="0" u="none" strike="noStrike" cap="none" dirty="0">
                <a:solidFill>
                  <a:srgbClr val="000000"/>
                </a:solidFill>
                <a:effectLst/>
                <a:latin typeface="Arial"/>
                <a:ea typeface="Arial"/>
                <a:cs typeface="Arial"/>
                <a:sym typeface="Arial"/>
              </a:rPr>
              <a:t>In 1983, this approach was used by Kirkpatrick, </a:t>
            </a:r>
            <a:r>
              <a:rPr lang="en-US" altLang="zh-TW" sz="1100" b="0" i="0" u="none" strike="noStrike" cap="none" dirty="0" err="1">
                <a:solidFill>
                  <a:srgbClr val="000000"/>
                </a:solidFill>
                <a:effectLst/>
                <a:latin typeface="Arial"/>
                <a:ea typeface="Arial"/>
                <a:cs typeface="Arial"/>
                <a:sym typeface="Arial"/>
              </a:rPr>
              <a:t>Gelatt</a:t>
            </a:r>
            <a:r>
              <a:rPr lang="en-US" altLang="zh-TW" sz="1100" b="0" i="0" u="none" strike="noStrike" cap="none" dirty="0">
                <a:solidFill>
                  <a:srgbClr val="000000"/>
                </a:solidFill>
                <a:effectLst/>
                <a:latin typeface="Arial"/>
                <a:ea typeface="Arial"/>
                <a:cs typeface="Arial"/>
                <a:sym typeface="Arial"/>
              </a:rPr>
              <a:t> Jr., and </a:t>
            </a:r>
            <a:r>
              <a:rPr lang="en-US" altLang="zh-TW" sz="1100" b="0" i="0" u="none" strike="noStrike" cap="none" dirty="0" err="1">
                <a:solidFill>
                  <a:srgbClr val="000000"/>
                </a:solidFill>
                <a:effectLst/>
                <a:latin typeface="Arial"/>
                <a:ea typeface="Arial"/>
                <a:cs typeface="Arial"/>
                <a:sym typeface="Arial"/>
              </a:rPr>
              <a:t>Vecchi</a:t>
            </a:r>
            <a:r>
              <a:rPr lang="en-US" altLang="zh-TW" sz="1100" b="0" i="0" u="none" strike="noStrike" cap="none" baseline="30000" dirty="0">
                <a:solidFill>
                  <a:srgbClr val="000000"/>
                </a:solidFill>
                <a:effectLst/>
                <a:latin typeface="Arial"/>
                <a:ea typeface="Arial"/>
                <a:cs typeface="Arial"/>
                <a:sym typeface="Arial"/>
                <a:hlinkClick r:id="rId3"/>
              </a:rPr>
              <a:t>[6]</a:t>
            </a:r>
            <a:r>
              <a:rPr lang="en-US" altLang="zh-TW" sz="1100" b="0" i="0" u="none" strike="noStrike" cap="none" dirty="0">
                <a:solidFill>
                  <a:srgbClr val="000000"/>
                </a:solidFill>
                <a:effectLst/>
                <a:latin typeface="Arial"/>
                <a:ea typeface="Arial"/>
                <a:cs typeface="Arial"/>
                <a:sym typeface="Arial"/>
              </a:rPr>
              <a:t> for a solution of the </a:t>
            </a:r>
            <a:r>
              <a:rPr lang="en-US" altLang="zh-TW" sz="1100" b="0" i="0" u="none" strike="noStrike" cap="none" dirty="0">
                <a:solidFill>
                  <a:srgbClr val="000000"/>
                </a:solidFill>
                <a:effectLst/>
                <a:latin typeface="Arial"/>
                <a:ea typeface="Arial"/>
                <a:cs typeface="Arial"/>
                <a:sym typeface="Arial"/>
                <a:hlinkClick r:id="rId4"/>
              </a:rPr>
              <a:t>traveling salesman problem</a:t>
            </a:r>
            <a:r>
              <a:rPr lang="en-US" altLang="zh-TW" sz="1100" b="0" i="0" u="none" strike="noStrike" cap="none" dirty="0">
                <a:solidFill>
                  <a:srgbClr val="000000"/>
                </a:solidFill>
                <a:effectLst/>
                <a:latin typeface="Arial"/>
                <a:ea typeface="Arial"/>
                <a:cs typeface="Arial"/>
                <a:sym typeface="Arial"/>
              </a:rPr>
              <a:t>. They also proposed its current name, simulated annealing.</a:t>
            </a:r>
            <a:endParaRPr lang="en-US" altLang="zh-TW" dirty="0"/>
          </a:p>
          <a:p>
            <a:r>
              <a:rPr lang="en-US" altLang="zh-TW" b="1" dirty="0" err="1"/>
              <a:t>1953Metropolis</a:t>
            </a:r>
            <a:r>
              <a:rPr lang="en-US" altLang="zh-TW" b="1" dirty="0"/>
              <a:t> et al.</a:t>
            </a:r>
            <a:r>
              <a:rPr lang="zh-TW" altLang="en-US" dirty="0"/>
              <a:t>（洛斯阿拉莫斯）提出模擬熱平衡的 </a:t>
            </a:r>
            <a:r>
              <a:rPr lang="en-US" altLang="zh-TW" dirty="0"/>
              <a:t>Metropolis </a:t>
            </a:r>
            <a:r>
              <a:rPr lang="zh-TW" altLang="en-US" dirty="0"/>
              <a:t>演算法，為 </a:t>
            </a:r>
            <a:r>
              <a:rPr lang="en-US" altLang="zh-TW" dirty="0"/>
              <a:t>SA </a:t>
            </a:r>
            <a:r>
              <a:rPr lang="zh-TW" altLang="en-US" dirty="0"/>
              <a:t>提供接受機率的數學基礎</a:t>
            </a:r>
            <a:r>
              <a:rPr lang="en-US" altLang="zh-TW" i="1" dirty="0"/>
              <a:t>Equation of state calculations by fast computing machines</a:t>
            </a:r>
            <a:r>
              <a:rPr lang="en-US" altLang="zh-TW" dirty="0"/>
              <a:t>, J. Chem. Phys.</a:t>
            </a:r>
          </a:p>
          <a:p>
            <a:r>
              <a:rPr lang="en-US" altLang="zh-TW" b="1" dirty="0" err="1"/>
              <a:t>1983S</a:t>
            </a:r>
            <a:r>
              <a:rPr lang="en-US" altLang="zh-TW" b="1" dirty="0"/>
              <a:t>. Kirkpatrick, C. D. </a:t>
            </a:r>
            <a:r>
              <a:rPr lang="en-US" altLang="zh-TW" b="1" dirty="0" err="1"/>
              <a:t>Gelatt</a:t>
            </a:r>
            <a:r>
              <a:rPr lang="en-US" altLang="zh-TW" b="1" dirty="0"/>
              <a:t>, M. P. </a:t>
            </a:r>
            <a:r>
              <a:rPr lang="en-US" altLang="zh-TW" b="1" dirty="0" err="1"/>
              <a:t>Vecchi</a:t>
            </a:r>
            <a:r>
              <a:rPr lang="zh-TW" altLang="en-US" dirty="0"/>
              <a:t>（貝爾實驗室）將退火原理首次引入</a:t>
            </a:r>
            <a:r>
              <a:rPr lang="zh-TW" altLang="en-US" b="1" dirty="0"/>
              <a:t>組合最佳化問題</a:t>
            </a:r>
            <a:r>
              <a:rPr lang="zh-TW" altLang="en-US" dirty="0"/>
              <a:t>，發展成 </a:t>
            </a:r>
            <a:r>
              <a:rPr lang="en-US" altLang="zh-TW" dirty="0"/>
              <a:t>Simulated Annealing</a:t>
            </a:r>
            <a:r>
              <a:rPr lang="zh-TW" altLang="en-US" b="1" dirty="0"/>
              <a:t>經典文獻</a:t>
            </a:r>
            <a:r>
              <a:rPr lang="zh-TW" altLang="en-US" dirty="0"/>
              <a:t>：</a:t>
            </a:r>
            <a:r>
              <a:rPr lang="en-US" altLang="zh-TW" i="1" dirty="0"/>
              <a:t>Optimization by Simulated Annealing</a:t>
            </a:r>
            <a:r>
              <a:rPr lang="en-US" altLang="zh-TW" dirty="0"/>
              <a:t>, Science</a:t>
            </a:r>
          </a:p>
          <a:p>
            <a:r>
              <a:rPr lang="en-US" altLang="zh-TW" b="1" dirty="0" err="1"/>
              <a:t>1985Geman</a:t>
            </a:r>
            <a:r>
              <a:rPr lang="en-US" altLang="zh-TW" b="1" dirty="0"/>
              <a:t> &amp; </a:t>
            </a:r>
            <a:r>
              <a:rPr lang="en-US" altLang="zh-TW" b="1" dirty="0" err="1"/>
              <a:t>Geman</a:t>
            </a:r>
            <a:r>
              <a:rPr lang="zh-TW" altLang="en-US" dirty="0"/>
              <a:t>提出在對數冷卻下，</a:t>
            </a:r>
            <a:r>
              <a:rPr lang="en-US" altLang="zh-TW" dirty="0"/>
              <a:t>SA </a:t>
            </a:r>
            <a:r>
              <a:rPr lang="zh-TW" altLang="en-US" dirty="0"/>
              <a:t>保證收斂至全域最小解（理論性質）</a:t>
            </a:r>
            <a:r>
              <a:rPr lang="en-US" altLang="zh-TW" i="1" dirty="0"/>
              <a:t>Stochastic relaxation, Gibbs distributions, and the Bayesian restoration of images</a:t>
            </a:r>
            <a:r>
              <a:rPr lang="en-US" altLang="zh-TW" dirty="0"/>
              <a:t>, </a:t>
            </a:r>
            <a:r>
              <a:rPr lang="en-US" altLang="zh-TW" dirty="0" err="1"/>
              <a:t>PAMI</a:t>
            </a:r>
            <a:r>
              <a:rPr lang="en-US" altLang="zh-TW" b="1" dirty="0" err="1"/>
              <a:t>1987</a:t>
            </a:r>
            <a:r>
              <a:rPr lang="en-US" altLang="zh-TW" dirty="0" err="1"/>
              <a:t>Aarts</a:t>
            </a:r>
            <a:r>
              <a:rPr lang="en-US" altLang="zh-TW" dirty="0"/>
              <a:t> &amp; </a:t>
            </a:r>
            <a:r>
              <a:rPr lang="en-US" altLang="zh-TW" dirty="0" err="1"/>
              <a:t>Korst</a:t>
            </a:r>
            <a:r>
              <a:rPr lang="zh-TW" altLang="en-US" dirty="0"/>
              <a:t>發展成系統性演算法框架，提出溫度策略與理論分析</a:t>
            </a:r>
            <a:r>
              <a:rPr lang="en-US" altLang="zh-TW" i="1" dirty="0"/>
              <a:t>Simulated Annealing and Boltzmann Machines</a:t>
            </a:r>
            <a:r>
              <a:rPr lang="en-US" altLang="zh-TW" dirty="0"/>
              <a:t>, Wiley</a:t>
            </a:r>
          </a:p>
          <a:p>
            <a:r>
              <a:rPr lang="en-US" altLang="zh-TW" b="1" dirty="0" err="1"/>
              <a:t>1990s</a:t>
            </a:r>
            <a:r>
              <a:rPr lang="zh-TW" altLang="en-US" dirty="0"/>
              <a:t>多篇研究將 </a:t>
            </a:r>
            <a:r>
              <a:rPr lang="en-US" altLang="zh-TW" dirty="0"/>
              <a:t>SA </a:t>
            </a:r>
            <a:r>
              <a:rPr lang="zh-TW" altLang="en-US" dirty="0"/>
              <a:t>應用於 </a:t>
            </a:r>
            <a:r>
              <a:rPr lang="en-US" altLang="zh-TW" dirty="0"/>
              <a:t>TSP</a:t>
            </a:r>
            <a:r>
              <a:rPr lang="zh-TW" altLang="en-US" dirty="0"/>
              <a:t>、</a:t>
            </a:r>
            <a:r>
              <a:rPr lang="en-US" altLang="zh-TW" dirty="0"/>
              <a:t>VLSI </a:t>
            </a:r>
            <a:r>
              <a:rPr lang="zh-TW" altLang="en-US" dirty="0"/>
              <a:t>設計、排程等經典 </a:t>
            </a:r>
            <a:r>
              <a:rPr lang="en-US" altLang="zh-TW" dirty="0"/>
              <a:t>NP </a:t>
            </a:r>
            <a:r>
              <a:rPr lang="zh-TW" altLang="en-US" dirty="0"/>
              <a:t>問題</a:t>
            </a:r>
            <a:r>
              <a:rPr lang="en-US" altLang="zh-TW" dirty="0"/>
              <a:t>—</a:t>
            </a:r>
          </a:p>
          <a:p>
            <a:pPr marL="158750" indent="0">
              <a:buNone/>
            </a:pPr>
            <a:r>
              <a:rPr lang="zh-TW" altLang="en-US" b="1" dirty="0"/>
              <a:t>三、</a:t>
            </a:r>
            <a:r>
              <a:rPr lang="en-US" altLang="zh-TW" b="1" dirty="0"/>
              <a:t>Metropolis </a:t>
            </a:r>
            <a:r>
              <a:rPr lang="zh-TW" altLang="en-US" b="1" dirty="0"/>
              <a:t>演算法（</a:t>
            </a:r>
            <a:r>
              <a:rPr lang="en-US" altLang="zh-TW" b="1" dirty="0"/>
              <a:t>1953</a:t>
            </a:r>
            <a:r>
              <a:rPr lang="zh-TW" altLang="en-US" b="1" dirty="0"/>
              <a:t>）</a:t>
            </a:r>
          </a:p>
          <a:p>
            <a:pPr marL="158750" indent="0">
              <a:buNone/>
            </a:pPr>
            <a:r>
              <a:rPr lang="zh-TW" altLang="en-US" dirty="0"/>
              <a:t>這是 </a:t>
            </a:r>
            <a:r>
              <a:rPr lang="en-US" altLang="zh-TW" dirty="0"/>
              <a:t>SA </a:t>
            </a:r>
            <a:r>
              <a:rPr lang="zh-TW" altLang="en-US" dirty="0"/>
              <a:t>的核心原型，其基本步驟如下：</a:t>
            </a:r>
          </a:p>
          <a:p>
            <a:pPr marL="158750" indent="0">
              <a:buNone/>
            </a:pPr>
            <a:r>
              <a:rPr lang="zh-TW" altLang="en-US" dirty="0"/>
              <a:t>給定初始狀態 </a:t>
            </a:r>
            <a:r>
              <a:rPr lang="en-US" altLang="zh-TW" dirty="0"/>
              <a:t>x </a:t>
            </a:r>
            <a:r>
              <a:rPr lang="zh-TW" altLang="en-US" dirty="0"/>
              <a:t>和能量 </a:t>
            </a:r>
            <a:r>
              <a:rPr lang="en-US" altLang="zh-TW" dirty="0"/>
              <a:t>E(x)E(x)E(x)</a:t>
            </a:r>
          </a:p>
          <a:p>
            <a:pPr marL="158750" indent="0">
              <a:buNone/>
            </a:pPr>
            <a:r>
              <a:rPr lang="zh-TW" altLang="en-US" dirty="0"/>
              <a:t>隨機產生新狀態 </a:t>
            </a:r>
            <a:r>
              <a:rPr lang="en-US" altLang="zh-TW" dirty="0"/>
              <a:t>x′</a:t>
            </a:r>
          </a:p>
          <a:p>
            <a:pPr marL="158750" indent="0">
              <a:buNone/>
            </a:pPr>
            <a:r>
              <a:rPr lang="zh-TW" altLang="en-US" dirty="0"/>
              <a:t>若 </a:t>
            </a:r>
            <a:r>
              <a:rPr lang="el-GR" altLang="zh-TW" dirty="0"/>
              <a:t>Δ</a:t>
            </a:r>
            <a:r>
              <a:rPr lang="en-US" altLang="zh-TW" dirty="0"/>
              <a:t>E=E(x′)−E(x)&lt;0</a:t>
            </a:r>
            <a:r>
              <a:rPr lang="zh-TW" altLang="en-US" dirty="0"/>
              <a:t>，接受</a:t>
            </a:r>
          </a:p>
          <a:p>
            <a:pPr marL="158750" indent="0">
              <a:buNone/>
            </a:pPr>
            <a:r>
              <a:rPr lang="zh-TW" altLang="en-US" dirty="0"/>
              <a:t>否則以機率 </a:t>
            </a:r>
            <a:r>
              <a:rPr lang="en-US" altLang="zh-TW" dirty="0"/>
              <a:t>e^(−</a:t>
            </a:r>
            <a:r>
              <a:rPr lang="el-GR" altLang="zh-TW" dirty="0"/>
              <a:t>Δ</a:t>
            </a:r>
            <a:r>
              <a:rPr lang="en-US" altLang="zh-TW" dirty="0"/>
              <a:t>E/T)</a:t>
            </a:r>
            <a:r>
              <a:rPr lang="zh-TW" altLang="en-US" dirty="0"/>
              <a:t>接受壞解</a:t>
            </a:r>
          </a:p>
          <a:p>
            <a:r>
              <a:rPr lang="zh-TW" altLang="en-US" dirty="0"/>
              <a:t>此機制後來直接應用於 </a:t>
            </a:r>
            <a:r>
              <a:rPr lang="en-US" altLang="zh-TW" dirty="0"/>
              <a:t>SA </a:t>
            </a:r>
            <a:r>
              <a:rPr lang="zh-TW" altLang="en-US" dirty="0"/>
              <a:t>中控制解的接受與跳躍。</a:t>
            </a:r>
            <a:endParaRPr lang="en-US" altLang="zh-TW" dirty="0"/>
          </a:p>
          <a:p>
            <a:pPr marL="158750" indent="0">
              <a:buNone/>
            </a:pPr>
            <a:r>
              <a:rPr lang="zh-TW" altLang="en-US" b="1" dirty="0"/>
              <a:t>五、經典文獻摘要</a:t>
            </a:r>
          </a:p>
          <a:p>
            <a:pPr marL="158750" indent="0">
              <a:buNone/>
            </a:pPr>
            <a:r>
              <a:rPr lang="zh-TW" altLang="en-US" b="1" dirty="0"/>
              <a:t>🔸</a:t>
            </a:r>
            <a:r>
              <a:rPr lang="en-US" altLang="zh-TW" b="1" dirty="0"/>
              <a:t>Kirkpatrick et al., Science, 1983</a:t>
            </a:r>
          </a:p>
          <a:p>
            <a:r>
              <a:rPr lang="en-US" altLang="zh-TW" b="1" dirty="0"/>
              <a:t>Title:</a:t>
            </a:r>
            <a:r>
              <a:rPr lang="en-US" altLang="zh-TW" dirty="0"/>
              <a:t> </a:t>
            </a:r>
            <a:r>
              <a:rPr lang="en-US" altLang="zh-TW" i="1" dirty="0"/>
              <a:t>Optimization by Simulated Annealing</a:t>
            </a:r>
            <a:endParaRPr lang="en-US" altLang="zh-TW" dirty="0"/>
          </a:p>
          <a:p>
            <a:r>
              <a:rPr lang="en-US" altLang="zh-TW" dirty="0"/>
              <a:t>SA </a:t>
            </a:r>
            <a:r>
              <a:rPr lang="zh-TW" altLang="en-US" dirty="0"/>
              <a:t>首次被提出為「通用組合最佳化」方法</a:t>
            </a:r>
          </a:p>
          <a:p>
            <a:r>
              <a:rPr lang="zh-TW" altLang="en-US" dirty="0"/>
              <a:t>實驗驗證：</a:t>
            </a:r>
            <a:r>
              <a:rPr lang="en-US" altLang="zh-TW" dirty="0"/>
              <a:t>TSP</a:t>
            </a:r>
            <a:r>
              <a:rPr lang="zh-TW" altLang="en-US" dirty="0"/>
              <a:t>、電路布局問題</a:t>
            </a:r>
          </a:p>
          <a:p>
            <a:r>
              <a:rPr lang="zh-TW" altLang="en-US" dirty="0"/>
              <a:t>提出幾何降溫策略 </a:t>
            </a:r>
            <a:r>
              <a:rPr lang="en-US" altLang="zh-TW" dirty="0"/>
              <a:t>T_{</a:t>
            </a:r>
            <a:r>
              <a:rPr lang="en-US" altLang="zh-TW" dirty="0" err="1"/>
              <a:t>k+1</a:t>
            </a:r>
            <a:r>
              <a:rPr lang="en-US" altLang="zh-TW" dirty="0"/>
              <a:t>}=</a:t>
            </a:r>
            <a:r>
              <a:rPr lang="el-GR" altLang="zh-TW" dirty="0"/>
              <a:t>α</a:t>
            </a:r>
            <a:r>
              <a:rPr lang="en-US" altLang="zh-TW" dirty="0" err="1"/>
              <a:t>T_k</a:t>
            </a:r>
            <a:r>
              <a:rPr lang="en-US" altLang="zh-TW" dirty="0"/>
              <a:t>​</a:t>
            </a:r>
          </a:p>
          <a:p>
            <a:pPr marL="158750" indent="0">
              <a:buNone/>
            </a:pPr>
            <a:r>
              <a:rPr lang="zh-TW" altLang="en-US" b="1" dirty="0"/>
              <a:t>🔸 </a:t>
            </a:r>
            <a:r>
              <a:rPr lang="en-US" altLang="zh-TW" b="1" dirty="0" err="1"/>
              <a:t>Geman</a:t>
            </a:r>
            <a:r>
              <a:rPr lang="en-US" altLang="zh-TW" b="1" dirty="0"/>
              <a:t> &amp; </a:t>
            </a:r>
            <a:r>
              <a:rPr lang="en-US" altLang="zh-TW" b="1" dirty="0" err="1"/>
              <a:t>Geman</a:t>
            </a:r>
            <a:r>
              <a:rPr lang="en-US" altLang="zh-TW" b="1" dirty="0"/>
              <a:t>, 1984–85</a:t>
            </a:r>
          </a:p>
          <a:p>
            <a:r>
              <a:rPr lang="zh-TW" altLang="en-US" dirty="0"/>
              <a:t>從機率角度證明：</a:t>
            </a:r>
          </a:p>
          <a:p>
            <a:r>
              <a:rPr lang="zh-TW" altLang="en-US" dirty="0"/>
              <a:t>若溫度下降為 </a:t>
            </a:r>
            <a:r>
              <a:rPr lang="en-US" altLang="zh-TW" dirty="0"/>
              <a:t>T(t)∝ \frac{1}{\log(t)}T(t)​</a:t>
            </a:r>
            <a:r>
              <a:rPr lang="zh-TW" altLang="en-US" dirty="0"/>
              <a:t>，則收斂至 </a:t>
            </a:r>
            <a:r>
              <a:rPr lang="en-US" altLang="zh-TW" dirty="0"/>
              <a:t>global minimum</a:t>
            </a:r>
          </a:p>
          <a:p>
            <a:r>
              <a:rPr lang="zh-TW" altLang="en-US" dirty="0"/>
              <a:t>提供了</a:t>
            </a:r>
            <a:r>
              <a:rPr lang="en-US" altLang="zh-TW" b="1" dirty="0"/>
              <a:t>SA </a:t>
            </a:r>
            <a:r>
              <a:rPr lang="zh-TW" altLang="en-US" b="1" dirty="0"/>
              <a:t>收斂性的數學保證</a:t>
            </a:r>
            <a:br>
              <a:rPr lang="en-US" altLang="zh-TW" b="1" dirty="0"/>
            </a:br>
            <a:r>
              <a:rPr lang="en-US" altLang="zh-TW" b="1" dirty="0"/>
              <a:t>1953	Metropolis et al.</a:t>
            </a:r>
            <a:r>
              <a:rPr lang="zh-TW" altLang="en-US" b="1" dirty="0"/>
              <a:t>（洛斯阿拉莫斯）	提出模擬熱平衡的 </a:t>
            </a:r>
            <a:r>
              <a:rPr lang="en-US" altLang="zh-TW" b="1" dirty="0"/>
              <a:t>Metropolis </a:t>
            </a:r>
            <a:r>
              <a:rPr lang="zh-TW" altLang="en-US" b="1" dirty="0"/>
              <a:t>演算法，為 </a:t>
            </a:r>
            <a:r>
              <a:rPr lang="en-US" altLang="zh-TW" b="1" dirty="0"/>
              <a:t>SA </a:t>
            </a:r>
            <a:r>
              <a:rPr lang="zh-TW" altLang="en-US" b="1" dirty="0"/>
              <a:t>提供接受機率的數學基礎	</a:t>
            </a:r>
            <a:r>
              <a:rPr lang="en-US" altLang="zh-TW" b="1" dirty="0"/>
              <a:t>Equation of state calculations by fast computing machines, J. Chem. Phys.</a:t>
            </a:r>
          </a:p>
          <a:p>
            <a:r>
              <a:rPr lang="en-US" altLang="zh-TW" b="1" dirty="0"/>
              <a:t>1983	S. Kirkpatrick, C. D. </a:t>
            </a:r>
            <a:r>
              <a:rPr lang="en-US" altLang="zh-TW" b="1" dirty="0" err="1"/>
              <a:t>Gelatt</a:t>
            </a:r>
            <a:r>
              <a:rPr lang="en-US" altLang="zh-TW" b="1" dirty="0"/>
              <a:t>, M. P. </a:t>
            </a:r>
            <a:r>
              <a:rPr lang="en-US" altLang="zh-TW" b="1" dirty="0" err="1"/>
              <a:t>Vecchi</a:t>
            </a:r>
            <a:r>
              <a:rPr lang="zh-TW" altLang="en-US" b="1" dirty="0"/>
              <a:t>（貝爾實驗室）	將退火原理首次引入組合最佳化問題，發展成 </a:t>
            </a:r>
            <a:r>
              <a:rPr lang="en-US" altLang="zh-TW" b="1" dirty="0"/>
              <a:t>Simulated Annealing	</a:t>
            </a:r>
            <a:r>
              <a:rPr lang="zh-TW" altLang="en-US" b="1" dirty="0"/>
              <a:t>經典文獻：</a:t>
            </a:r>
            <a:r>
              <a:rPr lang="en-US" altLang="zh-TW" b="1" dirty="0"/>
              <a:t>Optimization by Simulated Annealing, Science</a:t>
            </a:r>
          </a:p>
          <a:p>
            <a:r>
              <a:rPr lang="en-US" altLang="zh-TW" b="1" dirty="0"/>
              <a:t>1985	</a:t>
            </a:r>
            <a:r>
              <a:rPr lang="en-US" altLang="zh-TW" b="1" dirty="0" err="1"/>
              <a:t>Geman</a:t>
            </a:r>
            <a:r>
              <a:rPr lang="en-US" altLang="zh-TW" b="1" dirty="0"/>
              <a:t> &amp; </a:t>
            </a:r>
            <a:r>
              <a:rPr lang="en-US" altLang="zh-TW" b="1" dirty="0" err="1"/>
              <a:t>Geman</a:t>
            </a:r>
            <a:r>
              <a:rPr lang="en-US" altLang="zh-TW" b="1" dirty="0"/>
              <a:t>	</a:t>
            </a:r>
            <a:r>
              <a:rPr lang="zh-TW" altLang="en-US" b="1" dirty="0"/>
              <a:t>提出在對數冷卻下，</a:t>
            </a:r>
            <a:r>
              <a:rPr lang="en-US" altLang="zh-TW" b="1" dirty="0"/>
              <a:t>SA </a:t>
            </a:r>
            <a:r>
              <a:rPr lang="zh-TW" altLang="en-US" b="1" dirty="0"/>
              <a:t>保證收斂至全域最小解（理論性質）	</a:t>
            </a:r>
            <a:r>
              <a:rPr lang="en-US" altLang="zh-TW" b="1" dirty="0"/>
              <a:t>Stochastic relaxation, Gibbs distributions, and the Bayesian restoration of images, </a:t>
            </a:r>
            <a:r>
              <a:rPr lang="en-US" altLang="zh-TW" b="1" dirty="0" err="1"/>
              <a:t>PAMI</a:t>
            </a:r>
            <a:endParaRPr lang="en-US" altLang="zh-TW" b="1" dirty="0"/>
          </a:p>
          <a:p>
            <a:r>
              <a:rPr lang="en-US" altLang="zh-TW" b="1" dirty="0"/>
              <a:t>1987	</a:t>
            </a:r>
            <a:r>
              <a:rPr lang="en-US" altLang="zh-TW" b="1" dirty="0" err="1"/>
              <a:t>Aarts</a:t>
            </a:r>
            <a:r>
              <a:rPr lang="en-US" altLang="zh-TW" b="1" dirty="0"/>
              <a:t> &amp; </a:t>
            </a:r>
            <a:r>
              <a:rPr lang="en-US" altLang="zh-TW" b="1" dirty="0" err="1"/>
              <a:t>Korst</a:t>
            </a:r>
            <a:r>
              <a:rPr lang="en-US" altLang="zh-TW" b="1" dirty="0"/>
              <a:t>	</a:t>
            </a:r>
            <a:r>
              <a:rPr lang="zh-TW" altLang="en-US" b="1" dirty="0"/>
              <a:t>發展成系統性演算法框架，提出溫度策略與理論分析	</a:t>
            </a:r>
            <a:r>
              <a:rPr lang="en-US" altLang="zh-TW" b="1" dirty="0"/>
              <a:t>Simulated Annealing and Boltzmann Machines, Wiley</a:t>
            </a:r>
          </a:p>
          <a:p>
            <a:r>
              <a:rPr lang="en-US" altLang="zh-TW" b="1" dirty="0" err="1"/>
              <a:t>1990s</a:t>
            </a:r>
            <a:r>
              <a:rPr lang="en-US" altLang="zh-TW" b="1" dirty="0"/>
              <a:t>	</a:t>
            </a:r>
            <a:r>
              <a:rPr lang="zh-TW" altLang="en-US" b="1" dirty="0"/>
              <a:t>多篇研究將 </a:t>
            </a:r>
            <a:r>
              <a:rPr lang="en-US" altLang="zh-TW" b="1" dirty="0"/>
              <a:t>SA </a:t>
            </a:r>
            <a:r>
              <a:rPr lang="zh-TW" altLang="en-US" b="1" dirty="0"/>
              <a:t>應用於 </a:t>
            </a:r>
            <a:r>
              <a:rPr lang="en-US" altLang="zh-TW" b="1" dirty="0"/>
              <a:t>TSP</a:t>
            </a:r>
            <a:r>
              <a:rPr lang="zh-TW" altLang="en-US" b="1" dirty="0"/>
              <a:t>、</a:t>
            </a:r>
            <a:r>
              <a:rPr lang="en-US" altLang="zh-TW" b="1" dirty="0"/>
              <a:t>VLSI </a:t>
            </a:r>
            <a:r>
              <a:rPr lang="zh-TW" altLang="en-US" b="1" dirty="0"/>
              <a:t>設計、排程等經典 </a:t>
            </a:r>
            <a:r>
              <a:rPr lang="en-US" altLang="zh-TW" b="1" dirty="0"/>
              <a:t>NP </a:t>
            </a:r>
            <a:r>
              <a:rPr lang="zh-TW" altLang="en-US" b="1" dirty="0"/>
              <a:t>問題	</a:t>
            </a:r>
            <a:r>
              <a:rPr lang="en-US" altLang="zh-TW" b="1" dirty="0"/>
              <a:t>—</a:t>
            </a:r>
          </a:p>
          <a:p>
            <a:endParaRPr lang="en-US" altLang="zh-TW" b="1" dirty="0"/>
          </a:p>
          <a:p>
            <a:r>
              <a:rPr lang="en-US" altLang="zh-TW" sz="1100" b="0" i="0" u="none" strike="noStrike" cap="none" dirty="0">
                <a:solidFill>
                  <a:srgbClr val="000000"/>
                </a:solidFill>
                <a:effectLst/>
                <a:latin typeface="Arial"/>
                <a:ea typeface="Arial"/>
                <a:cs typeface="Arial"/>
                <a:sym typeface="Arial"/>
              </a:rPr>
              <a:t>The term "quantum annealing" was first proposed in 1988 by B. </a:t>
            </a:r>
            <a:r>
              <a:rPr lang="en-US" altLang="zh-TW" sz="1100" b="0" i="0" u="none" strike="noStrike" cap="none" dirty="0" err="1">
                <a:solidFill>
                  <a:srgbClr val="000000"/>
                </a:solidFill>
                <a:effectLst/>
                <a:latin typeface="Arial"/>
                <a:ea typeface="Arial"/>
                <a:cs typeface="Arial"/>
                <a:sym typeface="Arial"/>
              </a:rPr>
              <a:t>Apolloni</a:t>
            </a:r>
            <a:r>
              <a:rPr lang="en-US" altLang="zh-TW" sz="1100" b="0" i="0" u="none" strike="noStrike" cap="none" dirty="0">
                <a:solidFill>
                  <a:srgbClr val="000000"/>
                </a:solidFill>
                <a:effectLst/>
                <a:latin typeface="Arial"/>
                <a:ea typeface="Arial"/>
                <a:cs typeface="Arial"/>
                <a:sym typeface="Arial"/>
              </a:rPr>
              <a:t>, N. </a:t>
            </a:r>
            <a:r>
              <a:rPr lang="en-US" altLang="zh-TW" sz="1100" b="0" i="0" u="none" strike="noStrike" cap="none" dirty="0" err="1">
                <a:solidFill>
                  <a:srgbClr val="000000"/>
                </a:solidFill>
                <a:effectLst/>
                <a:latin typeface="Arial"/>
                <a:ea typeface="Arial"/>
                <a:cs typeface="Arial"/>
                <a:sym typeface="Arial"/>
              </a:rPr>
              <a:t>Cesa</a:t>
            </a:r>
            <a:r>
              <a:rPr lang="en-US" altLang="zh-TW" sz="1100" b="0" i="0" u="none" strike="noStrike" cap="none" dirty="0">
                <a:solidFill>
                  <a:srgbClr val="000000"/>
                </a:solidFill>
                <a:effectLst/>
                <a:latin typeface="Arial"/>
                <a:ea typeface="Arial"/>
                <a:cs typeface="Arial"/>
                <a:sym typeface="Arial"/>
              </a:rPr>
              <a:t> Bianchi and D. De Falco as a quantum-inspired classical algorithm.</a:t>
            </a:r>
            <a:r>
              <a:rPr lang="en-US" altLang="zh-TW" sz="1100" b="0" i="0" u="none" strike="noStrike" cap="none" baseline="30000" dirty="0">
                <a:solidFill>
                  <a:srgbClr val="000000"/>
                </a:solidFill>
                <a:effectLst/>
                <a:latin typeface="Arial"/>
                <a:ea typeface="Arial"/>
                <a:cs typeface="Arial"/>
                <a:sym typeface="Arial"/>
                <a:hlinkClick r:id="rId5"/>
              </a:rPr>
              <a:t>[2]</a:t>
            </a:r>
            <a:r>
              <a:rPr lang="en-US" altLang="zh-TW" sz="1100" b="0" i="0" u="none" strike="noStrike" cap="none" baseline="30000" dirty="0">
                <a:solidFill>
                  <a:srgbClr val="000000"/>
                </a:solidFill>
                <a:effectLst/>
                <a:latin typeface="Arial"/>
                <a:ea typeface="Arial"/>
                <a:cs typeface="Arial"/>
                <a:sym typeface="Arial"/>
                <a:hlinkClick r:id="rId6"/>
              </a:rPr>
              <a:t>[3]</a:t>
            </a:r>
            <a:r>
              <a:rPr lang="en-US" altLang="zh-TW" sz="1100" b="0" i="0" u="none" strike="noStrike" cap="none" dirty="0">
                <a:solidFill>
                  <a:srgbClr val="000000"/>
                </a:solidFill>
                <a:effectLst/>
                <a:latin typeface="Arial"/>
                <a:ea typeface="Arial"/>
                <a:cs typeface="Arial"/>
                <a:sym typeface="Arial"/>
              </a:rPr>
              <a:t> It was formulated in its present form by T. </a:t>
            </a:r>
            <a:r>
              <a:rPr lang="en-US" altLang="zh-TW" sz="1100" b="0" i="0" u="none" strike="noStrike" cap="none" dirty="0" err="1">
                <a:solidFill>
                  <a:srgbClr val="000000"/>
                </a:solidFill>
                <a:effectLst/>
                <a:latin typeface="Arial"/>
                <a:ea typeface="Arial"/>
                <a:cs typeface="Arial"/>
                <a:sym typeface="Arial"/>
              </a:rPr>
              <a:t>Kadowaki</a:t>
            </a:r>
            <a:r>
              <a:rPr lang="en-US" altLang="zh-TW" sz="1100" b="0" i="0" u="none" strike="noStrike" cap="none" dirty="0">
                <a:solidFill>
                  <a:srgbClr val="000000"/>
                </a:solidFill>
                <a:effectLst/>
                <a:latin typeface="Arial"/>
                <a:ea typeface="Arial"/>
                <a:cs typeface="Arial"/>
                <a:sym typeface="Arial"/>
              </a:rPr>
              <a:t> and H. </a:t>
            </a:r>
            <a:r>
              <a:rPr lang="en-US" altLang="zh-TW" sz="1100" b="0" i="0" u="none" strike="noStrike" cap="none" dirty="0" err="1">
                <a:solidFill>
                  <a:srgbClr val="000000"/>
                </a:solidFill>
                <a:effectLst/>
                <a:latin typeface="Arial"/>
                <a:ea typeface="Arial"/>
                <a:cs typeface="Arial"/>
                <a:sym typeface="Arial"/>
              </a:rPr>
              <a:t>Nishimori</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hlinkClick r:id="rId7" tooltip="ja:西森秀稔"/>
              </a:rPr>
              <a:t>ja</a:t>
            </a:r>
            <a:r>
              <a:rPr lang="en-US" altLang="zh-TW" sz="1100" b="0" i="0" u="none" strike="noStrike" cap="none" dirty="0">
                <a:solidFill>
                  <a:srgbClr val="000000"/>
                </a:solidFill>
                <a:effectLst/>
                <a:latin typeface="Arial"/>
                <a:ea typeface="Arial"/>
                <a:cs typeface="Arial"/>
                <a:sym typeface="Arial"/>
              </a:rPr>
              <a:t>) in 1998,</a:t>
            </a:r>
            <a:r>
              <a:rPr lang="en-US" altLang="zh-TW" sz="1100" b="0" i="0" u="none" strike="noStrike" cap="none" baseline="30000" dirty="0">
                <a:solidFill>
                  <a:srgbClr val="000000"/>
                </a:solidFill>
                <a:effectLst/>
                <a:latin typeface="Arial"/>
                <a:ea typeface="Arial"/>
                <a:cs typeface="Arial"/>
                <a:sym typeface="Arial"/>
                <a:hlinkClick r:id="rId8"/>
              </a:rPr>
              <a:t>[4]</a:t>
            </a:r>
            <a:r>
              <a:rPr lang="en-US" altLang="zh-TW" sz="1100" b="0" i="0" u="none" strike="noStrike" cap="none" dirty="0">
                <a:solidFill>
                  <a:srgbClr val="000000"/>
                </a:solidFill>
                <a:effectLst/>
                <a:latin typeface="Arial"/>
                <a:ea typeface="Arial"/>
                <a:cs typeface="Arial"/>
                <a:sym typeface="Arial"/>
              </a:rPr>
              <a:t> though an imaginary-time variant without quantum coherence had been discussed by A. B. </a:t>
            </a:r>
            <a:r>
              <a:rPr lang="en-US" altLang="zh-TW" sz="1100" b="0" i="0" u="none" strike="noStrike" cap="none" dirty="0" err="1">
                <a:solidFill>
                  <a:srgbClr val="000000"/>
                </a:solidFill>
                <a:effectLst/>
                <a:latin typeface="Arial"/>
                <a:ea typeface="Arial"/>
                <a:cs typeface="Arial"/>
                <a:sym typeface="Arial"/>
              </a:rPr>
              <a:t>Finnila</a:t>
            </a:r>
            <a:r>
              <a:rPr lang="en-US" altLang="zh-TW" sz="1100" b="0" i="0" u="none" strike="noStrike" cap="none" dirty="0">
                <a:solidFill>
                  <a:srgbClr val="000000"/>
                </a:solidFill>
                <a:effectLst/>
                <a:latin typeface="Arial"/>
                <a:ea typeface="Arial"/>
                <a:cs typeface="Arial"/>
                <a:sym typeface="Arial"/>
              </a:rPr>
              <a:t>, M. A. Gomez, C. </a:t>
            </a:r>
            <a:r>
              <a:rPr lang="en-US" altLang="zh-TW" sz="1100" b="0" i="0" u="none" strike="noStrike" cap="none" dirty="0" err="1">
                <a:solidFill>
                  <a:srgbClr val="000000"/>
                </a:solidFill>
                <a:effectLst/>
                <a:latin typeface="Arial"/>
                <a:ea typeface="Arial"/>
                <a:cs typeface="Arial"/>
                <a:sym typeface="Arial"/>
              </a:rPr>
              <a:t>Sebenik</a:t>
            </a:r>
            <a:r>
              <a:rPr lang="en-US" altLang="zh-TW" sz="1100" b="0" i="0" u="none" strike="noStrike" cap="none" dirty="0">
                <a:solidFill>
                  <a:srgbClr val="000000"/>
                </a:solidFill>
                <a:effectLst/>
                <a:latin typeface="Arial"/>
                <a:ea typeface="Arial"/>
                <a:cs typeface="Arial"/>
                <a:sym typeface="Arial"/>
              </a:rPr>
              <a:t> and J. D. Doll in 1994.</a:t>
            </a:r>
            <a:r>
              <a:rPr lang="en-US" altLang="zh-TW" sz="1100" b="0" i="0" u="none" strike="noStrike" cap="none" baseline="30000" dirty="0">
                <a:solidFill>
                  <a:srgbClr val="000000"/>
                </a:solidFill>
                <a:effectLst/>
                <a:latin typeface="Arial"/>
                <a:ea typeface="Arial"/>
                <a:cs typeface="Arial"/>
                <a:sym typeface="Arial"/>
                <a:hlinkClick r:id="rId9"/>
              </a:rPr>
              <a:t>[5]</a:t>
            </a:r>
            <a:endParaRPr lang="en-US"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rPr>
              <a:t>Apolloni</a:t>
            </a:r>
            <a:r>
              <a:rPr lang="en-US" altLang="zh-TW" sz="1100" b="0" i="1" u="none" strike="noStrike" cap="none" dirty="0">
                <a:solidFill>
                  <a:srgbClr val="000000"/>
                </a:solidFill>
                <a:effectLst/>
                <a:latin typeface="Arial"/>
                <a:ea typeface="Arial"/>
                <a:cs typeface="Arial"/>
                <a:sym typeface="Arial"/>
              </a:rPr>
              <a:t>, Bruno; </a:t>
            </a:r>
            <a:r>
              <a:rPr lang="en-US" altLang="zh-TW" sz="1100" b="0" i="1" u="none" strike="noStrike" cap="none" dirty="0" err="1">
                <a:solidFill>
                  <a:srgbClr val="000000"/>
                </a:solidFill>
                <a:effectLst/>
                <a:latin typeface="Arial"/>
                <a:ea typeface="Arial"/>
                <a:cs typeface="Arial"/>
                <a:sym typeface="Arial"/>
              </a:rPr>
              <a:t>Cesa</a:t>
            </a:r>
            <a:r>
              <a:rPr lang="en-US" altLang="zh-TW" sz="1100" b="0" i="1" u="none" strike="noStrike" cap="none" dirty="0">
                <a:solidFill>
                  <a:srgbClr val="000000"/>
                </a:solidFill>
                <a:effectLst/>
                <a:latin typeface="Arial"/>
                <a:ea typeface="Arial"/>
                <a:cs typeface="Arial"/>
                <a:sym typeface="Arial"/>
              </a:rPr>
              <a:t>-Bianchi, </a:t>
            </a:r>
            <a:r>
              <a:rPr lang="en-US" altLang="zh-TW" sz="1100" b="0" i="1" u="none" strike="noStrike" cap="none" dirty="0" err="1">
                <a:solidFill>
                  <a:srgbClr val="000000"/>
                </a:solidFill>
                <a:effectLst/>
                <a:latin typeface="Arial"/>
                <a:ea typeface="Arial"/>
                <a:cs typeface="Arial"/>
                <a:sym typeface="Arial"/>
              </a:rPr>
              <a:t>Nicolo</a:t>
            </a:r>
            <a:r>
              <a:rPr lang="en-US" altLang="zh-TW" sz="1100" b="0" i="1" u="none" strike="noStrike" cap="none" dirty="0">
                <a:solidFill>
                  <a:srgbClr val="000000"/>
                </a:solidFill>
                <a:effectLst/>
                <a:latin typeface="Arial"/>
                <a:ea typeface="Arial"/>
                <a:cs typeface="Arial"/>
                <a:sym typeface="Arial"/>
              </a:rPr>
              <a:t>; De Falco, Diego (July 1988). </a:t>
            </a:r>
            <a:r>
              <a:rPr lang="en-US" altLang="zh-TW" sz="1100" b="0" i="1" u="none" strike="noStrike" cap="none" dirty="0">
                <a:solidFill>
                  <a:srgbClr val="000000"/>
                </a:solidFill>
                <a:effectLst/>
                <a:latin typeface="Arial"/>
                <a:ea typeface="Arial"/>
                <a:cs typeface="Arial"/>
                <a:sym typeface="Arial"/>
                <a:hlinkClick r:id="rId10"/>
              </a:rPr>
              <a:t>"A numerical implementation of quantum annealing"</a:t>
            </a:r>
            <a:r>
              <a:rPr lang="en-US" altLang="zh-TW" sz="1100" b="0" i="1" u="none" strike="noStrike" cap="none" dirty="0">
                <a:solidFill>
                  <a:srgbClr val="000000"/>
                </a:solidFill>
                <a:effectLst/>
                <a:latin typeface="Arial"/>
                <a:ea typeface="Arial"/>
                <a:cs typeface="Arial"/>
                <a:sym typeface="Arial"/>
              </a:rPr>
              <a:t>. Stochastic Processes, Physics and Geometry, Proceedings of the </a:t>
            </a:r>
            <a:r>
              <a:rPr lang="en-US" altLang="zh-TW" sz="1100" b="0" i="1" u="none" strike="noStrike" cap="none" dirty="0" err="1">
                <a:solidFill>
                  <a:srgbClr val="000000"/>
                </a:solidFill>
                <a:effectLst/>
                <a:latin typeface="Arial"/>
                <a:ea typeface="Arial"/>
                <a:cs typeface="Arial"/>
                <a:sym typeface="Arial"/>
              </a:rPr>
              <a:t>Ascona</a:t>
            </a:r>
            <a:r>
              <a:rPr lang="en-US" altLang="zh-TW" sz="1100" b="0" i="1" u="none" strike="noStrike" cap="none" dirty="0">
                <a:solidFill>
                  <a:srgbClr val="000000"/>
                </a:solidFill>
                <a:effectLst/>
                <a:latin typeface="Arial"/>
                <a:ea typeface="Arial"/>
                <a:cs typeface="Arial"/>
                <a:sym typeface="Arial"/>
              </a:rPr>
              <a:t>-Locarno Conference.</a:t>
            </a:r>
            <a:endParaRPr lang="en-US" altLang="zh-TW" sz="1100" b="0" i="0" u="none" strike="noStrike" cap="none" dirty="0">
              <a:solidFill>
                <a:srgbClr val="000000"/>
              </a:solidFill>
              <a:effectLst/>
              <a:latin typeface="Arial"/>
              <a:ea typeface="Arial"/>
              <a:cs typeface="Arial"/>
              <a:sym typeface="Arial"/>
            </a:endParaRPr>
          </a:p>
          <a:p>
            <a:r>
              <a:rPr lang="en-US" altLang="zh-TW" sz="1100" b="1" i="0" u="none" strike="noStrike" cap="none" dirty="0">
                <a:solidFill>
                  <a:srgbClr val="000000"/>
                </a:solidFill>
                <a:effectLst/>
                <a:latin typeface="Arial"/>
                <a:ea typeface="Arial"/>
                <a:cs typeface="Arial"/>
                <a:sym typeface="Arial"/>
                <a:hlinkClick r:id="rId11" tooltip="Jump up"/>
              </a:rPr>
              <a:t>^</a:t>
            </a:r>
            <a:r>
              <a:rPr lang="en-US" altLang="zh-TW" sz="1100" b="0" i="0"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rPr>
              <a:t>Apolloni</a:t>
            </a:r>
            <a:r>
              <a:rPr lang="en-US" altLang="zh-TW" sz="1100" b="0" i="1" u="none" strike="noStrike" cap="none" dirty="0">
                <a:solidFill>
                  <a:srgbClr val="000000"/>
                </a:solidFill>
                <a:effectLst/>
                <a:latin typeface="Arial"/>
                <a:ea typeface="Arial"/>
                <a:cs typeface="Arial"/>
                <a:sym typeface="Arial"/>
              </a:rPr>
              <a:t>, Bruno; Carvalho, Maria C.; De Falco, Diego (1989). </a:t>
            </a:r>
            <a:r>
              <a:rPr lang="en-US" altLang="zh-TW" sz="1100" b="0" i="1" u="none" strike="noStrike" cap="none" dirty="0">
                <a:solidFill>
                  <a:srgbClr val="000000"/>
                </a:solidFill>
                <a:effectLst/>
                <a:latin typeface="Arial"/>
                <a:ea typeface="Arial"/>
                <a:cs typeface="Arial"/>
                <a:sym typeface="Arial"/>
                <a:hlinkClick r:id="rId12"/>
              </a:rPr>
              <a:t>"Quantum stochastic optimization"</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a:solidFill>
                  <a:srgbClr val="000000"/>
                </a:solidFill>
                <a:effectLst/>
                <a:latin typeface="Arial"/>
                <a:ea typeface="Arial"/>
                <a:cs typeface="Arial"/>
                <a:sym typeface="Arial"/>
                <a:hlinkClick r:id="rId13"/>
              </a:rPr>
              <a:t>Stoc. Proc. Appl.</a:t>
            </a:r>
            <a:r>
              <a:rPr lang="en-US" altLang="zh-TW" sz="1100" b="0" i="1" u="none" strike="noStrike" cap="none" dirty="0">
                <a:solidFill>
                  <a:srgbClr val="000000"/>
                </a:solidFill>
                <a:effectLst/>
                <a:latin typeface="Arial"/>
                <a:ea typeface="Arial"/>
                <a:cs typeface="Arial"/>
                <a:sym typeface="Arial"/>
              </a:rPr>
              <a:t> </a:t>
            </a:r>
            <a:r>
              <a:rPr lang="en-US" altLang="zh-TW" sz="1100" b="1" i="1" u="none" strike="noStrike" cap="none" dirty="0">
                <a:solidFill>
                  <a:srgbClr val="000000"/>
                </a:solidFill>
                <a:effectLst/>
                <a:latin typeface="Arial"/>
                <a:ea typeface="Arial"/>
                <a:cs typeface="Arial"/>
                <a:sym typeface="Arial"/>
              </a:rPr>
              <a:t>33</a:t>
            </a:r>
            <a:r>
              <a:rPr lang="en-US" altLang="zh-TW" sz="1100" b="0" i="1" u="none" strike="noStrike" cap="none" dirty="0">
                <a:solidFill>
                  <a:srgbClr val="000000"/>
                </a:solidFill>
                <a:effectLst/>
                <a:latin typeface="Arial"/>
                <a:ea typeface="Arial"/>
                <a:cs typeface="Arial"/>
                <a:sym typeface="Arial"/>
              </a:rPr>
              <a:t> (2): 233–244. </a:t>
            </a:r>
            <a:r>
              <a:rPr lang="en-US" altLang="zh-TW" sz="1100" b="0" i="1" u="none" strike="noStrike" cap="none" dirty="0" err="1">
                <a:solidFill>
                  <a:srgbClr val="000000"/>
                </a:solidFill>
                <a:effectLst/>
                <a:latin typeface="Arial"/>
                <a:ea typeface="Arial"/>
                <a:cs typeface="Arial"/>
                <a:sym typeface="Arial"/>
                <a:hlinkClick r:id="rId14" tooltip="Doi (identifier)"/>
              </a:rPr>
              <a:t>doi</a:t>
            </a:r>
            <a:r>
              <a:rPr lang="en-US" altLang="zh-TW" sz="1100" b="0" i="1" u="none" strike="noStrike" cap="none" dirty="0" err="1">
                <a:solidFill>
                  <a:srgbClr val="000000"/>
                </a:solidFill>
                <a:effectLst/>
                <a:latin typeface="Arial"/>
                <a:ea typeface="Arial"/>
                <a:cs typeface="Arial"/>
                <a:sym typeface="Arial"/>
              </a:rPr>
              <a:t>:</a:t>
            </a:r>
            <a:r>
              <a:rPr lang="en-US" altLang="zh-TW" sz="1100" b="0" i="1" u="none" strike="noStrike" cap="none" dirty="0" err="1">
                <a:solidFill>
                  <a:srgbClr val="000000"/>
                </a:solidFill>
                <a:effectLst/>
                <a:latin typeface="Arial"/>
                <a:ea typeface="Arial"/>
                <a:cs typeface="Arial"/>
                <a:sym typeface="Arial"/>
                <a:hlinkClick r:id="rId12"/>
              </a:rPr>
              <a:t>10.1016</a:t>
            </a:r>
            <a:r>
              <a:rPr lang="en-US" altLang="zh-TW" sz="1100" b="0" i="1" u="none" strike="noStrike" cap="none" dirty="0">
                <a:solidFill>
                  <a:srgbClr val="000000"/>
                </a:solidFill>
                <a:effectLst/>
                <a:latin typeface="Arial"/>
                <a:ea typeface="Arial"/>
                <a:cs typeface="Arial"/>
                <a:sym typeface="Arial"/>
                <a:hlinkClick r:id="rId12"/>
              </a:rPr>
              <a:t>/0304-4149(89)90040-9</a:t>
            </a:r>
            <a:r>
              <a:rPr lang="en-US" altLang="zh-TW" sz="1100" b="0" i="1" u="none" strike="noStrike" cap="none" dirty="0">
                <a:solidFill>
                  <a:srgbClr val="000000"/>
                </a:solidFill>
                <a:effectLst/>
                <a:latin typeface="Arial"/>
                <a:ea typeface="Arial"/>
                <a:cs typeface="Arial"/>
                <a:sym typeface="Arial"/>
              </a:rPr>
              <a:t>.</a:t>
            </a:r>
            <a:endParaRPr lang="en-US"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hlinkClick r:id="rId15"/>
              </a:rPr>
              <a:t>Jump up </a:t>
            </a:r>
            <a:r>
              <a:rPr lang="en-US" altLang="zh-TW" sz="1100" b="0" i="0" u="none" strike="noStrike" cap="none" dirty="0" err="1">
                <a:solidFill>
                  <a:srgbClr val="000000"/>
                </a:solidFill>
                <a:effectLst/>
                <a:latin typeface="Arial"/>
                <a:ea typeface="Arial"/>
                <a:cs typeface="Arial"/>
                <a:sym typeface="Arial"/>
                <a:hlinkClick r:id="rId15"/>
              </a:rPr>
              <a:t>to:</a:t>
            </a:r>
            <a:r>
              <a:rPr lang="en-US" altLang="zh-TW" sz="1100" b="1" i="1" u="none" strike="noStrike" cap="none" baseline="30000" dirty="0" err="1">
                <a:solidFill>
                  <a:srgbClr val="000000"/>
                </a:solidFill>
                <a:effectLst/>
                <a:latin typeface="Arial"/>
                <a:ea typeface="Arial"/>
                <a:cs typeface="Arial"/>
                <a:sym typeface="Arial"/>
                <a:hlinkClick r:id="rId15"/>
              </a:rPr>
              <a:t>a</a:t>
            </a:r>
            <a:r>
              <a:rPr lang="en-US" altLang="zh-TW" sz="1100" b="0" i="0" u="none" strike="noStrike" cap="none" dirty="0">
                <a:solidFill>
                  <a:srgbClr val="000000"/>
                </a:solidFill>
                <a:effectLst/>
                <a:latin typeface="Arial"/>
                <a:ea typeface="Arial"/>
                <a:cs typeface="Arial"/>
                <a:sym typeface="Arial"/>
              </a:rPr>
              <a:t> </a:t>
            </a:r>
            <a:r>
              <a:rPr lang="en-US" altLang="zh-TW" sz="1100" b="1" i="1" u="none" strike="noStrike" cap="none" baseline="30000" dirty="0">
                <a:solidFill>
                  <a:srgbClr val="000000"/>
                </a:solidFill>
                <a:effectLst/>
                <a:latin typeface="Arial"/>
                <a:ea typeface="Arial"/>
                <a:cs typeface="Arial"/>
                <a:sym typeface="Arial"/>
                <a:hlinkClick r:id="rId16"/>
              </a:rPr>
              <a:t>b</a:t>
            </a:r>
            <a:r>
              <a:rPr lang="en-US" altLang="zh-TW" sz="1100" b="0" i="0"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rPr>
              <a:t>Kadowaki</a:t>
            </a:r>
            <a:r>
              <a:rPr lang="en-US" altLang="zh-TW" sz="1100" b="0" i="1" u="none" strike="noStrike" cap="none" dirty="0">
                <a:solidFill>
                  <a:srgbClr val="000000"/>
                </a:solidFill>
                <a:effectLst/>
                <a:latin typeface="Arial"/>
                <a:ea typeface="Arial"/>
                <a:cs typeface="Arial"/>
                <a:sym typeface="Arial"/>
              </a:rPr>
              <a:t>, T.; </a:t>
            </a:r>
            <a:r>
              <a:rPr lang="en-US" altLang="zh-TW" sz="1100" b="0" i="1" u="none" strike="noStrike" cap="none" dirty="0" err="1">
                <a:solidFill>
                  <a:srgbClr val="000000"/>
                </a:solidFill>
                <a:effectLst/>
                <a:latin typeface="Arial"/>
                <a:ea typeface="Arial"/>
                <a:cs typeface="Arial"/>
                <a:sym typeface="Arial"/>
              </a:rPr>
              <a:t>Nishimori</a:t>
            </a:r>
            <a:r>
              <a:rPr lang="en-US" altLang="zh-TW" sz="1100" b="0" i="1" u="none" strike="noStrike" cap="none" dirty="0">
                <a:solidFill>
                  <a:srgbClr val="000000"/>
                </a:solidFill>
                <a:effectLst/>
                <a:latin typeface="Arial"/>
                <a:ea typeface="Arial"/>
                <a:cs typeface="Arial"/>
                <a:sym typeface="Arial"/>
              </a:rPr>
              <a:t>, H. (1998). </a:t>
            </a:r>
            <a:r>
              <a:rPr lang="en-US" altLang="zh-TW" sz="1100" b="0" i="1" u="none" strike="noStrike" cap="none" dirty="0">
                <a:solidFill>
                  <a:srgbClr val="000000"/>
                </a:solidFill>
                <a:effectLst/>
                <a:latin typeface="Arial"/>
                <a:ea typeface="Arial"/>
                <a:cs typeface="Arial"/>
                <a:sym typeface="Arial"/>
                <a:hlinkClick r:id="rId17"/>
              </a:rPr>
              <a:t>"Quantum annealing in the transverse </a:t>
            </a:r>
            <a:r>
              <a:rPr lang="en-US" altLang="zh-TW" sz="1100" b="0" i="1" u="none" strike="noStrike" cap="none" dirty="0" err="1">
                <a:solidFill>
                  <a:srgbClr val="000000"/>
                </a:solidFill>
                <a:effectLst/>
                <a:latin typeface="Arial"/>
                <a:ea typeface="Arial"/>
                <a:cs typeface="Arial"/>
                <a:sym typeface="Arial"/>
                <a:hlinkClick r:id="rId17"/>
              </a:rPr>
              <a:t>Ising</a:t>
            </a:r>
            <a:r>
              <a:rPr lang="en-US" altLang="zh-TW" sz="1100" b="0" i="1" u="none" strike="noStrike" cap="none" dirty="0">
                <a:solidFill>
                  <a:srgbClr val="000000"/>
                </a:solidFill>
                <a:effectLst/>
                <a:latin typeface="Arial"/>
                <a:ea typeface="Arial"/>
                <a:cs typeface="Arial"/>
                <a:sym typeface="Arial"/>
                <a:hlinkClick r:id="rId17"/>
              </a:rPr>
              <a:t> model"</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a:solidFill>
                  <a:srgbClr val="000000"/>
                </a:solidFill>
                <a:effectLst/>
                <a:latin typeface="Arial"/>
                <a:ea typeface="Arial"/>
                <a:cs typeface="Arial"/>
                <a:sym typeface="Arial"/>
                <a:hlinkClick r:id="rId18" tooltip="Phys. Rev. E"/>
              </a:rPr>
              <a:t>Phys. Rev. E</a:t>
            </a:r>
            <a:r>
              <a:rPr lang="en-US" altLang="zh-TW" sz="1100" b="0" i="1" u="none" strike="noStrike" cap="none" dirty="0">
                <a:solidFill>
                  <a:srgbClr val="000000"/>
                </a:solidFill>
                <a:effectLst/>
                <a:latin typeface="Arial"/>
                <a:ea typeface="Arial"/>
                <a:cs typeface="Arial"/>
                <a:sym typeface="Arial"/>
              </a:rPr>
              <a:t>. </a:t>
            </a:r>
            <a:r>
              <a:rPr lang="en-US" altLang="zh-TW" sz="1100" b="1" i="1" u="none" strike="noStrike" cap="none" dirty="0">
                <a:solidFill>
                  <a:srgbClr val="000000"/>
                </a:solidFill>
                <a:effectLst/>
                <a:latin typeface="Arial"/>
                <a:ea typeface="Arial"/>
                <a:cs typeface="Arial"/>
                <a:sym typeface="Arial"/>
              </a:rPr>
              <a:t>58</a:t>
            </a:r>
            <a:r>
              <a:rPr lang="en-US" altLang="zh-TW" sz="1100" b="0" i="1" u="none" strike="noStrike" cap="none" dirty="0">
                <a:solidFill>
                  <a:srgbClr val="000000"/>
                </a:solidFill>
                <a:effectLst/>
                <a:latin typeface="Arial"/>
                <a:ea typeface="Arial"/>
                <a:cs typeface="Arial"/>
                <a:sym typeface="Arial"/>
              </a:rPr>
              <a:t> (5): 5355. </a:t>
            </a:r>
            <a:r>
              <a:rPr lang="en-US" altLang="zh-TW" sz="1100" b="0" i="1" u="none" strike="noStrike" cap="none" dirty="0" err="1">
                <a:solidFill>
                  <a:srgbClr val="000000"/>
                </a:solidFill>
                <a:effectLst/>
                <a:latin typeface="Arial"/>
                <a:ea typeface="Arial"/>
                <a:cs typeface="Arial"/>
                <a:sym typeface="Arial"/>
                <a:hlinkClick r:id="rId19" tooltip="ArXiv (identifier)"/>
              </a:rPr>
              <a:t>arXiv</a:t>
            </a:r>
            <a:r>
              <a:rPr lang="en-US" altLang="zh-TW" sz="1100" b="0" i="1" u="none" strike="noStrike" cap="none" dirty="0" err="1">
                <a:solidFill>
                  <a:srgbClr val="000000"/>
                </a:solidFill>
                <a:effectLst/>
                <a:latin typeface="Arial"/>
                <a:ea typeface="Arial"/>
                <a:cs typeface="Arial"/>
                <a:sym typeface="Arial"/>
              </a:rPr>
              <a:t>:</a:t>
            </a:r>
            <a:r>
              <a:rPr lang="en-US" altLang="zh-TW" sz="1100" b="0" i="1" u="none" strike="noStrike" cap="none" dirty="0" err="1">
                <a:solidFill>
                  <a:srgbClr val="000000"/>
                </a:solidFill>
                <a:effectLst/>
                <a:latin typeface="Arial"/>
                <a:ea typeface="Arial"/>
                <a:cs typeface="Arial"/>
                <a:sym typeface="Arial"/>
                <a:hlinkClick r:id="rId20"/>
              </a:rPr>
              <a:t>cond-mat</a:t>
            </a:r>
            <a:r>
              <a:rPr lang="en-US" altLang="zh-TW" sz="1100" b="0" i="1" u="none" strike="noStrike" cap="none" dirty="0">
                <a:solidFill>
                  <a:srgbClr val="000000"/>
                </a:solidFill>
                <a:effectLst/>
                <a:latin typeface="Arial"/>
                <a:ea typeface="Arial"/>
                <a:cs typeface="Arial"/>
                <a:sym typeface="Arial"/>
                <a:hlinkClick r:id="rId20"/>
              </a:rPr>
              <a:t>/9804280</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hlinkClick r:id="rId21" tooltip="Bibcode (identifier)"/>
              </a:rPr>
              <a:t>Bibcode</a:t>
            </a:r>
            <a:r>
              <a:rPr lang="en-US" altLang="zh-TW" sz="1100" b="0" i="1" u="none" strike="noStrike" cap="none" dirty="0" err="1">
                <a:solidFill>
                  <a:srgbClr val="000000"/>
                </a:solidFill>
                <a:effectLst/>
                <a:latin typeface="Arial"/>
                <a:ea typeface="Arial"/>
                <a:cs typeface="Arial"/>
                <a:sym typeface="Arial"/>
              </a:rPr>
              <a:t>:</a:t>
            </a:r>
            <a:r>
              <a:rPr lang="en-US" altLang="zh-TW" sz="1100" b="0" i="1" u="none" strike="noStrike" cap="none" dirty="0" err="1">
                <a:solidFill>
                  <a:srgbClr val="000000"/>
                </a:solidFill>
                <a:effectLst/>
                <a:latin typeface="Arial"/>
                <a:ea typeface="Arial"/>
                <a:cs typeface="Arial"/>
                <a:sym typeface="Arial"/>
                <a:hlinkClick r:id="rId22"/>
              </a:rPr>
              <a:t>1998PhRvE</a:t>
            </a:r>
            <a:r>
              <a:rPr lang="en-US" altLang="zh-TW" sz="1100" b="0" i="1" u="none" strike="noStrike" cap="none" dirty="0">
                <a:solidFill>
                  <a:srgbClr val="000000"/>
                </a:solidFill>
                <a:effectLst/>
                <a:latin typeface="Arial"/>
                <a:ea typeface="Arial"/>
                <a:cs typeface="Arial"/>
                <a:sym typeface="Arial"/>
                <a:hlinkClick r:id="rId22"/>
              </a:rPr>
              <a:t>..</a:t>
            </a:r>
            <a:r>
              <a:rPr lang="en-US" altLang="zh-TW" sz="1100" b="0" i="1" u="none" strike="noStrike" cap="none" dirty="0" err="1">
                <a:solidFill>
                  <a:srgbClr val="000000"/>
                </a:solidFill>
                <a:effectLst/>
                <a:latin typeface="Arial"/>
                <a:ea typeface="Arial"/>
                <a:cs typeface="Arial"/>
                <a:sym typeface="Arial"/>
                <a:hlinkClick r:id="rId22"/>
              </a:rPr>
              <a:t>58.5355K</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hlinkClick r:id="rId14" tooltip="Doi (identifier)"/>
              </a:rPr>
              <a:t>doi</a:t>
            </a:r>
            <a:r>
              <a:rPr lang="en-US" altLang="zh-TW" sz="1100" b="0" i="1" u="none" strike="noStrike" cap="none" dirty="0" err="1">
                <a:solidFill>
                  <a:srgbClr val="000000"/>
                </a:solidFill>
                <a:effectLst/>
                <a:latin typeface="Arial"/>
                <a:ea typeface="Arial"/>
                <a:cs typeface="Arial"/>
                <a:sym typeface="Arial"/>
              </a:rPr>
              <a:t>:</a:t>
            </a:r>
            <a:r>
              <a:rPr lang="en-US" altLang="zh-TW" sz="1100" b="0" i="1" u="none" strike="noStrike" cap="none" dirty="0" err="1">
                <a:solidFill>
                  <a:srgbClr val="000000"/>
                </a:solidFill>
                <a:effectLst/>
                <a:latin typeface="Arial"/>
                <a:ea typeface="Arial"/>
                <a:cs typeface="Arial"/>
                <a:sym typeface="Arial"/>
                <a:hlinkClick r:id="rId23"/>
              </a:rPr>
              <a:t>10.1103</a:t>
            </a:r>
            <a:r>
              <a:rPr lang="en-US" altLang="zh-TW" sz="1100" b="0" i="1" u="none" strike="noStrike" cap="none" dirty="0">
                <a:solidFill>
                  <a:srgbClr val="000000"/>
                </a:solidFill>
                <a:effectLst/>
                <a:latin typeface="Arial"/>
                <a:ea typeface="Arial"/>
                <a:cs typeface="Arial"/>
                <a:sym typeface="Arial"/>
                <a:hlinkClick r:id="rId23"/>
              </a:rPr>
              <a:t>/</a:t>
            </a:r>
            <a:r>
              <a:rPr lang="en-US" altLang="zh-TW" sz="1100" b="0" i="1" u="none" strike="noStrike" cap="none" dirty="0" err="1">
                <a:solidFill>
                  <a:srgbClr val="000000"/>
                </a:solidFill>
                <a:effectLst/>
                <a:latin typeface="Arial"/>
                <a:ea typeface="Arial"/>
                <a:cs typeface="Arial"/>
                <a:sym typeface="Arial"/>
                <a:hlinkClick r:id="rId23"/>
              </a:rPr>
              <a:t>PhysRevE.58.5355</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err="1">
                <a:solidFill>
                  <a:srgbClr val="000000"/>
                </a:solidFill>
                <a:effectLst/>
                <a:latin typeface="Arial"/>
                <a:ea typeface="Arial"/>
                <a:cs typeface="Arial"/>
                <a:sym typeface="Arial"/>
                <a:hlinkClick r:id="rId24" tooltip="S2CID (identifier)"/>
              </a:rPr>
              <a:t>S2CID</a:t>
            </a:r>
            <a:r>
              <a:rPr lang="en-US" altLang="zh-TW" sz="1100" b="0" i="1" u="none" strike="noStrike" cap="none" dirty="0">
                <a:solidFill>
                  <a:srgbClr val="000000"/>
                </a:solidFill>
                <a:effectLst/>
                <a:latin typeface="Arial"/>
                <a:ea typeface="Arial"/>
                <a:cs typeface="Arial"/>
                <a:sym typeface="Arial"/>
              </a:rPr>
              <a:t> </a:t>
            </a:r>
            <a:r>
              <a:rPr lang="en-US" altLang="zh-TW" sz="1100" b="0" i="1" u="none" strike="noStrike" cap="none" dirty="0">
                <a:solidFill>
                  <a:srgbClr val="000000"/>
                </a:solidFill>
                <a:effectLst/>
                <a:latin typeface="Arial"/>
                <a:ea typeface="Arial"/>
                <a:cs typeface="Arial"/>
                <a:sym typeface="Arial"/>
                <a:hlinkClick r:id="rId25"/>
              </a:rPr>
              <a:t>36114913</a:t>
            </a:r>
            <a:r>
              <a:rPr lang="en-US" altLang="zh-TW" sz="1100" b="0" i="1" u="none" strike="noStrike" cap="none" dirty="0">
                <a:solidFill>
                  <a:srgbClr val="000000"/>
                </a:solidFill>
                <a:effectLst/>
                <a:latin typeface="Arial"/>
                <a:ea typeface="Arial"/>
                <a:cs typeface="Arial"/>
                <a:sym typeface="Arial"/>
              </a:rPr>
              <a:t>. Archived from </a:t>
            </a:r>
            <a:r>
              <a:rPr lang="en-US" altLang="zh-TW" sz="1100" b="0" i="1" u="none" strike="noStrike" cap="none" dirty="0">
                <a:solidFill>
                  <a:srgbClr val="000000"/>
                </a:solidFill>
                <a:effectLst/>
                <a:latin typeface="Arial"/>
                <a:ea typeface="Arial"/>
                <a:cs typeface="Arial"/>
                <a:sym typeface="Arial"/>
                <a:hlinkClick r:id="rId26"/>
              </a:rPr>
              <a:t>the original</a:t>
            </a:r>
            <a:r>
              <a:rPr lang="en-US" altLang="zh-TW" sz="1100" b="0" i="1" u="none" strike="noStrike" cap="none" dirty="0">
                <a:solidFill>
                  <a:srgbClr val="000000"/>
                </a:solidFill>
                <a:effectLst/>
                <a:latin typeface="Arial"/>
                <a:ea typeface="Arial"/>
                <a:cs typeface="Arial"/>
                <a:sym typeface="Arial"/>
              </a:rPr>
              <a:t> on 2013-08-11.</a:t>
            </a:r>
            <a:endParaRPr lang="en-US" altLang="zh-TW" sz="1100" b="0" i="0" u="none" strike="noStrike" cap="none" dirty="0">
              <a:solidFill>
                <a:srgbClr val="000000"/>
              </a:solidFill>
              <a:effectLst/>
              <a:latin typeface="Arial"/>
              <a:ea typeface="Arial"/>
              <a:cs typeface="Arial"/>
              <a:sym typeface="Arial"/>
            </a:endParaRPr>
          </a:p>
          <a:p>
            <a:r>
              <a:rPr lang="en-US" altLang="zh-TW" b="1" dirty="0"/>
              <a:t>	</a:t>
            </a:r>
            <a:endParaRPr lang="zh-TW" altLang="en-US" dirty="0"/>
          </a:p>
          <a:p>
            <a:endParaRPr lang="zh-TW" altLang="en-US" dirty="0"/>
          </a:p>
        </p:txBody>
      </p:sp>
    </p:spTree>
    <p:extLst>
      <p:ext uri="{BB962C8B-B14F-4D97-AF65-F5344CB8AC3E}">
        <p14:creationId xmlns:p14="http://schemas.microsoft.com/office/powerpoint/2010/main" val="802590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1" dirty="0" err="1"/>
              <a:t>Apolloni</a:t>
            </a:r>
            <a:r>
              <a:rPr lang="en-US" altLang="zh-TW" sz="1400" b="1" dirty="0"/>
              <a:t> </a:t>
            </a:r>
            <a:r>
              <a:rPr lang="zh-TW" altLang="en-US" sz="1400" b="1" dirty="0"/>
              <a:t>是較早提出將量子穿隧導入最佳化的概念（</a:t>
            </a:r>
            <a:r>
              <a:rPr lang="en-US" altLang="zh-TW" sz="1400" b="1" dirty="0"/>
              <a:t>1989–1990</a:t>
            </a:r>
            <a:r>
              <a:rPr lang="zh-TW" altLang="en-US" sz="1400" b="1" dirty="0"/>
              <a:t>），但 </a:t>
            </a:r>
            <a:r>
              <a:rPr lang="en-US" altLang="zh-TW" sz="1400" b="1" dirty="0"/>
              <a:t>Hidetoshi </a:t>
            </a:r>
            <a:r>
              <a:rPr lang="en-US" altLang="zh-TW" sz="1400" b="1" dirty="0" err="1"/>
              <a:t>Nishimori</a:t>
            </a:r>
            <a:r>
              <a:rPr lang="en-US" altLang="zh-TW" sz="1400" b="1" dirty="0"/>
              <a:t> </a:t>
            </a:r>
            <a:r>
              <a:rPr lang="zh-TW" altLang="en-US" sz="1400" b="1" dirty="0"/>
              <a:t>在 </a:t>
            </a:r>
            <a:r>
              <a:rPr lang="en-US" altLang="zh-TW" sz="1400" b="1" dirty="0"/>
              <a:t>1998 </a:t>
            </a:r>
            <a:r>
              <a:rPr lang="zh-TW" altLang="en-US" sz="1400" b="1" dirty="0"/>
              <a:t>年提出了</a:t>
            </a:r>
            <a:r>
              <a:rPr lang="zh-TW" altLang="en-US" sz="1400" dirty="0"/>
              <a:t>明確針對</a:t>
            </a:r>
            <a:r>
              <a:rPr lang="zh-TW" altLang="en-US" sz="1400" b="1" dirty="0"/>
              <a:t>量子 </a:t>
            </a:r>
            <a:r>
              <a:rPr lang="en-US" altLang="zh-TW" sz="1400" b="1" dirty="0" err="1"/>
              <a:t>Ising</a:t>
            </a:r>
            <a:r>
              <a:rPr lang="en-US" altLang="zh-TW" sz="1400" b="1" dirty="0"/>
              <a:t> </a:t>
            </a:r>
            <a:r>
              <a:rPr lang="zh-TW" altLang="en-US" sz="1400" b="1" dirty="0"/>
              <a:t>模型的</a:t>
            </a:r>
            <a:r>
              <a:rPr lang="zh-TW" altLang="en-US" sz="1400" dirty="0"/>
              <a:t>「</a:t>
            </a:r>
            <a:r>
              <a:rPr lang="zh-TW" altLang="en-US" sz="1400" b="1" dirty="0"/>
              <a:t>量子退火演算法的完整理論模型</a:t>
            </a:r>
            <a:r>
              <a:rPr lang="zh-TW" altLang="en-US" sz="1400" dirty="0"/>
              <a:t>」，並對其</a:t>
            </a:r>
            <a:r>
              <a:rPr lang="zh-TW" altLang="en-US" sz="1400" b="1" dirty="0"/>
              <a:t>統計物理性質（例如 </a:t>
            </a:r>
            <a:r>
              <a:rPr lang="en-US" altLang="zh-TW" sz="1400" b="1" dirty="0"/>
              <a:t>phase transition</a:t>
            </a:r>
            <a:r>
              <a:rPr lang="zh-TW" altLang="en-US" sz="1400" b="1" dirty="0"/>
              <a:t>）做了深入探討，因此他是量子退火理論的奠基者之一</a:t>
            </a:r>
            <a:r>
              <a:rPr lang="zh-TW" altLang="en-US" sz="1400" dirty="0"/>
              <a:t>，但</a:t>
            </a:r>
            <a:r>
              <a:rPr lang="zh-TW" altLang="en-US" sz="1400" b="1" dirty="0"/>
              <a:t>時機比 </a:t>
            </a:r>
            <a:r>
              <a:rPr lang="en-US" altLang="zh-TW" sz="1400" b="1" dirty="0" err="1"/>
              <a:t>Apolloni</a:t>
            </a:r>
            <a:r>
              <a:rPr lang="en-US" altLang="zh-TW" sz="1400" b="1" dirty="0"/>
              <a:t> </a:t>
            </a:r>
            <a:r>
              <a:rPr lang="zh-TW" altLang="en-US" sz="1400" b="1" dirty="0"/>
              <a:t>晚了約 </a:t>
            </a:r>
            <a:r>
              <a:rPr lang="en-US" altLang="zh-TW" sz="1400" b="1" dirty="0"/>
              <a:t>8–9 </a:t>
            </a:r>
            <a:r>
              <a:rPr lang="zh-TW" altLang="en-US" sz="1400" b="1" dirty="0"/>
              <a:t>年</a:t>
            </a:r>
            <a:r>
              <a:rPr lang="zh-TW" altLang="en-US" sz="1400" dirty="0"/>
              <a:t>。</a:t>
            </a:r>
            <a:endParaRPr lang="en-US" altLang="zh-TW" sz="1300" b="1" dirty="0"/>
          </a:p>
          <a:p>
            <a:r>
              <a:rPr lang="en-US" altLang="zh-TW" sz="1300" b="1" dirty="0"/>
              <a:t>1998</a:t>
            </a:r>
            <a:r>
              <a:rPr lang="zh-TW" altLang="en-US" sz="1300" dirty="0"/>
              <a:t>年，東京工業大學教授西森秀稔和當時還是博士研究生的門脅正史在論文中首次提出量子退火理論。但是，遠在加拿大的</a:t>
            </a:r>
            <a:r>
              <a:rPr lang="en-US" altLang="zh-TW" sz="1300" dirty="0"/>
              <a:t>Rose</a:t>
            </a:r>
            <a:r>
              <a:rPr lang="zh-TW" altLang="en-US" sz="1300" dirty="0"/>
              <a:t>並沒有了解這個理論，以至於他在最初幾年裡苦苦掙扎</a:t>
            </a:r>
            <a:r>
              <a:rPr lang="zh-TW" altLang="en-US" dirty="0"/>
              <a:t> 。</a:t>
            </a:r>
            <a:endParaRPr lang="en-US" altLang="zh-TW" dirty="0"/>
          </a:p>
          <a:p>
            <a:r>
              <a:rPr lang="en-US" altLang="zh-TW" sz="1300" dirty="0"/>
              <a:t>D-Wave</a:t>
            </a:r>
            <a:r>
              <a:rPr lang="zh-TW" altLang="en-US" sz="1300" dirty="0"/>
              <a:t>，全球首家量子計算公司，成立於</a:t>
            </a:r>
            <a:r>
              <a:rPr lang="en-US" altLang="zh-TW" sz="1300" dirty="0"/>
              <a:t>1999</a:t>
            </a:r>
            <a:r>
              <a:rPr lang="zh-TW" altLang="en-US" sz="1300" dirty="0"/>
              <a:t>年，但直到</a:t>
            </a:r>
            <a:r>
              <a:rPr lang="en-US" altLang="zh-TW" sz="1300" dirty="0"/>
              <a:t>2007</a:t>
            </a:r>
            <a:r>
              <a:rPr lang="zh-TW" altLang="en-US" sz="1300" dirty="0"/>
              <a:t>年首台量子退火計算機</a:t>
            </a:r>
            <a:r>
              <a:rPr lang="en-US" altLang="zh-TW" sz="1300" dirty="0"/>
              <a:t>Orion</a:t>
            </a:r>
            <a:r>
              <a:rPr lang="zh-TW" altLang="en-US" sz="1300" dirty="0"/>
              <a:t>才宣告成功。</a:t>
            </a:r>
            <a:r>
              <a:rPr lang="zh-TW" altLang="en-US" dirty="0"/>
              <a:t> </a:t>
            </a:r>
            <a:endParaRPr lang="en-US" altLang="zh-TW" dirty="0"/>
          </a:p>
          <a:p>
            <a:r>
              <a:rPr lang="en-US" altLang="zh-TW" dirty="0" err="1"/>
              <a:t>ChatGPT</a:t>
            </a:r>
            <a:r>
              <a:rPr lang="en-US" altLang="zh-TW" dirty="0"/>
              <a:t>:</a:t>
            </a:r>
            <a:br>
              <a:rPr lang="en-US" altLang="zh-TW" dirty="0"/>
            </a:br>
            <a:r>
              <a:rPr lang="en-US" altLang="zh-TW" dirty="0"/>
              <a:t>"Quantum Annealing"</a:t>
            </a:r>
            <a:r>
              <a:rPr lang="zh-TW" altLang="en-US" dirty="0"/>
              <a:t>（量子退火）一詞的源起可以追溯到</a:t>
            </a:r>
            <a:r>
              <a:rPr lang="en-US" altLang="zh-TW" dirty="0"/>
              <a:t>1998</a:t>
            </a:r>
            <a:r>
              <a:rPr lang="zh-TW" altLang="en-US" dirty="0"/>
              <a:t>年，由</a:t>
            </a:r>
            <a:r>
              <a:rPr lang="en-US" altLang="zh-TW" b="1" dirty="0"/>
              <a:t>Toshiba</a:t>
            </a:r>
            <a:r>
              <a:rPr lang="en-US" altLang="zh-TW" dirty="0"/>
              <a:t> </a:t>
            </a:r>
            <a:r>
              <a:rPr lang="zh-TW" altLang="en-US" dirty="0"/>
              <a:t>的研究人員 </a:t>
            </a:r>
            <a:r>
              <a:rPr lang="en-US" altLang="zh-TW" b="1" dirty="0"/>
              <a:t>T. </a:t>
            </a:r>
            <a:r>
              <a:rPr lang="en-US" altLang="zh-TW" b="1" dirty="0" err="1"/>
              <a:t>Kadowaki</a:t>
            </a:r>
            <a:r>
              <a:rPr lang="en-US" altLang="zh-TW" dirty="0"/>
              <a:t> </a:t>
            </a:r>
            <a:r>
              <a:rPr lang="zh-TW" altLang="en-US" dirty="0"/>
              <a:t>和 </a:t>
            </a:r>
            <a:r>
              <a:rPr lang="en-US" altLang="zh-TW" b="1" dirty="0"/>
              <a:t>H. </a:t>
            </a:r>
            <a:r>
              <a:rPr lang="en-US" altLang="zh-TW" b="1" dirty="0" err="1"/>
              <a:t>Nishimori</a:t>
            </a:r>
            <a:r>
              <a:rPr lang="en-US" altLang="zh-TW" dirty="0"/>
              <a:t> </a:t>
            </a:r>
            <a:r>
              <a:rPr lang="zh-TW" altLang="en-US" dirty="0"/>
              <a:t>在論文 </a:t>
            </a:r>
            <a:r>
              <a:rPr lang="en-US" altLang="zh-TW" i="1" dirty="0"/>
              <a:t>"Quantum Annealing in the Transverse </a:t>
            </a:r>
            <a:r>
              <a:rPr lang="en-US" altLang="zh-TW" i="1" dirty="0" err="1"/>
              <a:t>Ising</a:t>
            </a:r>
            <a:r>
              <a:rPr lang="en-US" altLang="zh-TW" i="1" dirty="0"/>
              <a:t> Model"</a:t>
            </a:r>
            <a:r>
              <a:rPr lang="zh-TW" altLang="en-US" dirty="0"/>
              <a:t>（</a:t>
            </a:r>
            <a:r>
              <a:rPr lang="en-US" altLang="zh-TW" dirty="0"/>
              <a:t>Phys. Rev. E, 1998</a:t>
            </a:r>
            <a:r>
              <a:rPr lang="zh-TW" altLang="en-US" dirty="0"/>
              <a:t>）中首次正式提出。</a:t>
            </a:r>
          </a:p>
          <a:p>
            <a:r>
              <a:rPr lang="zh-TW" altLang="en-US" dirty="0"/>
              <a:t>該論文探討了在橫場 </a:t>
            </a:r>
            <a:r>
              <a:rPr lang="en-US" altLang="zh-TW" dirty="0" err="1"/>
              <a:t>Ising</a:t>
            </a:r>
            <a:r>
              <a:rPr lang="en-US" altLang="zh-TW" dirty="0"/>
              <a:t> </a:t>
            </a:r>
            <a:r>
              <a:rPr lang="zh-TW" altLang="en-US" dirty="0"/>
              <a:t>模型（</a:t>
            </a:r>
            <a:r>
              <a:rPr lang="en-US" altLang="zh-TW" dirty="0"/>
              <a:t>Transverse </a:t>
            </a:r>
            <a:r>
              <a:rPr lang="en-US" altLang="zh-TW" dirty="0" err="1"/>
              <a:t>Ising</a:t>
            </a:r>
            <a:r>
              <a:rPr lang="en-US" altLang="zh-TW" dirty="0"/>
              <a:t> Model</a:t>
            </a:r>
            <a:r>
              <a:rPr lang="zh-TW" altLang="en-US" dirty="0"/>
              <a:t>）下，如何利用量子力學的隧道效應來幫助組合最佳化問題尋找全域最佳解，並與傳統的模擬退火（</a:t>
            </a:r>
            <a:r>
              <a:rPr lang="en-US" altLang="zh-TW" dirty="0"/>
              <a:t>Simulated Annealing, SA</a:t>
            </a:r>
            <a:r>
              <a:rPr lang="zh-TW" altLang="en-US" dirty="0"/>
              <a:t>）做比較。這種方法的靈感來自於經典的退火過程（</a:t>
            </a:r>
            <a:r>
              <a:rPr lang="en-US" altLang="zh-TW" dirty="0"/>
              <a:t>Annealing</a:t>
            </a:r>
            <a:r>
              <a:rPr lang="zh-TW" altLang="en-US" dirty="0"/>
              <a:t>），但將其擴展為利用</a:t>
            </a:r>
            <a:r>
              <a:rPr lang="zh-TW" altLang="en-US" b="1" dirty="0"/>
              <a:t>量子漸進過程</a:t>
            </a:r>
            <a:r>
              <a:rPr lang="zh-TW" altLang="en-US" dirty="0"/>
              <a:t>來取代傳統的熱力學漸進過程，因此被命名為</a:t>
            </a:r>
            <a:r>
              <a:rPr lang="en-US" altLang="zh-TW" b="1" dirty="0"/>
              <a:t>Quantum Annealing</a:t>
            </a:r>
            <a:r>
              <a:rPr lang="zh-TW" altLang="en-US" b="1" dirty="0"/>
              <a:t>（量子退火）</a:t>
            </a:r>
            <a:r>
              <a:rPr lang="zh-TW" altLang="en-US" dirty="0"/>
              <a:t>。</a:t>
            </a:r>
          </a:p>
          <a:p>
            <a:r>
              <a:rPr lang="zh-TW" altLang="en-US" dirty="0"/>
              <a:t>在這之前，量子效應在最佳化問題中的應用已經有一些研究，例如 </a:t>
            </a:r>
            <a:r>
              <a:rPr lang="en-US" altLang="zh-TW" b="1" dirty="0"/>
              <a:t>P. Ray, B. K. Chakrabarti, A. Chakrabarti</a:t>
            </a:r>
            <a:r>
              <a:rPr lang="en-US" altLang="zh-TW" dirty="0"/>
              <a:t> </a:t>
            </a:r>
            <a:r>
              <a:rPr lang="zh-TW" altLang="en-US" dirty="0"/>
              <a:t>在 </a:t>
            </a:r>
            <a:r>
              <a:rPr lang="en-US" altLang="zh-TW" dirty="0"/>
              <a:t>1989 </a:t>
            </a:r>
            <a:r>
              <a:rPr lang="zh-TW" altLang="en-US" dirty="0"/>
              <a:t>年的工作 </a:t>
            </a:r>
            <a:r>
              <a:rPr lang="en-US" altLang="zh-TW" i="1" dirty="0"/>
              <a:t>"Sherrington-Kirkpatrick Model in a Transverse Field: Absence of Replica Symmetry Breaking Due to Quantum Fluctuations"</a:t>
            </a:r>
            <a:r>
              <a:rPr lang="zh-TW" altLang="en-US" dirty="0"/>
              <a:t>（</a:t>
            </a:r>
            <a:r>
              <a:rPr lang="en-US" altLang="zh-TW" dirty="0"/>
              <a:t>Phys. Rev. B, 1989</a:t>
            </a:r>
            <a:r>
              <a:rPr lang="zh-TW" altLang="en-US" dirty="0"/>
              <a:t>），但他們沒有使用「</a:t>
            </a:r>
            <a:r>
              <a:rPr lang="en-US" altLang="zh-TW" dirty="0"/>
              <a:t>Quantum Annealing</a:t>
            </a:r>
            <a:r>
              <a:rPr lang="zh-TW" altLang="en-US" dirty="0"/>
              <a:t>」這個名稱。</a:t>
            </a:r>
          </a:p>
          <a:p>
            <a:r>
              <a:rPr lang="zh-TW" altLang="en-US" dirty="0"/>
              <a:t>總結來說，</a:t>
            </a:r>
            <a:r>
              <a:rPr lang="en-US" altLang="zh-TW" b="1" dirty="0"/>
              <a:t>Quantum Annealing</a:t>
            </a:r>
            <a:r>
              <a:rPr lang="en-US" altLang="zh-TW" dirty="0"/>
              <a:t> </a:t>
            </a:r>
            <a:r>
              <a:rPr lang="zh-TW" altLang="en-US" dirty="0"/>
              <a:t>這個術語最早由 </a:t>
            </a:r>
            <a:r>
              <a:rPr lang="en-US" altLang="zh-TW" b="1" dirty="0" err="1"/>
              <a:t>Kadowaki</a:t>
            </a:r>
            <a:r>
              <a:rPr lang="en-US" altLang="zh-TW" b="1" dirty="0"/>
              <a:t> </a:t>
            </a:r>
            <a:r>
              <a:rPr lang="zh-TW" altLang="en-US" b="1" dirty="0"/>
              <a:t>和 </a:t>
            </a:r>
            <a:r>
              <a:rPr lang="en-US" altLang="zh-TW" b="1" dirty="0" err="1"/>
              <a:t>Nishimori</a:t>
            </a:r>
            <a:r>
              <a:rPr lang="en-US" altLang="zh-TW" dirty="0"/>
              <a:t> </a:t>
            </a:r>
            <a:r>
              <a:rPr lang="zh-TW" altLang="en-US" dirty="0"/>
              <a:t>在 </a:t>
            </a:r>
            <a:r>
              <a:rPr lang="en-US" altLang="zh-TW" dirty="0"/>
              <a:t>1998 </a:t>
            </a:r>
            <a:r>
              <a:rPr lang="zh-TW" altLang="en-US" dirty="0"/>
              <a:t>年提出，並迅速成為量子計算領域研究組合最佳化問題的一個重要方法。</a:t>
            </a:r>
          </a:p>
          <a:p>
            <a:pPr marL="158750" indent="0">
              <a:buNone/>
            </a:pPr>
            <a:br>
              <a:rPr lang="zh-TW" altLang="en-US" dirty="0"/>
            </a:br>
            <a:br>
              <a:rPr lang="zh-TW" altLang="en-US" dirty="0"/>
            </a:br>
            <a:endParaRPr lang="zh-TW" altLang="en-US" dirty="0"/>
          </a:p>
        </p:txBody>
      </p:sp>
      <p:sp>
        <p:nvSpPr>
          <p:cNvPr id="4" name="投影片編號版面配置區 3"/>
          <p:cNvSpPr>
            <a:spLocks noGrp="1"/>
          </p:cNvSpPr>
          <p:nvPr>
            <p:ph type="sldNum" sz="quarter" idx="5"/>
          </p:nvPr>
        </p:nvSpPr>
        <p:spPr/>
        <p:txBody>
          <a:bodyPr/>
          <a:lstStyle/>
          <a:p>
            <a:fld id="{12915A03-90A6-A847-A24A-E657F63F5169}" type="slidenum">
              <a:rPr kumimoji="1" lang="zh-TW" altLang="en-US" smtClean="0"/>
              <a:t>12</a:t>
            </a:fld>
            <a:endParaRPr kumimoji="1" lang="zh-TW" altLang="en-US"/>
          </a:p>
        </p:txBody>
      </p:sp>
    </p:spTree>
    <p:extLst>
      <p:ext uri="{BB962C8B-B14F-4D97-AF65-F5344CB8AC3E}">
        <p14:creationId xmlns:p14="http://schemas.microsoft.com/office/powerpoint/2010/main" val="3700363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22d0c7dceb_0_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122d0c7dceb_0_0:notes"/>
          <p:cNvSpPr txBox="1">
            <a:spLocks noGrp="1"/>
          </p:cNvSpPr>
          <p:nvPr>
            <p:ph type="body" idx="1"/>
          </p:nvPr>
        </p:nvSpPr>
        <p:spPr>
          <a:xfrm>
            <a:off x="710407" y="4861442"/>
            <a:ext cx="5683250" cy="4605576"/>
          </a:xfrm>
          <a:prstGeom prst="rect">
            <a:avLst/>
          </a:prstGeom>
          <a:noFill/>
          <a:ln>
            <a:noFill/>
          </a:ln>
        </p:spPr>
        <p:txBody>
          <a:bodyPr spcFirstLastPara="1" wrap="square" lIns="99021" tIns="99021" rIns="99021" bIns="99021" anchor="t" anchorCtr="0">
            <a:noAutofit/>
          </a:bodyPr>
          <a:lstStyle/>
          <a:p>
            <a:pPr defTabSz="990376">
              <a:buClr>
                <a:schemeClr val="dk1"/>
              </a:buClr>
              <a:buSzPts val="1100"/>
              <a:defRPr/>
            </a:pPr>
            <a:r>
              <a:rPr lang="en-US" altLang="zh-TW" b="1" dirty="0">
                <a:highlight>
                  <a:srgbClr val="FFFFFF"/>
                </a:highlight>
              </a:rPr>
              <a:t>Quantum Tunneling: A simulation of a wave packet incident on a potential barrier according to the Time-Dependent Schrodinger Equation. </a:t>
            </a:r>
            <a:endParaRPr lang="en-US" altLang="zh-TW" sz="1100" b="1" dirty="0">
              <a:highlight>
                <a:srgbClr val="FFFFFF"/>
              </a:highlight>
            </a:endParaRPr>
          </a:p>
          <a:p>
            <a:pPr>
              <a:buClr>
                <a:schemeClr val="dk1"/>
              </a:buClr>
              <a:buSzPts val="1100"/>
            </a:pPr>
            <a:endParaRPr lang="en-US" dirty="0">
              <a:solidFill>
                <a:srgbClr val="3D3D3D"/>
              </a:solidFill>
              <a:highlight>
                <a:srgbClr val="FFFFFF"/>
              </a:highlight>
            </a:endParaRPr>
          </a:p>
          <a:p>
            <a:pPr>
              <a:buClr>
                <a:schemeClr val="dk1"/>
              </a:buClr>
              <a:buSzPts val="1100"/>
            </a:pPr>
            <a:r>
              <a:rPr lang="en-US" dirty="0">
                <a:solidFill>
                  <a:srgbClr val="3D3D3D"/>
                </a:solidFill>
                <a:highlight>
                  <a:srgbClr val="FFFFFF"/>
                </a:highlight>
              </a:rPr>
              <a:t>加拿大公司 D-Wave 使用稱為“量子退火”的技術開發了專用量子計算設備，通過利用量子穿隧效應找到優化問題的解決方案。</a:t>
            </a:r>
            <a:endParaRPr dirty="0">
              <a:solidFill>
                <a:srgbClr val="3D3D3D"/>
              </a:solidFill>
              <a:highlight>
                <a:srgbClr val="FFFFFF"/>
              </a:highlight>
            </a:endParaRPr>
          </a:p>
          <a:p>
            <a:pPr>
              <a:buSzPts val="1100"/>
            </a:pPr>
            <a:r>
              <a:rPr lang="en-US" dirty="0">
                <a:solidFill>
                  <a:srgbClr val="3D3D3D"/>
                </a:solidFill>
                <a:highlight>
                  <a:srgbClr val="FFFFFF"/>
                </a:highlight>
              </a:rPr>
              <a:t>在優化問題中，我們需要從許多可能的組合中尋找最好的組合</a:t>
            </a:r>
            <a:r>
              <a:rPr lang="en-US" sz="1300" dirty="0">
                <a:solidFill>
                  <a:srgbClr val="3D3D3D"/>
                </a:solidFill>
                <a:highlight>
                  <a:srgbClr val="FFFFFF"/>
                </a:highlight>
              </a:rPr>
              <a:t>，</a:t>
            </a:r>
            <a:r>
              <a:rPr lang="en-US" dirty="0">
                <a:solidFill>
                  <a:srgbClr val="3D3D3D"/>
                </a:solidFill>
                <a:highlight>
                  <a:srgbClr val="FFFFFF"/>
                </a:highlight>
              </a:rPr>
              <a:t>物理學可以幫助解決這類問題， 物理學的一個基本規則是，一切都趨向於尋求最小能量狀態因為您可以將它們視為能量最小化問題。 物體滑下山坡； 熱的東西會隨著時間的推移而冷卻。 這種行為在量子物理學領域也是如此。 量子退火只是使用量子物理學來尋找問題的低能狀態，從而找到最佳或接近最佳的元素組合。</a:t>
            </a:r>
            <a:endParaRPr dirty="0">
              <a:solidFill>
                <a:srgbClr val="3D3D3D"/>
              </a:solidFill>
              <a:highlight>
                <a:srgbClr val="FFFFFF"/>
              </a:highlight>
            </a:endParaRPr>
          </a:p>
          <a:p>
            <a:pPr>
              <a:buSzPts val="1100"/>
            </a:pPr>
            <a:endParaRPr dirty="0">
              <a:solidFill>
                <a:srgbClr val="3D3D3D"/>
              </a:solidFill>
              <a:highlight>
                <a:srgbClr val="FFFFFF"/>
              </a:highlight>
            </a:endParaRPr>
          </a:p>
          <a:p>
            <a:pPr>
              <a:buClr>
                <a:schemeClr val="dk1"/>
              </a:buClr>
              <a:buSzPts val="1100"/>
            </a:pPr>
            <a:r>
              <a:rPr lang="en-US" dirty="0">
                <a:solidFill>
                  <a:schemeClr val="dk1"/>
                </a:solidFill>
              </a:rPr>
              <a:t>量子穿隧</a:t>
            </a:r>
            <a:endParaRPr dirty="0">
              <a:solidFill>
                <a:srgbClr val="3D3D3D"/>
              </a:solidFill>
              <a:highlight>
                <a:srgbClr val="FFFFFF"/>
              </a:highlight>
            </a:endParaRPr>
          </a:p>
          <a:p>
            <a:pPr>
              <a:buSzPts val="1100"/>
            </a:pPr>
            <a:r>
              <a:rPr lang="en-US" dirty="0">
                <a:solidFill>
                  <a:srgbClr val="3D3D3D"/>
                </a:solidFill>
                <a:highlight>
                  <a:srgbClr val="FFFFFF"/>
                </a:highlight>
              </a:rPr>
              <a:t>量子穿隧效應屬於量子力學的研究領域，量子力學研究在量子尺度所發生的事件。設想一個運動中的粒子遭遇到一個位能壁壘，試圖從位能壁壘的一邊（區域 A）移動到另一邊（區域 C），這可以被類比為一個圓球試圖滾動過一座小山。量子力學與古典力學對於這問題給出不同的解答。古典力學預測，假若粒子所具有的能量低於位能壁壘的位能，則這粒子絕對無法從區域 A移動到區域 C。量子力學不同地預測，這粒子可以機率性地從區域 A穿越到區域 C。</a:t>
            </a: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solidFill>
                <a:srgbClr val="3D3D3D"/>
              </a:solidFill>
              <a:highlight>
                <a:srgbClr val="FFFFFF"/>
              </a:highlight>
            </a:endParaRPr>
          </a:p>
          <a:p>
            <a:pPr>
              <a:buSzPts val="1100"/>
            </a:pPr>
            <a:endParaRPr dirty="0"/>
          </a:p>
        </p:txBody>
      </p:sp>
    </p:spTree>
    <p:extLst>
      <p:ext uri="{BB962C8B-B14F-4D97-AF65-F5344CB8AC3E}">
        <p14:creationId xmlns:p14="http://schemas.microsoft.com/office/powerpoint/2010/main" val="315132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20"/>
        <p:cNvGrpSpPr/>
        <p:nvPr/>
      </p:nvGrpSpPr>
      <p:grpSpPr>
        <a:xfrm>
          <a:off x="0" y="0"/>
          <a:ext cx="0" cy="0"/>
          <a:chOff x="0" y="0"/>
          <a:chExt cx="0" cy="0"/>
        </a:xfrm>
      </p:grpSpPr>
      <p:grpSp>
        <p:nvGrpSpPr>
          <p:cNvPr id="21" name="Google Shape;21;g100e299d3cb_5_16"/>
          <p:cNvGrpSpPr/>
          <p:nvPr/>
        </p:nvGrpSpPr>
        <p:grpSpPr>
          <a:xfrm>
            <a:off x="0" y="0"/>
            <a:ext cx="9336088" cy="5000625"/>
            <a:chOff x="0" y="0"/>
            <a:chExt cx="5881" cy="4200"/>
          </a:xfrm>
        </p:grpSpPr>
        <p:sp>
          <p:nvSpPr>
            <p:cNvPr id="22" name="Google Shape;22;g100e299d3cb_5_16"/>
            <p:cNvSpPr/>
            <p:nvPr/>
          </p:nvSpPr>
          <p:spPr>
            <a:xfrm>
              <a:off x="0" y="0"/>
              <a:ext cx="2100" cy="42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3" name="Google Shape;23;g100e299d3cb_5_16"/>
            <p:cNvSpPr/>
            <p:nvPr/>
          </p:nvSpPr>
          <p:spPr>
            <a:xfrm>
              <a:off x="1081" y="1065"/>
              <a:ext cx="4800" cy="1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nvGrpSpPr>
            <p:cNvPr id="24" name="Google Shape;24;g100e299d3cb_5_16"/>
            <p:cNvGrpSpPr/>
            <p:nvPr/>
          </p:nvGrpSpPr>
          <p:grpSpPr>
            <a:xfrm>
              <a:off x="0" y="672"/>
              <a:ext cx="1737" cy="1885"/>
              <a:chOff x="0" y="672"/>
              <a:chExt cx="1737" cy="1885"/>
            </a:xfrm>
          </p:grpSpPr>
          <p:sp>
            <p:nvSpPr>
              <p:cNvPr id="25" name="Google Shape;25;g100e299d3cb_5_16"/>
              <p:cNvSpPr/>
              <p:nvPr/>
            </p:nvSpPr>
            <p:spPr>
              <a:xfrm>
                <a:off x="361" y="22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6" name="Google Shape;26;g100e299d3cb_5_16"/>
              <p:cNvSpPr/>
              <p:nvPr/>
            </p:nvSpPr>
            <p:spPr>
              <a:xfrm>
                <a:off x="1081" y="1065"/>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7" name="Google Shape;27;g100e299d3cb_5_16"/>
              <p:cNvSpPr/>
              <p:nvPr/>
            </p:nvSpPr>
            <p:spPr>
              <a:xfrm>
                <a:off x="1437" y="672"/>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8" name="Google Shape;28;g100e299d3cb_5_16"/>
              <p:cNvSpPr/>
              <p:nvPr/>
            </p:nvSpPr>
            <p:spPr>
              <a:xfrm>
                <a:off x="719" y="2257"/>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9" name="Google Shape;29;g100e299d3cb_5_16"/>
              <p:cNvSpPr/>
              <p:nvPr/>
            </p:nvSpPr>
            <p:spPr>
              <a:xfrm>
                <a:off x="1437" y="1065"/>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0" name="Google Shape;30;g100e299d3cb_5_16"/>
              <p:cNvSpPr/>
              <p:nvPr/>
            </p:nvSpPr>
            <p:spPr>
              <a:xfrm>
                <a:off x="719" y="1464"/>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1" name="Google Shape;31;g100e299d3cb_5_16"/>
              <p:cNvSpPr/>
              <p:nvPr/>
            </p:nvSpPr>
            <p:spPr>
              <a:xfrm>
                <a:off x="0" y="1464"/>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2" name="Google Shape;32;g100e299d3cb_5_16"/>
              <p:cNvSpPr/>
              <p:nvPr/>
            </p:nvSpPr>
            <p:spPr>
              <a:xfrm>
                <a:off x="1081" y="1464"/>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3" name="Google Shape;33;g100e299d3cb_5_16"/>
              <p:cNvSpPr/>
              <p:nvPr/>
            </p:nvSpPr>
            <p:spPr>
              <a:xfrm>
                <a:off x="361" y="1857"/>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4" name="Google Shape;34;g100e299d3cb_5_16"/>
              <p:cNvSpPr/>
              <p:nvPr/>
            </p:nvSpPr>
            <p:spPr>
              <a:xfrm>
                <a:off x="719" y="18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grpSp>
      <p:sp>
        <p:nvSpPr>
          <p:cNvPr id="35" name="Google Shape;35;g100e299d3cb_5_16"/>
          <p:cNvSpPr txBox="1">
            <a:spLocks noGrp="1"/>
          </p:cNvSpPr>
          <p:nvPr>
            <p:ph type="dt" idx="10"/>
          </p:nvPr>
        </p:nvSpPr>
        <p:spPr>
          <a:xfrm>
            <a:off x="457200" y="4686300"/>
            <a:ext cx="2133600" cy="3429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6" name="Google Shape;36;g100e299d3cb_5_16"/>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dk1"/>
              </a:buClr>
              <a:buSzPts val="1100"/>
              <a:buFont typeface="Arial"/>
              <a:buNone/>
              <a:defRPr b="0" i="0">
                <a:solidFill>
                  <a:schemeClr val="dk1"/>
                </a:solidFill>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7" name="Google Shape;37;g100e299d3cb_5_16"/>
          <p:cNvSpPr txBox="1">
            <a:spLocks noGrp="1"/>
          </p:cNvSpPr>
          <p:nvPr>
            <p:ph type="sldNum" idx="12"/>
          </p:nvPr>
        </p:nvSpPr>
        <p:spPr>
          <a:xfrm>
            <a:off x="7010400" y="4686300"/>
            <a:ext cx="2133600" cy="342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38" name="Google Shape;38;g100e299d3cb_5_16"/>
          <p:cNvSpPr txBox="1">
            <a:spLocks noGrp="1"/>
          </p:cNvSpPr>
          <p:nvPr>
            <p:ph type="ctrTitle"/>
          </p:nvPr>
        </p:nvSpPr>
        <p:spPr>
          <a:xfrm>
            <a:off x="2971800" y="1371600"/>
            <a:ext cx="6019800" cy="1657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38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g100e299d3cb_5_16"/>
          <p:cNvSpPr txBox="1">
            <a:spLocks noGrp="1"/>
          </p:cNvSpPr>
          <p:nvPr>
            <p:ph type="subTitle" idx="1"/>
          </p:nvPr>
        </p:nvSpPr>
        <p:spPr>
          <a:xfrm>
            <a:off x="2971800" y="3200400"/>
            <a:ext cx="6019800" cy="1314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500"/>
              </a:spcBef>
              <a:spcAft>
                <a:spcPts val="0"/>
              </a:spcAft>
              <a:buSzPts val="1900"/>
              <a:buFont typeface="Noto Sans Symbols"/>
              <a:buNone/>
              <a:defRPr sz="2600"/>
            </a:lvl1pPr>
            <a:lvl2pPr lvl="1" algn="l">
              <a:lnSpc>
                <a:spcPct val="100000"/>
              </a:lnSpc>
              <a:spcBef>
                <a:spcPts val="300"/>
              </a:spcBef>
              <a:spcAft>
                <a:spcPts val="0"/>
              </a:spcAft>
              <a:buSzPts val="1100"/>
              <a:buChar char="◻"/>
              <a:defRPr/>
            </a:lvl2pPr>
            <a:lvl3pPr lvl="2" algn="l">
              <a:lnSpc>
                <a:spcPct val="100000"/>
              </a:lnSpc>
              <a:spcBef>
                <a:spcPts val="300"/>
              </a:spcBef>
              <a:spcAft>
                <a:spcPts val="0"/>
              </a:spcAft>
              <a:buSzPts val="900"/>
              <a:buChar char="■"/>
              <a:defRPr/>
            </a:lvl3pPr>
            <a:lvl4pPr lvl="3" algn="l">
              <a:lnSpc>
                <a:spcPct val="100000"/>
              </a:lnSpc>
              <a:spcBef>
                <a:spcPts val="300"/>
              </a:spcBef>
              <a:spcAft>
                <a:spcPts val="0"/>
              </a:spcAft>
              <a:buSzPts val="900"/>
              <a:buChar char="◻"/>
              <a:defRPr/>
            </a:lvl4pPr>
            <a:lvl5pPr lvl="4" algn="l">
              <a:lnSpc>
                <a:spcPct val="100000"/>
              </a:lnSpc>
              <a:spcBef>
                <a:spcPts val="300"/>
              </a:spcBef>
              <a:spcAft>
                <a:spcPts val="0"/>
              </a:spcAft>
              <a:buSzPts val="1400"/>
              <a:buChar char="▪"/>
              <a:defRPr/>
            </a:lvl5pPr>
            <a:lvl6pPr lvl="5" algn="l">
              <a:lnSpc>
                <a:spcPct val="100000"/>
              </a:lnSpc>
              <a:spcBef>
                <a:spcPts val="300"/>
              </a:spcBef>
              <a:spcAft>
                <a:spcPts val="0"/>
              </a:spcAft>
              <a:buSzPts val="1400"/>
              <a:buChar char="▪"/>
              <a:defRPr/>
            </a:lvl6pPr>
            <a:lvl7pPr lvl="6" algn="l">
              <a:lnSpc>
                <a:spcPct val="100000"/>
              </a:lnSpc>
              <a:spcBef>
                <a:spcPts val="300"/>
              </a:spcBef>
              <a:spcAft>
                <a:spcPts val="0"/>
              </a:spcAft>
              <a:buSzPts val="1400"/>
              <a:buChar char="▪"/>
              <a:defRPr/>
            </a:lvl7pPr>
            <a:lvl8pPr lvl="7" algn="l">
              <a:lnSpc>
                <a:spcPct val="100000"/>
              </a:lnSpc>
              <a:spcBef>
                <a:spcPts val="300"/>
              </a:spcBef>
              <a:spcAft>
                <a:spcPts val="0"/>
              </a:spcAft>
              <a:buSzPts val="1400"/>
              <a:buChar char="▪"/>
              <a:defRPr/>
            </a:lvl8pPr>
            <a:lvl9pPr lvl="8" algn="l">
              <a:lnSpc>
                <a:spcPct val="100000"/>
              </a:lnSpc>
              <a:spcBef>
                <a:spcPts val="30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0"/>
        <p:cNvGrpSpPr/>
        <p:nvPr/>
      </p:nvGrpSpPr>
      <p:grpSpPr>
        <a:xfrm>
          <a:off x="0" y="0"/>
          <a:ext cx="0" cy="0"/>
          <a:chOff x="0" y="0"/>
          <a:chExt cx="0" cy="0"/>
        </a:xfrm>
      </p:grpSpPr>
      <p:sp>
        <p:nvSpPr>
          <p:cNvPr id="41" name="Google Shape;41;g100e299d3cb_5_62"/>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g100e299d3cb_5_62"/>
          <p:cNvSpPr txBox="1">
            <a:spLocks noGrp="1"/>
          </p:cNvSpPr>
          <p:nvPr>
            <p:ph type="ftr" idx="11"/>
          </p:nvPr>
        </p:nvSpPr>
        <p:spPr>
          <a:xfrm>
            <a:off x="2555882" y="4839891"/>
            <a:ext cx="49830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43" name="Google Shape;43;g100e299d3cb_5_6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44" name="Google Shape;44;g100e299d3cb_5_62"/>
          <p:cNvSpPr txBox="1">
            <a:spLocks noGrp="1"/>
          </p:cNvSpPr>
          <p:nvPr>
            <p:ph type="dt" idx="10"/>
          </p:nvPr>
        </p:nvSpPr>
        <p:spPr>
          <a:xfrm>
            <a:off x="468313" y="4677966"/>
            <a:ext cx="2133600" cy="357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62"/>
        <p:cNvGrpSpPr/>
        <p:nvPr/>
      </p:nvGrpSpPr>
      <p:grpSpPr>
        <a:xfrm>
          <a:off x="0" y="0"/>
          <a:ext cx="0" cy="0"/>
          <a:chOff x="0" y="0"/>
          <a:chExt cx="0" cy="0"/>
        </a:xfrm>
      </p:grpSpPr>
      <p:sp>
        <p:nvSpPr>
          <p:cNvPr id="63" name="Google Shape;63;g100e299d3cb_5_36"/>
          <p:cNvSpPr txBox="1">
            <a:spLocks noGrp="1"/>
          </p:cNvSpPr>
          <p:nvPr>
            <p:ph type="title"/>
          </p:nvPr>
        </p:nvSpPr>
        <p:spPr>
          <a:xfrm>
            <a:off x="457202" y="204788"/>
            <a:ext cx="3008400" cy="8715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g100e299d3cb_5_36"/>
          <p:cNvSpPr txBox="1">
            <a:spLocks noGrp="1"/>
          </p:cNvSpPr>
          <p:nvPr>
            <p:ph type="body" idx="1"/>
          </p:nvPr>
        </p:nvSpPr>
        <p:spPr>
          <a:xfrm>
            <a:off x="3575050" y="204797"/>
            <a:ext cx="5111700" cy="43899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500"/>
              </a:spcBef>
              <a:spcAft>
                <a:spcPts val="0"/>
              </a:spcAft>
              <a:buSzPts val="1800"/>
              <a:buChar char="■"/>
              <a:defRPr sz="2400"/>
            </a:lvl1pPr>
            <a:lvl2pPr marL="914400" lvl="1" indent="-336550" algn="l">
              <a:lnSpc>
                <a:spcPct val="100000"/>
              </a:lnSpc>
              <a:spcBef>
                <a:spcPts val="400"/>
              </a:spcBef>
              <a:spcAft>
                <a:spcPts val="0"/>
              </a:spcAft>
              <a:buSzPts val="1700"/>
              <a:buChar char="◻"/>
              <a:defRPr sz="2100"/>
            </a:lvl2pPr>
            <a:lvl3pPr marL="1371600" lvl="2" indent="-304800" algn="l">
              <a:lnSpc>
                <a:spcPct val="100000"/>
              </a:lnSpc>
              <a:spcBef>
                <a:spcPts val="400"/>
              </a:spcBef>
              <a:spcAft>
                <a:spcPts val="0"/>
              </a:spcAft>
              <a:buSzPts val="1200"/>
              <a:buChar char="■"/>
              <a:defRPr sz="1800"/>
            </a:lvl3pPr>
            <a:lvl4pPr marL="1828800" lvl="3" indent="-298450" algn="l">
              <a:lnSpc>
                <a:spcPct val="100000"/>
              </a:lnSpc>
              <a:spcBef>
                <a:spcPts val="300"/>
              </a:spcBef>
              <a:spcAft>
                <a:spcPts val="0"/>
              </a:spcAft>
              <a:buSzPts val="1100"/>
              <a:buChar char="◻"/>
              <a:defRPr sz="1500"/>
            </a:lvl4pPr>
            <a:lvl5pPr marL="2286000" lvl="4" indent="-323850" algn="l">
              <a:lnSpc>
                <a:spcPct val="100000"/>
              </a:lnSpc>
              <a:spcBef>
                <a:spcPts val="300"/>
              </a:spcBef>
              <a:spcAft>
                <a:spcPts val="0"/>
              </a:spcAft>
              <a:buSzPts val="1500"/>
              <a:buChar char="▪"/>
              <a:defRPr sz="1500"/>
            </a:lvl5pPr>
            <a:lvl6pPr marL="2743200" lvl="5" indent="-323850" algn="l">
              <a:lnSpc>
                <a:spcPct val="100000"/>
              </a:lnSpc>
              <a:spcBef>
                <a:spcPts val="300"/>
              </a:spcBef>
              <a:spcAft>
                <a:spcPts val="0"/>
              </a:spcAft>
              <a:buSzPts val="1500"/>
              <a:buChar char="▪"/>
              <a:defRPr sz="1500"/>
            </a:lvl6pPr>
            <a:lvl7pPr marL="3200400" lvl="6" indent="-323850" algn="l">
              <a:lnSpc>
                <a:spcPct val="100000"/>
              </a:lnSpc>
              <a:spcBef>
                <a:spcPts val="300"/>
              </a:spcBef>
              <a:spcAft>
                <a:spcPts val="0"/>
              </a:spcAft>
              <a:buSzPts val="1500"/>
              <a:buChar char="▪"/>
              <a:defRPr sz="1500"/>
            </a:lvl7pPr>
            <a:lvl8pPr marL="3657600" lvl="7" indent="-323850" algn="l">
              <a:lnSpc>
                <a:spcPct val="100000"/>
              </a:lnSpc>
              <a:spcBef>
                <a:spcPts val="300"/>
              </a:spcBef>
              <a:spcAft>
                <a:spcPts val="0"/>
              </a:spcAft>
              <a:buSzPts val="1500"/>
              <a:buChar char="▪"/>
              <a:defRPr sz="1500"/>
            </a:lvl8pPr>
            <a:lvl9pPr marL="4114800" lvl="8" indent="-323850" algn="l">
              <a:lnSpc>
                <a:spcPct val="100000"/>
              </a:lnSpc>
              <a:spcBef>
                <a:spcPts val="300"/>
              </a:spcBef>
              <a:spcAft>
                <a:spcPts val="0"/>
              </a:spcAft>
              <a:buSzPts val="1500"/>
              <a:buChar char="▪"/>
              <a:defRPr sz="1500"/>
            </a:lvl9pPr>
          </a:lstStyle>
          <a:p>
            <a:endParaRPr/>
          </a:p>
        </p:txBody>
      </p:sp>
      <p:sp>
        <p:nvSpPr>
          <p:cNvPr id="65" name="Google Shape;65;g100e299d3cb_5_36"/>
          <p:cNvSpPr txBox="1">
            <a:spLocks noGrp="1"/>
          </p:cNvSpPr>
          <p:nvPr>
            <p:ph type="body" idx="2"/>
          </p:nvPr>
        </p:nvSpPr>
        <p:spPr>
          <a:xfrm>
            <a:off x="457202" y="1076327"/>
            <a:ext cx="3008400" cy="35184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66" name="Google Shape;66;g100e299d3cb_5_36"/>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67" name="Google Shape;67;g100e299d3cb_5_36"/>
          <p:cNvSpPr txBox="1">
            <a:spLocks noGrp="1"/>
          </p:cNvSpPr>
          <p:nvPr>
            <p:ph type="sldNum" idx="12"/>
          </p:nvPr>
        </p:nvSpPr>
        <p:spPr>
          <a:xfrm>
            <a:off x="7010400" y="4873789"/>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68" name="Google Shape;68;g100e299d3cb_5_36"/>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9"/>
        <p:cNvGrpSpPr/>
        <p:nvPr/>
      </p:nvGrpSpPr>
      <p:grpSpPr>
        <a:xfrm>
          <a:off x="0" y="0"/>
          <a:ext cx="0" cy="0"/>
          <a:chOff x="0" y="0"/>
          <a:chExt cx="0" cy="0"/>
        </a:xfrm>
      </p:grpSpPr>
      <p:sp>
        <p:nvSpPr>
          <p:cNvPr id="70" name="Google Shape;70;g100e299d3cb_5_43"/>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g100e299d3cb_5_43"/>
          <p:cNvSpPr>
            <a:spLocks noGrp="1"/>
          </p:cNvSpPr>
          <p:nvPr>
            <p:ph type="pic" idx="2"/>
          </p:nvPr>
        </p:nvSpPr>
        <p:spPr>
          <a:xfrm>
            <a:off x="1792288" y="459581"/>
            <a:ext cx="5486400" cy="3086100"/>
          </a:xfrm>
          <a:prstGeom prst="rect">
            <a:avLst/>
          </a:prstGeom>
          <a:noFill/>
          <a:ln>
            <a:noFill/>
          </a:ln>
        </p:spPr>
      </p:sp>
      <p:sp>
        <p:nvSpPr>
          <p:cNvPr id="72" name="Google Shape;72;g100e299d3cb_5_43"/>
          <p:cNvSpPr txBox="1">
            <a:spLocks noGrp="1"/>
          </p:cNvSpPr>
          <p:nvPr>
            <p:ph type="body" idx="1"/>
          </p:nvPr>
        </p:nvSpPr>
        <p:spPr>
          <a:xfrm>
            <a:off x="1792288" y="4025503"/>
            <a:ext cx="5486400" cy="6036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73" name="Google Shape;73;g100e299d3cb_5_43"/>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74" name="Google Shape;74;g100e299d3cb_5_43"/>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75" name="Google Shape;75;g100e299d3cb_5_43"/>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6"/>
        <p:cNvGrpSpPr/>
        <p:nvPr/>
      </p:nvGrpSpPr>
      <p:grpSpPr>
        <a:xfrm>
          <a:off x="0" y="0"/>
          <a:ext cx="0" cy="0"/>
          <a:chOff x="0" y="0"/>
          <a:chExt cx="0" cy="0"/>
        </a:xfrm>
      </p:grpSpPr>
      <p:sp>
        <p:nvSpPr>
          <p:cNvPr id="77" name="Google Shape;77;g100e299d3cb_5_5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g100e299d3cb_5_50"/>
          <p:cNvSpPr txBox="1">
            <a:spLocks noGrp="1"/>
          </p:cNvSpPr>
          <p:nvPr>
            <p:ph type="body" idx="1"/>
          </p:nvPr>
        </p:nvSpPr>
        <p:spPr>
          <a:xfrm rot="5400000">
            <a:off x="3043664" y="-1191838"/>
            <a:ext cx="3078900" cy="82296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79" name="Google Shape;79;g100e299d3cb_5_5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0" name="Google Shape;80;g100e299d3cb_5_50"/>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1" name="Google Shape;81;g100e299d3cb_5_5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82"/>
        <p:cNvGrpSpPr/>
        <p:nvPr/>
      </p:nvGrpSpPr>
      <p:grpSpPr>
        <a:xfrm>
          <a:off x="0" y="0"/>
          <a:ext cx="0" cy="0"/>
          <a:chOff x="0" y="0"/>
          <a:chExt cx="0" cy="0"/>
        </a:xfrm>
      </p:grpSpPr>
      <p:sp>
        <p:nvSpPr>
          <p:cNvPr id="83" name="Google Shape;83;g100e299d3cb_5_56"/>
          <p:cNvSpPr txBox="1">
            <a:spLocks noGrp="1"/>
          </p:cNvSpPr>
          <p:nvPr>
            <p:ph type="title"/>
          </p:nvPr>
        </p:nvSpPr>
        <p:spPr>
          <a:xfrm rot="5400000">
            <a:off x="5608663" y="1373250"/>
            <a:ext cx="4119600" cy="2058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g100e299d3cb_5_56"/>
          <p:cNvSpPr txBox="1">
            <a:spLocks noGrp="1"/>
          </p:cNvSpPr>
          <p:nvPr>
            <p:ph type="body" idx="1"/>
          </p:nvPr>
        </p:nvSpPr>
        <p:spPr>
          <a:xfrm rot="5400000">
            <a:off x="1412027" y="-611999"/>
            <a:ext cx="4119600" cy="60294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85" name="Google Shape;85;g100e299d3cb_5_56"/>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6" name="Google Shape;86;g100e299d3cb_5_56"/>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7" name="Google Shape;87;g100e299d3cb_5_56"/>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342900"/>
            <a:ext cx="8229600" cy="581645"/>
          </a:xfrm>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投影片編號版面配置區 3"/>
          <p:cNvSpPr>
            <a:spLocks noGrp="1"/>
          </p:cNvSpPr>
          <p:nvPr>
            <p:ph type="sldNum" sz="quarter" idx="10"/>
          </p:nvPr>
        </p:nvSpPr>
        <p:spPr>
          <a:xfrm>
            <a:off x="7010400" y="4921379"/>
            <a:ext cx="2133600" cy="180900"/>
          </a:xfrm>
        </p:spPr>
        <p:txBody>
          <a:bodyPr/>
          <a:lstStyle>
            <a:lvl1pPr>
              <a:defRPr/>
            </a:lvl1pPr>
          </a:lstStyle>
          <a:p>
            <a:fld id="{7A97B5DE-3CB1-4C6F-ACB5-6BC122C5FF78}" type="slidenum">
              <a:rPr lang="en-US" altLang="zh-TW"/>
              <a:pPr/>
              <a:t>‹#›</a:t>
            </a:fld>
            <a:endParaRPr lang="en-US" altLang="zh-TW"/>
          </a:p>
        </p:txBody>
      </p:sp>
    </p:spTree>
    <p:extLst>
      <p:ext uri="{BB962C8B-B14F-4D97-AF65-F5344CB8AC3E}">
        <p14:creationId xmlns:p14="http://schemas.microsoft.com/office/powerpoint/2010/main" val="2961970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100e299d3cb_5_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marR="0" lvl="0" algn="r" rtl="0">
              <a:lnSpc>
                <a:spcPct val="100000"/>
              </a:lnSpc>
              <a:spcBef>
                <a:spcPts val="0"/>
              </a:spcBef>
              <a:spcAft>
                <a:spcPts val="0"/>
              </a:spcAft>
              <a:buClr>
                <a:srgbClr val="A50021"/>
              </a:buClr>
              <a:buSzPts val="1100"/>
              <a:buFont typeface="Arial"/>
              <a:buNone/>
              <a:defRPr sz="900" b="1" i="1" u="none" strike="noStrike" cap="none">
                <a:solidFill>
                  <a:srgbClr val="A5002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 name="Google Shape;7;g100e299d3cb_5_0"/>
          <p:cNvSpPr txBox="1">
            <a:spLocks noGrp="1"/>
          </p:cNvSpPr>
          <p:nvPr>
            <p:ph type="sldNum" idx="12"/>
          </p:nvPr>
        </p:nvSpPr>
        <p:spPr>
          <a:xfrm>
            <a:off x="5292725" y="4569619"/>
            <a:ext cx="2133600" cy="180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 name="Google Shape;8;g100e299d3cb_5_0"/>
          <p:cNvSpPr/>
          <p:nvPr/>
        </p:nvSpPr>
        <p:spPr>
          <a:xfrm>
            <a:off x="0" y="0"/>
            <a:ext cx="285900" cy="3999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9" name="Google Shape;9;g100e299d3cb_5_0"/>
          <p:cNvSpPr/>
          <p:nvPr/>
        </p:nvSpPr>
        <p:spPr>
          <a:xfrm>
            <a:off x="412750" y="101213"/>
            <a:ext cx="8731200" cy="206100"/>
          </a:xfrm>
          <a:prstGeom prst="rect">
            <a:avLst/>
          </a:prstGeom>
          <a:gradFill>
            <a:gsLst>
              <a:gs pos="0">
                <a:schemeClr val="lt2"/>
              </a:gs>
              <a:gs pos="100000">
                <a:schemeClr val="lt1"/>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0" name="Google Shape;10;g100e299d3cb_5_0"/>
          <p:cNvSpPr/>
          <p:nvPr/>
        </p:nvSpPr>
        <p:spPr>
          <a:xfrm>
            <a:off x="409582" y="101213"/>
            <a:ext cx="138000" cy="1059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1" name="Google Shape;11;g100e299d3cb_5_0"/>
          <p:cNvSpPr/>
          <p:nvPr/>
        </p:nvSpPr>
        <p:spPr>
          <a:xfrm>
            <a:off x="547690" y="10"/>
            <a:ext cx="1398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2" name="Google Shape;12;g100e299d3cb_5_0"/>
          <p:cNvSpPr/>
          <p:nvPr/>
        </p:nvSpPr>
        <p:spPr>
          <a:xfrm>
            <a:off x="547690" y="101213"/>
            <a:ext cx="139800" cy="1059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3" name="Google Shape;13;g100e299d3cb_5_0"/>
          <p:cNvSpPr/>
          <p:nvPr/>
        </p:nvSpPr>
        <p:spPr>
          <a:xfrm>
            <a:off x="274645" y="205978"/>
            <a:ext cx="1365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4" name="Google Shape;14;g100e299d3cb_5_0"/>
          <p:cNvSpPr/>
          <p:nvPr/>
        </p:nvSpPr>
        <p:spPr>
          <a:xfrm>
            <a:off x="131770" y="102404"/>
            <a:ext cx="141300" cy="103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5" name="Google Shape;15;g100e299d3cb_5_0"/>
          <p:cNvSpPr/>
          <p:nvPr/>
        </p:nvSpPr>
        <p:spPr>
          <a:xfrm>
            <a:off x="409582" y="203597"/>
            <a:ext cx="138000" cy="1035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6" name="Google Shape;16;g100e299d3cb_5_0"/>
          <p:cNvSpPr/>
          <p:nvPr/>
        </p:nvSpPr>
        <p:spPr>
          <a:xfrm>
            <a:off x="274645" y="307184"/>
            <a:ext cx="136500" cy="102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7" name="Google Shape;17;g100e299d3cb_5_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endParaRPr/>
          </a:p>
        </p:txBody>
      </p:sp>
      <p:sp>
        <p:nvSpPr>
          <p:cNvPr id="18" name="Google Shape;18;g100e299d3cb_5_0"/>
          <p:cNvSpPr txBox="1">
            <a:spLocks noGrp="1"/>
          </p:cNvSpPr>
          <p:nvPr>
            <p:ph type="body" idx="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100000"/>
              </a:lnSpc>
              <a:spcBef>
                <a:spcPts val="50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2"/>
              </a:buClr>
              <a:buSzPts val="1700"/>
              <a:buFont typeface="Noto Sans Symbols"/>
              <a:buChar char="◻"/>
              <a:defRPr sz="2100" b="0" i="0" u="none" strike="noStrike" cap="none">
                <a:solidFill>
                  <a:schemeClr val="dk1"/>
                </a:solidFill>
                <a:latin typeface="Arial"/>
                <a:ea typeface="Arial"/>
                <a:cs typeface="Arial"/>
                <a:sym typeface="Arial"/>
              </a:defRPr>
            </a:lvl2pPr>
            <a:lvl3pPr marL="1371600" marR="0" lvl="2" indent="-304800" algn="l" rtl="0">
              <a:lnSpc>
                <a:spcPct val="100000"/>
              </a:lnSpc>
              <a:spcBef>
                <a:spcPts val="400"/>
              </a:spcBef>
              <a:spcAft>
                <a:spcPts val="0"/>
              </a:spcAft>
              <a:buClr>
                <a:schemeClr val="lt2"/>
              </a:buClr>
              <a:buSzPts val="1200"/>
              <a:buFont typeface="Noto Sans Symbols"/>
              <a:buChar char="■"/>
              <a:defRPr sz="1800" b="0" i="0" u="none" strike="noStrike" cap="none">
                <a:solidFill>
                  <a:schemeClr val="dk1"/>
                </a:solidFill>
                <a:latin typeface="Arial"/>
                <a:ea typeface="Arial"/>
                <a:cs typeface="Arial"/>
                <a:sym typeface="Arial"/>
              </a:defRPr>
            </a:lvl3pPr>
            <a:lvl4pPr marL="1828800" marR="0" lvl="3" indent="-298450" algn="l" rtl="0">
              <a:lnSpc>
                <a:spcPct val="100000"/>
              </a:lnSpc>
              <a:spcBef>
                <a:spcPts val="300"/>
              </a:spcBef>
              <a:spcAft>
                <a:spcPts val="0"/>
              </a:spcAft>
              <a:buClr>
                <a:schemeClr val="accent2"/>
              </a:buClr>
              <a:buSzPts val="1100"/>
              <a:buFont typeface="Noto Sans Symbols"/>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9pPr>
          </a:lstStyle>
          <a:p>
            <a:endParaRPr/>
          </a:p>
        </p:txBody>
      </p:sp>
      <p:sp>
        <p:nvSpPr>
          <p:cNvPr id="19" name="Google Shape;19;g100e299d3cb_5_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hyperlink" Target="https://sites.google.com/view/nishimori/main-english"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sites.google.com/view/nishimori/main-english"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cs.ocean.dwavesys.com/en/stable/overview/solving_problem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6" Type="http://schemas.openxmlformats.org/officeDocument/2006/relationships/tags" Target="../tags/tag27.xml"/><Relationship Id="rId21" Type="http://schemas.openxmlformats.org/officeDocument/2006/relationships/tags" Target="../tags/tag22.xml"/><Relationship Id="rId42" Type="http://schemas.openxmlformats.org/officeDocument/2006/relationships/tags" Target="../tags/tag43.xml"/><Relationship Id="rId47" Type="http://schemas.openxmlformats.org/officeDocument/2006/relationships/tags" Target="../tags/tag48.xml"/><Relationship Id="rId63" Type="http://schemas.openxmlformats.org/officeDocument/2006/relationships/tags" Target="../tags/tag64.xml"/><Relationship Id="rId68" Type="http://schemas.openxmlformats.org/officeDocument/2006/relationships/tags" Target="../tags/tag69.xml"/><Relationship Id="rId84" Type="http://schemas.openxmlformats.org/officeDocument/2006/relationships/tags" Target="../tags/tag85.xml"/><Relationship Id="rId89" Type="http://schemas.openxmlformats.org/officeDocument/2006/relationships/tags" Target="../tags/tag90.xml"/><Relationship Id="rId112" Type="http://schemas.openxmlformats.org/officeDocument/2006/relationships/tags" Target="../tags/tag113.xml"/><Relationship Id="rId16" Type="http://schemas.openxmlformats.org/officeDocument/2006/relationships/tags" Target="../tags/tag17.xml"/><Relationship Id="rId107" Type="http://schemas.openxmlformats.org/officeDocument/2006/relationships/tags" Target="../tags/tag108.xml"/><Relationship Id="rId11" Type="http://schemas.openxmlformats.org/officeDocument/2006/relationships/tags" Target="../tags/tag12.xml"/><Relationship Id="rId32" Type="http://schemas.openxmlformats.org/officeDocument/2006/relationships/tags" Target="../tags/tag33.xml"/><Relationship Id="rId37" Type="http://schemas.openxmlformats.org/officeDocument/2006/relationships/tags" Target="../tags/tag38.xml"/><Relationship Id="rId53" Type="http://schemas.openxmlformats.org/officeDocument/2006/relationships/tags" Target="../tags/tag54.xml"/><Relationship Id="rId58" Type="http://schemas.openxmlformats.org/officeDocument/2006/relationships/tags" Target="../tags/tag59.xml"/><Relationship Id="rId74" Type="http://schemas.openxmlformats.org/officeDocument/2006/relationships/tags" Target="../tags/tag75.xml"/><Relationship Id="rId79" Type="http://schemas.openxmlformats.org/officeDocument/2006/relationships/tags" Target="../tags/tag80.xml"/><Relationship Id="rId102" Type="http://schemas.openxmlformats.org/officeDocument/2006/relationships/tags" Target="../tags/tag103.xml"/><Relationship Id="rId5" Type="http://schemas.openxmlformats.org/officeDocument/2006/relationships/tags" Target="../tags/tag6.xml"/><Relationship Id="rId90" Type="http://schemas.openxmlformats.org/officeDocument/2006/relationships/tags" Target="../tags/tag91.xml"/><Relationship Id="rId95" Type="http://schemas.openxmlformats.org/officeDocument/2006/relationships/tags" Target="../tags/tag96.xml"/><Relationship Id="rId22" Type="http://schemas.openxmlformats.org/officeDocument/2006/relationships/tags" Target="../tags/tag23.xml"/><Relationship Id="rId27" Type="http://schemas.openxmlformats.org/officeDocument/2006/relationships/tags" Target="../tags/tag28.xml"/><Relationship Id="rId43" Type="http://schemas.openxmlformats.org/officeDocument/2006/relationships/tags" Target="../tags/tag44.xml"/><Relationship Id="rId48" Type="http://schemas.openxmlformats.org/officeDocument/2006/relationships/tags" Target="../tags/tag49.xml"/><Relationship Id="rId64" Type="http://schemas.openxmlformats.org/officeDocument/2006/relationships/tags" Target="../tags/tag65.xml"/><Relationship Id="rId69" Type="http://schemas.openxmlformats.org/officeDocument/2006/relationships/tags" Target="../tags/tag70.xml"/><Relationship Id="rId113" Type="http://schemas.openxmlformats.org/officeDocument/2006/relationships/slideLayout" Target="../slideLayouts/slideLayout7.xml"/><Relationship Id="rId80" Type="http://schemas.openxmlformats.org/officeDocument/2006/relationships/tags" Target="../tags/tag81.xml"/><Relationship Id="rId85" Type="http://schemas.openxmlformats.org/officeDocument/2006/relationships/tags" Target="../tags/tag86.xml"/><Relationship Id="rId12" Type="http://schemas.openxmlformats.org/officeDocument/2006/relationships/tags" Target="../tags/tag13.xml"/><Relationship Id="rId17" Type="http://schemas.openxmlformats.org/officeDocument/2006/relationships/tags" Target="../tags/tag18.xml"/><Relationship Id="rId33" Type="http://schemas.openxmlformats.org/officeDocument/2006/relationships/tags" Target="../tags/tag34.xml"/><Relationship Id="rId38" Type="http://schemas.openxmlformats.org/officeDocument/2006/relationships/tags" Target="../tags/tag39.xml"/><Relationship Id="rId59" Type="http://schemas.openxmlformats.org/officeDocument/2006/relationships/tags" Target="../tags/tag60.xml"/><Relationship Id="rId103" Type="http://schemas.openxmlformats.org/officeDocument/2006/relationships/tags" Target="../tags/tag104.xml"/><Relationship Id="rId108" Type="http://schemas.openxmlformats.org/officeDocument/2006/relationships/tags" Target="../tags/tag109.xml"/><Relationship Id="rId54" Type="http://schemas.openxmlformats.org/officeDocument/2006/relationships/tags" Target="../tags/tag55.xml"/><Relationship Id="rId70" Type="http://schemas.openxmlformats.org/officeDocument/2006/relationships/tags" Target="../tags/tag71.xml"/><Relationship Id="rId75" Type="http://schemas.openxmlformats.org/officeDocument/2006/relationships/tags" Target="../tags/tag76.xml"/><Relationship Id="rId91" Type="http://schemas.openxmlformats.org/officeDocument/2006/relationships/tags" Target="../tags/tag92.xml"/><Relationship Id="rId96" Type="http://schemas.openxmlformats.org/officeDocument/2006/relationships/tags" Target="../tags/tag97.xml"/><Relationship Id="rId1" Type="http://schemas.openxmlformats.org/officeDocument/2006/relationships/tags" Target="../tags/tag2.xml"/><Relationship Id="rId6" Type="http://schemas.openxmlformats.org/officeDocument/2006/relationships/tags" Target="../tags/tag7.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tags" Target="../tags/tag50.xml"/><Relationship Id="rId57" Type="http://schemas.openxmlformats.org/officeDocument/2006/relationships/tags" Target="../tags/tag58.xml"/><Relationship Id="rId106" Type="http://schemas.openxmlformats.org/officeDocument/2006/relationships/tags" Target="../tags/tag107.xml"/><Relationship Id="rId114" Type="http://schemas.openxmlformats.org/officeDocument/2006/relationships/notesSlide" Target="../notesSlides/notesSlide22.xml"/><Relationship Id="rId10" Type="http://schemas.openxmlformats.org/officeDocument/2006/relationships/tags" Target="../tags/tag11.xml"/><Relationship Id="rId31" Type="http://schemas.openxmlformats.org/officeDocument/2006/relationships/tags" Target="../tags/tag32.xml"/><Relationship Id="rId44" Type="http://schemas.openxmlformats.org/officeDocument/2006/relationships/tags" Target="../tags/tag45.xml"/><Relationship Id="rId52" Type="http://schemas.openxmlformats.org/officeDocument/2006/relationships/tags" Target="../tags/tag53.xml"/><Relationship Id="rId60" Type="http://schemas.openxmlformats.org/officeDocument/2006/relationships/tags" Target="../tags/tag61.xml"/><Relationship Id="rId65" Type="http://schemas.openxmlformats.org/officeDocument/2006/relationships/tags" Target="../tags/tag66.xml"/><Relationship Id="rId73" Type="http://schemas.openxmlformats.org/officeDocument/2006/relationships/tags" Target="../tags/tag74.xml"/><Relationship Id="rId78" Type="http://schemas.openxmlformats.org/officeDocument/2006/relationships/tags" Target="../tags/tag79.xml"/><Relationship Id="rId81" Type="http://schemas.openxmlformats.org/officeDocument/2006/relationships/tags" Target="../tags/tag82.xml"/><Relationship Id="rId86" Type="http://schemas.openxmlformats.org/officeDocument/2006/relationships/tags" Target="../tags/tag87.xml"/><Relationship Id="rId94" Type="http://schemas.openxmlformats.org/officeDocument/2006/relationships/tags" Target="../tags/tag95.xml"/><Relationship Id="rId99" Type="http://schemas.openxmlformats.org/officeDocument/2006/relationships/tags" Target="../tags/tag100.xml"/><Relationship Id="rId101" Type="http://schemas.openxmlformats.org/officeDocument/2006/relationships/tags" Target="../tags/tag102.xml"/><Relationship Id="rId4" Type="http://schemas.openxmlformats.org/officeDocument/2006/relationships/tags" Target="../tags/tag5.xml"/><Relationship Id="rId9" Type="http://schemas.openxmlformats.org/officeDocument/2006/relationships/tags" Target="../tags/tag10.xml"/><Relationship Id="rId13" Type="http://schemas.openxmlformats.org/officeDocument/2006/relationships/tags" Target="../tags/tag14.xml"/><Relationship Id="rId18" Type="http://schemas.openxmlformats.org/officeDocument/2006/relationships/tags" Target="../tags/tag19.xml"/><Relationship Id="rId39" Type="http://schemas.openxmlformats.org/officeDocument/2006/relationships/tags" Target="../tags/tag40.xml"/><Relationship Id="rId109" Type="http://schemas.openxmlformats.org/officeDocument/2006/relationships/tags" Target="../tags/tag110.xml"/><Relationship Id="rId34" Type="http://schemas.openxmlformats.org/officeDocument/2006/relationships/tags" Target="../tags/tag35.xml"/><Relationship Id="rId50" Type="http://schemas.openxmlformats.org/officeDocument/2006/relationships/tags" Target="../tags/tag51.xml"/><Relationship Id="rId55" Type="http://schemas.openxmlformats.org/officeDocument/2006/relationships/tags" Target="../tags/tag56.xml"/><Relationship Id="rId76" Type="http://schemas.openxmlformats.org/officeDocument/2006/relationships/tags" Target="../tags/tag77.xml"/><Relationship Id="rId97" Type="http://schemas.openxmlformats.org/officeDocument/2006/relationships/tags" Target="../tags/tag98.xml"/><Relationship Id="rId104" Type="http://schemas.openxmlformats.org/officeDocument/2006/relationships/tags" Target="../tags/tag105.xml"/><Relationship Id="rId7" Type="http://schemas.openxmlformats.org/officeDocument/2006/relationships/tags" Target="../tags/tag8.xml"/><Relationship Id="rId71" Type="http://schemas.openxmlformats.org/officeDocument/2006/relationships/tags" Target="../tags/tag72.xml"/><Relationship Id="rId92" Type="http://schemas.openxmlformats.org/officeDocument/2006/relationships/tags" Target="../tags/tag93.xml"/><Relationship Id="rId2" Type="http://schemas.openxmlformats.org/officeDocument/2006/relationships/tags" Target="../tags/tag3.xml"/><Relationship Id="rId29" Type="http://schemas.openxmlformats.org/officeDocument/2006/relationships/tags" Target="../tags/tag30.xml"/><Relationship Id="rId24" Type="http://schemas.openxmlformats.org/officeDocument/2006/relationships/tags" Target="../tags/tag25.xml"/><Relationship Id="rId40" Type="http://schemas.openxmlformats.org/officeDocument/2006/relationships/tags" Target="../tags/tag41.xml"/><Relationship Id="rId45" Type="http://schemas.openxmlformats.org/officeDocument/2006/relationships/tags" Target="../tags/tag46.xml"/><Relationship Id="rId66" Type="http://schemas.openxmlformats.org/officeDocument/2006/relationships/tags" Target="../tags/tag67.xml"/><Relationship Id="rId87" Type="http://schemas.openxmlformats.org/officeDocument/2006/relationships/tags" Target="../tags/tag88.xml"/><Relationship Id="rId110" Type="http://schemas.openxmlformats.org/officeDocument/2006/relationships/tags" Target="../tags/tag111.xml"/><Relationship Id="rId61" Type="http://schemas.openxmlformats.org/officeDocument/2006/relationships/tags" Target="../tags/tag62.xml"/><Relationship Id="rId82" Type="http://schemas.openxmlformats.org/officeDocument/2006/relationships/tags" Target="../tags/tag83.xml"/><Relationship Id="rId19" Type="http://schemas.openxmlformats.org/officeDocument/2006/relationships/tags" Target="../tags/tag20.xml"/><Relationship Id="rId14" Type="http://schemas.openxmlformats.org/officeDocument/2006/relationships/tags" Target="../tags/tag15.xml"/><Relationship Id="rId30" Type="http://schemas.openxmlformats.org/officeDocument/2006/relationships/tags" Target="../tags/tag31.xml"/><Relationship Id="rId35" Type="http://schemas.openxmlformats.org/officeDocument/2006/relationships/tags" Target="../tags/tag36.xml"/><Relationship Id="rId56" Type="http://schemas.openxmlformats.org/officeDocument/2006/relationships/tags" Target="../tags/tag57.xml"/><Relationship Id="rId77" Type="http://schemas.openxmlformats.org/officeDocument/2006/relationships/tags" Target="../tags/tag78.xml"/><Relationship Id="rId100" Type="http://schemas.openxmlformats.org/officeDocument/2006/relationships/tags" Target="../tags/tag101.xml"/><Relationship Id="rId105" Type="http://schemas.openxmlformats.org/officeDocument/2006/relationships/tags" Target="../tags/tag106.xml"/><Relationship Id="rId8" Type="http://schemas.openxmlformats.org/officeDocument/2006/relationships/tags" Target="../tags/tag9.xml"/><Relationship Id="rId51" Type="http://schemas.openxmlformats.org/officeDocument/2006/relationships/tags" Target="../tags/tag52.xml"/><Relationship Id="rId72" Type="http://schemas.openxmlformats.org/officeDocument/2006/relationships/tags" Target="../tags/tag73.xml"/><Relationship Id="rId93" Type="http://schemas.openxmlformats.org/officeDocument/2006/relationships/tags" Target="../tags/tag94.xml"/><Relationship Id="rId98" Type="http://schemas.openxmlformats.org/officeDocument/2006/relationships/tags" Target="../tags/tag99.xml"/><Relationship Id="rId3" Type="http://schemas.openxmlformats.org/officeDocument/2006/relationships/tags" Target="../tags/tag4.xml"/><Relationship Id="rId25" Type="http://schemas.openxmlformats.org/officeDocument/2006/relationships/tags" Target="../tags/tag26.xml"/><Relationship Id="rId46" Type="http://schemas.openxmlformats.org/officeDocument/2006/relationships/tags" Target="../tags/tag47.xml"/><Relationship Id="rId67" Type="http://schemas.openxmlformats.org/officeDocument/2006/relationships/tags" Target="../tags/tag68.xml"/><Relationship Id="rId20" Type="http://schemas.openxmlformats.org/officeDocument/2006/relationships/tags" Target="../tags/tag21.xml"/><Relationship Id="rId41" Type="http://schemas.openxmlformats.org/officeDocument/2006/relationships/tags" Target="../tags/tag42.xml"/><Relationship Id="rId62" Type="http://schemas.openxmlformats.org/officeDocument/2006/relationships/tags" Target="../tags/tag63.xml"/><Relationship Id="rId83" Type="http://schemas.openxmlformats.org/officeDocument/2006/relationships/tags" Target="../tags/tag84.xml"/><Relationship Id="rId88" Type="http://schemas.openxmlformats.org/officeDocument/2006/relationships/tags" Target="../tags/tag89.xml"/><Relationship Id="rId111" Type="http://schemas.openxmlformats.org/officeDocument/2006/relationships/tags" Target="../tags/tag1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1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https://pic3.zhimg.com/v2-cce87c2c7bde7807d14365d6fbd846ce_r.jpg"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
          <p:cNvSpPr txBox="1">
            <a:spLocks noGrp="1"/>
          </p:cNvSpPr>
          <p:nvPr>
            <p:ph type="ctrTitle"/>
          </p:nvPr>
        </p:nvSpPr>
        <p:spPr>
          <a:xfrm>
            <a:off x="1743468" y="2092639"/>
            <a:ext cx="7478233" cy="1492410"/>
          </a:xfrm>
          <a:prstGeom prst="rect">
            <a:avLst/>
          </a:prstGeom>
          <a:noFill/>
          <a:ln>
            <a:noFill/>
          </a:ln>
        </p:spPr>
        <p:txBody>
          <a:bodyPr spcFirstLastPara="1" wrap="square" lIns="68575" tIns="34275" rIns="68575" bIns="34275" anchor="b" anchorCtr="0">
            <a:noAutofit/>
          </a:bodyPr>
          <a:lstStyle/>
          <a:p>
            <a:pPr lvl="0" algn="ctr">
              <a:lnSpc>
                <a:spcPct val="90000"/>
              </a:lnSpc>
              <a:buSzPts val="891"/>
            </a:pPr>
            <a:r>
              <a:rPr lang="en-US" altLang="zh-TW" sz="3200" dirty="0">
                <a:latin typeface="標楷體" panose="03000509000000000000" pitchFamily="65" charset="-120"/>
                <a:ea typeface="標楷體" panose="03000509000000000000" pitchFamily="65" charset="-120"/>
              </a:rPr>
              <a:t>SA, QA, DA and GPUA:</a:t>
            </a:r>
            <a:br>
              <a:rPr lang="en-US" altLang="zh-TW" sz="3200" dirty="0">
                <a:latin typeface="標楷體" panose="03000509000000000000" pitchFamily="65" charset="-120"/>
                <a:ea typeface="標楷體" panose="03000509000000000000" pitchFamily="65" charset="-120"/>
              </a:rPr>
            </a:br>
            <a:r>
              <a:rPr lang="en-US" altLang="zh-TW" sz="3200" dirty="0">
                <a:latin typeface="標楷體" panose="03000509000000000000" pitchFamily="65" charset="-120"/>
                <a:ea typeface="標楷體" panose="03000509000000000000" pitchFamily="65" charset="-120"/>
              </a:rPr>
              <a:t>Simulated Annealer, Quantum Annealer, Digital </a:t>
            </a:r>
            <a:r>
              <a:rPr lang="en-US" altLang="zh-TW" sz="3200" dirty="0" err="1">
                <a:latin typeface="標楷體" panose="03000509000000000000" pitchFamily="65" charset="-120"/>
                <a:ea typeface="標楷體" panose="03000509000000000000" pitchFamily="65" charset="-120"/>
              </a:rPr>
              <a:t>Annerler</a:t>
            </a:r>
            <a:r>
              <a:rPr lang="en-US" altLang="zh-TW" sz="3200" dirty="0">
                <a:latin typeface="標楷體" panose="03000509000000000000" pitchFamily="65" charset="-120"/>
                <a:ea typeface="標楷體" panose="03000509000000000000" pitchFamily="65" charset="-120"/>
              </a:rPr>
              <a:t> and GPU Annealer</a:t>
            </a:r>
            <a:br>
              <a:rPr lang="en-US" altLang="zh-TW" sz="3200" dirty="0">
                <a:latin typeface="標楷體" panose="03000509000000000000" pitchFamily="65" charset="-120"/>
                <a:ea typeface="標楷體" panose="03000509000000000000" pitchFamily="65" charset="-120"/>
              </a:rPr>
            </a:br>
            <a:endParaRPr sz="4000" dirty="0">
              <a:solidFill>
                <a:schemeClr val="lt1"/>
              </a:solidFill>
              <a:latin typeface="標楷體" panose="03000509000000000000" pitchFamily="65" charset="-120"/>
              <a:ea typeface="標楷體" panose="03000509000000000000" pitchFamily="65" charset="-120"/>
            </a:endParaRPr>
          </a:p>
        </p:txBody>
      </p:sp>
      <p:sp>
        <p:nvSpPr>
          <p:cNvPr id="179" name="Google Shape;179;p1"/>
          <p:cNvSpPr txBox="1">
            <a:spLocks noGrp="1"/>
          </p:cNvSpPr>
          <p:nvPr>
            <p:ph type="subTitle" idx="1"/>
          </p:nvPr>
        </p:nvSpPr>
        <p:spPr>
          <a:xfrm>
            <a:off x="1586473" y="3447221"/>
            <a:ext cx="7146710" cy="1239379"/>
          </a:xfrm>
          <a:prstGeom prst="rect">
            <a:avLst/>
          </a:prstGeom>
          <a:noFill/>
          <a:ln>
            <a:noFill/>
          </a:ln>
        </p:spPr>
        <p:txBody>
          <a:bodyPr spcFirstLastPara="1" wrap="square" lIns="68575" tIns="34275" rIns="68575" bIns="34275" anchor="t" anchorCtr="0">
            <a:normAutofit fontScale="92500" lnSpcReduction="10000"/>
          </a:bodyPr>
          <a:lstStyle/>
          <a:p>
            <a:pPr marL="0" lvl="0" indent="0" algn="ctr">
              <a:spcBef>
                <a:spcPts val="800"/>
              </a:spcBef>
              <a:buSzPts val="2400"/>
            </a:pPr>
            <a:r>
              <a:rPr lang="en-US" altLang="zh-TW" sz="2000" dirty="0"/>
              <a:t>Department of Computer Science and Information Engineering</a:t>
            </a:r>
          </a:p>
          <a:p>
            <a:pPr marL="0" lvl="0" indent="0" algn="ctr">
              <a:spcBef>
                <a:spcPts val="800"/>
              </a:spcBef>
              <a:buSzPts val="2400"/>
            </a:pPr>
            <a:r>
              <a:rPr lang="en-US" altLang="zh-TW" sz="2000" dirty="0"/>
              <a:t>National Central University, Taiwan</a:t>
            </a:r>
          </a:p>
          <a:p>
            <a:pPr marL="0" lvl="0" indent="0" algn="ctr">
              <a:spcBef>
                <a:spcPts val="800"/>
              </a:spcBef>
              <a:buSzPts val="2400"/>
            </a:pPr>
            <a:r>
              <a:rPr lang="en-US" altLang="zh-TW" sz="2000" u="sng" dirty="0" err="1"/>
              <a:t>Jehn-Ruey</a:t>
            </a:r>
            <a:r>
              <a:rPr lang="en-US" altLang="zh-TW" sz="2000" u="sng" dirty="0"/>
              <a:t> Jiang (</a:t>
            </a:r>
            <a:r>
              <a:rPr lang="zh-TW" sz="2000" u="sng" dirty="0"/>
              <a:t>江振瑞</a:t>
            </a:r>
            <a:r>
              <a:rPr lang="en-US" altLang="zh-TW" sz="2000" u="sng" dirty="0"/>
              <a:t>)</a:t>
            </a:r>
            <a:endParaRPr sz="2000" u="sng" dirty="0"/>
          </a:p>
        </p:txBody>
      </p:sp>
      <p:pic>
        <p:nvPicPr>
          <p:cNvPr id="8" name="圖片 7">
            <a:extLst>
              <a:ext uri="{FF2B5EF4-FFF2-40B4-BE49-F238E27FC236}">
                <a16:creationId xmlns:a16="http://schemas.microsoft.com/office/drawing/2014/main" id="{282B61EE-66DC-4262-BA78-0D26CF05795B}"/>
              </a:ext>
            </a:extLst>
          </p:cNvPr>
          <p:cNvPicPr/>
          <p:nvPr/>
        </p:nvPicPr>
        <p:blipFill rotWithShape="1">
          <a:blip r:embed="rId3"/>
          <a:srcRect l="28940" t="21127" r="39070" b="5327"/>
          <a:stretch/>
        </p:blipFill>
        <p:spPr bwMode="auto">
          <a:xfrm>
            <a:off x="7358481" y="4078711"/>
            <a:ext cx="1684020" cy="1089025"/>
          </a:xfrm>
          <a:prstGeom prst="rect">
            <a:avLst/>
          </a:prstGeom>
          <a:ln>
            <a:noFill/>
          </a:ln>
          <a:extLst>
            <a:ext uri="{53640926-AAD7-44D8-BBD7-CCE9431645EC}">
              <a14:shadowObscured xmlns:a14="http://schemas.microsoft.com/office/drawing/2010/main"/>
            </a:ext>
          </a:extLst>
        </p:spPr>
      </p:pic>
      <p:pic>
        <p:nvPicPr>
          <p:cNvPr id="5" name="Picture 2" descr="江振瑞">
            <a:extLst>
              <a:ext uri="{FF2B5EF4-FFF2-40B4-BE49-F238E27FC236}">
                <a16:creationId xmlns:a16="http://schemas.microsoft.com/office/drawing/2014/main" id="{35F89E1C-E7AD-48A8-BC0D-6EBEC5D39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69" t="12255" r="12529" b="20087"/>
          <a:stretch/>
        </p:blipFill>
        <p:spPr bwMode="auto">
          <a:xfrm>
            <a:off x="119255" y="3160452"/>
            <a:ext cx="1564267" cy="1892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362096-DBE8-4437-BB48-C575DE8C11DC}"/>
              </a:ext>
            </a:extLst>
          </p:cNvPr>
          <p:cNvSpPr>
            <a:spLocks noGrp="1"/>
          </p:cNvSpPr>
          <p:nvPr>
            <p:ph type="title"/>
          </p:nvPr>
        </p:nvSpPr>
        <p:spPr/>
        <p:txBody>
          <a:bodyPr/>
          <a:lstStyle/>
          <a:p>
            <a:r>
              <a:rPr lang="en-US" altLang="zh-TW" dirty="0"/>
              <a:t>Acceptance Probability</a:t>
            </a:r>
            <a:r>
              <a:rPr lang="zh-TW" altLang="en-US" dirty="0"/>
              <a:t> </a:t>
            </a:r>
            <a:r>
              <a:rPr lang="en-US" altLang="zh-TW" dirty="0"/>
              <a:t>=</a:t>
            </a:r>
            <a:r>
              <a:rPr lang="zh-TW" altLang="en-US" dirty="0"/>
              <a:t> </a:t>
            </a:r>
            <a:r>
              <a:rPr lang="en-US" altLang="zh-TW" dirty="0"/>
              <a:t>e</a:t>
            </a:r>
            <a:r>
              <a:rPr lang="en-US" altLang="zh-TW" baseline="30000" dirty="0"/>
              <a:t>−</a:t>
            </a:r>
            <a:r>
              <a:rPr lang="el-GR" altLang="zh-TW" baseline="30000" dirty="0"/>
              <a:t>Δ</a:t>
            </a:r>
            <a:r>
              <a:rPr lang="en-US" altLang="zh-TW" baseline="30000" dirty="0"/>
              <a:t>E/T</a:t>
            </a:r>
            <a:endParaRPr lang="zh-TW" altLang="en-US" baseline="30000" dirty="0"/>
          </a:p>
        </p:txBody>
      </p:sp>
      <p:graphicFrame>
        <p:nvGraphicFramePr>
          <p:cNvPr id="14" name="內容版面配置區 13">
            <a:extLst>
              <a:ext uri="{FF2B5EF4-FFF2-40B4-BE49-F238E27FC236}">
                <a16:creationId xmlns:a16="http://schemas.microsoft.com/office/drawing/2014/main" id="{E14B1D0D-5D4C-4C3C-AC2D-36329CEC6E72}"/>
              </a:ext>
            </a:extLst>
          </p:cNvPr>
          <p:cNvGraphicFramePr>
            <a:graphicFrameLocks noGrp="1"/>
          </p:cNvGraphicFramePr>
          <p:nvPr>
            <p:ph idx="1"/>
            <p:extLst>
              <p:ext uri="{D42A27DB-BD31-4B8C-83A1-F6EECF244321}">
                <p14:modId xmlns:p14="http://schemas.microsoft.com/office/powerpoint/2010/main" val="1514619925"/>
              </p:ext>
            </p:extLst>
          </p:nvPr>
        </p:nvGraphicFramePr>
        <p:xfrm>
          <a:off x="457200" y="1295400"/>
          <a:ext cx="8176260" cy="2858504"/>
        </p:xfrm>
        <a:graphic>
          <a:graphicData uri="http://schemas.openxmlformats.org/drawingml/2006/table">
            <a:tbl>
              <a:tblPr>
                <a:tableStyleId>{284E427A-3D55-4303-BF80-6455036E1DE7}</a:tableStyleId>
              </a:tblPr>
              <a:tblGrid>
                <a:gridCol w="1097504">
                  <a:extLst>
                    <a:ext uri="{9D8B030D-6E8A-4147-A177-3AD203B41FA5}">
                      <a16:colId xmlns:a16="http://schemas.microsoft.com/office/drawing/2014/main" val="4078530090"/>
                    </a:ext>
                  </a:extLst>
                </a:gridCol>
                <a:gridCol w="1983207">
                  <a:extLst>
                    <a:ext uri="{9D8B030D-6E8A-4147-A177-3AD203B41FA5}">
                      <a16:colId xmlns:a16="http://schemas.microsoft.com/office/drawing/2014/main" val="1826006651"/>
                    </a:ext>
                  </a:extLst>
                </a:gridCol>
                <a:gridCol w="2676367">
                  <a:extLst>
                    <a:ext uri="{9D8B030D-6E8A-4147-A177-3AD203B41FA5}">
                      <a16:colId xmlns:a16="http://schemas.microsoft.com/office/drawing/2014/main" val="1149163193"/>
                    </a:ext>
                  </a:extLst>
                </a:gridCol>
                <a:gridCol w="2419182">
                  <a:extLst>
                    <a:ext uri="{9D8B030D-6E8A-4147-A177-3AD203B41FA5}">
                      <a16:colId xmlns:a16="http://schemas.microsoft.com/office/drawing/2014/main" val="1686840083"/>
                    </a:ext>
                  </a:extLst>
                </a:gridCol>
              </a:tblGrid>
              <a:tr h="357313">
                <a:tc>
                  <a:txBody>
                    <a:bodyPr/>
                    <a:lstStyle/>
                    <a:p>
                      <a:pPr algn="ctr" fontAlgn="ctr"/>
                      <a:r>
                        <a:rPr lang="el-GR" altLang="zh-TW" sz="1600" b="1" dirty="0"/>
                        <a:t>Δ</a:t>
                      </a:r>
                      <a:r>
                        <a:rPr lang="en-US" altLang="zh-TW" sz="1600" b="1" dirty="0"/>
                        <a:t>E</a:t>
                      </a:r>
                      <a:endParaRPr lang="en-US" sz="1600" b="1" i="0" u="none" strike="noStrike" dirty="0">
                        <a:solidFill>
                          <a:srgbClr val="FFFFFF"/>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sz="1600" b="1" u="none" strike="noStrike" dirty="0">
                          <a:effectLst/>
                        </a:rPr>
                        <a:t>Temperature (T)</a:t>
                      </a:r>
                      <a:endParaRPr lang="en-US" sz="1600" b="1" i="0" u="none" strike="noStrike" dirty="0">
                        <a:solidFill>
                          <a:srgbClr val="FFFFFF"/>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sz="1600" b="1" u="none" strike="noStrike" dirty="0">
                          <a:effectLst/>
                        </a:rPr>
                        <a:t>Acceptance Probability</a:t>
                      </a:r>
                      <a:endParaRPr lang="en-US" sz="1600" b="1" i="0" u="none" strike="noStrike" dirty="0">
                        <a:solidFill>
                          <a:srgbClr val="FFFFFF"/>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sz="1600" b="1" u="none" strike="noStrike" dirty="0">
                          <a:effectLst/>
                        </a:rPr>
                        <a:t>Interpretation</a:t>
                      </a:r>
                      <a:endParaRPr lang="en-US" sz="1600" b="1" i="0" u="none" strike="noStrike" dirty="0">
                        <a:solidFill>
                          <a:srgbClr val="FFFFFF"/>
                        </a:solidFill>
                        <a:effectLst/>
                        <a:latin typeface="新細明體" panose="02020500000000000000" pitchFamily="18" charset="-120"/>
                        <a:ea typeface="新細明體" panose="02020500000000000000" pitchFamily="18" charset="-120"/>
                      </a:endParaRPr>
                    </a:p>
                  </a:txBody>
                  <a:tcPr marL="5443" marR="5443" marT="5443" marB="0" anchor="ctr"/>
                </a:tc>
                <a:extLst>
                  <a:ext uri="{0D108BD9-81ED-4DB2-BD59-A6C34878D82A}">
                    <a16:rowId xmlns:a16="http://schemas.microsoft.com/office/drawing/2014/main" val="2954298999"/>
                  </a:ext>
                </a:extLst>
              </a:tr>
              <a:tr h="357313">
                <a:tc>
                  <a:txBody>
                    <a:bodyPr/>
                    <a:lstStyle/>
                    <a:p>
                      <a:pPr marR="0" algn="ctr" rtl="0" fontAlgn="ctr">
                        <a:lnSpc>
                          <a:spcPct val="100000"/>
                        </a:lnSpc>
                        <a:spcBef>
                          <a:spcPts val="0"/>
                        </a:spcBef>
                        <a:spcAft>
                          <a:spcPts val="0"/>
                        </a:spcAft>
                        <a:buClr>
                          <a:srgbClr val="000000"/>
                        </a:buClr>
                        <a:buFont typeface="Arial"/>
                      </a:pPr>
                      <a:r>
                        <a:rPr lang="en-US" altLang="zh-TW" sz="1600" b="0" i="0" u="none" strike="noStrike" cap="none" dirty="0">
                          <a:solidFill>
                            <a:schemeClr val="dk1"/>
                          </a:solidFill>
                          <a:effectLst/>
                          <a:latin typeface="+mn-lt"/>
                          <a:ea typeface="+mn-ea"/>
                          <a:cs typeface="+mn-cs"/>
                          <a:sym typeface="Arial"/>
                        </a:rPr>
                        <a:t>1</a:t>
                      </a:r>
                    </a:p>
                  </a:txBody>
                  <a:tcPr marL="5443" marR="5443" marT="5443" marB="0" anchor="ctr"/>
                </a:tc>
                <a:tc>
                  <a:txBody>
                    <a:bodyPr/>
                    <a:lstStyle/>
                    <a:p>
                      <a:pPr marR="0" algn="ctr" rtl="0" fontAlgn="ctr">
                        <a:lnSpc>
                          <a:spcPct val="100000"/>
                        </a:lnSpc>
                        <a:spcBef>
                          <a:spcPts val="0"/>
                        </a:spcBef>
                        <a:spcAft>
                          <a:spcPts val="0"/>
                        </a:spcAft>
                        <a:buClr>
                          <a:srgbClr val="000000"/>
                        </a:buClr>
                        <a:buFont typeface="Arial"/>
                      </a:pPr>
                      <a:r>
                        <a:rPr lang="en-US" altLang="zh-TW" sz="1600" b="0" i="0" u="none" strike="noStrike" cap="none" dirty="0">
                          <a:solidFill>
                            <a:schemeClr val="dk1"/>
                          </a:solidFill>
                          <a:effectLst/>
                          <a:latin typeface="+mn-lt"/>
                          <a:ea typeface="+mn-ea"/>
                          <a:cs typeface="+mn-cs"/>
                          <a:sym typeface="Arial"/>
                        </a:rPr>
                        <a:t>10</a:t>
                      </a:r>
                    </a:p>
                  </a:txBody>
                  <a:tcPr marL="5443" marR="5443" marT="5443" marB="0" anchor="ctr"/>
                </a:tc>
                <a:tc>
                  <a:txBody>
                    <a:bodyPr/>
                    <a:lstStyle/>
                    <a:p>
                      <a:pPr marR="0" algn="ctr" rtl="0" fontAlgn="ctr">
                        <a:lnSpc>
                          <a:spcPct val="100000"/>
                        </a:lnSpc>
                        <a:spcBef>
                          <a:spcPts val="0"/>
                        </a:spcBef>
                        <a:spcAft>
                          <a:spcPts val="0"/>
                        </a:spcAft>
                        <a:buClr>
                          <a:srgbClr val="000000"/>
                        </a:buClr>
                        <a:buFont typeface="Arial"/>
                      </a:pPr>
                      <a:r>
                        <a:rPr lang="en-US" altLang="zh-TW" sz="1600" b="0" i="0" u="none" strike="noStrike" cap="none" dirty="0">
                          <a:solidFill>
                            <a:schemeClr val="dk1"/>
                          </a:solidFill>
                          <a:effectLst/>
                          <a:latin typeface="+mn-lt"/>
                          <a:ea typeface="+mn-ea"/>
                          <a:cs typeface="+mn-cs"/>
                          <a:sym typeface="Arial"/>
                        </a:rPr>
                        <a:t>0.9048</a:t>
                      </a:r>
                    </a:p>
                  </a:txBody>
                  <a:tcPr marL="5443" marR="5443" marT="5443" marB="0" anchor="ctr"/>
                </a:tc>
                <a:tc>
                  <a:txBody>
                    <a:bodyPr/>
                    <a:lstStyle/>
                    <a:p>
                      <a:pPr marR="0" algn="ctr" rtl="0" fontAlgn="ctr">
                        <a:lnSpc>
                          <a:spcPct val="100000"/>
                        </a:lnSpc>
                        <a:spcBef>
                          <a:spcPts val="0"/>
                        </a:spcBef>
                        <a:spcAft>
                          <a:spcPts val="0"/>
                        </a:spcAft>
                        <a:buClr>
                          <a:srgbClr val="000000"/>
                        </a:buClr>
                        <a:buFont typeface="Arial"/>
                      </a:pPr>
                      <a:r>
                        <a:rPr lang="en-US" sz="1600" b="0" i="0" u="none" strike="noStrike" cap="none" dirty="0">
                          <a:solidFill>
                            <a:schemeClr val="dk1"/>
                          </a:solidFill>
                          <a:effectLst/>
                          <a:latin typeface="+mn-lt"/>
                          <a:ea typeface="+mn-ea"/>
                          <a:cs typeface="+mn-cs"/>
                          <a:sym typeface="Arial"/>
                        </a:rPr>
                        <a:t>High chance to accept</a:t>
                      </a:r>
                    </a:p>
                  </a:txBody>
                  <a:tcPr marL="5443" marR="5443" marT="5443" marB="0" anchor="ctr"/>
                </a:tc>
                <a:extLst>
                  <a:ext uri="{0D108BD9-81ED-4DB2-BD59-A6C34878D82A}">
                    <a16:rowId xmlns:a16="http://schemas.microsoft.com/office/drawing/2014/main" val="1732932466"/>
                  </a:ext>
                </a:extLst>
              </a:tr>
              <a:tr h="357313">
                <a:tc>
                  <a:txBody>
                    <a:bodyPr/>
                    <a:lstStyle/>
                    <a:p>
                      <a:pPr algn="ctr" fontAlgn="ctr"/>
                      <a:r>
                        <a:rPr lang="en-US" altLang="zh-TW" sz="1600" u="none" strike="noStrike" dirty="0">
                          <a:effectLst/>
                        </a:rPr>
                        <a:t>1</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dirty="0">
                          <a:effectLst/>
                        </a:rPr>
                        <a:t>1</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dirty="0">
                          <a:effectLst/>
                        </a:rPr>
                        <a:t>0.3679</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sz="1600" u="none" strike="noStrike" dirty="0">
                          <a:effectLst/>
                        </a:rPr>
                        <a:t>Moderate chance</a:t>
                      </a:r>
                      <a:endParaRPr lang="en-US"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extLst>
                  <a:ext uri="{0D108BD9-81ED-4DB2-BD59-A6C34878D82A}">
                    <a16:rowId xmlns:a16="http://schemas.microsoft.com/office/drawing/2014/main" val="2737377811"/>
                  </a:ext>
                </a:extLst>
              </a:tr>
              <a:tr h="357313">
                <a:tc>
                  <a:txBody>
                    <a:bodyPr/>
                    <a:lstStyle/>
                    <a:p>
                      <a:pPr algn="ctr" fontAlgn="ctr"/>
                      <a:r>
                        <a:rPr lang="en-US" altLang="zh-TW" sz="1600" u="none" strike="noStrike" dirty="0">
                          <a:effectLst/>
                        </a:rPr>
                        <a:t>1</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dirty="0">
                          <a:effectLst/>
                        </a:rPr>
                        <a:t>0.1</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dirty="0">
                          <a:effectLst/>
                        </a:rPr>
                        <a:t>0.000045</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sz="1600" u="none" strike="noStrike" dirty="0">
                          <a:effectLst/>
                        </a:rPr>
                        <a:t>Very low chance</a:t>
                      </a:r>
                      <a:endParaRPr lang="en-US"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extLst>
                  <a:ext uri="{0D108BD9-81ED-4DB2-BD59-A6C34878D82A}">
                    <a16:rowId xmlns:a16="http://schemas.microsoft.com/office/drawing/2014/main" val="1207840408"/>
                  </a:ext>
                </a:extLst>
              </a:tr>
              <a:tr h="357313">
                <a:tc>
                  <a:txBody>
                    <a:bodyPr/>
                    <a:lstStyle/>
                    <a:p>
                      <a:pPr algn="ctr" fontAlgn="ctr"/>
                      <a:r>
                        <a:rPr lang="en-US" altLang="zh-TW" sz="1600" u="none" strike="noStrike" dirty="0">
                          <a:effectLst/>
                        </a:rPr>
                        <a:t>5</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a:effectLst/>
                        </a:rPr>
                        <a:t>10</a:t>
                      </a:r>
                      <a:endParaRPr lang="en-US" altLang="zh-TW" sz="1600" b="0" i="0" u="none" strike="noStrike">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a:effectLst/>
                        </a:rPr>
                        <a:t>0.6065</a:t>
                      </a:r>
                      <a:endParaRPr lang="en-US" altLang="zh-TW" sz="1600" b="0" i="0" u="none" strike="noStrike">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sz="1600" u="none" strike="noStrike">
                          <a:effectLst/>
                        </a:rPr>
                        <a:t>Still likely (high T)</a:t>
                      </a:r>
                      <a:endParaRPr lang="en-US" sz="1600" b="0" i="0" u="none" strike="noStrike">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extLst>
                  <a:ext uri="{0D108BD9-81ED-4DB2-BD59-A6C34878D82A}">
                    <a16:rowId xmlns:a16="http://schemas.microsoft.com/office/drawing/2014/main" val="1113967903"/>
                  </a:ext>
                </a:extLst>
              </a:tr>
              <a:tr h="357313">
                <a:tc>
                  <a:txBody>
                    <a:bodyPr/>
                    <a:lstStyle/>
                    <a:p>
                      <a:pPr algn="ctr" fontAlgn="ctr"/>
                      <a:r>
                        <a:rPr lang="en-US" altLang="zh-TW" sz="1600" u="none" strike="noStrike" dirty="0">
                          <a:effectLst/>
                        </a:rPr>
                        <a:t>5</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a:effectLst/>
                        </a:rPr>
                        <a:t>1</a:t>
                      </a:r>
                      <a:endParaRPr lang="en-US" altLang="zh-TW" sz="1600" b="0" i="0" u="none" strike="noStrike">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a:effectLst/>
                        </a:rPr>
                        <a:t>0.0067</a:t>
                      </a:r>
                      <a:endParaRPr lang="en-US" altLang="zh-TW" sz="1600" b="0" i="0" u="none" strike="noStrike">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sz="1600" u="none" strike="noStrike">
                          <a:effectLst/>
                        </a:rPr>
                        <a:t>Very unlikely</a:t>
                      </a:r>
                      <a:endParaRPr lang="en-US" sz="1600" b="0" i="0" u="none" strike="noStrike">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extLst>
                  <a:ext uri="{0D108BD9-81ED-4DB2-BD59-A6C34878D82A}">
                    <a16:rowId xmlns:a16="http://schemas.microsoft.com/office/drawing/2014/main" val="2064519603"/>
                  </a:ext>
                </a:extLst>
              </a:tr>
              <a:tr h="357313">
                <a:tc>
                  <a:txBody>
                    <a:bodyPr/>
                    <a:lstStyle/>
                    <a:p>
                      <a:pPr algn="ctr" fontAlgn="ctr"/>
                      <a:r>
                        <a:rPr lang="en-US" altLang="zh-TW" sz="1600" u="none" strike="noStrike" dirty="0">
                          <a:effectLst/>
                        </a:rPr>
                        <a:t>10</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a:effectLst/>
                        </a:rPr>
                        <a:t>5</a:t>
                      </a:r>
                      <a:endParaRPr lang="en-US" altLang="zh-TW" sz="1600" b="0" i="0" u="none" strike="noStrike">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a:effectLst/>
                        </a:rPr>
                        <a:t>0.1353</a:t>
                      </a:r>
                      <a:endParaRPr lang="en-US" altLang="zh-TW" sz="1600" b="0" i="0" u="none" strike="noStrike">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sz="1600" u="none" strike="noStrike">
                          <a:effectLst/>
                        </a:rPr>
                        <a:t>Small chance</a:t>
                      </a:r>
                      <a:endParaRPr lang="en-US" sz="1600" b="0" i="0" u="none" strike="noStrike">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extLst>
                  <a:ext uri="{0D108BD9-81ED-4DB2-BD59-A6C34878D82A}">
                    <a16:rowId xmlns:a16="http://schemas.microsoft.com/office/drawing/2014/main" val="1440885448"/>
                  </a:ext>
                </a:extLst>
              </a:tr>
              <a:tr h="357313">
                <a:tc>
                  <a:txBody>
                    <a:bodyPr/>
                    <a:lstStyle/>
                    <a:p>
                      <a:pPr algn="ctr" fontAlgn="ctr"/>
                      <a:r>
                        <a:rPr lang="en-US" altLang="zh-TW" sz="1600" u="none" strike="noStrike" dirty="0">
                          <a:effectLst/>
                        </a:rPr>
                        <a:t>10</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dirty="0">
                          <a:effectLst/>
                        </a:rPr>
                        <a:t>0.5</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altLang="zh-TW" sz="1600" u="none" strike="noStrike" dirty="0">
                          <a:effectLst/>
                        </a:rPr>
                        <a:t>0.000045</a:t>
                      </a:r>
                      <a:endParaRPr lang="en-US" altLang="zh-TW"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tc>
                  <a:txBody>
                    <a:bodyPr/>
                    <a:lstStyle/>
                    <a:p>
                      <a:pPr algn="ctr" fontAlgn="ctr"/>
                      <a:r>
                        <a:rPr lang="en-US" sz="1600" u="none" strike="noStrike" dirty="0">
                          <a:effectLst/>
                        </a:rPr>
                        <a:t>Almost zero chance</a:t>
                      </a:r>
                      <a:endParaRPr lang="en-US" sz="1600" b="0" i="0" u="none" strike="noStrike" dirty="0">
                        <a:solidFill>
                          <a:srgbClr val="000000"/>
                        </a:solidFill>
                        <a:effectLst/>
                        <a:latin typeface="新細明體" panose="02020500000000000000" pitchFamily="18" charset="-120"/>
                        <a:ea typeface="新細明體" panose="02020500000000000000" pitchFamily="18" charset="-120"/>
                      </a:endParaRPr>
                    </a:p>
                  </a:txBody>
                  <a:tcPr marL="5443" marR="5443" marT="5443" marB="0" anchor="ctr"/>
                </a:tc>
                <a:extLst>
                  <a:ext uri="{0D108BD9-81ED-4DB2-BD59-A6C34878D82A}">
                    <a16:rowId xmlns:a16="http://schemas.microsoft.com/office/drawing/2014/main" val="240346789"/>
                  </a:ext>
                </a:extLst>
              </a:tr>
            </a:tbl>
          </a:graphicData>
        </a:graphic>
      </p:graphicFrame>
      <p:sp>
        <p:nvSpPr>
          <p:cNvPr id="4" name="投影片編號版面配置區 3">
            <a:extLst>
              <a:ext uri="{FF2B5EF4-FFF2-40B4-BE49-F238E27FC236}">
                <a16:creationId xmlns:a16="http://schemas.microsoft.com/office/drawing/2014/main" id="{BBECD659-7B7F-47F2-99AC-7F105C2C3908}"/>
              </a:ext>
            </a:extLst>
          </p:cNvPr>
          <p:cNvSpPr>
            <a:spLocks noGrp="1"/>
          </p:cNvSpPr>
          <p:nvPr>
            <p:ph type="sldNum" sz="quarter" idx="10"/>
          </p:nvPr>
        </p:nvSpPr>
        <p:spPr/>
        <p:txBody>
          <a:bodyPr/>
          <a:lstStyle/>
          <a:p>
            <a:fld id="{7A97B5DE-3CB1-4C6F-ACB5-6BC122C5FF78}" type="slidenum">
              <a:rPr lang="en-US" altLang="zh-TW" smtClean="0"/>
              <a:pPr/>
              <a:t>10</a:t>
            </a:fld>
            <a:endParaRPr lang="en-US" altLang="zh-TW"/>
          </a:p>
        </p:txBody>
      </p:sp>
    </p:spTree>
    <p:extLst>
      <p:ext uri="{BB962C8B-B14F-4D97-AF65-F5344CB8AC3E}">
        <p14:creationId xmlns:p14="http://schemas.microsoft.com/office/powerpoint/2010/main" val="2832220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07DD61-D380-489A-8533-624F03D54107}"/>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94FE9CC1-A462-437A-9D88-CEA2210A0C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11</a:t>
            </a:fld>
            <a:endParaRPr lang="zh-TW" altLang="en-US"/>
          </a:p>
        </p:txBody>
      </p:sp>
      <p:pic>
        <p:nvPicPr>
          <p:cNvPr id="5122" name="Picture 2" descr="https://www.cs.huji.ac.il/w~kirk/SKmugshot.jpg">
            <a:extLst>
              <a:ext uri="{FF2B5EF4-FFF2-40B4-BE49-F238E27FC236}">
                <a16:creationId xmlns:a16="http://schemas.microsoft.com/office/drawing/2014/main" id="{933EA742-43FA-464E-B6B0-E1C7944D5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4693"/>
            <a:ext cx="3400510" cy="347019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E9F8DEA4-AD57-4084-BCBC-B729CC7AA4C6}"/>
              </a:ext>
            </a:extLst>
          </p:cNvPr>
          <p:cNvSpPr/>
          <p:nvPr/>
        </p:nvSpPr>
        <p:spPr>
          <a:xfrm>
            <a:off x="0" y="3783244"/>
            <a:ext cx="4572000" cy="1369606"/>
          </a:xfrm>
          <a:prstGeom prst="rect">
            <a:avLst/>
          </a:prstGeom>
        </p:spPr>
        <p:txBody>
          <a:bodyPr>
            <a:spAutoFit/>
          </a:bodyPr>
          <a:lstStyle/>
          <a:p>
            <a:r>
              <a:rPr lang="en-US" altLang="zh-TW" sz="1600" b="1" u="sng" dirty="0"/>
              <a:t>Scott Kirkpatrick, Professor, Hebrew University of Jerusalem, Israel</a:t>
            </a:r>
            <a:endParaRPr lang="zh-TW" altLang="en-US" sz="1600" b="1" u="sng" dirty="0">
              <a:hlinkClick r:id="rId4"/>
            </a:endParaRPr>
          </a:p>
          <a:p>
            <a:endParaRPr lang="en-US" altLang="zh-TW" sz="900" b="1" dirty="0"/>
          </a:p>
          <a:p>
            <a:r>
              <a:rPr lang="en-US" altLang="zh-TW" b="1" dirty="0"/>
              <a:t>Kirkpatrick et al. used the technique, which they called </a:t>
            </a:r>
            <a:r>
              <a:rPr lang="en-US" altLang="zh-TW" b="1" dirty="0">
                <a:solidFill>
                  <a:srgbClr val="FF0000"/>
                </a:solidFill>
              </a:rPr>
              <a:t>simulated annealing</a:t>
            </a:r>
            <a:r>
              <a:rPr lang="en-US" altLang="zh-TW" b="1" dirty="0"/>
              <a:t> to solve the traveling salesman problem in 1983.</a:t>
            </a:r>
            <a:endParaRPr lang="zh-TW" altLang="en-US" b="1" dirty="0"/>
          </a:p>
        </p:txBody>
      </p:sp>
      <p:pic>
        <p:nvPicPr>
          <p:cNvPr id="5124" name="Picture 4" descr="B. APOLLONI | Professor (Full) | University of Milan, Milan | UNIMI |  Department of Computer Science | Research profile - Page 3">
            <a:extLst>
              <a:ext uri="{FF2B5EF4-FFF2-40B4-BE49-F238E27FC236}">
                <a16:creationId xmlns:a16="http://schemas.microsoft.com/office/drawing/2014/main" id="{B4CA7D55-9098-4640-8AB7-DD8EC6EB2EE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47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280664" y="362667"/>
            <a:ext cx="3470193" cy="3470193"/>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7DBBF89B-B7FC-42C0-9E00-4FD433F4E7B9}"/>
              </a:ext>
            </a:extLst>
          </p:cNvPr>
          <p:cNvSpPr/>
          <p:nvPr/>
        </p:nvSpPr>
        <p:spPr>
          <a:xfrm>
            <a:off x="4804410" y="3773894"/>
            <a:ext cx="4572000" cy="1369606"/>
          </a:xfrm>
          <a:prstGeom prst="rect">
            <a:avLst/>
          </a:prstGeom>
        </p:spPr>
        <p:txBody>
          <a:bodyPr>
            <a:spAutoFit/>
          </a:bodyPr>
          <a:lstStyle/>
          <a:p>
            <a:r>
              <a:rPr lang="en-US" altLang="zh-TW" sz="1600" b="1" u="sng" dirty="0"/>
              <a:t>Bruno </a:t>
            </a:r>
            <a:r>
              <a:rPr lang="en-US" altLang="zh-TW" sz="1600" b="1" u="sng" dirty="0" err="1"/>
              <a:t>Apolloni</a:t>
            </a:r>
            <a:r>
              <a:rPr lang="en-US" altLang="zh-TW" sz="1600" b="1" u="sng" dirty="0"/>
              <a:t>, Professor, University of Milan, Italy</a:t>
            </a:r>
            <a:endParaRPr lang="zh-TW" altLang="en-US" sz="1600" b="1" u="sng" dirty="0">
              <a:hlinkClick r:id="rId4"/>
            </a:endParaRPr>
          </a:p>
          <a:p>
            <a:endParaRPr lang="en-US" altLang="zh-TW" sz="900" b="1" dirty="0"/>
          </a:p>
          <a:p>
            <a:r>
              <a:rPr lang="en-US" altLang="zh-TW" b="1" dirty="0"/>
              <a:t>B. </a:t>
            </a:r>
            <a:r>
              <a:rPr lang="en-US" altLang="zh-TW" b="1" dirty="0" err="1"/>
              <a:t>Apolloni</a:t>
            </a:r>
            <a:r>
              <a:rPr lang="en-US" altLang="zh-TW" b="1" dirty="0"/>
              <a:t> et al. proposed the term “</a:t>
            </a:r>
            <a:r>
              <a:rPr lang="en-US" altLang="zh-TW" b="1" dirty="0">
                <a:solidFill>
                  <a:srgbClr val="FF0000"/>
                </a:solidFill>
              </a:rPr>
              <a:t>quantum annealing</a:t>
            </a:r>
            <a:r>
              <a:rPr lang="en-US" altLang="zh-TW" b="1" dirty="0"/>
              <a:t>” in a quantum-inspired classical algorithm using </a:t>
            </a:r>
            <a:r>
              <a:rPr lang="en-US" altLang="zh-TW" b="1" dirty="0">
                <a:solidFill>
                  <a:srgbClr val="FF0000"/>
                </a:solidFill>
              </a:rPr>
              <a:t>quantum tunneling</a:t>
            </a:r>
            <a:r>
              <a:rPr lang="en-US" altLang="zh-TW" b="1" dirty="0"/>
              <a:t> in 1988.</a:t>
            </a:r>
            <a:endParaRPr lang="zh-TW" altLang="en-US" b="1" dirty="0"/>
          </a:p>
        </p:txBody>
      </p:sp>
    </p:spTree>
    <p:extLst>
      <p:ext uri="{BB962C8B-B14F-4D97-AF65-F5344CB8AC3E}">
        <p14:creationId xmlns:p14="http://schemas.microsoft.com/office/powerpoint/2010/main" val="823364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8424A6-0A28-40FB-A219-9E00EA4DCF58}"/>
              </a:ext>
            </a:extLst>
          </p:cNvPr>
          <p:cNvSpPr>
            <a:spLocks noGrp="1"/>
          </p:cNvSpPr>
          <p:nvPr>
            <p:ph type="title"/>
          </p:nvPr>
        </p:nvSpPr>
        <p:spPr/>
        <p:txBody>
          <a:bodyPr/>
          <a:lstStyle/>
          <a:p>
            <a:endParaRPr lang="zh-TW" altLang="en-US"/>
          </a:p>
        </p:txBody>
      </p:sp>
      <p:pic>
        <p:nvPicPr>
          <p:cNvPr id="3" name="圖片 2">
            <a:extLst>
              <a:ext uri="{FF2B5EF4-FFF2-40B4-BE49-F238E27FC236}">
                <a16:creationId xmlns:a16="http://schemas.microsoft.com/office/drawing/2014/main" id="{56476565-7589-4AB6-A4FB-9F2044650A26}"/>
              </a:ext>
            </a:extLst>
          </p:cNvPr>
          <p:cNvPicPr>
            <a:picLocks noChangeAspect="1"/>
          </p:cNvPicPr>
          <p:nvPr/>
        </p:nvPicPr>
        <p:blipFill>
          <a:blip r:embed="rId3"/>
          <a:stretch>
            <a:fillRect/>
          </a:stretch>
        </p:blipFill>
        <p:spPr>
          <a:xfrm>
            <a:off x="202018" y="567784"/>
            <a:ext cx="3697472" cy="3204117"/>
          </a:xfrm>
          <a:prstGeom prst="rect">
            <a:avLst/>
          </a:prstGeom>
        </p:spPr>
      </p:pic>
      <p:sp>
        <p:nvSpPr>
          <p:cNvPr id="4" name="文字方塊 3">
            <a:extLst>
              <a:ext uri="{FF2B5EF4-FFF2-40B4-BE49-F238E27FC236}">
                <a16:creationId xmlns:a16="http://schemas.microsoft.com/office/drawing/2014/main" id="{975916B7-762E-4A93-9FD3-51FF4C4F290F}"/>
              </a:ext>
            </a:extLst>
          </p:cNvPr>
          <p:cNvSpPr txBox="1"/>
          <p:nvPr/>
        </p:nvSpPr>
        <p:spPr>
          <a:xfrm>
            <a:off x="90376" y="3838897"/>
            <a:ext cx="4284923" cy="1304203"/>
          </a:xfrm>
          <a:prstGeom prst="rect">
            <a:avLst/>
          </a:prstGeom>
          <a:noFill/>
        </p:spPr>
        <p:txBody>
          <a:bodyPr wrap="square" rtlCol="0">
            <a:spAutoFit/>
          </a:bodyPr>
          <a:lstStyle/>
          <a:p>
            <a:r>
              <a:rPr lang="en-US" altLang="zh-TW" sz="1500" b="1" u="sng" dirty="0"/>
              <a:t>Hidetoshi Nishimori (</a:t>
            </a:r>
            <a:r>
              <a:rPr lang="zh-TW" altLang="en-US" sz="1500" b="1" u="sng" dirty="0"/>
              <a:t>西森秀稔</a:t>
            </a:r>
            <a:r>
              <a:rPr lang="en-US" altLang="zh-TW" sz="1500" b="1" u="sng" dirty="0"/>
              <a:t>), Professor, Tokyo Institute of Technology,</a:t>
            </a:r>
            <a:r>
              <a:rPr lang="zh-TW" altLang="en-US" sz="1500" b="1" u="sng" dirty="0"/>
              <a:t> </a:t>
            </a:r>
            <a:r>
              <a:rPr lang="en-US" altLang="zh-TW" sz="1500" b="1" u="sng" dirty="0"/>
              <a:t>Japan</a:t>
            </a:r>
            <a:endParaRPr lang="zh-TW" altLang="en-US" sz="1500" b="1" u="sng" dirty="0">
              <a:hlinkClick r:id="rId4"/>
            </a:endParaRPr>
          </a:p>
          <a:p>
            <a:endParaRPr lang="en-US" altLang="zh-TW" sz="825" b="1" dirty="0"/>
          </a:p>
          <a:p>
            <a:r>
              <a:rPr lang="en-US" altLang="zh-TW" sz="1350" b="1" dirty="0"/>
              <a:t>He and his student  used the concept of </a:t>
            </a:r>
            <a:r>
              <a:rPr lang="en-US" altLang="zh-TW" sz="1350" b="1" dirty="0">
                <a:solidFill>
                  <a:srgbClr val="FF0000"/>
                </a:solidFill>
              </a:rPr>
              <a:t>“quantum annealing”</a:t>
            </a:r>
            <a:r>
              <a:rPr lang="en-US" altLang="zh-TW" sz="1350" b="1" dirty="0"/>
              <a:t> for solving problems </a:t>
            </a:r>
            <a:r>
              <a:rPr lang="en-US" altLang="zh-TW" sz="1350" b="1" dirty="0" err="1"/>
              <a:t>uder</a:t>
            </a:r>
            <a:r>
              <a:rPr lang="en-US" altLang="zh-TW" sz="1350" b="1" dirty="0"/>
              <a:t> </a:t>
            </a:r>
            <a:r>
              <a:rPr lang="en-US" altLang="zh-TW" sz="1350" b="1" dirty="0" err="1">
                <a:solidFill>
                  <a:srgbClr val="FF0000"/>
                </a:solidFill>
              </a:rPr>
              <a:t>Ising</a:t>
            </a:r>
            <a:r>
              <a:rPr lang="en-US" altLang="zh-TW" sz="1350" b="1" dirty="0">
                <a:solidFill>
                  <a:srgbClr val="FF0000"/>
                </a:solidFill>
              </a:rPr>
              <a:t> model</a:t>
            </a:r>
            <a:r>
              <a:rPr lang="en-US" altLang="zh-TW" sz="1350" b="1" dirty="0"/>
              <a:t> in 1998.</a:t>
            </a:r>
            <a:endParaRPr lang="zh-TW" altLang="en-US" sz="1350" b="1" dirty="0"/>
          </a:p>
        </p:txBody>
      </p:sp>
      <p:pic>
        <p:nvPicPr>
          <p:cNvPr id="1026" name="Picture 2" descr="Image may contain Clothing Shirt Apparel Human Person Man Face and Head">
            <a:extLst>
              <a:ext uri="{FF2B5EF4-FFF2-40B4-BE49-F238E27FC236}">
                <a16:creationId xmlns:a16="http://schemas.microsoft.com/office/drawing/2014/main" id="{C6E8AA97-CC3E-4BC5-81DF-8A8C2ED34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556" y="321887"/>
            <a:ext cx="4433444" cy="3445995"/>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0E380E66-1BE5-41DF-BE3B-8D8743B4ADF3}"/>
              </a:ext>
            </a:extLst>
          </p:cNvPr>
          <p:cNvSpPr txBox="1"/>
          <p:nvPr/>
        </p:nvSpPr>
        <p:spPr>
          <a:xfrm>
            <a:off x="4780577" y="3850772"/>
            <a:ext cx="4433444" cy="1384995"/>
          </a:xfrm>
          <a:prstGeom prst="rect">
            <a:avLst/>
          </a:prstGeom>
          <a:noFill/>
        </p:spPr>
        <p:txBody>
          <a:bodyPr wrap="square" rtlCol="0">
            <a:spAutoFit/>
          </a:bodyPr>
          <a:lstStyle/>
          <a:p>
            <a:r>
              <a:rPr lang="en-US" altLang="zh-TW" sz="1500" b="1" u="sng" dirty="0"/>
              <a:t>Geordie Rose, D-Wave CTO and co-founder, Canada</a:t>
            </a:r>
            <a:endParaRPr lang="zh-TW" altLang="en-US" sz="1500" b="1" u="sng" dirty="0">
              <a:hlinkClick r:id="rId4"/>
            </a:endParaRPr>
          </a:p>
          <a:p>
            <a:endParaRPr lang="en-US" altLang="zh-TW" sz="600" b="1" dirty="0"/>
          </a:p>
          <a:p>
            <a:r>
              <a:rPr lang="en-US" altLang="zh-TW" sz="1200" b="1" dirty="0"/>
              <a:t>D-Wave, founded in 1999, used the </a:t>
            </a:r>
            <a:r>
              <a:rPr lang="en-US" altLang="zh-TW" sz="1200" b="1" dirty="0">
                <a:solidFill>
                  <a:srgbClr val="FF0000"/>
                </a:solidFill>
              </a:rPr>
              <a:t>“adiabatic theorem”</a:t>
            </a:r>
            <a:r>
              <a:rPr lang="en-US" altLang="zh-TW" sz="1200" b="1" dirty="0"/>
              <a:t> (similar to quantum annealing) to build </a:t>
            </a:r>
            <a:r>
              <a:rPr lang="en-US" altLang="zh-TW" sz="1200" b="1" dirty="0">
                <a:solidFill>
                  <a:srgbClr val="FF0000"/>
                </a:solidFill>
              </a:rPr>
              <a:t>“quantum annealers”</a:t>
            </a:r>
            <a:r>
              <a:rPr lang="en-US" altLang="zh-TW" sz="1200" b="1" dirty="0"/>
              <a:t> for solving problems.</a:t>
            </a:r>
            <a:br>
              <a:rPr lang="en-US" altLang="zh-TW" sz="1200" b="1" dirty="0"/>
            </a:br>
            <a:endParaRPr lang="zh-TW" altLang="en-US" sz="1200" b="1" dirty="0"/>
          </a:p>
        </p:txBody>
      </p:sp>
      <p:sp>
        <p:nvSpPr>
          <p:cNvPr id="8" name="投影片編號版面配置區 7">
            <a:extLst>
              <a:ext uri="{FF2B5EF4-FFF2-40B4-BE49-F238E27FC236}">
                <a16:creationId xmlns:a16="http://schemas.microsoft.com/office/drawing/2014/main" id="{39CF8CB4-DC03-4BBE-A043-2FBDC42983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12</a:t>
            </a:fld>
            <a:endParaRPr lang="zh-TW" altLang="en-US"/>
          </a:p>
        </p:txBody>
      </p:sp>
    </p:spTree>
    <p:extLst>
      <p:ext uri="{BB962C8B-B14F-4D97-AF65-F5344CB8AC3E}">
        <p14:creationId xmlns:p14="http://schemas.microsoft.com/office/powerpoint/2010/main" val="2479619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045C273-9800-4BCA-8F82-B7C298345F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13</a:t>
            </a:fld>
            <a:endParaRPr lang="zh-TW" altLang="en-US"/>
          </a:p>
        </p:txBody>
      </p:sp>
      <p:sp>
        <p:nvSpPr>
          <p:cNvPr id="4" name="Google Shape;194;g10b70956f60_16_37">
            <a:extLst>
              <a:ext uri="{FF2B5EF4-FFF2-40B4-BE49-F238E27FC236}">
                <a16:creationId xmlns:a16="http://schemas.microsoft.com/office/drawing/2014/main" id="{14188A62-B649-44D1-809C-4A9C75B878C7}"/>
              </a:ext>
            </a:extLst>
          </p:cNvPr>
          <p:cNvSpPr txBox="1"/>
          <p:nvPr/>
        </p:nvSpPr>
        <p:spPr>
          <a:xfrm>
            <a:off x="332206" y="556056"/>
            <a:ext cx="8811794" cy="5443790"/>
          </a:xfrm>
          <a:prstGeom prst="rect">
            <a:avLst/>
          </a:prstGeom>
          <a:noFill/>
          <a:ln>
            <a:noFill/>
          </a:ln>
        </p:spPr>
        <p:txBody>
          <a:bodyPr spcFirstLastPara="1" wrap="square" lIns="51431" tIns="51431" rIns="51431" bIns="51431" anchor="t" anchorCtr="0">
            <a:spAutoFit/>
          </a:bodyPr>
          <a:lstStyle/>
          <a:p>
            <a:pPr marL="266700" indent="-228600">
              <a:buSzPct val="100000"/>
              <a:buFont typeface="+mj-lt"/>
              <a:buAutoNum type="arabicPeriod"/>
            </a:pPr>
            <a:r>
              <a:rPr lang="en-US" altLang="zh-TW" sz="1600" dirty="0"/>
              <a:t>N. Metropolis, A. W. </a:t>
            </a:r>
            <a:r>
              <a:rPr lang="en-US" altLang="zh-TW" sz="1600" dirty="0" err="1"/>
              <a:t>Rosenbluth</a:t>
            </a:r>
            <a:r>
              <a:rPr lang="en-US" altLang="zh-TW" sz="1600" dirty="0"/>
              <a:t>, M. N. </a:t>
            </a:r>
            <a:r>
              <a:rPr lang="en-US" altLang="zh-TW" sz="1600" dirty="0" err="1"/>
              <a:t>Rosenbluth</a:t>
            </a:r>
            <a:r>
              <a:rPr lang="en-US" altLang="zh-TW" sz="1600" dirty="0"/>
              <a:t>, A. H. Teller, and E. Teller,</a:t>
            </a:r>
            <a:r>
              <a:rPr lang="zh-TW" altLang="en-US" sz="1600" dirty="0"/>
              <a:t> </a:t>
            </a:r>
            <a:r>
              <a:rPr lang="en-US" altLang="zh-TW" sz="1600" dirty="0"/>
              <a:t>“Equation of state calculations by fast computing machines,”</a:t>
            </a:r>
            <a:r>
              <a:rPr lang="zh-TW" altLang="en-US" sz="1600" dirty="0"/>
              <a:t> </a:t>
            </a:r>
            <a:r>
              <a:rPr lang="en-US" altLang="zh-TW" sz="1600" i="1" dirty="0"/>
              <a:t>Journal of Chemical Physics</a:t>
            </a:r>
            <a:r>
              <a:rPr lang="en-US" altLang="zh-TW" sz="1600" dirty="0"/>
              <a:t>, vol. 21, no. 6, pp. 1087–1092, 1953. </a:t>
            </a:r>
            <a:r>
              <a:rPr lang="zh-TW" altLang="en-US" sz="1600" dirty="0"/>
              <a:t> </a:t>
            </a:r>
            <a:r>
              <a:rPr lang="en-US" altLang="zh-TW" sz="1600" dirty="0"/>
              <a:t>(MCMC</a:t>
            </a:r>
            <a:r>
              <a:rPr lang="zh-TW" altLang="en-US" sz="1600" dirty="0"/>
              <a:t>（</a:t>
            </a:r>
            <a:r>
              <a:rPr lang="en-US" altLang="zh-TW" sz="1600" dirty="0"/>
              <a:t>Metropolis algorithm</a:t>
            </a:r>
            <a:r>
              <a:rPr lang="zh-TW" altLang="en-US" sz="1600" dirty="0"/>
              <a:t>）起源</a:t>
            </a:r>
            <a:r>
              <a:rPr lang="en-US" altLang="zh-TW" sz="1600" dirty="0"/>
              <a:t>; </a:t>
            </a:r>
            <a:r>
              <a:rPr lang="zh-TW" altLang="en-US" sz="1600" dirty="0"/>
              <a:t> </a:t>
            </a:r>
            <a:r>
              <a:rPr lang="en-US" altLang="zh-TW" sz="1600" dirty="0"/>
              <a:t>SA </a:t>
            </a:r>
            <a:r>
              <a:rPr lang="zh-TW" altLang="en-US" sz="1600" dirty="0"/>
              <a:t>的理論基礎</a:t>
            </a:r>
            <a:r>
              <a:rPr lang="en-US" altLang="zh-TW" sz="1600" dirty="0"/>
              <a:t>)</a:t>
            </a:r>
          </a:p>
          <a:p>
            <a:pPr marL="266700" indent="-228600">
              <a:buSzPct val="100000"/>
              <a:buFont typeface="+mj-lt"/>
              <a:buAutoNum type="arabicPeriod"/>
            </a:pPr>
            <a:r>
              <a:rPr lang="en-US" altLang="zh-TW" sz="1600" dirty="0"/>
              <a:t>M. Pincus, “A Monte Carlo method for the approximate solution of certain types of constrained optimization problems,” </a:t>
            </a:r>
            <a:r>
              <a:rPr lang="en-US" altLang="zh-TW" sz="1600" i="1" dirty="0"/>
              <a:t>Journal of the Operations Research Society of America</a:t>
            </a:r>
            <a:r>
              <a:rPr lang="en-US" altLang="zh-TW" sz="1600" dirty="0"/>
              <a:t>, vol. 18, no. 6, pp. 1225–1228, 1970.  (SA </a:t>
            </a:r>
            <a:r>
              <a:rPr lang="zh-TW" altLang="en-US" sz="1600" dirty="0"/>
              <a:t>的最早 </a:t>
            </a:r>
            <a:r>
              <a:rPr lang="en-US" altLang="zh-TW" sz="1600" dirty="0"/>
              <a:t>optimization </a:t>
            </a:r>
            <a:r>
              <a:rPr lang="zh-TW" altLang="en-US" sz="1600" dirty="0"/>
              <a:t>概念雛形</a:t>
            </a:r>
            <a:r>
              <a:rPr lang="en-US" altLang="zh-TW" sz="1600" dirty="0"/>
              <a:t>: </a:t>
            </a:r>
            <a:r>
              <a:rPr lang="zh-TW" altLang="en-US" sz="1600" dirty="0"/>
              <a:t>尚未使用 “</a:t>
            </a:r>
            <a:r>
              <a:rPr lang="en-US" altLang="zh-TW" sz="1600" dirty="0"/>
              <a:t>simulated annealing” </a:t>
            </a:r>
            <a:r>
              <a:rPr lang="zh-TW" altLang="en-US" sz="1600" dirty="0"/>
              <a:t>名詞</a:t>
            </a:r>
            <a:r>
              <a:rPr lang="en-US" altLang="zh-TW" sz="1600" dirty="0"/>
              <a:t>)</a:t>
            </a:r>
          </a:p>
          <a:p>
            <a:pPr marL="266700" indent="-228600">
              <a:buSzPct val="100000"/>
              <a:buFont typeface="+mj-lt"/>
              <a:buAutoNum type="arabicPeriod"/>
            </a:pPr>
            <a:r>
              <a:rPr lang="en-US" altLang="zh-TW" sz="1600" dirty="0"/>
              <a:t>Kirkpatrick, C. D. </a:t>
            </a:r>
            <a:r>
              <a:rPr lang="en-US" altLang="zh-TW" sz="1600" dirty="0" err="1"/>
              <a:t>Gelatt</a:t>
            </a:r>
            <a:r>
              <a:rPr lang="en-US" altLang="zh-TW" sz="1600" dirty="0"/>
              <a:t> Jr., and M. P. </a:t>
            </a:r>
            <a:r>
              <a:rPr lang="en-US" altLang="zh-TW" sz="1600" dirty="0" err="1"/>
              <a:t>Vecchi</a:t>
            </a:r>
            <a:r>
              <a:rPr lang="en-US" altLang="zh-TW" sz="1600" dirty="0"/>
              <a:t>,“Optimization by simulated</a:t>
            </a:r>
            <a:r>
              <a:rPr lang="zh-TW" altLang="en-US" sz="1600" dirty="0"/>
              <a:t> </a:t>
            </a:r>
            <a:r>
              <a:rPr lang="en-US" altLang="zh-TW" sz="1600" dirty="0"/>
              <a:t>annealing,”</a:t>
            </a:r>
            <a:r>
              <a:rPr lang="zh-TW" altLang="en-US" sz="1600" dirty="0"/>
              <a:t> </a:t>
            </a:r>
            <a:r>
              <a:rPr lang="en-US" altLang="zh-TW" sz="1600" dirty="0"/>
              <a:t>Science, vol. 220, no. 4598, pp. 671–680, May 1983.</a:t>
            </a:r>
            <a:r>
              <a:rPr lang="zh-TW" altLang="en-US" sz="1600" dirty="0"/>
              <a:t> </a:t>
            </a:r>
            <a:r>
              <a:rPr lang="en-US" altLang="zh-TW" sz="1600" dirty="0"/>
              <a:t>(</a:t>
            </a:r>
            <a:r>
              <a:rPr lang="zh-TW" altLang="en-US" sz="1600" dirty="0"/>
              <a:t>首次正式提出 “</a:t>
            </a:r>
            <a:r>
              <a:rPr lang="en-US" altLang="zh-TW" sz="1600" dirty="0"/>
              <a:t>Simulated Annealing” </a:t>
            </a:r>
            <a:r>
              <a:rPr lang="zh-TW" altLang="en-US" sz="1600" dirty="0"/>
              <a:t>名詞； 建立完整演算法</a:t>
            </a:r>
            <a:r>
              <a:rPr lang="en-US" altLang="zh-TW" sz="1600" dirty="0"/>
              <a:t>)</a:t>
            </a:r>
          </a:p>
          <a:p>
            <a:pPr marL="266700" indent="-228600">
              <a:buSzPct val="100000"/>
              <a:buFont typeface="+mj-lt"/>
              <a:buAutoNum type="arabicPeriod"/>
            </a:pPr>
            <a:r>
              <a:rPr lang="en-US" altLang="zh-TW" sz="1600" dirty="0"/>
              <a:t>B. </a:t>
            </a:r>
            <a:r>
              <a:rPr lang="en-US" altLang="zh-TW" sz="1600" dirty="0" err="1"/>
              <a:t>Apolloni</a:t>
            </a:r>
            <a:r>
              <a:rPr lang="en-US" altLang="zh-TW" sz="1600" dirty="0"/>
              <a:t>, N. </a:t>
            </a:r>
            <a:r>
              <a:rPr lang="en-US" altLang="zh-TW" sz="1600" dirty="0" err="1"/>
              <a:t>Cesa</a:t>
            </a:r>
            <a:r>
              <a:rPr lang="en-US" altLang="zh-TW" sz="1600" dirty="0"/>
              <a:t>-Bianchi, and D. De </a:t>
            </a:r>
            <a:r>
              <a:rPr lang="en-US" altLang="zh-TW" sz="1600" dirty="0" err="1"/>
              <a:t>Falco,“A</a:t>
            </a:r>
            <a:r>
              <a:rPr lang="en-US" altLang="zh-TW" sz="1600" dirty="0"/>
              <a:t> numerical implementation of quantum </a:t>
            </a:r>
            <a:r>
              <a:rPr lang="en-US" altLang="zh-TW" sz="1600" dirty="0" err="1"/>
              <a:t>annealing,”in</a:t>
            </a:r>
            <a:r>
              <a:rPr lang="en-US" altLang="zh-TW" sz="1600" dirty="0"/>
              <a:t> Stochastic Processes, Physics and Geometry, 1988. (</a:t>
            </a:r>
            <a:r>
              <a:rPr lang="zh-TW" altLang="en-US" sz="1600" dirty="0"/>
              <a:t>首次提出 “</a:t>
            </a:r>
            <a:r>
              <a:rPr lang="en-US" altLang="zh-TW" sz="1600" dirty="0"/>
              <a:t>quantum annealing” </a:t>
            </a:r>
            <a:r>
              <a:rPr lang="zh-TW" altLang="en-US" sz="1600" dirty="0"/>
              <a:t>名詞；仍是 </a:t>
            </a:r>
            <a:r>
              <a:rPr lang="en-US" altLang="zh-TW" sz="1600" dirty="0"/>
              <a:t>classical / quantum-inspired)</a:t>
            </a:r>
          </a:p>
          <a:p>
            <a:pPr marL="266700" indent="-228600">
              <a:buSzPct val="100000"/>
              <a:buFont typeface="+mj-lt"/>
              <a:buAutoNum type="arabicPeriod"/>
            </a:pPr>
            <a:r>
              <a:rPr lang="zh-TW" altLang="en-US" sz="1600" dirty="0"/>
              <a:t> </a:t>
            </a:r>
            <a:r>
              <a:rPr lang="en-US" altLang="zh-TW" sz="1600" dirty="0"/>
              <a:t>T. </a:t>
            </a:r>
            <a:r>
              <a:rPr lang="en-US" altLang="zh-TW" sz="1600" dirty="0" err="1"/>
              <a:t>Kadowaki</a:t>
            </a:r>
            <a:r>
              <a:rPr lang="en-US" altLang="zh-TW" sz="1600" dirty="0"/>
              <a:t> and H. </a:t>
            </a:r>
            <a:r>
              <a:rPr lang="en-US" altLang="zh-TW" sz="1600" dirty="0" err="1"/>
              <a:t>Nishimori</a:t>
            </a:r>
            <a:r>
              <a:rPr lang="en-US" altLang="zh-TW" sz="1600" dirty="0"/>
              <a:t>,“Quantum annealing in the transverse Ising</a:t>
            </a:r>
            <a:r>
              <a:rPr lang="zh-TW" altLang="en-US" sz="1600" dirty="0"/>
              <a:t> </a:t>
            </a:r>
            <a:r>
              <a:rPr lang="en-US" altLang="zh-TW" sz="1600" dirty="0"/>
              <a:t>model,”</a:t>
            </a:r>
            <a:r>
              <a:rPr lang="zh-TW" altLang="en-US" sz="1600" dirty="0"/>
              <a:t> </a:t>
            </a:r>
            <a:r>
              <a:rPr lang="en-US" altLang="zh-TW" sz="1600" dirty="0"/>
              <a:t>Physical Review E, vol. 58, no. 5, pp. 5355–5363, 1998.</a:t>
            </a:r>
            <a:r>
              <a:rPr lang="zh-TW" altLang="en-US" sz="1600" dirty="0"/>
              <a:t> </a:t>
            </a:r>
            <a:r>
              <a:rPr lang="en-US" altLang="zh-TW" sz="1600" dirty="0"/>
              <a:t>(</a:t>
            </a:r>
            <a:r>
              <a:rPr lang="zh-TW" altLang="en-US" sz="1600" dirty="0"/>
              <a:t>現代 </a:t>
            </a:r>
            <a:r>
              <a:rPr lang="en-US" altLang="zh-TW" sz="1600" dirty="0"/>
              <a:t>QA</a:t>
            </a:r>
            <a:r>
              <a:rPr lang="zh-TW" altLang="en-US" sz="1600" dirty="0"/>
              <a:t>（</a:t>
            </a:r>
            <a:r>
              <a:rPr lang="en-US" altLang="zh-TW" sz="1600" dirty="0"/>
              <a:t>Hamiltonian + tunneling</a:t>
            </a:r>
            <a:r>
              <a:rPr lang="zh-TW" altLang="en-US" sz="1600" dirty="0"/>
              <a:t>）起源；與 </a:t>
            </a:r>
            <a:r>
              <a:rPr lang="en-US" altLang="zh-TW" sz="1600" dirty="0"/>
              <a:t>D-Wave </a:t>
            </a:r>
            <a:r>
              <a:rPr lang="zh-TW" altLang="en-US" sz="1600" dirty="0"/>
              <a:t>架構直接相關</a:t>
            </a:r>
            <a:r>
              <a:rPr lang="en-US" altLang="zh-TW" sz="1600" dirty="0"/>
              <a:t>)</a:t>
            </a:r>
          </a:p>
          <a:p>
            <a:pPr marL="266700" indent="-228600">
              <a:buSzPct val="100000"/>
              <a:buFont typeface="+mj-lt"/>
              <a:buAutoNum type="arabicPeriod"/>
            </a:pPr>
            <a:r>
              <a:rPr lang="en-US" altLang="zh-TW" sz="1600" dirty="0"/>
              <a:t>M. W. Johnson et </a:t>
            </a:r>
            <a:r>
              <a:rPr lang="en-US" altLang="zh-TW" sz="1600" dirty="0" err="1"/>
              <a:t>al.,“Quantum</a:t>
            </a:r>
            <a:r>
              <a:rPr lang="en-US" altLang="zh-TW" sz="1600" dirty="0"/>
              <a:t> annealing with manufactured spins,”</a:t>
            </a:r>
            <a:r>
              <a:rPr lang="zh-TW" altLang="en-US" sz="1600" dirty="0"/>
              <a:t> </a:t>
            </a:r>
            <a:r>
              <a:rPr lang="en-US" altLang="zh-TW" sz="1600" dirty="0"/>
              <a:t>Nature, vol. 473, pp. 194–198, 2011.</a:t>
            </a:r>
            <a:r>
              <a:rPr lang="zh-TW" altLang="en-US" sz="1600" dirty="0"/>
              <a:t> </a:t>
            </a:r>
            <a:r>
              <a:rPr lang="en-US" altLang="zh-TW" sz="1600" dirty="0"/>
              <a:t>(</a:t>
            </a:r>
            <a:r>
              <a:rPr lang="zh-TW" altLang="en-US" sz="1600" dirty="0"/>
              <a:t>第一個實體 </a:t>
            </a:r>
            <a:r>
              <a:rPr lang="en-US" altLang="zh-TW" sz="1600" dirty="0"/>
              <a:t>QA </a:t>
            </a:r>
            <a:r>
              <a:rPr lang="zh-TW" altLang="en-US" sz="1600" dirty="0"/>
              <a:t>系統</a:t>
            </a:r>
            <a:r>
              <a:rPr lang="en-US" altLang="zh-TW" sz="1600" dirty="0"/>
              <a:t>: D-Wave One)</a:t>
            </a:r>
          </a:p>
          <a:p>
            <a:pPr marL="266700" indent="-228600">
              <a:buSzPct val="100000"/>
              <a:buFont typeface="+mj-lt"/>
              <a:buAutoNum type="arabicPeriod"/>
            </a:pPr>
            <a:endParaRPr lang="en-US" altLang="zh-TW" sz="1600" dirty="0"/>
          </a:p>
          <a:p>
            <a:pPr marL="266700" indent="-228600">
              <a:buSzPct val="100000"/>
              <a:buFont typeface="+mj-lt"/>
              <a:buAutoNum type="arabicPeriod"/>
            </a:pPr>
            <a:endParaRPr lang="en-US" altLang="zh-TW" sz="1600" dirty="0"/>
          </a:p>
          <a:p>
            <a:pPr marL="266700" indent="-228600">
              <a:buSzPts val="2000"/>
              <a:buFont typeface="+mj-lt"/>
              <a:buAutoNum type="arabicPeriod"/>
            </a:pPr>
            <a:br>
              <a:rPr lang="en-US" altLang="zh-TW" sz="1200" dirty="0"/>
            </a:br>
            <a:endParaRPr lang="en-US" altLang="zh-TW" sz="1500" dirty="0"/>
          </a:p>
        </p:txBody>
      </p:sp>
    </p:spTree>
    <p:extLst>
      <p:ext uri="{BB962C8B-B14F-4D97-AF65-F5344CB8AC3E}">
        <p14:creationId xmlns:p14="http://schemas.microsoft.com/office/powerpoint/2010/main" val="14565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22d0c7dceb_0_0"/>
          <p:cNvSpPr txBox="1">
            <a:spLocks noGrp="1"/>
          </p:cNvSpPr>
          <p:nvPr>
            <p:ph type="title"/>
          </p:nvPr>
        </p:nvSpPr>
        <p:spPr>
          <a:xfrm>
            <a:off x="457200" y="126325"/>
            <a:ext cx="8686800" cy="1028700"/>
          </a:xfrm>
          <a:prstGeom prst="rect">
            <a:avLst/>
          </a:prstGeom>
          <a:noFill/>
          <a:ln>
            <a:noFill/>
          </a:ln>
        </p:spPr>
        <p:txBody>
          <a:bodyPr spcFirstLastPara="1" wrap="square" lIns="68575" tIns="34275" rIns="68575" bIns="34275" anchor="ctr" anchorCtr="0">
            <a:noAutofit/>
          </a:bodyPr>
          <a:lstStyle/>
          <a:p>
            <a:r>
              <a:rPr lang="en-US" sz="3000" dirty="0"/>
              <a:t>Quantum </a:t>
            </a:r>
            <a:r>
              <a:rPr lang="en-US" altLang="zh-TW" sz="3000" dirty="0"/>
              <a:t>Tunneling</a:t>
            </a:r>
            <a:endParaRPr sz="3000" dirty="0"/>
          </a:p>
        </p:txBody>
      </p:sp>
      <p:sp>
        <p:nvSpPr>
          <p:cNvPr id="116" name="Google Shape;116;g122d0c7dceb_0_0"/>
          <p:cNvSpPr txBox="1"/>
          <p:nvPr/>
        </p:nvSpPr>
        <p:spPr>
          <a:xfrm>
            <a:off x="165544" y="852250"/>
            <a:ext cx="8978456" cy="1785074"/>
          </a:xfrm>
          <a:prstGeom prst="rect">
            <a:avLst/>
          </a:prstGeom>
          <a:noFill/>
          <a:ln>
            <a:noFill/>
          </a:ln>
        </p:spPr>
        <p:txBody>
          <a:bodyPr spcFirstLastPara="1" wrap="square" lIns="91425" tIns="91425" rIns="91425" bIns="91425" anchor="t" anchorCtr="0">
            <a:spAutoFit/>
          </a:bodyPr>
          <a:lstStyle/>
          <a:p>
            <a:pPr marL="285743" indent="-285743">
              <a:buSzPts val="1600"/>
              <a:buFont typeface="Wingdings" panose="05000000000000000000" pitchFamily="2" charset="2"/>
              <a:buChar char="n"/>
            </a:pPr>
            <a:r>
              <a:rPr lang="en-US" altLang="zh-TW" sz="2000" dirty="0">
                <a:solidFill>
                  <a:srgbClr val="FF0000"/>
                </a:solidFill>
              </a:rPr>
              <a:t>Quantum tunneling</a:t>
            </a:r>
            <a:r>
              <a:rPr lang="en-US" altLang="zh-TW" sz="2000" dirty="0"/>
              <a:t> is the quantum mechanical phenomenon where a wavefunction of a quantum entity can propagate through a potential barrier.</a:t>
            </a:r>
          </a:p>
          <a:p>
            <a:pPr marL="285743" indent="-285743">
              <a:buSzPts val="1600"/>
              <a:buFont typeface="Wingdings" panose="05000000000000000000" pitchFamily="2" charset="2"/>
              <a:buChar char="n"/>
            </a:pPr>
            <a:endParaRPr lang="en-US" altLang="zh-TW" sz="2400" dirty="0"/>
          </a:p>
          <a:p>
            <a:pPr marL="285743" indent="-285743">
              <a:buSzPts val="1600"/>
              <a:buFont typeface="Wingdings" panose="05000000000000000000" pitchFamily="2" charset="2"/>
              <a:buChar char="n"/>
            </a:pPr>
            <a:endParaRPr lang="en-US" sz="2000" dirty="0"/>
          </a:p>
          <a:p>
            <a:pPr marL="285743" indent="-285743">
              <a:buSzPts val="1600"/>
              <a:buFont typeface="Wingdings" panose="05000000000000000000" pitchFamily="2" charset="2"/>
              <a:buChar char="n"/>
            </a:pPr>
            <a:endParaRPr sz="2000" dirty="0"/>
          </a:p>
        </p:txBody>
      </p:sp>
      <p:sp>
        <p:nvSpPr>
          <p:cNvPr id="8" name="Google Shape;133;g12176bbb184_0_177">
            <a:extLst>
              <a:ext uri="{FF2B5EF4-FFF2-40B4-BE49-F238E27FC236}">
                <a16:creationId xmlns:a16="http://schemas.microsoft.com/office/drawing/2014/main" id="{15FD4A40-C1F0-4EBC-9F20-13A3DE4232A1}"/>
              </a:ext>
            </a:extLst>
          </p:cNvPr>
          <p:cNvSpPr txBox="1"/>
          <p:nvPr/>
        </p:nvSpPr>
        <p:spPr>
          <a:xfrm>
            <a:off x="319827" y="4797282"/>
            <a:ext cx="6469738" cy="346218"/>
          </a:xfrm>
          <a:prstGeom prst="rect">
            <a:avLst/>
          </a:prstGeom>
          <a:noFill/>
          <a:ln>
            <a:noFill/>
          </a:ln>
        </p:spPr>
        <p:txBody>
          <a:bodyPr spcFirstLastPara="1" wrap="square" lIns="91425" tIns="91425" rIns="91425" bIns="91425" anchor="t" anchorCtr="0">
            <a:spAutoFit/>
          </a:bodyPr>
          <a:lstStyle/>
          <a:p>
            <a:pPr lvl="0">
              <a:buSzPts val="1400"/>
            </a:pPr>
            <a:r>
              <a:rPr lang="en-US" sz="1050" dirty="0"/>
              <a:t>source: https://commons.wikimedia.org/wiki/File:E14-V20-B1.gif by Becarlson CC BY-SA 4.0</a:t>
            </a:r>
          </a:p>
        </p:txBody>
      </p:sp>
      <p:pic>
        <p:nvPicPr>
          <p:cNvPr id="4098" name="Picture 2" descr="File:E14-V20-B1.gif">
            <a:extLst>
              <a:ext uri="{FF2B5EF4-FFF2-40B4-BE49-F238E27FC236}">
                <a16:creationId xmlns:a16="http://schemas.microsoft.com/office/drawing/2014/main" id="{C8FC5A2E-660B-4B48-9405-6AB9B000BC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3468" y="1690138"/>
            <a:ext cx="6336932" cy="3178007"/>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18DA9990-4133-4EFA-838F-B2F04C4136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14</a:t>
            </a:fld>
            <a:endParaRPr lang="zh-TW" altLang="en-US"/>
          </a:p>
        </p:txBody>
      </p:sp>
    </p:spTree>
    <p:extLst>
      <p:ext uri="{BB962C8B-B14F-4D97-AF65-F5344CB8AC3E}">
        <p14:creationId xmlns:p14="http://schemas.microsoft.com/office/powerpoint/2010/main" val="316862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22d0c7dceb_0_0"/>
          <p:cNvSpPr txBox="1">
            <a:spLocks noGrp="1"/>
          </p:cNvSpPr>
          <p:nvPr>
            <p:ph type="title"/>
          </p:nvPr>
        </p:nvSpPr>
        <p:spPr>
          <a:xfrm>
            <a:off x="457200" y="126325"/>
            <a:ext cx="8686800" cy="1028700"/>
          </a:xfrm>
          <a:prstGeom prst="rect">
            <a:avLst/>
          </a:prstGeom>
          <a:noFill/>
          <a:ln>
            <a:noFill/>
          </a:ln>
        </p:spPr>
        <p:txBody>
          <a:bodyPr spcFirstLastPara="1" wrap="square" lIns="68575" tIns="34275" rIns="68575" bIns="34275" anchor="ctr" anchorCtr="0">
            <a:noAutofit/>
          </a:bodyPr>
          <a:lstStyle/>
          <a:p>
            <a:r>
              <a:rPr lang="en-US" altLang="zh-TW" sz="3000" dirty="0"/>
              <a:t>Quantum A</a:t>
            </a:r>
            <a:r>
              <a:rPr lang="en-US" sz="3000" dirty="0"/>
              <a:t>nnealing</a:t>
            </a:r>
            <a:endParaRPr sz="3000" dirty="0"/>
          </a:p>
        </p:txBody>
      </p:sp>
      <p:sp>
        <p:nvSpPr>
          <p:cNvPr id="116" name="Google Shape;116;g122d0c7dceb_0_0"/>
          <p:cNvSpPr txBox="1"/>
          <p:nvPr/>
        </p:nvSpPr>
        <p:spPr>
          <a:xfrm>
            <a:off x="165544" y="852250"/>
            <a:ext cx="8978456" cy="1569630"/>
          </a:xfrm>
          <a:prstGeom prst="rect">
            <a:avLst/>
          </a:prstGeom>
          <a:noFill/>
          <a:ln>
            <a:noFill/>
          </a:ln>
        </p:spPr>
        <p:txBody>
          <a:bodyPr spcFirstLastPara="1" wrap="square" lIns="91425" tIns="91425" rIns="91425" bIns="91425" anchor="t" anchorCtr="0">
            <a:spAutoFit/>
          </a:bodyPr>
          <a:lstStyle/>
          <a:p>
            <a:pPr marL="285743" indent="-285743">
              <a:buSzPts val="1600"/>
              <a:buFont typeface="Wingdings" panose="05000000000000000000" pitchFamily="2" charset="2"/>
              <a:buChar char="n"/>
            </a:pPr>
            <a:r>
              <a:rPr lang="en-US" altLang="zh-TW" sz="1500" dirty="0">
                <a:solidFill>
                  <a:schemeClr val="tx1"/>
                </a:solidFill>
              </a:rPr>
              <a:t>Everything tends to seek a minimum energy state.</a:t>
            </a:r>
            <a:r>
              <a:rPr lang="en-US" altLang="zh-TW" sz="1500" dirty="0"/>
              <a:t> Based on the quantum tunneling phenomenon, </a:t>
            </a:r>
            <a:r>
              <a:rPr lang="en-US" altLang="zh-TW" sz="1500" dirty="0">
                <a:solidFill>
                  <a:srgbClr val="FF0000"/>
                </a:solidFill>
              </a:rPr>
              <a:t>quantum annealing</a:t>
            </a:r>
            <a:r>
              <a:rPr lang="en-US" altLang="zh-TW" sz="1500" dirty="0"/>
              <a:t> can quickly find low-energy states of a quantum system.</a:t>
            </a:r>
          </a:p>
          <a:p>
            <a:pPr marL="285743" indent="-285743">
              <a:buSzPts val="1600"/>
              <a:buFont typeface="Wingdings" panose="05000000000000000000" pitchFamily="2" charset="2"/>
              <a:buChar char="n"/>
            </a:pPr>
            <a:r>
              <a:rPr lang="en-US" altLang="zh-TW" sz="1500" dirty="0"/>
              <a:t>If we can associate the state with the solution to a problem, then we can find the optimal solution to the problem by locating the state with the minimum system energy (or </a:t>
            </a:r>
            <a:r>
              <a:rPr lang="en-US" altLang="zh-TW" sz="1500" dirty="0">
                <a:solidFill>
                  <a:srgbClr val="FF0000"/>
                </a:solidFill>
              </a:rPr>
              <a:t>the lowest Hamiltonian</a:t>
            </a:r>
            <a:r>
              <a:rPr lang="en-US" altLang="zh-TW" sz="1500" dirty="0"/>
              <a:t>).</a:t>
            </a:r>
            <a:endParaRPr lang="en-US" altLang="zh-TW" sz="1800" dirty="0"/>
          </a:p>
          <a:p>
            <a:pPr marL="285743" indent="-285743">
              <a:buSzPts val="1600"/>
              <a:buFont typeface="Wingdings" panose="05000000000000000000" pitchFamily="2" charset="2"/>
              <a:buChar char="n"/>
            </a:pPr>
            <a:endParaRPr lang="en-US" sz="1500" dirty="0"/>
          </a:p>
          <a:p>
            <a:pPr marL="285743" indent="-285743">
              <a:buSzPts val="1600"/>
              <a:buFont typeface="Wingdings" panose="05000000000000000000" pitchFamily="2" charset="2"/>
              <a:buChar char="n"/>
            </a:pPr>
            <a:endParaRPr sz="1500" dirty="0"/>
          </a:p>
        </p:txBody>
      </p:sp>
      <p:grpSp>
        <p:nvGrpSpPr>
          <p:cNvPr id="5" name="群組 4">
            <a:extLst>
              <a:ext uri="{FF2B5EF4-FFF2-40B4-BE49-F238E27FC236}">
                <a16:creationId xmlns:a16="http://schemas.microsoft.com/office/drawing/2014/main" id="{0A415CC1-D1C6-4596-9ABE-0EB45F82285C}"/>
              </a:ext>
            </a:extLst>
          </p:cNvPr>
          <p:cNvGrpSpPr/>
          <p:nvPr/>
        </p:nvGrpSpPr>
        <p:grpSpPr>
          <a:xfrm>
            <a:off x="350791" y="2141858"/>
            <a:ext cx="4303981" cy="2714702"/>
            <a:chOff x="4262724" y="3165640"/>
            <a:chExt cx="4870643" cy="3619602"/>
          </a:xfrm>
        </p:grpSpPr>
        <p:pic>
          <p:nvPicPr>
            <p:cNvPr id="2" name="圖片 1">
              <a:extLst>
                <a:ext uri="{FF2B5EF4-FFF2-40B4-BE49-F238E27FC236}">
                  <a16:creationId xmlns:a16="http://schemas.microsoft.com/office/drawing/2014/main" id="{F45FC069-7A52-477A-90D9-3D0B96203ECA}"/>
                </a:ext>
              </a:extLst>
            </p:cNvPr>
            <p:cNvPicPr>
              <a:picLocks noChangeAspect="1"/>
            </p:cNvPicPr>
            <p:nvPr/>
          </p:nvPicPr>
          <p:blipFill>
            <a:blip r:embed="rId3"/>
            <a:stretch>
              <a:fillRect/>
            </a:stretch>
          </p:blipFill>
          <p:spPr>
            <a:xfrm>
              <a:off x="4262724" y="3165640"/>
              <a:ext cx="4870643" cy="3612474"/>
            </a:xfrm>
            <a:prstGeom prst="rect">
              <a:avLst/>
            </a:prstGeom>
          </p:spPr>
        </p:pic>
        <p:sp>
          <p:nvSpPr>
            <p:cNvPr id="4" name="文字方塊 3">
              <a:extLst>
                <a:ext uri="{FF2B5EF4-FFF2-40B4-BE49-F238E27FC236}">
                  <a16:creationId xmlns:a16="http://schemas.microsoft.com/office/drawing/2014/main" id="{9B178F9A-51CB-4DD3-97AF-246F9C02BB98}"/>
                </a:ext>
              </a:extLst>
            </p:cNvPr>
            <p:cNvSpPr txBox="1"/>
            <p:nvPr/>
          </p:nvSpPr>
          <p:spPr>
            <a:xfrm>
              <a:off x="5587042" y="6446687"/>
              <a:ext cx="2307841" cy="338555"/>
            </a:xfrm>
            <a:prstGeom prst="rect">
              <a:avLst/>
            </a:prstGeom>
            <a:solidFill>
              <a:srgbClr val="FFFFFF"/>
            </a:solidFill>
          </p:spPr>
          <p:txBody>
            <a:bodyPr wrap="none" rtlCol="0">
              <a:spAutoFit/>
            </a:bodyPr>
            <a:lstStyle/>
            <a:p>
              <a:r>
                <a:rPr lang="en-US" altLang="zh-TW" sz="1050" b="1" dirty="0"/>
                <a:t>System Configuration (State)</a:t>
              </a:r>
              <a:endParaRPr lang="zh-TW" altLang="en-US" sz="1050" b="1" dirty="0"/>
            </a:p>
          </p:txBody>
        </p:sp>
      </p:grpSp>
      <p:sp>
        <p:nvSpPr>
          <p:cNvPr id="7" name="投影片編號版面配置區 6">
            <a:extLst>
              <a:ext uri="{FF2B5EF4-FFF2-40B4-BE49-F238E27FC236}">
                <a16:creationId xmlns:a16="http://schemas.microsoft.com/office/drawing/2014/main" id="{F50AE59E-6CC3-4035-BAEF-86EB4F906D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15</a:t>
            </a:fld>
            <a:endParaRPr lang="zh-TW" altLang="en-US"/>
          </a:p>
        </p:txBody>
      </p:sp>
      <p:pic>
        <p:nvPicPr>
          <p:cNvPr id="3" name="圖片 2">
            <a:extLst>
              <a:ext uri="{FF2B5EF4-FFF2-40B4-BE49-F238E27FC236}">
                <a16:creationId xmlns:a16="http://schemas.microsoft.com/office/drawing/2014/main" id="{AAC13880-C248-49B3-83A8-55DD53E64552}"/>
              </a:ext>
            </a:extLst>
          </p:cNvPr>
          <p:cNvPicPr>
            <a:picLocks noChangeAspect="1"/>
          </p:cNvPicPr>
          <p:nvPr/>
        </p:nvPicPr>
        <p:blipFill>
          <a:blip r:embed="rId4"/>
          <a:stretch>
            <a:fillRect/>
          </a:stretch>
        </p:blipFill>
        <p:spPr>
          <a:xfrm>
            <a:off x="5329283" y="2234441"/>
            <a:ext cx="2000529" cy="2353003"/>
          </a:xfrm>
          <a:prstGeom prst="rect">
            <a:avLst/>
          </a:prstGeom>
        </p:spPr>
      </p:pic>
      <p:pic>
        <p:nvPicPr>
          <p:cNvPr id="6" name="圖片 5">
            <a:extLst>
              <a:ext uri="{FF2B5EF4-FFF2-40B4-BE49-F238E27FC236}">
                <a16:creationId xmlns:a16="http://schemas.microsoft.com/office/drawing/2014/main" id="{FA8AD550-3B44-4C88-96AD-C3E15186004E}"/>
              </a:ext>
            </a:extLst>
          </p:cNvPr>
          <p:cNvPicPr>
            <a:picLocks noChangeAspect="1"/>
          </p:cNvPicPr>
          <p:nvPr/>
        </p:nvPicPr>
        <p:blipFill>
          <a:blip r:embed="rId5"/>
          <a:stretch>
            <a:fillRect/>
          </a:stretch>
        </p:blipFill>
        <p:spPr>
          <a:xfrm>
            <a:off x="4950554" y="4674942"/>
            <a:ext cx="2704605" cy="325753"/>
          </a:xfrm>
          <a:prstGeom prst="rect">
            <a:avLst/>
          </a:prstGeom>
        </p:spPr>
      </p:pic>
    </p:spTree>
    <p:extLst>
      <p:ext uri="{BB962C8B-B14F-4D97-AF65-F5344CB8AC3E}">
        <p14:creationId xmlns:p14="http://schemas.microsoft.com/office/powerpoint/2010/main" val="678800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22d0c7dceb_0_5"/>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r>
              <a:rPr lang="en-US" dirty="0"/>
              <a:t>2D Ising Model</a:t>
            </a:r>
            <a:endParaRPr dirty="0"/>
          </a:p>
        </p:txBody>
      </p:sp>
      <p:pic>
        <p:nvPicPr>
          <p:cNvPr id="151" name="Google Shape;151;g122d0c7dceb_0_5"/>
          <p:cNvPicPr preferRelativeResize="0"/>
          <p:nvPr/>
        </p:nvPicPr>
        <p:blipFill rotWithShape="1">
          <a:blip r:embed="rId3">
            <a:alphaModFix/>
          </a:blip>
          <a:srcRect/>
          <a:stretch/>
        </p:blipFill>
        <p:spPr>
          <a:xfrm>
            <a:off x="3821650" y="3252176"/>
            <a:ext cx="4419600" cy="764637"/>
          </a:xfrm>
          <a:prstGeom prst="rect">
            <a:avLst/>
          </a:prstGeom>
          <a:noFill/>
          <a:ln>
            <a:noFill/>
          </a:ln>
        </p:spPr>
      </p:pic>
      <p:pic>
        <p:nvPicPr>
          <p:cNvPr id="152" name="Google Shape;152;g122d0c7dceb_0_5"/>
          <p:cNvPicPr preferRelativeResize="0"/>
          <p:nvPr/>
        </p:nvPicPr>
        <p:blipFill rotWithShape="1">
          <a:blip r:embed="rId4">
            <a:alphaModFix/>
          </a:blip>
          <a:srcRect/>
          <a:stretch/>
        </p:blipFill>
        <p:spPr>
          <a:xfrm>
            <a:off x="220997" y="1752119"/>
            <a:ext cx="3332694" cy="2359668"/>
          </a:xfrm>
          <a:prstGeom prst="rect">
            <a:avLst/>
          </a:prstGeom>
          <a:noFill/>
          <a:ln>
            <a:noFill/>
          </a:ln>
        </p:spPr>
      </p:pic>
      <p:sp>
        <p:nvSpPr>
          <p:cNvPr id="153" name="Google Shape;153;g122d0c7dceb_0_5"/>
          <p:cNvSpPr txBox="1"/>
          <p:nvPr/>
        </p:nvSpPr>
        <p:spPr>
          <a:xfrm>
            <a:off x="3632800" y="4016813"/>
            <a:ext cx="4797300" cy="677078"/>
          </a:xfrm>
          <a:prstGeom prst="rect">
            <a:avLst/>
          </a:prstGeom>
          <a:noFill/>
          <a:ln>
            <a:noFill/>
          </a:ln>
        </p:spPr>
        <p:txBody>
          <a:bodyPr spcFirstLastPara="1" wrap="square" lIns="91425" tIns="91425" rIns="91425" bIns="91425" anchor="t" anchorCtr="0">
            <a:spAutoFit/>
          </a:bodyPr>
          <a:lstStyle/>
          <a:p>
            <a:pPr>
              <a:buSzPts val="1400"/>
            </a:pPr>
            <a:r>
              <a:rPr lang="en-US" sz="1600" dirty="0">
                <a:solidFill>
                  <a:schemeClr val="dk1"/>
                </a:solidFill>
                <a:latin typeface="Times New Roman" panose="02020603050405020304" pitchFamily="18" charset="0"/>
                <a:cs typeface="Times New Roman" panose="02020603050405020304" pitchFamily="18" charset="0"/>
              </a:rPr>
              <a:t>where the notation ⟨</a:t>
            </a:r>
            <a:r>
              <a:rPr lang="en-US" sz="1600" i="1" dirty="0" err="1">
                <a:solidFill>
                  <a:schemeClr val="dk1"/>
                </a:solidFill>
                <a:latin typeface="Times New Roman" panose="02020603050405020304" pitchFamily="18" charset="0"/>
                <a:cs typeface="Times New Roman" panose="02020603050405020304" pitchFamily="18" charset="0"/>
              </a:rPr>
              <a:t>i</a:t>
            </a:r>
            <a:r>
              <a:rPr lang="en-US" sz="1600" dirty="0">
                <a:solidFill>
                  <a:schemeClr val="dk1"/>
                </a:solidFill>
                <a:latin typeface="Times New Roman" panose="02020603050405020304" pitchFamily="18" charset="0"/>
                <a:cs typeface="Times New Roman" panose="02020603050405020304" pitchFamily="18" charset="0"/>
              </a:rPr>
              <a:t> </a:t>
            </a:r>
            <a:r>
              <a:rPr lang="en-US" sz="1600" i="1" dirty="0">
                <a:solidFill>
                  <a:schemeClr val="dk1"/>
                </a:solidFill>
                <a:latin typeface="Times New Roman" panose="02020603050405020304" pitchFamily="18" charset="0"/>
                <a:cs typeface="Times New Roman" panose="02020603050405020304" pitchFamily="18" charset="0"/>
              </a:rPr>
              <a:t>j</a:t>
            </a:r>
            <a:r>
              <a:rPr lang="en-US" sz="1600" dirty="0">
                <a:solidFill>
                  <a:schemeClr val="dk1"/>
                </a:solidFill>
                <a:latin typeface="Times New Roman" panose="02020603050405020304" pitchFamily="18" charset="0"/>
                <a:cs typeface="Times New Roman" panose="02020603050405020304" pitchFamily="18" charset="0"/>
              </a:rPr>
              <a:t>⟩ indicates that sites </a:t>
            </a:r>
            <a:r>
              <a:rPr lang="en-US" sz="1600" i="1" dirty="0" err="1">
                <a:solidFill>
                  <a:schemeClr val="dk1"/>
                </a:solidFill>
                <a:latin typeface="Times New Roman" panose="02020603050405020304" pitchFamily="18" charset="0"/>
                <a:cs typeface="Times New Roman" panose="02020603050405020304" pitchFamily="18" charset="0"/>
              </a:rPr>
              <a:t>i</a:t>
            </a:r>
            <a:r>
              <a:rPr lang="en-US" sz="1600" dirty="0">
                <a:solidFill>
                  <a:schemeClr val="dk1"/>
                </a:solidFill>
                <a:latin typeface="Times New Roman" panose="02020603050405020304" pitchFamily="18" charset="0"/>
                <a:cs typeface="Times New Roman" panose="02020603050405020304" pitchFamily="18" charset="0"/>
              </a:rPr>
              <a:t> and </a:t>
            </a:r>
            <a:r>
              <a:rPr lang="en-US" sz="1600" i="1" dirty="0">
                <a:solidFill>
                  <a:schemeClr val="dk1"/>
                </a:solidFill>
                <a:latin typeface="Times New Roman" panose="02020603050405020304" pitchFamily="18" charset="0"/>
                <a:cs typeface="Times New Roman" panose="02020603050405020304" pitchFamily="18" charset="0"/>
              </a:rPr>
              <a:t>j</a:t>
            </a:r>
            <a:r>
              <a:rPr lang="en-US" sz="1600" dirty="0">
                <a:solidFill>
                  <a:schemeClr val="dk1"/>
                </a:solidFill>
                <a:latin typeface="Times New Roman" panose="02020603050405020304" pitchFamily="18" charset="0"/>
                <a:cs typeface="Times New Roman" panose="02020603050405020304" pitchFamily="18" charset="0"/>
              </a:rPr>
              <a:t> are adjacent and µ is the external magnetic moment. </a:t>
            </a:r>
            <a:endParaRPr sz="1600" dirty="0">
              <a:latin typeface="Times New Roman" panose="02020603050405020304" pitchFamily="18" charset="0"/>
              <a:cs typeface="Times New Roman" panose="02020603050405020304" pitchFamily="18" charset="0"/>
            </a:endParaRPr>
          </a:p>
        </p:txBody>
      </p:sp>
      <p:sp>
        <p:nvSpPr>
          <p:cNvPr id="9" name="文字方塊 8">
            <a:extLst>
              <a:ext uri="{FF2B5EF4-FFF2-40B4-BE49-F238E27FC236}">
                <a16:creationId xmlns:a16="http://schemas.microsoft.com/office/drawing/2014/main" id="{DFACC606-9906-48C0-BE97-49708AB0982C}"/>
              </a:ext>
            </a:extLst>
          </p:cNvPr>
          <p:cNvSpPr txBox="1"/>
          <p:nvPr/>
        </p:nvSpPr>
        <p:spPr>
          <a:xfrm>
            <a:off x="131242" y="4284970"/>
            <a:ext cx="2933931" cy="553998"/>
          </a:xfrm>
          <a:prstGeom prst="rect">
            <a:avLst/>
          </a:prstGeom>
          <a:noFill/>
        </p:spPr>
        <p:txBody>
          <a:bodyPr wrap="square" rtlCol="0">
            <a:spAutoFit/>
          </a:bodyPr>
          <a:lstStyle/>
          <a:p>
            <a:r>
              <a:rPr lang="en-US" altLang="zh-TW" sz="1000" dirty="0"/>
              <a:t>Source: Wald, S. S. (2017). </a:t>
            </a:r>
            <a:r>
              <a:rPr lang="en-US" altLang="zh-TW" sz="1000" i="1" dirty="0" err="1"/>
              <a:t>Thermalisation</a:t>
            </a:r>
            <a:r>
              <a:rPr lang="en-US" altLang="zh-TW" sz="1000" i="1" dirty="0"/>
              <a:t> and Relaxation of Quantum Systems</a:t>
            </a:r>
            <a:r>
              <a:rPr lang="en-US" altLang="zh-TW" sz="1000" dirty="0"/>
              <a:t> (Doctoral dissertation, </a:t>
            </a:r>
            <a:r>
              <a:rPr lang="en-US" altLang="zh-TW" sz="1000" dirty="0" err="1"/>
              <a:t>Université</a:t>
            </a:r>
            <a:r>
              <a:rPr lang="en-US" altLang="zh-TW" sz="1000" dirty="0"/>
              <a:t> de Lorraine).</a:t>
            </a:r>
            <a:endParaRPr lang="zh-TW" altLang="en-US" sz="1000" dirty="0"/>
          </a:p>
        </p:txBody>
      </p:sp>
      <p:pic>
        <p:nvPicPr>
          <p:cNvPr id="1026" name="Picture 2" descr="figure 1">
            <a:extLst>
              <a:ext uri="{FF2B5EF4-FFF2-40B4-BE49-F238E27FC236}">
                <a16:creationId xmlns:a16="http://schemas.microsoft.com/office/drawing/2014/main" id="{B209B93D-70DA-42A4-94DE-82A492B71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0214" y="534513"/>
            <a:ext cx="2042947" cy="195036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3;g122d0c7dceb_0_5">
            <a:extLst>
              <a:ext uri="{FF2B5EF4-FFF2-40B4-BE49-F238E27FC236}">
                <a16:creationId xmlns:a16="http://schemas.microsoft.com/office/drawing/2014/main" id="{950CD494-3643-4A54-A8B4-EABCB9E57E9B}"/>
              </a:ext>
            </a:extLst>
          </p:cNvPr>
          <p:cNvSpPr txBox="1"/>
          <p:nvPr/>
        </p:nvSpPr>
        <p:spPr>
          <a:xfrm>
            <a:off x="5273749" y="2432239"/>
            <a:ext cx="2967501" cy="430857"/>
          </a:xfrm>
          <a:prstGeom prst="rect">
            <a:avLst/>
          </a:prstGeom>
          <a:noFill/>
          <a:ln>
            <a:noFill/>
          </a:ln>
        </p:spPr>
        <p:txBody>
          <a:bodyPr spcFirstLastPara="1" wrap="square" lIns="91425" tIns="91425" rIns="91425" bIns="91425" anchor="t" anchorCtr="0">
            <a:spAutoFit/>
          </a:bodyPr>
          <a:lstStyle/>
          <a:p>
            <a:pPr>
              <a:buSzPts val="1400"/>
            </a:pPr>
            <a:r>
              <a:rPr lang="en-US" sz="1600" dirty="0">
                <a:solidFill>
                  <a:schemeClr val="dk1"/>
                </a:solidFill>
                <a:latin typeface="Times New Roman" panose="02020603050405020304" pitchFamily="18" charset="0"/>
                <a:cs typeface="Times New Roman" panose="02020603050405020304" pitchFamily="18" charset="0"/>
              </a:rPr>
              <a:t>Ernst Ising, a German physicist</a:t>
            </a:r>
            <a:endParaRPr sz="1600" dirty="0">
              <a:latin typeface="Times New Roman" panose="02020603050405020304" pitchFamily="18" charset="0"/>
              <a:cs typeface="Times New Roman" panose="02020603050405020304" pitchFamily="18" charset="0"/>
            </a:endParaRPr>
          </a:p>
        </p:txBody>
      </p:sp>
      <p:sp>
        <p:nvSpPr>
          <p:cNvPr id="11" name="Google Shape;153;g122d0c7dceb_0_5">
            <a:extLst>
              <a:ext uri="{FF2B5EF4-FFF2-40B4-BE49-F238E27FC236}">
                <a16:creationId xmlns:a16="http://schemas.microsoft.com/office/drawing/2014/main" id="{1E760B8B-C71F-4719-A7AC-EFD27616C38F}"/>
              </a:ext>
            </a:extLst>
          </p:cNvPr>
          <p:cNvSpPr txBox="1"/>
          <p:nvPr/>
        </p:nvSpPr>
        <p:spPr>
          <a:xfrm>
            <a:off x="97672" y="1023646"/>
            <a:ext cx="5261138" cy="646300"/>
          </a:xfrm>
          <a:prstGeom prst="rect">
            <a:avLst/>
          </a:prstGeom>
          <a:noFill/>
          <a:ln>
            <a:noFill/>
          </a:ln>
        </p:spPr>
        <p:txBody>
          <a:bodyPr spcFirstLastPara="1" wrap="square" lIns="91425" tIns="91425" rIns="91425" bIns="91425" anchor="t" anchorCtr="0">
            <a:spAutoFit/>
          </a:bodyPr>
          <a:lstStyle/>
          <a:p>
            <a:pPr>
              <a:buSzPts val="1400"/>
            </a:pPr>
            <a:r>
              <a:rPr lang="en-US" sz="1500" dirty="0">
                <a:solidFill>
                  <a:schemeClr val="dk1"/>
                </a:solidFill>
                <a:latin typeface="Times New Roman" panose="02020603050405020304" pitchFamily="18" charset="0"/>
                <a:cs typeface="Times New Roman" panose="02020603050405020304" pitchFamily="18" charset="0"/>
              </a:rPr>
              <a:t>A </a:t>
            </a:r>
            <a:r>
              <a:rPr lang="en-US" altLang="zh-TW" sz="1500" dirty="0"/>
              <a:t>model of ferromagnetism to represent the atom's spins in the states +1 and -1. </a:t>
            </a:r>
            <a:endParaRPr sz="15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5B200DA-23B9-49AF-9BD9-BCB30F4CF8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16</a:t>
            </a:fld>
            <a:endParaRPr lang="zh-TW"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122d0c7dceb_0_1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r>
              <a:rPr lang="en-US" dirty="0"/>
              <a:t>QUBO Model</a:t>
            </a:r>
            <a:endParaRPr dirty="0"/>
          </a:p>
        </p:txBody>
      </p:sp>
      <p:sp>
        <p:nvSpPr>
          <p:cNvPr id="111" name="Google Shape;111;g122d0c7dceb_0_10"/>
          <p:cNvSpPr txBox="1"/>
          <p:nvPr/>
        </p:nvSpPr>
        <p:spPr>
          <a:xfrm>
            <a:off x="457200" y="1264501"/>
            <a:ext cx="8579224" cy="3385512"/>
          </a:xfrm>
          <a:prstGeom prst="rect">
            <a:avLst/>
          </a:prstGeom>
          <a:noFill/>
          <a:ln>
            <a:noFill/>
          </a:ln>
        </p:spPr>
        <p:txBody>
          <a:bodyPr spcFirstLastPara="1" wrap="square" lIns="91425" tIns="91425" rIns="91425" bIns="91425" anchor="t" anchorCtr="0">
            <a:spAutoFit/>
          </a:bodyPr>
          <a:lstStyle/>
          <a:p>
            <a:pPr>
              <a:buSzPts val="1600"/>
            </a:pPr>
            <a:r>
              <a:rPr lang="en-US" sz="1600" dirty="0">
                <a:solidFill>
                  <a:schemeClr val="tx1"/>
                </a:solidFill>
              </a:rPr>
              <a:t>The </a:t>
            </a:r>
            <a:r>
              <a:rPr lang="en-US" sz="1600" b="1" dirty="0">
                <a:solidFill>
                  <a:srgbClr val="FF0000"/>
                </a:solidFill>
              </a:rPr>
              <a:t>Quadratic Unconstrained Binary Optimization (QUBO) </a:t>
            </a:r>
            <a:r>
              <a:rPr lang="en-US" sz="1600" dirty="0"/>
              <a:t>equation or formula is used to model many </a:t>
            </a:r>
            <a:r>
              <a:rPr lang="en-US" sz="1600" b="1" dirty="0"/>
              <a:t>combinatorial optimization problems (COPs)</a:t>
            </a:r>
            <a:r>
              <a:rPr lang="en-US" sz="1600" dirty="0"/>
              <a:t>, with variables taking the value of either 1 (TRUE) or 0 (FALSE).</a:t>
            </a:r>
            <a:endParaRPr dirty="0"/>
          </a:p>
          <a:p>
            <a:pPr>
              <a:buSzPts val="1600"/>
            </a:pPr>
            <a:endParaRPr sz="1600" dirty="0"/>
          </a:p>
          <a:p>
            <a:pPr>
              <a:buSzPts val="1600"/>
            </a:pPr>
            <a:endParaRPr sz="1600" dirty="0"/>
          </a:p>
          <a:p>
            <a:pPr>
              <a:buSzPts val="1600"/>
            </a:pPr>
            <a:endParaRPr sz="1600" dirty="0"/>
          </a:p>
          <a:p>
            <a:pPr>
              <a:buSzPts val="1600"/>
            </a:pPr>
            <a:endParaRPr lang="zh-TW" altLang="en-US" sz="1600" dirty="0"/>
          </a:p>
          <a:p>
            <a:pPr>
              <a:buSzPts val="1600"/>
            </a:pPr>
            <a:endParaRPr sz="1600" dirty="0"/>
          </a:p>
          <a:p>
            <a:pPr>
              <a:buSzPts val="1600"/>
            </a:pPr>
            <a:r>
              <a:rPr lang="en-US" sz="1600" dirty="0"/>
              <a:t>In the above equation, the terms </a:t>
            </a:r>
            <a:r>
              <a:rPr lang="en-US" sz="1600" i="1" dirty="0" err="1">
                <a:latin typeface="Times New Roman" panose="02020603050405020304" pitchFamily="18" charset="0"/>
                <a:cs typeface="Times New Roman" panose="02020603050405020304" pitchFamily="18" charset="0"/>
              </a:rPr>
              <a:t>Q</a:t>
            </a:r>
            <a:r>
              <a:rPr lang="en-US" sz="1600" i="1" baseline="-25000" dirty="0" err="1">
                <a:latin typeface="Times New Roman" panose="02020603050405020304" pitchFamily="18" charset="0"/>
                <a:cs typeface="Times New Roman" panose="02020603050405020304" pitchFamily="18" charset="0"/>
              </a:rPr>
              <a:t>i,i</a:t>
            </a:r>
            <a:r>
              <a:rPr lang="en-US" sz="1600" dirty="0"/>
              <a:t> are the linear coefficients, and terms </a:t>
            </a:r>
            <a:r>
              <a:rPr lang="en-US" sz="1600" i="1" dirty="0" err="1">
                <a:latin typeface="Times New Roman" panose="02020603050405020304" pitchFamily="18" charset="0"/>
                <a:cs typeface="Times New Roman" panose="02020603050405020304" pitchFamily="18" charset="0"/>
              </a:rPr>
              <a:t>Q</a:t>
            </a:r>
            <a:r>
              <a:rPr lang="en-US" sz="1600" i="1" baseline="-25000" dirty="0" err="1">
                <a:latin typeface="Times New Roman" panose="02020603050405020304" pitchFamily="18" charset="0"/>
                <a:cs typeface="Times New Roman" panose="02020603050405020304" pitchFamily="18" charset="0"/>
              </a:rPr>
              <a:t>i,j</a:t>
            </a:r>
            <a:r>
              <a:rPr lang="en-US" sz="1600" dirty="0"/>
              <a:t> are the quadratic coefficients. </a:t>
            </a:r>
            <a:endParaRPr sz="1600" dirty="0"/>
          </a:p>
          <a:p>
            <a:pPr>
              <a:buSzPts val="1600"/>
            </a:pPr>
            <a:r>
              <a:rPr lang="en-US" sz="1600" dirty="0"/>
              <a:t>                              </a:t>
            </a:r>
            <a:endParaRPr sz="1600" dirty="0"/>
          </a:p>
          <a:p>
            <a:pPr>
              <a:buSzPts val="1600"/>
            </a:pPr>
            <a:endParaRPr sz="1600" dirty="0"/>
          </a:p>
          <a:p>
            <a:pPr>
              <a:buSzPts val="1600"/>
            </a:pPr>
            <a:r>
              <a:rPr lang="en-US" sz="1600" dirty="0"/>
              <a:t>The conversion between the QUBO model and the 2D Ising model is trivial.</a:t>
            </a:r>
            <a:endParaRPr sz="1600" dirty="0"/>
          </a:p>
        </p:txBody>
      </p:sp>
      <p:pic>
        <p:nvPicPr>
          <p:cNvPr id="112" name="Google Shape;112;g122d0c7dceb_0_10"/>
          <p:cNvPicPr preferRelativeResize="0"/>
          <p:nvPr/>
        </p:nvPicPr>
        <p:blipFill rotWithShape="1">
          <a:blip r:embed="rId3">
            <a:alphaModFix/>
          </a:blip>
          <a:srcRect/>
          <a:stretch/>
        </p:blipFill>
        <p:spPr>
          <a:xfrm>
            <a:off x="4107048" y="2146445"/>
            <a:ext cx="3933825" cy="885825"/>
          </a:xfrm>
          <a:prstGeom prst="rect">
            <a:avLst/>
          </a:prstGeom>
          <a:noFill/>
          <a:ln>
            <a:noFill/>
          </a:ln>
        </p:spPr>
      </p:pic>
      <p:pic>
        <p:nvPicPr>
          <p:cNvPr id="2" name="圖片 1">
            <a:extLst>
              <a:ext uri="{FF2B5EF4-FFF2-40B4-BE49-F238E27FC236}">
                <a16:creationId xmlns:a16="http://schemas.microsoft.com/office/drawing/2014/main" id="{3FC55E3C-C4B3-4D36-B6BC-238D1C2028CD}"/>
              </a:ext>
            </a:extLst>
          </p:cNvPr>
          <p:cNvPicPr>
            <a:picLocks noChangeAspect="1"/>
          </p:cNvPicPr>
          <p:nvPr/>
        </p:nvPicPr>
        <p:blipFill>
          <a:blip r:embed="rId4"/>
          <a:stretch>
            <a:fillRect/>
          </a:stretch>
        </p:blipFill>
        <p:spPr>
          <a:xfrm>
            <a:off x="432914" y="2175504"/>
            <a:ext cx="4313439" cy="850320"/>
          </a:xfrm>
          <a:prstGeom prst="rect">
            <a:avLst/>
          </a:prstGeom>
        </p:spPr>
      </p:pic>
      <p:sp>
        <p:nvSpPr>
          <p:cNvPr id="4" name="投影片編號版面配置區 3">
            <a:extLst>
              <a:ext uri="{FF2B5EF4-FFF2-40B4-BE49-F238E27FC236}">
                <a16:creationId xmlns:a16="http://schemas.microsoft.com/office/drawing/2014/main" id="{E7C2B327-9F95-4B9D-8821-4F46CA2C2E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17</a:t>
            </a:fld>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91AA9F-4EC4-B625-FA42-28029460C8E8}"/>
              </a:ext>
            </a:extLst>
          </p:cNvPr>
          <p:cNvSpPr>
            <a:spLocks noGrp="1"/>
          </p:cNvSpPr>
          <p:nvPr>
            <p:ph type="title"/>
          </p:nvPr>
        </p:nvSpPr>
        <p:spPr>
          <a:xfrm>
            <a:off x="-46819" y="232511"/>
            <a:ext cx="9438468" cy="994200"/>
          </a:xfrm>
        </p:spPr>
        <p:txBody>
          <a:bodyPr/>
          <a:lstStyle/>
          <a:p>
            <a:r>
              <a:rPr kumimoji="1" lang="en-US" altLang="zh-TW" sz="2600" dirty="0"/>
              <a:t>Different Weight Setting Methods (WSMs) for Penalty Weights</a:t>
            </a:r>
            <a:br>
              <a:rPr kumimoji="1" lang="en-US" altLang="zh-TW" sz="2600" dirty="0"/>
            </a:br>
            <a:r>
              <a:rPr kumimoji="1" lang="en-US" altLang="zh-TW" sz="2600" dirty="0"/>
              <a:t>of Constrain Terms</a:t>
            </a:r>
            <a:endParaRPr kumimoji="1" lang="zh-TW" altLang="en-US" sz="2600" dirty="0"/>
          </a:p>
        </p:txBody>
      </p:sp>
      <p:pic>
        <p:nvPicPr>
          <p:cNvPr id="4" name="圖片 3">
            <a:extLst>
              <a:ext uri="{FF2B5EF4-FFF2-40B4-BE49-F238E27FC236}">
                <a16:creationId xmlns:a16="http://schemas.microsoft.com/office/drawing/2014/main" id="{8DA8A782-7B63-9EEC-C08D-2724A3BA0BA6}"/>
              </a:ext>
            </a:extLst>
          </p:cNvPr>
          <p:cNvPicPr>
            <a:picLocks noChangeAspect="1"/>
          </p:cNvPicPr>
          <p:nvPr/>
        </p:nvPicPr>
        <p:blipFill rotWithShape="1">
          <a:blip r:embed="rId3"/>
          <a:srcRect t="11141"/>
          <a:stretch/>
        </p:blipFill>
        <p:spPr>
          <a:xfrm>
            <a:off x="264464" y="1476010"/>
            <a:ext cx="8679996" cy="3760479"/>
          </a:xfrm>
          <a:prstGeom prst="rect">
            <a:avLst/>
          </a:prstGeom>
        </p:spPr>
      </p:pic>
      <p:pic>
        <p:nvPicPr>
          <p:cNvPr id="3" name="圖片 2">
            <a:extLst>
              <a:ext uri="{FF2B5EF4-FFF2-40B4-BE49-F238E27FC236}">
                <a16:creationId xmlns:a16="http://schemas.microsoft.com/office/drawing/2014/main" id="{5A763506-8556-490C-8008-37B940DA39BF}"/>
              </a:ext>
            </a:extLst>
          </p:cNvPr>
          <p:cNvPicPr>
            <a:picLocks noChangeAspect="1"/>
          </p:cNvPicPr>
          <p:nvPr/>
        </p:nvPicPr>
        <p:blipFill>
          <a:blip r:embed="rId4"/>
          <a:stretch>
            <a:fillRect/>
          </a:stretch>
        </p:blipFill>
        <p:spPr>
          <a:xfrm>
            <a:off x="4903303" y="1077345"/>
            <a:ext cx="3236066" cy="527758"/>
          </a:xfrm>
          <a:prstGeom prst="rect">
            <a:avLst/>
          </a:prstGeom>
        </p:spPr>
      </p:pic>
      <p:pic>
        <p:nvPicPr>
          <p:cNvPr id="5" name="圖片 4">
            <a:extLst>
              <a:ext uri="{FF2B5EF4-FFF2-40B4-BE49-F238E27FC236}">
                <a16:creationId xmlns:a16="http://schemas.microsoft.com/office/drawing/2014/main" id="{5B555A38-AA61-4C68-B66D-D3FECCB37BC4}"/>
              </a:ext>
            </a:extLst>
          </p:cNvPr>
          <p:cNvPicPr>
            <a:picLocks noChangeAspect="1"/>
          </p:cNvPicPr>
          <p:nvPr/>
        </p:nvPicPr>
        <p:blipFill>
          <a:blip r:embed="rId5"/>
          <a:stretch>
            <a:fillRect/>
          </a:stretch>
        </p:blipFill>
        <p:spPr>
          <a:xfrm>
            <a:off x="474326" y="1077345"/>
            <a:ext cx="3119962" cy="472531"/>
          </a:xfrm>
          <a:prstGeom prst="rect">
            <a:avLst/>
          </a:prstGeom>
        </p:spPr>
      </p:pic>
      <p:sp>
        <p:nvSpPr>
          <p:cNvPr id="7" name="文字方塊 6">
            <a:extLst>
              <a:ext uri="{FF2B5EF4-FFF2-40B4-BE49-F238E27FC236}">
                <a16:creationId xmlns:a16="http://schemas.microsoft.com/office/drawing/2014/main" id="{EC972576-469F-42AC-8719-3E3731B3A85C}"/>
              </a:ext>
            </a:extLst>
          </p:cNvPr>
          <p:cNvSpPr txBox="1"/>
          <p:nvPr/>
        </p:nvSpPr>
        <p:spPr>
          <a:xfrm>
            <a:off x="3499539" y="1244629"/>
            <a:ext cx="1646605" cy="323165"/>
          </a:xfrm>
          <a:prstGeom prst="rect">
            <a:avLst/>
          </a:prstGeom>
          <a:noFill/>
        </p:spPr>
        <p:txBody>
          <a:bodyPr wrap="none" rtlCol="0">
            <a:spAutoFit/>
          </a:bodyPr>
          <a:lstStyle/>
          <a:p>
            <a:r>
              <a:rPr lang="en-US" altLang="zh-TW" sz="1500" b="1" dirty="0"/>
              <a:t>, or equivalently</a:t>
            </a:r>
            <a:endParaRPr lang="zh-TW" altLang="en-US" sz="1500" b="1" dirty="0"/>
          </a:p>
        </p:txBody>
      </p:sp>
      <p:sp>
        <p:nvSpPr>
          <p:cNvPr id="8" name="文字方塊 7">
            <a:extLst>
              <a:ext uri="{FF2B5EF4-FFF2-40B4-BE49-F238E27FC236}">
                <a16:creationId xmlns:a16="http://schemas.microsoft.com/office/drawing/2014/main" id="{9E9DC9F1-AF23-4E68-95DC-0E80534703F4}"/>
              </a:ext>
            </a:extLst>
          </p:cNvPr>
          <p:cNvSpPr txBox="1"/>
          <p:nvPr/>
        </p:nvSpPr>
        <p:spPr>
          <a:xfrm>
            <a:off x="3443718" y="4433555"/>
            <a:ext cx="5312194" cy="738664"/>
          </a:xfrm>
          <a:prstGeom prst="rect">
            <a:avLst/>
          </a:prstGeom>
          <a:noFill/>
        </p:spPr>
        <p:txBody>
          <a:bodyPr wrap="square" rtlCol="0">
            <a:spAutoFit/>
          </a:bodyPr>
          <a:lstStyle/>
          <a:p>
            <a:r>
              <a:rPr lang="en-US" altLang="zh-TW" sz="1050" dirty="0"/>
              <a:t>Paper: </a:t>
            </a:r>
            <a:r>
              <a:rPr lang="en-US" altLang="zh-TW" sz="1050" u="sng" dirty="0"/>
              <a:t>Jehn-Ruey Jiang</a:t>
            </a:r>
            <a:r>
              <a:rPr lang="en-US" altLang="zh-TW" sz="1050" dirty="0"/>
              <a:t>, and Chun-Wei Chu, "Classifying and Benchmarking Quantum Annealing Algorithms Based on Quadratic Unconstrained Binary Optimization for Solving NP-hard Problems," </a:t>
            </a:r>
            <a:r>
              <a:rPr lang="en-US" altLang="zh-TW" sz="1050" b="1" dirty="0"/>
              <a:t>IEEE Access</a:t>
            </a:r>
            <a:r>
              <a:rPr lang="en-US" altLang="zh-TW" sz="1050" dirty="0"/>
              <a:t>, vol. 11, pp. 104165-104178, 2023.</a:t>
            </a:r>
            <a:endParaRPr lang="zh-TW" altLang="en-US" sz="1050" dirty="0"/>
          </a:p>
        </p:txBody>
      </p:sp>
      <p:sp>
        <p:nvSpPr>
          <p:cNvPr id="10" name="投影片編號版面配置區 9">
            <a:extLst>
              <a:ext uri="{FF2B5EF4-FFF2-40B4-BE49-F238E27FC236}">
                <a16:creationId xmlns:a16="http://schemas.microsoft.com/office/drawing/2014/main" id="{4005DD5E-8DE9-4884-96D3-B22A48DEB75C}"/>
              </a:ext>
            </a:extLst>
          </p:cNvPr>
          <p:cNvSpPr>
            <a:spLocks noGrp="1"/>
          </p:cNvSpPr>
          <p:nvPr>
            <p:ph type="sldNum" sz="quarter" idx="10"/>
          </p:nvPr>
        </p:nvSpPr>
        <p:spPr/>
        <p:txBody>
          <a:bodyPr/>
          <a:lstStyle/>
          <a:p>
            <a:fld id="{7A97B5DE-3CB1-4C6F-ACB5-6BC122C5FF78}" type="slidenum">
              <a:rPr lang="en-US" altLang="zh-TW" smtClean="0"/>
              <a:pPr/>
              <a:t>18</a:t>
            </a:fld>
            <a:endParaRPr lang="en-US" altLang="zh-TW"/>
          </a:p>
        </p:txBody>
      </p:sp>
    </p:spTree>
    <p:extLst>
      <p:ext uri="{BB962C8B-B14F-4D97-AF65-F5344CB8AC3E}">
        <p14:creationId xmlns:p14="http://schemas.microsoft.com/office/powerpoint/2010/main" val="857024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EF6741-CEE5-D174-BC64-7B3621BD4C8C}"/>
              </a:ext>
            </a:extLst>
          </p:cNvPr>
          <p:cNvSpPr>
            <a:spLocks noGrp="1"/>
          </p:cNvSpPr>
          <p:nvPr>
            <p:ph type="title"/>
          </p:nvPr>
        </p:nvSpPr>
        <p:spPr>
          <a:xfrm>
            <a:off x="457200" y="509150"/>
            <a:ext cx="8229600" cy="581645"/>
          </a:xfrm>
        </p:spPr>
        <p:txBody>
          <a:bodyPr/>
          <a:lstStyle/>
          <a:p>
            <a:r>
              <a:rPr kumimoji="1" lang="en-US" altLang="zh-TW" dirty="0"/>
              <a:t>Three Types of Annealers for Benchmarking</a:t>
            </a:r>
            <a:endParaRPr kumimoji="1" lang="zh-TW" altLang="en-US" dirty="0"/>
          </a:p>
        </p:txBody>
      </p:sp>
      <p:sp>
        <p:nvSpPr>
          <p:cNvPr id="3" name="文字版面配置區 2">
            <a:extLst>
              <a:ext uri="{FF2B5EF4-FFF2-40B4-BE49-F238E27FC236}">
                <a16:creationId xmlns:a16="http://schemas.microsoft.com/office/drawing/2014/main" id="{CD024FBE-1C3A-89F4-CA3C-8B086C737D68}"/>
              </a:ext>
            </a:extLst>
          </p:cNvPr>
          <p:cNvSpPr>
            <a:spLocks noGrp="1"/>
          </p:cNvSpPr>
          <p:nvPr>
            <p:ph type="body" idx="1"/>
          </p:nvPr>
        </p:nvSpPr>
        <p:spPr>
          <a:xfrm>
            <a:off x="522647" y="1337558"/>
            <a:ext cx="7886700" cy="3263400"/>
          </a:xfrm>
        </p:spPr>
        <p:txBody>
          <a:bodyPr>
            <a:noAutofit/>
          </a:bodyPr>
          <a:lstStyle/>
          <a:p>
            <a:r>
              <a:rPr lang="en-US" altLang="zh-TW" sz="2100" dirty="0">
                <a:solidFill>
                  <a:srgbClr val="FF0000"/>
                </a:solidFill>
                <a:latin typeface="Arial" panose="020B0604020202020204" pitchFamily="34" charset="0"/>
              </a:rPr>
              <a:t>Quantum Annealer</a:t>
            </a:r>
            <a:r>
              <a:rPr lang="zh-TW" altLang="en-US" sz="2100" dirty="0">
                <a:solidFill>
                  <a:srgbClr val="FF0000"/>
                </a:solidFill>
                <a:latin typeface="Arial" panose="020B0604020202020204" pitchFamily="34" charset="0"/>
              </a:rPr>
              <a:t> </a:t>
            </a:r>
            <a:r>
              <a:rPr lang="en-US" altLang="zh-TW" sz="2100" dirty="0">
                <a:solidFill>
                  <a:srgbClr val="FF0000"/>
                </a:solidFill>
                <a:latin typeface="Arial" panose="020B0604020202020204" pitchFamily="34" charset="0"/>
              </a:rPr>
              <a:t>(QA)</a:t>
            </a:r>
            <a:r>
              <a:rPr lang="en-US" altLang="zh-TW" sz="2100" dirty="0">
                <a:solidFill>
                  <a:srgbClr val="000000"/>
                </a:solidFill>
                <a:latin typeface="Arial" panose="020B0604020202020204" pitchFamily="34" charset="0"/>
              </a:rPr>
              <a:t>: D-Wave Advantage</a:t>
            </a:r>
            <a:r>
              <a:rPr lang="zh-TW" altLang="en-US" sz="2100" dirty="0">
                <a:solidFill>
                  <a:srgbClr val="000000"/>
                </a:solidFill>
                <a:latin typeface="Arial" panose="020B0604020202020204" pitchFamily="34" charset="0"/>
              </a:rPr>
              <a:t> </a:t>
            </a:r>
            <a:r>
              <a:rPr lang="en-US" altLang="zh-TW" sz="2100" dirty="0">
                <a:solidFill>
                  <a:srgbClr val="000000"/>
                </a:solidFill>
                <a:latin typeface="Arial" panose="020B0604020202020204" pitchFamily="34" charset="0"/>
              </a:rPr>
              <a:t>(2020)</a:t>
            </a:r>
          </a:p>
          <a:p>
            <a:pPr lvl="1">
              <a:spcBef>
                <a:spcPts val="1000"/>
              </a:spcBef>
            </a:pPr>
            <a:r>
              <a:rPr lang="en-US" altLang="zh-TW" sz="1800" dirty="0"/>
              <a:t>Providing 5640 qubits with 15-way connectivity</a:t>
            </a:r>
          </a:p>
          <a:p>
            <a:pPr lvl="1">
              <a:spcBef>
                <a:spcPts val="1000"/>
              </a:spcBef>
            </a:pPr>
            <a:endParaRPr lang="en-US" altLang="zh-TW" sz="1800" dirty="0"/>
          </a:p>
          <a:p>
            <a:r>
              <a:rPr lang="en-US" altLang="zh-TW" sz="2100" dirty="0">
                <a:solidFill>
                  <a:srgbClr val="FF0000"/>
                </a:solidFill>
                <a:latin typeface="Arial" panose="020B0604020202020204" pitchFamily="34" charset="0"/>
              </a:rPr>
              <a:t>Digital Annealer</a:t>
            </a:r>
            <a:r>
              <a:rPr lang="zh-TW" altLang="en-US" sz="2100" dirty="0">
                <a:solidFill>
                  <a:srgbClr val="FF0000"/>
                </a:solidFill>
                <a:latin typeface="Arial" panose="020B0604020202020204" pitchFamily="34" charset="0"/>
              </a:rPr>
              <a:t> </a:t>
            </a:r>
            <a:r>
              <a:rPr lang="en-US" altLang="zh-TW" sz="2100" dirty="0">
                <a:solidFill>
                  <a:srgbClr val="FF0000"/>
                </a:solidFill>
                <a:latin typeface="Arial" panose="020B0604020202020204" pitchFamily="34" charset="0"/>
              </a:rPr>
              <a:t>(DA)</a:t>
            </a:r>
            <a:r>
              <a:rPr lang="en-US" altLang="zh-TW" sz="2100" dirty="0">
                <a:solidFill>
                  <a:srgbClr val="000000"/>
                </a:solidFill>
                <a:latin typeface="Arial" panose="020B0604020202020204" pitchFamily="34" charset="0"/>
              </a:rPr>
              <a:t>: Fujitsu DAU-3 ASIC (2021)</a:t>
            </a:r>
          </a:p>
          <a:p>
            <a:pPr lvl="1"/>
            <a:r>
              <a:rPr lang="en-US" altLang="zh-TW" sz="1800" dirty="0"/>
              <a:t>Simulating 100,000 fully connected qubits</a:t>
            </a:r>
          </a:p>
          <a:p>
            <a:pPr lvl="1"/>
            <a:endParaRPr lang="en-US" altLang="zh-TW" sz="1800" dirty="0"/>
          </a:p>
          <a:p>
            <a:pPr>
              <a:spcBef>
                <a:spcPts val="1000"/>
              </a:spcBef>
            </a:pPr>
            <a:r>
              <a:rPr lang="en-US" altLang="zh-TW" sz="2100" dirty="0">
                <a:solidFill>
                  <a:srgbClr val="FF0000"/>
                </a:solidFill>
                <a:latin typeface="Arial" panose="020B0604020202020204" pitchFamily="34" charset="0"/>
              </a:rPr>
              <a:t>GPU-based Annealer (GPUA)</a:t>
            </a:r>
            <a:r>
              <a:rPr lang="en-US" altLang="zh-TW" sz="2100" dirty="0">
                <a:solidFill>
                  <a:srgbClr val="000000"/>
                </a:solidFill>
                <a:latin typeface="Arial" panose="020B0604020202020204" pitchFamily="34" charset="0"/>
              </a:rPr>
              <a:t>: Compal Quantix (2023)</a:t>
            </a:r>
            <a:endParaRPr lang="en-US" altLang="zh-TW" sz="1800" dirty="0"/>
          </a:p>
          <a:p>
            <a:pPr lvl="1"/>
            <a:r>
              <a:rPr lang="en-US" altLang="zh-TW" sz="1800" dirty="0">
                <a:solidFill>
                  <a:srgbClr val="000000"/>
                </a:solidFill>
                <a:latin typeface="Arial" panose="020B0604020202020204" pitchFamily="34" charset="0"/>
              </a:rPr>
              <a:t>Simulating 60,000 fully connected qubits</a:t>
            </a:r>
            <a:endParaRPr lang="en-US" altLang="zh-TW" sz="1800" dirty="0"/>
          </a:p>
          <a:p>
            <a:pPr lvl="1"/>
            <a:r>
              <a:rPr lang="en-US" altLang="zh-TW" sz="1800" dirty="0"/>
              <a:t>CPU: Intel Xeon CPU E5-2640 v4 2.40GHz * 20</a:t>
            </a:r>
          </a:p>
          <a:p>
            <a:pPr lvl="1"/>
            <a:r>
              <a:rPr lang="en-US" altLang="zh-TW" sz="1800" dirty="0"/>
              <a:t>GPU: NVIDIA GV100 (TITAN V) * 4 </a:t>
            </a:r>
          </a:p>
        </p:txBody>
      </p:sp>
      <p:sp>
        <p:nvSpPr>
          <p:cNvPr id="6" name="投影片編號版面配置區 5">
            <a:extLst>
              <a:ext uri="{FF2B5EF4-FFF2-40B4-BE49-F238E27FC236}">
                <a16:creationId xmlns:a16="http://schemas.microsoft.com/office/drawing/2014/main" id="{81210837-13C9-4DEE-A19D-2F76272526CD}"/>
              </a:ext>
            </a:extLst>
          </p:cNvPr>
          <p:cNvSpPr>
            <a:spLocks noGrp="1"/>
          </p:cNvSpPr>
          <p:nvPr>
            <p:ph type="sldNum" sz="quarter" idx="10"/>
          </p:nvPr>
        </p:nvSpPr>
        <p:spPr/>
        <p:txBody>
          <a:bodyPr/>
          <a:lstStyle/>
          <a:p>
            <a:fld id="{7A97B5DE-3CB1-4C6F-ACB5-6BC122C5FF78}" type="slidenum">
              <a:rPr lang="en-US" altLang="zh-TW" smtClean="0"/>
              <a:pPr/>
              <a:t>19</a:t>
            </a:fld>
            <a:endParaRPr lang="en-US" altLang="zh-TW"/>
          </a:p>
        </p:txBody>
      </p:sp>
    </p:spTree>
    <p:extLst>
      <p:ext uri="{BB962C8B-B14F-4D97-AF65-F5344CB8AC3E}">
        <p14:creationId xmlns:p14="http://schemas.microsoft.com/office/powerpoint/2010/main" val="2494805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E5216F-F45C-4AD3-B0A6-DBF5667CA260}"/>
              </a:ext>
            </a:extLst>
          </p:cNvPr>
          <p:cNvSpPr>
            <a:spLocks noGrp="1"/>
          </p:cNvSpPr>
          <p:nvPr>
            <p:ph type="title"/>
          </p:nvPr>
        </p:nvSpPr>
        <p:spPr>
          <a:xfrm>
            <a:off x="457200" y="572383"/>
            <a:ext cx="8229600" cy="581645"/>
          </a:xfrm>
        </p:spPr>
        <p:txBody>
          <a:bodyPr/>
          <a:lstStyle/>
          <a:p>
            <a:r>
              <a:rPr lang="en-US" altLang="zh-TW" dirty="0"/>
              <a:t>Algorithms for Quantum Annealers and Quantum-inspired Annealers</a:t>
            </a:r>
            <a:endParaRPr lang="zh-TW" altLang="en-US" dirty="0"/>
          </a:p>
        </p:txBody>
      </p:sp>
      <p:sp>
        <p:nvSpPr>
          <p:cNvPr id="3" name="內容版面配置區 2">
            <a:extLst>
              <a:ext uri="{FF2B5EF4-FFF2-40B4-BE49-F238E27FC236}">
                <a16:creationId xmlns:a16="http://schemas.microsoft.com/office/drawing/2014/main" id="{31117774-EBBA-46D3-9115-C01066D9A08A}"/>
              </a:ext>
            </a:extLst>
          </p:cNvPr>
          <p:cNvSpPr>
            <a:spLocks noGrp="1"/>
          </p:cNvSpPr>
          <p:nvPr>
            <p:ph idx="1"/>
          </p:nvPr>
        </p:nvSpPr>
        <p:spPr/>
        <p:txBody>
          <a:bodyPr/>
          <a:lstStyle/>
          <a:p>
            <a:r>
              <a:rPr lang="en-US" altLang="zh-TW" dirty="0"/>
              <a:t>What is annealing?</a:t>
            </a:r>
          </a:p>
          <a:p>
            <a:r>
              <a:rPr lang="en-US" altLang="zh-TW" dirty="0"/>
              <a:t>From Hill Climbing to Simulated Annealing</a:t>
            </a:r>
          </a:p>
          <a:p>
            <a:r>
              <a:rPr lang="en-US" altLang="zh-TW" dirty="0"/>
              <a:t>Quantum Annealers and Quantum-inspired Annealers</a:t>
            </a:r>
          </a:p>
          <a:p>
            <a:pPr lvl="1"/>
            <a:r>
              <a:rPr lang="en-US" altLang="zh-TW" dirty="0"/>
              <a:t>D-Wave Quantum Annealer (QA)</a:t>
            </a:r>
          </a:p>
          <a:p>
            <a:pPr lvl="1"/>
            <a:r>
              <a:rPr lang="en-US" altLang="zh-TW" dirty="0"/>
              <a:t>Fujitsu Digital Annealer (DA)</a:t>
            </a:r>
          </a:p>
          <a:p>
            <a:pPr lvl="1"/>
            <a:r>
              <a:rPr lang="en-US" altLang="zh-TW" dirty="0"/>
              <a:t>Compal GPU Annealer (GPUA)</a:t>
            </a:r>
          </a:p>
          <a:p>
            <a:r>
              <a:rPr lang="en-US" altLang="zh-TW" dirty="0"/>
              <a:t>QUBO formula and </a:t>
            </a:r>
            <a:r>
              <a:rPr lang="en-US" altLang="zh-TW" dirty="0" err="1"/>
              <a:t>Ising</a:t>
            </a:r>
            <a:r>
              <a:rPr lang="en-US" altLang="zh-TW" dirty="0"/>
              <a:t> model</a:t>
            </a:r>
          </a:p>
        </p:txBody>
      </p:sp>
      <p:sp>
        <p:nvSpPr>
          <p:cNvPr id="4" name="投影片編號版面配置區 3">
            <a:extLst>
              <a:ext uri="{FF2B5EF4-FFF2-40B4-BE49-F238E27FC236}">
                <a16:creationId xmlns:a16="http://schemas.microsoft.com/office/drawing/2014/main" id="{0346CF41-46BF-4B54-BB0C-5D2DB97839FF}"/>
              </a:ext>
            </a:extLst>
          </p:cNvPr>
          <p:cNvSpPr>
            <a:spLocks noGrp="1"/>
          </p:cNvSpPr>
          <p:nvPr>
            <p:ph type="sldNum" sz="quarter" idx="10"/>
          </p:nvPr>
        </p:nvSpPr>
        <p:spPr/>
        <p:txBody>
          <a:bodyPr/>
          <a:lstStyle/>
          <a:p>
            <a:fld id="{7A97B5DE-3CB1-4C6F-ACB5-6BC122C5FF78}" type="slidenum">
              <a:rPr lang="en-US" altLang="zh-TW" smtClean="0"/>
              <a:pPr/>
              <a:t>2</a:t>
            </a:fld>
            <a:endParaRPr lang="en-US" altLang="zh-TW"/>
          </a:p>
        </p:txBody>
      </p:sp>
    </p:spTree>
    <p:extLst>
      <p:ext uri="{BB962C8B-B14F-4D97-AF65-F5344CB8AC3E}">
        <p14:creationId xmlns:p14="http://schemas.microsoft.com/office/powerpoint/2010/main" val="2706679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a:spLocks noGrp="1"/>
          </p:cNvSpPr>
          <p:nvPr>
            <p:ph type="title"/>
          </p:nvPr>
        </p:nvSpPr>
        <p:spPr>
          <a:xfrm>
            <a:off x="457200" y="263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ltLang="zh-TW" dirty="0"/>
              <a:t>Quantum Algorithms for</a:t>
            </a:r>
            <a:br>
              <a:rPr lang="en-US" altLang="zh-TW" dirty="0"/>
            </a:br>
            <a:r>
              <a:rPr lang="en-US" dirty="0"/>
              <a:t>D-Wave Quantum Annealers (QAs)</a:t>
            </a:r>
            <a:endParaRPr dirty="0"/>
          </a:p>
        </p:txBody>
      </p:sp>
      <p:sp>
        <p:nvSpPr>
          <p:cNvPr id="265" name="Google Shape;265;p31"/>
          <p:cNvSpPr txBox="1">
            <a:spLocks noGrp="1"/>
          </p:cNvSpPr>
          <p:nvPr>
            <p:ph type="body" idx="1"/>
          </p:nvPr>
        </p:nvSpPr>
        <p:spPr>
          <a:xfrm>
            <a:off x="73773" y="1163000"/>
            <a:ext cx="6035115" cy="1539600"/>
          </a:xfrm>
          <a:prstGeom prst="rect">
            <a:avLst/>
          </a:prstGeom>
          <a:noFill/>
          <a:ln>
            <a:noFill/>
          </a:ln>
        </p:spPr>
        <p:txBody>
          <a:bodyPr spcFirstLastPara="1" wrap="square" lIns="68575" tIns="34275" rIns="68575" bIns="34275" anchor="t" anchorCtr="0">
            <a:noAutofit/>
          </a:bodyPr>
          <a:lstStyle/>
          <a:p>
            <a:pPr marL="400050" lvl="0" indent="-400050" algn="l" rtl="0">
              <a:lnSpc>
                <a:spcPct val="90000"/>
              </a:lnSpc>
              <a:spcBef>
                <a:spcPts val="500"/>
              </a:spcBef>
              <a:spcAft>
                <a:spcPts val="0"/>
              </a:spcAft>
              <a:buSzPts val="1800"/>
              <a:buFont typeface="Arial"/>
              <a:buChar char="■"/>
            </a:pPr>
            <a:r>
              <a:rPr lang="en-US" sz="1600" dirty="0"/>
              <a:t>D-Wave Systems Inc. is a Canadian company founded in 1999. </a:t>
            </a:r>
            <a:endParaRPr dirty="0"/>
          </a:p>
          <a:p>
            <a:pPr marL="400050" lvl="0" indent="-400050" algn="l" rtl="0">
              <a:lnSpc>
                <a:spcPct val="90000"/>
              </a:lnSpc>
              <a:spcBef>
                <a:spcPts val="500"/>
              </a:spcBef>
              <a:spcAft>
                <a:spcPts val="0"/>
              </a:spcAft>
              <a:buSzPts val="1800"/>
              <a:buFont typeface="Arial"/>
              <a:buChar char="■"/>
            </a:pPr>
            <a:r>
              <a:rPr lang="en-US" sz="1600" dirty="0"/>
              <a:t>D-Wave produced </a:t>
            </a:r>
            <a:r>
              <a:rPr lang="en-US" sz="1600" dirty="0">
                <a:solidFill>
                  <a:srgbClr val="FF0000"/>
                </a:solidFill>
              </a:rPr>
              <a:t>quantum annealers </a:t>
            </a:r>
            <a:r>
              <a:rPr lang="en-US" sz="1600" dirty="0"/>
              <a:t>or </a:t>
            </a:r>
            <a:r>
              <a:rPr lang="en-US" sz="1600" dirty="0">
                <a:solidFill>
                  <a:srgbClr val="FF0000"/>
                </a:solidFill>
              </a:rPr>
              <a:t>quantum samplers </a:t>
            </a:r>
            <a:r>
              <a:rPr lang="en-US" sz="1600" dirty="0"/>
              <a:t>for solving optimization problems using the concept of </a:t>
            </a:r>
            <a:r>
              <a:rPr lang="en-US" sz="1600" dirty="0">
                <a:solidFill>
                  <a:srgbClr val="FF0000"/>
                </a:solidFill>
              </a:rPr>
              <a:t>quantum annealing</a:t>
            </a:r>
            <a:r>
              <a:rPr lang="en-US" sz="1600" dirty="0"/>
              <a:t>.</a:t>
            </a:r>
            <a:endParaRPr dirty="0"/>
          </a:p>
          <a:p>
            <a:pPr marL="400050" lvl="0" indent="-400050" algn="l" rtl="0">
              <a:lnSpc>
                <a:spcPct val="90000"/>
              </a:lnSpc>
              <a:spcBef>
                <a:spcPts val="500"/>
              </a:spcBef>
              <a:spcAft>
                <a:spcPts val="0"/>
              </a:spcAft>
              <a:buSzPts val="1800"/>
              <a:buFont typeface="Arial"/>
              <a:buChar char="■"/>
            </a:pPr>
            <a:r>
              <a:rPr lang="en-US" sz="1600" dirty="0"/>
              <a:t>The company designed their first qubit by using d-wave superconductors.</a:t>
            </a:r>
            <a:endParaRPr dirty="0"/>
          </a:p>
          <a:p>
            <a:pPr marL="400050" lvl="0" indent="-400050" algn="l" rtl="0">
              <a:lnSpc>
                <a:spcPct val="90000"/>
              </a:lnSpc>
              <a:spcBef>
                <a:spcPts val="500"/>
              </a:spcBef>
              <a:spcAft>
                <a:spcPts val="0"/>
              </a:spcAft>
              <a:buSzPts val="1800"/>
              <a:buFont typeface="Arial"/>
              <a:buChar char="■"/>
            </a:pPr>
            <a:r>
              <a:rPr lang="en-US" sz="1600" dirty="0"/>
              <a:t>D-Wave quantum annealer history:</a:t>
            </a:r>
            <a:endParaRPr dirty="0"/>
          </a:p>
          <a:p>
            <a:pPr marL="717550" lvl="1" indent="-360363" algn="l" rtl="0">
              <a:lnSpc>
                <a:spcPct val="90000"/>
              </a:lnSpc>
              <a:spcBef>
                <a:spcPts val="400"/>
              </a:spcBef>
              <a:spcAft>
                <a:spcPts val="0"/>
              </a:spcAft>
              <a:buSzPts val="1700"/>
              <a:buChar char="◻"/>
            </a:pPr>
            <a:r>
              <a:rPr lang="en-US" sz="1400" dirty="0"/>
              <a:t>2007: Orion Prototype</a:t>
            </a:r>
            <a:endParaRPr dirty="0"/>
          </a:p>
          <a:p>
            <a:pPr marL="717550" lvl="1" indent="-360363" algn="l" rtl="0">
              <a:lnSpc>
                <a:spcPct val="90000"/>
              </a:lnSpc>
              <a:spcBef>
                <a:spcPts val="400"/>
              </a:spcBef>
              <a:spcAft>
                <a:spcPts val="0"/>
              </a:spcAft>
              <a:buSzPts val="1700"/>
              <a:buChar char="◻"/>
            </a:pPr>
            <a:r>
              <a:rPr lang="en-US" sz="1400" dirty="0"/>
              <a:t>2011: D-Wave One (127 qubits; 352 couplers)</a:t>
            </a:r>
            <a:endParaRPr dirty="0"/>
          </a:p>
          <a:p>
            <a:pPr marL="717550" lvl="1" indent="-360363" algn="l" rtl="0">
              <a:lnSpc>
                <a:spcPct val="90000"/>
              </a:lnSpc>
              <a:spcBef>
                <a:spcPts val="400"/>
              </a:spcBef>
              <a:spcAft>
                <a:spcPts val="0"/>
              </a:spcAft>
              <a:buSzPts val="1700"/>
              <a:buChar char="◻"/>
            </a:pPr>
            <a:r>
              <a:rPr lang="en-US" sz="1400" dirty="0"/>
              <a:t>2013: D-Wave Two (512 qubits; 1472 couplers)</a:t>
            </a:r>
            <a:endParaRPr dirty="0"/>
          </a:p>
          <a:p>
            <a:pPr marL="717550" lvl="1" indent="-360363" algn="l" rtl="0">
              <a:lnSpc>
                <a:spcPct val="90000"/>
              </a:lnSpc>
              <a:spcBef>
                <a:spcPts val="400"/>
              </a:spcBef>
              <a:spcAft>
                <a:spcPts val="0"/>
              </a:spcAft>
              <a:buSzPts val="1700"/>
              <a:buChar char="◻"/>
            </a:pPr>
            <a:r>
              <a:rPr lang="en-US" sz="1400" dirty="0"/>
              <a:t>2015: D-Wave 2X (1152 qubits; 3360 couplers)</a:t>
            </a:r>
            <a:endParaRPr dirty="0"/>
          </a:p>
          <a:p>
            <a:pPr marL="717550" lvl="1" indent="-360363" algn="l" rtl="0">
              <a:lnSpc>
                <a:spcPct val="90000"/>
              </a:lnSpc>
              <a:spcBef>
                <a:spcPts val="400"/>
              </a:spcBef>
              <a:spcAft>
                <a:spcPts val="0"/>
              </a:spcAft>
              <a:buSzPts val="1700"/>
              <a:buChar char="◻"/>
            </a:pPr>
            <a:r>
              <a:rPr lang="en-US" sz="1400" dirty="0"/>
              <a:t>2017: D-Wave 2000Q (2048 qubits; 6016 couplers; </a:t>
            </a:r>
            <a:r>
              <a:rPr lang="en-US" sz="1400" dirty="0">
                <a:solidFill>
                  <a:srgbClr val="FF0000"/>
                </a:solidFill>
              </a:rPr>
              <a:t>Chimera </a:t>
            </a:r>
            <a:r>
              <a:rPr lang="en-US" sz="1400" dirty="0"/>
              <a:t>topology)</a:t>
            </a:r>
            <a:endParaRPr dirty="0"/>
          </a:p>
          <a:p>
            <a:pPr marL="717550" lvl="1" indent="-360363" algn="l" rtl="0">
              <a:lnSpc>
                <a:spcPct val="90000"/>
              </a:lnSpc>
              <a:spcBef>
                <a:spcPts val="400"/>
              </a:spcBef>
              <a:spcAft>
                <a:spcPts val="0"/>
              </a:spcAft>
              <a:buSzPts val="1700"/>
              <a:buChar char="◻"/>
            </a:pPr>
            <a:r>
              <a:rPr lang="en-US" sz="1400" dirty="0"/>
              <a:t>2020: D-Wave Advantage (5640 qubits; 40484 couplers; </a:t>
            </a:r>
            <a:r>
              <a:rPr lang="en-US" sz="1400" dirty="0">
                <a:solidFill>
                  <a:srgbClr val="FF0000"/>
                </a:solidFill>
              </a:rPr>
              <a:t>Pegasus</a:t>
            </a:r>
            <a:r>
              <a:rPr lang="en-US" sz="1400" dirty="0"/>
              <a:t> topology)</a:t>
            </a:r>
            <a:endParaRPr dirty="0"/>
          </a:p>
        </p:txBody>
      </p:sp>
      <p:pic>
        <p:nvPicPr>
          <p:cNvPr id="267" name="Google Shape;267;p31" descr="Dwave Advantage System Transparent (1)"/>
          <p:cNvPicPr preferRelativeResize="0"/>
          <p:nvPr/>
        </p:nvPicPr>
        <p:blipFill rotWithShape="1">
          <a:blip r:embed="rId3">
            <a:alphaModFix/>
          </a:blip>
          <a:srcRect/>
          <a:stretch/>
        </p:blipFill>
        <p:spPr>
          <a:xfrm>
            <a:off x="6108888" y="1252338"/>
            <a:ext cx="3087325" cy="3481361"/>
          </a:xfrm>
          <a:prstGeom prst="rect">
            <a:avLst/>
          </a:prstGeom>
          <a:noFill/>
          <a:ln>
            <a:noFill/>
          </a:ln>
        </p:spPr>
      </p:pic>
      <p:sp>
        <p:nvSpPr>
          <p:cNvPr id="268" name="Google Shape;268;p31"/>
          <p:cNvSpPr txBox="1"/>
          <p:nvPr/>
        </p:nvSpPr>
        <p:spPr>
          <a:xfrm>
            <a:off x="6108888" y="4348949"/>
            <a:ext cx="3087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D-Wave Advantage</a:t>
            </a:r>
            <a:endParaRPr dirty="0"/>
          </a:p>
          <a:p>
            <a:pPr marL="0" marR="0" lvl="0" indent="0" algn="l" rtl="0">
              <a:lnSpc>
                <a:spcPct val="100000"/>
              </a:lnSpc>
              <a:spcBef>
                <a:spcPts val="0"/>
              </a:spcBef>
              <a:spcAft>
                <a:spcPts val="0"/>
              </a:spcAft>
              <a:buNone/>
            </a:pPr>
            <a:r>
              <a:rPr lang="en-US" sz="900" b="0" i="0" u="none" strike="noStrike" cap="none" dirty="0">
                <a:solidFill>
                  <a:srgbClr val="000000"/>
                </a:solidFill>
                <a:latin typeface="Arial"/>
                <a:ea typeface="Arial"/>
                <a:cs typeface="Arial"/>
                <a:sym typeface="Arial"/>
              </a:rPr>
              <a:t>(source: https://www.dwavesys.com/solutions-and-products/systems/) </a:t>
            </a:r>
            <a:endParaRPr sz="900" b="0" i="0" u="none" strike="noStrike" cap="none" dirty="0">
              <a:solidFill>
                <a:srgbClr val="000000"/>
              </a:solidFill>
              <a:latin typeface="Arial"/>
              <a:ea typeface="Arial"/>
              <a:cs typeface="Arial"/>
              <a:sym typeface="Arial"/>
            </a:endParaRPr>
          </a:p>
        </p:txBody>
      </p:sp>
      <p:sp>
        <p:nvSpPr>
          <p:cNvPr id="3" name="投影片編號版面配置區 2">
            <a:extLst>
              <a:ext uri="{FF2B5EF4-FFF2-40B4-BE49-F238E27FC236}">
                <a16:creationId xmlns:a16="http://schemas.microsoft.com/office/drawing/2014/main" id="{75D220D5-64CB-4099-A97B-50F39001D2E3}"/>
              </a:ext>
            </a:extLst>
          </p:cNvPr>
          <p:cNvSpPr>
            <a:spLocks noGrp="1"/>
          </p:cNvSpPr>
          <p:nvPr>
            <p:ph type="sldNum" sz="quarter" idx="10"/>
          </p:nvPr>
        </p:nvSpPr>
        <p:spPr/>
        <p:txBody>
          <a:bodyPr/>
          <a:lstStyle/>
          <a:p>
            <a:fld id="{7A97B5DE-3CB1-4C6F-ACB5-6BC122C5FF78}" type="slidenum">
              <a:rPr lang="en-US" altLang="zh-TW" smtClean="0"/>
              <a:pPr/>
              <a:t>20</a:t>
            </a:fld>
            <a:endParaRPr lang="en-US" altLang="zh-TW"/>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10D6AC-DEBB-4D0F-8E89-9964F8E5470B}"/>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5D21BB92-C7D2-42D1-A9E2-EB58691EDF3C}"/>
              </a:ext>
            </a:extLst>
          </p:cNvPr>
          <p:cNvSpPr>
            <a:spLocks noGrp="1"/>
          </p:cNvSpPr>
          <p:nvPr>
            <p:ph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FFC4FF10-7DE6-4578-8A92-3DA76E913691}"/>
              </a:ext>
            </a:extLst>
          </p:cNvPr>
          <p:cNvSpPr>
            <a:spLocks noGrp="1"/>
          </p:cNvSpPr>
          <p:nvPr>
            <p:ph type="sldNum" sz="quarter" idx="10"/>
          </p:nvPr>
        </p:nvSpPr>
        <p:spPr/>
        <p:txBody>
          <a:bodyPr/>
          <a:lstStyle/>
          <a:p>
            <a:fld id="{7A97B5DE-3CB1-4C6F-ACB5-6BC122C5FF78}" type="slidenum">
              <a:rPr lang="en-US" altLang="zh-TW" smtClean="0"/>
              <a:pPr/>
              <a:t>21</a:t>
            </a:fld>
            <a:endParaRPr lang="en-US" altLang="zh-TW"/>
          </a:p>
        </p:txBody>
      </p:sp>
      <p:pic>
        <p:nvPicPr>
          <p:cNvPr id="4098" name="Picture 2" descr="D-Wave Claims Quantum Supremacy in Spin Glass Simulation Breakthrough">
            <a:extLst>
              <a:ext uri="{FF2B5EF4-FFF2-40B4-BE49-F238E27FC236}">
                <a16:creationId xmlns:a16="http://schemas.microsoft.com/office/drawing/2014/main" id="{94E3D04A-C0AC-411F-A29A-0EFC27076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68;p31">
            <a:extLst>
              <a:ext uri="{FF2B5EF4-FFF2-40B4-BE49-F238E27FC236}">
                <a16:creationId xmlns:a16="http://schemas.microsoft.com/office/drawing/2014/main" id="{22B21B1D-027F-45A9-9E77-A20F70B32C5A}"/>
              </a:ext>
            </a:extLst>
          </p:cNvPr>
          <p:cNvSpPr txBox="1"/>
          <p:nvPr/>
        </p:nvSpPr>
        <p:spPr>
          <a:xfrm>
            <a:off x="3086099" y="4850261"/>
            <a:ext cx="6105855" cy="323135"/>
          </a:xfrm>
          <a:prstGeom prst="rect">
            <a:avLst/>
          </a:prstGeom>
          <a:noFill/>
          <a:ln>
            <a:noFill/>
          </a:ln>
        </p:spPr>
        <p:txBody>
          <a:bodyPr spcFirstLastPara="1" wrap="square" lIns="91425" tIns="91425" rIns="91425" bIns="91425" anchor="t" anchorCtr="0">
            <a:spAutoFit/>
          </a:bodyPr>
          <a:lstStyle/>
          <a:p>
            <a:pPr lvl="0"/>
            <a:r>
              <a:rPr lang="en-US" sz="900" b="0" i="0" u="none" strike="noStrike" cap="none" dirty="0">
                <a:solidFill>
                  <a:srgbClr val="FF0000"/>
                </a:solidFill>
                <a:latin typeface="Arial"/>
                <a:ea typeface="Arial"/>
                <a:cs typeface="Arial"/>
                <a:sym typeface="Arial"/>
              </a:rPr>
              <a:t>source: </a:t>
            </a:r>
            <a:r>
              <a:rPr lang="en-US" sz="900" dirty="0">
                <a:solidFill>
                  <a:srgbClr val="FF0000"/>
                </a:solidFill>
              </a:rPr>
              <a:t>https://www.linkedin.com/pulse/d-wave-claims-quantum-supremacy-spin-glass-simulation-david-borish-gai3c/</a:t>
            </a:r>
            <a:endParaRPr sz="900" b="0" i="0" u="none" strike="noStrike" cap="none"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121519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4102" name="Picture 6" descr="Unit cell in the Zephyr topology.">
            <a:extLst>
              <a:ext uri="{FF2B5EF4-FFF2-40B4-BE49-F238E27FC236}">
                <a16:creationId xmlns:a16="http://schemas.microsoft.com/office/drawing/2014/main" id="{9A3EF589-44A6-4F64-A122-A1A594539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818" y="1407137"/>
            <a:ext cx="1717964" cy="1717964"/>
          </a:xfrm>
          <a:prstGeom prst="rect">
            <a:avLst/>
          </a:prstGeom>
          <a:noFill/>
          <a:extLst>
            <a:ext uri="{909E8E84-426E-40DD-AFC4-6F175D3DCCD1}">
              <a14:hiddenFill xmlns:a14="http://schemas.microsoft.com/office/drawing/2010/main">
                <a:solidFill>
                  <a:srgbClr val="FFFFFF"/>
                </a:solidFill>
              </a14:hiddenFill>
            </a:ext>
          </a:extLst>
        </p:spPr>
      </p:pic>
      <p:sp>
        <p:nvSpPr>
          <p:cNvPr id="273" name="Google Shape;273;g11ae507eafb_0_52"/>
          <p:cNvSpPr txBox="1">
            <a:spLocks noGrp="1"/>
          </p:cNvSpPr>
          <p:nvPr>
            <p:ph type="title"/>
          </p:nvPr>
        </p:nvSpPr>
        <p:spPr>
          <a:xfrm>
            <a:off x="334462" y="160178"/>
            <a:ext cx="8229600" cy="1028700"/>
          </a:xfrm>
          <a:prstGeom prst="rect">
            <a:avLst/>
          </a:prstGeom>
          <a:noFill/>
          <a:ln>
            <a:noFill/>
          </a:ln>
        </p:spPr>
        <p:txBody>
          <a:bodyPr spcFirstLastPara="1" wrap="square" lIns="68575" tIns="34275" rIns="68575" bIns="34275" anchor="ctr" anchorCtr="0">
            <a:noAutofit/>
          </a:bodyPr>
          <a:lstStyle/>
          <a:p>
            <a:r>
              <a:rPr lang="en-US"/>
              <a:t>D-Wave QPU and Topology</a:t>
            </a:r>
            <a:endParaRPr/>
          </a:p>
        </p:txBody>
      </p:sp>
      <p:sp>
        <p:nvSpPr>
          <p:cNvPr id="274" name="Google Shape;274;g11ae507eafb_0_52"/>
          <p:cNvSpPr/>
          <p:nvPr/>
        </p:nvSpPr>
        <p:spPr>
          <a:xfrm>
            <a:off x="334462" y="923267"/>
            <a:ext cx="8780360" cy="584735"/>
          </a:xfrm>
          <a:prstGeom prst="rect">
            <a:avLst/>
          </a:prstGeom>
          <a:noFill/>
          <a:ln>
            <a:noFill/>
          </a:ln>
        </p:spPr>
        <p:txBody>
          <a:bodyPr spcFirstLastPara="1" wrap="square" lIns="91425" tIns="45700" rIns="91425" bIns="45700" anchor="t" anchorCtr="0">
            <a:spAutoFit/>
          </a:bodyPr>
          <a:lstStyle/>
          <a:p>
            <a:pPr>
              <a:buSzPts val="1600"/>
            </a:pPr>
            <a:r>
              <a:rPr lang="en-US" sz="1600" dirty="0"/>
              <a:t>The D-Wave </a:t>
            </a:r>
            <a:r>
              <a:rPr lang="en-US" sz="1600" dirty="0">
                <a:solidFill>
                  <a:srgbClr val="FF0000"/>
                </a:solidFill>
              </a:rPr>
              <a:t>quantum processing unit (QPU)</a:t>
            </a:r>
            <a:r>
              <a:rPr lang="en-US" sz="1600" dirty="0"/>
              <a:t> is a lattice of interconnected qubits. Since a qubit connects to several other qubits via couplers, the D-Wave QPU is not fully connected. </a:t>
            </a:r>
            <a:endParaRPr sz="1600" dirty="0"/>
          </a:p>
        </p:txBody>
      </p:sp>
      <p:pic>
        <p:nvPicPr>
          <p:cNvPr id="276" name="Google Shape;276;g11ae507eafb_0_52"/>
          <p:cNvPicPr preferRelativeResize="0"/>
          <p:nvPr/>
        </p:nvPicPr>
        <p:blipFill rotWithShape="1">
          <a:blip r:embed="rId4">
            <a:alphaModFix/>
          </a:blip>
          <a:srcRect/>
          <a:stretch/>
        </p:blipFill>
        <p:spPr>
          <a:xfrm>
            <a:off x="235251" y="1461340"/>
            <a:ext cx="3376168" cy="1619278"/>
          </a:xfrm>
          <a:prstGeom prst="rect">
            <a:avLst/>
          </a:prstGeom>
          <a:noFill/>
          <a:ln>
            <a:noFill/>
          </a:ln>
        </p:spPr>
      </p:pic>
      <p:sp>
        <p:nvSpPr>
          <p:cNvPr id="277" name="Google Shape;277;g11ae507eafb_0_52"/>
          <p:cNvSpPr/>
          <p:nvPr/>
        </p:nvSpPr>
        <p:spPr>
          <a:xfrm>
            <a:off x="154775" y="2996910"/>
            <a:ext cx="6641112" cy="338514"/>
          </a:xfrm>
          <a:prstGeom prst="rect">
            <a:avLst/>
          </a:prstGeom>
          <a:noFill/>
          <a:ln>
            <a:noFill/>
          </a:ln>
        </p:spPr>
        <p:txBody>
          <a:bodyPr spcFirstLastPara="1" wrap="square" lIns="91425" tIns="45700" rIns="91425" bIns="45700" anchor="t" anchorCtr="0">
            <a:spAutoFit/>
          </a:bodyPr>
          <a:lstStyle/>
          <a:p>
            <a:pPr>
              <a:buSzPts val="1600"/>
            </a:pPr>
            <a:r>
              <a:rPr lang="en-US" sz="1200" dirty="0"/>
              <a:t>(a) </a:t>
            </a:r>
            <a:r>
              <a:rPr lang="en-US" sz="1200" dirty="0">
                <a:solidFill>
                  <a:srgbClr val="FF0000"/>
                </a:solidFill>
              </a:rPr>
              <a:t>Chimera</a:t>
            </a:r>
            <a:r>
              <a:rPr lang="en-US" sz="1200" dirty="0"/>
              <a:t> of 2000Q       (b) </a:t>
            </a:r>
            <a:r>
              <a:rPr lang="en-US" sz="1200" dirty="0">
                <a:solidFill>
                  <a:srgbClr val="FF0000"/>
                </a:solidFill>
              </a:rPr>
              <a:t>Pegasus</a:t>
            </a:r>
            <a:r>
              <a:rPr lang="en-US" sz="1200" dirty="0"/>
              <a:t> of Advantage (c) </a:t>
            </a:r>
            <a:r>
              <a:rPr lang="en-US" sz="1200" dirty="0">
                <a:solidFill>
                  <a:srgbClr val="FF0000"/>
                </a:solidFill>
              </a:rPr>
              <a:t>Z</a:t>
            </a:r>
            <a:r>
              <a:rPr lang="en-US" altLang="zh-TW" sz="1200" dirty="0">
                <a:solidFill>
                  <a:srgbClr val="FF0000"/>
                </a:solidFill>
              </a:rPr>
              <a:t>ephyr</a:t>
            </a:r>
            <a:r>
              <a:rPr lang="en-US" altLang="zh-TW" sz="1200" dirty="0"/>
              <a:t> of Advantage2</a:t>
            </a:r>
            <a:r>
              <a:rPr lang="en-US" altLang="zh-TW" sz="1600" dirty="0"/>
              <a:t> </a:t>
            </a:r>
            <a:r>
              <a:rPr lang="en-US" sz="1600" dirty="0"/>
              <a:t> </a:t>
            </a:r>
            <a:endParaRPr sz="1600" dirty="0"/>
          </a:p>
        </p:txBody>
      </p:sp>
      <p:sp>
        <p:nvSpPr>
          <p:cNvPr id="278" name="Google Shape;278;g11ae507eafb_0_52"/>
          <p:cNvSpPr txBox="1"/>
          <p:nvPr/>
        </p:nvSpPr>
        <p:spPr>
          <a:xfrm>
            <a:off x="5626355" y="4404877"/>
            <a:ext cx="3263646" cy="738623"/>
          </a:xfrm>
          <a:prstGeom prst="rect">
            <a:avLst/>
          </a:prstGeom>
          <a:noFill/>
          <a:ln>
            <a:noFill/>
          </a:ln>
        </p:spPr>
        <p:txBody>
          <a:bodyPr spcFirstLastPara="1" wrap="square" lIns="91425" tIns="45700" rIns="91425" bIns="45700" anchor="t" anchorCtr="0">
            <a:spAutoFit/>
          </a:bodyPr>
          <a:lstStyle/>
          <a:p>
            <a:r>
              <a:rPr lang="en-US" sz="700" dirty="0"/>
              <a:t>Source: Gonzalez </a:t>
            </a:r>
            <a:r>
              <a:rPr lang="en-US" sz="700" dirty="0" err="1"/>
              <a:t>Calaza</a:t>
            </a:r>
            <a:r>
              <a:rPr lang="en-US" sz="700" dirty="0"/>
              <a:t>, C. D., </a:t>
            </a:r>
            <a:r>
              <a:rPr lang="en-US" sz="700" dirty="0" err="1"/>
              <a:t>Willsch</a:t>
            </a:r>
            <a:r>
              <a:rPr lang="en-US" sz="700" dirty="0"/>
              <a:t>, D., &amp; </a:t>
            </a:r>
            <a:r>
              <a:rPr lang="en-US" sz="700" dirty="0" err="1"/>
              <a:t>Michielsen</a:t>
            </a:r>
            <a:r>
              <a:rPr lang="en-US" sz="700" dirty="0"/>
              <a:t>, K. (2021). Garden optimization problems for benchmarking quantum annealers. Quantum Information Processing, 20(9), 1-22.</a:t>
            </a:r>
          </a:p>
          <a:p>
            <a:r>
              <a:rPr lang="en-US" altLang="zh-TW" sz="700" dirty="0"/>
              <a:t>Source: https://docs.dwavesys.com/docs/latest/c_gs_4.html</a:t>
            </a:r>
            <a:br>
              <a:rPr lang="en-US" sz="700" dirty="0"/>
            </a:br>
            <a:r>
              <a:rPr lang="en-US" sz="700" dirty="0"/>
              <a:t>Source: https://www.hpcwire.com/2022/06/16/d-wave-debuts-advantage2-prototype-seeks-user-exploration-and-feedback/</a:t>
            </a:r>
            <a:endParaRPr sz="1050" dirty="0"/>
          </a:p>
        </p:txBody>
      </p:sp>
      <p:sp>
        <p:nvSpPr>
          <p:cNvPr id="3" name="投影片編號版面配置區 2">
            <a:extLst>
              <a:ext uri="{FF2B5EF4-FFF2-40B4-BE49-F238E27FC236}">
                <a16:creationId xmlns:a16="http://schemas.microsoft.com/office/drawing/2014/main" id="{BA48B963-1936-47CB-A1DE-BE90E7766D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22</a:t>
            </a:fld>
            <a:endParaRPr lang="zh-TW" altLang="en-US"/>
          </a:p>
        </p:txBody>
      </p:sp>
      <p:pic>
        <p:nvPicPr>
          <p:cNvPr id="4104" name="Picture 8" descr="https://www.hpcwire.com/wp-content/uploads/2022/06/DWAVE_QPU-Comparison.png">
            <a:extLst>
              <a:ext uri="{FF2B5EF4-FFF2-40B4-BE49-F238E27FC236}">
                <a16:creationId xmlns:a16="http://schemas.microsoft.com/office/drawing/2014/main" id="{75D5B621-6AE2-4877-8375-0C39CA9D6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7" y="3256362"/>
            <a:ext cx="5472545" cy="192774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Wave quantum computer unit with intricate wiring and components.">
            <a:extLst>
              <a:ext uri="{FF2B5EF4-FFF2-40B4-BE49-F238E27FC236}">
                <a16:creationId xmlns:a16="http://schemas.microsoft.com/office/drawing/2014/main" id="{224196D7-4365-4411-9A4C-D4E62C1AC5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0368" y="1639289"/>
            <a:ext cx="3263647" cy="2447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12176bbb184_0_28"/>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r>
              <a:rPr lang="en-US"/>
              <a:t>Minor-Embedding</a:t>
            </a:r>
            <a:endParaRPr/>
          </a:p>
        </p:txBody>
      </p:sp>
      <p:sp>
        <p:nvSpPr>
          <p:cNvPr id="318" name="Google Shape;318;g12176bbb184_0_28"/>
          <p:cNvSpPr txBox="1"/>
          <p:nvPr/>
        </p:nvSpPr>
        <p:spPr>
          <a:xfrm>
            <a:off x="5755334" y="1280506"/>
            <a:ext cx="3322800" cy="2539126"/>
          </a:xfrm>
          <a:prstGeom prst="rect">
            <a:avLst/>
          </a:prstGeom>
          <a:noFill/>
          <a:ln>
            <a:noFill/>
          </a:ln>
        </p:spPr>
        <p:txBody>
          <a:bodyPr spcFirstLastPara="1" wrap="square" lIns="91425" tIns="91425" rIns="91425" bIns="91425" anchor="t" anchorCtr="0">
            <a:spAutoFit/>
          </a:bodyPr>
          <a:lstStyle/>
          <a:p>
            <a:r>
              <a:rPr lang="en-US" sz="1700"/>
              <a:t>The graph corresponding to the QUBO formula is embedded in the quantum processor or quantum processing unit (QPU) of the quantum annealer, with qubits representing nodes in the graph. Ideally, a qubit should be connected to (coupled with) other qubits.</a:t>
            </a:r>
            <a:endParaRPr sz="1700"/>
          </a:p>
        </p:txBody>
      </p:sp>
      <p:pic>
        <p:nvPicPr>
          <p:cNvPr id="320" name="Google Shape;320;g12176bbb184_0_28"/>
          <p:cNvPicPr preferRelativeResize="0"/>
          <p:nvPr/>
        </p:nvPicPr>
        <p:blipFill rotWithShape="1">
          <a:blip r:embed="rId3">
            <a:alphaModFix/>
          </a:blip>
          <a:srcRect/>
          <a:stretch/>
        </p:blipFill>
        <p:spPr>
          <a:xfrm>
            <a:off x="219410" y="1185290"/>
            <a:ext cx="5437911" cy="3417000"/>
          </a:xfrm>
          <a:prstGeom prst="rect">
            <a:avLst/>
          </a:prstGeom>
          <a:noFill/>
          <a:ln>
            <a:noFill/>
          </a:ln>
        </p:spPr>
      </p:pic>
      <p:sp>
        <p:nvSpPr>
          <p:cNvPr id="321" name="Google Shape;321;g12176bbb184_0_28"/>
          <p:cNvSpPr txBox="1"/>
          <p:nvPr/>
        </p:nvSpPr>
        <p:spPr>
          <a:xfrm>
            <a:off x="342900" y="4656506"/>
            <a:ext cx="7345680" cy="400069"/>
          </a:xfrm>
          <a:prstGeom prst="rect">
            <a:avLst/>
          </a:prstGeom>
          <a:noFill/>
          <a:ln>
            <a:noFill/>
          </a:ln>
        </p:spPr>
        <p:txBody>
          <a:bodyPr spcFirstLastPara="1" wrap="square" lIns="91425" tIns="45700" rIns="91425" bIns="45700" anchor="t" anchorCtr="0">
            <a:spAutoFit/>
          </a:bodyPr>
          <a:lstStyle/>
          <a:p>
            <a:r>
              <a:rPr lang="en-US" sz="1000"/>
              <a:t>Source: Choi, V. (2008). Minor-embedding in adiabatic quantum computation: I. The parameter setting problem. Quantum Information Processing, 7(5), 193-209.</a:t>
            </a:r>
            <a:endParaRPr/>
          </a:p>
        </p:txBody>
      </p:sp>
      <p:sp>
        <p:nvSpPr>
          <p:cNvPr id="3" name="投影片編號版面配置區 2">
            <a:extLst>
              <a:ext uri="{FF2B5EF4-FFF2-40B4-BE49-F238E27FC236}">
                <a16:creationId xmlns:a16="http://schemas.microsoft.com/office/drawing/2014/main" id="{9F5B03D1-611D-42C6-91F6-7578B703F6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23</a:t>
            </a:fld>
            <a:endParaRPr lang="zh-TW" altLang="en-US"/>
          </a:p>
        </p:txBody>
      </p:sp>
    </p:spTree>
    <p:extLst>
      <p:ext uri="{BB962C8B-B14F-4D97-AF65-F5344CB8AC3E}">
        <p14:creationId xmlns:p14="http://schemas.microsoft.com/office/powerpoint/2010/main" val="25563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2176bbb184_0_48"/>
          <p:cNvSpPr txBox="1">
            <a:spLocks noGrp="1"/>
          </p:cNvSpPr>
          <p:nvPr>
            <p:ph type="title"/>
          </p:nvPr>
        </p:nvSpPr>
        <p:spPr>
          <a:xfrm>
            <a:off x="284019" y="244824"/>
            <a:ext cx="8575964" cy="771526"/>
          </a:xfrm>
          <a:prstGeom prst="rect">
            <a:avLst/>
          </a:prstGeom>
          <a:noFill/>
          <a:ln>
            <a:noFill/>
          </a:ln>
        </p:spPr>
        <p:txBody>
          <a:bodyPr spcFirstLastPara="1" wrap="square" lIns="68575" tIns="34275" rIns="68575" bIns="34275" anchor="ctr" anchorCtr="0">
            <a:noAutofit/>
          </a:bodyPr>
          <a:lstStyle/>
          <a:p>
            <a:r>
              <a:rPr lang="en-US"/>
              <a:t>QPU Solvers: Decomposing Large Problems</a:t>
            </a:r>
            <a:endParaRPr/>
          </a:p>
        </p:txBody>
      </p:sp>
      <p:pic>
        <p:nvPicPr>
          <p:cNvPr id="327" name="Google Shape;327;g12176bbb184_0_48"/>
          <p:cNvPicPr preferRelativeResize="0"/>
          <p:nvPr/>
        </p:nvPicPr>
        <p:blipFill rotWithShape="1">
          <a:blip r:embed="rId3">
            <a:alphaModFix/>
          </a:blip>
          <a:srcRect/>
          <a:stretch/>
        </p:blipFill>
        <p:spPr>
          <a:xfrm>
            <a:off x="1" y="891541"/>
            <a:ext cx="6525491" cy="4007136"/>
          </a:xfrm>
          <a:prstGeom prst="rect">
            <a:avLst/>
          </a:prstGeom>
          <a:noFill/>
          <a:ln>
            <a:noFill/>
          </a:ln>
        </p:spPr>
      </p:pic>
      <p:sp>
        <p:nvSpPr>
          <p:cNvPr id="328" name="Google Shape;328;g12176bbb184_0_48"/>
          <p:cNvSpPr txBox="1"/>
          <p:nvPr/>
        </p:nvSpPr>
        <p:spPr>
          <a:xfrm>
            <a:off x="6442264" y="1078764"/>
            <a:ext cx="2417700" cy="3631733"/>
          </a:xfrm>
          <a:prstGeom prst="rect">
            <a:avLst/>
          </a:prstGeom>
          <a:noFill/>
          <a:ln>
            <a:noFill/>
          </a:ln>
        </p:spPr>
        <p:txBody>
          <a:bodyPr spcFirstLastPara="1" wrap="square" lIns="91425" tIns="91425" rIns="91425" bIns="91425" anchor="t" anchorCtr="0">
            <a:spAutoFit/>
          </a:bodyPr>
          <a:lstStyle/>
          <a:p>
            <a:pPr>
              <a:buSzPts val="1600"/>
            </a:pPr>
            <a:r>
              <a:rPr lang="en-US" sz="1600"/>
              <a:t>When the required number of qubits exceeds the upper limit of the device, the graph corresponding to the original problem should be decomposed into subgraphs to be embedded into QPU properly. Certainly, the performance of quantum annealing is affected by graph decomposition methods.</a:t>
            </a:r>
            <a:endParaRPr sz="1600"/>
          </a:p>
        </p:txBody>
      </p:sp>
      <p:sp>
        <p:nvSpPr>
          <p:cNvPr id="330" name="Google Shape;330;g12176bbb184_0_48"/>
          <p:cNvSpPr txBox="1"/>
          <p:nvPr/>
        </p:nvSpPr>
        <p:spPr>
          <a:xfrm>
            <a:off x="189244" y="4852389"/>
            <a:ext cx="6525491" cy="246181"/>
          </a:xfrm>
          <a:prstGeom prst="rect">
            <a:avLst/>
          </a:prstGeom>
          <a:noFill/>
          <a:ln>
            <a:noFill/>
          </a:ln>
        </p:spPr>
        <p:txBody>
          <a:bodyPr spcFirstLastPara="1" wrap="square" lIns="91425" tIns="45700" rIns="91425" bIns="45700" anchor="t" anchorCtr="0">
            <a:spAutoFit/>
          </a:bodyPr>
          <a:lstStyle/>
          <a:p>
            <a:r>
              <a:rPr lang="en-US" sz="1000"/>
              <a:t>Source: https://docs.dwavesys.com/docs/latest/handbook_decomposing.html?highlight=decomposing</a:t>
            </a:r>
            <a:endParaRPr/>
          </a:p>
        </p:txBody>
      </p:sp>
      <p:sp>
        <p:nvSpPr>
          <p:cNvPr id="3" name="投影片編號版面配置區 2">
            <a:extLst>
              <a:ext uri="{FF2B5EF4-FFF2-40B4-BE49-F238E27FC236}">
                <a16:creationId xmlns:a16="http://schemas.microsoft.com/office/drawing/2014/main" id="{C2F8DB6D-EB9A-4A1D-B078-F954600C91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24</a:t>
            </a:fld>
            <a:endParaRPr lang="zh-TW" altLang="en-US"/>
          </a:p>
        </p:txBody>
      </p:sp>
    </p:spTree>
    <p:extLst>
      <p:ext uri="{BB962C8B-B14F-4D97-AF65-F5344CB8AC3E}">
        <p14:creationId xmlns:p14="http://schemas.microsoft.com/office/powerpoint/2010/main" val="1911271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2176bbb184_0_177"/>
          <p:cNvSpPr txBox="1">
            <a:spLocks noGrp="1"/>
          </p:cNvSpPr>
          <p:nvPr>
            <p:ph type="title"/>
          </p:nvPr>
        </p:nvSpPr>
        <p:spPr>
          <a:xfrm>
            <a:off x="95386" y="275858"/>
            <a:ext cx="8229600" cy="1028700"/>
          </a:xfrm>
          <a:prstGeom prst="rect">
            <a:avLst/>
          </a:prstGeom>
          <a:noFill/>
          <a:ln>
            <a:noFill/>
          </a:ln>
        </p:spPr>
        <p:txBody>
          <a:bodyPr spcFirstLastPara="1" wrap="square" lIns="68575" tIns="34275" rIns="68575" bIns="34275" anchor="ctr" anchorCtr="0">
            <a:noAutofit/>
          </a:bodyPr>
          <a:lstStyle/>
          <a:p>
            <a:r>
              <a:rPr lang="en-US" dirty="0"/>
              <a:t>QA Problem Solving Workflow</a:t>
            </a:r>
            <a:endParaRPr dirty="0"/>
          </a:p>
        </p:txBody>
      </p:sp>
      <p:sp>
        <p:nvSpPr>
          <p:cNvPr id="119" name="Google Shape;119;g12176bbb184_0_177"/>
          <p:cNvSpPr txBox="1"/>
          <p:nvPr/>
        </p:nvSpPr>
        <p:spPr>
          <a:xfrm>
            <a:off x="6433458" y="1054805"/>
            <a:ext cx="2808514" cy="2646848"/>
          </a:xfrm>
          <a:prstGeom prst="rect">
            <a:avLst/>
          </a:prstGeom>
          <a:noFill/>
          <a:ln>
            <a:noFill/>
          </a:ln>
        </p:spPr>
        <p:txBody>
          <a:bodyPr spcFirstLastPara="1" wrap="square" lIns="91425" tIns="91425" rIns="91425" bIns="91425" anchor="t" anchorCtr="0">
            <a:spAutoFit/>
          </a:bodyPr>
          <a:lstStyle/>
          <a:p>
            <a:pPr marL="179384" indent="-179384">
              <a:buSzPts val="1400"/>
              <a:buFont typeface="Arial"/>
              <a:buAutoNum type="arabicPeriod"/>
            </a:pPr>
            <a:r>
              <a:rPr lang="en-US" sz="1600" dirty="0"/>
              <a:t>Formulate the problem with a QUBO formula</a:t>
            </a:r>
          </a:p>
          <a:p>
            <a:pPr marL="179384" indent="-179384">
              <a:buSzPts val="1400"/>
              <a:buFont typeface="Arial"/>
              <a:buAutoNum type="arabicPeriod"/>
            </a:pPr>
            <a:r>
              <a:rPr lang="en-US" sz="1600" dirty="0"/>
              <a:t>Minor embedding / problem decomposition</a:t>
            </a:r>
          </a:p>
          <a:p>
            <a:pPr marL="179384" indent="-179384">
              <a:buSzPts val="1400"/>
              <a:buFont typeface="Arial"/>
              <a:buAutoNum type="arabicPeriod"/>
            </a:pPr>
            <a:r>
              <a:rPr lang="en-US" sz="1600" dirty="0"/>
              <a:t>Hamiltonian initialization</a:t>
            </a:r>
            <a:br>
              <a:rPr lang="en-US" sz="1600" dirty="0"/>
            </a:br>
            <a:r>
              <a:rPr lang="en-US" sz="1600" dirty="0"/>
              <a:t>(all qubits in superposition)</a:t>
            </a:r>
          </a:p>
          <a:p>
            <a:pPr marL="179384" indent="-179384">
              <a:buSzPts val="1400"/>
              <a:buFont typeface="Arial"/>
              <a:buAutoNum type="arabicPeriod"/>
            </a:pPr>
            <a:r>
              <a:rPr lang="en-US" sz="1600" dirty="0"/>
              <a:t>Quantum annealing to seek the </a:t>
            </a:r>
            <a:r>
              <a:rPr lang="en-US" sz="1600" dirty="0">
                <a:solidFill>
                  <a:srgbClr val="FF0000"/>
                </a:solidFill>
              </a:rPr>
              <a:t>minimum over the energy</a:t>
            </a:r>
            <a:r>
              <a:rPr lang="en-US" sz="1600" dirty="0"/>
              <a:t> </a:t>
            </a:r>
            <a:r>
              <a:rPr lang="en-US" sz="1600" dirty="0">
                <a:solidFill>
                  <a:srgbClr val="FF0000"/>
                </a:solidFill>
              </a:rPr>
              <a:t>landscape</a:t>
            </a:r>
            <a:endParaRPr lang="en-US" sz="1600" dirty="0"/>
          </a:p>
          <a:p>
            <a:pPr marL="179384" indent="-179384">
              <a:buSzPts val="1400"/>
              <a:buFont typeface="Arial"/>
              <a:buAutoNum type="arabicPeriod"/>
            </a:pPr>
            <a:r>
              <a:rPr lang="en-US" sz="1600" dirty="0"/>
              <a:t>Reading (resampling)</a:t>
            </a:r>
            <a:endParaRPr sz="1600" dirty="0"/>
          </a:p>
        </p:txBody>
      </p:sp>
      <p:sp>
        <p:nvSpPr>
          <p:cNvPr id="122" name="Google Shape;122;g12176bbb184_0_177"/>
          <p:cNvSpPr txBox="1"/>
          <p:nvPr/>
        </p:nvSpPr>
        <p:spPr>
          <a:xfrm>
            <a:off x="270989" y="4856561"/>
            <a:ext cx="7013731" cy="246181"/>
          </a:xfrm>
          <a:prstGeom prst="rect">
            <a:avLst/>
          </a:prstGeom>
          <a:noFill/>
          <a:ln>
            <a:noFill/>
          </a:ln>
        </p:spPr>
        <p:txBody>
          <a:bodyPr spcFirstLastPara="1" wrap="square" lIns="91425" tIns="45700" rIns="91425" bIns="45700" anchor="t" anchorCtr="0">
            <a:spAutoFit/>
          </a:bodyPr>
          <a:lstStyle/>
          <a:p>
            <a:r>
              <a:rPr lang="en-US" sz="1000" dirty="0"/>
              <a:t>Source: </a:t>
            </a:r>
            <a:r>
              <a:rPr lang="en-US" sz="1000" u="sng" dirty="0">
                <a:hlinkClick r:id="rId3">
                  <a:extLst>
                    <a:ext uri="{A12FA001-AC4F-418D-AE19-62706E023703}">
                      <ahyp:hlinkClr xmlns:ahyp="http://schemas.microsoft.com/office/drawing/2018/hyperlinkcolor" val="tx"/>
                    </a:ext>
                  </a:extLst>
                </a:hlinkClick>
              </a:rPr>
              <a:t>https://docs.ocean.dwavesys.com/en/stable/</a:t>
            </a:r>
            <a:r>
              <a:rPr lang="en-US" sz="1000" u="sng" baseline="-25000" dirty="0">
                <a:hlinkClick r:id="rId3">
                  <a:extLst>
                    <a:ext uri="{A12FA001-AC4F-418D-AE19-62706E023703}">
                      <ahyp:hlinkClr xmlns:ahyp="http://schemas.microsoft.com/office/drawing/2018/hyperlinkcolor" val="tx"/>
                    </a:ext>
                  </a:extLst>
                </a:hlinkClick>
              </a:rPr>
              <a:t>overview</a:t>
            </a:r>
            <a:r>
              <a:rPr lang="en-US" sz="1000" u="sng" dirty="0">
                <a:hlinkClick r:id="rId3">
                  <a:extLst>
                    <a:ext uri="{A12FA001-AC4F-418D-AE19-62706E023703}">
                      <ahyp:hlinkClr xmlns:ahyp="http://schemas.microsoft.com/office/drawing/2018/hyperlinkcolor" val="tx"/>
                    </a:ext>
                  </a:extLst>
                </a:hlinkClick>
              </a:rPr>
              <a:t>/solving_problems.html</a:t>
            </a:r>
            <a:endParaRPr sz="1000" dirty="0"/>
          </a:p>
        </p:txBody>
      </p:sp>
      <p:pic>
        <p:nvPicPr>
          <p:cNvPr id="2" name="圖片 1">
            <a:extLst>
              <a:ext uri="{FF2B5EF4-FFF2-40B4-BE49-F238E27FC236}">
                <a16:creationId xmlns:a16="http://schemas.microsoft.com/office/drawing/2014/main" id="{4D0AC9E6-FB5B-4BE8-B748-6EAE38F4D18B}"/>
              </a:ext>
            </a:extLst>
          </p:cNvPr>
          <p:cNvPicPr>
            <a:picLocks noChangeAspect="1"/>
          </p:cNvPicPr>
          <p:nvPr/>
        </p:nvPicPr>
        <p:blipFill>
          <a:blip r:embed="rId4"/>
          <a:stretch>
            <a:fillRect/>
          </a:stretch>
        </p:blipFill>
        <p:spPr>
          <a:xfrm>
            <a:off x="-6590" y="1054804"/>
            <a:ext cx="6498830" cy="3721303"/>
          </a:xfrm>
          <a:prstGeom prst="rect">
            <a:avLst/>
          </a:prstGeom>
        </p:spPr>
      </p:pic>
      <p:sp>
        <p:nvSpPr>
          <p:cNvPr id="4" name="投影片編號版面配置區 3">
            <a:extLst>
              <a:ext uri="{FF2B5EF4-FFF2-40B4-BE49-F238E27FC236}">
                <a16:creationId xmlns:a16="http://schemas.microsoft.com/office/drawing/2014/main" id="{3D20C54A-D951-495B-870F-90F92BF803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25</a:t>
            </a:fld>
            <a:endParaRPr lang="zh-TW"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7FD407-BB05-7BB1-5B34-1F0C7EAB78F7}"/>
              </a:ext>
            </a:extLst>
          </p:cNvPr>
          <p:cNvSpPr>
            <a:spLocks noGrp="1"/>
          </p:cNvSpPr>
          <p:nvPr>
            <p:ph type="title"/>
          </p:nvPr>
        </p:nvSpPr>
        <p:spPr>
          <a:xfrm>
            <a:off x="429370" y="178905"/>
            <a:ext cx="8263890" cy="1075811"/>
          </a:xfrm>
        </p:spPr>
        <p:txBody>
          <a:bodyPr anchor="b">
            <a:normAutofit/>
          </a:bodyPr>
          <a:lstStyle/>
          <a:p>
            <a:r>
              <a:rPr lang="en-US" altLang="zh-TW" sz="3450" dirty="0"/>
              <a:t>Fujitsu Digital Annealer (DA)</a:t>
            </a:r>
            <a:endParaRPr lang="zh-TW" altLang="en-US" sz="3450" dirty="0"/>
          </a:p>
        </p:txBody>
      </p:sp>
      <p:sp>
        <p:nvSpPr>
          <p:cNvPr id="3" name="內容版面配置區 2">
            <a:extLst>
              <a:ext uri="{FF2B5EF4-FFF2-40B4-BE49-F238E27FC236}">
                <a16:creationId xmlns:a16="http://schemas.microsoft.com/office/drawing/2014/main" id="{90F4576C-251C-1357-DD45-8E6D562FC576}"/>
              </a:ext>
            </a:extLst>
          </p:cNvPr>
          <p:cNvSpPr>
            <a:spLocks noGrp="1"/>
          </p:cNvSpPr>
          <p:nvPr>
            <p:ph idx="1"/>
          </p:nvPr>
        </p:nvSpPr>
        <p:spPr>
          <a:xfrm>
            <a:off x="429370" y="1553487"/>
            <a:ext cx="5407905" cy="3089379"/>
          </a:xfrm>
        </p:spPr>
        <p:txBody>
          <a:bodyPr anchor="t">
            <a:normAutofit fontScale="85000" lnSpcReduction="10000"/>
          </a:bodyPr>
          <a:lstStyle/>
          <a:p>
            <a:r>
              <a:rPr lang="en-US" altLang="zh-TW" sz="1650" dirty="0"/>
              <a:t>Quantum-</a:t>
            </a:r>
            <a:r>
              <a:rPr lang="en-GB" altLang="zh-TW" sz="1650" dirty="0"/>
              <a:t>inspired (CMOS-based ASIC) architecture</a:t>
            </a:r>
          </a:p>
          <a:p>
            <a:endParaRPr lang="en-GB" altLang="zh-TW" sz="1650" dirty="0"/>
          </a:p>
          <a:p>
            <a:r>
              <a:rPr lang="en-GB" altLang="zh-TW" sz="1650" dirty="0"/>
              <a:t>Third Generation Digital Annealing Unit (DAU) technology </a:t>
            </a:r>
          </a:p>
          <a:p>
            <a:endParaRPr lang="en-US" altLang="zh-TW" sz="1650" dirty="0"/>
          </a:p>
          <a:p>
            <a:r>
              <a:rPr lang="en-US" altLang="zh-TW" sz="1650" dirty="0"/>
              <a:t>Features:</a:t>
            </a:r>
          </a:p>
          <a:p>
            <a:pPr lvl="1"/>
            <a:r>
              <a:rPr lang="en-US" altLang="zh-TW" sz="1650" dirty="0"/>
              <a:t>Up to 100,000 bits</a:t>
            </a:r>
          </a:p>
          <a:p>
            <a:pPr lvl="1"/>
            <a:r>
              <a:rPr lang="en-US" altLang="zh-TW" sz="1650" dirty="0"/>
              <a:t>Fully connectivity</a:t>
            </a:r>
          </a:p>
          <a:p>
            <a:pPr lvl="1"/>
            <a:r>
              <a:rPr lang="en-US" altLang="zh-TW" sz="1650" dirty="0"/>
              <a:t>Search: </a:t>
            </a:r>
            <a:r>
              <a:rPr lang="en-US" altLang="zh-TW" sz="1650" dirty="0">
                <a:solidFill>
                  <a:srgbClr val="FF0000"/>
                </a:solidFill>
              </a:rPr>
              <a:t>Markov Chain Monte Carlo (MCMC)</a:t>
            </a:r>
          </a:p>
          <a:p>
            <a:pPr lvl="1"/>
            <a:r>
              <a:rPr lang="en-US" altLang="zh-TW" sz="1650" dirty="0"/>
              <a:t>Special Functionalities:</a:t>
            </a:r>
          </a:p>
          <a:p>
            <a:pPr lvl="2"/>
            <a:r>
              <a:rPr lang="en-US" altLang="zh-TW" dirty="0"/>
              <a:t>Separated penalty terms</a:t>
            </a:r>
          </a:p>
          <a:p>
            <a:pPr lvl="2"/>
            <a:r>
              <a:rPr lang="en-US" altLang="zh-TW" dirty="0"/>
              <a:t>Direct one-way/two-way one-hot constraints</a:t>
            </a:r>
          </a:p>
          <a:p>
            <a:pPr lvl="2"/>
            <a:r>
              <a:rPr lang="en-US" altLang="zh-TW" dirty="0"/>
              <a:t>Direct linear inequality constraints</a:t>
            </a:r>
            <a:endParaRPr lang="zh-TW" altLang="en-US" dirty="0"/>
          </a:p>
        </p:txBody>
      </p:sp>
      <p:pic>
        <p:nvPicPr>
          <p:cNvPr id="5" name="圖片 4" descr="一張含有 文字 的圖片&#10;&#10;自動產生的描述">
            <a:extLst>
              <a:ext uri="{FF2B5EF4-FFF2-40B4-BE49-F238E27FC236}">
                <a16:creationId xmlns:a16="http://schemas.microsoft.com/office/drawing/2014/main" id="{2CB06DD7-6F35-F820-EE63-634E554A0EC6}"/>
              </a:ext>
            </a:extLst>
          </p:cNvPr>
          <p:cNvPicPr>
            <a:picLocks noChangeAspect="1"/>
          </p:cNvPicPr>
          <p:nvPr/>
        </p:nvPicPr>
        <p:blipFill rotWithShape="1">
          <a:blip r:embed="rId4"/>
          <a:srcRect l="15164" r="18453" b="-3"/>
          <a:stretch/>
        </p:blipFill>
        <p:spPr>
          <a:xfrm>
            <a:off x="5812567" y="1570482"/>
            <a:ext cx="2955798" cy="3072384"/>
          </a:xfrm>
          <a:prstGeom prst="rect">
            <a:avLst/>
          </a:prstGeom>
        </p:spPr>
      </p:pic>
      <p:sp>
        <p:nvSpPr>
          <p:cNvPr id="7" name="投影片編號版面配置區 6">
            <a:extLst>
              <a:ext uri="{FF2B5EF4-FFF2-40B4-BE49-F238E27FC236}">
                <a16:creationId xmlns:a16="http://schemas.microsoft.com/office/drawing/2014/main" id="{148BD8EB-7A86-4B86-AB95-85B1350B9051}"/>
              </a:ext>
            </a:extLst>
          </p:cNvPr>
          <p:cNvSpPr>
            <a:spLocks noGrp="1"/>
          </p:cNvSpPr>
          <p:nvPr>
            <p:ph type="sldNum" sz="quarter" idx="10"/>
          </p:nvPr>
        </p:nvSpPr>
        <p:spPr/>
        <p:txBody>
          <a:bodyPr/>
          <a:lstStyle/>
          <a:p>
            <a:fld id="{7A97B5DE-3CB1-4C6F-ACB5-6BC122C5FF78}" type="slidenum">
              <a:rPr lang="en-US" altLang="zh-TW" smtClean="0"/>
              <a:pPr/>
              <a:t>26</a:t>
            </a:fld>
            <a:endParaRPr lang="en-US" altLang="zh-TW"/>
          </a:p>
        </p:txBody>
      </p:sp>
    </p:spTree>
    <p:custDataLst>
      <p:tags r:id="rId1"/>
    </p:custDataLst>
    <p:extLst>
      <p:ext uri="{BB962C8B-B14F-4D97-AF65-F5344CB8AC3E}">
        <p14:creationId xmlns:p14="http://schemas.microsoft.com/office/powerpoint/2010/main" val="668152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DD24AF-6A0E-B962-1B93-48143266A8FE}"/>
              </a:ext>
            </a:extLst>
          </p:cNvPr>
          <p:cNvSpPr>
            <a:spLocks noGrp="1"/>
          </p:cNvSpPr>
          <p:nvPr>
            <p:ph type="title"/>
          </p:nvPr>
        </p:nvSpPr>
        <p:spPr/>
        <p:txBody>
          <a:bodyPr/>
          <a:lstStyle/>
          <a:p>
            <a:r>
              <a:rPr lang="en-US" altLang="zh-TW" sz="2800" dirty="0"/>
              <a:t>DA</a:t>
            </a:r>
            <a:r>
              <a:rPr lang="zh-TW" altLang="en-US" sz="2800" dirty="0"/>
              <a:t> </a:t>
            </a:r>
            <a:r>
              <a:rPr lang="en-US" altLang="zh-TW" sz="2800" dirty="0"/>
              <a:t>example:</a:t>
            </a:r>
            <a:br>
              <a:rPr lang="en-US" altLang="zh-TW" sz="2800" dirty="0"/>
            </a:br>
            <a:r>
              <a:rPr lang="en-US" altLang="zh-TW" sz="2800" dirty="0"/>
              <a:t>parallel one-bit inversion to find optimum rapidly</a:t>
            </a:r>
            <a:endParaRPr lang="zh-TW" altLang="en-US" sz="2800" dirty="0"/>
          </a:p>
        </p:txBody>
      </p:sp>
      <p:grpSp>
        <p:nvGrpSpPr>
          <p:cNvPr id="4" name="群組 3">
            <a:extLst>
              <a:ext uri="{FF2B5EF4-FFF2-40B4-BE49-F238E27FC236}">
                <a16:creationId xmlns:a16="http://schemas.microsoft.com/office/drawing/2014/main" id="{27A1FB73-4E92-8ECF-7747-73323E869541}"/>
              </a:ext>
            </a:extLst>
          </p:cNvPr>
          <p:cNvGrpSpPr/>
          <p:nvPr/>
        </p:nvGrpSpPr>
        <p:grpSpPr>
          <a:xfrm>
            <a:off x="1165861" y="1402280"/>
            <a:ext cx="6332219" cy="3439821"/>
            <a:chOff x="577108" y="533400"/>
            <a:chExt cx="10907376" cy="5118694"/>
          </a:xfrm>
        </p:grpSpPr>
        <p:grpSp>
          <p:nvGrpSpPr>
            <p:cNvPr id="5" name="群組 4">
              <a:extLst>
                <a:ext uri="{FF2B5EF4-FFF2-40B4-BE49-F238E27FC236}">
                  <a16:creationId xmlns:a16="http://schemas.microsoft.com/office/drawing/2014/main" id="{243A0249-B564-E57C-A034-D69326E43B39}"/>
                </a:ext>
              </a:extLst>
            </p:cNvPr>
            <p:cNvGrpSpPr/>
            <p:nvPr/>
          </p:nvGrpSpPr>
          <p:grpSpPr>
            <a:xfrm>
              <a:off x="577108" y="951181"/>
              <a:ext cx="2982576" cy="2982576"/>
              <a:chOff x="627908" y="1268681"/>
              <a:chExt cx="2982576" cy="2982576"/>
            </a:xfrm>
          </p:grpSpPr>
          <p:grpSp>
            <p:nvGrpSpPr>
              <p:cNvPr id="99" name="群組 98">
                <a:extLst>
                  <a:ext uri="{FF2B5EF4-FFF2-40B4-BE49-F238E27FC236}">
                    <a16:creationId xmlns:a16="http://schemas.microsoft.com/office/drawing/2014/main" id="{5909BD2B-063F-F2AC-A20B-17FF8310DB44}"/>
                  </a:ext>
                </a:extLst>
              </p:cNvPr>
              <p:cNvGrpSpPr/>
              <p:nvPr/>
            </p:nvGrpSpPr>
            <p:grpSpPr>
              <a:xfrm>
                <a:off x="691408" y="1332181"/>
                <a:ext cx="2802576" cy="2802576"/>
                <a:chOff x="2113808" y="2030681"/>
                <a:chExt cx="2802576" cy="2802576"/>
              </a:xfrm>
            </p:grpSpPr>
            <p:cxnSp>
              <p:nvCxnSpPr>
                <p:cNvPr id="108" name="直線接點 107">
                  <a:extLst>
                    <a:ext uri="{FF2B5EF4-FFF2-40B4-BE49-F238E27FC236}">
                      <a16:creationId xmlns:a16="http://schemas.microsoft.com/office/drawing/2014/main" id="{73794099-7215-F86C-D2A4-BDEDD43FB4E5}"/>
                    </a:ext>
                  </a:extLst>
                </p:cNvPr>
                <p:cNvCxnSpPr/>
                <p:nvPr>
                  <p:custDataLst>
                    <p:tags r:id="rId85"/>
                  </p:custDataLst>
                </p:nvPr>
              </p:nvCxnSpPr>
              <p:spPr>
                <a:xfrm flipH="1" flipV="1">
                  <a:off x="4505956"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9" name="直線接點 108">
                  <a:extLst>
                    <a:ext uri="{FF2B5EF4-FFF2-40B4-BE49-F238E27FC236}">
                      <a16:creationId xmlns:a16="http://schemas.microsoft.com/office/drawing/2014/main" id="{3124F4DA-2EF4-0570-16B8-57E4832FA4F8}"/>
                    </a:ext>
                  </a:extLst>
                </p:cNvPr>
                <p:cNvCxnSpPr/>
                <p:nvPr>
                  <p:custDataLst>
                    <p:tags r:id="rId86"/>
                  </p:custDataLst>
                </p:nvPr>
              </p:nvCxnSpPr>
              <p:spPr>
                <a:xfrm flipH="1" flipV="1">
                  <a:off x="351509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0" name="直線接點 109">
                  <a:extLst>
                    <a:ext uri="{FF2B5EF4-FFF2-40B4-BE49-F238E27FC236}">
                      <a16:creationId xmlns:a16="http://schemas.microsoft.com/office/drawing/2014/main" id="{48F4AEFD-12B3-6E11-4706-1F141D9E225B}"/>
                    </a:ext>
                  </a:extLst>
                </p:cNvPr>
                <p:cNvCxnSpPr/>
                <p:nvPr>
                  <p:custDataLst>
                    <p:tags r:id="rId87"/>
                  </p:custDataLst>
                </p:nvPr>
              </p:nvCxnSpPr>
              <p:spPr>
                <a:xfrm flipH="1">
                  <a:off x="252423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1" name="直線接點 110">
                  <a:extLst>
                    <a:ext uri="{FF2B5EF4-FFF2-40B4-BE49-F238E27FC236}">
                      <a16:creationId xmlns:a16="http://schemas.microsoft.com/office/drawing/2014/main" id="{60E4A04C-C58D-78FD-A055-637320DA9624}"/>
                    </a:ext>
                  </a:extLst>
                </p:cNvPr>
                <p:cNvCxnSpPr/>
                <p:nvPr>
                  <p:custDataLst>
                    <p:tags r:id="rId88"/>
                  </p:custDataLst>
                </p:nvPr>
              </p:nvCxnSpPr>
              <p:spPr>
                <a:xfrm flipH="1">
                  <a:off x="2113808"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2" name="直線接點 111">
                  <a:extLst>
                    <a:ext uri="{FF2B5EF4-FFF2-40B4-BE49-F238E27FC236}">
                      <a16:creationId xmlns:a16="http://schemas.microsoft.com/office/drawing/2014/main" id="{EFEA6866-AEC0-FE24-555D-C32443AE229C}"/>
                    </a:ext>
                  </a:extLst>
                </p:cNvPr>
                <p:cNvCxnSpPr/>
                <p:nvPr>
                  <p:custDataLst>
                    <p:tags r:id="rId89"/>
                  </p:custDataLst>
                </p:nvPr>
              </p:nvCxnSpPr>
              <p:spPr>
                <a:xfrm>
                  <a:off x="2113808" y="3431969"/>
                  <a:ext cx="410427"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3" name="直線接點 112">
                  <a:extLst>
                    <a:ext uri="{FF2B5EF4-FFF2-40B4-BE49-F238E27FC236}">
                      <a16:creationId xmlns:a16="http://schemas.microsoft.com/office/drawing/2014/main" id="{DDC7C089-994A-D063-199B-5D632E75488E}"/>
                    </a:ext>
                  </a:extLst>
                </p:cNvPr>
                <p:cNvCxnSpPr/>
                <p:nvPr>
                  <p:custDataLst>
                    <p:tags r:id="rId90"/>
                  </p:custDataLst>
                </p:nvPr>
              </p:nvCxnSpPr>
              <p:spPr>
                <a:xfrm>
                  <a:off x="2524235" y="4422829"/>
                  <a:ext cx="990861"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4" name="直線接點 113">
                  <a:extLst>
                    <a:ext uri="{FF2B5EF4-FFF2-40B4-BE49-F238E27FC236}">
                      <a16:creationId xmlns:a16="http://schemas.microsoft.com/office/drawing/2014/main" id="{4721890D-E24F-013E-2347-D5D555C25F7E}"/>
                    </a:ext>
                  </a:extLst>
                </p:cNvPr>
                <p:cNvCxnSpPr/>
                <p:nvPr>
                  <p:custDataLst>
                    <p:tags r:id="rId91"/>
                  </p:custDataLst>
                </p:nvPr>
              </p:nvCxnSpPr>
              <p:spPr>
                <a:xfrm flipV="1">
                  <a:off x="3515096" y="4422830"/>
                  <a:ext cx="990860" cy="410427"/>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5" name="直線接點 114">
                  <a:extLst>
                    <a:ext uri="{FF2B5EF4-FFF2-40B4-BE49-F238E27FC236}">
                      <a16:creationId xmlns:a16="http://schemas.microsoft.com/office/drawing/2014/main" id="{C20F58DC-93E5-D24B-DCDB-71B6C445E219}"/>
                    </a:ext>
                  </a:extLst>
                </p:cNvPr>
                <p:cNvCxnSpPr/>
                <p:nvPr>
                  <p:custDataLst>
                    <p:tags r:id="rId92"/>
                  </p:custDataLst>
                </p:nvPr>
              </p:nvCxnSpPr>
              <p:spPr>
                <a:xfrm flipV="1">
                  <a:off x="4505956" y="3431969"/>
                  <a:ext cx="41042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6" name="直線接點 115">
                  <a:extLst>
                    <a:ext uri="{FF2B5EF4-FFF2-40B4-BE49-F238E27FC236}">
                      <a16:creationId xmlns:a16="http://schemas.microsoft.com/office/drawing/2014/main" id="{8A074680-6260-030C-4BA9-E7F4DB52E64E}"/>
                    </a:ext>
                  </a:extLst>
                </p:cNvPr>
                <p:cNvCxnSpPr/>
                <p:nvPr>
                  <p:custDataLst>
                    <p:tags r:id="rId93"/>
                  </p:custDataLst>
                </p:nvPr>
              </p:nvCxnSpPr>
              <p:spPr>
                <a:xfrm flipH="1" flipV="1">
                  <a:off x="3515096"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 name="直線接點 116">
                  <a:extLst>
                    <a:ext uri="{FF2B5EF4-FFF2-40B4-BE49-F238E27FC236}">
                      <a16:creationId xmlns:a16="http://schemas.microsoft.com/office/drawing/2014/main" id="{E43B070F-9611-D63B-7062-1973455FFAA8}"/>
                    </a:ext>
                  </a:extLst>
                </p:cNvPr>
                <p:cNvCxnSpPr/>
                <p:nvPr>
                  <p:custDataLst>
                    <p:tags r:id="rId94"/>
                  </p:custDataLst>
                </p:nvPr>
              </p:nvCxnSpPr>
              <p:spPr>
                <a:xfrm flipH="1">
                  <a:off x="2113808"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8" name="直線接點 117">
                  <a:extLst>
                    <a:ext uri="{FF2B5EF4-FFF2-40B4-BE49-F238E27FC236}">
                      <a16:creationId xmlns:a16="http://schemas.microsoft.com/office/drawing/2014/main" id="{B66EE1FE-B388-7525-4811-881A031CC78C}"/>
                    </a:ext>
                  </a:extLst>
                </p:cNvPr>
                <p:cNvCxnSpPr/>
                <p:nvPr>
                  <p:custDataLst>
                    <p:tags r:id="rId95"/>
                  </p:custDataLst>
                </p:nvPr>
              </p:nvCxnSpPr>
              <p:spPr>
                <a:xfrm>
                  <a:off x="2113808"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9" name="直線接點 118">
                  <a:extLst>
                    <a:ext uri="{FF2B5EF4-FFF2-40B4-BE49-F238E27FC236}">
                      <a16:creationId xmlns:a16="http://schemas.microsoft.com/office/drawing/2014/main" id="{8C687401-6516-8118-0835-0319C4A95CC5}"/>
                    </a:ext>
                  </a:extLst>
                </p:cNvPr>
                <p:cNvCxnSpPr/>
                <p:nvPr>
                  <p:custDataLst>
                    <p:tags r:id="rId96"/>
                  </p:custDataLst>
                </p:nvPr>
              </p:nvCxnSpPr>
              <p:spPr>
                <a:xfrm flipV="1">
                  <a:off x="3515096"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0" name="直線接點 119">
                  <a:extLst>
                    <a:ext uri="{FF2B5EF4-FFF2-40B4-BE49-F238E27FC236}">
                      <a16:creationId xmlns:a16="http://schemas.microsoft.com/office/drawing/2014/main" id="{81A0B73A-E7FD-3988-0556-1F489DA1E3B7}"/>
                    </a:ext>
                  </a:extLst>
                </p:cNvPr>
                <p:cNvCxnSpPr/>
                <p:nvPr>
                  <p:custDataLst>
                    <p:tags r:id="rId97"/>
                  </p:custDataLst>
                </p:nvPr>
              </p:nvCxnSpPr>
              <p:spPr>
                <a:xfrm flipH="1">
                  <a:off x="2524236" y="2441109"/>
                  <a:ext cx="198172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直線接點 120">
                  <a:extLst>
                    <a:ext uri="{FF2B5EF4-FFF2-40B4-BE49-F238E27FC236}">
                      <a16:creationId xmlns:a16="http://schemas.microsoft.com/office/drawing/2014/main" id="{4118B11B-3BD0-7EE5-5F4F-46ABECF5EE7C}"/>
                    </a:ext>
                  </a:extLst>
                </p:cNvPr>
                <p:cNvCxnSpPr/>
                <p:nvPr>
                  <p:custDataLst>
                    <p:tags r:id="rId98"/>
                  </p:custDataLst>
                </p:nvPr>
              </p:nvCxnSpPr>
              <p:spPr>
                <a:xfrm flipH="1">
                  <a:off x="2524235" y="2441109"/>
                  <a:ext cx="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2" name="直線接點 121">
                  <a:extLst>
                    <a:ext uri="{FF2B5EF4-FFF2-40B4-BE49-F238E27FC236}">
                      <a16:creationId xmlns:a16="http://schemas.microsoft.com/office/drawing/2014/main" id="{41F6F404-F263-68BA-A233-BE65208741B2}"/>
                    </a:ext>
                  </a:extLst>
                </p:cNvPr>
                <p:cNvCxnSpPr/>
                <p:nvPr>
                  <p:custDataLst>
                    <p:tags r:id="rId99"/>
                  </p:custDataLst>
                </p:nvPr>
              </p:nvCxnSpPr>
              <p:spPr>
                <a:xfrm>
                  <a:off x="2524235" y="4422829"/>
                  <a:ext cx="1981721" cy="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3" name="直線接點 122">
                  <a:extLst>
                    <a:ext uri="{FF2B5EF4-FFF2-40B4-BE49-F238E27FC236}">
                      <a16:creationId xmlns:a16="http://schemas.microsoft.com/office/drawing/2014/main" id="{13CAC25E-51BF-357A-DFCC-45ED8794E263}"/>
                    </a:ext>
                  </a:extLst>
                </p:cNvPr>
                <p:cNvCxnSpPr/>
                <p:nvPr>
                  <p:custDataLst>
                    <p:tags r:id="rId100"/>
                  </p:custDataLst>
                </p:nvPr>
              </p:nvCxnSpPr>
              <p:spPr>
                <a:xfrm flipV="1">
                  <a:off x="4505956" y="2441109"/>
                  <a:ext cx="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4" name="直線接點 123">
                  <a:extLst>
                    <a:ext uri="{FF2B5EF4-FFF2-40B4-BE49-F238E27FC236}">
                      <a16:creationId xmlns:a16="http://schemas.microsoft.com/office/drawing/2014/main" id="{E8A6AE25-EC94-A18B-0792-9B65037C3317}"/>
                    </a:ext>
                  </a:extLst>
                </p:cNvPr>
                <p:cNvCxnSpPr/>
                <p:nvPr>
                  <p:custDataLst>
                    <p:tags r:id="rId101"/>
                  </p:custDataLst>
                </p:nvPr>
              </p:nvCxnSpPr>
              <p:spPr>
                <a:xfrm flipH="1" flipV="1">
                  <a:off x="2524236"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5" name="直線接點 124">
                  <a:extLst>
                    <a:ext uri="{FF2B5EF4-FFF2-40B4-BE49-F238E27FC236}">
                      <a16:creationId xmlns:a16="http://schemas.microsoft.com/office/drawing/2014/main" id="{B35A9B5B-7CCE-0312-0B80-30334BDB8C1B}"/>
                    </a:ext>
                  </a:extLst>
                </p:cNvPr>
                <p:cNvCxnSpPr/>
                <p:nvPr>
                  <p:custDataLst>
                    <p:tags r:id="rId102"/>
                  </p:custDataLst>
                </p:nvPr>
              </p:nvCxnSpPr>
              <p:spPr>
                <a:xfrm>
                  <a:off x="252423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6" name="直線接點 125">
                  <a:extLst>
                    <a:ext uri="{FF2B5EF4-FFF2-40B4-BE49-F238E27FC236}">
                      <a16:creationId xmlns:a16="http://schemas.microsoft.com/office/drawing/2014/main" id="{BA0AEAC7-B18E-3D35-850C-B86A57BC3C5D}"/>
                    </a:ext>
                  </a:extLst>
                </p:cNvPr>
                <p:cNvCxnSpPr/>
                <p:nvPr>
                  <p:custDataLst>
                    <p:tags r:id="rId103"/>
                  </p:custDataLst>
                </p:nvPr>
              </p:nvCxnSpPr>
              <p:spPr>
                <a:xfrm flipV="1">
                  <a:off x="351509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7" name="直線接點 126">
                  <a:extLst>
                    <a:ext uri="{FF2B5EF4-FFF2-40B4-BE49-F238E27FC236}">
                      <a16:creationId xmlns:a16="http://schemas.microsoft.com/office/drawing/2014/main" id="{17C72DDC-BE0B-06DC-F314-B7923DCFEE36}"/>
                    </a:ext>
                  </a:extLst>
                </p:cNvPr>
                <p:cNvCxnSpPr/>
                <p:nvPr>
                  <p:custDataLst>
                    <p:tags r:id="rId104"/>
                  </p:custDataLst>
                </p:nvPr>
              </p:nvCxnSpPr>
              <p:spPr>
                <a:xfrm flipH="1">
                  <a:off x="2113808"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8" name="直線接點 127">
                  <a:extLst>
                    <a:ext uri="{FF2B5EF4-FFF2-40B4-BE49-F238E27FC236}">
                      <a16:creationId xmlns:a16="http://schemas.microsoft.com/office/drawing/2014/main" id="{3F0B75E1-1094-95D2-0E26-87D1A0F1E5AA}"/>
                    </a:ext>
                  </a:extLst>
                </p:cNvPr>
                <p:cNvCxnSpPr/>
                <p:nvPr>
                  <p:custDataLst>
                    <p:tags r:id="rId105"/>
                  </p:custDataLst>
                </p:nvPr>
              </p:nvCxnSpPr>
              <p:spPr>
                <a:xfrm>
                  <a:off x="2113808" y="3431969"/>
                  <a:ext cx="239214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9" name="直線接點 128">
                  <a:extLst>
                    <a:ext uri="{FF2B5EF4-FFF2-40B4-BE49-F238E27FC236}">
                      <a16:creationId xmlns:a16="http://schemas.microsoft.com/office/drawing/2014/main" id="{45EB7314-93FA-AC9F-6936-65D958F382C5}"/>
                    </a:ext>
                  </a:extLst>
                </p:cNvPr>
                <p:cNvCxnSpPr/>
                <p:nvPr>
                  <p:custDataLst>
                    <p:tags r:id="rId106"/>
                  </p:custDataLst>
                </p:nvPr>
              </p:nvCxnSpPr>
              <p:spPr>
                <a:xfrm flipH="1" flipV="1">
                  <a:off x="3515096" y="2030681"/>
                  <a:ext cx="990860" cy="239214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0" name="直線接點 129">
                  <a:extLst>
                    <a:ext uri="{FF2B5EF4-FFF2-40B4-BE49-F238E27FC236}">
                      <a16:creationId xmlns:a16="http://schemas.microsoft.com/office/drawing/2014/main" id="{972FC15D-3E6C-835D-59C8-CF83E73EDD1B}"/>
                    </a:ext>
                  </a:extLst>
                </p:cNvPr>
                <p:cNvCxnSpPr/>
                <p:nvPr>
                  <p:custDataLst>
                    <p:tags r:id="rId107"/>
                  </p:custDataLst>
                </p:nvPr>
              </p:nvCxnSpPr>
              <p:spPr>
                <a:xfrm flipH="1">
                  <a:off x="2524235" y="2030681"/>
                  <a:ext cx="990861"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1" name="直線接點 130">
                  <a:extLst>
                    <a:ext uri="{FF2B5EF4-FFF2-40B4-BE49-F238E27FC236}">
                      <a16:creationId xmlns:a16="http://schemas.microsoft.com/office/drawing/2014/main" id="{3E70188F-CB14-43DB-CC1D-79E22FDABBF0}"/>
                    </a:ext>
                  </a:extLst>
                </p:cNvPr>
                <p:cNvCxnSpPr/>
                <p:nvPr>
                  <p:custDataLst>
                    <p:tags r:id="rId108"/>
                  </p:custDataLst>
                </p:nvPr>
              </p:nvCxnSpPr>
              <p:spPr>
                <a:xfrm flipV="1">
                  <a:off x="2524235" y="3431969"/>
                  <a:ext cx="2392149"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2" name="直線接點 131">
                  <a:extLst>
                    <a:ext uri="{FF2B5EF4-FFF2-40B4-BE49-F238E27FC236}">
                      <a16:creationId xmlns:a16="http://schemas.microsoft.com/office/drawing/2014/main" id="{EDA7E7E0-6B29-40E7-A752-2B29268DD6A4}"/>
                    </a:ext>
                  </a:extLst>
                </p:cNvPr>
                <p:cNvCxnSpPr/>
                <p:nvPr>
                  <p:custDataLst>
                    <p:tags r:id="rId109"/>
                  </p:custDataLst>
                </p:nvPr>
              </p:nvCxnSpPr>
              <p:spPr>
                <a:xfrm flipH="1">
                  <a:off x="2113808" y="3431969"/>
                  <a:ext cx="2802576"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3" name="直線接點 132">
                  <a:extLst>
                    <a:ext uri="{FF2B5EF4-FFF2-40B4-BE49-F238E27FC236}">
                      <a16:creationId xmlns:a16="http://schemas.microsoft.com/office/drawing/2014/main" id="{50FBD147-1084-BFF3-16C4-B94C310ABD62}"/>
                    </a:ext>
                  </a:extLst>
                </p:cNvPr>
                <p:cNvCxnSpPr/>
                <p:nvPr>
                  <p:custDataLst>
                    <p:tags r:id="rId110"/>
                  </p:custDataLst>
                </p:nvPr>
              </p:nvCxnSpPr>
              <p:spPr>
                <a:xfrm flipH="1">
                  <a:off x="2524235" y="2441109"/>
                  <a:ext cx="198172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4" name="直線接點 133">
                  <a:extLst>
                    <a:ext uri="{FF2B5EF4-FFF2-40B4-BE49-F238E27FC236}">
                      <a16:creationId xmlns:a16="http://schemas.microsoft.com/office/drawing/2014/main" id="{5869B855-007A-9AEF-2D03-B7D2F0B40E57}"/>
                    </a:ext>
                  </a:extLst>
                </p:cNvPr>
                <p:cNvCxnSpPr/>
                <p:nvPr>
                  <p:custDataLst>
                    <p:tags r:id="rId111"/>
                  </p:custDataLst>
                </p:nvPr>
              </p:nvCxnSpPr>
              <p:spPr>
                <a:xfrm>
                  <a:off x="3515096" y="2030681"/>
                  <a:ext cx="0" cy="2802576"/>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5" name="直線接點 134">
                  <a:extLst>
                    <a:ext uri="{FF2B5EF4-FFF2-40B4-BE49-F238E27FC236}">
                      <a16:creationId xmlns:a16="http://schemas.microsoft.com/office/drawing/2014/main" id="{1133F126-8A4A-B787-5D39-BC473C5FBFFF}"/>
                    </a:ext>
                  </a:extLst>
                </p:cNvPr>
                <p:cNvCxnSpPr/>
                <p:nvPr>
                  <p:custDataLst>
                    <p:tags r:id="rId112"/>
                  </p:custDataLst>
                </p:nvPr>
              </p:nvCxnSpPr>
              <p:spPr>
                <a:xfrm>
                  <a:off x="2524236" y="2441109"/>
                  <a:ext cx="198172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100" name="橢圓 99">
                <a:extLst>
                  <a:ext uri="{FF2B5EF4-FFF2-40B4-BE49-F238E27FC236}">
                    <a16:creationId xmlns:a16="http://schemas.microsoft.com/office/drawing/2014/main" id="{8F7C496E-9CC1-AC90-D6C6-DB50AF8DF216}"/>
                  </a:ext>
                </a:extLst>
              </p:cNvPr>
              <p:cNvSpPr/>
              <p:nvPr>
                <p:custDataLst>
                  <p:tags r:id="rId77"/>
                </p:custDataLst>
              </p:nvPr>
            </p:nvSpPr>
            <p:spPr>
              <a:xfrm>
                <a:off x="3430484" y="26699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1" name="橢圓 100">
                <a:extLst>
                  <a:ext uri="{FF2B5EF4-FFF2-40B4-BE49-F238E27FC236}">
                    <a16:creationId xmlns:a16="http://schemas.microsoft.com/office/drawing/2014/main" id="{3CBD1147-2108-40C8-FE6D-8EA7112EDDB5}"/>
                  </a:ext>
                </a:extLst>
              </p:cNvPr>
              <p:cNvSpPr/>
              <p:nvPr>
                <p:custDataLst>
                  <p:tags r:id="rId78"/>
                </p:custDataLst>
              </p:nvPr>
            </p:nvSpPr>
            <p:spPr>
              <a:xfrm>
                <a:off x="3020056" y="167910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2" name="橢圓 101">
                <a:extLst>
                  <a:ext uri="{FF2B5EF4-FFF2-40B4-BE49-F238E27FC236}">
                    <a16:creationId xmlns:a16="http://schemas.microsoft.com/office/drawing/2014/main" id="{85DE4ADB-4ED5-BC72-B57E-D6B996D9F93A}"/>
                  </a:ext>
                </a:extLst>
              </p:cNvPr>
              <p:cNvSpPr/>
              <p:nvPr>
                <p:custDataLst>
                  <p:tags r:id="rId79"/>
                </p:custDataLst>
              </p:nvPr>
            </p:nvSpPr>
            <p:spPr>
              <a:xfrm>
                <a:off x="2029196" y="1268681"/>
                <a:ext cx="180000" cy="180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3" name="橢圓 102">
                <a:extLst>
                  <a:ext uri="{FF2B5EF4-FFF2-40B4-BE49-F238E27FC236}">
                    <a16:creationId xmlns:a16="http://schemas.microsoft.com/office/drawing/2014/main" id="{A30EA600-75B3-2469-C9C7-2DEFF0E4AA29}"/>
                  </a:ext>
                </a:extLst>
              </p:cNvPr>
              <p:cNvSpPr/>
              <p:nvPr>
                <p:custDataLst>
                  <p:tags r:id="rId80"/>
                </p:custDataLst>
              </p:nvPr>
            </p:nvSpPr>
            <p:spPr>
              <a:xfrm>
                <a:off x="1038336" y="167910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4" name="橢圓 103">
                <a:extLst>
                  <a:ext uri="{FF2B5EF4-FFF2-40B4-BE49-F238E27FC236}">
                    <a16:creationId xmlns:a16="http://schemas.microsoft.com/office/drawing/2014/main" id="{7E1797DD-708F-0816-ED41-C0066E7CC8CA}"/>
                  </a:ext>
                </a:extLst>
              </p:cNvPr>
              <p:cNvSpPr/>
              <p:nvPr>
                <p:custDataLst>
                  <p:tags r:id="rId81"/>
                </p:custDataLst>
              </p:nvPr>
            </p:nvSpPr>
            <p:spPr>
              <a:xfrm>
                <a:off x="627908" y="26699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5" name="橢圓 104">
                <a:extLst>
                  <a:ext uri="{FF2B5EF4-FFF2-40B4-BE49-F238E27FC236}">
                    <a16:creationId xmlns:a16="http://schemas.microsoft.com/office/drawing/2014/main" id="{1B8A6351-FB27-3DF9-69D7-57D6DD4F6719}"/>
                  </a:ext>
                </a:extLst>
              </p:cNvPr>
              <p:cNvSpPr/>
              <p:nvPr>
                <p:custDataLst>
                  <p:tags r:id="rId82"/>
                </p:custDataLst>
              </p:nvPr>
            </p:nvSpPr>
            <p:spPr>
              <a:xfrm>
                <a:off x="1038335" y="366082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6" name="橢圓 105">
                <a:extLst>
                  <a:ext uri="{FF2B5EF4-FFF2-40B4-BE49-F238E27FC236}">
                    <a16:creationId xmlns:a16="http://schemas.microsoft.com/office/drawing/2014/main" id="{73779D12-16A1-DC23-C427-50A2F34AA8D1}"/>
                  </a:ext>
                </a:extLst>
              </p:cNvPr>
              <p:cNvSpPr/>
              <p:nvPr>
                <p:custDataLst>
                  <p:tags r:id="rId83"/>
                </p:custDataLst>
              </p:nvPr>
            </p:nvSpPr>
            <p:spPr>
              <a:xfrm>
                <a:off x="2029196" y="4071257"/>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7" name="橢圓 106">
                <a:extLst>
                  <a:ext uri="{FF2B5EF4-FFF2-40B4-BE49-F238E27FC236}">
                    <a16:creationId xmlns:a16="http://schemas.microsoft.com/office/drawing/2014/main" id="{350A50FF-A822-FC7F-27FF-4B6E840818BF}"/>
                  </a:ext>
                </a:extLst>
              </p:cNvPr>
              <p:cNvSpPr/>
              <p:nvPr>
                <p:custDataLst>
                  <p:tags r:id="rId84"/>
                </p:custDataLst>
              </p:nvPr>
            </p:nvSpPr>
            <p:spPr>
              <a:xfrm>
                <a:off x="3020056" y="3660830"/>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grpSp>
        <p:grpSp>
          <p:nvGrpSpPr>
            <p:cNvPr id="6" name="群組 5">
              <a:extLst>
                <a:ext uri="{FF2B5EF4-FFF2-40B4-BE49-F238E27FC236}">
                  <a16:creationId xmlns:a16="http://schemas.microsoft.com/office/drawing/2014/main" id="{4AAECDDB-CF21-BBBF-CC77-676F087281B5}"/>
                </a:ext>
              </a:extLst>
            </p:cNvPr>
            <p:cNvGrpSpPr/>
            <p:nvPr/>
          </p:nvGrpSpPr>
          <p:grpSpPr>
            <a:xfrm>
              <a:off x="3828308" y="951181"/>
              <a:ext cx="2982576" cy="2982576"/>
              <a:chOff x="3879108" y="1294081"/>
              <a:chExt cx="2982576" cy="2982576"/>
            </a:xfrm>
          </p:grpSpPr>
          <p:grpSp>
            <p:nvGrpSpPr>
              <p:cNvPr id="62" name="群組 61">
                <a:extLst>
                  <a:ext uri="{FF2B5EF4-FFF2-40B4-BE49-F238E27FC236}">
                    <a16:creationId xmlns:a16="http://schemas.microsoft.com/office/drawing/2014/main" id="{DD4DA93C-1B4A-3C44-3D22-8A172A9EB4B3}"/>
                  </a:ext>
                </a:extLst>
              </p:cNvPr>
              <p:cNvGrpSpPr/>
              <p:nvPr/>
            </p:nvGrpSpPr>
            <p:grpSpPr>
              <a:xfrm>
                <a:off x="3942608" y="1357581"/>
                <a:ext cx="2802576" cy="2802576"/>
                <a:chOff x="2113808" y="2030681"/>
                <a:chExt cx="2802576" cy="2802576"/>
              </a:xfrm>
            </p:grpSpPr>
            <p:cxnSp>
              <p:nvCxnSpPr>
                <p:cNvPr id="71" name="直線接點 70">
                  <a:extLst>
                    <a:ext uri="{FF2B5EF4-FFF2-40B4-BE49-F238E27FC236}">
                      <a16:creationId xmlns:a16="http://schemas.microsoft.com/office/drawing/2014/main" id="{7D53FBD4-EE39-5160-1113-DA3078B01AAA}"/>
                    </a:ext>
                  </a:extLst>
                </p:cNvPr>
                <p:cNvCxnSpPr/>
                <p:nvPr>
                  <p:custDataLst>
                    <p:tags r:id="rId49"/>
                  </p:custDataLst>
                </p:nvPr>
              </p:nvCxnSpPr>
              <p:spPr>
                <a:xfrm flipH="1" flipV="1">
                  <a:off x="4505956"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直線接點 71">
                  <a:extLst>
                    <a:ext uri="{FF2B5EF4-FFF2-40B4-BE49-F238E27FC236}">
                      <a16:creationId xmlns:a16="http://schemas.microsoft.com/office/drawing/2014/main" id="{E31241BC-0DD9-5997-3CBF-BA643C496968}"/>
                    </a:ext>
                  </a:extLst>
                </p:cNvPr>
                <p:cNvCxnSpPr/>
                <p:nvPr>
                  <p:custDataLst>
                    <p:tags r:id="rId50"/>
                  </p:custDataLst>
                </p:nvPr>
              </p:nvCxnSpPr>
              <p:spPr>
                <a:xfrm flipH="1" flipV="1">
                  <a:off x="351509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直線接點 72">
                  <a:extLst>
                    <a:ext uri="{FF2B5EF4-FFF2-40B4-BE49-F238E27FC236}">
                      <a16:creationId xmlns:a16="http://schemas.microsoft.com/office/drawing/2014/main" id="{D63EDE06-73AF-0AEF-4D4D-E5025DA80887}"/>
                    </a:ext>
                  </a:extLst>
                </p:cNvPr>
                <p:cNvCxnSpPr/>
                <p:nvPr>
                  <p:custDataLst>
                    <p:tags r:id="rId51"/>
                  </p:custDataLst>
                </p:nvPr>
              </p:nvCxnSpPr>
              <p:spPr>
                <a:xfrm flipH="1">
                  <a:off x="252423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直線接點 73">
                  <a:extLst>
                    <a:ext uri="{FF2B5EF4-FFF2-40B4-BE49-F238E27FC236}">
                      <a16:creationId xmlns:a16="http://schemas.microsoft.com/office/drawing/2014/main" id="{1BFD2F94-E377-48B3-F01B-A17ED59815C4}"/>
                    </a:ext>
                  </a:extLst>
                </p:cNvPr>
                <p:cNvCxnSpPr/>
                <p:nvPr>
                  <p:custDataLst>
                    <p:tags r:id="rId52"/>
                  </p:custDataLst>
                </p:nvPr>
              </p:nvCxnSpPr>
              <p:spPr>
                <a:xfrm flipH="1">
                  <a:off x="2113808"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直線接點 74">
                  <a:extLst>
                    <a:ext uri="{FF2B5EF4-FFF2-40B4-BE49-F238E27FC236}">
                      <a16:creationId xmlns:a16="http://schemas.microsoft.com/office/drawing/2014/main" id="{7069E70A-2C5F-BC12-79C5-3C98DA34CEE3}"/>
                    </a:ext>
                  </a:extLst>
                </p:cNvPr>
                <p:cNvCxnSpPr/>
                <p:nvPr>
                  <p:custDataLst>
                    <p:tags r:id="rId53"/>
                  </p:custDataLst>
                </p:nvPr>
              </p:nvCxnSpPr>
              <p:spPr>
                <a:xfrm>
                  <a:off x="2113808" y="3431969"/>
                  <a:ext cx="410427"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直線接點 75">
                  <a:extLst>
                    <a:ext uri="{FF2B5EF4-FFF2-40B4-BE49-F238E27FC236}">
                      <a16:creationId xmlns:a16="http://schemas.microsoft.com/office/drawing/2014/main" id="{0E211E0F-32BA-2C63-B179-81D32DB7E1BD}"/>
                    </a:ext>
                  </a:extLst>
                </p:cNvPr>
                <p:cNvCxnSpPr/>
                <p:nvPr>
                  <p:custDataLst>
                    <p:tags r:id="rId54"/>
                  </p:custDataLst>
                </p:nvPr>
              </p:nvCxnSpPr>
              <p:spPr>
                <a:xfrm>
                  <a:off x="2524235" y="4422829"/>
                  <a:ext cx="990861"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直線接點 76">
                  <a:extLst>
                    <a:ext uri="{FF2B5EF4-FFF2-40B4-BE49-F238E27FC236}">
                      <a16:creationId xmlns:a16="http://schemas.microsoft.com/office/drawing/2014/main" id="{957F0270-711E-C44B-6EA1-7D3B5257C82C}"/>
                    </a:ext>
                  </a:extLst>
                </p:cNvPr>
                <p:cNvCxnSpPr/>
                <p:nvPr>
                  <p:custDataLst>
                    <p:tags r:id="rId55"/>
                  </p:custDataLst>
                </p:nvPr>
              </p:nvCxnSpPr>
              <p:spPr>
                <a:xfrm flipV="1">
                  <a:off x="3515096" y="4422830"/>
                  <a:ext cx="990860" cy="410427"/>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直線接點 77">
                  <a:extLst>
                    <a:ext uri="{FF2B5EF4-FFF2-40B4-BE49-F238E27FC236}">
                      <a16:creationId xmlns:a16="http://schemas.microsoft.com/office/drawing/2014/main" id="{AF597310-BB57-9D1A-7CA1-62E9E6B73526}"/>
                    </a:ext>
                  </a:extLst>
                </p:cNvPr>
                <p:cNvCxnSpPr/>
                <p:nvPr>
                  <p:custDataLst>
                    <p:tags r:id="rId56"/>
                  </p:custDataLst>
                </p:nvPr>
              </p:nvCxnSpPr>
              <p:spPr>
                <a:xfrm flipV="1">
                  <a:off x="4505956" y="3431969"/>
                  <a:ext cx="41042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9" name="直線接點 78">
                  <a:extLst>
                    <a:ext uri="{FF2B5EF4-FFF2-40B4-BE49-F238E27FC236}">
                      <a16:creationId xmlns:a16="http://schemas.microsoft.com/office/drawing/2014/main" id="{D5BAB2A5-CC6D-98CE-72B3-24496FC792F5}"/>
                    </a:ext>
                  </a:extLst>
                </p:cNvPr>
                <p:cNvCxnSpPr/>
                <p:nvPr>
                  <p:custDataLst>
                    <p:tags r:id="rId57"/>
                  </p:custDataLst>
                </p:nvPr>
              </p:nvCxnSpPr>
              <p:spPr>
                <a:xfrm flipH="1" flipV="1">
                  <a:off x="3515096"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直線接點 79">
                  <a:extLst>
                    <a:ext uri="{FF2B5EF4-FFF2-40B4-BE49-F238E27FC236}">
                      <a16:creationId xmlns:a16="http://schemas.microsoft.com/office/drawing/2014/main" id="{814BEE92-AB47-EE5F-3290-CF7FC34F8D1A}"/>
                    </a:ext>
                  </a:extLst>
                </p:cNvPr>
                <p:cNvCxnSpPr/>
                <p:nvPr>
                  <p:custDataLst>
                    <p:tags r:id="rId58"/>
                  </p:custDataLst>
                </p:nvPr>
              </p:nvCxnSpPr>
              <p:spPr>
                <a:xfrm flipH="1">
                  <a:off x="2113808"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直線接點 80">
                  <a:extLst>
                    <a:ext uri="{FF2B5EF4-FFF2-40B4-BE49-F238E27FC236}">
                      <a16:creationId xmlns:a16="http://schemas.microsoft.com/office/drawing/2014/main" id="{513CC3F0-BCBE-3B47-0BF3-D1624740291B}"/>
                    </a:ext>
                  </a:extLst>
                </p:cNvPr>
                <p:cNvCxnSpPr/>
                <p:nvPr>
                  <p:custDataLst>
                    <p:tags r:id="rId59"/>
                  </p:custDataLst>
                </p:nvPr>
              </p:nvCxnSpPr>
              <p:spPr>
                <a:xfrm>
                  <a:off x="2113808"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直線接點 81">
                  <a:extLst>
                    <a:ext uri="{FF2B5EF4-FFF2-40B4-BE49-F238E27FC236}">
                      <a16:creationId xmlns:a16="http://schemas.microsoft.com/office/drawing/2014/main" id="{6F2FCC13-03F5-FF16-C4C5-2066BDCA777F}"/>
                    </a:ext>
                  </a:extLst>
                </p:cNvPr>
                <p:cNvCxnSpPr/>
                <p:nvPr>
                  <p:custDataLst>
                    <p:tags r:id="rId60"/>
                  </p:custDataLst>
                </p:nvPr>
              </p:nvCxnSpPr>
              <p:spPr>
                <a:xfrm flipV="1">
                  <a:off x="3515096"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3" name="直線接點 82">
                  <a:extLst>
                    <a:ext uri="{FF2B5EF4-FFF2-40B4-BE49-F238E27FC236}">
                      <a16:creationId xmlns:a16="http://schemas.microsoft.com/office/drawing/2014/main" id="{8BF63E49-5F32-9F92-E189-D5DFE28ACC01}"/>
                    </a:ext>
                  </a:extLst>
                </p:cNvPr>
                <p:cNvCxnSpPr/>
                <p:nvPr>
                  <p:custDataLst>
                    <p:tags r:id="rId61"/>
                  </p:custDataLst>
                </p:nvPr>
              </p:nvCxnSpPr>
              <p:spPr>
                <a:xfrm flipH="1">
                  <a:off x="2524236" y="2441109"/>
                  <a:ext cx="198172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直線接點 83">
                  <a:extLst>
                    <a:ext uri="{FF2B5EF4-FFF2-40B4-BE49-F238E27FC236}">
                      <a16:creationId xmlns:a16="http://schemas.microsoft.com/office/drawing/2014/main" id="{0DF0B4D9-937E-60C9-9501-0C32BC44C7A4}"/>
                    </a:ext>
                  </a:extLst>
                </p:cNvPr>
                <p:cNvCxnSpPr/>
                <p:nvPr>
                  <p:custDataLst>
                    <p:tags r:id="rId62"/>
                  </p:custDataLst>
                </p:nvPr>
              </p:nvCxnSpPr>
              <p:spPr>
                <a:xfrm flipH="1">
                  <a:off x="2524235" y="2441109"/>
                  <a:ext cx="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直線接點 84">
                  <a:extLst>
                    <a:ext uri="{FF2B5EF4-FFF2-40B4-BE49-F238E27FC236}">
                      <a16:creationId xmlns:a16="http://schemas.microsoft.com/office/drawing/2014/main" id="{084F2835-E575-0517-28FE-A3D2EE4C5678}"/>
                    </a:ext>
                  </a:extLst>
                </p:cNvPr>
                <p:cNvCxnSpPr/>
                <p:nvPr>
                  <p:custDataLst>
                    <p:tags r:id="rId63"/>
                  </p:custDataLst>
                </p:nvPr>
              </p:nvCxnSpPr>
              <p:spPr>
                <a:xfrm>
                  <a:off x="2524235" y="4422829"/>
                  <a:ext cx="1981721" cy="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直線接點 85">
                  <a:extLst>
                    <a:ext uri="{FF2B5EF4-FFF2-40B4-BE49-F238E27FC236}">
                      <a16:creationId xmlns:a16="http://schemas.microsoft.com/office/drawing/2014/main" id="{8175600D-61AB-833B-5ED3-518099191F00}"/>
                    </a:ext>
                  </a:extLst>
                </p:cNvPr>
                <p:cNvCxnSpPr/>
                <p:nvPr>
                  <p:custDataLst>
                    <p:tags r:id="rId64"/>
                  </p:custDataLst>
                </p:nvPr>
              </p:nvCxnSpPr>
              <p:spPr>
                <a:xfrm flipV="1">
                  <a:off x="4505956" y="2441109"/>
                  <a:ext cx="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7" name="直線接點 86">
                  <a:extLst>
                    <a:ext uri="{FF2B5EF4-FFF2-40B4-BE49-F238E27FC236}">
                      <a16:creationId xmlns:a16="http://schemas.microsoft.com/office/drawing/2014/main" id="{F5210485-EAD7-2037-C317-30D863FBC37F}"/>
                    </a:ext>
                  </a:extLst>
                </p:cNvPr>
                <p:cNvCxnSpPr/>
                <p:nvPr>
                  <p:custDataLst>
                    <p:tags r:id="rId65"/>
                  </p:custDataLst>
                </p:nvPr>
              </p:nvCxnSpPr>
              <p:spPr>
                <a:xfrm flipH="1" flipV="1">
                  <a:off x="2524236"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8" name="直線接點 87">
                  <a:extLst>
                    <a:ext uri="{FF2B5EF4-FFF2-40B4-BE49-F238E27FC236}">
                      <a16:creationId xmlns:a16="http://schemas.microsoft.com/office/drawing/2014/main" id="{2C23E615-45AF-794A-1249-9822564719EC}"/>
                    </a:ext>
                  </a:extLst>
                </p:cNvPr>
                <p:cNvCxnSpPr/>
                <p:nvPr>
                  <p:custDataLst>
                    <p:tags r:id="rId66"/>
                  </p:custDataLst>
                </p:nvPr>
              </p:nvCxnSpPr>
              <p:spPr>
                <a:xfrm>
                  <a:off x="252423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直線接點 88">
                  <a:extLst>
                    <a:ext uri="{FF2B5EF4-FFF2-40B4-BE49-F238E27FC236}">
                      <a16:creationId xmlns:a16="http://schemas.microsoft.com/office/drawing/2014/main" id="{A46F42DE-6154-9AD6-CDE7-068013022456}"/>
                    </a:ext>
                  </a:extLst>
                </p:cNvPr>
                <p:cNvCxnSpPr/>
                <p:nvPr>
                  <p:custDataLst>
                    <p:tags r:id="rId67"/>
                  </p:custDataLst>
                </p:nvPr>
              </p:nvCxnSpPr>
              <p:spPr>
                <a:xfrm flipV="1">
                  <a:off x="351509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直線接點 89">
                  <a:extLst>
                    <a:ext uri="{FF2B5EF4-FFF2-40B4-BE49-F238E27FC236}">
                      <a16:creationId xmlns:a16="http://schemas.microsoft.com/office/drawing/2014/main" id="{48CD7403-F421-4ADD-5D18-83C5CB487394}"/>
                    </a:ext>
                  </a:extLst>
                </p:cNvPr>
                <p:cNvCxnSpPr/>
                <p:nvPr>
                  <p:custDataLst>
                    <p:tags r:id="rId68"/>
                  </p:custDataLst>
                </p:nvPr>
              </p:nvCxnSpPr>
              <p:spPr>
                <a:xfrm flipH="1">
                  <a:off x="2113808"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直線接點 90">
                  <a:extLst>
                    <a:ext uri="{FF2B5EF4-FFF2-40B4-BE49-F238E27FC236}">
                      <a16:creationId xmlns:a16="http://schemas.microsoft.com/office/drawing/2014/main" id="{93BBC1EA-DD45-0A99-DE8B-31C55F8D822D}"/>
                    </a:ext>
                  </a:extLst>
                </p:cNvPr>
                <p:cNvCxnSpPr/>
                <p:nvPr>
                  <p:custDataLst>
                    <p:tags r:id="rId69"/>
                  </p:custDataLst>
                </p:nvPr>
              </p:nvCxnSpPr>
              <p:spPr>
                <a:xfrm>
                  <a:off x="2113808" y="3431969"/>
                  <a:ext cx="239214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直線接點 91">
                  <a:extLst>
                    <a:ext uri="{FF2B5EF4-FFF2-40B4-BE49-F238E27FC236}">
                      <a16:creationId xmlns:a16="http://schemas.microsoft.com/office/drawing/2014/main" id="{80A2ABE2-05BC-853D-2345-DD086FCC0AE4}"/>
                    </a:ext>
                  </a:extLst>
                </p:cNvPr>
                <p:cNvCxnSpPr/>
                <p:nvPr>
                  <p:custDataLst>
                    <p:tags r:id="rId70"/>
                  </p:custDataLst>
                </p:nvPr>
              </p:nvCxnSpPr>
              <p:spPr>
                <a:xfrm flipH="1" flipV="1">
                  <a:off x="3515096" y="2030681"/>
                  <a:ext cx="990860" cy="239214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直線接點 92">
                  <a:extLst>
                    <a:ext uri="{FF2B5EF4-FFF2-40B4-BE49-F238E27FC236}">
                      <a16:creationId xmlns:a16="http://schemas.microsoft.com/office/drawing/2014/main" id="{11038470-1782-8489-C69B-368359FCB96F}"/>
                    </a:ext>
                  </a:extLst>
                </p:cNvPr>
                <p:cNvCxnSpPr/>
                <p:nvPr>
                  <p:custDataLst>
                    <p:tags r:id="rId71"/>
                  </p:custDataLst>
                </p:nvPr>
              </p:nvCxnSpPr>
              <p:spPr>
                <a:xfrm flipH="1">
                  <a:off x="2524235" y="2030681"/>
                  <a:ext cx="990861"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4" name="直線接點 93">
                  <a:extLst>
                    <a:ext uri="{FF2B5EF4-FFF2-40B4-BE49-F238E27FC236}">
                      <a16:creationId xmlns:a16="http://schemas.microsoft.com/office/drawing/2014/main" id="{AC7B87E1-EEF4-2F3A-6EFA-8B5115CB1E13}"/>
                    </a:ext>
                  </a:extLst>
                </p:cNvPr>
                <p:cNvCxnSpPr/>
                <p:nvPr>
                  <p:custDataLst>
                    <p:tags r:id="rId72"/>
                  </p:custDataLst>
                </p:nvPr>
              </p:nvCxnSpPr>
              <p:spPr>
                <a:xfrm flipV="1">
                  <a:off x="2524235" y="3431969"/>
                  <a:ext cx="2392149"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5" name="直線接點 94">
                  <a:extLst>
                    <a:ext uri="{FF2B5EF4-FFF2-40B4-BE49-F238E27FC236}">
                      <a16:creationId xmlns:a16="http://schemas.microsoft.com/office/drawing/2014/main" id="{376D925D-99A8-CFEC-25AC-B669DF03F9AE}"/>
                    </a:ext>
                  </a:extLst>
                </p:cNvPr>
                <p:cNvCxnSpPr/>
                <p:nvPr>
                  <p:custDataLst>
                    <p:tags r:id="rId73"/>
                  </p:custDataLst>
                </p:nvPr>
              </p:nvCxnSpPr>
              <p:spPr>
                <a:xfrm flipH="1">
                  <a:off x="2113808" y="3431969"/>
                  <a:ext cx="2802576"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6" name="直線接點 95">
                  <a:extLst>
                    <a:ext uri="{FF2B5EF4-FFF2-40B4-BE49-F238E27FC236}">
                      <a16:creationId xmlns:a16="http://schemas.microsoft.com/office/drawing/2014/main" id="{056F456F-AD8D-0DB6-82DB-6AF05F9C503F}"/>
                    </a:ext>
                  </a:extLst>
                </p:cNvPr>
                <p:cNvCxnSpPr/>
                <p:nvPr>
                  <p:custDataLst>
                    <p:tags r:id="rId74"/>
                  </p:custDataLst>
                </p:nvPr>
              </p:nvCxnSpPr>
              <p:spPr>
                <a:xfrm flipH="1">
                  <a:off x="2524235" y="2441109"/>
                  <a:ext cx="198172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7" name="直線接點 96">
                  <a:extLst>
                    <a:ext uri="{FF2B5EF4-FFF2-40B4-BE49-F238E27FC236}">
                      <a16:creationId xmlns:a16="http://schemas.microsoft.com/office/drawing/2014/main" id="{670EC766-8BD9-3A95-02A9-39CADE07EE21}"/>
                    </a:ext>
                  </a:extLst>
                </p:cNvPr>
                <p:cNvCxnSpPr/>
                <p:nvPr>
                  <p:custDataLst>
                    <p:tags r:id="rId75"/>
                  </p:custDataLst>
                </p:nvPr>
              </p:nvCxnSpPr>
              <p:spPr>
                <a:xfrm>
                  <a:off x="3515096" y="2030681"/>
                  <a:ext cx="0" cy="2802576"/>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8" name="直線接點 97">
                  <a:extLst>
                    <a:ext uri="{FF2B5EF4-FFF2-40B4-BE49-F238E27FC236}">
                      <a16:creationId xmlns:a16="http://schemas.microsoft.com/office/drawing/2014/main" id="{D25A56BA-F344-B789-5FFF-5FEBC9F2B3E0}"/>
                    </a:ext>
                  </a:extLst>
                </p:cNvPr>
                <p:cNvCxnSpPr/>
                <p:nvPr>
                  <p:custDataLst>
                    <p:tags r:id="rId76"/>
                  </p:custDataLst>
                </p:nvPr>
              </p:nvCxnSpPr>
              <p:spPr>
                <a:xfrm>
                  <a:off x="2524236" y="2441109"/>
                  <a:ext cx="198172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63" name="橢圓 62">
                <a:extLst>
                  <a:ext uri="{FF2B5EF4-FFF2-40B4-BE49-F238E27FC236}">
                    <a16:creationId xmlns:a16="http://schemas.microsoft.com/office/drawing/2014/main" id="{522DFD43-2F94-3A9E-0F42-7397040B01F6}"/>
                  </a:ext>
                </a:extLst>
              </p:cNvPr>
              <p:cNvSpPr/>
              <p:nvPr>
                <p:custDataLst>
                  <p:tags r:id="rId41"/>
                </p:custDataLst>
              </p:nvPr>
            </p:nvSpPr>
            <p:spPr>
              <a:xfrm>
                <a:off x="6681684" y="26953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4" name="橢圓 63">
                <a:extLst>
                  <a:ext uri="{FF2B5EF4-FFF2-40B4-BE49-F238E27FC236}">
                    <a16:creationId xmlns:a16="http://schemas.microsoft.com/office/drawing/2014/main" id="{91685FAC-11DB-0136-47BE-8C48356BC3CF}"/>
                  </a:ext>
                </a:extLst>
              </p:cNvPr>
              <p:cNvSpPr/>
              <p:nvPr>
                <p:custDataLst>
                  <p:tags r:id="rId42"/>
                </p:custDataLst>
              </p:nvPr>
            </p:nvSpPr>
            <p:spPr>
              <a:xfrm>
                <a:off x="6271256" y="1704509"/>
                <a:ext cx="180000" cy="180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5" name="橢圓 64">
                <a:extLst>
                  <a:ext uri="{FF2B5EF4-FFF2-40B4-BE49-F238E27FC236}">
                    <a16:creationId xmlns:a16="http://schemas.microsoft.com/office/drawing/2014/main" id="{25C7DED6-018D-C73B-AFD0-92347254B3F5}"/>
                  </a:ext>
                </a:extLst>
              </p:cNvPr>
              <p:cNvSpPr/>
              <p:nvPr>
                <p:custDataLst>
                  <p:tags r:id="rId43"/>
                </p:custDataLst>
              </p:nvPr>
            </p:nvSpPr>
            <p:spPr>
              <a:xfrm>
                <a:off x="5280396" y="1294081"/>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6" name="橢圓 65">
                <a:extLst>
                  <a:ext uri="{FF2B5EF4-FFF2-40B4-BE49-F238E27FC236}">
                    <a16:creationId xmlns:a16="http://schemas.microsoft.com/office/drawing/2014/main" id="{68134BC2-E469-4E18-6B87-ADA66FBA8257}"/>
                  </a:ext>
                </a:extLst>
              </p:cNvPr>
              <p:cNvSpPr/>
              <p:nvPr>
                <p:custDataLst>
                  <p:tags r:id="rId44"/>
                </p:custDataLst>
              </p:nvPr>
            </p:nvSpPr>
            <p:spPr>
              <a:xfrm>
                <a:off x="4289536" y="170450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7" name="橢圓 66">
                <a:extLst>
                  <a:ext uri="{FF2B5EF4-FFF2-40B4-BE49-F238E27FC236}">
                    <a16:creationId xmlns:a16="http://schemas.microsoft.com/office/drawing/2014/main" id="{BDC00111-2F2B-65D9-07BE-F4A242BE1642}"/>
                  </a:ext>
                </a:extLst>
              </p:cNvPr>
              <p:cNvSpPr/>
              <p:nvPr>
                <p:custDataLst>
                  <p:tags r:id="rId45"/>
                </p:custDataLst>
              </p:nvPr>
            </p:nvSpPr>
            <p:spPr>
              <a:xfrm>
                <a:off x="3879108" y="26953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8" name="橢圓 67">
                <a:extLst>
                  <a:ext uri="{FF2B5EF4-FFF2-40B4-BE49-F238E27FC236}">
                    <a16:creationId xmlns:a16="http://schemas.microsoft.com/office/drawing/2014/main" id="{22CADF40-3030-FAB3-2199-B77547709F2E}"/>
                  </a:ext>
                </a:extLst>
              </p:cNvPr>
              <p:cNvSpPr/>
              <p:nvPr>
                <p:custDataLst>
                  <p:tags r:id="rId46"/>
                </p:custDataLst>
              </p:nvPr>
            </p:nvSpPr>
            <p:spPr>
              <a:xfrm>
                <a:off x="4289535" y="368622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69" name="橢圓 68">
                <a:extLst>
                  <a:ext uri="{FF2B5EF4-FFF2-40B4-BE49-F238E27FC236}">
                    <a16:creationId xmlns:a16="http://schemas.microsoft.com/office/drawing/2014/main" id="{6CE15346-585E-ED7C-32FD-8F214A255E05}"/>
                  </a:ext>
                </a:extLst>
              </p:cNvPr>
              <p:cNvSpPr/>
              <p:nvPr>
                <p:custDataLst>
                  <p:tags r:id="rId47"/>
                </p:custDataLst>
              </p:nvPr>
            </p:nvSpPr>
            <p:spPr>
              <a:xfrm>
                <a:off x="5280396" y="4096657"/>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70" name="橢圓 69">
                <a:extLst>
                  <a:ext uri="{FF2B5EF4-FFF2-40B4-BE49-F238E27FC236}">
                    <a16:creationId xmlns:a16="http://schemas.microsoft.com/office/drawing/2014/main" id="{0AA724C7-FFC3-E5F8-99DA-D11D0E69ACA6}"/>
                  </a:ext>
                </a:extLst>
              </p:cNvPr>
              <p:cNvSpPr/>
              <p:nvPr>
                <p:custDataLst>
                  <p:tags r:id="rId48"/>
                </p:custDataLst>
              </p:nvPr>
            </p:nvSpPr>
            <p:spPr>
              <a:xfrm>
                <a:off x="6271256" y="3686230"/>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grpSp>
        <p:grpSp>
          <p:nvGrpSpPr>
            <p:cNvPr id="7" name="群組 6">
              <a:extLst>
                <a:ext uri="{FF2B5EF4-FFF2-40B4-BE49-F238E27FC236}">
                  <a16:creationId xmlns:a16="http://schemas.microsoft.com/office/drawing/2014/main" id="{992C03C6-5CC8-C7C7-30E0-23AA1A6AE6F1}"/>
                </a:ext>
              </a:extLst>
            </p:cNvPr>
            <p:cNvGrpSpPr/>
            <p:nvPr/>
          </p:nvGrpSpPr>
          <p:grpSpPr>
            <a:xfrm>
              <a:off x="8501908" y="951181"/>
              <a:ext cx="2982576" cy="2982576"/>
              <a:chOff x="3879108" y="1294081"/>
              <a:chExt cx="2982576" cy="2982576"/>
            </a:xfrm>
          </p:grpSpPr>
          <p:grpSp>
            <p:nvGrpSpPr>
              <p:cNvPr id="25" name="群組 24">
                <a:extLst>
                  <a:ext uri="{FF2B5EF4-FFF2-40B4-BE49-F238E27FC236}">
                    <a16:creationId xmlns:a16="http://schemas.microsoft.com/office/drawing/2014/main" id="{D3A37D59-17FC-0383-0849-98E710486459}"/>
                  </a:ext>
                </a:extLst>
              </p:cNvPr>
              <p:cNvGrpSpPr/>
              <p:nvPr/>
            </p:nvGrpSpPr>
            <p:grpSpPr>
              <a:xfrm>
                <a:off x="3942608" y="1357581"/>
                <a:ext cx="2802576" cy="2802576"/>
                <a:chOff x="2113808" y="2030681"/>
                <a:chExt cx="2802576" cy="2802576"/>
              </a:xfrm>
            </p:grpSpPr>
            <p:cxnSp>
              <p:nvCxnSpPr>
                <p:cNvPr id="34" name="直線接點 33">
                  <a:extLst>
                    <a:ext uri="{FF2B5EF4-FFF2-40B4-BE49-F238E27FC236}">
                      <a16:creationId xmlns:a16="http://schemas.microsoft.com/office/drawing/2014/main" id="{DDB9D412-E85A-57D3-4697-C4DB61076B06}"/>
                    </a:ext>
                  </a:extLst>
                </p:cNvPr>
                <p:cNvCxnSpPr/>
                <p:nvPr>
                  <p:custDataLst>
                    <p:tags r:id="rId13"/>
                  </p:custDataLst>
                </p:nvPr>
              </p:nvCxnSpPr>
              <p:spPr>
                <a:xfrm flipH="1" flipV="1">
                  <a:off x="4505956"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直線接點 34">
                  <a:extLst>
                    <a:ext uri="{FF2B5EF4-FFF2-40B4-BE49-F238E27FC236}">
                      <a16:creationId xmlns:a16="http://schemas.microsoft.com/office/drawing/2014/main" id="{274E9C7C-64BA-55DB-0726-3091080DFBB7}"/>
                    </a:ext>
                  </a:extLst>
                </p:cNvPr>
                <p:cNvCxnSpPr/>
                <p:nvPr>
                  <p:custDataLst>
                    <p:tags r:id="rId14"/>
                  </p:custDataLst>
                </p:nvPr>
              </p:nvCxnSpPr>
              <p:spPr>
                <a:xfrm flipH="1" flipV="1">
                  <a:off x="351509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直線接點 35">
                  <a:extLst>
                    <a:ext uri="{FF2B5EF4-FFF2-40B4-BE49-F238E27FC236}">
                      <a16:creationId xmlns:a16="http://schemas.microsoft.com/office/drawing/2014/main" id="{5DF01283-3A0F-EB9B-BE50-5E7AE661CC23}"/>
                    </a:ext>
                  </a:extLst>
                </p:cNvPr>
                <p:cNvCxnSpPr/>
                <p:nvPr>
                  <p:custDataLst>
                    <p:tags r:id="rId15"/>
                  </p:custDataLst>
                </p:nvPr>
              </p:nvCxnSpPr>
              <p:spPr>
                <a:xfrm flipH="1">
                  <a:off x="2524236" y="2030681"/>
                  <a:ext cx="990860"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直線接點 36">
                  <a:extLst>
                    <a:ext uri="{FF2B5EF4-FFF2-40B4-BE49-F238E27FC236}">
                      <a16:creationId xmlns:a16="http://schemas.microsoft.com/office/drawing/2014/main" id="{2FE5E66E-1E9C-C7F6-41A1-160EE734337B}"/>
                    </a:ext>
                  </a:extLst>
                </p:cNvPr>
                <p:cNvCxnSpPr/>
                <p:nvPr>
                  <p:custDataLst>
                    <p:tags r:id="rId16"/>
                  </p:custDataLst>
                </p:nvPr>
              </p:nvCxnSpPr>
              <p:spPr>
                <a:xfrm flipH="1">
                  <a:off x="2113808" y="2441109"/>
                  <a:ext cx="41042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直線接點 37">
                  <a:extLst>
                    <a:ext uri="{FF2B5EF4-FFF2-40B4-BE49-F238E27FC236}">
                      <a16:creationId xmlns:a16="http://schemas.microsoft.com/office/drawing/2014/main" id="{F931FD1C-A364-E5AB-1229-EBD5E61A9F75}"/>
                    </a:ext>
                  </a:extLst>
                </p:cNvPr>
                <p:cNvCxnSpPr/>
                <p:nvPr>
                  <p:custDataLst>
                    <p:tags r:id="rId17"/>
                  </p:custDataLst>
                </p:nvPr>
              </p:nvCxnSpPr>
              <p:spPr>
                <a:xfrm>
                  <a:off x="2113808" y="3431969"/>
                  <a:ext cx="410427"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直線接點 38">
                  <a:extLst>
                    <a:ext uri="{FF2B5EF4-FFF2-40B4-BE49-F238E27FC236}">
                      <a16:creationId xmlns:a16="http://schemas.microsoft.com/office/drawing/2014/main" id="{EE0400D4-6685-22B3-9AB5-2BC4387079C2}"/>
                    </a:ext>
                  </a:extLst>
                </p:cNvPr>
                <p:cNvCxnSpPr/>
                <p:nvPr>
                  <p:custDataLst>
                    <p:tags r:id="rId18"/>
                  </p:custDataLst>
                </p:nvPr>
              </p:nvCxnSpPr>
              <p:spPr>
                <a:xfrm>
                  <a:off x="2524235" y="4422829"/>
                  <a:ext cx="990861" cy="41042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直線接點 39">
                  <a:extLst>
                    <a:ext uri="{FF2B5EF4-FFF2-40B4-BE49-F238E27FC236}">
                      <a16:creationId xmlns:a16="http://schemas.microsoft.com/office/drawing/2014/main" id="{90CEA4F7-EBF1-1007-BE24-DD5AC38F570F}"/>
                    </a:ext>
                  </a:extLst>
                </p:cNvPr>
                <p:cNvCxnSpPr/>
                <p:nvPr>
                  <p:custDataLst>
                    <p:tags r:id="rId19"/>
                  </p:custDataLst>
                </p:nvPr>
              </p:nvCxnSpPr>
              <p:spPr>
                <a:xfrm flipV="1">
                  <a:off x="3515096" y="4422830"/>
                  <a:ext cx="990860" cy="410427"/>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直線接點 40">
                  <a:extLst>
                    <a:ext uri="{FF2B5EF4-FFF2-40B4-BE49-F238E27FC236}">
                      <a16:creationId xmlns:a16="http://schemas.microsoft.com/office/drawing/2014/main" id="{755D01F9-39AE-9AF3-BF29-83CEDA1A6168}"/>
                    </a:ext>
                  </a:extLst>
                </p:cNvPr>
                <p:cNvCxnSpPr/>
                <p:nvPr>
                  <p:custDataLst>
                    <p:tags r:id="rId20"/>
                  </p:custDataLst>
                </p:nvPr>
              </p:nvCxnSpPr>
              <p:spPr>
                <a:xfrm flipV="1">
                  <a:off x="4505956" y="3431969"/>
                  <a:ext cx="41042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直線接點 41">
                  <a:extLst>
                    <a:ext uri="{FF2B5EF4-FFF2-40B4-BE49-F238E27FC236}">
                      <a16:creationId xmlns:a16="http://schemas.microsoft.com/office/drawing/2014/main" id="{DE24C196-E401-BADD-9427-3C9C45809175}"/>
                    </a:ext>
                  </a:extLst>
                </p:cNvPr>
                <p:cNvCxnSpPr/>
                <p:nvPr>
                  <p:custDataLst>
                    <p:tags r:id="rId21"/>
                  </p:custDataLst>
                </p:nvPr>
              </p:nvCxnSpPr>
              <p:spPr>
                <a:xfrm flipH="1" flipV="1">
                  <a:off x="3515096"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直線接點 42">
                  <a:extLst>
                    <a:ext uri="{FF2B5EF4-FFF2-40B4-BE49-F238E27FC236}">
                      <a16:creationId xmlns:a16="http://schemas.microsoft.com/office/drawing/2014/main" id="{E69EB63E-0EFF-4308-656E-EF466F0AD60E}"/>
                    </a:ext>
                  </a:extLst>
                </p:cNvPr>
                <p:cNvCxnSpPr/>
                <p:nvPr>
                  <p:custDataLst>
                    <p:tags r:id="rId22"/>
                  </p:custDataLst>
                </p:nvPr>
              </p:nvCxnSpPr>
              <p:spPr>
                <a:xfrm flipH="1">
                  <a:off x="2113808" y="2030681"/>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直線接點 43">
                  <a:extLst>
                    <a:ext uri="{FF2B5EF4-FFF2-40B4-BE49-F238E27FC236}">
                      <a16:creationId xmlns:a16="http://schemas.microsoft.com/office/drawing/2014/main" id="{0B11A7CF-C02B-AEAF-D04B-76F804399520}"/>
                    </a:ext>
                  </a:extLst>
                </p:cNvPr>
                <p:cNvCxnSpPr/>
                <p:nvPr>
                  <p:custDataLst>
                    <p:tags r:id="rId23"/>
                  </p:custDataLst>
                </p:nvPr>
              </p:nvCxnSpPr>
              <p:spPr>
                <a:xfrm>
                  <a:off x="2113808"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直線接點 44">
                  <a:extLst>
                    <a:ext uri="{FF2B5EF4-FFF2-40B4-BE49-F238E27FC236}">
                      <a16:creationId xmlns:a16="http://schemas.microsoft.com/office/drawing/2014/main" id="{0A8B8879-464B-1D4A-AE8D-7550EE995BC3}"/>
                    </a:ext>
                  </a:extLst>
                </p:cNvPr>
                <p:cNvCxnSpPr/>
                <p:nvPr>
                  <p:custDataLst>
                    <p:tags r:id="rId24"/>
                  </p:custDataLst>
                </p:nvPr>
              </p:nvCxnSpPr>
              <p:spPr>
                <a:xfrm flipV="1">
                  <a:off x="3515096" y="3431969"/>
                  <a:ext cx="1401288" cy="14012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直線接點 45">
                  <a:extLst>
                    <a:ext uri="{FF2B5EF4-FFF2-40B4-BE49-F238E27FC236}">
                      <a16:creationId xmlns:a16="http://schemas.microsoft.com/office/drawing/2014/main" id="{53BDA0CF-910F-0F8F-EBBF-E0806FD2F463}"/>
                    </a:ext>
                  </a:extLst>
                </p:cNvPr>
                <p:cNvCxnSpPr/>
                <p:nvPr>
                  <p:custDataLst>
                    <p:tags r:id="rId25"/>
                  </p:custDataLst>
                </p:nvPr>
              </p:nvCxnSpPr>
              <p:spPr>
                <a:xfrm flipH="1">
                  <a:off x="2524236" y="2441109"/>
                  <a:ext cx="198172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7" name="直線接點 46">
                  <a:extLst>
                    <a:ext uri="{FF2B5EF4-FFF2-40B4-BE49-F238E27FC236}">
                      <a16:creationId xmlns:a16="http://schemas.microsoft.com/office/drawing/2014/main" id="{18F78D85-24F8-DE35-B33C-E766D370E0A2}"/>
                    </a:ext>
                  </a:extLst>
                </p:cNvPr>
                <p:cNvCxnSpPr/>
                <p:nvPr>
                  <p:custDataLst>
                    <p:tags r:id="rId26"/>
                  </p:custDataLst>
                </p:nvPr>
              </p:nvCxnSpPr>
              <p:spPr>
                <a:xfrm flipH="1">
                  <a:off x="2524235" y="2441109"/>
                  <a:ext cx="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直線接點 47">
                  <a:extLst>
                    <a:ext uri="{FF2B5EF4-FFF2-40B4-BE49-F238E27FC236}">
                      <a16:creationId xmlns:a16="http://schemas.microsoft.com/office/drawing/2014/main" id="{363F0528-54BD-3464-3D75-59F01CADE072}"/>
                    </a:ext>
                  </a:extLst>
                </p:cNvPr>
                <p:cNvCxnSpPr/>
                <p:nvPr>
                  <p:custDataLst>
                    <p:tags r:id="rId27"/>
                  </p:custDataLst>
                </p:nvPr>
              </p:nvCxnSpPr>
              <p:spPr>
                <a:xfrm>
                  <a:off x="2524235" y="4422829"/>
                  <a:ext cx="1981721" cy="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 name="直線接點 48">
                  <a:extLst>
                    <a:ext uri="{FF2B5EF4-FFF2-40B4-BE49-F238E27FC236}">
                      <a16:creationId xmlns:a16="http://schemas.microsoft.com/office/drawing/2014/main" id="{D3C757FD-5B62-A648-7414-98083C66632E}"/>
                    </a:ext>
                  </a:extLst>
                </p:cNvPr>
                <p:cNvCxnSpPr/>
                <p:nvPr>
                  <p:custDataLst>
                    <p:tags r:id="rId28"/>
                  </p:custDataLst>
                </p:nvPr>
              </p:nvCxnSpPr>
              <p:spPr>
                <a:xfrm flipV="1">
                  <a:off x="4505956" y="2441109"/>
                  <a:ext cx="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直線接點 49">
                  <a:extLst>
                    <a:ext uri="{FF2B5EF4-FFF2-40B4-BE49-F238E27FC236}">
                      <a16:creationId xmlns:a16="http://schemas.microsoft.com/office/drawing/2014/main" id="{B9207311-137D-4A52-7766-BFAFDEBB569C}"/>
                    </a:ext>
                  </a:extLst>
                </p:cNvPr>
                <p:cNvCxnSpPr/>
                <p:nvPr>
                  <p:custDataLst>
                    <p:tags r:id="rId29"/>
                  </p:custDataLst>
                </p:nvPr>
              </p:nvCxnSpPr>
              <p:spPr>
                <a:xfrm flipH="1" flipV="1">
                  <a:off x="2524236"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直線接點 50">
                  <a:extLst>
                    <a:ext uri="{FF2B5EF4-FFF2-40B4-BE49-F238E27FC236}">
                      <a16:creationId xmlns:a16="http://schemas.microsoft.com/office/drawing/2014/main" id="{7004E594-9FEA-C746-E755-6638D7D19D78}"/>
                    </a:ext>
                  </a:extLst>
                </p:cNvPr>
                <p:cNvCxnSpPr/>
                <p:nvPr>
                  <p:custDataLst>
                    <p:tags r:id="rId30"/>
                  </p:custDataLst>
                </p:nvPr>
              </p:nvCxnSpPr>
              <p:spPr>
                <a:xfrm>
                  <a:off x="252423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直線接點 51">
                  <a:extLst>
                    <a:ext uri="{FF2B5EF4-FFF2-40B4-BE49-F238E27FC236}">
                      <a16:creationId xmlns:a16="http://schemas.microsoft.com/office/drawing/2014/main" id="{A2CA47A2-1E6E-E5F3-DB78-AA12285F4CC4}"/>
                    </a:ext>
                  </a:extLst>
                </p:cNvPr>
                <p:cNvCxnSpPr/>
                <p:nvPr>
                  <p:custDataLst>
                    <p:tags r:id="rId31"/>
                  </p:custDataLst>
                </p:nvPr>
              </p:nvCxnSpPr>
              <p:spPr>
                <a:xfrm flipV="1">
                  <a:off x="3515096" y="2441109"/>
                  <a:ext cx="990860"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直線接點 52">
                  <a:extLst>
                    <a:ext uri="{FF2B5EF4-FFF2-40B4-BE49-F238E27FC236}">
                      <a16:creationId xmlns:a16="http://schemas.microsoft.com/office/drawing/2014/main" id="{19670A59-5506-0BD0-C272-6D7F254164EC}"/>
                    </a:ext>
                  </a:extLst>
                </p:cNvPr>
                <p:cNvCxnSpPr/>
                <p:nvPr>
                  <p:custDataLst>
                    <p:tags r:id="rId32"/>
                  </p:custDataLst>
                </p:nvPr>
              </p:nvCxnSpPr>
              <p:spPr>
                <a:xfrm flipH="1">
                  <a:off x="2113808" y="2441109"/>
                  <a:ext cx="2392148"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直線接點 53">
                  <a:extLst>
                    <a:ext uri="{FF2B5EF4-FFF2-40B4-BE49-F238E27FC236}">
                      <a16:creationId xmlns:a16="http://schemas.microsoft.com/office/drawing/2014/main" id="{5528584E-18A1-FC78-95FD-087D055349DE}"/>
                    </a:ext>
                  </a:extLst>
                </p:cNvPr>
                <p:cNvCxnSpPr/>
                <p:nvPr>
                  <p:custDataLst>
                    <p:tags r:id="rId33"/>
                  </p:custDataLst>
                </p:nvPr>
              </p:nvCxnSpPr>
              <p:spPr>
                <a:xfrm>
                  <a:off x="2113808" y="3431969"/>
                  <a:ext cx="2392148" cy="99086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5" name="直線接點 54">
                  <a:extLst>
                    <a:ext uri="{FF2B5EF4-FFF2-40B4-BE49-F238E27FC236}">
                      <a16:creationId xmlns:a16="http://schemas.microsoft.com/office/drawing/2014/main" id="{D50F3517-B04F-AE81-D79D-9EF9E016808A}"/>
                    </a:ext>
                  </a:extLst>
                </p:cNvPr>
                <p:cNvCxnSpPr/>
                <p:nvPr>
                  <p:custDataLst>
                    <p:tags r:id="rId34"/>
                  </p:custDataLst>
                </p:nvPr>
              </p:nvCxnSpPr>
              <p:spPr>
                <a:xfrm flipH="1" flipV="1">
                  <a:off x="3515096" y="2030681"/>
                  <a:ext cx="990860" cy="2392149"/>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 name="直線接點 55">
                  <a:extLst>
                    <a:ext uri="{FF2B5EF4-FFF2-40B4-BE49-F238E27FC236}">
                      <a16:creationId xmlns:a16="http://schemas.microsoft.com/office/drawing/2014/main" id="{B5E4C5E3-0583-A914-8B06-1B8CD8605DBC}"/>
                    </a:ext>
                  </a:extLst>
                </p:cNvPr>
                <p:cNvCxnSpPr/>
                <p:nvPr>
                  <p:custDataLst>
                    <p:tags r:id="rId35"/>
                  </p:custDataLst>
                </p:nvPr>
              </p:nvCxnSpPr>
              <p:spPr>
                <a:xfrm flipH="1">
                  <a:off x="2524235" y="2030681"/>
                  <a:ext cx="990861" cy="239214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直線接點 56">
                  <a:extLst>
                    <a:ext uri="{FF2B5EF4-FFF2-40B4-BE49-F238E27FC236}">
                      <a16:creationId xmlns:a16="http://schemas.microsoft.com/office/drawing/2014/main" id="{5DAF086B-B525-58BB-A7FC-3BC8FBD86DC3}"/>
                    </a:ext>
                  </a:extLst>
                </p:cNvPr>
                <p:cNvCxnSpPr/>
                <p:nvPr>
                  <p:custDataLst>
                    <p:tags r:id="rId36"/>
                  </p:custDataLst>
                </p:nvPr>
              </p:nvCxnSpPr>
              <p:spPr>
                <a:xfrm flipV="1">
                  <a:off x="2524235" y="3431969"/>
                  <a:ext cx="2392149" cy="99086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8" name="直線接點 57">
                  <a:extLst>
                    <a:ext uri="{FF2B5EF4-FFF2-40B4-BE49-F238E27FC236}">
                      <a16:creationId xmlns:a16="http://schemas.microsoft.com/office/drawing/2014/main" id="{ACA5FE2F-95D0-B87B-6385-60095EAABC4B}"/>
                    </a:ext>
                  </a:extLst>
                </p:cNvPr>
                <p:cNvCxnSpPr/>
                <p:nvPr>
                  <p:custDataLst>
                    <p:tags r:id="rId37"/>
                  </p:custDataLst>
                </p:nvPr>
              </p:nvCxnSpPr>
              <p:spPr>
                <a:xfrm flipH="1">
                  <a:off x="2113808" y="3431969"/>
                  <a:ext cx="2802576"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直線接點 58">
                  <a:extLst>
                    <a:ext uri="{FF2B5EF4-FFF2-40B4-BE49-F238E27FC236}">
                      <a16:creationId xmlns:a16="http://schemas.microsoft.com/office/drawing/2014/main" id="{6B729626-5947-650A-01B0-E8D96098DEE6}"/>
                    </a:ext>
                  </a:extLst>
                </p:cNvPr>
                <p:cNvCxnSpPr/>
                <p:nvPr>
                  <p:custDataLst>
                    <p:tags r:id="rId38"/>
                  </p:custDataLst>
                </p:nvPr>
              </p:nvCxnSpPr>
              <p:spPr>
                <a:xfrm flipH="1">
                  <a:off x="2524235" y="2441109"/>
                  <a:ext cx="1981721" cy="198172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0" name="直線接點 59">
                  <a:extLst>
                    <a:ext uri="{FF2B5EF4-FFF2-40B4-BE49-F238E27FC236}">
                      <a16:creationId xmlns:a16="http://schemas.microsoft.com/office/drawing/2014/main" id="{355DAAF8-7C42-E4FB-D51D-52A8CF40720C}"/>
                    </a:ext>
                  </a:extLst>
                </p:cNvPr>
                <p:cNvCxnSpPr/>
                <p:nvPr>
                  <p:custDataLst>
                    <p:tags r:id="rId39"/>
                  </p:custDataLst>
                </p:nvPr>
              </p:nvCxnSpPr>
              <p:spPr>
                <a:xfrm>
                  <a:off x="3515096" y="2030681"/>
                  <a:ext cx="0" cy="2802576"/>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直線接點 60">
                  <a:extLst>
                    <a:ext uri="{FF2B5EF4-FFF2-40B4-BE49-F238E27FC236}">
                      <a16:creationId xmlns:a16="http://schemas.microsoft.com/office/drawing/2014/main" id="{F10C3E8E-90D2-431C-A496-19CD8273A951}"/>
                    </a:ext>
                  </a:extLst>
                </p:cNvPr>
                <p:cNvCxnSpPr/>
                <p:nvPr>
                  <p:custDataLst>
                    <p:tags r:id="rId40"/>
                  </p:custDataLst>
                </p:nvPr>
              </p:nvCxnSpPr>
              <p:spPr>
                <a:xfrm>
                  <a:off x="2524236" y="2441109"/>
                  <a:ext cx="1981720" cy="1981721"/>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26" name="橢圓 25">
                <a:extLst>
                  <a:ext uri="{FF2B5EF4-FFF2-40B4-BE49-F238E27FC236}">
                    <a16:creationId xmlns:a16="http://schemas.microsoft.com/office/drawing/2014/main" id="{336103A2-F581-B39C-C0B5-FBF5B146A3BA}"/>
                  </a:ext>
                </a:extLst>
              </p:cNvPr>
              <p:cNvSpPr/>
              <p:nvPr>
                <p:custDataLst>
                  <p:tags r:id="rId5"/>
                </p:custDataLst>
              </p:nvPr>
            </p:nvSpPr>
            <p:spPr>
              <a:xfrm>
                <a:off x="6681684" y="26953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27" name="橢圓 26">
                <a:extLst>
                  <a:ext uri="{FF2B5EF4-FFF2-40B4-BE49-F238E27FC236}">
                    <a16:creationId xmlns:a16="http://schemas.microsoft.com/office/drawing/2014/main" id="{231C9AEB-B0E6-1D98-A5F4-0E7F81791F32}"/>
                  </a:ext>
                </a:extLst>
              </p:cNvPr>
              <p:cNvSpPr/>
              <p:nvPr>
                <p:custDataLst>
                  <p:tags r:id="rId6"/>
                </p:custDataLst>
              </p:nvPr>
            </p:nvSpPr>
            <p:spPr>
              <a:xfrm>
                <a:off x="6271256" y="170450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28" name="橢圓 27">
                <a:extLst>
                  <a:ext uri="{FF2B5EF4-FFF2-40B4-BE49-F238E27FC236}">
                    <a16:creationId xmlns:a16="http://schemas.microsoft.com/office/drawing/2014/main" id="{7C96AA6E-73EF-3641-6F27-61E43389E9D7}"/>
                  </a:ext>
                </a:extLst>
              </p:cNvPr>
              <p:cNvSpPr/>
              <p:nvPr>
                <p:custDataLst>
                  <p:tags r:id="rId7"/>
                </p:custDataLst>
              </p:nvPr>
            </p:nvSpPr>
            <p:spPr>
              <a:xfrm>
                <a:off x="5280396" y="1294081"/>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29" name="橢圓 28">
                <a:extLst>
                  <a:ext uri="{FF2B5EF4-FFF2-40B4-BE49-F238E27FC236}">
                    <a16:creationId xmlns:a16="http://schemas.microsoft.com/office/drawing/2014/main" id="{B9B6426D-2C36-D174-8813-4C800C5921A0}"/>
                  </a:ext>
                </a:extLst>
              </p:cNvPr>
              <p:cNvSpPr/>
              <p:nvPr>
                <p:custDataLst>
                  <p:tags r:id="rId8"/>
                </p:custDataLst>
              </p:nvPr>
            </p:nvSpPr>
            <p:spPr>
              <a:xfrm>
                <a:off x="4289536" y="1704509"/>
                <a:ext cx="180000" cy="180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30" name="橢圓 29">
                <a:extLst>
                  <a:ext uri="{FF2B5EF4-FFF2-40B4-BE49-F238E27FC236}">
                    <a16:creationId xmlns:a16="http://schemas.microsoft.com/office/drawing/2014/main" id="{1FA870B7-F4F9-2381-B04C-E7AE26B87654}"/>
                  </a:ext>
                </a:extLst>
              </p:cNvPr>
              <p:cNvSpPr/>
              <p:nvPr>
                <p:custDataLst>
                  <p:tags r:id="rId9"/>
                </p:custDataLst>
              </p:nvPr>
            </p:nvSpPr>
            <p:spPr>
              <a:xfrm>
                <a:off x="3879108" y="269536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31" name="橢圓 30">
                <a:extLst>
                  <a:ext uri="{FF2B5EF4-FFF2-40B4-BE49-F238E27FC236}">
                    <a16:creationId xmlns:a16="http://schemas.microsoft.com/office/drawing/2014/main" id="{C61A0B53-5611-7F8B-CB9D-18AEBF955418}"/>
                  </a:ext>
                </a:extLst>
              </p:cNvPr>
              <p:cNvSpPr/>
              <p:nvPr>
                <p:custDataLst>
                  <p:tags r:id="rId10"/>
                </p:custDataLst>
              </p:nvPr>
            </p:nvSpPr>
            <p:spPr>
              <a:xfrm>
                <a:off x="4289535" y="3686229"/>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32" name="橢圓 31">
                <a:extLst>
                  <a:ext uri="{FF2B5EF4-FFF2-40B4-BE49-F238E27FC236}">
                    <a16:creationId xmlns:a16="http://schemas.microsoft.com/office/drawing/2014/main" id="{31A133C4-EB29-9402-9C8A-898DBBE381ED}"/>
                  </a:ext>
                </a:extLst>
              </p:cNvPr>
              <p:cNvSpPr/>
              <p:nvPr>
                <p:custDataLst>
                  <p:tags r:id="rId11"/>
                </p:custDataLst>
              </p:nvPr>
            </p:nvSpPr>
            <p:spPr>
              <a:xfrm>
                <a:off x="5280396" y="4096657"/>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33" name="橢圓 32">
                <a:extLst>
                  <a:ext uri="{FF2B5EF4-FFF2-40B4-BE49-F238E27FC236}">
                    <a16:creationId xmlns:a16="http://schemas.microsoft.com/office/drawing/2014/main" id="{9BCD7AFD-122E-5B1B-EB27-300927C43F6A}"/>
                  </a:ext>
                </a:extLst>
              </p:cNvPr>
              <p:cNvSpPr/>
              <p:nvPr>
                <p:custDataLst>
                  <p:tags r:id="rId12"/>
                </p:custDataLst>
              </p:nvPr>
            </p:nvSpPr>
            <p:spPr>
              <a:xfrm>
                <a:off x="6271256" y="3686230"/>
                <a:ext cx="180000" cy="180000"/>
              </a:xfrm>
              <a:prstGeom prst="ellipse">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grpSp>
        <p:sp>
          <p:nvSpPr>
            <p:cNvPr id="8" name="橢圓 7">
              <a:extLst>
                <a:ext uri="{FF2B5EF4-FFF2-40B4-BE49-F238E27FC236}">
                  <a16:creationId xmlns:a16="http://schemas.microsoft.com/office/drawing/2014/main" id="{19D34A83-3121-1456-F2A4-DE642DED38B6}"/>
                </a:ext>
              </a:extLst>
            </p:cNvPr>
            <p:cNvSpPr/>
            <p:nvPr>
              <p:custDataLst>
                <p:tags r:id="rId2"/>
              </p:custDataLst>
            </p:nvPr>
          </p:nvSpPr>
          <p:spPr>
            <a:xfrm>
              <a:off x="7234696" y="2352469"/>
              <a:ext cx="180000" cy="180000"/>
            </a:xfrm>
            <a:prstGeom prst="ellips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9" name="橢圓 8">
              <a:extLst>
                <a:ext uri="{FF2B5EF4-FFF2-40B4-BE49-F238E27FC236}">
                  <a16:creationId xmlns:a16="http://schemas.microsoft.com/office/drawing/2014/main" id="{9E15DB05-6B87-3A26-FB3D-6613F5545EDB}"/>
                </a:ext>
              </a:extLst>
            </p:cNvPr>
            <p:cNvSpPr/>
            <p:nvPr>
              <p:custDataLst>
                <p:tags r:id="rId3"/>
              </p:custDataLst>
            </p:nvPr>
          </p:nvSpPr>
          <p:spPr>
            <a:xfrm>
              <a:off x="7549142" y="2352469"/>
              <a:ext cx="180000" cy="180000"/>
            </a:xfrm>
            <a:prstGeom prst="ellips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0" name="橢圓 9">
              <a:extLst>
                <a:ext uri="{FF2B5EF4-FFF2-40B4-BE49-F238E27FC236}">
                  <a16:creationId xmlns:a16="http://schemas.microsoft.com/office/drawing/2014/main" id="{2B932B7F-31EB-941B-8E69-4D2B6F8C7118}"/>
                </a:ext>
              </a:extLst>
            </p:cNvPr>
            <p:cNvSpPr/>
            <p:nvPr>
              <p:custDataLst>
                <p:tags r:id="rId4"/>
              </p:custDataLst>
            </p:nvPr>
          </p:nvSpPr>
          <p:spPr>
            <a:xfrm>
              <a:off x="7855870" y="2352469"/>
              <a:ext cx="180000" cy="180000"/>
            </a:xfrm>
            <a:prstGeom prst="ellips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00" u="sng"/>
            </a:p>
          </p:txBody>
        </p:sp>
        <p:sp>
          <p:nvSpPr>
            <p:cNvPr id="11" name="文字方塊 10">
              <a:extLst>
                <a:ext uri="{FF2B5EF4-FFF2-40B4-BE49-F238E27FC236}">
                  <a16:creationId xmlns:a16="http://schemas.microsoft.com/office/drawing/2014/main" id="{0B6C9EE8-16E3-CCC6-0BBB-250517FACDDF}"/>
                </a:ext>
              </a:extLst>
            </p:cNvPr>
            <p:cNvSpPr txBox="1"/>
            <p:nvPr/>
          </p:nvSpPr>
          <p:spPr>
            <a:xfrm>
              <a:off x="1243052" y="2095500"/>
              <a:ext cx="1576347" cy="549592"/>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Bit 1 </a:t>
              </a:r>
            </a:p>
            <a:p>
              <a:pPr algn="ctr"/>
              <a:r>
                <a:rPr lang="en-US" altLang="zh-TW" sz="900" dirty="0">
                  <a:latin typeface="Georgia Pro Black" panose="020F0502020204030204" pitchFamily="18" charset="0"/>
                </a:rPr>
                <a:t>Inversion</a:t>
              </a:r>
              <a:endParaRPr lang="zh-TW" altLang="en-US" sz="900" dirty="0">
                <a:latin typeface="Georgia Pro Black" panose="020F0502020204030204" pitchFamily="18" charset="0"/>
              </a:endParaRPr>
            </a:p>
          </p:txBody>
        </p:sp>
        <p:sp>
          <p:nvSpPr>
            <p:cNvPr id="12" name="文字方塊 11">
              <a:extLst>
                <a:ext uri="{FF2B5EF4-FFF2-40B4-BE49-F238E27FC236}">
                  <a16:creationId xmlns:a16="http://schemas.microsoft.com/office/drawing/2014/main" id="{D7C12924-1896-45AC-7219-A79C56C1932D}"/>
                </a:ext>
              </a:extLst>
            </p:cNvPr>
            <p:cNvSpPr txBox="1"/>
            <p:nvPr/>
          </p:nvSpPr>
          <p:spPr>
            <a:xfrm>
              <a:off x="4494252" y="2070100"/>
              <a:ext cx="1576347" cy="549592"/>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Bit 2 </a:t>
              </a:r>
            </a:p>
            <a:p>
              <a:pPr algn="ctr"/>
              <a:r>
                <a:rPr lang="en-US" altLang="zh-TW" sz="900" dirty="0">
                  <a:latin typeface="Georgia Pro Black" panose="020F0502020204030204" pitchFamily="18" charset="0"/>
                </a:rPr>
                <a:t>Inversion</a:t>
              </a:r>
              <a:endParaRPr lang="zh-TW" altLang="en-US" sz="900" dirty="0">
                <a:latin typeface="Georgia Pro Black" panose="020F0502020204030204" pitchFamily="18" charset="0"/>
              </a:endParaRPr>
            </a:p>
          </p:txBody>
        </p:sp>
        <p:sp>
          <p:nvSpPr>
            <p:cNvPr id="13" name="文字方塊 12">
              <a:extLst>
                <a:ext uri="{FF2B5EF4-FFF2-40B4-BE49-F238E27FC236}">
                  <a16:creationId xmlns:a16="http://schemas.microsoft.com/office/drawing/2014/main" id="{443A0A1F-69EB-DE62-B174-5BFEC663FF01}"/>
                </a:ext>
              </a:extLst>
            </p:cNvPr>
            <p:cNvSpPr txBox="1"/>
            <p:nvPr/>
          </p:nvSpPr>
          <p:spPr>
            <a:xfrm>
              <a:off x="9205951" y="2095500"/>
              <a:ext cx="1576347" cy="549592"/>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Bit N </a:t>
              </a:r>
            </a:p>
            <a:p>
              <a:pPr algn="ctr"/>
              <a:r>
                <a:rPr lang="en-US" altLang="zh-TW" sz="900" dirty="0">
                  <a:latin typeface="Georgia Pro Black" panose="020F0502020204030204" pitchFamily="18" charset="0"/>
                </a:rPr>
                <a:t>Inversion</a:t>
              </a:r>
              <a:endParaRPr lang="zh-TW" altLang="en-US" sz="900" dirty="0">
                <a:latin typeface="Georgia Pro Black" panose="020F0502020204030204" pitchFamily="18" charset="0"/>
              </a:endParaRPr>
            </a:p>
          </p:txBody>
        </p:sp>
        <p:sp>
          <p:nvSpPr>
            <p:cNvPr id="14" name="文字方塊 13">
              <a:extLst>
                <a:ext uri="{FF2B5EF4-FFF2-40B4-BE49-F238E27FC236}">
                  <a16:creationId xmlns:a16="http://schemas.microsoft.com/office/drawing/2014/main" id="{C46F6DA2-5D7F-1035-5309-64CC1929CB7C}"/>
                </a:ext>
              </a:extLst>
            </p:cNvPr>
            <p:cNvSpPr txBox="1"/>
            <p:nvPr/>
          </p:nvSpPr>
          <p:spPr>
            <a:xfrm>
              <a:off x="1293852" y="533400"/>
              <a:ext cx="1576347"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Trial 1 </a:t>
              </a:r>
            </a:p>
          </p:txBody>
        </p:sp>
        <p:sp>
          <p:nvSpPr>
            <p:cNvPr id="15" name="文字方塊 14">
              <a:extLst>
                <a:ext uri="{FF2B5EF4-FFF2-40B4-BE49-F238E27FC236}">
                  <a16:creationId xmlns:a16="http://schemas.microsoft.com/office/drawing/2014/main" id="{D811683A-4A17-95CC-F53B-E4A04DB9F0E9}"/>
                </a:ext>
              </a:extLst>
            </p:cNvPr>
            <p:cNvSpPr txBox="1"/>
            <p:nvPr/>
          </p:nvSpPr>
          <p:spPr>
            <a:xfrm>
              <a:off x="4545052" y="546101"/>
              <a:ext cx="1576347"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Trial 2 </a:t>
              </a:r>
            </a:p>
          </p:txBody>
        </p:sp>
        <p:sp>
          <p:nvSpPr>
            <p:cNvPr id="16" name="文字方塊 15">
              <a:extLst>
                <a:ext uri="{FF2B5EF4-FFF2-40B4-BE49-F238E27FC236}">
                  <a16:creationId xmlns:a16="http://schemas.microsoft.com/office/drawing/2014/main" id="{240EEAC4-03D1-C747-CCD9-0BDBE07F3B4D}"/>
                </a:ext>
              </a:extLst>
            </p:cNvPr>
            <p:cNvSpPr txBox="1"/>
            <p:nvPr/>
          </p:nvSpPr>
          <p:spPr>
            <a:xfrm>
              <a:off x="9231353" y="571501"/>
              <a:ext cx="1576347"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Trial N </a:t>
              </a:r>
            </a:p>
          </p:txBody>
        </p:sp>
        <p:cxnSp>
          <p:nvCxnSpPr>
            <p:cNvPr id="17" name="直線單箭頭接點 16">
              <a:extLst>
                <a:ext uri="{FF2B5EF4-FFF2-40B4-BE49-F238E27FC236}">
                  <a16:creationId xmlns:a16="http://schemas.microsoft.com/office/drawing/2014/main" id="{545E533C-348D-CD9A-74B0-7893BE76A4B0}"/>
                </a:ext>
              </a:extLst>
            </p:cNvPr>
            <p:cNvCxnSpPr/>
            <p:nvPr/>
          </p:nvCxnSpPr>
          <p:spPr>
            <a:xfrm>
              <a:off x="2057400" y="4127500"/>
              <a:ext cx="0" cy="4445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8" name="文字方塊 17">
              <a:extLst>
                <a:ext uri="{FF2B5EF4-FFF2-40B4-BE49-F238E27FC236}">
                  <a16:creationId xmlns:a16="http://schemas.microsoft.com/office/drawing/2014/main" id="{594DAEFD-7C63-B9EF-0CBB-D55990797C6C}"/>
                </a:ext>
              </a:extLst>
            </p:cNvPr>
            <p:cNvSpPr txBox="1"/>
            <p:nvPr/>
          </p:nvSpPr>
          <p:spPr>
            <a:xfrm>
              <a:off x="1433552" y="4597400"/>
              <a:ext cx="1309649"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Value 1 </a:t>
              </a:r>
            </a:p>
          </p:txBody>
        </p:sp>
        <p:cxnSp>
          <p:nvCxnSpPr>
            <p:cNvPr id="19" name="直線單箭頭接點 18">
              <a:extLst>
                <a:ext uri="{FF2B5EF4-FFF2-40B4-BE49-F238E27FC236}">
                  <a16:creationId xmlns:a16="http://schemas.microsoft.com/office/drawing/2014/main" id="{A97AAD91-94BE-70DE-8D5C-BAD9FA1EE5F9}"/>
                </a:ext>
              </a:extLst>
            </p:cNvPr>
            <p:cNvCxnSpPr/>
            <p:nvPr/>
          </p:nvCxnSpPr>
          <p:spPr>
            <a:xfrm>
              <a:off x="5321300" y="4114800"/>
              <a:ext cx="0" cy="4445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0" name="文字方塊 19">
              <a:extLst>
                <a:ext uri="{FF2B5EF4-FFF2-40B4-BE49-F238E27FC236}">
                  <a16:creationId xmlns:a16="http://schemas.microsoft.com/office/drawing/2014/main" id="{1F22F13C-FC43-79AD-BFBC-C1D80878C218}"/>
                </a:ext>
              </a:extLst>
            </p:cNvPr>
            <p:cNvSpPr txBox="1"/>
            <p:nvPr/>
          </p:nvSpPr>
          <p:spPr>
            <a:xfrm>
              <a:off x="4697452" y="4584700"/>
              <a:ext cx="1309649"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Value 2 </a:t>
              </a:r>
            </a:p>
          </p:txBody>
        </p:sp>
        <p:cxnSp>
          <p:nvCxnSpPr>
            <p:cNvPr id="21" name="直線單箭頭接點 20">
              <a:extLst>
                <a:ext uri="{FF2B5EF4-FFF2-40B4-BE49-F238E27FC236}">
                  <a16:creationId xmlns:a16="http://schemas.microsoft.com/office/drawing/2014/main" id="{D8F3945C-68A1-279E-D1F7-2F4FF95E810A}"/>
                </a:ext>
              </a:extLst>
            </p:cNvPr>
            <p:cNvCxnSpPr/>
            <p:nvPr/>
          </p:nvCxnSpPr>
          <p:spPr>
            <a:xfrm>
              <a:off x="9994900" y="4076700"/>
              <a:ext cx="0" cy="4445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2" name="文字方塊 21">
              <a:extLst>
                <a:ext uri="{FF2B5EF4-FFF2-40B4-BE49-F238E27FC236}">
                  <a16:creationId xmlns:a16="http://schemas.microsoft.com/office/drawing/2014/main" id="{E606ED76-5A50-46B2-1462-1D03CC8E95BB}"/>
                </a:ext>
              </a:extLst>
            </p:cNvPr>
            <p:cNvSpPr txBox="1"/>
            <p:nvPr/>
          </p:nvSpPr>
          <p:spPr>
            <a:xfrm>
              <a:off x="9371051" y="4546600"/>
              <a:ext cx="1309649"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Value N </a:t>
              </a:r>
            </a:p>
          </p:txBody>
        </p:sp>
        <p:sp>
          <p:nvSpPr>
            <p:cNvPr id="23" name="右大括弧 22">
              <a:extLst>
                <a:ext uri="{FF2B5EF4-FFF2-40B4-BE49-F238E27FC236}">
                  <a16:creationId xmlns:a16="http://schemas.microsoft.com/office/drawing/2014/main" id="{5CC71E9F-E103-1B44-B308-1A519176BDAD}"/>
                </a:ext>
              </a:extLst>
            </p:cNvPr>
            <p:cNvSpPr/>
            <p:nvPr/>
          </p:nvSpPr>
          <p:spPr>
            <a:xfrm rot="5400000">
              <a:off x="5982462" y="572262"/>
              <a:ext cx="215900" cy="910437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sz="900"/>
            </a:p>
          </p:txBody>
        </p:sp>
        <p:sp>
          <p:nvSpPr>
            <p:cNvPr id="24" name="文字方塊 23">
              <a:extLst>
                <a:ext uri="{FF2B5EF4-FFF2-40B4-BE49-F238E27FC236}">
                  <a16:creationId xmlns:a16="http://schemas.microsoft.com/office/drawing/2014/main" id="{0F2CDCC0-06B6-4D23-C495-BBE7C1539AFB}"/>
                </a:ext>
              </a:extLst>
            </p:cNvPr>
            <p:cNvSpPr txBox="1"/>
            <p:nvPr/>
          </p:nvSpPr>
          <p:spPr>
            <a:xfrm>
              <a:off x="3821151" y="5308600"/>
              <a:ext cx="4700548" cy="343494"/>
            </a:xfrm>
            <a:prstGeom prst="rect">
              <a:avLst/>
            </a:prstGeom>
            <a:solidFill>
              <a:schemeClr val="bg1"/>
            </a:solidFill>
          </p:spPr>
          <p:txBody>
            <a:bodyPr wrap="square" rtlCol="0">
              <a:spAutoFit/>
            </a:bodyPr>
            <a:lstStyle/>
            <a:p>
              <a:pPr algn="ctr"/>
              <a:r>
                <a:rPr lang="en-US" altLang="zh-TW" sz="900" dirty="0">
                  <a:latin typeface="Georgia Pro Black" panose="020F0502020204030204" pitchFamily="18" charset="0"/>
                </a:rPr>
                <a:t>Optimal Value &amp; Configuration </a:t>
              </a:r>
            </a:p>
          </p:txBody>
        </p:sp>
      </p:grpSp>
      <p:sp>
        <p:nvSpPr>
          <p:cNvPr id="137" name="投影片編號版面配置區 136">
            <a:extLst>
              <a:ext uri="{FF2B5EF4-FFF2-40B4-BE49-F238E27FC236}">
                <a16:creationId xmlns:a16="http://schemas.microsoft.com/office/drawing/2014/main" id="{6F06C13F-6749-4685-9AE5-301F5222F53C}"/>
              </a:ext>
            </a:extLst>
          </p:cNvPr>
          <p:cNvSpPr>
            <a:spLocks noGrp="1"/>
          </p:cNvSpPr>
          <p:nvPr>
            <p:ph type="sldNum" sz="quarter" idx="10"/>
          </p:nvPr>
        </p:nvSpPr>
        <p:spPr/>
        <p:txBody>
          <a:bodyPr/>
          <a:lstStyle/>
          <a:p>
            <a:fld id="{7A97B5DE-3CB1-4C6F-ACB5-6BC122C5FF78}" type="slidenum">
              <a:rPr lang="en-US" altLang="zh-TW" smtClean="0"/>
              <a:pPr/>
              <a:t>27</a:t>
            </a:fld>
            <a:endParaRPr lang="en-US" altLang="zh-TW"/>
          </a:p>
        </p:txBody>
      </p:sp>
    </p:spTree>
    <p:custDataLst>
      <p:tags r:id="rId1"/>
    </p:custDataLst>
    <p:extLst>
      <p:ext uri="{BB962C8B-B14F-4D97-AF65-F5344CB8AC3E}">
        <p14:creationId xmlns:p14="http://schemas.microsoft.com/office/powerpoint/2010/main" val="3961647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536682-2C05-FCC4-B854-03825D59CCEC}"/>
              </a:ext>
            </a:extLst>
          </p:cNvPr>
          <p:cNvSpPr>
            <a:spLocks noGrp="1"/>
          </p:cNvSpPr>
          <p:nvPr>
            <p:ph type="title"/>
          </p:nvPr>
        </p:nvSpPr>
        <p:spPr>
          <a:xfrm>
            <a:off x="429370" y="178905"/>
            <a:ext cx="8263890" cy="1075811"/>
          </a:xfrm>
        </p:spPr>
        <p:txBody>
          <a:bodyPr anchor="b">
            <a:normAutofit/>
          </a:bodyPr>
          <a:lstStyle/>
          <a:p>
            <a:r>
              <a:rPr lang="en-US" altLang="zh-TW" sz="4050"/>
              <a:t>Using DA</a:t>
            </a:r>
            <a:endParaRPr lang="zh-TW" altLang="en-US" sz="4050"/>
          </a:p>
        </p:txBody>
      </p:sp>
      <p:sp>
        <p:nvSpPr>
          <p:cNvPr id="3" name="內容版面配置區 2">
            <a:extLst>
              <a:ext uri="{FF2B5EF4-FFF2-40B4-BE49-F238E27FC236}">
                <a16:creationId xmlns:a16="http://schemas.microsoft.com/office/drawing/2014/main" id="{FE27F2CF-E24E-093E-9347-2DD50F047E56}"/>
              </a:ext>
            </a:extLst>
          </p:cNvPr>
          <p:cNvSpPr>
            <a:spLocks noGrp="1"/>
          </p:cNvSpPr>
          <p:nvPr>
            <p:ph idx="1"/>
          </p:nvPr>
        </p:nvSpPr>
        <p:spPr>
          <a:xfrm>
            <a:off x="429370" y="1553487"/>
            <a:ext cx="4138756" cy="3089379"/>
          </a:xfrm>
        </p:spPr>
        <p:txBody>
          <a:bodyPr anchor="t">
            <a:normAutofit fontScale="85000" lnSpcReduction="20000"/>
          </a:bodyPr>
          <a:lstStyle/>
          <a:p>
            <a:r>
              <a:rPr lang="en-US" altLang="zh-TW" sz="1650" dirty="0"/>
              <a:t>Generate the Q matrix for QUBO</a:t>
            </a:r>
          </a:p>
          <a:p>
            <a:r>
              <a:rPr lang="en-US" altLang="zh-TW" sz="1650" dirty="0"/>
              <a:t>Send Q to DA by </a:t>
            </a:r>
            <a:r>
              <a:rPr lang="en-US" altLang="zh-TW" sz="1650" dirty="0" err="1"/>
              <a:t>Qubo</a:t>
            </a:r>
            <a:r>
              <a:rPr lang="en-US" altLang="zh-TW" sz="1650" dirty="0"/>
              <a:t> v3 API</a:t>
            </a:r>
            <a:endParaRPr lang="en-GB" altLang="zh-TW" sz="1650" dirty="0"/>
          </a:p>
          <a:p>
            <a:pPr lvl="1"/>
            <a:r>
              <a:rPr lang="en-GB" altLang="zh-TW" sz="1650" dirty="0"/>
              <a:t>https://portal.aispf.global.fujitsu.com/apidoc/da/jp/api-ref/da-qubo-v3-en.html</a:t>
            </a:r>
          </a:p>
          <a:p>
            <a:r>
              <a:rPr lang="en-GB" altLang="zh-TW" sz="1650" dirty="0"/>
              <a:t>Get the solution and </a:t>
            </a:r>
            <a:r>
              <a:rPr lang="en-US" altLang="zh-TW" sz="1650" dirty="0"/>
              <a:t>the total time required to find an optimal solution</a:t>
            </a:r>
            <a:endParaRPr lang="en-GB" altLang="zh-TW" sz="1650" dirty="0"/>
          </a:p>
          <a:p>
            <a:endParaRPr lang="en-GB" altLang="zh-TW" sz="1650" dirty="0"/>
          </a:p>
          <a:p>
            <a:r>
              <a:rPr lang="en-GB" altLang="zh-TW" sz="1650" dirty="0"/>
              <a:t>The following features of DA are not used in order to be fair</a:t>
            </a:r>
          </a:p>
          <a:p>
            <a:pPr lvl="1"/>
            <a:r>
              <a:rPr lang="en-GB" altLang="zh-TW" sz="1650" dirty="0"/>
              <a:t>separated penalty term</a:t>
            </a:r>
          </a:p>
          <a:p>
            <a:pPr lvl="1"/>
            <a:r>
              <a:rPr lang="en-US" altLang="zh-TW" sz="1650" dirty="0" err="1"/>
              <a:t>one_way_one_hot_groups</a:t>
            </a:r>
            <a:endParaRPr lang="en-US" altLang="zh-TW" sz="1650" dirty="0"/>
          </a:p>
          <a:p>
            <a:pPr lvl="1"/>
            <a:r>
              <a:rPr lang="en-US" altLang="zh-TW" sz="1650" dirty="0" err="1"/>
              <a:t>two_way_one_hot_groups</a:t>
            </a:r>
            <a:endParaRPr lang="en-US" altLang="zh-TW" sz="1650" dirty="0"/>
          </a:p>
          <a:p>
            <a:pPr lvl="1"/>
            <a:r>
              <a:rPr lang="en-US" altLang="zh-TW" sz="1600" dirty="0"/>
              <a:t>direct inequality constraints</a:t>
            </a:r>
            <a:endParaRPr lang="en-GB" altLang="zh-TW" sz="1300" dirty="0"/>
          </a:p>
        </p:txBody>
      </p:sp>
      <p:pic>
        <p:nvPicPr>
          <p:cNvPr id="8" name="圖片 7">
            <a:extLst>
              <a:ext uri="{FF2B5EF4-FFF2-40B4-BE49-F238E27FC236}">
                <a16:creationId xmlns:a16="http://schemas.microsoft.com/office/drawing/2014/main" id="{47C1C186-B140-1023-E9FF-2D9359408CA5}"/>
              </a:ext>
            </a:extLst>
          </p:cNvPr>
          <p:cNvPicPr>
            <a:picLocks noChangeAspect="1"/>
          </p:cNvPicPr>
          <p:nvPr/>
        </p:nvPicPr>
        <p:blipFill>
          <a:blip r:embed="rId4"/>
          <a:stretch>
            <a:fillRect/>
          </a:stretch>
        </p:blipFill>
        <p:spPr>
          <a:xfrm>
            <a:off x="4454392" y="1765431"/>
            <a:ext cx="4265102" cy="2419112"/>
          </a:xfrm>
          <a:prstGeom prst="rect">
            <a:avLst/>
          </a:prstGeom>
        </p:spPr>
      </p:pic>
      <p:sp>
        <p:nvSpPr>
          <p:cNvPr id="6" name="投影片編號版面配置區 5">
            <a:extLst>
              <a:ext uri="{FF2B5EF4-FFF2-40B4-BE49-F238E27FC236}">
                <a16:creationId xmlns:a16="http://schemas.microsoft.com/office/drawing/2014/main" id="{B438782E-E5BC-4195-BB83-44522758AE87}"/>
              </a:ext>
            </a:extLst>
          </p:cNvPr>
          <p:cNvSpPr>
            <a:spLocks noGrp="1"/>
          </p:cNvSpPr>
          <p:nvPr>
            <p:ph type="sldNum" sz="quarter" idx="10"/>
          </p:nvPr>
        </p:nvSpPr>
        <p:spPr/>
        <p:txBody>
          <a:bodyPr/>
          <a:lstStyle/>
          <a:p>
            <a:fld id="{7A97B5DE-3CB1-4C6F-ACB5-6BC122C5FF78}" type="slidenum">
              <a:rPr lang="en-US" altLang="zh-TW" smtClean="0"/>
              <a:pPr/>
              <a:t>28</a:t>
            </a:fld>
            <a:endParaRPr lang="en-US" altLang="zh-TW"/>
          </a:p>
        </p:txBody>
      </p:sp>
    </p:spTree>
    <p:custDataLst>
      <p:tags r:id="rId1"/>
    </p:custDataLst>
    <p:extLst>
      <p:ext uri="{BB962C8B-B14F-4D97-AF65-F5344CB8AC3E}">
        <p14:creationId xmlns:p14="http://schemas.microsoft.com/office/powerpoint/2010/main" val="349304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B3C91-36D6-BFFE-F419-AB883A5689DE}"/>
              </a:ext>
            </a:extLst>
          </p:cNvPr>
          <p:cNvSpPr>
            <a:spLocks noGrp="1"/>
          </p:cNvSpPr>
          <p:nvPr>
            <p:ph type="title"/>
          </p:nvPr>
        </p:nvSpPr>
        <p:spPr/>
        <p:txBody>
          <a:bodyPr/>
          <a:lstStyle/>
          <a:p>
            <a:r>
              <a:rPr kumimoji="1" lang="en-US" altLang="zh-TW" dirty="0"/>
              <a:t>Compal GPU-based Annealer (GPUA) Framework</a:t>
            </a:r>
            <a:endParaRPr kumimoji="1" lang="zh-TW" altLang="en-US" dirty="0"/>
          </a:p>
        </p:txBody>
      </p:sp>
      <p:grpSp>
        <p:nvGrpSpPr>
          <p:cNvPr id="24" name="群組 23">
            <a:extLst>
              <a:ext uri="{FF2B5EF4-FFF2-40B4-BE49-F238E27FC236}">
                <a16:creationId xmlns:a16="http://schemas.microsoft.com/office/drawing/2014/main" id="{B7C84247-DB2F-ADCD-E5C3-E652D997F004}"/>
              </a:ext>
            </a:extLst>
          </p:cNvPr>
          <p:cNvGrpSpPr/>
          <p:nvPr/>
        </p:nvGrpSpPr>
        <p:grpSpPr>
          <a:xfrm>
            <a:off x="587539" y="932364"/>
            <a:ext cx="7927811" cy="4092737"/>
            <a:chOff x="783385" y="1243151"/>
            <a:chExt cx="10570415" cy="5456983"/>
          </a:xfrm>
        </p:grpSpPr>
        <p:sp>
          <p:nvSpPr>
            <p:cNvPr id="4" name="文字方塊 3">
              <a:extLst>
                <a:ext uri="{FF2B5EF4-FFF2-40B4-BE49-F238E27FC236}">
                  <a16:creationId xmlns:a16="http://schemas.microsoft.com/office/drawing/2014/main" id="{57DC5201-7B3E-0EC4-70F0-D2663AEB287B}"/>
                </a:ext>
              </a:extLst>
            </p:cNvPr>
            <p:cNvSpPr txBox="1"/>
            <p:nvPr/>
          </p:nvSpPr>
          <p:spPr>
            <a:xfrm>
              <a:off x="4682537" y="4124689"/>
              <a:ext cx="2007948" cy="492443"/>
            </a:xfrm>
            <a:prstGeom prst="rect">
              <a:avLst/>
            </a:prstGeom>
            <a:noFill/>
          </p:spPr>
          <p:txBody>
            <a:bodyPr wrap="square">
              <a:spAutoFit/>
            </a:bodyPr>
            <a:lstStyle/>
            <a:p>
              <a:pPr algn="ctr" defTabSz="685800">
                <a:buClrTx/>
                <a:defRPr/>
              </a:pPr>
              <a:r>
                <a:rPr lang="zh-TW" altLang="en-US" sz="1800" b="1" dirty="0">
                  <a:solidFill>
                    <a:schemeClr val="bg1"/>
                  </a:solidFill>
                  <a:latin typeface="微軟正黑體" panose="020B0604030504040204" pitchFamily="34" charset="-120"/>
                  <a:ea typeface="微軟正黑體" panose="020B0604030504040204" pitchFamily="34" charset="-120"/>
                </a:rPr>
                <a:t>容易使用</a:t>
              </a:r>
            </a:p>
          </p:txBody>
        </p:sp>
        <p:sp>
          <p:nvSpPr>
            <p:cNvPr id="5" name="文字方塊 4">
              <a:extLst>
                <a:ext uri="{FF2B5EF4-FFF2-40B4-BE49-F238E27FC236}">
                  <a16:creationId xmlns:a16="http://schemas.microsoft.com/office/drawing/2014/main" id="{21A37BCF-E999-DE7B-A80B-704A76207B84}"/>
                </a:ext>
              </a:extLst>
            </p:cNvPr>
            <p:cNvSpPr txBox="1"/>
            <p:nvPr/>
          </p:nvSpPr>
          <p:spPr>
            <a:xfrm>
              <a:off x="8022237" y="4124689"/>
              <a:ext cx="2007948" cy="492443"/>
            </a:xfrm>
            <a:prstGeom prst="rect">
              <a:avLst/>
            </a:prstGeom>
            <a:noFill/>
          </p:spPr>
          <p:txBody>
            <a:bodyPr wrap="square">
              <a:spAutoFit/>
            </a:bodyPr>
            <a:lstStyle/>
            <a:p>
              <a:pPr algn="ctr" defTabSz="685800">
                <a:buClrTx/>
                <a:defRPr/>
              </a:pPr>
              <a:r>
                <a:rPr lang="zh-TW" altLang="en-US" sz="1800" b="1" dirty="0">
                  <a:solidFill>
                    <a:schemeClr val="bg1"/>
                  </a:solidFill>
                  <a:latin typeface="微軟正黑體" panose="020B0604030504040204" pitchFamily="34" charset="-120"/>
                  <a:ea typeface="微軟正黑體" panose="020B0604030504040204" pitchFamily="34" charset="-120"/>
                </a:rPr>
                <a:t>可擴充升級</a:t>
              </a:r>
            </a:p>
          </p:txBody>
        </p:sp>
        <p:cxnSp>
          <p:nvCxnSpPr>
            <p:cNvPr id="6" name="直線接點 5">
              <a:extLst>
                <a:ext uri="{FF2B5EF4-FFF2-40B4-BE49-F238E27FC236}">
                  <a16:creationId xmlns:a16="http://schemas.microsoft.com/office/drawing/2014/main" id="{E1075F37-5842-5F6B-6B51-EC1CC7529B81}"/>
                </a:ext>
              </a:extLst>
            </p:cNvPr>
            <p:cNvCxnSpPr>
              <a:cxnSpLocks/>
            </p:cNvCxnSpPr>
            <p:nvPr/>
          </p:nvCxnSpPr>
          <p:spPr>
            <a:xfrm>
              <a:off x="783385" y="1243187"/>
              <a:ext cx="6002953" cy="331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5DC3EBE8-FD93-F1A2-EFDA-5C92DAB07C6C}"/>
                </a:ext>
              </a:extLst>
            </p:cNvPr>
            <p:cNvCxnSpPr>
              <a:cxnSpLocks/>
            </p:cNvCxnSpPr>
            <p:nvPr/>
          </p:nvCxnSpPr>
          <p:spPr>
            <a:xfrm>
              <a:off x="891845" y="1243151"/>
              <a:ext cx="9234193" cy="33163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C2E6D905-A47A-EF1A-298E-8BDECCF6BA7A}"/>
                </a:ext>
              </a:extLst>
            </p:cNvPr>
            <p:cNvSpPr txBox="1"/>
            <p:nvPr/>
          </p:nvSpPr>
          <p:spPr>
            <a:xfrm>
              <a:off x="1256829" y="4823339"/>
              <a:ext cx="2177249" cy="1846660"/>
            </a:xfrm>
            <a:prstGeom prst="rect">
              <a:avLst/>
            </a:prstGeom>
            <a:noFill/>
          </p:spPr>
          <p:txBody>
            <a:bodyPr wrap="square">
              <a:spAutoFit/>
            </a:bodyPr>
            <a:lstStyle/>
            <a:p>
              <a:pPr defTabSz="685800">
                <a:buClrTx/>
                <a:defRPr/>
              </a:pPr>
              <a:r>
                <a:rPr lang="zh-TW" altLang="en-US" sz="1200" dirty="0">
                  <a:solidFill>
                    <a:schemeClr val="bg1"/>
                  </a:solidFill>
                  <a:latin typeface="微軟正黑體" panose="020B0604030504040204" pitchFamily="34" charset="-120"/>
                  <a:ea typeface="微軟正黑體" panose="020B0604030504040204" pitchFamily="34" charset="-120"/>
                </a:rPr>
                <a:t>架構於現有</a:t>
              </a:r>
              <a:r>
                <a:rPr lang="en-US" altLang="zh-TW" sz="1200" dirty="0">
                  <a:solidFill>
                    <a:schemeClr val="bg1"/>
                  </a:solidFill>
                  <a:latin typeface="微軟正黑體" panose="020B0604030504040204" pitchFamily="34" charset="-120"/>
                  <a:ea typeface="微軟正黑體" panose="020B0604030504040204" pitchFamily="34" charset="-120"/>
                </a:rPr>
                <a:t>CPU</a:t>
              </a:r>
              <a:r>
                <a:rPr lang="zh-TW" altLang="en-US" sz="1200" dirty="0">
                  <a:solidFill>
                    <a:schemeClr val="bg1"/>
                  </a:solidFill>
                  <a:latin typeface="微軟正黑體" panose="020B0604030504040204" pitchFamily="34" charset="-120"/>
                  <a:ea typeface="微軟正黑體" panose="020B0604030504040204" pitchFamily="34" charset="-120"/>
                </a:rPr>
                <a:t>與</a:t>
              </a:r>
              <a:r>
                <a:rPr lang="en-US" altLang="zh-TW" sz="1200" dirty="0">
                  <a:solidFill>
                    <a:schemeClr val="bg1"/>
                  </a:solidFill>
                  <a:latin typeface="微軟正黑體" panose="020B0604030504040204" pitchFamily="34" charset="-120"/>
                  <a:ea typeface="微軟正黑體" panose="020B0604030504040204" pitchFamily="34" charset="-120"/>
                </a:rPr>
                <a:t>GPU</a:t>
              </a:r>
              <a:r>
                <a:rPr lang="zh-TW" altLang="en-US" sz="1200" dirty="0">
                  <a:solidFill>
                    <a:schemeClr val="bg1"/>
                  </a:solidFill>
                  <a:latin typeface="微軟正黑體" panose="020B0604030504040204" pitchFamily="34" charset="-120"/>
                  <a:ea typeface="微軟正黑體" panose="020B0604030504040204" pitchFamily="34" charset="-120"/>
                </a:rPr>
                <a:t>硬體上，可彈性部署於雲端或地端應用</a:t>
              </a:r>
              <a:endParaRPr lang="en-US" altLang="zh-TW" sz="1200" dirty="0">
                <a:solidFill>
                  <a:schemeClr val="bg1"/>
                </a:solidFill>
                <a:latin typeface="微軟正黑體" panose="020B0604030504040204" pitchFamily="34" charset="-120"/>
                <a:ea typeface="微軟正黑體" panose="020B0604030504040204" pitchFamily="34" charset="-120"/>
              </a:endParaRPr>
            </a:p>
            <a:p>
              <a:pPr defTabSz="685800">
                <a:buClrTx/>
                <a:defRPr/>
              </a:pPr>
              <a:endParaRPr lang="en-US" altLang="zh-TW" sz="1200" dirty="0">
                <a:solidFill>
                  <a:schemeClr val="bg1"/>
                </a:solidFill>
                <a:latin typeface="微軟正黑體" panose="020B0604030504040204" pitchFamily="34" charset="-120"/>
                <a:ea typeface="微軟正黑體" panose="020B0604030504040204" pitchFamily="34" charset="-120"/>
              </a:endParaRPr>
            </a:p>
            <a:p>
              <a:pPr defTabSz="685800">
                <a:buClrTx/>
                <a:defRPr/>
              </a:pPr>
              <a:endParaRPr lang="en-US" altLang="zh-TW" sz="1200" dirty="0">
                <a:solidFill>
                  <a:schemeClr val="bg1"/>
                </a:solidFill>
                <a:latin typeface="微軟正黑體" panose="020B0604030504040204" pitchFamily="34" charset="-120"/>
                <a:ea typeface="微軟正黑體" panose="020B0604030504040204" pitchFamily="34" charset="-120"/>
              </a:endParaRPr>
            </a:p>
            <a:p>
              <a:pPr defTabSz="685800">
                <a:buClrTx/>
                <a:defRPr/>
              </a:pP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1D7DBFAA-1AD7-6857-86AE-FFC0DA30AD62}"/>
                </a:ext>
              </a:extLst>
            </p:cNvPr>
            <p:cNvSpPr txBox="1"/>
            <p:nvPr/>
          </p:nvSpPr>
          <p:spPr>
            <a:xfrm>
              <a:off x="8022237" y="4778042"/>
              <a:ext cx="2007948" cy="861775"/>
            </a:xfrm>
            <a:prstGeom prst="rect">
              <a:avLst/>
            </a:prstGeom>
            <a:noFill/>
          </p:spPr>
          <p:txBody>
            <a:bodyPr wrap="square">
              <a:spAutoFit/>
            </a:bodyPr>
            <a:lstStyle/>
            <a:p>
              <a:pPr defTabSz="685800">
                <a:buClrTx/>
                <a:defRPr/>
              </a:pPr>
              <a:r>
                <a:rPr lang="zh-TW" altLang="en-US" sz="1200" dirty="0">
                  <a:solidFill>
                    <a:schemeClr val="bg1"/>
                  </a:solidFill>
                  <a:latin typeface="微軟正黑體" panose="020B0604030504040204" pitchFamily="34" charset="-120"/>
                  <a:ea typeface="微軟正黑體" panose="020B0604030504040204" pitchFamily="34" charset="-120"/>
                </a:rPr>
                <a:t>使用</a:t>
              </a:r>
              <a:r>
                <a:rPr lang="en-US" altLang="zh-TW" sz="1200" dirty="0">
                  <a:solidFill>
                    <a:schemeClr val="bg1"/>
                  </a:solidFill>
                  <a:latin typeface="微軟正黑體" panose="020B0604030504040204" pitchFamily="34" charset="-120"/>
                  <a:ea typeface="微軟正黑體" panose="020B0604030504040204" pitchFamily="34" charset="-120"/>
                </a:rPr>
                <a:t>CUDA</a:t>
              </a:r>
              <a:r>
                <a:rPr lang="zh-TW" altLang="en-US" sz="1200" dirty="0">
                  <a:solidFill>
                    <a:schemeClr val="bg1"/>
                  </a:solidFill>
                  <a:latin typeface="微軟正黑體" panose="020B0604030504040204" pitchFamily="34" charset="-120"/>
                  <a:ea typeface="微軟正黑體" panose="020B0604030504040204" pitchFamily="34" charset="-120"/>
                </a:rPr>
                <a:t>平行運算，效能可以隨</a:t>
              </a:r>
              <a:r>
                <a:rPr lang="en-US" altLang="zh-TW" sz="1200" dirty="0">
                  <a:solidFill>
                    <a:schemeClr val="bg1"/>
                  </a:solidFill>
                  <a:latin typeface="微軟正黑體" panose="020B0604030504040204" pitchFamily="34" charset="-120"/>
                  <a:ea typeface="微軟正黑體" panose="020B0604030504040204" pitchFamily="34" charset="-120"/>
                </a:rPr>
                <a:t>GPU</a:t>
              </a:r>
              <a:r>
                <a:rPr lang="zh-TW" altLang="en-US" sz="1200" dirty="0">
                  <a:solidFill>
                    <a:schemeClr val="bg1"/>
                  </a:solidFill>
                  <a:latin typeface="微軟正黑體" panose="020B0604030504040204" pitchFamily="34" charset="-120"/>
                  <a:ea typeface="微軟正黑體" panose="020B0604030504040204" pitchFamily="34" charset="-120"/>
                </a:rPr>
                <a:t>擴充升級</a:t>
              </a:r>
              <a:endParaRPr lang="en-US" altLang="zh-TW" sz="1200" dirty="0">
                <a:solidFill>
                  <a:schemeClr val="bg1"/>
                </a:solidFill>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310053D6-1FC2-0BB0-D8A5-F958EC24F6D5}"/>
                </a:ext>
              </a:extLst>
            </p:cNvPr>
            <p:cNvPicPr>
              <a:picLocks noChangeAspect="1"/>
            </p:cNvPicPr>
            <p:nvPr/>
          </p:nvPicPr>
          <p:blipFill>
            <a:blip r:embed="rId3"/>
            <a:stretch>
              <a:fillRect/>
            </a:stretch>
          </p:blipFill>
          <p:spPr>
            <a:xfrm>
              <a:off x="866639" y="2505270"/>
              <a:ext cx="10487161" cy="4194864"/>
            </a:xfrm>
            <a:prstGeom prst="rect">
              <a:avLst/>
            </a:prstGeom>
          </p:spPr>
        </p:pic>
        <p:sp>
          <p:nvSpPr>
            <p:cNvPr id="11" name="文字方塊 10">
              <a:extLst>
                <a:ext uri="{FF2B5EF4-FFF2-40B4-BE49-F238E27FC236}">
                  <a16:creationId xmlns:a16="http://schemas.microsoft.com/office/drawing/2014/main" id="{F363D6BD-657D-7836-3054-B3C069638809}"/>
                </a:ext>
              </a:extLst>
            </p:cNvPr>
            <p:cNvSpPr txBox="1"/>
            <p:nvPr/>
          </p:nvSpPr>
          <p:spPr>
            <a:xfrm>
              <a:off x="4531217" y="2592107"/>
              <a:ext cx="2558759" cy="338555"/>
            </a:xfrm>
            <a:prstGeom prst="rect">
              <a:avLst/>
            </a:prstGeom>
            <a:solidFill>
              <a:srgbClr val="ED7D31"/>
            </a:solidFill>
          </p:spPr>
          <p:txBody>
            <a:bodyPr wrap="square" rtlCol="0">
              <a:spAutoFit/>
            </a:bodyPr>
            <a:lstStyle/>
            <a:p>
              <a:endParaRPr kumimoji="1" lang="zh-TW" altLang="en-US" sz="1050" dirty="0"/>
            </a:p>
          </p:txBody>
        </p:sp>
        <p:sp>
          <p:nvSpPr>
            <p:cNvPr id="12" name="文字方塊 11">
              <a:extLst>
                <a:ext uri="{FF2B5EF4-FFF2-40B4-BE49-F238E27FC236}">
                  <a16:creationId xmlns:a16="http://schemas.microsoft.com/office/drawing/2014/main" id="{E41F5323-10EC-CB84-0F71-3B20B8EA17EF}"/>
                </a:ext>
              </a:extLst>
            </p:cNvPr>
            <p:cNvSpPr txBox="1"/>
            <p:nvPr/>
          </p:nvSpPr>
          <p:spPr>
            <a:xfrm>
              <a:off x="891845" y="1363542"/>
              <a:ext cx="10422082" cy="338555"/>
            </a:xfrm>
            <a:prstGeom prst="rect">
              <a:avLst/>
            </a:prstGeom>
            <a:solidFill>
              <a:schemeClr val="accent5"/>
            </a:solidFill>
          </p:spPr>
          <p:txBody>
            <a:bodyPr wrap="square" rtlCol="0">
              <a:spAutoFit/>
            </a:bodyPr>
            <a:lstStyle/>
            <a:p>
              <a:endParaRPr kumimoji="1" lang="zh-TW" altLang="en-US" sz="1050" dirty="0"/>
            </a:p>
          </p:txBody>
        </p:sp>
        <p:sp>
          <p:nvSpPr>
            <p:cNvPr id="13" name="文字方塊 12">
              <a:extLst>
                <a:ext uri="{FF2B5EF4-FFF2-40B4-BE49-F238E27FC236}">
                  <a16:creationId xmlns:a16="http://schemas.microsoft.com/office/drawing/2014/main" id="{C3F005EC-CBCB-DE5B-7293-A6F545690963}"/>
                </a:ext>
              </a:extLst>
            </p:cNvPr>
            <p:cNvSpPr txBox="1"/>
            <p:nvPr/>
          </p:nvSpPr>
          <p:spPr>
            <a:xfrm>
              <a:off x="1022886" y="1731615"/>
              <a:ext cx="1505293" cy="338555"/>
            </a:xfrm>
            <a:prstGeom prst="rect">
              <a:avLst/>
            </a:prstGeom>
            <a:noFill/>
          </p:spPr>
          <p:txBody>
            <a:bodyPr wrap="square" rtlCol="0">
              <a:spAutoFit/>
            </a:bodyPr>
            <a:lstStyle/>
            <a:p>
              <a:r>
                <a:rPr kumimoji="1" lang="en-US" altLang="zh-TW" sz="1050" dirty="0">
                  <a:solidFill>
                    <a:schemeClr val="bg1"/>
                  </a:solidFill>
                </a:rPr>
                <a:t>Formulation</a:t>
              </a:r>
              <a:endParaRPr kumimoji="1" lang="zh-TW" altLang="en-US" sz="1050" dirty="0">
                <a:solidFill>
                  <a:schemeClr val="bg1"/>
                </a:solidFill>
              </a:endParaRPr>
            </a:p>
          </p:txBody>
        </p:sp>
        <p:grpSp>
          <p:nvGrpSpPr>
            <p:cNvPr id="14" name="群組 13">
              <a:extLst>
                <a:ext uri="{FF2B5EF4-FFF2-40B4-BE49-F238E27FC236}">
                  <a16:creationId xmlns:a16="http://schemas.microsoft.com/office/drawing/2014/main" id="{224C794D-2244-45ED-2A48-A7BFE4D0E085}"/>
                </a:ext>
              </a:extLst>
            </p:cNvPr>
            <p:cNvGrpSpPr/>
            <p:nvPr/>
          </p:nvGrpSpPr>
          <p:grpSpPr>
            <a:xfrm>
              <a:off x="3011433" y="1601510"/>
              <a:ext cx="2367974" cy="567988"/>
              <a:chOff x="4863525" y="1052089"/>
              <a:chExt cx="2505694" cy="601022"/>
            </a:xfrm>
          </p:grpSpPr>
          <p:sp>
            <p:nvSpPr>
              <p:cNvPr id="15" name="文字方塊 14">
                <a:extLst>
                  <a:ext uri="{FF2B5EF4-FFF2-40B4-BE49-F238E27FC236}">
                    <a16:creationId xmlns:a16="http://schemas.microsoft.com/office/drawing/2014/main" id="{4B7A63AC-1AB7-4A60-E27E-5DEEA0BBF7DF}"/>
                  </a:ext>
                </a:extLst>
              </p:cNvPr>
              <p:cNvSpPr txBox="1"/>
              <p:nvPr/>
            </p:nvSpPr>
            <p:spPr>
              <a:xfrm>
                <a:off x="4863525" y="1167933"/>
                <a:ext cx="2505694" cy="358245"/>
              </a:xfrm>
              <a:prstGeom prst="rect">
                <a:avLst/>
              </a:prstGeom>
              <a:noFill/>
              <a:ln>
                <a:noFill/>
              </a:ln>
            </p:spPr>
            <p:txBody>
              <a:bodyPr wrap="square" rtlCol="0">
                <a:spAutoFit/>
              </a:bodyPr>
              <a:lstStyle/>
              <a:p>
                <a:r>
                  <a:rPr kumimoji="1" lang="en-US" altLang="zh-TW" sz="1050" dirty="0"/>
                  <a:t>TSP, Max-cut, QAP, etc. </a:t>
                </a:r>
                <a:endParaRPr kumimoji="1" lang="zh-TW" altLang="en-US" sz="1050" dirty="0"/>
              </a:p>
            </p:txBody>
          </p:sp>
          <p:sp>
            <p:nvSpPr>
              <p:cNvPr id="16" name="圓角矩形 15">
                <a:extLst>
                  <a:ext uri="{FF2B5EF4-FFF2-40B4-BE49-F238E27FC236}">
                    <a16:creationId xmlns:a16="http://schemas.microsoft.com/office/drawing/2014/main" id="{1B09286A-74AC-EAD7-7376-FF798D13F488}"/>
                  </a:ext>
                </a:extLst>
              </p:cNvPr>
              <p:cNvSpPr/>
              <p:nvPr/>
            </p:nvSpPr>
            <p:spPr>
              <a:xfrm>
                <a:off x="4869463" y="1052089"/>
                <a:ext cx="2493819" cy="6010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sp>
          <p:nvSpPr>
            <p:cNvPr id="17" name="圓角矩形 16">
              <a:extLst>
                <a:ext uri="{FF2B5EF4-FFF2-40B4-BE49-F238E27FC236}">
                  <a16:creationId xmlns:a16="http://schemas.microsoft.com/office/drawing/2014/main" id="{1A41E0AC-C6E5-68AE-21F6-39BD823E2754}"/>
                </a:ext>
              </a:extLst>
            </p:cNvPr>
            <p:cNvSpPr/>
            <p:nvPr/>
          </p:nvSpPr>
          <p:spPr>
            <a:xfrm>
              <a:off x="6529281" y="1620387"/>
              <a:ext cx="2557435" cy="549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050" dirty="0">
                  <a:ln w="0"/>
                  <a:solidFill>
                    <a:schemeClr val="tx1"/>
                  </a:solidFill>
                  <a:effectLst>
                    <a:outerShdw blurRad="38100" dist="19050" dir="2700000" algn="tl" rotWithShape="0">
                      <a:schemeClr val="dk1">
                        <a:alpha val="40000"/>
                      </a:schemeClr>
                    </a:outerShdw>
                  </a:effectLst>
                </a:rPr>
                <a:t>Reduction methods</a:t>
              </a:r>
              <a:endParaRPr kumimoji="1" lang="zh-TW" altLang="en-US" sz="1050" dirty="0">
                <a:ln w="0"/>
                <a:solidFill>
                  <a:schemeClr val="tx1"/>
                </a:solidFill>
                <a:effectLst>
                  <a:outerShdw blurRad="38100" dist="19050" dir="2700000" algn="tl" rotWithShape="0">
                    <a:schemeClr val="dk1">
                      <a:alpha val="40000"/>
                    </a:schemeClr>
                  </a:outerShdw>
                </a:effectLst>
              </a:endParaRPr>
            </a:p>
          </p:txBody>
        </p:sp>
        <p:sp>
          <p:nvSpPr>
            <p:cNvPr id="18" name="十字形 17">
              <a:extLst>
                <a:ext uri="{FF2B5EF4-FFF2-40B4-BE49-F238E27FC236}">
                  <a16:creationId xmlns:a16="http://schemas.microsoft.com/office/drawing/2014/main" id="{5B304C4C-8C12-B86A-7464-ACFA78795743}"/>
                </a:ext>
              </a:extLst>
            </p:cNvPr>
            <p:cNvSpPr/>
            <p:nvPr/>
          </p:nvSpPr>
          <p:spPr>
            <a:xfrm>
              <a:off x="5732011" y="1666148"/>
              <a:ext cx="428437" cy="404916"/>
            </a:xfrm>
            <a:prstGeom prst="plus">
              <a:avLst>
                <a:gd name="adj" fmla="val 431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dirty="0"/>
            </a:p>
          </p:txBody>
        </p:sp>
        <p:sp>
          <p:nvSpPr>
            <p:cNvPr id="19" name="圓角矩形 18">
              <a:extLst>
                <a:ext uri="{FF2B5EF4-FFF2-40B4-BE49-F238E27FC236}">
                  <a16:creationId xmlns:a16="http://schemas.microsoft.com/office/drawing/2014/main" id="{275D9107-CEEC-569B-9728-FC0CBCF43798}"/>
                </a:ext>
              </a:extLst>
            </p:cNvPr>
            <p:cNvSpPr/>
            <p:nvPr/>
          </p:nvSpPr>
          <p:spPr>
            <a:xfrm>
              <a:off x="5036236" y="2720677"/>
              <a:ext cx="2053740" cy="56759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050" dirty="0">
                  <a:ln w="0"/>
                  <a:solidFill>
                    <a:schemeClr val="tx1"/>
                  </a:solidFill>
                  <a:effectLst>
                    <a:outerShdw blurRad="38100" dist="19050" dir="2700000" algn="tl" rotWithShape="0">
                      <a:schemeClr val="dk1">
                        <a:alpha val="40000"/>
                      </a:schemeClr>
                    </a:outerShdw>
                  </a:effectLst>
                </a:rPr>
                <a:t>Compile</a:t>
              </a:r>
              <a:endParaRPr kumimoji="1" lang="zh-TW" altLang="en-US" sz="1050" dirty="0"/>
            </a:p>
          </p:txBody>
        </p:sp>
      </p:grpSp>
      <p:sp>
        <p:nvSpPr>
          <p:cNvPr id="21" name="投影片編號版面配置區 20">
            <a:extLst>
              <a:ext uri="{FF2B5EF4-FFF2-40B4-BE49-F238E27FC236}">
                <a16:creationId xmlns:a16="http://schemas.microsoft.com/office/drawing/2014/main" id="{DEADFD9A-5665-4050-8D87-3EE140FEB763}"/>
              </a:ext>
            </a:extLst>
          </p:cNvPr>
          <p:cNvSpPr>
            <a:spLocks noGrp="1"/>
          </p:cNvSpPr>
          <p:nvPr>
            <p:ph type="sldNum" sz="quarter" idx="10"/>
          </p:nvPr>
        </p:nvSpPr>
        <p:spPr/>
        <p:txBody>
          <a:bodyPr/>
          <a:lstStyle/>
          <a:p>
            <a:fld id="{7A97B5DE-3CB1-4C6F-ACB5-6BC122C5FF78}" type="slidenum">
              <a:rPr lang="en-US" altLang="zh-TW" smtClean="0"/>
              <a:pPr/>
              <a:t>29</a:t>
            </a:fld>
            <a:endParaRPr lang="en-US" altLang="zh-TW"/>
          </a:p>
        </p:txBody>
      </p:sp>
    </p:spTree>
    <p:extLst>
      <p:ext uri="{BB962C8B-B14F-4D97-AF65-F5344CB8AC3E}">
        <p14:creationId xmlns:p14="http://schemas.microsoft.com/office/powerpoint/2010/main" val="1433650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F29EB0-D1CD-4663-B9F9-6ACE99C5B195}"/>
              </a:ext>
            </a:extLst>
          </p:cNvPr>
          <p:cNvSpPr>
            <a:spLocks noGrp="1"/>
          </p:cNvSpPr>
          <p:nvPr>
            <p:ph type="title"/>
          </p:nvPr>
        </p:nvSpPr>
        <p:spPr/>
        <p:txBody>
          <a:bodyPr/>
          <a:lstStyle/>
          <a:p>
            <a:r>
              <a:rPr lang="en-US" altLang="zh-TW" dirty="0"/>
              <a:t>Annealing</a:t>
            </a:r>
            <a:endParaRPr lang="zh-TW" altLang="en-US" dirty="0"/>
          </a:p>
        </p:txBody>
      </p:sp>
      <p:sp>
        <p:nvSpPr>
          <p:cNvPr id="4" name="投影片編號版面配置區 3">
            <a:extLst>
              <a:ext uri="{FF2B5EF4-FFF2-40B4-BE49-F238E27FC236}">
                <a16:creationId xmlns:a16="http://schemas.microsoft.com/office/drawing/2014/main" id="{9B5A9663-7234-4DDF-83C2-7A27ADFFC608}"/>
              </a:ext>
            </a:extLst>
          </p:cNvPr>
          <p:cNvSpPr>
            <a:spLocks noGrp="1"/>
          </p:cNvSpPr>
          <p:nvPr>
            <p:ph type="sldNum" sz="quarter" idx="10"/>
          </p:nvPr>
        </p:nvSpPr>
        <p:spPr/>
        <p:txBody>
          <a:bodyPr/>
          <a:lstStyle/>
          <a:p>
            <a:fld id="{7A97B5DE-3CB1-4C6F-ACB5-6BC122C5FF78}" type="slidenum">
              <a:rPr lang="en-US" altLang="zh-TW" smtClean="0"/>
              <a:pPr/>
              <a:t>3</a:t>
            </a:fld>
            <a:endParaRPr lang="en-US" altLang="zh-TW"/>
          </a:p>
        </p:txBody>
      </p:sp>
      <p:pic>
        <p:nvPicPr>
          <p:cNvPr id="5" name="Picture 4" descr="图片无替代文字">
            <a:extLst>
              <a:ext uri="{FF2B5EF4-FFF2-40B4-BE49-F238E27FC236}">
                <a16:creationId xmlns:a16="http://schemas.microsoft.com/office/drawing/2014/main" id="{4103429E-6CC6-43ED-A3A8-D0C998397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4" y="869729"/>
            <a:ext cx="5319369" cy="2736809"/>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6;g122d0c7dceb_0_0">
            <a:extLst>
              <a:ext uri="{FF2B5EF4-FFF2-40B4-BE49-F238E27FC236}">
                <a16:creationId xmlns:a16="http://schemas.microsoft.com/office/drawing/2014/main" id="{8E9B5F18-B72D-493B-8FBB-65C40096700C}"/>
              </a:ext>
            </a:extLst>
          </p:cNvPr>
          <p:cNvSpPr txBox="1"/>
          <p:nvPr/>
        </p:nvSpPr>
        <p:spPr>
          <a:xfrm>
            <a:off x="83904" y="3638619"/>
            <a:ext cx="8478205" cy="1415742"/>
          </a:xfrm>
          <a:prstGeom prst="rect">
            <a:avLst/>
          </a:prstGeom>
          <a:noFill/>
          <a:ln>
            <a:noFill/>
          </a:ln>
        </p:spPr>
        <p:txBody>
          <a:bodyPr spcFirstLastPara="1" wrap="square" lIns="91425" tIns="91425" rIns="91425" bIns="91425" anchor="t" anchorCtr="0">
            <a:spAutoFit/>
          </a:bodyPr>
          <a:lstStyle/>
          <a:p>
            <a:pPr marL="415528" lvl="2" indent="-214313">
              <a:buSzPts val="1600"/>
              <a:buFont typeface="Wingdings" panose="05000000000000000000" pitchFamily="2" charset="2"/>
              <a:buChar char="ü"/>
              <a:tabLst>
                <a:tab pos="538163" algn="l"/>
              </a:tabLst>
            </a:pPr>
            <a:r>
              <a:rPr lang="en-US" altLang="zh-TW" sz="1600" dirty="0">
                <a:solidFill>
                  <a:srgbClr val="FF0000"/>
                </a:solidFill>
              </a:rPr>
              <a:t>Annealing</a:t>
            </a:r>
            <a:r>
              <a:rPr lang="en-US" altLang="zh-TW" sz="1600" dirty="0"/>
              <a:t> is a heat treatment process to slowly heat the metal to a certain temperature, keep it in warn for a while, then slowly cool it. </a:t>
            </a:r>
          </a:p>
          <a:p>
            <a:pPr marL="415528" lvl="2" indent="-214313">
              <a:buSzPts val="1600"/>
              <a:buFont typeface="Wingdings" panose="05000000000000000000" pitchFamily="2" charset="2"/>
              <a:buChar char="ü"/>
              <a:tabLst>
                <a:tab pos="538163" algn="l"/>
              </a:tabLst>
            </a:pPr>
            <a:r>
              <a:rPr lang="en-US" altLang="zh-TW" sz="1600" dirty="0"/>
              <a:t>The atoms in the metal are thus more compact to have good properties.</a:t>
            </a:r>
          </a:p>
          <a:p>
            <a:pPr marL="415528" lvl="2" indent="-214313">
              <a:buSzPts val="1600"/>
              <a:buFont typeface="Wingdings" panose="05000000000000000000" pitchFamily="2" charset="2"/>
              <a:buChar char="ü"/>
              <a:tabLst>
                <a:tab pos="538163" algn="l"/>
              </a:tabLst>
            </a:pPr>
            <a:r>
              <a:rPr lang="en-US" altLang="zh-TW" sz="1600" dirty="0"/>
              <a:t>The process alters the physical and sometimes chemical properties of the metal to increase its ductility and reduce its hardness, making it more workable. </a:t>
            </a:r>
          </a:p>
        </p:txBody>
      </p:sp>
      <p:pic>
        <p:nvPicPr>
          <p:cNvPr id="7" name="圖片 1">
            <a:extLst>
              <a:ext uri="{FF2B5EF4-FFF2-40B4-BE49-F238E27FC236}">
                <a16:creationId xmlns:a16="http://schemas.microsoft.com/office/drawing/2014/main" id="{E3F94170-8291-4F61-8C13-F672562DC52F}"/>
              </a:ext>
            </a:extLst>
          </p:cNvPr>
          <p:cNvPicPr>
            <a:picLocks noGrp="1" noChangeAspect="1" noChangeArrowheads="1"/>
          </p:cNvPicPr>
          <p:nvPr>
            <p:ph idx="1"/>
          </p:nvPr>
        </p:nvPicPr>
        <p:blipFill>
          <a:blip r:embed="rId4" r:link="rId5">
            <a:extLst>
              <a:ext uri="{28A0092B-C50C-407E-A947-70E740481C1C}">
                <a14:useLocalDpi xmlns:a14="http://schemas.microsoft.com/office/drawing/2010/main" val="0"/>
              </a:ext>
            </a:extLst>
          </a:blip>
          <a:srcRect/>
          <a:stretch>
            <a:fillRect/>
          </a:stretch>
        </p:blipFill>
        <p:spPr bwMode="auto">
          <a:xfrm>
            <a:off x="5463427" y="2275870"/>
            <a:ext cx="3656823" cy="135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7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E4ED71-B108-5B76-C167-9140E2C7F5E5}"/>
              </a:ext>
            </a:extLst>
          </p:cNvPr>
          <p:cNvSpPr>
            <a:spLocks noGrp="1"/>
          </p:cNvSpPr>
          <p:nvPr>
            <p:ph type="title"/>
          </p:nvPr>
        </p:nvSpPr>
        <p:spPr>
          <a:xfrm>
            <a:off x="0" y="376549"/>
            <a:ext cx="4539662" cy="1862390"/>
          </a:xfrm>
        </p:spPr>
        <p:txBody>
          <a:bodyPr>
            <a:noAutofit/>
          </a:bodyPr>
          <a:lstStyle/>
          <a:p>
            <a:pPr defTabSz="742859">
              <a:defRPr/>
            </a:pPr>
            <a:r>
              <a:rPr kumimoji="1" lang="en-US" altLang="zh-TW" sz="2400" b="1" dirty="0"/>
              <a:t>Diverse Adaptive Bulk Search (DABS)</a:t>
            </a:r>
            <a:br>
              <a:rPr kumimoji="1" lang="en-US" altLang="zh-TW" sz="2400" b="1" dirty="0"/>
            </a:br>
            <a:br>
              <a:rPr kumimoji="1" lang="en-US" altLang="zh-TW" sz="2400" b="1" dirty="0"/>
            </a:br>
            <a:br>
              <a:rPr kumimoji="1" lang="en-US" altLang="zh-TW" sz="900" dirty="0"/>
            </a:br>
            <a:br>
              <a:rPr kumimoji="1" lang="en-US" altLang="zh-TW" sz="900" dirty="0"/>
            </a:br>
            <a:br>
              <a:rPr kumimoji="1" lang="en-US" altLang="zh-TW" sz="900" dirty="0"/>
            </a:br>
            <a:endParaRPr kumimoji="1" lang="zh-TW" altLang="en-US" sz="900" dirty="0"/>
          </a:p>
        </p:txBody>
      </p:sp>
      <p:pic>
        <p:nvPicPr>
          <p:cNvPr id="4" name="圖片 3">
            <a:extLst>
              <a:ext uri="{FF2B5EF4-FFF2-40B4-BE49-F238E27FC236}">
                <a16:creationId xmlns:a16="http://schemas.microsoft.com/office/drawing/2014/main" id="{8EA1AA3B-4823-E73B-431E-D8364F3D1448}"/>
              </a:ext>
            </a:extLst>
          </p:cNvPr>
          <p:cNvPicPr>
            <a:picLocks noChangeAspect="1"/>
          </p:cNvPicPr>
          <p:nvPr/>
        </p:nvPicPr>
        <p:blipFill rotWithShape="1">
          <a:blip r:embed="rId3"/>
          <a:srcRect b="12606"/>
          <a:stretch/>
        </p:blipFill>
        <p:spPr>
          <a:xfrm>
            <a:off x="4508985" y="326725"/>
            <a:ext cx="4539662" cy="4255745"/>
          </a:xfrm>
          <a:prstGeom prst="rect">
            <a:avLst/>
          </a:prstGeom>
        </p:spPr>
      </p:pic>
      <p:sp>
        <p:nvSpPr>
          <p:cNvPr id="6" name="文字方塊 5">
            <a:extLst>
              <a:ext uri="{FF2B5EF4-FFF2-40B4-BE49-F238E27FC236}">
                <a16:creationId xmlns:a16="http://schemas.microsoft.com/office/drawing/2014/main" id="{2AD921FF-127A-7942-C2A9-ED052A3048DE}"/>
              </a:ext>
            </a:extLst>
          </p:cNvPr>
          <p:cNvSpPr txBox="1"/>
          <p:nvPr/>
        </p:nvSpPr>
        <p:spPr>
          <a:xfrm>
            <a:off x="4539662" y="4504167"/>
            <a:ext cx="4413632" cy="473206"/>
          </a:xfrm>
          <a:prstGeom prst="rect">
            <a:avLst/>
          </a:prstGeom>
          <a:noFill/>
        </p:spPr>
        <p:txBody>
          <a:bodyPr wrap="square" rtlCol="0">
            <a:spAutoFit/>
          </a:bodyPr>
          <a:lstStyle/>
          <a:p>
            <a:r>
              <a:rPr kumimoji="1" lang="en-US" altLang="zh-TW" sz="825" dirty="0"/>
              <a:t>Source: Nakano, K., </a:t>
            </a:r>
            <a:r>
              <a:rPr kumimoji="1" lang="en-US" altLang="zh-TW" sz="825" dirty="0" err="1"/>
              <a:t>Takafuji</a:t>
            </a:r>
            <a:r>
              <a:rPr kumimoji="1" lang="en-US" altLang="zh-TW" sz="825" dirty="0"/>
              <a:t>, D., Ito, Y., </a:t>
            </a:r>
            <a:r>
              <a:rPr kumimoji="1" lang="en-US" altLang="zh-TW" sz="825" dirty="0" err="1"/>
              <a:t>Yazane</a:t>
            </a:r>
            <a:r>
              <a:rPr kumimoji="1" lang="en-US" altLang="zh-TW" sz="825" dirty="0"/>
              <a:t>, T., Yano, J., Ozaki, S., ... &amp; Mori, R. (2023, May). Diverse Adaptive Bulk Search: a Framework for Solving QUBO Problems on Multiple GPUs. In Proc. of IPDPSW, pp. 314-325, 2023.</a:t>
            </a:r>
            <a:endParaRPr kumimoji="1" lang="zh-TW" altLang="en-US" sz="825" dirty="0"/>
          </a:p>
        </p:txBody>
      </p:sp>
      <p:sp>
        <p:nvSpPr>
          <p:cNvPr id="5" name="標題 1">
            <a:extLst>
              <a:ext uri="{FF2B5EF4-FFF2-40B4-BE49-F238E27FC236}">
                <a16:creationId xmlns:a16="http://schemas.microsoft.com/office/drawing/2014/main" id="{80142231-7EAA-461A-84BC-A0DA4034AB0F}"/>
              </a:ext>
            </a:extLst>
          </p:cNvPr>
          <p:cNvSpPr txBox="1">
            <a:spLocks/>
          </p:cNvSpPr>
          <p:nvPr/>
        </p:nvSpPr>
        <p:spPr>
          <a:xfrm>
            <a:off x="-30677" y="2062444"/>
            <a:ext cx="4539662" cy="3005417"/>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Arial"/>
              <a:buNone/>
              <a:defRPr sz="3400" b="0" i="0" u="none" strike="noStrike" cap="none">
                <a:solidFill>
                  <a:schemeClr val="dk1"/>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100"/>
              <a:buFont typeface="Arial"/>
              <a:buNone/>
              <a:defRPr sz="3400" b="0" i="0" u="none" strike="noStrike" cap="none">
                <a:solidFill>
                  <a:schemeClr val="dk1"/>
                </a:solidFill>
                <a:latin typeface="Arial"/>
                <a:ea typeface="Arial"/>
                <a:cs typeface="Arial"/>
                <a:sym typeface="Arial"/>
              </a:defRPr>
            </a:lvl9pPr>
          </a:lstStyle>
          <a:p>
            <a:pPr marL="214313" indent="-214313" defTabSz="742859">
              <a:buFont typeface="Wingdings" panose="05000000000000000000" pitchFamily="2" charset="2"/>
              <a:buChar char="n"/>
              <a:defRPr/>
            </a:pPr>
            <a:r>
              <a:rPr lang="en-US" altLang="zh-TW" sz="1500" kern="1200" dirty="0">
                <a:solidFill>
                  <a:schemeClr val="tx1"/>
                </a:solidFill>
              </a:rPr>
              <a:t>The DABS aims to increase the </a:t>
            </a:r>
            <a:r>
              <a:rPr lang="en-US" altLang="zh-TW" sz="1500" kern="1200" dirty="0">
                <a:solidFill>
                  <a:srgbClr val="B531A2"/>
                </a:solidFill>
              </a:rPr>
              <a:t>diversity</a:t>
            </a:r>
            <a:r>
              <a:rPr lang="en-US" altLang="zh-TW" sz="1500" kern="1200" dirty="0">
                <a:solidFill>
                  <a:schemeClr val="tx1"/>
                </a:solidFill>
              </a:rPr>
              <a:t> of </a:t>
            </a:r>
            <a:r>
              <a:rPr lang="en-US" altLang="zh-TW" sz="1500" kern="1200" dirty="0">
                <a:solidFill>
                  <a:srgbClr val="FF0000"/>
                </a:solidFill>
              </a:rPr>
              <a:t>genetic algorithm operations (GAOs)</a:t>
            </a:r>
            <a:r>
              <a:rPr lang="en-US" altLang="zh-TW" sz="1500" kern="1200" dirty="0">
                <a:solidFill>
                  <a:schemeClr val="tx1"/>
                </a:solidFill>
              </a:rPr>
              <a:t> run by the host on </a:t>
            </a:r>
            <a:r>
              <a:rPr lang="en-US" altLang="zh-TW" sz="1500" kern="1200" dirty="0">
                <a:solidFill>
                  <a:srgbClr val="FF0000"/>
                </a:solidFill>
              </a:rPr>
              <a:t>CPUs</a:t>
            </a:r>
            <a:r>
              <a:rPr lang="en-US" altLang="zh-TW" sz="1500" kern="1200" dirty="0">
                <a:solidFill>
                  <a:schemeClr val="tx1"/>
                </a:solidFill>
              </a:rPr>
              <a:t> and </a:t>
            </a:r>
            <a:r>
              <a:rPr lang="en-US" altLang="zh-TW" sz="1500" kern="1200" dirty="0">
                <a:solidFill>
                  <a:srgbClr val="00B050"/>
                </a:solidFill>
              </a:rPr>
              <a:t>local search algorithms (LSAs) </a:t>
            </a:r>
            <a:r>
              <a:rPr lang="en-US" altLang="zh-TW" sz="1500" kern="1200" dirty="0">
                <a:solidFill>
                  <a:schemeClr val="tx1"/>
                </a:solidFill>
              </a:rPr>
              <a:t>run on </a:t>
            </a:r>
            <a:r>
              <a:rPr lang="en-US" altLang="zh-TW" sz="1500" kern="1200" dirty="0">
                <a:solidFill>
                  <a:srgbClr val="00B050"/>
                </a:solidFill>
              </a:rPr>
              <a:t>GPUs</a:t>
            </a:r>
            <a:r>
              <a:rPr lang="en-US" altLang="zh-TW" sz="1500" kern="1200" dirty="0">
                <a:solidFill>
                  <a:schemeClr val="tx1"/>
                </a:solidFill>
              </a:rPr>
              <a:t>. </a:t>
            </a:r>
          </a:p>
          <a:p>
            <a:pPr marL="214313" indent="-214313" defTabSz="742859">
              <a:buFont typeface="Wingdings" panose="05000000000000000000" pitchFamily="2" charset="2"/>
              <a:buChar char="n"/>
              <a:defRPr/>
            </a:pPr>
            <a:r>
              <a:rPr lang="en-US" altLang="zh-TW" sz="1500" kern="1200" dirty="0">
                <a:solidFill>
                  <a:schemeClr val="tx1"/>
                </a:solidFill>
              </a:rPr>
              <a:t>It offers </a:t>
            </a:r>
            <a:r>
              <a:rPr lang="en-US" altLang="zh-TW" sz="1500" kern="1200" dirty="0">
                <a:solidFill>
                  <a:srgbClr val="00B050"/>
                </a:solidFill>
              </a:rPr>
              <a:t>five </a:t>
            </a:r>
            <a:r>
              <a:rPr lang="en-US" altLang="zh-TW" sz="1500" kern="1200" dirty="0">
                <a:solidFill>
                  <a:schemeClr val="tx1"/>
                </a:solidFill>
              </a:rPr>
              <a:t>distinct </a:t>
            </a:r>
            <a:r>
              <a:rPr lang="en-US" altLang="zh-TW" sz="1500" kern="1200" dirty="0">
                <a:solidFill>
                  <a:srgbClr val="00B050"/>
                </a:solidFill>
              </a:rPr>
              <a:t>LSAs</a:t>
            </a:r>
            <a:r>
              <a:rPr lang="en-US" altLang="zh-TW" sz="1500" kern="1200" dirty="0">
                <a:solidFill>
                  <a:schemeClr val="tx1"/>
                </a:solidFill>
              </a:rPr>
              <a:t>, namely </a:t>
            </a:r>
            <a:r>
              <a:rPr lang="en-US" altLang="zh-TW" sz="1500" kern="1200" dirty="0" err="1">
                <a:solidFill>
                  <a:srgbClr val="00B050"/>
                </a:solidFill>
              </a:rPr>
              <a:t>MaxMin</a:t>
            </a:r>
            <a:r>
              <a:rPr lang="en-US" altLang="zh-TW" sz="1500" kern="1200" dirty="0">
                <a:solidFill>
                  <a:srgbClr val="00B050"/>
                </a:solidFill>
              </a:rPr>
              <a:t>, </a:t>
            </a:r>
            <a:r>
              <a:rPr lang="en-US" altLang="zh-TW" sz="1500" kern="1200" dirty="0" err="1">
                <a:solidFill>
                  <a:srgbClr val="00B050"/>
                </a:solidFill>
              </a:rPr>
              <a:t>CyclicMin</a:t>
            </a:r>
            <a:r>
              <a:rPr lang="en-US" altLang="zh-TW" sz="1500" kern="1200" dirty="0">
                <a:solidFill>
                  <a:srgbClr val="00B050"/>
                </a:solidFill>
              </a:rPr>
              <a:t>, </a:t>
            </a:r>
            <a:r>
              <a:rPr lang="en-US" altLang="zh-TW" sz="1500" kern="1200" dirty="0" err="1">
                <a:solidFill>
                  <a:srgbClr val="00B050"/>
                </a:solidFill>
              </a:rPr>
              <a:t>RandomMin</a:t>
            </a:r>
            <a:r>
              <a:rPr lang="en-US" altLang="zh-TW" sz="1500" kern="1200" dirty="0">
                <a:solidFill>
                  <a:srgbClr val="00B050"/>
                </a:solidFill>
              </a:rPr>
              <a:t>, </a:t>
            </a:r>
            <a:r>
              <a:rPr lang="en-US" altLang="zh-TW" sz="1500" kern="1200" dirty="0" err="1">
                <a:solidFill>
                  <a:srgbClr val="00B050"/>
                </a:solidFill>
              </a:rPr>
              <a:t>PositiveMin</a:t>
            </a:r>
            <a:r>
              <a:rPr lang="en-US" altLang="zh-TW" sz="1500" kern="1200" dirty="0">
                <a:solidFill>
                  <a:srgbClr val="00B050"/>
                </a:solidFill>
              </a:rPr>
              <a:t>, and </a:t>
            </a:r>
            <a:r>
              <a:rPr lang="en-US" altLang="zh-TW" sz="1500" kern="1200" dirty="0" err="1">
                <a:solidFill>
                  <a:srgbClr val="00B050"/>
                </a:solidFill>
              </a:rPr>
              <a:t>TwoNeighbor</a:t>
            </a:r>
            <a:r>
              <a:rPr lang="en-US" altLang="zh-TW" sz="1500" kern="1200" dirty="0">
                <a:solidFill>
                  <a:schemeClr val="tx1"/>
                </a:solidFill>
              </a:rPr>
              <a:t>.</a:t>
            </a:r>
          </a:p>
          <a:p>
            <a:pPr marL="214313" indent="-214313" defTabSz="742859">
              <a:buFont typeface="Wingdings" panose="05000000000000000000" pitchFamily="2" charset="2"/>
              <a:buChar char="n"/>
              <a:defRPr/>
            </a:pPr>
            <a:r>
              <a:rPr lang="en-US" altLang="zh-TW" sz="1500" kern="1200" dirty="0">
                <a:solidFill>
                  <a:schemeClr val="tx1"/>
                </a:solidFill>
              </a:rPr>
              <a:t>Each LSA iteratively flips bits in a solution to explore the</a:t>
            </a:r>
            <a:r>
              <a:rPr lang="zh-TW" altLang="en-US" sz="1500" kern="1200" dirty="0">
                <a:solidFill>
                  <a:schemeClr val="tx1"/>
                </a:solidFill>
              </a:rPr>
              <a:t> </a:t>
            </a:r>
            <a:r>
              <a:rPr lang="en-US" altLang="zh-TW" sz="1500" kern="1200" dirty="0">
                <a:solidFill>
                  <a:schemeClr val="tx1"/>
                </a:solidFill>
              </a:rPr>
              <a:t>solution space for improving solutions. </a:t>
            </a:r>
          </a:p>
          <a:p>
            <a:pPr marL="214313" indent="-214313" defTabSz="742859">
              <a:buFont typeface="Wingdings" panose="05000000000000000000" pitchFamily="2" charset="2"/>
              <a:buChar char="n"/>
              <a:defRPr/>
            </a:pPr>
            <a:r>
              <a:rPr lang="en-US" altLang="zh-TW" sz="1500" kern="1200" dirty="0">
                <a:solidFill>
                  <a:schemeClr val="tx1"/>
                </a:solidFill>
              </a:rPr>
              <a:t>During the execution</a:t>
            </a:r>
            <a:r>
              <a:rPr lang="zh-TW" altLang="en-US" sz="1500" kern="1200" dirty="0">
                <a:solidFill>
                  <a:schemeClr val="tx1"/>
                </a:solidFill>
              </a:rPr>
              <a:t> </a:t>
            </a:r>
            <a:r>
              <a:rPr lang="en-US" altLang="zh-TW" sz="1500" kern="1200" dirty="0">
                <a:solidFill>
                  <a:schemeClr val="tx1"/>
                </a:solidFill>
              </a:rPr>
              <a:t>of DABS, LSAs that yield better solutions are prioritized</a:t>
            </a:r>
            <a:r>
              <a:rPr lang="zh-TW" altLang="en-US" sz="1500" kern="1200" dirty="0">
                <a:solidFill>
                  <a:schemeClr val="tx1"/>
                </a:solidFill>
              </a:rPr>
              <a:t> </a:t>
            </a:r>
            <a:r>
              <a:rPr lang="en-US" altLang="zh-TW" sz="1500" kern="1200" dirty="0">
                <a:solidFill>
                  <a:schemeClr val="tx1"/>
                </a:solidFill>
              </a:rPr>
              <a:t>for more frequent execution. </a:t>
            </a:r>
          </a:p>
          <a:p>
            <a:pPr marL="214313" indent="-214313" defTabSz="742859">
              <a:buFont typeface="Wingdings" panose="05000000000000000000" pitchFamily="2" charset="2"/>
              <a:buChar char="n"/>
              <a:defRPr/>
            </a:pPr>
            <a:r>
              <a:rPr lang="en-US" altLang="zh-TW" sz="1500" kern="1200" dirty="0">
                <a:solidFill>
                  <a:schemeClr val="tx1"/>
                </a:solidFill>
              </a:rPr>
              <a:t>The DABS also offers </a:t>
            </a:r>
            <a:r>
              <a:rPr lang="en-US" altLang="zh-TW" sz="1500" kern="1200" dirty="0">
                <a:solidFill>
                  <a:srgbClr val="FF0000"/>
                </a:solidFill>
              </a:rPr>
              <a:t>eight</a:t>
            </a:r>
            <a:r>
              <a:rPr lang="zh-TW" altLang="en-US" sz="1500" kern="1200" dirty="0">
                <a:solidFill>
                  <a:srgbClr val="FF0000"/>
                </a:solidFill>
              </a:rPr>
              <a:t> </a:t>
            </a:r>
            <a:r>
              <a:rPr lang="en-US" altLang="zh-TW" sz="1500" kern="1200" dirty="0">
                <a:solidFill>
                  <a:schemeClr val="tx1"/>
                </a:solidFill>
              </a:rPr>
              <a:t>different </a:t>
            </a:r>
            <a:r>
              <a:rPr lang="en-US" altLang="zh-TW" sz="1500" kern="1200" dirty="0">
                <a:solidFill>
                  <a:srgbClr val="FF0000"/>
                </a:solidFill>
              </a:rPr>
              <a:t>GAOs</a:t>
            </a:r>
            <a:r>
              <a:rPr lang="en-US" altLang="zh-TW" sz="1500" kern="1200" dirty="0">
                <a:solidFill>
                  <a:schemeClr val="tx1"/>
                </a:solidFill>
              </a:rPr>
              <a:t>, including </a:t>
            </a:r>
            <a:r>
              <a:rPr lang="en-US" altLang="zh-TW" sz="1500" kern="1200" dirty="0">
                <a:solidFill>
                  <a:srgbClr val="FF0000"/>
                </a:solidFill>
              </a:rPr>
              <a:t>Mutation, Crossover, </a:t>
            </a:r>
            <a:r>
              <a:rPr lang="en-US" altLang="zh-TW" sz="1500" kern="1200" dirty="0" err="1">
                <a:solidFill>
                  <a:srgbClr val="FF0000"/>
                </a:solidFill>
              </a:rPr>
              <a:t>Xrossover</a:t>
            </a:r>
            <a:r>
              <a:rPr lang="en-US" altLang="zh-TW" sz="1500" kern="1200" dirty="0">
                <a:solidFill>
                  <a:srgbClr val="FF0000"/>
                </a:solidFill>
              </a:rPr>
              <a:t>,</a:t>
            </a:r>
            <a:r>
              <a:rPr lang="zh-TW" altLang="en-US" sz="1500" kern="1200" dirty="0">
                <a:solidFill>
                  <a:srgbClr val="FF0000"/>
                </a:solidFill>
              </a:rPr>
              <a:t> </a:t>
            </a:r>
            <a:r>
              <a:rPr lang="en-US" altLang="zh-TW" sz="1500" kern="1200" dirty="0">
                <a:solidFill>
                  <a:srgbClr val="FF0000"/>
                </a:solidFill>
              </a:rPr>
              <a:t>Zero, One, </a:t>
            </a:r>
            <a:r>
              <a:rPr lang="en-US" altLang="zh-TW" sz="1500" kern="1200" dirty="0" err="1">
                <a:solidFill>
                  <a:srgbClr val="FF0000"/>
                </a:solidFill>
              </a:rPr>
              <a:t>IntervalZero</a:t>
            </a:r>
            <a:r>
              <a:rPr lang="en-US" altLang="zh-TW" sz="1500" kern="1200" dirty="0">
                <a:solidFill>
                  <a:srgbClr val="FF0000"/>
                </a:solidFill>
              </a:rPr>
              <a:t>, Best, and Random</a:t>
            </a:r>
            <a:r>
              <a:rPr lang="en-US" altLang="zh-TW" sz="1500" kern="1200" dirty="0">
                <a:solidFill>
                  <a:schemeClr val="tx1"/>
                </a:solidFill>
              </a:rPr>
              <a:t>. </a:t>
            </a:r>
          </a:p>
          <a:p>
            <a:pPr marL="214313" indent="-214313" defTabSz="742859">
              <a:buFont typeface="Wingdings" panose="05000000000000000000" pitchFamily="2" charset="2"/>
              <a:buChar char="n"/>
              <a:defRPr/>
            </a:pPr>
            <a:r>
              <a:rPr lang="en-US" altLang="zh-TW" sz="1500" kern="1200" dirty="0">
                <a:solidFill>
                  <a:schemeClr val="tx1"/>
                </a:solidFill>
              </a:rPr>
              <a:t>Similar to LSAs,</a:t>
            </a:r>
            <a:r>
              <a:rPr lang="zh-TW" altLang="en-US" sz="1500" kern="1200" dirty="0">
                <a:solidFill>
                  <a:schemeClr val="tx1"/>
                </a:solidFill>
              </a:rPr>
              <a:t> </a:t>
            </a:r>
            <a:r>
              <a:rPr lang="en-US" altLang="zh-TW" sz="1500" kern="1200" dirty="0">
                <a:solidFill>
                  <a:schemeClr val="tx1"/>
                </a:solidFill>
              </a:rPr>
              <a:t>the GAOs leading to better solutions are executed more</a:t>
            </a:r>
            <a:r>
              <a:rPr lang="zh-TW" altLang="en-US" sz="1500" kern="1200" dirty="0">
                <a:solidFill>
                  <a:schemeClr val="tx1"/>
                </a:solidFill>
              </a:rPr>
              <a:t> </a:t>
            </a:r>
            <a:r>
              <a:rPr lang="en-US" altLang="zh-TW" sz="1500" kern="1200" dirty="0">
                <a:solidFill>
                  <a:schemeClr val="tx1"/>
                </a:solidFill>
              </a:rPr>
              <a:t>frequently than others.</a:t>
            </a:r>
            <a:r>
              <a:rPr lang="en-US" altLang="zh-TW" sz="1500" dirty="0"/>
              <a:t> </a:t>
            </a:r>
            <a:br>
              <a:rPr lang="en-US" altLang="zh-TW" sz="1500" dirty="0"/>
            </a:br>
            <a:br>
              <a:rPr kumimoji="1" lang="en-US" altLang="zh-TW" sz="1500" dirty="0"/>
            </a:br>
            <a:br>
              <a:rPr kumimoji="1" lang="en-US" altLang="zh-TW" sz="1500" b="1" dirty="0"/>
            </a:br>
            <a:br>
              <a:rPr kumimoji="1" lang="en-US" altLang="zh-TW" sz="750" dirty="0"/>
            </a:br>
            <a:br>
              <a:rPr kumimoji="1" lang="en-US" altLang="zh-TW" sz="750" dirty="0"/>
            </a:br>
            <a:br>
              <a:rPr kumimoji="1" lang="en-US" altLang="zh-TW" sz="750" dirty="0"/>
            </a:br>
            <a:endParaRPr kumimoji="1" lang="zh-TW" altLang="en-US" sz="750" dirty="0"/>
          </a:p>
        </p:txBody>
      </p:sp>
      <p:sp>
        <p:nvSpPr>
          <p:cNvPr id="8" name="投影片編號版面配置區 7">
            <a:extLst>
              <a:ext uri="{FF2B5EF4-FFF2-40B4-BE49-F238E27FC236}">
                <a16:creationId xmlns:a16="http://schemas.microsoft.com/office/drawing/2014/main" id="{32753A8B-6AA4-40DE-BB88-9D25BC53A537}"/>
              </a:ext>
            </a:extLst>
          </p:cNvPr>
          <p:cNvSpPr>
            <a:spLocks noGrp="1"/>
          </p:cNvSpPr>
          <p:nvPr>
            <p:ph type="sldNum" sz="quarter" idx="10"/>
          </p:nvPr>
        </p:nvSpPr>
        <p:spPr/>
        <p:txBody>
          <a:bodyPr/>
          <a:lstStyle/>
          <a:p>
            <a:fld id="{7A97B5DE-3CB1-4C6F-ACB5-6BC122C5FF78}" type="slidenum">
              <a:rPr lang="en-US" altLang="zh-TW" smtClean="0"/>
              <a:pPr/>
              <a:t>30</a:t>
            </a:fld>
            <a:endParaRPr lang="en-US" altLang="zh-TW"/>
          </a:p>
        </p:txBody>
      </p:sp>
    </p:spTree>
    <p:extLst>
      <p:ext uri="{BB962C8B-B14F-4D97-AF65-F5344CB8AC3E}">
        <p14:creationId xmlns:p14="http://schemas.microsoft.com/office/powerpoint/2010/main" val="2287638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5D4E70-49FB-4245-A40E-988CF912A4A2}"/>
              </a:ext>
            </a:extLst>
          </p:cNvPr>
          <p:cNvSpPr>
            <a:spLocks noGrp="1"/>
          </p:cNvSpPr>
          <p:nvPr>
            <p:ph type="title"/>
          </p:nvPr>
        </p:nvSpPr>
        <p:spPr>
          <a:xfrm>
            <a:off x="554567" y="402446"/>
            <a:ext cx="8632923" cy="424266"/>
          </a:xfrm>
        </p:spPr>
        <p:txBody>
          <a:bodyPr/>
          <a:lstStyle/>
          <a:p>
            <a:r>
              <a:rPr lang="en-US" altLang="zh-TW" dirty="0"/>
              <a:t>NP-hard and NP-Complete (NPC) Problems</a:t>
            </a:r>
            <a:endParaRPr lang="zh-TW" altLang="en-US" dirty="0"/>
          </a:p>
        </p:txBody>
      </p:sp>
      <p:pic>
        <p:nvPicPr>
          <p:cNvPr id="4" name="image12.png">
            <a:extLst>
              <a:ext uri="{FF2B5EF4-FFF2-40B4-BE49-F238E27FC236}">
                <a16:creationId xmlns:a16="http://schemas.microsoft.com/office/drawing/2014/main" id="{15683BEE-57F4-4A94-96CF-C75FA4E46B8C}"/>
              </a:ext>
            </a:extLst>
          </p:cNvPr>
          <p:cNvPicPr/>
          <p:nvPr/>
        </p:nvPicPr>
        <p:blipFill>
          <a:blip r:embed="rId2"/>
          <a:srcRect/>
          <a:stretch>
            <a:fillRect/>
          </a:stretch>
        </p:blipFill>
        <p:spPr>
          <a:xfrm>
            <a:off x="371960" y="826713"/>
            <a:ext cx="6904495" cy="4270294"/>
          </a:xfrm>
          <a:prstGeom prst="rect">
            <a:avLst/>
          </a:prstGeom>
          <a:ln/>
        </p:spPr>
      </p:pic>
      <p:sp>
        <p:nvSpPr>
          <p:cNvPr id="5" name="Google Shape;268;p31">
            <a:extLst>
              <a:ext uri="{FF2B5EF4-FFF2-40B4-BE49-F238E27FC236}">
                <a16:creationId xmlns:a16="http://schemas.microsoft.com/office/drawing/2014/main" id="{61A884DB-C8D3-4A3D-9FB3-CBA837BD2A07}"/>
              </a:ext>
            </a:extLst>
          </p:cNvPr>
          <p:cNvSpPr txBox="1"/>
          <p:nvPr/>
        </p:nvSpPr>
        <p:spPr>
          <a:xfrm>
            <a:off x="4003589" y="4731581"/>
            <a:ext cx="3636573" cy="430857"/>
          </a:xfrm>
          <a:prstGeom prst="rect">
            <a:avLst/>
          </a:prstGeom>
          <a:noFill/>
          <a:ln>
            <a:noFill/>
          </a:ln>
        </p:spPr>
        <p:txBody>
          <a:bodyPr spcFirstLastPara="1" wrap="square" lIns="91425" tIns="91425" rIns="91425" bIns="91425" anchor="t" anchorCtr="0">
            <a:spAutoFit/>
          </a:bodyPr>
          <a:lstStyle/>
          <a:p>
            <a:pPr lvl="0" algn="just"/>
            <a:r>
              <a:rPr lang="en-US" sz="800" dirty="0"/>
              <a:t>Source: M. R. </a:t>
            </a:r>
            <a:r>
              <a:rPr lang="en-US" sz="800" dirty="0" err="1"/>
              <a:t>Garey</a:t>
            </a:r>
            <a:r>
              <a:rPr lang="en-US" sz="800" dirty="0"/>
              <a:t> and D. S. Johnson. Computers and Intractability: A Guide to the Theory of NP-completeness. W. H. Freeman, New York, 1979.</a:t>
            </a:r>
            <a:endParaRPr sz="500" dirty="0"/>
          </a:p>
        </p:txBody>
      </p:sp>
      <p:sp>
        <p:nvSpPr>
          <p:cNvPr id="7" name="投影片編號版面配置區 6">
            <a:extLst>
              <a:ext uri="{FF2B5EF4-FFF2-40B4-BE49-F238E27FC236}">
                <a16:creationId xmlns:a16="http://schemas.microsoft.com/office/drawing/2014/main" id="{9A1A4617-63DB-4673-9CEC-2D866840DA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31</a:t>
            </a:fld>
            <a:endParaRPr lang="zh-TW" altLang="en-US"/>
          </a:p>
        </p:txBody>
      </p:sp>
    </p:spTree>
    <p:extLst>
      <p:ext uri="{BB962C8B-B14F-4D97-AF65-F5344CB8AC3E}">
        <p14:creationId xmlns:p14="http://schemas.microsoft.com/office/powerpoint/2010/main" val="3965224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p:nvPr/>
        </p:nvSpPr>
        <p:spPr>
          <a:xfrm>
            <a:off x="3228975" y="1896666"/>
            <a:ext cx="6858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25" name="Google Shape;125;p19"/>
          <p:cNvSpPr/>
          <p:nvPr/>
        </p:nvSpPr>
        <p:spPr>
          <a:xfrm>
            <a:off x="4499514" y="389513"/>
            <a:ext cx="2514600" cy="1428750"/>
          </a:xfrm>
          <a:prstGeom prst="ellipse">
            <a:avLst/>
          </a:prstGeom>
          <a:solidFill>
            <a:srgbClr val="00FF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Tahoma"/>
              <a:ea typeface="Tahoma"/>
              <a:cs typeface="Tahoma"/>
              <a:sym typeface="Tahoma"/>
            </a:endParaRPr>
          </a:p>
        </p:txBody>
      </p:sp>
      <p:sp>
        <p:nvSpPr>
          <p:cNvPr id="126" name="Google Shape;126;p19"/>
          <p:cNvSpPr/>
          <p:nvPr/>
        </p:nvSpPr>
        <p:spPr>
          <a:xfrm>
            <a:off x="5013864" y="1090553"/>
            <a:ext cx="628650" cy="4572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Tahoma"/>
                <a:ea typeface="Tahoma"/>
                <a:cs typeface="Tahoma"/>
                <a:sym typeface="Tahoma"/>
              </a:rPr>
              <a:t>P</a:t>
            </a:r>
            <a:endParaRPr/>
          </a:p>
        </p:txBody>
      </p:sp>
      <p:sp>
        <p:nvSpPr>
          <p:cNvPr id="127" name="Google Shape;127;p19"/>
          <p:cNvSpPr txBox="1"/>
          <p:nvPr/>
        </p:nvSpPr>
        <p:spPr>
          <a:xfrm>
            <a:off x="5413914" y="576203"/>
            <a:ext cx="5715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Tahoma"/>
                <a:ea typeface="Tahoma"/>
                <a:cs typeface="Tahoma"/>
                <a:sym typeface="Tahoma"/>
              </a:rPr>
              <a:t>NP</a:t>
            </a:r>
            <a:endParaRPr/>
          </a:p>
        </p:txBody>
      </p:sp>
      <p:sp>
        <p:nvSpPr>
          <p:cNvPr id="128" name="Google Shape;128;p19"/>
          <p:cNvSpPr/>
          <p:nvPr/>
        </p:nvSpPr>
        <p:spPr>
          <a:xfrm>
            <a:off x="6457854" y="439043"/>
            <a:ext cx="1657350" cy="893562"/>
          </a:xfrm>
          <a:prstGeom prst="ellipse">
            <a:avLst/>
          </a:prstGeom>
          <a:solidFill>
            <a:srgbClr val="FFFF00">
              <a:alpha val="49411"/>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Tahoma"/>
              <a:ea typeface="Tahoma"/>
              <a:cs typeface="Tahoma"/>
              <a:sym typeface="Tahoma"/>
            </a:endParaRPr>
          </a:p>
        </p:txBody>
      </p:sp>
      <p:sp>
        <p:nvSpPr>
          <p:cNvPr id="129" name="Google Shape;129;p19"/>
          <p:cNvSpPr txBox="1"/>
          <p:nvPr/>
        </p:nvSpPr>
        <p:spPr>
          <a:xfrm>
            <a:off x="6969510" y="721171"/>
            <a:ext cx="13716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dirty="0">
                <a:solidFill>
                  <a:schemeClr val="dk1"/>
                </a:solidFill>
                <a:latin typeface="Tahoma"/>
                <a:ea typeface="Tahoma"/>
                <a:cs typeface="Tahoma"/>
                <a:sym typeface="Tahoma"/>
              </a:rPr>
              <a:t>NP-hard</a:t>
            </a:r>
            <a:endParaRPr dirty="0"/>
          </a:p>
        </p:txBody>
      </p:sp>
      <p:sp>
        <p:nvSpPr>
          <p:cNvPr id="130" name="Google Shape;130;p19"/>
          <p:cNvSpPr/>
          <p:nvPr/>
        </p:nvSpPr>
        <p:spPr>
          <a:xfrm>
            <a:off x="6451424" y="583824"/>
            <a:ext cx="577929" cy="748781"/>
          </a:xfrm>
          <a:custGeom>
            <a:avLst/>
            <a:gdLst/>
            <a:ahLst/>
            <a:cxnLst/>
            <a:rect l="l" t="t" r="r" b="b"/>
            <a:pathLst>
              <a:path w="491" h="579" extrusionOk="0">
                <a:moveTo>
                  <a:pt x="175" y="0"/>
                </a:moveTo>
                <a:cubicBezTo>
                  <a:pt x="143" y="11"/>
                  <a:pt x="127" y="43"/>
                  <a:pt x="94" y="54"/>
                </a:cubicBezTo>
                <a:cubicBezTo>
                  <a:pt x="84" y="69"/>
                  <a:pt x="76" y="86"/>
                  <a:pt x="61" y="96"/>
                </a:cubicBezTo>
                <a:cubicBezTo>
                  <a:pt x="47" y="118"/>
                  <a:pt x="33" y="138"/>
                  <a:pt x="19" y="159"/>
                </a:cubicBezTo>
                <a:cubicBezTo>
                  <a:pt x="13" y="183"/>
                  <a:pt x="12" y="207"/>
                  <a:pt x="4" y="231"/>
                </a:cubicBezTo>
                <a:cubicBezTo>
                  <a:pt x="13" y="257"/>
                  <a:pt x="0" y="217"/>
                  <a:pt x="10" y="276"/>
                </a:cubicBezTo>
                <a:cubicBezTo>
                  <a:pt x="18" y="325"/>
                  <a:pt x="47" y="359"/>
                  <a:pt x="73" y="399"/>
                </a:cubicBezTo>
                <a:cubicBezTo>
                  <a:pt x="77" y="405"/>
                  <a:pt x="85" y="404"/>
                  <a:pt x="91" y="408"/>
                </a:cubicBezTo>
                <a:cubicBezTo>
                  <a:pt x="102" y="425"/>
                  <a:pt x="110" y="434"/>
                  <a:pt x="130" y="441"/>
                </a:cubicBezTo>
                <a:cubicBezTo>
                  <a:pt x="134" y="445"/>
                  <a:pt x="158" y="466"/>
                  <a:pt x="163" y="468"/>
                </a:cubicBezTo>
                <a:cubicBezTo>
                  <a:pt x="169" y="471"/>
                  <a:pt x="176" y="470"/>
                  <a:pt x="181" y="474"/>
                </a:cubicBezTo>
                <a:cubicBezTo>
                  <a:pt x="196" y="484"/>
                  <a:pt x="211" y="494"/>
                  <a:pt x="226" y="504"/>
                </a:cubicBezTo>
                <a:cubicBezTo>
                  <a:pt x="237" y="511"/>
                  <a:pt x="258" y="515"/>
                  <a:pt x="271" y="519"/>
                </a:cubicBezTo>
                <a:cubicBezTo>
                  <a:pt x="297" y="528"/>
                  <a:pt x="327" y="539"/>
                  <a:pt x="352" y="552"/>
                </a:cubicBezTo>
                <a:cubicBezTo>
                  <a:pt x="381" y="566"/>
                  <a:pt x="415" y="561"/>
                  <a:pt x="442" y="579"/>
                </a:cubicBezTo>
                <a:cubicBezTo>
                  <a:pt x="467" y="571"/>
                  <a:pt x="463" y="546"/>
                  <a:pt x="475" y="528"/>
                </a:cubicBezTo>
                <a:cubicBezTo>
                  <a:pt x="479" y="502"/>
                  <a:pt x="484" y="477"/>
                  <a:pt x="487" y="450"/>
                </a:cubicBezTo>
                <a:cubicBezTo>
                  <a:pt x="488" y="428"/>
                  <a:pt x="491" y="406"/>
                  <a:pt x="490" y="384"/>
                </a:cubicBezTo>
                <a:cubicBezTo>
                  <a:pt x="489" y="365"/>
                  <a:pt x="469" y="319"/>
                  <a:pt x="463" y="300"/>
                </a:cubicBezTo>
                <a:cubicBezTo>
                  <a:pt x="459" y="289"/>
                  <a:pt x="456" y="263"/>
                  <a:pt x="448" y="255"/>
                </a:cubicBezTo>
                <a:cubicBezTo>
                  <a:pt x="438" y="245"/>
                  <a:pt x="424" y="232"/>
                  <a:pt x="418" y="219"/>
                </a:cubicBezTo>
                <a:cubicBezTo>
                  <a:pt x="405" y="194"/>
                  <a:pt x="394" y="166"/>
                  <a:pt x="370" y="150"/>
                </a:cubicBezTo>
                <a:cubicBezTo>
                  <a:pt x="368" y="147"/>
                  <a:pt x="367" y="143"/>
                  <a:pt x="364" y="141"/>
                </a:cubicBezTo>
                <a:cubicBezTo>
                  <a:pt x="362" y="139"/>
                  <a:pt x="357" y="140"/>
                  <a:pt x="355" y="138"/>
                </a:cubicBezTo>
                <a:cubicBezTo>
                  <a:pt x="353" y="136"/>
                  <a:pt x="354" y="131"/>
                  <a:pt x="352" y="129"/>
                </a:cubicBezTo>
                <a:cubicBezTo>
                  <a:pt x="350" y="126"/>
                  <a:pt x="346" y="125"/>
                  <a:pt x="343" y="123"/>
                </a:cubicBezTo>
                <a:cubicBezTo>
                  <a:pt x="328" y="101"/>
                  <a:pt x="308" y="83"/>
                  <a:pt x="286" y="69"/>
                </a:cubicBezTo>
                <a:cubicBezTo>
                  <a:pt x="284" y="66"/>
                  <a:pt x="283" y="62"/>
                  <a:pt x="280" y="60"/>
                </a:cubicBezTo>
                <a:cubicBezTo>
                  <a:pt x="275" y="57"/>
                  <a:pt x="262" y="54"/>
                  <a:pt x="262" y="54"/>
                </a:cubicBezTo>
                <a:cubicBezTo>
                  <a:pt x="245" y="37"/>
                  <a:pt x="219" y="31"/>
                  <a:pt x="199" y="18"/>
                </a:cubicBezTo>
                <a:cubicBezTo>
                  <a:pt x="192" y="7"/>
                  <a:pt x="186" y="7"/>
                  <a:pt x="175" y="0"/>
                </a:cubicBezTo>
                <a:close/>
              </a:path>
            </a:pathLst>
          </a:cu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p:txBody>
      </p:sp>
      <p:cxnSp>
        <p:nvCxnSpPr>
          <p:cNvPr id="131" name="Google Shape;131;p19"/>
          <p:cNvCxnSpPr/>
          <p:nvPr/>
        </p:nvCxnSpPr>
        <p:spPr>
          <a:xfrm>
            <a:off x="6728364" y="1033403"/>
            <a:ext cx="514350" cy="571500"/>
          </a:xfrm>
          <a:prstGeom prst="straightConnector1">
            <a:avLst/>
          </a:prstGeom>
          <a:noFill/>
          <a:ln w="38100" cap="flat" cmpd="sng">
            <a:solidFill>
              <a:schemeClr val="dk1"/>
            </a:solidFill>
            <a:prstDash val="solid"/>
            <a:round/>
            <a:headEnd type="none" w="med" len="med"/>
            <a:tailEnd type="triangle" w="med" len="med"/>
          </a:ln>
        </p:spPr>
      </p:cxnSp>
      <p:sp>
        <p:nvSpPr>
          <p:cNvPr id="132" name="Google Shape;132;p19"/>
          <p:cNvSpPr txBox="1"/>
          <p:nvPr/>
        </p:nvSpPr>
        <p:spPr>
          <a:xfrm>
            <a:off x="7242714" y="1547753"/>
            <a:ext cx="172639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Tahoma"/>
                <a:ea typeface="Tahoma"/>
                <a:cs typeface="Tahoma"/>
                <a:sym typeface="Tahoma"/>
              </a:rPr>
              <a:t>NP-complete</a:t>
            </a:r>
            <a:endParaRPr/>
          </a:p>
        </p:txBody>
      </p:sp>
      <p:sp>
        <p:nvSpPr>
          <p:cNvPr id="133" name="Google Shape;133;p19"/>
          <p:cNvSpPr txBox="1"/>
          <p:nvPr/>
        </p:nvSpPr>
        <p:spPr>
          <a:xfrm>
            <a:off x="174896" y="1894401"/>
            <a:ext cx="8541796" cy="3657601"/>
          </a:xfrm>
          <a:prstGeom prst="rect">
            <a:avLst/>
          </a:prstGeom>
          <a:noFill/>
          <a:ln>
            <a:noFill/>
          </a:ln>
        </p:spPr>
        <p:txBody>
          <a:bodyPr spcFirstLastPara="1" wrap="square" lIns="68575" tIns="34275" rIns="68575" bIns="34275" anchor="t" anchorCtr="0">
            <a:noAutofit/>
          </a:bodyPr>
          <a:lstStyle/>
          <a:p>
            <a:pPr marL="457200" marR="0" lvl="0" indent="-342900" algn="just" rtl="0">
              <a:lnSpc>
                <a:spcPct val="90000"/>
              </a:lnSpc>
              <a:spcBef>
                <a:spcPts val="500"/>
              </a:spcBef>
              <a:spcAft>
                <a:spcPts val="0"/>
              </a:spcAft>
              <a:buClr>
                <a:schemeClr val="lt2"/>
              </a:buClr>
              <a:buSzPts val="1800"/>
              <a:buFont typeface="Arial"/>
              <a:buChar char="■"/>
            </a:pPr>
            <a:r>
              <a:rPr lang="en-US" sz="2400" b="1" i="0" u="sng" strike="noStrike" cap="none" dirty="0">
                <a:solidFill>
                  <a:schemeClr val="dk1"/>
                </a:solidFill>
                <a:latin typeface="Arial"/>
                <a:ea typeface="Arial"/>
                <a:cs typeface="Arial"/>
                <a:sym typeface="Arial"/>
              </a:rPr>
              <a:t>P</a:t>
            </a:r>
            <a:r>
              <a:rPr lang="en-US" sz="2400" b="0" i="0" u="none" strike="noStrike" cap="none" dirty="0">
                <a:solidFill>
                  <a:schemeClr val="dk1"/>
                </a:solidFill>
                <a:latin typeface="Arial"/>
                <a:ea typeface="Arial"/>
                <a:cs typeface="Arial"/>
                <a:sym typeface="Arial"/>
              </a:rPr>
              <a:t>: the class of problems which can be solved by a deterministic </a:t>
            </a:r>
            <a:r>
              <a:rPr lang="en-US" sz="2400" b="0" i="0" u="sng" strike="noStrike" cap="none" dirty="0">
                <a:solidFill>
                  <a:schemeClr val="dk1"/>
                </a:solidFill>
                <a:latin typeface="Arial"/>
                <a:ea typeface="Arial"/>
                <a:cs typeface="Arial"/>
                <a:sym typeface="Arial"/>
              </a:rPr>
              <a:t>p</a:t>
            </a:r>
            <a:r>
              <a:rPr lang="en-US" sz="2400" b="0" i="0" u="none" strike="noStrike" cap="none" dirty="0">
                <a:solidFill>
                  <a:schemeClr val="dk1"/>
                </a:solidFill>
                <a:latin typeface="Arial"/>
                <a:ea typeface="Arial"/>
                <a:cs typeface="Arial"/>
                <a:sym typeface="Arial"/>
              </a:rPr>
              <a:t>olynomial (time-complexity) algorithm.</a:t>
            </a:r>
            <a:endParaRPr dirty="0"/>
          </a:p>
          <a:p>
            <a:pPr marL="457200" marR="0" lvl="0" indent="-342900" algn="just" rtl="0">
              <a:lnSpc>
                <a:spcPct val="90000"/>
              </a:lnSpc>
              <a:spcBef>
                <a:spcPts val="500"/>
              </a:spcBef>
              <a:spcAft>
                <a:spcPts val="0"/>
              </a:spcAft>
              <a:buClr>
                <a:schemeClr val="lt2"/>
              </a:buClr>
              <a:buSzPts val="1800"/>
              <a:buFont typeface="Arial"/>
              <a:buChar char="■"/>
            </a:pPr>
            <a:r>
              <a:rPr lang="en-US" sz="2400" b="1" i="0" u="sng" strike="noStrike" cap="none" dirty="0">
                <a:solidFill>
                  <a:schemeClr val="dk1"/>
                </a:solidFill>
                <a:latin typeface="Arial"/>
                <a:ea typeface="Arial"/>
                <a:cs typeface="Arial"/>
                <a:sym typeface="Arial"/>
              </a:rPr>
              <a:t>NP</a:t>
            </a:r>
            <a:r>
              <a:rPr lang="en-US" sz="2400" b="1" i="0" u="none" strike="noStrike" cap="none" dirty="0">
                <a:solidFill>
                  <a:schemeClr val="dk1"/>
                </a:solidFill>
                <a:latin typeface="Times New Roman"/>
                <a:ea typeface="Times New Roman"/>
                <a:cs typeface="Times New Roman"/>
                <a:sym typeface="Times New Roman"/>
              </a:rPr>
              <a:t> </a:t>
            </a:r>
            <a:r>
              <a:rPr lang="en-US" sz="2400" b="0" i="0" u="none" strike="noStrike" cap="none" dirty="0">
                <a:solidFill>
                  <a:schemeClr val="dk1"/>
                </a:solidFill>
                <a:latin typeface="Arial"/>
                <a:ea typeface="Arial"/>
                <a:cs typeface="Arial"/>
                <a:sym typeface="Arial"/>
              </a:rPr>
              <a:t>: the class of problems which can be solved by a </a:t>
            </a:r>
            <a:r>
              <a:rPr lang="en-US" sz="2400" b="0" i="0" u="sng" strike="noStrike" cap="none" dirty="0">
                <a:solidFill>
                  <a:schemeClr val="dk1"/>
                </a:solidFill>
                <a:latin typeface="Arial"/>
                <a:ea typeface="Arial"/>
                <a:cs typeface="Arial"/>
                <a:sym typeface="Arial"/>
              </a:rPr>
              <a:t>n</a:t>
            </a:r>
            <a:r>
              <a:rPr lang="en-US" sz="2400" b="0" i="0" u="none" strike="noStrike" cap="none" dirty="0">
                <a:solidFill>
                  <a:schemeClr val="dk1"/>
                </a:solidFill>
                <a:latin typeface="Arial"/>
                <a:ea typeface="Arial"/>
                <a:cs typeface="Arial"/>
                <a:sym typeface="Arial"/>
              </a:rPr>
              <a:t>on-deterministic </a:t>
            </a:r>
            <a:r>
              <a:rPr lang="en-US" sz="2400" b="0" i="0" u="sng" strike="noStrike" cap="none" dirty="0">
                <a:solidFill>
                  <a:schemeClr val="dk1"/>
                </a:solidFill>
                <a:latin typeface="Arial"/>
                <a:ea typeface="Arial"/>
                <a:cs typeface="Arial"/>
                <a:sym typeface="Arial"/>
              </a:rPr>
              <a:t>p</a:t>
            </a:r>
            <a:r>
              <a:rPr lang="en-US" sz="2400" b="0" i="0" u="none" strike="noStrike" cap="none" dirty="0">
                <a:solidFill>
                  <a:schemeClr val="dk1"/>
                </a:solidFill>
                <a:latin typeface="Arial"/>
                <a:ea typeface="Arial"/>
                <a:cs typeface="Arial"/>
                <a:sym typeface="Arial"/>
              </a:rPr>
              <a:t>olynomial (time-complexity) algorithm.</a:t>
            </a:r>
            <a:endParaRPr dirty="0"/>
          </a:p>
          <a:p>
            <a:pPr marL="457200" marR="0" lvl="0" indent="-342900" algn="just" rtl="0">
              <a:lnSpc>
                <a:spcPct val="90000"/>
              </a:lnSpc>
              <a:spcBef>
                <a:spcPts val="500"/>
              </a:spcBef>
              <a:spcAft>
                <a:spcPts val="0"/>
              </a:spcAft>
              <a:buClr>
                <a:schemeClr val="lt2"/>
              </a:buClr>
              <a:buSzPts val="1800"/>
              <a:buFont typeface="Arial"/>
              <a:buChar char="■"/>
            </a:pPr>
            <a:r>
              <a:rPr lang="en-US" sz="2400" b="1" i="0" u="sng" strike="noStrike" cap="none" dirty="0">
                <a:solidFill>
                  <a:schemeClr val="dk1"/>
                </a:solidFill>
                <a:latin typeface="Arial"/>
                <a:ea typeface="Arial"/>
                <a:cs typeface="Arial"/>
                <a:sym typeface="Arial"/>
              </a:rPr>
              <a:t>NP-hard</a:t>
            </a:r>
            <a:r>
              <a:rPr lang="en-US" sz="2400" b="0" i="0" u="none" strike="noStrike" cap="none" dirty="0">
                <a:solidFill>
                  <a:schemeClr val="dk1"/>
                </a:solidFill>
                <a:latin typeface="Arial"/>
                <a:ea typeface="Arial"/>
                <a:cs typeface="Arial"/>
                <a:sym typeface="Arial"/>
              </a:rPr>
              <a:t>: the class of problems to which every NP problem reduces.</a:t>
            </a:r>
            <a:endParaRPr sz="2400" b="0" i="0" u="sng" strike="noStrike" cap="none" dirty="0">
              <a:solidFill>
                <a:schemeClr val="dk1"/>
              </a:solidFill>
              <a:latin typeface="Arial"/>
              <a:ea typeface="Arial"/>
              <a:cs typeface="Arial"/>
              <a:sym typeface="Arial"/>
            </a:endParaRPr>
          </a:p>
          <a:p>
            <a:pPr marL="457200" marR="0" lvl="0" indent="-342900" algn="l" rtl="0">
              <a:lnSpc>
                <a:spcPct val="90000"/>
              </a:lnSpc>
              <a:spcBef>
                <a:spcPts val="500"/>
              </a:spcBef>
              <a:spcAft>
                <a:spcPts val="0"/>
              </a:spcAft>
              <a:buClr>
                <a:schemeClr val="lt2"/>
              </a:buClr>
              <a:buSzPts val="1800"/>
              <a:buFont typeface="Arial"/>
              <a:buChar char="■"/>
            </a:pPr>
            <a:r>
              <a:rPr lang="en-US" sz="2400" b="1" i="0" u="sng" strike="noStrike" cap="none" dirty="0">
                <a:solidFill>
                  <a:schemeClr val="dk1"/>
                </a:solidFill>
                <a:latin typeface="Arial"/>
                <a:ea typeface="Arial"/>
                <a:cs typeface="Arial"/>
                <a:sym typeface="Arial"/>
              </a:rPr>
              <a:t>NP-complete (NPC)</a:t>
            </a:r>
            <a:r>
              <a:rPr lang="en-US" sz="2400" b="0" i="0" u="none" strike="noStrike" cap="none" dirty="0">
                <a:solidFill>
                  <a:schemeClr val="dk1"/>
                </a:solidFill>
                <a:latin typeface="Arial"/>
                <a:ea typeface="Arial"/>
                <a:cs typeface="Arial"/>
                <a:sym typeface="Arial"/>
              </a:rPr>
              <a:t>: the class of problems which are NP-hard and belong to NP.</a:t>
            </a:r>
            <a:endParaRPr dirty="0"/>
          </a:p>
          <a:p>
            <a:pPr marL="457200" marR="0" lvl="0" indent="-228600" algn="l" rtl="0">
              <a:lnSpc>
                <a:spcPct val="90000"/>
              </a:lnSpc>
              <a:spcBef>
                <a:spcPts val="500"/>
              </a:spcBef>
              <a:spcAft>
                <a:spcPts val="0"/>
              </a:spcAft>
              <a:buClr>
                <a:schemeClr val="lt2"/>
              </a:buClr>
              <a:buSzPts val="1800"/>
              <a:buFont typeface="Arial"/>
              <a:buNone/>
            </a:pPr>
            <a:endParaRPr sz="2400" b="0" i="0" u="none" strike="noStrike" cap="none" dirty="0">
              <a:solidFill>
                <a:schemeClr val="dk1"/>
              </a:solidFill>
              <a:latin typeface="Arial"/>
              <a:ea typeface="Arial"/>
              <a:cs typeface="Arial"/>
              <a:sym typeface="Arial"/>
            </a:endParaRPr>
          </a:p>
        </p:txBody>
      </p:sp>
      <p:sp>
        <p:nvSpPr>
          <p:cNvPr id="134" name="Google Shape;134;p19"/>
          <p:cNvSpPr txBox="1">
            <a:spLocks noGrp="1"/>
          </p:cNvSpPr>
          <p:nvPr>
            <p:ph type="title"/>
          </p:nvPr>
        </p:nvSpPr>
        <p:spPr>
          <a:xfrm>
            <a:off x="174896" y="383323"/>
            <a:ext cx="8229600" cy="602635"/>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Problem Classification</a:t>
            </a:r>
            <a:endParaRPr/>
          </a:p>
        </p:txBody>
      </p:sp>
      <p:sp>
        <p:nvSpPr>
          <p:cNvPr id="135" name="Google Shape;135;p19"/>
          <p:cNvSpPr txBox="1">
            <a:spLocks noGrp="1"/>
          </p:cNvSpPr>
          <p:nvPr>
            <p:ph type="sldNum" idx="12"/>
          </p:nvPr>
        </p:nvSpPr>
        <p:spPr>
          <a:xfrm>
            <a:off x="7589520" y="4846320"/>
            <a:ext cx="1554480" cy="21717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32</a:t>
            </a:fld>
            <a:endParaRPr/>
          </a:p>
        </p:txBody>
      </p:sp>
    </p:spTree>
    <p:extLst>
      <p:ext uri="{BB962C8B-B14F-4D97-AF65-F5344CB8AC3E}">
        <p14:creationId xmlns:p14="http://schemas.microsoft.com/office/powerpoint/2010/main" val="110272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Cook</a:t>
            </a:r>
            <a:r>
              <a:rPr lang="en-US">
                <a:latin typeface="Times New Roman"/>
                <a:ea typeface="Times New Roman"/>
                <a:cs typeface="Times New Roman"/>
                <a:sym typeface="Times New Roman"/>
              </a:rPr>
              <a:t>’</a:t>
            </a:r>
            <a:r>
              <a:rPr lang="en-US"/>
              <a:t>s Theorem (1971)</a:t>
            </a:r>
            <a:endParaRPr/>
          </a:p>
        </p:txBody>
      </p:sp>
      <p:sp>
        <p:nvSpPr>
          <p:cNvPr id="141" name="Google Shape;141;p20"/>
          <p:cNvSpPr txBox="1">
            <a:spLocks noGrp="1"/>
          </p:cNvSpPr>
          <p:nvPr>
            <p:ph type="body" idx="1"/>
          </p:nvPr>
        </p:nvSpPr>
        <p:spPr>
          <a:xfrm>
            <a:off x="201680" y="1245656"/>
            <a:ext cx="6419700" cy="3086100"/>
          </a:xfrm>
          <a:prstGeom prst="rect">
            <a:avLst/>
          </a:prstGeom>
          <a:noFill/>
          <a:ln>
            <a:noFill/>
          </a:ln>
        </p:spPr>
        <p:txBody>
          <a:bodyPr spcFirstLastPara="1" wrap="square" lIns="68575" tIns="34275" rIns="68575" bIns="34275" anchor="t" anchorCtr="0">
            <a:noAutofit/>
          </a:bodyPr>
          <a:lstStyle/>
          <a:p>
            <a:pPr marL="457200" lvl="0" indent="-342900" algn="l" rtl="0">
              <a:lnSpc>
                <a:spcPct val="100000"/>
              </a:lnSpc>
              <a:spcBef>
                <a:spcPts val="500"/>
              </a:spcBef>
              <a:spcAft>
                <a:spcPts val="0"/>
              </a:spcAft>
              <a:buSzPts val="1800"/>
              <a:buChar char="■"/>
            </a:pPr>
            <a:r>
              <a:rPr lang="en-US" sz="3000">
                <a:solidFill>
                  <a:srgbClr val="FF0000"/>
                </a:solidFill>
              </a:rPr>
              <a:t>NP = P iff SAT ∈ P</a:t>
            </a:r>
            <a:endParaRPr/>
          </a:p>
          <a:p>
            <a:pPr marL="457200" lvl="0" indent="-342900" algn="l" rtl="0">
              <a:lnSpc>
                <a:spcPct val="100000"/>
              </a:lnSpc>
              <a:spcBef>
                <a:spcPts val="500"/>
              </a:spcBef>
              <a:spcAft>
                <a:spcPts val="0"/>
              </a:spcAft>
              <a:buSzPts val="1800"/>
              <a:buChar char="■"/>
            </a:pPr>
            <a:r>
              <a:rPr lang="en-US" sz="3000">
                <a:solidFill>
                  <a:srgbClr val="FF0000"/>
                </a:solidFill>
              </a:rPr>
              <a:t>That is, NP = P iff the satisfiability (SAT) problem is a P problem </a:t>
            </a:r>
            <a:endParaRPr/>
          </a:p>
          <a:p>
            <a:pPr marL="457200" lvl="0" indent="-342900" algn="l" rtl="0">
              <a:lnSpc>
                <a:spcPct val="100000"/>
              </a:lnSpc>
              <a:spcBef>
                <a:spcPts val="500"/>
              </a:spcBef>
              <a:spcAft>
                <a:spcPts val="0"/>
              </a:spcAft>
              <a:buSzPts val="1800"/>
              <a:buChar char="■"/>
            </a:pPr>
            <a:r>
              <a:rPr lang="en-US" sz="3000">
                <a:latin typeface="Times"/>
                <a:ea typeface="Times"/>
                <a:cs typeface="Times"/>
                <a:sym typeface="Times"/>
              </a:rPr>
              <a:t>SAT is NP-complete</a:t>
            </a:r>
            <a:endParaRPr/>
          </a:p>
          <a:p>
            <a:pPr marL="457200" lvl="0" indent="-342900" algn="l" rtl="0">
              <a:lnSpc>
                <a:spcPct val="100000"/>
              </a:lnSpc>
              <a:spcBef>
                <a:spcPts val="500"/>
              </a:spcBef>
              <a:spcAft>
                <a:spcPts val="0"/>
              </a:spcAft>
              <a:buSzPts val="1800"/>
              <a:buChar char="■"/>
            </a:pPr>
            <a:r>
              <a:rPr lang="en-US" sz="3000">
                <a:latin typeface="Times"/>
                <a:ea typeface="Times"/>
                <a:cs typeface="Times"/>
                <a:sym typeface="Times"/>
              </a:rPr>
              <a:t>It is the first NP-complete problem </a:t>
            </a:r>
            <a:endParaRPr/>
          </a:p>
          <a:p>
            <a:pPr marL="457200" lvl="0" indent="-342900" algn="l" rtl="0">
              <a:lnSpc>
                <a:spcPct val="100000"/>
              </a:lnSpc>
              <a:spcBef>
                <a:spcPts val="500"/>
              </a:spcBef>
              <a:spcAft>
                <a:spcPts val="0"/>
              </a:spcAft>
              <a:buSzPts val="1800"/>
              <a:buChar char="■"/>
            </a:pPr>
            <a:r>
              <a:rPr lang="en-US" sz="3000">
                <a:latin typeface="Times"/>
                <a:ea typeface="Times"/>
                <a:cs typeface="Times"/>
                <a:sym typeface="Times"/>
              </a:rPr>
              <a:t>Every NP problem reduces to SAT</a:t>
            </a:r>
            <a:endParaRPr/>
          </a:p>
          <a:p>
            <a:pPr marL="457200" lvl="0" indent="-228600" algn="l" rtl="0">
              <a:lnSpc>
                <a:spcPct val="100000"/>
              </a:lnSpc>
              <a:spcBef>
                <a:spcPts val="500"/>
              </a:spcBef>
              <a:spcAft>
                <a:spcPts val="0"/>
              </a:spcAft>
              <a:buSzPts val="1800"/>
              <a:buNone/>
            </a:pPr>
            <a:endParaRPr sz="3000">
              <a:latin typeface="Times"/>
              <a:ea typeface="Times"/>
              <a:cs typeface="Times"/>
              <a:sym typeface="Times"/>
            </a:endParaRPr>
          </a:p>
          <a:p>
            <a:pPr marL="457200" lvl="0" indent="-228600" algn="l" rtl="0">
              <a:lnSpc>
                <a:spcPct val="100000"/>
              </a:lnSpc>
              <a:spcBef>
                <a:spcPts val="500"/>
              </a:spcBef>
              <a:spcAft>
                <a:spcPts val="0"/>
              </a:spcAft>
              <a:buSzPts val="1800"/>
              <a:buNone/>
            </a:pPr>
            <a:endParaRPr sz="3000"/>
          </a:p>
        </p:txBody>
      </p:sp>
      <p:pic>
        <p:nvPicPr>
          <p:cNvPr id="142" name="Google Shape;142;p20"/>
          <p:cNvPicPr preferRelativeResize="0"/>
          <p:nvPr/>
        </p:nvPicPr>
        <p:blipFill rotWithShape="1">
          <a:blip r:embed="rId3">
            <a:alphaModFix/>
          </a:blip>
          <a:srcRect/>
          <a:stretch/>
        </p:blipFill>
        <p:spPr>
          <a:xfrm>
            <a:off x="6673637" y="741333"/>
            <a:ext cx="1846800" cy="2237275"/>
          </a:xfrm>
          <a:prstGeom prst="rect">
            <a:avLst/>
          </a:prstGeom>
          <a:noFill/>
          <a:ln>
            <a:noFill/>
          </a:ln>
        </p:spPr>
      </p:pic>
      <p:sp>
        <p:nvSpPr>
          <p:cNvPr id="143" name="Google Shape;143;p20"/>
          <p:cNvSpPr txBox="1"/>
          <p:nvPr/>
        </p:nvSpPr>
        <p:spPr>
          <a:xfrm>
            <a:off x="6577312" y="2996146"/>
            <a:ext cx="2474700" cy="15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Stephen Arthur Cook</a:t>
            </a:r>
            <a:br>
              <a:rPr lang="en-US" sz="18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(1939~, Distinguished Prof. of University of Toronto, </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1982 Turing Award) </a:t>
            </a:r>
            <a:br>
              <a:rPr lang="en-US" sz="1400" b="0" i="0" u="none" strike="noStrike" cap="none" dirty="0">
                <a:solidFill>
                  <a:srgbClr val="000000"/>
                </a:solidFill>
                <a:latin typeface="Arial"/>
                <a:ea typeface="Arial"/>
                <a:cs typeface="Arial"/>
                <a:sym typeface="Arial"/>
              </a:rPr>
            </a:br>
            <a:r>
              <a:rPr lang="en-US" sz="900" b="0" i="0" u="none" strike="noStrike" cap="none" dirty="0">
                <a:solidFill>
                  <a:srgbClr val="000000"/>
                </a:solidFill>
                <a:latin typeface="Arial"/>
                <a:ea typeface="Arial"/>
                <a:cs typeface="Arial"/>
                <a:sym typeface="Arial"/>
              </a:rPr>
              <a:t>(source: https://en.wikipedia.org/wiki/Stephen_Cook</a:t>
            </a:r>
            <a:endParaRPr dirty="0"/>
          </a:p>
          <a:p>
            <a:pPr marL="0" marR="0" lvl="0" indent="0" algn="l" rtl="0">
              <a:lnSpc>
                <a:spcPct val="100000"/>
              </a:lnSpc>
              <a:spcBef>
                <a:spcPts val="0"/>
              </a:spcBef>
              <a:spcAft>
                <a:spcPts val="0"/>
              </a:spcAft>
              <a:buNone/>
            </a:pPr>
            <a:r>
              <a:rPr lang="en-US" sz="900" b="0" i="0" u="none" strike="noStrike" cap="none" dirty="0">
                <a:solidFill>
                  <a:srgbClr val="000000"/>
                </a:solidFill>
                <a:latin typeface="Arial"/>
                <a:ea typeface="Arial"/>
                <a:cs typeface="Arial"/>
                <a:sym typeface="Arial"/>
              </a:rPr>
              <a:t>by </a:t>
            </a:r>
            <a:r>
              <a:rPr lang="en-US" sz="900" b="0" i="0" u="none" strike="noStrike" cap="none" dirty="0" err="1">
                <a:solidFill>
                  <a:srgbClr val="000000"/>
                </a:solidFill>
                <a:latin typeface="Arial"/>
                <a:ea typeface="Arial"/>
                <a:cs typeface="Arial"/>
                <a:sym typeface="Arial"/>
              </a:rPr>
              <a:t>Jiří</a:t>
            </a:r>
            <a:r>
              <a:rPr lang="en-US" sz="900" b="0" i="0" u="none" strike="noStrike" cap="none" dirty="0">
                <a:solidFill>
                  <a:srgbClr val="000000"/>
                </a:solidFill>
                <a:latin typeface="Arial"/>
                <a:ea typeface="Arial"/>
                <a:cs typeface="Arial"/>
                <a:sym typeface="Arial"/>
              </a:rPr>
              <a:t> </a:t>
            </a:r>
            <a:r>
              <a:rPr lang="en-US" sz="900" b="0" i="0" u="none" strike="noStrike" cap="none" dirty="0" err="1">
                <a:solidFill>
                  <a:srgbClr val="000000"/>
                </a:solidFill>
                <a:latin typeface="Arial"/>
                <a:ea typeface="Arial"/>
                <a:cs typeface="Arial"/>
                <a:sym typeface="Arial"/>
              </a:rPr>
              <a:t>Janíček</a:t>
            </a:r>
            <a:r>
              <a:rPr lang="en-US" sz="900" b="0" i="0" u="none" strike="noStrike" cap="none" dirty="0">
                <a:solidFill>
                  <a:srgbClr val="000000"/>
                </a:solidFill>
                <a:latin typeface="Arial"/>
                <a:ea typeface="Arial"/>
                <a:cs typeface="Arial"/>
                <a:sym typeface="Arial"/>
              </a:rPr>
              <a:t> CC BY-SA 3.0)</a:t>
            </a:r>
            <a:endParaRPr sz="900" b="0" i="0" u="none" strike="noStrike" cap="none" dirty="0">
              <a:solidFill>
                <a:srgbClr val="000000"/>
              </a:solidFill>
              <a:latin typeface="Arial"/>
              <a:ea typeface="Arial"/>
              <a:cs typeface="Arial"/>
              <a:sym typeface="Arial"/>
            </a:endParaRPr>
          </a:p>
        </p:txBody>
      </p:sp>
      <p:sp>
        <p:nvSpPr>
          <p:cNvPr id="144" name="Google Shape;144;p20"/>
          <p:cNvSpPr txBox="1">
            <a:spLocks noGrp="1"/>
          </p:cNvSpPr>
          <p:nvPr>
            <p:ph type="sldNum" idx="12"/>
          </p:nvPr>
        </p:nvSpPr>
        <p:spPr>
          <a:xfrm>
            <a:off x="7589520" y="4846320"/>
            <a:ext cx="1554600" cy="2172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33</a:t>
            </a:fld>
            <a:endParaRPr/>
          </a:p>
        </p:txBody>
      </p:sp>
    </p:spTree>
    <p:extLst>
      <p:ext uri="{BB962C8B-B14F-4D97-AF65-F5344CB8AC3E}">
        <p14:creationId xmlns:p14="http://schemas.microsoft.com/office/powerpoint/2010/main" val="1641658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1ae507eafb_0_44"/>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a:buClr>
                <a:schemeClr val="dk1"/>
              </a:buClr>
            </a:pPr>
            <a:r>
              <a:rPr lang="en-US" dirty="0"/>
              <a:t>Karp's 21 NPC/NP-hard problems</a:t>
            </a:r>
            <a:endParaRPr dirty="0"/>
          </a:p>
        </p:txBody>
      </p:sp>
      <p:sp>
        <p:nvSpPr>
          <p:cNvPr id="206" name="Google Shape;206;g11ae507eafb_0_44"/>
          <p:cNvSpPr txBox="1"/>
          <p:nvPr/>
        </p:nvSpPr>
        <p:spPr>
          <a:xfrm>
            <a:off x="139959" y="1447745"/>
            <a:ext cx="3868200" cy="2893069"/>
          </a:xfrm>
          <a:prstGeom prst="rect">
            <a:avLst/>
          </a:prstGeom>
          <a:noFill/>
          <a:ln>
            <a:noFill/>
          </a:ln>
        </p:spPr>
        <p:txBody>
          <a:bodyPr spcFirstLastPara="1" wrap="square" lIns="91425" tIns="91425" rIns="91425" bIns="91425" anchor="t" anchorCtr="0">
            <a:spAutoFit/>
          </a:bodyPr>
          <a:lstStyle/>
          <a:p>
            <a:pPr marL="457189" indent="-317492">
              <a:buSzPts val="1400"/>
              <a:buFont typeface="Arial"/>
              <a:buChar char="●"/>
            </a:pPr>
            <a:r>
              <a:rPr lang="en-US" sz="1600" dirty="0"/>
              <a:t>SAT</a:t>
            </a:r>
            <a:endParaRPr sz="1600" dirty="0"/>
          </a:p>
          <a:p>
            <a:pPr marL="457189" indent="-317492">
              <a:buSzPts val="1400"/>
              <a:buFont typeface="Arial"/>
              <a:buChar char="●"/>
            </a:pPr>
            <a:r>
              <a:rPr lang="en-US" sz="1600" dirty="0"/>
              <a:t>Maximum-Cut</a:t>
            </a:r>
            <a:endParaRPr sz="1600" dirty="0"/>
          </a:p>
          <a:p>
            <a:pPr marL="457189" indent="-317492">
              <a:buSzPts val="1400"/>
              <a:buFont typeface="Arial"/>
              <a:buChar char="●"/>
            </a:pPr>
            <a:r>
              <a:rPr lang="en-US" sz="1600" dirty="0"/>
              <a:t>Directed Hamiltonian Circuit</a:t>
            </a:r>
            <a:endParaRPr sz="1600" dirty="0"/>
          </a:p>
          <a:p>
            <a:pPr marL="457189" indent="-317492">
              <a:buSzPts val="1400"/>
              <a:buFont typeface="Arial"/>
              <a:buChar char="●"/>
            </a:pPr>
            <a:r>
              <a:rPr lang="en-US" sz="1600" dirty="0"/>
              <a:t>Undirected Hamiltonian Circuit</a:t>
            </a:r>
            <a:endParaRPr sz="1600" dirty="0"/>
          </a:p>
          <a:p>
            <a:pPr marL="457189" indent="-317492">
              <a:buSzPts val="1400"/>
              <a:buFont typeface="Arial"/>
              <a:buChar char="●"/>
            </a:pPr>
            <a:r>
              <a:rPr lang="en-US" sz="1600" dirty="0"/>
              <a:t>Knapsack</a:t>
            </a:r>
            <a:endParaRPr sz="1600" dirty="0"/>
          </a:p>
          <a:p>
            <a:pPr marL="457189" indent="-317492">
              <a:buSzPts val="1400"/>
              <a:buFont typeface="Arial"/>
              <a:buChar char="●"/>
            </a:pPr>
            <a:r>
              <a:rPr lang="en-US" sz="1600" dirty="0"/>
              <a:t>Job sequencing</a:t>
            </a:r>
            <a:endParaRPr sz="1600" dirty="0"/>
          </a:p>
          <a:p>
            <a:pPr marL="457189" indent="-317492">
              <a:buSzPts val="1400"/>
              <a:buFont typeface="Arial"/>
              <a:buChar char="●"/>
            </a:pPr>
            <a:r>
              <a:rPr lang="en-US" sz="1600" dirty="0"/>
              <a:t>Partition</a:t>
            </a:r>
            <a:endParaRPr sz="1600" dirty="0"/>
          </a:p>
          <a:p>
            <a:pPr marL="457189" indent="-317492">
              <a:buSzPts val="1400"/>
              <a:buFont typeface="Arial"/>
              <a:buChar char="●"/>
            </a:pPr>
            <a:r>
              <a:rPr lang="en-US" sz="1600" dirty="0"/>
              <a:t>3-Dimensional Matching</a:t>
            </a:r>
            <a:endParaRPr sz="1600" dirty="0"/>
          </a:p>
          <a:p>
            <a:pPr marL="457189" indent="-317492">
              <a:buSzPts val="1400"/>
              <a:buFont typeface="Arial"/>
              <a:buChar char="●"/>
            </a:pPr>
            <a:r>
              <a:rPr lang="en-US" sz="1600" dirty="0"/>
              <a:t>Steiner Tree</a:t>
            </a:r>
            <a:endParaRPr sz="1600" dirty="0"/>
          </a:p>
          <a:p>
            <a:pPr marL="457189" indent="-317492">
              <a:buSzPts val="1400"/>
              <a:buFont typeface="Arial"/>
              <a:buChar char="●"/>
            </a:pPr>
            <a:r>
              <a:rPr lang="en-US" sz="1600" dirty="0"/>
              <a:t>Hitting Set</a:t>
            </a:r>
            <a:endParaRPr sz="1600" dirty="0"/>
          </a:p>
          <a:p>
            <a:pPr marL="457189" indent="-317492">
              <a:buSzPts val="1400"/>
              <a:buFont typeface="Arial"/>
              <a:buChar char="●"/>
            </a:pPr>
            <a:r>
              <a:rPr lang="en-US" sz="1600" dirty="0"/>
              <a:t>Clique</a:t>
            </a:r>
            <a:endParaRPr sz="1600" dirty="0"/>
          </a:p>
        </p:txBody>
      </p:sp>
      <p:sp>
        <p:nvSpPr>
          <p:cNvPr id="207" name="Google Shape;207;g11ae507eafb_0_44"/>
          <p:cNvSpPr txBox="1"/>
          <p:nvPr/>
        </p:nvSpPr>
        <p:spPr>
          <a:xfrm>
            <a:off x="3357525" y="1447744"/>
            <a:ext cx="4947600" cy="2646848"/>
          </a:xfrm>
          <a:prstGeom prst="rect">
            <a:avLst/>
          </a:prstGeom>
          <a:noFill/>
          <a:ln>
            <a:noFill/>
          </a:ln>
        </p:spPr>
        <p:txBody>
          <a:bodyPr spcFirstLastPara="1" wrap="square" lIns="91425" tIns="91425" rIns="91425" bIns="91425" anchor="t" anchorCtr="0">
            <a:spAutoFit/>
          </a:bodyPr>
          <a:lstStyle/>
          <a:p>
            <a:pPr marL="457189" indent="-317492">
              <a:buSzPts val="1400"/>
              <a:buFont typeface="Arial"/>
              <a:buChar char="●"/>
            </a:pPr>
            <a:r>
              <a:rPr lang="en-US" sz="1600"/>
              <a:t>Exact Cover</a:t>
            </a:r>
            <a:endParaRPr sz="1600"/>
          </a:p>
          <a:p>
            <a:pPr marL="457189" indent="-317492">
              <a:buSzPts val="1400"/>
              <a:buFont typeface="Arial"/>
              <a:buChar char="●"/>
            </a:pPr>
            <a:r>
              <a:rPr lang="en-US" sz="1600"/>
              <a:t>Clique Cover</a:t>
            </a:r>
            <a:endParaRPr sz="1600"/>
          </a:p>
          <a:p>
            <a:pPr marL="457189" indent="-317492">
              <a:buSzPts val="1400"/>
              <a:buFont typeface="Arial"/>
              <a:buChar char="●"/>
            </a:pPr>
            <a:r>
              <a:rPr lang="en-US" sz="1600"/>
              <a:t>Graph Coloring Problem</a:t>
            </a:r>
            <a:endParaRPr sz="1600"/>
          </a:p>
          <a:p>
            <a:pPr marL="457189" indent="-317492">
              <a:buSzPts val="1400"/>
              <a:buFont typeface="Arial"/>
              <a:buChar char="●"/>
            </a:pPr>
            <a:r>
              <a:rPr lang="en-US" sz="1600"/>
              <a:t>3-SAT</a:t>
            </a:r>
            <a:endParaRPr sz="1600"/>
          </a:p>
          <a:p>
            <a:pPr marL="457189" indent="-317492">
              <a:buSzPts val="1400"/>
              <a:buFont typeface="Arial"/>
              <a:buChar char="●"/>
            </a:pPr>
            <a:r>
              <a:rPr lang="en-US" sz="1600"/>
              <a:t>Feedback Arc Set</a:t>
            </a:r>
            <a:endParaRPr sz="1600"/>
          </a:p>
          <a:p>
            <a:pPr marL="457189" indent="-317492">
              <a:buSzPts val="1400"/>
              <a:buFont typeface="Arial"/>
              <a:buChar char="●"/>
            </a:pPr>
            <a:r>
              <a:rPr lang="en-US" sz="1600"/>
              <a:t>Feedback Node Set</a:t>
            </a:r>
            <a:endParaRPr sz="1600"/>
          </a:p>
          <a:p>
            <a:pPr marL="457189" indent="-317492">
              <a:buSzPts val="1400"/>
              <a:buFont typeface="Arial"/>
              <a:buChar char="●"/>
            </a:pPr>
            <a:r>
              <a:rPr lang="en-US" sz="1600"/>
              <a:t>Set Covering</a:t>
            </a:r>
            <a:endParaRPr sz="1600"/>
          </a:p>
          <a:p>
            <a:pPr marL="457189" indent="-317492">
              <a:buSzPts val="1400"/>
              <a:buFont typeface="Arial"/>
              <a:buChar char="●"/>
            </a:pPr>
            <a:r>
              <a:rPr lang="en-US" sz="1600"/>
              <a:t>Vertex Cover</a:t>
            </a:r>
            <a:endParaRPr sz="1600"/>
          </a:p>
          <a:p>
            <a:pPr marL="457189" indent="-317492">
              <a:buSzPts val="1400"/>
              <a:buFont typeface="Arial"/>
              <a:buChar char="●"/>
            </a:pPr>
            <a:r>
              <a:rPr lang="en-US" sz="1600"/>
              <a:t>Set Packing</a:t>
            </a:r>
            <a:endParaRPr sz="1600"/>
          </a:p>
          <a:p>
            <a:pPr marL="457189" indent="-317492">
              <a:buSzPts val="1400"/>
              <a:buFont typeface="Arial"/>
              <a:buChar char="●"/>
            </a:pPr>
            <a:r>
              <a:rPr lang="en-US" sz="1600"/>
              <a:t>0-1 Integer Programming</a:t>
            </a:r>
            <a:endParaRPr sz="1600"/>
          </a:p>
        </p:txBody>
      </p:sp>
      <p:pic>
        <p:nvPicPr>
          <p:cNvPr id="208" name="Google Shape;208;g11ae507eafb_0_44"/>
          <p:cNvPicPr preferRelativeResize="0"/>
          <p:nvPr/>
        </p:nvPicPr>
        <p:blipFill rotWithShape="1">
          <a:blip r:embed="rId3">
            <a:alphaModFix/>
          </a:blip>
          <a:srcRect/>
          <a:stretch/>
        </p:blipFill>
        <p:spPr>
          <a:xfrm>
            <a:off x="6762670" y="1445141"/>
            <a:ext cx="1924130" cy="1908600"/>
          </a:xfrm>
          <a:prstGeom prst="rect">
            <a:avLst/>
          </a:prstGeom>
          <a:noFill/>
          <a:ln>
            <a:noFill/>
          </a:ln>
        </p:spPr>
      </p:pic>
      <p:sp>
        <p:nvSpPr>
          <p:cNvPr id="209" name="Google Shape;209;g11ae507eafb_0_44"/>
          <p:cNvSpPr txBox="1"/>
          <p:nvPr/>
        </p:nvSpPr>
        <p:spPr>
          <a:xfrm>
            <a:off x="6721150" y="3360470"/>
            <a:ext cx="2422850" cy="1292631"/>
          </a:xfrm>
          <a:prstGeom prst="rect">
            <a:avLst/>
          </a:prstGeom>
          <a:noFill/>
          <a:ln>
            <a:noFill/>
          </a:ln>
        </p:spPr>
        <p:txBody>
          <a:bodyPr spcFirstLastPara="1" wrap="square" lIns="91425" tIns="91425" rIns="91425" bIns="91425" anchor="t" anchorCtr="0">
            <a:spAutoFit/>
          </a:bodyPr>
          <a:lstStyle/>
          <a:p>
            <a:r>
              <a:rPr lang="en-US">
                <a:solidFill>
                  <a:schemeClr val="dk1"/>
                </a:solidFill>
              </a:rPr>
              <a:t>Richard Manning Karp</a:t>
            </a:r>
            <a:br>
              <a:rPr lang="en-US">
                <a:solidFill>
                  <a:schemeClr val="dk1"/>
                </a:solidFill>
              </a:rPr>
            </a:br>
            <a:r>
              <a:rPr lang="en-US">
                <a:solidFill>
                  <a:schemeClr val="dk1"/>
                </a:solidFill>
              </a:rPr>
              <a:t>(1935~ , Prof. UC Berkeley</a:t>
            </a:r>
            <a:br>
              <a:rPr lang="en-US">
                <a:solidFill>
                  <a:schemeClr val="dk1"/>
                </a:solidFill>
              </a:rPr>
            </a:br>
            <a:r>
              <a:rPr lang="en-US">
                <a:solidFill>
                  <a:schemeClr val="dk1"/>
                </a:solidFill>
              </a:rPr>
              <a:t>Turing Award Winner,1985)</a:t>
            </a:r>
            <a:br>
              <a:rPr lang="en-US">
                <a:solidFill>
                  <a:schemeClr val="dk1"/>
                </a:solidFill>
              </a:rPr>
            </a:br>
            <a:r>
              <a:rPr lang="en-US" sz="1000">
                <a:solidFill>
                  <a:schemeClr val="dk1"/>
                </a:solidFill>
              </a:rPr>
              <a:t>(Source: https://en.wikipedia.org/wiki/Richard_M._Karp By Rama CC BY-SA 2.0 fr)</a:t>
            </a:r>
            <a:endParaRPr sz="1000"/>
          </a:p>
        </p:txBody>
      </p:sp>
      <p:sp>
        <p:nvSpPr>
          <p:cNvPr id="3" name="投影片編號版面配置區 2">
            <a:extLst>
              <a:ext uri="{FF2B5EF4-FFF2-40B4-BE49-F238E27FC236}">
                <a16:creationId xmlns:a16="http://schemas.microsoft.com/office/drawing/2014/main" id="{A7DC63DA-8FCA-4E3E-BA8A-C55492E65F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34</a:t>
            </a:fld>
            <a:endParaRPr lang="zh-TW" altLang="en-US"/>
          </a:p>
        </p:txBody>
      </p:sp>
    </p:spTree>
    <p:extLst>
      <p:ext uri="{BB962C8B-B14F-4D97-AF65-F5344CB8AC3E}">
        <p14:creationId xmlns:p14="http://schemas.microsoft.com/office/powerpoint/2010/main" val="794097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16b98fb4557_7_160"/>
          <p:cNvSpPr txBox="1">
            <a:spLocks noGrp="1"/>
          </p:cNvSpPr>
          <p:nvPr>
            <p:ph type="title"/>
          </p:nvPr>
        </p:nvSpPr>
        <p:spPr>
          <a:xfrm>
            <a:off x="457200" y="-34290"/>
            <a:ext cx="8229600" cy="1028700"/>
          </a:xfrm>
          <a:prstGeom prst="rect">
            <a:avLst/>
          </a:prstGeom>
          <a:noFill/>
          <a:ln>
            <a:noFill/>
          </a:ln>
        </p:spPr>
        <p:txBody>
          <a:bodyPr spcFirstLastPara="1" wrap="square" lIns="68575" tIns="34275" rIns="68575" bIns="34275" anchor="ctr" anchorCtr="0">
            <a:noAutofit/>
          </a:bodyPr>
          <a:lstStyle/>
          <a:p>
            <a:r>
              <a:rPr lang="en-US" dirty="0"/>
              <a:t>QUBO Formula Classification</a:t>
            </a:r>
            <a:endParaRPr dirty="0"/>
          </a:p>
        </p:txBody>
      </p:sp>
      <p:sp>
        <p:nvSpPr>
          <p:cNvPr id="434" name="Google Shape;434;g16b98fb4557_7_160"/>
          <p:cNvSpPr/>
          <p:nvPr/>
        </p:nvSpPr>
        <p:spPr>
          <a:xfrm>
            <a:off x="2" y="629077"/>
            <a:ext cx="9125140" cy="2200500"/>
          </a:xfrm>
          <a:prstGeom prst="rect">
            <a:avLst/>
          </a:prstGeom>
          <a:noFill/>
          <a:ln>
            <a:noFill/>
          </a:ln>
        </p:spPr>
        <p:txBody>
          <a:bodyPr spcFirstLastPara="1" wrap="square" lIns="91425" tIns="45700" rIns="91425" bIns="45700" anchor="t" anchorCtr="0">
            <a:noAutofit/>
          </a:bodyPr>
          <a:lstStyle/>
          <a:p>
            <a:pPr marL="400040" indent="-285743">
              <a:buSzPts val="1800"/>
              <a:buFont typeface="Arial" panose="020B0604020202020204" pitchFamily="34" charset="0"/>
              <a:buChar char="•"/>
            </a:pPr>
            <a:r>
              <a:rPr lang="en-US" sz="1600" dirty="0"/>
              <a:t>Classification Criterion 1 (CC1): Does the number of variables in the QUBO formula scale linearly with the problem input parameters? </a:t>
            </a:r>
            <a:endParaRPr dirty="0"/>
          </a:p>
          <a:p>
            <a:pPr marL="400040" indent="-285743">
              <a:spcBef>
                <a:spcPts val="500"/>
              </a:spcBef>
              <a:buSzPts val="1800"/>
              <a:buFont typeface="Arial" panose="020B0604020202020204" pitchFamily="34" charset="0"/>
              <a:buChar char="•"/>
            </a:pPr>
            <a:r>
              <a:rPr lang="en-US" sz="1600" dirty="0"/>
              <a:t>Classification Criterion 2 (CC2): Does the QUBO formula contain only </a:t>
            </a:r>
            <a:r>
              <a:rPr lang="en-US" altLang="zh-TW" sz="1600" dirty="0"/>
              <a:t>optimization terms or only </a:t>
            </a:r>
            <a:r>
              <a:rPr lang="en-US" sz="1600" dirty="0"/>
              <a:t>constraint terms? </a:t>
            </a:r>
            <a:endParaRPr dirty="0"/>
          </a:p>
          <a:p>
            <a:pPr marL="514337" indent="-285743">
              <a:spcBef>
                <a:spcPts val="500"/>
              </a:spcBef>
              <a:buSzPts val="1800"/>
              <a:buFont typeface="Arial" panose="020B0604020202020204" pitchFamily="34" charset="0"/>
              <a:buChar char="•"/>
            </a:pPr>
            <a:endParaRPr sz="1600" dirty="0"/>
          </a:p>
          <a:p>
            <a:pPr marL="742931" indent="-285743">
              <a:spcBef>
                <a:spcPts val="500"/>
              </a:spcBef>
              <a:buSzPts val="1400"/>
              <a:buFont typeface="Arial" panose="020B0604020202020204" pitchFamily="34" charset="0"/>
              <a:buChar char="•"/>
            </a:pPr>
            <a:endParaRPr dirty="0"/>
          </a:p>
        </p:txBody>
      </p:sp>
      <p:graphicFrame>
        <p:nvGraphicFramePr>
          <p:cNvPr id="435" name="Google Shape;435;g16b98fb4557_7_160"/>
          <p:cNvGraphicFramePr/>
          <p:nvPr/>
        </p:nvGraphicFramePr>
        <p:xfrm>
          <a:off x="459225" y="2123161"/>
          <a:ext cx="8378498" cy="2896502"/>
        </p:xfrm>
        <a:graphic>
          <a:graphicData uri="http://schemas.openxmlformats.org/drawingml/2006/table">
            <a:tbl>
              <a:tblPr>
                <a:noFill/>
              </a:tblPr>
              <a:tblGrid>
                <a:gridCol w="1400891">
                  <a:extLst>
                    <a:ext uri="{9D8B030D-6E8A-4147-A177-3AD203B41FA5}">
                      <a16:colId xmlns:a16="http://schemas.microsoft.com/office/drawing/2014/main" val="20000"/>
                    </a:ext>
                  </a:extLst>
                </a:gridCol>
                <a:gridCol w="2927777">
                  <a:extLst>
                    <a:ext uri="{9D8B030D-6E8A-4147-A177-3AD203B41FA5}">
                      <a16:colId xmlns:a16="http://schemas.microsoft.com/office/drawing/2014/main" val="20001"/>
                    </a:ext>
                  </a:extLst>
                </a:gridCol>
                <a:gridCol w="4049830">
                  <a:extLst>
                    <a:ext uri="{9D8B030D-6E8A-4147-A177-3AD203B41FA5}">
                      <a16:colId xmlns:a16="http://schemas.microsoft.com/office/drawing/2014/main" val="20002"/>
                    </a:ext>
                  </a:extLst>
                </a:gridCol>
              </a:tblGrid>
              <a:tr h="461059">
                <a:tc>
                  <a:txBody>
                    <a:bodyPr/>
                    <a:lstStyle/>
                    <a:p>
                      <a:pPr marL="0" marR="0" lvl="0" indent="0" algn="just"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            CC1:                            CC2:</a:t>
                      </a:r>
                      <a:endParaRPr sz="15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Yes</a:t>
                      </a:r>
                      <a:endParaRPr sz="1500"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No</a:t>
                      </a:r>
                      <a:endParaRPr sz="1500"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1083662">
                <a:tc>
                  <a:txBody>
                    <a:bodyPr/>
                    <a:lstStyle/>
                    <a:p>
                      <a:pPr marL="0" marR="0" lvl="0" indent="0" algn="ctr"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Yes</a:t>
                      </a:r>
                      <a:endParaRPr sz="1500"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l" rtl="0">
                        <a:lnSpc>
                          <a:spcPct val="100000"/>
                        </a:lnSpc>
                        <a:spcBef>
                          <a:spcPts val="0"/>
                        </a:spcBef>
                        <a:spcAft>
                          <a:spcPts val="0"/>
                        </a:spcAft>
                        <a:buNone/>
                      </a:pPr>
                      <a:r>
                        <a:rPr lang="en-US" sz="1500" u="none" strike="noStrike" cap="none" dirty="0">
                          <a:solidFill>
                            <a:srgbClr val="FF0000"/>
                          </a:solidFill>
                          <a:latin typeface="Times New Roman"/>
                          <a:ea typeface="Times New Roman"/>
                          <a:cs typeface="Times New Roman"/>
                          <a:sym typeface="Times New Roman"/>
                        </a:rPr>
                        <a:t>Category 1</a:t>
                      </a:r>
                      <a:endParaRPr sz="1500"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(e.g. SSP QUBO formula)</a:t>
                      </a:r>
                      <a:endParaRPr sz="15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500" u="none" strike="noStrike" cap="none" dirty="0">
                          <a:solidFill>
                            <a:srgbClr val="FF0000"/>
                          </a:solidFill>
                          <a:latin typeface="Times New Roman"/>
                          <a:ea typeface="Times New Roman"/>
                          <a:cs typeface="Times New Roman"/>
                          <a:sym typeface="Times New Roman"/>
                        </a:rPr>
                        <a:t>Category 3</a:t>
                      </a:r>
                      <a:endParaRPr sz="1500"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(e.g. GCP QUBO formula)</a:t>
                      </a:r>
                      <a:endParaRPr sz="15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351781">
                <a:tc>
                  <a:txBody>
                    <a:bodyPr/>
                    <a:lstStyle/>
                    <a:p>
                      <a:pPr marL="0" marR="0" lvl="0" indent="0" algn="ctr"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No</a:t>
                      </a:r>
                      <a:endParaRPr sz="1500"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l" rtl="0">
                        <a:lnSpc>
                          <a:spcPct val="100000"/>
                        </a:lnSpc>
                        <a:spcBef>
                          <a:spcPts val="0"/>
                        </a:spcBef>
                        <a:spcAft>
                          <a:spcPts val="0"/>
                        </a:spcAft>
                        <a:buNone/>
                      </a:pPr>
                      <a:r>
                        <a:rPr lang="en-US" sz="1500" u="none" strike="noStrike" cap="none" dirty="0">
                          <a:solidFill>
                            <a:srgbClr val="FF0000"/>
                          </a:solidFill>
                          <a:latin typeface="Times New Roman"/>
                          <a:ea typeface="Times New Roman"/>
                          <a:cs typeface="Times New Roman"/>
                          <a:sym typeface="Times New Roman"/>
                        </a:rPr>
                        <a:t>Category 2</a:t>
                      </a:r>
                      <a:endParaRPr sz="1500"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(e.g. VCP QUBO formula)</a:t>
                      </a:r>
                      <a:endParaRPr sz="15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500" u="none" strike="noStrike" cap="none" dirty="0">
                          <a:solidFill>
                            <a:srgbClr val="FF0000"/>
                          </a:solidFill>
                          <a:latin typeface="Times New Roman"/>
                          <a:ea typeface="Times New Roman"/>
                          <a:cs typeface="Times New Roman"/>
                          <a:sym typeface="Times New Roman"/>
                        </a:rPr>
                        <a:t>Category 4</a:t>
                      </a:r>
                      <a:endParaRPr sz="1500"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500" u="none" strike="noStrike" cap="none" dirty="0">
                          <a:latin typeface="Times New Roman"/>
                          <a:ea typeface="Times New Roman"/>
                          <a:cs typeface="Times New Roman"/>
                          <a:sym typeface="Times New Roman"/>
                        </a:rPr>
                        <a:t>(e.g. TSP QUBO formula)</a:t>
                      </a:r>
                      <a:endParaRPr sz="15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7" name="Google Shape;384;g122d0c7dceb_0_15">
            <a:extLst>
              <a:ext uri="{FF2B5EF4-FFF2-40B4-BE49-F238E27FC236}">
                <a16:creationId xmlns:a16="http://schemas.microsoft.com/office/drawing/2014/main" id="{514F0669-EC6C-42BD-9AA0-C21A210D7394}"/>
              </a:ext>
            </a:extLst>
          </p:cNvPr>
          <p:cNvPicPr preferRelativeResize="0"/>
          <p:nvPr/>
        </p:nvPicPr>
        <p:blipFill rotWithShape="1">
          <a:blip r:embed="rId3">
            <a:alphaModFix/>
          </a:blip>
          <a:srcRect/>
          <a:stretch/>
        </p:blipFill>
        <p:spPr>
          <a:xfrm>
            <a:off x="1919647" y="3066276"/>
            <a:ext cx="1613375" cy="503254"/>
          </a:xfrm>
          <a:prstGeom prst="rect">
            <a:avLst/>
          </a:prstGeom>
          <a:noFill/>
          <a:ln>
            <a:noFill/>
          </a:ln>
        </p:spPr>
      </p:pic>
      <p:pic>
        <p:nvPicPr>
          <p:cNvPr id="2" name="圖片 1">
            <a:extLst>
              <a:ext uri="{FF2B5EF4-FFF2-40B4-BE49-F238E27FC236}">
                <a16:creationId xmlns:a16="http://schemas.microsoft.com/office/drawing/2014/main" id="{12FC9689-AD42-4CCD-8367-DAD68FBC6EBC}"/>
              </a:ext>
            </a:extLst>
          </p:cNvPr>
          <p:cNvPicPr>
            <a:picLocks noChangeAspect="1"/>
          </p:cNvPicPr>
          <p:nvPr/>
        </p:nvPicPr>
        <p:blipFill>
          <a:blip r:embed="rId4"/>
          <a:stretch>
            <a:fillRect/>
          </a:stretch>
        </p:blipFill>
        <p:spPr>
          <a:xfrm>
            <a:off x="1797679" y="4170534"/>
            <a:ext cx="3052106" cy="413266"/>
          </a:xfrm>
          <a:prstGeom prst="rect">
            <a:avLst/>
          </a:prstGeom>
        </p:spPr>
      </p:pic>
      <p:pic>
        <p:nvPicPr>
          <p:cNvPr id="3" name="圖片 2">
            <a:extLst>
              <a:ext uri="{FF2B5EF4-FFF2-40B4-BE49-F238E27FC236}">
                <a16:creationId xmlns:a16="http://schemas.microsoft.com/office/drawing/2014/main" id="{F91524F0-DFE4-4C28-8108-907732726B04}"/>
              </a:ext>
            </a:extLst>
          </p:cNvPr>
          <p:cNvPicPr>
            <a:picLocks noChangeAspect="1"/>
          </p:cNvPicPr>
          <p:nvPr/>
        </p:nvPicPr>
        <p:blipFill>
          <a:blip r:embed="rId5"/>
          <a:stretch>
            <a:fillRect/>
          </a:stretch>
        </p:blipFill>
        <p:spPr>
          <a:xfrm>
            <a:off x="4801565" y="3066277"/>
            <a:ext cx="3742293" cy="466763"/>
          </a:xfrm>
          <a:prstGeom prst="rect">
            <a:avLst/>
          </a:prstGeom>
        </p:spPr>
      </p:pic>
      <p:pic>
        <p:nvPicPr>
          <p:cNvPr id="4" name="圖片 3">
            <a:extLst>
              <a:ext uri="{FF2B5EF4-FFF2-40B4-BE49-F238E27FC236}">
                <a16:creationId xmlns:a16="http://schemas.microsoft.com/office/drawing/2014/main" id="{3309B905-2CC8-4C87-8B48-6BC919800754}"/>
              </a:ext>
            </a:extLst>
          </p:cNvPr>
          <p:cNvPicPr>
            <a:picLocks noChangeAspect="1"/>
          </p:cNvPicPr>
          <p:nvPr/>
        </p:nvPicPr>
        <p:blipFill>
          <a:blip r:embed="rId6"/>
          <a:stretch>
            <a:fillRect/>
          </a:stretch>
        </p:blipFill>
        <p:spPr>
          <a:xfrm>
            <a:off x="4371810" y="4174798"/>
            <a:ext cx="4601804" cy="847313"/>
          </a:xfrm>
          <a:prstGeom prst="rect">
            <a:avLst/>
          </a:prstGeom>
        </p:spPr>
      </p:pic>
      <p:sp>
        <p:nvSpPr>
          <p:cNvPr id="10" name="文字方塊 9">
            <a:extLst>
              <a:ext uri="{FF2B5EF4-FFF2-40B4-BE49-F238E27FC236}">
                <a16:creationId xmlns:a16="http://schemas.microsoft.com/office/drawing/2014/main" id="{BBF67144-191D-444F-908D-D97AFE99E907}"/>
              </a:ext>
            </a:extLst>
          </p:cNvPr>
          <p:cNvSpPr txBox="1"/>
          <p:nvPr/>
        </p:nvSpPr>
        <p:spPr>
          <a:xfrm>
            <a:off x="408662" y="1729327"/>
            <a:ext cx="8429060" cy="415498"/>
          </a:xfrm>
          <a:prstGeom prst="rect">
            <a:avLst/>
          </a:prstGeom>
          <a:noFill/>
        </p:spPr>
        <p:txBody>
          <a:bodyPr wrap="square" rtlCol="0">
            <a:spAutoFit/>
          </a:bodyPr>
          <a:lstStyle/>
          <a:p>
            <a:r>
              <a:rPr lang="en-US" altLang="zh-TW" sz="1050" dirty="0"/>
              <a:t>Paper: </a:t>
            </a:r>
            <a:r>
              <a:rPr lang="en-US" altLang="zh-TW" sz="1050" u="sng" dirty="0"/>
              <a:t>Jehn-Ruey Jiang</a:t>
            </a:r>
            <a:r>
              <a:rPr lang="en-US" altLang="zh-TW" sz="1050" dirty="0"/>
              <a:t>, and Chun-Wei Chu, "Classifying and Benchmarking Quantum Annealing Algorithms Based on Quadratic Unconstrained Binary Optimization for Solving NP-hard Problems," </a:t>
            </a:r>
            <a:r>
              <a:rPr lang="en-US" altLang="zh-TW" sz="1050" b="1" dirty="0"/>
              <a:t>IEEE Access</a:t>
            </a:r>
            <a:r>
              <a:rPr lang="en-US" altLang="zh-TW" sz="1050" dirty="0"/>
              <a:t>, vol. 11, pp. 104165-104178, 2023.</a:t>
            </a:r>
            <a:endParaRPr lang="zh-TW" altLang="en-US" sz="1050" dirty="0"/>
          </a:p>
        </p:txBody>
      </p:sp>
      <p:cxnSp>
        <p:nvCxnSpPr>
          <p:cNvPr id="15" name="直線接點 14">
            <a:extLst>
              <a:ext uri="{FF2B5EF4-FFF2-40B4-BE49-F238E27FC236}">
                <a16:creationId xmlns:a16="http://schemas.microsoft.com/office/drawing/2014/main" id="{2622F133-A29D-4F8C-B13E-B3EF5D16150F}"/>
              </a:ext>
            </a:extLst>
          </p:cNvPr>
          <p:cNvCxnSpPr>
            <a:cxnSpLocks/>
          </p:cNvCxnSpPr>
          <p:nvPr/>
        </p:nvCxnSpPr>
        <p:spPr>
          <a:xfrm>
            <a:off x="463922" y="2574099"/>
            <a:ext cx="1382102"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6DA053FC-6837-44F3-A4D4-BF217CA33705}"/>
              </a:ext>
            </a:extLst>
          </p:cNvPr>
          <p:cNvCxnSpPr>
            <a:cxnSpLocks/>
          </p:cNvCxnSpPr>
          <p:nvPr/>
        </p:nvCxnSpPr>
        <p:spPr>
          <a:xfrm>
            <a:off x="1860116" y="2121742"/>
            <a:ext cx="0" cy="450008"/>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6" name="Google Shape;436;g16b98fb4557_7_160"/>
          <p:cNvCxnSpPr>
            <a:cxnSpLocks/>
          </p:cNvCxnSpPr>
          <p:nvPr/>
        </p:nvCxnSpPr>
        <p:spPr>
          <a:xfrm>
            <a:off x="457201" y="2121742"/>
            <a:ext cx="1382102" cy="465519"/>
          </a:xfrm>
          <a:prstGeom prst="straightConnector1">
            <a:avLst/>
          </a:prstGeom>
          <a:noFill/>
          <a:ln w="9525" cap="flat" cmpd="sng">
            <a:solidFill>
              <a:schemeClr val="dk2"/>
            </a:solidFill>
            <a:prstDash val="solid"/>
            <a:round/>
            <a:headEnd type="none" w="med" len="med"/>
            <a:tailEnd type="none" w="med" len="med"/>
          </a:ln>
        </p:spPr>
      </p:cxnSp>
      <p:sp>
        <p:nvSpPr>
          <p:cNvPr id="6" name="投影片編號版面配置區 5">
            <a:extLst>
              <a:ext uri="{FF2B5EF4-FFF2-40B4-BE49-F238E27FC236}">
                <a16:creationId xmlns:a16="http://schemas.microsoft.com/office/drawing/2014/main" id="{3C490498-EB1C-490D-9BA0-4F55FA91A4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35</a:t>
            </a:fld>
            <a:endParaRPr lang="zh-TW" altLang="en-US"/>
          </a:p>
        </p:txBody>
      </p:sp>
    </p:spTree>
    <p:extLst>
      <p:ext uri="{BB962C8B-B14F-4D97-AF65-F5344CB8AC3E}">
        <p14:creationId xmlns:p14="http://schemas.microsoft.com/office/powerpoint/2010/main" val="4084231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122d0c7dceb_0_15"/>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dirty="0"/>
              <a:t>Subset Sum Problem (</a:t>
            </a:r>
            <a:r>
              <a:rPr lang="en-US" dirty="0" err="1"/>
              <a:t>SSP</a:t>
            </a:r>
            <a:r>
              <a:rPr lang="en-US" dirty="0"/>
              <a:t>) (Cat. 1)</a:t>
            </a:r>
            <a:endParaRPr dirty="0"/>
          </a:p>
        </p:txBody>
      </p:sp>
      <p:sp>
        <p:nvSpPr>
          <p:cNvPr id="372" name="Google Shape;372;g122d0c7dceb_0_15"/>
          <p:cNvSpPr txBox="1"/>
          <p:nvPr/>
        </p:nvSpPr>
        <p:spPr>
          <a:xfrm>
            <a:off x="218450" y="1172156"/>
            <a:ext cx="8524200" cy="3385512"/>
          </a:xfrm>
          <a:prstGeom prst="rect">
            <a:avLst/>
          </a:prstGeom>
          <a:noFill/>
          <a:ln>
            <a:noFill/>
          </a:ln>
        </p:spPr>
        <p:txBody>
          <a:bodyPr spcFirstLastPara="1" wrap="square" lIns="91425" tIns="91425" rIns="91425" bIns="91425" anchor="t" anchorCtr="0">
            <a:spAutoFit/>
          </a:bodyPr>
          <a:lstStyle/>
          <a:p>
            <a:pPr marL="412750" marR="0" lvl="0" indent="-285750" algn="l" rtl="0">
              <a:lnSpc>
                <a:spcPct val="100000"/>
              </a:lnSpc>
              <a:spcBef>
                <a:spcPts val="0"/>
              </a:spcBef>
              <a:spcAft>
                <a:spcPts val="0"/>
              </a:spcAft>
              <a:buSzPts val="1600"/>
              <a:buFont typeface="Arial" panose="020B0604020202020204" pitchFamily="34" charset="0"/>
              <a:buChar char="•"/>
            </a:pPr>
            <a:r>
              <a:rPr lang="en-US" sz="1600" dirty="0">
                <a:solidFill>
                  <a:schemeClr val="dk1"/>
                </a:solidFill>
              </a:rPr>
              <a:t>Given a set</a:t>
            </a:r>
            <a:r>
              <a:rPr lang="en-US" sz="1600" dirty="0">
                <a:solidFill>
                  <a:srgbClr val="FF0000"/>
                </a:solidFill>
              </a:rPr>
              <a:t> 𝑆 = {𝑠</a:t>
            </a:r>
            <a:r>
              <a:rPr lang="en-US" sz="1600" baseline="-25000" dirty="0">
                <a:solidFill>
                  <a:srgbClr val="FF0000"/>
                </a:solidFill>
              </a:rPr>
              <a:t>0</a:t>
            </a:r>
            <a:r>
              <a:rPr lang="en-US" sz="1600" dirty="0">
                <a:solidFill>
                  <a:srgbClr val="FF0000"/>
                </a:solidFill>
              </a:rPr>
              <a:t>, 𝑠</a:t>
            </a:r>
            <a:r>
              <a:rPr lang="en-US" sz="1600" baseline="-25000" dirty="0">
                <a:solidFill>
                  <a:srgbClr val="FF0000"/>
                </a:solidFill>
              </a:rPr>
              <a:t>1</a:t>
            </a:r>
            <a:r>
              <a:rPr lang="en-US" sz="1600" dirty="0">
                <a:solidFill>
                  <a:srgbClr val="FF0000"/>
                </a:solidFill>
              </a:rPr>
              <a:t>, . . . . , 𝑠</a:t>
            </a:r>
            <a:r>
              <a:rPr lang="en-US" sz="1600" i="1" baseline="-25000" dirty="0">
                <a:solidFill>
                  <a:srgbClr val="FF0000"/>
                </a:solidFill>
              </a:rPr>
              <a:t>n</a:t>
            </a:r>
            <a:r>
              <a:rPr lang="en-US" sz="1600" baseline="-25000" dirty="0">
                <a:solidFill>
                  <a:srgbClr val="FF0000"/>
                </a:solidFill>
              </a:rPr>
              <a:t>-1</a:t>
            </a:r>
            <a:r>
              <a:rPr lang="en-US" sz="1600" dirty="0">
                <a:solidFill>
                  <a:srgbClr val="FF0000"/>
                </a:solidFill>
              </a:rPr>
              <a:t> }</a:t>
            </a:r>
            <a:r>
              <a:rPr lang="en-US" sz="1600" dirty="0">
                <a:solidFill>
                  <a:schemeClr val="dk1"/>
                </a:solidFill>
              </a:rPr>
              <a:t> with </a:t>
            </a:r>
            <a:r>
              <a:rPr lang="en-US" sz="1600" i="1" dirty="0">
                <a:solidFill>
                  <a:schemeClr val="dk1"/>
                </a:solidFill>
                <a:latin typeface="Times New Roman" panose="02020603050405020304" pitchFamily="18" charset="0"/>
                <a:cs typeface="Times New Roman" panose="02020603050405020304" pitchFamily="18" charset="0"/>
              </a:rPr>
              <a:t>n</a:t>
            </a:r>
            <a:r>
              <a:rPr lang="en-US" sz="1600" dirty="0">
                <a:solidFill>
                  <a:schemeClr val="dk1"/>
                </a:solidFill>
              </a:rPr>
              <a:t> integers, and a target integer </a:t>
            </a:r>
            <a:r>
              <a:rPr lang="en-US" sz="1600" i="1" dirty="0">
                <a:solidFill>
                  <a:srgbClr val="FF0000"/>
                </a:solidFill>
                <a:latin typeface="Times New Roman" panose="02020603050405020304" pitchFamily="18" charset="0"/>
                <a:cs typeface="Times New Roman" panose="02020603050405020304" pitchFamily="18" charset="0"/>
              </a:rPr>
              <a:t>T</a:t>
            </a:r>
            <a:r>
              <a:rPr lang="en-US" sz="1600" dirty="0">
                <a:solidFill>
                  <a:schemeClr val="dk1"/>
                </a:solidFill>
              </a:rPr>
              <a:t>, the subset sum problem (</a:t>
            </a:r>
            <a:r>
              <a:rPr lang="en-US" sz="1600" dirty="0" err="1">
                <a:solidFill>
                  <a:schemeClr val="dk1"/>
                </a:solidFill>
              </a:rPr>
              <a:t>SSP</a:t>
            </a:r>
            <a:r>
              <a:rPr lang="en-US" sz="1600" dirty="0">
                <a:solidFill>
                  <a:schemeClr val="dk1"/>
                </a:solidFill>
              </a:rPr>
              <a:t>) is to find a subset </a:t>
            </a:r>
            <a:r>
              <a:rPr lang="en-US" altLang="zh-TW" sz="1600" i="1" dirty="0">
                <a:solidFill>
                  <a:schemeClr val="dk1"/>
                </a:solidFill>
                <a:latin typeface="Times New Roman" panose="02020603050405020304" pitchFamily="18" charset="0"/>
                <a:cs typeface="Times New Roman" panose="02020603050405020304" pitchFamily="18" charset="0"/>
              </a:rPr>
              <a:t>S'</a:t>
            </a:r>
            <a:r>
              <a:rPr lang="en-US" sz="1600" dirty="0">
                <a:solidFill>
                  <a:schemeClr val="dk1"/>
                </a:solidFill>
              </a:rPr>
              <a:t> of </a:t>
            </a:r>
            <a:r>
              <a:rPr lang="en-US" sz="1600" i="1" dirty="0">
                <a:solidFill>
                  <a:schemeClr val="dk1"/>
                </a:solidFill>
                <a:latin typeface="Times New Roman" panose="02020603050405020304" pitchFamily="18" charset="0"/>
                <a:cs typeface="Times New Roman" panose="02020603050405020304" pitchFamily="18" charset="0"/>
              </a:rPr>
              <a:t>S</a:t>
            </a:r>
            <a:r>
              <a:rPr lang="en-US" sz="1600" dirty="0">
                <a:solidFill>
                  <a:schemeClr val="dk1"/>
                </a:solidFill>
              </a:rPr>
              <a:t> such that the sum of the integers in the subset </a:t>
            </a:r>
            <a:r>
              <a:rPr lang="en-US" altLang="zh-TW" sz="1600" i="1" dirty="0">
                <a:solidFill>
                  <a:schemeClr val="dk1"/>
                </a:solidFill>
                <a:latin typeface="Times New Roman" panose="02020603050405020304" pitchFamily="18" charset="0"/>
                <a:cs typeface="Times New Roman" panose="02020603050405020304" pitchFamily="18" charset="0"/>
              </a:rPr>
              <a:t>S'</a:t>
            </a:r>
            <a:r>
              <a:rPr lang="en-US" sz="1600" dirty="0">
                <a:solidFill>
                  <a:schemeClr val="dk1"/>
                </a:solidFill>
              </a:rPr>
              <a:t> is exactly </a:t>
            </a:r>
            <a:r>
              <a:rPr lang="en-US" sz="1600" i="1" dirty="0">
                <a:solidFill>
                  <a:schemeClr val="dk1"/>
                </a:solidFill>
                <a:latin typeface="Times New Roman" panose="02020603050405020304" pitchFamily="18" charset="0"/>
                <a:cs typeface="Times New Roman" panose="02020603050405020304" pitchFamily="18" charset="0"/>
              </a:rPr>
              <a:t>T</a:t>
            </a:r>
            <a:r>
              <a:rPr lang="en-US" sz="1600" dirty="0">
                <a:solidFill>
                  <a:schemeClr val="dk1"/>
                </a:solidFill>
              </a:rPr>
              <a:t>.</a:t>
            </a:r>
            <a:endParaRPr sz="1600" dirty="0">
              <a:solidFill>
                <a:schemeClr val="dk1"/>
              </a:solidFill>
            </a:endParaRPr>
          </a:p>
          <a:p>
            <a:pPr marL="412750" marR="0" lvl="0" indent="-285750" algn="l" rtl="0">
              <a:lnSpc>
                <a:spcPct val="100000"/>
              </a:lnSpc>
              <a:spcBef>
                <a:spcPts val="0"/>
              </a:spcBef>
              <a:spcAft>
                <a:spcPts val="0"/>
              </a:spcAft>
              <a:buClr>
                <a:schemeClr val="dk1"/>
              </a:buClr>
              <a:buSzPts val="1600"/>
              <a:buFont typeface="Arial" panose="020B0604020202020204" pitchFamily="34" charset="0"/>
              <a:buChar char="•"/>
            </a:pPr>
            <a:r>
              <a:rPr lang="en-US" sz="1600" dirty="0">
                <a:solidFill>
                  <a:schemeClr val="dk1"/>
                </a:solidFill>
              </a:rPr>
              <a:t>The QA algorithm solving the </a:t>
            </a:r>
            <a:r>
              <a:rPr lang="en-US" sz="1600" dirty="0" err="1">
                <a:solidFill>
                  <a:schemeClr val="dk1"/>
                </a:solidFill>
              </a:rPr>
              <a:t>SSP</a:t>
            </a:r>
            <a:r>
              <a:rPr lang="en-US" sz="1600" dirty="0">
                <a:solidFill>
                  <a:schemeClr val="dk1"/>
                </a:solidFill>
              </a:rPr>
              <a:t> has the following </a:t>
            </a:r>
            <a:r>
              <a:rPr lang="en-US" sz="1600" dirty="0" err="1">
                <a:solidFill>
                  <a:schemeClr val="dk1"/>
                </a:solidFill>
              </a:rPr>
              <a:t>QUBO</a:t>
            </a:r>
            <a:r>
              <a:rPr lang="en-US" sz="1600" dirty="0">
                <a:solidFill>
                  <a:schemeClr val="dk1"/>
                </a:solidFill>
              </a:rPr>
              <a:t> formula of </a:t>
            </a:r>
            <a:r>
              <a:rPr lang="en-US" sz="1600" dirty="0">
                <a:solidFill>
                  <a:srgbClr val="FF0000"/>
                </a:solidFill>
              </a:rPr>
              <a:t>Hamiltonian </a:t>
            </a:r>
            <a:r>
              <a:rPr lang="en-US" altLang="zh-TW" sz="1600" i="1" dirty="0">
                <a:solidFill>
                  <a:srgbClr val="FF0000"/>
                </a:solidFill>
                <a:latin typeface="Times New Roman" panose="02020603050405020304" pitchFamily="18" charset="0"/>
                <a:cs typeface="Times New Roman" panose="02020603050405020304" pitchFamily="18" charset="0"/>
              </a:rPr>
              <a:t>H</a:t>
            </a:r>
            <a:r>
              <a:rPr lang="en-US" sz="1600" dirty="0">
                <a:solidFill>
                  <a:schemeClr val="dk1"/>
                </a:solidFill>
              </a:rPr>
              <a:t>:</a:t>
            </a:r>
            <a:endParaRPr sz="1600" dirty="0">
              <a:solidFill>
                <a:schemeClr val="dk1"/>
              </a:solidFill>
            </a:endParaRPr>
          </a:p>
          <a:p>
            <a:pPr marL="285750" marR="0" lvl="0" indent="-20320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285750" marR="0" lvl="0" indent="-20320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285750" lvl="0" indent="-203200" algn="l" rtl="0">
              <a:spcBef>
                <a:spcPts val="0"/>
              </a:spcBef>
              <a:spcAft>
                <a:spcPts val="0"/>
              </a:spcAft>
              <a:buClr>
                <a:srgbClr val="000000"/>
              </a:buClr>
              <a:buSzPts val="1300"/>
              <a:buFont typeface="Arial"/>
              <a:buNone/>
            </a:pPr>
            <a:endParaRPr sz="1600" dirty="0">
              <a:solidFill>
                <a:schemeClr val="dk1"/>
              </a:solidFill>
            </a:endParaRPr>
          </a:p>
          <a:p>
            <a:pPr marL="285750" marR="0" lvl="0" indent="-203200" algn="l" rtl="0">
              <a:lnSpc>
                <a:spcPct val="100000"/>
              </a:lnSpc>
              <a:spcBef>
                <a:spcPts val="0"/>
              </a:spcBef>
              <a:spcAft>
                <a:spcPts val="0"/>
              </a:spcAft>
              <a:buClr>
                <a:srgbClr val="000000"/>
              </a:buClr>
              <a:buSzPts val="1300"/>
              <a:buFont typeface="Arial"/>
              <a:buNone/>
            </a:pPr>
            <a:endParaRPr sz="1600" dirty="0">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285750" marR="0" lvl="0" indent="-20320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600" b="0" i="1" u="none" strike="noStrike" cap="none" dirty="0">
                <a:solidFill>
                  <a:schemeClr val="dk1"/>
                </a:solidFill>
                <a:latin typeface="Times New Roman" panose="02020603050405020304" pitchFamily="18" charset="0"/>
                <a:cs typeface="Times New Roman" panose="02020603050405020304" pitchFamily="18" charset="0"/>
                <a:sym typeface="Arial"/>
              </a:rPr>
              <a:t>S</a:t>
            </a:r>
            <a:r>
              <a:rPr lang="en-US" sz="1600" b="0" i="0" u="none" strike="noStrike" cap="none" dirty="0">
                <a:solidFill>
                  <a:schemeClr val="dk1"/>
                </a:solidFill>
                <a:latin typeface="Arial"/>
                <a:ea typeface="Arial"/>
                <a:cs typeface="Arial"/>
                <a:sym typeface="Arial"/>
              </a:rPr>
              <a:t> = {</a:t>
            </a:r>
            <a:r>
              <a:rPr lang="en-US" sz="1600" b="0" i="0" u="none" strike="noStrike" cap="none" dirty="0">
                <a:solidFill>
                  <a:srgbClr val="00B050"/>
                </a:solidFill>
                <a:latin typeface="Arial"/>
                <a:ea typeface="Arial"/>
                <a:cs typeface="Arial"/>
                <a:sym typeface="Arial"/>
              </a:rPr>
              <a:t>1</a:t>
            </a:r>
            <a:r>
              <a:rPr lang="en-US" sz="1600" b="0" i="0" u="none" strike="noStrike" cap="none" dirty="0">
                <a:solidFill>
                  <a:schemeClr val="dk1"/>
                </a:solidFill>
                <a:latin typeface="Arial"/>
                <a:ea typeface="Arial"/>
                <a:cs typeface="Arial"/>
                <a:sym typeface="Arial"/>
              </a:rPr>
              <a:t>, </a:t>
            </a:r>
            <a:r>
              <a:rPr lang="en-US" sz="1600" b="0" i="0" u="none" strike="noStrike" cap="none" dirty="0">
                <a:solidFill>
                  <a:srgbClr val="FF0000"/>
                </a:solidFill>
                <a:latin typeface="Arial"/>
                <a:ea typeface="Arial"/>
                <a:cs typeface="Arial"/>
                <a:sym typeface="Arial"/>
              </a:rPr>
              <a:t>2</a:t>
            </a:r>
            <a:r>
              <a:rPr lang="en-US" sz="1600" b="0" i="0" u="none" strike="noStrike" cap="none" dirty="0">
                <a:solidFill>
                  <a:schemeClr val="dk1"/>
                </a:solidFill>
                <a:latin typeface="Arial"/>
                <a:ea typeface="Arial"/>
                <a:cs typeface="Arial"/>
                <a:sym typeface="Arial"/>
              </a:rPr>
              <a:t>, </a:t>
            </a:r>
            <a:r>
              <a:rPr lang="en-US" sz="1600" b="0" i="0" u="none" strike="noStrike" cap="none" dirty="0">
                <a:solidFill>
                  <a:srgbClr val="FF0000"/>
                </a:solidFill>
                <a:latin typeface="Arial"/>
                <a:ea typeface="Arial"/>
                <a:cs typeface="Arial"/>
                <a:sym typeface="Arial"/>
              </a:rPr>
              <a:t>3</a:t>
            </a:r>
            <a:r>
              <a:rPr lang="en-US" sz="1600" b="0" i="0" u="none" strike="noStrike" cap="none" dirty="0">
                <a:solidFill>
                  <a:schemeClr val="dk1"/>
                </a:solidFill>
                <a:latin typeface="Arial"/>
                <a:ea typeface="Arial"/>
                <a:cs typeface="Arial"/>
                <a:sym typeface="Arial"/>
              </a:rPr>
              <a:t>, </a:t>
            </a:r>
            <a:r>
              <a:rPr lang="en-US" sz="1600" b="0" i="0" u="none" strike="noStrike" cap="none" dirty="0">
                <a:solidFill>
                  <a:srgbClr val="00B050"/>
                </a:solidFill>
                <a:latin typeface="Arial"/>
                <a:ea typeface="Arial"/>
                <a:cs typeface="Arial"/>
                <a:sym typeface="Arial"/>
              </a:rPr>
              <a:t>4</a:t>
            </a:r>
            <a:r>
              <a:rPr lang="en-US" sz="1600" b="0" i="0" u="none" strike="noStrike" cap="none" dirty="0">
                <a:solidFill>
                  <a:schemeClr val="dk1"/>
                </a:solidFill>
                <a:latin typeface="Arial"/>
                <a:ea typeface="Arial"/>
                <a:cs typeface="Arial"/>
                <a:sym typeface="Arial"/>
              </a:rPr>
              <a:t>}, </a:t>
            </a:r>
            <a:r>
              <a:rPr lang="en-US" sz="1600" b="0" i="1" u="none" strike="noStrike" cap="none" dirty="0">
                <a:solidFill>
                  <a:schemeClr val="dk1"/>
                </a:solidFill>
                <a:latin typeface="Times New Roman" panose="02020603050405020304" pitchFamily="18" charset="0"/>
                <a:cs typeface="Times New Roman" panose="02020603050405020304" pitchFamily="18" charset="0"/>
                <a:sym typeface="Arial"/>
              </a:rPr>
              <a:t>T</a:t>
            </a:r>
            <a:r>
              <a:rPr lang="en-US" sz="1600" b="0" i="0" u="none" strike="noStrike" cap="none" dirty="0">
                <a:solidFill>
                  <a:schemeClr val="dk1"/>
                </a:solidFill>
                <a:latin typeface="Arial"/>
                <a:ea typeface="Arial"/>
                <a:cs typeface="Arial"/>
                <a:sym typeface="Arial"/>
              </a:rPr>
              <a:t> =5 ⇒ Yes, there is at least one answer.</a:t>
            </a:r>
          </a:p>
          <a:p>
            <a:pPr marL="0" marR="0" lvl="0" indent="0" algn="l" rtl="0">
              <a:lnSpc>
                <a:spcPct val="100000"/>
              </a:lnSpc>
              <a:spcBef>
                <a:spcPts val="0"/>
              </a:spcBef>
              <a:spcAft>
                <a:spcPts val="0"/>
              </a:spcAft>
              <a:buNone/>
            </a:pPr>
            <a:endParaRPr lang="en-US" altLang="zh-TW" sz="1600" dirty="0">
              <a:solidFill>
                <a:schemeClr val="dk1"/>
              </a:solidFill>
            </a:endParaRPr>
          </a:p>
          <a:p>
            <a:pPr lvl="0"/>
            <a:r>
              <a:rPr lang="en-US" altLang="zh-TW" sz="1600" b="0" i="1" u="none" strike="noStrike" cap="none" dirty="0">
                <a:solidFill>
                  <a:schemeClr val="dk1"/>
                </a:solidFill>
                <a:latin typeface="Times New Roman" panose="02020603050405020304" pitchFamily="18" charset="0"/>
                <a:cs typeface="Times New Roman" panose="02020603050405020304" pitchFamily="18" charset="0"/>
                <a:sym typeface="Arial"/>
              </a:rPr>
              <a:t>H</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a:t>
            </a:r>
            <a:r>
              <a:rPr lang="en-US" altLang="zh-TW" sz="1600" b="0" i="1" u="none" strike="noStrike" cap="none" dirty="0">
                <a:solidFill>
                  <a:schemeClr val="dk1"/>
                </a:solidFill>
                <a:latin typeface="Times New Roman" panose="02020603050405020304" pitchFamily="18" charset="0"/>
                <a:cs typeface="Times New Roman" panose="02020603050405020304" pitchFamily="18" charset="0"/>
                <a:sym typeface="Arial"/>
              </a:rPr>
              <a:t>x</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)=((1</a:t>
            </a:r>
            <a:r>
              <a:rPr lang="en-US" altLang="zh-TW" sz="1600" b="0" i="1" u="none" strike="noStrike" cap="none" dirty="0">
                <a:solidFill>
                  <a:schemeClr val="dk1"/>
                </a:solidFill>
                <a:latin typeface="Times New Roman" panose="02020603050405020304" pitchFamily="18" charset="0"/>
                <a:cs typeface="Times New Roman" panose="02020603050405020304" pitchFamily="18" charset="0"/>
                <a:sym typeface="Arial"/>
              </a:rPr>
              <a:t>x</a:t>
            </a:r>
            <a:r>
              <a:rPr lang="en-US" altLang="zh-TW" sz="1600" b="0" u="none" strike="noStrike" cap="none" baseline="-25000" dirty="0">
                <a:solidFill>
                  <a:schemeClr val="dk1"/>
                </a:solidFill>
                <a:latin typeface="Times New Roman" panose="02020603050405020304" pitchFamily="18" charset="0"/>
                <a:cs typeface="Times New Roman" panose="02020603050405020304" pitchFamily="18" charset="0"/>
                <a:sym typeface="Arial"/>
              </a:rPr>
              <a:t>0</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+2</a:t>
            </a:r>
            <a:r>
              <a:rPr lang="en-US" altLang="zh-TW" sz="1600" i="1" dirty="0">
                <a:solidFill>
                  <a:schemeClr val="dk1"/>
                </a:solidFill>
                <a:latin typeface="Times New Roman" panose="02020603050405020304" pitchFamily="18" charset="0"/>
                <a:cs typeface="Times New Roman" panose="02020603050405020304" pitchFamily="18" charset="0"/>
              </a:rPr>
              <a:t>x</a:t>
            </a:r>
            <a:r>
              <a:rPr lang="en-US" altLang="zh-TW" sz="1600" baseline="-25000" dirty="0">
                <a:solidFill>
                  <a:schemeClr val="dk1"/>
                </a:solidFill>
                <a:latin typeface="Times New Roman" panose="02020603050405020304" pitchFamily="18" charset="0"/>
                <a:cs typeface="Times New Roman" panose="02020603050405020304" pitchFamily="18" charset="0"/>
              </a:rPr>
              <a:t>1</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+3</a:t>
            </a:r>
            <a:r>
              <a:rPr lang="en-US" altLang="zh-TW" sz="1600" i="1" dirty="0">
                <a:solidFill>
                  <a:schemeClr val="dk1"/>
                </a:solidFill>
                <a:latin typeface="Times New Roman" panose="02020603050405020304" pitchFamily="18" charset="0"/>
                <a:cs typeface="Times New Roman" panose="02020603050405020304" pitchFamily="18" charset="0"/>
              </a:rPr>
              <a:t>x</a:t>
            </a:r>
            <a:r>
              <a:rPr lang="en-US" altLang="zh-TW" sz="1600" baseline="-25000" dirty="0">
                <a:solidFill>
                  <a:schemeClr val="dk1"/>
                </a:solidFill>
                <a:latin typeface="Times New Roman" panose="02020603050405020304" pitchFamily="18" charset="0"/>
                <a:cs typeface="Times New Roman" panose="02020603050405020304" pitchFamily="18" charset="0"/>
              </a:rPr>
              <a:t>2</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+4</a:t>
            </a:r>
            <a:r>
              <a:rPr lang="en-US" altLang="zh-TW" sz="1600" i="1" dirty="0">
                <a:solidFill>
                  <a:schemeClr val="dk1"/>
                </a:solidFill>
                <a:latin typeface="Times New Roman" panose="02020603050405020304" pitchFamily="18" charset="0"/>
                <a:cs typeface="Times New Roman" panose="02020603050405020304" pitchFamily="18" charset="0"/>
              </a:rPr>
              <a:t>x</a:t>
            </a:r>
            <a:r>
              <a:rPr lang="en-US" altLang="zh-TW" sz="1600" baseline="-25000" dirty="0">
                <a:solidFill>
                  <a:schemeClr val="dk1"/>
                </a:solidFill>
                <a:latin typeface="Times New Roman" panose="02020603050405020304" pitchFamily="18" charset="0"/>
                <a:cs typeface="Times New Roman" panose="02020603050405020304" pitchFamily="18" charset="0"/>
              </a:rPr>
              <a:t>3</a:t>
            </a:r>
            <a:r>
              <a:rPr lang="en-US" altLang="zh-TW" sz="1600" b="0" i="0" u="none" strike="noStrike" cap="none" dirty="0">
                <a:solidFill>
                  <a:schemeClr val="dk1"/>
                </a:solidFill>
                <a:latin typeface="Times New Roman" panose="02020603050405020304" pitchFamily="18" charset="0"/>
                <a:cs typeface="Times New Roman" panose="02020603050405020304" pitchFamily="18" charset="0"/>
                <a:sym typeface="Arial"/>
              </a:rPr>
              <a:t>)-5)</a:t>
            </a:r>
            <a:r>
              <a:rPr lang="en-US" altLang="zh-TW" sz="1600" b="0" i="0" u="none" strike="noStrike" cap="none" baseline="30000" dirty="0">
                <a:solidFill>
                  <a:schemeClr val="dk1"/>
                </a:solidFill>
                <a:latin typeface="Times New Roman" panose="02020603050405020304" pitchFamily="18" charset="0"/>
                <a:cs typeface="Times New Roman" panose="02020603050405020304" pitchFamily="18" charset="0"/>
                <a:sym typeface="Arial"/>
              </a:rPr>
              <a:t>2</a:t>
            </a:r>
            <a:r>
              <a:rPr lang="en-US" altLang="zh-TW" sz="1600" dirty="0">
                <a:solidFill>
                  <a:schemeClr val="dk1"/>
                </a:solidFill>
                <a:latin typeface="Times New Roman" panose="02020603050405020304" pitchFamily="18" charset="0"/>
                <a:cs typeface="Times New Roman" panose="02020603050405020304" pitchFamily="18" charset="0"/>
              </a:rPr>
              <a:t>=</a:t>
            </a:r>
            <a:endParaRPr sz="1600" b="0" i="0" u="none" strike="noStrike" cap="none" baseline="30000" dirty="0">
              <a:solidFill>
                <a:schemeClr val="dk1"/>
              </a:solidFill>
              <a:latin typeface="Times New Roman" panose="02020603050405020304" pitchFamily="18" charset="0"/>
              <a:cs typeface="Times New Roman" panose="02020603050405020304" pitchFamily="18" charset="0"/>
              <a:sym typeface="Arial"/>
            </a:endParaRPr>
          </a:p>
        </p:txBody>
      </p:sp>
      <p:grpSp>
        <p:nvGrpSpPr>
          <p:cNvPr id="374" name="Google Shape;374;g122d0c7dceb_0_15"/>
          <p:cNvGrpSpPr/>
          <p:nvPr/>
        </p:nvGrpSpPr>
        <p:grpSpPr>
          <a:xfrm>
            <a:off x="6929967" y="2302458"/>
            <a:ext cx="1756834" cy="1342442"/>
            <a:chOff x="5941896" y="2665802"/>
            <a:chExt cx="1639200" cy="1504200"/>
          </a:xfrm>
        </p:grpSpPr>
        <p:grpSp>
          <p:nvGrpSpPr>
            <p:cNvPr id="375" name="Google Shape;375;g122d0c7dceb_0_15"/>
            <p:cNvGrpSpPr/>
            <p:nvPr/>
          </p:nvGrpSpPr>
          <p:grpSpPr>
            <a:xfrm>
              <a:off x="5941896" y="2665802"/>
              <a:ext cx="1639200" cy="1504200"/>
              <a:chOff x="5594021" y="2367627"/>
              <a:chExt cx="1639200" cy="1504200"/>
            </a:xfrm>
          </p:grpSpPr>
          <p:sp>
            <p:nvSpPr>
              <p:cNvPr id="376" name="Google Shape;376;g122d0c7dceb_0_15"/>
              <p:cNvSpPr/>
              <p:nvPr/>
            </p:nvSpPr>
            <p:spPr>
              <a:xfrm>
                <a:off x="5594021" y="2367627"/>
                <a:ext cx="1639200" cy="1504200"/>
              </a:xfrm>
              <a:prstGeom prst="ellipse">
                <a:avLst/>
              </a:prstGeom>
              <a:solidFill>
                <a:srgbClr val="FFFF00">
                  <a:alpha val="494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g122d0c7dceb_0_15"/>
              <p:cNvSpPr/>
              <p:nvPr/>
            </p:nvSpPr>
            <p:spPr>
              <a:xfrm>
                <a:off x="6081950" y="2608275"/>
                <a:ext cx="873300" cy="786600"/>
              </a:xfrm>
              <a:prstGeom prst="ellipse">
                <a:avLst/>
              </a:prstGeom>
              <a:solidFill>
                <a:srgbClr val="43C1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g122d0c7dceb_0_15"/>
            <p:cNvGrpSpPr/>
            <p:nvPr/>
          </p:nvGrpSpPr>
          <p:grpSpPr>
            <a:xfrm>
              <a:off x="6062074" y="2948300"/>
              <a:ext cx="964369" cy="1067820"/>
              <a:chOff x="6062074" y="2948300"/>
              <a:chExt cx="964369" cy="1067820"/>
            </a:xfrm>
          </p:grpSpPr>
          <p:sp>
            <p:nvSpPr>
              <p:cNvPr id="379" name="Google Shape;379;g122d0c7dceb_0_15"/>
              <p:cNvSpPr txBox="1"/>
              <p:nvPr/>
            </p:nvSpPr>
            <p:spPr>
              <a:xfrm>
                <a:off x="6603700" y="2948300"/>
                <a:ext cx="315600" cy="3558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t>1</a:t>
                </a:r>
                <a:endParaRPr sz="1600" dirty="0"/>
              </a:p>
            </p:txBody>
          </p:sp>
          <p:sp>
            <p:nvSpPr>
              <p:cNvPr id="380" name="Google Shape;380;g122d0c7dceb_0_15"/>
              <p:cNvSpPr txBox="1"/>
              <p:nvPr/>
            </p:nvSpPr>
            <p:spPr>
              <a:xfrm>
                <a:off x="6902543" y="3299750"/>
                <a:ext cx="123900" cy="3558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t>4</a:t>
                </a:r>
                <a:endParaRPr sz="1600" dirty="0"/>
              </a:p>
            </p:txBody>
          </p:sp>
          <p:sp>
            <p:nvSpPr>
              <p:cNvPr id="381" name="Google Shape;381;g122d0c7dceb_0_15"/>
              <p:cNvSpPr txBox="1"/>
              <p:nvPr/>
            </p:nvSpPr>
            <p:spPr>
              <a:xfrm>
                <a:off x="6496264" y="3660320"/>
                <a:ext cx="377400" cy="3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FF0000"/>
                    </a:solidFill>
                  </a:rPr>
                  <a:t>3</a:t>
                </a:r>
                <a:endParaRPr sz="1600" dirty="0">
                  <a:solidFill>
                    <a:srgbClr val="FF0000"/>
                  </a:solidFill>
                </a:endParaRPr>
              </a:p>
            </p:txBody>
          </p:sp>
          <p:sp>
            <p:nvSpPr>
              <p:cNvPr id="383" name="Google Shape;383;g122d0c7dceb_0_15"/>
              <p:cNvSpPr txBox="1"/>
              <p:nvPr/>
            </p:nvSpPr>
            <p:spPr>
              <a:xfrm>
                <a:off x="6062074" y="3178550"/>
                <a:ext cx="315600" cy="3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FF0000"/>
                    </a:solidFill>
                  </a:rPr>
                  <a:t>2</a:t>
                </a:r>
                <a:endParaRPr sz="1600" dirty="0">
                  <a:solidFill>
                    <a:srgbClr val="FF0000"/>
                  </a:solidFill>
                </a:endParaRPr>
              </a:p>
            </p:txBody>
          </p:sp>
        </p:grpSp>
      </p:grpSp>
      <p:sp>
        <p:nvSpPr>
          <p:cNvPr id="3" name="投影片編號版面配置區 2">
            <a:extLst>
              <a:ext uri="{FF2B5EF4-FFF2-40B4-BE49-F238E27FC236}">
                <a16:creationId xmlns:a16="http://schemas.microsoft.com/office/drawing/2014/main" id="{83744BBB-8044-409E-8057-5E64ED6BBE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36</a:t>
            </a:fld>
            <a:endParaRPr lang="zh-TW" altLang="en-US"/>
          </a:p>
        </p:txBody>
      </p:sp>
      <p:pic>
        <p:nvPicPr>
          <p:cNvPr id="2" name="圖片 1">
            <a:extLst>
              <a:ext uri="{FF2B5EF4-FFF2-40B4-BE49-F238E27FC236}">
                <a16:creationId xmlns:a16="http://schemas.microsoft.com/office/drawing/2014/main" id="{51D758DC-9908-43E5-9311-F049B2445E62}"/>
              </a:ext>
            </a:extLst>
          </p:cNvPr>
          <p:cNvPicPr>
            <a:picLocks noChangeAspect="1"/>
          </p:cNvPicPr>
          <p:nvPr/>
        </p:nvPicPr>
        <p:blipFill rotWithShape="1">
          <a:blip r:embed="rId3"/>
          <a:srcRect l="30227" r="27837"/>
          <a:stretch/>
        </p:blipFill>
        <p:spPr>
          <a:xfrm>
            <a:off x="1222580" y="2150209"/>
            <a:ext cx="3823553" cy="1431121"/>
          </a:xfrm>
          <a:prstGeom prst="rect">
            <a:avLst/>
          </a:prstGeom>
        </p:spPr>
      </p:pic>
      <p:pic>
        <p:nvPicPr>
          <p:cNvPr id="4" name="圖片 3">
            <a:extLst>
              <a:ext uri="{FF2B5EF4-FFF2-40B4-BE49-F238E27FC236}">
                <a16:creationId xmlns:a16="http://schemas.microsoft.com/office/drawing/2014/main" id="{04B3C38F-F32B-47E7-A187-225CB620326B}"/>
              </a:ext>
            </a:extLst>
          </p:cNvPr>
          <p:cNvPicPr>
            <a:picLocks noChangeAspect="1"/>
          </p:cNvPicPr>
          <p:nvPr/>
        </p:nvPicPr>
        <p:blipFill>
          <a:blip r:embed="rId4"/>
          <a:stretch>
            <a:fillRect/>
          </a:stretch>
        </p:blipFill>
        <p:spPr>
          <a:xfrm>
            <a:off x="2884080" y="4208353"/>
            <a:ext cx="2988733" cy="677446"/>
          </a:xfrm>
          <a:prstGeom prst="rect">
            <a:avLst/>
          </a:prstGeom>
        </p:spPr>
      </p:pic>
      <p:pic>
        <p:nvPicPr>
          <p:cNvPr id="6" name="圖片 5">
            <a:extLst>
              <a:ext uri="{FF2B5EF4-FFF2-40B4-BE49-F238E27FC236}">
                <a16:creationId xmlns:a16="http://schemas.microsoft.com/office/drawing/2014/main" id="{A06CDD66-A29D-434F-94F9-DB7BBC078C85}"/>
              </a:ext>
            </a:extLst>
          </p:cNvPr>
          <p:cNvPicPr>
            <a:picLocks noChangeAspect="1"/>
          </p:cNvPicPr>
          <p:nvPr/>
        </p:nvPicPr>
        <p:blipFill>
          <a:blip r:embed="rId5"/>
          <a:stretch>
            <a:fillRect/>
          </a:stretch>
        </p:blipFill>
        <p:spPr>
          <a:xfrm>
            <a:off x="6540459" y="3694242"/>
            <a:ext cx="2093639" cy="1053697"/>
          </a:xfrm>
          <a:prstGeom prst="rect">
            <a:avLst/>
          </a:prstGeom>
        </p:spPr>
      </p:pic>
      <p:sp>
        <p:nvSpPr>
          <p:cNvPr id="7" name="文字方塊 6">
            <a:extLst>
              <a:ext uri="{FF2B5EF4-FFF2-40B4-BE49-F238E27FC236}">
                <a16:creationId xmlns:a16="http://schemas.microsoft.com/office/drawing/2014/main" id="{24017011-7C45-4C60-AF5E-9B8DEF8BA033}"/>
              </a:ext>
            </a:extLst>
          </p:cNvPr>
          <p:cNvSpPr txBox="1"/>
          <p:nvPr/>
        </p:nvSpPr>
        <p:spPr>
          <a:xfrm>
            <a:off x="6201716" y="4102437"/>
            <a:ext cx="460382" cy="307777"/>
          </a:xfrm>
          <a:prstGeom prst="rect">
            <a:avLst/>
          </a:prstGeom>
          <a:noFill/>
        </p:spPr>
        <p:txBody>
          <a:bodyPr wrap="none" rtlCol="0">
            <a:spAutoFit/>
          </a:bodyPr>
          <a:lstStyle/>
          <a:p>
            <a:r>
              <a:rPr lang="en-US" altLang="zh-TW" i="1" dirty="0">
                <a:latin typeface="Times New Roman" panose="02020603050405020304" pitchFamily="18" charset="0"/>
                <a:cs typeface="Times New Roman" panose="02020603050405020304" pitchFamily="18" charset="0"/>
              </a:rPr>
              <a:t>Q </a:t>
            </a:r>
            <a:r>
              <a:rPr lang="en-US" altLang="zh-TW"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21" name="文字方塊 20">
            <a:extLst>
              <a:ext uri="{FF2B5EF4-FFF2-40B4-BE49-F238E27FC236}">
                <a16:creationId xmlns:a16="http://schemas.microsoft.com/office/drawing/2014/main" id="{AD33C4B6-DE9F-40C5-B2A8-5D19E24C616D}"/>
              </a:ext>
            </a:extLst>
          </p:cNvPr>
          <p:cNvSpPr txBox="1"/>
          <p:nvPr/>
        </p:nvSpPr>
        <p:spPr>
          <a:xfrm>
            <a:off x="6189853" y="4770762"/>
            <a:ext cx="1003801" cy="307777"/>
          </a:xfrm>
          <a:prstGeom prst="rect">
            <a:avLst/>
          </a:prstGeom>
          <a:noFill/>
        </p:spPr>
        <p:txBody>
          <a:bodyPr wrap="none" rtlCol="0">
            <a:spAutoFit/>
          </a:bodyPr>
          <a:lstStyle/>
          <a:p>
            <a:r>
              <a:rPr lang="en-US" altLang="zh-TW" i="1" dirty="0">
                <a:latin typeface="Times New Roman" panose="02020603050405020304" pitchFamily="18" charset="0"/>
                <a:cs typeface="Times New Roman" panose="02020603050405020304" pitchFamily="18" charset="0"/>
              </a:rPr>
              <a:t>offset </a:t>
            </a:r>
            <a:r>
              <a:rPr lang="en-US" altLang="zh-TW" dirty="0">
                <a:latin typeface="Times New Roman" panose="02020603050405020304" pitchFamily="18" charset="0"/>
                <a:cs typeface="Times New Roman" panose="02020603050405020304" pitchFamily="18" charset="0"/>
              </a:rPr>
              <a:t>= </a:t>
            </a:r>
            <a:r>
              <a:rPr lang="en-US" altLang="zh-TW" dirty="0">
                <a:solidFill>
                  <a:schemeClr val="accent5">
                    <a:lumMod val="50000"/>
                  </a:schemeClr>
                </a:solidFill>
                <a:latin typeface="Times New Roman" panose="02020603050405020304" pitchFamily="18" charset="0"/>
                <a:cs typeface="Times New Roman" panose="02020603050405020304" pitchFamily="18" charset="0"/>
              </a:rPr>
              <a:t>-25</a:t>
            </a:r>
            <a:endParaRPr lang="zh-TW" altLang="en-US"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60CC6F8B-DCD8-4448-A968-675532AA9239}"/>
              </a:ext>
            </a:extLst>
          </p:cNvPr>
          <p:cNvSpPr/>
          <p:nvPr/>
        </p:nvSpPr>
        <p:spPr>
          <a:xfrm>
            <a:off x="5249332" y="4694764"/>
            <a:ext cx="300568" cy="216433"/>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16b98fb4557_3_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Vertex Cover Problem (</a:t>
            </a:r>
            <a:r>
              <a:rPr lang="en-US" dirty="0" err="1"/>
              <a:t>VCP</a:t>
            </a:r>
            <a:r>
              <a:rPr lang="en-US" dirty="0"/>
              <a:t>) (Cat. 2)</a:t>
            </a:r>
            <a:endParaRPr dirty="0"/>
          </a:p>
        </p:txBody>
      </p:sp>
      <p:pic>
        <p:nvPicPr>
          <p:cNvPr id="391" name="Google Shape;391;g16b98fb4557_3_0"/>
          <p:cNvPicPr preferRelativeResize="0"/>
          <p:nvPr/>
        </p:nvPicPr>
        <p:blipFill rotWithShape="1">
          <a:blip r:embed="rId3">
            <a:alphaModFix/>
          </a:blip>
          <a:srcRect/>
          <a:stretch/>
        </p:blipFill>
        <p:spPr>
          <a:xfrm>
            <a:off x="5237912" y="2979668"/>
            <a:ext cx="3686625" cy="2124025"/>
          </a:xfrm>
          <a:prstGeom prst="rect">
            <a:avLst/>
          </a:prstGeom>
          <a:noFill/>
          <a:ln>
            <a:noFill/>
          </a:ln>
        </p:spPr>
      </p:pic>
      <p:sp>
        <p:nvSpPr>
          <p:cNvPr id="392" name="Google Shape;392;g16b98fb4557_3_0"/>
          <p:cNvSpPr/>
          <p:nvPr/>
        </p:nvSpPr>
        <p:spPr>
          <a:xfrm>
            <a:off x="457200" y="1313600"/>
            <a:ext cx="8086500" cy="1028700"/>
          </a:xfrm>
          <a:prstGeom prst="rect">
            <a:avLst/>
          </a:prstGeom>
          <a:noFill/>
          <a:ln>
            <a:noFill/>
          </a:ln>
        </p:spPr>
        <p:txBody>
          <a:bodyPr spcFirstLastPara="1" wrap="square" lIns="91425" tIns="45700" rIns="91425" bIns="45700" anchor="t" anchorCtr="0">
            <a:noAutofit/>
          </a:bodyPr>
          <a:lstStyle/>
          <a:p>
            <a:pPr marL="285750" lvl="0" indent="-285750">
              <a:buClr>
                <a:schemeClr val="dk1"/>
              </a:buClr>
              <a:buSzPts val="1600"/>
              <a:buFont typeface="Arial" panose="020B0604020202020204" pitchFamily="34" charset="0"/>
              <a:buChar char="•"/>
            </a:pPr>
            <a:r>
              <a:rPr lang="en-US" sz="1600" dirty="0">
                <a:solidFill>
                  <a:schemeClr val="dk1"/>
                </a:solidFill>
              </a:rPr>
              <a:t>Given an undirected graph </a:t>
            </a:r>
            <a:r>
              <a:rPr lang="en-US" sz="1600" dirty="0">
                <a:solidFill>
                  <a:srgbClr val="FF0000"/>
                </a:solidFill>
              </a:rPr>
              <a:t>G=(V, E)</a:t>
            </a:r>
            <a:r>
              <a:rPr lang="en-US" sz="1600" dirty="0">
                <a:solidFill>
                  <a:schemeClr val="dk1"/>
                </a:solidFill>
              </a:rPr>
              <a:t> with the vertex set </a:t>
            </a:r>
            <a:r>
              <a:rPr lang="en-US" sz="1600" dirty="0">
                <a:solidFill>
                  <a:srgbClr val="FF0000"/>
                </a:solidFill>
              </a:rPr>
              <a:t>V</a:t>
            </a:r>
            <a:r>
              <a:rPr lang="en-US" sz="1600" dirty="0">
                <a:solidFill>
                  <a:schemeClr val="dk1"/>
                </a:solidFill>
              </a:rPr>
              <a:t> and the edge set </a:t>
            </a:r>
            <a:r>
              <a:rPr lang="en-US" sz="1600" dirty="0">
                <a:solidFill>
                  <a:srgbClr val="FF0000"/>
                </a:solidFill>
              </a:rPr>
              <a:t>E</a:t>
            </a:r>
            <a:r>
              <a:rPr lang="en-US" sz="1600" dirty="0">
                <a:solidFill>
                  <a:schemeClr val="dk1"/>
                </a:solidFill>
              </a:rPr>
              <a:t>, the vertex cover problem </a:t>
            </a:r>
            <a:r>
              <a:rPr lang="en-US" altLang="zh-TW" sz="1600" dirty="0">
                <a:solidFill>
                  <a:schemeClr val="dk1"/>
                </a:solidFill>
              </a:rPr>
              <a:t>(</a:t>
            </a:r>
            <a:r>
              <a:rPr lang="en-US" altLang="zh-TW" sz="1600" dirty="0" err="1">
                <a:solidFill>
                  <a:schemeClr val="dk1"/>
                </a:solidFill>
              </a:rPr>
              <a:t>VCP</a:t>
            </a:r>
            <a:r>
              <a:rPr lang="en-US" altLang="zh-TW" sz="1600" dirty="0">
                <a:solidFill>
                  <a:schemeClr val="dk1"/>
                </a:solidFill>
              </a:rPr>
              <a:t>) </a:t>
            </a:r>
            <a:r>
              <a:rPr lang="en-US" sz="1600" dirty="0">
                <a:solidFill>
                  <a:schemeClr val="dk1"/>
                </a:solidFill>
              </a:rPr>
              <a:t>is to find a minimum-size subset </a:t>
            </a:r>
            <a:r>
              <a:rPr lang="en-US" sz="1600" dirty="0">
                <a:solidFill>
                  <a:srgbClr val="FF0000"/>
                </a:solidFill>
              </a:rPr>
              <a:t>V’</a:t>
            </a:r>
            <a:r>
              <a:rPr lang="en-US" sz="1600" dirty="0">
                <a:solidFill>
                  <a:schemeClr val="dk1"/>
                </a:solidFill>
              </a:rPr>
              <a:t> of V, such that for every edge (u, v) in E, either u or v is in V’.</a:t>
            </a:r>
            <a:endParaRPr sz="1600" dirty="0">
              <a:solidFill>
                <a:schemeClr val="dk1"/>
              </a:solidFill>
            </a:endParaRPr>
          </a:p>
          <a:p>
            <a:pPr marL="285750" marR="0" lvl="0" indent="-285750" algn="l" rtl="0">
              <a:lnSpc>
                <a:spcPct val="100000"/>
              </a:lnSpc>
              <a:spcBef>
                <a:spcPts val="0"/>
              </a:spcBef>
              <a:spcAft>
                <a:spcPts val="0"/>
              </a:spcAft>
              <a:buFont typeface="Arial" panose="020B0604020202020204" pitchFamily="34" charset="0"/>
              <a:buChar char="•"/>
            </a:pPr>
            <a:endParaRPr sz="1600" dirty="0"/>
          </a:p>
          <a:p>
            <a:pPr marL="285750" marR="0" lvl="0" indent="-285750" algn="l" rtl="0">
              <a:lnSpc>
                <a:spcPct val="100000"/>
              </a:lnSpc>
              <a:spcBef>
                <a:spcPts val="0"/>
              </a:spcBef>
              <a:spcAft>
                <a:spcPts val="0"/>
              </a:spcAft>
              <a:buSzPts val="1600"/>
              <a:buFont typeface="Arial" panose="020B0604020202020204" pitchFamily="34" charset="0"/>
              <a:buChar char="•"/>
            </a:pPr>
            <a:r>
              <a:rPr lang="en-US" sz="1600" dirty="0"/>
              <a:t>The QA algorithm solving the </a:t>
            </a:r>
            <a:r>
              <a:rPr lang="en-US" sz="1600" dirty="0" err="1"/>
              <a:t>VCP</a:t>
            </a:r>
            <a:r>
              <a:rPr lang="en-US" sz="1600" dirty="0"/>
              <a:t> has the following QUBO formula:</a:t>
            </a:r>
            <a:endParaRPr sz="1600" dirty="0"/>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CA1FDD35-451B-4E38-946C-1773604DD83F}"/>
                  </a:ext>
                </a:extLst>
              </p:cNvPr>
              <p:cNvSpPr/>
              <p:nvPr/>
            </p:nvSpPr>
            <p:spPr>
              <a:xfrm>
                <a:off x="890038" y="3062853"/>
                <a:ext cx="4759648" cy="64325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1600" i="1">
                          <a:latin typeface="Cambria Math" panose="02040503050406030204" pitchFamily="18" charset="0"/>
                        </a:rPr>
                        <m:t>𝐻</m:t>
                      </m:r>
                      <m:d>
                        <m:dPr>
                          <m:ctrlPr>
                            <a:rPr lang="zh-TW" altLang="en-US" sz="1600" i="1">
                              <a:latin typeface="Cambria Math" panose="02040503050406030204" pitchFamily="18" charset="0"/>
                            </a:rPr>
                          </m:ctrlPr>
                        </m:dPr>
                        <m:e>
                          <m:r>
                            <a:rPr lang="zh-TW" altLang="en-US" sz="1600" i="1">
                              <a:latin typeface="Cambria Math" panose="02040503050406030204" pitchFamily="18" charset="0"/>
                            </a:rPr>
                            <m:t>𝑥</m:t>
                          </m:r>
                        </m:e>
                      </m:d>
                      <m:r>
                        <a:rPr lang="zh-TW" altLang="en-US" sz="1600">
                          <a:latin typeface="Cambria Math" panose="02040503050406030204" pitchFamily="18" charset="0"/>
                        </a:rPr>
                        <m:t>=</m:t>
                      </m:r>
                      <m:r>
                        <a:rPr lang="zh-TW" altLang="en-US" sz="1600" i="1">
                          <a:latin typeface="Cambria Math" panose="02040503050406030204" pitchFamily="18" charset="0"/>
                        </a:rPr>
                        <m:t>𝐴</m:t>
                      </m:r>
                      <m:nary>
                        <m:naryPr>
                          <m:chr m:val="∑"/>
                          <m:limLoc m:val="subSup"/>
                          <m:ctrlPr>
                            <a:rPr lang="zh-TW" altLang="en-US" sz="1600" i="1">
                              <a:latin typeface="Cambria Math" panose="02040503050406030204" pitchFamily="18" charset="0"/>
                            </a:rPr>
                          </m:ctrlPr>
                        </m:naryPr>
                        <m:sub>
                          <m:d>
                            <m:dPr>
                              <m:ctrlPr>
                                <a:rPr lang="zh-TW" altLang="en-US" sz="1600" i="1">
                                  <a:latin typeface="Cambria Math" panose="02040503050406030204" pitchFamily="18" charset="0"/>
                                </a:rPr>
                              </m:ctrlPr>
                            </m:dPr>
                            <m:e>
                              <m:r>
                                <a:rPr lang="zh-TW" altLang="en-US" sz="1600" i="1">
                                  <a:latin typeface="Cambria Math" panose="02040503050406030204" pitchFamily="18" charset="0"/>
                                </a:rPr>
                                <m:t>𝑢</m:t>
                              </m:r>
                              <m:r>
                                <a:rPr lang="zh-TW" altLang="en-US" sz="1600">
                                  <a:latin typeface="Cambria Math" panose="02040503050406030204" pitchFamily="18" charset="0"/>
                                </a:rPr>
                                <m:t>,</m:t>
                              </m:r>
                              <m:r>
                                <a:rPr lang="zh-TW" altLang="en-US" sz="1600" i="1">
                                  <a:latin typeface="Cambria Math" panose="02040503050406030204" pitchFamily="18" charset="0"/>
                                </a:rPr>
                                <m:t>𝑣</m:t>
                              </m:r>
                            </m:e>
                          </m:d>
                          <m:r>
                            <a:rPr lang="zh-TW" altLang="en-US" sz="1600">
                              <a:latin typeface="Cambria Math" panose="02040503050406030204" pitchFamily="18" charset="0"/>
                            </a:rPr>
                            <m:t>∈</m:t>
                          </m:r>
                          <m:r>
                            <a:rPr lang="zh-TW" altLang="en-US" sz="1600" i="1">
                              <a:latin typeface="Cambria Math" panose="02040503050406030204" pitchFamily="18" charset="0"/>
                            </a:rPr>
                            <m:t>𝐸</m:t>
                          </m:r>
                        </m:sub>
                        <m:sup/>
                        <m:e>
                          <m:d>
                            <m:dPr>
                              <m:ctrlPr>
                                <a:rPr lang="zh-TW" altLang="en-US" sz="1600" i="1">
                                  <a:latin typeface="Cambria Math" panose="02040503050406030204" pitchFamily="18" charset="0"/>
                                </a:rPr>
                              </m:ctrlPr>
                            </m:dPr>
                            <m:e>
                              <m:r>
                                <a:rPr lang="zh-TW" altLang="en-US" sz="1600">
                                  <a:latin typeface="Cambria Math" panose="02040503050406030204" pitchFamily="18" charset="0"/>
                                </a:rPr>
                                <m:t>1−</m:t>
                              </m:r>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𝑢</m:t>
                                  </m:r>
                                </m:sub>
                              </m:sSub>
                            </m:e>
                          </m:d>
                          <m:d>
                            <m:dPr>
                              <m:ctrlPr>
                                <a:rPr lang="zh-TW" altLang="en-US" sz="1600" i="1">
                                  <a:latin typeface="Cambria Math" panose="02040503050406030204" pitchFamily="18" charset="0"/>
                                </a:rPr>
                              </m:ctrlPr>
                            </m:dPr>
                            <m:e>
                              <m:r>
                                <a:rPr lang="zh-TW" altLang="en-US" sz="1600">
                                  <a:latin typeface="Cambria Math" panose="02040503050406030204" pitchFamily="18" charset="0"/>
                                </a:rPr>
                                <m:t>1−</m:t>
                              </m:r>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𝑣</m:t>
                                  </m:r>
                                </m:sub>
                              </m:sSub>
                            </m:e>
                          </m:d>
                        </m:e>
                      </m:nary>
                      <m:r>
                        <a:rPr lang="zh-TW" altLang="en-US" sz="1600">
                          <a:latin typeface="Cambria Math" panose="02040503050406030204" pitchFamily="18" charset="0"/>
                        </a:rPr>
                        <m:t>+</m:t>
                      </m:r>
                      <m:r>
                        <a:rPr lang="zh-TW" altLang="en-US" sz="1600" i="1">
                          <a:latin typeface="Cambria Math" panose="02040503050406030204" pitchFamily="18" charset="0"/>
                        </a:rPr>
                        <m:t>𝐵</m:t>
                      </m:r>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𝑉</m:t>
                          </m:r>
                        </m:sub>
                        <m:sup/>
                        <m:e>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𝑣</m:t>
                              </m:r>
                            </m:sub>
                          </m:sSub>
                        </m:e>
                      </m:nary>
                      <m:r>
                        <a:rPr lang="zh-TW" altLang="en-US" sz="1600">
                          <a:latin typeface="Cambria Math" panose="02040503050406030204" pitchFamily="18" charset="0"/>
                        </a:rPr>
                        <m:t> </m:t>
                      </m:r>
                    </m:oMath>
                  </m:oMathPara>
                </a14:m>
                <a:endParaRPr lang="zh-TW" altLang="en-US" sz="1600" dirty="0"/>
              </a:p>
            </p:txBody>
          </p:sp>
        </mc:Choice>
        <mc:Fallback xmlns="">
          <p:sp>
            <p:nvSpPr>
              <p:cNvPr id="2" name="矩形 1">
                <a:extLst>
                  <a:ext uri="{FF2B5EF4-FFF2-40B4-BE49-F238E27FC236}">
                    <a16:creationId xmlns:a16="http://schemas.microsoft.com/office/drawing/2014/main" id="{CA1FDD35-451B-4E38-946C-1773604DD83F}"/>
                  </a:ext>
                </a:extLst>
              </p:cNvPr>
              <p:cNvSpPr>
                <a:spLocks noRot="1" noChangeAspect="1" noMove="1" noResize="1" noEditPoints="1" noAdjustHandles="1" noChangeArrowheads="1" noChangeShapeType="1" noTextEdit="1"/>
              </p:cNvSpPr>
              <p:nvPr/>
            </p:nvSpPr>
            <p:spPr>
              <a:xfrm>
                <a:off x="890038" y="3062853"/>
                <a:ext cx="4759648" cy="643253"/>
              </a:xfrm>
              <a:prstGeom prst="rect">
                <a:avLst/>
              </a:prstGeom>
              <a:blipFill>
                <a:blip r:embed="rId4"/>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AAAD495F-17CC-43D5-96CE-BC6713E218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37</a:t>
            </a:fld>
            <a:endParaRPr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6b98fb4557_7_14"/>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Graph Coloring Problem (</a:t>
            </a:r>
            <a:r>
              <a:rPr lang="en-US" dirty="0" err="1"/>
              <a:t>GCP</a:t>
            </a:r>
            <a:r>
              <a:rPr lang="en-US" dirty="0"/>
              <a:t>) (Cat. 3)</a:t>
            </a:r>
            <a:endParaRPr dirty="0"/>
          </a:p>
        </p:txBody>
      </p:sp>
      <p:sp>
        <p:nvSpPr>
          <p:cNvPr id="401" name="Google Shape;401;g16b98fb4557_7_14"/>
          <p:cNvSpPr/>
          <p:nvPr/>
        </p:nvSpPr>
        <p:spPr>
          <a:xfrm>
            <a:off x="457200" y="1371600"/>
            <a:ext cx="8229600" cy="831000"/>
          </a:xfrm>
          <a:prstGeom prst="rect">
            <a:avLst/>
          </a:prstGeom>
          <a:noFill/>
          <a:ln>
            <a:noFill/>
          </a:ln>
        </p:spPr>
        <p:txBody>
          <a:bodyPr spcFirstLastPara="1" wrap="square" lIns="91425" tIns="45700" rIns="91425" bIns="45700" anchor="t" anchorCtr="0">
            <a:noAutofit/>
          </a:bodyPr>
          <a:lstStyle/>
          <a:p>
            <a:pPr marL="285750" lvl="0" indent="-285750">
              <a:buSzPts val="1600"/>
              <a:buFont typeface="Arial" panose="020B0604020202020204" pitchFamily="34" charset="0"/>
              <a:buChar char="•"/>
            </a:pPr>
            <a:r>
              <a:rPr lang="en-US" sz="1600" dirty="0"/>
              <a:t>Given a chromatic number </a:t>
            </a:r>
            <a:r>
              <a:rPr lang="en-US" sz="1600" dirty="0">
                <a:solidFill>
                  <a:srgbClr val="FF0000"/>
                </a:solidFill>
              </a:rPr>
              <a:t>n</a:t>
            </a:r>
            <a:r>
              <a:rPr lang="en-US" sz="1600" dirty="0"/>
              <a:t>, and an undirected graph </a:t>
            </a:r>
            <a:r>
              <a:rPr lang="en-US" sz="1600" dirty="0">
                <a:solidFill>
                  <a:srgbClr val="FF0000"/>
                </a:solidFill>
              </a:rPr>
              <a:t>G=(V, E) </a:t>
            </a:r>
            <a:r>
              <a:rPr lang="en-US" sz="1600" dirty="0"/>
              <a:t>with the </a:t>
            </a:r>
            <a:r>
              <a:rPr lang="en-US" sz="1600" dirty="0">
                <a:solidFill>
                  <a:srgbClr val="2E2E2E"/>
                </a:solidFill>
              </a:rPr>
              <a:t>vertex set</a:t>
            </a:r>
            <a:r>
              <a:rPr lang="en-US" sz="1600" dirty="0"/>
              <a:t> </a:t>
            </a:r>
            <a:r>
              <a:rPr lang="en-US" sz="1600" dirty="0">
                <a:solidFill>
                  <a:srgbClr val="FF0000"/>
                </a:solidFill>
              </a:rPr>
              <a:t>V</a:t>
            </a:r>
            <a:r>
              <a:rPr lang="en-US" sz="1600" dirty="0"/>
              <a:t> and the edge set </a:t>
            </a:r>
            <a:r>
              <a:rPr lang="en-US" sz="1600" dirty="0">
                <a:solidFill>
                  <a:srgbClr val="FF0000"/>
                </a:solidFill>
              </a:rPr>
              <a:t>E</a:t>
            </a:r>
            <a:r>
              <a:rPr lang="en-US" sz="1600" dirty="0"/>
              <a:t>, the graph coloring problem </a:t>
            </a:r>
            <a:r>
              <a:rPr lang="en-US" altLang="zh-TW" sz="1600" dirty="0"/>
              <a:t>(</a:t>
            </a:r>
            <a:r>
              <a:rPr lang="en-US" altLang="zh-TW" sz="1600" dirty="0" err="1"/>
              <a:t>GCP</a:t>
            </a:r>
            <a:r>
              <a:rPr lang="en-US" altLang="zh-TW" sz="1600" dirty="0"/>
              <a:t>) </a:t>
            </a:r>
            <a:r>
              <a:rPr lang="en-US" sz="1600" dirty="0"/>
              <a:t>is to decide if it is possible to color all vertices in V such that for every edge (u, v) in E, u and v have different colors</a:t>
            </a:r>
            <a:endParaRPr sz="1600" dirty="0"/>
          </a:p>
          <a:p>
            <a:pPr marL="285750" marR="0" lvl="0" indent="-285750" algn="l" rtl="0">
              <a:lnSpc>
                <a:spcPct val="100000"/>
              </a:lnSpc>
              <a:spcBef>
                <a:spcPts val="0"/>
              </a:spcBef>
              <a:spcAft>
                <a:spcPts val="0"/>
              </a:spcAft>
              <a:buFont typeface="Arial" panose="020B0604020202020204" pitchFamily="34" charset="0"/>
              <a:buChar char="•"/>
            </a:pPr>
            <a:endParaRPr sz="1600" dirty="0"/>
          </a:p>
          <a:p>
            <a:pPr marL="285750" marR="0" lvl="0" indent="-285750" algn="l" rtl="0">
              <a:lnSpc>
                <a:spcPct val="100000"/>
              </a:lnSpc>
              <a:spcBef>
                <a:spcPts val="0"/>
              </a:spcBef>
              <a:spcAft>
                <a:spcPts val="0"/>
              </a:spcAft>
              <a:buSzPts val="1600"/>
              <a:buFont typeface="Arial" panose="020B0604020202020204" pitchFamily="34" charset="0"/>
              <a:buChar char="•"/>
            </a:pPr>
            <a:r>
              <a:rPr lang="en-US" sz="1600" dirty="0"/>
              <a:t>The QA algorithm solving the </a:t>
            </a:r>
            <a:r>
              <a:rPr lang="en-US" sz="1600" dirty="0" err="1"/>
              <a:t>GCP</a:t>
            </a:r>
            <a:r>
              <a:rPr lang="en-US" sz="1600" dirty="0"/>
              <a:t> has the following QUBO formula: </a:t>
            </a:r>
            <a:endParaRPr sz="1600" dirty="0"/>
          </a:p>
        </p:txBody>
      </p:sp>
      <p:pic>
        <p:nvPicPr>
          <p:cNvPr id="402" name="Google Shape;402;g16b98fb4557_7_14"/>
          <p:cNvPicPr preferRelativeResize="0"/>
          <p:nvPr/>
        </p:nvPicPr>
        <p:blipFill rotWithShape="1">
          <a:blip r:embed="rId3">
            <a:alphaModFix/>
          </a:blip>
          <a:srcRect/>
          <a:stretch/>
        </p:blipFill>
        <p:spPr>
          <a:xfrm>
            <a:off x="5793548" y="3120426"/>
            <a:ext cx="2000376" cy="1917024"/>
          </a:xfrm>
          <a:prstGeom prst="rect">
            <a:avLst/>
          </a:prstGeom>
          <a:noFill/>
          <a:ln>
            <a:noFill/>
          </a:ln>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4A9D193E-DCA6-4E7E-9482-AA813E2463AE}"/>
                  </a:ext>
                </a:extLst>
              </p:cNvPr>
              <p:cNvSpPr/>
              <p:nvPr/>
            </p:nvSpPr>
            <p:spPr>
              <a:xfrm>
                <a:off x="776319" y="2884218"/>
                <a:ext cx="5569250" cy="6941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1600" i="1">
                          <a:latin typeface="Cambria Math" panose="02040503050406030204" pitchFamily="18" charset="0"/>
                        </a:rPr>
                        <m:t>𝐻</m:t>
                      </m:r>
                      <m:d>
                        <m:dPr>
                          <m:ctrlPr>
                            <a:rPr lang="zh-TW" altLang="en-US" sz="1600" i="1">
                              <a:latin typeface="Cambria Math" panose="02040503050406030204" pitchFamily="18" charset="0"/>
                            </a:rPr>
                          </m:ctrlPr>
                        </m:dPr>
                        <m:e>
                          <m:r>
                            <a:rPr lang="zh-TW" altLang="en-US" sz="1600" i="1">
                              <a:latin typeface="Cambria Math" panose="02040503050406030204" pitchFamily="18" charset="0"/>
                            </a:rPr>
                            <m:t>𝑥</m:t>
                          </m:r>
                        </m:e>
                      </m:d>
                      <m:r>
                        <a:rPr lang="zh-TW" altLang="en-US" sz="1600">
                          <a:latin typeface="Cambria Math" panose="02040503050406030204" pitchFamily="18" charset="0"/>
                        </a:rPr>
                        <m:t>=</m:t>
                      </m:r>
                      <m:r>
                        <a:rPr lang="zh-TW" altLang="en-US" sz="1600" i="1">
                          <a:latin typeface="Cambria Math" panose="02040503050406030204" pitchFamily="18" charset="0"/>
                        </a:rPr>
                        <m:t>𝐴</m:t>
                      </m:r>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𝑉</m:t>
                          </m:r>
                        </m:sub>
                        <m:sup/>
                        <m:e>
                          <m:sSup>
                            <m:sSupPr>
                              <m:ctrlPr>
                                <a:rPr lang="zh-TW" altLang="en-US" sz="1600" i="1">
                                  <a:latin typeface="Cambria Math" panose="02040503050406030204" pitchFamily="18" charset="0"/>
                                </a:rPr>
                              </m:ctrlPr>
                            </m:sSupPr>
                            <m:e>
                              <m:d>
                                <m:dPr>
                                  <m:ctrlPr>
                                    <a:rPr lang="zh-TW" altLang="en-US" sz="1600" i="1">
                                      <a:latin typeface="Cambria Math" panose="02040503050406030204" pitchFamily="18" charset="0"/>
                                    </a:rPr>
                                  </m:ctrlPr>
                                </m:dPr>
                                <m:e>
                                  <m:r>
                                    <a:rPr lang="zh-TW" altLang="en-US" sz="1600">
                                      <a:latin typeface="Cambria Math" panose="02040503050406030204" pitchFamily="18" charset="0"/>
                                    </a:rPr>
                                    <m:t>1−</m:t>
                                  </m:r>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𝑖</m:t>
                                      </m:r>
                                      <m:r>
                                        <a:rPr lang="zh-TW" altLang="en-US" sz="1600">
                                          <a:latin typeface="Cambria Math" panose="02040503050406030204" pitchFamily="18" charset="0"/>
                                        </a:rPr>
                                        <m:t>=1</m:t>
                                      </m:r>
                                    </m:sub>
                                    <m:sup>
                                      <m:r>
                                        <a:rPr lang="zh-TW" altLang="en-US" sz="1600" i="1">
                                          <a:latin typeface="Cambria Math" panose="02040503050406030204" pitchFamily="18" charset="0"/>
                                        </a:rPr>
                                        <m:t>𝑛</m:t>
                                      </m:r>
                                    </m:sup>
                                    <m:e>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𝑖</m:t>
                                          </m:r>
                                        </m:sub>
                                      </m:sSub>
                                    </m:e>
                                  </m:nary>
                                </m:e>
                              </m:d>
                            </m:e>
                            <m:sup>
                              <m:r>
                                <a:rPr lang="zh-TW" altLang="en-US" sz="1600">
                                  <a:latin typeface="Cambria Math" panose="02040503050406030204" pitchFamily="18" charset="0"/>
                                </a:rPr>
                                <m:t>2</m:t>
                              </m:r>
                            </m:sup>
                          </m:sSup>
                        </m:e>
                      </m:nary>
                      <m:r>
                        <a:rPr lang="zh-TW" altLang="en-US" sz="1600">
                          <a:latin typeface="Cambria Math" panose="02040503050406030204" pitchFamily="18" charset="0"/>
                        </a:rPr>
                        <m:t>+</m:t>
                      </m:r>
                      <m:r>
                        <a:rPr lang="zh-TW" altLang="en-US" sz="1600" i="1">
                          <a:latin typeface="Cambria Math" panose="02040503050406030204" pitchFamily="18" charset="0"/>
                        </a:rPr>
                        <m:t>𝐴</m:t>
                      </m:r>
                      <m:nary>
                        <m:naryPr>
                          <m:chr m:val="∑"/>
                          <m:limLoc m:val="subSup"/>
                          <m:ctrlPr>
                            <a:rPr lang="zh-TW" altLang="en-US" sz="1600" i="1">
                              <a:latin typeface="Cambria Math" panose="02040503050406030204" pitchFamily="18" charset="0"/>
                            </a:rPr>
                          </m:ctrlPr>
                        </m:naryPr>
                        <m:sub>
                          <m:d>
                            <m:dPr>
                              <m:ctrlPr>
                                <a:rPr lang="zh-TW" altLang="en-US" sz="1600" i="1">
                                  <a:latin typeface="Cambria Math" panose="02040503050406030204" pitchFamily="18" charset="0"/>
                                </a:rPr>
                              </m:ctrlPr>
                            </m:dPr>
                            <m:e>
                              <m:r>
                                <a:rPr lang="zh-TW" altLang="en-US" sz="1600" i="1">
                                  <a:latin typeface="Cambria Math" panose="02040503050406030204" pitchFamily="18" charset="0"/>
                                </a:rPr>
                                <m:t>𝑢</m:t>
                              </m:r>
                              <m:r>
                                <a:rPr lang="zh-TW" altLang="en-US" sz="1600">
                                  <a:latin typeface="Cambria Math" panose="02040503050406030204" pitchFamily="18" charset="0"/>
                                </a:rPr>
                                <m:t>,</m:t>
                              </m:r>
                              <m:r>
                                <a:rPr lang="zh-TW" altLang="en-US" sz="1600" i="1">
                                  <a:latin typeface="Cambria Math" panose="02040503050406030204" pitchFamily="18" charset="0"/>
                                </a:rPr>
                                <m:t>𝑣</m:t>
                              </m:r>
                            </m:e>
                          </m:d>
                          <m:r>
                            <a:rPr lang="zh-TW" altLang="en-US" sz="1600">
                              <a:latin typeface="Cambria Math" panose="02040503050406030204" pitchFamily="18" charset="0"/>
                            </a:rPr>
                            <m:t>∈</m:t>
                          </m:r>
                          <m:r>
                            <a:rPr lang="zh-TW" altLang="en-US" sz="1600" i="1">
                              <a:latin typeface="Cambria Math" panose="02040503050406030204" pitchFamily="18" charset="0"/>
                            </a:rPr>
                            <m:t>𝐸</m:t>
                          </m:r>
                        </m:sub>
                        <m:sup/>
                        <m:e>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𝑖</m:t>
                              </m:r>
                              <m:r>
                                <a:rPr lang="zh-TW" altLang="en-US" sz="1600">
                                  <a:latin typeface="Cambria Math" panose="02040503050406030204" pitchFamily="18" charset="0"/>
                                </a:rPr>
                                <m:t>=1</m:t>
                              </m:r>
                            </m:sub>
                            <m:sup>
                              <m:r>
                                <a:rPr lang="zh-TW" altLang="en-US" sz="1600" i="1">
                                  <a:latin typeface="Cambria Math" panose="02040503050406030204" pitchFamily="18" charset="0"/>
                                </a:rPr>
                                <m:t>𝑛</m:t>
                              </m:r>
                            </m:sup>
                            <m:e>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𝑢</m:t>
                                  </m:r>
                                  <m:r>
                                    <a:rPr lang="zh-TW" altLang="en-US" sz="1600">
                                      <a:latin typeface="Cambria Math" panose="02040503050406030204" pitchFamily="18" charset="0"/>
                                    </a:rPr>
                                    <m:t>,</m:t>
                                  </m:r>
                                  <m:r>
                                    <a:rPr lang="zh-TW" altLang="en-US" sz="1600" i="1">
                                      <a:latin typeface="Cambria Math" panose="02040503050406030204" pitchFamily="18" charset="0"/>
                                    </a:rPr>
                                    <m:t>𝑖</m:t>
                                  </m:r>
                                </m:sub>
                              </m:sSub>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𝑖</m:t>
                                  </m:r>
                                </m:sub>
                              </m:sSub>
                              <m:r>
                                <a:rPr lang="zh-TW" altLang="en-US" sz="1600">
                                  <a:latin typeface="Cambria Math" panose="02040503050406030204" pitchFamily="18" charset="0"/>
                                </a:rPr>
                                <m:t> </m:t>
                              </m:r>
                            </m:e>
                          </m:nary>
                        </m:e>
                      </m:nary>
                    </m:oMath>
                  </m:oMathPara>
                </a14:m>
                <a:endParaRPr lang="zh-TW" altLang="en-US" sz="1600" dirty="0"/>
              </a:p>
            </p:txBody>
          </p:sp>
        </mc:Choice>
        <mc:Fallback xmlns="">
          <p:sp>
            <p:nvSpPr>
              <p:cNvPr id="2" name="矩形 1">
                <a:extLst>
                  <a:ext uri="{FF2B5EF4-FFF2-40B4-BE49-F238E27FC236}">
                    <a16:creationId xmlns:a16="http://schemas.microsoft.com/office/drawing/2014/main" id="{4A9D193E-DCA6-4E7E-9482-AA813E2463AE}"/>
                  </a:ext>
                </a:extLst>
              </p:cNvPr>
              <p:cNvSpPr>
                <a:spLocks noRot="1" noChangeAspect="1" noMove="1" noResize="1" noEditPoints="1" noAdjustHandles="1" noChangeArrowheads="1" noChangeShapeType="1" noTextEdit="1"/>
              </p:cNvSpPr>
              <p:nvPr/>
            </p:nvSpPr>
            <p:spPr>
              <a:xfrm>
                <a:off x="776319" y="2884218"/>
                <a:ext cx="5569250" cy="694164"/>
              </a:xfrm>
              <a:prstGeom prst="rect">
                <a:avLst/>
              </a:prstGeom>
              <a:blipFill>
                <a:blip r:embed="rId4"/>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196D3C25-EC2E-495D-A3AC-D0A21684D0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38</a:t>
            </a:fld>
            <a:endParaRPr lang="zh-TW"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12176bbb184_0_43"/>
          <p:cNvSpPr txBox="1">
            <a:spLocks noGrp="1"/>
          </p:cNvSpPr>
          <p:nvPr>
            <p:ph type="title"/>
          </p:nvPr>
        </p:nvSpPr>
        <p:spPr>
          <a:xfrm>
            <a:off x="73643" y="342900"/>
            <a:ext cx="8814757"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Traveling Salesperson Problem (TSP) (Cat. 4)</a:t>
            </a:r>
            <a:endParaRPr dirty="0"/>
          </a:p>
        </p:txBody>
      </p:sp>
      <p:sp>
        <p:nvSpPr>
          <p:cNvPr id="408" name="Google Shape;408;g12176bbb184_0_43"/>
          <p:cNvSpPr txBox="1"/>
          <p:nvPr/>
        </p:nvSpPr>
        <p:spPr>
          <a:xfrm>
            <a:off x="457200" y="1339525"/>
            <a:ext cx="8431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12176bbb184_0_43"/>
          <p:cNvSpPr txBox="1"/>
          <p:nvPr/>
        </p:nvSpPr>
        <p:spPr>
          <a:xfrm>
            <a:off x="457200" y="1339525"/>
            <a:ext cx="8431200" cy="1415742"/>
          </a:xfrm>
          <a:prstGeom prst="rect">
            <a:avLst/>
          </a:prstGeom>
          <a:noFill/>
          <a:ln>
            <a:noFill/>
          </a:ln>
        </p:spPr>
        <p:txBody>
          <a:bodyPr spcFirstLastPara="1" wrap="square" lIns="91425" tIns="91425" rIns="91425" bIns="91425" anchor="t" anchorCtr="0">
            <a:spAutoFit/>
          </a:bodyPr>
          <a:lstStyle/>
          <a:p>
            <a:pPr marL="412750" marR="0" lvl="0" indent="-285750" algn="l" rtl="0">
              <a:lnSpc>
                <a:spcPct val="100000"/>
              </a:lnSpc>
              <a:spcBef>
                <a:spcPts val="0"/>
              </a:spcBef>
              <a:spcAft>
                <a:spcPts val="0"/>
              </a:spcAft>
              <a:buClr>
                <a:srgbClr val="000000"/>
              </a:buClr>
              <a:buSzPts val="1600"/>
              <a:buFont typeface="Arial" panose="020B0604020202020204" pitchFamily="34" charset="0"/>
              <a:buChar char="•"/>
            </a:pPr>
            <a:r>
              <a:rPr lang="en-US" sz="1600" dirty="0"/>
              <a:t>Given a directed graph </a:t>
            </a:r>
            <a:r>
              <a:rPr lang="en-US" sz="1600" dirty="0">
                <a:solidFill>
                  <a:srgbClr val="FF0000"/>
                </a:solidFill>
              </a:rPr>
              <a:t>G=(V, E)</a:t>
            </a:r>
            <a:r>
              <a:rPr lang="en-US" sz="1600" dirty="0"/>
              <a:t> with the vertex set </a:t>
            </a:r>
            <a:r>
              <a:rPr lang="en-US" sz="1600" dirty="0">
                <a:solidFill>
                  <a:srgbClr val="FF0000"/>
                </a:solidFill>
              </a:rPr>
              <a:t>V</a:t>
            </a:r>
            <a:r>
              <a:rPr lang="en-US" sz="1600" dirty="0"/>
              <a:t> of </a:t>
            </a:r>
            <a:r>
              <a:rPr lang="en-US" sz="1600" i="1" dirty="0"/>
              <a:t>n</a:t>
            </a:r>
            <a:r>
              <a:rPr lang="en-US" sz="1600" dirty="0"/>
              <a:t> vertices and the edge set </a:t>
            </a:r>
            <a:r>
              <a:rPr lang="en-US" sz="1600" dirty="0">
                <a:solidFill>
                  <a:srgbClr val="FF0000"/>
                </a:solidFill>
              </a:rPr>
              <a:t>E</a:t>
            </a:r>
            <a:r>
              <a:rPr lang="en-US" sz="1600" dirty="0"/>
              <a:t>, the TSP is to find a tour that first visits an </a:t>
            </a:r>
            <a:r>
              <a:rPr lang="en-US" sz="1600" dirty="0">
                <a:solidFill>
                  <a:schemeClr val="dk1"/>
                </a:solidFill>
              </a:rPr>
              <a:t>arbitrary </a:t>
            </a:r>
            <a:r>
              <a:rPr lang="en-US" sz="1600" dirty="0"/>
              <a:t>vertex v, then sequentially visits vertex exactly once, and at last visits vertex v, such that the sum of weights of edges included in the tour is minimized. </a:t>
            </a:r>
            <a:endParaRPr sz="1600" dirty="0"/>
          </a:p>
          <a:p>
            <a:pPr marL="412750" marR="0" lvl="0" indent="-285750" algn="l" rtl="0">
              <a:lnSpc>
                <a:spcPct val="100000"/>
              </a:lnSpc>
              <a:spcBef>
                <a:spcPts val="0"/>
              </a:spcBef>
              <a:spcAft>
                <a:spcPts val="0"/>
              </a:spcAft>
              <a:buSzPts val="1600"/>
              <a:buFont typeface="Arial" panose="020B0604020202020204" pitchFamily="34" charset="0"/>
              <a:buChar char="•"/>
            </a:pPr>
            <a:r>
              <a:rPr lang="en-US" sz="1600" dirty="0"/>
              <a:t>The QA algorithm solving the TSP has the following QUBO formula</a:t>
            </a:r>
            <a:endParaRPr sz="1600" dirty="0"/>
          </a:p>
        </p:txBody>
      </p:sp>
      <p:pic>
        <p:nvPicPr>
          <p:cNvPr id="411" name="Google Shape;411;g12176bbb184_0_43"/>
          <p:cNvPicPr preferRelativeResize="0"/>
          <p:nvPr/>
        </p:nvPicPr>
        <p:blipFill>
          <a:blip r:embed="rId3">
            <a:alphaModFix/>
          </a:blip>
          <a:stretch>
            <a:fillRect/>
          </a:stretch>
        </p:blipFill>
        <p:spPr>
          <a:xfrm>
            <a:off x="6038008" y="2851919"/>
            <a:ext cx="2892926" cy="2211675"/>
          </a:xfrm>
          <a:prstGeom prst="rect">
            <a:avLst/>
          </a:prstGeom>
          <a:noFill/>
          <a:ln>
            <a:noFill/>
          </a:ln>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57F009D3-BD20-4D9D-897E-A7A7E7C321C9}"/>
                  </a:ext>
                </a:extLst>
              </p:cNvPr>
              <p:cNvSpPr/>
              <p:nvPr/>
            </p:nvSpPr>
            <p:spPr>
              <a:xfrm>
                <a:off x="-186431" y="3156222"/>
                <a:ext cx="7142085" cy="13136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panose="02040503050406030204" pitchFamily="18" charset="0"/>
                        </a:rPr>
                        <m:t>𝐻</m:t>
                      </m:r>
                      <m:d>
                        <m:dPr>
                          <m:ctrlPr>
                            <a:rPr lang="zh-TW" altLang="en-US" i="1">
                              <a:latin typeface="Cambria Math" panose="02040503050406030204" pitchFamily="18" charset="0"/>
                            </a:rPr>
                          </m:ctrlPr>
                        </m:dPr>
                        <m:e>
                          <m:r>
                            <a:rPr lang="zh-TW" altLang="en-US" i="1">
                              <a:latin typeface="Cambria Math" panose="02040503050406030204" pitchFamily="18" charset="0"/>
                            </a:rPr>
                            <m:t>𝑥</m:t>
                          </m:r>
                        </m:e>
                      </m:d>
                      <m:r>
                        <a:rPr lang="zh-TW" altLang="en-US">
                          <a:latin typeface="Cambria Math" panose="02040503050406030204" pitchFamily="18" charset="0"/>
                        </a:rPr>
                        <m:t>=</m:t>
                      </m:r>
                      <m:r>
                        <a:rPr lang="zh-TW" altLang="en-US" i="1">
                          <a:latin typeface="Cambria Math" panose="02040503050406030204" pitchFamily="18" charset="0"/>
                        </a:rPr>
                        <m:t>𝐴</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𝑣</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p>
                        <m:sSupPr>
                          <m:ctrlPr>
                            <a:rPr lang="zh-TW" altLang="en-US" i="1">
                              <a:latin typeface="Cambria Math" panose="02040503050406030204" pitchFamily="18" charset="0"/>
                            </a:rPr>
                          </m:ctrlPr>
                        </m:sSupPr>
                        <m:e>
                          <m:d>
                            <m:dPr>
                              <m:ctrlPr>
                                <a:rPr lang="zh-TW" altLang="en-US" i="1">
                                  <a:latin typeface="Cambria Math" panose="02040503050406030204" pitchFamily="18" charset="0"/>
                                </a:rPr>
                              </m:ctrlPr>
                            </m:dPr>
                            <m:e>
                              <m:r>
                                <a:rPr lang="zh-TW" altLang="en-US">
                                  <a:latin typeface="Cambria Math" panose="02040503050406030204" pitchFamily="18" charset="0"/>
                                </a:rPr>
                                <m:t>1−</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sub>
                              </m:sSub>
                            </m:e>
                          </m:d>
                        </m:e>
                        <m:sup>
                          <m:r>
                            <a:rPr lang="zh-TW" altLang="en-US">
                              <a:latin typeface="Cambria Math" panose="02040503050406030204" pitchFamily="18" charset="0"/>
                            </a:rPr>
                            <m:t>2</m:t>
                          </m:r>
                        </m:sup>
                      </m:sSup>
                      <m:r>
                        <a:rPr lang="zh-TW" altLang="en-US">
                          <a:latin typeface="Cambria Math" panose="02040503050406030204" pitchFamily="18" charset="0"/>
                        </a:rPr>
                        <m:t>+</m:t>
                      </m:r>
                      <m:r>
                        <a:rPr lang="zh-TW" altLang="en-US" i="1">
                          <a:latin typeface="Cambria Math" panose="02040503050406030204" pitchFamily="18" charset="0"/>
                        </a:rPr>
                        <m:t>𝐴</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p>
                        <m:sSupPr>
                          <m:ctrlPr>
                            <a:rPr lang="zh-TW" altLang="en-US" i="1">
                              <a:latin typeface="Cambria Math" panose="02040503050406030204" pitchFamily="18" charset="0"/>
                            </a:rPr>
                          </m:ctrlPr>
                        </m:sSupPr>
                        <m:e>
                          <m:d>
                            <m:dPr>
                              <m:ctrlPr>
                                <a:rPr lang="zh-TW" altLang="en-US" i="1">
                                  <a:latin typeface="Cambria Math" panose="02040503050406030204" pitchFamily="18" charset="0"/>
                                </a:rPr>
                              </m:ctrlPr>
                            </m:dPr>
                            <m:e>
                              <m:r>
                                <a:rPr lang="zh-TW" altLang="en-US">
                                  <a:latin typeface="Cambria Math" panose="02040503050406030204" pitchFamily="18" charset="0"/>
                                </a:rPr>
                                <m:t>1−</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𝑣</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sub>
                              </m:sSub>
                            </m:e>
                          </m:d>
                        </m:e>
                        <m:sup>
                          <m:r>
                            <a:rPr lang="zh-TW" altLang="en-US">
                              <a:latin typeface="Cambria Math" panose="02040503050406030204" pitchFamily="18" charset="0"/>
                            </a:rPr>
                            <m:t>2</m:t>
                          </m:r>
                        </m:sup>
                      </m:sSup>
                      <m:r>
                        <a:rPr lang="zh-TW" altLang="en-US">
                          <a:latin typeface="Cambria Math" panose="02040503050406030204" pitchFamily="18" charset="0"/>
                        </a:rPr>
                        <m:t>+</m:t>
                      </m:r>
                      <m:r>
                        <a:rPr lang="zh-TW" altLang="en-US" i="1">
                          <a:latin typeface="Cambria Math" panose="02040503050406030204" pitchFamily="18" charset="0"/>
                        </a:rPr>
                        <m:t>𝐴</m:t>
                      </m:r>
                      <m:nary>
                        <m:naryPr>
                          <m:chr m:val="∑"/>
                          <m:limLoc m:val="subSup"/>
                          <m:ctrlPr>
                            <a:rPr lang="zh-TW" altLang="en-US" i="1">
                              <a:latin typeface="Cambria Math" panose="02040503050406030204" pitchFamily="18" charset="0"/>
                            </a:rPr>
                          </m:ctrlPr>
                        </m:naryPr>
                        <m:sub>
                          <m:d>
                            <m:dPr>
                              <m:ctrlPr>
                                <a:rPr lang="zh-TW" altLang="en-US" i="1">
                                  <a:latin typeface="Cambria Math" panose="02040503050406030204" pitchFamily="18" charset="0"/>
                                </a:rPr>
                              </m:ctrlPr>
                            </m:dPr>
                            <m:e>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𝑣</m:t>
                              </m:r>
                            </m:e>
                          </m:d>
                          <m:r>
                            <a:rPr lang="zh-TW" altLang="en-US">
                              <a:latin typeface="Cambria Math" panose="02040503050406030204" pitchFamily="18" charset="0"/>
                            </a:rPr>
                            <m:t>∉</m:t>
                          </m:r>
                          <m:r>
                            <a:rPr lang="zh-TW" altLang="en-US" i="1">
                              <a:latin typeface="Cambria Math" panose="02040503050406030204" pitchFamily="18" charset="0"/>
                            </a:rPr>
                            <m:t>𝐸</m:t>
                          </m:r>
                        </m:sub>
                        <m:sup/>
                        <m:e/>
                      </m:nary>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𝑗</m:t>
                          </m:r>
                        </m:sub>
                      </m:sSub>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r>
                            <a:rPr lang="zh-TW" altLang="en-US">
                              <a:latin typeface="Cambria Math" panose="02040503050406030204" pitchFamily="18" charset="0"/>
                            </a:rPr>
                            <m:t>+1</m:t>
                          </m:r>
                        </m:sub>
                      </m:sSub>
                      <m:r>
                        <a:rPr lang="zh-TW" altLang="en-US">
                          <a:latin typeface="Cambria Math" panose="02040503050406030204" pitchFamily="18" charset="0"/>
                        </a:rPr>
                        <m:t>+</m:t>
                      </m:r>
                      <m:r>
                        <a:rPr lang="zh-TW" altLang="en-US" i="1">
                          <a:latin typeface="Cambria Math" panose="02040503050406030204" pitchFamily="18" charset="0"/>
                        </a:rPr>
                        <m:t>𝐵</m:t>
                      </m:r>
                      <m:nary>
                        <m:naryPr>
                          <m:chr m:val="∑"/>
                          <m:limLoc m:val="subSup"/>
                          <m:ctrlPr>
                            <a:rPr lang="zh-TW" altLang="en-US" i="1">
                              <a:latin typeface="Cambria Math" panose="02040503050406030204" pitchFamily="18" charset="0"/>
                            </a:rPr>
                          </m:ctrlPr>
                        </m:naryPr>
                        <m:sub>
                          <m:d>
                            <m:dPr>
                              <m:ctrlPr>
                                <a:rPr lang="zh-TW" altLang="en-US" i="1">
                                  <a:latin typeface="Cambria Math" panose="02040503050406030204" pitchFamily="18" charset="0"/>
                                </a:rPr>
                              </m:ctrlPr>
                            </m:dPr>
                            <m:e>
                              <m:r>
                                <a:rPr lang="zh-TW" altLang="en-US" i="1">
                                  <a:latin typeface="Cambria Math" panose="02040503050406030204" pitchFamily="18" charset="0"/>
                                </a:rPr>
                                <m:t>𝑢</m:t>
                              </m:r>
                              <m:r>
                                <a:rPr lang="zh-TW" altLang="en-US">
                                  <a:latin typeface="Cambria Math" panose="02040503050406030204" pitchFamily="18" charset="0"/>
                                </a:rPr>
                                <m:t>, </m:t>
                              </m:r>
                              <m:r>
                                <a:rPr lang="zh-TW" altLang="en-US" i="1">
                                  <a:latin typeface="Cambria Math" panose="02040503050406030204" pitchFamily="18" charset="0"/>
                                </a:rPr>
                                <m:t>𝑣</m:t>
                              </m:r>
                            </m:e>
                          </m:d>
                          <m:r>
                            <a:rPr lang="zh-TW" altLang="en-US">
                              <a:latin typeface="Cambria Math" panose="02040503050406030204" pitchFamily="18" charset="0"/>
                            </a:rPr>
                            <m:t>∈</m:t>
                          </m:r>
                          <m:r>
                            <a:rPr lang="zh-TW" altLang="en-US" i="1">
                              <a:latin typeface="Cambria Math" panose="02040503050406030204" pitchFamily="18" charset="0"/>
                            </a:rPr>
                            <m:t>𝐸</m:t>
                          </m:r>
                        </m:sub>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𝑊</m:t>
                          </m:r>
                        </m:e>
                        <m:sub>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𝑣</m:t>
                          </m:r>
                        </m:sub>
                      </m:sSub>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𝑗</m:t>
                          </m:r>
                        </m:sub>
                      </m:sSub>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r>
                            <a:rPr lang="zh-TW" altLang="en-US">
                              <a:latin typeface="Cambria Math" panose="02040503050406030204" pitchFamily="18" charset="0"/>
                            </a:rPr>
                            <m:t>+1</m:t>
                          </m:r>
                        </m:sub>
                      </m:sSub>
                      <m:r>
                        <a:rPr lang="zh-TW" altLang="en-US">
                          <a:latin typeface="Cambria Math" panose="02040503050406030204" pitchFamily="18" charset="0"/>
                        </a:rPr>
                        <m:t> </m:t>
                      </m:r>
                    </m:oMath>
                  </m:oMathPara>
                </a14:m>
                <a:endParaRPr lang="zh-TW" altLang="en-US" dirty="0"/>
              </a:p>
            </p:txBody>
          </p:sp>
        </mc:Choice>
        <mc:Fallback xmlns="">
          <p:sp>
            <p:nvSpPr>
              <p:cNvPr id="2" name="矩形 1">
                <a:extLst>
                  <a:ext uri="{FF2B5EF4-FFF2-40B4-BE49-F238E27FC236}">
                    <a16:creationId xmlns:a16="http://schemas.microsoft.com/office/drawing/2014/main" id="{57F009D3-BD20-4D9D-897E-A7A7E7C321C9}"/>
                  </a:ext>
                </a:extLst>
              </p:cNvPr>
              <p:cNvSpPr>
                <a:spLocks noRot="1" noChangeAspect="1" noMove="1" noResize="1" noEditPoints="1" noAdjustHandles="1" noChangeArrowheads="1" noChangeShapeType="1" noTextEdit="1"/>
              </p:cNvSpPr>
              <p:nvPr/>
            </p:nvSpPr>
            <p:spPr>
              <a:xfrm>
                <a:off x="-186431" y="3156222"/>
                <a:ext cx="7142085" cy="1313693"/>
              </a:xfrm>
              <a:prstGeom prst="rect">
                <a:avLst/>
              </a:prstGeom>
              <a:blipFill>
                <a:blip r:embed="rId4"/>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84DC8928-06DF-44DF-9B24-D03C8A3CE0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39</a:t>
            </a:fld>
            <a:endParaRPr lang="zh-TW"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Hill Climbing Pseudo Code</a:t>
            </a:r>
          </a:p>
        </p:txBody>
      </p:sp>
      <p:sp>
        <p:nvSpPr>
          <p:cNvPr id="3" name="Content Placeholder 2"/>
          <p:cNvSpPr>
            <a:spLocks noGrp="1"/>
          </p:cNvSpPr>
          <p:nvPr>
            <p:ph idx="1"/>
          </p:nvPr>
        </p:nvSpPr>
        <p:spPr>
          <a:xfrm>
            <a:off x="1485900" y="977031"/>
            <a:ext cx="6172200" cy="3960491"/>
          </a:xfrm>
        </p:spPr>
        <p:txBody>
          <a:bodyPr>
            <a:normAutofit fontScale="92500" lnSpcReduction="10000"/>
          </a:bodyPr>
          <a:lstStyle/>
          <a:p>
            <a:pPr marL="0" indent="0">
              <a:buNone/>
              <a:defRPr sz="1800">
                <a:latin typeface="Consolas"/>
              </a:defRPr>
            </a:pPr>
            <a:r>
              <a:rPr sz="1800" dirty="0" err="1"/>
              <a:t>HillClimbing</a:t>
            </a:r>
            <a:r>
              <a:rPr sz="1800" dirty="0"/>
              <a:t>(problem):</a:t>
            </a:r>
          </a:p>
          <a:p>
            <a:pPr marL="0" indent="0">
              <a:buNone/>
              <a:defRPr sz="1800">
                <a:latin typeface="Consolas"/>
              </a:defRPr>
            </a:pPr>
            <a:r>
              <a:rPr sz="1800" dirty="0"/>
              <a:t>1. current ← initial solution</a:t>
            </a:r>
          </a:p>
          <a:p>
            <a:pPr marL="0" indent="0">
              <a:buNone/>
              <a:defRPr sz="1800">
                <a:latin typeface="Consolas"/>
              </a:defRPr>
            </a:pPr>
            <a:r>
              <a:rPr sz="1800" dirty="0"/>
              <a:t>2. best ← current</a:t>
            </a:r>
          </a:p>
          <a:p>
            <a:pPr marL="0" indent="0">
              <a:buNone/>
              <a:defRPr sz="1800">
                <a:latin typeface="Consolas"/>
              </a:defRPr>
            </a:pPr>
            <a:r>
              <a:rPr sz="1800" dirty="0"/>
              <a:t>3. while True:</a:t>
            </a:r>
          </a:p>
          <a:p>
            <a:pPr marL="0" indent="0">
              <a:buNone/>
              <a:defRPr sz="1800">
                <a:latin typeface="Consolas"/>
              </a:defRPr>
            </a:pPr>
            <a:r>
              <a:rPr sz="1800" dirty="0"/>
              <a:t>4.     neighbor ← best neighbor of current</a:t>
            </a:r>
          </a:p>
          <a:p>
            <a:pPr marL="0" indent="0">
              <a:buNone/>
              <a:defRPr sz="1800" b="1">
                <a:latin typeface="Consolas"/>
              </a:defRPr>
            </a:pPr>
            <a:r>
              <a:rPr sz="1800" dirty="0"/>
              <a:t>5.     ΔE ← cost(neighbor) - cost(current)</a:t>
            </a:r>
          </a:p>
          <a:p>
            <a:pPr marL="0" indent="0">
              <a:buNone/>
              <a:defRPr sz="1800">
                <a:latin typeface="Consolas"/>
              </a:defRPr>
            </a:pPr>
            <a:r>
              <a:rPr sz="1800" dirty="0"/>
              <a:t>6.     if ΔE &lt; 0:</a:t>
            </a:r>
          </a:p>
          <a:p>
            <a:pPr marL="0" indent="0">
              <a:buNone/>
              <a:defRPr sz="1800">
                <a:latin typeface="Consolas"/>
              </a:defRPr>
            </a:pPr>
            <a:r>
              <a:rPr sz="1800" dirty="0"/>
              <a:t>7.         current ← neighbor</a:t>
            </a:r>
          </a:p>
          <a:p>
            <a:pPr marL="0" indent="0">
              <a:buNone/>
              <a:defRPr sz="1800">
                <a:latin typeface="Consolas"/>
              </a:defRPr>
            </a:pPr>
            <a:r>
              <a:rPr sz="1800" dirty="0"/>
              <a:t>8.     else:</a:t>
            </a:r>
          </a:p>
          <a:p>
            <a:pPr marL="0" indent="0">
              <a:buNone/>
              <a:defRPr sz="1800">
                <a:latin typeface="Consolas"/>
              </a:defRPr>
            </a:pPr>
            <a:r>
              <a:rPr sz="1800" dirty="0"/>
              <a:t>9.         break</a:t>
            </a:r>
          </a:p>
          <a:p>
            <a:pPr marL="0" indent="0">
              <a:buNone/>
              <a:defRPr sz="1800">
                <a:latin typeface="Consolas"/>
              </a:defRPr>
            </a:pPr>
            <a:r>
              <a:rPr sz="1800" dirty="0"/>
              <a:t>10.    if cost(current) &lt; cost(best):</a:t>
            </a:r>
          </a:p>
          <a:p>
            <a:pPr marL="0" indent="0">
              <a:buNone/>
              <a:defRPr sz="1800">
                <a:latin typeface="Consolas"/>
              </a:defRPr>
            </a:pPr>
            <a:r>
              <a:rPr sz="1800" dirty="0"/>
              <a:t>11.        best ← current</a:t>
            </a:r>
          </a:p>
          <a:p>
            <a:pPr marL="0" indent="0">
              <a:buNone/>
              <a:defRPr sz="1800">
                <a:latin typeface="Consolas"/>
              </a:defRPr>
            </a:pPr>
            <a:r>
              <a:rPr sz="1800" dirty="0"/>
              <a:t>12. return best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9DA215-5E61-BDA5-66C6-51C3DAD6CE0A}"/>
              </a:ext>
            </a:extLst>
          </p:cNvPr>
          <p:cNvSpPr>
            <a:spLocks noGrp="1"/>
          </p:cNvSpPr>
          <p:nvPr>
            <p:ph type="title"/>
          </p:nvPr>
        </p:nvSpPr>
        <p:spPr/>
        <p:txBody>
          <a:bodyPr/>
          <a:lstStyle/>
          <a:p>
            <a:r>
              <a:rPr kumimoji="1" lang="en-US" altLang="zh-TW" dirty="0"/>
              <a:t>Legends</a:t>
            </a:r>
            <a:r>
              <a:rPr kumimoji="1" lang="zh-TW" altLang="en-US" dirty="0"/>
              <a:t> </a:t>
            </a:r>
            <a:r>
              <a:rPr kumimoji="1" lang="en-US" altLang="zh-TW" dirty="0"/>
              <a:t>for Solution Ranking</a:t>
            </a:r>
            <a:endParaRPr kumimoji="1" lang="zh-TW" altLang="en-US" dirty="0"/>
          </a:p>
        </p:txBody>
      </p:sp>
      <p:sp>
        <p:nvSpPr>
          <p:cNvPr id="3" name="文字版面配置區 2">
            <a:extLst>
              <a:ext uri="{FF2B5EF4-FFF2-40B4-BE49-F238E27FC236}">
                <a16:creationId xmlns:a16="http://schemas.microsoft.com/office/drawing/2014/main" id="{C56853B8-897F-503D-118F-D57CDAC87872}"/>
              </a:ext>
            </a:extLst>
          </p:cNvPr>
          <p:cNvSpPr>
            <a:spLocks noGrp="1"/>
          </p:cNvSpPr>
          <p:nvPr>
            <p:ph type="body" idx="1"/>
          </p:nvPr>
        </p:nvSpPr>
        <p:spPr>
          <a:xfrm>
            <a:off x="524741" y="1268044"/>
            <a:ext cx="7886700" cy="3709202"/>
          </a:xfrm>
        </p:spPr>
        <p:txBody>
          <a:bodyPr>
            <a:normAutofit/>
          </a:bodyPr>
          <a:lstStyle/>
          <a:p>
            <a:r>
              <a:rPr kumimoji="1" lang="en-US" altLang="zh-TW" sz="2100" b="1" dirty="0">
                <a:solidFill>
                  <a:srgbClr val="FF99CC"/>
                </a:solidFill>
              </a:rPr>
              <a:t>Pink for the 1</a:t>
            </a:r>
            <a:r>
              <a:rPr kumimoji="1" lang="en-US" altLang="zh-TW" sz="2100" b="1" baseline="30000" dirty="0">
                <a:solidFill>
                  <a:srgbClr val="FF99CC"/>
                </a:solidFill>
              </a:rPr>
              <a:t>st</a:t>
            </a:r>
            <a:r>
              <a:rPr kumimoji="1" lang="en-US" altLang="zh-TW" sz="2100" b="1" dirty="0">
                <a:solidFill>
                  <a:srgbClr val="FF99CC"/>
                </a:solidFill>
              </a:rPr>
              <a:t> place</a:t>
            </a:r>
          </a:p>
          <a:p>
            <a:r>
              <a:rPr kumimoji="1" lang="en-US" altLang="zh-TW" sz="2100" b="1" dirty="0">
                <a:solidFill>
                  <a:srgbClr val="7030A0"/>
                </a:solidFill>
              </a:rPr>
              <a:t>Brown for the 2</a:t>
            </a:r>
            <a:r>
              <a:rPr kumimoji="1" lang="en-US" altLang="zh-TW" sz="2100" b="1" baseline="30000" dirty="0">
                <a:solidFill>
                  <a:srgbClr val="7030A0"/>
                </a:solidFill>
              </a:rPr>
              <a:t>nd</a:t>
            </a:r>
            <a:r>
              <a:rPr kumimoji="1" lang="en-US" altLang="zh-TW" sz="2100" b="1" dirty="0">
                <a:solidFill>
                  <a:srgbClr val="7030A0"/>
                </a:solidFill>
              </a:rPr>
              <a:t> place</a:t>
            </a:r>
          </a:p>
          <a:p>
            <a:r>
              <a:rPr kumimoji="1" lang="en-US" altLang="zh-TW" sz="2100" b="1" dirty="0">
                <a:solidFill>
                  <a:srgbClr val="92D050"/>
                </a:solidFill>
              </a:rPr>
              <a:t>Green for the 3</a:t>
            </a:r>
            <a:r>
              <a:rPr kumimoji="1" lang="en-US" altLang="zh-TW" sz="2100" b="1" baseline="30000" dirty="0">
                <a:solidFill>
                  <a:srgbClr val="92D050"/>
                </a:solidFill>
              </a:rPr>
              <a:t>rd</a:t>
            </a:r>
            <a:r>
              <a:rPr kumimoji="1" lang="en-US" altLang="zh-TW" sz="2100" b="1" dirty="0">
                <a:solidFill>
                  <a:srgbClr val="92D050"/>
                </a:solidFill>
              </a:rPr>
              <a:t> place</a:t>
            </a:r>
          </a:p>
          <a:p>
            <a:r>
              <a:rPr kumimoji="1" lang="en-US" altLang="zh-TW" sz="2100" b="1" dirty="0">
                <a:solidFill>
                  <a:srgbClr val="0070C0"/>
                </a:solidFill>
              </a:rPr>
              <a:t>Blue for the 4</a:t>
            </a:r>
            <a:r>
              <a:rPr kumimoji="1" lang="en-US" altLang="zh-TW" sz="2100" b="1" baseline="30000" dirty="0">
                <a:solidFill>
                  <a:srgbClr val="0070C0"/>
                </a:solidFill>
              </a:rPr>
              <a:t>th </a:t>
            </a:r>
            <a:r>
              <a:rPr kumimoji="1" lang="en-US" altLang="zh-TW" sz="2100" b="1" dirty="0">
                <a:solidFill>
                  <a:srgbClr val="0070C0"/>
                </a:solidFill>
              </a:rPr>
              <a:t> place</a:t>
            </a:r>
            <a:endParaRPr kumimoji="1" lang="en-US" altLang="zh-TW" sz="2100" b="1" dirty="0">
              <a:solidFill>
                <a:srgbClr val="92D050"/>
              </a:solidFill>
            </a:endParaRPr>
          </a:p>
          <a:p>
            <a:r>
              <a:rPr kumimoji="1" lang="en-US" altLang="zh-TW" sz="2100" b="1" dirty="0">
                <a:solidFill>
                  <a:schemeClr val="tx1"/>
                </a:solidFill>
              </a:rPr>
              <a:t>NF for “no feasible” solution returned</a:t>
            </a:r>
          </a:p>
          <a:p>
            <a:r>
              <a:rPr kumimoji="1" lang="en-US" altLang="zh-TW" sz="2100" b="1" dirty="0">
                <a:solidFill>
                  <a:schemeClr val="tx1"/>
                </a:solidFill>
              </a:rPr>
              <a:t>x for no QUBO Q-matrix due to insufficient memory</a:t>
            </a:r>
          </a:p>
        </p:txBody>
      </p:sp>
      <p:sp>
        <p:nvSpPr>
          <p:cNvPr id="6" name="投影片編號版面配置區 5">
            <a:extLst>
              <a:ext uri="{FF2B5EF4-FFF2-40B4-BE49-F238E27FC236}">
                <a16:creationId xmlns:a16="http://schemas.microsoft.com/office/drawing/2014/main" id="{6B88E049-E076-4549-A578-DEF6E96D1856}"/>
              </a:ext>
            </a:extLst>
          </p:cNvPr>
          <p:cNvSpPr>
            <a:spLocks noGrp="1"/>
          </p:cNvSpPr>
          <p:nvPr>
            <p:ph type="sldNum" sz="quarter" idx="10"/>
          </p:nvPr>
        </p:nvSpPr>
        <p:spPr/>
        <p:txBody>
          <a:bodyPr/>
          <a:lstStyle/>
          <a:p>
            <a:fld id="{7A97B5DE-3CB1-4C6F-ACB5-6BC122C5FF78}" type="slidenum">
              <a:rPr lang="en-US" altLang="zh-TW" smtClean="0"/>
              <a:pPr/>
              <a:t>40</a:t>
            </a:fld>
            <a:endParaRPr lang="en-US" altLang="zh-TW"/>
          </a:p>
        </p:txBody>
      </p:sp>
    </p:spTree>
    <p:extLst>
      <p:ext uri="{BB962C8B-B14F-4D97-AF65-F5344CB8AC3E}">
        <p14:creationId xmlns:p14="http://schemas.microsoft.com/office/powerpoint/2010/main" val="2329198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65AB2D-BCCC-659D-BBD0-971BE8AD5AF8}"/>
              </a:ext>
            </a:extLst>
          </p:cNvPr>
          <p:cNvSpPr>
            <a:spLocks noGrp="1"/>
          </p:cNvSpPr>
          <p:nvPr>
            <p:ph type="title"/>
          </p:nvPr>
        </p:nvSpPr>
        <p:spPr/>
        <p:txBody>
          <a:bodyPr/>
          <a:lstStyle/>
          <a:p>
            <a:r>
              <a:rPr kumimoji="1" lang="en-US" altLang="zh-TW" dirty="0"/>
              <a:t>Subset Sum Problem (SSP)</a:t>
            </a:r>
            <a:endParaRPr kumimoji="1" lang="zh-TW" altLang="en-US" dirty="0"/>
          </a:p>
        </p:txBody>
      </p:sp>
      <p:pic>
        <p:nvPicPr>
          <p:cNvPr id="3" name="圖片 2">
            <a:extLst>
              <a:ext uri="{FF2B5EF4-FFF2-40B4-BE49-F238E27FC236}">
                <a16:creationId xmlns:a16="http://schemas.microsoft.com/office/drawing/2014/main" id="{31E4CC49-E39C-4F69-AA91-2E93CBB5726B}"/>
              </a:ext>
            </a:extLst>
          </p:cNvPr>
          <p:cNvPicPr>
            <a:picLocks noChangeAspect="1"/>
          </p:cNvPicPr>
          <p:nvPr/>
        </p:nvPicPr>
        <p:blipFill>
          <a:blip r:embed="rId2"/>
          <a:stretch>
            <a:fillRect/>
          </a:stretch>
        </p:blipFill>
        <p:spPr>
          <a:xfrm>
            <a:off x="405849" y="1317457"/>
            <a:ext cx="8541080" cy="2707106"/>
          </a:xfrm>
          <a:prstGeom prst="rect">
            <a:avLst/>
          </a:prstGeom>
        </p:spPr>
      </p:pic>
      <p:sp>
        <p:nvSpPr>
          <p:cNvPr id="6" name="投影片編號版面配置區 5">
            <a:extLst>
              <a:ext uri="{FF2B5EF4-FFF2-40B4-BE49-F238E27FC236}">
                <a16:creationId xmlns:a16="http://schemas.microsoft.com/office/drawing/2014/main" id="{5FA051F5-B834-4FE1-B3C5-BD4B980A108E}"/>
              </a:ext>
            </a:extLst>
          </p:cNvPr>
          <p:cNvSpPr>
            <a:spLocks noGrp="1"/>
          </p:cNvSpPr>
          <p:nvPr>
            <p:ph type="sldNum" sz="quarter" idx="10"/>
          </p:nvPr>
        </p:nvSpPr>
        <p:spPr/>
        <p:txBody>
          <a:bodyPr/>
          <a:lstStyle/>
          <a:p>
            <a:fld id="{7A97B5DE-3CB1-4C6F-ACB5-6BC122C5FF78}" type="slidenum">
              <a:rPr lang="en-US" altLang="zh-TW" smtClean="0"/>
              <a:pPr/>
              <a:t>41</a:t>
            </a:fld>
            <a:endParaRPr lang="en-US" altLang="zh-TW"/>
          </a:p>
        </p:txBody>
      </p:sp>
    </p:spTree>
    <p:extLst>
      <p:ext uri="{BB962C8B-B14F-4D97-AF65-F5344CB8AC3E}">
        <p14:creationId xmlns:p14="http://schemas.microsoft.com/office/powerpoint/2010/main" val="3817638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67B72E-7138-701C-E2E5-6355388F383B}"/>
              </a:ext>
            </a:extLst>
          </p:cNvPr>
          <p:cNvSpPr>
            <a:spLocks noGrp="1"/>
          </p:cNvSpPr>
          <p:nvPr>
            <p:ph type="title"/>
          </p:nvPr>
        </p:nvSpPr>
        <p:spPr/>
        <p:txBody>
          <a:bodyPr/>
          <a:lstStyle/>
          <a:p>
            <a:r>
              <a:rPr kumimoji="1" lang="en-US" altLang="zh-TW" dirty="0"/>
              <a:t>Max Cut Problem (MCP)</a:t>
            </a:r>
            <a:endParaRPr kumimoji="1" lang="zh-TW" altLang="en-US" dirty="0"/>
          </a:p>
        </p:txBody>
      </p:sp>
      <p:pic>
        <p:nvPicPr>
          <p:cNvPr id="3" name="圖片 2">
            <a:extLst>
              <a:ext uri="{FF2B5EF4-FFF2-40B4-BE49-F238E27FC236}">
                <a16:creationId xmlns:a16="http://schemas.microsoft.com/office/drawing/2014/main" id="{EACB0225-3627-4BE9-BF3F-4B6259903568}"/>
              </a:ext>
            </a:extLst>
          </p:cNvPr>
          <p:cNvPicPr>
            <a:picLocks noChangeAspect="1"/>
          </p:cNvPicPr>
          <p:nvPr/>
        </p:nvPicPr>
        <p:blipFill>
          <a:blip r:embed="rId2"/>
          <a:stretch>
            <a:fillRect/>
          </a:stretch>
        </p:blipFill>
        <p:spPr>
          <a:xfrm>
            <a:off x="143409" y="1004637"/>
            <a:ext cx="8845966" cy="2929689"/>
          </a:xfrm>
          <a:prstGeom prst="rect">
            <a:avLst/>
          </a:prstGeom>
        </p:spPr>
      </p:pic>
      <p:sp>
        <p:nvSpPr>
          <p:cNvPr id="6" name="投影片編號版面配置區 5">
            <a:extLst>
              <a:ext uri="{FF2B5EF4-FFF2-40B4-BE49-F238E27FC236}">
                <a16:creationId xmlns:a16="http://schemas.microsoft.com/office/drawing/2014/main" id="{A885BF89-2181-428B-B2E1-210223AD97D0}"/>
              </a:ext>
            </a:extLst>
          </p:cNvPr>
          <p:cNvSpPr>
            <a:spLocks noGrp="1"/>
          </p:cNvSpPr>
          <p:nvPr>
            <p:ph type="sldNum" sz="quarter" idx="10"/>
          </p:nvPr>
        </p:nvSpPr>
        <p:spPr/>
        <p:txBody>
          <a:bodyPr/>
          <a:lstStyle/>
          <a:p>
            <a:fld id="{7A97B5DE-3CB1-4C6F-ACB5-6BC122C5FF78}" type="slidenum">
              <a:rPr lang="en-US" altLang="zh-TW" smtClean="0"/>
              <a:pPr/>
              <a:t>42</a:t>
            </a:fld>
            <a:endParaRPr lang="en-US" altLang="zh-TW"/>
          </a:p>
        </p:txBody>
      </p:sp>
    </p:spTree>
    <p:extLst>
      <p:ext uri="{BB962C8B-B14F-4D97-AF65-F5344CB8AC3E}">
        <p14:creationId xmlns:p14="http://schemas.microsoft.com/office/powerpoint/2010/main" val="2371337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824186-FC92-B18E-DEF9-AD6BB8394B1E}"/>
              </a:ext>
            </a:extLst>
          </p:cNvPr>
          <p:cNvSpPr>
            <a:spLocks noGrp="1"/>
          </p:cNvSpPr>
          <p:nvPr>
            <p:ph type="title"/>
          </p:nvPr>
        </p:nvSpPr>
        <p:spPr/>
        <p:txBody>
          <a:bodyPr/>
          <a:lstStyle/>
          <a:p>
            <a:r>
              <a:rPr kumimoji="1" lang="en-US" altLang="zh-TW" dirty="0"/>
              <a:t>Vertex Cover Problem (VCP)</a:t>
            </a:r>
            <a:endParaRPr kumimoji="1" lang="zh-TW" altLang="en-US" dirty="0"/>
          </a:p>
        </p:txBody>
      </p:sp>
      <p:pic>
        <p:nvPicPr>
          <p:cNvPr id="3" name="圖片 2">
            <a:extLst>
              <a:ext uri="{FF2B5EF4-FFF2-40B4-BE49-F238E27FC236}">
                <a16:creationId xmlns:a16="http://schemas.microsoft.com/office/drawing/2014/main" id="{6E7AA58C-6F64-421A-9C2F-8D734427383F}"/>
              </a:ext>
            </a:extLst>
          </p:cNvPr>
          <p:cNvPicPr>
            <a:picLocks noChangeAspect="1"/>
          </p:cNvPicPr>
          <p:nvPr/>
        </p:nvPicPr>
        <p:blipFill>
          <a:blip r:embed="rId2"/>
          <a:stretch>
            <a:fillRect/>
          </a:stretch>
        </p:blipFill>
        <p:spPr>
          <a:xfrm>
            <a:off x="73578" y="1176983"/>
            <a:ext cx="8996843" cy="2789533"/>
          </a:xfrm>
          <a:prstGeom prst="rect">
            <a:avLst/>
          </a:prstGeom>
        </p:spPr>
      </p:pic>
      <p:sp>
        <p:nvSpPr>
          <p:cNvPr id="6" name="投影片編號版面配置區 5">
            <a:extLst>
              <a:ext uri="{FF2B5EF4-FFF2-40B4-BE49-F238E27FC236}">
                <a16:creationId xmlns:a16="http://schemas.microsoft.com/office/drawing/2014/main" id="{BD65C47B-A080-4C67-AE63-E458E3730F09}"/>
              </a:ext>
            </a:extLst>
          </p:cNvPr>
          <p:cNvSpPr>
            <a:spLocks noGrp="1"/>
          </p:cNvSpPr>
          <p:nvPr>
            <p:ph type="sldNum" sz="quarter" idx="10"/>
          </p:nvPr>
        </p:nvSpPr>
        <p:spPr/>
        <p:txBody>
          <a:bodyPr/>
          <a:lstStyle/>
          <a:p>
            <a:fld id="{7A97B5DE-3CB1-4C6F-ACB5-6BC122C5FF78}" type="slidenum">
              <a:rPr lang="en-US" altLang="zh-TW" smtClean="0"/>
              <a:pPr/>
              <a:t>43</a:t>
            </a:fld>
            <a:endParaRPr lang="en-US" altLang="zh-TW"/>
          </a:p>
        </p:txBody>
      </p:sp>
    </p:spTree>
    <p:extLst>
      <p:ext uri="{BB962C8B-B14F-4D97-AF65-F5344CB8AC3E}">
        <p14:creationId xmlns:p14="http://schemas.microsoft.com/office/powerpoint/2010/main" val="4113093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1C4207-60C8-FF0E-8BF7-C5929531C520}"/>
              </a:ext>
            </a:extLst>
          </p:cNvPr>
          <p:cNvSpPr>
            <a:spLocks noGrp="1"/>
          </p:cNvSpPr>
          <p:nvPr>
            <p:ph type="title"/>
          </p:nvPr>
        </p:nvSpPr>
        <p:spPr/>
        <p:txBody>
          <a:bodyPr/>
          <a:lstStyle/>
          <a:p>
            <a:r>
              <a:rPr kumimoji="1" lang="en-US" altLang="zh-TW" dirty="0"/>
              <a:t>0/1 Knapsack Problem (0/1 KP)</a:t>
            </a:r>
            <a:endParaRPr kumimoji="1" lang="zh-TW" altLang="en-US" dirty="0"/>
          </a:p>
        </p:txBody>
      </p:sp>
      <p:pic>
        <p:nvPicPr>
          <p:cNvPr id="3" name="圖片 2">
            <a:extLst>
              <a:ext uri="{FF2B5EF4-FFF2-40B4-BE49-F238E27FC236}">
                <a16:creationId xmlns:a16="http://schemas.microsoft.com/office/drawing/2014/main" id="{5BF61F1F-9C99-46F0-82C6-C29DD7F87F00}"/>
              </a:ext>
            </a:extLst>
          </p:cNvPr>
          <p:cNvPicPr>
            <a:picLocks noChangeAspect="1"/>
          </p:cNvPicPr>
          <p:nvPr/>
        </p:nvPicPr>
        <p:blipFill>
          <a:blip r:embed="rId2"/>
          <a:stretch>
            <a:fillRect/>
          </a:stretch>
        </p:blipFill>
        <p:spPr>
          <a:xfrm>
            <a:off x="319276" y="1111726"/>
            <a:ext cx="7572722" cy="3177533"/>
          </a:xfrm>
          <a:prstGeom prst="rect">
            <a:avLst/>
          </a:prstGeom>
        </p:spPr>
      </p:pic>
      <p:sp>
        <p:nvSpPr>
          <p:cNvPr id="6" name="投影片編號版面配置區 5">
            <a:extLst>
              <a:ext uri="{FF2B5EF4-FFF2-40B4-BE49-F238E27FC236}">
                <a16:creationId xmlns:a16="http://schemas.microsoft.com/office/drawing/2014/main" id="{A9F7D9B6-DC04-4E0A-88A2-6E4355191254}"/>
              </a:ext>
            </a:extLst>
          </p:cNvPr>
          <p:cNvSpPr>
            <a:spLocks noGrp="1"/>
          </p:cNvSpPr>
          <p:nvPr>
            <p:ph type="sldNum" sz="quarter" idx="10"/>
          </p:nvPr>
        </p:nvSpPr>
        <p:spPr/>
        <p:txBody>
          <a:bodyPr/>
          <a:lstStyle/>
          <a:p>
            <a:fld id="{7A97B5DE-3CB1-4C6F-ACB5-6BC122C5FF78}" type="slidenum">
              <a:rPr lang="en-US" altLang="zh-TW" smtClean="0"/>
              <a:pPr/>
              <a:t>44</a:t>
            </a:fld>
            <a:endParaRPr lang="en-US" altLang="zh-TW"/>
          </a:p>
        </p:txBody>
      </p:sp>
    </p:spTree>
    <p:extLst>
      <p:ext uri="{BB962C8B-B14F-4D97-AF65-F5344CB8AC3E}">
        <p14:creationId xmlns:p14="http://schemas.microsoft.com/office/powerpoint/2010/main" val="1859355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0B103B-9DAC-0E22-5319-2BF4696EC1FE}"/>
              </a:ext>
            </a:extLst>
          </p:cNvPr>
          <p:cNvSpPr>
            <a:spLocks noGrp="1"/>
          </p:cNvSpPr>
          <p:nvPr>
            <p:ph type="title"/>
          </p:nvPr>
        </p:nvSpPr>
        <p:spPr/>
        <p:txBody>
          <a:bodyPr/>
          <a:lstStyle/>
          <a:p>
            <a:r>
              <a:rPr kumimoji="1" lang="en-US" altLang="zh-TW" dirty="0"/>
              <a:t>Graph Coloring Problem (GCP)</a:t>
            </a:r>
            <a:endParaRPr kumimoji="1" lang="zh-TW" altLang="en-US" dirty="0"/>
          </a:p>
        </p:txBody>
      </p:sp>
      <p:pic>
        <p:nvPicPr>
          <p:cNvPr id="3" name="圖片 2">
            <a:extLst>
              <a:ext uri="{FF2B5EF4-FFF2-40B4-BE49-F238E27FC236}">
                <a16:creationId xmlns:a16="http://schemas.microsoft.com/office/drawing/2014/main" id="{6D068514-7849-4D29-A454-36B4007BDC58}"/>
              </a:ext>
            </a:extLst>
          </p:cNvPr>
          <p:cNvPicPr>
            <a:picLocks noChangeAspect="1"/>
          </p:cNvPicPr>
          <p:nvPr/>
        </p:nvPicPr>
        <p:blipFill>
          <a:blip r:embed="rId2"/>
          <a:stretch>
            <a:fillRect/>
          </a:stretch>
        </p:blipFill>
        <p:spPr>
          <a:xfrm>
            <a:off x="140870" y="1283228"/>
            <a:ext cx="8862260" cy="2761247"/>
          </a:xfrm>
          <a:prstGeom prst="rect">
            <a:avLst/>
          </a:prstGeom>
        </p:spPr>
      </p:pic>
      <p:sp>
        <p:nvSpPr>
          <p:cNvPr id="6" name="投影片編號版面配置區 5">
            <a:extLst>
              <a:ext uri="{FF2B5EF4-FFF2-40B4-BE49-F238E27FC236}">
                <a16:creationId xmlns:a16="http://schemas.microsoft.com/office/drawing/2014/main" id="{11869531-9E8F-4E6B-977C-4ABAD2037CD6}"/>
              </a:ext>
            </a:extLst>
          </p:cNvPr>
          <p:cNvSpPr>
            <a:spLocks noGrp="1"/>
          </p:cNvSpPr>
          <p:nvPr>
            <p:ph type="sldNum" sz="quarter" idx="10"/>
          </p:nvPr>
        </p:nvSpPr>
        <p:spPr/>
        <p:txBody>
          <a:bodyPr/>
          <a:lstStyle/>
          <a:p>
            <a:fld id="{7A97B5DE-3CB1-4C6F-ACB5-6BC122C5FF78}" type="slidenum">
              <a:rPr lang="en-US" altLang="zh-TW" smtClean="0"/>
              <a:pPr/>
              <a:t>45</a:t>
            </a:fld>
            <a:endParaRPr lang="en-US" altLang="zh-TW"/>
          </a:p>
        </p:txBody>
      </p:sp>
    </p:spTree>
    <p:extLst>
      <p:ext uri="{BB962C8B-B14F-4D97-AF65-F5344CB8AC3E}">
        <p14:creationId xmlns:p14="http://schemas.microsoft.com/office/powerpoint/2010/main" val="99504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560D5C-0041-8D22-7B41-D2DB8DAB7308}"/>
              </a:ext>
            </a:extLst>
          </p:cNvPr>
          <p:cNvSpPr>
            <a:spLocks noGrp="1"/>
          </p:cNvSpPr>
          <p:nvPr>
            <p:ph type="title"/>
          </p:nvPr>
        </p:nvSpPr>
        <p:spPr/>
        <p:txBody>
          <a:bodyPr/>
          <a:lstStyle/>
          <a:p>
            <a:r>
              <a:rPr kumimoji="1" lang="en-US" altLang="zh-TW" dirty="0"/>
              <a:t>Hamiltonian Cycle Problem (HCP)</a:t>
            </a:r>
            <a:endParaRPr kumimoji="1" lang="zh-TW" altLang="en-US" dirty="0"/>
          </a:p>
        </p:txBody>
      </p:sp>
      <p:pic>
        <p:nvPicPr>
          <p:cNvPr id="3" name="圖片 2">
            <a:extLst>
              <a:ext uri="{FF2B5EF4-FFF2-40B4-BE49-F238E27FC236}">
                <a16:creationId xmlns:a16="http://schemas.microsoft.com/office/drawing/2014/main" id="{A14BF99B-B7CF-44AB-B90F-E1005352EF6D}"/>
              </a:ext>
            </a:extLst>
          </p:cNvPr>
          <p:cNvPicPr>
            <a:picLocks noChangeAspect="1"/>
          </p:cNvPicPr>
          <p:nvPr/>
        </p:nvPicPr>
        <p:blipFill>
          <a:blip r:embed="rId2"/>
          <a:stretch>
            <a:fillRect/>
          </a:stretch>
        </p:blipFill>
        <p:spPr>
          <a:xfrm>
            <a:off x="222124" y="1193224"/>
            <a:ext cx="8886434" cy="2977817"/>
          </a:xfrm>
          <a:prstGeom prst="rect">
            <a:avLst/>
          </a:prstGeom>
        </p:spPr>
      </p:pic>
      <p:sp>
        <p:nvSpPr>
          <p:cNvPr id="6" name="投影片編號版面配置區 5">
            <a:extLst>
              <a:ext uri="{FF2B5EF4-FFF2-40B4-BE49-F238E27FC236}">
                <a16:creationId xmlns:a16="http://schemas.microsoft.com/office/drawing/2014/main" id="{B611C46F-F132-4590-86B6-02470215B547}"/>
              </a:ext>
            </a:extLst>
          </p:cNvPr>
          <p:cNvSpPr>
            <a:spLocks noGrp="1"/>
          </p:cNvSpPr>
          <p:nvPr>
            <p:ph type="sldNum" sz="quarter" idx="10"/>
          </p:nvPr>
        </p:nvSpPr>
        <p:spPr/>
        <p:txBody>
          <a:bodyPr/>
          <a:lstStyle/>
          <a:p>
            <a:fld id="{7A97B5DE-3CB1-4C6F-ACB5-6BC122C5FF78}" type="slidenum">
              <a:rPr lang="en-US" altLang="zh-TW" smtClean="0"/>
              <a:pPr/>
              <a:t>46</a:t>
            </a:fld>
            <a:endParaRPr lang="en-US" altLang="zh-TW"/>
          </a:p>
        </p:txBody>
      </p:sp>
    </p:spTree>
    <p:extLst>
      <p:ext uri="{BB962C8B-B14F-4D97-AF65-F5344CB8AC3E}">
        <p14:creationId xmlns:p14="http://schemas.microsoft.com/office/powerpoint/2010/main" val="2495267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532468-DBE1-8EF1-46FF-0DFD87DCA7A8}"/>
              </a:ext>
            </a:extLst>
          </p:cNvPr>
          <p:cNvSpPr>
            <a:spLocks noGrp="1"/>
          </p:cNvSpPr>
          <p:nvPr>
            <p:ph type="title"/>
          </p:nvPr>
        </p:nvSpPr>
        <p:spPr/>
        <p:txBody>
          <a:bodyPr/>
          <a:lstStyle/>
          <a:p>
            <a:r>
              <a:rPr kumimoji="1" lang="en-US" altLang="zh-TW" dirty="0"/>
              <a:t>Travelling Salesperson Problem</a:t>
            </a:r>
            <a:endParaRPr kumimoji="1" lang="zh-TW" altLang="en-US" dirty="0"/>
          </a:p>
        </p:txBody>
      </p:sp>
      <p:pic>
        <p:nvPicPr>
          <p:cNvPr id="3" name="圖片 2">
            <a:extLst>
              <a:ext uri="{FF2B5EF4-FFF2-40B4-BE49-F238E27FC236}">
                <a16:creationId xmlns:a16="http://schemas.microsoft.com/office/drawing/2014/main" id="{5ED04F36-75D1-48BF-B239-393A4524F886}"/>
              </a:ext>
            </a:extLst>
          </p:cNvPr>
          <p:cNvPicPr>
            <a:picLocks noChangeAspect="1"/>
          </p:cNvPicPr>
          <p:nvPr/>
        </p:nvPicPr>
        <p:blipFill>
          <a:blip r:embed="rId2"/>
          <a:stretch>
            <a:fillRect/>
          </a:stretch>
        </p:blipFill>
        <p:spPr>
          <a:xfrm>
            <a:off x="52244" y="1118937"/>
            <a:ext cx="8805228" cy="3218447"/>
          </a:xfrm>
          <a:prstGeom prst="rect">
            <a:avLst/>
          </a:prstGeom>
        </p:spPr>
      </p:pic>
      <p:sp>
        <p:nvSpPr>
          <p:cNvPr id="6" name="投影片編號版面配置區 5">
            <a:extLst>
              <a:ext uri="{FF2B5EF4-FFF2-40B4-BE49-F238E27FC236}">
                <a16:creationId xmlns:a16="http://schemas.microsoft.com/office/drawing/2014/main" id="{43223497-3F7D-4F0F-8D06-B2A42267AB3B}"/>
              </a:ext>
            </a:extLst>
          </p:cNvPr>
          <p:cNvSpPr>
            <a:spLocks noGrp="1"/>
          </p:cNvSpPr>
          <p:nvPr>
            <p:ph type="sldNum" sz="quarter" idx="10"/>
          </p:nvPr>
        </p:nvSpPr>
        <p:spPr/>
        <p:txBody>
          <a:bodyPr/>
          <a:lstStyle/>
          <a:p>
            <a:fld id="{7A97B5DE-3CB1-4C6F-ACB5-6BC122C5FF78}" type="slidenum">
              <a:rPr lang="en-US" altLang="zh-TW" smtClean="0"/>
              <a:pPr/>
              <a:t>47</a:t>
            </a:fld>
            <a:endParaRPr lang="en-US" altLang="zh-TW"/>
          </a:p>
        </p:txBody>
      </p:sp>
    </p:spTree>
    <p:extLst>
      <p:ext uri="{BB962C8B-B14F-4D97-AF65-F5344CB8AC3E}">
        <p14:creationId xmlns:p14="http://schemas.microsoft.com/office/powerpoint/2010/main" val="2415905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C347F4-F60E-0694-A334-9AF91ECFFC1B}"/>
              </a:ext>
            </a:extLst>
          </p:cNvPr>
          <p:cNvSpPr>
            <a:spLocks noGrp="1"/>
          </p:cNvSpPr>
          <p:nvPr>
            <p:ph type="title"/>
          </p:nvPr>
        </p:nvSpPr>
        <p:spPr/>
        <p:txBody>
          <a:bodyPr/>
          <a:lstStyle/>
          <a:p>
            <a:r>
              <a:rPr kumimoji="1" lang="en-US" altLang="zh-TW" dirty="0"/>
              <a:t>Job-shop Scheduling Problem (JSP)</a:t>
            </a:r>
            <a:endParaRPr kumimoji="1" lang="zh-TW" altLang="en-US" dirty="0"/>
          </a:p>
        </p:txBody>
      </p:sp>
      <p:pic>
        <p:nvPicPr>
          <p:cNvPr id="3" name="圖片 2">
            <a:extLst>
              <a:ext uri="{FF2B5EF4-FFF2-40B4-BE49-F238E27FC236}">
                <a16:creationId xmlns:a16="http://schemas.microsoft.com/office/drawing/2014/main" id="{3162FD9A-B0B0-43CD-8799-41A0BD4EF9C4}"/>
              </a:ext>
            </a:extLst>
          </p:cNvPr>
          <p:cNvPicPr>
            <a:picLocks noChangeAspect="1"/>
          </p:cNvPicPr>
          <p:nvPr/>
        </p:nvPicPr>
        <p:blipFill>
          <a:blip r:embed="rId3"/>
          <a:stretch>
            <a:fillRect/>
          </a:stretch>
        </p:blipFill>
        <p:spPr>
          <a:xfrm>
            <a:off x="104284" y="1138872"/>
            <a:ext cx="9039716" cy="3681664"/>
          </a:xfrm>
          <a:prstGeom prst="rect">
            <a:avLst/>
          </a:prstGeom>
        </p:spPr>
      </p:pic>
      <p:sp>
        <p:nvSpPr>
          <p:cNvPr id="6" name="投影片編號版面配置區 5">
            <a:extLst>
              <a:ext uri="{FF2B5EF4-FFF2-40B4-BE49-F238E27FC236}">
                <a16:creationId xmlns:a16="http://schemas.microsoft.com/office/drawing/2014/main" id="{D4A17046-89DE-40B8-887C-4998B24D0007}"/>
              </a:ext>
            </a:extLst>
          </p:cNvPr>
          <p:cNvSpPr>
            <a:spLocks noGrp="1"/>
          </p:cNvSpPr>
          <p:nvPr>
            <p:ph type="sldNum" sz="quarter" idx="10"/>
          </p:nvPr>
        </p:nvSpPr>
        <p:spPr/>
        <p:txBody>
          <a:bodyPr/>
          <a:lstStyle/>
          <a:p>
            <a:fld id="{7A97B5DE-3CB1-4C6F-ACB5-6BC122C5FF78}" type="slidenum">
              <a:rPr lang="en-US" altLang="zh-TW" smtClean="0"/>
              <a:pPr/>
              <a:t>48</a:t>
            </a:fld>
            <a:endParaRPr lang="en-US" altLang="zh-TW"/>
          </a:p>
        </p:txBody>
      </p:sp>
    </p:spTree>
    <p:extLst>
      <p:ext uri="{BB962C8B-B14F-4D97-AF65-F5344CB8AC3E}">
        <p14:creationId xmlns:p14="http://schemas.microsoft.com/office/powerpoint/2010/main" val="3401562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039E89-1403-AE84-71F6-8F049A299D13}"/>
              </a:ext>
            </a:extLst>
          </p:cNvPr>
          <p:cNvSpPr>
            <a:spLocks noGrp="1"/>
          </p:cNvSpPr>
          <p:nvPr>
            <p:ph type="title"/>
          </p:nvPr>
        </p:nvSpPr>
        <p:spPr/>
        <p:txBody>
          <a:bodyPr/>
          <a:lstStyle/>
          <a:p>
            <a:r>
              <a:rPr kumimoji="1" lang="en-US" altLang="zh-TW" dirty="0"/>
              <a:t>Overall Ranking Distribution</a:t>
            </a:r>
            <a:endParaRPr kumimoji="1" lang="zh-TW" altLang="en-US" dirty="0"/>
          </a:p>
        </p:txBody>
      </p:sp>
      <p:pic>
        <p:nvPicPr>
          <p:cNvPr id="3" name="圖片 2">
            <a:extLst>
              <a:ext uri="{FF2B5EF4-FFF2-40B4-BE49-F238E27FC236}">
                <a16:creationId xmlns:a16="http://schemas.microsoft.com/office/drawing/2014/main" id="{BB5FEC91-A9F5-4A1B-98EC-44D4A7294578}"/>
              </a:ext>
            </a:extLst>
          </p:cNvPr>
          <p:cNvPicPr>
            <a:picLocks noChangeAspect="1"/>
          </p:cNvPicPr>
          <p:nvPr/>
        </p:nvPicPr>
        <p:blipFill>
          <a:blip r:embed="rId2"/>
          <a:stretch>
            <a:fillRect/>
          </a:stretch>
        </p:blipFill>
        <p:spPr>
          <a:xfrm>
            <a:off x="738964" y="1039830"/>
            <a:ext cx="6976892" cy="4213319"/>
          </a:xfrm>
          <a:prstGeom prst="rect">
            <a:avLst/>
          </a:prstGeom>
        </p:spPr>
      </p:pic>
      <p:pic>
        <p:nvPicPr>
          <p:cNvPr id="5" name="圖片 4">
            <a:extLst>
              <a:ext uri="{FF2B5EF4-FFF2-40B4-BE49-F238E27FC236}">
                <a16:creationId xmlns:a16="http://schemas.microsoft.com/office/drawing/2014/main" id="{A769AF9A-A500-4410-A709-3CF55D88D3B7}"/>
              </a:ext>
            </a:extLst>
          </p:cNvPr>
          <p:cNvPicPr>
            <a:picLocks noChangeAspect="1"/>
          </p:cNvPicPr>
          <p:nvPr/>
        </p:nvPicPr>
        <p:blipFill>
          <a:blip r:embed="rId3"/>
          <a:stretch>
            <a:fillRect/>
          </a:stretch>
        </p:blipFill>
        <p:spPr>
          <a:xfrm>
            <a:off x="3576445" y="1606267"/>
            <a:ext cx="4322072" cy="1468184"/>
          </a:xfrm>
          <a:prstGeom prst="rect">
            <a:avLst/>
          </a:prstGeom>
        </p:spPr>
      </p:pic>
      <p:sp>
        <p:nvSpPr>
          <p:cNvPr id="7" name="投影片編號版面配置區 6">
            <a:extLst>
              <a:ext uri="{FF2B5EF4-FFF2-40B4-BE49-F238E27FC236}">
                <a16:creationId xmlns:a16="http://schemas.microsoft.com/office/drawing/2014/main" id="{4618DD9A-F3E8-491F-90C8-ECCEDF442744}"/>
              </a:ext>
            </a:extLst>
          </p:cNvPr>
          <p:cNvSpPr>
            <a:spLocks noGrp="1"/>
          </p:cNvSpPr>
          <p:nvPr>
            <p:ph type="sldNum" sz="quarter" idx="10"/>
          </p:nvPr>
        </p:nvSpPr>
        <p:spPr/>
        <p:txBody>
          <a:bodyPr/>
          <a:lstStyle/>
          <a:p>
            <a:fld id="{7A97B5DE-3CB1-4C6F-ACB5-6BC122C5FF78}" type="slidenum">
              <a:rPr lang="en-US" altLang="zh-TW" smtClean="0"/>
              <a:pPr/>
              <a:t>49</a:t>
            </a:fld>
            <a:endParaRPr lang="en-US" altLang="zh-TW"/>
          </a:p>
        </p:txBody>
      </p:sp>
    </p:spTree>
    <p:extLst>
      <p:ext uri="{BB962C8B-B14F-4D97-AF65-F5344CB8AC3E}">
        <p14:creationId xmlns:p14="http://schemas.microsoft.com/office/powerpoint/2010/main" val="979805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Simulated Annealing Pseudo Code</a:t>
            </a:r>
          </a:p>
        </p:txBody>
      </p:sp>
      <p:sp>
        <p:nvSpPr>
          <p:cNvPr id="3" name="Content Placeholder 2"/>
          <p:cNvSpPr>
            <a:spLocks noGrp="1"/>
          </p:cNvSpPr>
          <p:nvPr>
            <p:ph idx="1"/>
          </p:nvPr>
        </p:nvSpPr>
        <p:spPr>
          <a:xfrm>
            <a:off x="1485900" y="920664"/>
            <a:ext cx="6172200" cy="4016858"/>
          </a:xfrm>
        </p:spPr>
        <p:txBody>
          <a:bodyPr>
            <a:normAutofit fontScale="92500" lnSpcReduction="10000"/>
          </a:bodyPr>
          <a:lstStyle/>
          <a:p>
            <a:pPr marL="0" indent="0">
              <a:buNone/>
              <a:defRPr sz="1800">
                <a:latin typeface="Consolas"/>
              </a:defRPr>
            </a:pPr>
            <a:r>
              <a:rPr sz="1800" dirty="0" err="1"/>
              <a:t>SimulatedAnnealing</a:t>
            </a:r>
            <a:r>
              <a:rPr sz="1800" dirty="0"/>
              <a:t>(problem):</a:t>
            </a:r>
          </a:p>
          <a:p>
            <a:pPr marL="0" indent="0">
              <a:buNone/>
              <a:defRPr sz="1800">
                <a:latin typeface="Consolas"/>
              </a:defRPr>
            </a:pPr>
            <a:r>
              <a:rPr sz="1800" dirty="0"/>
              <a:t>1. current ← initial solution</a:t>
            </a:r>
          </a:p>
          <a:p>
            <a:pPr marL="0" indent="0">
              <a:buNone/>
              <a:defRPr sz="1800">
                <a:latin typeface="Consolas"/>
              </a:defRPr>
            </a:pPr>
            <a:r>
              <a:rPr sz="1800" dirty="0"/>
              <a:t>2. best ← current</a:t>
            </a:r>
          </a:p>
          <a:p>
            <a:pPr marL="0" indent="0">
              <a:buNone/>
              <a:defRPr sz="1800">
                <a:latin typeface="Consolas"/>
              </a:defRPr>
            </a:pPr>
            <a:r>
              <a:rPr sz="1800" dirty="0"/>
              <a:t>3. T ← initial temperature</a:t>
            </a:r>
          </a:p>
          <a:p>
            <a:pPr marL="0" indent="0">
              <a:buNone/>
              <a:defRPr sz="1800">
                <a:latin typeface="Consolas"/>
              </a:defRPr>
            </a:pPr>
            <a:r>
              <a:rPr sz="1800" dirty="0"/>
              <a:t>4. while T &gt; </a:t>
            </a:r>
            <a:r>
              <a:rPr sz="1800" dirty="0" err="1"/>
              <a:t>min_temperature</a:t>
            </a:r>
            <a:r>
              <a:rPr sz="1800" dirty="0"/>
              <a:t>:</a:t>
            </a:r>
          </a:p>
          <a:p>
            <a:pPr marL="0" indent="0">
              <a:buNone/>
              <a:defRPr sz="1800">
                <a:latin typeface="Consolas"/>
              </a:defRPr>
            </a:pPr>
            <a:r>
              <a:rPr sz="1800" dirty="0"/>
              <a:t>5.     neighbor ← random neighbor of current</a:t>
            </a:r>
          </a:p>
          <a:p>
            <a:pPr marL="0" indent="0">
              <a:buNone/>
              <a:defRPr sz="1800">
                <a:latin typeface="Consolas"/>
              </a:defRPr>
            </a:pPr>
            <a:r>
              <a:rPr sz="1800" dirty="0"/>
              <a:t>6.     ΔE ← cost(neighbor) - cost(current)</a:t>
            </a:r>
          </a:p>
          <a:p>
            <a:pPr marL="0" indent="0">
              <a:buNone/>
              <a:defRPr sz="1800">
                <a:latin typeface="Consolas"/>
              </a:defRPr>
            </a:pPr>
            <a:r>
              <a:rPr sz="1800" dirty="0"/>
              <a:t>7.     if ΔE &lt; 0 or random(0,1) &lt; e^(−ΔE/T)</a:t>
            </a:r>
          </a:p>
          <a:p>
            <a:pPr marL="0" indent="0">
              <a:buNone/>
              <a:defRPr sz="1800">
                <a:latin typeface="Consolas"/>
              </a:defRPr>
            </a:pPr>
            <a:r>
              <a:rPr sz="1800" dirty="0"/>
              <a:t>8.         current ← neighbor</a:t>
            </a:r>
          </a:p>
          <a:p>
            <a:pPr marL="0" indent="0">
              <a:buNone/>
              <a:defRPr sz="1800">
                <a:latin typeface="Consolas"/>
              </a:defRPr>
            </a:pPr>
            <a:r>
              <a:rPr sz="1800" dirty="0"/>
              <a:t>9.     if cost(current) &lt; cost(best):</a:t>
            </a:r>
          </a:p>
          <a:p>
            <a:pPr marL="0" indent="0">
              <a:buNone/>
              <a:defRPr sz="1800">
                <a:latin typeface="Consolas"/>
              </a:defRPr>
            </a:pPr>
            <a:r>
              <a:rPr sz="1800" dirty="0"/>
              <a:t>10.        best ← current</a:t>
            </a:r>
          </a:p>
          <a:p>
            <a:pPr marL="0" indent="0">
              <a:buNone/>
              <a:defRPr sz="1800">
                <a:latin typeface="Consolas"/>
              </a:defRPr>
            </a:pPr>
            <a:r>
              <a:rPr sz="1800" dirty="0"/>
              <a:t>11.    T ← T * alpha</a:t>
            </a:r>
            <a:r>
              <a:rPr lang="zh-TW" altLang="en-US" sz="1800" dirty="0"/>
              <a:t>  </a:t>
            </a:r>
            <a:r>
              <a:rPr lang="en-US" altLang="zh-TW" sz="1800" dirty="0"/>
              <a:t>// alpha ∈ (0, 1)</a:t>
            </a:r>
            <a:endParaRPr sz="1800" dirty="0"/>
          </a:p>
          <a:p>
            <a:pPr marL="0" indent="0">
              <a:buNone/>
              <a:defRPr sz="1800">
                <a:latin typeface="Consolas"/>
              </a:defRPr>
            </a:pPr>
            <a:r>
              <a:rPr sz="1800" dirty="0"/>
              <a:t>12. return best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0CB668-61BE-DD2A-75DE-969AB3AC5D93}"/>
              </a:ext>
            </a:extLst>
          </p:cNvPr>
          <p:cNvSpPr>
            <a:spLocks noGrp="1"/>
          </p:cNvSpPr>
          <p:nvPr>
            <p:ph type="title"/>
          </p:nvPr>
        </p:nvSpPr>
        <p:spPr/>
        <p:txBody>
          <a:bodyPr/>
          <a:lstStyle/>
          <a:p>
            <a:r>
              <a:rPr kumimoji="1" lang="en-US" altLang="zh-TW" dirty="0"/>
              <a:t>Annealer Overall Comparisons</a:t>
            </a:r>
            <a:endParaRPr kumimoji="1" lang="zh-TW" altLang="en-US" dirty="0"/>
          </a:p>
        </p:txBody>
      </p:sp>
      <p:sp>
        <p:nvSpPr>
          <p:cNvPr id="3" name="文字版面配置區 2">
            <a:extLst>
              <a:ext uri="{FF2B5EF4-FFF2-40B4-BE49-F238E27FC236}">
                <a16:creationId xmlns:a16="http://schemas.microsoft.com/office/drawing/2014/main" id="{3666D1CF-CB07-436D-33A1-DD350C061953}"/>
              </a:ext>
            </a:extLst>
          </p:cNvPr>
          <p:cNvSpPr>
            <a:spLocks noGrp="1"/>
          </p:cNvSpPr>
          <p:nvPr>
            <p:ph type="body" idx="1"/>
          </p:nvPr>
        </p:nvSpPr>
        <p:spPr/>
        <p:txBody>
          <a:bodyPr/>
          <a:lstStyle/>
          <a:p>
            <a:endParaRPr kumimoji="1" lang="zh-TW" altLang="en-US" dirty="0"/>
          </a:p>
        </p:txBody>
      </p:sp>
      <p:graphicFrame>
        <p:nvGraphicFramePr>
          <p:cNvPr id="4" name="表格 3">
            <a:extLst>
              <a:ext uri="{FF2B5EF4-FFF2-40B4-BE49-F238E27FC236}">
                <a16:creationId xmlns:a16="http://schemas.microsoft.com/office/drawing/2014/main" id="{5F10B0CD-D532-E636-84FE-A092F298374D}"/>
              </a:ext>
            </a:extLst>
          </p:cNvPr>
          <p:cNvGraphicFramePr>
            <a:graphicFrameLocks noGrp="1"/>
          </p:cNvGraphicFramePr>
          <p:nvPr/>
        </p:nvGraphicFramePr>
        <p:xfrm>
          <a:off x="393913" y="986827"/>
          <a:ext cx="8196309" cy="3500436"/>
        </p:xfrm>
        <a:graphic>
          <a:graphicData uri="http://schemas.openxmlformats.org/drawingml/2006/table">
            <a:tbl>
              <a:tblPr firstRow="1" bandRow="1">
                <a:tableStyleId>{5C22544A-7EE6-4342-B048-85BDC9FD1C3A}</a:tableStyleId>
              </a:tblPr>
              <a:tblGrid>
                <a:gridCol w="2059888">
                  <a:extLst>
                    <a:ext uri="{9D8B030D-6E8A-4147-A177-3AD203B41FA5}">
                      <a16:colId xmlns:a16="http://schemas.microsoft.com/office/drawing/2014/main" val="2691679837"/>
                    </a:ext>
                  </a:extLst>
                </a:gridCol>
                <a:gridCol w="2080523">
                  <a:extLst>
                    <a:ext uri="{9D8B030D-6E8A-4147-A177-3AD203B41FA5}">
                      <a16:colId xmlns:a16="http://schemas.microsoft.com/office/drawing/2014/main" val="1359154351"/>
                    </a:ext>
                  </a:extLst>
                </a:gridCol>
                <a:gridCol w="2072812">
                  <a:extLst>
                    <a:ext uri="{9D8B030D-6E8A-4147-A177-3AD203B41FA5}">
                      <a16:colId xmlns:a16="http://schemas.microsoft.com/office/drawing/2014/main" val="2259592279"/>
                    </a:ext>
                  </a:extLst>
                </a:gridCol>
                <a:gridCol w="1983086">
                  <a:extLst>
                    <a:ext uri="{9D8B030D-6E8A-4147-A177-3AD203B41FA5}">
                      <a16:colId xmlns:a16="http://schemas.microsoft.com/office/drawing/2014/main" val="1552979448"/>
                    </a:ext>
                  </a:extLst>
                </a:gridCol>
              </a:tblGrid>
              <a:tr h="485165">
                <a:tc>
                  <a:txBody>
                    <a:bodyPr/>
                    <a:lstStyle/>
                    <a:p>
                      <a:pPr algn="ctr"/>
                      <a:r>
                        <a:rPr lang="en-US" altLang="zh-TW" sz="1100" dirty="0">
                          <a:latin typeface="Heiti SC Medium" pitchFamily="2" charset="-128"/>
                          <a:ea typeface="Heiti SC Medium" pitchFamily="2" charset="-128"/>
                        </a:rPr>
                        <a:t>Annealers</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QA</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DA</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GPUA</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484047041"/>
                  </a:ext>
                </a:extLst>
              </a:tr>
              <a:tr h="485165">
                <a:tc>
                  <a:txBody>
                    <a:bodyPr/>
                    <a:lstStyle/>
                    <a:p>
                      <a:pPr algn="ctr"/>
                      <a:r>
                        <a:rPr lang="en-US" altLang="zh-TW" sz="1100" b="1" dirty="0">
                          <a:latin typeface="Heiti SC Medium" pitchFamily="2" charset="-128"/>
                          <a:ea typeface="Heiti SC Medium" pitchFamily="2" charset="-128"/>
                        </a:rPr>
                        <a:t>Device</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D-Wave Advantage</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Fujitsu DAU</a:t>
                      </a:r>
                      <a:r>
                        <a:rPr lang="zh-TW" altLang="en-US" sz="1100" dirty="0">
                          <a:latin typeface="Heiti SC Medium" pitchFamily="2" charset="-128"/>
                          <a:ea typeface="Heiti SC Medium" pitchFamily="2" charset="-128"/>
                        </a:rPr>
                        <a:t> </a:t>
                      </a:r>
                      <a:r>
                        <a:rPr lang="en-US" altLang="zh-TW" sz="1100" dirty="0">
                          <a:latin typeface="Heiti SC Medium" pitchFamily="2" charset="-128"/>
                          <a:ea typeface="Heiti SC Medium" pitchFamily="2" charset="-128"/>
                        </a:rPr>
                        <a:t>3</a:t>
                      </a:r>
                    </a:p>
                  </a:txBody>
                  <a:tcPr marL="68580" marR="68580" marT="34290" marB="34290" anchor="ctr"/>
                </a:tc>
                <a:tc>
                  <a:txBody>
                    <a:bodyPr/>
                    <a:lstStyle/>
                    <a:p>
                      <a:pPr algn="ctr"/>
                      <a:r>
                        <a:rPr lang="en-US" altLang="zh-TW" sz="1100" dirty="0">
                          <a:latin typeface="Heiti SC Medium" pitchFamily="2" charset="-128"/>
                          <a:ea typeface="Heiti SC Medium" pitchFamily="2" charset="-128"/>
                        </a:rPr>
                        <a:t>Compal Quantix</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1726631839"/>
                  </a:ext>
                </a:extLst>
              </a:tr>
              <a:tr h="485165">
                <a:tc>
                  <a:txBody>
                    <a:bodyPr/>
                    <a:lstStyle/>
                    <a:p>
                      <a:pPr algn="ctr"/>
                      <a:r>
                        <a:rPr lang="en-US" altLang="zh-TW" sz="1100" b="1" dirty="0">
                          <a:latin typeface="Heiti SC Medium" pitchFamily="2" charset="-128"/>
                          <a:ea typeface="Heiti SC Medium" pitchFamily="2" charset="-128"/>
                        </a:rPr>
                        <a:t>Release Year</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2020 </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2021</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2023</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3450531580"/>
                  </a:ext>
                </a:extLst>
              </a:tr>
              <a:tr h="485165">
                <a:tc>
                  <a:txBody>
                    <a:bodyPr/>
                    <a:lstStyle/>
                    <a:p>
                      <a:pPr algn="ctr"/>
                      <a:r>
                        <a:rPr lang="en-US" altLang="zh-TW" sz="1100" b="1" dirty="0">
                          <a:latin typeface="Heiti SC Medium" pitchFamily="2" charset="-128"/>
                          <a:ea typeface="Heiti SC Medium" pitchFamily="2" charset="-128"/>
                        </a:rPr>
                        <a:t>Technology</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Quantum Annealing </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ASIC  Digital Annealing</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GPU-based Annealing</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4056736559"/>
                  </a:ext>
                </a:extLst>
              </a:tr>
              <a:tr h="485165">
                <a:tc>
                  <a:txBody>
                    <a:bodyPr/>
                    <a:lstStyle/>
                    <a:p>
                      <a:pPr algn="ctr"/>
                      <a:r>
                        <a:rPr lang="en-US" altLang="zh-TW" sz="1100" b="1" dirty="0">
                          <a:latin typeface="Heiti SC Medium" pitchFamily="2" charset="-128"/>
                          <a:ea typeface="Heiti SC Medium" pitchFamily="2" charset="-128"/>
                        </a:rPr>
                        <a:t>No. of Qubits</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5,640</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100,000</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~60,000</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450605330"/>
                  </a:ext>
                </a:extLst>
              </a:tr>
              <a:tr h="589446">
                <a:tc>
                  <a:txBody>
                    <a:bodyPr/>
                    <a:lstStyle/>
                    <a:p>
                      <a:pPr algn="ctr"/>
                      <a:r>
                        <a:rPr lang="en-US" altLang="zh-TW" sz="1100" b="1" dirty="0">
                          <a:latin typeface="Heiti SC Medium" pitchFamily="2" charset="-128"/>
                          <a:ea typeface="Heiti SC Medium" pitchFamily="2" charset="-128"/>
                        </a:rPr>
                        <a:t>Connectivity</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At most 15 ways</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Fully-connected</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Fully-connected</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2862541713"/>
                  </a:ext>
                </a:extLst>
              </a:tr>
              <a:tr h="485165">
                <a:tc>
                  <a:txBody>
                    <a:bodyPr/>
                    <a:lstStyle/>
                    <a:p>
                      <a:pPr algn="ctr"/>
                      <a:r>
                        <a:rPr lang="en-US" altLang="zh-TW" sz="1100" b="1" dirty="0">
                          <a:latin typeface="Heiti SC Medium" pitchFamily="2" charset="-128"/>
                          <a:ea typeface="Heiti SC Medium" pitchFamily="2" charset="-128"/>
                        </a:rPr>
                        <a:t>Performance</a:t>
                      </a:r>
                    </a:p>
                    <a:p>
                      <a:pPr algn="ctr"/>
                      <a:r>
                        <a:rPr lang="en-US" altLang="zh-TW" sz="1100" b="1" dirty="0">
                          <a:latin typeface="Heiti SC Medium" pitchFamily="2" charset="-128"/>
                          <a:ea typeface="Heiti SC Medium" pitchFamily="2" charset="-128"/>
                        </a:rPr>
                        <a:t>(First Place Ranking)</a:t>
                      </a:r>
                      <a:endParaRPr lang="zh-TW" altLang="en-US" sz="1100" b="1"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3</a:t>
                      </a:r>
                    </a:p>
                  </a:txBody>
                  <a:tcPr marL="68580" marR="68580" marT="34290" marB="34290" anchor="ctr"/>
                </a:tc>
                <a:tc>
                  <a:txBody>
                    <a:bodyPr/>
                    <a:lstStyle/>
                    <a:p>
                      <a:pPr algn="ctr"/>
                      <a:r>
                        <a:rPr lang="en-US" altLang="zh-TW" sz="1100" dirty="0">
                          <a:latin typeface="Heiti SC Medium" pitchFamily="2" charset="-128"/>
                          <a:ea typeface="Heiti SC Medium" pitchFamily="2" charset="-128"/>
                        </a:rPr>
                        <a:t>1</a:t>
                      </a:r>
                      <a:endParaRPr lang="zh-TW" altLang="en-US" sz="1100" dirty="0">
                        <a:latin typeface="Heiti SC Medium" pitchFamily="2" charset="-128"/>
                        <a:ea typeface="Heiti SC Medium" pitchFamily="2" charset="-128"/>
                      </a:endParaRPr>
                    </a:p>
                  </a:txBody>
                  <a:tcPr marL="68580" marR="68580" marT="34290" marB="34290" anchor="ctr"/>
                </a:tc>
                <a:tc>
                  <a:txBody>
                    <a:bodyPr/>
                    <a:lstStyle/>
                    <a:p>
                      <a:pPr algn="ctr"/>
                      <a:r>
                        <a:rPr lang="en-US" altLang="zh-TW" sz="1100" dirty="0">
                          <a:latin typeface="Heiti SC Medium" pitchFamily="2" charset="-128"/>
                          <a:ea typeface="Heiti SC Medium" pitchFamily="2" charset="-128"/>
                        </a:rPr>
                        <a:t>2</a:t>
                      </a:r>
                      <a:endParaRPr lang="zh-TW" altLang="en-US" sz="1100" dirty="0">
                        <a:latin typeface="Heiti SC Medium" pitchFamily="2" charset="-128"/>
                        <a:ea typeface="Heiti SC Medium" pitchFamily="2" charset="-128"/>
                      </a:endParaRPr>
                    </a:p>
                  </a:txBody>
                  <a:tcPr marL="68580" marR="68580" marT="34290" marB="34290" anchor="ctr"/>
                </a:tc>
                <a:extLst>
                  <a:ext uri="{0D108BD9-81ED-4DB2-BD59-A6C34878D82A}">
                    <a16:rowId xmlns:a16="http://schemas.microsoft.com/office/drawing/2014/main" val="983940587"/>
                  </a:ext>
                </a:extLst>
              </a:tr>
            </a:tbl>
          </a:graphicData>
        </a:graphic>
      </p:graphicFrame>
      <p:sp>
        <p:nvSpPr>
          <p:cNvPr id="8" name="投影片編號版面配置區 7">
            <a:extLst>
              <a:ext uri="{FF2B5EF4-FFF2-40B4-BE49-F238E27FC236}">
                <a16:creationId xmlns:a16="http://schemas.microsoft.com/office/drawing/2014/main" id="{E4A5EEF5-FB79-4A04-A269-50886B04D844}"/>
              </a:ext>
            </a:extLst>
          </p:cNvPr>
          <p:cNvSpPr>
            <a:spLocks noGrp="1"/>
          </p:cNvSpPr>
          <p:nvPr>
            <p:ph type="sldNum" sz="quarter" idx="10"/>
          </p:nvPr>
        </p:nvSpPr>
        <p:spPr/>
        <p:txBody>
          <a:bodyPr/>
          <a:lstStyle/>
          <a:p>
            <a:fld id="{7A97B5DE-3CB1-4C6F-ACB5-6BC122C5FF78}" type="slidenum">
              <a:rPr lang="en-US" altLang="zh-TW" smtClean="0"/>
              <a:pPr/>
              <a:t>50</a:t>
            </a:fld>
            <a:endParaRPr lang="en-US" altLang="zh-TW"/>
          </a:p>
        </p:txBody>
      </p:sp>
    </p:spTree>
    <p:extLst>
      <p:ext uri="{BB962C8B-B14F-4D97-AF65-F5344CB8AC3E}">
        <p14:creationId xmlns:p14="http://schemas.microsoft.com/office/powerpoint/2010/main" val="305626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CC72C9-262A-476C-B89F-C6028F491572}"/>
              </a:ext>
            </a:extLst>
          </p:cNvPr>
          <p:cNvSpPr>
            <a:spLocks noGrp="1"/>
          </p:cNvSpPr>
          <p:nvPr>
            <p:ph type="title"/>
          </p:nvPr>
        </p:nvSpPr>
        <p:spPr>
          <a:xfrm>
            <a:off x="457200" y="342900"/>
            <a:ext cx="8442960" cy="1028700"/>
          </a:xfrm>
        </p:spPr>
        <p:txBody>
          <a:bodyPr/>
          <a:lstStyle/>
          <a:p>
            <a:r>
              <a:rPr lang="en-US" altLang="zh-TW" dirty="0"/>
              <a:t>Our Publications about Quantum Annealing Algorithms</a:t>
            </a:r>
            <a:endParaRPr lang="zh-TW" altLang="en-US" dirty="0"/>
          </a:p>
        </p:txBody>
      </p:sp>
      <p:sp>
        <p:nvSpPr>
          <p:cNvPr id="4" name="Google Shape;265;p31">
            <a:extLst>
              <a:ext uri="{FF2B5EF4-FFF2-40B4-BE49-F238E27FC236}">
                <a16:creationId xmlns:a16="http://schemas.microsoft.com/office/drawing/2014/main" id="{8B91F096-2B83-497B-A27D-FC957EF3615C}"/>
              </a:ext>
            </a:extLst>
          </p:cNvPr>
          <p:cNvSpPr txBox="1">
            <a:spLocks/>
          </p:cNvSpPr>
          <p:nvPr/>
        </p:nvSpPr>
        <p:spPr>
          <a:xfrm>
            <a:off x="187693" y="1526513"/>
            <a:ext cx="8442960" cy="322326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buFont typeface="Wingdings" panose="05000000000000000000" pitchFamily="2" charset="2"/>
              <a:buChar char="p"/>
            </a:pPr>
            <a:r>
              <a:rPr lang="en-US" altLang="zh-TW" dirty="0"/>
              <a:t>Jehn-Ruey Jiang, and Chun-Wei Chu, "Solving NP-hard Problems with Quantum Annealing," in Proc. of the IEEE 4th Eurasia Conference on IOT, Communication and Engineering (IEEE </a:t>
            </a:r>
            <a:r>
              <a:rPr lang="en-US" altLang="zh-TW" dirty="0" err="1"/>
              <a:t>ECICE</a:t>
            </a:r>
            <a:r>
              <a:rPr lang="en-US" altLang="zh-TW" dirty="0"/>
              <a:t> 2022), Oct. 2022. (Best Paper Award)</a:t>
            </a:r>
          </a:p>
          <a:p>
            <a:pPr marL="285750" indent="-285750" algn="just">
              <a:buFont typeface="Wingdings" panose="05000000000000000000" pitchFamily="2" charset="2"/>
              <a:buChar char="p"/>
            </a:pPr>
            <a:r>
              <a:rPr lang="en-US" altLang="zh-TW" b="1" dirty="0"/>
              <a:t>Jehn-Ruey Jiang, and Chun-Wei Chu, "Classifying and Benchmarking Quantum Annealing Algorithms Based on Quadratic Unconstrained Binary Optimization for Solving NP-hard Problems," IEEE Access, vol. 11, pp. 104165-104178, 2023 (DOI: 10.1109/ACCESS.2023.3318206).</a:t>
            </a:r>
          </a:p>
          <a:p>
            <a:pPr marL="285750" indent="-285750" algn="just">
              <a:buFont typeface="Wingdings" panose="05000000000000000000" pitchFamily="2" charset="2"/>
              <a:buChar char="p"/>
            </a:pPr>
            <a:r>
              <a:rPr lang="en-US" altLang="zh-TW" b="1" dirty="0"/>
              <a:t>Jehn-Ruey Jiang, Yu-Chen Shu, and </a:t>
            </a:r>
            <a:r>
              <a:rPr lang="en-US" altLang="zh-TW" b="1" dirty="0" err="1"/>
              <a:t>Qiao</a:t>
            </a:r>
            <a:r>
              <a:rPr lang="en-US" altLang="zh-TW" b="1" dirty="0"/>
              <a:t>-Yi Lin, "Benchmarks and Recommendations for Quantum, Digital, and GPU Annealers in Combinatorial Optimization," IEEE Access, vol. 12, pp. 125014-125031, 2024. (DOI: 10.1109/ACCESS.2024.3455436)</a:t>
            </a:r>
          </a:p>
          <a:p>
            <a:pPr marL="285750" indent="-285750" algn="just">
              <a:buFont typeface="Wingdings" panose="05000000000000000000" pitchFamily="2" charset="2"/>
              <a:buChar char="p"/>
            </a:pPr>
            <a:r>
              <a:rPr lang="en-US" altLang="zh-TW" dirty="0" err="1"/>
              <a:t>QiaoYi</a:t>
            </a:r>
            <a:r>
              <a:rPr lang="en-US" altLang="zh-TW" dirty="0"/>
              <a:t> Lin, Yu-Chen Shu, and Jehn-Ruey Jiang, "Performance Enhancement for Quantum Annealing Solving QUBO with One-Way-One-Hot Constraint," resented at </a:t>
            </a:r>
            <a:r>
              <a:rPr lang="en-US" altLang="zh-TW" i="1" dirty="0"/>
              <a:t>the 5th International Congress on Natural Sciences with Sisterhood Universities (</a:t>
            </a:r>
            <a:r>
              <a:rPr lang="en-US" altLang="zh-TW" b="1" i="1" dirty="0"/>
              <a:t>ICNS2024</a:t>
            </a:r>
            <a:r>
              <a:rPr lang="en-US" altLang="zh-TW" i="1" dirty="0"/>
              <a:t>)</a:t>
            </a:r>
            <a:r>
              <a:rPr lang="en-US" altLang="zh-TW" dirty="0"/>
              <a:t>, 2024.</a:t>
            </a:r>
          </a:p>
          <a:p>
            <a:pPr marL="285750" indent="-285750" algn="just">
              <a:buFont typeface="Wingdings" panose="05000000000000000000" pitchFamily="2" charset="2"/>
              <a:buChar char="p"/>
            </a:pPr>
            <a:r>
              <a:rPr lang="en-US" altLang="zh-TW" dirty="0" err="1"/>
              <a:t>Kuan</a:t>
            </a:r>
            <a:r>
              <a:rPr lang="en-US" altLang="zh-TW" dirty="0"/>
              <a:t>-Chen Chou, and Jehn-Ruey Jiang, "Disturbance Insertion for Improving Quantum and GPU Annealer Performance," presented at 2024 International Computer Symposium (ICS 2024), 2024.</a:t>
            </a:r>
          </a:p>
          <a:p>
            <a:pPr marL="285750" indent="-285750" algn="just">
              <a:buFont typeface="Wingdings" panose="05000000000000000000" pitchFamily="2" charset="2"/>
              <a:buChar char="p"/>
            </a:pPr>
            <a:endParaRPr lang="en-US" altLang="zh-TW" dirty="0"/>
          </a:p>
        </p:txBody>
      </p:sp>
      <p:sp>
        <p:nvSpPr>
          <p:cNvPr id="6" name="投影片編號版面配置區 5">
            <a:extLst>
              <a:ext uri="{FF2B5EF4-FFF2-40B4-BE49-F238E27FC236}">
                <a16:creationId xmlns:a16="http://schemas.microsoft.com/office/drawing/2014/main" id="{5F4476F6-E9D0-496E-AF20-1A38D33424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51</a:t>
            </a:fld>
            <a:endParaRPr lang="zh-TW" altLang="en-US"/>
          </a:p>
        </p:txBody>
      </p:sp>
    </p:spTree>
    <p:extLst>
      <p:ext uri="{BB962C8B-B14F-4D97-AF65-F5344CB8AC3E}">
        <p14:creationId xmlns:p14="http://schemas.microsoft.com/office/powerpoint/2010/main" val="1992819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10b70956f60_16_7"/>
          <p:cNvSpPr txBox="1">
            <a:spLocks noGrp="1"/>
          </p:cNvSpPr>
          <p:nvPr>
            <p:ph type="title"/>
          </p:nvPr>
        </p:nvSpPr>
        <p:spPr>
          <a:xfrm>
            <a:off x="4584333" y="1497067"/>
            <a:ext cx="3599784" cy="2533040"/>
          </a:xfrm>
          <a:prstGeom prst="rect">
            <a:avLst/>
          </a:prstGeom>
        </p:spPr>
        <p:txBody>
          <a:bodyPr spcFirstLastPara="1" wrap="square" lIns="68575" tIns="34275" rIns="68575" bIns="34275" anchor="ctr" anchorCtr="0">
            <a:noAutofit/>
          </a:bodyPr>
          <a:lstStyle/>
          <a:p>
            <a:pPr algn="ctr"/>
            <a:br>
              <a:rPr lang="en-US" altLang="zh-TW" sz="10000" dirty="0"/>
            </a:br>
            <a:r>
              <a:rPr lang="en-US" altLang="zh-TW" sz="10000" dirty="0"/>
              <a:t>Q&amp;A</a:t>
            </a:r>
            <a:br>
              <a:rPr lang="en-US" altLang="zh-TW" sz="10000" dirty="0"/>
            </a:br>
            <a:endParaRPr sz="10000" dirty="0"/>
          </a:p>
        </p:txBody>
      </p:sp>
      <p:pic>
        <p:nvPicPr>
          <p:cNvPr id="1026" name="Picture 2" descr="My Photo">
            <a:extLst>
              <a:ext uri="{FF2B5EF4-FFF2-40B4-BE49-F238E27FC236}">
                <a16:creationId xmlns:a16="http://schemas.microsoft.com/office/drawing/2014/main" id="{3B5FDCA5-8176-4285-B813-228E3DAD5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8" y="546784"/>
            <a:ext cx="3878959" cy="348332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93;g10b70956f60_16_7">
            <a:extLst>
              <a:ext uri="{FF2B5EF4-FFF2-40B4-BE49-F238E27FC236}">
                <a16:creationId xmlns:a16="http://schemas.microsoft.com/office/drawing/2014/main" id="{7A8FCB28-0E22-43A5-9DA4-CEA6F37B8869}"/>
              </a:ext>
            </a:extLst>
          </p:cNvPr>
          <p:cNvSpPr txBox="1">
            <a:spLocks/>
          </p:cNvSpPr>
          <p:nvPr/>
        </p:nvSpPr>
        <p:spPr>
          <a:xfrm>
            <a:off x="53514" y="3838271"/>
            <a:ext cx="8143303" cy="1443157"/>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000" b="1" dirty="0"/>
              <a:t>Jehn-Ruey Jiang (</a:t>
            </a:r>
            <a:r>
              <a:rPr lang="zh-TW" altLang="en-US" sz="2000" b="1" dirty="0"/>
              <a:t>江振瑞） </a:t>
            </a:r>
            <a:endParaRPr lang="en-US" altLang="zh-TW" sz="2000" b="1" dirty="0"/>
          </a:p>
          <a:p>
            <a:r>
              <a:rPr lang="en-US" altLang="zh-TW" sz="2000" b="1" dirty="0"/>
              <a:t>Email: jrjiang@g.ncu.edu.tw</a:t>
            </a:r>
          </a:p>
          <a:p>
            <a:r>
              <a:rPr lang="en-US" sz="2000" b="1" dirty="0"/>
              <a:t>Web:   https://staff.csie.ncu.edu.tw/jrjiang/</a:t>
            </a:r>
            <a:endParaRPr lang="en-US" sz="1600" dirty="0"/>
          </a:p>
        </p:txBody>
      </p:sp>
      <p:sp>
        <p:nvSpPr>
          <p:cNvPr id="4" name="投影片編號版面配置區 3">
            <a:extLst>
              <a:ext uri="{FF2B5EF4-FFF2-40B4-BE49-F238E27FC236}">
                <a16:creationId xmlns:a16="http://schemas.microsoft.com/office/drawing/2014/main" id="{28E273ED-ED68-44D0-92CF-0B0BE5B686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52</a:t>
            </a:fld>
            <a:endParaRPr lang="zh-TW" altLang="en-US"/>
          </a:p>
        </p:txBody>
      </p:sp>
    </p:spTree>
    <p:extLst>
      <p:ext uri="{BB962C8B-B14F-4D97-AF65-F5344CB8AC3E}">
        <p14:creationId xmlns:p14="http://schemas.microsoft.com/office/powerpoint/2010/main" val="397153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Digital Annealer Pseudo Code</a:t>
            </a:r>
          </a:p>
        </p:txBody>
      </p:sp>
      <p:sp>
        <p:nvSpPr>
          <p:cNvPr id="3" name="Content Placeholder 2"/>
          <p:cNvSpPr>
            <a:spLocks noGrp="1"/>
          </p:cNvSpPr>
          <p:nvPr>
            <p:ph idx="1"/>
          </p:nvPr>
        </p:nvSpPr>
        <p:spPr>
          <a:xfrm>
            <a:off x="1485900" y="930058"/>
            <a:ext cx="6383578" cy="4213442"/>
          </a:xfrm>
        </p:spPr>
        <p:txBody>
          <a:bodyPr>
            <a:noAutofit/>
          </a:bodyPr>
          <a:lstStyle/>
          <a:p>
            <a:pPr marL="0" indent="0">
              <a:buNone/>
              <a:defRPr sz="1800">
                <a:latin typeface="Consolas"/>
              </a:defRPr>
            </a:pPr>
            <a:r>
              <a:rPr sz="1500" dirty="0" err="1"/>
              <a:t>DigitalAnnealer</a:t>
            </a:r>
            <a:r>
              <a:rPr sz="1500" dirty="0"/>
              <a:t>(problem):</a:t>
            </a:r>
          </a:p>
          <a:p>
            <a:pPr marL="0" indent="0">
              <a:buNone/>
              <a:defRPr sz="1800">
                <a:latin typeface="Consolas"/>
              </a:defRPr>
            </a:pPr>
            <a:r>
              <a:rPr sz="1500" dirty="0"/>
              <a:t>1. current ← initial solution</a:t>
            </a:r>
          </a:p>
          <a:p>
            <a:pPr marL="0" indent="0">
              <a:buNone/>
              <a:defRPr sz="1800">
                <a:latin typeface="Consolas"/>
              </a:defRPr>
            </a:pPr>
            <a:r>
              <a:rPr sz="1500" dirty="0"/>
              <a:t>2. best ← current</a:t>
            </a:r>
          </a:p>
          <a:p>
            <a:pPr marL="0" indent="0">
              <a:buNone/>
              <a:defRPr sz="1800">
                <a:latin typeface="Consolas"/>
              </a:defRPr>
            </a:pPr>
            <a:r>
              <a:rPr sz="1500" dirty="0"/>
              <a:t>3. T ← initial temperature</a:t>
            </a:r>
          </a:p>
          <a:p>
            <a:pPr marL="0" indent="0">
              <a:buNone/>
              <a:defRPr sz="1800" b="1">
                <a:latin typeface="Consolas"/>
              </a:defRPr>
            </a:pPr>
            <a:r>
              <a:rPr sz="1500" dirty="0"/>
              <a:t>4. while T &gt; </a:t>
            </a:r>
            <a:r>
              <a:rPr sz="1500" dirty="0" err="1"/>
              <a:t>min_temperature</a:t>
            </a:r>
            <a:r>
              <a:rPr sz="1500" dirty="0"/>
              <a:t>:</a:t>
            </a:r>
          </a:p>
          <a:p>
            <a:pPr marL="0" indent="0">
              <a:buNone/>
              <a:defRPr sz="1800">
                <a:latin typeface="Consolas"/>
              </a:defRPr>
            </a:pPr>
            <a:r>
              <a:rPr sz="1500" dirty="0"/>
              <a:t>5.     neighbors ← many random neighbors</a:t>
            </a:r>
          </a:p>
          <a:p>
            <a:pPr marL="0" indent="0">
              <a:buNone/>
              <a:defRPr sz="1800">
                <a:latin typeface="Consolas"/>
              </a:defRPr>
            </a:pPr>
            <a:r>
              <a:rPr sz="1500" dirty="0"/>
              <a:t>6.     </a:t>
            </a:r>
            <a:r>
              <a:rPr lang="en-US" sz="1500" dirty="0"/>
              <a:t>Do in parallel on ASIC chip</a:t>
            </a:r>
          </a:p>
          <a:p>
            <a:pPr marL="0" indent="0">
              <a:buNone/>
              <a:defRPr sz="1800">
                <a:latin typeface="Consolas"/>
              </a:defRPr>
            </a:pPr>
            <a:r>
              <a:rPr lang="en-US" altLang="zh-TW" sz="1500" dirty="0"/>
              <a:t>7.        </a:t>
            </a:r>
            <a:r>
              <a:rPr sz="1500" dirty="0"/>
              <a:t>neighbor ← select one from neighbors</a:t>
            </a:r>
          </a:p>
          <a:p>
            <a:pPr marL="0" indent="0">
              <a:buNone/>
              <a:defRPr sz="1800">
                <a:latin typeface="Consolas"/>
              </a:defRPr>
            </a:pPr>
            <a:r>
              <a:rPr sz="1500" dirty="0"/>
              <a:t>7.     </a:t>
            </a:r>
            <a:r>
              <a:rPr lang="en-US" altLang="zh-TW" sz="1500" dirty="0"/>
              <a:t>   </a:t>
            </a:r>
            <a:r>
              <a:rPr sz="1500" dirty="0"/>
              <a:t>ΔE ← cost(neighbor) - cost(current)</a:t>
            </a:r>
          </a:p>
          <a:p>
            <a:pPr marL="0" indent="0">
              <a:buNone/>
              <a:defRPr sz="1800">
                <a:latin typeface="Consolas"/>
              </a:defRPr>
            </a:pPr>
            <a:r>
              <a:rPr sz="1500" dirty="0"/>
              <a:t>8.     </a:t>
            </a:r>
            <a:r>
              <a:rPr lang="en-US" altLang="zh-TW" sz="1500" dirty="0"/>
              <a:t>   </a:t>
            </a:r>
            <a:r>
              <a:rPr sz="1500" dirty="0"/>
              <a:t>if ΔE &lt; 0 or random(0,1) &lt; e^(−ΔE/T)</a:t>
            </a:r>
          </a:p>
          <a:p>
            <a:pPr marL="0" indent="0">
              <a:buNone/>
              <a:defRPr sz="1800">
                <a:latin typeface="Consolas"/>
              </a:defRPr>
            </a:pPr>
            <a:r>
              <a:rPr sz="1500" dirty="0"/>
              <a:t>9.         </a:t>
            </a:r>
            <a:r>
              <a:rPr lang="en-US" altLang="zh-TW" sz="1500" dirty="0"/>
              <a:t>   </a:t>
            </a:r>
            <a:r>
              <a:rPr sz="1500" dirty="0"/>
              <a:t>current ← neighbor</a:t>
            </a:r>
          </a:p>
          <a:p>
            <a:pPr marL="0" indent="0">
              <a:buNone/>
              <a:defRPr sz="1800">
                <a:latin typeface="Consolas"/>
              </a:defRPr>
            </a:pPr>
            <a:r>
              <a:rPr sz="1500" dirty="0"/>
              <a:t>10.    </a:t>
            </a:r>
            <a:r>
              <a:rPr lang="en-US" altLang="zh-TW" sz="1500" dirty="0"/>
              <a:t>   </a:t>
            </a:r>
            <a:r>
              <a:rPr sz="1500" dirty="0"/>
              <a:t>if cost(current) &lt; cost(best):</a:t>
            </a:r>
          </a:p>
          <a:p>
            <a:pPr marL="0" indent="0">
              <a:buNone/>
              <a:defRPr sz="1800">
                <a:latin typeface="Consolas"/>
              </a:defRPr>
            </a:pPr>
            <a:r>
              <a:rPr sz="1500" dirty="0"/>
              <a:t>11.        </a:t>
            </a:r>
            <a:r>
              <a:rPr lang="en-US" altLang="zh-TW" sz="1500" dirty="0"/>
              <a:t>   </a:t>
            </a:r>
            <a:r>
              <a:rPr sz="1500" dirty="0"/>
              <a:t>best ← current</a:t>
            </a:r>
          </a:p>
          <a:p>
            <a:pPr marL="0" indent="0">
              <a:buNone/>
              <a:defRPr sz="1800">
                <a:latin typeface="Consolas"/>
              </a:defRPr>
            </a:pPr>
            <a:r>
              <a:rPr sz="1500" dirty="0"/>
              <a:t>12.    T ← T * alpha</a:t>
            </a:r>
          </a:p>
          <a:p>
            <a:pPr marL="0" indent="0">
              <a:buNone/>
              <a:defRPr sz="1800">
                <a:latin typeface="Consolas"/>
              </a:defRPr>
            </a:pPr>
            <a:r>
              <a:rPr sz="1500" dirty="0"/>
              <a:t>13. return best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GPU</a:t>
            </a:r>
            <a:r>
              <a:rPr dirty="0"/>
              <a:t> Annealer Pseudo Code</a:t>
            </a:r>
          </a:p>
        </p:txBody>
      </p:sp>
      <p:sp>
        <p:nvSpPr>
          <p:cNvPr id="3" name="Content Placeholder 2"/>
          <p:cNvSpPr>
            <a:spLocks noGrp="1"/>
          </p:cNvSpPr>
          <p:nvPr>
            <p:ph idx="1"/>
          </p:nvPr>
        </p:nvSpPr>
        <p:spPr>
          <a:xfrm>
            <a:off x="1485900" y="930058"/>
            <a:ext cx="6383578" cy="4213442"/>
          </a:xfrm>
        </p:spPr>
        <p:txBody>
          <a:bodyPr>
            <a:noAutofit/>
          </a:bodyPr>
          <a:lstStyle/>
          <a:p>
            <a:pPr marL="0" indent="0">
              <a:buNone/>
              <a:defRPr sz="1800">
                <a:latin typeface="Consolas"/>
              </a:defRPr>
            </a:pPr>
            <a:r>
              <a:rPr sz="1500" dirty="0" err="1"/>
              <a:t>DigitalAnnealer</a:t>
            </a:r>
            <a:r>
              <a:rPr sz="1500" dirty="0"/>
              <a:t>(problem):</a:t>
            </a:r>
          </a:p>
          <a:p>
            <a:pPr marL="0" indent="0">
              <a:buNone/>
              <a:defRPr sz="1800">
                <a:latin typeface="Consolas"/>
              </a:defRPr>
            </a:pPr>
            <a:r>
              <a:rPr sz="1500" dirty="0"/>
              <a:t>1. current ← initial solution</a:t>
            </a:r>
          </a:p>
          <a:p>
            <a:pPr marL="0" indent="0">
              <a:buNone/>
              <a:defRPr sz="1800">
                <a:latin typeface="Consolas"/>
              </a:defRPr>
            </a:pPr>
            <a:r>
              <a:rPr sz="1500" dirty="0"/>
              <a:t>2. best ← current</a:t>
            </a:r>
          </a:p>
          <a:p>
            <a:pPr marL="0" indent="0">
              <a:buNone/>
              <a:defRPr sz="1800">
                <a:latin typeface="Consolas"/>
              </a:defRPr>
            </a:pPr>
            <a:r>
              <a:rPr sz="1500" dirty="0"/>
              <a:t>3. T ← initial temperature</a:t>
            </a:r>
          </a:p>
          <a:p>
            <a:pPr marL="0" indent="0">
              <a:buNone/>
              <a:defRPr sz="1800" b="1">
                <a:latin typeface="Consolas"/>
              </a:defRPr>
            </a:pPr>
            <a:r>
              <a:rPr sz="1500" dirty="0"/>
              <a:t>4. while T &gt; </a:t>
            </a:r>
            <a:r>
              <a:rPr sz="1500" dirty="0" err="1"/>
              <a:t>min_temperature</a:t>
            </a:r>
            <a:r>
              <a:rPr sz="1500" dirty="0"/>
              <a:t>:</a:t>
            </a:r>
          </a:p>
          <a:p>
            <a:pPr marL="0" indent="0">
              <a:buNone/>
              <a:defRPr sz="1800">
                <a:latin typeface="Consolas"/>
              </a:defRPr>
            </a:pPr>
            <a:r>
              <a:rPr sz="1500" dirty="0"/>
              <a:t>5.     neighbors ← many random neighbors</a:t>
            </a:r>
          </a:p>
          <a:p>
            <a:pPr marL="0" indent="0">
              <a:buNone/>
              <a:defRPr sz="1800">
                <a:latin typeface="Consolas"/>
              </a:defRPr>
            </a:pPr>
            <a:r>
              <a:rPr sz="1500" dirty="0"/>
              <a:t>6.     </a:t>
            </a:r>
            <a:r>
              <a:rPr lang="en-US" sz="1500" dirty="0"/>
              <a:t>Do in parallel on GPU cores</a:t>
            </a:r>
          </a:p>
          <a:p>
            <a:pPr marL="0" indent="0">
              <a:buNone/>
              <a:defRPr sz="1800">
                <a:latin typeface="Consolas"/>
              </a:defRPr>
            </a:pPr>
            <a:r>
              <a:rPr lang="en-US" altLang="zh-TW" sz="1500" dirty="0"/>
              <a:t>7.        </a:t>
            </a:r>
            <a:r>
              <a:rPr sz="1500" dirty="0"/>
              <a:t>neighbor ← select one from neighbors</a:t>
            </a:r>
          </a:p>
          <a:p>
            <a:pPr marL="0" indent="0">
              <a:buNone/>
              <a:defRPr sz="1800">
                <a:latin typeface="Consolas"/>
              </a:defRPr>
            </a:pPr>
            <a:r>
              <a:rPr sz="1500" dirty="0"/>
              <a:t>7.     </a:t>
            </a:r>
            <a:r>
              <a:rPr lang="en-US" altLang="zh-TW" sz="1500" dirty="0"/>
              <a:t>   </a:t>
            </a:r>
            <a:r>
              <a:rPr sz="1500" dirty="0"/>
              <a:t>ΔE ← cost(neighbor) - cost(current)</a:t>
            </a:r>
          </a:p>
          <a:p>
            <a:pPr marL="0" indent="0">
              <a:buNone/>
              <a:defRPr sz="1800">
                <a:latin typeface="Consolas"/>
              </a:defRPr>
            </a:pPr>
            <a:r>
              <a:rPr sz="1500" dirty="0"/>
              <a:t>8.     </a:t>
            </a:r>
            <a:r>
              <a:rPr lang="en-US" altLang="zh-TW" sz="1500" dirty="0"/>
              <a:t>   </a:t>
            </a:r>
            <a:r>
              <a:rPr sz="1500" dirty="0"/>
              <a:t>if ΔE &lt; 0 or random(0,1) &lt; e^(−ΔE/T)</a:t>
            </a:r>
          </a:p>
          <a:p>
            <a:pPr marL="0" indent="0">
              <a:buNone/>
              <a:defRPr sz="1800">
                <a:latin typeface="Consolas"/>
              </a:defRPr>
            </a:pPr>
            <a:r>
              <a:rPr sz="1500" dirty="0"/>
              <a:t>9.         </a:t>
            </a:r>
            <a:r>
              <a:rPr lang="en-US" altLang="zh-TW" sz="1500" dirty="0"/>
              <a:t>   </a:t>
            </a:r>
            <a:r>
              <a:rPr sz="1500" dirty="0"/>
              <a:t>current ← neighbor</a:t>
            </a:r>
          </a:p>
          <a:p>
            <a:pPr marL="0" indent="0">
              <a:buNone/>
              <a:defRPr sz="1800">
                <a:latin typeface="Consolas"/>
              </a:defRPr>
            </a:pPr>
            <a:r>
              <a:rPr sz="1500" dirty="0"/>
              <a:t>10.    </a:t>
            </a:r>
            <a:r>
              <a:rPr lang="en-US" altLang="zh-TW" sz="1500" dirty="0"/>
              <a:t>   </a:t>
            </a:r>
            <a:r>
              <a:rPr sz="1500" dirty="0"/>
              <a:t>if cost(current) &lt; cost(best):</a:t>
            </a:r>
          </a:p>
          <a:p>
            <a:pPr marL="0" indent="0">
              <a:buNone/>
              <a:defRPr sz="1800">
                <a:latin typeface="Consolas"/>
              </a:defRPr>
            </a:pPr>
            <a:r>
              <a:rPr sz="1500" dirty="0"/>
              <a:t>11.        </a:t>
            </a:r>
            <a:r>
              <a:rPr lang="en-US" altLang="zh-TW" sz="1500" dirty="0"/>
              <a:t>   </a:t>
            </a:r>
            <a:r>
              <a:rPr sz="1500" dirty="0"/>
              <a:t>best ← current</a:t>
            </a:r>
          </a:p>
          <a:p>
            <a:pPr marL="0" indent="0">
              <a:buNone/>
              <a:defRPr sz="1800">
                <a:latin typeface="Consolas"/>
              </a:defRPr>
            </a:pPr>
            <a:r>
              <a:rPr sz="1500" dirty="0"/>
              <a:t>12.    T ← T * alpha</a:t>
            </a:r>
          </a:p>
          <a:p>
            <a:pPr marL="0" indent="0">
              <a:buNone/>
              <a:defRPr sz="1800">
                <a:latin typeface="Consolas"/>
              </a:defRPr>
            </a:pPr>
            <a:r>
              <a:rPr sz="1500" dirty="0"/>
              <a:t>13. return best</a:t>
            </a:r>
          </a:p>
        </p:txBody>
      </p:sp>
    </p:spTree>
    <p:extLst>
      <p:ext uri="{BB962C8B-B14F-4D97-AF65-F5344CB8AC3E}">
        <p14:creationId xmlns:p14="http://schemas.microsoft.com/office/powerpoint/2010/main" val="2217973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Quantum Annealing Pseudo Code</a:t>
            </a:r>
          </a:p>
        </p:txBody>
      </p:sp>
      <p:sp>
        <p:nvSpPr>
          <p:cNvPr id="3" name="Content Placeholder 2"/>
          <p:cNvSpPr>
            <a:spLocks noGrp="1"/>
          </p:cNvSpPr>
          <p:nvPr>
            <p:ph idx="1"/>
          </p:nvPr>
        </p:nvSpPr>
        <p:spPr/>
        <p:txBody>
          <a:bodyPr>
            <a:normAutofit fontScale="92500" lnSpcReduction="10000"/>
          </a:bodyPr>
          <a:lstStyle/>
          <a:p>
            <a:pPr marL="0" indent="0">
              <a:buNone/>
              <a:defRPr sz="1800">
                <a:latin typeface="Consolas"/>
              </a:defRPr>
            </a:pPr>
            <a:r>
              <a:rPr sz="2100" dirty="0" err="1"/>
              <a:t>QuantumAnnealing</a:t>
            </a:r>
            <a:r>
              <a:rPr sz="2100" dirty="0"/>
              <a:t>(problem):</a:t>
            </a:r>
          </a:p>
          <a:p>
            <a:pPr marL="0" indent="0">
              <a:buNone/>
              <a:defRPr sz="1800">
                <a:latin typeface="Consolas"/>
              </a:defRPr>
            </a:pPr>
            <a:r>
              <a:rPr sz="2100" dirty="0"/>
              <a:t>1. initialize quantum state ψ</a:t>
            </a:r>
          </a:p>
          <a:p>
            <a:pPr marL="0" indent="0">
              <a:buNone/>
              <a:defRPr sz="1800">
                <a:latin typeface="Consolas"/>
              </a:defRPr>
            </a:pPr>
            <a:r>
              <a:rPr sz="2100" dirty="0"/>
              <a:t>2. s ← 0</a:t>
            </a:r>
          </a:p>
          <a:p>
            <a:pPr marL="0" indent="0">
              <a:buNone/>
              <a:defRPr sz="1800" b="1">
                <a:latin typeface="Consolas"/>
              </a:defRPr>
            </a:pPr>
            <a:r>
              <a:rPr sz="2100" dirty="0"/>
              <a:t>3. while s &lt; 1:</a:t>
            </a:r>
          </a:p>
          <a:p>
            <a:pPr marL="0" indent="0">
              <a:buNone/>
              <a:defRPr sz="1800" b="1">
                <a:latin typeface="Consolas"/>
              </a:defRPr>
            </a:pPr>
            <a:r>
              <a:rPr sz="2100" dirty="0"/>
              <a:t>4.     H(s) ← A(s)</a:t>
            </a:r>
            <a:r>
              <a:rPr sz="2100" dirty="0" err="1"/>
              <a:t>H_driver</a:t>
            </a:r>
            <a:r>
              <a:rPr sz="2100" dirty="0"/>
              <a:t> + B(s)</a:t>
            </a:r>
            <a:r>
              <a:rPr sz="2100" dirty="0" err="1"/>
              <a:t>H_problem</a:t>
            </a:r>
            <a:endParaRPr sz="2100" dirty="0"/>
          </a:p>
          <a:p>
            <a:pPr marL="0" indent="0">
              <a:buNone/>
              <a:defRPr sz="1800">
                <a:latin typeface="Consolas"/>
              </a:defRPr>
            </a:pPr>
            <a:r>
              <a:rPr sz="2100" dirty="0"/>
              <a:t>5.     evolve ψ under H(s)</a:t>
            </a:r>
          </a:p>
          <a:p>
            <a:pPr marL="0" indent="0">
              <a:buNone/>
              <a:defRPr sz="1800">
                <a:latin typeface="Consolas"/>
              </a:defRPr>
            </a:pPr>
            <a:r>
              <a:rPr sz="2100" dirty="0"/>
              <a:t>6.     s ← s + </a:t>
            </a:r>
            <a:r>
              <a:rPr sz="2100" dirty="0" err="1"/>
              <a:t>Δs</a:t>
            </a:r>
            <a:endParaRPr sz="2100" dirty="0"/>
          </a:p>
          <a:p>
            <a:pPr marL="0" indent="0">
              <a:buNone/>
              <a:defRPr sz="1800">
                <a:latin typeface="Consolas"/>
              </a:defRPr>
            </a:pPr>
            <a:r>
              <a:rPr sz="2100" dirty="0"/>
              <a:t>7. solution ← measure ψ</a:t>
            </a:r>
          </a:p>
          <a:p>
            <a:pPr marL="0" indent="0">
              <a:buNone/>
              <a:defRPr sz="1800">
                <a:latin typeface="Consolas"/>
              </a:defRPr>
            </a:pPr>
            <a:r>
              <a:rPr sz="2100" dirty="0"/>
              <a:t>8. return best solution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0" name="Line 4">
            <a:extLst>
              <a:ext uri="{FF2B5EF4-FFF2-40B4-BE49-F238E27FC236}">
                <a16:creationId xmlns:a16="http://schemas.microsoft.com/office/drawing/2014/main" id="{99683B04-4835-4036-8CBC-5499CA770618}"/>
              </a:ext>
            </a:extLst>
          </p:cNvPr>
          <p:cNvSpPr>
            <a:spLocks noChangeShapeType="1"/>
          </p:cNvSpPr>
          <p:nvPr/>
        </p:nvSpPr>
        <p:spPr bwMode="auto">
          <a:xfrm>
            <a:off x="2762944" y="4390379"/>
            <a:ext cx="3498964"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81" name="Line 5">
            <a:extLst>
              <a:ext uri="{FF2B5EF4-FFF2-40B4-BE49-F238E27FC236}">
                <a16:creationId xmlns:a16="http://schemas.microsoft.com/office/drawing/2014/main" id="{D44E4514-D109-401C-A9E5-513FB03AB7B2}"/>
              </a:ext>
            </a:extLst>
          </p:cNvPr>
          <p:cNvSpPr>
            <a:spLocks noChangeShapeType="1"/>
          </p:cNvSpPr>
          <p:nvPr/>
        </p:nvSpPr>
        <p:spPr bwMode="auto">
          <a:xfrm flipV="1">
            <a:off x="2762944" y="1962529"/>
            <a:ext cx="0" cy="242785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82" name="Freeform 6">
            <a:extLst>
              <a:ext uri="{FF2B5EF4-FFF2-40B4-BE49-F238E27FC236}">
                <a16:creationId xmlns:a16="http://schemas.microsoft.com/office/drawing/2014/main" id="{5929B04D-6A69-41B1-9EF2-61A1BDDE4D9E}"/>
              </a:ext>
            </a:extLst>
          </p:cNvPr>
          <p:cNvSpPr>
            <a:spLocks/>
          </p:cNvSpPr>
          <p:nvPr/>
        </p:nvSpPr>
        <p:spPr bwMode="auto">
          <a:xfrm>
            <a:off x="2968766" y="2235936"/>
            <a:ext cx="3174152" cy="1837292"/>
          </a:xfrm>
          <a:custGeom>
            <a:avLst/>
            <a:gdLst>
              <a:gd name="T0" fmla="*/ 0 w 2832"/>
              <a:gd name="T1" fmla="*/ 1000 h 1344"/>
              <a:gd name="T2" fmla="*/ 240 w 2832"/>
              <a:gd name="T3" fmla="*/ 376 h 1344"/>
              <a:gd name="T4" fmla="*/ 528 w 2832"/>
              <a:gd name="T5" fmla="*/ 1144 h 1344"/>
              <a:gd name="T6" fmla="*/ 768 w 2832"/>
              <a:gd name="T7" fmla="*/ 520 h 1344"/>
              <a:gd name="T8" fmla="*/ 1104 w 2832"/>
              <a:gd name="T9" fmla="*/ 1336 h 1344"/>
              <a:gd name="T10" fmla="*/ 1584 w 2832"/>
              <a:gd name="T11" fmla="*/ 472 h 1344"/>
              <a:gd name="T12" fmla="*/ 1872 w 2832"/>
              <a:gd name="T13" fmla="*/ 232 h 1344"/>
              <a:gd name="T14" fmla="*/ 2016 w 2832"/>
              <a:gd name="T15" fmla="*/ 40 h 1344"/>
              <a:gd name="T16" fmla="*/ 2208 w 2832"/>
              <a:gd name="T17" fmla="*/ 472 h 1344"/>
              <a:gd name="T18" fmla="*/ 2496 w 2832"/>
              <a:gd name="T19" fmla="*/ 136 h 1344"/>
              <a:gd name="T20" fmla="*/ 2832 w 2832"/>
              <a:gd name="T21" fmla="*/ 952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2" h="1344">
                <a:moveTo>
                  <a:pt x="0" y="1000"/>
                </a:moveTo>
                <a:cubicBezTo>
                  <a:pt x="76" y="676"/>
                  <a:pt x="152" y="352"/>
                  <a:pt x="240" y="376"/>
                </a:cubicBezTo>
                <a:cubicBezTo>
                  <a:pt x="328" y="400"/>
                  <a:pt x="440" y="1120"/>
                  <a:pt x="528" y="1144"/>
                </a:cubicBezTo>
                <a:cubicBezTo>
                  <a:pt x="616" y="1168"/>
                  <a:pt x="672" y="488"/>
                  <a:pt x="768" y="520"/>
                </a:cubicBezTo>
                <a:cubicBezTo>
                  <a:pt x="864" y="552"/>
                  <a:pt x="968" y="1344"/>
                  <a:pt x="1104" y="1336"/>
                </a:cubicBezTo>
                <a:cubicBezTo>
                  <a:pt x="1240" y="1328"/>
                  <a:pt x="1456" y="656"/>
                  <a:pt x="1584" y="472"/>
                </a:cubicBezTo>
                <a:cubicBezTo>
                  <a:pt x="1712" y="288"/>
                  <a:pt x="1800" y="304"/>
                  <a:pt x="1872" y="232"/>
                </a:cubicBezTo>
                <a:cubicBezTo>
                  <a:pt x="1944" y="160"/>
                  <a:pt x="1960" y="0"/>
                  <a:pt x="2016" y="40"/>
                </a:cubicBezTo>
                <a:cubicBezTo>
                  <a:pt x="2072" y="80"/>
                  <a:pt x="2128" y="456"/>
                  <a:pt x="2208" y="472"/>
                </a:cubicBezTo>
                <a:cubicBezTo>
                  <a:pt x="2288" y="488"/>
                  <a:pt x="2392" y="56"/>
                  <a:pt x="2496" y="136"/>
                </a:cubicBezTo>
                <a:cubicBezTo>
                  <a:pt x="2600" y="216"/>
                  <a:pt x="2716" y="584"/>
                  <a:pt x="2832" y="952"/>
                </a:cubicBezTo>
              </a:path>
            </a:pathLst>
          </a:custGeom>
          <a:noFill/>
          <a:ln w="28575"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83" name="Oval 7">
            <a:extLst>
              <a:ext uri="{FF2B5EF4-FFF2-40B4-BE49-F238E27FC236}">
                <a16:creationId xmlns:a16="http://schemas.microsoft.com/office/drawing/2014/main" id="{3A47BA40-B7D1-472E-94FC-D7377B170041}"/>
              </a:ext>
            </a:extLst>
          </p:cNvPr>
          <p:cNvSpPr>
            <a:spLocks noChangeArrowheads="1"/>
          </p:cNvSpPr>
          <p:nvPr/>
        </p:nvSpPr>
        <p:spPr bwMode="auto">
          <a:xfrm>
            <a:off x="4409516" y="3274881"/>
            <a:ext cx="51455" cy="65618"/>
          </a:xfrm>
          <a:prstGeom prst="ellipse">
            <a:avLst/>
          </a:prstGeom>
          <a:noFill/>
          <a:ln w="28575">
            <a:solidFill>
              <a:srgbClr val="0066FF"/>
            </a:solidFill>
            <a:round/>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84" name="Oval 8">
            <a:extLst>
              <a:ext uri="{FF2B5EF4-FFF2-40B4-BE49-F238E27FC236}">
                <a16:creationId xmlns:a16="http://schemas.microsoft.com/office/drawing/2014/main" id="{BE46CC50-817C-4911-AC72-4D753C1E252D}"/>
              </a:ext>
            </a:extLst>
          </p:cNvPr>
          <p:cNvSpPr>
            <a:spLocks noChangeArrowheads="1"/>
          </p:cNvSpPr>
          <p:nvPr/>
        </p:nvSpPr>
        <p:spPr bwMode="auto">
          <a:xfrm>
            <a:off x="4152239" y="3941993"/>
            <a:ext cx="51455" cy="65618"/>
          </a:xfrm>
          <a:prstGeom prst="ellipse">
            <a:avLst/>
          </a:prstGeom>
          <a:noFill/>
          <a:ln w="28575">
            <a:solidFill>
              <a:srgbClr val="0066FF"/>
            </a:solidFill>
            <a:round/>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85" name="Oval 9">
            <a:extLst>
              <a:ext uri="{FF2B5EF4-FFF2-40B4-BE49-F238E27FC236}">
                <a16:creationId xmlns:a16="http://schemas.microsoft.com/office/drawing/2014/main" id="{D9A524A2-1C9F-47BA-B344-39CEB57C0E3E}"/>
              </a:ext>
            </a:extLst>
          </p:cNvPr>
          <p:cNvSpPr>
            <a:spLocks noChangeArrowheads="1"/>
          </p:cNvSpPr>
          <p:nvPr/>
        </p:nvSpPr>
        <p:spPr bwMode="auto">
          <a:xfrm>
            <a:off x="3792051" y="2815558"/>
            <a:ext cx="51455" cy="65618"/>
          </a:xfrm>
          <a:prstGeom prst="ellipse">
            <a:avLst/>
          </a:prstGeom>
          <a:noFill/>
          <a:ln w="28575">
            <a:solidFill>
              <a:srgbClr val="0066FF"/>
            </a:solidFill>
            <a:round/>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86" name="Oval 10">
            <a:extLst>
              <a:ext uri="{FF2B5EF4-FFF2-40B4-BE49-F238E27FC236}">
                <a16:creationId xmlns:a16="http://schemas.microsoft.com/office/drawing/2014/main" id="{9540F5FE-96D0-4289-B309-FF86B327938C}"/>
              </a:ext>
            </a:extLst>
          </p:cNvPr>
          <p:cNvSpPr>
            <a:spLocks noChangeArrowheads="1"/>
          </p:cNvSpPr>
          <p:nvPr/>
        </p:nvSpPr>
        <p:spPr bwMode="auto">
          <a:xfrm>
            <a:off x="3534775" y="3602968"/>
            <a:ext cx="51455" cy="65618"/>
          </a:xfrm>
          <a:prstGeom prst="ellipse">
            <a:avLst/>
          </a:prstGeom>
          <a:noFill/>
          <a:ln w="28575">
            <a:solidFill>
              <a:srgbClr val="0066FF"/>
            </a:solidFill>
            <a:round/>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87" name="Oval 11">
            <a:extLst>
              <a:ext uri="{FF2B5EF4-FFF2-40B4-BE49-F238E27FC236}">
                <a16:creationId xmlns:a16="http://schemas.microsoft.com/office/drawing/2014/main" id="{C23FFD8F-A54E-4FEF-BD34-CD93A87967A7}"/>
              </a:ext>
            </a:extLst>
          </p:cNvPr>
          <p:cNvSpPr>
            <a:spLocks noChangeArrowheads="1"/>
          </p:cNvSpPr>
          <p:nvPr/>
        </p:nvSpPr>
        <p:spPr bwMode="auto">
          <a:xfrm>
            <a:off x="3328953" y="2749940"/>
            <a:ext cx="51455" cy="65618"/>
          </a:xfrm>
          <a:prstGeom prst="ellipse">
            <a:avLst/>
          </a:prstGeom>
          <a:noFill/>
          <a:ln w="28575">
            <a:solidFill>
              <a:srgbClr val="0066FF"/>
            </a:solidFill>
            <a:round/>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88" name="Oval 12">
            <a:extLst>
              <a:ext uri="{FF2B5EF4-FFF2-40B4-BE49-F238E27FC236}">
                <a16:creationId xmlns:a16="http://schemas.microsoft.com/office/drawing/2014/main" id="{E8618A12-EAAC-4C13-BECC-195CD03E8804}"/>
              </a:ext>
            </a:extLst>
          </p:cNvPr>
          <p:cNvSpPr>
            <a:spLocks noChangeArrowheads="1"/>
          </p:cNvSpPr>
          <p:nvPr/>
        </p:nvSpPr>
        <p:spPr bwMode="auto">
          <a:xfrm>
            <a:off x="4769703" y="2553087"/>
            <a:ext cx="51455" cy="65618"/>
          </a:xfrm>
          <a:prstGeom prst="ellipse">
            <a:avLst/>
          </a:prstGeom>
          <a:noFill/>
          <a:ln w="28575">
            <a:solidFill>
              <a:srgbClr val="0066FF"/>
            </a:solidFill>
            <a:round/>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89" name="Oval 13">
            <a:extLst>
              <a:ext uri="{FF2B5EF4-FFF2-40B4-BE49-F238E27FC236}">
                <a16:creationId xmlns:a16="http://schemas.microsoft.com/office/drawing/2014/main" id="{A4F94B06-7557-4656-B33C-129DAF3812AD}"/>
              </a:ext>
            </a:extLst>
          </p:cNvPr>
          <p:cNvSpPr>
            <a:spLocks noChangeArrowheads="1"/>
          </p:cNvSpPr>
          <p:nvPr/>
        </p:nvSpPr>
        <p:spPr bwMode="auto">
          <a:xfrm>
            <a:off x="5078435" y="2170318"/>
            <a:ext cx="51455" cy="65618"/>
          </a:xfrm>
          <a:prstGeom prst="ellipse">
            <a:avLst/>
          </a:prstGeom>
          <a:noFill/>
          <a:ln w="28575">
            <a:solidFill>
              <a:srgbClr val="0066FF"/>
            </a:solidFill>
            <a:round/>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90" name="Oval 14">
            <a:extLst>
              <a:ext uri="{FF2B5EF4-FFF2-40B4-BE49-F238E27FC236}">
                <a16:creationId xmlns:a16="http://schemas.microsoft.com/office/drawing/2014/main" id="{9CAFB5C6-E2F9-4CB6-A450-3E2E1C6E2273}"/>
              </a:ext>
            </a:extLst>
          </p:cNvPr>
          <p:cNvSpPr>
            <a:spLocks noChangeArrowheads="1"/>
          </p:cNvSpPr>
          <p:nvPr/>
        </p:nvSpPr>
        <p:spPr bwMode="auto">
          <a:xfrm>
            <a:off x="3740596" y="1634442"/>
            <a:ext cx="51455" cy="65618"/>
          </a:xfrm>
          <a:prstGeom prst="ellipse">
            <a:avLst/>
          </a:prstGeom>
          <a:noFill/>
          <a:ln w="28575">
            <a:solidFill>
              <a:srgbClr val="0066FF"/>
            </a:solidFill>
            <a:round/>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91" name="Text Box 15">
            <a:extLst>
              <a:ext uri="{FF2B5EF4-FFF2-40B4-BE49-F238E27FC236}">
                <a16:creationId xmlns:a16="http://schemas.microsoft.com/office/drawing/2014/main" id="{D3331157-C044-4B5C-B000-F060FFE12A02}"/>
              </a:ext>
            </a:extLst>
          </p:cNvPr>
          <p:cNvSpPr txBox="1">
            <a:spLocks noChangeArrowheads="1"/>
          </p:cNvSpPr>
          <p:nvPr/>
        </p:nvSpPr>
        <p:spPr bwMode="auto">
          <a:xfrm>
            <a:off x="4021467" y="1571734"/>
            <a:ext cx="973343" cy="253916"/>
          </a:xfrm>
          <a:prstGeom prst="rect">
            <a:avLst/>
          </a:prstGeom>
          <a:noFill/>
          <a:ln w="9525">
            <a:noFill/>
            <a:miter lim="800000"/>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kumimoji="1" lang="en-US" altLang="zh-TW" sz="1050" dirty="0">
                <a:solidFill>
                  <a:srgbClr val="FF0000"/>
                </a:solidFill>
                <a:latin typeface="Arial" panose="020B0604020202020204" pitchFamily="34" charset="0"/>
                <a:ea typeface="新細明體" panose="02020500000000000000" pitchFamily="18" charset="-120"/>
              </a:rPr>
              <a:t>Local Search</a:t>
            </a:r>
          </a:p>
        </p:txBody>
      </p:sp>
      <p:sp>
        <p:nvSpPr>
          <p:cNvPr id="254992" name="Text Box 16">
            <a:extLst>
              <a:ext uri="{FF2B5EF4-FFF2-40B4-BE49-F238E27FC236}">
                <a16:creationId xmlns:a16="http://schemas.microsoft.com/office/drawing/2014/main" id="{3C37E508-9EB9-4555-88E8-80E609E085D4}"/>
              </a:ext>
            </a:extLst>
          </p:cNvPr>
          <p:cNvSpPr txBox="1">
            <a:spLocks noChangeArrowheads="1"/>
          </p:cNvSpPr>
          <p:nvPr/>
        </p:nvSpPr>
        <p:spPr bwMode="auto">
          <a:xfrm>
            <a:off x="4869291" y="4460274"/>
            <a:ext cx="1071127" cy="253916"/>
          </a:xfrm>
          <a:prstGeom prst="rect">
            <a:avLst/>
          </a:prstGeom>
          <a:noFill/>
          <a:ln w="9525">
            <a:noFill/>
            <a:miter lim="800000"/>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kumimoji="1" lang="en-US" altLang="zh-TW" sz="1050">
                <a:solidFill>
                  <a:srgbClr val="FF0000"/>
                </a:solidFill>
                <a:latin typeface="Arial" panose="020B0604020202020204" pitchFamily="34" charset="0"/>
                <a:ea typeface="新細明體" panose="02020500000000000000" pitchFamily="18" charset="-120"/>
              </a:rPr>
              <a:t>Solution space</a:t>
            </a:r>
          </a:p>
        </p:txBody>
      </p:sp>
      <p:sp>
        <p:nvSpPr>
          <p:cNvPr id="254993" name="Text Box 17">
            <a:extLst>
              <a:ext uri="{FF2B5EF4-FFF2-40B4-BE49-F238E27FC236}">
                <a16:creationId xmlns:a16="http://schemas.microsoft.com/office/drawing/2014/main" id="{409E49AB-E160-4923-8E9C-87F472684E9F}"/>
              </a:ext>
            </a:extLst>
          </p:cNvPr>
          <p:cNvSpPr txBox="1">
            <a:spLocks noChangeArrowheads="1"/>
          </p:cNvSpPr>
          <p:nvPr/>
        </p:nvSpPr>
        <p:spPr bwMode="auto">
          <a:xfrm rot="16200000">
            <a:off x="2017118" y="2884086"/>
            <a:ext cx="971740" cy="253916"/>
          </a:xfrm>
          <a:prstGeom prst="rect">
            <a:avLst/>
          </a:prstGeom>
          <a:noFill/>
          <a:ln w="9525">
            <a:noFill/>
            <a:miter lim="800000"/>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kumimoji="1" lang="en-US" altLang="zh-TW" sz="1050" dirty="0">
                <a:solidFill>
                  <a:srgbClr val="FF0000"/>
                </a:solidFill>
                <a:latin typeface="Arial" panose="020B0604020202020204" pitchFamily="34" charset="0"/>
                <a:ea typeface="新細明體" panose="02020500000000000000" pitchFamily="18" charset="-120"/>
              </a:rPr>
              <a:t>Cost function</a:t>
            </a:r>
          </a:p>
        </p:txBody>
      </p:sp>
      <p:sp>
        <p:nvSpPr>
          <p:cNvPr id="254994" name="Line 18">
            <a:extLst>
              <a:ext uri="{FF2B5EF4-FFF2-40B4-BE49-F238E27FC236}">
                <a16:creationId xmlns:a16="http://schemas.microsoft.com/office/drawing/2014/main" id="{39F40365-C3FD-4B5A-A74E-8A66679ED956}"/>
              </a:ext>
            </a:extLst>
          </p:cNvPr>
          <p:cNvSpPr>
            <a:spLocks noChangeShapeType="1"/>
          </p:cNvSpPr>
          <p:nvPr/>
        </p:nvSpPr>
        <p:spPr bwMode="auto">
          <a:xfrm>
            <a:off x="3380409" y="2881175"/>
            <a:ext cx="154366" cy="721793"/>
          </a:xfrm>
          <a:prstGeom prst="line">
            <a:avLst/>
          </a:prstGeom>
          <a:noFill/>
          <a:ln w="190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95" name="Line 19">
            <a:extLst>
              <a:ext uri="{FF2B5EF4-FFF2-40B4-BE49-F238E27FC236}">
                <a16:creationId xmlns:a16="http://schemas.microsoft.com/office/drawing/2014/main" id="{6E617ACB-9242-41CA-A13B-3B256F737B2A}"/>
              </a:ext>
            </a:extLst>
          </p:cNvPr>
          <p:cNvSpPr>
            <a:spLocks noChangeShapeType="1"/>
          </p:cNvSpPr>
          <p:nvPr/>
        </p:nvSpPr>
        <p:spPr bwMode="auto">
          <a:xfrm flipV="1">
            <a:off x="3586230" y="2881175"/>
            <a:ext cx="154366" cy="721793"/>
          </a:xfrm>
          <a:prstGeom prst="line">
            <a:avLst/>
          </a:prstGeom>
          <a:noFill/>
          <a:ln w="190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96" name="Line 20">
            <a:extLst>
              <a:ext uri="{FF2B5EF4-FFF2-40B4-BE49-F238E27FC236}">
                <a16:creationId xmlns:a16="http://schemas.microsoft.com/office/drawing/2014/main" id="{9B929047-E35B-432D-BD29-4588FB4CB96F}"/>
              </a:ext>
            </a:extLst>
          </p:cNvPr>
          <p:cNvSpPr>
            <a:spLocks noChangeShapeType="1"/>
          </p:cNvSpPr>
          <p:nvPr/>
        </p:nvSpPr>
        <p:spPr bwMode="auto">
          <a:xfrm>
            <a:off x="3997873" y="3078028"/>
            <a:ext cx="154366" cy="783310"/>
          </a:xfrm>
          <a:prstGeom prst="line">
            <a:avLst/>
          </a:prstGeom>
          <a:noFill/>
          <a:ln w="190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97" name="Line 21">
            <a:extLst>
              <a:ext uri="{FF2B5EF4-FFF2-40B4-BE49-F238E27FC236}">
                <a16:creationId xmlns:a16="http://schemas.microsoft.com/office/drawing/2014/main" id="{04CDAAB6-9A6E-4BBB-985B-F593C2A7CFA0}"/>
              </a:ext>
            </a:extLst>
          </p:cNvPr>
          <p:cNvSpPr>
            <a:spLocks noChangeShapeType="1"/>
          </p:cNvSpPr>
          <p:nvPr/>
        </p:nvSpPr>
        <p:spPr bwMode="auto">
          <a:xfrm flipH="1">
            <a:off x="4203694" y="3340498"/>
            <a:ext cx="205821" cy="520839"/>
          </a:xfrm>
          <a:prstGeom prst="line">
            <a:avLst/>
          </a:prstGeom>
          <a:noFill/>
          <a:ln w="19050">
            <a:solidFill>
              <a:srgbClr val="0066FF"/>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98" name="Line 22">
            <a:extLst>
              <a:ext uri="{FF2B5EF4-FFF2-40B4-BE49-F238E27FC236}">
                <a16:creationId xmlns:a16="http://schemas.microsoft.com/office/drawing/2014/main" id="{0558B774-FC25-429E-BF1D-5A6F4439582A}"/>
              </a:ext>
            </a:extLst>
          </p:cNvPr>
          <p:cNvSpPr>
            <a:spLocks noChangeShapeType="1"/>
          </p:cNvSpPr>
          <p:nvPr/>
        </p:nvSpPr>
        <p:spPr bwMode="auto">
          <a:xfrm flipH="1">
            <a:off x="4512426" y="2618705"/>
            <a:ext cx="205821" cy="520839"/>
          </a:xfrm>
          <a:prstGeom prst="line">
            <a:avLst/>
          </a:prstGeom>
          <a:noFill/>
          <a:ln w="19050">
            <a:solidFill>
              <a:srgbClr val="0066FF"/>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4999" name="Line 23">
            <a:extLst>
              <a:ext uri="{FF2B5EF4-FFF2-40B4-BE49-F238E27FC236}">
                <a16:creationId xmlns:a16="http://schemas.microsoft.com/office/drawing/2014/main" id="{784A4BE9-0DB4-46D0-9D14-1971F724A87C}"/>
              </a:ext>
            </a:extLst>
          </p:cNvPr>
          <p:cNvSpPr>
            <a:spLocks noChangeShapeType="1"/>
          </p:cNvSpPr>
          <p:nvPr/>
        </p:nvSpPr>
        <p:spPr bwMode="auto">
          <a:xfrm flipH="1">
            <a:off x="4846886" y="2235936"/>
            <a:ext cx="257277" cy="258369"/>
          </a:xfrm>
          <a:prstGeom prst="line">
            <a:avLst/>
          </a:prstGeom>
          <a:noFill/>
          <a:ln w="19050">
            <a:solidFill>
              <a:srgbClr val="0066FF"/>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050"/>
          </a:p>
        </p:txBody>
      </p:sp>
      <p:sp>
        <p:nvSpPr>
          <p:cNvPr id="255000" name="Text Box 24">
            <a:extLst>
              <a:ext uri="{FF2B5EF4-FFF2-40B4-BE49-F238E27FC236}">
                <a16:creationId xmlns:a16="http://schemas.microsoft.com/office/drawing/2014/main" id="{ACD2FCB8-E4B9-49E9-A19B-40B3F57E31AD}"/>
              </a:ext>
            </a:extLst>
          </p:cNvPr>
          <p:cNvSpPr txBox="1">
            <a:spLocks noChangeArrowheads="1"/>
          </p:cNvSpPr>
          <p:nvPr/>
        </p:nvSpPr>
        <p:spPr bwMode="auto">
          <a:xfrm>
            <a:off x="3632345" y="3187567"/>
            <a:ext cx="461986" cy="253916"/>
          </a:xfrm>
          <a:prstGeom prst="rect">
            <a:avLst/>
          </a:prstGeom>
          <a:noFill/>
          <a:ln w="9525">
            <a:noFill/>
            <a:miter lim="800000"/>
            <a:headEnd/>
            <a:tailEnd/>
          </a:ln>
          <a:effectLst/>
          <a:extLst>
            <a:ext uri="{909E8E84-426E-40DD-AFC4-6F175D3DCCD1}">
              <a14:hiddenFill xmlns:a14="http://schemas.microsoft.com/office/drawing/2010/main">
                <a:solidFill>
                  <a:srgbClr val="CC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kumimoji="1" lang="en-US" altLang="zh-TW" sz="1050" dirty="0">
                <a:solidFill>
                  <a:srgbClr val="FF0000"/>
                </a:solidFill>
                <a:latin typeface="Arial" panose="020B0604020202020204" pitchFamily="34" charset="0"/>
                <a:ea typeface="新細明體" panose="02020500000000000000" pitchFamily="18" charset="-120"/>
              </a:rPr>
              <a:t>?P.</a:t>
            </a:r>
            <a:r>
              <a:rPr kumimoji="1" lang="en-US" altLang="zh-TW" sz="1050" dirty="0">
                <a:solidFill>
                  <a:schemeClr val="bg1"/>
                </a:solidFill>
                <a:latin typeface="Arial" panose="020B0604020202020204" pitchFamily="34" charset="0"/>
                <a:ea typeface="新細明體" panose="02020500000000000000" pitchFamily="18" charset="-120"/>
              </a:rPr>
              <a:t>?</a:t>
            </a:r>
          </a:p>
        </p:txBody>
      </p:sp>
      <p:sp>
        <p:nvSpPr>
          <p:cNvPr id="254978" name="Rectangle 2">
            <a:extLst>
              <a:ext uri="{FF2B5EF4-FFF2-40B4-BE49-F238E27FC236}">
                <a16:creationId xmlns:a16="http://schemas.microsoft.com/office/drawing/2014/main" id="{7880DCF8-AAA2-4280-9FDE-828BE6BDA920}"/>
              </a:ext>
            </a:extLst>
          </p:cNvPr>
          <p:cNvSpPr>
            <a:spLocks noGrp="1" noChangeArrowheads="1"/>
          </p:cNvSpPr>
          <p:nvPr>
            <p:ph type="title"/>
          </p:nvPr>
        </p:nvSpPr>
        <p:spPr>
          <a:xfrm>
            <a:off x="2398414" y="420860"/>
            <a:ext cx="4171417" cy="1028700"/>
          </a:xfrm>
        </p:spPr>
        <p:txBody>
          <a:bodyPr/>
          <a:lstStyle/>
          <a:p>
            <a:r>
              <a:rPr lang="en-US" altLang="zh-TW" dirty="0">
                <a:ea typeface="新細明體" panose="02020500000000000000" pitchFamily="18" charset="-120"/>
              </a:rPr>
              <a:t>Simulated Annealing</a:t>
            </a:r>
            <a:br>
              <a:rPr lang="en-US" altLang="zh-TW" dirty="0">
                <a:ea typeface="新細明體" panose="02020500000000000000" pitchFamily="18" charset="-120"/>
              </a:rPr>
            </a:br>
            <a:r>
              <a:rPr lang="en-US" altLang="zh-TW" dirty="0">
                <a:ea typeface="新細明體" panose="02020500000000000000" pitchFamily="18" charset="-120"/>
              </a:rPr>
              <a:t>(for minimization)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 calcmode="lin" valueType="num">
                                      <p:cBhvr additive="base">
                                        <p:cTn id="7" dur="500" fill="hold"/>
                                        <p:tgtEl>
                                          <p:spTgt spid="254978"/>
                                        </p:tgtEl>
                                        <p:attrNameLst>
                                          <p:attrName>ppt_x</p:attrName>
                                        </p:attrNameLst>
                                      </p:cBhvr>
                                      <p:tavLst>
                                        <p:tav tm="0">
                                          <p:val>
                                            <p:strVal val="#ppt_x"/>
                                          </p:val>
                                        </p:tav>
                                        <p:tav tm="100000">
                                          <p:val>
                                            <p:strVal val="#ppt_x"/>
                                          </p:val>
                                        </p:tav>
                                      </p:tavLst>
                                    </p:anim>
                                    <p:anim calcmode="lin" valueType="num">
                                      <p:cBhvr additive="base">
                                        <p:cTn id="8" dur="500" fill="hold"/>
                                        <p:tgtEl>
                                          <p:spTgt spid="254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Lst>
  </p:timing>
</p:sld>
</file>

<file path=ppt/tags/tag1.xml><?xml version="1.0" encoding="utf-8"?>
<p:tagLst xmlns:a="http://schemas.openxmlformats.org/drawingml/2006/main" xmlns:r="http://schemas.openxmlformats.org/officeDocument/2006/relationships" xmlns:p="http://schemas.openxmlformats.org/presentationml/2006/main">
  <p:tag name="AMA" val="3.0"/>
</p:tagLst>
</file>

<file path=ppt/tags/tag10.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10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0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1.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11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1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1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1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14.xml><?xml version="1.0" encoding="utf-8"?>
<p:tagLst xmlns:a="http://schemas.openxmlformats.org/drawingml/2006/main" xmlns:r="http://schemas.openxmlformats.org/officeDocument/2006/relationships" xmlns:p="http://schemas.openxmlformats.org/presentationml/2006/main">
  <p:tag name="AMA" val="3.0"/>
</p:tagLst>
</file>

<file path=ppt/tags/tag12.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13.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1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1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xml><?xml version="1.0" encoding="utf-8"?>
<p:tagLst xmlns:a="http://schemas.openxmlformats.org/drawingml/2006/main" xmlns:r="http://schemas.openxmlformats.org/officeDocument/2006/relationships" xmlns:p="http://schemas.openxmlformats.org/presentationml/2006/main">
  <p:tag name="AMA" val="3.0"/>
</p:tagLst>
</file>

<file path=ppt/tags/tag2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2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3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3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4.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4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42.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3.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4.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5.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6.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7.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8.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49.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5.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5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5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6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6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7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78.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79.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0.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1.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2.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3.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4.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5.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8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8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8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8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xml><?xml version="1.0" encoding="utf-8"?>
<p:tagLst xmlns:a="http://schemas.openxmlformats.org/drawingml/2006/main" xmlns:r="http://schemas.openxmlformats.org/officeDocument/2006/relationships" xmlns:p="http://schemas.openxmlformats.org/presentationml/2006/main">
  <p:tag name="SHAPE" val="CIRCLE"/>
  <p:tag name="SELECTED" val="N"/>
</p:tagLst>
</file>

<file path=ppt/tags/tag90.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1.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2.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3.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4.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5.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6.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7.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8.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ags/tag99.xml><?xml version="1.0" encoding="utf-8"?>
<p:tagLst xmlns:a="http://schemas.openxmlformats.org/drawingml/2006/main" xmlns:r="http://schemas.openxmlformats.org/officeDocument/2006/relationships" xmlns:p="http://schemas.openxmlformats.org/presentationml/2006/main">
  <p:tag name="SHAPE" val="LINE"/>
  <p:tag name="SELECTED" val="Y"/>
</p:tagLst>
</file>

<file path=ppt/theme/theme1.xml><?xml version="1.0" encoding="utf-8"?>
<a:theme xmlns:a="http://schemas.openxmlformats.org/drawingml/2006/main" name="acanlab">
  <a:themeElements>
    <a:clrScheme name="ACN Lab.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11555</TotalTime>
  <Words>10825</Words>
  <Application>Microsoft Office PowerPoint</Application>
  <PresentationFormat>如螢幕大小 (16:9)</PresentationFormat>
  <Paragraphs>744</Paragraphs>
  <Slides>52</Slides>
  <Notes>36</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52</vt:i4>
      </vt:variant>
    </vt:vector>
  </HeadingPairs>
  <TitlesOfParts>
    <vt:vector size="67" baseType="lpstr">
      <vt:lpstr>Wingdings</vt:lpstr>
      <vt:lpstr>Tahoma</vt:lpstr>
      <vt:lpstr>標楷體</vt:lpstr>
      <vt:lpstr>Consolas</vt:lpstr>
      <vt:lpstr>新細明體</vt:lpstr>
      <vt:lpstr>Times</vt:lpstr>
      <vt:lpstr>Times New Roman</vt:lpstr>
      <vt:lpstr>微軟正黑體</vt:lpstr>
      <vt:lpstr>Cambria Math</vt:lpstr>
      <vt:lpstr>Heiti SC Medium</vt:lpstr>
      <vt:lpstr>SimSun</vt:lpstr>
      <vt:lpstr>Arial</vt:lpstr>
      <vt:lpstr>Georgia Pro Black</vt:lpstr>
      <vt:lpstr>Noto Sans Symbols</vt:lpstr>
      <vt:lpstr>acanlab</vt:lpstr>
      <vt:lpstr>SA, QA, DA and GPUA: Simulated Annealer, Quantum Annealer, Digital Annerler and GPU Annealer </vt:lpstr>
      <vt:lpstr>Algorithms for Quantum Annealers and Quantum-inspired Annealers</vt:lpstr>
      <vt:lpstr>Annealing</vt:lpstr>
      <vt:lpstr>Hill Climbing Pseudo Code</vt:lpstr>
      <vt:lpstr>Simulated Annealing Pseudo Code</vt:lpstr>
      <vt:lpstr>Digital Annealer Pseudo Code</vt:lpstr>
      <vt:lpstr>GPU Annealer Pseudo Code</vt:lpstr>
      <vt:lpstr>Quantum Annealing Pseudo Code</vt:lpstr>
      <vt:lpstr>Simulated Annealing (for minimization)</vt:lpstr>
      <vt:lpstr>Acceptance Probability = e−ΔE/T</vt:lpstr>
      <vt:lpstr>PowerPoint 簡報</vt:lpstr>
      <vt:lpstr>PowerPoint 簡報</vt:lpstr>
      <vt:lpstr>PowerPoint 簡報</vt:lpstr>
      <vt:lpstr>Quantum Tunneling</vt:lpstr>
      <vt:lpstr>Quantum Annealing</vt:lpstr>
      <vt:lpstr>2D Ising Model</vt:lpstr>
      <vt:lpstr>QUBO Model</vt:lpstr>
      <vt:lpstr>Different Weight Setting Methods (WSMs) for Penalty Weights of Constrain Terms</vt:lpstr>
      <vt:lpstr>Three Types of Annealers for Benchmarking</vt:lpstr>
      <vt:lpstr>Quantum Algorithms for D-Wave Quantum Annealers (QAs)</vt:lpstr>
      <vt:lpstr>PowerPoint 簡報</vt:lpstr>
      <vt:lpstr>D-Wave QPU and Topology</vt:lpstr>
      <vt:lpstr>Minor-Embedding</vt:lpstr>
      <vt:lpstr>QPU Solvers: Decomposing Large Problems</vt:lpstr>
      <vt:lpstr>QA Problem Solving Workflow</vt:lpstr>
      <vt:lpstr>Fujitsu Digital Annealer (DA)</vt:lpstr>
      <vt:lpstr>DA example: parallel one-bit inversion to find optimum rapidly</vt:lpstr>
      <vt:lpstr>Using DA</vt:lpstr>
      <vt:lpstr>Compal GPU-based Annealer (GPUA) Framework</vt:lpstr>
      <vt:lpstr>Diverse Adaptive Bulk Search (DABS)     </vt:lpstr>
      <vt:lpstr>NP-hard and NP-Complete (NPC) Problems</vt:lpstr>
      <vt:lpstr>Problem Classification</vt:lpstr>
      <vt:lpstr>Cook’s Theorem (1971)</vt:lpstr>
      <vt:lpstr>Karp's 21 NPC/NP-hard problems</vt:lpstr>
      <vt:lpstr>QUBO Formula Classification</vt:lpstr>
      <vt:lpstr>Subset Sum Problem (SSP) (Cat. 1)</vt:lpstr>
      <vt:lpstr>Vertex Cover Problem (VCP) (Cat. 2)</vt:lpstr>
      <vt:lpstr>Graph Coloring Problem (GCP) (Cat. 3)</vt:lpstr>
      <vt:lpstr>Traveling Salesperson Problem (TSP) (Cat. 4)</vt:lpstr>
      <vt:lpstr>Legends for Solution Ranking</vt:lpstr>
      <vt:lpstr>Subset Sum Problem (SSP)</vt:lpstr>
      <vt:lpstr>Max Cut Problem (MCP)</vt:lpstr>
      <vt:lpstr>Vertex Cover Problem (VCP)</vt:lpstr>
      <vt:lpstr>0/1 Knapsack Problem (0/1 KP)</vt:lpstr>
      <vt:lpstr>Graph Coloring Problem (GCP)</vt:lpstr>
      <vt:lpstr>Hamiltonian Cycle Problem (HCP)</vt:lpstr>
      <vt:lpstr>Travelling Salesperson Problem</vt:lpstr>
      <vt:lpstr>Job-shop Scheduling Problem (JSP)</vt:lpstr>
      <vt:lpstr>Overall Ranking Distribution</vt:lpstr>
      <vt:lpstr>Annealer Overall Comparisons</vt:lpstr>
      <vt:lpstr>Our Publications about Quantum Annealing Algorithms</vt:lpstr>
      <vt:lpstr> Q&amp;A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工業控制系統資訊安全</dc:title>
  <dc:creator>Ray</dc:creator>
  <cp:lastModifiedBy>jrjia</cp:lastModifiedBy>
  <cp:revision>421</cp:revision>
  <cp:lastPrinted>2022-10-04T01:12:08Z</cp:lastPrinted>
  <dcterms:modified xsi:type="dcterms:W3CDTF">2026-05-05T00:43:58Z</dcterms:modified>
</cp:coreProperties>
</file>